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sldIdLst>
    <p:sldId id="256" r:id="rId2"/>
    <p:sldId id="257" r:id="rId3"/>
    <p:sldId id="258" r:id="rId4"/>
    <p:sldId id="285" r:id="rId5"/>
    <p:sldId id="259" r:id="rId6"/>
    <p:sldId id="290" r:id="rId7"/>
    <p:sldId id="283" r:id="rId8"/>
    <p:sldId id="288" r:id="rId9"/>
    <p:sldId id="293" r:id="rId10"/>
    <p:sldId id="276" r:id="rId11"/>
    <p:sldId id="296" r:id="rId12"/>
    <p:sldId id="289" r:id="rId13"/>
    <p:sldId id="261" r:id="rId14"/>
    <p:sldId id="260" r:id="rId15"/>
    <p:sldId id="262" r:id="rId16"/>
    <p:sldId id="294" r:id="rId17"/>
    <p:sldId id="263" r:id="rId18"/>
    <p:sldId id="295" r:id="rId19"/>
    <p:sldId id="264" r:id="rId20"/>
    <p:sldId id="265" r:id="rId21"/>
    <p:sldId id="266" r:id="rId22"/>
    <p:sldId id="267" r:id="rId23"/>
    <p:sldId id="268" r:id="rId24"/>
    <p:sldId id="269" r:id="rId25"/>
    <p:sldId id="270" r:id="rId26"/>
    <p:sldId id="271" r:id="rId27"/>
    <p:sldId id="272" r:id="rId28"/>
    <p:sldId id="282" r:id="rId29"/>
    <p:sldId id="277" r:id="rId30"/>
    <p:sldId id="273" r:id="rId31"/>
    <p:sldId id="287" r:id="rId32"/>
    <p:sldId id="292" r:id="rId33"/>
    <p:sldId id="291" r:id="rId34"/>
    <p:sldId id="284" r:id="rId35"/>
    <p:sldId id="274"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ＭＳ Ｐゴシック"/>
        <a:cs typeface="ＭＳ Ｐゴシック"/>
      </a:defRPr>
    </a:lvl1pPr>
    <a:lvl2pPr marL="457200" algn="l" rtl="0" fontAlgn="base">
      <a:spcBef>
        <a:spcPct val="0"/>
      </a:spcBef>
      <a:spcAft>
        <a:spcPct val="0"/>
      </a:spcAft>
      <a:defRPr kern="1200">
        <a:solidFill>
          <a:schemeClr val="tx1"/>
        </a:solidFill>
        <a:latin typeface="Times New Roman" pitchFamily="18" charset="0"/>
        <a:ea typeface="ＭＳ Ｐゴシック"/>
        <a:cs typeface="ＭＳ Ｐゴシック"/>
      </a:defRPr>
    </a:lvl2pPr>
    <a:lvl3pPr marL="914400" algn="l" rtl="0" fontAlgn="base">
      <a:spcBef>
        <a:spcPct val="0"/>
      </a:spcBef>
      <a:spcAft>
        <a:spcPct val="0"/>
      </a:spcAft>
      <a:defRPr kern="1200">
        <a:solidFill>
          <a:schemeClr val="tx1"/>
        </a:solidFill>
        <a:latin typeface="Times New Roman" pitchFamily="18" charset="0"/>
        <a:ea typeface="ＭＳ Ｐゴシック"/>
        <a:cs typeface="ＭＳ Ｐゴシック"/>
      </a:defRPr>
    </a:lvl3pPr>
    <a:lvl4pPr marL="1371600" algn="l" rtl="0" fontAlgn="base">
      <a:spcBef>
        <a:spcPct val="0"/>
      </a:spcBef>
      <a:spcAft>
        <a:spcPct val="0"/>
      </a:spcAft>
      <a:defRPr kern="1200">
        <a:solidFill>
          <a:schemeClr val="tx1"/>
        </a:solidFill>
        <a:latin typeface="Times New Roman" pitchFamily="18" charset="0"/>
        <a:ea typeface="ＭＳ Ｐゴシック"/>
        <a:cs typeface="ＭＳ Ｐゴシック"/>
      </a:defRPr>
    </a:lvl4pPr>
    <a:lvl5pPr marL="1828800" algn="l" rtl="0" fontAlgn="base">
      <a:spcBef>
        <a:spcPct val="0"/>
      </a:spcBef>
      <a:spcAft>
        <a:spcPct val="0"/>
      </a:spcAft>
      <a:defRPr kern="1200">
        <a:solidFill>
          <a:schemeClr val="tx1"/>
        </a:solidFill>
        <a:latin typeface="Times New Roman" pitchFamily="18" charset="0"/>
        <a:ea typeface="ＭＳ Ｐゴシック"/>
        <a:cs typeface="ＭＳ Ｐゴシック"/>
      </a:defRPr>
    </a:lvl5pPr>
    <a:lvl6pPr marL="2286000" algn="l" defTabSz="914400" rtl="0" eaLnBrk="1" latinLnBrk="0" hangingPunct="1">
      <a:defRPr kern="1200">
        <a:solidFill>
          <a:schemeClr val="tx1"/>
        </a:solidFill>
        <a:latin typeface="Times New Roman" pitchFamily="18" charset="0"/>
        <a:ea typeface="ＭＳ Ｐゴシック"/>
        <a:cs typeface="ＭＳ Ｐゴシック"/>
      </a:defRPr>
    </a:lvl6pPr>
    <a:lvl7pPr marL="2743200" algn="l" defTabSz="914400" rtl="0" eaLnBrk="1" latinLnBrk="0" hangingPunct="1">
      <a:defRPr kern="1200">
        <a:solidFill>
          <a:schemeClr val="tx1"/>
        </a:solidFill>
        <a:latin typeface="Times New Roman" pitchFamily="18" charset="0"/>
        <a:ea typeface="ＭＳ Ｐゴシック"/>
        <a:cs typeface="ＭＳ Ｐゴシック"/>
      </a:defRPr>
    </a:lvl7pPr>
    <a:lvl8pPr marL="3200400" algn="l" defTabSz="914400" rtl="0" eaLnBrk="1" latinLnBrk="0" hangingPunct="1">
      <a:defRPr kern="1200">
        <a:solidFill>
          <a:schemeClr val="tx1"/>
        </a:solidFill>
        <a:latin typeface="Times New Roman" pitchFamily="18" charset="0"/>
        <a:ea typeface="ＭＳ Ｐゴシック"/>
        <a:cs typeface="ＭＳ Ｐゴシック"/>
      </a:defRPr>
    </a:lvl8pPr>
    <a:lvl9pPr marL="3657600" algn="l" defTabSz="914400" rtl="0" eaLnBrk="1" latinLnBrk="0" hangingPunct="1">
      <a:defRPr kern="1200">
        <a:solidFill>
          <a:schemeClr val="tx1"/>
        </a:solidFill>
        <a:latin typeface="Times New Roman" pitchFamily="18"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3333CC"/>
    <a:srgbClr val="CCCCFF"/>
    <a:srgbClr val="99CC00"/>
    <a:srgbClr val="FF555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entury Gothic" charset="0"/>
                <a:ea typeface="ＭＳ Ｐゴシック"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entury Gothic" charset="0"/>
                <a:ea typeface="ＭＳ Ｐゴシック" charset="0"/>
                <a:cs typeface="+mn-cs"/>
              </a:defRPr>
            </a:lvl1pPr>
          </a:lstStyle>
          <a:p>
            <a:pPr>
              <a:defRPr/>
            </a:pPr>
            <a:fld id="{7423028D-E310-46F8-A013-97D53C09AF5A}" type="datetimeFigureOut">
              <a:rPr lang="en-US"/>
              <a:pPr>
                <a:defRPr/>
              </a:pPr>
              <a:t>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entury Gothic" charset="0"/>
                <a:ea typeface="ＭＳ Ｐゴシック"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entury Gothic" charset="0"/>
                <a:ea typeface="ＭＳ Ｐゴシック" charset="0"/>
                <a:cs typeface="+mn-cs"/>
              </a:defRPr>
            </a:lvl1pPr>
          </a:lstStyle>
          <a:p>
            <a:pPr>
              <a:defRPr/>
            </a:pPr>
            <a:fld id="{5D81D435-2EEA-4506-9E48-B27A2796D8A9}" type="slidenum">
              <a:rPr lang="en-US"/>
              <a:pPr>
                <a:defRPr/>
              </a:pPr>
              <a:t>‹#›</a:t>
            </a:fld>
            <a:endParaRPr lang="en-US"/>
          </a:p>
        </p:txBody>
      </p:sp>
    </p:spTree>
    <p:extLst>
      <p:ext uri="{BB962C8B-B14F-4D97-AF65-F5344CB8AC3E}">
        <p14:creationId xmlns:p14="http://schemas.microsoft.com/office/powerpoint/2010/main" val="36318784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u="sng" smtClean="0"/>
              <a:t>Baş  Muayenesi:Palpasyon ve oskültasyon. Temporal arterlerde belirginleşme, boğumlanma, genişleme ve hassasiyet bulunması klinik uyumluysa temporal arteriti düşündürmelidir, ancak akut migren atağına da eşlik edebilir.</a:t>
            </a:r>
          </a:p>
          <a:p>
            <a:pPr eaLnBrk="1" hangingPunct="1">
              <a:spcBef>
                <a:spcPct val="0"/>
              </a:spcBef>
            </a:pPr>
            <a:r>
              <a:rPr lang="en-US" u="sng" smtClean="0"/>
              <a:t>Göz  Muayenesi:Küme tipi başağrısı için karakteristik özellikler: konjunktival kızarma, tek taraflı ptoz, kısmi Horner Sendromu gibi bulgulardır. Tonometri başağrılı olguda glokomu dışlamak için gereklidir. İntrakranyal basınç artışında göz dibinde papilödem saptanır. Başağrısı olan bir hastanın göz dibi bakılmadan muayenesi yapılmış kabul edilmemelidir.</a:t>
            </a:r>
          </a:p>
          <a:p>
            <a:pPr eaLnBrk="1" hangingPunct="1">
              <a:spcBef>
                <a:spcPct val="0"/>
              </a:spcBef>
            </a:pPr>
            <a:r>
              <a:rPr lang="en-US" u="sng" smtClean="0"/>
              <a:t>Kulak- Burun-Boğaz  Muayenesi:KBB infeksiyon ve hastalıklarını dışlar.</a:t>
            </a:r>
          </a:p>
          <a:p>
            <a:pPr eaLnBrk="1" hangingPunct="1">
              <a:spcBef>
                <a:spcPct val="0"/>
              </a:spcBef>
            </a:pPr>
            <a:r>
              <a:rPr lang="en-US" u="sng" smtClean="0"/>
              <a:t>Yüz  Muayenesi: Tetik nokta varlığı trigeminal nevralji için karakteristiktir, SUNCT gibi bazı otonom sefalaljilerde de görülebilir</a:t>
            </a:r>
          </a:p>
          <a:p>
            <a:pPr eaLnBrk="1" hangingPunct="1">
              <a:spcBef>
                <a:spcPct val="0"/>
              </a:spcBef>
            </a:pPr>
            <a:r>
              <a:rPr lang="en-US" u="sng" smtClean="0"/>
              <a:t>Boyun  Muayenesi:Hareket kısıtlılığı, spazm ve gerginlik değerlendirilmelidir. Temporomandibüler eklemler hassasiyet, hareket kısıtlılığı, asimetri ve ‘tıkırdama’ açısından incelenmelidir.</a:t>
            </a: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34677E-A673-4CDB-9202-1DED5DF9F74D}" type="slidenum">
              <a:rPr lang="en-US" smtClean="0">
                <a:latin typeface="Century Gothic" pitchFamily="34" charset="0"/>
                <a:ea typeface="ＭＳ Ｐゴシック"/>
                <a:cs typeface="ＭＳ Ｐゴシック"/>
              </a:rPr>
              <a:pPr/>
              <a:t>10</a:t>
            </a:fld>
            <a:endParaRPr lang="en-US" smtClean="0">
              <a:latin typeface="Century Gothic" pitchFamily="34"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Fiziksel uyarı: yüz yıkama, traş olma, sigara içme, konuşma veya diş fırçalama</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D79DFA-E40E-4D81-942C-15F0FE72CF92}" type="slidenum">
              <a:rPr lang="en-US" smtClean="0">
                <a:latin typeface="Century Gothic" pitchFamily="34" charset="0"/>
                <a:ea typeface="ＭＳ Ｐゴシック"/>
                <a:cs typeface="ＭＳ Ｐゴシック"/>
              </a:rPr>
              <a:pPr/>
              <a:t>20</a:t>
            </a:fld>
            <a:endParaRPr lang="en-US" smtClean="0">
              <a:latin typeface="Century Gothic" pitchFamily="34"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err="1" smtClean="0"/>
              <a:t>Sak’ta</a:t>
            </a:r>
            <a:r>
              <a:rPr lang="en-US" dirty="0" smtClean="0"/>
              <a:t> </a:t>
            </a:r>
            <a:r>
              <a:rPr lang="en-US" dirty="0" err="1" smtClean="0"/>
              <a:t>lomber</a:t>
            </a:r>
            <a:r>
              <a:rPr lang="en-US" dirty="0" smtClean="0"/>
              <a:t> </a:t>
            </a:r>
            <a:r>
              <a:rPr lang="en-US" dirty="0" err="1" smtClean="0"/>
              <a:t>ponsiyonda</a:t>
            </a:r>
            <a:r>
              <a:rPr lang="en-US" dirty="0" smtClean="0"/>
              <a:t> </a:t>
            </a:r>
            <a:r>
              <a:rPr lang="en-US" dirty="0" err="1" smtClean="0"/>
              <a:t>pıhtı</a:t>
            </a:r>
            <a:r>
              <a:rPr lang="en-US" dirty="0" smtClean="0"/>
              <a:t> </a:t>
            </a:r>
            <a:r>
              <a:rPr lang="en-US" dirty="0" err="1" smtClean="0"/>
              <a:t>oluşmaz</a:t>
            </a:r>
            <a:endParaRPr lang="en-US" dirty="0" smtClean="0"/>
          </a:p>
          <a:p>
            <a:pPr eaLnBrk="1" fontAlgn="auto" hangingPunct="1">
              <a:spcBef>
                <a:spcPts val="0"/>
              </a:spcBef>
              <a:spcAft>
                <a:spcPts val="0"/>
              </a:spcAft>
              <a:defRPr/>
            </a:pPr>
            <a:r>
              <a:rPr lang="en-US" dirty="0" err="1" smtClean="0">
                <a:solidFill>
                  <a:schemeClr val="accent3"/>
                </a:solidFill>
              </a:rPr>
              <a:t>Yaşamı</a:t>
            </a:r>
            <a:r>
              <a:rPr lang="en-US" dirty="0" smtClean="0">
                <a:solidFill>
                  <a:schemeClr val="accent3"/>
                </a:solidFill>
              </a:rPr>
              <a:t> </a:t>
            </a:r>
            <a:r>
              <a:rPr lang="en-US" dirty="0" err="1" smtClean="0">
                <a:solidFill>
                  <a:schemeClr val="accent3"/>
                </a:solidFill>
              </a:rPr>
              <a:t>boyunca</a:t>
            </a:r>
            <a:r>
              <a:rPr lang="en-US" dirty="0" smtClean="0">
                <a:solidFill>
                  <a:schemeClr val="accent3"/>
                </a:solidFill>
              </a:rPr>
              <a:t> </a:t>
            </a:r>
            <a:r>
              <a:rPr lang="en-US" dirty="0" err="1" smtClean="0">
                <a:solidFill>
                  <a:schemeClr val="accent3"/>
                </a:solidFill>
              </a:rPr>
              <a:t>hissettiği</a:t>
            </a:r>
            <a:r>
              <a:rPr lang="en-US" dirty="0" smtClean="0">
                <a:solidFill>
                  <a:schemeClr val="accent3"/>
                </a:solidFill>
              </a:rPr>
              <a:t> en </a:t>
            </a:r>
            <a:r>
              <a:rPr lang="en-US" dirty="0" err="1" smtClean="0">
                <a:solidFill>
                  <a:srgbClr val="D2CB6C"/>
                </a:solidFill>
              </a:rPr>
              <a:t>şiddetli</a:t>
            </a:r>
            <a:r>
              <a:rPr lang="en-US" dirty="0" smtClean="0">
                <a:solidFill>
                  <a:srgbClr val="D2CB6C"/>
                </a:solidFill>
              </a:rPr>
              <a:t> </a:t>
            </a:r>
            <a:r>
              <a:rPr lang="en-US" dirty="0" err="1" smtClean="0">
                <a:solidFill>
                  <a:srgbClr val="D2CB6C"/>
                </a:solidFill>
              </a:rPr>
              <a:t>ağrı</a:t>
            </a:r>
            <a:r>
              <a:rPr lang="en-US" dirty="0" smtClean="0">
                <a:solidFill>
                  <a:srgbClr val="D2CB6C"/>
                </a:solidFill>
              </a:rPr>
              <a:t> </a:t>
            </a:r>
            <a:r>
              <a:rPr lang="en-US" dirty="0" err="1" smtClean="0">
                <a:solidFill>
                  <a:srgbClr val="D2CB6C"/>
                </a:solidFill>
              </a:rPr>
              <a:t>olarak</a:t>
            </a:r>
            <a:r>
              <a:rPr lang="en-US" dirty="0" smtClean="0">
                <a:solidFill>
                  <a:srgbClr val="D2CB6C"/>
                </a:solidFill>
              </a:rPr>
              <a:t> </a:t>
            </a:r>
            <a:r>
              <a:rPr lang="en-US" dirty="0" err="1" smtClean="0">
                <a:solidFill>
                  <a:srgbClr val="D2CB6C"/>
                </a:solidFill>
              </a:rPr>
              <a:t>acile</a:t>
            </a:r>
            <a:r>
              <a:rPr lang="en-US" dirty="0" smtClean="0">
                <a:solidFill>
                  <a:srgbClr val="D2CB6C"/>
                </a:solidFill>
              </a:rPr>
              <a:t> </a:t>
            </a:r>
            <a:r>
              <a:rPr lang="en-US" dirty="0" err="1" smtClean="0">
                <a:solidFill>
                  <a:srgbClr val="D2CB6C"/>
                </a:solidFill>
              </a:rPr>
              <a:t>başvuran</a:t>
            </a:r>
            <a:r>
              <a:rPr lang="en-US" dirty="0" smtClean="0">
                <a:solidFill>
                  <a:srgbClr val="D2CB6C"/>
                </a:solidFill>
              </a:rPr>
              <a:t> </a:t>
            </a:r>
            <a:r>
              <a:rPr lang="en-US" dirty="0" err="1" smtClean="0">
                <a:solidFill>
                  <a:srgbClr val="D2CB6C"/>
                </a:solidFill>
              </a:rPr>
              <a:t>ağrılar</a:t>
            </a:r>
            <a:r>
              <a:rPr lang="en-US" dirty="0" smtClean="0">
                <a:solidFill>
                  <a:srgbClr val="D2CB6C"/>
                </a:solidFill>
              </a:rPr>
              <a:t> en </a:t>
            </a:r>
            <a:r>
              <a:rPr lang="en-US" dirty="0" err="1" smtClean="0">
                <a:solidFill>
                  <a:srgbClr val="D2CB6C"/>
                </a:solidFill>
              </a:rPr>
              <a:t>sık</a:t>
            </a:r>
            <a:r>
              <a:rPr lang="en-US" dirty="0" smtClean="0">
                <a:solidFill>
                  <a:srgbClr val="D2CB6C"/>
                </a:solidFill>
              </a:rPr>
              <a:t> </a:t>
            </a:r>
            <a:r>
              <a:rPr lang="en-US" dirty="0" err="1" smtClean="0">
                <a:solidFill>
                  <a:srgbClr val="D2CB6C"/>
                </a:solidFill>
              </a:rPr>
              <a:t>migren</a:t>
            </a:r>
            <a:r>
              <a:rPr lang="en-US" dirty="0" smtClean="0">
                <a:solidFill>
                  <a:srgbClr val="D2CB6C"/>
                </a:solidFill>
              </a:rPr>
              <a:t> </a:t>
            </a:r>
            <a:r>
              <a:rPr lang="en-US" dirty="0" err="1" smtClean="0">
                <a:solidFill>
                  <a:srgbClr val="D2CB6C"/>
                </a:solidFill>
              </a:rPr>
              <a:t>vardır</a:t>
            </a:r>
            <a:r>
              <a:rPr lang="en-US" dirty="0" smtClean="0">
                <a:solidFill>
                  <a:srgbClr val="D2CB6C"/>
                </a:solidFill>
              </a:rPr>
              <a:t>.</a:t>
            </a:r>
          </a:p>
          <a:p>
            <a:pPr eaLnBrk="1" fontAlgn="auto" hangingPunct="1">
              <a:spcBef>
                <a:spcPts val="0"/>
              </a:spcBef>
              <a:spcAft>
                <a:spcPts val="0"/>
              </a:spcAft>
              <a:defRPr/>
            </a:pPr>
            <a:endParaRPr lang="en-US" dirty="0" smtClean="0"/>
          </a:p>
          <a:p>
            <a:pPr eaLnBrk="1" fontAlgn="auto" hangingPunct="1">
              <a:spcBef>
                <a:spcPts val="0"/>
              </a:spcBef>
              <a:spcAft>
                <a:spcPts val="0"/>
              </a:spcAft>
              <a:defRPr/>
            </a:pPr>
            <a:endParaRPr lang="en-US" dirty="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F280F3-63B5-4C1A-8C9A-9D79A6DD577E}" type="slidenum">
              <a:rPr lang="en-US" smtClean="0">
                <a:latin typeface="Century Gothic" pitchFamily="34" charset="0"/>
                <a:ea typeface="ＭＳ Ｐゴシック"/>
                <a:cs typeface="ＭＳ Ｐゴシック"/>
              </a:rPr>
              <a:pPr/>
              <a:t>27</a:t>
            </a:fld>
            <a:endParaRPr lang="en-US" smtClean="0">
              <a:latin typeface="Century Gothic" pitchFamily="34"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06F6483A-8C57-414C-B753-01A62EAD3A6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Date Placeholder 3"/>
          <p:cNvSpPr>
            <a:spLocks noGrp="1"/>
          </p:cNvSpPr>
          <p:nvPr>
            <p:ph type="dt" sz="half" idx="12"/>
          </p:nvPr>
        </p:nvSpPr>
        <p:spPr/>
        <p:txBody>
          <a:bodyPr/>
          <a:lstStyle>
            <a:lvl1pPr>
              <a:defRPr/>
            </a:lvl1pPr>
          </a:lstStyle>
          <a:p>
            <a:fld id="{82F0F940-03B4-4304-BEF5-47D54E64AE2D}" type="datetime1">
              <a:rPr lang="tr-TR"/>
              <a:pPr/>
              <a:t>09.02.2016</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C91A4454-5916-40D0-8AA1-10E9098D6413}"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Date Placeholder 3"/>
          <p:cNvSpPr>
            <a:spLocks noGrp="1"/>
          </p:cNvSpPr>
          <p:nvPr>
            <p:ph type="dt" sz="half" idx="12"/>
          </p:nvPr>
        </p:nvSpPr>
        <p:spPr/>
        <p:txBody>
          <a:bodyPr/>
          <a:lstStyle>
            <a:lvl1pPr>
              <a:defRPr/>
            </a:lvl1pPr>
          </a:lstStyle>
          <a:p>
            <a:fld id="{B5716D80-B5E5-492B-A430-1CE991EC558B}" type="datetime1">
              <a:rPr lang="tr-TR"/>
              <a:pPr/>
              <a:t>09.02.2016</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FF6707E9-2E64-4B43-AADF-8C61B30BEE05}"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Date Placeholder 3"/>
          <p:cNvSpPr>
            <a:spLocks noGrp="1"/>
          </p:cNvSpPr>
          <p:nvPr>
            <p:ph type="dt" sz="half" idx="12"/>
          </p:nvPr>
        </p:nvSpPr>
        <p:spPr/>
        <p:txBody>
          <a:bodyPr/>
          <a:lstStyle>
            <a:lvl1pPr>
              <a:defRPr/>
            </a:lvl1pPr>
          </a:lstStyle>
          <a:p>
            <a:fld id="{6CB4A2BD-723B-4B53-814B-1C0B6B5D60A9}" type="datetime1">
              <a:rPr lang="tr-TR"/>
              <a:pPr/>
              <a:t>09.02.2016</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E890E83-DBB0-41C4-9310-3B7F4BA9DFC1}"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Date Placeholder 3"/>
          <p:cNvSpPr>
            <a:spLocks noGrp="1"/>
          </p:cNvSpPr>
          <p:nvPr>
            <p:ph type="dt" sz="half" idx="12"/>
          </p:nvPr>
        </p:nvSpPr>
        <p:spPr/>
        <p:txBody>
          <a:bodyPr/>
          <a:lstStyle>
            <a:lvl1pPr>
              <a:defRPr/>
            </a:lvl1pPr>
          </a:lstStyle>
          <a:p>
            <a:fld id="{2561F385-94C0-4D3D-B2EE-BB4271116478}" type="datetime1">
              <a:rPr lang="tr-TR"/>
              <a:pPr/>
              <a:t>09.02.2016</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9A2AE59C-1EAB-4C36-8B92-21D8E9EA66CC}"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endParaRPr lang="tr-TR"/>
          </a:p>
        </p:txBody>
      </p:sp>
      <p:sp>
        <p:nvSpPr>
          <p:cNvPr id="6" name="Date Placeholder 3"/>
          <p:cNvSpPr>
            <a:spLocks noGrp="1"/>
          </p:cNvSpPr>
          <p:nvPr>
            <p:ph type="dt" sz="half" idx="12"/>
          </p:nvPr>
        </p:nvSpPr>
        <p:spPr/>
        <p:txBody>
          <a:bodyPr/>
          <a:lstStyle>
            <a:lvl1pPr>
              <a:defRPr/>
            </a:lvl1pPr>
          </a:lstStyle>
          <a:p>
            <a:fld id="{80D40111-539D-4B99-AF25-79651FAA47BE}" type="datetime1">
              <a:rPr lang="tr-TR"/>
              <a:pPr/>
              <a:t>09.02.2016</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EC7FC4A8-2ECA-4C7C-9509-CFE490CC2809}"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endParaRPr lang="tr-TR"/>
          </a:p>
        </p:txBody>
      </p:sp>
      <p:sp>
        <p:nvSpPr>
          <p:cNvPr id="7" name="Date Placeholder 3"/>
          <p:cNvSpPr>
            <a:spLocks noGrp="1"/>
          </p:cNvSpPr>
          <p:nvPr>
            <p:ph type="dt" sz="half" idx="12"/>
          </p:nvPr>
        </p:nvSpPr>
        <p:spPr/>
        <p:txBody>
          <a:bodyPr/>
          <a:lstStyle>
            <a:lvl1pPr>
              <a:defRPr/>
            </a:lvl1pPr>
          </a:lstStyle>
          <a:p>
            <a:fld id="{8F7EC45C-E008-4209-A11B-70BC7119458F}" type="datetime1">
              <a:rPr lang="tr-TR"/>
              <a:pPr/>
              <a:t>09.02.2016</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A5364E85-FCDD-4F2F-8470-26857CACD4EE}"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endParaRPr lang="tr-TR"/>
          </a:p>
        </p:txBody>
      </p:sp>
      <p:sp>
        <p:nvSpPr>
          <p:cNvPr id="9" name="Date Placeholder 3"/>
          <p:cNvSpPr>
            <a:spLocks noGrp="1"/>
          </p:cNvSpPr>
          <p:nvPr>
            <p:ph type="dt" sz="half" idx="12"/>
          </p:nvPr>
        </p:nvSpPr>
        <p:spPr/>
        <p:txBody>
          <a:bodyPr/>
          <a:lstStyle>
            <a:lvl1pPr>
              <a:defRPr/>
            </a:lvl1pPr>
          </a:lstStyle>
          <a:p>
            <a:fld id="{BF67D133-869F-499E-947E-3CC3FAA7469A}" type="datetime1">
              <a:rPr lang="tr-TR"/>
              <a:pPr/>
              <a:t>09.02.2016</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DF5F162B-2283-455D-AC82-B51F40B91619}"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endParaRPr lang="tr-TR"/>
          </a:p>
        </p:txBody>
      </p:sp>
      <p:sp>
        <p:nvSpPr>
          <p:cNvPr id="5" name="Date Placeholder 3"/>
          <p:cNvSpPr>
            <a:spLocks noGrp="1"/>
          </p:cNvSpPr>
          <p:nvPr>
            <p:ph type="dt" sz="half" idx="12"/>
          </p:nvPr>
        </p:nvSpPr>
        <p:spPr/>
        <p:txBody>
          <a:bodyPr/>
          <a:lstStyle>
            <a:lvl1pPr>
              <a:defRPr/>
            </a:lvl1pPr>
          </a:lstStyle>
          <a:p>
            <a:fld id="{63312B7E-63A0-4086-9E70-0075B8B75D20}" type="datetime1">
              <a:rPr lang="tr-TR"/>
              <a:pPr/>
              <a:t>09.02.2016</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98D278A4-ACC9-4D91-A7F7-C02B1F3F4DB2}"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endParaRPr lang="tr-TR"/>
          </a:p>
        </p:txBody>
      </p:sp>
      <p:sp>
        <p:nvSpPr>
          <p:cNvPr id="4" name="Date Placeholder 3"/>
          <p:cNvSpPr>
            <a:spLocks noGrp="1"/>
          </p:cNvSpPr>
          <p:nvPr>
            <p:ph type="dt" sz="half" idx="12"/>
          </p:nvPr>
        </p:nvSpPr>
        <p:spPr/>
        <p:txBody>
          <a:bodyPr/>
          <a:lstStyle>
            <a:lvl1pPr>
              <a:defRPr/>
            </a:lvl1pPr>
          </a:lstStyle>
          <a:p>
            <a:fld id="{BAF0881B-A2CD-4C45-ACD5-9342F1297534}" type="datetime1">
              <a:rPr lang="tr-TR"/>
              <a:pPr/>
              <a:t>09.02.2016</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402B4C5F-8E42-454D-A9E3-C6C383C6E004}"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endParaRPr lang="tr-TR"/>
          </a:p>
        </p:txBody>
      </p:sp>
      <p:sp>
        <p:nvSpPr>
          <p:cNvPr id="7" name="Date Placeholder 3"/>
          <p:cNvSpPr>
            <a:spLocks noGrp="1"/>
          </p:cNvSpPr>
          <p:nvPr>
            <p:ph type="dt" sz="half" idx="16"/>
          </p:nvPr>
        </p:nvSpPr>
        <p:spPr/>
        <p:txBody>
          <a:bodyPr/>
          <a:lstStyle>
            <a:lvl1pPr>
              <a:defRPr/>
            </a:lvl1pPr>
          </a:lstStyle>
          <a:p>
            <a:fld id="{F6589F84-4E1D-4D02-8DE5-4BFF63839D16}" type="datetime1">
              <a:rPr lang="tr-TR"/>
              <a:pPr/>
              <a:t>09.02.2016</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Drag picture to placeholder or click icon to add</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6F761BCC-4C7F-4B93-8E04-1FD059FA394A}"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endParaRPr lang="tr-TR"/>
          </a:p>
        </p:txBody>
      </p:sp>
      <p:sp>
        <p:nvSpPr>
          <p:cNvPr id="7" name="Date Placeholder 3"/>
          <p:cNvSpPr>
            <a:spLocks noGrp="1"/>
          </p:cNvSpPr>
          <p:nvPr>
            <p:ph type="dt" sz="half" idx="12"/>
          </p:nvPr>
        </p:nvSpPr>
        <p:spPr/>
        <p:txBody>
          <a:bodyPr/>
          <a:lstStyle>
            <a:lvl1pPr>
              <a:defRPr/>
            </a:lvl1pPr>
          </a:lstStyle>
          <a:p>
            <a:fld id="{CA7BDAD2-6987-48E2-B833-7C12057841C8}" type="datetime1">
              <a:rPr lang="tr-TR"/>
              <a:pPr/>
              <a:t>09.02.2016</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latin typeface="Century Gothic" charset="0"/>
                <a:ea typeface="ＭＳ Ｐゴシック" charset="0"/>
                <a:cs typeface="+mn-cs"/>
              </a:defRPr>
            </a:lvl1pPr>
          </a:lstStyle>
          <a:p>
            <a:pPr>
              <a:defRPr/>
            </a:pPr>
            <a:fld id="{9F288AD5-0AE0-4D3E-BE08-8C44BB1683B6}"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2"/>
                </a:solidFill>
                <a:latin typeface="Century Gothic" pitchFamily="34" charset="0"/>
              </a:defRPr>
            </a:lvl1pPr>
          </a:lstStyle>
          <a:p>
            <a:endParaRPr lang="tr-TR"/>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2"/>
                </a:solidFill>
                <a:latin typeface="Century Gothic" pitchFamily="34" charset="0"/>
              </a:defRPr>
            </a:lvl1pPr>
          </a:lstStyle>
          <a:p>
            <a:fld id="{6A1107D0-4FC5-451B-AFA1-D9DA328BEA5D}" type="datetime1">
              <a:rPr lang="tr-TR"/>
              <a:pPr/>
              <a:t>09.02.2016</a:t>
            </a:fld>
            <a:endParaRPr lang="tr-T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ft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DF6C3466-A8A1-4BAE-9224-9DD9A715F4A6}" type="slidenum">
              <a:rPr lang="en-US"/>
              <a:pPr>
                <a:defRPr/>
              </a:pPr>
              <a:t>1</a:t>
            </a:fld>
            <a:endParaRPr lang="en-US"/>
          </a:p>
        </p:txBody>
      </p:sp>
      <p:sp>
        <p:nvSpPr>
          <p:cNvPr id="2" name="Title 1"/>
          <p:cNvSpPr>
            <a:spLocks noGrp="1"/>
          </p:cNvSpPr>
          <p:nvPr>
            <p:ph type="ctrTitle"/>
          </p:nvPr>
        </p:nvSpPr>
        <p:spPr/>
        <p:txBody>
          <a:bodyPr wrap="square" numCol="1" anchorCtr="0" compatLnSpc="1">
            <a:prstTxWarp prst="textNoShape">
              <a:avLst/>
            </a:prstTxWarp>
          </a:bodyPr>
          <a:lstStyle/>
          <a:p>
            <a:pPr eaLnBrk="1" hangingPunct="1">
              <a:defRPr/>
            </a:pPr>
            <a:r>
              <a:rPr lang="en-US" sz="4800" dirty="0" smtClean="0">
                <a:latin typeface="Times New Roman" pitchFamily="18" charset="0"/>
              </a:rPr>
              <a:t>BAŞ AĞRISININ DEĞERLENDİRİLMESİ VE YÖNETİMİ</a:t>
            </a:r>
          </a:p>
        </p:txBody>
      </p:sp>
      <p:sp>
        <p:nvSpPr>
          <p:cNvPr id="3" name="Subtitle 2"/>
          <p:cNvSpPr>
            <a:spLocks noGrp="1"/>
          </p:cNvSpPr>
          <p:nvPr>
            <p:ph type="subTitle" idx="1"/>
          </p:nvPr>
        </p:nvSpPr>
        <p:spPr>
          <a:xfrm>
            <a:off x="685800" y="4572000"/>
            <a:ext cx="6461125" cy="1066800"/>
          </a:xfrm>
        </p:spPr>
        <p:txBody>
          <a:bodyPr>
            <a:normAutofit lnSpcReduction="10000"/>
          </a:bodyPr>
          <a:lstStyle/>
          <a:p>
            <a:pPr algn="r" eaLnBrk="1" hangingPunct="1"/>
            <a:r>
              <a:rPr lang="en-US" dirty="0" err="1" smtClean="0">
                <a:solidFill>
                  <a:srgbClr val="8E8D8C"/>
                </a:solidFill>
              </a:rPr>
              <a:t>Arş</a:t>
            </a:r>
            <a:r>
              <a:rPr lang="en-US" dirty="0" smtClean="0">
                <a:solidFill>
                  <a:srgbClr val="8E8D8C"/>
                </a:solidFill>
              </a:rPr>
              <a:t>. G</a:t>
            </a:r>
            <a:r>
              <a:rPr lang="tr-TR" dirty="0" smtClean="0">
                <a:solidFill>
                  <a:srgbClr val="8E8D8C"/>
                </a:solidFill>
              </a:rPr>
              <a:t>ör</a:t>
            </a:r>
            <a:r>
              <a:rPr lang="en-US" dirty="0" smtClean="0">
                <a:solidFill>
                  <a:srgbClr val="8E8D8C"/>
                </a:solidFill>
              </a:rPr>
              <a:t>. Dr. </a:t>
            </a:r>
            <a:r>
              <a:rPr lang="en-US" dirty="0" err="1" smtClean="0">
                <a:solidFill>
                  <a:srgbClr val="8E8D8C"/>
                </a:solidFill>
              </a:rPr>
              <a:t>Zehra</a:t>
            </a:r>
            <a:r>
              <a:rPr lang="en-US" dirty="0" smtClean="0">
                <a:solidFill>
                  <a:srgbClr val="8E8D8C"/>
                </a:solidFill>
              </a:rPr>
              <a:t> ASLAN AYDOĞDU</a:t>
            </a:r>
          </a:p>
          <a:p>
            <a:pPr algn="r" eaLnBrk="1" hangingPunct="1"/>
            <a:r>
              <a:rPr lang="en-US" dirty="0" smtClean="0">
                <a:solidFill>
                  <a:srgbClr val="8E8D8C"/>
                </a:solidFill>
              </a:rPr>
              <a:t>KTÜ </a:t>
            </a:r>
            <a:r>
              <a:rPr lang="en-US" dirty="0" err="1" smtClean="0">
                <a:solidFill>
                  <a:srgbClr val="8E8D8C"/>
                </a:solidFill>
              </a:rPr>
              <a:t>Aile</a:t>
            </a:r>
            <a:r>
              <a:rPr lang="en-US" dirty="0" smtClean="0">
                <a:solidFill>
                  <a:srgbClr val="8E8D8C"/>
                </a:solidFill>
              </a:rPr>
              <a:t> </a:t>
            </a:r>
            <a:r>
              <a:rPr lang="en-US" dirty="0" err="1" smtClean="0">
                <a:solidFill>
                  <a:srgbClr val="8E8D8C"/>
                </a:solidFill>
              </a:rPr>
              <a:t>Hekimliği</a:t>
            </a:r>
            <a:r>
              <a:rPr lang="en-US" dirty="0" smtClean="0">
                <a:solidFill>
                  <a:srgbClr val="8E8D8C"/>
                </a:solidFill>
              </a:rPr>
              <a:t> </a:t>
            </a:r>
            <a:r>
              <a:rPr lang="en-US" dirty="0" smtClean="0">
                <a:solidFill>
                  <a:srgbClr val="8E8D8C"/>
                </a:solidFill>
              </a:rPr>
              <a:t>AD</a:t>
            </a:r>
            <a:endParaRPr lang="tr-TR" dirty="0" smtClean="0">
              <a:solidFill>
                <a:srgbClr val="8E8D8C"/>
              </a:solidFill>
            </a:endParaRPr>
          </a:p>
          <a:p>
            <a:pPr algn="r" eaLnBrk="1" hangingPunct="1"/>
            <a:r>
              <a:rPr lang="tr-TR" dirty="0" smtClean="0">
                <a:solidFill>
                  <a:srgbClr val="8E8D8C"/>
                </a:solidFill>
              </a:rPr>
              <a:t>02.02.2016</a:t>
            </a:r>
            <a:endParaRPr lang="en-US" dirty="0" smtClean="0">
              <a:solidFill>
                <a:srgbClr val="8E8D8C"/>
              </a:solidFill>
            </a:endParaRPr>
          </a:p>
        </p:txBody>
      </p:sp>
      <p:pic>
        <p:nvPicPr>
          <p:cNvPr id="14339" name="Picture 3"/>
          <p:cNvPicPr>
            <a:picLocks noChangeAspect="1"/>
          </p:cNvPicPr>
          <p:nvPr/>
        </p:nvPicPr>
        <p:blipFill>
          <a:blip r:embed="rId2"/>
          <a:srcRect/>
          <a:stretch>
            <a:fillRect/>
          </a:stretch>
        </p:blipFill>
        <p:spPr bwMode="auto">
          <a:xfrm>
            <a:off x="38100" y="5021263"/>
            <a:ext cx="2743200" cy="18367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0070D242-66D5-4A72-A6EC-91B5D28CE3C1}" type="slidenum">
              <a:rPr lang="en-US"/>
              <a:pPr>
                <a:defRPr/>
              </a:pPr>
              <a:t>10</a:t>
            </a:fld>
            <a:endParaRPr lang="en-US"/>
          </a:p>
        </p:txBody>
      </p:sp>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tr-TR" sz="3600" dirty="0" smtClean="0"/>
              <a:t>Fizik  </a:t>
            </a:r>
            <a:r>
              <a:rPr lang="en-US" sz="3600" dirty="0" err="1" smtClean="0"/>
              <a:t>Muayene</a:t>
            </a:r>
            <a:endParaRPr lang="en-US" sz="3600" dirty="0" smtClean="0"/>
          </a:p>
        </p:txBody>
      </p:sp>
      <p:sp>
        <p:nvSpPr>
          <p:cNvPr id="23554" name="Content Placeholder 2"/>
          <p:cNvSpPr>
            <a:spLocks noGrp="1"/>
          </p:cNvSpPr>
          <p:nvPr>
            <p:ph idx="1"/>
          </p:nvPr>
        </p:nvSpPr>
        <p:spPr/>
        <p:txBody>
          <a:bodyPr/>
          <a:lstStyle/>
          <a:p>
            <a:pPr eaLnBrk="1" hangingPunct="1"/>
            <a:r>
              <a:rPr lang="en-US" smtClean="0">
                <a:latin typeface="Times New Roman" pitchFamily="18" charset="0"/>
              </a:rPr>
              <a:t>Vital bulgular </a:t>
            </a:r>
          </a:p>
          <a:p>
            <a:pPr lvl="1" eaLnBrk="1" hangingPunct="1"/>
            <a:r>
              <a:rPr lang="en-US" sz="2200" smtClean="0">
                <a:latin typeface="Times New Roman" pitchFamily="18" charset="0"/>
              </a:rPr>
              <a:t>Ateş, kan basıncı</a:t>
            </a:r>
          </a:p>
          <a:p>
            <a:pPr eaLnBrk="1" hangingPunct="1"/>
            <a:r>
              <a:rPr lang="en-US" smtClean="0">
                <a:latin typeface="Times New Roman" pitchFamily="18" charset="0"/>
              </a:rPr>
              <a:t>Baş muayenesi</a:t>
            </a:r>
          </a:p>
          <a:p>
            <a:pPr eaLnBrk="1" hangingPunct="1"/>
            <a:endParaRPr lang="en-US" smtClean="0">
              <a:latin typeface="Times New Roman" pitchFamily="18" charset="0"/>
            </a:endParaRPr>
          </a:p>
          <a:p>
            <a:pPr eaLnBrk="1" hangingPunct="1"/>
            <a:r>
              <a:rPr lang="en-US" smtClean="0">
                <a:latin typeface="Times New Roman" pitchFamily="18" charset="0"/>
              </a:rPr>
              <a:t>Göz muayenesi</a:t>
            </a:r>
          </a:p>
          <a:p>
            <a:pPr eaLnBrk="1" hangingPunct="1"/>
            <a:endParaRPr lang="en-US" smtClean="0">
              <a:latin typeface="Times New Roman" pitchFamily="18" charset="0"/>
            </a:endParaRPr>
          </a:p>
          <a:p>
            <a:pPr eaLnBrk="1" hangingPunct="1"/>
            <a:r>
              <a:rPr lang="en-US" smtClean="0">
                <a:latin typeface="Times New Roman" pitchFamily="18" charset="0"/>
              </a:rPr>
              <a:t>Kulak burun boğaz muayenesi</a:t>
            </a:r>
          </a:p>
          <a:p>
            <a:pPr eaLnBrk="1" hangingPunct="1"/>
            <a:endParaRPr lang="en-US" smtClean="0">
              <a:latin typeface="Times New Roman" pitchFamily="18" charset="0"/>
            </a:endParaRPr>
          </a:p>
          <a:p>
            <a:pPr eaLnBrk="1" hangingPunct="1"/>
            <a:r>
              <a:rPr lang="en-US" smtClean="0">
                <a:latin typeface="Times New Roman" pitchFamily="18" charset="0"/>
              </a:rPr>
              <a:t>Yüz muayenesi</a:t>
            </a:r>
          </a:p>
          <a:p>
            <a:pPr eaLnBrk="1" hangingPunct="1"/>
            <a:endParaRPr lang="en-US" smtClean="0">
              <a:latin typeface="Times New Roman" pitchFamily="18" charset="0"/>
            </a:endParaRPr>
          </a:p>
          <a:p>
            <a:pPr eaLnBrk="1" hangingPunct="1"/>
            <a:r>
              <a:rPr lang="en-US" smtClean="0">
                <a:latin typeface="Times New Roman" pitchFamily="18" charset="0"/>
              </a:rPr>
              <a:t>Boyun muayenesi</a:t>
            </a:r>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F9C6C231-C177-4664-8F19-68FF70EF1131}" type="slidenum">
              <a:rPr lang="en-US"/>
              <a:pPr>
                <a:defRPr/>
              </a:pPr>
              <a:t>11</a:t>
            </a:fld>
            <a:endParaRPr lang="en-US"/>
          </a:p>
        </p:txBody>
      </p:sp>
      <p:sp>
        <p:nvSpPr>
          <p:cNvPr id="2" name="Title 1"/>
          <p:cNvSpPr>
            <a:spLocks noGrp="1"/>
          </p:cNvSpPr>
          <p:nvPr>
            <p:ph type="title"/>
          </p:nvPr>
        </p:nvSpPr>
        <p:spPr/>
        <p:txBody>
          <a:bodyPr/>
          <a:lstStyle/>
          <a:p>
            <a:pPr eaLnBrk="1" hangingPunct="1">
              <a:defRPr/>
            </a:pPr>
            <a:r>
              <a:rPr lang="tr-TR" sz="3600" dirty="0"/>
              <a:t>Fizik  </a:t>
            </a:r>
            <a:r>
              <a:rPr lang="en-US" sz="3600" dirty="0" err="1"/>
              <a:t>Muayene</a:t>
            </a:r>
            <a:endParaRPr lang="en-US" sz="3600" dirty="0"/>
          </a:p>
        </p:txBody>
      </p:sp>
      <p:sp>
        <p:nvSpPr>
          <p:cNvPr id="25602" name="Content Placeholder 2"/>
          <p:cNvSpPr>
            <a:spLocks noGrp="1"/>
          </p:cNvSpPr>
          <p:nvPr>
            <p:ph idx="1"/>
          </p:nvPr>
        </p:nvSpPr>
        <p:spPr/>
        <p:txBody>
          <a:bodyPr/>
          <a:lstStyle/>
          <a:p>
            <a:pPr eaLnBrk="1" hangingPunct="1"/>
            <a:r>
              <a:rPr lang="en-US" smtClean="0">
                <a:latin typeface="Times New Roman" pitchFamily="18" charset="0"/>
              </a:rPr>
              <a:t>Nörolojik muayene</a:t>
            </a:r>
            <a:endParaRPr lang="tr-TR" smtClean="0">
              <a:latin typeface="Times New Roman" pitchFamily="18" charset="0"/>
            </a:endParaRPr>
          </a:p>
          <a:p>
            <a:pPr lvl="1" eaLnBrk="1" hangingPunct="1"/>
            <a:r>
              <a:rPr lang="tr-TR" sz="2200" smtClean="0">
                <a:latin typeface="Times New Roman" pitchFamily="18" charset="0"/>
              </a:rPr>
              <a:t>Mental durum testleri</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Bilinç seviyesi</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Yürüyüş, koordinasyon, serebellar fonksiyonlar</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Motor güç, duyu ,derin tendon refleksleri</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Kraniyal sinir testleri</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Meningeal irritasyon bulguları</a:t>
            </a:r>
            <a:endParaRPr lang="en-US" smtClean="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3CA34CC8-EFE3-4EC6-87F6-854F4931CAAE}" type="slidenum">
              <a:rPr lang="en-US"/>
              <a:pPr>
                <a:defRPr/>
              </a:pPr>
              <a:t>12</a:t>
            </a:fld>
            <a:endParaRPr lang="en-US"/>
          </a:p>
        </p:txBody>
      </p:sp>
      <p:sp>
        <p:nvSpPr>
          <p:cNvPr id="2" name="1 Başlık"/>
          <p:cNvSpPr>
            <a:spLocks noGrp="1"/>
          </p:cNvSpPr>
          <p:nvPr>
            <p:ph type="title"/>
          </p:nvPr>
        </p:nvSpPr>
        <p:spPr/>
        <p:txBody>
          <a:bodyPr/>
          <a:lstStyle/>
          <a:p>
            <a:pPr eaLnBrk="1" fontAlgn="auto" hangingPunct="1">
              <a:spcAft>
                <a:spcPts val="0"/>
              </a:spcAft>
              <a:defRPr/>
            </a:pPr>
            <a:r>
              <a:rPr lang="tr-TR" sz="3600" dirty="0" smtClean="0"/>
              <a:t>Ne zaman görüntüleme yapılmalı?</a:t>
            </a:r>
            <a:endParaRPr lang="tr-TR" sz="3600" dirty="0"/>
          </a:p>
        </p:txBody>
      </p:sp>
      <p:sp>
        <p:nvSpPr>
          <p:cNvPr id="26626" name="2 İçerik Yer Tutucusu"/>
          <p:cNvSpPr>
            <a:spLocks noGrp="1"/>
          </p:cNvSpPr>
          <p:nvPr>
            <p:ph idx="1"/>
          </p:nvPr>
        </p:nvSpPr>
        <p:spPr/>
        <p:txBody>
          <a:bodyPr/>
          <a:lstStyle/>
          <a:p>
            <a:pPr eaLnBrk="1" hangingPunct="1"/>
            <a:r>
              <a:rPr lang="tr-TR" smtClean="0">
                <a:solidFill>
                  <a:schemeClr val="accent1"/>
                </a:solidFill>
                <a:latin typeface="Times New Roman" pitchFamily="18" charset="0"/>
              </a:rPr>
              <a:t>ABD Baş Ağrısı Birliği Önerileri</a:t>
            </a:r>
          </a:p>
          <a:p>
            <a:pPr eaLnBrk="1" hangingPunct="1"/>
            <a:endParaRPr lang="tr-TR" smtClean="0">
              <a:solidFill>
                <a:schemeClr val="accent1"/>
              </a:solidFill>
              <a:latin typeface="Times New Roman" pitchFamily="18" charset="0"/>
            </a:endParaRPr>
          </a:p>
          <a:p>
            <a:pPr lvl="1" eaLnBrk="1" hangingPunct="1"/>
            <a:r>
              <a:rPr lang="tr-TR" sz="2200" smtClean="0">
                <a:latin typeface="Times New Roman" pitchFamily="18" charset="0"/>
              </a:rPr>
              <a:t>Nörolojik muayene ile açıklanamayacak akut olmayan baş ağrısına sahip hastalar</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Atipik  baş ağrısı özellikleri sergileyen veya kesin migren tanımını tam olarak dolduramayan/ ek risk faktörleri varlığında</a:t>
            </a:r>
          </a:p>
          <a:p>
            <a:pPr lvl="1" eaLnBrk="1" hangingPunct="1"/>
            <a:endParaRPr lang="tr-TR" sz="2200"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34BB0D9B-1160-4AEA-90F0-EE2F8F77003C}" type="slidenum">
              <a:rPr lang="en-US"/>
              <a:pPr>
                <a:defRPr/>
              </a:pPr>
              <a:t>13</a:t>
            </a:fld>
            <a:endParaRPr lang="en-US"/>
          </a:p>
        </p:txBody>
      </p:sp>
      <p:sp>
        <p:nvSpPr>
          <p:cNvPr id="2" name="Title 1"/>
          <p:cNvSpPr>
            <a:spLocks noGrp="1"/>
          </p:cNvSpPr>
          <p:nvPr>
            <p:ph type="title"/>
          </p:nvPr>
        </p:nvSpPr>
        <p:spPr/>
        <p:txBody>
          <a:bodyPr/>
          <a:lstStyle/>
          <a:p>
            <a:pPr eaLnBrk="1" fontAlgn="auto" hangingPunct="1">
              <a:spcAft>
                <a:spcPts val="0"/>
              </a:spcAft>
              <a:defRPr/>
            </a:pPr>
            <a:endParaRPr lang="en-US" dirty="0"/>
          </a:p>
        </p:txBody>
      </p:sp>
      <p:sp>
        <p:nvSpPr>
          <p:cNvPr id="27650" name="Content Placeholder 2"/>
          <p:cNvSpPr>
            <a:spLocks noGrp="1"/>
          </p:cNvSpPr>
          <p:nvPr>
            <p:ph idx="1"/>
          </p:nvPr>
        </p:nvSpPr>
        <p:spPr/>
        <p:txBody>
          <a:bodyPr/>
          <a:lstStyle/>
          <a:p>
            <a:pPr eaLnBrk="1" hangingPunct="1"/>
            <a:r>
              <a:rPr lang="en-US" smtClean="0">
                <a:latin typeface="Times New Roman" pitchFamily="18" charset="0"/>
              </a:rPr>
              <a:t>Primer baş ağrıları (organik olmayan)%90</a:t>
            </a:r>
          </a:p>
          <a:p>
            <a:pPr lvl="1" eaLnBrk="1" hangingPunct="1"/>
            <a:r>
              <a:rPr lang="en-US" sz="2200" smtClean="0">
                <a:latin typeface="Times New Roman" pitchFamily="18" charset="0"/>
              </a:rPr>
              <a:t>Migren</a:t>
            </a:r>
          </a:p>
          <a:p>
            <a:pPr lvl="1" eaLnBrk="1" hangingPunct="1"/>
            <a:r>
              <a:rPr lang="en-US" sz="2200" smtClean="0">
                <a:latin typeface="Times New Roman" pitchFamily="18" charset="0"/>
              </a:rPr>
              <a:t>Gerilim tipi baş ağrısı</a:t>
            </a:r>
          </a:p>
          <a:p>
            <a:pPr lvl="1" eaLnBrk="1" hangingPunct="1"/>
            <a:r>
              <a:rPr lang="en-US" sz="2200" smtClean="0">
                <a:latin typeface="Times New Roman" pitchFamily="18" charset="0"/>
              </a:rPr>
              <a:t>Küme baş ağrısı</a:t>
            </a:r>
          </a:p>
          <a:p>
            <a:pPr lvl="1" eaLnBrk="1" hangingPunct="1"/>
            <a:r>
              <a:rPr lang="en-US" sz="2200" smtClean="0">
                <a:latin typeface="Times New Roman" pitchFamily="18" charset="0"/>
              </a:rPr>
              <a:t>Trigeminal otonomik sefalji</a:t>
            </a:r>
          </a:p>
          <a:p>
            <a:pPr eaLnBrk="1" hangingPunct="1"/>
            <a:endParaRPr lang="en-US" smtClean="0">
              <a:latin typeface="Times New Roman" pitchFamily="18" charset="0"/>
            </a:endParaRPr>
          </a:p>
          <a:p>
            <a:pPr eaLnBrk="1" hangingPunct="1"/>
            <a:r>
              <a:rPr lang="en-US" smtClean="0">
                <a:latin typeface="Times New Roman" pitchFamily="18" charset="0"/>
              </a:rPr>
              <a:t>Sekonder baş ağrıları (organik )%10</a:t>
            </a:r>
          </a:p>
          <a:p>
            <a:pPr lvl="1" eaLnBrk="1" hangingPunct="1"/>
            <a:r>
              <a:rPr lang="en-US" sz="2200" smtClean="0">
                <a:latin typeface="Times New Roman" pitchFamily="18" charset="0"/>
              </a:rPr>
              <a:t>Psödotümör serebri</a:t>
            </a:r>
          </a:p>
          <a:p>
            <a:pPr lvl="1" eaLnBrk="1" hangingPunct="1"/>
            <a:r>
              <a:rPr lang="en-US" sz="2200" smtClean="0">
                <a:latin typeface="Times New Roman" pitchFamily="18" charset="0"/>
              </a:rPr>
              <a:t>Intrakraniyal hipotansiyon</a:t>
            </a:r>
          </a:p>
          <a:p>
            <a:pPr lvl="1" eaLnBrk="1" hangingPunct="1"/>
            <a:r>
              <a:rPr lang="en-US" sz="2200" smtClean="0">
                <a:latin typeface="Times New Roman" pitchFamily="18" charset="0"/>
              </a:rPr>
              <a:t>Subaraknoid kanama </a:t>
            </a:r>
          </a:p>
          <a:p>
            <a:pPr lvl="1" eaLnBrk="1" hangingPunct="1"/>
            <a:r>
              <a:rPr lang="en-US" sz="2200" smtClean="0">
                <a:latin typeface="Times New Roman" pitchFamily="18" charset="0"/>
              </a:rPr>
              <a:t>Santral sinir sistemi enfeksiyonu</a:t>
            </a: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1D38053F-E893-4BA1-B374-F35A9AE5DB5F}" type="slidenum">
              <a:rPr lang="en-US"/>
              <a:pPr>
                <a:defRPr/>
              </a:pPr>
              <a:t>14</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600" dirty="0"/>
              <a:t>Primer </a:t>
            </a:r>
            <a:r>
              <a:rPr lang="en-US" sz="3600" dirty="0" err="1"/>
              <a:t>baş</a:t>
            </a:r>
            <a:r>
              <a:rPr lang="en-US" sz="3600" dirty="0"/>
              <a:t> </a:t>
            </a:r>
            <a:r>
              <a:rPr lang="en-US" sz="3600" dirty="0" err="1"/>
              <a:t>ağrıları</a:t>
            </a:r>
            <a:endParaRPr lang="en-US" sz="3600" dirty="0"/>
          </a:p>
        </p:txBody>
      </p:sp>
      <p:sp>
        <p:nvSpPr>
          <p:cNvPr id="28674" name="Content Placeholder 2"/>
          <p:cNvSpPr>
            <a:spLocks noGrp="1"/>
          </p:cNvSpPr>
          <p:nvPr>
            <p:ph idx="1"/>
          </p:nvPr>
        </p:nvSpPr>
        <p:spPr/>
        <p:txBody>
          <a:bodyPr/>
          <a:lstStyle/>
          <a:p>
            <a:pPr lvl="1" eaLnBrk="1" hangingPunct="1"/>
            <a:endParaRPr lang="en-US" smtClean="0"/>
          </a:p>
          <a:p>
            <a:pPr lvl="1" eaLnBrk="1" hangingPunct="1"/>
            <a:r>
              <a:rPr lang="en-US" sz="2200" smtClean="0">
                <a:latin typeface="Times New Roman" pitchFamily="18" charset="0"/>
              </a:rPr>
              <a:t>Migren</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Gerilim tipi baş ağrısı</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Küme baş ağrısı</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Trigeminal otonomik sefaljiler</a:t>
            </a: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F9095B63-2F1F-4F8C-BE70-ED8A4C060C25}" type="slidenum">
              <a:rPr lang="en-US"/>
              <a:pPr>
                <a:defRPr/>
              </a:pPr>
              <a:t>15</a:t>
            </a:fld>
            <a:endParaRPr lang="en-US"/>
          </a:p>
        </p:txBody>
      </p:sp>
      <p:sp>
        <p:nvSpPr>
          <p:cNvPr id="27649"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t>Gerilim tipi baş ağrısı</a:t>
            </a:r>
          </a:p>
        </p:txBody>
      </p:sp>
      <p:sp>
        <p:nvSpPr>
          <p:cNvPr id="29698" name="Content Placeholder 2"/>
          <p:cNvSpPr>
            <a:spLocks noGrp="1"/>
          </p:cNvSpPr>
          <p:nvPr>
            <p:ph idx="1"/>
          </p:nvPr>
        </p:nvSpPr>
        <p:spPr/>
        <p:txBody>
          <a:bodyPr/>
          <a:lstStyle/>
          <a:p>
            <a:pPr eaLnBrk="1" hangingPunct="1"/>
            <a:endParaRPr lang="tr-TR" smtClean="0">
              <a:latin typeface="Times New Roman" pitchFamily="18" charset="0"/>
            </a:endParaRPr>
          </a:p>
          <a:p>
            <a:pPr eaLnBrk="1" hangingPunct="1"/>
            <a:r>
              <a:rPr lang="tr-TR" smtClean="0">
                <a:latin typeface="Times New Roman" pitchFamily="18" charset="0"/>
              </a:rPr>
              <a:t>İ</a:t>
            </a:r>
            <a:r>
              <a:rPr lang="en-US" smtClean="0">
                <a:latin typeface="Times New Roman" pitchFamily="18" charset="0"/>
              </a:rPr>
              <a:t>ki yanlı</a:t>
            </a:r>
          </a:p>
          <a:p>
            <a:pPr eaLnBrk="1" hangingPunct="1"/>
            <a:r>
              <a:rPr lang="en-US" smtClean="0">
                <a:latin typeface="Times New Roman" pitchFamily="18" charset="0"/>
              </a:rPr>
              <a:t>Sıkıştırıcı tarzda,</a:t>
            </a:r>
            <a:r>
              <a:rPr lang="tr-TR" smtClean="0">
                <a:latin typeface="Times New Roman" pitchFamily="18" charset="0"/>
              </a:rPr>
              <a:t> </a:t>
            </a:r>
            <a:r>
              <a:rPr lang="en-US" smtClean="0">
                <a:latin typeface="Times New Roman" pitchFamily="18" charset="0"/>
              </a:rPr>
              <a:t>bant gibi veya mengene gibi</a:t>
            </a:r>
          </a:p>
          <a:p>
            <a:pPr eaLnBrk="1" hangingPunct="1"/>
            <a:r>
              <a:rPr lang="en-US" smtClean="0">
                <a:latin typeface="Times New Roman" pitchFamily="18" charset="0"/>
              </a:rPr>
              <a:t>Pulsatil olmayan</a:t>
            </a:r>
            <a:r>
              <a:rPr lang="tr-TR" smtClean="0">
                <a:latin typeface="Times New Roman" pitchFamily="18" charset="0"/>
              </a:rPr>
              <a:t>, k</a:t>
            </a:r>
            <a:r>
              <a:rPr lang="en-US" smtClean="0">
                <a:latin typeface="Times New Roman" pitchFamily="18" charset="0"/>
              </a:rPr>
              <a:t>ünt ağrı</a:t>
            </a:r>
          </a:p>
          <a:p>
            <a:pPr eaLnBrk="1" hangingPunct="1"/>
            <a:r>
              <a:rPr lang="en-US" smtClean="0">
                <a:latin typeface="Times New Roman" pitchFamily="18" charset="0"/>
              </a:rPr>
              <a:t>Genellikle 20-40 yaşlarında başlangıç</a:t>
            </a:r>
          </a:p>
          <a:p>
            <a:pPr eaLnBrk="1" hangingPunct="1"/>
            <a:r>
              <a:rPr lang="en-US" smtClean="0">
                <a:latin typeface="Times New Roman" pitchFamily="18" charset="0"/>
              </a:rPr>
              <a:t>Ağrının karakteri fiziksel aktivite ile ilişkili değil</a:t>
            </a:r>
          </a:p>
          <a:p>
            <a:pPr eaLnBrk="1" hangingPunct="1"/>
            <a:r>
              <a:rPr lang="en-US" smtClean="0">
                <a:latin typeface="Times New Roman" pitchFamily="18" charset="0"/>
              </a:rPr>
              <a:t>Otonomik bulgular yok</a:t>
            </a:r>
          </a:p>
          <a:p>
            <a:pPr eaLnBrk="1" hangingPunct="1"/>
            <a:r>
              <a:rPr lang="en-US" smtClean="0">
                <a:latin typeface="Times New Roman" pitchFamily="18" charset="0"/>
              </a:rPr>
              <a:t>Her iki temporal bölgede , 30 dk ile 7 gün arası</a:t>
            </a:r>
          </a:p>
          <a:p>
            <a:pPr eaLnBrk="1" hangingPunct="1"/>
            <a:r>
              <a:rPr lang="en-US" smtClean="0">
                <a:latin typeface="Times New Roman" pitchFamily="18" charset="0"/>
              </a:rPr>
              <a:t>Migrene eşlik edebilir</a:t>
            </a:r>
            <a:r>
              <a:rPr lang="tr-TR" smtClean="0">
                <a:latin typeface="Times New Roman" pitchFamily="18" charset="0"/>
              </a:rPr>
              <a:t>,analjezik aşırı kullanımına bağlı olabilir.</a:t>
            </a:r>
          </a:p>
          <a:p>
            <a:pPr eaLnBrk="1" hangingPunct="1"/>
            <a:endParaRPr lang="en-US" smtClean="0">
              <a:latin typeface="Times New Roman" pitchFamily="18" charset="0"/>
            </a:endParaRPr>
          </a:p>
        </p:txBody>
      </p:sp>
      <p:pic>
        <p:nvPicPr>
          <p:cNvPr id="29699" name="Picture 4"/>
          <p:cNvPicPr>
            <a:picLocks noChangeAspect="1"/>
          </p:cNvPicPr>
          <p:nvPr/>
        </p:nvPicPr>
        <p:blipFill>
          <a:blip r:embed="rId2"/>
          <a:srcRect/>
          <a:stretch>
            <a:fillRect/>
          </a:stretch>
        </p:blipFill>
        <p:spPr bwMode="auto">
          <a:xfrm>
            <a:off x="6172200" y="0"/>
            <a:ext cx="2247900" cy="2522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A6742FAA-73DB-4F55-8046-760D39801C15}" type="slidenum">
              <a:rPr lang="en-US"/>
              <a:pPr>
                <a:defRPr/>
              </a:pPr>
              <a:t>16</a:t>
            </a:fld>
            <a:endParaRPr lang="en-US"/>
          </a:p>
        </p:txBody>
      </p:sp>
      <p:sp>
        <p:nvSpPr>
          <p:cNvPr id="50178" name="Rectangle 2"/>
          <p:cNvSpPr>
            <a:spLocks noGrp="1"/>
          </p:cNvSpPr>
          <p:nvPr>
            <p:ph type="title"/>
          </p:nvPr>
        </p:nvSpPr>
        <p:spPr bwMode="auto"/>
        <p:txBody>
          <a:bodyPr wrap="square" numCol="1" anchorCtr="0" compatLnSpc="1">
            <a:prstTxWarp prst="textNoShape">
              <a:avLst/>
            </a:prstTxWarp>
          </a:bodyPr>
          <a:lstStyle/>
          <a:p>
            <a:pPr eaLnBrk="1" hangingPunct="1">
              <a:defRPr/>
            </a:pPr>
            <a:endParaRPr lang="tr-TR" smtClean="0"/>
          </a:p>
        </p:txBody>
      </p:sp>
      <p:sp>
        <p:nvSpPr>
          <p:cNvPr id="30722" name="Rectangle 3"/>
          <p:cNvSpPr>
            <a:spLocks noGrp="1"/>
          </p:cNvSpPr>
          <p:nvPr>
            <p:ph type="body" idx="1"/>
          </p:nvPr>
        </p:nvSpPr>
        <p:spPr/>
        <p:txBody>
          <a:bodyPr/>
          <a:lstStyle/>
          <a:p>
            <a:pPr eaLnBrk="1" hangingPunct="1"/>
            <a:r>
              <a:rPr lang="en-US" smtClean="0">
                <a:solidFill>
                  <a:srgbClr val="675E47"/>
                </a:solidFill>
              </a:rPr>
              <a:t>Tedavi</a:t>
            </a:r>
            <a:r>
              <a:rPr lang="en-US" smtClean="0"/>
              <a:t>: </a:t>
            </a:r>
            <a:endParaRPr lang="tr-TR" smtClean="0"/>
          </a:p>
          <a:p>
            <a:pPr eaLnBrk="1" hangingPunct="1"/>
            <a:endParaRPr lang="tr-TR" smtClean="0"/>
          </a:p>
          <a:p>
            <a:pPr lvl="1" eaLnBrk="1" hangingPunct="1"/>
            <a:r>
              <a:rPr lang="en-US" sz="2200" smtClean="0">
                <a:latin typeface="Times New Roman" pitchFamily="18" charset="0"/>
              </a:rPr>
              <a:t>NSAI,</a:t>
            </a:r>
            <a:endParaRPr lang="tr-TR" sz="2200" smtClean="0">
              <a:latin typeface="Times New Roman" pitchFamily="18" charset="0"/>
            </a:endParaRPr>
          </a:p>
          <a:p>
            <a:pPr lvl="1" eaLnBrk="1" hangingPunct="1"/>
            <a:r>
              <a:rPr lang="en-US" sz="2200" smtClean="0">
                <a:latin typeface="Times New Roman" pitchFamily="18" charset="0"/>
              </a:rPr>
              <a:t>Profilakside antidepresanlar</a:t>
            </a:r>
            <a:r>
              <a:rPr lang="tr-TR" sz="2200" smtClean="0">
                <a:latin typeface="Times New Roman" pitchFamily="18" charset="0"/>
              </a:rPr>
              <a:t> (amitriptilin 10-100 mg/gün)</a:t>
            </a:r>
          </a:p>
          <a:p>
            <a:pPr lvl="1" eaLnBrk="1" hangingPunct="1"/>
            <a:r>
              <a:rPr lang="tr-TR" sz="2200" smtClean="0">
                <a:latin typeface="Times New Roman" pitchFamily="18" charset="0"/>
              </a:rPr>
              <a:t>Kas gevşeticiler- trapezius kasına uzanan ağrılarda </a:t>
            </a:r>
          </a:p>
          <a:p>
            <a:pPr lvl="1" eaLnBrk="1" hangingPunct="1"/>
            <a:endParaRPr lang="tr-TR" sz="2200" smtClean="0">
              <a:latin typeface="Times New Roman" pitchFamily="18" charset="0"/>
            </a:endParaRPr>
          </a:p>
          <a:p>
            <a:pPr lvl="1" eaLnBrk="1" hangingPunct="1"/>
            <a:r>
              <a:rPr lang="tr-TR" sz="2200" smtClean="0">
                <a:latin typeface="Times New Roman" pitchFamily="18" charset="0"/>
              </a:rPr>
              <a:t>Terapötik seçeneklerin yerine- gevşeme egzersizleri, fiziksel terapi ve stres yönetme programları</a:t>
            </a:r>
            <a:endParaRPr lang="en-US" sz="2200" smtClean="0">
              <a:latin typeface="Times New Roman" pitchFamily="18" charset="0"/>
            </a:endParaRPr>
          </a:p>
          <a:p>
            <a:pPr eaLnBrk="1" hangingPunct="1"/>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2A1D7F0F-5F52-419B-82B7-802FC6734988}" type="slidenum">
              <a:rPr lang="en-US"/>
              <a:pPr>
                <a:defRPr/>
              </a:pPr>
              <a:t>17</a:t>
            </a:fld>
            <a:endParaRPr lang="en-US"/>
          </a:p>
        </p:txBody>
      </p:sp>
      <p:sp>
        <p:nvSpPr>
          <p:cNvPr id="28673"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dirty="0" err="1" smtClean="0">
                <a:solidFill>
                  <a:srgbClr val="675E47"/>
                </a:solidFill>
              </a:rPr>
              <a:t>Küme</a:t>
            </a:r>
            <a:r>
              <a:rPr lang="en-US" sz="3200" dirty="0" smtClean="0">
                <a:solidFill>
                  <a:srgbClr val="675E47"/>
                </a:solidFill>
              </a:rPr>
              <a:t> </a:t>
            </a:r>
            <a:r>
              <a:rPr lang="en-US" sz="3200" dirty="0" err="1" smtClean="0">
                <a:solidFill>
                  <a:srgbClr val="675E47"/>
                </a:solidFill>
              </a:rPr>
              <a:t>baş</a:t>
            </a:r>
            <a:r>
              <a:rPr lang="en-US" sz="3200" dirty="0" smtClean="0">
                <a:solidFill>
                  <a:srgbClr val="675E47"/>
                </a:solidFill>
              </a:rPr>
              <a:t> </a:t>
            </a:r>
            <a:r>
              <a:rPr lang="en-US" sz="3200" dirty="0" err="1" smtClean="0">
                <a:solidFill>
                  <a:srgbClr val="675E47"/>
                </a:solidFill>
              </a:rPr>
              <a:t>ağrısı</a:t>
            </a:r>
            <a:endParaRPr lang="en-US" sz="3200" dirty="0" smtClean="0">
              <a:solidFill>
                <a:srgbClr val="675E47"/>
              </a:solidFill>
            </a:endParaRPr>
          </a:p>
        </p:txBody>
      </p:sp>
      <p:sp>
        <p:nvSpPr>
          <p:cNvPr id="31746" name="Content Placeholder 2"/>
          <p:cNvSpPr>
            <a:spLocks noGrp="1"/>
          </p:cNvSpPr>
          <p:nvPr>
            <p:ph idx="1"/>
          </p:nvPr>
        </p:nvSpPr>
        <p:spPr/>
        <p:txBody>
          <a:bodyPr/>
          <a:lstStyle/>
          <a:p>
            <a:pPr eaLnBrk="1" hangingPunct="1"/>
            <a:r>
              <a:rPr lang="en-US" smtClean="0">
                <a:latin typeface="Times New Roman" pitchFamily="18" charset="0"/>
              </a:rPr>
              <a:t>Günlük yaşam faaliyetlerini belirgin etkiler</a:t>
            </a:r>
          </a:p>
          <a:p>
            <a:pPr eaLnBrk="1" hangingPunct="1"/>
            <a:endParaRPr lang="en-US" smtClean="0">
              <a:latin typeface="Times New Roman" pitchFamily="18" charset="0"/>
            </a:endParaRPr>
          </a:p>
          <a:p>
            <a:pPr eaLnBrk="1" hangingPunct="1"/>
            <a:r>
              <a:rPr lang="en-US" smtClean="0">
                <a:latin typeface="Times New Roman" pitchFamily="18" charset="0"/>
              </a:rPr>
              <a:t>Genellikle erkek</a:t>
            </a:r>
            <a:r>
              <a:rPr lang="tr-TR" smtClean="0">
                <a:latin typeface="Times New Roman" pitchFamily="18" charset="0"/>
              </a:rPr>
              <a:t>(%80)</a:t>
            </a:r>
          </a:p>
          <a:p>
            <a:pPr eaLnBrk="1" hangingPunct="1"/>
            <a:endParaRPr lang="en-US" smtClean="0">
              <a:latin typeface="Times New Roman" pitchFamily="18" charset="0"/>
            </a:endParaRPr>
          </a:p>
          <a:p>
            <a:pPr eaLnBrk="1" hangingPunct="1"/>
            <a:r>
              <a:rPr lang="en-US" smtClean="0">
                <a:latin typeface="Times New Roman" pitchFamily="18" charset="0"/>
              </a:rPr>
              <a:t>Genellikle 30-50 yaşlarında başlangıç</a:t>
            </a:r>
          </a:p>
          <a:p>
            <a:pPr eaLnBrk="1" hangingPunct="1"/>
            <a:endParaRPr lang="en-US" smtClean="0">
              <a:latin typeface="Times New Roman" pitchFamily="18" charset="0"/>
            </a:endParaRPr>
          </a:p>
          <a:p>
            <a:pPr eaLnBrk="1" hangingPunct="1"/>
            <a:r>
              <a:rPr lang="en-US" smtClean="0">
                <a:latin typeface="Times New Roman" pitchFamily="18" charset="0"/>
              </a:rPr>
              <a:t>Sıklıkla tek yanlı, %10-15’i ataktan atağa taraf değişme</a:t>
            </a:r>
          </a:p>
          <a:p>
            <a:pPr eaLnBrk="1" hangingPunct="1"/>
            <a:endParaRPr lang="en-US" smtClean="0">
              <a:latin typeface="Times New Roman" pitchFamily="18" charset="0"/>
            </a:endParaRPr>
          </a:p>
          <a:p>
            <a:pPr eaLnBrk="1" hangingPunct="1"/>
            <a:r>
              <a:rPr lang="en-US" smtClean="0">
                <a:latin typeface="Times New Roman" pitchFamily="18" charset="0"/>
              </a:rPr>
              <a:t>Otonomik bulgular + </a:t>
            </a:r>
          </a:p>
          <a:p>
            <a:pPr eaLnBrk="1" hangingPunct="1"/>
            <a:endParaRPr lang="en-US" smtClean="0">
              <a:latin typeface="Times New Roman" pitchFamily="18" charset="0"/>
            </a:endParaRPr>
          </a:p>
          <a:p>
            <a:pPr eaLnBrk="1" hangingPunct="1"/>
            <a:r>
              <a:rPr lang="en-US" smtClean="0">
                <a:latin typeface="Times New Roman" pitchFamily="18" charset="0"/>
              </a:rPr>
              <a:t>Ataklar uykuda olabilir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6FCA79B2-A69F-4EC4-9F80-27D190E2ABD9}" type="slidenum">
              <a:rPr lang="en-US"/>
              <a:pPr>
                <a:defRPr/>
              </a:pPr>
              <a:t>18</a:t>
            </a:fld>
            <a:endParaRPr lang="en-US"/>
          </a:p>
        </p:txBody>
      </p:sp>
      <p:sp>
        <p:nvSpPr>
          <p:cNvPr id="2" name="Title 1"/>
          <p:cNvSpPr>
            <a:spLocks noGrp="1"/>
          </p:cNvSpPr>
          <p:nvPr>
            <p:ph type="title"/>
          </p:nvPr>
        </p:nvSpPr>
        <p:spPr/>
        <p:txBody>
          <a:bodyPr/>
          <a:lstStyle/>
          <a:p>
            <a:pPr eaLnBrk="1" hangingPunct="1">
              <a:defRPr/>
            </a:pPr>
            <a:r>
              <a:rPr lang="en-US" sz="4800" dirty="0" err="1">
                <a:solidFill>
                  <a:srgbClr val="675E47"/>
                </a:solidFill>
              </a:rPr>
              <a:t>Küme</a:t>
            </a:r>
            <a:r>
              <a:rPr lang="en-US" sz="4800" dirty="0">
                <a:solidFill>
                  <a:srgbClr val="675E47"/>
                </a:solidFill>
              </a:rPr>
              <a:t> </a:t>
            </a:r>
            <a:r>
              <a:rPr lang="en-US" sz="4800" dirty="0" err="1">
                <a:solidFill>
                  <a:srgbClr val="675E47"/>
                </a:solidFill>
              </a:rPr>
              <a:t>baş</a:t>
            </a:r>
            <a:r>
              <a:rPr lang="en-US" sz="4800" dirty="0">
                <a:solidFill>
                  <a:srgbClr val="675E47"/>
                </a:solidFill>
              </a:rPr>
              <a:t> </a:t>
            </a:r>
            <a:r>
              <a:rPr lang="en-US" sz="4800" dirty="0" err="1">
                <a:solidFill>
                  <a:srgbClr val="675E47"/>
                </a:solidFill>
              </a:rPr>
              <a:t>ağrısı</a:t>
            </a:r>
            <a:endParaRPr lang="en-US" dirty="0"/>
          </a:p>
        </p:txBody>
      </p:sp>
      <p:sp>
        <p:nvSpPr>
          <p:cNvPr id="3" name="Content Placeholder 2"/>
          <p:cNvSpPr>
            <a:spLocks noGrp="1"/>
          </p:cNvSpPr>
          <p:nvPr>
            <p:ph idx="1"/>
          </p:nvPr>
        </p:nvSpPr>
        <p:spPr/>
        <p:txBody>
          <a:bodyPr/>
          <a:lstStyle/>
          <a:p>
            <a:pPr marL="114300" indent="0" eaLnBrk="1" hangingPunct="1">
              <a:buFont typeface="Arial" charset="0"/>
              <a:buNone/>
              <a:defRPr/>
            </a:pPr>
            <a:endParaRPr lang="en-US" dirty="0" smtClean="0"/>
          </a:p>
          <a:p>
            <a:pPr eaLnBrk="1" hangingPunct="1">
              <a:defRPr/>
            </a:pPr>
            <a:r>
              <a:rPr lang="en-US" dirty="0" smtClean="0"/>
              <a:t>Her </a:t>
            </a:r>
            <a:r>
              <a:rPr lang="en-US" dirty="0" err="1"/>
              <a:t>biri</a:t>
            </a:r>
            <a:r>
              <a:rPr lang="en-US" dirty="0"/>
              <a:t> 15-180 </a:t>
            </a:r>
            <a:r>
              <a:rPr lang="en-US" dirty="0" err="1"/>
              <a:t>dk</a:t>
            </a:r>
            <a:r>
              <a:rPr lang="en-US" dirty="0"/>
              <a:t> </a:t>
            </a:r>
            <a:r>
              <a:rPr lang="en-US" dirty="0" err="1"/>
              <a:t>süren</a:t>
            </a:r>
            <a:r>
              <a:rPr lang="en-US" dirty="0"/>
              <a:t> </a:t>
            </a:r>
            <a:r>
              <a:rPr lang="en-US" dirty="0" err="1"/>
              <a:t>göz</a:t>
            </a:r>
            <a:r>
              <a:rPr lang="en-US" dirty="0"/>
              <a:t> </a:t>
            </a:r>
            <a:r>
              <a:rPr lang="en-US" dirty="0" err="1"/>
              <a:t>çevresi</a:t>
            </a:r>
            <a:r>
              <a:rPr lang="en-US" dirty="0"/>
              <a:t> </a:t>
            </a:r>
            <a:r>
              <a:rPr lang="en-US" dirty="0" err="1"/>
              <a:t>veya</a:t>
            </a:r>
            <a:r>
              <a:rPr lang="en-US" dirty="0"/>
              <a:t> </a:t>
            </a:r>
            <a:r>
              <a:rPr lang="en-US" dirty="0" err="1"/>
              <a:t>alın</a:t>
            </a:r>
            <a:r>
              <a:rPr lang="en-US" dirty="0"/>
              <a:t> </a:t>
            </a:r>
            <a:r>
              <a:rPr lang="en-US" dirty="0" err="1"/>
              <a:t>bölgesinde</a:t>
            </a:r>
            <a:r>
              <a:rPr lang="en-US" dirty="0"/>
              <a:t> </a:t>
            </a:r>
            <a:r>
              <a:rPr lang="en-US" dirty="0" err="1"/>
              <a:t>şiddetli</a:t>
            </a:r>
            <a:r>
              <a:rPr lang="en-US" dirty="0"/>
              <a:t> </a:t>
            </a:r>
            <a:r>
              <a:rPr lang="en-US" dirty="0" err="1" smtClean="0"/>
              <a:t>ağrı</a:t>
            </a:r>
            <a:endParaRPr lang="en-US" dirty="0" smtClean="0"/>
          </a:p>
          <a:p>
            <a:pPr eaLnBrk="1" hangingPunct="1">
              <a:defRPr/>
            </a:pPr>
            <a:endParaRPr lang="en-US" dirty="0"/>
          </a:p>
          <a:p>
            <a:pPr eaLnBrk="1" hangingPunct="1">
              <a:defRPr/>
            </a:pPr>
            <a:r>
              <a:rPr lang="en-US" dirty="0" err="1"/>
              <a:t>Yıl</a:t>
            </a:r>
            <a:r>
              <a:rPr lang="en-US" dirty="0"/>
              <a:t> </a:t>
            </a:r>
            <a:r>
              <a:rPr lang="en-US" dirty="0" err="1"/>
              <a:t>içerisinde</a:t>
            </a:r>
            <a:r>
              <a:rPr lang="en-US" dirty="0"/>
              <a:t> </a:t>
            </a:r>
            <a:r>
              <a:rPr lang="en-US" dirty="0" err="1"/>
              <a:t>aynı</a:t>
            </a:r>
            <a:r>
              <a:rPr lang="en-US" dirty="0"/>
              <a:t> </a:t>
            </a:r>
            <a:r>
              <a:rPr lang="en-US" dirty="0" err="1"/>
              <a:t>mevsim</a:t>
            </a:r>
            <a:r>
              <a:rPr lang="en-US" dirty="0"/>
              <a:t> </a:t>
            </a:r>
            <a:r>
              <a:rPr lang="en-US" dirty="0" err="1"/>
              <a:t>hatta</a:t>
            </a:r>
            <a:r>
              <a:rPr lang="en-US" dirty="0"/>
              <a:t> </a:t>
            </a:r>
            <a:r>
              <a:rPr lang="en-US" dirty="0" err="1"/>
              <a:t>aynı</a:t>
            </a:r>
            <a:r>
              <a:rPr lang="en-US" dirty="0"/>
              <a:t> </a:t>
            </a:r>
            <a:r>
              <a:rPr lang="en-US" dirty="0" err="1" smtClean="0"/>
              <a:t>günlerde</a:t>
            </a:r>
            <a:endParaRPr lang="en-US" dirty="0" smtClean="0"/>
          </a:p>
          <a:p>
            <a:pPr eaLnBrk="1" hangingPunct="1">
              <a:defRPr/>
            </a:pPr>
            <a:endParaRPr lang="en-US" dirty="0"/>
          </a:p>
          <a:p>
            <a:pPr eaLnBrk="1" hangingPunct="1">
              <a:defRPr/>
            </a:pPr>
            <a:r>
              <a:rPr lang="en-US" dirty="0" err="1"/>
              <a:t>M</a:t>
            </a:r>
            <a:r>
              <a:rPr lang="en-US" dirty="0" err="1" smtClean="0"/>
              <a:t>iyozis</a:t>
            </a:r>
            <a:r>
              <a:rPr lang="en-US" dirty="0"/>
              <a:t>/</a:t>
            </a:r>
            <a:r>
              <a:rPr lang="en-US" dirty="0" err="1"/>
              <a:t>pitozis</a:t>
            </a:r>
            <a:r>
              <a:rPr lang="en-US" dirty="0" smtClean="0"/>
              <a:t>, </a:t>
            </a:r>
            <a:r>
              <a:rPr lang="en-US" dirty="0" err="1"/>
              <a:t>nazal</a:t>
            </a:r>
            <a:r>
              <a:rPr lang="en-US" dirty="0"/>
              <a:t> </a:t>
            </a:r>
            <a:r>
              <a:rPr lang="en-US" dirty="0" err="1"/>
              <a:t>konjesyon</a:t>
            </a:r>
            <a:r>
              <a:rPr lang="en-US" dirty="0" smtClean="0"/>
              <a:t>,</a:t>
            </a:r>
            <a:r>
              <a:rPr lang="en-US" dirty="0"/>
              <a:t> </a:t>
            </a:r>
            <a:r>
              <a:rPr lang="en-US" dirty="0" err="1"/>
              <a:t>lakrimasyon</a:t>
            </a:r>
            <a:r>
              <a:rPr lang="en-US" dirty="0" smtClean="0"/>
              <a:t>,</a:t>
            </a:r>
            <a:r>
              <a:rPr lang="en-US" dirty="0"/>
              <a:t> </a:t>
            </a:r>
            <a:r>
              <a:rPr lang="en-US" dirty="0" err="1"/>
              <a:t>alın</a:t>
            </a:r>
            <a:r>
              <a:rPr lang="en-US" dirty="0"/>
              <a:t> </a:t>
            </a:r>
            <a:r>
              <a:rPr lang="en-US" dirty="0" err="1"/>
              <a:t>ve</a:t>
            </a:r>
            <a:r>
              <a:rPr lang="en-US" dirty="0"/>
              <a:t> </a:t>
            </a:r>
            <a:r>
              <a:rPr lang="en-US" dirty="0" err="1"/>
              <a:t>yüzde</a:t>
            </a:r>
            <a:r>
              <a:rPr lang="en-US" dirty="0"/>
              <a:t> </a:t>
            </a:r>
            <a:r>
              <a:rPr lang="en-US" dirty="0" err="1" smtClean="0"/>
              <a:t>terleme</a:t>
            </a:r>
            <a:endParaRPr lang="en-US" dirty="0" smtClean="0"/>
          </a:p>
          <a:p>
            <a:pPr eaLnBrk="1" hangingPunct="1">
              <a:defRPr/>
            </a:pPr>
            <a:endParaRPr lang="en-US" dirty="0"/>
          </a:p>
          <a:p>
            <a:pPr eaLnBrk="1" hangingPunct="1">
              <a:defRPr/>
            </a:pPr>
            <a:r>
              <a:rPr lang="en-US" dirty="0" err="1"/>
              <a:t>K</a:t>
            </a:r>
            <a:r>
              <a:rPr lang="en-US" dirty="0" err="1" smtClean="0"/>
              <a:t>onjonktival</a:t>
            </a:r>
            <a:r>
              <a:rPr lang="en-US" dirty="0" smtClean="0"/>
              <a:t> </a:t>
            </a:r>
            <a:r>
              <a:rPr lang="en-US" dirty="0" err="1"/>
              <a:t>enfeksiyon</a:t>
            </a:r>
            <a:r>
              <a:rPr lang="en-US" dirty="0"/>
              <a:t>, </a:t>
            </a:r>
            <a:r>
              <a:rPr lang="en-US" dirty="0" err="1" smtClean="0"/>
              <a:t>gözde</a:t>
            </a:r>
            <a:r>
              <a:rPr lang="en-US" dirty="0" smtClean="0"/>
              <a:t> </a:t>
            </a:r>
            <a:r>
              <a:rPr lang="en-US" dirty="0" err="1" smtClean="0"/>
              <a:t>ödem</a:t>
            </a:r>
            <a:endParaRPr lang="en-US" dirty="0" smtClean="0"/>
          </a:p>
          <a:p>
            <a:pPr eaLnBrk="1" hangingPunct="1">
              <a:defRPr/>
            </a:pPr>
            <a:endParaRPr lang="en-US" dirty="0"/>
          </a:p>
          <a:p>
            <a:pPr eaLnBrk="1" hangingPunct="1">
              <a:defRPr/>
            </a:pPr>
            <a:r>
              <a:rPr lang="en-US" dirty="0" err="1"/>
              <a:t>H</a:t>
            </a:r>
            <a:r>
              <a:rPr lang="en-US" dirty="0" err="1" smtClean="0"/>
              <a:t>uzursuzluk</a:t>
            </a:r>
            <a:r>
              <a:rPr lang="en-US" dirty="0" smtClean="0"/>
              <a:t> </a:t>
            </a:r>
            <a:r>
              <a:rPr lang="en-US" dirty="0" err="1"/>
              <a:t>veya</a:t>
            </a:r>
            <a:r>
              <a:rPr lang="en-US" dirty="0"/>
              <a:t> </a:t>
            </a:r>
            <a:r>
              <a:rPr lang="en-US" dirty="0" err="1" smtClean="0"/>
              <a:t>ajitasyon</a:t>
            </a:r>
            <a:endParaRPr lang="en-US" dirty="0"/>
          </a:p>
          <a:p>
            <a:pPr eaLnBrk="1" hangingPunct="1">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74307C94-E08D-452E-8007-EAF74DD5AABF}" type="slidenum">
              <a:rPr lang="en-US"/>
              <a:pPr>
                <a:defRPr/>
              </a:pPr>
              <a:t>19</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600" dirty="0" err="1">
                <a:solidFill>
                  <a:srgbClr val="675E47"/>
                </a:solidFill>
              </a:rPr>
              <a:t>Küme</a:t>
            </a:r>
            <a:r>
              <a:rPr lang="en-US" sz="3600" dirty="0">
                <a:solidFill>
                  <a:srgbClr val="675E47"/>
                </a:solidFill>
              </a:rPr>
              <a:t> </a:t>
            </a:r>
            <a:r>
              <a:rPr lang="en-US" sz="3600" dirty="0" err="1">
                <a:solidFill>
                  <a:srgbClr val="675E47"/>
                </a:solidFill>
              </a:rPr>
              <a:t>baş</a:t>
            </a:r>
            <a:r>
              <a:rPr lang="en-US" sz="3600" dirty="0">
                <a:solidFill>
                  <a:srgbClr val="675E47"/>
                </a:solidFill>
              </a:rPr>
              <a:t> </a:t>
            </a:r>
            <a:r>
              <a:rPr lang="en-US" sz="3600" dirty="0" err="1" smtClean="0">
                <a:solidFill>
                  <a:srgbClr val="675E47"/>
                </a:solidFill>
              </a:rPr>
              <a:t>ağrısı</a:t>
            </a:r>
            <a:endParaRPr lang="en-US" sz="3600" dirty="0"/>
          </a:p>
        </p:txBody>
      </p:sp>
      <p:sp>
        <p:nvSpPr>
          <p:cNvPr id="33794" name="Content Placeholder 2"/>
          <p:cNvSpPr>
            <a:spLocks noGrp="1"/>
          </p:cNvSpPr>
          <p:nvPr>
            <p:ph idx="1"/>
          </p:nvPr>
        </p:nvSpPr>
        <p:spPr/>
        <p:txBody>
          <a:bodyPr/>
          <a:lstStyle/>
          <a:p>
            <a:pPr eaLnBrk="1" hangingPunct="1"/>
            <a:r>
              <a:rPr lang="en-US" smtClean="0">
                <a:solidFill>
                  <a:schemeClr val="accent1"/>
                </a:solidFill>
                <a:latin typeface="Times New Roman" pitchFamily="18" charset="0"/>
              </a:rPr>
              <a:t>Riskli grup</a:t>
            </a:r>
          </a:p>
          <a:p>
            <a:pPr lvl="1" eaLnBrk="1" hangingPunct="1"/>
            <a:r>
              <a:rPr lang="en-US" sz="2200" smtClean="0">
                <a:latin typeface="Times New Roman" pitchFamily="18" charset="0"/>
              </a:rPr>
              <a:t>Sigara</a:t>
            </a:r>
          </a:p>
          <a:p>
            <a:pPr lvl="1" eaLnBrk="1" hangingPunct="1"/>
            <a:r>
              <a:rPr lang="en-US" sz="2200" smtClean="0">
                <a:latin typeface="Times New Roman" pitchFamily="18" charset="0"/>
              </a:rPr>
              <a:t>Aşırı alkol</a:t>
            </a:r>
          </a:p>
          <a:p>
            <a:pPr lvl="1" eaLnBrk="1" hangingPunct="1"/>
            <a:r>
              <a:rPr lang="en-US" sz="2200" smtClean="0">
                <a:latin typeface="Times New Roman" pitchFamily="18" charset="0"/>
              </a:rPr>
              <a:t>Açık göz rengi</a:t>
            </a:r>
          </a:p>
          <a:p>
            <a:pPr lvl="1" eaLnBrk="1" hangingPunct="1"/>
            <a:r>
              <a:rPr lang="en-US" sz="2200" smtClean="0">
                <a:latin typeface="Times New Roman" pitchFamily="18" charset="0"/>
              </a:rPr>
              <a:t>Erkek cinsiyet</a:t>
            </a:r>
            <a:endParaRPr lang="tr-TR" sz="2200" smtClean="0">
              <a:latin typeface="Times New Roman" pitchFamily="18" charset="0"/>
            </a:endParaRPr>
          </a:p>
          <a:p>
            <a:pPr lvl="1" eaLnBrk="1" hangingPunct="1"/>
            <a:endParaRPr lang="en-US" sz="2200" smtClean="0">
              <a:latin typeface="Times New Roman" pitchFamily="18" charset="0"/>
            </a:endParaRPr>
          </a:p>
          <a:p>
            <a:pPr eaLnBrk="1" hangingPunct="1"/>
            <a:r>
              <a:rPr lang="en-US" smtClean="0">
                <a:solidFill>
                  <a:schemeClr val="accent1"/>
                </a:solidFill>
                <a:latin typeface="Times New Roman" pitchFamily="18" charset="0"/>
              </a:rPr>
              <a:t>Tedavi</a:t>
            </a:r>
          </a:p>
          <a:p>
            <a:pPr lvl="1" eaLnBrk="1" hangingPunct="1"/>
            <a:r>
              <a:rPr lang="en-US" sz="2200" smtClean="0">
                <a:latin typeface="Times New Roman" pitchFamily="18" charset="0"/>
              </a:rPr>
              <a:t>Kontrol altına alınması zor</a:t>
            </a:r>
          </a:p>
          <a:p>
            <a:pPr lvl="1" eaLnBrk="1" hangingPunct="1"/>
            <a:r>
              <a:rPr lang="en-US" sz="2200" smtClean="0">
                <a:solidFill>
                  <a:schemeClr val="accent1"/>
                </a:solidFill>
                <a:latin typeface="Times New Roman" pitchFamily="18" charset="0"/>
              </a:rPr>
              <a:t>Oksijen inhalasyonu ile ağrı azalabilir hatta kaybolur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04C929BA-6645-4AED-B9F5-F3D87E5C29E8}" type="slidenum">
              <a:rPr lang="en-US"/>
              <a:pPr>
                <a:defRPr/>
              </a:pPr>
              <a:t>2</a:t>
            </a:fld>
            <a:endParaRPr lang="en-US"/>
          </a:p>
        </p:txBody>
      </p:sp>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US" sz="3200" smtClean="0">
                <a:latin typeface="Times New Roman" pitchFamily="18" charset="0"/>
              </a:rPr>
              <a:t>Amaç ve Hedefler</a:t>
            </a:r>
          </a:p>
        </p:txBody>
      </p:sp>
      <p:sp>
        <p:nvSpPr>
          <p:cNvPr id="15362" name="Content Placeholder 2"/>
          <p:cNvSpPr>
            <a:spLocks noGrp="1"/>
          </p:cNvSpPr>
          <p:nvPr>
            <p:ph idx="1"/>
          </p:nvPr>
        </p:nvSpPr>
        <p:spPr/>
        <p:txBody>
          <a:bodyPr/>
          <a:lstStyle/>
          <a:p>
            <a:pPr eaLnBrk="1" hangingPunct="1"/>
            <a:endParaRPr lang="tr-TR" smtClean="0"/>
          </a:p>
          <a:p>
            <a:pPr eaLnBrk="1" hangingPunct="1"/>
            <a:r>
              <a:rPr lang="tr-TR" smtClean="0">
                <a:latin typeface="Times New Roman" pitchFamily="18" charset="0"/>
              </a:rPr>
              <a:t>Baş ağrılarında alarm bulgularını öğrenmek</a:t>
            </a:r>
          </a:p>
          <a:p>
            <a:pPr eaLnBrk="1" hangingPunct="1">
              <a:buFont typeface="Arial" charset="0"/>
              <a:buNone/>
            </a:pPr>
            <a:endParaRPr lang="tr-TR" smtClean="0">
              <a:latin typeface="Times New Roman" pitchFamily="18" charset="0"/>
            </a:endParaRPr>
          </a:p>
          <a:p>
            <a:pPr eaLnBrk="1" hangingPunct="1"/>
            <a:r>
              <a:rPr lang="tr-TR" smtClean="0">
                <a:latin typeface="Times New Roman" pitchFamily="18" charset="0"/>
              </a:rPr>
              <a:t>Primer baş ağrılarını tanımak ve tedavilerini düzenleyebilmek</a:t>
            </a:r>
          </a:p>
          <a:p>
            <a:pPr eaLnBrk="1" hangingPunct="1"/>
            <a:endParaRPr lang="tr-TR" smtClean="0">
              <a:latin typeface="Times New Roman" pitchFamily="18" charset="0"/>
            </a:endParaRPr>
          </a:p>
          <a:p>
            <a:pPr eaLnBrk="1" hangingPunct="1"/>
            <a:r>
              <a:rPr lang="tr-TR" smtClean="0">
                <a:latin typeface="Times New Roman" pitchFamily="18" charset="0"/>
              </a:rPr>
              <a:t>Sekonder baş ağrılarından şüphelenip ilgili uzmana yönlendirebilmek</a:t>
            </a:r>
          </a:p>
          <a:p>
            <a:pPr eaLnBrk="1" hangingPunct="1"/>
            <a:endParaRPr lang="tr-TR" smtClean="0">
              <a:latin typeface="Times New Roman" pitchFamily="18" charset="0"/>
            </a:endParaRPr>
          </a:p>
          <a:p>
            <a:pPr eaLnBrk="1" hangingPunct="1"/>
            <a:r>
              <a:rPr lang="tr-TR" smtClean="0">
                <a:latin typeface="Times New Roman" pitchFamily="18" charset="0"/>
              </a:rPr>
              <a:t>Baş ağrılarında sevk endikasyonlarını belirleyebilmek</a:t>
            </a:r>
          </a:p>
          <a:p>
            <a:pPr eaLnBrk="1" hangingPunct="1"/>
            <a:endParaRPr lang="tr-TR" smtClean="0"/>
          </a:p>
          <a:p>
            <a:pPr eaLnBrk="1" hangingPunct="1"/>
            <a:endParaRPr lang="tr-TR" smtClean="0"/>
          </a:p>
          <a:p>
            <a:pPr eaLnBrk="1" hangingPunct="1">
              <a:buFont typeface="Arial" charset="0"/>
              <a:buNone/>
            </a:pPr>
            <a:endParaRPr lang="tr-T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4F9FDFE9-3C96-4CE5-AB84-A643218FA314}" type="slidenum">
              <a:rPr lang="en-US"/>
              <a:pPr>
                <a:defRPr/>
              </a:pPr>
              <a:t>20</a:t>
            </a:fld>
            <a:endParaRPr lang="en-US"/>
          </a:p>
        </p:txBody>
      </p:sp>
      <p:sp>
        <p:nvSpPr>
          <p:cNvPr id="30721"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t>Trigeminal otonomik sefaljiler</a:t>
            </a:r>
          </a:p>
        </p:txBody>
      </p:sp>
      <p:sp>
        <p:nvSpPr>
          <p:cNvPr id="34818" name="Content Placeholder 2"/>
          <p:cNvSpPr>
            <a:spLocks noGrp="1"/>
          </p:cNvSpPr>
          <p:nvPr>
            <p:ph idx="1"/>
          </p:nvPr>
        </p:nvSpPr>
        <p:spPr/>
        <p:txBody>
          <a:bodyPr/>
          <a:lstStyle/>
          <a:p>
            <a:pPr eaLnBrk="1" hangingPunct="1"/>
            <a:r>
              <a:rPr lang="en-US" smtClean="0">
                <a:solidFill>
                  <a:schemeClr val="accent1"/>
                </a:solidFill>
                <a:latin typeface="Times New Roman" pitchFamily="18" charset="0"/>
              </a:rPr>
              <a:t>1) Trigeminal nevralji</a:t>
            </a:r>
          </a:p>
          <a:p>
            <a:pPr lvl="1" eaLnBrk="1" hangingPunct="1"/>
            <a:r>
              <a:rPr lang="en-US" sz="2200" smtClean="0">
                <a:latin typeface="Times New Roman" pitchFamily="18" charset="0"/>
              </a:rPr>
              <a:t>Sıklıkla tek taraflı</a:t>
            </a:r>
          </a:p>
          <a:p>
            <a:pPr lvl="1" eaLnBrk="1" hangingPunct="1"/>
            <a:r>
              <a:rPr lang="en-US" sz="2200" smtClean="0">
                <a:latin typeface="Times New Roman" pitchFamily="18" charset="0"/>
              </a:rPr>
              <a:t>Saniyeler süren</a:t>
            </a:r>
          </a:p>
          <a:p>
            <a:pPr lvl="1" eaLnBrk="1" hangingPunct="1"/>
            <a:r>
              <a:rPr lang="en-US" sz="2200" smtClean="0">
                <a:latin typeface="Times New Roman" pitchFamily="18" charset="0"/>
              </a:rPr>
              <a:t>Ani başlayıp sonlanan, şimşekvari veya elektrik çarpar gibi</a:t>
            </a:r>
          </a:p>
          <a:p>
            <a:pPr lvl="1" eaLnBrk="1" hangingPunct="1"/>
            <a:r>
              <a:rPr lang="en-US" sz="2200" smtClean="0">
                <a:latin typeface="Times New Roman" pitchFamily="18" charset="0"/>
              </a:rPr>
              <a:t>Trigeminal sinirin ikinci veya üçüncü dalının dağılım alanı ile sınırlı</a:t>
            </a:r>
          </a:p>
          <a:p>
            <a:pPr lvl="1" eaLnBrk="1" hangingPunct="1"/>
            <a:r>
              <a:rPr lang="en-US" sz="2200" smtClean="0">
                <a:latin typeface="Times New Roman" pitchFamily="18" charset="0"/>
              </a:rPr>
              <a:t>Genellikle fiziksel uyarı sonrası</a:t>
            </a:r>
          </a:p>
          <a:p>
            <a:pPr lvl="1" eaLnBrk="1" hangingPunct="1">
              <a:buFont typeface="Arial" charset="0"/>
              <a:buNone/>
            </a:pPr>
            <a:endParaRPr lang="en-US" sz="2200" smtClean="0">
              <a:latin typeface="Times New Roman" pitchFamily="18" charset="0"/>
            </a:endParaRPr>
          </a:p>
          <a:p>
            <a:pPr lvl="1" eaLnBrk="1" hangingPunct="1"/>
            <a:r>
              <a:rPr lang="en-US" sz="2200" smtClean="0">
                <a:solidFill>
                  <a:schemeClr val="accent1"/>
                </a:solidFill>
                <a:latin typeface="Times New Roman" pitchFamily="18" charset="0"/>
              </a:rPr>
              <a:t>Tedavi: </a:t>
            </a:r>
            <a:r>
              <a:rPr lang="en-US" sz="2200" smtClean="0">
                <a:solidFill>
                  <a:srgbClr val="2F2B20"/>
                </a:solidFill>
                <a:latin typeface="Times New Roman" pitchFamily="18" charset="0"/>
              </a:rPr>
              <a:t>klasik analjezikler etkili değil</a:t>
            </a:r>
          </a:p>
          <a:p>
            <a:pPr marL="776288" lvl="2" indent="0" eaLnBrk="1" hangingPunct="1">
              <a:buFont typeface="Arial" charset="0"/>
              <a:buNone/>
            </a:pPr>
            <a:r>
              <a:rPr lang="en-US" sz="2200" smtClean="0">
                <a:solidFill>
                  <a:srgbClr val="2F2B20"/>
                </a:solidFill>
                <a:latin typeface="Times New Roman" pitchFamily="18" charset="0"/>
              </a:rPr>
              <a:t>İlk seçenek karbamazepin</a:t>
            </a:r>
          </a:p>
          <a:p>
            <a:pPr marL="776288" lvl="2" indent="0" eaLnBrk="1" hangingPunct="1">
              <a:buFont typeface="Arial" charset="0"/>
              <a:buNone/>
            </a:pPr>
            <a:r>
              <a:rPr lang="en-US" sz="2200" smtClean="0">
                <a:solidFill>
                  <a:srgbClr val="2F2B20"/>
                </a:solidFill>
                <a:latin typeface="Times New Roman" pitchFamily="18" charset="0"/>
              </a:rPr>
              <a:t>Baklofen</a:t>
            </a:r>
          </a:p>
          <a:p>
            <a:pPr marL="776288" lvl="2" indent="0" eaLnBrk="1" hangingPunct="1">
              <a:buFont typeface="Arial" charset="0"/>
              <a:buNone/>
            </a:pPr>
            <a:r>
              <a:rPr lang="en-US" sz="2200" smtClean="0">
                <a:solidFill>
                  <a:srgbClr val="2F2B20"/>
                </a:solidFill>
                <a:latin typeface="Times New Roman" pitchFamily="18" charset="0"/>
              </a:rPr>
              <a:t>Gabapentin</a:t>
            </a:r>
          </a:p>
          <a:p>
            <a:pPr marL="776288" lvl="2" indent="0" eaLnBrk="1" hangingPunct="1">
              <a:buFont typeface="Arial" charset="0"/>
              <a:buNone/>
            </a:pPr>
            <a:endParaRPr lang="en-US" sz="2200" smtClean="0">
              <a:solidFill>
                <a:srgbClr val="2F2B20"/>
              </a:solidFill>
              <a:latin typeface="Times New Roman" pitchFamily="18" charset="0"/>
            </a:endParaRPr>
          </a:p>
          <a:p>
            <a:pPr eaLnBrk="1" hangingPunct="1"/>
            <a:endParaRPr lang="en-US" smtClean="0"/>
          </a:p>
        </p:txBody>
      </p:sp>
      <p:pic>
        <p:nvPicPr>
          <p:cNvPr id="34819" name="Picture 4"/>
          <p:cNvPicPr>
            <a:picLocks noChangeAspect="1"/>
          </p:cNvPicPr>
          <p:nvPr/>
        </p:nvPicPr>
        <p:blipFill>
          <a:blip r:embed="rId3"/>
          <a:srcRect/>
          <a:stretch>
            <a:fillRect/>
          </a:stretch>
        </p:blipFill>
        <p:spPr bwMode="auto">
          <a:xfrm>
            <a:off x="5562600" y="3886200"/>
            <a:ext cx="28575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9BE84B9A-13F3-4FF4-A0FF-508BE394DACC}" type="slidenum">
              <a:rPr lang="en-US"/>
              <a:pPr>
                <a:defRPr/>
              </a:pPr>
              <a:t>21</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200" dirty="0"/>
              <a:t>Trigeminal </a:t>
            </a:r>
            <a:r>
              <a:rPr lang="en-US" sz="3200" dirty="0" err="1"/>
              <a:t>otonomik</a:t>
            </a:r>
            <a:r>
              <a:rPr lang="en-US" sz="3200" dirty="0"/>
              <a:t> </a:t>
            </a:r>
            <a:r>
              <a:rPr lang="en-US" sz="3200" dirty="0" err="1"/>
              <a:t>sefaljiler</a:t>
            </a:r>
            <a:endParaRPr lang="en-US" sz="3200" dirty="0"/>
          </a:p>
        </p:txBody>
      </p:sp>
      <p:sp>
        <p:nvSpPr>
          <p:cNvPr id="36866" name="Content Placeholder 2"/>
          <p:cNvSpPr>
            <a:spLocks noGrp="1"/>
          </p:cNvSpPr>
          <p:nvPr>
            <p:ph idx="1"/>
          </p:nvPr>
        </p:nvSpPr>
        <p:spPr/>
        <p:txBody>
          <a:bodyPr/>
          <a:lstStyle/>
          <a:p>
            <a:pPr eaLnBrk="1" hangingPunct="1"/>
            <a:endParaRPr lang="en-US" smtClean="0">
              <a:solidFill>
                <a:schemeClr val="accent1"/>
              </a:solidFill>
            </a:endParaRPr>
          </a:p>
          <a:p>
            <a:pPr eaLnBrk="1" hangingPunct="1"/>
            <a:r>
              <a:rPr lang="en-US" smtClean="0">
                <a:solidFill>
                  <a:schemeClr val="accent1"/>
                </a:solidFill>
                <a:latin typeface="Times New Roman" pitchFamily="18" charset="0"/>
              </a:rPr>
              <a:t>2) Hemikrania kontinua:</a:t>
            </a:r>
          </a:p>
          <a:p>
            <a:pPr eaLnBrk="1" hangingPunct="1">
              <a:buFont typeface="Arial" charset="0"/>
              <a:buNone/>
            </a:pPr>
            <a:endParaRPr lang="en-US" smtClean="0">
              <a:latin typeface="Times New Roman" pitchFamily="18" charset="0"/>
            </a:endParaRPr>
          </a:p>
          <a:p>
            <a:pPr lvl="1" eaLnBrk="1" hangingPunct="1"/>
            <a:r>
              <a:rPr lang="en-US" sz="2200" smtClean="0">
                <a:latin typeface="Times New Roman" pitchFamily="18" charset="0"/>
              </a:rPr>
              <a:t>Birbirini takip eden ataklar halinde</a:t>
            </a:r>
          </a:p>
          <a:p>
            <a:pPr lvl="1" eaLnBrk="1" hangingPunct="1"/>
            <a:r>
              <a:rPr lang="en-US" sz="2200" smtClean="0">
                <a:latin typeface="Times New Roman" pitchFamily="18" charset="0"/>
              </a:rPr>
              <a:t>Sürekli hastayı rahatsız eden ağrı</a:t>
            </a:r>
          </a:p>
          <a:p>
            <a:pPr lvl="1" eaLnBrk="1" hangingPunct="1"/>
            <a:r>
              <a:rPr lang="en-US" sz="2200" smtClean="0">
                <a:latin typeface="Times New Roman" pitchFamily="18" charset="0"/>
              </a:rPr>
              <a:t>Otonomik belirtiler +</a:t>
            </a:r>
          </a:p>
          <a:p>
            <a:pPr lvl="1" eaLnBrk="1" hangingPunct="1"/>
            <a:r>
              <a:rPr lang="en-US" sz="2200" smtClean="0">
                <a:latin typeface="Times New Roman" pitchFamily="18" charset="0"/>
              </a:rPr>
              <a:t>Tek yanlı</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C5DDAB62-92E6-422A-AE16-BD83FD1E88A1}" type="slidenum">
              <a:rPr lang="en-US"/>
              <a:pPr>
                <a:defRPr/>
              </a:pPr>
              <a:t>22</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200" dirty="0"/>
              <a:t>Trigeminal </a:t>
            </a:r>
            <a:r>
              <a:rPr lang="en-US" sz="3200" dirty="0" err="1"/>
              <a:t>otonomik</a:t>
            </a:r>
            <a:r>
              <a:rPr lang="en-US" sz="3200" dirty="0"/>
              <a:t> </a:t>
            </a:r>
            <a:r>
              <a:rPr lang="en-US" sz="3200" dirty="0" err="1"/>
              <a:t>sefaljiler</a:t>
            </a:r>
            <a:endParaRPr lang="en-US" sz="3200" dirty="0"/>
          </a:p>
        </p:txBody>
      </p:sp>
      <p:sp>
        <p:nvSpPr>
          <p:cNvPr id="37890" name="Content Placeholder 2"/>
          <p:cNvSpPr>
            <a:spLocks noGrp="1"/>
          </p:cNvSpPr>
          <p:nvPr>
            <p:ph idx="1"/>
          </p:nvPr>
        </p:nvSpPr>
        <p:spPr/>
        <p:txBody>
          <a:bodyPr/>
          <a:lstStyle/>
          <a:p>
            <a:pPr eaLnBrk="1" hangingPunct="1"/>
            <a:endParaRPr lang="en-US" smtClean="0">
              <a:solidFill>
                <a:srgbClr val="A9A57C"/>
              </a:solidFill>
            </a:endParaRPr>
          </a:p>
          <a:p>
            <a:pPr eaLnBrk="1" hangingPunct="1"/>
            <a:r>
              <a:rPr lang="en-US" smtClean="0">
                <a:solidFill>
                  <a:srgbClr val="A9A57C"/>
                </a:solidFill>
                <a:latin typeface="Times New Roman" pitchFamily="18" charset="0"/>
              </a:rPr>
              <a:t>3) Paroksismal hemikrania</a:t>
            </a:r>
          </a:p>
          <a:p>
            <a:pPr eaLnBrk="1" hangingPunct="1"/>
            <a:endParaRPr lang="en-US" smtClean="0">
              <a:solidFill>
                <a:schemeClr val="tx2"/>
              </a:solidFill>
              <a:latin typeface="Times New Roman" pitchFamily="18" charset="0"/>
            </a:endParaRPr>
          </a:p>
          <a:p>
            <a:pPr lvl="1" eaLnBrk="1" hangingPunct="1"/>
            <a:r>
              <a:rPr lang="en-US" sz="2200" smtClean="0">
                <a:latin typeface="Times New Roman" pitchFamily="18" charset="0"/>
              </a:rPr>
              <a:t>2-45 dk süren </a:t>
            </a:r>
          </a:p>
          <a:p>
            <a:pPr lvl="1" eaLnBrk="1" hangingPunct="1"/>
            <a:r>
              <a:rPr lang="en-US" sz="2200" smtClean="0">
                <a:latin typeface="Times New Roman" pitchFamily="18" charset="0"/>
              </a:rPr>
              <a:t>Günde 5-40 kez tekrarlayan</a:t>
            </a:r>
          </a:p>
          <a:p>
            <a:pPr lvl="1" eaLnBrk="1" hangingPunct="1"/>
            <a:r>
              <a:rPr lang="en-US" sz="2200" smtClean="0">
                <a:latin typeface="Times New Roman" pitchFamily="18" charset="0"/>
              </a:rPr>
              <a:t>Kadınlarda sık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E577F69F-9EE4-45E4-A336-1B50C72C5919}" type="slidenum">
              <a:rPr lang="en-US"/>
              <a:pPr>
                <a:defRPr/>
              </a:pPr>
              <a:t>23</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200" dirty="0"/>
              <a:t>Trigeminal </a:t>
            </a:r>
            <a:r>
              <a:rPr lang="en-US" sz="3200" dirty="0" err="1"/>
              <a:t>otonomik</a:t>
            </a:r>
            <a:r>
              <a:rPr lang="en-US" sz="3200" dirty="0"/>
              <a:t> </a:t>
            </a:r>
            <a:r>
              <a:rPr lang="en-US" sz="3200" dirty="0" err="1"/>
              <a:t>sefaljiler</a:t>
            </a:r>
            <a:endParaRPr lang="en-US" sz="3200" dirty="0"/>
          </a:p>
        </p:txBody>
      </p:sp>
      <p:sp>
        <p:nvSpPr>
          <p:cNvPr id="38914" name="Content Placeholder 2"/>
          <p:cNvSpPr>
            <a:spLocks noGrp="1"/>
          </p:cNvSpPr>
          <p:nvPr>
            <p:ph idx="1"/>
          </p:nvPr>
        </p:nvSpPr>
        <p:spPr/>
        <p:txBody>
          <a:bodyPr/>
          <a:lstStyle/>
          <a:p>
            <a:pPr eaLnBrk="1" hangingPunct="1"/>
            <a:r>
              <a:rPr lang="en-US" smtClean="0">
                <a:solidFill>
                  <a:srgbClr val="A9A57C"/>
                </a:solidFill>
                <a:latin typeface="Times New Roman" pitchFamily="18" charset="0"/>
              </a:rPr>
              <a:t>4) SUNCT ( konjontival kanlanma ve yaşarmalı kısa süreli tek yanlı nevraljiform baş ağrısı) sendromu</a:t>
            </a:r>
          </a:p>
          <a:p>
            <a:pPr eaLnBrk="1" hangingPunct="1"/>
            <a:endParaRPr lang="en-US" smtClean="0">
              <a:solidFill>
                <a:srgbClr val="A9A57C"/>
              </a:solidFill>
              <a:latin typeface="Times New Roman" pitchFamily="18" charset="0"/>
            </a:endParaRPr>
          </a:p>
          <a:p>
            <a:pPr lvl="1" eaLnBrk="1" hangingPunct="1"/>
            <a:r>
              <a:rPr lang="en-US" sz="2200" smtClean="0">
                <a:latin typeface="Times New Roman" pitchFamily="18" charset="0"/>
              </a:rPr>
              <a:t>5-250 sn’lik ataklar</a:t>
            </a:r>
          </a:p>
          <a:p>
            <a:pPr lvl="1" eaLnBrk="1" hangingPunct="1"/>
            <a:r>
              <a:rPr lang="en-US" sz="2200" smtClean="0">
                <a:latin typeface="Times New Roman" pitchFamily="18" charset="0"/>
              </a:rPr>
              <a:t>Bir saat içinde 5-30 atak olacak şekilde gün içinde devam eden</a:t>
            </a:r>
          </a:p>
          <a:p>
            <a:pPr lvl="1" eaLnBrk="1" hangingPunct="1"/>
            <a:r>
              <a:rPr lang="en-US" sz="2200" smtClean="0">
                <a:latin typeface="Times New Roman" pitchFamily="18" charset="0"/>
              </a:rPr>
              <a:t>50 yaşından büyük erkeklerde daha sık</a:t>
            </a:r>
          </a:p>
          <a:p>
            <a:pPr lvl="1" eaLnBrk="1" hangingPunct="1"/>
            <a:endParaRPr lang="en-US" sz="2200" smtClean="0">
              <a:latin typeface="Times New Roman" pitchFamily="18" charset="0"/>
            </a:endParaRPr>
          </a:p>
          <a:p>
            <a:pPr lvl="1" eaLnBrk="1" hangingPunct="1"/>
            <a:r>
              <a:rPr lang="en-US" sz="2200" smtClean="0">
                <a:solidFill>
                  <a:srgbClr val="A9A57C"/>
                </a:solidFill>
                <a:latin typeface="Times New Roman" pitchFamily="18" charset="0"/>
              </a:rPr>
              <a:t>Tedavi:</a:t>
            </a:r>
            <a:r>
              <a:rPr lang="en-US" sz="2200" smtClean="0">
                <a:solidFill>
                  <a:srgbClr val="675E47"/>
                </a:solidFill>
                <a:latin typeface="Times New Roman" pitchFamily="18" charset="0"/>
              </a:rPr>
              <a:t> </a:t>
            </a:r>
            <a:r>
              <a:rPr lang="en-US" sz="2200" smtClean="0">
                <a:latin typeface="Times New Roman" pitchFamily="18" charset="0"/>
              </a:rPr>
              <a:t>indometazin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0EFCEAAB-9CDD-451F-9469-9C7D0FF3F1A7}" type="slidenum">
              <a:rPr lang="en-US"/>
              <a:pPr>
                <a:defRPr/>
              </a:pPr>
              <a:t>24</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4000" dirty="0" err="1"/>
              <a:t>Sekonder</a:t>
            </a:r>
            <a:r>
              <a:rPr lang="en-US" sz="4000" dirty="0"/>
              <a:t> </a:t>
            </a:r>
            <a:r>
              <a:rPr lang="en-US" sz="4000" dirty="0" err="1"/>
              <a:t>baş</a:t>
            </a:r>
            <a:r>
              <a:rPr lang="en-US" sz="4000" dirty="0"/>
              <a:t> </a:t>
            </a:r>
            <a:r>
              <a:rPr lang="en-US" sz="4000" dirty="0" err="1"/>
              <a:t>ağrıları</a:t>
            </a:r>
            <a:r>
              <a:rPr lang="en-US" sz="4000" dirty="0"/>
              <a:t> </a:t>
            </a:r>
          </a:p>
        </p:txBody>
      </p:sp>
      <p:sp>
        <p:nvSpPr>
          <p:cNvPr id="39938" name="Content Placeholder 2"/>
          <p:cNvSpPr>
            <a:spLocks noGrp="1"/>
          </p:cNvSpPr>
          <p:nvPr>
            <p:ph idx="1"/>
          </p:nvPr>
        </p:nvSpPr>
        <p:spPr/>
        <p:txBody>
          <a:bodyPr/>
          <a:lstStyle/>
          <a:p>
            <a:pPr lvl="1" eaLnBrk="1" hangingPunct="1"/>
            <a:endParaRPr lang="en-US" smtClean="0"/>
          </a:p>
          <a:p>
            <a:pPr lvl="1" eaLnBrk="1" hangingPunct="1"/>
            <a:r>
              <a:rPr lang="en-US" sz="2200" smtClean="0">
                <a:latin typeface="Times New Roman" pitchFamily="18" charset="0"/>
              </a:rPr>
              <a:t>Psödotümör serebri</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Intrakraniyal hipotansiyon</a:t>
            </a:r>
          </a:p>
          <a:p>
            <a:pPr lvl="1" eaLnBrk="1" hangingPunct="1">
              <a:buFont typeface="Arial" charset="0"/>
              <a:buNone/>
            </a:pPr>
            <a:endParaRPr lang="en-US" sz="2200" smtClean="0">
              <a:latin typeface="Times New Roman" pitchFamily="18" charset="0"/>
            </a:endParaRPr>
          </a:p>
          <a:p>
            <a:pPr lvl="1" eaLnBrk="1" hangingPunct="1"/>
            <a:r>
              <a:rPr lang="en-US" sz="2200" smtClean="0">
                <a:latin typeface="Times New Roman" pitchFamily="18" charset="0"/>
              </a:rPr>
              <a:t>Subaraknoid kanama </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Santral sinir sistemi enfeksiyonu</a:t>
            </a:r>
          </a:p>
        </p:txBody>
      </p:sp>
      <p:pic>
        <p:nvPicPr>
          <p:cNvPr id="39939" name="Picture 3"/>
          <p:cNvPicPr>
            <a:picLocks noChangeAspect="1"/>
          </p:cNvPicPr>
          <p:nvPr/>
        </p:nvPicPr>
        <p:blipFill>
          <a:blip r:embed="rId2"/>
          <a:srcRect/>
          <a:stretch>
            <a:fillRect/>
          </a:stretch>
        </p:blipFill>
        <p:spPr bwMode="auto">
          <a:xfrm>
            <a:off x="4343400" y="4838700"/>
            <a:ext cx="4064000" cy="200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7EC22288-42BA-4FE2-9A7E-3E6EB65A652E}" type="slidenum">
              <a:rPr lang="en-US"/>
              <a:pPr>
                <a:defRPr/>
              </a:pPr>
              <a:t>25</a:t>
            </a:fld>
            <a:endParaRPr lang="en-US"/>
          </a:p>
        </p:txBody>
      </p:sp>
      <p:sp>
        <p:nvSpPr>
          <p:cNvPr id="36865"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t>Psödotümör serebri</a:t>
            </a:r>
          </a:p>
        </p:txBody>
      </p:sp>
      <p:sp>
        <p:nvSpPr>
          <p:cNvPr id="40962" name="Content Placeholder 2"/>
          <p:cNvSpPr>
            <a:spLocks noGrp="1"/>
          </p:cNvSpPr>
          <p:nvPr>
            <p:ph idx="1"/>
          </p:nvPr>
        </p:nvSpPr>
        <p:spPr/>
        <p:txBody>
          <a:bodyPr/>
          <a:lstStyle/>
          <a:p>
            <a:pPr eaLnBrk="1" hangingPunct="1"/>
            <a:r>
              <a:rPr lang="en-US" smtClean="0">
                <a:latin typeface="Times New Roman" pitchFamily="18" charset="0"/>
              </a:rPr>
              <a:t>Sıklıkla 20-30 yaş arası</a:t>
            </a:r>
          </a:p>
          <a:p>
            <a:pPr eaLnBrk="1" hangingPunct="1"/>
            <a:r>
              <a:rPr lang="en-US" smtClean="0">
                <a:latin typeface="Times New Roman" pitchFamily="18" charset="0"/>
              </a:rPr>
              <a:t>Sarışın ve obez kadınlarda</a:t>
            </a:r>
          </a:p>
          <a:p>
            <a:pPr eaLnBrk="1" hangingPunct="1"/>
            <a:r>
              <a:rPr lang="en-US" smtClean="0">
                <a:latin typeface="Times New Roman" pitchFamily="18" charset="0"/>
              </a:rPr>
              <a:t>Kortikosteroid, oral kontraseptif gibi bazı ilaçlarla ilişkili</a:t>
            </a:r>
          </a:p>
          <a:p>
            <a:pPr eaLnBrk="1" hangingPunct="1"/>
            <a:r>
              <a:rPr lang="en-US" smtClean="0">
                <a:latin typeface="Times New Roman" pitchFamily="18" charset="0"/>
              </a:rPr>
              <a:t>BOS üretimindeki artış veya emilimde azalma zemininde geliştiği düşünülen </a:t>
            </a:r>
          </a:p>
          <a:p>
            <a:pPr eaLnBrk="1" hangingPunct="1"/>
            <a:r>
              <a:rPr lang="en-US" smtClean="0">
                <a:latin typeface="Times New Roman" pitchFamily="18" charset="0"/>
              </a:rPr>
              <a:t>Kafa içi basınç artışına bağlı 6. kraniyal sinir felçleri</a:t>
            </a:r>
          </a:p>
          <a:p>
            <a:pPr eaLnBrk="1" hangingPunct="1"/>
            <a:r>
              <a:rPr lang="en-US" smtClean="0">
                <a:latin typeface="Times New Roman" pitchFamily="18" charset="0"/>
              </a:rPr>
              <a:t>Geçici görsel belirtiler, tinnitus, çift görme </a:t>
            </a:r>
          </a:p>
          <a:p>
            <a:pPr eaLnBrk="1" hangingPunct="1"/>
            <a:r>
              <a:rPr lang="en-US" smtClean="0">
                <a:latin typeface="Times New Roman" pitchFamily="18" charset="0"/>
              </a:rPr>
              <a:t>Görüntülemede ventriküller normal veya küçük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577488E9-57CA-4A25-B8BB-6352F539F6F8}" type="slidenum">
              <a:rPr lang="en-US"/>
              <a:pPr>
                <a:defRPr/>
              </a:pPr>
              <a:t>26</a:t>
            </a:fld>
            <a:endParaRPr lang="en-US"/>
          </a:p>
        </p:txBody>
      </p:sp>
      <p:sp>
        <p:nvSpPr>
          <p:cNvPr id="37889"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t>Intrakraniyal hipotansiyon</a:t>
            </a:r>
          </a:p>
        </p:txBody>
      </p:sp>
      <p:sp>
        <p:nvSpPr>
          <p:cNvPr id="41986" name="Content Placeholder 2"/>
          <p:cNvSpPr>
            <a:spLocks noGrp="1"/>
          </p:cNvSpPr>
          <p:nvPr>
            <p:ph idx="1"/>
          </p:nvPr>
        </p:nvSpPr>
        <p:spPr/>
        <p:txBody>
          <a:bodyPr/>
          <a:lstStyle/>
          <a:p>
            <a:pPr eaLnBrk="1" hangingPunct="1"/>
            <a:r>
              <a:rPr lang="en-US" smtClean="0">
                <a:latin typeface="Times New Roman" pitchFamily="18" charset="0"/>
              </a:rPr>
              <a:t>Genellikle lomber ponksiyon sonrası</a:t>
            </a:r>
          </a:p>
          <a:p>
            <a:pPr eaLnBrk="1" hangingPunct="1"/>
            <a:r>
              <a:rPr lang="en-US" smtClean="0">
                <a:latin typeface="Times New Roman" pitchFamily="18" charset="0"/>
              </a:rPr>
              <a:t>BOS kaçağına bağlı olduğu düşünülen</a:t>
            </a:r>
          </a:p>
          <a:p>
            <a:pPr eaLnBrk="1" hangingPunct="1"/>
            <a:r>
              <a:rPr lang="en-US" smtClean="0">
                <a:latin typeface="Times New Roman" pitchFamily="18" charset="0"/>
              </a:rPr>
              <a:t>Hasta dik durduğunda veya valsalva ile kötüleşen</a:t>
            </a:r>
          </a:p>
          <a:p>
            <a:pPr eaLnBrk="1" hangingPunct="1"/>
            <a:endParaRPr lang="en-US" smtClean="0">
              <a:latin typeface="Times New Roman" pitchFamily="18" charset="0"/>
            </a:endParaRPr>
          </a:p>
          <a:p>
            <a:pPr eaLnBrk="1" hangingPunct="1"/>
            <a:r>
              <a:rPr lang="en-US" smtClean="0">
                <a:solidFill>
                  <a:schemeClr val="accent1"/>
                </a:solidFill>
                <a:latin typeface="Times New Roman" pitchFamily="18" charset="0"/>
              </a:rPr>
              <a:t>Tedavi: </a:t>
            </a:r>
            <a:r>
              <a:rPr lang="en-US" smtClean="0">
                <a:latin typeface="Times New Roman" pitchFamily="18" charset="0"/>
              </a:rPr>
              <a:t>mutlak yatak istirahati ve kafein içeren analjezikler</a:t>
            </a: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032F3590-7889-4085-A0DC-FB8E23EB97A0}" type="slidenum">
              <a:rPr lang="en-US"/>
              <a:pPr>
                <a:defRPr/>
              </a:pPr>
              <a:t>27</a:t>
            </a:fld>
            <a:endParaRPr lang="en-US"/>
          </a:p>
        </p:txBody>
      </p:sp>
      <p:sp>
        <p:nvSpPr>
          <p:cNvPr id="38913"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t>Subaraknoid kanama </a:t>
            </a:r>
          </a:p>
        </p:txBody>
      </p:sp>
      <p:sp>
        <p:nvSpPr>
          <p:cNvPr id="43010" name="Content Placeholder 2"/>
          <p:cNvSpPr>
            <a:spLocks noGrp="1"/>
          </p:cNvSpPr>
          <p:nvPr>
            <p:ph idx="1"/>
          </p:nvPr>
        </p:nvSpPr>
        <p:spPr/>
        <p:txBody>
          <a:bodyPr/>
          <a:lstStyle/>
          <a:p>
            <a:pPr eaLnBrk="1" hangingPunct="1"/>
            <a:r>
              <a:rPr lang="en-US" smtClean="0">
                <a:latin typeface="Times New Roman" pitchFamily="18" charset="0"/>
              </a:rPr>
              <a:t>En sık sebep travma</a:t>
            </a:r>
          </a:p>
          <a:p>
            <a:pPr eaLnBrk="1" hangingPunct="1"/>
            <a:r>
              <a:rPr lang="en-US" smtClean="0">
                <a:solidFill>
                  <a:srgbClr val="D2CB6C"/>
                </a:solidFill>
                <a:latin typeface="Times New Roman" pitchFamily="18" charset="0"/>
              </a:rPr>
              <a:t>Yaşamı boyunca hissettiği en şiddetli ağrı</a:t>
            </a:r>
          </a:p>
          <a:p>
            <a:pPr eaLnBrk="1" hangingPunct="1"/>
            <a:r>
              <a:rPr lang="en-US" smtClean="0">
                <a:latin typeface="Times New Roman" pitchFamily="18" charset="0"/>
              </a:rPr>
              <a:t>Meninks irritasyon bulguları+ ateş</a:t>
            </a:r>
          </a:p>
          <a:p>
            <a:pPr eaLnBrk="1" hangingPunct="1"/>
            <a:r>
              <a:rPr lang="en-US" smtClean="0">
                <a:latin typeface="Times New Roman" pitchFamily="18" charset="0"/>
              </a:rPr>
              <a:t>Kusma </a:t>
            </a:r>
          </a:p>
          <a:p>
            <a:pPr eaLnBrk="1" hangingPunct="1"/>
            <a:r>
              <a:rPr lang="en-US" smtClean="0">
                <a:latin typeface="Times New Roman" pitchFamily="18" charset="0"/>
              </a:rPr>
              <a:t>Nöbet olabilir</a:t>
            </a:r>
          </a:p>
          <a:p>
            <a:pPr eaLnBrk="1" hangingPunct="1"/>
            <a:r>
              <a:rPr lang="en-US" smtClean="0">
                <a:latin typeface="Times New Roman" pitchFamily="18" charset="0"/>
              </a:rPr>
              <a:t>Ense sertliği </a:t>
            </a:r>
            <a:r>
              <a:rPr lang="en-US" smtClean="0">
                <a:solidFill>
                  <a:srgbClr val="675E47"/>
                </a:solidFill>
                <a:latin typeface="Times New Roman" pitchFamily="18" charset="0"/>
              </a:rPr>
              <a:t>önemli</a:t>
            </a:r>
          </a:p>
          <a:p>
            <a:pPr eaLnBrk="1" hangingPunct="1"/>
            <a:r>
              <a:rPr lang="en-US" smtClean="0">
                <a:solidFill>
                  <a:srgbClr val="675E47"/>
                </a:solidFill>
                <a:latin typeface="Times New Roman" pitchFamily="18" charset="0"/>
              </a:rPr>
              <a:t>Papilödem +</a:t>
            </a:r>
          </a:p>
          <a:p>
            <a:pPr eaLnBrk="1" hangingPunct="1"/>
            <a:r>
              <a:rPr lang="en-US" smtClean="0">
                <a:solidFill>
                  <a:srgbClr val="D2CB6C"/>
                </a:solidFill>
                <a:latin typeface="Times New Roman" pitchFamily="18" charset="0"/>
              </a:rPr>
              <a:t>Tanı</a:t>
            </a:r>
            <a:r>
              <a:rPr lang="en-US" smtClean="0">
                <a:latin typeface="Times New Roman" pitchFamily="18" charset="0"/>
              </a:rPr>
              <a:t>: ilk 24 sa = BT  %95 sensitivite</a:t>
            </a:r>
          </a:p>
          <a:p>
            <a:pPr lvl="1" eaLnBrk="1" hangingPunct="1"/>
            <a:r>
              <a:rPr lang="en-US" sz="2200" smtClean="0">
                <a:latin typeface="Times New Roman" pitchFamily="18" charset="0"/>
              </a:rPr>
              <a:t>MR= ilk 24 saatten sonra BT ile aynı sensitivite</a:t>
            </a:r>
          </a:p>
          <a:p>
            <a:pPr lvl="1" eaLnBrk="1" hangingPunct="1"/>
            <a:r>
              <a:rPr lang="en-US" sz="2200" smtClean="0">
                <a:latin typeface="Times New Roman" pitchFamily="18" charset="0"/>
              </a:rPr>
              <a:t>Serebral anjiyografi: altın standart</a:t>
            </a:r>
          </a:p>
          <a:p>
            <a:pPr lvl="1" eaLnBrk="1" hangingPunct="1"/>
            <a:r>
              <a:rPr lang="en-US" sz="2200" smtClean="0">
                <a:latin typeface="Times New Roman" pitchFamily="18" charset="0"/>
              </a:rPr>
              <a:t>Lomber ponksiyon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F80E1533-1DF8-4B3D-BCF6-FEB59C76A45C}" type="slidenum">
              <a:rPr lang="en-US"/>
              <a:pPr>
                <a:defRPr/>
              </a:pPr>
              <a:t>28</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200" dirty="0" smtClean="0"/>
              <a:t>SAK </a:t>
            </a:r>
            <a:r>
              <a:rPr lang="en-US" sz="3200" dirty="0" err="1" smtClean="0"/>
              <a:t>anamnezdeki</a:t>
            </a:r>
            <a:r>
              <a:rPr lang="en-US" sz="3200" dirty="0" smtClean="0"/>
              <a:t> </a:t>
            </a:r>
            <a:r>
              <a:rPr lang="en-US" sz="3200" dirty="0" err="1" smtClean="0"/>
              <a:t>alarmlar</a:t>
            </a:r>
            <a:endParaRPr lang="en-US" sz="3200" dirty="0"/>
          </a:p>
        </p:txBody>
      </p:sp>
      <p:sp>
        <p:nvSpPr>
          <p:cNvPr id="45058" name="Content Placeholder 2"/>
          <p:cNvSpPr>
            <a:spLocks noGrp="1"/>
          </p:cNvSpPr>
          <p:nvPr>
            <p:ph idx="1"/>
          </p:nvPr>
        </p:nvSpPr>
        <p:spPr>
          <a:xfrm>
            <a:off x="468313" y="1412875"/>
            <a:ext cx="7620000" cy="4800600"/>
          </a:xfrm>
        </p:spPr>
        <p:txBody>
          <a:bodyPr/>
          <a:lstStyle/>
          <a:p>
            <a:pPr eaLnBrk="1" hangingPunct="1"/>
            <a:r>
              <a:rPr lang="tr-TR" smtClean="0">
                <a:latin typeface="Times New Roman" pitchFamily="18" charset="0"/>
              </a:rPr>
              <a:t>İ</a:t>
            </a:r>
            <a:r>
              <a:rPr lang="en-US" smtClean="0">
                <a:latin typeface="Times New Roman" pitchFamily="18" charset="0"/>
              </a:rPr>
              <a:t>lk kez bu kadar ciddi başım ağrıyor,</a:t>
            </a:r>
          </a:p>
          <a:p>
            <a:pPr eaLnBrk="1" hangingPunct="1"/>
            <a:endParaRPr lang="en-US" smtClean="0">
              <a:latin typeface="Times New Roman" pitchFamily="18" charset="0"/>
            </a:endParaRPr>
          </a:p>
          <a:p>
            <a:pPr eaLnBrk="1" hangingPunct="1"/>
            <a:r>
              <a:rPr lang="en-US" smtClean="0">
                <a:latin typeface="Times New Roman" pitchFamily="18" charset="0"/>
              </a:rPr>
              <a:t>Hayatımın en şiddetli baş ağrısı,</a:t>
            </a:r>
          </a:p>
          <a:p>
            <a:pPr eaLnBrk="1" hangingPunct="1"/>
            <a:endParaRPr lang="en-US" smtClean="0">
              <a:latin typeface="Times New Roman" pitchFamily="18" charset="0"/>
            </a:endParaRPr>
          </a:p>
          <a:p>
            <a:pPr eaLnBrk="1" hangingPunct="1"/>
            <a:r>
              <a:rPr lang="en-US" smtClean="0">
                <a:latin typeface="Times New Roman" pitchFamily="18" charset="0"/>
              </a:rPr>
              <a:t>Birden başladı,</a:t>
            </a:r>
          </a:p>
          <a:p>
            <a:pPr eaLnBrk="1" hangingPunct="1"/>
            <a:endParaRPr lang="en-US" smtClean="0">
              <a:latin typeface="Times New Roman" pitchFamily="18" charset="0"/>
            </a:endParaRPr>
          </a:p>
          <a:p>
            <a:pPr eaLnBrk="1" hangingPunct="1"/>
            <a:r>
              <a:rPr lang="en-US" smtClean="0">
                <a:latin typeface="Times New Roman" pitchFamily="18" charset="0"/>
              </a:rPr>
              <a:t>Kuvvetlice öksürdüm ondan sonra başladı, </a:t>
            </a:r>
          </a:p>
          <a:p>
            <a:pPr eaLnBrk="1" hangingPunct="1"/>
            <a:endParaRPr lang="en-US" smtClean="0">
              <a:latin typeface="Times New Roman" pitchFamily="18" charset="0"/>
            </a:endParaRPr>
          </a:p>
          <a:p>
            <a:pPr eaLnBrk="1" hangingPunct="1"/>
            <a:r>
              <a:rPr lang="en-US" smtClean="0">
                <a:latin typeface="Times New Roman" pitchFamily="18" charset="0"/>
              </a:rPr>
              <a:t>Birkaç gündür dinmiyor, giderek kötüleşiyor, </a:t>
            </a:r>
          </a:p>
          <a:p>
            <a:pPr eaLnBrk="1" hangingPunct="1"/>
            <a:endParaRPr lang="en-US" smtClean="0">
              <a:latin typeface="Times New Roman" pitchFamily="18" charset="0"/>
            </a:endParaRPr>
          </a:p>
          <a:p>
            <a:pPr eaLnBrk="1" hangingPunct="1"/>
            <a:r>
              <a:rPr lang="en-US" smtClean="0">
                <a:latin typeface="Times New Roman" pitchFamily="18" charset="0"/>
              </a:rPr>
              <a:t>Eskiden ağrı olur geçerdi, şimdi geçmiyor,</a:t>
            </a:r>
          </a:p>
          <a:p>
            <a:pPr eaLnBrk="1" hangingPunct="1"/>
            <a:endParaRPr lang="en-US" smtClean="0">
              <a:latin typeface="Times New Roman" pitchFamily="18" charset="0"/>
            </a:endParaRPr>
          </a:p>
          <a:p>
            <a:pPr eaLnBrk="1" hangingPunct="1"/>
            <a:r>
              <a:rPr lang="en-US" smtClean="0">
                <a:latin typeface="Times New Roman" pitchFamily="18" charset="0"/>
              </a:rPr>
              <a:t>Baş dönmesi ve bulantı da eklendi </a:t>
            </a:r>
          </a:p>
        </p:txBody>
      </p:sp>
      <p:pic>
        <p:nvPicPr>
          <p:cNvPr id="45059" name="Picture 2"/>
          <p:cNvPicPr>
            <a:picLocks noChangeAspect="1"/>
          </p:cNvPicPr>
          <p:nvPr/>
        </p:nvPicPr>
        <p:blipFill>
          <a:blip r:embed="rId2"/>
          <a:srcRect/>
          <a:stretch>
            <a:fillRect/>
          </a:stretch>
        </p:blipFill>
        <p:spPr bwMode="auto">
          <a:xfrm>
            <a:off x="6156325" y="4614863"/>
            <a:ext cx="2243138" cy="22431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DCA078D8-ED70-48CA-9DF2-DA7624FB9808}" type="slidenum">
              <a:rPr lang="en-US"/>
              <a:pPr>
                <a:defRPr/>
              </a:pPr>
              <a:t>29</a:t>
            </a:fld>
            <a:endParaRPr lang="en-US"/>
          </a:p>
        </p:txBody>
      </p:sp>
      <p:sp>
        <p:nvSpPr>
          <p:cNvPr id="41985" name="Title 1"/>
          <p:cNvSpPr>
            <a:spLocks noGrp="1"/>
          </p:cNvSpPr>
          <p:nvPr>
            <p:ph type="title"/>
          </p:nvPr>
        </p:nvSpPr>
        <p:spPr bwMode="auto"/>
        <p:txBody>
          <a:bodyPr wrap="square" numCol="1" anchorCtr="0" compatLnSpc="1">
            <a:prstTxWarp prst="textNoShape">
              <a:avLst/>
            </a:prstTxWarp>
          </a:bodyPr>
          <a:lstStyle/>
          <a:p>
            <a:pPr marL="342900" indent="-342900" eaLnBrk="1" hangingPunct="1">
              <a:defRPr/>
            </a:pPr>
            <a:r>
              <a:rPr lang="en-US" sz="3200" smtClean="0">
                <a:solidFill>
                  <a:srgbClr val="675E47"/>
                </a:solidFill>
              </a:rPr>
              <a:t>Santral sinir sistemi enfeksiyonu</a:t>
            </a:r>
          </a:p>
        </p:txBody>
      </p:sp>
      <p:sp>
        <p:nvSpPr>
          <p:cNvPr id="46082" name="Content Placeholder 2"/>
          <p:cNvSpPr>
            <a:spLocks noGrp="1"/>
          </p:cNvSpPr>
          <p:nvPr>
            <p:ph idx="1"/>
          </p:nvPr>
        </p:nvSpPr>
        <p:spPr/>
        <p:txBody>
          <a:bodyPr/>
          <a:lstStyle/>
          <a:p>
            <a:pPr eaLnBrk="1" hangingPunct="1"/>
            <a:r>
              <a:rPr lang="en-US" smtClean="0">
                <a:latin typeface="Times New Roman" pitchFamily="18" charset="0"/>
              </a:rPr>
              <a:t>Menenjitler:</a:t>
            </a:r>
            <a:endParaRPr lang="tr-TR" smtClean="0">
              <a:latin typeface="Times New Roman" pitchFamily="18" charset="0"/>
            </a:endParaRPr>
          </a:p>
          <a:p>
            <a:pPr eaLnBrk="1" hangingPunct="1"/>
            <a:endParaRPr lang="en-US" smtClean="0">
              <a:latin typeface="Times New Roman" pitchFamily="18" charset="0"/>
            </a:endParaRPr>
          </a:p>
          <a:p>
            <a:pPr lvl="1" eaLnBrk="1" hangingPunct="1"/>
            <a:r>
              <a:rPr lang="en-US" sz="2200" smtClean="0">
                <a:latin typeface="Times New Roman" pitchFamily="18" charset="0"/>
              </a:rPr>
              <a:t>Akut ciddi baş boyun sertliği + ateş</a:t>
            </a:r>
            <a:endParaRPr lang="tr-TR" sz="2200" smtClean="0">
              <a:latin typeface="Times New Roman" pitchFamily="18" charset="0"/>
            </a:endParaRPr>
          </a:p>
          <a:p>
            <a:pPr lvl="1" eaLnBrk="1" hangingPunct="1">
              <a:buFont typeface="Arial" charset="0"/>
              <a:buNone/>
            </a:pPr>
            <a:endParaRPr lang="en-US" sz="2200" smtClean="0">
              <a:latin typeface="Times New Roman" pitchFamily="18" charset="0"/>
            </a:endParaRPr>
          </a:p>
          <a:p>
            <a:pPr lvl="1" eaLnBrk="1" hangingPunct="1"/>
            <a:r>
              <a:rPr lang="en-US" sz="2200" smtClean="0">
                <a:latin typeface="Times New Roman" pitchFamily="18" charset="0"/>
              </a:rPr>
              <a:t>Göz hareketleri ile artış</a:t>
            </a:r>
            <a:endParaRPr lang="tr-TR" sz="2200" smtClean="0">
              <a:latin typeface="Times New Roman" pitchFamily="18" charset="0"/>
            </a:endParaRPr>
          </a:p>
          <a:p>
            <a:pPr lvl="1" eaLnBrk="1" hangingPunct="1"/>
            <a:endParaRPr lang="en-US" sz="2200" smtClean="0">
              <a:latin typeface="Times New Roman" pitchFamily="18" charset="0"/>
            </a:endParaRPr>
          </a:p>
          <a:p>
            <a:pPr lvl="1" eaLnBrk="1" hangingPunct="1"/>
            <a:r>
              <a:rPr lang="en-US" sz="2200" smtClean="0">
                <a:latin typeface="Times New Roman" pitchFamily="18" charset="0"/>
              </a:rPr>
              <a:t>Migrenle karışabilir</a:t>
            </a:r>
          </a:p>
          <a:p>
            <a:pPr lvl="1" eaLnBrk="1" hangingPunct="1"/>
            <a:endParaRPr lang="en-US" sz="2200" smtClean="0">
              <a:latin typeface="Times New Roman" pitchFamily="18" charset="0"/>
            </a:endParaRPr>
          </a:p>
          <a:p>
            <a:pPr lvl="1" eaLnBrk="1" hangingPunct="1"/>
            <a:r>
              <a:rPr lang="en-US" sz="2200" smtClean="0">
                <a:latin typeface="Times New Roman" pitchFamily="18" charset="0"/>
              </a:rPr>
              <a:t>Lomber ponksiyon yapılmalı</a:t>
            </a:r>
            <a:endParaRPr lang="tr-TR" sz="2200" smtClean="0">
              <a:latin typeface="Times New Roman" pitchFamily="18" charset="0"/>
            </a:endParaRPr>
          </a:p>
          <a:p>
            <a:pPr lvl="1" eaLnBrk="1" hangingPunct="1"/>
            <a:endParaRPr lang="en-US" sz="2200" smtClean="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7AC7260B-8C64-4222-983D-6E873F46C1BD}" type="slidenum">
              <a:rPr lang="en-US"/>
              <a:pPr>
                <a:defRPr/>
              </a:pPr>
              <a:t>3</a:t>
            </a:fld>
            <a:endParaRPr lang="en-US"/>
          </a:p>
        </p:txBody>
      </p:sp>
      <p:sp>
        <p:nvSpPr>
          <p:cNvPr id="2" name="Title 1"/>
          <p:cNvSpPr>
            <a:spLocks noGrp="1"/>
          </p:cNvSpPr>
          <p:nvPr>
            <p:ph type="title"/>
          </p:nvPr>
        </p:nvSpPr>
        <p:spPr/>
        <p:txBody>
          <a:bodyPr/>
          <a:lstStyle/>
          <a:p>
            <a:pPr eaLnBrk="1" fontAlgn="auto" hangingPunct="1">
              <a:spcAft>
                <a:spcPts val="0"/>
              </a:spcAft>
              <a:defRPr/>
            </a:pPr>
            <a:endParaRPr lang="en-US"/>
          </a:p>
        </p:txBody>
      </p:sp>
      <p:sp>
        <p:nvSpPr>
          <p:cNvPr id="16386" name="Content Placeholder 2"/>
          <p:cNvSpPr>
            <a:spLocks noGrp="1"/>
          </p:cNvSpPr>
          <p:nvPr>
            <p:ph idx="1"/>
          </p:nvPr>
        </p:nvSpPr>
        <p:spPr/>
        <p:txBody>
          <a:bodyPr/>
          <a:lstStyle/>
          <a:p>
            <a:pPr eaLnBrk="1" hangingPunct="1"/>
            <a:r>
              <a:rPr lang="en-US" smtClean="0">
                <a:latin typeface="Times New Roman" pitchFamily="18" charset="0"/>
              </a:rPr>
              <a:t>Bireylerin %90’ı yılda bir kez</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Ciddi ve işgücü kaybına yol açabilen başağrısı -%40</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Genellikle benign</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Acil şartlarında baş ağrılı olguların %5 ‘inde ciddi neden bulunmakta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DDA01159-424A-4373-8BD2-28C7285DEC10}" type="slidenum">
              <a:rPr lang="en-US"/>
              <a:pPr>
                <a:defRPr/>
              </a:pPr>
              <a:t>30</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600" dirty="0" err="1" smtClean="0"/>
              <a:t>Beyin</a:t>
            </a:r>
            <a:r>
              <a:rPr lang="en-US" sz="3600" dirty="0" smtClean="0"/>
              <a:t> tm</a:t>
            </a:r>
            <a:endParaRPr lang="en-US" sz="3600" dirty="0"/>
          </a:p>
        </p:txBody>
      </p:sp>
      <p:sp>
        <p:nvSpPr>
          <p:cNvPr id="47106" name="Content Placeholder 2"/>
          <p:cNvSpPr>
            <a:spLocks noGrp="1"/>
          </p:cNvSpPr>
          <p:nvPr>
            <p:ph idx="1"/>
          </p:nvPr>
        </p:nvSpPr>
        <p:spPr/>
        <p:txBody>
          <a:bodyPr/>
          <a:lstStyle/>
          <a:p>
            <a:pPr eaLnBrk="1" hangingPunct="1"/>
            <a:r>
              <a:rPr lang="en-US" smtClean="0">
                <a:latin typeface="Times New Roman" pitchFamily="18" charset="0"/>
              </a:rPr>
              <a:t>Sanılanın aksine ayırt edici veya ciddi olmayan ağrı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Uyuma bozukluğu</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Sabah başağrıları olup gün içinde toparlama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F94F72CF-0A63-4086-AC58-40EDC456A693}" type="slidenum">
              <a:rPr lang="en-US"/>
              <a:pPr>
                <a:defRPr/>
              </a:pPr>
              <a:t>31</a:t>
            </a:fld>
            <a:endParaRPr lang="en-US"/>
          </a:p>
        </p:txBody>
      </p:sp>
      <p:sp>
        <p:nvSpPr>
          <p:cNvPr id="2" name="1 Başlık"/>
          <p:cNvSpPr>
            <a:spLocks noGrp="1"/>
          </p:cNvSpPr>
          <p:nvPr>
            <p:ph type="title"/>
          </p:nvPr>
        </p:nvSpPr>
        <p:spPr/>
        <p:txBody>
          <a:bodyPr/>
          <a:lstStyle/>
          <a:p>
            <a:pPr eaLnBrk="1" fontAlgn="auto" hangingPunct="1">
              <a:spcAft>
                <a:spcPts val="0"/>
              </a:spcAft>
              <a:defRPr/>
            </a:pPr>
            <a:r>
              <a:rPr lang="tr-TR" sz="3200" dirty="0" err="1" smtClean="0"/>
              <a:t>Temporal</a:t>
            </a:r>
            <a:r>
              <a:rPr lang="tr-TR" sz="3200" dirty="0" smtClean="0"/>
              <a:t> arterit</a:t>
            </a:r>
            <a:endParaRPr lang="tr-TR" sz="3200" dirty="0"/>
          </a:p>
        </p:txBody>
      </p:sp>
      <p:sp>
        <p:nvSpPr>
          <p:cNvPr id="48130" name="2 İçerik Yer Tutucusu"/>
          <p:cNvSpPr>
            <a:spLocks noGrp="1"/>
          </p:cNvSpPr>
          <p:nvPr>
            <p:ph idx="1"/>
          </p:nvPr>
        </p:nvSpPr>
        <p:spPr/>
        <p:txBody>
          <a:bodyPr/>
          <a:lstStyle/>
          <a:p>
            <a:pPr eaLnBrk="1" hangingPunct="1"/>
            <a:r>
              <a:rPr lang="tr-TR" smtClean="0">
                <a:latin typeface="Times New Roman" pitchFamily="18" charset="0"/>
              </a:rPr>
              <a:t>&gt;50 yaş </a:t>
            </a:r>
          </a:p>
          <a:p>
            <a:pPr eaLnBrk="1" hangingPunct="1"/>
            <a:endParaRPr lang="tr-TR" smtClean="0">
              <a:latin typeface="Times New Roman" pitchFamily="18" charset="0"/>
            </a:endParaRPr>
          </a:p>
          <a:p>
            <a:pPr eaLnBrk="1" hangingPunct="1"/>
            <a:r>
              <a:rPr lang="tr-TR" smtClean="0">
                <a:latin typeface="Times New Roman" pitchFamily="18" charset="0"/>
              </a:rPr>
              <a:t>Yeni başlayan baş, yüz, kafa derisinde ağrı</a:t>
            </a:r>
          </a:p>
          <a:p>
            <a:pPr eaLnBrk="1" hangingPunct="1"/>
            <a:endParaRPr lang="tr-TR" smtClean="0">
              <a:latin typeface="Times New Roman" pitchFamily="18" charset="0"/>
            </a:endParaRPr>
          </a:p>
          <a:p>
            <a:pPr eaLnBrk="1" hangingPunct="1"/>
            <a:r>
              <a:rPr lang="tr-TR" smtClean="0">
                <a:latin typeface="Times New Roman" pitchFamily="18" charset="0"/>
              </a:rPr>
              <a:t>Diplopi ve/veya çene kladikasyosu</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500E02D2-E110-4DB5-B725-ACF5D8B233FD}" type="slidenum">
              <a:rPr lang="en-US"/>
              <a:pPr>
                <a:defRPr/>
              </a:pPr>
              <a:t>32</a:t>
            </a:fld>
            <a:endParaRPr lang="en-US"/>
          </a:p>
        </p:txBody>
      </p:sp>
      <p:sp>
        <p:nvSpPr>
          <p:cNvPr id="48130" name="Rectangle 2"/>
          <p:cNvSpPr>
            <a:spLocks noGrp="1"/>
          </p:cNvSpPr>
          <p:nvPr>
            <p:ph type="title"/>
          </p:nvPr>
        </p:nvSpPr>
        <p:spPr bwMode="auto"/>
        <p:txBody>
          <a:bodyPr wrap="square" numCol="1" anchorCtr="0" compatLnSpc="1">
            <a:prstTxWarp prst="textNoShape">
              <a:avLst/>
            </a:prstTxWarp>
          </a:bodyPr>
          <a:lstStyle/>
          <a:p>
            <a:pPr eaLnBrk="1" hangingPunct="1">
              <a:defRPr/>
            </a:pPr>
            <a:r>
              <a:rPr lang="tr-TR" sz="3200" smtClean="0"/>
              <a:t>Anahtar noktalar</a:t>
            </a:r>
          </a:p>
        </p:txBody>
      </p:sp>
      <p:sp>
        <p:nvSpPr>
          <p:cNvPr id="49154" name="Rectangle 3"/>
          <p:cNvSpPr>
            <a:spLocks noGrp="1"/>
          </p:cNvSpPr>
          <p:nvPr>
            <p:ph type="body" idx="1"/>
          </p:nvPr>
        </p:nvSpPr>
        <p:spPr/>
        <p:txBody>
          <a:bodyPr/>
          <a:lstStyle/>
          <a:p>
            <a:pPr eaLnBrk="1" hangingPunct="1"/>
            <a:r>
              <a:rPr lang="tr-TR" smtClean="0">
                <a:latin typeface="Times New Roman" pitchFamily="18" charset="0"/>
              </a:rPr>
              <a:t>Erkek ve kadınların %90’ında yılda bir kez baş ağrısı görülmektedir.</a:t>
            </a:r>
          </a:p>
          <a:p>
            <a:pPr eaLnBrk="1" hangingPunct="1"/>
            <a:endParaRPr lang="tr-TR" smtClean="0">
              <a:latin typeface="Times New Roman" pitchFamily="18" charset="0"/>
            </a:endParaRPr>
          </a:p>
          <a:p>
            <a:pPr eaLnBrk="1" hangingPunct="1"/>
            <a:r>
              <a:rPr lang="tr-TR" smtClean="0">
                <a:latin typeface="Times New Roman" pitchFamily="18" charset="0"/>
              </a:rPr>
              <a:t>Normal muayene ile birlikte tipik primer baş ağrısı varsa nörolojik görüntüleme ve EEG yapmak gereksizdir.</a:t>
            </a:r>
          </a:p>
          <a:p>
            <a:pPr eaLnBrk="1" hangingPunct="1"/>
            <a:endParaRPr lang="tr-TR" smtClean="0">
              <a:latin typeface="Times New Roman" pitchFamily="18" charset="0"/>
            </a:endParaRPr>
          </a:p>
          <a:p>
            <a:pPr eaLnBrk="1" hangingPunct="1"/>
            <a:r>
              <a:rPr lang="tr-TR" smtClean="0">
                <a:latin typeface="Times New Roman" pitchFamily="18" charset="0"/>
              </a:rPr>
              <a:t>Migren tipi baş ağrılarında profilaktik tedavi , baş ağrısı sıklığında artma olduğunda ve akut tedavilerin aşırı kullanımı görüldüğünde başlanmalıdır.</a:t>
            </a:r>
          </a:p>
          <a:p>
            <a:pPr eaLnBrk="1" hangingPunct="1"/>
            <a:endParaRPr lang="tr-TR" smtClean="0">
              <a:latin typeface="Times New Roman" pitchFamily="18" charset="0"/>
            </a:endParaRPr>
          </a:p>
          <a:p>
            <a:pPr eaLnBrk="1" hangingPunct="1"/>
            <a:r>
              <a:rPr lang="tr-TR" smtClean="0">
                <a:latin typeface="Times New Roman" pitchFamily="18" charset="0"/>
              </a:rPr>
              <a:t>Körlükle ilişkili olabilen dev hücreli arterit ve temporal arterit yaşlı erişkinlerde ciddi baş ağrısı olarak düşünülmelidir.</a:t>
            </a:r>
          </a:p>
        </p:txBody>
      </p:sp>
      <p:pic>
        <p:nvPicPr>
          <p:cNvPr id="49155" name="Picture 5" descr="The-4-Important-Points-That-Make-Up-A-Great-Name"/>
          <p:cNvPicPr>
            <a:picLocks noChangeAspect="1" noChangeArrowheads="1"/>
          </p:cNvPicPr>
          <p:nvPr/>
        </p:nvPicPr>
        <p:blipFill>
          <a:blip r:embed="rId2"/>
          <a:srcRect/>
          <a:stretch>
            <a:fillRect/>
          </a:stretch>
        </p:blipFill>
        <p:spPr bwMode="auto">
          <a:xfrm>
            <a:off x="6804025" y="0"/>
            <a:ext cx="1666875" cy="166687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94012F3E-B040-4362-80C7-8ED82C1DE248}" type="slidenum">
              <a:rPr lang="en-US"/>
              <a:pPr>
                <a:defRPr/>
              </a:pPr>
              <a:t>33</a:t>
            </a:fld>
            <a:endParaRPr lang="en-US"/>
          </a:p>
        </p:txBody>
      </p:sp>
      <p:sp>
        <p:nvSpPr>
          <p:cNvPr id="2" name="Başlık 1"/>
          <p:cNvSpPr>
            <a:spLocks noGrp="1"/>
          </p:cNvSpPr>
          <p:nvPr>
            <p:ph type="title"/>
          </p:nvPr>
        </p:nvSpPr>
        <p:spPr/>
        <p:txBody>
          <a:bodyPr/>
          <a:lstStyle/>
          <a:p>
            <a:pPr eaLnBrk="1" fontAlgn="auto" hangingPunct="1">
              <a:spcAft>
                <a:spcPts val="0"/>
              </a:spcAft>
              <a:defRPr/>
            </a:pPr>
            <a:r>
              <a:rPr lang="tr-TR" sz="3600" dirty="0" smtClean="0"/>
              <a:t>Sevk </a:t>
            </a:r>
            <a:r>
              <a:rPr lang="tr-TR" sz="3600" dirty="0" err="1" smtClean="0"/>
              <a:t>endikasyonları</a:t>
            </a:r>
            <a:endParaRPr lang="tr-TR" sz="3600" dirty="0"/>
          </a:p>
        </p:txBody>
      </p:sp>
      <p:sp>
        <p:nvSpPr>
          <p:cNvPr id="50178" name="İçerik Yer Tutucusu 2"/>
          <p:cNvSpPr>
            <a:spLocks noGrp="1"/>
          </p:cNvSpPr>
          <p:nvPr>
            <p:ph idx="1"/>
          </p:nvPr>
        </p:nvSpPr>
        <p:spPr/>
        <p:txBody>
          <a:bodyPr/>
          <a:lstStyle/>
          <a:p>
            <a:pPr eaLnBrk="1" hangingPunct="1">
              <a:lnSpc>
                <a:spcPct val="90000"/>
              </a:lnSpc>
            </a:pPr>
            <a:r>
              <a:rPr lang="tr-TR" smtClean="0">
                <a:latin typeface="Times New Roman" pitchFamily="18" charset="0"/>
              </a:rPr>
              <a:t>Birincil veya ikincil baş ağrısı bozukluğu sebepleri sınıflandırılmasında güçlükle karşılaşıyorsa</a:t>
            </a:r>
          </a:p>
          <a:p>
            <a:pPr eaLnBrk="1" hangingPunct="1">
              <a:lnSpc>
                <a:spcPct val="90000"/>
              </a:lnSpc>
            </a:pPr>
            <a:endParaRPr lang="tr-TR" smtClean="0">
              <a:latin typeface="Times New Roman" pitchFamily="18" charset="0"/>
            </a:endParaRPr>
          </a:p>
          <a:p>
            <a:pPr eaLnBrk="1" hangingPunct="1">
              <a:lnSpc>
                <a:spcPct val="90000"/>
              </a:lnSpc>
            </a:pPr>
            <a:r>
              <a:rPr lang="tr-TR" smtClean="0">
                <a:latin typeface="Times New Roman" pitchFamily="18" charset="0"/>
              </a:rPr>
              <a:t>Her gün meydana gelen veya durdurulamayan durumlarda, ilaç nedenli, bir ilacın aşırı kullanımına bağlı ağrısında veya ilaç kullanımının  alışkanlık haline geldiği durumlarda </a:t>
            </a:r>
          </a:p>
          <a:p>
            <a:pPr eaLnBrk="1" hangingPunct="1">
              <a:lnSpc>
                <a:spcPct val="90000"/>
              </a:lnSpc>
            </a:pPr>
            <a:endParaRPr lang="tr-TR" smtClean="0">
              <a:latin typeface="Times New Roman" pitchFamily="18" charset="0"/>
            </a:endParaRPr>
          </a:p>
          <a:p>
            <a:pPr eaLnBrk="1" hangingPunct="1">
              <a:lnSpc>
                <a:spcPct val="90000"/>
              </a:lnSpc>
            </a:pPr>
            <a:r>
              <a:rPr lang="tr-TR" smtClean="0">
                <a:latin typeface="Times New Roman" pitchFamily="18" charset="0"/>
              </a:rPr>
              <a:t>Baş ağrısında uygun bir tanı konulması ve tedavi önerilmesi konusunda birinci basamak hekiminin kendisini rahatsız hissettiği herhangi bir durumda </a:t>
            </a:r>
          </a:p>
          <a:p>
            <a:pPr eaLnBrk="1" hangingPunct="1">
              <a:lnSpc>
                <a:spcPct val="90000"/>
              </a:lnSpc>
            </a:pPr>
            <a:endParaRPr lang="tr-TR" smtClean="0">
              <a:latin typeface="Times New Roman" pitchFamily="18" charset="0"/>
            </a:endParaRPr>
          </a:p>
          <a:p>
            <a:pPr eaLnBrk="1" hangingPunct="1">
              <a:lnSpc>
                <a:spcPct val="90000"/>
              </a:lnSpc>
            </a:pPr>
            <a:r>
              <a:rPr lang="tr-TR" smtClean="0">
                <a:latin typeface="Times New Roman" pitchFamily="18" charset="0"/>
              </a:rPr>
              <a:t>Tedaviye yanıt vermeyen veya durumu kötüleşen hastalar sevk olmak istediğinde </a:t>
            </a:r>
          </a:p>
          <a:p>
            <a:pPr eaLnBrk="1" hangingPunct="1">
              <a:lnSpc>
                <a:spcPct val="90000"/>
              </a:lnSpc>
            </a:pPr>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AE5FFF9F-6868-4CA8-93AF-AF4178EBD07D}" type="slidenum">
              <a:rPr lang="en-US"/>
              <a:pPr>
                <a:defRPr/>
              </a:pPr>
              <a:t>34</a:t>
            </a:fld>
            <a:endParaRPr lang="en-US"/>
          </a:p>
        </p:txBody>
      </p:sp>
      <p:sp>
        <p:nvSpPr>
          <p:cNvPr id="2" name="Title 1"/>
          <p:cNvSpPr>
            <a:spLocks noGrp="1"/>
          </p:cNvSpPr>
          <p:nvPr>
            <p:ph type="title"/>
          </p:nvPr>
        </p:nvSpPr>
        <p:spPr/>
        <p:txBody>
          <a:bodyPr/>
          <a:lstStyle/>
          <a:p>
            <a:pPr eaLnBrk="1" fontAlgn="auto" hangingPunct="1">
              <a:spcAft>
                <a:spcPts val="0"/>
              </a:spcAft>
              <a:defRPr/>
            </a:pPr>
            <a:endParaRPr lang="en-US"/>
          </a:p>
        </p:txBody>
      </p:sp>
      <p:pic>
        <p:nvPicPr>
          <p:cNvPr id="51202" name="Content Placeholder 3"/>
          <p:cNvPicPr>
            <a:picLocks noGrp="1" noChangeAspect="1"/>
          </p:cNvPicPr>
          <p:nvPr>
            <p:ph idx="1"/>
          </p:nvPr>
        </p:nvPicPr>
        <p:blipFill>
          <a:blip r:embed="rId2"/>
          <a:srcRect t="5499" b="5499"/>
          <a:stretch>
            <a:fillRect/>
          </a:stretch>
        </p:blipFill>
        <p:spPr>
          <a:xfrm>
            <a:off x="-25400" y="457200"/>
            <a:ext cx="8561388" cy="5392738"/>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666A6FA4-43FD-4020-AE1B-E9F097EAF58B}" type="slidenum">
              <a:rPr lang="en-US"/>
              <a:pPr>
                <a:defRPr/>
              </a:pPr>
              <a:t>35</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dirty="0" err="1" smtClean="0"/>
              <a:t>Kaynaklar</a:t>
            </a:r>
            <a:endParaRPr lang="en-US" dirty="0"/>
          </a:p>
        </p:txBody>
      </p:sp>
      <p:sp>
        <p:nvSpPr>
          <p:cNvPr id="52226" name="Content Placeholder 2"/>
          <p:cNvSpPr>
            <a:spLocks noGrp="1"/>
          </p:cNvSpPr>
          <p:nvPr>
            <p:ph idx="1"/>
          </p:nvPr>
        </p:nvSpPr>
        <p:spPr/>
        <p:txBody>
          <a:bodyPr/>
          <a:lstStyle/>
          <a:p>
            <a:pPr eaLnBrk="1" hangingPunct="1"/>
            <a:endParaRPr lang="tr-TR" smtClean="0"/>
          </a:p>
          <a:p>
            <a:pPr eaLnBrk="1" hangingPunct="1"/>
            <a:r>
              <a:rPr lang="en-US" smtClean="0">
                <a:latin typeface="Times New Roman" pitchFamily="18" charset="0"/>
              </a:rPr>
              <a:t>Temel Aile Hekimliği, Aydoğan Ü. Koç B. </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Harrison İç hastalıkları Prensipleri, 15. Edisyon</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BAŞAĞRISI Baykan B, İdrisoğlu H.A.</a:t>
            </a:r>
            <a:endParaRPr lang="tr-TR" smtClean="0">
              <a:latin typeface="Times New Roman" pitchFamily="18" charset="0"/>
            </a:endParaRPr>
          </a:p>
          <a:p>
            <a:pPr eaLnBrk="1" hangingPunct="1"/>
            <a:endParaRPr lang="tr-TR" smtClean="0">
              <a:latin typeface="Times New Roman" pitchFamily="18" charset="0"/>
            </a:endParaRPr>
          </a:p>
          <a:p>
            <a:pPr eaLnBrk="1" hangingPunct="1"/>
            <a:r>
              <a:rPr lang="tr-TR" smtClean="0">
                <a:latin typeface="Times New Roman" pitchFamily="18" charset="0"/>
              </a:rPr>
              <a:t>Current Aile Hekimliği Tanı ve Tedavi 3. Baskı </a:t>
            </a:r>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DF882C7A-9E03-4337-BE03-808EFD690DC8}" type="slidenum">
              <a:rPr lang="en-US"/>
              <a:pPr>
                <a:defRPr/>
              </a:pPr>
              <a:t>4</a:t>
            </a:fld>
            <a:endParaRPr lang="en-US"/>
          </a:p>
        </p:txBody>
      </p:sp>
      <p:sp>
        <p:nvSpPr>
          <p:cNvPr id="2" name="1 Başlık"/>
          <p:cNvSpPr>
            <a:spLocks noGrp="1"/>
          </p:cNvSpPr>
          <p:nvPr>
            <p:ph type="title"/>
          </p:nvPr>
        </p:nvSpPr>
        <p:spPr/>
        <p:txBody>
          <a:bodyPr/>
          <a:lstStyle/>
          <a:p>
            <a:pPr eaLnBrk="1" fontAlgn="auto" hangingPunct="1">
              <a:spcAft>
                <a:spcPts val="0"/>
              </a:spcAft>
              <a:defRPr/>
            </a:pPr>
            <a:r>
              <a:rPr lang="en-US" dirty="0" err="1" smtClean="0"/>
              <a:t>Anamnez</a:t>
            </a:r>
            <a:r>
              <a:rPr lang="en-US" dirty="0" smtClean="0"/>
              <a:t> </a:t>
            </a:r>
            <a:endParaRPr lang="tr-TR" dirty="0"/>
          </a:p>
        </p:txBody>
      </p:sp>
      <p:sp>
        <p:nvSpPr>
          <p:cNvPr id="17410" name="2 İçerik Yer Tutucusu"/>
          <p:cNvSpPr>
            <a:spLocks noGrp="1"/>
          </p:cNvSpPr>
          <p:nvPr>
            <p:ph idx="1"/>
          </p:nvPr>
        </p:nvSpPr>
        <p:spPr/>
        <p:txBody>
          <a:bodyPr/>
          <a:lstStyle/>
          <a:p>
            <a:pPr eaLnBrk="1" hangingPunct="1"/>
            <a:endParaRPr lang="tr-TR" smtClean="0"/>
          </a:p>
          <a:p>
            <a:pPr eaLnBrk="1" hangingPunct="1"/>
            <a:endParaRPr lang="tr-TR" smtClean="0"/>
          </a:p>
          <a:p>
            <a:pPr eaLnBrk="1" hangingPunct="1"/>
            <a:r>
              <a:rPr lang="tr-TR" smtClean="0">
                <a:latin typeface="Times New Roman" pitchFamily="18" charset="0"/>
              </a:rPr>
              <a:t>Birinci basamak hekiminin öncelikli görevi hastanın hayatı tehdit edebilecek baş ağrısı bozukluğu potansiyeline sahip olup olmadığına karar vermek</a:t>
            </a:r>
          </a:p>
          <a:p>
            <a:pPr eaLnBrk="1" hangingPunct="1"/>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0"/>
          </p:nvPr>
        </p:nvSpPr>
        <p:spPr>
          <a:ln/>
        </p:spPr>
        <p:txBody>
          <a:bodyPr/>
          <a:lstStyle/>
          <a:p>
            <a:pPr>
              <a:defRPr/>
            </a:pPr>
            <a:fld id="{670BFCB4-E7CD-4E4A-9FAB-27B5C990FB6D}" type="slidenum">
              <a:rPr lang="en-US"/>
              <a:pPr>
                <a:defRPr/>
              </a:pPr>
              <a:t>5</a:t>
            </a:fld>
            <a:endParaRPr lang="en-US"/>
          </a:p>
        </p:txBody>
      </p:sp>
      <p:sp>
        <p:nvSpPr>
          <p:cNvPr id="2" name="Title 1"/>
          <p:cNvSpPr>
            <a:spLocks noGrp="1"/>
          </p:cNvSpPr>
          <p:nvPr>
            <p:ph type="title"/>
          </p:nvPr>
        </p:nvSpPr>
        <p:spPr/>
        <p:txBody>
          <a:bodyPr/>
          <a:lstStyle/>
          <a:p>
            <a:pPr eaLnBrk="1" fontAlgn="auto" hangingPunct="1">
              <a:spcAft>
                <a:spcPts val="0"/>
              </a:spcAft>
              <a:defRPr/>
            </a:pPr>
            <a:r>
              <a:rPr lang="en-US" sz="3200" dirty="0" err="1" smtClean="0"/>
              <a:t>Baş</a:t>
            </a:r>
            <a:r>
              <a:rPr lang="en-US" sz="3200" dirty="0" smtClean="0"/>
              <a:t> </a:t>
            </a:r>
            <a:r>
              <a:rPr lang="en-US" sz="3200" dirty="0" err="1" smtClean="0"/>
              <a:t>ağrılarında</a:t>
            </a:r>
            <a:r>
              <a:rPr lang="en-US" sz="3200" dirty="0" smtClean="0"/>
              <a:t> </a:t>
            </a:r>
            <a:r>
              <a:rPr lang="en-US" sz="3200" dirty="0" err="1" smtClean="0"/>
              <a:t>kırmızı</a:t>
            </a:r>
            <a:r>
              <a:rPr lang="en-US" sz="3200" dirty="0" smtClean="0"/>
              <a:t> </a:t>
            </a:r>
            <a:r>
              <a:rPr lang="en-US" sz="3200" dirty="0" err="1" smtClean="0"/>
              <a:t>bayraklar</a:t>
            </a:r>
            <a:endParaRPr lang="en-US" sz="3200" dirty="0"/>
          </a:p>
        </p:txBody>
      </p:sp>
      <p:sp>
        <p:nvSpPr>
          <p:cNvPr id="18434" name="Content Placeholder 2"/>
          <p:cNvSpPr>
            <a:spLocks noGrp="1"/>
          </p:cNvSpPr>
          <p:nvPr>
            <p:ph idx="1"/>
          </p:nvPr>
        </p:nvSpPr>
        <p:spPr/>
        <p:txBody>
          <a:bodyPr/>
          <a:lstStyle/>
          <a:p>
            <a:pPr eaLnBrk="1" hangingPunct="1"/>
            <a:r>
              <a:rPr lang="en-US" smtClean="0">
                <a:latin typeface="Times New Roman" pitchFamily="18" charset="0"/>
              </a:rPr>
              <a:t>Hasta ilk veya en kötü şekilde tarif etmesi</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Şiddeti zaman içinde artış göstermesi</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Tedaviye dirençli olması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Tek yanlı yerleşim göstermesi</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Fokal nörolojik bulguların veya meninks irritasyon bulgularının eşlik etmesi</a:t>
            </a:r>
          </a:p>
        </p:txBody>
      </p:sp>
      <p:sp>
        <p:nvSpPr>
          <p:cNvPr id="18435" name="AutoShape 4" descr="data:image/jpeg;base64,/9j/4AAQSkZJRgABAQAAAQABAAD/2wCEAAkGBw0NEBEQDQ8NDg8QDw8NDw0NDQ8ODQ0NFhIWFxURFhMYHCogGBolGxMVITEhJTU3Li4uGB83ODM4NygtLisBCgoKDg0OGhAQGi0mICUtLS0tKyswLS0rLS0rLS0tLS8tLjctLystLi0tLS0rLS0tNy0vLy0tLSstLSsrLSstLf/AABEIAOEA4QMBEQACEQEDEQH/xAAcAAEAAwEBAQEBAAAAAAAAAAAABAUGBwMCAQj/xABBEAACAgEBAwcJBgQFBQEAAAAAAQIDBBEFBhIHITFBYXGREyIyUVJiobHBI0JygcLRFDOSomNzguHwNDVDZJMk/8QAGwEBAQADAQEBAAAAAAAAAAAAAAMCBAUBBgf/xAA4EQEAAgEBBAcFBwMFAQAAAAAAAQIDBAURITESIjJBUWFxgZGxwdEUIzNCoeHwBhViE0NTcvFS/9oADAMBAAIRAxEAPwDuIAAAAAAAAAAAAAAAAAAAAAAAAAAAAAAAAAAAAAAAAAAAAAAAAAAAAAAAAAAAAAAAAAAAAAAHzZZGK1k0kutmNrRWN8vYiZndCNhbSx8hyVNsJyh6UU/Oj3p855TJW/ZllbHavOEszYAAAAAAAAAAAAAAAAAAAAAAAAAAAAAADCcoG2Mmm6NNUlCHkFbxJJylKU5Ra5+pKC8WczXXmLxV9HsbSYsmK2S8b537v0j6uVYu9G0MTKlOm9qTi9eKFclLsaa7ETraax0q83QtpMN56Fq8Pc1k97dpTim8ma1SfmqMeldiJTqcsz2lY2Zpa8qQg2707TXRl3/1JnsZ8n/1JOg03/HHuKuULa1L/nQtXs21Rlr+a0ZauoyR3tbJszTW/Lu9JlfbJ5Ya9VHPxnDqduO+OK7XB8/g2bNNTP5oc3NseOeO3sn6uh7F25h58PKYl9d0evgl50H6pRfPF95tVvW3JyM2DJindeN3wWJkiAAAAAAAAAAAAAAAAAAAAAAAAHPeU2Gl2PL2qrY/0yi/1HL2h2q+35Pp/wCn56mSPOPm45tGOmSu3VEo7Dq8sjR4ktaoP3Ea1u02+543oyhhKsyUVqjZU5SK1Rs8Nn59+LYrca2ymyPROuTi+7tXYVRtWLRumODr25nK7GfDTtVKEuaKzK15jf8AiQXo965uxF6Z+6zj6nZf5sXu+n7+91ai+FsYzrlGcJJSjOElKMovrTXSbMTExvhx7Vms7rRul6HrEAAAAAAAAAAAAAAAAAAAAAAxHKbX5uNP1Tuh/VGL/Qc7aEcKy+h/p+3XyV8on3f+uKbcXDfF9prU40l278LwvdnPWmPZqvBmvbm245Pm9HsMJVuSitUrKnKRaqFlc+kom+ogabdLe/O2VL/89nFU3rPGt1lTL1tL7r7V+ep7W805I59LjzxuvHt73ad1uULZ+0EoSl/C5D0Xkb5JRlL3LOiXdzPsNqmetuE8JcLU7Ny4uNetHjHzhry7nAAAAAAAAAAAAAAAAAAAAAMlylV641UvZyY+DrsX1Ro6+N+OJ83b2DbdqJjxrPxhw7eaOlkX7xp4uy+izdqFtsl61d05fuQvzbMcn3eIYyrclFapWVOUitUbK2fSVSl+xA9qzyWUJtJOWcNdsDeraGIlGnIm4L/xW/a1pepKXPFd2gjNenKUsuiwZu3Xj4xwn+erbYPKJkNfaY9Mn64SnX8HqZ/b7RziGnbYOKezeY90/RIt5QLvu41afrlbKS8EkJ2hbur+pX+n6d+Sfd+6sy9+NoT9GVVX+XUm/wC/UnOtyz4Q2abF0tecTPrP03KfI3q2m+f+LtXdwRXgkY/aMs/mX/t2lj/bj9Uevfza9D1WT5RexdVXOL/NJS+JWmoyR3o5Nl6W35N3pMtNu/yt49klXtGr+Gk+by9Ws6G/ej6UfibePUxPacfU7HtXjinf5Tz/AJ7nR8bIruhGyqcLK5rihZXJShKPrTXMzZid/Jx7Vms7pjdL1PWIAAAAAAAAAAAM3ygw1wZv2bKJeNsY/qNTWx9zPs+Lq7Fndq6+cT8JcL3sjzp9qOfgfU50zYctYS70/GKI3XpySLxBKuyEUhKypykWqjZV2dJWEZIge1Z5L2E2gwlSFpislZWq8wmQsvVLZizeUz2HiHeZQxlV5SK1TlR5iLVSlc7o745uyZ60T46W9bMWxt1T9bXsy7V2a69BWmSacmnqdHj1EdaOPi7xunvhhbWhrRPguS1sxrGldD1tL70feX56PmN2mSt+T5rVaPJp560cPHuaEo1AAAAAAAAAAApt8ocWBk9lfH/TJS+hDUx9zb0b2zLbtXj9fjwcG3sj5upysHN9jn5P3d6WsZfhg/mjDIrj5J1xhD2VdkIrCVlVkorVGyqu6S0Iy/EB7Vnj2EygwlnCzxWTsrVeYTIWXqmswUecz2HkolyMoYyrMpFIYSo81F6pWRImTFMwrp1zjOuc65xesZwk4Ti/WpLnR5v3ciYi0bpjfDqG7XKhlVpQzq1kxXN5avSu/TtXoy+Baurmvaje5WfYuO/HFPRnwnjH1j9W3x9/NnWR14rov2ZUy4l4aop9txfyHPnYuq38Iifah52/9MebHossftWyVce/Rat/AlfaFY7MNrDsDJP4l4j04/RD2XvFtfPt4MeOPBLRzn5KXk64+823q+xdJPHqNRlturuX1Gz9DpadLJNp8I38Z9ODeURmoxU5Kc0kpSjHgUpdbUdXp3HTjfu4vmrzWbTNY3R732esQAAAAQN4KvKYmTD2sa+K73XLQnljfjtHlLY0luhnx28LR8XAt5o61a9hxcM8X3OeOCJu3L41/KX+4y83uGeqtricKSrshFISsqslFqo2VV/SVhGXxE9ePWB5L2EukxlnCzxWSsrVd4TI2XqsGTUecz14i3GUMZVuUikMJUeci1UrIKM2KRSYy9haYjJ2UhotnvmNey1VzsbZNubaqqubrnY15tUPaf0XX8TPDitlt0Ya+r1dNNj6d/ZHjP8AObrOy9nVYlUaqY6RXO2/SnLrlJ9bZ3MeOuOvRq+I1GovnyTkvPH4eUJZmgAAAAAB8XQ4oyj7UXHxWh5PGHtZ3TEv562zHWhfhXyOBh5v0PNxhVbtS86P4Zr5FM3ewwcl7cRhWVfkIpCUqrJRWqNlTkdJaEbPJHrx6wPJewl0mMs4WWKydlKrrCZCy9VmTVfEw8RbjOHkq3JRnDCVLmrpLVSlXIowe9R5L2FniMlZnDa7qbCyc5ryUGq/vXzTVUV16P7z7F8DymC+WeHLxR1OvxaaOvPHwjn+385uu7G2TThVKupds5v07J+0/wBuo62LFXFXo1fH6rVZNTk6d/ZHdCeVawAAAAAAABwTeGrhV0PYtuh/TNr6HAjhkmPOfi/QKz0sNZ8Yj4Mxu9LScfxyj4p/sUzPMHJo7TXheVfkIrCcqvJRWqNlTkotCFngj149YHkvYSqTGWULHGZOVarrCfQRstVaroJLPiYEa0yhjLyw9lZGbZ5LGrlbPmb05owj7UpPmiv+Ivjpa87qtbPnx4a9LJO6Pj6Nxsjkmx9FLaF07pdLpofk6V2OXpS7+buOhj0sR2pfPajbVrTuxV3R4zxn6R+rQU8nWw4LRYVb7Z2XTfjKTL/6NPBoTtHUz+f4PmfJvsNvX+CS/DkZMV4KZ5/oU8GUbT1Ufn/SPomYO5OyMdp14VGq507VK9p99jYjDSO5hfaGpvzvPs4fBfxiktEkkuZJcySKtN+gAAAAAAAAAHE97qeG/Lj/AOxbL8pScv1HDyxuzW9X3ejt0tJjn/GP04MJsd6W91q+q+pll5M8HOWptNaGzKBeikJWVeSi1UbKjKRWqNkdGTB6QEsoSqTCWULHGZOVKrjDZGy9VvHoJLPyQFju9u5dtGekda6YvS27To9yPrl8ul9Sezg09ss+Xi52v19NLXxtPKPnPl8XVtlbLow61VjwUIrnfXKcvak+tnYpStI3VfHZ8+TPfp5J3ymGaIAAAAAAAAAAAAAAByDfurhzMpet1zX51Q+upxdTG7PP87n22y7dLRU9vxlzXFfDdPsnF/3I9vyhfF2pay01YbUoF5SE5VmSitUbKjKRaqFkVGTB9xD1KqMZZwsMdk5UquMNkbLVXFfQRWhebtbu2Z89XrDHi9J29cn1wh6329C+BtabTTlnfPJzdo7Srpa9GON57vDzn6Oo4mLXRCNdUVCEFpGMehL6vtOzWsVjdD43JktktN7zvmXsesAAAAAAAAAAAAAAAABy3lEr0zZ+9j1T+M4/oOPrY3ZvZD7DYk79J6TPyn5uTz82+fdqeT2YblOF5axvVJ9ifwNVtyh3ozhOVZkorVKyoykWqhZCRmm9Ih6k1GMsoT8dk5VhcYWraSTbb0jFJuUn6kl0slMb1YmIjfLo27W5d1vDZmqVNXSqddL7Pxaegv7u42cOimZ35OXg4+t21WkdDBxnx7o9PH4erodFMK4xhXGMIRSjGEUlGKXUkdOIiI3Q+ZtabTNrTvmXoesQAAAAAAAAAAAAAAAAA5zyl16ZNUvax3H+mbf6zla+OvWfJ9VsC2/Devn8Y/Zx7NWmQ+1NE/yOl/uNPQ9a4P3I/I1p5tvuRr0ZQnKtyUVqlZGxNj5ebLgxKLb5a6PycG4x/FLoj+ZelZnk1c2SmON95iPVpMDkg2xak7P4XH9225ykv/mpL4mxGG8uffaeCs8JmfSPruXFXIpkffzqU+vhonL5tGX2efFH+707qymU8izXpbQWnXw4nP4uwfZvN5/eY7qfr+y52fySYNejuyMq73U4VQfgtfiexpa96V9s5Z7NYj9f2bDY+7+Dg/8AS49db00dmjna16nZLWT8S1MdadmHPzarNm/EtM+Xd7uSzM2uAAAAAAAAAAAAAAAAAAABguU6vzsWXVw5EH3/AGbXyZzdoR2Z9fk+k/p+34lf+vzcZ2uuHIj3mvXjSXYtwyQv8B60w/Dp4GvbtNvuPIzslGuuMrJzfDCuCcpyl6kjOkTad0JZLVpWbWndEN5u3yZw5rdpvjl0rErl9nH/ADJr0n2Lm7WdLFpIjjd83q9sTPVwe+efsju/nJ0PFxqqYKumEKq4rSMK4qEIrsSNyIiOEOHe9rz0rTvl6nrEAAAAAAAAAAAAAAAAAAAAAAAAAGN5TIfY48vVkcPjXN/pNDaEdSJ8/lLvbAt99eP8fnDiO8UdLYv3jUxdmXfy9qGk3W2ddm8NOPHinrLib5oVw4n5831L4vqMKYrZL7qvdRqsenx9O8+njPo7Duzuzj7Oh5v2l8lpZkSSUpe7Ffdj2eOr5zr4cNcUcOfi+O1uuyaq2+3CO6P5znzXZZpAAAAAAAAAAAAAAAAAAAAAAAAAAAAKferY0c/Hdcpzr4ZRujOvTi1inquf1ptfmRz44vSYn1bej1N9Pk6VO/h73Mt491MGFlUeCbjJpSlK2cp866dW+k5XTmOTp/act532s6psHYmLs+lU4sOCHpSk3xWWS9qUnzt/8XMdmlK1jdVx8+oyZ7dLJO+ViZIgAAAAAAAAAAAAAAAAAAAAAAAAAAAAHzOOqa9aaPJjfG57E7pc53vX8mXvROHLrV5uh4k+KuEvXCL8Ujt0nfWJcq8brTD1MmIAAAAAAAAAAAAAAAAAAAAAAAAAAAAAA57vnD7Je7L5M4l43TMOtSW12LPixqX/AIUPhFI62Cd+Ovo5uaN2SfVNKpgAAAAAAAAAAAAAAAAAAAAAAAAAAAAADD751/ZWdk5v4tnGzRuvb1dPFPVj0aHdOziw6H7rXhJnR0s78UNPUx95K3NhAAAAAAAAAAAAAAAAAAAAAAAAAAAAAAAZLe6vWu5duvjFM5Opj7yXRwT1YS9wrOLCh7spR+T+puaOfu/a19VHX9jRG01gAAAAAAAAAAAAAAAAAAAAAAAAAAAAABnN5oaxs7Yxfw0+hzNXH3jf089WEbk4nrizj7Nr+S/Ytop6sx5p6uOtEtYbrUAAAAAAAAAAAAAAAAAAAAAAAAAAAAAAFJvBHXi7a/k3+5ztZHWifJu6aer7VNybz83Ih6rE/jIy0U8bR6GrjhWW0N9pAAAAAAAAAAAAAAAAAAAAAAAAAAAAAACq23HXTthNfI0dbHZn1bem72a3Alw5GVD/AFfFfuT0c9eY8lNVHUifNujpNAAAAAAAAAAAAAAAAAAAAAAAAAAAAAAAV+14+bHvcfFf7GnrI6sT5tnTTxlkN0JcG0bo+1B/R/Q19JO7K2NRxxN+dRzgAAAAAAAAAAAAAAAAAAAAAAAAAAAAABD2ovMXZNP4NfU1dXH3ftX089diNjPg2qvejJf2yNLTzuyw3M3HFLoZ13MAAAAAAAAAAAAAAAAAAAAAAAAAAAAAAETaf8v/AFR+Zr6r8OVsHbYbE/7rX+Zz8P4lW9k/Dl0Q7DlgAAAAAAAAAAAAAAAAAAAAAAAB/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tr-TR">
              <a:latin typeface="Century Gothic" pitchFamily="34" charset="0"/>
            </a:endParaRPr>
          </a:p>
        </p:txBody>
      </p:sp>
      <p:sp>
        <p:nvSpPr>
          <p:cNvPr id="18436" name="AutoShape 6" descr="data:image/jpeg;base64,/9j/4AAQSkZJRgABAQAAAQABAAD/2wCEAAkGBw0NEBEQDQ8NDg8QDw8NDw0NDQ8ODQ0NFhIWFxURFhMYHCogGBolGxMVITEhJTU3Li4uGB83ODM4NygtLisBCgoKDg0OGhAQGi0mICUtLS0tKyswLS0rLS0rLS0tLS8tLjctLystLi0tLS0rLS0tNy0vLy0tLSstLSsrLSstLf/AABEIAOEA4QMBEQACEQEDEQH/xAAcAAEAAwEBAQEBAAAAAAAAAAAABAUGBwMCAQj/xABBEAACAgEBAwcJBgQFBQEAAAAAAQIDBBEFBhIHITFBYXGREyIyUVJiobHBI0JygcLRFDOSomNzguHwNDVDZJMk/8QAGwEBAQADAQEBAAAAAAAAAAAAAAMCBAUBBgf/xAA4EQEAAgEBBAcFBwMFAQAAAAAAAQIDBAURITESIjJBUWFxgZGxwdEUIzNCoeHwBhViE0NTcvFS/9oADAMBAAIRAxEAPwDuIAAAAAAAAAAAAAAAAAAAAAAAAAAAAAAAAAAAAAAAAAAAAAAAAAAAAAAAAAAAAAAAAAAAAAAHzZZGK1k0kutmNrRWN8vYiZndCNhbSx8hyVNsJyh6UU/Oj3p855TJW/ZllbHavOEszYAAAAAAAAAAAAAAAAAAAAAAAAAAAAAADCcoG2Mmm6NNUlCHkFbxJJylKU5Ra5+pKC8WczXXmLxV9HsbSYsmK2S8b537v0j6uVYu9G0MTKlOm9qTi9eKFclLsaa7ETraax0q83QtpMN56Fq8Pc1k97dpTim8ma1SfmqMeldiJTqcsz2lY2Zpa8qQg2707TXRl3/1JnsZ8n/1JOg03/HHuKuULa1L/nQtXs21Rlr+a0ZauoyR3tbJszTW/Lu9JlfbJ5Ya9VHPxnDqduO+OK7XB8/g2bNNTP5oc3NseOeO3sn6uh7F25h58PKYl9d0evgl50H6pRfPF95tVvW3JyM2DJindeN3wWJkiAAAAAAAAAAAAAAAAAAAAAAAAHPeU2Gl2PL2qrY/0yi/1HL2h2q+35Pp/wCn56mSPOPm45tGOmSu3VEo7Dq8sjR4ktaoP3Ea1u02+543oyhhKsyUVqjZU5SK1Rs8Nn59+LYrca2ymyPROuTi+7tXYVRtWLRumODr25nK7GfDTtVKEuaKzK15jf8AiQXo965uxF6Z+6zj6nZf5sXu+n7+91ai+FsYzrlGcJJSjOElKMovrTXSbMTExvhx7Vms7rRul6HrEAAAAAAAAAAAAAAAAAAAAAAxHKbX5uNP1Tuh/VGL/Qc7aEcKy+h/p+3XyV8on3f+uKbcXDfF9prU40l278LwvdnPWmPZqvBmvbm245Pm9HsMJVuSitUrKnKRaqFlc+kom+ogabdLe/O2VL/89nFU3rPGt1lTL1tL7r7V+ep7W805I59LjzxuvHt73ad1uULZ+0EoSl/C5D0Xkb5JRlL3LOiXdzPsNqmetuE8JcLU7Ny4uNetHjHzhry7nAAAAAAAAAAAAAAAAAAAAAMlylV641UvZyY+DrsX1Ro6+N+OJ83b2DbdqJjxrPxhw7eaOlkX7xp4uy+izdqFtsl61d05fuQvzbMcn3eIYyrclFapWVOUitUbK2fSVSl+xA9qzyWUJtJOWcNdsDeraGIlGnIm4L/xW/a1pepKXPFd2gjNenKUsuiwZu3Xj4xwn+erbYPKJkNfaY9Mn64SnX8HqZ/b7RziGnbYOKezeY90/RIt5QLvu41afrlbKS8EkJ2hbur+pX+n6d+Sfd+6sy9+NoT9GVVX+XUm/wC/UnOtyz4Q2abF0tecTPrP03KfI3q2m+f+LtXdwRXgkY/aMs/mX/t2lj/bj9Uevfza9D1WT5RexdVXOL/NJS+JWmoyR3o5Nl6W35N3pMtNu/yt49klXtGr+Gk+by9Ws6G/ej6UfibePUxPacfU7HtXjinf5Tz/AJ7nR8bIruhGyqcLK5rihZXJShKPrTXMzZid/Jx7Vms7pjdL1PWIAAAAAAAAAAAM3ygw1wZv2bKJeNsY/qNTWx9zPs+Lq7Fndq6+cT8JcL3sjzp9qOfgfU50zYctYS70/GKI3XpySLxBKuyEUhKypykWqjZV2dJWEZIge1Z5L2E2gwlSFpislZWq8wmQsvVLZizeUz2HiHeZQxlV5SK1TlR5iLVSlc7o745uyZ60T46W9bMWxt1T9bXsy7V2a69BWmSacmnqdHj1EdaOPi7xunvhhbWhrRPguS1sxrGldD1tL70feX56PmN2mSt+T5rVaPJp560cPHuaEo1AAAAAAAAAAApt8ocWBk9lfH/TJS+hDUx9zb0b2zLbtXj9fjwcG3sj5upysHN9jn5P3d6WsZfhg/mjDIrj5J1xhD2VdkIrCVlVkorVGyqu6S0Iy/EB7Vnj2EygwlnCzxWTsrVeYTIWXqmswUecz2HkolyMoYyrMpFIYSo81F6pWRImTFMwrp1zjOuc65xesZwk4Ti/WpLnR5v3ciYi0bpjfDqG7XKhlVpQzq1kxXN5avSu/TtXoy+Baurmvaje5WfYuO/HFPRnwnjH1j9W3x9/NnWR14rov2ZUy4l4aop9txfyHPnYuq38Iifah52/9MebHossftWyVce/Rat/AlfaFY7MNrDsDJP4l4j04/RD2XvFtfPt4MeOPBLRzn5KXk64+823q+xdJPHqNRlturuX1Gz9DpadLJNp8I38Z9ODeURmoxU5Kc0kpSjHgUpdbUdXp3HTjfu4vmrzWbTNY3R732esQAAAAQN4KvKYmTD2sa+K73XLQnljfjtHlLY0luhnx28LR8XAt5o61a9hxcM8X3OeOCJu3L41/KX+4y83uGeqtricKSrshFISsqslFqo2VV/SVhGXxE9ePWB5L2EukxlnCzxWSsrVd4TI2XqsGTUecz14i3GUMZVuUikMJUeci1UrIKM2KRSYy9haYjJ2UhotnvmNey1VzsbZNubaqqubrnY15tUPaf0XX8TPDitlt0Ya+r1dNNj6d/ZHjP8AObrOy9nVYlUaqY6RXO2/SnLrlJ9bZ3MeOuOvRq+I1GovnyTkvPH4eUJZmgAAAAAB8XQ4oyj7UXHxWh5PGHtZ3TEv562zHWhfhXyOBh5v0PNxhVbtS86P4Zr5FM3ewwcl7cRhWVfkIpCUqrJRWqNlTkdJaEbPJHrx6wPJewl0mMs4WWKydlKrrCZCy9VmTVfEw8RbjOHkq3JRnDCVLmrpLVSlXIowe9R5L2FniMlZnDa7qbCyc5ryUGq/vXzTVUV16P7z7F8DymC+WeHLxR1OvxaaOvPHwjn+385uu7G2TThVKupds5v07J+0/wBuo62LFXFXo1fH6rVZNTk6d/ZHdCeVawAAAAAAABwTeGrhV0PYtuh/TNr6HAjhkmPOfi/QKz0sNZ8Yj4Mxu9LScfxyj4p/sUzPMHJo7TXheVfkIrCcqvJRWqNlTkotCFngj149YHkvYSqTGWULHGZOVarrCfQRstVaroJLPiYEa0yhjLyw9lZGbZ5LGrlbPmb05owj7UpPmiv+Ivjpa87qtbPnx4a9LJO6Pj6Nxsjkmx9FLaF07pdLpofk6V2OXpS7+buOhj0sR2pfPajbVrTuxV3R4zxn6R+rQU8nWw4LRYVb7Z2XTfjKTL/6NPBoTtHUz+f4PmfJvsNvX+CS/DkZMV4KZ5/oU8GUbT1Ufn/SPomYO5OyMdp14VGq507VK9p99jYjDSO5hfaGpvzvPs4fBfxiktEkkuZJcySKtN+gAAAAAAAAAHE97qeG/Lj/AOxbL8pScv1HDyxuzW9X3ejt0tJjn/GP04MJsd6W91q+q+pll5M8HOWptNaGzKBeikJWVeSi1UbKjKRWqNkdGTB6QEsoSqTCWULHGZOVKrjDZGy9VvHoJLPyQFju9u5dtGekda6YvS27To9yPrl8ul9Sezg09ss+Xi52v19NLXxtPKPnPl8XVtlbLow61VjwUIrnfXKcvak+tnYpStI3VfHZ8+TPfp5J3ymGaIAAAAAAAAAAAAAAByDfurhzMpet1zX51Q+upxdTG7PP87n22y7dLRU9vxlzXFfDdPsnF/3I9vyhfF2pay01YbUoF5SE5VmSitUbKjKRaqFkVGTB9xD1KqMZZwsMdk5UquMNkbLVXFfQRWhebtbu2Z89XrDHi9J29cn1wh6329C+BtabTTlnfPJzdo7Srpa9GON57vDzn6Oo4mLXRCNdUVCEFpGMehL6vtOzWsVjdD43JktktN7zvmXsesAAAAAAAAAAAAAAAABy3lEr0zZ+9j1T+M4/oOPrY3ZvZD7DYk79J6TPyn5uTz82+fdqeT2YblOF5axvVJ9ifwNVtyh3ozhOVZkorVKyoykWqhZCRmm9Ih6k1GMsoT8dk5VhcYWraSTbb0jFJuUn6kl0slMb1YmIjfLo27W5d1vDZmqVNXSqddL7Pxaegv7u42cOimZ35OXg4+t21WkdDBxnx7o9PH4erodFMK4xhXGMIRSjGEUlGKXUkdOIiI3Q+ZtabTNrTvmXoesQAAAAAAAAAAAAAAAAA5zyl16ZNUvax3H+mbf6zla+OvWfJ9VsC2/Devn8Y/Zx7NWmQ+1NE/yOl/uNPQ9a4P3I/I1p5tvuRr0ZQnKtyUVqlZGxNj5ebLgxKLb5a6PycG4x/FLoj+ZelZnk1c2SmON95iPVpMDkg2xak7P4XH9225ykv/mpL4mxGG8uffaeCs8JmfSPruXFXIpkffzqU+vhonL5tGX2efFH+707qymU8izXpbQWnXw4nP4uwfZvN5/eY7qfr+y52fySYNejuyMq73U4VQfgtfiexpa96V9s5Z7NYj9f2bDY+7+Dg/8AS49db00dmjna16nZLWT8S1MdadmHPzarNm/EtM+Xd7uSzM2uAAAAAAAAAAAAAAAAAAABguU6vzsWXVw5EH3/AGbXyZzdoR2Z9fk+k/p+34lf+vzcZ2uuHIj3mvXjSXYtwyQv8B60w/Dp4GvbtNvuPIzslGuuMrJzfDCuCcpyl6kjOkTad0JZLVpWbWndEN5u3yZw5rdpvjl0rErl9nH/ADJr0n2Lm7WdLFpIjjd83q9sTPVwe+efsju/nJ0PFxqqYKumEKq4rSMK4qEIrsSNyIiOEOHe9rz0rTvl6nrEAAAAAAAAAAAAAAAAAAAAAAAAAGN5TIfY48vVkcPjXN/pNDaEdSJ8/lLvbAt99eP8fnDiO8UdLYv3jUxdmXfy9qGk3W2ddm8NOPHinrLib5oVw4n5831L4vqMKYrZL7qvdRqsenx9O8+njPo7Duzuzj7Oh5v2l8lpZkSSUpe7Ffdj2eOr5zr4cNcUcOfi+O1uuyaq2+3CO6P5znzXZZpAAAAAAAAAAAAAAAAAAAAAAAAAAAAKferY0c/Hdcpzr4ZRujOvTi1inquf1ptfmRz44vSYn1bej1N9Pk6VO/h73Mt491MGFlUeCbjJpSlK2cp866dW+k5XTmOTp/act532s6psHYmLs+lU4sOCHpSk3xWWS9qUnzt/8XMdmlK1jdVx8+oyZ7dLJO+ViZIgAAAAAAAAAAAAAAAAAAAAAAAAAAAAHzOOqa9aaPJjfG57E7pc53vX8mXvROHLrV5uh4k+KuEvXCL8Ujt0nfWJcq8brTD1MmIAAAAAAAAAAAAAAAAAAAAAAAAAAAAAA57vnD7Je7L5M4l43TMOtSW12LPixqX/AIUPhFI62Cd+Ovo5uaN2SfVNKpgAAAAAAAAAAAAAAAAAAAAAAAAAAAAADD751/ZWdk5v4tnGzRuvb1dPFPVj0aHdOziw6H7rXhJnR0s78UNPUx95K3NhAAAAAAAAAAAAAAAAAAAAAAAAAAAAAAAZLe6vWu5duvjFM5Opj7yXRwT1YS9wrOLCh7spR+T+puaOfu/a19VHX9jRG01gAAAAAAAAAAAAAAAAAAAAAAAAAAAAABnN5oaxs7Yxfw0+hzNXH3jf089WEbk4nrizj7Nr+S/Ytop6sx5p6uOtEtYbrUAAAAAAAAAAAAAAAAAAAAAAAAAAAAAAFJvBHXi7a/k3+5ztZHWifJu6aer7VNybz83Ih6rE/jIy0U8bR6GrjhWW0N9pAAAAAAAAAAAAAAAAAAAAAAAAAAAAAACq23HXTthNfI0dbHZn1bem72a3Alw5GVD/AFfFfuT0c9eY8lNVHUifNujpNAAAAAAAAAAAAAAAAAAAAAAAAAAAAAAAV+14+bHvcfFf7GnrI6sT5tnTTxlkN0JcG0bo+1B/R/Q19JO7K2NRxxN+dRzgAAAAAAAAAAAAAAAAAAAAAAAAAAAAABD2ovMXZNP4NfU1dXH3ftX089diNjPg2qvejJf2yNLTzuyw3M3HFLoZ13MAAAAAAAAAAAAAAAAAAAAAAAAAAAAAAETaf8v/AFR+Zr6r8OVsHbYbE/7rX+Zz8P4lW9k/Dl0Q7DlgAAAAAAAAAAAAAAAAAAAAAAAB/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tr-TR">
              <a:latin typeface="Century Gothic" pitchFamily="34" charset="0"/>
            </a:endParaRPr>
          </a:p>
        </p:txBody>
      </p:sp>
      <p:sp>
        <p:nvSpPr>
          <p:cNvPr id="18437" name="AutoShape 2" descr="data:image/jpeg;base64,/9j/4AAQSkZJRgABAQAAAQABAAD/2wCEAAkGBw0NEBEQDQ8NDg8QDw8NDw0NDQ8ODQ0NFhIWFxURFhMYHCogGBolGxMVITEhJTU3Li4uGB83ODM4NygtLisBCgoKDg0OGhAQGi0mICUtLS0tKyswLS0rLS0rLS0tLS8tLjctLystLi0tLS0rLS0tNy0vLy0tLSstLSsrLSstLf/AABEIAOEA4QMBEQACEQEDEQH/xAAcAAEAAwEBAQEBAAAAAAAAAAAABAUGBwMCAQj/xABBEAACAgEBAwcJBgQFBQEAAAAAAQIDBBEFBhIHITFBYXGREyIyUVJiobHBI0JygcLRFDOSomNzguHwNDVDZJMk/8QAGwEBAQADAQEBAAAAAAAAAAAAAAMCBAUBBgf/xAA4EQEAAgEBBAcFBwMFAQAAAAAAAQIDBAURITESIjJBUWFxgZGxwdEUIzNCoeHwBhViE0NTcvFS/9oADAMBAAIRAxEAPwDuIAAAAAAAAAAAAAAAAAAAAAAAAAAAAAAAAAAAAAAAAAAAAAAAAAAAAAAAAAAAAAAAAAAAAAAHzZZGK1k0kutmNrRWN8vYiZndCNhbSx8hyVNsJyh6UU/Oj3p855TJW/ZllbHavOEszYAAAAAAAAAAAAAAAAAAAAAAAAAAAAAADCcoG2Mmm6NNUlCHkFbxJJylKU5Ra5+pKC8WczXXmLxV9HsbSYsmK2S8b537v0j6uVYu9G0MTKlOm9qTi9eKFclLsaa7ETraax0q83QtpMN56Fq8Pc1k97dpTim8ma1SfmqMeldiJTqcsz2lY2Zpa8qQg2707TXRl3/1JnsZ8n/1JOg03/HHuKuULa1L/nQtXs21Rlr+a0ZauoyR3tbJszTW/Lu9JlfbJ5Ya9VHPxnDqduO+OK7XB8/g2bNNTP5oc3NseOeO3sn6uh7F25h58PKYl9d0evgl50H6pRfPF95tVvW3JyM2DJindeN3wWJkiAAAAAAAAAAAAAAAAAAAAAAAAHPeU2Gl2PL2qrY/0yi/1HL2h2q+35Pp/wCn56mSPOPm45tGOmSu3VEo7Dq8sjR4ktaoP3Ea1u02+543oyhhKsyUVqjZU5SK1Rs8Nn59+LYrca2ymyPROuTi+7tXYVRtWLRumODr25nK7GfDTtVKEuaKzK15jf8AiQXo965uxF6Z+6zj6nZf5sXu+n7+91ai+FsYzrlGcJJSjOElKMovrTXSbMTExvhx7Vms7rRul6HrEAAAAAAAAAAAAAAAAAAAAAAxHKbX5uNP1Tuh/VGL/Qc7aEcKy+h/p+3XyV8on3f+uKbcXDfF9prU40l278LwvdnPWmPZqvBmvbm245Pm9HsMJVuSitUrKnKRaqFlc+kom+ogabdLe/O2VL/89nFU3rPGt1lTL1tL7r7V+ep7W805I59LjzxuvHt73ad1uULZ+0EoSl/C5D0Xkb5JRlL3LOiXdzPsNqmetuE8JcLU7Ny4uNetHjHzhry7nAAAAAAAAAAAAAAAAAAAAAMlylV641UvZyY+DrsX1Ro6+N+OJ83b2DbdqJjxrPxhw7eaOlkX7xp4uy+izdqFtsl61d05fuQvzbMcn3eIYyrclFapWVOUitUbK2fSVSl+xA9qzyWUJtJOWcNdsDeraGIlGnIm4L/xW/a1pepKXPFd2gjNenKUsuiwZu3Xj4xwn+erbYPKJkNfaY9Mn64SnX8HqZ/b7RziGnbYOKezeY90/RIt5QLvu41afrlbKS8EkJ2hbur+pX+n6d+Sfd+6sy9+NoT9GVVX+XUm/wC/UnOtyz4Q2abF0tecTPrP03KfI3q2m+f+LtXdwRXgkY/aMs/mX/t2lj/bj9Uevfza9D1WT5RexdVXOL/NJS+JWmoyR3o5Nl6W35N3pMtNu/yt49klXtGr+Gk+by9Ws6G/ej6UfibePUxPacfU7HtXjinf5Tz/AJ7nR8bIruhGyqcLK5rihZXJShKPrTXMzZid/Jx7Vms7pjdL1PWIAAAAAAAAAAAM3ygw1wZv2bKJeNsY/qNTWx9zPs+Lq7Fndq6+cT8JcL3sjzp9qOfgfU50zYctYS70/GKI3XpySLxBKuyEUhKypykWqjZV2dJWEZIge1Z5L2E2gwlSFpislZWq8wmQsvVLZizeUz2HiHeZQxlV5SK1TlR5iLVSlc7o745uyZ60T46W9bMWxt1T9bXsy7V2a69BWmSacmnqdHj1EdaOPi7xunvhhbWhrRPguS1sxrGldD1tL70feX56PmN2mSt+T5rVaPJp560cPHuaEo1AAAAAAAAAAApt8ocWBk9lfH/TJS+hDUx9zb0b2zLbtXj9fjwcG3sj5upysHN9jn5P3d6WsZfhg/mjDIrj5J1xhD2VdkIrCVlVkorVGyqu6S0Iy/EB7Vnj2EygwlnCzxWTsrVeYTIWXqmswUecz2HkolyMoYyrMpFIYSo81F6pWRImTFMwrp1zjOuc65xesZwk4Ti/WpLnR5v3ciYi0bpjfDqG7XKhlVpQzq1kxXN5avSu/TtXoy+Baurmvaje5WfYuO/HFPRnwnjH1j9W3x9/NnWR14rov2ZUy4l4aop9txfyHPnYuq38Iifah52/9MebHossftWyVce/Rat/AlfaFY7MNrDsDJP4l4j04/RD2XvFtfPt4MeOPBLRzn5KXk64+823q+xdJPHqNRlturuX1Gz9DpadLJNp8I38Z9ODeURmoxU5Kc0kpSjHgUpdbUdXp3HTjfu4vmrzWbTNY3R732esQAAAAQN4KvKYmTD2sa+K73XLQnljfjtHlLY0luhnx28LR8XAt5o61a9hxcM8X3OeOCJu3L41/KX+4y83uGeqtricKSrshFISsqslFqo2VV/SVhGXxE9ePWB5L2EukxlnCzxWSsrVd4TI2XqsGTUecz14i3GUMZVuUikMJUeci1UrIKM2KRSYy9haYjJ2UhotnvmNey1VzsbZNubaqqubrnY15tUPaf0XX8TPDitlt0Ya+r1dNNj6d/ZHjP8AObrOy9nVYlUaqY6RXO2/SnLrlJ9bZ3MeOuOvRq+I1GovnyTkvPH4eUJZmgAAAAAB8XQ4oyj7UXHxWh5PGHtZ3TEv562zHWhfhXyOBh5v0PNxhVbtS86P4Zr5FM3ewwcl7cRhWVfkIpCUqrJRWqNlTkdJaEbPJHrx6wPJewl0mMs4WWKydlKrrCZCy9VmTVfEw8RbjOHkq3JRnDCVLmrpLVSlXIowe9R5L2FniMlZnDa7qbCyc5ryUGq/vXzTVUV16P7z7F8DymC+WeHLxR1OvxaaOvPHwjn+385uu7G2TThVKupds5v07J+0/wBuo62LFXFXo1fH6rVZNTk6d/ZHdCeVawAAAAAAABwTeGrhV0PYtuh/TNr6HAjhkmPOfi/QKz0sNZ8Yj4Mxu9LScfxyj4p/sUzPMHJo7TXheVfkIrCcqvJRWqNlTkotCFngj149YHkvYSqTGWULHGZOVarrCfQRstVaroJLPiYEa0yhjLyw9lZGbZ5LGrlbPmb05owj7UpPmiv+Ivjpa87qtbPnx4a9LJO6Pj6Nxsjkmx9FLaF07pdLpofk6V2OXpS7+buOhj0sR2pfPajbVrTuxV3R4zxn6R+rQU8nWw4LRYVb7Z2XTfjKTL/6NPBoTtHUz+f4PmfJvsNvX+CS/DkZMV4KZ5/oU8GUbT1Ufn/SPomYO5OyMdp14VGq507VK9p99jYjDSO5hfaGpvzvPs4fBfxiktEkkuZJcySKtN+gAAAAAAAAAHE97qeG/Lj/AOxbL8pScv1HDyxuzW9X3ejt0tJjn/GP04MJsd6W91q+q+pll5M8HOWptNaGzKBeikJWVeSi1UbKjKRWqNkdGTB6QEsoSqTCWULHGZOVKrjDZGy9VvHoJLPyQFju9u5dtGekda6YvS27To9yPrl8ul9Sezg09ss+Xi52v19NLXxtPKPnPl8XVtlbLow61VjwUIrnfXKcvak+tnYpStI3VfHZ8+TPfp5J3ymGaIAAAAAAAAAAAAAAByDfurhzMpet1zX51Q+upxdTG7PP87n22y7dLRU9vxlzXFfDdPsnF/3I9vyhfF2pay01YbUoF5SE5VmSitUbKjKRaqFkVGTB9xD1KqMZZwsMdk5UquMNkbLVXFfQRWhebtbu2Z89XrDHi9J29cn1wh6329C+BtabTTlnfPJzdo7Srpa9GON57vDzn6Oo4mLXRCNdUVCEFpGMehL6vtOzWsVjdD43JktktN7zvmXsesAAAAAAAAAAAAAAAABy3lEr0zZ+9j1T+M4/oOPrY3ZvZD7DYk79J6TPyn5uTz82+fdqeT2YblOF5axvVJ9ifwNVtyh3ozhOVZkorVKyoykWqhZCRmm9Ih6k1GMsoT8dk5VhcYWraSTbb0jFJuUn6kl0slMb1YmIjfLo27W5d1vDZmqVNXSqddL7Pxaegv7u42cOimZ35OXg4+t21WkdDBxnx7o9PH4erodFMK4xhXGMIRSjGEUlGKXUkdOIiI3Q+ZtabTNrTvmXoesQAAAAAAAAAAAAAAAAA5zyl16ZNUvax3H+mbf6zla+OvWfJ9VsC2/Devn8Y/Zx7NWmQ+1NE/yOl/uNPQ9a4P3I/I1p5tvuRr0ZQnKtyUVqlZGxNj5ebLgxKLb5a6PycG4x/FLoj+ZelZnk1c2SmON95iPVpMDkg2xak7P4XH9225ykv/mpL4mxGG8uffaeCs8JmfSPruXFXIpkffzqU+vhonL5tGX2efFH+707qymU8izXpbQWnXw4nP4uwfZvN5/eY7qfr+y52fySYNejuyMq73U4VQfgtfiexpa96V9s5Z7NYj9f2bDY+7+Dg/8AS49db00dmjna16nZLWT8S1MdadmHPzarNm/EtM+Xd7uSzM2uAAAAAAAAAAAAAAAAAAABguU6vzsWXVw5EH3/AGbXyZzdoR2Z9fk+k/p+34lf+vzcZ2uuHIj3mvXjSXYtwyQv8B60w/Dp4GvbtNvuPIzslGuuMrJzfDCuCcpyl6kjOkTad0JZLVpWbWndEN5u3yZw5rdpvjl0rErl9nH/ADJr0n2Lm7WdLFpIjjd83q9sTPVwe+efsju/nJ0PFxqqYKumEKq4rSMK4qEIrsSNyIiOEOHe9rz0rTvl6nrEAAAAAAAAAAAAAAAAAAAAAAAAAGN5TIfY48vVkcPjXN/pNDaEdSJ8/lLvbAt99eP8fnDiO8UdLYv3jUxdmXfy9qGk3W2ddm8NOPHinrLib5oVw4n5831L4vqMKYrZL7qvdRqsenx9O8+njPo7Duzuzj7Oh5v2l8lpZkSSUpe7Ffdj2eOr5zr4cNcUcOfi+O1uuyaq2+3CO6P5znzXZZpAAAAAAAAAAAAAAAAAAAAAAAAAAAAKferY0c/Hdcpzr4ZRujOvTi1inquf1ptfmRz44vSYn1bej1N9Pk6VO/h73Mt491MGFlUeCbjJpSlK2cp866dW+k5XTmOTp/act532s6psHYmLs+lU4sOCHpSk3xWWS9qUnzt/8XMdmlK1jdVx8+oyZ7dLJO+ViZIgAAAAAAAAAAAAAAAAAAAAAAAAAAAAHzOOqa9aaPJjfG57E7pc53vX8mXvROHLrV5uh4k+KuEvXCL8Ujt0nfWJcq8brTD1MmIAAAAAAAAAAAAAAAAAAAAAAAAAAAAAA57vnD7Je7L5M4l43TMOtSW12LPixqX/AIUPhFI62Cd+Ovo5uaN2SfVNKpgAAAAAAAAAAAAAAAAAAAAAAAAAAAAADD751/ZWdk5v4tnGzRuvb1dPFPVj0aHdOziw6H7rXhJnR0s78UNPUx95K3NhAAAAAAAAAAAAAAAAAAAAAAAAAAAAAAAZLe6vWu5duvjFM5Opj7yXRwT1YS9wrOLCh7spR+T+puaOfu/a19VHX9jRG01gAAAAAAAAAAAAAAAAAAAAAAAAAAAAABnN5oaxs7Yxfw0+hzNXH3jf089WEbk4nrizj7Nr+S/Ytop6sx5p6uOtEtYbrUAAAAAAAAAAAAAAAAAAAAAAAAAAAAAAFJvBHXi7a/k3+5ztZHWifJu6aer7VNybz83Ih6rE/jIy0U8bR6GrjhWW0N9pAAAAAAAAAAAAAAAAAAAAAAAAAAAAAACq23HXTthNfI0dbHZn1bem72a3Alw5GVD/AFfFfuT0c9eY8lNVHUifNujpNAAAAAAAAAAAAAAAAAAAAAAAAAAAAAAAV+14+bHvcfFf7GnrI6sT5tnTTxlkN0JcG0bo+1B/R/Q19JO7K2NRxxN+dRzgAAAAAAAAAAAAAAAAAAAAAAAAAAAAABD2ovMXZNP4NfU1dXH3ftX089diNjPg2qvejJf2yNLTzuyw3M3HFLoZ13MAAAAAAAAAAAAAAAAAAAAAAAAAAAAAAETaf8v/AFR+Zr6r8OVsHbYbE/7rX+Zz8P4lW9k/Dl0Q7DlgAAAAAAAAAAAAAAAAAAAAAAAB/9k="/>
          <p:cNvSpPr>
            <a:spLocks noChangeAspect="1" noChangeArrowheads="1"/>
          </p:cNvSpPr>
          <p:nvPr/>
        </p:nvSpPr>
        <p:spPr bwMode="auto">
          <a:xfrm>
            <a:off x="307975" y="7938"/>
            <a:ext cx="304800" cy="304800"/>
          </a:xfrm>
          <a:prstGeom prst="rect">
            <a:avLst/>
          </a:prstGeom>
          <a:noFill/>
          <a:ln w="9525">
            <a:noFill/>
            <a:miter lim="800000"/>
            <a:headEnd/>
            <a:tailEnd/>
          </a:ln>
        </p:spPr>
        <p:txBody>
          <a:bodyPr/>
          <a:lstStyle/>
          <a:p>
            <a:endParaRPr lang="tr-TR">
              <a:latin typeface="Century Gothic" pitchFamily="34" charset="0"/>
            </a:endParaRPr>
          </a:p>
        </p:txBody>
      </p:sp>
      <p:sp>
        <p:nvSpPr>
          <p:cNvPr id="18438" name="AutoShape 4" descr="data:image/jpeg;base64,/9j/4AAQSkZJRgABAQAAAQABAAD/2wCEAAkGBw0NEBEQDQ8NDg8QDw8NDw0NDQ8ODQ0NFhIWFxURFhMYHCogGBolGxMVITEhJTU3Li4uGB83ODM4NygtLisBCgoKDg0OGhAQGi0mICUtLS0tKyswLS0rLS0rLS0tLS8tLjctLystLi0tLS0rLS0tNy0vLy0tLSstLSsrLSstLf/AABEIAOEA4QMBEQACEQEDEQH/xAAcAAEAAwEBAQEBAAAAAAAAAAAABAUGBwMCAQj/xABBEAACAgEBAwcJBgQFBQEAAAAAAQIDBBEFBhIHITFBYXGREyIyUVJiobHBI0JygcLRFDOSomNzguHwNDVDZJMk/8QAGwEBAQADAQEBAAAAAAAAAAAAAAMCBAUBBgf/xAA4EQEAAgEBBAcFBwMFAQAAAAAAAQIDBAURITESIjJBUWFxgZGxwdEUIzNCoeHwBhViE0NTcvFS/9oADAMBAAIRAxEAPwDuIAAAAAAAAAAAAAAAAAAAAAAAAAAAAAAAAAAAAAAAAAAAAAAAAAAAAAAAAAAAAAAAAAAAAAAHzZZGK1k0kutmNrRWN8vYiZndCNhbSx8hyVNsJyh6UU/Oj3p855TJW/ZllbHavOEszYAAAAAAAAAAAAAAAAAAAAAAAAAAAAAADCcoG2Mmm6NNUlCHkFbxJJylKU5Ra5+pKC8WczXXmLxV9HsbSYsmK2S8b537v0j6uVYu9G0MTKlOm9qTi9eKFclLsaa7ETraax0q83QtpMN56Fq8Pc1k97dpTim8ma1SfmqMeldiJTqcsz2lY2Zpa8qQg2707TXRl3/1JnsZ8n/1JOg03/HHuKuULa1L/nQtXs21Rlr+a0ZauoyR3tbJszTW/Lu9JlfbJ5Ya9VHPxnDqduO+OK7XB8/g2bNNTP5oc3NseOeO3sn6uh7F25h58PKYl9d0evgl50H6pRfPF95tVvW3JyM2DJindeN3wWJkiAAAAAAAAAAAAAAAAAAAAAAAAHPeU2Gl2PL2qrY/0yi/1HL2h2q+35Pp/wCn56mSPOPm45tGOmSu3VEo7Dq8sjR4ktaoP3Ea1u02+543oyhhKsyUVqjZU5SK1Rs8Nn59+LYrca2ymyPROuTi+7tXYVRtWLRumODr25nK7GfDTtVKEuaKzK15jf8AiQXo965uxF6Z+6zj6nZf5sXu+n7+91ai+FsYzrlGcJJSjOElKMovrTXSbMTExvhx7Vms7rRul6HrEAAAAAAAAAAAAAAAAAAAAAAxHKbX5uNP1Tuh/VGL/Qc7aEcKy+h/p+3XyV8on3f+uKbcXDfF9prU40l278LwvdnPWmPZqvBmvbm245Pm9HsMJVuSitUrKnKRaqFlc+kom+ogabdLe/O2VL/89nFU3rPGt1lTL1tL7r7V+ep7W805I59LjzxuvHt73ad1uULZ+0EoSl/C5D0Xkb5JRlL3LOiXdzPsNqmetuE8JcLU7Ny4uNetHjHzhry7nAAAAAAAAAAAAAAAAAAAAAMlylV641UvZyY+DrsX1Ro6+N+OJ83b2DbdqJjxrPxhw7eaOlkX7xp4uy+izdqFtsl61d05fuQvzbMcn3eIYyrclFapWVOUitUbK2fSVSl+xA9qzyWUJtJOWcNdsDeraGIlGnIm4L/xW/a1pepKXPFd2gjNenKUsuiwZu3Xj4xwn+erbYPKJkNfaY9Mn64SnX8HqZ/b7RziGnbYOKezeY90/RIt5QLvu41afrlbKS8EkJ2hbur+pX+n6d+Sfd+6sy9+NoT9GVVX+XUm/wC/UnOtyz4Q2abF0tecTPrP03KfI3q2m+f+LtXdwRXgkY/aMs/mX/t2lj/bj9Uevfza9D1WT5RexdVXOL/NJS+JWmoyR3o5Nl6W35N3pMtNu/yt49klXtGr+Gk+by9Ws6G/ej6UfibePUxPacfU7HtXjinf5Tz/AJ7nR8bIruhGyqcLK5rihZXJShKPrTXMzZid/Jx7Vms7pjdL1PWIAAAAAAAAAAAM3ygw1wZv2bKJeNsY/qNTWx9zPs+Lq7Fndq6+cT8JcL3sjzp9qOfgfU50zYctYS70/GKI3XpySLxBKuyEUhKypykWqjZV2dJWEZIge1Z5L2E2gwlSFpislZWq8wmQsvVLZizeUz2HiHeZQxlV5SK1TlR5iLVSlc7o745uyZ60T46W9bMWxt1T9bXsy7V2a69BWmSacmnqdHj1EdaOPi7xunvhhbWhrRPguS1sxrGldD1tL70feX56PmN2mSt+T5rVaPJp560cPHuaEo1AAAAAAAAAAApt8ocWBk9lfH/TJS+hDUx9zb0b2zLbtXj9fjwcG3sj5upysHN9jn5P3d6WsZfhg/mjDIrj5J1xhD2VdkIrCVlVkorVGyqu6S0Iy/EB7Vnj2EygwlnCzxWTsrVeYTIWXqmswUecz2HkolyMoYyrMpFIYSo81F6pWRImTFMwrp1zjOuc65xesZwk4Ti/WpLnR5v3ciYi0bpjfDqG7XKhlVpQzq1kxXN5avSu/TtXoy+Baurmvaje5WfYuO/HFPRnwnjH1j9W3x9/NnWR14rov2ZUy4l4aop9txfyHPnYuq38Iifah52/9MebHossftWyVce/Rat/AlfaFY7MNrDsDJP4l4j04/RD2XvFtfPt4MeOPBLRzn5KXk64+823q+xdJPHqNRlturuX1Gz9DpadLJNp8I38Z9ODeURmoxU5Kc0kpSjHgUpdbUdXp3HTjfu4vmrzWbTNY3R732esQAAAAQN4KvKYmTD2sa+K73XLQnljfjtHlLY0luhnx28LR8XAt5o61a9hxcM8X3OeOCJu3L41/KX+4y83uGeqtricKSrshFISsqslFqo2VV/SVhGXxE9ePWB5L2EukxlnCzxWSsrVd4TI2XqsGTUecz14i3GUMZVuUikMJUeci1UrIKM2KRSYy9haYjJ2UhotnvmNey1VzsbZNubaqqubrnY15tUPaf0XX8TPDitlt0Ya+r1dNNj6d/ZHjP8AObrOy9nVYlUaqY6RXO2/SnLrlJ9bZ3MeOuOvRq+I1GovnyTkvPH4eUJZmgAAAAAB8XQ4oyj7UXHxWh5PGHtZ3TEv562zHWhfhXyOBh5v0PNxhVbtS86P4Zr5FM3ewwcl7cRhWVfkIpCUqrJRWqNlTkdJaEbPJHrx6wPJewl0mMs4WWKydlKrrCZCy9VmTVfEw8RbjOHkq3JRnDCVLmrpLVSlXIowe9R5L2FniMlZnDa7qbCyc5ryUGq/vXzTVUV16P7z7F8DymC+WeHLxR1OvxaaOvPHwjn+385uu7G2TThVKupds5v07J+0/wBuo62LFXFXo1fH6rVZNTk6d/ZHdCeVawAAAAAAABwTeGrhV0PYtuh/TNr6HAjhkmPOfi/QKz0sNZ8Yj4Mxu9LScfxyj4p/sUzPMHJo7TXheVfkIrCcqvJRWqNlTkotCFngj149YHkvYSqTGWULHGZOVarrCfQRstVaroJLPiYEa0yhjLyw9lZGbZ5LGrlbPmb05owj7UpPmiv+Ivjpa87qtbPnx4a9LJO6Pj6Nxsjkmx9FLaF07pdLpofk6V2OXpS7+buOhj0sR2pfPajbVrTuxV3R4zxn6R+rQU8nWw4LRYVb7Z2XTfjKTL/6NPBoTtHUz+f4PmfJvsNvX+CS/DkZMV4KZ5/oU8GUbT1Ufn/SPomYO5OyMdp14VGq507VK9p99jYjDSO5hfaGpvzvPs4fBfxiktEkkuZJcySKtN+gAAAAAAAAAHE97qeG/Lj/AOxbL8pScv1HDyxuzW9X3ejt0tJjn/GP04MJsd6W91q+q+pll5M8HOWptNaGzKBeikJWVeSi1UbKjKRWqNkdGTB6QEsoSqTCWULHGZOVKrjDZGy9VvHoJLPyQFju9u5dtGekda6YvS27To9yPrl8ul9Sezg09ss+Xi52v19NLXxtPKPnPl8XVtlbLow61VjwUIrnfXKcvak+tnYpStI3VfHZ8+TPfp5J3ymGaIAAAAAAAAAAAAAAByDfurhzMpet1zX51Q+upxdTG7PP87n22y7dLRU9vxlzXFfDdPsnF/3I9vyhfF2pay01YbUoF5SE5VmSitUbKjKRaqFkVGTB9xD1KqMZZwsMdk5UquMNkbLVXFfQRWhebtbu2Z89XrDHi9J29cn1wh6329C+BtabTTlnfPJzdo7Srpa9GON57vDzn6Oo4mLXRCNdUVCEFpGMehL6vtOzWsVjdD43JktktN7zvmXsesAAAAAAAAAAAAAAAABy3lEr0zZ+9j1T+M4/oOPrY3ZvZD7DYk79J6TPyn5uTz82+fdqeT2YblOF5axvVJ9ifwNVtyh3ozhOVZkorVKyoykWqhZCRmm9Ih6k1GMsoT8dk5VhcYWraSTbb0jFJuUn6kl0slMb1YmIjfLo27W5d1vDZmqVNXSqddL7Pxaegv7u42cOimZ35OXg4+t21WkdDBxnx7o9PH4erodFMK4xhXGMIRSjGEUlGKXUkdOIiI3Q+ZtabTNrTvmXoesQAAAAAAAAAAAAAAAAA5zyl16ZNUvax3H+mbf6zla+OvWfJ9VsC2/Devn8Y/Zx7NWmQ+1NE/yOl/uNPQ9a4P3I/I1p5tvuRr0ZQnKtyUVqlZGxNj5ebLgxKLb5a6PycG4x/FLoj+ZelZnk1c2SmON95iPVpMDkg2xak7P4XH9225ykv/mpL4mxGG8uffaeCs8JmfSPruXFXIpkffzqU+vhonL5tGX2efFH+707qymU8izXpbQWnXw4nP4uwfZvN5/eY7qfr+y52fySYNejuyMq73U4VQfgtfiexpa96V9s5Z7NYj9f2bDY+7+Dg/8AS49db00dmjna16nZLWT8S1MdadmHPzarNm/EtM+Xd7uSzM2uAAAAAAAAAAAAAAAAAAABguU6vzsWXVw5EH3/AGbXyZzdoR2Z9fk+k/p+34lf+vzcZ2uuHIj3mvXjSXYtwyQv8B60w/Dp4GvbtNvuPIzslGuuMrJzfDCuCcpyl6kjOkTad0JZLVpWbWndEN5u3yZw5rdpvjl0rErl9nH/ADJr0n2Lm7WdLFpIjjd83q9sTPVwe+efsju/nJ0PFxqqYKumEKq4rSMK4qEIrsSNyIiOEOHe9rz0rTvl6nrEAAAAAAAAAAAAAAAAAAAAAAAAAGN5TIfY48vVkcPjXN/pNDaEdSJ8/lLvbAt99eP8fnDiO8UdLYv3jUxdmXfy9qGk3W2ddm8NOPHinrLib5oVw4n5831L4vqMKYrZL7qvdRqsenx9O8+njPo7Duzuzj7Oh5v2l8lpZkSSUpe7Ffdj2eOr5zr4cNcUcOfi+O1uuyaq2+3CO6P5znzXZZpAAAAAAAAAAAAAAAAAAAAAAAAAAAAKferY0c/Hdcpzr4ZRujOvTi1inquf1ptfmRz44vSYn1bej1N9Pk6VO/h73Mt491MGFlUeCbjJpSlK2cp866dW+k5XTmOTp/act532s6psHYmLs+lU4sOCHpSk3xWWS9qUnzt/8XMdmlK1jdVx8+oyZ7dLJO+ViZIgAAAAAAAAAAAAAAAAAAAAAAAAAAAAHzOOqa9aaPJjfG57E7pc53vX8mXvROHLrV5uh4k+KuEvXCL8Ujt0nfWJcq8brTD1MmIAAAAAAAAAAAAAAAAAAAAAAAAAAAAAA57vnD7Je7L5M4l43TMOtSW12LPixqX/AIUPhFI62Cd+Ovo5uaN2SfVNKpgAAAAAAAAAAAAAAAAAAAAAAAAAAAAADD751/ZWdk5v4tnGzRuvb1dPFPVj0aHdOziw6H7rXhJnR0s78UNPUx95K3NhAAAAAAAAAAAAAAAAAAAAAAAAAAAAAAAZLe6vWu5duvjFM5Opj7yXRwT1YS9wrOLCh7spR+T+puaOfu/a19VHX9jRG01gAAAAAAAAAAAAAAAAAAAAAAAAAAAAABnN5oaxs7Yxfw0+hzNXH3jf089WEbk4nrizj7Nr+S/Ytop6sx5p6uOtEtYbrUAAAAAAAAAAAAAAAAAAAAAAAAAAAAAAFJvBHXi7a/k3+5ztZHWifJu6aer7VNybz83Ih6rE/jIy0U8bR6GrjhWW0N9pAAAAAAAAAAAAAAAAAAAAAAAAAAAAAACq23HXTthNfI0dbHZn1bem72a3Alw5GVD/AFfFfuT0c9eY8lNVHUifNujpNAAAAAAAAAAAAAAAAAAAAAAAAAAAAAAAV+14+bHvcfFf7GnrI6sT5tnTTxlkN0JcG0bo+1B/R/Q19JO7K2NRxxN+dRzgAAAAAAAAAAAAAAAAAAAAAAAAAAAAABD2ovMXZNP4NfU1dXH3ftX089diNjPg2qvejJf2yNLTzuyw3M3HFLoZ13MAAAAAAAAAAAAAAAAAAAAAAAAAAAAAAETaf8v/AFR+Zr6r8OVsHbYbE/7rX+Zz8P4lW9k/Dl0Q7DlgAAAAAAAAAAAAAAAAAAAAAAAB/9k="/>
          <p:cNvSpPr>
            <a:spLocks noChangeAspect="1" noChangeArrowheads="1"/>
          </p:cNvSpPr>
          <p:nvPr/>
        </p:nvSpPr>
        <p:spPr bwMode="auto">
          <a:xfrm>
            <a:off x="460375" y="160338"/>
            <a:ext cx="304800" cy="304800"/>
          </a:xfrm>
          <a:prstGeom prst="rect">
            <a:avLst/>
          </a:prstGeom>
          <a:noFill/>
          <a:ln w="9525">
            <a:noFill/>
            <a:miter lim="800000"/>
            <a:headEnd/>
            <a:tailEnd/>
          </a:ln>
        </p:spPr>
        <p:txBody>
          <a:bodyPr/>
          <a:lstStyle/>
          <a:p>
            <a:endParaRPr lang="tr-TR">
              <a:latin typeface="Century Gothic" pitchFamily="34" charset="0"/>
            </a:endParaRPr>
          </a:p>
        </p:txBody>
      </p:sp>
      <p:pic>
        <p:nvPicPr>
          <p:cNvPr id="18439" name="Picture 5"/>
          <p:cNvPicPr>
            <a:picLocks noChangeAspect="1" noChangeArrowheads="1"/>
          </p:cNvPicPr>
          <p:nvPr/>
        </p:nvPicPr>
        <p:blipFill>
          <a:blip r:embed="rId2"/>
          <a:srcRect/>
          <a:stretch>
            <a:fillRect/>
          </a:stretch>
        </p:blipFill>
        <p:spPr bwMode="auto">
          <a:xfrm>
            <a:off x="6372225" y="0"/>
            <a:ext cx="2071688" cy="2071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0"/>
          </p:nvPr>
        </p:nvSpPr>
        <p:spPr>
          <a:ln/>
        </p:spPr>
        <p:txBody>
          <a:bodyPr/>
          <a:lstStyle/>
          <a:p>
            <a:pPr>
              <a:defRPr/>
            </a:pPr>
            <a:fld id="{F3947A84-8272-40DF-99F7-DED1FDB98C31}" type="slidenum">
              <a:rPr lang="en-US"/>
              <a:pPr>
                <a:defRPr/>
              </a:pPr>
              <a:t>6</a:t>
            </a:fld>
            <a:endParaRPr lang="en-US"/>
          </a:p>
        </p:txBody>
      </p:sp>
      <p:sp>
        <p:nvSpPr>
          <p:cNvPr id="2" name="Başlık 1"/>
          <p:cNvSpPr>
            <a:spLocks noGrp="1"/>
          </p:cNvSpPr>
          <p:nvPr>
            <p:ph type="title"/>
          </p:nvPr>
        </p:nvSpPr>
        <p:spPr/>
        <p:txBody>
          <a:bodyPr/>
          <a:lstStyle/>
          <a:p>
            <a:pPr eaLnBrk="1" fontAlgn="auto" hangingPunct="1">
              <a:spcAft>
                <a:spcPts val="0"/>
              </a:spcAft>
              <a:defRPr/>
            </a:pPr>
            <a:r>
              <a:rPr lang="en-US" sz="3200" dirty="0" err="1"/>
              <a:t>Baş</a:t>
            </a:r>
            <a:r>
              <a:rPr lang="en-US" sz="3200" dirty="0"/>
              <a:t> </a:t>
            </a:r>
            <a:r>
              <a:rPr lang="en-US" sz="3200" dirty="0" err="1"/>
              <a:t>ağrılarında</a:t>
            </a:r>
            <a:r>
              <a:rPr lang="en-US" sz="3200" dirty="0"/>
              <a:t> </a:t>
            </a:r>
            <a:r>
              <a:rPr lang="en-US" sz="3200" dirty="0" err="1"/>
              <a:t>kırmızı</a:t>
            </a:r>
            <a:r>
              <a:rPr lang="en-US" sz="3200" dirty="0"/>
              <a:t> </a:t>
            </a:r>
            <a:r>
              <a:rPr lang="en-US" sz="3200" dirty="0" err="1"/>
              <a:t>bayraklar</a:t>
            </a:r>
            <a:endParaRPr lang="tr-TR" sz="3200" dirty="0"/>
          </a:p>
        </p:txBody>
      </p:sp>
      <p:sp>
        <p:nvSpPr>
          <p:cNvPr id="19458" name="İçerik Yer Tutucusu 2"/>
          <p:cNvSpPr>
            <a:spLocks noGrp="1"/>
          </p:cNvSpPr>
          <p:nvPr>
            <p:ph idx="1"/>
          </p:nvPr>
        </p:nvSpPr>
        <p:spPr/>
        <p:txBody>
          <a:bodyPr/>
          <a:lstStyle/>
          <a:p>
            <a:pPr eaLnBrk="1" hangingPunct="1"/>
            <a:r>
              <a:rPr lang="en-US" smtClean="0"/>
              <a:t>Postural karakterli olması</a:t>
            </a:r>
            <a:endParaRPr lang="tr-TR" smtClean="0"/>
          </a:p>
          <a:p>
            <a:pPr eaLnBrk="1" hangingPunct="1"/>
            <a:endParaRPr lang="en-US" smtClean="0"/>
          </a:p>
          <a:p>
            <a:pPr eaLnBrk="1" hangingPunct="1"/>
            <a:r>
              <a:rPr lang="en-US" smtClean="0"/>
              <a:t>Nöbet ile komplike olması</a:t>
            </a:r>
            <a:endParaRPr lang="tr-TR" smtClean="0"/>
          </a:p>
          <a:p>
            <a:pPr eaLnBrk="1" hangingPunct="1"/>
            <a:endParaRPr lang="en-US" smtClean="0"/>
          </a:p>
          <a:p>
            <a:pPr eaLnBrk="1" hangingPunct="1"/>
            <a:r>
              <a:rPr lang="en-US" smtClean="0"/>
              <a:t>Bilinç veya kişilik değişikliği eşlik etmesi</a:t>
            </a:r>
            <a:endParaRPr lang="tr-TR" smtClean="0"/>
          </a:p>
          <a:p>
            <a:pPr eaLnBrk="1" hangingPunct="1"/>
            <a:endParaRPr lang="en-US" smtClean="0"/>
          </a:p>
          <a:p>
            <a:pPr eaLnBrk="1" hangingPunct="1"/>
            <a:r>
              <a:rPr lang="en-US" smtClean="0"/>
              <a:t>Egzersiz ile oluşması</a:t>
            </a:r>
            <a:endParaRPr lang="tr-TR" smtClean="0"/>
          </a:p>
          <a:p>
            <a:pPr eaLnBrk="1" hangingPunct="1"/>
            <a:endParaRPr lang="en-US" smtClean="0"/>
          </a:p>
          <a:p>
            <a:pPr eaLnBrk="1" hangingPunct="1"/>
            <a:r>
              <a:rPr lang="en-US" smtClean="0"/>
              <a:t>Açıklanamayan ateş ve bradikardi</a:t>
            </a:r>
            <a:endParaRPr lang="tr-TR" smtClean="0"/>
          </a:p>
          <a:p>
            <a:pPr eaLnBrk="1" hangingPunct="1"/>
            <a:endParaRPr lang="en-US" smtClean="0"/>
          </a:p>
          <a:p>
            <a:pPr eaLnBrk="1" hangingPunct="1"/>
            <a:r>
              <a:rPr lang="en-US" smtClean="0"/>
              <a:t>Yakın zamanlı travma</a:t>
            </a:r>
          </a:p>
        </p:txBody>
      </p:sp>
      <p:pic>
        <p:nvPicPr>
          <p:cNvPr id="19459" name="Picture 2"/>
          <p:cNvPicPr>
            <a:picLocks noChangeAspect="1" noChangeArrowheads="1"/>
          </p:cNvPicPr>
          <p:nvPr/>
        </p:nvPicPr>
        <p:blipFill>
          <a:blip r:embed="rId2"/>
          <a:srcRect/>
          <a:stretch>
            <a:fillRect/>
          </a:stretch>
        </p:blipFill>
        <p:spPr bwMode="auto">
          <a:xfrm>
            <a:off x="6300788" y="0"/>
            <a:ext cx="2143125"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13CC8425-18A3-4EF2-8C88-95AAF2E59C63}" type="slidenum">
              <a:rPr lang="en-US"/>
              <a:pPr>
                <a:defRPr/>
              </a:pPr>
              <a:t>7</a:t>
            </a:fld>
            <a:endParaRPr lang="en-US"/>
          </a:p>
        </p:txBody>
      </p:sp>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US" sz="3600" smtClean="0">
                <a:latin typeface="Times New Roman" pitchFamily="18" charset="0"/>
              </a:rPr>
              <a:t>Uluslarası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 </a:t>
            </a:r>
            <a:r>
              <a:rPr lang="tr-TR" sz="3600" smtClean="0">
                <a:latin typeface="Times New Roman" pitchFamily="18" charset="0"/>
              </a:rPr>
              <a:t>K</a:t>
            </a:r>
            <a:r>
              <a:rPr lang="en-US" sz="3600" smtClean="0">
                <a:latin typeface="Times New Roman" pitchFamily="18" charset="0"/>
              </a:rPr>
              <a:t>omitesinin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a:t>
            </a:r>
            <a:r>
              <a:rPr lang="tr-TR" sz="3600" smtClean="0">
                <a:latin typeface="Times New Roman" pitchFamily="18" charset="0"/>
              </a:rPr>
              <a:t>  Ö</a:t>
            </a:r>
            <a:r>
              <a:rPr lang="en-US" sz="3600" smtClean="0">
                <a:latin typeface="Times New Roman" pitchFamily="18" charset="0"/>
              </a:rPr>
              <a:t>yk</a:t>
            </a:r>
            <a:r>
              <a:rPr lang="tr-TR" sz="3600" smtClean="0">
                <a:latin typeface="Times New Roman" pitchFamily="18" charset="0"/>
              </a:rPr>
              <a:t>üsü</a:t>
            </a:r>
            <a:r>
              <a:rPr lang="en-US" sz="3600" smtClean="0">
                <a:latin typeface="Times New Roman" pitchFamily="18" charset="0"/>
              </a:rPr>
              <a:t> </a:t>
            </a:r>
            <a:r>
              <a:rPr lang="tr-TR" sz="3600" smtClean="0">
                <a:latin typeface="Times New Roman" pitchFamily="18" charset="0"/>
              </a:rPr>
              <a:t>A</a:t>
            </a:r>
            <a:r>
              <a:rPr lang="en-US" sz="3600" smtClean="0">
                <a:latin typeface="Times New Roman" pitchFamily="18" charset="0"/>
              </a:rPr>
              <a:t>lma </a:t>
            </a:r>
            <a:r>
              <a:rPr lang="tr-TR" sz="3600" smtClean="0">
                <a:latin typeface="Times New Roman" pitchFamily="18" charset="0"/>
              </a:rPr>
              <a:t>Ö</a:t>
            </a:r>
            <a:r>
              <a:rPr lang="en-US" sz="3600" smtClean="0">
                <a:latin typeface="Times New Roman" pitchFamily="18" charset="0"/>
              </a:rPr>
              <a:t>nerisi</a:t>
            </a:r>
            <a:r>
              <a:rPr lang="en-US" sz="3600" smtClean="0"/>
              <a:t> </a:t>
            </a:r>
            <a:r>
              <a:rPr lang="tr-TR" sz="3600" smtClean="0"/>
              <a:t>-1</a:t>
            </a:r>
            <a:endParaRPr lang="en-US" sz="3600" smtClean="0"/>
          </a:p>
        </p:txBody>
      </p:sp>
      <p:sp>
        <p:nvSpPr>
          <p:cNvPr id="20482" name="Content Placeholder 2"/>
          <p:cNvSpPr>
            <a:spLocks noGrp="1"/>
          </p:cNvSpPr>
          <p:nvPr>
            <p:ph idx="1"/>
          </p:nvPr>
        </p:nvSpPr>
        <p:spPr/>
        <p:txBody>
          <a:bodyPr/>
          <a:lstStyle/>
          <a:p>
            <a:pPr eaLnBrk="1" hangingPunct="1"/>
            <a:endParaRPr lang="tr-TR" smtClean="0"/>
          </a:p>
          <a:p>
            <a:pPr eaLnBrk="1" hangingPunct="1"/>
            <a:r>
              <a:rPr lang="en-US" smtClean="0">
                <a:latin typeface="Times New Roman" pitchFamily="18" charset="0"/>
              </a:rPr>
              <a:t>Ne kadar süredir baş ağrısı var?</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Baş ağrısı tek bir karakterde mi, yoksa birden fazla karakterde mi? </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Ağrı neye benziyor? Ağrı nerede oluyor? </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Baş ağrısı hangi sıklıkla oluyor? Ne kadar sürüyor?</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Ağrıyı neler azaltıyor ya da artırıyor?</a:t>
            </a:r>
            <a:endParaRPr lang="tr-TR" smtClean="0">
              <a:latin typeface="Times New Roman" pitchFamily="18" charset="0"/>
            </a:endParaRP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591F8A40-9F42-492C-942F-8EAAD0F7DFCC}" type="slidenum">
              <a:rPr lang="en-US"/>
              <a:pPr>
                <a:defRPr/>
              </a:pPr>
              <a:t>8</a:t>
            </a:fld>
            <a:endParaRPr lang="en-US"/>
          </a:p>
        </p:txBody>
      </p:sp>
      <p:sp>
        <p:nvSpPr>
          <p:cNvPr id="2" name="1 Başlık"/>
          <p:cNvSpPr>
            <a:spLocks noGrp="1"/>
          </p:cNvSpPr>
          <p:nvPr>
            <p:ph type="title"/>
          </p:nvPr>
        </p:nvSpPr>
        <p:spPr/>
        <p:txBody>
          <a:bodyPr wrap="square" numCol="1" anchorCtr="0" compatLnSpc="1">
            <a:prstTxWarp prst="textNoShape">
              <a:avLst/>
            </a:prstTxWarp>
          </a:bodyPr>
          <a:lstStyle/>
          <a:p>
            <a:pPr eaLnBrk="1" hangingPunct="1">
              <a:defRPr/>
            </a:pPr>
            <a:r>
              <a:rPr lang="en-US" sz="3600" smtClean="0">
                <a:latin typeface="Times New Roman" pitchFamily="18" charset="0"/>
              </a:rPr>
              <a:t>Uluslarası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 </a:t>
            </a:r>
            <a:r>
              <a:rPr lang="tr-TR" sz="3600" smtClean="0">
                <a:latin typeface="Times New Roman" pitchFamily="18" charset="0"/>
              </a:rPr>
              <a:t>K</a:t>
            </a:r>
            <a:r>
              <a:rPr lang="en-US" sz="3600" smtClean="0">
                <a:latin typeface="Times New Roman" pitchFamily="18" charset="0"/>
              </a:rPr>
              <a:t>omitesinin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a:t>
            </a:r>
            <a:r>
              <a:rPr lang="tr-TR" sz="3600" smtClean="0">
                <a:latin typeface="Times New Roman" pitchFamily="18" charset="0"/>
              </a:rPr>
              <a:t>  Ö</a:t>
            </a:r>
            <a:r>
              <a:rPr lang="en-US" sz="3600" smtClean="0">
                <a:latin typeface="Times New Roman" pitchFamily="18" charset="0"/>
              </a:rPr>
              <a:t>yk</a:t>
            </a:r>
            <a:r>
              <a:rPr lang="tr-TR" sz="3600" smtClean="0">
                <a:latin typeface="Times New Roman" pitchFamily="18" charset="0"/>
              </a:rPr>
              <a:t>üsü</a:t>
            </a:r>
            <a:r>
              <a:rPr lang="en-US" sz="3600" smtClean="0">
                <a:latin typeface="Times New Roman" pitchFamily="18" charset="0"/>
              </a:rPr>
              <a:t> </a:t>
            </a:r>
            <a:r>
              <a:rPr lang="tr-TR" sz="3600" smtClean="0">
                <a:latin typeface="Times New Roman" pitchFamily="18" charset="0"/>
              </a:rPr>
              <a:t>A</a:t>
            </a:r>
            <a:r>
              <a:rPr lang="en-US" sz="3600" smtClean="0">
                <a:latin typeface="Times New Roman" pitchFamily="18" charset="0"/>
              </a:rPr>
              <a:t>lma </a:t>
            </a:r>
            <a:r>
              <a:rPr lang="tr-TR" sz="3600" smtClean="0">
                <a:latin typeface="Times New Roman" pitchFamily="18" charset="0"/>
              </a:rPr>
              <a:t>Ö</a:t>
            </a:r>
            <a:r>
              <a:rPr lang="en-US" sz="3600" smtClean="0">
                <a:latin typeface="Times New Roman" pitchFamily="18" charset="0"/>
              </a:rPr>
              <a:t>nerisi</a:t>
            </a:r>
            <a:r>
              <a:rPr lang="en-US" sz="3600" smtClean="0"/>
              <a:t> </a:t>
            </a:r>
            <a:r>
              <a:rPr lang="tr-TR" sz="3600" smtClean="0"/>
              <a:t>-2</a:t>
            </a:r>
          </a:p>
        </p:txBody>
      </p:sp>
      <p:sp>
        <p:nvSpPr>
          <p:cNvPr id="21506" name="2 İçerik Yer Tutucusu"/>
          <p:cNvSpPr>
            <a:spLocks noGrp="1"/>
          </p:cNvSpPr>
          <p:nvPr>
            <p:ph idx="1"/>
          </p:nvPr>
        </p:nvSpPr>
        <p:spPr/>
        <p:txBody>
          <a:bodyPr/>
          <a:lstStyle/>
          <a:p>
            <a:pPr eaLnBrk="1" hangingPunct="1"/>
            <a:endParaRPr lang="tr-TR" smtClean="0"/>
          </a:p>
          <a:p>
            <a:pPr eaLnBrk="1" hangingPunct="1"/>
            <a:r>
              <a:rPr lang="en-US" smtClean="0">
                <a:latin typeface="Times New Roman" pitchFamily="18" charset="0"/>
              </a:rPr>
              <a:t>Baş ağrısı başladığında yaptığı işi bırakıyor mu?</a:t>
            </a:r>
            <a:endParaRPr lang="tr-TR" smtClean="0">
              <a:latin typeface="Times New Roman" pitchFamily="18" charset="0"/>
            </a:endParaRPr>
          </a:p>
          <a:p>
            <a:pPr eaLnBrk="1" hangingPunct="1"/>
            <a:endParaRPr lang="tr-TR" smtClean="0">
              <a:latin typeface="Times New Roman" pitchFamily="18" charset="0"/>
            </a:endParaRPr>
          </a:p>
          <a:p>
            <a:pPr eaLnBrk="1" hangingPunct="1"/>
            <a:r>
              <a:rPr lang="en-US" smtClean="0">
                <a:latin typeface="Times New Roman" pitchFamily="18" charset="0"/>
              </a:rPr>
              <a:t>Mide bulantısı, kusma, uyuşma, baş dönmesi gibi başka yakınmaları var mı?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Ağrı genelde günün hangi saatinde oluyor ?</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Ağrının başlayacağını işaret eden belirtiler var mı?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Ağrılar için hiç ilaç aldı mı?</a:t>
            </a:r>
            <a:endParaRPr lang="tr-TR" smtClean="0">
              <a:latin typeface="Times New Roman" pitchFamily="18" charset="0"/>
            </a:endParaRPr>
          </a:p>
          <a:p>
            <a:pPr eaLnBrk="1" hangingPunct="1"/>
            <a:endParaRPr lang="en-US"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0"/>
          </p:nvPr>
        </p:nvSpPr>
        <p:spPr>
          <a:ln/>
        </p:spPr>
        <p:txBody>
          <a:bodyPr/>
          <a:lstStyle/>
          <a:p>
            <a:pPr>
              <a:defRPr/>
            </a:pPr>
            <a:fld id="{36FCDB3B-B202-406D-B6DA-4216DFDBFF40}" type="slidenum">
              <a:rPr lang="en-US"/>
              <a:pPr>
                <a:defRPr/>
              </a:pPr>
              <a:t>9</a:t>
            </a:fld>
            <a:endParaRPr lang="en-US"/>
          </a:p>
        </p:txBody>
      </p:sp>
      <p:sp>
        <p:nvSpPr>
          <p:cNvPr id="49154" name="Rectangle 2"/>
          <p:cNvSpPr>
            <a:spLocks noGrp="1"/>
          </p:cNvSpPr>
          <p:nvPr>
            <p:ph type="title"/>
          </p:nvPr>
        </p:nvSpPr>
        <p:spPr bwMode="auto"/>
        <p:txBody>
          <a:bodyPr wrap="square" numCol="1" anchorCtr="0" compatLnSpc="1">
            <a:prstTxWarp prst="textNoShape">
              <a:avLst/>
            </a:prstTxWarp>
          </a:bodyPr>
          <a:lstStyle/>
          <a:p>
            <a:pPr eaLnBrk="1" hangingPunct="1">
              <a:defRPr/>
            </a:pPr>
            <a:r>
              <a:rPr lang="en-US" sz="3600" smtClean="0">
                <a:latin typeface="Times New Roman" pitchFamily="18" charset="0"/>
              </a:rPr>
              <a:t>Uluslarası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 </a:t>
            </a:r>
            <a:r>
              <a:rPr lang="tr-TR" sz="3600" smtClean="0">
                <a:latin typeface="Times New Roman" pitchFamily="18" charset="0"/>
              </a:rPr>
              <a:t>K</a:t>
            </a:r>
            <a:r>
              <a:rPr lang="en-US" sz="3600" smtClean="0">
                <a:latin typeface="Times New Roman" pitchFamily="18" charset="0"/>
              </a:rPr>
              <a:t>omitesinin </a:t>
            </a:r>
            <a:r>
              <a:rPr lang="tr-TR" sz="3600" smtClean="0">
                <a:latin typeface="Times New Roman" pitchFamily="18" charset="0"/>
              </a:rPr>
              <a:t>B</a:t>
            </a:r>
            <a:r>
              <a:rPr lang="en-US" sz="3600" smtClean="0">
                <a:latin typeface="Times New Roman" pitchFamily="18" charset="0"/>
              </a:rPr>
              <a:t>aş </a:t>
            </a:r>
            <a:r>
              <a:rPr lang="tr-TR" sz="3600" smtClean="0">
                <a:latin typeface="Times New Roman" pitchFamily="18" charset="0"/>
              </a:rPr>
              <a:t>A</a:t>
            </a:r>
            <a:r>
              <a:rPr lang="en-US" sz="3600" smtClean="0">
                <a:latin typeface="Times New Roman" pitchFamily="18" charset="0"/>
              </a:rPr>
              <a:t>ğrısı</a:t>
            </a:r>
            <a:r>
              <a:rPr lang="tr-TR" sz="3600" smtClean="0">
                <a:latin typeface="Times New Roman" pitchFamily="18" charset="0"/>
              </a:rPr>
              <a:t>  Ö</a:t>
            </a:r>
            <a:r>
              <a:rPr lang="en-US" sz="3600" smtClean="0">
                <a:latin typeface="Times New Roman" pitchFamily="18" charset="0"/>
              </a:rPr>
              <a:t>yk</a:t>
            </a:r>
            <a:r>
              <a:rPr lang="tr-TR" sz="3600" smtClean="0">
                <a:latin typeface="Times New Roman" pitchFamily="18" charset="0"/>
              </a:rPr>
              <a:t>üsü</a:t>
            </a:r>
            <a:r>
              <a:rPr lang="en-US" sz="3600" smtClean="0">
                <a:latin typeface="Times New Roman" pitchFamily="18" charset="0"/>
              </a:rPr>
              <a:t> </a:t>
            </a:r>
            <a:r>
              <a:rPr lang="tr-TR" sz="3600" smtClean="0">
                <a:latin typeface="Times New Roman" pitchFamily="18" charset="0"/>
              </a:rPr>
              <a:t>A</a:t>
            </a:r>
            <a:r>
              <a:rPr lang="en-US" sz="3600" smtClean="0">
                <a:latin typeface="Times New Roman" pitchFamily="18" charset="0"/>
              </a:rPr>
              <a:t>lma </a:t>
            </a:r>
            <a:r>
              <a:rPr lang="tr-TR" sz="3600" smtClean="0">
                <a:latin typeface="Times New Roman" pitchFamily="18" charset="0"/>
              </a:rPr>
              <a:t>Ö</a:t>
            </a:r>
            <a:r>
              <a:rPr lang="en-US" sz="3600" smtClean="0">
                <a:latin typeface="Times New Roman" pitchFamily="18" charset="0"/>
              </a:rPr>
              <a:t>nerisi</a:t>
            </a:r>
            <a:r>
              <a:rPr lang="en-US" sz="3600" smtClean="0"/>
              <a:t> </a:t>
            </a:r>
            <a:r>
              <a:rPr lang="tr-TR" sz="3600" smtClean="0"/>
              <a:t>-3</a:t>
            </a:r>
          </a:p>
        </p:txBody>
      </p:sp>
      <p:sp>
        <p:nvSpPr>
          <p:cNvPr id="22530" name="Rectangle 3"/>
          <p:cNvSpPr>
            <a:spLocks noGrp="1"/>
          </p:cNvSpPr>
          <p:nvPr>
            <p:ph type="body" idx="1"/>
          </p:nvPr>
        </p:nvSpPr>
        <p:spPr/>
        <p:txBody>
          <a:bodyPr/>
          <a:lstStyle/>
          <a:p>
            <a:pPr eaLnBrk="1" hangingPunct="1"/>
            <a:endParaRPr lang="tr-TR" smtClean="0"/>
          </a:p>
          <a:p>
            <a:pPr eaLnBrk="1" hangingPunct="1"/>
            <a:r>
              <a:rPr lang="en-US" smtClean="0">
                <a:latin typeface="Times New Roman" pitchFamily="18" charset="0"/>
              </a:rPr>
              <a:t>Ağrıyı etkileyebilecek başka tıbbi sorunları var mı?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Gece ağrı ile uyanıyor mu?</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Ailede başka baş ağrısı olan var mı?</a:t>
            </a:r>
            <a:endParaRPr lang="tr-TR" smtClean="0">
              <a:latin typeface="Times New Roman" pitchFamily="18" charset="0"/>
            </a:endParaRPr>
          </a:p>
          <a:p>
            <a:pPr eaLnBrk="1" hangingPunct="1"/>
            <a:endParaRPr lang="en-US" smtClean="0">
              <a:latin typeface="Times New Roman" pitchFamily="18" charset="0"/>
            </a:endParaRPr>
          </a:p>
          <a:p>
            <a:pPr eaLnBrk="1" hangingPunct="1"/>
            <a:r>
              <a:rPr lang="en-US" smtClean="0">
                <a:latin typeface="Times New Roman" pitchFamily="18" charset="0"/>
              </a:rPr>
              <a:t>Baş ağrısı sırasında hiç kan basıncı ölçüldü mü? </a:t>
            </a:r>
          </a:p>
          <a:p>
            <a:pPr eaLnBrk="1" hangingPunct="1"/>
            <a:endParaRPr lang="tr-TR" smtClean="0">
              <a:latin typeface="Times New Roman" pitchFamily="18" charset="0"/>
            </a:endParaRPr>
          </a:p>
          <a:p>
            <a:pPr eaLnBrk="1" hangingPunct="1"/>
            <a:endParaRPr lang="tr-TR" smtClean="0">
              <a:latin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531</TotalTime>
  <Words>1339</Words>
  <Application>Microsoft Office PowerPoint</Application>
  <PresentationFormat>Ekran Gösterisi (4:3)</PresentationFormat>
  <Paragraphs>356</Paragraphs>
  <Slides>35</Slides>
  <Notes>3</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Adjacency</vt:lpstr>
      <vt:lpstr>BAŞ AĞRISININ DEĞERLENDİRİLMESİ VE YÖNETİMİ</vt:lpstr>
      <vt:lpstr>Amaç ve Hedefler</vt:lpstr>
      <vt:lpstr>PowerPoint Sunusu</vt:lpstr>
      <vt:lpstr>Anamnez </vt:lpstr>
      <vt:lpstr>Baş ağrılarında kırmızı bayraklar</vt:lpstr>
      <vt:lpstr>Baş ağrılarında kırmızı bayraklar</vt:lpstr>
      <vt:lpstr>Uluslarası Baş Ağrısı Komitesinin Baş Ağrısı  Öyküsü Alma Önerisi -1</vt:lpstr>
      <vt:lpstr>Uluslarası Baş Ağrısı Komitesinin Baş Ağrısı  Öyküsü Alma Önerisi -2</vt:lpstr>
      <vt:lpstr>Uluslarası Baş Ağrısı Komitesinin Baş Ağrısı  Öyküsü Alma Önerisi -3</vt:lpstr>
      <vt:lpstr>Fizik  Muayene</vt:lpstr>
      <vt:lpstr>Fizik  Muayene</vt:lpstr>
      <vt:lpstr>Ne zaman görüntüleme yapılmalı?</vt:lpstr>
      <vt:lpstr>PowerPoint Sunusu</vt:lpstr>
      <vt:lpstr>Primer baş ağrıları</vt:lpstr>
      <vt:lpstr>Gerilim tipi baş ağrısı</vt:lpstr>
      <vt:lpstr>PowerPoint Sunusu</vt:lpstr>
      <vt:lpstr>Küme baş ağrısı</vt:lpstr>
      <vt:lpstr>Küme baş ağrısı</vt:lpstr>
      <vt:lpstr>Küme baş ağrısı</vt:lpstr>
      <vt:lpstr>Trigeminal otonomik sefaljiler</vt:lpstr>
      <vt:lpstr>Trigeminal otonomik sefaljiler</vt:lpstr>
      <vt:lpstr>Trigeminal otonomik sefaljiler</vt:lpstr>
      <vt:lpstr>Trigeminal otonomik sefaljiler</vt:lpstr>
      <vt:lpstr>Sekonder baş ağrıları </vt:lpstr>
      <vt:lpstr>Psödotümör serebri</vt:lpstr>
      <vt:lpstr>Intrakraniyal hipotansiyon</vt:lpstr>
      <vt:lpstr>Subaraknoid kanama </vt:lpstr>
      <vt:lpstr>SAK anamnezdeki alarmlar</vt:lpstr>
      <vt:lpstr>Santral sinir sistemi enfeksiyonu</vt:lpstr>
      <vt:lpstr>Beyin tm</vt:lpstr>
      <vt:lpstr>Temporal arterit</vt:lpstr>
      <vt:lpstr>Anahtar noktalar</vt:lpstr>
      <vt:lpstr>Sevk endikasyonları</vt:lpstr>
      <vt:lpstr>PowerPoint Sunusu</vt:lpstr>
      <vt:lpstr>Kaynaklar</vt:lpstr>
    </vt:vector>
  </TitlesOfParts>
  <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AĞRISININ DEĞERLENDİRİLMESİ VE YÖNETİMİ</dc:title>
  <dc:subject/>
  <dc:creator/>
  <cp:keywords/>
  <dc:description/>
  <cp:lastModifiedBy>Win7</cp:lastModifiedBy>
  <cp:revision>37</cp:revision>
  <dcterms:created xsi:type="dcterms:W3CDTF">2005-10-31T21:50:40Z</dcterms:created>
  <dcterms:modified xsi:type="dcterms:W3CDTF">2016-02-09T20:19:56Z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TC100690401033</vt:lpwstr>
  </property>
</Properties>
</file>