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6" r:id="rId2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93" d="100"/>
          <a:sy n="93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11982B-4175-469B-A1D4-ECAE3BBEC02D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085608-89D9-429A-8457-C4F0DE6301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78BC-4570-41F0-9EE0-F0B5A466BD90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7A4B-1341-4FB2-9300-5C96D5E5FBF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721D-E5A7-4581-AD1A-38F1A369BBB0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5125A-0F2C-4810-9ED9-743F643BDE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2B2F-D6B5-4536-9307-FF5576555429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B5CE-A509-4DFF-AA7F-FEBF407336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9264-39E0-4B86-82B9-6E1C42FFB832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203E-B246-4213-823C-34AE674395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2135-3EE0-4B81-8B87-026E4D1207BF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BB3AA-E0B1-44C0-B12C-EAD8984ED2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40EF-6F22-4D44-9C02-98AFFAA36AFC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6C59-1D1C-4224-903C-F08D4D54C7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0AC1-5A9B-4BD3-9500-DCD8D3CC914E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4610-3A01-4DEE-97EB-2EF99CC9C3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11FD-D010-46FC-8323-96D5C8D29F12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7BA4-F422-4620-A3DD-EB25D71CB8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DC27-E2CA-4B58-9737-19AFC6BEF1C9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AB99-E28E-4974-B345-656EEFFA97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857C-28DD-4314-ADC2-66177B2E490B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92F7-4916-4B7B-9FAA-61916F0751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0E357-8D2A-4392-BFDE-6D866547F71B}" type="datetimeFigureOut">
              <a:rPr lang="tr-TR"/>
              <a:pPr>
                <a:defRPr/>
              </a:pPr>
              <a:t>2/9/2015</a:t>
            </a:fld>
            <a:endParaRPr lang="tr-T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420B4B-D1E4-424F-907A-2BB8BA1C6E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ARALIKLI ANİ DİSPNEİK ATAKLAR</a:t>
            </a:r>
          </a:p>
        </p:txBody>
      </p:sp>
      <p:sp>
        <p:nvSpPr>
          <p:cNvPr id="13314" name="Alt Başlık 2"/>
          <p:cNvSpPr>
            <a:spLocks noGrp="1"/>
          </p:cNvSpPr>
          <p:nvPr>
            <p:ph type="subTitle" idx="1"/>
          </p:nvPr>
        </p:nvSpPr>
        <p:spPr>
          <a:xfrm>
            <a:off x="2590800" y="3733800"/>
            <a:ext cx="5638800" cy="1600200"/>
          </a:xfrm>
        </p:spPr>
        <p:txBody>
          <a:bodyPr/>
          <a:lstStyle/>
          <a:p>
            <a:pPr algn="r"/>
            <a:r>
              <a:rPr lang="tr-TR" smtClean="0">
                <a:latin typeface="Arial" charset="0"/>
              </a:rPr>
              <a:t>Dr. Ceyhun Yurtsever</a:t>
            </a:r>
          </a:p>
          <a:p>
            <a:pPr algn="r"/>
            <a:r>
              <a:rPr lang="tr-TR" smtClean="0">
                <a:latin typeface="Arial" charset="0"/>
              </a:rPr>
              <a:t>10.02.2014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Trakeomalazi, trakeal kartilaj zayıflığıdır.</a:t>
            </a:r>
          </a:p>
          <a:p>
            <a:pPr lvl="1">
              <a:defRPr/>
            </a:pPr>
            <a:r>
              <a:rPr lang="tr-TR" sz="3000" dirty="0" smtClean="0"/>
              <a:t>Anteroposterior-Lateral</a:t>
            </a:r>
          </a:p>
          <a:p>
            <a:pPr lvl="1">
              <a:defRPr/>
            </a:pPr>
            <a:r>
              <a:rPr lang="tr-TR" sz="3000" dirty="0" smtClean="0"/>
              <a:t>Diffüz-Segmental</a:t>
            </a:r>
          </a:p>
          <a:p>
            <a:pPr lvl="1">
              <a:defRPr/>
            </a:pPr>
            <a:r>
              <a:rPr lang="tr-TR" sz="3000" dirty="0" smtClean="0"/>
              <a:t>Konjenital-Kazanılmış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253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smtClean="0"/>
              <a:t>Kazanılmış form özellikle entübe edilmiş yada trakeostomisi olan erişkinlerde yaygındır.</a:t>
            </a:r>
          </a:p>
          <a:p>
            <a:r>
              <a:rPr lang="tr-TR" sz="2800" smtClean="0"/>
              <a:t>Trakeostomi</a:t>
            </a:r>
            <a:r>
              <a:rPr lang="tr-TR" sz="2800" smtClean="0">
                <a:latin typeface="Arial" charset="0"/>
              </a:rPr>
              <a:t>-</a:t>
            </a:r>
            <a:r>
              <a:rPr lang="tr-TR" sz="2800" smtClean="0"/>
              <a:t>stoma veya endotrakeal entübasyon</a:t>
            </a:r>
            <a:r>
              <a:rPr lang="tr-TR" sz="2800" smtClean="0">
                <a:latin typeface="Arial" charset="0"/>
              </a:rPr>
              <a:t>-</a:t>
            </a:r>
            <a:r>
              <a:rPr lang="tr-TR" sz="2800" smtClean="0"/>
              <a:t>şişme kaf bölgelesinin trakeal duvarı zedelemesiyle trakeal kartilajı zayıflatır.</a:t>
            </a:r>
          </a:p>
          <a:p>
            <a:r>
              <a:rPr lang="tr-TR" sz="2800" smtClean="0"/>
              <a:t>Bu tip trakeomalaziler genelde segmentaldir ve uzunluğu 3 cm veya daha </a:t>
            </a:r>
            <a:r>
              <a:rPr lang="tr-TR" sz="2800" smtClean="0">
                <a:latin typeface="Arial" charset="0"/>
              </a:rPr>
              <a:t>kısadır</a:t>
            </a:r>
            <a:r>
              <a:rPr lang="tr-TR" sz="280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355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En olası risk faktörü tekrarlayan ve uzun süreli entübasyon ve bununla beraber yüksek doz steroid tedavisidir.</a:t>
            </a:r>
          </a:p>
          <a:p>
            <a:r>
              <a:rPr lang="tr-TR" smtClean="0"/>
              <a:t>Mekanizma belirsizdir ancak basınç nekrozu, bozulmuş kan akımı, tekrarlayan enfeksiyonlar, mukozal sürtünme veya mukozal inflamasyon ile ilişkili olabilir.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45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Diğer nedenler</a:t>
            </a:r>
          </a:p>
          <a:p>
            <a:pPr lvl="1"/>
            <a:r>
              <a:rPr lang="tr-TR" smtClean="0"/>
              <a:t>Tekrarlayan enfeksiyonlar</a:t>
            </a:r>
          </a:p>
          <a:p>
            <a:pPr lvl="1"/>
            <a:r>
              <a:rPr lang="tr-TR" smtClean="0"/>
              <a:t>Sigara dumanı gibi iritan inhalasyonlarının sebep olduğu yaygın inflamasyon ve beraberinde ağır amfizem</a:t>
            </a:r>
          </a:p>
          <a:p>
            <a:pPr lvl="1"/>
            <a:r>
              <a:rPr lang="tr-TR" smtClean="0"/>
              <a:t>Ağır spor travma öyküsü</a:t>
            </a:r>
          </a:p>
          <a:p>
            <a:pPr lvl="1"/>
            <a:r>
              <a:rPr lang="tr-TR" smtClean="0"/>
              <a:t>Trakeaya dıştan bası(guatr vb)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Hastanın semptomları, vokal kordların birkaç santim aşağısında trakeada anteroposterior segmental bir daralma ile açıklanabilir.</a:t>
            </a:r>
          </a:p>
          <a:p>
            <a:r>
              <a:rPr lang="tr-TR" smtClean="0"/>
              <a:t>Hasta başını yukarıya kaldırdığında yada yatar pozisyonda boynunu fleksiyona getirdiğinde hava girişi bu hareketlerle uyumluydu.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6626" name="İçerik Yer Tutucusu 2"/>
          <p:cNvSpPr>
            <a:spLocks noGrp="1"/>
          </p:cNvSpPr>
          <p:nvPr>
            <p:ph idx="1"/>
          </p:nvPr>
        </p:nvSpPr>
        <p:spPr>
          <a:xfrm>
            <a:off x="539750" y="5661025"/>
            <a:ext cx="8001000" cy="863600"/>
          </a:xfrm>
        </p:spPr>
        <p:txBody>
          <a:bodyPr/>
          <a:lstStyle/>
          <a:p>
            <a:endParaRPr lang="tr-TR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566738" y="5013325"/>
            <a:ext cx="8001000" cy="1006475"/>
          </a:xfrm>
        </p:spPr>
        <p:txBody>
          <a:bodyPr/>
          <a:lstStyle/>
          <a:p>
            <a:r>
              <a:rPr lang="tr-TR" sz="2400" smtClean="0"/>
              <a:t>Şekilde AC ve trakeanın 3 boyutlu görüntülenmesi mevcut olup trakeomalazi lezyonu belirgindir.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0163"/>
            <a:ext cx="50387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Akut pulmoner ödem</a:t>
            </a:r>
          </a:p>
        </p:txBody>
      </p:sp>
      <p:sp>
        <p:nvSpPr>
          <p:cNvPr id="2867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smtClean="0"/>
              <a:t>Entübasyondan yeni çıkmış, çoklu organ yetmezliği gelişmiş zayıf bir hastada ani gelişen nefes darlığı akut pulmoner ödem olasılığını arttırır.</a:t>
            </a:r>
          </a:p>
          <a:p>
            <a:r>
              <a:rPr lang="tr-TR" sz="2800" smtClean="0"/>
              <a:t>Bu hastada ki nefes darlığı başın veya boynun hareketlerine bağlıydı ve volüm yüklenme belirtileri ile ilişkili değildi.</a:t>
            </a:r>
          </a:p>
          <a:p>
            <a:r>
              <a:rPr lang="tr-TR" sz="2800" smtClean="0"/>
              <a:t>Akut pulmoner ödem azalmış solunum sesleri, ral-ronküs-vizing ve juguler venöz dolgunlukla beraberdir.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400" b="1" smtClean="0"/>
              <a:t>GÖRH, aspirasyon ve pnömonisiyle birlikte</a:t>
            </a:r>
          </a:p>
        </p:txBody>
      </p:sp>
      <p:sp>
        <p:nvSpPr>
          <p:cNvPr id="2969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GÖRH, brokospazmla birlikte olan kronik aspirasyon sendromuna neden olabilir.</a:t>
            </a:r>
          </a:p>
          <a:p>
            <a:r>
              <a:rPr lang="tr-TR" smtClean="0"/>
              <a:t>Vizing, ral ve ince ekspiratuar ronküsler gibi bronkospazm işaretleri olur.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400" b="1" smtClean="0"/>
              <a:t>Ventilatör kaynaklı AC hasarı</a:t>
            </a:r>
          </a:p>
        </p:txBody>
      </p:sp>
      <p:sp>
        <p:nvSpPr>
          <p:cNvPr id="3072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Barotravma, aşırı hava kaçağı veya volüm travmasıyla AC hasarına sebep olabilir.</a:t>
            </a:r>
          </a:p>
          <a:p>
            <a:r>
              <a:rPr lang="tr-TR" smtClean="0"/>
              <a:t>Sekonder olarak AC aşırı genişlemesi ortaya çıkarabilir.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433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smtClean="0"/>
              <a:t>Huzurevinde yaşayan 62 yaşındaki hasta nefes darlığı şikayetiyle başvurmuş.</a:t>
            </a:r>
          </a:p>
          <a:p>
            <a:r>
              <a:rPr lang="tr-TR" sz="2800" smtClean="0"/>
              <a:t>Hasta çoklu organ yetmezliğiyle birlikte olan ürosepsis tedavisi için yoğun bakım ünitesinde kalmış ve kısa bir süre önce taburcu edilmiş.</a:t>
            </a:r>
          </a:p>
          <a:p>
            <a:r>
              <a:rPr lang="tr-TR" sz="2800" smtClean="0"/>
              <a:t>Hastanede, 3 haftadan uzun süre mekanik ventilasyon ve vasopressör tedavisi görmüş.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174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Atelektravma diyede adlandırılan döngüsel atelektaziler, AC in atelektazik olması ve sonrasında tekrar genişlemesiyle oluşabilecek zarar anlamına gelir.</a:t>
            </a:r>
          </a:p>
          <a:p>
            <a:r>
              <a:rPr lang="tr-TR" smtClean="0"/>
              <a:t>Biyotravma AC hücrelerinin aşırı gerilmesi sonrası alveollerde sitokinleri arttıran inflamatuar yanıttır.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277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Bu durumda prezentasyon trakeomalaziden daha yavaştır ve kendiliğinden çözülmez.</a:t>
            </a:r>
          </a:p>
          <a:p>
            <a:r>
              <a:rPr lang="tr-TR" smtClean="0"/>
              <a:t>Etkilenen hemitoraksta hiçbir solunum sesi yoktur ama intratorasik HT bulguları mevcuttur.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400" b="1" smtClean="0"/>
              <a:t>Ventilatör kaynaklı pnömoni ve atelektazi</a:t>
            </a:r>
          </a:p>
        </p:txBody>
      </p:sp>
      <p:sp>
        <p:nvSpPr>
          <p:cNvPr id="3379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Mekanik ventilasyon sonrası ortaya çıkan kalıcı pnömoni ve atelektazide de daha yavaş bir prezentasyon vardır.</a:t>
            </a:r>
          </a:p>
          <a:p>
            <a:r>
              <a:rPr lang="tr-TR" smtClean="0"/>
              <a:t>Fizik muayenede solunum belirtileri (raller, ronküsler gibi) eşliğinde ateş ve öksürük gibi sistemik semptomlarda mevcuttur.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32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584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February 1, 2013 </a:t>
            </a:r>
            <a:r>
              <a:rPr lang="en-US" smtClean="0"/>
              <a:t> </a:t>
            </a:r>
            <a:r>
              <a:rPr lang="en-US" i="1" smtClean="0"/>
              <a:t>Volume 87, Number 3 </a:t>
            </a:r>
            <a:endParaRPr lang="tr-TR" i="1" smtClean="0"/>
          </a:p>
          <a:p>
            <a:r>
              <a:rPr lang="tr-TR" smtClean="0"/>
              <a:t>www.aafp.org/afp </a:t>
            </a:r>
          </a:p>
          <a:p>
            <a:r>
              <a:rPr lang="tr-TR" b="1" i="1" smtClean="0"/>
              <a:t>American Family Physician </a:t>
            </a:r>
            <a:endParaRPr lang="tr-TR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53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600" smtClean="0">
                <a:latin typeface="Arial" charset="0"/>
              </a:rPr>
              <a:t>B</a:t>
            </a:r>
            <a:r>
              <a:rPr lang="tr-TR" sz="2600" smtClean="0"/>
              <a:t>ir bakım tesisine taburcu edildikten sonra, hasta da birkaç kez akut solunum yetmezliği atağı gelişmiş.</a:t>
            </a:r>
          </a:p>
          <a:p>
            <a:r>
              <a:rPr lang="tr-TR" sz="2600" smtClean="0"/>
              <a:t>Ataklar; </a:t>
            </a:r>
          </a:p>
          <a:p>
            <a:pPr lvl="1"/>
            <a:r>
              <a:rPr lang="tr-TR" smtClean="0"/>
              <a:t>ani ve kendi kendini sınırlayan, </a:t>
            </a:r>
          </a:p>
          <a:p>
            <a:pPr lvl="1"/>
            <a:r>
              <a:rPr lang="tr-TR" smtClean="0"/>
              <a:t>nebulizerler, ilave oksijen ve başın konumunun değiştirilmesi gibi minimal müdahelelerle çözülen karakterdeymiş. </a:t>
            </a:r>
          </a:p>
          <a:p>
            <a:pPr lvl="1"/>
            <a:r>
              <a:rPr lang="tr-TR" smtClean="0"/>
              <a:t>Ve oskültasyonda AC sesleri doğalmış.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638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Ataklar</a:t>
            </a:r>
          </a:p>
          <a:p>
            <a:pPr lvl="1"/>
            <a:r>
              <a:rPr lang="tr-TR" smtClean="0"/>
              <a:t>Hasta sırt üstü yatar pozisyonda başını yükselttiğinde</a:t>
            </a:r>
          </a:p>
          <a:p>
            <a:pPr lvl="1"/>
            <a:r>
              <a:rPr lang="tr-TR" smtClean="0"/>
              <a:t>Otururken başını ileriye uzattığında oluşuyormuş.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Başlı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7891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smtClean="0"/>
              <a:t>Akut pulmoner ödem</a:t>
            </a:r>
          </a:p>
          <a:p>
            <a:r>
              <a:rPr lang="tr-TR" smtClean="0"/>
              <a:t>GÖRH, aspirasyon ve pnomonisiyle birlikte</a:t>
            </a:r>
          </a:p>
          <a:p>
            <a:r>
              <a:rPr lang="tr-TR" smtClean="0"/>
              <a:t>Trakeomalazi</a:t>
            </a:r>
          </a:p>
          <a:p>
            <a:r>
              <a:rPr lang="tr-TR" smtClean="0"/>
              <a:t>Ventilatör kaynaklı AC hasarı</a:t>
            </a:r>
          </a:p>
          <a:p>
            <a:r>
              <a:rPr lang="tr-TR" smtClean="0"/>
              <a:t>Ventilatör kaynaklı pnömoni ve atelektazi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Akut pulmoner ödem</a:t>
            </a:r>
          </a:p>
          <a:p>
            <a:r>
              <a:rPr lang="tr-TR" smtClean="0"/>
              <a:t>GÖRH, aspirasyon ve pnomonisiyle birlikte</a:t>
            </a:r>
          </a:p>
          <a:p>
            <a:r>
              <a:rPr lang="tr-TR" smtClean="0"/>
              <a:t>Trakeomalazi</a:t>
            </a:r>
          </a:p>
          <a:p>
            <a:r>
              <a:rPr lang="tr-TR" smtClean="0"/>
              <a:t>Ventilatör kaynaklı AC hasarı</a:t>
            </a:r>
          </a:p>
          <a:p>
            <a:r>
              <a:rPr lang="tr-TR" smtClean="0"/>
              <a:t>Ventilatör kaynaklı pnömoni ve atelektazi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Cevap: Trakeomalazi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234</TotalTime>
  <Words>470</Words>
  <Application>Microsoft Office PowerPoint</Application>
  <PresentationFormat>On-screen Show (4:3)</PresentationFormat>
  <Paragraphs>63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Verdana</vt:lpstr>
      <vt:lpstr>Arial</vt:lpstr>
      <vt:lpstr>Wingdings</vt:lpstr>
      <vt:lpstr>Calibri</vt:lpstr>
      <vt:lpstr>Tema1</vt:lpstr>
      <vt:lpstr>Tema1</vt:lpstr>
      <vt:lpstr>ARALIKLI ANİ DİSPNEİK ATAKLAR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Tartışma</vt:lpstr>
      <vt:lpstr>Slayt 11</vt:lpstr>
      <vt:lpstr>Slayt 12</vt:lpstr>
      <vt:lpstr>Slayt 13</vt:lpstr>
      <vt:lpstr>Slayt 14</vt:lpstr>
      <vt:lpstr>Slayt 15</vt:lpstr>
      <vt:lpstr>Slayt 16</vt:lpstr>
      <vt:lpstr>Akut pulmoner ödem</vt:lpstr>
      <vt:lpstr>GÖRH, aspirasyon ve pnömonisiyle birlikte</vt:lpstr>
      <vt:lpstr>Ventilatör kaynaklı AC hasarı</vt:lpstr>
      <vt:lpstr>Slayt 20</vt:lpstr>
      <vt:lpstr>Slayt 21</vt:lpstr>
      <vt:lpstr>Ventilatör kaynaklı pnömoni ve atelektazi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ARALIKLI ANİ DİSPNEİK ATAKLAR</dc:title>
  <dc:creator>yurtseverler</dc:creator>
  <cp:lastModifiedBy>DX6120MT</cp:lastModifiedBy>
  <cp:revision>19</cp:revision>
  <dcterms:created xsi:type="dcterms:W3CDTF">2015-02-08T06:48:29Z</dcterms:created>
  <dcterms:modified xsi:type="dcterms:W3CDTF">2015-02-09T13:10:53Z</dcterms:modified>
</cp:coreProperties>
</file>