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2" r:id="rId3"/>
    <p:sldId id="303" r:id="rId4"/>
    <p:sldId id="267" r:id="rId5"/>
    <p:sldId id="280" r:id="rId6"/>
    <p:sldId id="281" r:id="rId7"/>
    <p:sldId id="282" r:id="rId8"/>
    <p:sldId id="283" r:id="rId9"/>
    <p:sldId id="284" r:id="rId10"/>
    <p:sldId id="268" r:id="rId11"/>
    <p:sldId id="269" r:id="rId12"/>
    <p:sldId id="270" r:id="rId13"/>
    <p:sldId id="271" r:id="rId14"/>
    <p:sldId id="297" r:id="rId15"/>
    <p:sldId id="298" r:id="rId16"/>
    <p:sldId id="272" r:id="rId17"/>
    <p:sldId id="274" r:id="rId18"/>
    <p:sldId id="273" r:id="rId19"/>
    <p:sldId id="276" r:id="rId20"/>
    <p:sldId id="277" r:id="rId21"/>
    <p:sldId id="289" r:id="rId22"/>
    <p:sldId id="290" r:id="rId23"/>
    <p:sldId id="299" r:id="rId24"/>
    <p:sldId id="301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Dikdörtgen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Dikdörtgen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Düz Bağlayıcı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Dikdörtgen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5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50C2E-9398-4966-BAAA-7BC255FEEF06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16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1CC16F0-435F-4A14-B1EA-B8CA75E350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A4EB5-7C83-44F0-B4DD-2DBB8B948E14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0EEF5-CAD5-4CD5-9548-5BAF6F44CA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ikdörtgen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Dikdörtgen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Düz Bağlayıcı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Slayt Numarası Yer Tutucus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871B8-A9F3-48DA-93EA-B21465A416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Veri Yer Tutucusu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29419-C807-4180-B92A-9C504C99CD8C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15" name="Altbilgi Yer Tutucusu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FF16-8A85-4FE5-85F9-B04E6E8444C3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47EA8-9706-436C-9CD1-879BB2BC09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Dikdörtgen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Dikdörtgen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Dikdörtgen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5" name="Altbilgi Yer Tutucusu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" name="Veri Yer Tutucusu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45C6D-0B28-4870-B8C4-8D2E96B73E2B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17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B3E401-3428-4F96-9E51-219323F004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üz Bağlayıcı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9EC83-AE01-4E65-8DE1-38E204DBF64D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7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1D8ED-A65F-484A-8759-506938FA81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Dikdörtgen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üz Bağlayıcı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Dikdörtgen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8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BBC07-0BD9-4E08-BAC5-C008EBF468DC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19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A4885938-360A-42E7-8B36-F3D6588D5B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6995B-627A-4EF5-A7A7-39C3AE91C8E8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9A6B7-B256-44A2-A999-694E3F05B9C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ikdörtgen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Dikdörtgen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80192-87C8-47E5-9D70-DEE96D92531D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9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CBBD59-CACF-4EA5-930A-2A4D678CF2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ikdörtgen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Dikdörtgen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6" name="Slayt Numarası Yer Tutucus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B5A7A9B-BA89-49EE-A315-37775E9841D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7" name="Veri Yer Tutucusu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4C5B5-C34C-4173-9C92-909B627EA3F6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18" name="Altbilgi Yer Tutucusu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Dikdörtgen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Dikdörtgen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Dikdörtgen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Slayt Numarası Yer Tutucus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43CC1-A900-4DD7-8F1D-82A241D2795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7" name="Veri Yer Tutucusu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D81EF-0DA3-483C-8C96-CBCDF092B474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18" name="Altbilgi Yer Tutucusu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F27DC56-A992-4B01-9208-DC559EF5AEA8}" type="datetimeFigureOut">
              <a:rPr lang="tr-TR"/>
              <a:pPr>
                <a:defRPr/>
              </a:pPr>
              <a:t>28.06.2016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A9A95E-2917-457F-8F4C-FA94E89DA5F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38" name="Başlık Yer Tutucusu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39" name="Metin Yer Tutucusu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350" y="3644900"/>
            <a:ext cx="6400800" cy="1223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KTÜ TIP FAKÜLTESİ AİLE HEKİMLİĞİ AD.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/>
              <a:t>ARAŞ. GÖR. DR. SELMAN DEMİRCİ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28</a:t>
            </a:r>
            <a:r>
              <a:rPr lang="tr-TR" dirty="0" smtClean="0"/>
              <a:t>.06.2016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 ve </a:t>
            </a: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Tirotoksikoz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 Nedenleri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1412875"/>
            <a:ext cx="8626475" cy="507047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>
                <a:solidFill>
                  <a:schemeClr val="accent1"/>
                </a:solidFill>
              </a:rPr>
              <a:t>Hipertiroidi</a:t>
            </a:r>
            <a:r>
              <a:rPr lang="tr-TR" dirty="0">
                <a:solidFill>
                  <a:schemeClr val="accent1"/>
                </a:solidFill>
              </a:rPr>
              <a:t> nedenleri: </a:t>
            </a:r>
            <a:endParaRPr lang="tr-TR" dirty="0" smtClean="0">
              <a:solidFill>
                <a:schemeClr val="accent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Graves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hastalığı </a:t>
            </a:r>
            <a:endParaRPr lang="tr-TR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Toksik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MNG </a:t>
            </a:r>
            <a:endParaRPr lang="tr-TR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smtClean="0">
                <a:solidFill>
                  <a:schemeClr val="tx1"/>
                </a:solidFill>
              </a:rPr>
              <a:t>Otonom </a:t>
            </a:r>
            <a:r>
              <a:rPr lang="tr-TR" dirty="0" err="1">
                <a:solidFill>
                  <a:schemeClr val="tx1"/>
                </a:solidFill>
              </a:rPr>
              <a:t>toksik</a:t>
            </a:r>
            <a:r>
              <a:rPr lang="tr-TR" dirty="0">
                <a:solidFill>
                  <a:schemeClr val="tx1"/>
                </a:solidFill>
              </a:rPr>
              <a:t> nodül </a:t>
            </a:r>
            <a:endParaRPr lang="tr-TR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Korionik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hormon artışına bağlı nedenler </a:t>
            </a:r>
            <a:endParaRPr lang="tr-TR" dirty="0" smtClean="0">
              <a:solidFill>
                <a:schemeClr val="tx1"/>
              </a:solidFill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tr-TR" dirty="0" err="1" smtClean="0"/>
              <a:t>Trofoblastik</a:t>
            </a:r>
            <a:r>
              <a:rPr lang="tr-TR" dirty="0" smtClean="0"/>
              <a:t> </a:t>
            </a:r>
            <a:r>
              <a:rPr lang="tr-TR" dirty="0"/>
              <a:t>hastalıklar (</a:t>
            </a:r>
            <a:r>
              <a:rPr lang="tr-TR" dirty="0" err="1"/>
              <a:t>koriyokarsinom</a:t>
            </a:r>
            <a:r>
              <a:rPr lang="tr-TR" dirty="0"/>
              <a:t>, </a:t>
            </a:r>
            <a:r>
              <a:rPr lang="tr-TR" dirty="0" err="1"/>
              <a:t>mol</a:t>
            </a:r>
            <a:r>
              <a:rPr lang="tr-TR" dirty="0"/>
              <a:t> </a:t>
            </a:r>
            <a:r>
              <a:rPr lang="tr-TR" dirty="0" err="1"/>
              <a:t>hidatiform</a:t>
            </a:r>
            <a:r>
              <a:rPr lang="tr-TR" dirty="0"/>
              <a:t>)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tr-TR" dirty="0" err="1" smtClean="0"/>
              <a:t>Gestasyonel</a:t>
            </a:r>
            <a:r>
              <a:rPr lang="tr-TR" dirty="0" smtClean="0"/>
              <a:t> </a:t>
            </a:r>
            <a:r>
              <a:rPr lang="tr-TR" dirty="0" err="1"/>
              <a:t>hipertiroidi</a:t>
            </a:r>
            <a:r>
              <a:rPr lang="tr-TR" dirty="0"/>
              <a:t> </a:t>
            </a:r>
            <a:endParaRPr lang="tr-TR" dirty="0" smtClean="0"/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smtClean="0">
                <a:solidFill>
                  <a:schemeClr val="tx1"/>
                </a:solidFill>
              </a:rPr>
              <a:t>İyoda </a:t>
            </a:r>
            <a:r>
              <a:rPr lang="tr-TR" dirty="0">
                <a:solidFill>
                  <a:schemeClr val="tx1"/>
                </a:solidFill>
              </a:rPr>
              <a:t>bağlı </a:t>
            </a:r>
            <a:r>
              <a:rPr lang="tr-TR" dirty="0" err="1">
                <a:solidFill>
                  <a:schemeClr val="tx1"/>
                </a:solidFill>
              </a:rPr>
              <a:t>hipertiroidi</a:t>
            </a:r>
            <a:r>
              <a:rPr lang="tr-TR" dirty="0">
                <a:solidFill>
                  <a:schemeClr val="tx1"/>
                </a:solidFill>
              </a:rPr>
              <a:t> (</a:t>
            </a:r>
            <a:r>
              <a:rPr lang="tr-TR" dirty="0" err="1">
                <a:solidFill>
                  <a:schemeClr val="tx1"/>
                </a:solidFill>
              </a:rPr>
              <a:t>jod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basedow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amiodaron</a:t>
            </a:r>
            <a:r>
              <a:rPr lang="tr-TR" dirty="0">
                <a:solidFill>
                  <a:schemeClr val="tx1"/>
                </a:solidFill>
              </a:rPr>
              <a:t>) </a:t>
            </a:r>
            <a:endParaRPr lang="tr-TR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Struma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ovari</a:t>
            </a:r>
            <a:r>
              <a:rPr lang="tr-TR" dirty="0">
                <a:solidFill>
                  <a:schemeClr val="tx1"/>
                </a:solidFill>
              </a:rPr>
              <a:t> </a:t>
            </a:r>
            <a:endParaRPr lang="tr-TR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Metastatik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fonksiyonel </a:t>
            </a:r>
            <a:r>
              <a:rPr lang="tr-TR" dirty="0" err="1">
                <a:solidFill>
                  <a:schemeClr val="tx1"/>
                </a:solidFill>
              </a:rPr>
              <a:t>tiroid</a:t>
            </a:r>
            <a:r>
              <a:rPr lang="tr-TR" dirty="0">
                <a:solidFill>
                  <a:schemeClr val="tx1"/>
                </a:solidFill>
              </a:rPr>
              <a:t> kanseri </a:t>
            </a:r>
            <a:endParaRPr lang="tr-TR" dirty="0" smtClean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>
                <a:solidFill>
                  <a:schemeClr val="accent1"/>
                </a:solidFill>
              </a:rPr>
              <a:t>Nonotoimmün</a:t>
            </a:r>
            <a:r>
              <a:rPr lang="tr-TR" dirty="0" smtClean="0">
                <a:solidFill>
                  <a:schemeClr val="accent1"/>
                </a:solidFill>
              </a:rPr>
              <a:t> </a:t>
            </a:r>
            <a:r>
              <a:rPr lang="tr-TR" dirty="0" err="1">
                <a:solidFill>
                  <a:schemeClr val="accent1"/>
                </a:solidFill>
              </a:rPr>
              <a:t>hipertiroidi</a:t>
            </a:r>
            <a:r>
              <a:rPr lang="tr-TR" dirty="0">
                <a:solidFill>
                  <a:schemeClr val="accent1"/>
                </a:solidFill>
              </a:rPr>
              <a:t>: </a:t>
            </a:r>
            <a:endParaRPr lang="tr-TR" dirty="0" smtClean="0">
              <a:solidFill>
                <a:schemeClr val="accent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smtClean="0">
                <a:solidFill>
                  <a:schemeClr val="tx1"/>
                </a:solidFill>
              </a:rPr>
              <a:t>TSH </a:t>
            </a:r>
            <a:r>
              <a:rPr lang="tr-TR" dirty="0">
                <a:solidFill>
                  <a:schemeClr val="tx1"/>
                </a:solidFill>
              </a:rPr>
              <a:t>salgılayan tümörler </a:t>
            </a:r>
            <a:endParaRPr lang="tr-TR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Tiroid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hormon direncinin bazı formları </a:t>
            </a:r>
            <a:endParaRPr lang="tr-TR" dirty="0" smtClean="0">
              <a:solidFill>
                <a:schemeClr val="tx1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>
                <a:solidFill>
                  <a:schemeClr val="accent1"/>
                </a:solidFill>
              </a:rPr>
              <a:t>Tirotoksikoz</a:t>
            </a:r>
            <a:r>
              <a:rPr lang="tr-TR" dirty="0" smtClean="0">
                <a:solidFill>
                  <a:schemeClr val="accent1"/>
                </a:solidFill>
              </a:rPr>
              <a:t> </a:t>
            </a:r>
            <a:r>
              <a:rPr lang="tr-TR" dirty="0">
                <a:solidFill>
                  <a:schemeClr val="accent1"/>
                </a:solidFill>
              </a:rPr>
              <a:t>nedenleri: </a:t>
            </a:r>
            <a:endParaRPr lang="tr-TR" dirty="0" smtClean="0">
              <a:solidFill>
                <a:schemeClr val="accent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Tiroiditler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Struma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ovarii</a:t>
            </a:r>
            <a:r>
              <a:rPr lang="tr-TR" dirty="0">
                <a:solidFill>
                  <a:schemeClr val="tx1"/>
                </a:solidFill>
              </a:rPr>
              <a:t> </a:t>
            </a:r>
            <a:endParaRPr lang="tr-TR" dirty="0" smtClean="0">
              <a:solidFill>
                <a:schemeClr val="tx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tx1"/>
                </a:solidFill>
              </a:rPr>
              <a:t>Ekzojen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tiroid</a:t>
            </a:r>
            <a:r>
              <a:rPr lang="tr-TR" dirty="0">
                <a:solidFill>
                  <a:schemeClr val="tx1"/>
                </a:solidFill>
              </a:rPr>
              <a:t> hormonu </a:t>
            </a:r>
            <a:r>
              <a:rPr lang="tr-TR" dirty="0" smtClean="0">
                <a:solidFill>
                  <a:schemeClr val="tx1"/>
                </a:solidFill>
              </a:rPr>
              <a:t>fazlalığı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/Klinik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Hipertiroidizm</a:t>
            </a:r>
            <a:r>
              <a:rPr lang="tr-TR" dirty="0"/>
              <a:t> tanısı </a:t>
            </a:r>
            <a:r>
              <a:rPr lang="tr-TR" dirty="0" err="1"/>
              <a:t>anamnez</a:t>
            </a:r>
            <a:r>
              <a:rPr lang="tr-TR" dirty="0"/>
              <a:t> ve etraflı bir fizik muayene ile başlar.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 smtClean="0"/>
              <a:t>Anamnez</a:t>
            </a:r>
            <a:r>
              <a:rPr lang="tr-TR" dirty="0" smtClean="0"/>
              <a:t> </a:t>
            </a:r>
            <a:r>
              <a:rPr lang="tr-TR" dirty="0"/>
              <a:t>sonrası, </a:t>
            </a:r>
            <a:r>
              <a:rPr lang="tr-TR" dirty="0" err="1"/>
              <a:t>hipertiroidi</a:t>
            </a:r>
            <a:r>
              <a:rPr lang="tr-TR" dirty="0"/>
              <a:t> düşündüren bulgu ve belirtiler </a:t>
            </a:r>
            <a:endParaRPr lang="tr-TR" dirty="0" smtClean="0"/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smtClean="0">
                <a:solidFill>
                  <a:schemeClr val="accent1"/>
                </a:solidFill>
              </a:rPr>
              <a:t>Halsizlik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smtClean="0">
                <a:solidFill>
                  <a:schemeClr val="accent1"/>
                </a:solidFill>
              </a:rPr>
              <a:t>Sinirlilik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smtClean="0">
                <a:solidFill>
                  <a:schemeClr val="accent1"/>
                </a:solidFill>
              </a:rPr>
              <a:t>Çarpıntı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K</a:t>
            </a:r>
            <a:r>
              <a:rPr lang="tr-TR" dirty="0" smtClean="0">
                <a:solidFill>
                  <a:schemeClr val="accent1"/>
                </a:solidFill>
              </a:rPr>
              <a:t>ilo kaybı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N</a:t>
            </a:r>
            <a:r>
              <a:rPr lang="tr-TR" dirty="0" smtClean="0">
                <a:solidFill>
                  <a:schemeClr val="accent1"/>
                </a:solidFill>
              </a:rPr>
              <a:t>efes darlığı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S</a:t>
            </a:r>
            <a:r>
              <a:rPr lang="tr-TR" dirty="0" smtClean="0">
                <a:solidFill>
                  <a:schemeClr val="accent1"/>
                </a:solidFill>
              </a:rPr>
              <a:t>ıcağa tahammülsüzlük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İ</a:t>
            </a:r>
            <a:r>
              <a:rPr lang="tr-TR" dirty="0" smtClean="0">
                <a:solidFill>
                  <a:schemeClr val="accent1"/>
                </a:solidFill>
              </a:rPr>
              <a:t>ştah artışı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 smtClean="0">
                <a:solidFill>
                  <a:schemeClr val="accent1"/>
                </a:solidFill>
              </a:rPr>
              <a:t>Oligomenore</a:t>
            </a:r>
            <a:endParaRPr lang="tr-TR" dirty="0" smtClean="0">
              <a:solidFill>
                <a:schemeClr val="accent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smtClean="0">
                <a:solidFill>
                  <a:schemeClr val="accent1"/>
                </a:solidFill>
              </a:rPr>
              <a:t>Terleme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Y</a:t>
            </a:r>
            <a:r>
              <a:rPr lang="tr-TR" dirty="0" smtClean="0">
                <a:solidFill>
                  <a:schemeClr val="accent1"/>
                </a:solidFill>
              </a:rPr>
              <a:t>umuşak </a:t>
            </a:r>
            <a:r>
              <a:rPr lang="tr-TR" dirty="0">
                <a:solidFill>
                  <a:schemeClr val="accent1"/>
                </a:solidFill>
              </a:rPr>
              <a:t>dışkılama veya </a:t>
            </a:r>
            <a:r>
              <a:rPr lang="tr-TR" dirty="0" err="1" smtClean="0">
                <a:solidFill>
                  <a:schemeClr val="accent1"/>
                </a:solidFill>
              </a:rPr>
              <a:t>diyare</a:t>
            </a:r>
            <a:endParaRPr lang="tr-TR" dirty="0" smtClean="0">
              <a:solidFill>
                <a:schemeClr val="accent1"/>
              </a:solidFill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G</a:t>
            </a:r>
            <a:r>
              <a:rPr lang="tr-TR" dirty="0" smtClean="0">
                <a:solidFill>
                  <a:schemeClr val="accent1"/>
                </a:solidFill>
              </a:rPr>
              <a:t>öz belirtileri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ile </a:t>
            </a:r>
            <a:r>
              <a:rPr lang="tr-TR" dirty="0"/>
              <a:t>başvuran bir hastada, tanıyı kesinleştirmek için ilk yapılacak </a:t>
            </a:r>
            <a:r>
              <a:rPr lang="tr-TR" dirty="0" err="1"/>
              <a:t>laboratuar</a:t>
            </a:r>
            <a:r>
              <a:rPr lang="tr-TR" dirty="0"/>
              <a:t> testi TSH ve sT4 olmalıdır.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sT4 </a:t>
            </a:r>
            <a:r>
              <a:rPr lang="tr-TR" dirty="0"/>
              <a:t>normal bulunduğunda T3 bakılmalıdır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Lab</a:t>
            </a:r>
            <a:endParaRPr lang="tr-TR" dirty="0"/>
          </a:p>
        </p:txBody>
      </p:sp>
      <p:sp>
        <p:nvSpPr>
          <p:cNvPr id="24578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484313"/>
            <a:ext cx="8504238" cy="5040312"/>
          </a:xfrm>
        </p:spPr>
        <p:txBody>
          <a:bodyPr/>
          <a:lstStyle/>
          <a:p>
            <a:r>
              <a:rPr lang="tr-TR" sz="2000" smtClean="0"/>
              <a:t>Normal TSH ve yüksek sT4 bulunması, TSH adenomu veya tiroid hormon direncini telkin eder. </a:t>
            </a:r>
          </a:p>
          <a:p>
            <a:r>
              <a:rPr lang="tr-TR" sz="2000" smtClean="0"/>
              <a:t>Laboratuvar olarak hipertiroidi tanısının doğrulanması sonrasında, etyolojiye yönelik ayırıcı tanı testlerinin başında RAIU (veya Tc uptake) gelmelidir. </a:t>
            </a:r>
          </a:p>
          <a:p>
            <a:r>
              <a:rPr lang="tr-TR" sz="2000" smtClean="0"/>
              <a:t>Böylece düşük uptake’li hipertiroidi</a:t>
            </a:r>
          </a:p>
          <a:p>
            <a:pPr lvl="1"/>
            <a:r>
              <a:rPr lang="tr-TR" sz="2000" smtClean="0">
                <a:solidFill>
                  <a:schemeClr val="accent1"/>
                </a:solidFill>
              </a:rPr>
              <a:t>Tirotoksikoz; </a:t>
            </a:r>
          </a:p>
          <a:p>
            <a:pPr lvl="2"/>
            <a:r>
              <a:rPr lang="tr-TR" smtClean="0"/>
              <a:t>Tiroiditler, </a:t>
            </a:r>
          </a:p>
          <a:p>
            <a:pPr lvl="2"/>
            <a:r>
              <a:rPr lang="tr-TR" smtClean="0"/>
              <a:t>Eksojen tiroid hormon kullanımı</a:t>
            </a:r>
          </a:p>
          <a:p>
            <a:r>
              <a:rPr lang="tr-TR" sz="2000" smtClean="0"/>
              <a:t>Normal–yüksek uptake’li hipertiroidi</a:t>
            </a:r>
          </a:p>
          <a:p>
            <a:pPr lvl="1"/>
            <a:r>
              <a:rPr lang="tr-TR" sz="2000" smtClean="0">
                <a:solidFill>
                  <a:schemeClr val="accent1"/>
                </a:solidFill>
              </a:rPr>
              <a:t>Hipertiroidi;</a:t>
            </a:r>
          </a:p>
          <a:p>
            <a:pPr lvl="2"/>
            <a:r>
              <a:rPr lang="tr-TR" smtClean="0"/>
              <a:t>Graves hastalığı, </a:t>
            </a:r>
          </a:p>
          <a:p>
            <a:pPr lvl="2"/>
            <a:r>
              <a:rPr lang="tr-TR" smtClean="0"/>
              <a:t>MNTG, </a:t>
            </a:r>
          </a:p>
          <a:p>
            <a:pPr lvl="2"/>
            <a:r>
              <a:rPr lang="tr-TR" smtClean="0"/>
              <a:t>OTN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Lab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10113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/>
              <a:t>TSH-R antikoru, </a:t>
            </a:r>
            <a:r>
              <a:rPr lang="tr-TR" sz="2800" dirty="0" err="1"/>
              <a:t>Graves</a:t>
            </a:r>
            <a:r>
              <a:rPr lang="tr-TR" sz="2800" dirty="0"/>
              <a:t> tanısının kesin olmadığı durumlarda (özellikle sessiz </a:t>
            </a:r>
            <a:r>
              <a:rPr lang="tr-TR" sz="2800" dirty="0" err="1"/>
              <a:t>tiroidit-Graves</a:t>
            </a:r>
            <a:r>
              <a:rPr lang="tr-TR" sz="2800" dirty="0"/>
              <a:t> hastalığı ayırıcı tanısında) başlangıçta kullanılabilir. </a:t>
            </a:r>
            <a:endParaRPr lang="tr-TR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err="1"/>
              <a:t>Otoimmun</a:t>
            </a:r>
            <a:r>
              <a:rPr lang="tr-TR" sz="2800" dirty="0"/>
              <a:t> </a:t>
            </a:r>
            <a:r>
              <a:rPr lang="tr-TR" sz="2800" dirty="0" err="1"/>
              <a:t>tiroid</a:t>
            </a:r>
            <a:r>
              <a:rPr lang="tr-TR" sz="2800" dirty="0"/>
              <a:t> hastalığı </a:t>
            </a:r>
            <a:r>
              <a:rPr lang="tr-TR" sz="2800" dirty="0" smtClean="0"/>
              <a:t>düşünüldüğünde </a:t>
            </a:r>
            <a:r>
              <a:rPr lang="tr-TR" sz="2800" dirty="0"/>
              <a:t>anti-TPO </a:t>
            </a:r>
            <a:r>
              <a:rPr lang="tr-TR" sz="2800" dirty="0" smtClean="0"/>
              <a:t>ölçülmelidir</a:t>
            </a:r>
            <a:r>
              <a:rPr lang="tr-TR" sz="2800" dirty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err="1"/>
              <a:t>Tiroglobulin</a:t>
            </a:r>
            <a:r>
              <a:rPr lang="tr-TR" sz="2800" dirty="0"/>
              <a:t>, </a:t>
            </a:r>
            <a:r>
              <a:rPr lang="tr-TR" sz="2800" dirty="0" err="1"/>
              <a:t>eksojen</a:t>
            </a:r>
            <a:r>
              <a:rPr lang="tr-TR" sz="2800" dirty="0"/>
              <a:t> </a:t>
            </a:r>
            <a:r>
              <a:rPr lang="tr-TR" sz="2800" dirty="0" err="1"/>
              <a:t>tiroid</a:t>
            </a:r>
            <a:r>
              <a:rPr lang="tr-TR" sz="2800" dirty="0"/>
              <a:t> hormon kullanımına bağlı </a:t>
            </a:r>
            <a:r>
              <a:rPr lang="tr-TR" sz="2800" dirty="0" err="1"/>
              <a:t>tirotoksikozun</a:t>
            </a:r>
            <a:r>
              <a:rPr lang="tr-TR" sz="2800" dirty="0"/>
              <a:t> tanınmasında faydalıdır.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err="1"/>
              <a:t>Tiroid</a:t>
            </a:r>
            <a:r>
              <a:rPr lang="tr-TR" sz="2800" dirty="0"/>
              <a:t> sintigrafisi, </a:t>
            </a:r>
            <a:r>
              <a:rPr lang="tr-TR" sz="2800" dirty="0" err="1"/>
              <a:t>toksik</a:t>
            </a:r>
            <a:r>
              <a:rPr lang="tr-TR" sz="2800" dirty="0"/>
              <a:t> </a:t>
            </a:r>
            <a:r>
              <a:rPr lang="tr-TR" sz="2800" dirty="0" err="1"/>
              <a:t>multinodüler</a:t>
            </a:r>
            <a:r>
              <a:rPr lang="tr-TR" sz="2800" dirty="0"/>
              <a:t> guatr (TMNG) ve otonom </a:t>
            </a:r>
            <a:r>
              <a:rPr lang="tr-TR" sz="2800" dirty="0" err="1"/>
              <a:t>toksik</a:t>
            </a:r>
            <a:r>
              <a:rPr lang="tr-TR" sz="2800" dirty="0"/>
              <a:t> nodül (OTN) tanısında </a:t>
            </a:r>
            <a:r>
              <a:rPr lang="tr-TR" sz="2800" dirty="0" err="1"/>
              <a:t>hiperaktif</a:t>
            </a:r>
            <a:r>
              <a:rPr lang="tr-TR" sz="2800" dirty="0"/>
              <a:t> nodülleri göstermede yararlı </a:t>
            </a:r>
            <a:r>
              <a:rPr lang="tr-TR" sz="2800" dirty="0" smtClean="0"/>
              <a:t>olabilir.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>
              <a:solidFill>
                <a:srgbClr val="7B9899"/>
              </a:solidFill>
            </a:endParaRPr>
          </a:p>
        </p:txBody>
      </p:sp>
      <p:pic>
        <p:nvPicPr>
          <p:cNvPr id="4" name="Picture 2" descr="C:\Users\USER\Desktop\17.1 tabl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115888"/>
            <a:ext cx="8928100" cy="6626225"/>
          </a:xfrm>
          <a:ln w="25400" cap="flat" algn="ctr">
            <a:solidFill>
              <a:schemeClr val="accent4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Graves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57338"/>
            <a:ext cx="8453438" cy="40322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err="1" smtClean="0"/>
              <a:t>Graves</a:t>
            </a:r>
            <a:r>
              <a:rPr lang="tr-TR" sz="2800" dirty="0" smtClean="0"/>
              <a:t>, </a:t>
            </a:r>
            <a:r>
              <a:rPr lang="tr-TR" sz="2800" dirty="0" err="1" smtClean="0"/>
              <a:t>tiroid</a:t>
            </a:r>
            <a:r>
              <a:rPr lang="tr-TR" sz="2800" dirty="0" smtClean="0"/>
              <a:t> </a:t>
            </a:r>
            <a:r>
              <a:rPr lang="tr-TR" sz="2800" dirty="0"/>
              <a:t>bezinin nedeni bilinmeyen </a:t>
            </a:r>
            <a:r>
              <a:rPr lang="tr-TR" sz="2800" dirty="0" err="1"/>
              <a:t>otoimmün</a:t>
            </a:r>
            <a:r>
              <a:rPr lang="tr-TR" sz="2800" dirty="0"/>
              <a:t> bir hastalığıdır. </a:t>
            </a:r>
            <a:endParaRPr lang="tr-TR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smtClean="0"/>
              <a:t>Vücut </a:t>
            </a:r>
            <a:r>
              <a:rPr lang="tr-TR" sz="2800" dirty="0" err="1"/>
              <a:t>tiroid</a:t>
            </a:r>
            <a:r>
              <a:rPr lang="tr-TR" sz="2800" dirty="0"/>
              <a:t> bezine karşı TSH reseptör antikoru üretir ve bu antikorlar </a:t>
            </a:r>
            <a:r>
              <a:rPr lang="tr-TR" sz="2800" dirty="0" err="1"/>
              <a:t>tiroid</a:t>
            </a:r>
            <a:r>
              <a:rPr lang="tr-TR" sz="2800" dirty="0"/>
              <a:t> bezini uyararak aşırı hormon üretmesine neden olurlar. </a:t>
            </a:r>
            <a:endParaRPr lang="tr-TR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smtClean="0"/>
              <a:t>Neden </a:t>
            </a:r>
            <a:r>
              <a:rPr lang="tr-TR" sz="2800" dirty="0"/>
              <a:t>antikor oluştuğu henüz bilinmemektedir. </a:t>
            </a:r>
            <a:endParaRPr lang="tr-TR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smtClean="0"/>
              <a:t>Bu </a:t>
            </a:r>
            <a:r>
              <a:rPr lang="tr-TR" sz="2800" dirty="0"/>
              <a:t>hastalarda guatr ve </a:t>
            </a:r>
            <a:r>
              <a:rPr lang="tr-TR" sz="2800" dirty="0" err="1" smtClean="0"/>
              <a:t>oftalmopati</a:t>
            </a:r>
            <a:r>
              <a:rPr lang="tr-TR" sz="2800" dirty="0" smtClean="0"/>
              <a:t> </a:t>
            </a:r>
            <a:r>
              <a:rPr lang="tr-TR" sz="2800" dirty="0"/>
              <a:t>oluşur. </a:t>
            </a:r>
            <a:endParaRPr lang="tr-TR" sz="28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800" dirty="0" err="1" smtClean="0"/>
              <a:t>Hipertiroidi</a:t>
            </a:r>
            <a:r>
              <a:rPr lang="tr-TR" sz="2800" dirty="0" smtClean="0"/>
              <a:t> hastalarının çoğunluğunu </a:t>
            </a:r>
            <a:r>
              <a:rPr lang="tr-TR" sz="2800" dirty="0"/>
              <a:t>(%70-80</a:t>
            </a:r>
            <a:r>
              <a:rPr lang="tr-TR" sz="2800" dirty="0" smtClean="0"/>
              <a:t>) </a:t>
            </a:r>
            <a:r>
              <a:rPr lang="tr-TR" sz="2800" dirty="0" err="1" smtClean="0"/>
              <a:t>Graves</a:t>
            </a:r>
            <a:r>
              <a:rPr lang="tr-TR" sz="2800" dirty="0" smtClean="0"/>
              <a:t> oluşturur.</a:t>
            </a:r>
            <a:endParaRPr lang="tr-TR" dirty="0"/>
          </a:p>
        </p:txBody>
      </p:sp>
      <p:pic>
        <p:nvPicPr>
          <p:cNvPr id="27651" name="Picture 2" descr="tiroid-orbitopat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5157788"/>
            <a:ext cx="33845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Graves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 Hastalığında Tedavi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Graves</a:t>
            </a:r>
            <a:r>
              <a:rPr lang="tr-TR" dirty="0"/>
              <a:t> hastalığına bağlı </a:t>
            </a:r>
            <a:r>
              <a:rPr lang="tr-TR" dirty="0" err="1"/>
              <a:t>hipertiroidi</a:t>
            </a:r>
            <a:r>
              <a:rPr lang="tr-TR" dirty="0"/>
              <a:t> </a:t>
            </a:r>
            <a:r>
              <a:rPr lang="tr-TR" dirty="0" smtClean="0"/>
              <a:t>tedavisinde;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 err="1">
                <a:solidFill>
                  <a:schemeClr val="accent1"/>
                </a:solidFill>
              </a:rPr>
              <a:t>A</a:t>
            </a:r>
            <a:r>
              <a:rPr lang="tr-TR" dirty="0" err="1" smtClean="0">
                <a:solidFill>
                  <a:schemeClr val="accent1"/>
                </a:solidFill>
              </a:rPr>
              <a:t>ntitiroid</a:t>
            </a:r>
            <a:r>
              <a:rPr lang="tr-TR" dirty="0" smtClean="0">
                <a:solidFill>
                  <a:schemeClr val="accent1"/>
                </a:solidFill>
              </a:rPr>
              <a:t> </a:t>
            </a:r>
            <a:r>
              <a:rPr lang="tr-TR" dirty="0">
                <a:solidFill>
                  <a:schemeClr val="accent1"/>
                </a:solidFill>
              </a:rPr>
              <a:t>ilaç (ATİ</a:t>
            </a:r>
            <a:r>
              <a:rPr lang="tr-TR" dirty="0" smtClean="0">
                <a:solidFill>
                  <a:schemeClr val="accent1"/>
                </a:solidFill>
              </a:rPr>
              <a:t>)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R</a:t>
            </a:r>
            <a:r>
              <a:rPr lang="tr-TR" dirty="0" smtClean="0">
                <a:solidFill>
                  <a:schemeClr val="accent1"/>
                </a:solidFill>
              </a:rPr>
              <a:t>adyoaktif </a:t>
            </a:r>
            <a:r>
              <a:rPr lang="tr-TR" dirty="0">
                <a:solidFill>
                  <a:schemeClr val="accent1"/>
                </a:solidFill>
              </a:rPr>
              <a:t>iyot (RAI-131)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tr-TR" dirty="0">
                <a:solidFill>
                  <a:schemeClr val="accent1"/>
                </a:solidFill>
              </a:rPr>
              <a:t>C</a:t>
            </a:r>
            <a:r>
              <a:rPr lang="tr-TR" dirty="0" smtClean="0">
                <a:solidFill>
                  <a:schemeClr val="accent1"/>
                </a:solidFill>
              </a:rPr>
              <a:t>errahi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tr-TR" dirty="0" smtClean="0"/>
              <a:t> seçenekleri </a:t>
            </a:r>
            <a:r>
              <a:rPr lang="tr-TR" dirty="0"/>
              <a:t>söz konusudur.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Her </a:t>
            </a:r>
            <a:r>
              <a:rPr lang="tr-TR" dirty="0"/>
              <a:t>tedavi seçeneğinin olumlu ve olumsuz yanları vardır.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Hiçbiri </a:t>
            </a:r>
            <a:r>
              <a:rPr lang="tr-TR" dirty="0"/>
              <a:t>ideal bir tedavi yöntemi olarak kabul edilemez.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Bu </a:t>
            </a:r>
            <a:r>
              <a:rPr lang="tr-TR" dirty="0"/>
              <a:t>yöntemlerin her hastaya göre gözden geçirilmesi ve daha sonra uygulanması en doğru olanıdır.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Tedavi </a:t>
            </a:r>
            <a:r>
              <a:rPr lang="tr-TR" dirty="0"/>
              <a:t>yolları hastaya ayrıntılı olarak anlatılmalı, iyi ve kötü yanları belirtilmeli, bu seçimde onayı alınmalıdır.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Antitiroid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İlaç (ATİ)</a:t>
            </a: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698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smtClean="0"/>
              <a:t>ATİ olarak metimazol, özel durumlarda (gebelik vs.) propiltiyourasil kullanılmalıdır. </a:t>
            </a:r>
          </a:p>
          <a:p>
            <a:r>
              <a:rPr lang="tr-TR" smtClean="0"/>
              <a:t>ATİ, primer tedavi olarak uzun sureli (1–1.5 yıl) kullanılabildiği gibi, ablatif tedaviye hazırlık döneminde, geçici olarak da kullanılabilir. </a:t>
            </a:r>
          </a:p>
          <a:p>
            <a:r>
              <a:rPr lang="tr-TR" smtClean="0"/>
              <a:t>Metimazol ve propiltiyourasilin immun sistem üzerine doğrudan etkisi uzun sureli remisyon ihtimaline katkıda bulunur. </a:t>
            </a:r>
          </a:p>
          <a:p>
            <a:r>
              <a:rPr lang="tr-TR" smtClean="0"/>
              <a:t>Böylelikle hastalar 1–2 yıl ATİ altında ötiroid tutularak otoimmun olayın azalması beklenir.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Antitiroid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İlaç (ATİ)</a:t>
            </a:r>
            <a:endParaRPr lang="tr-TR" dirty="0"/>
          </a:p>
        </p:txBody>
      </p:sp>
      <p:sp>
        <p:nvSpPr>
          <p:cNvPr id="30722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smtClean="0"/>
              <a:t>Metimazol (MMI)</a:t>
            </a:r>
            <a:r>
              <a:rPr lang="tr-TR" smtClean="0">
                <a:sym typeface="Wingdings" pitchFamily="2" charset="2"/>
              </a:rPr>
              <a:t></a:t>
            </a:r>
            <a:r>
              <a:rPr lang="tr-TR" smtClean="0"/>
              <a:t> 10–40 mg/gün, </a:t>
            </a:r>
          </a:p>
          <a:p>
            <a:r>
              <a:rPr lang="tr-TR" smtClean="0"/>
              <a:t>Propiltiyourasil (PTU)</a:t>
            </a:r>
            <a:r>
              <a:rPr lang="tr-TR" smtClean="0">
                <a:sym typeface="Wingdings" pitchFamily="2" charset="2"/>
              </a:rPr>
              <a:t></a:t>
            </a:r>
            <a:r>
              <a:rPr lang="tr-TR" smtClean="0"/>
              <a:t> 100–300 mg/gün</a:t>
            </a:r>
          </a:p>
          <a:p>
            <a:r>
              <a:rPr lang="tr-TR" smtClean="0"/>
              <a:t>Seyrek olarak daha yüksek dozlara çıkılması gerekebilir. </a:t>
            </a:r>
          </a:p>
          <a:p>
            <a:r>
              <a:rPr lang="tr-TR" smtClean="0"/>
              <a:t>Uzun süreli ATİ ile tedavi kararı verilen hastalarda başlangıçta 3–6 hafta aralıklarla kontrol edilerek doz azaltılması yapılır, en etkin en ufak doz bulunmaya çalışılır. </a:t>
            </a:r>
          </a:p>
          <a:p>
            <a:r>
              <a:rPr lang="tr-TR" smtClean="0"/>
              <a:t>Daha sonra 1.5–2 aylık aralıklarla takibe devam edilir.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Antitiroid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İlaç (ATİ)</a:t>
            </a:r>
            <a:endParaRPr lang="tr-TR" dirty="0"/>
          </a:p>
        </p:txBody>
      </p:sp>
      <p:sp>
        <p:nvSpPr>
          <p:cNvPr id="31746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smtClean="0"/>
              <a:t>ATİ ile uzun süreli tedavi yapılan hastalarda ortalama ilaç kullanım suresi 1–2 yıldır. </a:t>
            </a:r>
          </a:p>
          <a:p>
            <a:r>
              <a:rPr lang="tr-TR" smtClean="0"/>
              <a:t>Bazı hastalarda (aktif oftalmopatisi olanlar, genç hastalar (&lt;20 yaş), yaşlı hastalar, ablatif tedaviyi kabul etmeyenler gibi) bu süre uzatılabilir. </a:t>
            </a:r>
          </a:p>
          <a:p>
            <a:r>
              <a:rPr lang="tr-TR" smtClean="0"/>
              <a:t>ATİ kesildikten sonra ilk 3 ay 4–6 haftada, daha sonra 3–6 ayda tiroid hormonları (sT4 ve TSH, hipertiroidinin nüksü kuşkusu olanlarda T3) takip edilmelidir.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Amaç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338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773238"/>
            <a:ext cx="8504238" cy="4325937"/>
          </a:xfrm>
        </p:spPr>
        <p:txBody>
          <a:bodyPr/>
          <a:lstStyle/>
          <a:p>
            <a:r>
              <a:rPr lang="tr-TR" smtClean="0"/>
              <a:t>Hipertiroidi hakkında bilgi vermek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Antitiroid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İlaç (ATİ)</a:t>
            </a:r>
            <a:endParaRPr lang="tr-TR" dirty="0"/>
          </a:p>
        </p:txBody>
      </p:sp>
      <p:sp>
        <p:nvSpPr>
          <p:cNvPr id="32770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smtClean="0"/>
              <a:t>ATİ ile tedavinin en önemli dezavantajı, nüks olasılığının yüksek (%30–70) oluşudur. </a:t>
            </a:r>
          </a:p>
          <a:p>
            <a:r>
              <a:rPr lang="tr-TR" smtClean="0"/>
              <a:t>Yeterli süre ve dozda ATİ kullanımı sonrası nüks geliştiğinde veya ciddi yan etki çıktığında beklemeden RAI-131 veya cerrahi gibi daha kesin bir tedavi yöntemi tavsiye edilmelidir.</a:t>
            </a:r>
          </a:p>
          <a:p>
            <a:r>
              <a:rPr lang="tr-TR" smtClean="0"/>
              <a:t>Ön planda T3 sekresyonu olan hipertiroidide T3 düzeyi düşünceye kadar ATİ dozunu ayarlamaya devam etmeli, T3 düzeyi düştükten sonra hızlıca ablatif tedavi düşünülmelidir.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İlaç Yan Etkisi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794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484313"/>
            <a:ext cx="8504238" cy="4824412"/>
          </a:xfrm>
        </p:spPr>
        <p:txBody>
          <a:bodyPr/>
          <a:lstStyle/>
          <a:p>
            <a:r>
              <a:rPr lang="tr-TR" smtClean="0">
                <a:solidFill>
                  <a:schemeClr val="accent1"/>
                </a:solidFill>
              </a:rPr>
              <a:t>Minör yan etkiler</a:t>
            </a:r>
          </a:p>
          <a:p>
            <a:pPr lvl="1"/>
            <a:r>
              <a:rPr lang="tr-TR" sz="2700" smtClean="0">
                <a:solidFill>
                  <a:schemeClr val="tx1"/>
                </a:solidFill>
              </a:rPr>
              <a:t>Kaşıntı, </a:t>
            </a:r>
          </a:p>
          <a:p>
            <a:pPr lvl="1"/>
            <a:r>
              <a:rPr lang="tr-TR" sz="2700" smtClean="0">
                <a:solidFill>
                  <a:schemeClr val="tx1"/>
                </a:solidFill>
              </a:rPr>
              <a:t>Deri döküntüsü</a:t>
            </a:r>
          </a:p>
          <a:p>
            <a:pPr lvl="1"/>
            <a:r>
              <a:rPr lang="tr-TR" sz="2700" smtClean="0">
                <a:solidFill>
                  <a:schemeClr val="tx1"/>
                </a:solidFill>
              </a:rPr>
              <a:t>Artralji </a:t>
            </a:r>
            <a:endParaRPr lang="tr-TR" sz="2700" smtClean="0"/>
          </a:p>
          <a:p>
            <a:r>
              <a:rPr lang="tr-TR" smtClean="0">
                <a:solidFill>
                  <a:schemeClr val="accent1"/>
                </a:solidFill>
              </a:rPr>
              <a:t>Majör yan etkiler</a:t>
            </a:r>
          </a:p>
          <a:p>
            <a:pPr lvl="1"/>
            <a:r>
              <a:rPr lang="tr-TR" sz="2700" b="1" smtClean="0">
                <a:solidFill>
                  <a:srgbClr val="0070C0"/>
                </a:solidFill>
              </a:rPr>
              <a:t>Agranülositoz </a:t>
            </a:r>
            <a:r>
              <a:rPr lang="tr-TR" sz="2700" smtClean="0">
                <a:solidFill>
                  <a:schemeClr val="tx1"/>
                </a:solidFill>
              </a:rPr>
              <a:t>(mutlak granülosit sayısı&lt;500/mm)</a:t>
            </a:r>
            <a:endParaRPr lang="tr-TR" sz="2700" b="1" smtClean="0">
              <a:solidFill>
                <a:schemeClr val="tx1"/>
              </a:solidFill>
            </a:endParaRPr>
          </a:p>
          <a:p>
            <a:pPr lvl="1"/>
            <a:r>
              <a:rPr lang="tr-TR" sz="2700" smtClean="0">
                <a:solidFill>
                  <a:schemeClr val="tx1"/>
                </a:solidFill>
              </a:rPr>
              <a:t>Toksik hepatit (</a:t>
            </a:r>
            <a:r>
              <a:rPr lang="tr-TR" sz="2700" smtClean="0">
                <a:solidFill>
                  <a:srgbClr val="0070C0"/>
                </a:solidFill>
              </a:rPr>
              <a:t>PTU</a:t>
            </a:r>
            <a:r>
              <a:rPr lang="tr-TR" sz="270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tr-TR" sz="2700" smtClean="0">
                <a:solidFill>
                  <a:schemeClr val="tx1"/>
                </a:solidFill>
              </a:rPr>
              <a:t>Kolestatik sarılık (</a:t>
            </a:r>
            <a:r>
              <a:rPr lang="tr-TR" sz="2700" smtClean="0">
                <a:solidFill>
                  <a:srgbClr val="0070C0"/>
                </a:solidFill>
              </a:rPr>
              <a:t>MMI</a:t>
            </a:r>
            <a:r>
              <a:rPr lang="tr-TR" sz="270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tr-TR" sz="2700" smtClean="0">
                <a:solidFill>
                  <a:schemeClr val="tx1"/>
                </a:solidFill>
              </a:rPr>
              <a:t>Vaskülit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625" y="115888"/>
            <a:ext cx="8534400" cy="1081087"/>
          </a:xfrm>
        </p:spPr>
        <p:txBody>
          <a:bodyPr>
            <a:normAutofit/>
          </a:bodyPr>
          <a:lstStyle/>
          <a:p>
            <a:r>
              <a:rPr lang="sv-SE" sz="3400" b="1" smtClean="0">
                <a:solidFill>
                  <a:srgbClr val="71481C"/>
                </a:solidFill>
              </a:rPr>
              <a:t>ATİ Yan Etki</a:t>
            </a:r>
            <a:r>
              <a:rPr lang="tr-TR" sz="3400" b="1" smtClean="0">
                <a:solidFill>
                  <a:srgbClr val="71481C"/>
                </a:solidFill>
                <a:latin typeface="Arial" charset="0"/>
              </a:rPr>
              <a:t>si Açısından Uyarı</a:t>
            </a:r>
            <a:endParaRPr lang="tr-TR" sz="3400" smtClean="0">
              <a:solidFill>
                <a:srgbClr val="71481C"/>
              </a:solidFill>
              <a:latin typeface="Arial" charset="0"/>
            </a:endParaRPr>
          </a:p>
        </p:txBody>
      </p:sp>
      <p:sp>
        <p:nvSpPr>
          <p:cNvPr id="34818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</p:spPr>
        <p:txBody>
          <a:bodyPr/>
          <a:lstStyle/>
          <a:p>
            <a:r>
              <a:rPr lang="tr-TR" smtClean="0"/>
              <a:t>Agranülositoz riski için hastalara “boğaz ağrısı ve ateş” olduğunda hekimini araması ve ilacı kesmesi gerektiği anlatılmalı, bu ifade ATİ reçetesine yazılmalıdır.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Kaynaklar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842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2205038"/>
            <a:ext cx="8504238" cy="3384550"/>
          </a:xfrm>
        </p:spPr>
        <p:txBody>
          <a:bodyPr/>
          <a:lstStyle/>
          <a:p>
            <a:r>
              <a:rPr lang="tr-TR" sz="2800" b="1" smtClean="0">
                <a:solidFill>
                  <a:srgbClr val="253143"/>
                </a:solidFill>
              </a:rPr>
              <a:t>Tiroid Hastalıkları Tanı Ve Tedavi Kılavuzu 2016;</a:t>
            </a:r>
            <a:r>
              <a:rPr lang="tr-TR" sz="2800" smtClean="0">
                <a:solidFill>
                  <a:srgbClr val="253143"/>
                </a:solidFill>
              </a:rPr>
              <a:t> Türkiye Endokrinoloji ve Metabolizma Derneği </a:t>
            </a:r>
          </a:p>
          <a:p>
            <a:r>
              <a:rPr lang="tr-TR" sz="2800" smtClean="0">
                <a:solidFill>
                  <a:srgbClr val="253143"/>
                </a:solidFill>
              </a:rPr>
              <a:t>Tiroid Hastalıkları; Prof. Dr. Ahmet Özdoğan</a:t>
            </a:r>
          </a:p>
          <a:p>
            <a:endParaRPr lang="tr-T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>
              <a:solidFill>
                <a:srgbClr val="7B9899"/>
              </a:solidFill>
            </a:endParaRPr>
          </a:p>
        </p:txBody>
      </p:sp>
      <p:sp>
        <p:nvSpPr>
          <p:cNvPr id="36866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tr-TR" smtClean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38" y="100013"/>
            <a:ext cx="9042400" cy="674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Öğrenim Hedefleri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362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smtClean="0"/>
              <a:t>Hipertiroidi sebeplerini sayabilmek</a:t>
            </a:r>
          </a:p>
          <a:p>
            <a:r>
              <a:rPr lang="tr-TR" smtClean="0"/>
              <a:t>Tirotoksikoz ve hipertiroidi arasındaki farkı tanımlayabilmek</a:t>
            </a:r>
          </a:p>
          <a:p>
            <a:r>
              <a:rPr lang="tr-TR" smtClean="0"/>
              <a:t>Subklinik hipertiroidi tedavi endikasyonlarını sayabilmek</a:t>
            </a:r>
          </a:p>
          <a:p>
            <a:r>
              <a:rPr lang="tr-TR" smtClean="0"/>
              <a:t>Graves tedavisindeki 3 modaliteyi sayabilmek</a:t>
            </a:r>
          </a:p>
          <a:p>
            <a:r>
              <a:rPr lang="tr-TR" smtClean="0"/>
              <a:t>Antitiroid tedavi prensiplerini sayabilmek</a:t>
            </a:r>
          </a:p>
          <a:p>
            <a:r>
              <a:rPr lang="tr-TR" smtClean="0"/>
              <a:t>Antiroid tedavinin majör yan etkilerini sayabilmek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Tirotoksikoz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386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smtClean="0">
                <a:solidFill>
                  <a:schemeClr val="accent1"/>
                </a:solidFill>
              </a:rPr>
              <a:t>Tirotoksikoz:</a:t>
            </a:r>
            <a:r>
              <a:rPr lang="tr-TR" smtClean="0"/>
              <a:t> Kaynağı ne olursa olsun tiroid hormon fazlalığını ifade eden genel terimdir.</a:t>
            </a:r>
          </a:p>
          <a:p>
            <a:r>
              <a:rPr lang="tr-TR" smtClean="0">
                <a:solidFill>
                  <a:schemeClr val="accent1"/>
                </a:solidFill>
              </a:rPr>
              <a:t>Hipertiroidi: </a:t>
            </a:r>
            <a:r>
              <a:rPr lang="tr-TR" smtClean="0"/>
              <a:t>Tiroid bezinden tiroid hormon yapımının artmasından kaynaklanan tiroid hormon fazlalığını ifade eder.</a:t>
            </a:r>
          </a:p>
          <a:p>
            <a:r>
              <a:rPr lang="tr-TR" smtClean="0">
                <a:solidFill>
                  <a:schemeClr val="accent1"/>
                </a:solidFill>
              </a:rPr>
              <a:t>Subklinik hipertiroidi: </a:t>
            </a:r>
            <a:r>
              <a:rPr lang="tr-TR" smtClean="0"/>
              <a:t>Baskılanmış TSH ( &lt;0,5 mIU/L) ile birlikte normal T3,T4 olmasını ifade eder.</a:t>
            </a:r>
          </a:p>
          <a:p>
            <a:r>
              <a:rPr lang="tr-TR" smtClean="0">
                <a:solidFill>
                  <a:schemeClr val="accent1"/>
                </a:solidFill>
              </a:rPr>
              <a:t>Aşikar (klinik) hipertiroidi: </a:t>
            </a:r>
            <a:r>
              <a:rPr lang="tr-TR" smtClean="0"/>
              <a:t>Baskılanmış TSH ile birlikte yüksek T3,T4 bulunmasını ifade eder.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Subklinik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endParaRPr lang="tr-T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0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638675"/>
          </a:xfrm>
        </p:spPr>
        <p:txBody>
          <a:bodyPr/>
          <a:lstStyle/>
          <a:p>
            <a:r>
              <a:rPr lang="tr-TR" smtClean="0"/>
              <a:t>Tiroid hormonlarının normalin üst sınırı, TSH düzeyinin normalin altında (TSH&lt;0.5 mIU/L) olduğu durumdur. </a:t>
            </a:r>
          </a:p>
          <a:p>
            <a:r>
              <a:rPr lang="tr-TR" smtClean="0"/>
              <a:t>TSH’nin düşük ölçülmesine yol açan diğer nedenler ekarte edilmelidir.</a:t>
            </a:r>
          </a:p>
          <a:p>
            <a:r>
              <a:rPr lang="tr-TR" smtClean="0"/>
              <a:t>Subklinik hipertiroidi TSH düzeylerine göre iki gruba ayrılır. Takip ve tedavi kararında bu ayrım önemlidir.</a:t>
            </a:r>
          </a:p>
          <a:p>
            <a:pPr lvl="1"/>
            <a:r>
              <a:rPr lang="tr-TR" smtClean="0">
                <a:solidFill>
                  <a:schemeClr val="tx1"/>
                </a:solidFill>
              </a:rPr>
              <a:t>1. TSH düşük ama tayin edilebilir düzeyde  </a:t>
            </a:r>
            <a:r>
              <a:rPr lang="tr-TR" b="1" smtClean="0">
                <a:solidFill>
                  <a:schemeClr val="accent1"/>
                </a:solidFill>
              </a:rPr>
              <a:t>(0.1&lt; TSH &lt;0.5)</a:t>
            </a:r>
          </a:p>
          <a:p>
            <a:pPr lvl="1"/>
            <a:r>
              <a:rPr lang="tr-TR" smtClean="0">
                <a:solidFill>
                  <a:schemeClr val="tx1"/>
                </a:solidFill>
              </a:rPr>
              <a:t>2. TSH tayin edilemez düzeyde </a:t>
            </a:r>
            <a:r>
              <a:rPr lang="tr-TR" b="1" smtClean="0">
                <a:solidFill>
                  <a:schemeClr val="accent1"/>
                </a:solidFill>
              </a:rPr>
              <a:t>(&lt;0.1 mIU/L)</a:t>
            </a:r>
          </a:p>
          <a:p>
            <a:pPr lvl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Subklinik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En sık neden tiroidin </a:t>
            </a:r>
            <a:r>
              <a:rPr lang="tr-TR" dirty="0" err="1"/>
              <a:t>benign</a:t>
            </a:r>
            <a:r>
              <a:rPr lang="tr-TR" dirty="0"/>
              <a:t> veya </a:t>
            </a:r>
            <a:r>
              <a:rPr lang="tr-TR" dirty="0" err="1"/>
              <a:t>malign</a:t>
            </a:r>
            <a:r>
              <a:rPr lang="tr-TR" dirty="0"/>
              <a:t> hastalıklarında kullanılan </a:t>
            </a:r>
            <a:r>
              <a:rPr lang="tr-TR" dirty="0" err="1"/>
              <a:t>levotiroksin</a:t>
            </a:r>
            <a:r>
              <a:rPr lang="tr-TR" dirty="0"/>
              <a:t> tedavisidir, </a:t>
            </a:r>
            <a:r>
              <a:rPr lang="tr-TR" dirty="0" err="1"/>
              <a:t>etyoloji</a:t>
            </a:r>
            <a:r>
              <a:rPr lang="tr-TR" dirty="0"/>
              <a:t> aşikar </a:t>
            </a:r>
            <a:r>
              <a:rPr lang="tr-TR" dirty="0" err="1"/>
              <a:t>hipertiroidi</a:t>
            </a:r>
            <a:r>
              <a:rPr lang="tr-TR" dirty="0"/>
              <a:t> nedenleri ile benzerdir</a:t>
            </a:r>
            <a:r>
              <a:rPr lang="tr-TR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hipertiroidi</a:t>
            </a:r>
            <a:r>
              <a:rPr lang="tr-TR" dirty="0"/>
              <a:t> durumunun kalıcı olup olmadığını anlamak tedavi kararı açısından önemlidir. Bu nedenle </a:t>
            </a:r>
            <a:r>
              <a:rPr lang="tr-TR" dirty="0" err="1"/>
              <a:t>tiroid</a:t>
            </a:r>
            <a:r>
              <a:rPr lang="tr-TR" dirty="0"/>
              <a:t> hormonlarının takibi gerekir.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Takip </a:t>
            </a:r>
            <a:r>
              <a:rPr lang="tr-TR" dirty="0"/>
              <a:t>için aylık </a:t>
            </a:r>
            <a:r>
              <a:rPr lang="tr-TR" dirty="0" err="1"/>
              <a:t>periodlar</a:t>
            </a:r>
            <a:r>
              <a:rPr lang="tr-TR" dirty="0"/>
              <a:t> ile en az 3 kez TSH değeri ölçümü önerilir. </a:t>
            </a:r>
            <a:endParaRPr lang="tr-T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İyot </a:t>
            </a:r>
            <a:r>
              <a:rPr lang="tr-TR" dirty="0"/>
              <a:t>“</a:t>
            </a:r>
            <a:r>
              <a:rPr lang="tr-TR" dirty="0" err="1"/>
              <a:t>uptake</a:t>
            </a:r>
            <a:r>
              <a:rPr lang="tr-TR" dirty="0"/>
              <a:t>” i ve </a:t>
            </a:r>
            <a:r>
              <a:rPr lang="tr-TR" dirty="0" err="1"/>
              <a:t>tiroid</a:t>
            </a:r>
            <a:r>
              <a:rPr lang="tr-TR" dirty="0"/>
              <a:t> sintigrafisi ayırıcı tanıda yardımcıdır.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Subklinik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</a:rPr>
              <a:t>/Tedavi</a:t>
            </a:r>
            <a:endParaRPr lang="tr-TR" dirty="0"/>
          </a:p>
        </p:txBody>
      </p:sp>
      <p:sp>
        <p:nvSpPr>
          <p:cNvPr id="19458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773238"/>
            <a:ext cx="8504238" cy="4392612"/>
          </a:xfrm>
        </p:spPr>
        <p:txBody>
          <a:bodyPr/>
          <a:lstStyle/>
          <a:p>
            <a:r>
              <a:rPr lang="tr-TR" sz="2800" smtClean="0"/>
              <a:t>Asemptomatik genç hastalar tedavi edilmeden izlenebilir. </a:t>
            </a:r>
          </a:p>
          <a:p>
            <a:r>
              <a:rPr lang="tr-TR" sz="2800" smtClean="0"/>
              <a:t>Genç semptomatik ve/veya kardiak riski olanlarda düşük doz antitiroid ilaç kullanılmalıdır. </a:t>
            </a:r>
          </a:p>
          <a:p>
            <a:r>
              <a:rPr lang="tr-TR" sz="2800" smtClean="0"/>
              <a:t>İlk tercih metimazol’dür. 5–15 mg/gün metimazol semptomları kontrol eder. </a:t>
            </a:r>
          </a:p>
          <a:p>
            <a:r>
              <a:rPr lang="tr-TR" sz="2800" smtClean="0"/>
              <a:t>Metimazolün kullanılamadığı durumda ikinci tercih olarak propiltiyourasil 50–150 mg/gün kullanılabilir.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Subklinik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/Tedavi</a:t>
            </a:r>
            <a:endParaRPr lang="tr-TR" dirty="0"/>
          </a:p>
        </p:txBody>
      </p:sp>
      <p:sp>
        <p:nvSpPr>
          <p:cNvPr id="20482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tr-TR" smtClean="0"/>
              <a:t>Subklinik hipertiroidinin tedavisinde beta blokerler adrenerjik hiperaktiviteyi azalttıkları için semptomatik tedavide etkindirler.</a:t>
            </a:r>
          </a:p>
          <a:p>
            <a:endParaRPr lang="tr-TR" smtClean="0"/>
          </a:p>
          <a:p>
            <a:r>
              <a:rPr lang="tr-TR" smtClean="0"/>
              <a:t>TSH &lt; 0.1 mIU/ml olan vakalarda aşağıdaki faktörlerden en az birinin varlığında tedavi önerilir.</a:t>
            </a:r>
          </a:p>
          <a:p>
            <a:pPr lvl="1"/>
            <a:r>
              <a:rPr lang="tr-TR" b="1" smtClean="0">
                <a:solidFill>
                  <a:schemeClr val="accent1"/>
                </a:solidFill>
              </a:rPr>
              <a:t>AF veya AF riski olanlarda</a:t>
            </a:r>
          </a:p>
          <a:p>
            <a:pPr lvl="1"/>
            <a:r>
              <a:rPr lang="tr-TR" b="1" smtClean="0">
                <a:solidFill>
                  <a:schemeClr val="accent1"/>
                </a:solidFill>
              </a:rPr>
              <a:t>60 yaş üstünde olanlarda</a:t>
            </a:r>
          </a:p>
          <a:p>
            <a:pPr lvl="1"/>
            <a:r>
              <a:rPr lang="tr-TR" b="1" smtClean="0">
                <a:solidFill>
                  <a:schemeClr val="accent1"/>
                </a:solidFill>
              </a:rPr>
              <a:t>Kanıtlanmış osteoporoz veya osteopenisi olanlarda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Subklinik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Hipertiroidi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/Tedavi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TSH 0.1&lt; TSH &lt;0,5 </a:t>
            </a:r>
            <a:r>
              <a:rPr lang="tr-TR" dirty="0" err="1"/>
              <a:t>mIU</a:t>
            </a:r>
            <a:r>
              <a:rPr lang="tr-TR" dirty="0"/>
              <a:t>/ml olan vakalar için 3–6 aylık </a:t>
            </a:r>
            <a:r>
              <a:rPr lang="tr-TR" dirty="0" err="1"/>
              <a:t>periodlar</a:t>
            </a:r>
            <a:r>
              <a:rPr lang="tr-TR" dirty="0"/>
              <a:t> ile takip edilmelidir.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err="1"/>
              <a:t>Semptomatik</a:t>
            </a:r>
            <a:r>
              <a:rPr lang="tr-TR" dirty="0"/>
              <a:t> vakalarda (taşikardi, </a:t>
            </a:r>
            <a:r>
              <a:rPr lang="tr-TR" dirty="0" err="1"/>
              <a:t>palpitasyon</a:t>
            </a:r>
            <a:r>
              <a:rPr lang="tr-TR" dirty="0"/>
              <a:t>, </a:t>
            </a:r>
            <a:r>
              <a:rPr lang="tr-TR" dirty="0" err="1"/>
              <a:t>anksiyete</a:t>
            </a:r>
            <a:r>
              <a:rPr lang="tr-TR" dirty="0"/>
              <a:t>) beta </a:t>
            </a:r>
            <a:r>
              <a:rPr lang="tr-TR" dirty="0" err="1" smtClean="0"/>
              <a:t>bloker</a:t>
            </a:r>
            <a:r>
              <a:rPr lang="tr-TR" dirty="0" smtClean="0"/>
              <a:t> (</a:t>
            </a:r>
            <a:r>
              <a:rPr lang="tr-TR" dirty="0" err="1" smtClean="0">
                <a:solidFill>
                  <a:schemeClr val="accent1"/>
                </a:solidFill>
              </a:rPr>
              <a:t>propranolol</a:t>
            </a:r>
            <a:r>
              <a:rPr lang="tr-TR" dirty="0" smtClean="0"/>
              <a:t>); </a:t>
            </a:r>
            <a:r>
              <a:rPr lang="tr-TR" dirty="0"/>
              <a:t>osteoporoz/</a:t>
            </a:r>
            <a:r>
              <a:rPr lang="tr-TR" dirty="0" err="1"/>
              <a:t>osteopeni</a:t>
            </a:r>
            <a:r>
              <a:rPr lang="tr-TR" dirty="0"/>
              <a:t> olanlarda </a:t>
            </a:r>
            <a:r>
              <a:rPr lang="tr-TR" dirty="0" err="1"/>
              <a:t>bisfosfonat</a:t>
            </a:r>
            <a:r>
              <a:rPr lang="tr-TR" dirty="0"/>
              <a:t> tedavisi kullanılabilir.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Tüm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hipertiroidi</a:t>
            </a:r>
            <a:r>
              <a:rPr lang="tr-TR" dirty="0"/>
              <a:t> vakalarında iyot alımının kısıtlanması gerekir.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Cerrahi ve radyoaktif iyot ile ablatif tedavi kararı için </a:t>
            </a:r>
            <a:r>
              <a:rPr lang="tr-TR" dirty="0" err="1"/>
              <a:t>etyolojik</a:t>
            </a:r>
            <a:r>
              <a:rPr lang="tr-TR" dirty="0"/>
              <a:t> neden göz önüne alınmalıdır.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1808</TotalTime>
  <Words>1145</Words>
  <Application>Microsoft Office PowerPoint</Application>
  <PresentationFormat>Ekran Gösterisi (4:3)</PresentationFormat>
  <Paragraphs>147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Kent</vt:lpstr>
      <vt:lpstr>Hipertiroidi</vt:lpstr>
      <vt:lpstr>Amaç</vt:lpstr>
      <vt:lpstr>Öğrenim Hedefleri</vt:lpstr>
      <vt:lpstr>Tirotoksikoz/Hipertiroidi </vt:lpstr>
      <vt:lpstr>Subklinik Hipertiroidi</vt:lpstr>
      <vt:lpstr>Subklinik Hipertiroidi</vt:lpstr>
      <vt:lpstr>Subklinik Hipertiroidi/Tedavi</vt:lpstr>
      <vt:lpstr>Subklinik Hipertiroidi/Tedavi</vt:lpstr>
      <vt:lpstr>Subklinik Hipertiroidi/Tedavi</vt:lpstr>
      <vt:lpstr>Hipertiroidi ve Tirotoksikoz Nedenleri</vt:lpstr>
      <vt:lpstr>Hipertiroidi/Klinik</vt:lpstr>
      <vt:lpstr>Hipertiroidi/Lab</vt:lpstr>
      <vt:lpstr>Hipertiroidi/Lab</vt:lpstr>
      <vt:lpstr>PowerPoint Sunusu</vt:lpstr>
      <vt:lpstr>Graves</vt:lpstr>
      <vt:lpstr>Graves Hastalığında Tedavi</vt:lpstr>
      <vt:lpstr>Antitiroid İlaç (ATİ)</vt:lpstr>
      <vt:lpstr>Antitiroid İlaç (ATİ)</vt:lpstr>
      <vt:lpstr>Antitiroid İlaç (ATİ)</vt:lpstr>
      <vt:lpstr>Antitiroid İlaç (ATİ)</vt:lpstr>
      <vt:lpstr>İlaç Yan Etkisi</vt:lpstr>
      <vt:lpstr>ATİ Yan Etkisi Açısından Uyarı</vt:lpstr>
      <vt:lpstr>Kaynaklar</vt:lpstr>
      <vt:lpstr>PowerPoint Sunusu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motun</dc:creator>
  <cp:lastModifiedBy>Win7</cp:lastModifiedBy>
  <cp:revision>43</cp:revision>
  <dcterms:created xsi:type="dcterms:W3CDTF">2016-06-05T11:34:38Z</dcterms:created>
  <dcterms:modified xsi:type="dcterms:W3CDTF">2016-06-28T10:48:46Z</dcterms:modified>
</cp:coreProperties>
</file>