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4" r:id="rId17"/>
    <p:sldId id="273" r:id="rId18"/>
    <p:sldId id="285" r:id="rId19"/>
    <p:sldId id="275" r:id="rId20"/>
    <p:sldId id="286" r:id="rId21"/>
    <p:sldId id="277" r:id="rId22"/>
    <p:sldId id="278" r:id="rId23"/>
    <p:sldId id="280" r:id="rId24"/>
    <p:sldId id="281" r:id="rId25"/>
    <p:sldId id="282" r:id="rId26"/>
    <p:sldId id="283" r:id="rId2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0A34D-5465-419F-B991-24F56ACE70C2}" type="datetimeFigureOut">
              <a:rPr lang="tr-TR"/>
              <a:t>31.05.2016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58C51-439E-4A6B-A9D0-54DF0B587922}" type="slidenum">
              <a:rPr lang="tr-TR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556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00597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4742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6354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4454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54882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7966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2550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95867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227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87248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739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3763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24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1545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25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8815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7467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379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6723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8559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739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873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58C51-439E-4A6B-A9D0-54DF0B587922}" type="slidenum">
              <a:rPr lang="tr-TR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7811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072480-10DA-4FB4-BEAE-2A1DEA90F248}" type="datetimeFigureOut">
              <a:rPr lang="tr-TR" smtClean="0"/>
              <a:t>31.05.2016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20880" y="440596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2400" dirty="0">
                <a:latin typeface="Cambria" panose="02040503050406030204" pitchFamily="18" charset="0"/>
              </a:rPr>
              <a:t>Dr. Sencer KAYA</a:t>
            </a:r>
          </a:p>
          <a:p>
            <a:r>
              <a:rPr lang="tr-TR" sz="2400" dirty="0">
                <a:latin typeface="Cambria" panose="02040503050406030204" pitchFamily="18" charset="0"/>
              </a:rPr>
              <a:t>Aile Hekimliği AD</a:t>
            </a:r>
          </a:p>
          <a:p>
            <a:r>
              <a:rPr lang="tr-TR" sz="2400" dirty="0">
                <a:latin typeface="Cambria" panose="02040503050406030204" pitchFamily="18" charset="0"/>
              </a:rPr>
              <a:t>31.05.2016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399" y="316018"/>
            <a:ext cx="10358852" cy="336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425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Tüm katılımcılar yalnızca bir kere kontrol olarak kullanılmış ve eşleşmeye uymayan vakalar dışlanmış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Ayrıca </a:t>
            </a:r>
            <a:r>
              <a:rPr lang="tr-TR" dirty="0" err="1">
                <a:latin typeface="Cambria" panose="02040503050406030204" pitchFamily="18" charset="0"/>
              </a:rPr>
              <a:t>hiperparatiroidizmi</a:t>
            </a:r>
            <a:r>
              <a:rPr lang="tr-TR" dirty="0">
                <a:latin typeface="Cambria" panose="02040503050406030204" pitchFamily="18" charset="0"/>
              </a:rPr>
              <a:t> ve </a:t>
            </a:r>
            <a:r>
              <a:rPr lang="tr-TR" dirty="0" err="1">
                <a:latin typeface="Cambria" panose="02040503050406030204" pitchFamily="18" charset="0"/>
              </a:rPr>
              <a:t>inflamatuvar</a:t>
            </a:r>
            <a:r>
              <a:rPr lang="tr-TR" dirty="0">
                <a:latin typeface="Cambria" panose="02040503050406030204" pitchFamily="18" charset="0"/>
              </a:rPr>
              <a:t> bağırsak hastalığı olanlar çalışmanın dışında tutulmuş</a:t>
            </a:r>
          </a:p>
        </p:txBody>
      </p:sp>
    </p:spTree>
    <p:extLst>
      <p:ext uri="{BB962C8B-B14F-4D97-AF65-F5344CB8AC3E}">
        <p14:creationId xmlns:p14="http://schemas.microsoft.com/office/powerpoint/2010/main" val="2219509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Hastalar PPI kullanma zamanlarına göre</a:t>
            </a:r>
          </a:p>
          <a:p>
            <a:pPr lvl="1"/>
            <a:r>
              <a:rPr lang="tr-TR" dirty="0">
                <a:latin typeface="Cambria" panose="02040503050406030204" pitchFamily="18" charset="0"/>
              </a:rPr>
              <a:t>'yeni' (referans gününe göre 90 gün önceki)</a:t>
            </a:r>
          </a:p>
          <a:p>
            <a:pPr lvl="1"/>
            <a:r>
              <a:rPr lang="tr-TR" dirty="0">
                <a:latin typeface="Cambria" panose="02040503050406030204" pitchFamily="18" charset="0"/>
              </a:rPr>
              <a:t>'yakın' (referans gününden önceki 91-180. günler)</a:t>
            </a:r>
          </a:p>
          <a:p>
            <a:pPr lvl="1"/>
            <a:r>
              <a:rPr lang="tr-TR" dirty="0">
                <a:latin typeface="Cambria" panose="02040503050406030204" pitchFamily="18" charset="0"/>
              </a:rPr>
              <a:t>'uzak' (referans gününden önceki 181-365. günler)</a:t>
            </a:r>
          </a:p>
          <a:p>
            <a:pPr marL="0" indent="0">
              <a:buNone/>
            </a:pPr>
            <a:r>
              <a:rPr lang="tr-TR" dirty="0">
                <a:latin typeface="Cambria" panose="02040503050406030204" pitchFamily="18" charset="0"/>
              </a:rPr>
              <a:t>  olarak  sınıflandırılmıştır</a:t>
            </a:r>
          </a:p>
          <a:p>
            <a:pPr marL="0" indent="0">
              <a:buNone/>
            </a:pPr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Böyle sınıflandırmanın nedeni çoğu hastanın PPI tedavisini özellikle </a:t>
            </a:r>
            <a:r>
              <a:rPr lang="tr-TR" dirty="0" err="1">
                <a:latin typeface="Cambria" panose="02040503050406030204" pitchFamily="18" charset="0"/>
              </a:rPr>
              <a:t>reflü</a:t>
            </a:r>
            <a:r>
              <a:rPr lang="tr-TR" dirty="0">
                <a:latin typeface="Cambria" panose="02040503050406030204" pitchFamily="18" charset="0"/>
              </a:rPr>
              <a:t> ve </a:t>
            </a:r>
            <a:r>
              <a:rPr lang="tr-TR" dirty="0" err="1">
                <a:latin typeface="Cambria" panose="02040503050406030204" pitchFamily="18" charset="0"/>
              </a:rPr>
              <a:t>dispeptik</a:t>
            </a:r>
            <a:r>
              <a:rPr lang="tr-TR" dirty="0">
                <a:latin typeface="Cambria" panose="02040503050406030204" pitchFamily="18" charset="0"/>
              </a:rPr>
              <a:t> şikayetleri olduğunda alıp diğer dönemlerde kullanmamasıymış</a:t>
            </a:r>
          </a:p>
          <a:p>
            <a:pPr marL="0" indent="0">
              <a:buNone/>
            </a:pPr>
            <a:endParaRPr lang="tr-T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288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Çalışmada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ile ilişkisi olmadığı bilinen </a:t>
            </a:r>
            <a:r>
              <a:rPr lang="tr-TR" dirty="0" err="1">
                <a:latin typeface="Cambria" panose="02040503050406030204" pitchFamily="18" charset="0"/>
              </a:rPr>
              <a:t>histamin</a:t>
            </a:r>
            <a:r>
              <a:rPr lang="tr-TR" dirty="0">
                <a:latin typeface="Cambria" panose="02040503050406030204" pitchFamily="18" charset="0"/>
              </a:rPr>
              <a:t> H2 reseptör antagonisti ilaçlarda incelenmiş</a:t>
            </a:r>
          </a:p>
        </p:txBody>
      </p:sp>
    </p:spTree>
    <p:extLst>
      <p:ext uri="{BB962C8B-B14F-4D97-AF65-F5344CB8AC3E}">
        <p14:creationId xmlns:p14="http://schemas.microsoft.com/office/powerpoint/2010/main" val="106601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 err="1">
                <a:latin typeface="Cambria" panose="02040503050406030204" pitchFamily="18" charset="0"/>
              </a:rPr>
              <a:t>Hipomagnezi</a:t>
            </a:r>
            <a:r>
              <a:rPr lang="tr-TR" dirty="0">
                <a:latin typeface="Cambria" panose="02040503050406030204" pitchFamily="18" charset="0"/>
              </a:rPr>
              <a:t> ile PPI kullanımı arasındaki ilişki için lojistik regresyon analizi ile </a:t>
            </a:r>
            <a:r>
              <a:rPr lang="tr-TR" dirty="0" err="1">
                <a:latin typeface="Cambria" panose="02040503050406030204" pitchFamily="18" charset="0"/>
              </a:rPr>
              <a:t>odds</a:t>
            </a:r>
            <a:r>
              <a:rPr lang="tr-TR" dirty="0">
                <a:latin typeface="Cambria" panose="02040503050406030204" pitchFamily="18" charset="0"/>
              </a:rPr>
              <a:t> oranı tahmin edilmiş ve %95 güven aralığı kullanılmış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Tüm analizlerde kontrol grubu, referans tarihten 365 gün öncesi dönemde hiç PPI reçete edilmeyen hastalardan oluşturulmuş</a:t>
            </a:r>
          </a:p>
        </p:txBody>
      </p:sp>
    </p:spTree>
    <p:extLst>
      <p:ext uri="{BB962C8B-B14F-4D97-AF65-F5344CB8AC3E}">
        <p14:creationId xmlns:p14="http://schemas.microsoft.com/office/powerpoint/2010/main" val="1430314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PPI ile eş zamanlı </a:t>
            </a:r>
            <a:r>
              <a:rPr lang="tr-TR" dirty="0" err="1">
                <a:latin typeface="Cambria" panose="02040503050406030204" pitchFamily="18" charset="0"/>
              </a:rPr>
              <a:t>diüretik</a:t>
            </a:r>
            <a:r>
              <a:rPr lang="tr-TR" dirty="0">
                <a:latin typeface="Cambria" panose="02040503050406030204" pitchFamily="18" charset="0"/>
              </a:rPr>
              <a:t> kullanımı ve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ilişkisi için alt grup </a:t>
            </a:r>
            <a:r>
              <a:rPr lang="tr-TR" dirty="0" err="1">
                <a:latin typeface="Cambria" panose="02040503050406030204" pitchFamily="18" charset="0"/>
              </a:rPr>
              <a:t>analizide</a:t>
            </a:r>
            <a:r>
              <a:rPr lang="tr-TR" dirty="0">
                <a:latin typeface="Cambria" panose="02040503050406030204" pitchFamily="18" charset="0"/>
              </a:rPr>
              <a:t> yapılmış</a:t>
            </a:r>
          </a:p>
        </p:txBody>
      </p:sp>
    </p:spTree>
    <p:extLst>
      <p:ext uri="{BB962C8B-B14F-4D97-AF65-F5344CB8AC3E}">
        <p14:creationId xmlns:p14="http://schemas.microsoft.com/office/powerpoint/2010/main" val="3006823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Kafa karıştırıcı modeller (standart farkı &gt; 0,10) yeniden düzenlenmiş;</a:t>
            </a:r>
          </a:p>
          <a:p>
            <a:pPr lvl="1"/>
            <a:endParaRPr lang="tr-TR" dirty="0">
              <a:latin typeface="Cambria" panose="02040503050406030204" pitchFamily="18" charset="0"/>
            </a:endParaRPr>
          </a:p>
          <a:p>
            <a:pPr lvl="1"/>
            <a:r>
              <a:rPr lang="tr-TR" sz="2800" dirty="0">
                <a:latin typeface="Cambria" panose="02040503050406030204" pitchFamily="18" charset="0"/>
              </a:rPr>
              <a:t>Referans tarihin öncesinde kullanılan ilaç sayıları</a:t>
            </a:r>
          </a:p>
          <a:p>
            <a:pPr lvl="1"/>
            <a:r>
              <a:rPr lang="tr-TR" sz="2800" dirty="0">
                <a:latin typeface="Cambria" panose="02040503050406030204" pitchFamily="18" charset="0"/>
              </a:rPr>
              <a:t>Bir yıl öncesine dair sistemik </a:t>
            </a:r>
            <a:r>
              <a:rPr lang="tr-TR" sz="2800" dirty="0" err="1">
                <a:latin typeface="Cambria" panose="02040503050406030204" pitchFamily="18" charset="0"/>
              </a:rPr>
              <a:t>steroid</a:t>
            </a:r>
            <a:r>
              <a:rPr lang="tr-TR" sz="2800" dirty="0">
                <a:latin typeface="Cambria" panose="02040503050406030204" pitchFamily="18" charset="0"/>
              </a:rPr>
              <a:t> kullanımı</a:t>
            </a:r>
          </a:p>
          <a:p>
            <a:pPr lvl="1"/>
            <a:r>
              <a:rPr lang="tr-TR" sz="2800" dirty="0">
                <a:latin typeface="Cambria" panose="02040503050406030204" pitchFamily="18" charset="0"/>
              </a:rPr>
              <a:t>3 yıl öncesine dair diyabet veya kalp yetmezliği öyküsü</a:t>
            </a:r>
          </a:p>
          <a:p>
            <a:pPr lvl="1"/>
            <a:r>
              <a:rPr lang="tr-TR" sz="2800" dirty="0" err="1">
                <a:latin typeface="Cambria" panose="02040503050406030204" pitchFamily="18" charset="0"/>
              </a:rPr>
              <a:t>Malignite</a:t>
            </a:r>
            <a:r>
              <a:rPr lang="tr-TR" sz="2800" dirty="0">
                <a:latin typeface="Cambria" panose="02040503050406030204" pitchFamily="18" charset="0"/>
              </a:rPr>
              <a:t> öyküsü </a:t>
            </a:r>
          </a:p>
        </p:txBody>
      </p:sp>
    </p:spTree>
    <p:extLst>
      <p:ext uri="{BB962C8B-B14F-4D97-AF65-F5344CB8AC3E}">
        <p14:creationId xmlns:p14="http://schemas.microsoft.com/office/powerpoint/2010/main" val="3512195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latin typeface="Cambria" panose="02040503050406030204" pitchFamily="18" charset="0"/>
              </a:rPr>
              <a:t>10 yıllık çalışma süresi boyunca; </a:t>
            </a:r>
            <a:r>
              <a:rPr lang="tr-TR" sz="2800" dirty="0" err="1">
                <a:latin typeface="Cambria" panose="02040503050406030204" pitchFamily="18" charset="0"/>
              </a:rPr>
              <a:t>hipomagnezemi</a:t>
            </a:r>
            <a:r>
              <a:rPr lang="tr-TR" sz="2800" dirty="0">
                <a:latin typeface="Cambria" panose="02040503050406030204" pitchFamily="18" charset="0"/>
              </a:rPr>
              <a:t> tanısıyla </a:t>
            </a:r>
            <a:r>
              <a:rPr lang="tr-TR" sz="2800" dirty="0" err="1">
                <a:latin typeface="Cambria" panose="02040503050406030204" pitchFamily="18" charset="0"/>
              </a:rPr>
              <a:t>hospitalize</a:t>
            </a:r>
            <a:r>
              <a:rPr lang="tr-TR" sz="2800" dirty="0">
                <a:latin typeface="Cambria" panose="02040503050406030204" pitchFamily="18" charset="0"/>
              </a:rPr>
              <a:t> edilmiş, 66 yaş ve üstü 429 hasta tanımlanmış</a:t>
            </a:r>
          </a:p>
          <a:p>
            <a:endParaRPr lang="tr-TR" sz="2800" dirty="0">
              <a:latin typeface="Cambria" panose="02040503050406030204" pitchFamily="18" charset="0"/>
            </a:endParaRPr>
          </a:p>
          <a:p>
            <a:r>
              <a:rPr lang="tr-TR" sz="2800" dirty="0">
                <a:latin typeface="Cambria" panose="02040503050406030204" pitchFamily="18" charset="0"/>
              </a:rPr>
              <a:t>Referans tarihten 1 ay öncesi dönemde hastaneye yatırılan ve 1 yıl önceki dönemde </a:t>
            </a:r>
            <a:r>
              <a:rPr lang="tr-TR" sz="2800" dirty="0" err="1">
                <a:latin typeface="Cambria" panose="02040503050406030204" pitchFamily="18" charset="0"/>
              </a:rPr>
              <a:t>inflamatuvar</a:t>
            </a:r>
            <a:r>
              <a:rPr lang="tr-TR" sz="2800" dirty="0">
                <a:latin typeface="Cambria" panose="02040503050406030204" pitchFamily="18" charset="0"/>
              </a:rPr>
              <a:t> bağırsak hastalığı olan 63 hasta çalışmadan çıkarılmış</a:t>
            </a:r>
          </a:p>
          <a:p>
            <a:endParaRPr lang="tr-TR" sz="2800" dirty="0">
              <a:latin typeface="Cambria" panose="02040503050406030204" pitchFamily="18" charset="0"/>
            </a:endParaRPr>
          </a:p>
          <a:p>
            <a:r>
              <a:rPr lang="tr-TR" sz="2800" dirty="0">
                <a:latin typeface="Cambria" panose="02040503050406030204" pitchFamily="18" charset="0"/>
              </a:rPr>
              <a:t>Kalan 366 vaka, kontrol grubu olarak belirlenen 1464 hasta ile eşleştirilmiş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2999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709970"/>
            <a:ext cx="10515600" cy="5466993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tr-TR" sz="2400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902" y="215902"/>
            <a:ext cx="11752263" cy="6481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823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>
                <a:latin typeface="Cambria" panose="02040503050406030204" pitchFamily="18" charset="0"/>
              </a:rPr>
              <a:t>İlk analizde, yeni dönemde vaka grubundaki hastaların kontrol grubuna göre daha fazla oranda PPI kullandığı bulunmuş (düzeltilmiş </a:t>
            </a:r>
            <a:r>
              <a:rPr lang="tr-TR" sz="2400" dirty="0" err="1">
                <a:latin typeface="Cambria" panose="02040503050406030204" pitchFamily="18" charset="0"/>
              </a:rPr>
              <a:t>odds</a:t>
            </a:r>
            <a:r>
              <a:rPr lang="tr-TR" sz="2400" dirty="0">
                <a:latin typeface="Cambria" panose="02040503050406030204" pitchFamily="18" charset="0"/>
              </a:rPr>
              <a:t> oranı: 1,43; %95 güven aralığı 1,06-1,95)</a:t>
            </a:r>
          </a:p>
          <a:p>
            <a:r>
              <a:rPr lang="tr-TR" sz="2400" dirty="0">
                <a:latin typeface="Cambria" panose="02040503050406030204" pitchFamily="18" charset="0"/>
              </a:rPr>
              <a:t>Yakın ve uzak döneme ait PPI kullanımında ise anlamlı istatiksel fark saptanmamış  (Tablo 2)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6272" y="3477986"/>
            <a:ext cx="10158413" cy="3253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070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H2 reseptör antagonisti kullanımı ile </a:t>
            </a:r>
            <a:r>
              <a:rPr lang="tr-TR" dirty="0" err="1">
                <a:latin typeface="Cambria" panose="02040503050406030204" pitchFamily="18" charset="0"/>
              </a:rPr>
              <a:t>hipomagnezemiye</a:t>
            </a:r>
            <a:r>
              <a:rPr lang="tr-TR" dirty="0">
                <a:latin typeface="Cambria" panose="02040503050406030204" pitchFamily="18" charset="0"/>
              </a:rPr>
              <a:t> bağlı </a:t>
            </a:r>
            <a:r>
              <a:rPr lang="tr-TR" dirty="0" err="1">
                <a:latin typeface="Cambria" panose="02040503050406030204" pitchFamily="18" charset="0"/>
              </a:rPr>
              <a:t>hospitalizasyon</a:t>
            </a:r>
            <a:r>
              <a:rPr lang="tr-TR" dirty="0">
                <a:latin typeface="Cambria" panose="02040503050406030204" pitchFamily="18" charset="0"/>
              </a:rPr>
              <a:t> arasında bir ilişki bulunmamış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 err="1">
                <a:latin typeface="Cambria" panose="02040503050406030204" pitchFamily="18" charset="0"/>
              </a:rPr>
              <a:t>Diüretik</a:t>
            </a:r>
            <a:r>
              <a:rPr lang="tr-TR" dirty="0">
                <a:latin typeface="Cambria" panose="02040503050406030204" pitchFamily="18" charset="0"/>
              </a:rPr>
              <a:t> kullanan hastalarda yapılan alt grup çalışmasındaki analizlere göre PPI ile eş zamanlı </a:t>
            </a:r>
            <a:r>
              <a:rPr lang="tr-TR" dirty="0" err="1">
                <a:latin typeface="Cambria" panose="02040503050406030204" pitchFamily="18" charset="0"/>
              </a:rPr>
              <a:t>diüretik</a:t>
            </a:r>
            <a:r>
              <a:rPr lang="tr-TR" dirty="0">
                <a:latin typeface="Cambria" panose="02040503050406030204" pitchFamily="18" charset="0"/>
              </a:rPr>
              <a:t> kullanan hastalarda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ile hastaneye yatış riski daha fazla bulunmuştur</a:t>
            </a:r>
          </a:p>
        </p:txBody>
      </p:sp>
    </p:spTree>
    <p:extLst>
      <p:ext uri="{BB962C8B-B14F-4D97-AF65-F5344CB8AC3E}">
        <p14:creationId xmlns:p14="http://schemas.microsoft.com/office/powerpoint/2010/main" val="3529330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Proton pompa inhibitörleri (PPI) çoğunlukla zararsız görülseler de </a:t>
            </a:r>
            <a:r>
              <a:rPr lang="tr-TR" dirty="0" err="1">
                <a:latin typeface="Cambria" panose="02040503050406030204" pitchFamily="18" charset="0"/>
              </a:rPr>
              <a:t>diyare</a:t>
            </a:r>
            <a:r>
              <a:rPr lang="tr-TR" dirty="0">
                <a:latin typeface="Cambria" panose="02040503050406030204" pitchFamily="18" charset="0"/>
              </a:rPr>
              <a:t>, </a:t>
            </a:r>
            <a:r>
              <a:rPr lang="tr-TR" dirty="0" err="1">
                <a:latin typeface="Cambria" panose="02040503050406030204" pitchFamily="18" charset="0"/>
              </a:rPr>
              <a:t>interstisyal</a:t>
            </a:r>
            <a:r>
              <a:rPr lang="tr-TR" dirty="0">
                <a:latin typeface="Cambria" panose="02040503050406030204" pitchFamily="18" charset="0"/>
              </a:rPr>
              <a:t> nefrit, </a:t>
            </a:r>
            <a:r>
              <a:rPr lang="tr-TR" dirty="0" err="1">
                <a:latin typeface="Cambria" panose="02040503050406030204" pitchFamily="18" charset="0"/>
              </a:rPr>
              <a:t>pnömoni</a:t>
            </a:r>
            <a:r>
              <a:rPr lang="tr-TR" dirty="0">
                <a:latin typeface="Cambria" panose="02040503050406030204" pitchFamily="18" charset="0"/>
              </a:rPr>
              <a:t>, B12 vitamin eksikliği, osteoporoz ve kırıklarla ilişkilidirler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Uzun süreli PPI kullanımı ise potansiyel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nedenidir</a:t>
            </a:r>
          </a:p>
        </p:txBody>
      </p:sp>
    </p:spTree>
    <p:extLst>
      <p:ext uri="{BB962C8B-B14F-4D97-AF65-F5344CB8AC3E}">
        <p14:creationId xmlns:p14="http://schemas.microsoft.com/office/powerpoint/2010/main" val="26090642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145" y="1449116"/>
            <a:ext cx="9047248" cy="4797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7886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Sonuç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Yaşlı hastalarda yeni dönemde PPİ tedavisi almakla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nedeniyle </a:t>
            </a:r>
            <a:r>
              <a:rPr lang="tr-TR" dirty="0" err="1" smtClean="0">
                <a:latin typeface="Cambria" panose="02040503050406030204" pitchFamily="18" charset="0"/>
              </a:rPr>
              <a:t>hospitalizasyon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arasında  % </a:t>
            </a:r>
            <a:r>
              <a:rPr lang="tr-TR" dirty="0">
                <a:latin typeface="Cambria" panose="02040503050406030204" pitchFamily="18" charset="0"/>
              </a:rPr>
              <a:t>43'lük </a:t>
            </a:r>
            <a:r>
              <a:rPr lang="tr-TR" dirty="0" smtClean="0">
                <a:latin typeface="Cambria" panose="02040503050406030204" pitchFamily="18" charset="0"/>
              </a:rPr>
              <a:t>artmış </a:t>
            </a:r>
            <a:r>
              <a:rPr lang="tr-TR" dirty="0">
                <a:latin typeface="Cambria" panose="02040503050406030204" pitchFamily="18" charset="0"/>
              </a:rPr>
              <a:t>risk oranı vardır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 err="1">
                <a:latin typeface="Cambria" panose="02040503050406030204" pitchFamily="18" charset="0"/>
              </a:rPr>
              <a:t>Diüretiklerle</a:t>
            </a:r>
            <a:r>
              <a:rPr lang="tr-TR" dirty="0">
                <a:latin typeface="Cambria" panose="02040503050406030204" pitchFamily="18" charset="0"/>
              </a:rPr>
              <a:t> yapılan araştırmada, PPİ ile birlikte </a:t>
            </a:r>
            <a:r>
              <a:rPr lang="tr-TR" dirty="0" err="1">
                <a:latin typeface="Cambria" panose="02040503050406030204" pitchFamily="18" charset="0"/>
              </a:rPr>
              <a:t>diüretik</a:t>
            </a:r>
            <a:r>
              <a:rPr lang="tr-TR" dirty="0">
                <a:latin typeface="Cambria" panose="02040503050406030204" pitchFamily="18" charset="0"/>
              </a:rPr>
              <a:t> kullananlarda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riski, sadece PPİ tedavisi alanlardan daha yüksek bulunmuş</a:t>
            </a:r>
          </a:p>
        </p:txBody>
      </p:sp>
    </p:spTree>
    <p:extLst>
      <p:ext uri="{BB962C8B-B14F-4D97-AF65-F5344CB8AC3E}">
        <p14:creationId xmlns:p14="http://schemas.microsoft.com/office/powerpoint/2010/main" val="50975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tr-TR" dirty="0">
                <a:latin typeface="Cambria" panose="02040503050406030204" pitchFamily="18" charset="0"/>
              </a:rPr>
              <a:t>PPİ ile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ilişkisini araştıran önceki çalışmalarda çelişkili sonuçlar bulunmuş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Fakat bu çalışmalarda eşlik eden hastalıklar ve çoklu ilaç kullanımı gibi karıştırıcı etmenler uyarlanmamış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 err="1">
                <a:latin typeface="Cambria" panose="02040503050406030204" pitchFamily="18" charset="0"/>
              </a:rPr>
              <a:t>Koulouridis</a:t>
            </a:r>
            <a:r>
              <a:rPr lang="tr-TR" dirty="0">
                <a:latin typeface="Cambria" panose="02040503050406030204" pitchFamily="18" charset="0"/>
              </a:rPr>
              <a:t> ve arkadaşlarının yaptığı benzer bir vaka-kontrol çalışmasında </a:t>
            </a:r>
            <a:r>
              <a:rPr lang="tr-TR" dirty="0" err="1">
                <a:latin typeface="Cambria" panose="02040503050406030204" pitchFamily="18" charset="0"/>
              </a:rPr>
              <a:t>PPİ'ların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için risk faktörü olabileceği ancak bunu tüm hastalara genellemenin klinik pratikte net bir yeri olmadığı ortaya çıkmıştır</a:t>
            </a:r>
          </a:p>
        </p:txBody>
      </p:sp>
    </p:spTree>
    <p:extLst>
      <p:ext uri="{BB962C8B-B14F-4D97-AF65-F5344CB8AC3E}">
        <p14:creationId xmlns:p14="http://schemas.microsoft.com/office/powerpoint/2010/main" val="3770689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Çalışmada hastaların serum </a:t>
            </a:r>
            <a:r>
              <a:rPr lang="tr-TR" dirty="0" smtClean="0">
                <a:latin typeface="Cambria" panose="02040503050406030204" pitchFamily="18" charset="0"/>
              </a:rPr>
              <a:t>Mg </a:t>
            </a:r>
            <a:r>
              <a:rPr lang="tr-TR" dirty="0">
                <a:latin typeface="Cambria" panose="02040503050406030204" pitchFamily="18" charset="0"/>
              </a:rPr>
              <a:t>değerlerine ulaşılamamış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Hastaların yaşı 66 ve üzeri olduğu için sonuçlar genç </a:t>
            </a:r>
            <a:r>
              <a:rPr lang="tr-TR" dirty="0" err="1">
                <a:latin typeface="Cambria" panose="02040503050406030204" pitchFamily="18" charset="0"/>
              </a:rPr>
              <a:t>populasyona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genellenememiş</a:t>
            </a:r>
            <a:endParaRPr lang="tr-TR" dirty="0">
              <a:latin typeface="Cambria" panose="02040503050406030204" pitchFamily="18" charset="0"/>
            </a:endParaRP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Düzensiz PPİ kullanımıyla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ilişkisi açıklanamamış</a:t>
            </a:r>
          </a:p>
        </p:txBody>
      </p:sp>
    </p:spTree>
    <p:extLst>
      <p:ext uri="{BB962C8B-B14F-4D97-AF65-F5344CB8AC3E}">
        <p14:creationId xmlns:p14="http://schemas.microsoft.com/office/powerpoint/2010/main" val="20978423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Bu çalışma uygun hastalara PPİ reçete edecek </a:t>
            </a:r>
            <a:r>
              <a:rPr lang="tr-TR" dirty="0" err="1">
                <a:latin typeface="Cambria" panose="02040503050406030204" pitchFamily="18" charset="0"/>
              </a:rPr>
              <a:t>klinisyenlerin</a:t>
            </a:r>
            <a:r>
              <a:rPr lang="tr-TR" dirty="0">
                <a:latin typeface="Cambria" panose="02040503050406030204" pitchFamily="18" charset="0"/>
              </a:rPr>
              <a:t> cesaretini kırmamalıdır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PPİ kullanan hastalarda serum mg seviyelerinin rutin taranması yersiz olsa da </a:t>
            </a:r>
            <a:r>
              <a:rPr lang="tr-TR" dirty="0" err="1">
                <a:latin typeface="Cambria" panose="02040503050406030204" pitchFamily="18" charset="0"/>
              </a:rPr>
              <a:t>klinisyenler</a:t>
            </a:r>
            <a:r>
              <a:rPr lang="tr-TR" dirty="0">
                <a:latin typeface="Cambria" panose="02040503050406030204" pitchFamily="18" charset="0"/>
              </a:rPr>
              <a:t> özellikle </a:t>
            </a:r>
            <a:r>
              <a:rPr lang="tr-TR" dirty="0" err="1">
                <a:latin typeface="Cambria" panose="02040503050406030204" pitchFamily="18" charset="0"/>
              </a:rPr>
              <a:t>hipokalemisi</a:t>
            </a:r>
            <a:r>
              <a:rPr lang="tr-TR" dirty="0">
                <a:latin typeface="Cambria" panose="02040503050406030204" pitchFamily="18" charset="0"/>
              </a:rPr>
              <a:t> olan, kardiyak ve nörolojik sorunları olan hastalarda bu ilişkiyle ilgili dikkatli olmalıdır</a:t>
            </a:r>
          </a:p>
        </p:txBody>
      </p:sp>
    </p:spTree>
    <p:extLst>
      <p:ext uri="{BB962C8B-B14F-4D97-AF65-F5344CB8AC3E}">
        <p14:creationId xmlns:p14="http://schemas.microsoft.com/office/powerpoint/2010/main" val="7202178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tr-TR" dirty="0">
                <a:latin typeface="Cambria" panose="02040503050406030204" pitchFamily="18" charset="0"/>
              </a:rPr>
              <a:t>Özetle ayaktan tedavi edilen veya yatarak tedavi edilen hastalarda 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ile PPİ kullanımı ilişkili bulunmuştur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Gelecekteki araştırmalar bu etkinin, kümülatif dozun ve PPİ tedavi süresinin önemini daha fazla karakterize edebilir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 err="1">
                <a:latin typeface="Cambria" panose="02040503050406030204" pitchFamily="18" charset="0"/>
              </a:rPr>
              <a:t>Hipomagnezemili</a:t>
            </a:r>
            <a:r>
              <a:rPr lang="tr-TR" dirty="0">
                <a:latin typeface="Cambria" panose="02040503050406030204" pitchFamily="18" charset="0"/>
              </a:rPr>
              <a:t> hastalara PPİ reçete etmeden önce tekrar düşünülmelidir</a:t>
            </a:r>
          </a:p>
        </p:txBody>
      </p:sp>
    </p:spTree>
    <p:extLst>
      <p:ext uri="{BB962C8B-B14F-4D97-AF65-F5344CB8AC3E}">
        <p14:creationId xmlns:p14="http://schemas.microsoft.com/office/powerpoint/2010/main" val="21264554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endParaRPr lang="tr-TR" dirty="0"/>
          </a:p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endParaRPr lang="tr-TR" dirty="0"/>
          </a:p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endParaRPr lang="tr-TR" dirty="0"/>
          </a:p>
          <a:p>
            <a:pPr marL="82296" indent="0">
              <a:buNone/>
            </a:pPr>
            <a:r>
              <a:rPr lang="tr-TR" dirty="0" smtClean="0"/>
              <a:t>                                                    </a:t>
            </a:r>
            <a:r>
              <a:rPr lang="tr-TR" dirty="0" smtClean="0">
                <a:latin typeface="Cambria" panose="02040503050406030204" pitchFamily="18" charset="0"/>
              </a:rPr>
              <a:t>Teşekkürler..</a:t>
            </a:r>
            <a:endParaRPr lang="tr-T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135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tr-TR" dirty="0">
                <a:latin typeface="Cambria" panose="02040503050406030204" pitchFamily="18" charset="0"/>
              </a:rPr>
              <a:t>Magnezyum hücre içinde en fazla bulunan 2. katyondur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 smtClean="0">
                <a:latin typeface="Cambria" panose="02040503050406030204" pitchFamily="18" charset="0"/>
              </a:rPr>
              <a:t>Bağırsaklardan </a:t>
            </a:r>
            <a:r>
              <a:rPr lang="tr-TR" dirty="0">
                <a:latin typeface="Cambria" panose="02040503050406030204" pitchFamily="18" charset="0"/>
              </a:rPr>
              <a:t>emilir ve böbrekler yoluyla vücuttan uzaklaştırılır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PPI kullanımına bağlı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mekanizması, Mg </a:t>
            </a:r>
            <a:r>
              <a:rPr lang="tr-TR" dirty="0" err="1">
                <a:latin typeface="Cambria" panose="02040503050406030204" pitchFamily="18" charset="0"/>
              </a:rPr>
              <a:t>absorbsiyonunda</a:t>
            </a:r>
            <a:r>
              <a:rPr lang="tr-TR" dirty="0">
                <a:latin typeface="Cambria" panose="02040503050406030204" pitchFamily="18" charset="0"/>
              </a:rPr>
              <a:t> rolü olan </a:t>
            </a:r>
            <a:r>
              <a:rPr lang="tr-TR" dirty="0" err="1">
                <a:latin typeface="Cambria" panose="02040503050406030204" pitchFamily="18" charset="0"/>
              </a:rPr>
              <a:t>Transient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Receptor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Potential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Melastin</a:t>
            </a:r>
            <a:r>
              <a:rPr lang="tr-TR" dirty="0">
                <a:latin typeface="Cambria" panose="02040503050406030204" pitchFamily="18" charset="0"/>
              </a:rPr>
              <a:t> (TRMP) 6 ve 7 katyon kanalının </a:t>
            </a:r>
            <a:r>
              <a:rPr lang="tr-TR" dirty="0" err="1">
                <a:latin typeface="Cambria" panose="02040503050406030204" pitchFamily="18" charset="0"/>
              </a:rPr>
              <a:t>inhibisyonuna</a:t>
            </a:r>
            <a:r>
              <a:rPr lang="tr-TR" dirty="0">
                <a:latin typeface="Cambria" panose="02040503050406030204" pitchFamily="18" charset="0"/>
              </a:rPr>
              <a:t> bağlanmaktadır</a:t>
            </a:r>
          </a:p>
        </p:txBody>
      </p:sp>
    </p:spTree>
    <p:extLst>
      <p:ext uri="{BB962C8B-B14F-4D97-AF65-F5344CB8AC3E}">
        <p14:creationId xmlns:p14="http://schemas.microsoft.com/office/powerpoint/2010/main" val="577762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Rutin klinik uygulamalarda </a:t>
            </a:r>
            <a:r>
              <a:rPr lang="tr-TR" dirty="0" err="1">
                <a:latin typeface="Cambria" panose="02040503050406030204" pitchFamily="18" charset="0"/>
              </a:rPr>
              <a:t>PPI'ların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yapıp yapmadığı net değildir</a:t>
            </a:r>
          </a:p>
          <a:p>
            <a:pPr marL="0" indent="0">
              <a:buNone/>
            </a:pPr>
            <a:r>
              <a:rPr lang="tr-TR" dirty="0">
                <a:latin typeface="Cambria" panose="02040503050406030204" pitchFamily="18" charset="0"/>
              </a:rPr>
              <a:t> 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Bu çalışmada ayaktan PPI kullanımı ve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ile hastaneye yatış arasındaki ilişki incelenmiştir</a:t>
            </a:r>
          </a:p>
        </p:txBody>
      </p:sp>
    </p:spTree>
    <p:extLst>
      <p:ext uri="{BB962C8B-B14F-4D97-AF65-F5344CB8AC3E}">
        <p14:creationId xmlns:p14="http://schemas.microsoft.com/office/powerpoint/2010/main" val="15610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Yöntem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Çalışma </a:t>
            </a:r>
            <a:r>
              <a:rPr lang="tr-TR" dirty="0" err="1">
                <a:latin typeface="Cambria" panose="02040503050406030204" pitchFamily="18" charset="0"/>
              </a:rPr>
              <a:t>Sunnybrook</a:t>
            </a:r>
            <a:r>
              <a:rPr lang="tr-TR" dirty="0">
                <a:latin typeface="Cambria" panose="02040503050406030204" pitchFamily="18" charset="0"/>
              </a:rPr>
              <a:t> Sağlık Bilimleri Merkezi Araştırma Etik Kurulu tarafından onaylanmış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1 Nisan 2002 ile 31 Mart 2012 tarihleri arasında </a:t>
            </a:r>
            <a:r>
              <a:rPr lang="tr-TR" dirty="0" err="1">
                <a:latin typeface="Cambria" panose="02040503050406030204" pitchFamily="18" charset="0"/>
              </a:rPr>
              <a:t>Ontario'da</a:t>
            </a:r>
            <a:r>
              <a:rPr lang="tr-TR" dirty="0">
                <a:latin typeface="Cambria" panose="02040503050406030204" pitchFamily="18" charset="0"/>
              </a:rPr>
              <a:t> yaşayan 66 yaş ve üzeri insanlarla yapılmış popülasyon temelli vaka-kontrol çalışmasıdır </a:t>
            </a:r>
          </a:p>
        </p:txBody>
      </p:sp>
    </p:spTree>
    <p:extLst>
      <p:ext uri="{BB962C8B-B14F-4D97-AF65-F5344CB8AC3E}">
        <p14:creationId xmlns:p14="http://schemas.microsoft.com/office/powerpoint/2010/main" val="1319732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Hastaların reçete kayıtları için </a:t>
            </a:r>
            <a:r>
              <a:rPr lang="tr-TR" dirty="0" err="1">
                <a:latin typeface="Cambria" panose="02040503050406030204" pitchFamily="18" charset="0"/>
              </a:rPr>
              <a:t>Ontario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Drug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Benefit</a:t>
            </a:r>
            <a:r>
              <a:rPr lang="tr-TR" dirty="0">
                <a:latin typeface="Cambria" panose="02040503050406030204" pitchFamily="18" charset="0"/>
              </a:rPr>
              <a:t> Database kullanılmış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Yatan hasta bilgilerine </a:t>
            </a:r>
            <a:r>
              <a:rPr lang="tr-TR" dirty="0" err="1">
                <a:latin typeface="Cambria" panose="02040503050406030204" pitchFamily="18" charset="0"/>
              </a:rPr>
              <a:t>Canadian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Institute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for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Health</a:t>
            </a:r>
            <a:r>
              <a:rPr lang="tr-TR" dirty="0">
                <a:latin typeface="Cambria" panose="02040503050406030204" pitchFamily="18" charset="0"/>
              </a:rPr>
              <a:t> Information </a:t>
            </a:r>
            <a:r>
              <a:rPr lang="tr-TR" dirty="0" err="1">
                <a:latin typeface="Cambria" panose="02040503050406030204" pitchFamily="18" charset="0"/>
              </a:rPr>
              <a:t>Discharge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Abstract</a:t>
            </a: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err="1">
                <a:latin typeface="Cambria" panose="02040503050406030204" pitchFamily="18" charset="0"/>
              </a:rPr>
              <a:t>Database'den</a:t>
            </a:r>
            <a:r>
              <a:rPr lang="tr-TR" dirty="0">
                <a:latin typeface="Cambria" panose="02040503050406030204" pitchFamily="18" charset="0"/>
              </a:rPr>
              <a:t> ulaşılmış</a:t>
            </a:r>
          </a:p>
        </p:txBody>
      </p:sp>
    </p:spTree>
    <p:extLst>
      <p:ext uri="{BB962C8B-B14F-4D97-AF65-F5344CB8AC3E}">
        <p14:creationId xmlns:p14="http://schemas.microsoft.com/office/powerpoint/2010/main" val="2145465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Hastaların hastaneye yatışlarının yapıldığı günler referans tarih olarak belirlenmiş</a:t>
            </a:r>
          </a:p>
          <a:p>
            <a:endParaRPr lang="tr-TR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16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>
                <a:latin typeface="Cambria" panose="02040503050406030204" pitchFamily="18" charset="0"/>
              </a:rPr>
              <a:t>ICD-10 kodu E83,42 (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) ve E61,2 (magnezyum eksikliği) olan hastalar vaka grubuna alınmış</a:t>
            </a:r>
          </a:p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Vaka grubuna kabul edilmiş her hasta için kontrol grubuna </a:t>
            </a:r>
            <a:r>
              <a:rPr lang="tr-TR" dirty="0" err="1">
                <a:latin typeface="Cambria" panose="02040503050406030204" pitchFamily="18" charset="0"/>
              </a:rPr>
              <a:t>hipomagnezemi</a:t>
            </a:r>
            <a:r>
              <a:rPr lang="tr-TR" dirty="0">
                <a:latin typeface="Cambria" panose="02040503050406030204" pitchFamily="18" charset="0"/>
              </a:rPr>
              <a:t> ile </a:t>
            </a:r>
            <a:r>
              <a:rPr lang="tr-TR" dirty="0" err="1">
                <a:latin typeface="Cambria" panose="02040503050406030204" pitchFamily="18" charset="0"/>
              </a:rPr>
              <a:t>hospitalize</a:t>
            </a:r>
            <a:r>
              <a:rPr lang="tr-TR" dirty="0">
                <a:latin typeface="Cambria" panose="02040503050406030204" pitchFamily="18" charset="0"/>
              </a:rPr>
              <a:t> edilmeyen rastgele 4 hasta seçilmiş</a:t>
            </a:r>
          </a:p>
        </p:txBody>
      </p:sp>
    </p:spTree>
    <p:extLst>
      <p:ext uri="{BB962C8B-B14F-4D97-AF65-F5344CB8AC3E}">
        <p14:creationId xmlns:p14="http://schemas.microsoft.com/office/powerpoint/2010/main" val="2166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Yöntem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tr-TR" dirty="0">
              <a:latin typeface="Cambria" panose="02040503050406030204" pitchFamily="18" charset="0"/>
            </a:endParaRPr>
          </a:p>
          <a:p>
            <a:r>
              <a:rPr lang="tr-TR" dirty="0">
                <a:latin typeface="Cambria" panose="02040503050406030204" pitchFamily="18" charset="0"/>
              </a:rPr>
              <a:t>Her vaka </a:t>
            </a:r>
            <a:r>
              <a:rPr lang="tr-TR" dirty="0" smtClean="0">
                <a:latin typeface="Cambria" panose="02040503050406030204" pitchFamily="18" charset="0"/>
              </a:rPr>
              <a:t>hastası; </a:t>
            </a:r>
          </a:p>
          <a:p>
            <a:pPr lvl="1"/>
            <a:r>
              <a:rPr lang="tr-TR" dirty="0" smtClean="0">
                <a:latin typeface="Cambria" panose="02040503050406030204" pitchFamily="18" charset="0"/>
              </a:rPr>
              <a:t>Y</a:t>
            </a:r>
            <a:r>
              <a:rPr lang="tr-TR" dirty="0" smtClean="0">
                <a:latin typeface="Cambria" panose="02040503050406030204" pitchFamily="18" charset="0"/>
              </a:rPr>
              <a:t>aşa</a:t>
            </a:r>
          </a:p>
          <a:p>
            <a:pPr lvl="1"/>
            <a:r>
              <a:rPr lang="tr-TR" dirty="0">
                <a:latin typeface="Cambria" panose="02040503050406030204" pitchFamily="18" charset="0"/>
              </a:rPr>
              <a:t>C</a:t>
            </a:r>
            <a:r>
              <a:rPr lang="tr-TR" dirty="0" smtClean="0">
                <a:latin typeface="Cambria" panose="02040503050406030204" pitchFamily="18" charset="0"/>
              </a:rPr>
              <a:t>insiyete </a:t>
            </a:r>
          </a:p>
          <a:p>
            <a:pPr lvl="1"/>
            <a:r>
              <a:rPr lang="tr-TR" dirty="0">
                <a:latin typeface="Cambria" panose="02040503050406030204" pitchFamily="18" charset="0"/>
              </a:rPr>
              <a:t>K</a:t>
            </a:r>
            <a:r>
              <a:rPr lang="tr-TR" dirty="0" smtClean="0">
                <a:latin typeface="Cambria" panose="02040503050406030204" pitchFamily="18" charset="0"/>
              </a:rPr>
              <a:t>ronik </a:t>
            </a:r>
            <a:r>
              <a:rPr lang="tr-TR" dirty="0">
                <a:latin typeface="Cambria" panose="02040503050406030204" pitchFamily="18" charset="0"/>
              </a:rPr>
              <a:t>böbrek hastalığı yada akut böbrek yetmezliği olmasına </a:t>
            </a:r>
            <a:endParaRPr lang="tr-TR" dirty="0" smtClean="0">
              <a:latin typeface="Cambria" panose="02040503050406030204" pitchFamily="18" charset="0"/>
            </a:endParaRPr>
          </a:p>
          <a:p>
            <a:pPr lvl="1"/>
            <a:r>
              <a:rPr lang="tr-TR" dirty="0" smtClean="0">
                <a:latin typeface="Cambria" panose="02040503050406030204" pitchFamily="18" charset="0"/>
              </a:rPr>
              <a:t>Y</a:t>
            </a:r>
            <a:r>
              <a:rPr lang="tr-TR" dirty="0" smtClean="0">
                <a:latin typeface="Cambria" panose="02040503050406030204" pitchFamily="18" charset="0"/>
              </a:rPr>
              <a:t>atışlarından </a:t>
            </a:r>
            <a:r>
              <a:rPr lang="tr-TR" dirty="0">
                <a:latin typeface="Cambria" panose="02040503050406030204" pitchFamily="18" charset="0"/>
              </a:rPr>
              <a:t>önceki 90 günde </a:t>
            </a:r>
            <a:r>
              <a:rPr lang="tr-TR" dirty="0" err="1">
                <a:latin typeface="Cambria" panose="02040503050406030204" pitchFamily="18" charset="0"/>
              </a:rPr>
              <a:t>tiyazid</a:t>
            </a:r>
            <a:r>
              <a:rPr lang="tr-TR" dirty="0">
                <a:latin typeface="Cambria" panose="02040503050406030204" pitchFamily="18" charset="0"/>
              </a:rPr>
              <a:t>, </a:t>
            </a:r>
            <a:r>
              <a:rPr lang="tr-TR" dirty="0" err="1">
                <a:latin typeface="Cambria" panose="02040503050406030204" pitchFamily="18" charset="0"/>
              </a:rPr>
              <a:t>loop</a:t>
            </a:r>
            <a:r>
              <a:rPr lang="tr-TR" dirty="0">
                <a:latin typeface="Cambria" panose="02040503050406030204" pitchFamily="18" charset="0"/>
              </a:rPr>
              <a:t> veya diğer </a:t>
            </a:r>
            <a:r>
              <a:rPr lang="tr-TR" dirty="0" err="1">
                <a:latin typeface="Cambria" panose="02040503050406030204" pitchFamily="18" charset="0"/>
              </a:rPr>
              <a:t>diüretiklerden</a:t>
            </a:r>
            <a:r>
              <a:rPr lang="tr-TR" dirty="0">
                <a:latin typeface="Cambria" panose="02040503050406030204" pitchFamily="18" charset="0"/>
              </a:rPr>
              <a:t> kullanmalarına </a:t>
            </a:r>
            <a:r>
              <a:rPr lang="tr-TR" dirty="0" smtClean="0">
                <a:latin typeface="Cambria" panose="02040503050406030204" pitchFamily="18" charset="0"/>
              </a:rPr>
              <a:t>göre</a:t>
            </a:r>
          </a:p>
          <a:p>
            <a:pPr marL="82296" indent="0">
              <a:buNone/>
            </a:pPr>
            <a:r>
              <a:rPr lang="tr-TR" dirty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 </a:t>
            </a:r>
            <a:r>
              <a:rPr lang="tr-TR" dirty="0" smtClean="0">
                <a:latin typeface="Cambria" panose="02040503050406030204" pitchFamily="18" charset="0"/>
              </a:rPr>
              <a:t>4 </a:t>
            </a:r>
            <a:r>
              <a:rPr lang="tr-TR" dirty="0">
                <a:latin typeface="Cambria" panose="02040503050406030204" pitchFamily="18" charset="0"/>
              </a:rPr>
              <a:t>kontrol hastasıyla eşleştirilmiş</a:t>
            </a:r>
          </a:p>
        </p:txBody>
      </p:sp>
    </p:spTree>
    <p:extLst>
      <p:ext uri="{BB962C8B-B14F-4D97-AF65-F5344CB8AC3E}">
        <p14:creationId xmlns:p14="http://schemas.microsoft.com/office/powerpoint/2010/main" val="318294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774</Words>
  <Application>Microsoft Office PowerPoint</Application>
  <PresentationFormat>Özel</PresentationFormat>
  <Paragraphs>139</Paragraphs>
  <Slides>26</Slides>
  <Notes>21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Gündönümü</vt:lpstr>
      <vt:lpstr>PowerPoint Sunusu</vt:lpstr>
      <vt:lpstr>Giriş </vt:lpstr>
      <vt:lpstr>Giriş</vt:lpstr>
      <vt:lpstr>Giriş</vt:lpstr>
      <vt:lpstr>Yöntem 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Yöntem</vt:lpstr>
      <vt:lpstr>PowerPoint Sunusu</vt:lpstr>
      <vt:lpstr>Sonuç </vt:lpstr>
      <vt:lpstr>Sonuç</vt:lpstr>
      <vt:lpstr>Sonuç</vt:lpstr>
      <vt:lpstr>Sonuç</vt:lpstr>
      <vt:lpstr>Tartışma </vt:lpstr>
      <vt:lpstr>Tartışma </vt:lpstr>
      <vt:lpstr>Tartışma </vt:lpstr>
      <vt:lpstr>Tartışma 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/>
  <cp:lastModifiedBy/>
  <cp:revision>5</cp:revision>
  <dcterms:created xsi:type="dcterms:W3CDTF">2012-08-15T22:53:30Z</dcterms:created>
  <dcterms:modified xsi:type="dcterms:W3CDTF">2016-05-31T10:00:31Z</dcterms:modified>
</cp:coreProperties>
</file>