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89" r:id="rId3"/>
    <p:sldId id="257"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8" r:id="rId27"/>
    <p:sldId id="281" r:id="rId28"/>
    <p:sldId id="282" r:id="rId29"/>
    <p:sldId id="283" r:id="rId30"/>
    <p:sldId id="284" r:id="rId31"/>
    <p:sldId id="285" r:id="rId32"/>
    <p:sldId id="286" r:id="rId33"/>
    <p:sldId id="287" r:id="rId34"/>
    <p:sldId id="290" r:id="rId3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114" autoAdjust="0"/>
  </p:normalViewPr>
  <p:slideViewPr>
    <p:cSldViewPr>
      <p:cViewPr>
        <p:scale>
          <a:sx n="61" d="100"/>
          <a:sy n="61" d="100"/>
        </p:scale>
        <p:origin x="-162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B85F7B-31A7-47BB-8026-6792E5C07A8B}" type="datetimeFigureOut">
              <a:rPr lang="tr-TR" smtClean="0"/>
              <a:t>1.11.2021</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8E12AA-FF52-44F9-8CFA-2045C3CBCE56}" type="slidenum">
              <a:rPr lang="tr-TR" smtClean="0"/>
              <a:t>‹#›</a:t>
            </a:fld>
            <a:endParaRPr lang="tr-TR"/>
          </a:p>
        </p:txBody>
      </p:sp>
    </p:spTree>
    <p:extLst>
      <p:ext uri="{BB962C8B-B14F-4D97-AF65-F5344CB8AC3E}">
        <p14:creationId xmlns:p14="http://schemas.microsoft.com/office/powerpoint/2010/main" val="460888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b="1" i="1" u="none" strike="noStrike" kern="1200" baseline="0" dirty="0" smtClean="0">
                <a:solidFill>
                  <a:schemeClr val="tx1"/>
                </a:solidFill>
                <a:latin typeface="+mn-lt"/>
                <a:ea typeface="+mn-ea"/>
                <a:cs typeface="+mn-cs"/>
              </a:rPr>
              <a:t>J Med Assoc Thai 2016</a:t>
            </a:r>
            <a:endParaRPr lang="tr-TR" dirty="0"/>
          </a:p>
        </p:txBody>
      </p:sp>
      <p:sp>
        <p:nvSpPr>
          <p:cNvPr id="4" name="Slayt Numarası Yer Tutucusu 3"/>
          <p:cNvSpPr>
            <a:spLocks noGrp="1"/>
          </p:cNvSpPr>
          <p:nvPr>
            <p:ph type="sldNum" sz="quarter" idx="10"/>
          </p:nvPr>
        </p:nvSpPr>
        <p:spPr/>
        <p:txBody>
          <a:bodyPr/>
          <a:lstStyle/>
          <a:p>
            <a:fld id="{2C8E12AA-FF52-44F9-8CFA-2045C3CBCE56}" type="slidenum">
              <a:rPr lang="tr-TR" smtClean="0"/>
              <a:t>1</a:t>
            </a:fld>
            <a:endParaRPr lang="tr-TR"/>
          </a:p>
        </p:txBody>
      </p:sp>
    </p:spTree>
    <p:extLst>
      <p:ext uri="{BB962C8B-B14F-4D97-AF65-F5344CB8AC3E}">
        <p14:creationId xmlns:p14="http://schemas.microsoft.com/office/powerpoint/2010/main" val="19066258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Her gruptaki çalışma popülasyonunun oranı.</a:t>
            </a:r>
          </a:p>
          <a:p>
            <a:r>
              <a:rPr lang="tr-TR" dirty="0" smtClean="0"/>
              <a:t>talk ve çinko oksit grubu arasındaki medyan olaya kadar geçen</a:t>
            </a:r>
            <a:r>
              <a:rPr lang="tr-TR" baseline="0" dirty="0" smtClean="0"/>
              <a:t> </a:t>
            </a:r>
            <a:r>
              <a:rPr lang="tr-TR" dirty="0" smtClean="0"/>
              <a:t>sürenin karşılaştırması.</a:t>
            </a:r>
            <a:endParaRPr lang="tr-TR" dirty="0"/>
          </a:p>
        </p:txBody>
      </p:sp>
      <p:sp>
        <p:nvSpPr>
          <p:cNvPr id="4" name="Slayt Numarası Yer Tutucusu 3"/>
          <p:cNvSpPr>
            <a:spLocks noGrp="1"/>
          </p:cNvSpPr>
          <p:nvPr>
            <p:ph type="sldNum" sz="quarter" idx="10"/>
          </p:nvPr>
        </p:nvSpPr>
        <p:spPr/>
        <p:txBody>
          <a:bodyPr/>
          <a:lstStyle/>
          <a:p>
            <a:fld id="{2C8E12AA-FF52-44F9-8CFA-2045C3CBCE56}" type="slidenum">
              <a:rPr lang="tr-TR" smtClean="0"/>
              <a:t>21</a:t>
            </a:fld>
            <a:endParaRPr lang="tr-TR"/>
          </a:p>
        </p:txBody>
      </p:sp>
    </p:spTree>
    <p:extLst>
      <p:ext uri="{BB962C8B-B14F-4D97-AF65-F5344CB8AC3E}">
        <p14:creationId xmlns:p14="http://schemas.microsoft.com/office/powerpoint/2010/main" val="42440463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Tek değişkenli analiz kullanılarak bebek bezi dermatiti risk faktörlerinin karşılaştırılması</a:t>
            </a:r>
          </a:p>
          <a:p>
            <a:r>
              <a:rPr lang="tr-TR" sz="1200" b="0" i="0" kern="1200" dirty="0" smtClean="0">
                <a:solidFill>
                  <a:schemeClr val="tx1"/>
                </a:solidFill>
                <a:effectLst/>
                <a:latin typeface="+mn-lt"/>
                <a:ea typeface="+mn-ea"/>
                <a:cs typeface="+mn-cs"/>
              </a:rPr>
              <a:t/>
            </a:r>
            <a:br>
              <a:rPr lang="tr-TR" sz="1200" b="0" i="0" kern="1200" dirty="0" smtClean="0">
                <a:solidFill>
                  <a:schemeClr val="tx1"/>
                </a:solidFill>
                <a:effectLst/>
                <a:latin typeface="+mn-lt"/>
                <a:ea typeface="+mn-ea"/>
                <a:cs typeface="+mn-cs"/>
              </a:rPr>
            </a:br>
            <a:endParaRPr lang="tr-TR" sz="1200" b="0" i="0" kern="1200" dirty="0" smtClean="0">
              <a:solidFill>
                <a:schemeClr val="tx1"/>
              </a:solidFill>
              <a:effectLst/>
              <a:latin typeface="+mn-lt"/>
              <a:ea typeface="+mn-ea"/>
              <a:cs typeface="+mn-cs"/>
            </a:endParaRPr>
          </a:p>
          <a:p>
            <a:r>
              <a:rPr lang="tr-TR" sz="1200" b="0" i="0" kern="1200" dirty="0" smtClean="0">
                <a:solidFill>
                  <a:schemeClr val="tx1"/>
                </a:solidFill>
                <a:effectLst/>
                <a:latin typeface="+mn-lt"/>
                <a:ea typeface="+mn-ea"/>
                <a:cs typeface="+mn-cs"/>
              </a:rPr>
              <a:t>Uygulama sıklığı</a:t>
            </a:r>
          </a:p>
          <a:p>
            <a:r>
              <a:rPr lang="tr-TR" sz="1200" b="0" i="0" kern="1200" dirty="0" smtClean="0">
                <a:solidFill>
                  <a:schemeClr val="tx1"/>
                </a:solidFill>
                <a:effectLst/>
                <a:latin typeface="+mn-lt"/>
                <a:ea typeface="+mn-ea"/>
                <a:cs typeface="+mn-cs"/>
              </a:rPr>
              <a:t/>
            </a:r>
            <a:br>
              <a:rPr lang="tr-TR" sz="1200" b="0" i="0" kern="1200" dirty="0" smtClean="0">
                <a:solidFill>
                  <a:schemeClr val="tx1"/>
                </a:solidFill>
                <a:effectLst/>
                <a:latin typeface="+mn-lt"/>
                <a:ea typeface="+mn-ea"/>
                <a:cs typeface="+mn-cs"/>
              </a:rPr>
            </a:br>
            <a:endParaRPr lang="tr-TR" sz="1200" b="0" i="0" kern="1200" dirty="0" smtClean="0">
              <a:solidFill>
                <a:schemeClr val="tx1"/>
              </a:solidFill>
              <a:effectLst/>
              <a:latin typeface="+mn-lt"/>
              <a:ea typeface="+mn-ea"/>
              <a:cs typeface="+mn-cs"/>
            </a:endParaRPr>
          </a:p>
          <a:p>
            <a:r>
              <a:rPr lang="tr-TR" sz="1200" b="0" i="0" kern="1200" dirty="0" smtClean="0">
                <a:solidFill>
                  <a:schemeClr val="tx1"/>
                </a:solidFill>
                <a:effectLst/>
                <a:latin typeface="+mn-lt"/>
                <a:ea typeface="+mn-ea"/>
                <a:cs typeface="+mn-cs"/>
              </a:rPr>
              <a:t>Bez değiştirme sıklığı</a:t>
            </a:r>
          </a:p>
          <a:p>
            <a:r>
              <a:rPr lang="tr-TR" sz="1200" b="0" i="0" kern="1200" dirty="0" smtClean="0">
                <a:solidFill>
                  <a:schemeClr val="tx1"/>
                </a:solidFill>
                <a:effectLst/>
                <a:latin typeface="+mn-lt"/>
                <a:ea typeface="+mn-ea"/>
                <a:cs typeface="+mn-cs"/>
              </a:rPr>
              <a:t>anne eğitimi</a:t>
            </a:r>
          </a:p>
          <a:p>
            <a:r>
              <a:rPr lang="tr-TR" dirty="0" smtClean="0"/>
              <a:t>Beslenme (süt tozu: emzirme)</a:t>
            </a:r>
          </a:p>
          <a:p>
            <a:r>
              <a:rPr lang="tr-TR" dirty="0" smtClean="0"/>
              <a:t>Bebek bezi dermatiti öyküsü (evet: hayır)</a:t>
            </a:r>
            <a:endParaRPr lang="tr-TR" dirty="0"/>
          </a:p>
        </p:txBody>
      </p:sp>
      <p:sp>
        <p:nvSpPr>
          <p:cNvPr id="4" name="Slayt Numarası Yer Tutucusu 3"/>
          <p:cNvSpPr>
            <a:spLocks noGrp="1"/>
          </p:cNvSpPr>
          <p:nvPr>
            <p:ph type="sldNum" sz="quarter" idx="10"/>
          </p:nvPr>
        </p:nvSpPr>
        <p:spPr/>
        <p:txBody>
          <a:bodyPr/>
          <a:lstStyle/>
          <a:p>
            <a:fld id="{2C8E12AA-FF52-44F9-8CFA-2045C3CBCE56}" type="slidenum">
              <a:rPr lang="tr-TR" smtClean="0"/>
              <a:t>23</a:t>
            </a:fld>
            <a:endParaRPr lang="tr-TR"/>
          </a:p>
        </p:txBody>
      </p:sp>
    </p:spTree>
    <p:extLst>
      <p:ext uri="{BB962C8B-B14F-4D97-AF65-F5344CB8AC3E}">
        <p14:creationId xmlns:p14="http://schemas.microsoft.com/office/powerpoint/2010/main" val="40603547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Talk ve çinko oksit grubu arasındaki bebek bezi dermatitinin ciddiyetinin karşılaştırılması</a:t>
            </a:r>
            <a:endParaRPr lang="tr-TR" dirty="0"/>
          </a:p>
        </p:txBody>
      </p:sp>
      <p:sp>
        <p:nvSpPr>
          <p:cNvPr id="4" name="Slayt Numarası Yer Tutucusu 3"/>
          <p:cNvSpPr>
            <a:spLocks noGrp="1"/>
          </p:cNvSpPr>
          <p:nvPr>
            <p:ph type="sldNum" sz="quarter" idx="10"/>
          </p:nvPr>
        </p:nvSpPr>
        <p:spPr/>
        <p:txBody>
          <a:bodyPr/>
          <a:lstStyle/>
          <a:p>
            <a:fld id="{2C8E12AA-FF52-44F9-8CFA-2045C3CBCE56}" type="slidenum">
              <a:rPr lang="tr-TR" smtClean="0"/>
              <a:t>25</a:t>
            </a:fld>
            <a:endParaRPr lang="tr-TR"/>
          </a:p>
        </p:txBody>
      </p:sp>
    </p:spTree>
    <p:extLst>
      <p:ext uri="{BB962C8B-B14F-4D97-AF65-F5344CB8AC3E}">
        <p14:creationId xmlns:p14="http://schemas.microsoft.com/office/powerpoint/2010/main" val="34555198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Ebeveynlerin talk ile </a:t>
            </a:r>
            <a:r>
              <a:rPr lang="tr-TR" dirty="0" smtClean="0"/>
              <a:t>i </a:t>
            </a:r>
            <a:r>
              <a:rPr lang="tr-TR" dirty="0" smtClean="0"/>
              <a:t>çinko oksit </a:t>
            </a:r>
            <a:r>
              <a:rPr lang="tr-TR" dirty="0" smtClean="0"/>
              <a:t>grubu</a:t>
            </a:r>
            <a:r>
              <a:rPr lang="tr-TR" baseline="0" dirty="0" smtClean="0"/>
              <a:t> memnuniyeti</a:t>
            </a:r>
            <a:endParaRPr lang="tr-TR" dirty="0"/>
          </a:p>
        </p:txBody>
      </p:sp>
      <p:sp>
        <p:nvSpPr>
          <p:cNvPr id="4" name="Slayt Numarası Yer Tutucusu 3"/>
          <p:cNvSpPr>
            <a:spLocks noGrp="1"/>
          </p:cNvSpPr>
          <p:nvPr>
            <p:ph type="sldNum" sz="quarter" idx="10"/>
          </p:nvPr>
        </p:nvSpPr>
        <p:spPr/>
        <p:txBody>
          <a:bodyPr/>
          <a:lstStyle/>
          <a:p>
            <a:fld id="{2C8E12AA-FF52-44F9-8CFA-2045C3CBCE56}" type="slidenum">
              <a:rPr lang="tr-TR" smtClean="0"/>
              <a:t>26</a:t>
            </a:fld>
            <a:endParaRPr lang="tr-TR"/>
          </a:p>
        </p:txBody>
      </p:sp>
    </p:spTree>
    <p:extLst>
      <p:ext uri="{BB962C8B-B14F-4D97-AF65-F5344CB8AC3E}">
        <p14:creationId xmlns:p14="http://schemas.microsoft.com/office/powerpoint/2010/main" val="3081252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200" dirty="0" smtClean="0"/>
              <a:t>(daha düşük bir insidans, daha uzun bir medyan olaya kadar geçen süre ve tehlike oranı).</a:t>
            </a:r>
          </a:p>
          <a:p>
            <a:endParaRPr lang="tr-TR" dirty="0"/>
          </a:p>
        </p:txBody>
      </p:sp>
      <p:sp>
        <p:nvSpPr>
          <p:cNvPr id="4" name="Slayt Numarası Yer Tutucusu 3"/>
          <p:cNvSpPr>
            <a:spLocks noGrp="1"/>
          </p:cNvSpPr>
          <p:nvPr>
            <p:ph type="sldNum" sz="quarter" idx="10"/>
          </p:nvPr>
        </p:nvSpPr>
        <p:spPr/>
        <p:txBody>
          <a:bodyPr/>
          <a:lstStyle/>
          <a:p>
            <a:fld id="{2C8E12AA-FF52-44F9-8CFA-2045C3CBCE56}" type="slidenum">
              <a:rPr lang="tr-TR" smtClean="0"/>
              <a:t>31</a:t>
            </a:fld>
            <a:endParaRPr lang="tr-TR"/>
          </a:p>
        </p:txBody>
      </p:sp>
    </p:spTree>
    <p:extLst>
      <p:ext uri="{BB962C8B-B14F-4D97-AF65-F5344CB8AC3E}">
        <p14:creationId xmlns:p14="http://schemas.microsoft.com/office/powerpoint/2010/main" val="24567395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b="0" i="0" kern="1200" dirty="0" smtClean="0">
                <a:solidFill>
                  <a:schemeClr val="tx1"/>
                </a:solidFill>
                <a:effectLst/>
                <a:latin typeface="+mn-lt"/>
                <a:ea typeface="+mn-ea"/>
                <a:cs typeface="+mn-cs"/>
              </a:rPr>
              <a:t>Mexameter, ışık yansıması ve absorpsiyonuna dayalı bir spektrometre ölçüm tekniğidir. Prob, melanin ve hemoglobinin farklı absorpsiyon oranlarına karşılık gelecek şekilde seçilen üç dalga boyunda ışık yayar. Probun yaydığı bu ışık cilt tarafından yansıtılır ve probdaki alıcı bu yansıyan ışığı ölçer. Ölçülen yalnızca dağınık ve dağınık ışıktır. Sonuçlar 0 ile 999 arasında indeks numaraları olarak 1 saniyede gösterilir. Prob, ölçümün hızlı bir şekilde (1 saniye) yapılmasını sağlar. Prob kafası yay yüklüdür, böylece sabit bir basınç sağlanır</a:t>
            </a:r>
          </a:p>
          <a:p>
            <a:endParaRPr lang="tr-TR" sz="1200" b="0" i="0" kern="1200" dirty="0" smtClean="0">
              <a:solidFill>
                <a:schemeClr val="tx1"/>
              </a:solidFill>
              <a:effectLst/>
              <a:latin typeface="+mn-lt"/>
              <a:ea typeface="+mn-ea"/>
              <a:cs typeface="+mn-cs"/>
            </a:endParaRPr>
          </a:p>
          <a:p>
            <a:r>
              <a:rPr lang="tr-TR" sz="1200" b="0" i="0" kern="1200" dirty="0" smtClean="0">
                <a:solidFill>
                  <a:schemeClr val="tx1"/>
                </a:solidFill>
                <a:effectLst/>
                <a:latin typeface="+mn-lt"/>
                <a:ea typeface="+mn-ea"/>
                <a:cs typeface="+mn-cs"/>
              </a:rPr>
              <a:t>Deriden suyun belirli bir buharlaşması her zaman normal deri metabolizmasının bir parçası olarak gerçekleşir. Ancak cildin bariyer işlevi biraz zarar gördüğünde su kaybı (insan gözünün göremediği en küçük hasarlarda bile) artacaktır. Bu nedenle bu ölçüm tüm kozmetik ve dermatolojik araştırmalar için bir temel oluşturur. Tewameter </a:t>
            </a:r>
            <a:r>
              <a:rPr lang="tr-TR" sz="1200" b="0" i="0" kern="1200" baseline="30000" dirty="0" smtClean="0">
                <a:solidFill>
                  <a:schemeClr val="tx1"/>
                </a:solidFill>
                <a:effectLst/>
                <a:latin typeface="+mn-lt"/>
                <a:ea typeface="+mn-ea"/>
                <a:cs typeface="+mn-cs"/>
              </a:rPr>
              <a:t>®</a:t>
            </a:r>
            <a:r>
              <a:rPr lang="tr-TR" sz="1200" b="0" i="0" kern="1200" dirty="0" smtClean="0">
                <a:solidFill>
                  <a:schemeClr val="tx1"/>
                </a:solidFill>
                <a:effectLst/>
                <a:latin typeface="+mn-lt"/>
                <a:ea typeface="+mn-ea"/>
                <a:cs typeface="+mn-cs"/>
              </a:rPr>
              <a:t> probu, içi boş silindir içindeki iki çift sensör (sıcaklık ve bağıl nem) aracılığıyla deriden su buharlaşmasının yoğunluk derecesini dolaylı olarak ölçer. </a:t>
            </a:r>
            <a:endParaRPr lang="tr-TR" dirty="0"/>
          </a:p>
        </p:txBody>
      </p:sp>
      <p:sp>
        <p:nvSpPr>
          <p:cNvPr id="4" name="Slayt Numarası Yer Tutucusu 3"/>
          <p:cNvSpPr>
            <a:spLocks noGrp="1"/>
          </p:cNvSpPr>
          <p:nvPr>
            <p:ph type="sldNum" sz="quarter" idx="10"/>
          </p:nvPr>
        </p:nvSpPr>
        <p:spPr/>
        <p:txBody>
          <a:bodyPr/>
          <a:lstStyle/>
          <a:p>
            <a:fld id="{2C8E12AA-FF52-44F9-8CFA-2045C3CBCE56}" type="slidenum">
              <a:rPr lang="tr-TR" smtClean="0"/>
              <a:t>32</a:t>
            </a:fld>
            <a:endParaRPr lang="tr-TR"/>
          </a:p>
        </p:txBody>
      </p:sp>
    </p:spTree>
    <p:extLst>
      <p:ext uri="{BB962C8B-B14F-4D97-AF65-F5344CB8AC3E}">
        <p14:creationId xmlns:p14="http://schemas.microsoft.com/office/powerpoint/2010/main" val="38288266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1.11.2021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1.11.2021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1.11.2021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1.11.2021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1.11.2021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1.11.2021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1.11.2021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1.11.2021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1.11.2021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1.11.2021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1.11.2021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1.11.2021</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endParaRPr lang="tr-TR" dirty="0"/>
          </a:p>
        </p:txBody>
      </p:sp>
      <p:sp>
        <p:nvSpPr>
          <p:cNvPr id="3" name="Alt Başlık 2"/>
          <p:cNvSpPr>
            <a:spLocks noGrp="1"/>
          </p:cNvSpPr>
          <p:nvPr>
            <p:ph type="subTitle" idx="1"/>
          </p:nvPr>
        </p:nvSpPr>
        <p:spPr/>
        <p:txBody>
          <a:bodyPr/>
          <a:lstStyle/>
          <a:p>
            <a:endParaRPr lang="tr-T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7" y="2060848"/>
            <a:ext cx="8665259" cy="30304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3761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METOT</a:t>
            </a:r>
          </a:p>
        </p:txBody>
      </p:sp>
      <p:sp>
        <p:nvSpPr>
          <p:cNvPr id="3" name="İçerik Yer Tutucusu 2"/>
          <p:cNvSpPr>
            <a:spLocks noGrp="1"/>
          </p:cNvSpPr>
          <p:nvPr>
            <p:ph idx="1"/>
          </p:nvPr>
        </p:nvSpPr>
        <p:spPr/>
        <p:txBody>
          <a:bodyPr>
            <a:normAutofit/>
          </a:bodyPr>
          <a:lstStyle/>
          <a:p>
            <a:r>
              <a:rPr lang="tr-TR" sz="2800" dirty="0" smtClean="0"/>
              <a:t>Bebekler</a:t>
            </a:r>
            <a:r>
              <a:rPr lang="tr-TR" sz="2800" dirty="0"/>
              <a:t>, bezleri değiştirilmeden önce topikal talk pudrası veya çinko oksit </a:t>
            </a:r>
            <a:r>
              <a:rPr lang="tr-TR" sz="2800" dirty="0" smtClean="0"/>
              <a:t>krem </a:t>
            </a:r>
            <a:r>
              <a:rPr lang="tr-TR" sz="2800" dirty="0"/>
              <a:t>(krem bazında %</a:t>
            </a:r>
            <a:r>
              <a:rPr lang="tr-TR" sz="2800" dirty="0" smtClean="0"/>
              <a:t>7.5 çinko </a:t>
            </a:r>
            <a:r>
              <a:rPr lang="tr-TR" sz="2800" dirty="0"/>
              <a:t>oksit</a:t>
            </a:r>
            <a:r>
              <a:rPr lang="tr-TR" sz="2800" dirty="0" smtClean="0"/>
              <a:t>) </a:t>
            </a:r>
            <a:r>
              <a:rPr lang="tr-TR" sz="2800" dirty="0"/>
              <a:t>uygulanmak üzere eşit şekilde randomize edildi</a:t>
            </a:r>
            <a:r>
              <a:rPr lang="tr-TR" sz="2800" dirty="0" smtClean="0"/>
              <a:t>.</a:t>
            </a:r>
          </a:p>
          <a:p>
            <a:r>
              <a:rPr lang="tr-TR" sz="2800" dirty="0"/>
              <a:t>Ebeveynlerine bebek bezi ile temas eden cilt bölgesine nasıl bakım yapılması gerektiği anlatıldı ve günde 4 adet tek kullanımlık bebek bezi sağlandı.</a:t>
            </a:r>
          </a:p>
        </p:txBody>
      </p:sp>
    </p:spTree>
    <p:extLst>
      <p:ext uri="{BB962C8B-B14F-4D97-AF65-F5344CB8AC3E}">
        <p14:creationId xmlns:p14="http://schemas.microsoft.com/office/powerpoint/2010/main" val="16654838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METOT</a:t>
            </a:r>
          </a:p>
        </p:txBody>
      </p:sp>
      <p:sp>
        <p:nvSpPr>
          <p:cNvPr id="3" name="İçerik Yer Tutucusu 2"/>
          <p:cNvSpPr>
            <a:spLocks noGrp="1"/>
          </p:cNvSpPr>
          <p:nvPr>
            <p:ph idx="1"/>
          </p:nvPr>
        </p:nvSpPr>
        <p:spPr/>
        <p:txBody>
          <a:bodyPr>
            <a:normAutofit/>
          </a:bodyPr>
          <a:lstStyle/>
          <a:p>
            <a:r>
              <a:rPr lang="tr-TR" sz="2800" dirty="0"/>
              <a:t>2. ve 8. haftada (çalışmanın sonu) takibe </a:t>
            </a:r>
            <a:r>
              <a:rPr lang="tr-TR" sz="2800" dirty="0" smtClean="0"/>
              <a:t>alındı. </a:t>
            </a:r>
            <a:r>
              <a:rPr lang="tr-TR" sz="2800" dirty="0" err="1" smtClean="0"/>
              <a:t>Diaper</a:t>
            </a:r>
            <a:r>
              <a:rPr lang="tr-TR" sz="2800" dirty="0" smtClean="0"/>
              <a:t> dermatiti </a:t>
            </a:r>
            <a:r>
              <a:rPr lang="tr-TR" sz="2800" dirty="0"/>
              <a:t>meydana gelirse, hastalığın klinik değerlendirmesi ve tedavisi için doktor randevusu </a:t>
            </a:r>
            <a:r>
              <a:rPr lang="tr-TR" sz="2800" dirty="0" smtClean="0"/>
              <a:t>planlandı.</a:t>
            </a:r>
          </a:p>
          <a:p>
            <a:r>
              <a:rPr lang="tr-TR" sz="2800" dirty="0" err="1"/>
              <a:t>İnsidans</a:t>
            </a:r>
            <a:r>
              <a:rPr lang="tr-TR" sz="2800" dirty="0"/>
              <a:t>, olaya kadar geçen süre (hastalığın ortaya çıkmasından önceki süre), tehlike oranı, hastalığın şiddeti, hastalık süresi ve ebeveynlerin memnuniyetini içeren araştırma sonuçları değerlendirildi.</a:t>
            </a:r>
          </a:p>
        </p:txBody>
      </p:sp>
    </p:spTree>
    <p:extLst>
      <p:ext uri="{BB962C8B-B14F-4D97-AF65-F5344CB8AC3E}">
        <p14:creationId xmlns:p14="http://schemas.microsoft.com/office/powerpoint/2010/main" val="28883053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METOT</a:t>
            </a:r>
          </a:p>
        </p:txBody>
      </p:sp>
      <p:sp>
        <p:nvSpPr>
          <p:cNvPr id="3" name="İçerik Yer Tutucusu 2"/>
          <p:cNvSpPr>
            <a:spLocks noGrp="1"/>
          </p:cNvSpPr>
          <p:nvPr>
            <p:ph idx="1"/>
          </p:nvPr>
        </p:nvSpPr>
        <p:spPr/>
        <p:txBody>
          <a:bodyPr>
            <a:normAutofit/>
          </a:bodyPr>
          <a:lstStyle/>
          <a:p>
            <a:r>
              <a:rPr lang="tr-TR" sz="2800" dirty="0"/>
              <a:t>Hastalığın şiddeti </a:t>
            </a:r>
            <a:r>
              <a:rPr lang="tr-TR" sz="2800" dirty="0" err="1"/>
              <a:t>eritem</a:t>
            </a:r>
            <a:r>
              <a:rPr lang="tr-TR" sz="2800" dirty="0"/>
              <a:t> </a:t>
            </a:r>
            <a:r>
              <a:rPr lang="tr-TR" sz="2800" dirty="0" smtClean="0"/>
              <a:t>skoru ile </a:t>
            </a:r>
            <a:r>
              <a:rPr lang="tr-TR" sz="2800" dirty="0"/>
              <a:t>şu şekilde derecelendirildi; </a:t>
            </a:r>
            <a:endParaRPr lang="tr-TR" sz="2800" dirty="0" smtClean="0"/>
          </a:p>
          <a:p>
            <a:pPr lvl="1">
              <a:buFont typeface="Wingdings" pitchFamily="2" charset="2"/>
              <a:buChar char="Ø"/>
            </a:pPr>
            <a:r>
              <a:rPr lang="tr-TR" dirty="0" smtClean="0"/>
              <a:t>derece </a:t>
            </a:r>
            <a:r>
              <a:rPr lang="tr-TR" dirty="0"/>
              <a:t>0 (</a:t>
            </a:r>
            <a:r>
              <a:rPr lang="tr-TR" dirty="0" err="1"/>
              <a:t>eritem</a:t>
            </a:r>
            <a:r>
              <a:rPr lang="tr-TR" dirty="0"/>
              <a:t> yok</a:t>
            </a:r>
            <a:r>
              <a:rPr lang="tr-TR" dirty="0" smtClean="0"/>
              <a:t>)</a:t>
            </a:r>
          </a:p>
          <a:p>
            <a:pPr lvl="1">
              <a:buFont typeface="Wingdings" pitchFamily="2" charset="2"/>
              <a:buChar char="Ø"/>
            </a:pPr>
            <a:r>
              <a:rPr lang="tr-TR" dirty="0" smtClean="0"/>
              <a:t>derece </a:t>
            </a:r>
            <a:r>
              <a:rPr lang="tr-TR" dirty="0"/>
              <a:t>1 (hafif</a:t>
            </a:r>
            <a:r>
              <a:rPr lang="tr-TR" dirty="0" smtClean="0"/>
              <a:t>)</a:t>
            </a:r>
          </a:p>
          <a:p>
            <a:pPr lvl="1">
              <a:buFont typeface="Wingdings" pitchFamily="2" charset="2"/>
              <a:buChar char="Ø"/>
            </a:pPr>
            <a:r>
              <a:rPr lang="tr-TR" dirty="0" smtClean="0"/>
              <a:t>derece </a:t>
            </a:r>
            <a:r>
              <a:rPr lang="tr-TR" dirty="0"/>
              <a:t>2 (orta</a:t>
            </a:r>
            <a:r>
              <a:rPr lang="tr-TR" dirty="0" smtClean="0"/>
              <a:t>) </a:t>
            </a:r>
          </a:p>
          <a:p>
            <a:pPr lvl="1">
              <a:buFont typeface="Wingdings" pitchFamily="2" charset="2"/>
              <a:buChar char="Ø"/>
            </a:pPr>
            <a:r>
              <a:rPr lang="tr-TR" dirty="0"/>
              <a:t>d</a:t>
            </a:r>
            <a:r>
              <a:rPr lang="tr-TR" dirty="0" smtClean="0"/>
              <a:t>erece </a:t>
            </a:r>
            <a:r>
              <a:rPr lang="tr-TR" dirty="0"/>
              <a:t>3 (şiddetli) </a:t>
            </a:r>
          </a:p>
          <a:p>
            <a:pPr lvl="1">
              <a:buFont typeface="Wingdings" pitchFamily="2" charset="2"/>
              <a:buChar char="Ø"/>
            </a:pPr>
            <a:r>
              <a:rPr lang="tr-TR" dirty="0" smtClean="0"/>
              <a:t>derece </a:t>
            </a:r>
            <a:r>
              <a:rPr lang="tr-TR" dirty="0"/>
              <a:t>4 (vezikül veya </a:t>
            </a:r>
            <a:r>
              <a:rPr lang="tr-TR" dirty="0" err="1"/>
              <a:t>eskar</a:t>
            </a:r>
            <a:r>
              <a:rPr lang="tr-TR" dirty="0"/>
              <a:t> oluşumlu şiddetli </a:t>
            </a:r>
            <a:r>
              <a:rPr lang="tr-TR" dirty="0" err="1"/>
              <a:t>eritem</a:t>
            </a:r>
            <a:r>
              <a:rPr lang="tr-TR" dirty="0" smtClean="0"/>
              <a:t>)</a:t>
            </a:r>
            <a:endParaRPr lang="tr-TR" dirty="0"/>
          </a:p>
        </p:txBody>
      </p:sp>
    </p:spTree>
    <p:extLst>
      <p:ext uri="{BB962C8B-B14F-4D97-AF65-F5344CB8AC3E}">
        <p14:creationId xmlns:p14="http://schemas.microsoft.com/office/powerpoint/2010/main" val="27258867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METOT</a:t>
            </a:r>
          </a:p>
        </p:txBody>
      </p:sp>
      <p:sp>
        <p:nvSpPr>
          <p:cNvPr id="3" name="İçerik Yer Tutucusu 2"/>
          <p:cNvSpPr>
            <a:spLocks noGrp="1"/>
          </p:cNvSpPr>
          <p:nvPr>
            <p:ph idx="1"/>
          </p:nvPr>
        </p:nvSpPr>
        <p:spPr/>
        <p:txBody>
          <a:bodyPr>
            <a:normAutofit/>
          </a:bodyPr>
          <a:lstStyle/>
          <a:p>
            <a:r>
              <a:rPr lang="tr-TR" sz="2800" dirty="0"/>
              <a:t>Temel özelliklerin, hastalık süresinin ve hastalığın ciddiyetinin karşılaştırılması, t-testi ve Ki-kare kullanılarak yapıldı</a:t>
            </a:r>
            <a:r>
              <a:rPr lang="tr-TR" sz="2800" dirty="0" smtClean="0"/>
              <a:t>.</a:t>
            </a:r>
          </a:p>
          <a:p>
            <a:r>
              <a:rPr lang="tr-TR" sz="2800" dirty="0" smtClean="0"/>
              <a:t>Medyan </a:t>
            </a:r>
            <a:r>
              <a:rPr lang="tr-TR" sz="2800" dirty="0"/>
              <a:t>olaya kadar geçen süre, hastalık oranı ve insidans, hayatta kalma analizi </a:t>
            </a:r>
            <a:r>
              <a:rPr lang="tr-TR" sz="2800" dirty="0" smtClean="0"/>
              <a:t>log </a:t>
            </a:r>
            <a:r>
              <a:rPr lang="tr-TR" sz="2800" dirty="0"/>
              <a:t>rank testi kullanılarak analiz edildi.</a:t>
            </a:r>
          </a:p>
        </p:txBody>
      </p:sp>
    </p:spTree>
    <p:extLst>
      <p:ext uri="{BB962C8B-B14F-4D97-AF65-F5344CB8AC3E}">
        <p14:creationId xmlns:p14="http://schemas.microsoft.com/office/powerpoint/2010/main" val="27687297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METOT</a:t>
            </a:r>
          </a:p>
        </p:txBody>
      </p:sp>
      <p:sp>
        <p:nvSpPr>
          <p:cNvPr id="3" name="İçerik Yer Tutucusu 2"/>
          <p:cNvSpPr>
            <a:spLocks noGrp="1"/>
          </p:cNvSpPr>
          <p:nvPr>
            <p:ph idx="1"/>
          </p:nvPr>
        </p:nvSpPr>
        <p:spPr/>
        <p:txBody>
          <a:bodyPr>
            <a:normAutofit/>
          </a:bodyPr>
          <a:lstStyle/>
          <a:p>
            <a:r>
              <a:rPr lang="tr-TR" sz="2800" dirty="0"/>
              <a:t>Risk faktörleri değerlendirmesi (tehlike oranı), tek değişkenli ve çok değişkenli analiz kullanılarak analiz edildi</a:t>
            </a:r>
            <a:r>
              <a:rPr lang="tr-TR" sz="2800" dirty="0" smtClean="0"/>
              <a:t>.</a:t>
            </a:r>
          </a:p>
          <a:p>
            <a:r>
              <a:rPr lang="tr-TR" sz="2800" dirty="0"/>
              <a:t>Hasta memnuniyetinin değerlendirilmesi için tanımlayıcı analiz kullanıldı</a:t>
            </a:r>
            <a:r>
              <a:rPr lang="tr-TR" sz="2800" dirty="0" smtClean="0"/>
              <a:t>.</a:t>
            </a:r>
            <a:endParaRPr lang="tr-TR" sz="2800" dirty="0"/>
          </a:p>
          <a:p>
            <a:r>
              <a:rPr lang="tr-TR" sz="2800" dirty="0"/>
              <a:t>p değerinin 0,05'ten küçük olması istatistiksel olarak anlamlı fark olarak kabul edildi. </a:t>
            </a:r>
          </a:p>
        </p:txBody>
      </p:sp>
    </p:spTree>
    <p:extLst>
      <p:ext uri="{BB962C8B-B14F-4D97-AF65-F5344CB8AC3E}">
        <p14:creationId xmlns:p14="http://schemas.microsoft.com/office/powerpoint/2010/main" val="14340709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l"/>
            <a:r>
              <a:rPr lang="tr-TR" dirty="0" smtClean="0"/>
              <a:t>BULGULAR</a:t>
            </a:r>
            <a:endParaRPr lang="tr-TR" dirty="0"/>
          </a:p>
        </p:txBody>
      </p:sp>
      <p:sp>
        <p:nvSpPr>
          <p:cNvPr id="3" name="İçerik Yer Tutucusu 2"/>
          <p:cNvSpPr>
            <a:spLocks noGrp="1"/>
          </p:cNvSpPr>
          <p:nvPr>
            <p:ph idx="1"/>
          </p:nvPr>
        </p:nvSpPr>
        <p:spPr/>
        <p:txBody>
          <a:bodyPr>
            <a:normAutofit/>
          </a:bodyPr>
          <a:lstStyle/>
          <a:p>
            <a:r>
              <a:rPr lang="tr-TR" sz="2800" dirty="0"/>
              <a:t>Elli katılımcının tamamı protokolü tamamladı</a:t>
            </a:r>
            <a:r>
              <a:rPr lang="tr-TR" sz="2800" dirty="0" smtClean="0"/>
              <a:t>.</a:t>
            </a:r>
          </a:p>
          <a:p>
            <a:r>
              <a:rPr lang="tr-TR" sz="2800" dirty="0"/>
              <a:t>Bebeklerin ortalama yaşı 8.8 aydı</a:t>
            </a:r>
            <a:r>
              <a:rPr lang="tr-TR" sz="2800" dirty="0" smtClean="0"/>
              <a:t>.</a:t>
            </a:r>
          </a:p>
          <a:p>
            <a:r>
              <a:rPr lang="tr-TR" sz="2800" dirty="0"/>
              <a:t>Bu çalışmaya katılanlar 29 erkek (%58) ve 21 kız bebek (%42) idi.</a:t>
            </a:r>
          </a:p>
        </p:txBody>
      </p:sp>
    </p:spTree>
    <p:extLst>
      <p:ext uri="{BB962C8B-B14F-4D97-AF65-F5344CB8AC3E}">
        <p14:creationId xmlns:p14="http://schemas.microsoft.com/office/powerpoint/2010/main" val="23120678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BULGULAR</a:t>
            </a:r>
          </a:p>
        </p:txBody>
      </p:sp>
      <p:sp>
        <p:nvSpPr>
          <p:cNvPr id="3" name="İçerik Yer Tutucusu 2"/>
          <p:cNvSpPr>
            <a:spLocks noGrp="1"/>
          </p:cNvSpPr>
          <p:nvPr>
            <p:ph idx="1"/>
          </p:nvPr>
        </p:nvSpPr>
        <p:spPr/>
        <p:txBody>
          <a:bodyPr>
            <a:normAutofit/>
          </a:bodyPr>
          <a:lstStyle/>
          <a:p>
            <a:r>
              <a:rPr lang="tr-TR" sz="2800" dirty="0" err="1" smtClean="0"/>
              <a:t>Topikal</a:t>
            </a:r>
            <a:r>
              <a:rPr lang="tr-TR" sz="2800" dirty="0" smtClean="0"/>
              <a:t> </a:t>
            </a:r>
            <a:r>
              <a:rPr lang="tr-TR" sz="2800" dirty="0"/>
              <a:t>talk pudrası kullanan grup ile çinko oksit krem ​​kullanan grup arasında yaş, cinsiyet, anne-babanın çocuk bezi bakımı, </a:t>
            </a:r>
            <a:r>
              <a:rPr lang="tr-TR" sz="2800" dirty="0" err="1" smtClean="0"/>
              <a:t>diaper</a:t>
            </a:r>
            <a:r>
              <a:rPr lang="tr-TR" sz="2800" dirty="0" smtClean="0"/>
              <a:t> dermatit </a:t>
            </a:r>
            <a:r>
              <a:rPr lang="tr-TR" sz="2800" dirty="0"/>
              <a:t>öyküsü, anne-baba eğitimi, beslenme ve günlük dışkılama sıklığı açısından istatistiksel olarak fark yoktu. (Tablo 1)</a:t>
            </a:r>
          </a:p>
        </p:txBody>
      </p:sp>
    </p:spTree>
    <p:extLst>
      <p:ext uri="{BB962C8B-B14F-4D97-AF65-F5344CB8AC3E}">
        <p14:creationId xmlns:p14="http://schemas.microsoft.com/office/powerpoint/2010/main" val="28444820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BULGULAR</a:t>
            </a:r>
          </a:p>
        </p:txBody>
      </p:sp>
      <p:sp>
        <p:nvSpPr>
          <p:cNvPr id="3" name="İçerik Yer Tutucusu 2"/>
          <p:cNvSpPr>
            <a:spLocks noGrp="1"/>
          </p:cNvSpPr>
          <p:nvPr>
            <p:ph idx="1"/>
          </p:nvPr>
        </p:nvSpPr>
        <p:spPr/>
        <p:txBody>
          <a:bodyPr/>
          <a:lstStyle/>
          <a:p>
            <a:endParaRPr lang="tr-T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886" y="1628799"/>
            <a:ext cx="8730602" cy="34563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639712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BULGULAR</a:t>
            </a:r>
          </a:p>
        </p:txBody>
      </p:sp>
      <p:sp>
        <p:nvSpPr>
          <p:cNvPr id="3" name="İçerik Yer Tutucusu 2"/>
          <p:cNvSpPr>
            <a:spLocks noGrp="1"/>
          </p:cNvSpPr>
          <p:nvPr>
            <p:ph idx="1"/>
          </p:nvPr>
        </p:nvSpPr>
        <p:spPr/>
        <p:txBody>
          <a:bodyPr>
            <a:normAutofit/>
          </a:bodyPr>
          <a:lstStyle/>
          <a:p>
            <a:r>
              <a:rPr lang="tr-TR" sz="2800" dirty="0" err="1" smtClean="0"/>
              <a:t>Diaper</a:t>
            </a:r>
            <a:r>
              <a:rPr lang="tr-TR" sz="2800" dirty="0" smtClean="0"/>
              <a:t> dermatiti </a:t>
            </a:r>
            <a:r>
              <a:rPr lang="tr-TR" sz="2800" dirty="0"/>
              <a:t>talk grubunda yüzde 52 (n = 13) iken çinko oksit grubunda yüzde 32 (n = 8) idi</a:t>
            </a:r>
            <a:r>
              <a:rPr lang="tr-TR" sz="2800" dirty="0" smtClean="0"/>
              <a:t>.</a:t>
            </a:r>
          </a:p>
          <a:p>
            <a:r>
              <a:rPr lang="tr-TR" sz="2800" dirty="0" smtClean="0"/>
              <a:t>Hastalık </a:t>
            </a:r>
            <a:r>
              <a:rPr lang="tr-TR" sz="2800" dirty="0"/>
              <a:t>süresi talk grubunda 2,7+0,5 gün, çinko oksit grubunda ise 3,7+3,3 gün idi. Bu önemli bir fark göstermedi</a:t>
            </a:r>
            <a:r>
              <a:rPr lang="tr-TR" sz="2800" dirty="0" smtClean="0"/>
              <a:t>. (p </a:t>
            </a:r>
            <a:r>
              <a:rPr lang="tr-TR" sz="2800" dirty="0"/>
              <a:t>= 0.34).</a:t>
            </a:r>
            <a:endParaRPr lang="tr-TR" sz="2800" dirty="0" smtClean="0"/>
          </a:p>
          <a:p>
            <a:endParaRPr lang="tr-TR" sz="2800" dirty="0"/>
          </a:p>
        </p:txBody>
      </p:sp>
    </p:spTree>
    <p:extLst>
      <p:ext uri="{BB962C8B-B14F-4D97-AF65-F5344CB8AC3E}">
        <p14:creationId xmlns:p14="http://schemas.microsoft.com/office/powerpoint/2010/main" val="809909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BULGULAR</a:t>
            </a:r>
          </a:p>
        </p:txBody>
      </p:sp>
      <p:sp>
        <p:nvSpPr>
          <p:cNvPr id="3" name="İçerik Yer Tutucusu 2"/>
          <p:cNvSpPr>
            <a:spLocks noGrp="1"/>
          </p:cNvSpPr>
          <p:nvPr>
            <p:ph idx="1"/>
          </p:nvPr>
        </p:nvSpPr>
        <p:spPr/>
        <p:txBody>
          <a:bodyPr>
            <a:normAutofit/>
          </a:bodyPr>
          <a:lstStyle/>
          <a:p>
            <a:r>
              <a:rPr lang="tr-TR" sz="2800" dirty="0"/>
              <a:t>Medyan olaya kadar geçen </a:t>
            </a:r>
            <a:r>
              <a:rPr lang="tr-TR" sz="2800" dirty="0" smtClean="0"/>
              <a:t>süre </a:t>
            </a:r>
            <a:r>
              <a:rPr lang="tr-TR" sz="2800" dirty="0" err="1" smtClean="0"/>
              <a:t>survival</a:t>
            </a:r>
            <a:r>
              <a:rPr lang="tr-TR" sz="2800" dirty="0" smtClean="0"/>
              <a:t> analizi </a:t>
            </a:r>
            <a:r>
              <a:rPr lang="tr-TR" sz="2800" dirty="0"/>
              <a:t>kullanılarak analiz edildi. </a:t>
            </a:r>
            <a:endParaRPr lang="tr-TR" sz="2800" dirty="0" smtClean="0"/>
          </a:p>
          <a:p>
            <a:r>
              <a:rPr lang="tr-TR" sz="2800" dirty="0" smtClean="0"/>
              <a:t>Talk </a:t>
            </a:r>
            <a:r>
              <a:rPr lang="tr-TR" sz="2800" dirty="0"/>
              <a:t>grubunda olaya kadar geçen medyan süre sonucunun 19 </a:t>
            </a:r>
            <a:r>
              <a:rPr lang="tr-TR" sz="2800" dirty="0" smtClean="0"/>
              <a:t>gün, çinko </a:t>
            </a:r>
            <a:r>
              <a:rPr lang="tr-TR" sz="2800" dirty="0"/>
              <a:t>oksitte ise 39 </a:t>
            </a:r>
            <a:r>
              <a:rPr lang="tr-TR" sz="2800" dirty="0" smtClean="0"/>
              <a:t>gün olduğu </a:t>
            </a:r>
            <a:r>
              <a:rPr lang="tr-TR" sz="2800" dirty="0"/>
              <a:t>bulundu. </a:t>
            </a:r>
            <a:br>
              <a:rPr lang="tr-TR" sz="2800" dirty="0"/>
            </a:br>
            <a:r>
              <a:rPr lang="tr-TR" sz="2800" dirty="0"/>
              <a:t>Bu istatistiksel olarak anlamlı bir fark gösterdi (p = 0.03)</a:t>
            </a:r>
          </a:p>
        </p:txBody>
      </p:sp>
    </p:spTree>
    <p:extLst>
      <p:ext uri="{BB962C8B-B14F-4D97-AF65-F5344CB8AC3E}">
        <p14:creationId xmlns:p14="http://schemas.microsoft.com/office/powerpoint/2010/main" val="399822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467544" y="1844824"/>
            <a:ext cx="8229600" cy="2116832"/>
          </a:xfrm>
        </p:spPr>
        <p:txBody>
          <a:bodyPr/>
          <a:lstStyle/>
          <a:p>
            <a:pPr marL="0" indent="0" algn="ctr">
              <a:buNone/>
            </a:pPr>
            <a:r>
              <a:rPr lang="tr-TR" dirty="0"/>
              <a:t>Bebeklerde İrritan Kontakt </a:t>
            </a:r>
            <a:r>
              <a:rPr lang="tr-TR" dirty="0" smtClean="0"/>
              <a:t>Diaper Dermatitinin </a:t>
            </a:r>
            <a:r>
              <a:rPr lang="tr-TR" dirty="0"/>
              <a:t>Önlenmesine Yönelik Talk ve Çinko Oksit Krem Arasındaki Karşılaştırmalı Çalışma</a:t>
            </a:r>
          </a:p>
        </p:txBody>
      </p:sp>
      <p:sp>
        <p:nvSpPr>
          <p:cNvPr id="4" name="Metin kutusu 3"/>
          <p:cNvSpPr txBox="1"/>
          <p:nvPr/>
        </p:nvSpPr>
        <p:spPr>
          <a:xfrm>
            <a:off x="4716016" y="4365104"/>
            <a:ext cx="3744416" cy="923330"/>
          </a:xfrm>
          <a:prstGeom prst="rect">
            <a:avLst/>
          </a:prstGeom>
          <a:noFill/>
        </p:spPr>
        <p:txBody>
          <a:bodyPr wrap="square" rtlCol="0">
            <a:spAutoFit/>
          </a:bodyPr>
          <a:lstStyle/>
          <a:p>
            <a:pPr algn="ctr"/>
            <a:r>
              <a:rPr lang="tr-TR" dirty="0" smtClean="0"/>
              <a:t>Araş. Gör. Dr. Ömer Faruk ÖZCEYLAN</a:t>
            </a:r>
          </a:p>
          <a:p>
            <a:pPr algn="ctr"/>
            <a:r>
              <a:rPr lang="tr-TR" dirty="0" smtClean="0"/>
              <a:t>KTÜ Aile Hekimliği Anabilim Dalı</a:t>
            </a:r>
          </a:p>
          <a:p>
            <a:pPr algn="ctr"/>
            <a:r>
              <a:rPr lang="tr-TR" dirty="0" smtClean="0"/>
              <a:t>02.11.2021</a:t>
            </a:r>
            <a:endParaRPr lang="tr-TR" dirty="0"/>
          </a:p>
        </p:txBody>
      </p:sp>
    </p:spTree>
    <p:extLst>
      <p:ext uri="{BB962C8B-B14F-4D97-AF65-F5344CB8AC3E}">
        <p14:creationId xmlns:p14="http://schemas.microsoft.com/office/powerpoint/2010/main" val="34836528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BULGULAR</a:t>
            </a:r>
          </a:p>
        </p:txBody>
      </p:sp>
      <p:sp>
        <p:nvSpPr>
          <p:cNvPr id="3" name="İçerik Yer Tutucusu 2"/>
          <p:cNvSpPr>
            <a:spLocks noGrp="1"/>
          </p:cNvSpPr>
          <p:nvPr>
            <p:ph idx="1"/>
          </p:nvPr>
        </p:nvSpPr>
        <p:spPr/>
        <p:txBody>
          <a:bodyPr>
            <a:normAutofit/>
          </a:bodyPr>
          <a:lstStyle/>
          <a:p>
            <a:r>
              <a:rPr lang="tr-TR" sz="2800" dirty="0"/>
              <a:t>2. hafta hastalık oranı ise </a:t>
            </a:r>
            <a:r>
              <a:rPr lang="tr-TR" sz="2800" dirty="0" smtClean="0"/>
              <a:t>talk </a:t>
            </a:r>
            <a:r>
              <a:rPr lang="tr-TR" sz="2800" dirty="0"/>
              <a:t>grubunda %42, çinko oksit grubunda ise %11 idi. Çalışmanın sonunda oran talk grubunda yüzde 92, çinko oksit grubunda yüzde 72 oldu</a:t>
            </a:r>
            <a:r>
              <a:rPr lang="tr-TR" sz="2800" dirty="0" smtClean="0"/>
              <a:t>. (şekil1)</a:t>
            </a:r>
            <a:endParaRPr lang="tr-TR" sz="2800" dirty="0"/>
          </a:p>
        </p:txBody>
      </p:sp>
    </p:spTree>
    <p:extLst>
      <p:ext uri="{BB962C8B-B14F-4D97-AF65-F5344CB8AC3E}">
        <p14:creationId xmlns:p14="http://schemas.microsoft.com/office/powerpoint/2010/main" val="5724092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8888" y="144449"/>
            <a:ext cx="7375830" cy="6463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71327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BULGULAR</a:t>
            </a:r>
          </a:p>
        </p:txBody>
      </p:sp>
      <p:sp>
        <p:nvSpPr>
          <p:cNvPr id="3" name="İçerik Yer Tutucusu 2"/>
          <p:cNvSpPr>
            <a:spLocks noGrp="1"/>
          </p:cNvSpPr>
          <p:nvPr>
            <p:ph idx="1"/>
          </p:nvPr>
        </p:nvSpPr>
        <p:spPr/>
        <p:txBody>
          <a:bodyPr>
            <a:normAutofit/>
          </a:bodyPr>
          <a:lstStyle/>
          <a:p>
            <a:r>
              <a:rPr lang="tr-TR" sz="2800" dirty="0" err="1" smtClean="0"/>
              <a:t>Diaper</a:t>
            </a:r>
            <a:r>
              <a:rPr lang="tr-TR" sz="2800" dirty="0" smtClean="0"/>
              <a:t> dermatiti </a:t>
            </a:r>
            <a:r>
              <a:rPr lang="tr-TR" sz="2800" dirty="0"/>
              <a:t>risk faktörleri analiz edildi. </a:t>
            </a:r>
            <a:r>
              <a:rPr lang="tr-TR" sz="2800" dirty="0" err="1" smtClean="0"/>
              <a:t>Diaper</a:t>
            </a:r>
            <a:r>
              <a:rPr lang="tr-TR" sz="2800" dirty="0" smtClean="0"/>
              <a:t> dermatiti </a:t>
            </a:r>
            <a:r>
              <a:rPr lang="tr-TR" sz="2800" dirty="0"/>
              <a:t>oluşumuna neden olan tek risk faktörü, hastalığın önlenmesi için kullanılan </a:t>
            </a:r>
            <a:r>
              <a:rPr lang="tr-TR" sz="2800" dirty="0" err="1"/>
              <a:t>topikal</a:t>
            </a:r>
            <a:r>
              <a:rPr lang="tr-TR" sz="2800" dirty="0"/>
              <a:t> ajandı. (p = 0.04</a:t>
            </a:r>
            <a:r>
              <a:rPr lang="tr-TR" sz="2800" dirty="0" smtClean="0"/>
              <a:t>)</a:t>
            </a:r>
          </a:p>
          <a:p>
            <a:r>
              <a:rPr lang="tr-TR" sz="2800" dirty="0"/>
              <a:t>Ayrıca talk grubunun çinko oksit grubuna göre 5.3 kat daha fazla </a:t>
            </a:r>
            <a:r>
              <a:rPr lang="tr-TR" sz="2800" dirty="0" smtClean="0"/>
              <a:t>diaper dermatiti </a:t>
            </a:r>
            <a:r>
              <a:rPr lang="tr-TR" sz="2800" dirty="0"/>
              <a:t>riskine sahip olduğu </a:t>
            </a:r>
            <a:r>
              <a:rPr lang="tr-TR" sz="2800" dirty="0" smtClean="0"/>
              <a:t>bulundu. İstatiksel </a:t>
            </a:r>
            <a:r>
              <a:rPr lang="tr-TR" sz="2800" dirty="0" smtClean="0"/>
              <a:t>olarak anlamlı bulundu. (p: 0,01) (tablo2)</a:t>
            </a:r>
            <a:endParaRPr lang="tr-TR" sz="2800" dirty="0"/>
          </a:p>
        </p:txBody>
      </p:sp>
    </p:spTree>
    <p:extLst>
      <p:ext uri="{BB962C8B-B14F-4D97-AF65-F5344CB8AC3E}">
        <p14:creationId xmlns:p14="http://schemas.microsoft.com/office/powerpoint/2010/main" val="22826117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BULGULAR</a:t>
            </a:r>
          </a:p>
        </p:txBody>
      </p:sp>
      <p:sp>
        <p:nvSpPr>
          <p:cNvPr id="3" name="İçerik Yer Tutucusu 2"/>
          <p:cNvSpPr>
            <a:spLocks noGrp="1"/>
          </p:cNvSpPr>
          <p:nvPr>
            <p:ph idx="1"/>
          </p:nvPr>
        </p:nvSpPr>
        <p:spPr/>
        <p:txBody>
          <a:bodyPr/>
          <a:lstStyle/>
          <a:p>
            <a:endParaRPr lang="tr-T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2013261"/>
            <a:ext cx="8466446" cy="2965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94103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BULGULAR</a:t>
            </a:r>
          </a:p>
        </p:txBody>
      </p:sp>
      <p:sp>
        <p:nvSpPr>
          <p:cNvPr id="3" name="İçerik Yer Tutucusu 2"/>
          <p:cNvSpPr>
            <a:spLocks noGrp="1"/>
          </p:cNvSpPr>
          <p:nvPr>
            <p:ph idx="1"/>
          </p:nvPr>
        </p:nvSpPr>
        <p:spPr/>
        <p:txBody>
          <a:bodyPr>
            <a:normAutofit/>
          </a:bodyPr>
          <a:lstStyle/>
          <a:p>
            <a:r>
              <a:rPr lang="tr-TR" sz="2800" dirty="0" smtClean="0"/>
              <a:t>Hastalığın </a:t>
            </a:r>
            <a:r>
              <a:rPr lang="tr-TR" sz="2800" dirty="0"/>
              <a:t>şiddeti çoğunlukla hafiftir. Talk ve çinko oksit grubu arasında anlamlı bir fark yoktu (p = </a:t>
            </a:r>
            <a:r>
              <a:rPr lang="tr-TR" sz="2800" dirty="0" smtClean="0"/>
              <a:t>0.63)(tablo3)</a:t>
            </a:r>
          </a:p>
          <a:p>
            <a:r>
              <a:rPr lang="tr-TR" sz="2800" dirty="0" smtClean="0"/>
              <a:t>Bu </a:t>
            </a:r>
            <a:r>
              <a:rPr lang="tr-TR" sz="2800" dirty="0"/>
              <a:t>çalışmada herhangi bir yan etki bulunamadı</a:t>
            </a:r>
            <a:r>
              <a:rPr lang="tr-TR" sz="2800" dirty="0" smtClean="0"/>
              <a:t>.</a:t>
            </a:r>
            <a:endParaRPr lang="tr-TR" sz="2800" dirty="0"/>
          </a:p>
          <a:p>
            <a:r>
              <a:rPr lang="tr-TR" sz="2800" dirty="0"/>
              <a:t>Çalışmanın sonunda velilerin memnuniyetleri değerlendirildi. Her iki grubun ebeveyn memnuniyetinin iyi olduğu, anlamlı bir fark olmadığı bulundu. (p = 0,55)</a:t>
            </a:r>
          </a:p>
          <a:p>
            <a:endParaRPr lang="tr-TR" sz="2800" dirty="0"/>
          </a:p>
          <a:p>
            <a:endParaRPr lang="tr-TR" sz="2800" dirty="0"/>
          </a:p>
        </p:txBody>
      </p:sp>
    </p:spTree>
    <p:extLst>
      <p:ext uri="{BB962C8B-B14F-4D97-AF65-F5344CB8AC3E}">
        <p14:creationId xmlns:p14="http://schemas.microsoft.com/office/powerpoint/2010/main" val="12929592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BULGULAR</a:t>
            </a:r>
          </a:p>
        </p:txBody>
      </p:sp>
      <p:sp>
        <p:nvSpPr>
          <p:cNvPr id="3" name="İçerik Yer Tutucusu 2"/>
          <p:cNvSpPr>
            <a:spLocks noGrp="1"/>
          </p:cNvSpPr>
          <p:nvPr>
            <p:ph idx="1"/>
          </p:nvPr>
        </p:nvSpPr>
        <p:spPr/>
        <p:txBody>
          <a:bodyPr/>
          <a:lstStyle/>
          <a:p>
            <a:endParaRPr lang="tr-T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1772816"/>
            <a:ext cx="8856984" cy="27770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771097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7624" y="1340768"/>
            <a:ext cx="6664741" cy="5040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206438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smtClean="0"/>
              <a:t>TARTIŞMA</a:t>
            </a:r>
            <a:endParaRPr lang="tr-TR" dirty="0"/>
          </a:p>
        </p:txBody>
      </p:sp>
      <p:sp>
        <p:nvSpPr>
          <p:cNvPr id="3" name="İçerik Yer Tutucusu 2"/>
          <p:cNvSpPr>
            <a:spLocks noGrp="1"/>
          </p:cNvSpPr>
          <p:nvPr>
            <p:ph idx="1"/>
          </p:nvPr>
        </p:nvSpPr>
        <p:spPr/>
        <p:txBody>
          <a:bodyPr>
            <a:normAutofit/>
          </a:bodyPr>
          <a:lstStyle/>
          <a:p>
            <a:r>
              <a:rPr lang="tr-TR" sz="2800" dirty="0" smtClean="0"/>
              <a:t>Diaper dermatitinin </a:t>
            </a:r>
            <a:r>
              <a:rPr lang="tr-TR" sz="2800" dirty="0"/>
              <a:t>önlenmesi, topikal bariyer krem ​​uygulaması ve ultra emici tek kullanımlık bebek bezlerinin seçimi ve kullanımı, günde kullanılan çocuk bezi sayısı gibi </a:t>
            </a:r>
            <a:r>
              <a:rPr lang="tr-TR" sz="2800" dirty="0" smtClean="0"/>
              <a:t>faktörlerin </a:t>
            </a:r>
            <a:r>
              <a:rPr lang="tr-TR" sz="2800" dirty="0"/>
              <a:t>önlenmesinden oluşuyordu</a:t>
            </a:r>
            <a:r>
              <a:rPr lang="tr-TR" sz="2800" dirty="0" smtClean="0"/>
              <a:t>.</a:t>
            </a:r>
            <a:endParaRPr lang="tr-TR" sz="2800" dirty="0"/>
          </a:p>
          <a:p>
            <a:r>
              <a:rPr lang="tr-TR" sz="2800" dirty="0" err="1"/>
              <a:t>İ</a:t>
            </a:r>
            <a:r>
              <a:rPr lang="tr-TR" sz="2800" dirty="0" err="1" smtClean="0"/>
              <a:t>rritan</a:t>
            </a:r>
            <a:r>
              <a:rPr lang="tr-TR" sz="2800" dirty="0" smtClean="0"/>
              <a:t> </a:t>
            </a:r>
            <a:r>
              <a:rPr lang="tr-TR" sz="2800" dirty="0" err="1" smtClean="0"/>
              <a:t>kontakt</a:t>
            </a:r>
            <a:r>
              <a:rPr lang="tr-TR" sz="2800" dirty="0" smtClean="0"/>
              <a:t> </a:t>
            </a:r>
            <a:r>
              <a:rPr lang="tr-TR" sz="2800" dirty="0" err="1" smtClean="0"/>
              <a:t>diaper</a:t>
            </a:r>
            <a:r>
              <a:rPr lang="tr-TR" sz="2800" dirty="0" smtClean="0"/>
              <a:t> dermatitinin </a:t>
            </a:r>
            <a:r>
              <a:rPr lang="tr-TR" sz="2800" dirty="0"/>
              <a:t>önlenmesi için </a:t>
            </a:r>
            <a:r>
              <a:rPr lang="tr-TR" sz="2800" dirty="0" err="1"/>
              <a:t>petrolatum</a:t>
            </a:r>
            <a:r>
              <a:rPr lang="tr-TR" sz="2800" dirty="0"/>
              <a:t> merhem, çinko oksit krem, </a:t>
            </a:r>
            <a:r>
              <a:rPr lang="tr-TR" sz="2800" dirty="0" err="1"/>
              <a:t>dekspantenol</a:t>
            </a:r>
            <a:r>
              <a:rPr lang="tr-TR" sz="2800" dirty="0"/>
              <a:t> merhem gibi birçok </a:t>
            </a:r>
            <a:r>
              <a:rPr lang="tr-TR" sz="2800" dirty="0" err="1"/>
              <a:t>topikal</a:t>
            </a:r>
            <a:r>
              <a:rPr lang="tr-TR" sz="2800" dirty="0"/>
              <a:t> ürün kullanılmaktadır.</a:t>
            </a:r>
          </a:p>
        </p:txBody>
      </p:sp>
    </p:spTree>
    <p:extLst>
      <p:ext uri="{BB962C8B-B14F-4D97-AF65-F5344CB8AC3E}">
        <p14:creationId xmlns:p14="http://schemas.microsoft.com/office/powerpoint/2010/main" val="13074701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TARTIŞMA</a:t>
            </a:r>
          </a:p>
        </p:txBody>
      </p:sp>
      <p:sp>
        <p:nvSpPr>
          <p:cNvPr id="3" name="İçerik Yer Tutucusu 2"/>
          <p:cNvSpPr>
            <a:spLocks noGrp="1"/>
          </p:cNvSpPr>
          <p:nvPr>
            <p:ph idx="1"/>
          </p:nvPr>
        </p:nvSpPr>
        <p:spPr/>
        <p:txBody>
          <a:bodyPr>
            <a:normAutofit/>
          </a:bodyPr>
          <a:lstStyle/>
          <a:p>
            <a:r>
              <a:rPr lang="tr-TR" sz="2600" dirty="0"/>
              <a:t>Çinko oksit kremi standart önlemlerden biridir</a:t>
            </a:r>
            <a:r>
              <a:rPr lang="tr-TR" sz="2600" dirty="0" smtClean="0"/>
              <a:t>.</a:t>
            </a:r>
          </a:p>
          <a:p>
            <a:r>
              <a:rPr lang="tr-TR" sz="2600" dirty="0" smtClean="0"/>
              <a:t>Bebek </a:t>
            </a:r>
            <a:r>
              <a:rPr lang="tr-TR" sz="2600" dirty="0"/>
              <a:t>bezi dermatitinin önlenmesinde etkili olduğu daha önce yapılan birçok çalışma ile gösterilmiştir</a:t>
            </a:r>
            <a:r>
              <a:rPr lang="tr-TR" sz="2600" dirty="0" smtClean="0"/>
              <a:t>.</a:t>
            </a:r>
          </a:p>
        </p:txBody>
      </p:sp>
    </p:spTree>
    <p:extLst>
      <p:ext uri="{BB962C8B-B14F-4D97-AF65-F5344CB8AC3E}">
        <p14:creationId xmlns:p14="http://schemas.microsoft.com/office/powerpoint/2010/main" val="16638855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TARTIŞMA</a:t>
            </a:r>
          </a:p>
        </p:txBody>
      </p:sp>
      <p:sp>
        <p:nvSpPr>
          <p:cNvPr id="3" name="İçerik Yer Tutucusu 2"/>
          <p:cNvSpPr>
            <a:spLocks noGrp="1"/>
          </p:cNvSpPr>
          <p:nvPr>
            <p:ph idx="1"/>
          </p:nvPr>
        </p:nvSpPr>
        <p:spPr/>
        <p:txBody>
          <a:bodyPr>
            <a:normAutofit/>
          </a:bodyPr>
          <a:lstStyle/>
          <a:p>
            <a:r>
              <a:rPr lang="tr-TR" sz="2800" dirty="0" smtClean="0"/>
              <a:t>Baldwin </a:t>
            </a:r>
            <a:r>
              <a:rPr lang="tr-TR" sz="2800" dirty="0"/>
              <a:t>ve arkadaşlarının klinik çalışmasında, çinko oksitle tedavi edilen gruptaki bebek bezi dermatitinin şiddeti, kontrol grubundaki ile </a:t>
            </a:r>
            <a:r>
              <a:rPr lang="tr-TR" sz="2800" dirty="0" smtClean="0"/>
              <a:t>karşılaştırılmıştır. 4</a:t>
            </a:r>
            <a:r>
              <a:rPr lang="tr-TR" sz="2800" dirty="0"/>
              <a:t>. haftanın sonunda çinko oksit grubunun kontrol grubuna göre daha az hastalık şiddetine sahip olduğu gösterildi</a:t>
            </a:r>
            <a:r>
              <a:rPr lang="tr-TR" sz="2800" dirty="0" smtClean="0"/>
              <a:t>.</a:t>
            </a:r>
          </a:p>
          <a:p>
            <a:endParaRPr lang="tr-TR" sz="2800" dirty="0"/>
          </a:p>
        </p:txBody>
      </p:sp>
    </p:spTree>
    <p:extLst>
      <p:ext uri="{BB962C8B-B14F-4D97-AF65-F5344CB8AC3E}">
        <p14:creationId xmlns:p14="http://schemas.microsoft.com/office/powerpoint/2010/main" val="4152420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smtClean="0"/>
              <a:t>GİRİŞ </a:t>
            </a:r>
            <a:endParaRPr lang="tr-TR" dirty="0"/>
          </a:p>
        </p:txBody>
      </p:sp>
      <p:sp>
        <p:nvSpPr>
          <p:cNvPr id="3" name="İçerik Yer Tutucusu 2"/>
          <p:cNvSpPr>
            <a:spLocks noGrp="1"/>
          </p:cNvSpPr>
          <p:nvPr>
            <p:ph idx="1"/>
          </p:nvPr>
        </p:nvSpPr>
        <p:spPr/>
        <p:txBody>
          <a:bodyPr>
            <a:normAutofit/>
          </a:bodyPr>
          <a:lstStyle/>
          <a:p>
            <a:r>
              <a:rPr lang="tr-TR" sz="2800" dirty="0" err="1" smtClean="0"/>
              <a:t>Diaper</a:t>
            </a:r>
            <a:r>
              <a:rPr lang="tr-TR" sz="2800" dirty="0" smtClean="0"/>
              <a:t> dermatit, </a:t>
            </a:r>
            <a:r>
              <a:rPr lang="tr-TR" sz="2800" dirty="0"/>
              <a:t>bebeklik döneminde sık görülen bir deri hastalığıdır. </a:t>
            </a:r>
            <a:endParaRPr lang="tr-TR" sz="2800" dirty="0" smtClean="0"/>
          </a:p>
          <a:p>
            <a:r>
              <a:rPr lang="tr-TR" sz="2800" dirty="0" smtClean="0"/>
              <a:t>İrritan kontakt dermatit, diaper dermatitinin </a:t>
            </a:r>
            <a:r>
              <a:rPr lang="tr-TR" sz="2800" dirty="0"/>
              <a:t>en yaygın </a:t>
            </a:r>
            <a:r>
              <a:rPr lang="tr-TR" sz="2800" dirty="0" smtClean="0"/>
              <a:t>nedenidir.</a:t>
            </a:r>
            <a:endParaRPr lang="tr-TR" sz="2800" dirty="0"/>
          </a:p>
          <a:p>
            <a:endParaRPr lang="tr-TR" sz="2800" dirty="0"/>
          </a:p>
        </p:txBody>
      </p:sp>
    </p:spTree>
    <p:extLst>
      <p:ext uri="{BB962C8B-B14F-4D97-AF65-F5344CB8AC3E}">
        <p14:creationId xmlns:p14="http://schemas.microsoft.com/office/powerpoint/2010/main" val="13035550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TARTIŞMA</a:t>
            </a:r>
          </a:p>
        </p:txBody>
      </p:sp>
      <p:sp>
        <p:nvSpPr>
          <p:cNvPr id="3" name="İçerik Yer Tutucusu 2"/>
          <p:cNvSpPr>
            <a:spLocks noGrp="1"/>
          </p:cNvSpPr>
          <p:nvPr>
            <p:ph idx="1"/>
          </p:nvPr>
        </p:nvSpPr>
        <p:spPr/>
        <p:txBody>
          <a:bodyPr>
            <a:normAutofit/>
          </a:bodyPr>
          <a:lstStyle/>
          <a:p>
            <a:r>
              <a:rPr lang="tr-TR" sz="2800" dirty="0" smtClean="0"/>
              <a:t>Talk </a:t>
            </a:r>
            <a:r>
              <a:rPr lang="tr-TR" sz="2800" dirty="0"/>
              <a:t>pudrasının yoğun şekilde solunmasının yetişkinlerde </a:t>
            </a:r>
            <a:r>
              <a:rPr lang="tr-TR" sz="2800" dirty="0" err="1"/>
              <a:t>pulmoner</a:t>
            </a:r>
            <a:r>
              <a:rPr lang="tr-TR" sz="2800" dirty="0"/>
              <a:t> komplikasyon ve </a:t>
            </a:r>
            <a:r>
              <a:rPr lang="tr-TR" sz="2800" dirty="0" err="1" smtClean="0"/>
              <a:t>over</a:t>
            </a:r>
            <a:r>
              <a:rPr lang="tr-TR" sz="2800" dirty="0" smtClean="0"/>
              <a:t> </a:t>
            </a:r>
            <a:r>
              <a:rPr lang="tr-TR" sz="2800" dirty="0"/>
              <a:t>tümörü </a:t>
            </a:r>
            <a:r>
              <a:rPr lang="tr-TR" sz="2800" dirty="0" smtClean="0"/>
              <a:t>riskinde artış  </a:t>
            </a:r>
            <a:r>
              <a:rPr lang="tr-TR" sz="2800" dirty="0"/>
              <a:t>gibi bazı yan etkileri olduğunu gösteren </a:t>
            </a:r>
            <a:r>
              <a:rPr lang="tr-TR" sz="2800" dirty="0" smtClean="0"/>
              <a:t>raporlar </a:t>
            </a:r>
            <a:r>
              <a:rPr lang="tr-TR" sz="2800" dirty="0"/>
              <a:t>vardır</a:t>
            </a:r>
            <a:r>
              <a:rPr lang="tr-TR" sz="2800" dirty="0" smtClean="0"/>
              <a:t>.</a:t>
            </a:r>
          </a:p>
          <a:p>
            <a:r>
              <a:rPr lang="tr-TR" sz="2800" dirty="0" err="1" smtClean="0"/>
              <a:t>Diaper</a:t>
            </a:r>
            <a:r>
              <a:rPr lang="tr-TR" sz="2800" dirty="0"/>
              <a:t> </a:t>
            </a:r>
            <a:r>
              <a:rPr lang="tr-TR" sz="2800" dirty="0" smtClean="0"/>
              <a:t>dermatitinin </a:t>
            </a:r>
            <a:r>
              <a:rPr lang="tr-TR" sz="2800" dirty="0"/>
              <a:t>önlenmesinde talk pudrasının etkinliğinin klinik çalışması hiç yapılmamıştır</a:t>
            </a:r>
            <a:r>
              <a:rPr lang="tr-TR" sz="2800" dirty="0" smtClean="0"/>
              <a:t>. </a:t>
            </a:r>
            <a:r>
              <a:rPr lang="tr-TR" sz="2800" dirty="0"/>
              <a:t>Bu nedenle, literatür incelemelerinden </a:t>
            </a:r>
            <a:r>
              <a:rPr lang="tr-TR" sz="2800" dirty="0" smtClean="0"/>
              <a:t>edinildiği kadarıyla, </a:t>
            </a:r>
            <a:r>
              <a:rPr lang="tr-TR" sz="2800" dirty="0"/>
              <a:t>bu ilk klinik çalışmadır.</a:t>
            </a:r>
          </a:p>
        </p:txBody>
      </p:sp>
    </p:spTree>
    <p:extLst>
      <p:ext uri="{BB962C8B-B14F-4D97-AF65-F5344CB8AC3E}">
        <p14:creationId xmlns:p14="http://schemas.microsoft.com/office/powerpoint/2010/main" val="32487382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TARTIŞMA</a:t>
            </a:r>
          </a:p>
        </p:txBody>
      </p:sp>
      <p:sp>
        <p:nvSpPr>
          <p:cNvPr id="3" name="İçerik Yer Tutucusu 2"/>
          <p:cNvSpPr>
            <a:spLocks noGrp="1"/>
          </p:cNvSpPr>
          <p:nvPr>
            <p:ph idx="1"/>
          </p:nvPr>
        </p:nvSpPr>
        <p:spPr/>
        <p:txBody>
          <a:bodyPr>
            <a:normAutofit/>
          </a:bodyPr>
          <a:lstStyle/>
          <a:p>
            <a:r>
              <a:rPr lang="tr-TR" sz="2800" dirty="0"/>
              <a:t>Bu çalışmanın sonuçlarından, çinko oksit krem ​​uygulamasının irritan kontakt </a:t>
            </a:r>
            <a:r>
              <a:rPr lang="tr-TR" sz="2800" dirty="0" smtClean="0"/>
              <a:t>diaper dermatitinin </a:t>
            </a:r>
            <a:r>
              <a:rPr lang="tr-TR" sz="2800" dirty="0"/>
              <a:t>önlenmesinde talk pudrası uygulamasına göre istatistiksel olarak anlamlı farkla daha fazla etkinliğe sahip olduğu bulunmuştur. </a:t>
            </a:r>
          </a:p>
        </p:txBody>
      </p:sp>
    </p:spTree>
    <p:extLst>
      <p:ext uri="{BB962C8B-B14F-4D97-AF65-F5344CB8AC3E}">
        <p14:creationId xmlns:p14="http://schemas.microsoft.com/office/powerpoint/2010/main" val="35524322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TARTIŞMA</a:t>
            </a:r>
          </a:p>
        </p:txBody>
      </p:sp>
      <p:sp>
        <p:nvSpPr>
          <p:cNvPr id="3" name="İçerik Yer Tutucusu 2"/>
          <p:cNvSpPr>
            <a:spLocks noGrp="1"/>
          </p:cNvSpPr>
          <p:nvPr>
            <p:ph idx="1"/>
          </p:nvPr>
        </p:nvSpPr>
        <p:spPr/>
        <p:txBody>
          <a:bodyPr>
            <a:normAutofit/>
          </a:bodyPr>
          <a:lstStyle/>
          <a:p>
            <a:r>
              <a:rPr lang="tr-TR" sz="2800" dirty="0"/>
              <a:t>Ancak hastalığın şiddetinde azalma ve hastalık süresi açısından anlamlı bir fark yoktur. Talk pudrası grubu, çinko oksit grubuna göre 5,3 kat daha fazla hastalık oluşma riskine sahiptir</a:t>
            </a:r>
            <a:r>
              <a:rPr lang="tr-TR" sz="2800" dirty="0" smtClean="0"/>
              <a:t>.</a:t>
            </a:r>
          </a:p>
          <a:p>
            <a:r>
              <a:rPr lang="tr-TR" sz="2800" dirty="0"/>
              <a:t>Bu çalışmanın kısıtlılığı </a:t>
            </a:r>
            <a:r>
              <a:rPr lang="tr-TR" sz="2800" dirty="0" err="1"/>
              <a:t>Mexameter</a:t>
            </a:r>
            <a:r>
              <a:rPr lang="tr-TR" sz="2800" dirty="0"/>
              <a:t> ile </a:t>
            </a:r>
            <a:r>
              <a:rPr lang="tr-TR" sz="2800" dirty="0" err="1"/>
              <a:t>eritem</a:t>
            </a:r>
            <a:r>
              <a:rPr lang="tr-TR" sz="2800" dirty="0"/>
              <a:t> indeksi, </a:t>
            </a:r>
            <a:r>
              <a:rPr lang="tr-TR" sz="2800" dirty="0" err="1"/>
              <a:t>Tewameter</a:t>
            </a:r>
            <a:r>
              <a:rPr lang="tr-TR" sz="2800" dirty="0"/>
              <a:t> ile </a:t>
            </a:r>
            <a:r>
              <a:rPr lang="tr-TR" sz="2800" dirty="0" err="1"/>
              <a:t>transepidermal</a:t>
            </a:r>
            <a:r>
              <a:rPr lang="tr-TR" sz="2800" dirty="0"/>
              <a:t> su kaybı gibi objektif ölçümlerin olmamasıdır.</a:t>
            </a:r>
          </a:p>
        </p:txBody>
      </p:sp>
    </p:spTree>
    <p:extLst>
      <p:ext uri="{BB962C8B-B14F-4D97-AF65-F5344CB8AC3E}">
        <p14:creationId xmlns:p14="http://schemas.microsoft.com/office/powerpoint/2010/main" val="17726867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smtClean="0"/>
              <a:t>SONUÇ</a:t>
            </a:r>
            <a:endParaRPr lang="tr-TR" dirty="0"/>
          </a:p>
        </p:txBody>
      </p:sp>
      <p:sp>
        <p:nvSpPr>
          <p:cNvPr id="3" name="İçerik Yer Tutucusu 2"/>
          <p:cNvSpPr>
            <a:spLocks noGrp="1"/>
          </p:cNvSpPr>
          <p:nvPr>
            <p:ph idx="1"/>
          </p:nvPr>
        </p:nvSpPr>
        <p:spPr/>
        <p:txBody>
          <a:bodyPr>
            <a:normAutofit/>
          </a:bodyPr>
          <a:lstStyle/>
          <a:p>
            <a:r>
              <a:rPr lang="tr-TR" sz="2800" dirty="0" err="1"/>
              <a:t>Topikal</a:t>
            </a:r>
            <a:r>
              <a:rPr lang="tr-TR" sz="2800" dirty="0"/>
              <a:t> çinko oksit kremi, bebeklerde tahriş edici </a:t>
            </a:r>
            <a:r>
              <a:rPr lang="tr-TR" sz="2800" dirty="0" err="1"/>
              <a:t>kontakt</a:t>
            </a:r>
            <a:r>
              <a:rPr lang="tr-TR" sz="2800" dirty="0"/>
              <a:t> bebek bezi dermatitinin önlenmesinde talk pudrasından daha iyiydi.</a:t>
            </a:r>
          </a:p>
        </p:txBody>
      </p:sp>
    </p:spTree>
    <p:extLst>
      <p:ext uri="{BB962C8B-B14F-4D97-AF65-F5344CB8AC3E}">
        <p14:creationId xmlns:p14="http://schemas.microsoft.com/office/powerpoint/2010/main" val="18394519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ctr">
              <a:buNone/>
            </a:pPr>
            <a:r>
              <a:rPr lang="tr-TR" sz="3600" dirty="0" smtClean="0"/>
              <a:t>Dinlediğiniz için Teşekkürler.</a:t>
            </a:r>
            <a:endParaRPr lang="tr-TR" sz="3600" dirty="0"/>
          </a:p>
        </p:txBody>
      </p:sp>
    </p:spTree>
    <p:extLst>
      <p:ext uri="{BB962C8B-B14F-4D97-AF65-F5344CB8AC3E}">
        <p14:creationId xmlns:p14="http://schemas.microsoft.com/office/powerpoint/2010/main" val="452718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smtClean="0"/>
              <a:t>GİRİŞ</a:t>
            </a:r>
            <a:endParaRPr lang="tr-TR" dirty="0"/>
          </a:p>
        </p:txBody>
      </p:sp>
      <p:sp>
        <p:nvSpPr>
          <p:cNvPr id="3" name="İçerik Yer Tutucusu 2"/>
          <p:cNvSpPr>
            <a:spLocks noGrp="1"/>
          </p:cNvSpPr>
          <p:nvPr>
            <p:ph idx="1"/>
          </p:nvPr>
        </p:nvSpPr>
        <p:spPr/>
        <p:txBody>
          <a:bodyPr>
            <a:normAutofit/>
          </a:bodyPr>
          <a:lstStyle/>
          <a:p>
            <a:r>
              <a:rPr lang="tr-TR" sz="2800" dirty="0" smtClean="0"/>
              <a:t>Alkalik idrar </a:t>
            </a:r>
            <a:r>
              <a:rPr lang="tr-TR" sz="2800" dirty="0" err="1" smtClean="0"/>
              <a:t>ph’sı</a:t>
            </a:r>
            <a:r>
              <a:rPr lang="tr-TR" sz="2800" dirty="0" smtClean="0"/>
              <a:t>, cildi tahriş eden </a:t>
            </a:r>
            <a:r>
              <a:rPr lang="tr-TR" sz="2800" dirty="0" err="1" smtClean="0"/>
              <a:t>fekal</a:t>
            </a:r>
            <a:r>
              <a:rPr lang="tr-TR" sz="2800" dirty="0" smtClean="0"/>
              <a:t> enzim, cildin aşırı </a:t>
            </a:r>
            <a:r>
              <a:rPr lang="tr-TR" sz="2800" dirty="0" err="1" smtClean="0"/>
              <a:t>hidrasyonu</a:t>
            </a:r>
            <a:r>
              <a:rPr lang="tr-TR" sz="2800" dirty="0" smtClean="0"/>
              <a:t>, cilt </a:t>
            </a:r>
            <a:r>
              <a:rPr lang="tr-TR" sz="2800" dirty="0" err="1" smtClean="0"/>
              <a:t>maserasyonuna</a:t>
            </a:r>
            <a:r>
              <a:rPr lang="tr-TR" sz="2800" dirty="0" smtClean="0"/>
              <a:t> sebep olan sürtünme bu hastalığın nedenleridir.</a:t>
            </a:r>
          </a:p>
          <a:p>
            <a:r>
              <a:rPr lang="tr-TR" sz="2800" dirty="0" err="1"/>
              <a:t>Diaper</a:t>
            </a:r>
            <a:r>
              <a:rPr lang="tr-TR" sz="2800" dirty="0"/>
              <a:t> dermatitinin yaygın komplikasyonları, ikincil cilt enfeksiyonu ve tedavide kullanılan </a:t>
            </a:r>
            <a:r>
              <a:rPr lang="tr-TR" sz="2800" dirty="0" err="1"/>
              <a:t>topikal</a:t>
            </a:r>
            <a:r>
              <a:rPr lang="tr-TR" sz="2800" dirty="0"/>
              <a:t> </a:t>
            </a:r>
            <a:r>
              <a:rPr lang="tr-TR" sz="2800" dirty="0" err="1"/>
              <a:t>steroidin</a:t>
            </a:r>
            <a:r>
              <a:rPr lang="tr-TR" sz="2800" dirty="0"/>
              <a:t> yan etkileridir.</a:t>
            </a:r>
          </a:p>
          <a:p>
            <a:endParaRPr lang="tr-TR" sz="2800" dirty="0" smtClean="0"/>
          </a:p>
          <a:p>
            <a:endParaRPr lang="tr-TR" sz="2800" dirty="0"/>
          </a:p>
        </p:txBody>
      </p:sp>
    </p:spTree>
    <p:extLst>
      <p:ext uri="{BB962C8B-B14F-4D97-AF65-F5344CB8AC3E}">
        <p14:creationId xmlns:p14="http://schemas.microsoft.com/office/powerpoint/2010/main" val="2718207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GİRİŞ</a:t>
            </a:r>
          </a:p>
        </p:txBody>
      </p:sp>
      <p:sp>
        <p:nvSpPr>
          <p:cNvPr id="3" name="İçerik Yer Tutucusu 2"/>
          <p:cNvSpPr>
            <a:spLocks noGrp="1"/>
          </p:cNvSpPr>
          <p:nvPr>
            <p:ph idx="1"/>
          </p:nvPr>
        </p:nvSpPr>
        <p:spPr/>
        <p:txBody>
          <a:bodyPr>
            <a:normAutofit/>
          </a:bodyPr>
          <a:lstStyle/>
          <a:p>
            <a:r>
              <a:rPr lang="tr-TR" sz="2800" dirty="0" err="1" smtClean="0"/>
              <a:t>Topikal</a:t>
            </a:r>
            <a:r>
              <a:rPr lang="tr-TR" sz="2800" dirty="0" smtClean="0"/>
              <a:t> </a:t>
            </a:r>
            <a:r>
              <a:rPr lang="tr-TR" sz="2800" dirty="0"/>
              <a:t>çinko oksit </a:t>
            </a:r>
            <a:r>
              <a:rPr lang="tr-TR" sz="2800" dirty="0" smtClean="0"/>
              <a:t>krem, </a:t>
            </a:r>
            <a:r>
              <a:rPr lang="tr-TR" sz="2800" dirty="0" err="1" smtClean="0"/>
              <a:t>diaper</a:t>
            </a:r>
            <a:r>
              <a:rPr lang="tr-TR" sz="2800" dirty="0" smtClean="0"/>
              <a:t> dermatitin </a:t>
            </a:r>
            <a:r>
              <a:rPr lang="tr-TR" sz="2800" dirty="0"/>
              <a:t>hem tedavisi hem de önlenmesi için etkili </a:t>
            </a:r>
            <a:r>
              <a:rPr lang="tr-TR" sz="2800" dirty="0" err="1"/>
              <a:t>topikal</a:t>
            </a:r>
            <a:r>
              <a:rPr lang="tr-TR" sz="2800" dirty="0"/>
              <a:t> bariyer kremlerden biridir</a:t>
            </a:r>
            <a:r>
              <a:rPr lang="tr-TR" sz="2800" dirty="0" smtClean="0"/>
              <a:t>.</a:t>
            </a:r>
          </a:p>
          <a:p>
            <a:r>
              <a:rPr lang="tr-TR" sz="2800" dirty="0"/>
              <a:t>A</a:t>
            </a:r>
            <a:r>
              <a:rPr lang="tr-TR" sz="2800" dirty="0" smtClean="0"/>
              <a:t>nti-</a:t>
            </a:r>
            <a:r>
              <a:rPr lang="tr-TR" sz="2800" dirty="0" err="1" smtClean="0"/>
              <a:t>inflamatuar</a:t>
            </a:r>
            <a:r>
              <a:rPr lang="tr-TR" sz="2800" dirty="0" smtClean="0"/>
              <a:t> etkiye, yara iyileştirmesine </a:t>
            </a:r>
            <a:r>
              <a:rPr lang="tr-TR" sz="2800" dirty="0"/>
              <a:t>ve cildi tahriş edici ajanlardan, cildin aşırı </a:t>
            </a:r>
            <a:r>
              <a:rPr lang="tr-TR" sz="2800" dirty="0" err="1"/>
              <a:t>hidrasyonundan</a:t>
            </a:r>
            <a:r>
              <a:rPr lang="tr-TR" sz="2800" dirty="0"/>
              <a:t> ve cilt sürtünmesinden korumak için iyi bir bariyer etkisine sahiptir.</a:t>
            </a:r>
          </a:p>
        </p:txBody>
      </p:sp>
    </p:spTree>
    <p:extLst>
      <p:ext uri="{BB962C8B-B14F-4D97-AF65-F5344CB8AC3E}">
        <p14:creationId xmlns:p14="http://schemas.microsoft.com/office/powerpoint/2010/main" val="922988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GİRİŞ</a:t>
            </a:r>
          </a:p>
        </p:txBody>
      </p:sp>
      <p:sp>
        <p:nvSpPr>
          <p:cNvPr id="3" name="İçerik Yer Tutucusu 2"/>
          <p:cNvSpPr>
            <a:spLocks noGrp="1"/>
          </p:cNvSpPr>
          <p:nvPr>
            <p:ph idx="1"/>
          </p:nvPr>
        </p:nvSpPr>
        <p:spPr/>
        <p:txBody>
          <a:bodyPr>
            <a:normAutofit/>
          </a:bodyPr>
          <a:lstStyle/>
          <a:p>
            <a:r>
              <a:rPr lang="tr-TR" sz="2800" dirty="0" smtClean="0"/>
              <a:t>Bebek </a:t>
            </a:r>
            <a:r>
              <a:rPr lang="tr-TR" sz="2800" dirty="0"/>
              <a:t>pudrası, aktif bileşen olarak talk pudrası veya magnezyum silikattan oluşur</a:t>
            </a:r>
            <a:r>
              <a:rPr lang="tr-TR" sz="2800" dirty="0" smtClean="0"/>
              <a:t>.</a:t>
            </a:r>
          </a:p>
          <a:p>
            <a:r>
              <a:rPr lang="tr-TR" sz="2800" dirty="0"/>
              <a:t>Bazı ülkelerde uzun süredir </a:t>
            </a:r>
            <a:r>
              <a:rPr lang="tr-TR" sz="2800" dirty="0" err="1" smtClean="0"/>
              <a:t>diaper</a:t>
            </a:r>
            <a:r>
              <a:rPr lang="tr-TR" sz="2800" dirty="0" smtClean="0"/>
              <a:t> dermatitinin </a:t>
            </a:r>
            <a:r>
              <a:rPr lang="tr-TR" sz="2800" dirty="0"/>
              <a:t>önlenmesi için kullanılmaktadır</a:t>
            </a:r>
            <a:r>
              <a:rPr lang="tr-TR" sz="2800" dirty="0" smtClean="0"/>
              <a:t>.</a:t>
            </a:r>
          </a:p>
          <a:p>
            <a:r>
              <a:rPr lang="tr-TR" sz="2800" dirty="0"/>
              <a:t>Su emici ve sürtünmeyi azaltıcı özelliklere sahiptir. Bununla birlikte, bebek bezi dermatitinin önlenmesinin etkinliğine ilişkin klinik araştırmalar </a:t>
            </a:r>
            <a:r>
              <a:rPr lang="tr-TR" sz="2800" dirty="0" smtClean="0"/>
              <a:t>yapılmamıştır.</a:t>
            </a:r>
            <a:endParaRPr lang="tr-TR" sz="2800" dirty="0"/>
          </a:p>
          <a:p>
            <a:endParaRPr lang="tr-TR" sz="2800" dirty="0"/>
          </a:p>
        </p:txBody>
      </p:sp>
    </p:spTree>
    <p:extLst>
      <p:ext uri="{BB962C8B-B14F-4D97-AF65-F5344CB8AC3E}">
        <p14:creationId xmlns:p14="http://schemas.microsoft.com/office/powerpoint/2010/main" val="448704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smtClean="0"/>
              <a:t>AMAÇ</a:t>
            </a:r>
            <a:endParaRPr lang="tr-TR" dirty="0"/>
          </a:p>
        </p:txBody>
      </p:sp>
      <p:sp>
        <p:nvSpPr>
          <p:cNvPr id="3" name="İçerik Yer Tutucusu 2"/>
          <p:cNvSpPr>
            <a:spLocks noGrp="1"/>
          </p:cNvSpPr>
          <p:nvPr>
            <p:ph idx="1"/>
          </p:nvPr>
        </p:nvSpPr>
        <p:spPr/>
        <p:txBody>
          <a:bodyPr>
            <a:normAutofit/>
          </a:bodyPr>
          <a:lstStyle/>
          <a:p>
            <a:r>
              <a:rPr lang="tr-TR" sz="2800" dirty="0" err="1" smtClean="0"/>
              <a:t>İrritan</a:t>
            </a:r>
            <a:r>
              <a:rPr lang="tr-TR" sz="2800" dirty="0" smtClean="0"/>
              <a:t> </a:t>
            </a:r>
            <a:r>
              <a:rPr lang="tr-TR" sz="2800" dirty="0" err="1" smtClean="0"/>
              <a:t>diaper</a:t>
            </a:r>
            <a:r>
              <a:rPr lang="tr-TR" sz="2800" dirty="0" smtClean="0"/>
              <a:t> </a:t>
            </a:r>
            <a:r>
              <a:rPr lang="tr-TR" sz="2800" dirty="0"/>
              <a:t>dermatitinin önlenmesi için talk pudrası ile </a:t>
            </a:r>
            <a:r>
              <a:rPr lang="tr-TR" sz="2800" dirty="0" err="1"/>
              <a:t>topikal</a:t>
            </a:r>
            <a:r>
              <a:rPr lang="tr-TR" sz="2800" dirty="0"/>
              <a:t> çinko oksit kremi arasındaki etkinliği karşılaştırmak.</a:t>
            </a:r>
          </a:p>
        </p:txBody>
      </p:sp>
    </p:spTree>
    <p:extLst>
      <p:ext uri="{BB962C8B-B14F-4D97-AF65-F5344CB8AC3E}">
        <p14:creationId xmlns:p14="http://schemas.microsoft.com/office/powerpoint/2010/main" val="1074407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smtClean="0"/>
              <a:t>METOT</a:t>
            </a:r>
            <a:endParaRPr lang="tr-TR" dirty="0"/>
          </a:p>
        </p:txBody>
      </p:sp>
      <p:sp>
        <p:nvSpPr>
          <p:cNvPr id="3" name="İçerik Yer Tutucusu 2"/>
          <p:cNvSpPr>
            <a:spLocks noGrp="1"/>
          </p:cNvSpPr>
          <p:nvPr>
            <p:ph idx="1"/>
          </p:nvPr>
        </p:nvSpPr>
        <p:spPr/>
        <p:txBody>
          <a:bodyPr>
            <a:normAutofit/>
          </a:bodyPr>
          <a:lstStyle/>
          <a:p>
            <a:r>
              <a:rPr lang="tr-TR" sz="2800" dirty="0" smtClean="0"/>
              <a:t>Bu </a:t>
            </a:r>
            <a:r>
              <a:rPr lang="tr-TR" sz="2800" dirty="0"/>
              <a:t>deneysel, </a:t>
            </a:r>
            <a:r>
              <a:rPr lang="tr-TR" sz="2800" dirty="0" err="1"/>
              <a:t>prospektif</a:t>
            </a:r>
            <a:r>
              <a:rPr lang="tr-TR" sz="2800" dirty="0"/>
              <a:t> </a:t>
            </a:r>
            <a:r>
              <a:rPr lang="tr-TR" sz="2800" dirty="0" err="1"/>
              <a:t>randomize</a:t>
            </a:r>
            <a:r>
              <a:rPr lang="tr-TR" sz="2800" dirty="0"/>
              <a:t> kontrollü bir deneme çalışmasıdır</a:t>
            </a:r>
            <a:r>
              <a:rPr lang="tr-TR" sz="2800" dirty="0" smtClean="0"/>
              <a:t>.</a:t>
            </a:r>
          </a:p>
          <a:p>
            <a:r>
              <a:rPr lang="tr-TR" sz="2800" dirty="0" err="1"/>
              <a:t>Srinakharinwiro</a:t>
            </a:r>
            <a:r>
              <a:rPr lang="tr-TR" sz="2800" dirty="0"/>
              <a:t> Üniversitesi Tıp Fakültesi Pediatri Anabilim Dalı'nda yapıldı</a:t>
            </a:r>
            <a:r>
              <a:rPr lang="tr-TR" sz="2800" dirty="0" smtClean="0"/>
              <a:t>.</a:t>
            </a:r>
          </a:p>
          <a:p>
            <a:r>
              <a:rPr lang="tr-TR" sz="2800" dirty="0"/>
              <a:t>Çalışmaya 6 ila 12 aylık elli sağlıklı Taylandlı bebek alındı.</a:t>
            </a:r>
          </a:p>
        </p:txBody>
      </p:sp>
    </p:spTree>
    <p:extLst>
      <p:ext uri="{BB962C8B-B14F-4D97-AF65-F5344CB8AC3E}">
        <p14:creationId xmlns:p14="http://schemas.microsoft.com/office/powerpoint/2010/main" val="28305722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METOT</a:t>
            </a:r>
          </a:p>
        </p:txBody>
      </p:sp>
      <p:sp>
        <p:nvSpPr>
          <p:cNvPr id="3" name="İçerik Yer Tutucusu 2"/>
          <p:cNvSpPr>
            <a:spLocks noGrp="1"/>
          </p:cNvSpPr>
          <p:nvPr>
            <p:ph idx="1"/>
          </p:nvPr>
        </p:nvSpPr>
        <p:spPr/>
        <p:txBody>
          <a:bodyPr>
            <a:normAutofit/>
          </a:bodyPr>
          <a:lstStyle/>
          <a:p>
            <a:r>
              <a:rPr lang="tr-TR" sz="2800" dirty="0"/>
              <a:t>Hepsinin bebek bezi </a:t>
            </a:r>
            <a:r>
              <a:rPr lang="tr-TR" sz="2800" dirty="0" smtClean="0"/>
              <a:t>bölgesi normaldi.</a:t>
            </a:r>
          </a:p>
          <a:p>
            <a:r>
              <a:rPr lang="tr-TR" sz="2800" dirty="0"/>
              <a:t>Çalışma başlamadan önce 2 hafta süreyle </a:t>
            </a:r>
            <a:r>
              <a:rPr lang="tr-TR" sz="2800" dirty="0" err="1"/>
              <a:t>topikal</a:t>
            </a:r>
            <a:r>
              <a:rPr lang="tr-TR" sz="2800" dirty="0"/>
              <a:t> </a:t>
            </a:r>
            <a:r>
              <a:rPr lang="tr-TR" sz="2800" dirty="0" err="1"/>
              <a:t>kortikosteroid</a:t>
            </a:r>
            <a:r>
              <a:rPr lang="tr-TR" sz="2800" dirty="0"/>
              <a:t> veya </a:t>
            </a:r>
            <a:r>
              <a:rPr lang="tr-TR" sz="2800" dirty="0" err="1"/>
              <a:t>antienflamatuar</a:t>
            </a:r>
            <a:r>
              <a:rPr lang="tr-TR" sz="2800" dirty="0"/>
              <a:t> ilaçlar veya 4 hafta süreyle oral </a:t>
            </a:r>
            <a:r>
              <a:rPr lang="tr-TR" sz="2800" dirty="0" err="1"/>
              <a:t>kortikosteroid</a:t>
            </a:r>
            <a:r>
              <a:rPr lang="tr-TR" sz="2800" dirty="0"/>
              <a:t> alan gönüllüler çalışma dışı bırakıldı.</a:t>
            </a:r>
          </a:p>
        </p:txBody>
      </p:sp>
    </p:spTree>
    <p:extLst>
      <p:ext uri="{BB962C8B-B14F-4D97-AF65-F5344CB8AC3E}">
        <p14:creationId xmlns:p14="http://schemas.microsoft.com/office/powerpoint/2010/main" val="1501937251"/>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688</TotalTime>
  <Words>1154</Words>
  <Application>Microsoft Office PowerPoint</Application>
  <PresentationFormat>Ekran Gösterisi (4:3)</PresentationFormat>
  <Paragraphs>113</Paragraphs>
  <Slides>34</Slides>
  <Notes>7</Notes>
  <HiddenSlides>0</HiddenSlides>
  <MMClips>0</MMClips>
  <ScaleCrop>false</ScaleCrop>
  <HeadingPairs>
    <vt:vector size="4" baseType="variant">
      <vt:variant>
        <vt:lpstr>Tema</vt:lpstr>
      </vt:variant>
      <vt:variant>
        <vt:i4>1</vt:i4>
      </vt:variant>
      <vt:variant>
        <vt:lpstr>Slayt Başlıkları</vt:lpstr>
      </vt:variant>
      <vt:variant>
        <vt:i4>34</vt:i4>
      </vt:variant>
    </vt:vector>
  </HeadingPairs>
  <TitlesOfParts>
    <vt:vector size="35" baseType="lpstr">
      <vt:lpstr>Ofis Teması</vt:lpstr>
      <vt:lpstr>PowerPoint Sunusu</vt:lpstr>
      <vt:lpstr>PowerPoint Sunusu</vt:lpstr>
      <vt:lpstr>GİRİŞ </vt:lpstr>
      <vt:lpstr>GİRİŞ</vt:lpstr>
      <vt:lpstr>GİRİŞ</vt:lpstr>
      <vt:lpstr>GİRİŞ</vt:lpstr>
      <vt:lpstr>AMAÇ</vt:lpstr>
      <vt:lpstr>METOT</vt:lpstr>
      <vt:lpstr>METOT</vt:lpstr>
      <vt:lpstr>METOT</vt:lpstr>
      <vt:lpstr>METOT</vt:lpstr>
      <vt:lpstr>METOT</vt:lpstr>
      <vt:lpstr>METOT</vt:lpstr>
      <vt:lpstr>METOT</vt:lpstr>
      <vt:lpstr>BULGULAR</vt:lpstr>
      <vt:lpstr>BULGULAR</vt:lpstr>
      <vt:lpstr>BULGULAR</vt:lpstr>
      <vt:lpstr>BULGULAR</vt:lpstr>
      <vt:lpstr>BULGULAR</vt:lpstr>
      <vt:lpstr>BULGULAR</vt:lpstr>
      <vt:lpstr>PowerPoint Sunusu</vt:lpstr>
      <vt:lpstr>BULGULAR</vt:lpstr>
      <vt:lpstr>BULGULAR</vt:lpstr>
      <vt:lpstr>BULGULAR</vt:lpstr>
      <vt:lpstr>BULGULAR</vt:lpstr>
      <vt:lpstr>PowerPoint Sunusu</vt:lpstr>
      <vt:lpstr>TARTIŞMA</vt:lpstr>
      <vt:lpstr>TARTIŞMA</vt:lpstr>
      <vt:lpstr>TARTIŞMA</vt:lpstr>
      <vt:lpstr>TARTIŞMA</vt:lpstr>
      <vt:lpstr>TARTIŞMA</vt:lpstr>
      <vt:lpstr>TARTIŞMA</vt:lpstr>
      <vt:lpstr>SONUÇ</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w7</dc:creator>
  <cp:lastModifiedBy>ronaldinho424</cp:lastModifiedBy>
  <cp:revision>64</cp:revision>
  <dcterms:created xsi:type="dcterms:W3CDTF">2021-10-25T05:57:02Z</dcterms:created>
  <dcterms:modified xsi:type="dcterms:W3CDTF">2021-11-01T19:16:59Z</dcterms:modified>
</cp:coreProperties>
</file>