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6" r:id="rId1"/>
  </p:sldMasterIdLst>
  <p:sldIdLst>
    <p:sldId id="256" r:id="rId2"/>
    <p:sldId id="293" r:id="rId3"/>
    <p:sldId id="291" r:id="rId4"/>
    <p:sldId id="292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94" r:id="rId16"/>
    <p:sldId id="268" r:id="rId17"/>
    <p:sldId id="269" r:id="rId18"/>
    <p:sldId id="270" r:id="rId19"/>
    <p:sldId id="295" r:id="rId20"/>
    <p:sldId id="271" r:id="rId21"/>
    <p:sldId id="272" r:id="rId22"/>
    <p:sldId id="296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97" r:id="rId31"/>
    <p:sldId id="280" r:id="rId32"/>
    <p:sldId id="281" r:id="rId33"/>
    <p:sldId id="298" r:id="rId34"/>
    <p:sldId id="282" r:id="rId35"/>
    <p:sldId id="283" r:id="rId36"/>
    <p:sldId id="284" r:id="rId37"/>
    <p:sldId id="285" r:id="rId38"/>
    <p:sldId id="286" r:id="rId39"/>
    <p:sldId id="287" r:id="rId40"/>
    <p:sldId id="301" r:id="rId41"/>
    <p:sldId id="288" r:id="rId42"/>
    <p:sldId id="300" r:id="rId43"/>
    <p:sldId id="289" r:id="rId44"/>
    <p:sldId id="290" r:id="rId4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D368F-B873-4E3D-A028-A4B87DBC1AD8}" type="datetimeFigureOut">
              <a:rPr lang="tr-TR" smtClean="0"/>
              <a:pPr/>
              <a:t>04.06.2018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DA90985-EB2F-4DBE-A3A2-875D0D7D22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D368F-B873-4E3D-A028-A4B87DBC1AD8}" type="datetimeFigureOut">
              <a:rPr lang="tr-TR" smtClean="0"/>
              <a:pPr/>
              <a:t>04.06.2018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985-EB2F-4DBE-A3A2-875D0D7D2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D368F-B873-4E3D-A028-A4B87DBC1AD8}" type="datetimeFigureOut">
              <a:rPr lang="tr-TR" smtClean="0"/>
              <a:pPr/>
              <a:t>04.06.2018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985-EB2F-4DBE-A3A2-875D0D7D2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D368F-B873-4E3D-A028-A4B87DBC1AD8}" type="datetimeFigureOut">
              <a:rPr lang="tr-TR" smtClean="0"/>
              <a:pPr/>
              <a:t>04.06.2018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985-EB2F-4DBE-A3A2-875D0D7D22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D368F-B873-4E3D-A028-A4B87DBC1AD8}" type="datetimeFigureOut">
              <a:rPr lang="tr-TR" smtClean="0"/>
              <a:pPr/>
              <a:t>04.06.2018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A90985-EB2F-4DBE-A3A2-875D0D7D2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D368F-B873-4E3D-A028-A4B87DBC1AD8}" type="datetimeFigureOut">
              <a:rPr lang="tr-TR" smtClean="0"/>
              <a:pPr/>
              <a:t>04.06.2018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985-EB2F-4DBE-A3A2-875D0D7D22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D368F-B873-4E3D-A028-A4B87DBC1AD8}" type="datetimeFigureOut">
              <a:rPr lang="tr-TR" smtClean="0"/>
              <a:pPr/>
              <a:t>04.06.2018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985-EB2F-4DBE-A3A2-875D0D7D22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D368F-B873-4E3D-A028-A4B87DBC1AD8}" type="datetimeFigureOut">
              <a:rPr lang="tr-TR" smtClean="0"/>
              <a:pPr/>
              <a:t>04.06.2018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985-EB2F-4DBE-A3A2-875D0D7D2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D368F-B873-4E3D-A028-A4B87DBC1AD8}" type="datetimeFigureOut">
              <a:rPr lang="tr-TR" smtClean="0"/>
              <a:pPr/>
              <a:t>04.06.2018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985-EB2F-4DBE-A3A2-875D0D7D2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D368F-B873-4E3D-A028-A4B87DBC1AD8}" type="datetimeFigureOut">
              <a:rPr lang="tr-TR" smtClean="0"/>
              <a:pPr/>
              <a:t>04.06.2018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985-EB2F-4DBE-A3A2-875D0D7D22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D368F-B873-4E3D-A028-A4B87DBC1AD8}" type="datetimeFigureOut">
              <a:rPr lang="tr-TR" smtClean="0"/>
              <a:pPr/>
              <a:t>04.06.2018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A90985-EB2F-4DBE-A3A2-875D0D7D22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  <p:transition spd="slow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80D368F-B873-4E3D-A028-A4B87DBC1AD8}" type="datetimeFigureOut">
              <a:rPr lang="tr-TR" smtClean="0"/>
              <a:pPr/>
              <a:t>04.06.2018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DA90985-EB2F-4DBE-A3A2-875D0D7D22F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7" r:id="rId1"/>
    <p:sldLayoutId id="2147484238" r:id="rId2"/>
    <p:sldLayoutId id="2147484239" r:id="rId3"/>
    <p:sldLayoutId id="2147484240" r:id="rId4"/>
    <p:sldLayoutId id="2147484241" r:id="rId5"/>
    <p:sldLayoutId id="2147484242" r:id="rId6"/>
    <p:sldLayoutId id="2147484243" r:id="rId7"/>
    <p:sldLayoutId id="2147484244" r:id="rId8"/>
    <p:sldLayoutId id="2147484245" r:id="rId9"/>
    <p:sldLayoutId id="2147484246" r:id="rId10"/>
    <p:sldLayoutId id="2147484247" r:id="rId11"/>
  </p:sldLayoutIdLst>
  <p:transition spd="slow">
    <p:blinds dir="vert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619672" y="3933056"/>
            <a:ext cx="6400800" cy="1600200"/>
          </a:xfrm>
        </p:spPr>
        <p:txBody>
          <a:bodyPr>
            <a:normAutofit/>
          </a:bodyPr>
          <a:lstStyle/>
          <a:p>
            <a:r>
              <a:rPr lang="tr-TR" sz="1800" dirty="0" smtClean="0"/>
              <a:t>KTÜ TIP FAKÜLTESİ</a:t>
            </a:r>
          </a:p>
          <a:p>
            <a:r>
              <a:rPr lang="tr-TR" sz="1800" dirty="0" smtClean="0"/>
              <a:t>AİLE HEKİMLİĞİ STAJI</a:t>
            </a:r>
          </a:p>
          <a:p>
            <a:r>
              <a:rPr lang="tr-TR" sz="1800" dirty="0" smtClean="0"/>
              <a:t>İNT.DR.RUMEYSA ÇELEBİ</a:t>
            </a:r>
          </a:p>
          <a:p>
            <a:r>
              <a:rPr lang="tr-TR" sz="1800" dirty="0" smtClean="0"/>
              <a:t>04.06.2018</a:t>
            </a: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115616" y="1700808"/>
            <a:ext cx="6858000" cy="990600"/>
          </a:xfrm>
        </p:spPr>
        <p:txBody>
          <a:bodyPr>
            <a:normAutofit/>
          </a:bodyPr>
          <a:lstStyle/>
          <a:p>
            <a:r>
              <a:rPr lang="tr-TR" sz="4000" dirty="0" smtClean="0"/>
              <a:t>ENÜREZİS NOKTÜRNA</a:t>
            </a:r>
            <a:endParaRPr lang="tr-TR" sz="4000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PREVALANS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Enürezis</a:t>
            </a:r>
            <a:r>
              <a:rPr lang="tr-TR" dirty="0" smtClean="0"/>
              <a:t> </a:t>
            </a:r>
            <a:r>
              <a:rPr lang="tr-TR" dirty="0" err="1" smtClean="0"/>
              <a:t>prevalansı</a:t>
            </a:r>
            <a:r>
              <a:rPr lang="tr-TR" dirty="0" smtClean="0"/>
              <a:t> toplumlara göre farklılık göstermektedir. Genel olarak kabul edilen 5 yaş civarında %15-20 oranında görüldüğüdür. Sıklık 10 yaşında %7, 12 yaşında %3, 15 yaşından sonra ise %1‘e inmektedir. </a:t>
            </a:r>
          </a:p>
          <a:p>
            <a:r>
              <a:rPr lang="tr-TR" dirty="0" smtClean="0"/>
              <a:t>Her yıl </a:t>
            </a:r>
            <a:r>
              <a:rPr lang="tr-TR" dirty="0" err="1" smtClean="0"/>
              <a:t>enüretiklerin</a:t>
            </a:r>
            <a:r>
              <a:rPr lang="tr-TR" dirty="0" smtClean="0"/>
              <a:t> %15’i kendiliğinden düzelir. </a:t>
            </a:r>
          </a:p>
          <a:p>
            <a:r>
              <a:rPr lang="tr-TR" dirty="0" smtClean="0"/>
              <a:t>10-11 yaşına kadar erkek hakimiyeti varken daha sonra oran hemen hemen her iki cinsiyette benzer olup kızlarda biraz daha fazladır.</a:t>
            </a:r>
          </a:p>
          <a:p>
            <a:r>
              <a:rPr lang="tr-TR" dirty="0" smtClean="0"/>
              <a:t>Sosyoekonomik ve eğitim düzeyi düşük kalabalık ailelerde, sosyal ve psikolojik travma geçiren çocuklarda daha sık görülür.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ETİYOLOJİ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Monosemptomatik</a:t>
            </a:r>
            <a:r>
              <a:rPr lang="tr-TR" dirty="0" smtClean="0"/>
              <a:t> NE </a:t>
            </a:r>
            <a:r>
              <a:rPr lang="tr-TR" dirty="0" err="1" smtClean="0"/>
              <a:t>etyolojisinde</a:t>
            </a:r>
            <a:r>
              <a:rPr lang="tr-TR" dirty="0" smtClean="0"/>
              <a:t> bir yada birden çok faktör rol oynayabilir. Bu durumda daha çok </a:t>
            </a:r>
            <a:r>
              <a:rPr lang="tr-TR" dirty="0" err="1" smtClean="0"/>
              <a:t>multifaktöryel</a:t>
            </a:r>
            <a:r>
              <a:rPr lang="tr-TR" dirty="0" smtClean="0"/>
              <a:t> etiyoloji düşünülmektedir.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NE’de</a:t>
            </a:r>
            <a:r>
              <a:rPr lang="tr-TR" dirty="0" smtClean="0"/>
              <a:t> birçok faktör araştırılmış ve çeşitli teoriler öne sürülmüştür. Genetik faktörler, psikolojik faktörler, uyku bozuklukları, </a:t>
            </a:r>
            <a:r>
              <a:rPr lang="tr-TR" dirty="0" err="1" smtClean="0"/>
              <a:t>hormonal</a:t>
            </a:r>
            <a:r>
              <a:rPr lang="tr-TR" dirty="0" smtClean="0"/>
              <a:t> faktörler, mesane ile ilişkili faktörler </a:t>
            </a:r>
            <a:r>
              <a:rPr lang="tr-TR" dirty="0" err="1" smtClean="0"/>
              <a:t>enürezise</a:t>
            </a:r>
            <a:r>
              <a:rPr lang="tr-TR" dirty="0" smtClean="0"/>
              <a:t> neden olabilir.</a:t>
            </a:r>
          </a:p>
          <a:p>
            <a:r>
              <a:rPr lang="tr-TR" dirty="0" smtClean="0"/>
              <a:t>Vakaların %97-98’inde organik bir neden yoktur. Ancak   %2-3 gibi bir oranda organik bozukluklar rol oynar.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Organik nedenler:</a:t>
            </a:r>
          </a:p>
          <a:p>
            <a:pPr>
              <a:buNone/>
            </a:pPr>
            <a:r>
              <a:rPr lang="tr-TR" dirty="0" smtClean="0"/>
              <a:t>      • </a:t>
            </a:r>
            <a:r>
              <a:rPr lang="tr-TR" dirty="0" err="1" smtClean="0"/>
              <a:t>Urge</a:t>
            </a:r>
            <a:r>
              <a:rPr lang="tr-TR" dirty="0" smtClean="0"/>
              <a:t> sendromu / işeme </a:t>
            </a:r>
            <a:r>
              <a:rPr lang="tr-TR" dirty="0" err="1" smtClean="0"/>
              <a:t>disfonksiyonu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      • İdrar yolu enfeksiyonu </a:t>
            </a:r>
          </a:p>
          <a:p>
            <a:pPr>
              <a:buNone/>
            </a:pPr>
            <a:r>
              <a:rPr lang="tr-TR" dirty="0" smtClean="0"/>
              <a:t>      • </a:t>
            </a:r>
            <a:r>
              <a:rPr lang="tr-TR" dirty="0" err="1" smtClean="0"/>
              <a:t>Üretral</a:t>
            </a:r>
            <a:r>
              <a:rPr lang="tr-TR" dirty="0" smtClean="0"/>
              <a:t> obstrüksiyon</a:t>
            </a:r>
          </a:p>
          <a:p>
            <a:pPr>
              <a:buNone/>
            </a:pPr>
            <a:r>
              <a:rPr lang="tr-TR" dirty="0" smtClean="0"/>
              <a:t>      • </a:t>
            </a:r>
            <a:r>
              <a:rPr lang="tr-TR" dirty="0" err="1" smtClean="0"/>
              <a:t>Ektopik</a:t>
            </a:r>
            <a:r>
              <a:rPr lang="tr-TR" dirty="0" smtClean="0"/>
              <a:t> </a:t>
            </a:r>
            <a:r>
              <a:rPr lang="tr-TR" dirty="0" err="1" smtClean="0"/>
              <a:t>üreter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      • </a:t>
            </a:r>
            <a:r>
              <a:rPr lang="tr-TR" dirty="0" err="1" smtClean="0"/>
              <a:t>Obstrüktif</a:t>
            </a:r>
            <a:r>
              <a:rPr lang="tr-TR" dirty="0" smtClean="0"/>
              <a:t> uyku </a:t>
            </a:r>
            <a:r>
              <a:rPr lang="tr-TR" dirty="0" err="1" smtClean="0"/>
              <a:t>apnesi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      •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 veya </a:t>
            </a:r>
            <a:r>
              <a:rPr lang="tr-TR" dirty="0" err="1" smtClean="0"/>
              <a:t>İnsipidus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• </a:t>
            </a:r>
            <a:r>
              <a:rPr lang="tr-TR" dirty="0" err="1" smtClean="0"/>
              <a:t>Hipertiroidizm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Her iki ebeveyni </a:t>
            </a:r>
            <a:r>
              <a:rPr lang="tr-TR" dirty="0" err="1" smtClean="0"/>
              <a:t>enüretik</a:t>
            </a:r>
            <a:r>
              <a:rPr lang="tr-TR" dirty="0" smtClean="0"/>
              <a:t> olanlarda </a:t>
            </a:r>
            <a:r>
              <a:rPr lang="tr-TR" dirty="0" err="1" smtClean="0"/>
              <a:t>enürezis</a:t>
            </a:r>
            <a:r>
              <a:rPr lang="tr-TR" dirty="0" smtClean="0"/>
              <a:t> görülme sıklığı %77 olmakta, anne ya da babanın biri </a:t>
            </a:r>
            <a:r>
              <a:rPr lang="tr-TR" dirty="0" err="1" smtClean="0"/>
              <a:t>enüretik</a:t>
            </a:r>
            <a:r>
              <a:rPr lang="tr-TR" dirty="0" smtClean="0"/>
              <a:t> ise bu oran %46’ya düşmektedir. Aile öyküsü olmayanlarda ise %15 oranında görülmektedir.</a:t>
            </a:r>
          </a:p>
          <a:p>
            <a:r>
              <a:rPr lang="tr-TR" dirty="0" err="1" smtClean="0"/>
              <a:t>Monozigot</a:t>
            </a:r>
            <a:r>
              <a:rPr lang="tr-TR" dirty="0" smtClean="0"/>
              <a:t> ikizlerde </a:t>
            </a:r>
            <a:r>
              <a:rPr lang="tr-TR" dirty="0" err="1" smtClean="0"/>
              <a:t>insidans</a:t>
            </a:r>
            <a:r>
              <a:rPr lang="tr-TR" dirty="0" smtClean="0"/>
              <a:t> </a:t>
            </a:r>
            <a:r>
              <a:rPr lang="tr-TR" dirty="0" err="1" smtClean="0"/>
              <a:t>dizigot</a:t>
            </a:r>
            <a:r>
              <a:rPr lang="tr-TR" dirty="0" smtClean="0"/>
              <a:t> ikizlerden 2 kat fazladır.</a:t>
            </a:r>
          </a:p>
          <a:p>
            <a:r>
              <a:rPr lang="tr-TR" dirty="0" smtClean="0"/>
              <a:t>Genetik çalışmalara göre 10’un üzerinde kromozom </a:t>
            </a:r>
            <a:r>
              <a:rPr lang="tr-TR" dirty="0" err="1" smtClean="0"/>
              <a:t>enürezis</a:t>
            </a:r>
            <a:r>
              <a:rPr lang="tr-TR" dirty="0" smtClean="0"/>
              <a:t> ile ilişkilidir. Kromozom 5,11,12,13 ve son zamanlarda kromozom 22 </a:t>
            </a:r>
            <a:r>
              <a:rPr lang="tr-TR" dirty="0" err="1" smtClean="0"/>
              <a:t>enüretik</a:t>
            </a:r>
            <a:r>
              <a:rPr lang="tr-TR" dirty="0" smtClean="0"/>
              <a:t> gen ailesini oluşturmaktadır.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Enürezis</a:t>
            </a:r>
            <a:r>
              <a:rPr lang="tr-TR" dirty="0" smtClean="0"/>
              <a:t> </a:t>
            </a:r>
            <a:r>
              <a:rPr lang="tr-TR" dirty="0" err="1" smtClean="0"/>
              <a:t>fizyopatolojisinde</a:t>
            </a:r>
            <a:r>
              <a:rPr lang="tr-TR" dirty="0" smtClean="0"/>
              <a:t> 3 faktör önemli rol oynar.</a:t>
            </a:r>
          </a:p>
          <a:p>
            <a:pPr>
              <a:buNone/>
            </a:pPr>
            <a:r>
              <a:rPr lang="tr-TR" dirty="0" smtClean="0"/>
              <a:t>     1-Uyanma Bozukluğu</a:t>
            </a:r>
          </a:p>
          <a:p>
            <a:pPr>
              <a:buNone/>
            </a:pPr>
            <a:r>
              <a:rPr lang="tr-TR" dirty="0" smtClean="0"/>
              <a:t>     2-Gece düşük mesane kapasitesi ve aşırı </a:t>
            </a:r>
            <a:r>
              <a:rPr lang="tr-TR" dirty="0" err="1" smtClean="0"/>
              <a:t>detrusor</a:t>
            </a:r>
            <a:r>
              <a:rPr lang="tr-TR" dirty="0" smtClean="0"/>
              <a:t> aktivitesi</a:t>
            </a:r>
          </a:p>
          <a:p>
            <a:pPr>
              <a:buNone/>
            </a:pPr>
            <a:r>
              <a:rPr lang="tr-TR" dirty="0" smtClean="0"/>
              <a:t>     3-</a:t>
            </a:r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poliüri</a:t>
            </a:r>
            <a:r>
              <a:rPr lang="tr-TR" dirty="0" smtClean="0"/>
              <a:t>(artmış gece idrar miktarı)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      </a:t>
            </a:r>
            <a:r>
              <a:rPr lang="tr-TR" dirty="0" err="1" smtClean="0"/>
              <a:t>Enüretik</a:t>
            </a:r>
            <a:r>
              <a:rPr lang="tr-TR" dirty="0" smtClean="0"/>
              <a:t> çocuklarda gece üretilen idrar miktarı ile mesane kapasitesi arasındaki dengenin bozukluğuna bağlı olarak geceleri mesane daha kolay dolmakta ve uyanma güçlüğünün eklenmesi ile yatağı ıslatma ortaya çıkmaktadır.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6" name="5 Resim" descr="ind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4509120"/>
            <a:ext cx="2466975" cy="1847850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Patofizyolojisi+Enürezis+Nokturna+Gece+fonksiyonel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196752"/>
            <a:ext cx="6696744" cy="4823048"/>
          </a:xfr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Enürezisli</a:t>
            </a:r>
            <a:r>
              <a:rPr lang="tr-TR" dirty="0" smtClean="0"/>
              <a:t> hastaları değerlendirmede ana amaç </a:t>
            </a:r>
            <a:r>
              <a:rPr lang="tr-TR" dirty="0" err="1" smtClean="0"/>
              <a:t>monosemptomatik</a:t>
            </a:r>
            <a:r>
              <a:rPr lang="tr-TR" dirty="0" smtClean="0"/>
              <a:t> formun </a:t>
            </a:r>
            <a:r>
              <a:rPr lang="tr-TR" dirty="0" err="1" smtClean="0"/>
              <a:t>non</a:t>
            </a:r>
            <a:r>
              <a:rPr lang="tr-TR" dirty="0" smtClean="0"/>
              <a:t>-</a:t>
            </a:r>
            <a:r>
              <a:rPr lang="tr-TR" dirty="0" err="1" smtClean="0"/>
              <a:t>monosemptomatikten</a:t>
            </a:r>
            <a:r>
              <a:rPr lang="tr-TR" dirty="0" smtClean="0"/>
              <a:t> ayrımını tam yapabilmek ve altta yatabilecek organik bozuklukları dışlamaktır. </a:t>
            </a:r>
          </a:p>
          <a:p>
            <a:r>
              <a:rPr lang="tr-TR" dirty="0" err="1" smtClean="0"/>
              <a:t>Non</a:t>
            </a:r>
            <a:r>
              <a:rPr lang="tr-TR" dirty="0" smtClean="0"/>
              <a:t>-</a:t>
            </a:r>
            <a:r>
              <a:rPr lang="tr-TR" dirty="0" err="1" smtClean="0"/>
              <a:t>monosemptomatik</a:t>
            </a:r>
            <a:r>
              <a:rPr lang="tr-TR" dirty="0" smtClean="0"/>
              <a:t> </a:t>
            </a:r>
            <a:r>
              <a:rPr lang="tr-TR" dirty="0" err="1" smtClean="0"/>
              <a:t>enüretik</a:t>
            </a:r>
            <a:r>
              <a:rPr lang="tr-TR" dirty="0" smtClean="0"/>
              <a:t> hasta grubu alt </a:t>
            </a:r>
            <a:r>
              <a:rPr lang="tr-TR" dirty="0" err="1" smtClean="0"/>
              <a:t>üriner</a:t>
            </a:r>
            <a:r>
              <a:rPr lang="tr-TR" dirty="0" smtClean="0"/>
              <a:t> sistem bozukluklarını incelemeye yönelik olarak ikincil basamak değerlendirilmeye alınmalıdır.</a:t>
            </a:r>
          </a:p>
          <a:p>
            <a:r>
              <a:rPr lang="tr-TR" dirty="0" smtClean="0"/>
              <a:t>Ayrıntılı bir öykü ve </a:t>
            </a:r>
            <a:r>
              <a:rPr lang="tr-TR" dirty="0" err="1" smtClean="0"/>
              <a:t>üro</a:t>
            </a:r>
            <a:r>
              <a:rPr lang="tr-TR" dirty="0" smtClean="0"/>
              <a:t>-</a:t>
            </a:r>
            <a:r>
              <a:rPr lang="tr-TR" dirty="0" err="1" smtClean="0"/>
              <a:t>genital</a:t>
            </a:r>
            <a:r>
              <a:rPr lang="tr-TR" dirty="0" smtClean="0"/>
              <a:t> sistemi de içine alacak şekilde yapılacak fizik muayene ve uygun </a:t>
            </a:r>
            <a:r>
              <a:rPr lang="tr-TR" dirty="0" err="1" smtClean="0"/>
              <a:t>laboratuvar</a:t>
            </a:r>
            <a:r>
              <a:rPr lang="tr-TR" dirty="0" smtClean="0"/>
              <a:t> tetkikleri ile tedavi planlanabilir.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Öykü Alma:</a:t>
            </a:r>
          </a:p>
          <a:p>
            <a:pPr>
              <a:buNone/>
            </a:pPr>
            <a:r>
              <a:rPr lang="tr-TR" dirty="0" smtClean="0"/>
              <a:t>       Hastalardan öykü alınırken özellikle</a:t>
            </a:r>
          </a:p>
          <a:p>
            <a:pPr>
              <a:buNone/>
            </a:pPr>
            <a:r>
              <a:rPr lang="tr-TR" dirty="0" smtClean="0"/>
              <a:t>         - işeme alışkanlıkları</a:t>
            </a:r>
          </a:p>
          <a:p>
            <a:pPr>
              <a:buNone/>
            </a:pPr>
            <a:r>
              <a:rPr lang="tr-TR" dirty="0" smtClean="0"/>
              <a:t>         - dışkılama alışkanlıkları</a:t>
            </a:r>
          </a:p>
          <a:p>
            <a:pPr>
              <a:buNone/>
            </a:pPr>
            <a:r>
              <a:rPr lang="tr-TR" dirty="0" smtClean="0"/>
              <a:t>         - sıvı tüketme alışkanlıkları </a:t>
            </a:r>
          </a:p>
          <a:p>
            <a:pPr>
              <a:buNone/>
            </a:pPr>
            <a:r>
              <a:rPr lang="tr-TR" dirty="0" smtClean="0"/>
              <a:t>         - uyku özellikleri</a:t>
            </a:r>
          </a:p>
          <a:p>
            <a:pPr>
              <a:buNone/>
            </a:pPr>
            <a:r>
              <a:rPr lang="tr-TR" dirty="0" smtClean="0"/>
              <a:t>         - psikolojik durumları </a:t>
            </a:r>
          </a:p>
          <a:p>
            <a:pPr>
              <a:buNone/>
            </a:pPr>
            <a:r>
              <a:rPr lang="tr-TR" dirty="0" smtClean="0"/>
              <a:t>         - aile öyküsü sorgulanmalıdır.  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/>
              <a:t> - Gece yatağını ıslatan çocuğun işeme ve dışkılama alışkanlıkları ile diğer semptomlarının varlığını araştırmak ve gece ıslatma şiddetini belirlemek için önceden yapılandırılmış bir standart sorgulama uygulanabilir. (form1)</a:t>
            </a:r>
          </a:p>
          <a:p>
            <a:pPr>
              <a:buNone/>
            </a:pPr>
            <a:r>
              <a:rPr lang="tr-TR" dirty="0" smtClean="0"/>
              <a:t>  - Gündüz idrar ve kaka yapma alışkanlıkları ile sıvı alma özelliklerini değerlendirmek için de işeme günlüğü kullanılmalıdır.(form2)</a:t>
            </a:r>
          </a:p>
          <a:p>
            <a:pPr>
              <a:buNone/>
            </a:pPr>
            <a:r>
              <a:rPr lang="tr-TR" dirty="0" smtClean="0"/>
              <a:t>  - Uyku özelliklerini tanımlayıcı standart bir yöntem kullanımına gerek yoktur. Çocuğun uyku alışkanlıkları sorgulanırken özellikle uyarıyla uyandırabilme durumu sorgulanmalıdır.</a:t>
            </a:r>
          </a:p>
          <a:p>
            <a:pPr>
              <a:buNone/>
            </a:pPr>
            <a:r>
              <a:rPr lang="tr-TR" dirty="0" smtClean="0"/>
              <a:t>  - Arkadaş edinme durumu, arkadaşlarıyla ilişkisi, aile bireyleriyle uyumu ve okul başarısı gibi durumların sorgulanması çocukta ruhsal davranış bozukluğuna dair bulgular sağlayabilir.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Tanı+İşeme+günlüğü+AÜS+semptomlarını+ekarte+etmek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mages (6)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412776"/>
            <a:ext cx="3168352" cy="3240360"/>
          </a:xfrm>
        </p:spPr>
      </p:pic>
      <p:pic>
        <p:nvPicPr>
          <p:cNvPr id="5" name="4 Resim" descr="bed-wetti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645024"/>
            <a:ext cx="3384376" cy="2304256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Fizik Muayene:</a:t>
            </a:r>
          </a:p>
          <a:p>
            <a:pPr>
              <a:buNone/>
            </a:pPr>
            <a:r>
              <a:rPr lang="tr-TR" dirty="0" smtClean="0"/>
              <a:t>    - </a:t>
            </a:r>
            <a:r>
              <a:rPr lang="tr-TR" dirty="0" err="1" smtClean="0"/>
              <a:t>Monosemptomatik</a:t>
            </a:r>
            <a:r>
              <a:rPr lang="tr-TR" dirty="0" smtClean="0"/>
              <a:t> </a:t>
            </a:r>
            <a:r>
              <a:rPr lang="tr-TR" dirty="0" err="1" smtClean="0"/>
              <a:t>enürezis</a:t>
            </a:r>
            <a:r>
              <a:rPr lang="tr-TR" dirty="0" smtClean="0"/>
              <a:t> </a:t>
            </a:r>
            <a:r>
              <a:rPr lang="tr-TR" dirty="0" err="1" smtClean="0"/>
              <a:t>noktürnalı</a:t>
            </a:r>
            <a:r>
              <a:rPr lang="tr-TR" dirty="0" smtClean="0"/>
              <a:t> çocukların fizik bakıları normaldir.</a:t>
            </a:r>
          </a:p>
          <a:p>
            <a:pPr>
              <a:buNone/>
            </a:pPr>
            <a:r>
              <a:rPr lang="tr-TR" dirty="0" smtClean="0"/>
              <a:t>    - Hastaların genel tam sistemik muayenesi yapılmalı ve </a:t>
            </a:r>
            <a:r>
              <a:rPr lang="tr-TR" dirty="0" err="1" smtClean="0"/>
              <a:t>vital</a:t>
            </a:r>
            <a:r>
              <a:rPr lang="tr-TR" dirty="0" smtClean="0"/>
              <a:t> bulguları de- </a:t>
            </a:r>
            <a:r>
              <a:rPr lang="tr-TR" dirty="0" err="1" smtClean="0"/>
              <a:t>ğerlendirilmelidir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     - Büyüme ve gelişmesinin değerlendirilmesi altta yatan önemli bir organik sorunun ortaya konmasında yardımcı olur. </a:t>
            </a:r>
          </a:p>
          <a:p>
            <a:pPr>
              <a:buNone/>
            </a:pPr>
            <a:r>
              <a:rPr lang="tr-TR" dirty="0" smtClean="0"/>
              <a:t>     - </a:t>
            </a:r>
            <a:r>
              <a:rPr lang="tr-TR" dirty="0" err="1" smtClean="0"/>
              <a:t>Genital</a:t>
            </a:r>
            <a:r>
              <a:rPr lang="tr-TR" dirty="0" smtClean="0"/>
              <a:t> organlar, karın ve sırt bölgeleri, </a:t>
            </a:r>
            <a:r>
              <a:rPr lang="tr-TR" dirty="0" err="1" smtClean="0"/>
              <a:t>postür</a:t>
            </a:r>
            <a:r>
              <a:rPr lang="tr-TR" dirty="0" smtClean="0"/>
              <a:t>, gerektiğinde işemenin gözlemlenmesi gerekmektedir. </a:t>
            </a:r>
          </a:p>
          <a:p>
            <a:pPr>
              <a:buNone/>
            </a:pPr>
            <a:r>
              <a:rPr lang="tr-TR" dirty="0" smtClean="0"/>
              <a:t>     - </a:t>
            </a:r>
            <a:r>
              <a:rPr lang="tr-TR" dirty="0" err="1" smtClean="0"/>
              <a:t>Üro</a:t>
            </a:r>
            <a:r>
              <a:rPr lang="tr-TR" dirty="0" smtClean="0"/>
              <a:t>-</a:t>
            </a:r>
            <a:r>
              <a:rPr lang="tr-TR" dirty="0" err="1" smtClean="0"/>
              <a:t>genital</a:t>
            </a:r>
            <a:r>
              <a:rPr lang="tr-TR" dirty="0" smtClean="0"/>
              <a:t> bakıda anormal </a:t>
            </a:r>
            <a:r>
              <a:rPr lang="tr-TR" dirty="0" err="1" smtClean="0"/>
              <a:t>genital</a:t>
            </a:r>
            <a:r>
              <a:rPr lang="tr-TR" dirty="0" smtClean="0"/>
              <a:t> yapı, kız çocuklarda </a:t>
            </a:r>
            <a:r>
              <a:rPr lang="tr-TR" dirty="0" err="1" smtClean="0"/>
              <a:t>vulvit</a:t>
            </a:r>
            <a:r>
              <a:rPr lang="tr-TR" dirty="0" smtClean="0"/>
              <a:t>, </a:t>
            </a:r>
            <a:r>
              <a:rPr lang="tr-TR" dirty="0" err="1" smtClean="0"/>
              <a:t>vajinit</a:t>
            </a:r>
            <a:r>
              <a:rPr lang="tr-TR" dirty="0" smtClean="0"/>
              <a:t>, </a:t>
            </a:r>
            <a:r>
              <a:rPr lang="tr-TR" dirty="0" err="1" smtClean="0"/>
              <a:t>labial</a:t>
            </a:r>
            <a:r>
              <a:rPr lang="tr-TR" dirty="0" smtClean="0"/>
              <a:t> yapışıklık, özellikle damla damla ıslatma varlığında </a:t>
            </a:r>
            <a:r>
              <a:rPr lang="tr-TR" dirty="0" err="1" smtClean="0"/>
              <a:t>ektopik</a:t>
            </a:r>
            <a:r>
              <a:rPr lang="tr-TR" dirty="0" smtClean="0"/>
              <a:t> </a:t>
            </a:r>
            <a:r>
              <a:rPr lang="tr-TR" dirty="0" err="1" smtClean="0"/>
              <a:t>ureter</a:t>
            </a:r>
            <a:r>
              <a:rPr lang="tr-TR" dirty="0" smtClean="0"/>
              <a:t>, erkek çocuklarda </a:t>
            </a:r>
            <a:r>
              <a:rPr lang="tr-TR" dirty="0" err="1" smtClean="0"/>
              <a:t>meatal</a:t>
            </a:r>
            <a:r>
              <a:rPr lang="tr-TR" dirty="0" smtClean="0"/>
              <a:t> </a:t>
            </a:r>
            <a:r>
              <a:rPr lang="tr-TR" dirty="0" err="1" smtClean="0"/>
              <a:t>stenoz</a:t>
            </a:r>
            <a:r>
              <a:rPr lang="tr-TR" dirty="0" smtClean="0"/>
              <a:t>, </a:t>
            </a:r>
            <a:r>
              <a:rPr lang="tr-TR" dirty="0" err="1" smtClean="0"/>
              <a:t>epispadias</a:t>
            </a:r>
            <a:r>
              <a:rPr lang="tr-TR" dirty="0" smtClean="0"/>
              <a:t>, </a:t>
            </a:r>
            <a:r>
              <a:rPr lang="tr-TR" dirty="0" err="1" smtClean="0"/>
              <a:t>hipospadias</a:t>
            </a:r>
            <a:r>
              <a:rPr lang="tr-TR" dirty="0" smtClean="0"/>
              <a:t> araştırılmadır. </a:t>
            </a:r>
          </a:p>
          <a:p>
            <a:pPr>
              <a:buNone/>
            </a:pPr>
            <a:r>
              <a:rPr lang="tr-TR" dirty="0" smtClean="0"/>
              <a:t>     - Sırt bölgesinde </a:t>
            </a:r>
            <a:r>
              <a:rPr lang="tr-TR" dirty="0" err="1" smtClean="0"/>
              <a:t>spinal</a:t>
            </a:r>
            <a:r>
              <a:rPr lang="tr-TR" dirty="0" smtClean="0"/>
              <a:t> </a:t>
            </a:r>
            <a:r>
              <a:rPr lang="tr-TR" dirty="0" err="1" smtClean="0"/>
              <a:t>disrafizme</a:t>
            </a:r>
            <a:r>
              <a:rPr lang="tr-TR" dirty="0" smtClean="0"/>
              <a:t> ait kıllanma veya deride renk değişikliği, nörolojik muayene ile </a:t>
            </a:r>
            <a:r>
              <a:rPr lang="tr-TR" dirty="0" err="1" smtClean="0"/>
              <a:t>sakral</a:t>
            </a:r>
            <a:r>
              <a:rPr lang="tr-TR" dirty="0" smtClean="0"/>
              <a:t> refleks arkının sağlamlığı (anal </a:t>
            </a:r>
            <a:r>
              <a:rPr lang="tr-TR" dirty="0" err="1" smtClean="0"/>
              <a:t>sfinkter</a:t>
            </a:r>
            <a:r>
              <a:rPr lang="tr-TR" dirty="0" smtClean="0"/>
              <a:t> </a:t>
            </a:r>
            <a:r>
              <a:rPr lang="tr-TR" dirty="0" err="1" smtClean="0"/>
              <a:t>tonusu</a:t>
            </a:r>
            <a:r>
              <a:rPr lang="tr-TR" dirty="0" smtClean="0"/>
              <a:t>, </a:t>
            </a:r>
            <a:r>
              <a:rPr lang="tr-TR" dirty="0" err="1" smtClean="0"/>
              <a:t>perianal</a:t>
            </a:r>
            <a:r>
              <a:rPr lang="tr-TR" dirty="0" smtClean="0"/>
              <a:t> refleks), yürüyüş değerlendirilmelidir.</a:t>
            </a:r>
          </a:p>
          <a:p>
            <a:pPr>
              <a:buNone/>
            </a:pPr>
            <a:r>
              <a:rPr lang="tr-TR" dirty="0" smtClean="0"/>
              <a:t>     - </a:t>
            </a:r>
            <a:r>
              <a:rPr lang="tr-TR" dirty="0" err="1" smtClean="0"/>
              <a:t>Konstipasyon</a:t>
            </a:r>
            <a:r>
              <a:rPr lang="tr-TR" dirty="0" smtClean="0"/>
              <a:t> öyküsü olanlarda </a:t>
            </a:r>
            <a:r>
              <a:rPr lang="tr-TR" dirty="0" err="1" smtClean="0"/>
              <a:t>fekalomlar</a:t>
            </a:r>
            <a:r>
              <a:rPr lang="tr-TR" dirty="0" smtClean="0"/>
              <a:t> araştırılmalıdır. Mesanenin işeme sonrası </a:t>
            </a:r>
            <a:r>
              <a:rPr lang="tr-TR" dirty="0" err="1" smtClean="0"/>
              <a:t>palpe</a:t>
            </a:r>
            <a:r>
              <a:rPr lang="tr-TR" dirty="0" smtClean="0"/>
              <a:t> edilebilir olmasına dikkat edilmelidir.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Laboratuvar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  -</a:t>
            </a:r>
            <a:r>
              <a:rPr lang="tr-TR" dirty="0" err="1" smtClean="0"/>
              <a:t>Monosemptomatik</a:t>
            </a:r>
            <a:r>
              <a:rPr lang="tr-TR" dirty="0" smtClean="0"/>
              <a:t> </a:t>
            </a:r>
            <a:r>
              <a:rPr lang="tr-TR" dirty="0" err="1" smtClean="0"/>
              <a:t>enürezis</a:t>
            </a:r>
            <a:r>
              <a:rPr lang="tr-TR" dirty="0" smtClean="0"/>
              <a:t> </a:t>
            </a:r>
            <a:r>
              <a:rPr lang="tr-TR" dirty="0" err="1" smtClean="0"/>
              <a:t>noktürnalı</a:t>
            </a:r>
            <a:r>
              <a:rPr lang="tr-TR" dirty="0" smtClean="0"/>
              <a:t> çocuklarda tam idrar tetkiki gerek uluslararası gerekse ulusal rehberde tek önerilen </a:t>
            </a:r>
            <a:r>
              <a:rPr lang="tr-TR" dirty="0" err="1" smtClean="0"/>
              <a:t>laboratuvar</a:t>
            </a:r>
            <a:r>
              <a:rPr lang="tr-TR" dirty="0" smtClean="0"/>
              <a:t> incelemesidir.  Bu tetkik ile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,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insipidus</a:t>
            </a:r>
            <a:r>
              <a:rPr lang="tr-TR" dirty="0" smtClean="0"/>
              <a:t>, </a:t>
            </a:r>
            <a:r>
              <a:rPr lang="tr-TR" dirty="0" err="1" smtClean="0"/>
              <a:t>üriner</a:t>
            </a:r>
            <a:r>
              <a:rPr lang="tr-TR" dirty="0" smtClean="0"/>
              <a:t> enfeksiyon ve kronik </a:t>
            </a:r>
            <a:r>
              <a:rPr lang="tr-TR" dirty="0" err="1" smtClean="0"/>
              <a:t>renal</a:t>
            </a:r>
            <a:r>
              <a:rPr lang="tr-TR" dirty="0" smtClean="0"/>
              <a:t> yetmezliğin ayırıcı tanısı yapılabilir. </a:t>
            </a:r>
          </a:p>
          <a:p>
            <a:pPr>
              <a:buNone/>
            </a:pPr>
            <a:r>
              <a:rPr lang="tr-TR" dirty="0" smtClean="0"/>
              <a:t>   - Klinik değerlendirme ve tam idrar tetkiki ile MNE tanısı alan çocuklarda ileri tetkik yapılmasına gerek yoktur. Ancak gündüz semptomları olanlarda ultrasonografi ile mesane duvar kalınlığının ölçülmesi, işeme sonrası </a:t>
            </a:r>
            <a:r>
              <a:rPr lang="tr-TR" dirty="0" err="1" smtClean="0"/>
              <a:t>rezidüel</a:t>
            </a:r>
            <a:r>
              <a:rPr lang="tr-TR" dirty="0" smtClean="0"/>
              <a:t> idrar bakılması, gerektiğinde işeme </a:t>
            </a:r>
            <a:r>
              <a:rPr lang="tr-TR" dirty="0" err="1" smtClean="0"/>
              <a:t>sistogramı</a:t>
            </a:r>
            <a:r>
              <a:rPr lang="tr-TR" dirty="0" smtClean="0"/>
              <a:t>, </a:t>
            </a:r>
            <a:r>
              <a:rPr lang="tr-TR" dirty="0" err="1" smtClean="0"/>
              <a:t>sistoskopi</a:t>
            </a:r>
            <a:r>
              <a:rPr lang="tr-TR" dirty="0" smtClean="0"/>
              <a:t>, </a:t>
            </a:r>
            <a:r>
              <a:rPr lang="tr-TR" dirty="0" err="1" smtClean="0"/>
              <a:t>ürodinami</a:t>
            </a:r>
            <a:r>
              <a:rPr lang="tr-TR" dirty="0" smtClean="0"/>
              <a:t> ve özellikle nörolojik bulgusu olanda </a:t>
            </a:r>
            <a:r>
              <a:rPr lang="tr-TR" dirty="0" err="1" smtClean="0"/>
              <a:t>spinal</a:t>
            </a:r>
            <a:r>
              <a:rPr lang="tr-TR" dirty="0" smtClean="0"/>
              <a:t> bölgenin manyetik rezonans görüntülemesi yapılabilir.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mages (3)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700808"/>
            <a:ext cx="3240360" cy="3096344"/>
          </a:xfrm>
        </p:spPr>
      </p:pic>
      <p:pic>
        <p:nvPicPr>
          <p:cNvPr id="5" name="4 Resim" descr="images (4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1916832"/>
            <a:ext cx="3024336" cy="2952328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1) DESTEKLEYİCİ TEDAVİ</a:t>
            </a:r>
          </a:p>
          <a:p>
            <a:pPr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Enürezis</a:t>
            </a:r>
            <a:r>
              <a:rPr lang="tr-TR" dirty="0" smtClean="0"/>
              <a:t> tedavisi eğitimle başlar. Aileye ve çocuğa hastalığın anlatılması ve bilgilendirilmesi tedavinin başarısı üzerine çok etkilidir. Bu durumun özellikle </a:t>
            </a:r>
            <a:r>
              <a:rPr lang="tr-TR" dirty="0" err="1" smtClean="0"/>
              <a:t>MSS’nin</a:t>
            </a:r>
            <a:r>
              <a:rPr lang="tr-TR" dirty="0" smtClean="0"/>
              <a:t> olgunlaşmasındaki gecikme nedeniyle normal inhibitör kontrol mekanizmasının geç gelişmesine bağlı olduğu, her yıl ortalama %15 oranında kendiliğinden düzelme olabileceği vurgulanmalıdır.</a:t>
            </a:r>
          </a:p>
          <a:p>
            <a:pPr>
              <a:buNone/>
            </a:pPr>
            <a:r>
              <a:rPr lang="tr-TR" dirty="0" smtClean="0"/>
              <a:t>     Tedavi kararı ve başlama zamanı çocuk ve aile ile birlikte belirlenmelidir. Tedaviye başlama yaşı genelde okula başlama yaşı olup, beş yaşından önce önerilmemektedir. 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enürezis</a:t>
            </a:r>
            <a:r>
              <a:rPr lang="tr-TR" dirty="0" smtClean="0"/>
              <a:t> medikal bir problem olmaktan çok sosyal bir sorun olarak düşünülmeli ve destekleyici tedavi öncelikle uygulanmalıdır. </a:t>
            </a:r>
          </a:p>
          <a:p>
            <a:pPr>
              <a:buNone/>
            </a:pPr>
            <a:r>
              <a:rPr lang="tr-TR" dirty="0" smtClean="0"/>
              <a:t>     Destek tedavisi olarak; çocuğun kendine olan güveninin ve inancının arttırılması, kendi tedavisinin sorumluluğunu üzerine alması, çocukla doktor arasında uyumlu bir ilişkinin kurulması, gerektiğinde çocuğun duygusal yönden ödüllendirilmesi sağlanmalıdır.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Tedavi başlangıcında bazı basit önerilere uyulması sağlanmalıdır.</a:t>
            </a:r>
          </a:p>
          <a:p>
            <a:pPr>
              <a:buNone/>
            </a:pPr>
            <a:r>
              <a:rPr lang="tr-TR" dirty="0" smtClean="0"/>
              <a:t>  - Beslenme ve sıvı alışkanlıklarının gözden geçirilmesi ve özellikle gece yatmadan iki saat önce sıvı kısıtlamasının yapılması, </a:t>
            </a:r>
            <a:r>
              <a:rPr lang="tr-TR" dirty="0" err="1" smtClean="0"/>
              <a:t>diürezi</a:t>
            </a:r>
            <a:r>
              <a:rPr lang="tr-TR" dirty="0" smtClean="0"/>
              <a:t> arttırıcı kafein, çay, gazlı içeceklerin tüketilmesinin önlenmesi gerekmektedir.</a:t>
            </a:r>
          </a:p>
          <a:p>
            <a:pPr>
              <a:buNone/>
            </a:pPr>
            <a:r>
              <a:rPr lang="tr-TR" dirty="0" smtClean="0"/>
              <a:t>  - Yatmadan önce mesanesi boşaltılmalı, uyduktan sonra iki saat sonra işemesi için uyandırılmalıdır. Gece uyandığında tek başına tuvalete ulaşabilmesi için gece lambasının açık tutulması gerekmektedir. Hastaya alt bezi kesinlikle bağlanmamalıdır.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  - Düzenli barsak ve mesane boşaltma alışkanlığının kazandırılması, gün içinde belirli zaman aralıklarında tuvalete gitmesi ve tuvalette </a:t>
            </a:r>
            <a:r>
              <a:rPr lang="tr-TR" dirty="0" err="1" smtClean="0"/>
              <a:t>pelvik</a:t>
            </a:r>
            <a:r>
              <a:rPr lang="tr-TR" dirty="0" smtClean="0"/>
              <a:t> taban kaslarını gevşetecek şekilde optimal </a:t>
            </a:r>
            <a:r>
              <a:rPr lang="tr-TR" dirty="0" err="1" smtClean="0"/>
              <a:t>postür</a:t>
            </a:r>
            <a:r>
              <a:rPr lang="tr-TR" dirty="0" smtClean="0"/>
              <a:t> alması önerilmelidir. </a:t>
            </a:r>
          </a:p>
          <a:p>
            <a:pPr>
              <a:buNone/>
            </a:pPr>
            <a:r>
              <a:rPr lang="tr-TR" dirty="0" smtClean="0"/>
              <a:t>  - Ailelerin konu ile ilgili sabır göstermeleri, cezalandırıcı olmamaları gerekmekte, tedaviye yanıtı değerlendirmek için çocuğun işeme takvimi tutması istenmelidir. </a:t>
            </a:r>
          </a:p>
          <a:p>
            <a:pPr>
              <a:buNone/>
            </a:pPr>
            <a:r>
              <a:rPr lang="tr-TR" dirty="0" smtClean="0"/>
              <a:t>  - Çocuğa </a:t>
            </a:r>
            <a:r>
              <a:rPr lang="tr-TR" dirty="0" err="1" smtClean="0"/>
              <a:t>ebveynlerinin</a:t>
            </a:r>
            <a:r>
              <a:rPr lang="tr-TR" dirty="0" smtClean="0"/>
              <a:t> yardımı olmadan doldurabilecekleri bir çizelge önerilmelidir. Küçük çocuklara kuru kalınan geceler için güneş, ıslak geceler için yağmur ya da bulut çizmeleri, büyük çocuklar için ise yazılı kayıt tutmaları istenmelidir.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Destekleyici tedavi tek başına yeterli olmaz. Bu nedenle diğer tedavi yöntemleriyle birlikte uygulanmalıdır.</a:t>
            </a:r>
            <a:endParaRPr lang="tr-TR" dirty="0"/>
          </a:p>
        </p:txBody>
      </p:sp>
      <p:pic>
        <p:nvPicPr>
          <p:cNvPr id="6" name="5 Resim" descr="images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3356992"/>
            <a:ext cx="3168352" cy="2359323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/>
              <a:t>2)ÖZGÜN TEDAVİ</a:t>
            </a:r>
          </a:p>
          <a:p>
            <a:pPr>
              <a:buNone/>
            </a:pPr>
            <a:r>
              <a:rPr lang="tr-TR" dirty="0" smtClean="0"/>
              <a:t>   </a:t>
            </a:r>
            <a:r>
              <a:rPr lang="tr-TR" dirty="0" err="1" smtClean="0"/>
              <a:t>Patogenezde</a:t>
            </a:r>
            <a:r>
              <a:rPr lang="tr-TR" dirty="0" smtClean="0"/>
              <a:t> etkili 3 mekanizma göz önünde bulundurularak</a:t>
            </a:r>
          </a:p>
          <a:p>
            <a:pPr>
              <a:buNone/>
            </a:pPr>
            <a:r>
              <a:rPr lang="tr-TR" dirty="0" smtClean="0"/>
              <a:t>planlama yapılmalıdır. </a:t>
            </a:r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poliürisi</a:t>
            </a:r>
            <a:r>
              <a:rPr lang="tr-TR" dirty="0" smtClean="0"/>
              <a:t> olan hastalarda</a:t>
            </a:r>
          </a:p>
          <a:p>
            <a:pPr>
              <a:buNone/>
            </a:pPr>
            <a:r>
              <a:rPr lang="tr-TR" dirty="0" err="1" smtClean="0"/>
              <a:t>desmopressin</a:t>
            </a:r>
            <a:r>
              <a:rPr lang="tr-TR" dirty="0" smtClean="0"/>
              <a:t> tedavisi, uyanma güçlüğü olan çocuklarda alarm</a:t>
            </a:r>
          </a:p>
          <a:p>
            <a:pPr>
              <a:buNone/>
            </a:pPr>
            <a:r>
              <a:rPr lang="tr-TR" dirty="0" smtClean="0"/>
              <a:t>tedavisi, mesane kapasitesi düşük olan veya </a:t>
            </a:r>
            <a:r>
              <a:rPr lang="tr-TR" dirty="0" err="1" smtClean="0"/>
              <a:t>detrusor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instabilitesi</a:t>
            </a:r>
            <a:r>
              <a:rPr lang="tr-TR" dirty="0" smtClean="0"/>
              <a:t> olanlarda mesane fonksiyonlarının düzenlenmesi ve</a:t>
            </a:r>
          </a:p>
          <a:p>
            <a:pPr>
              <a:buNone/>
            </a:pPr>
            <a:r>
              <a:rPr lang="tr-TR" dirty="0" err="1" smtClean="0"/>
              <a:t>antikolinerjikler</a:t>
            </a:r>
            <a:r>
              <a:rPr lang="tr-TR" dirty="0" smtClean="0"/>
              <a:t> faydalı olacaktır.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Alarm tedavisi: Şartlandırma esasına dayanan tedavi şeklidir. Özellikle uyanma güçlüğü olan çocukta en etkili yöntemdir. Mesane dolduğunda henüz idrar kaçırmadan uyanmanın öğrenilmesi prensibi üzerine dayalıdır. Alarm tedavisi </a:t>
            </a:r>
            <a:r>
              <a:rPr lang="tr-TR" dirty="0" err="1" smtClean="0"/>
              <a:t>noktürnal</a:t>
            </a:r>
            <a:r>
              <a:rPr lang="tr-TR" dirty="0" smtClean="0"/>
              <a:t> mesane kapasitesini arttırmaya yönelik bir öğrenme programıdır.</a:t>
            </a:r>
          </a:p>
          <a:p>
            <a:pPr>
              <a:buNone/>
            </a:pPr>
            <a:r>
              <a:rPr lang="tr-TR" dirty="0" smtClean="0"/>
              <a:t>      Alarmların pek çok çeşidi vardır. Yatak </a:t>
            </a:r>
            <a:r>
              <a:rPr lang="tr-TR" dirty="0" err="1" smtClean="0"/>
              <a:t>pedi</a:t>
            </a:r>
            <a:r>
              <a:rPr lang="tr-TR" dirty="0" smtClean="0"/>
              <a:t>, yatak zili, çamaşır ıslanınca titreşen </a:t>
            </a:r>
            <a:r>
              <a:rPr lang="tr-TR" dirty="0" err="1" smtClean="0"/>
              <a:t>oskülatörler</a:t>
            </a:r>
            <a:r>
              <a:rPr lang="tr-TR" dirty="0" smtClean="0"/>
              <a:t> yapılan çalışmalarda birbirleri ile benzer etkileri olduğu görülmüştür.</a:t>
            </a:r>
          </a:p>
          <a:p>
            <a:pPr>
              <a:buNone/>
            </a:pPr>
            <a:r>
              <a:rPr lang="tr-TR" dirty="0" smtClean="0"/>
              <a:t>      Tedavide davranış tedavisine ek olarak ilk seçeneklerden biri olabilir.Özellikle 8 yaş altında </a:t>
            </a:r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poliürisi</a:t>
            </a:r>
            <a:r>
              <a:rPr lang="tr-TR" dirty="0" smtClean="0"/>
              <a:t> olmayan, aile desteği bulunan hastalarda tercih edilmeli.</a:t>
            </a:r>
          </a:p>
          <a:p>
            <a:pPr>
              <a:buNone/>
            </a:pPr>
            <a:r>
              <a:rPr lang="tr-TR" dirty="0" smtClean="0"/>
              <a:t>      En az 6-8 haftalık uygulama sonrası etkinliği değerlendirilmeli, ardışık 14 gece boyunca kuru kalındıysa tedavi kesilir. Tedaviye cevap alınamadığında 4-6 ay süre ile tedavi önerilmektedir. Başarı şansı %65-75 oranındadır. 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enürezis</a:t>
            </a:r>
            <a:r>
              <a:rPr lang="tr-TR" dirty="0" smtClean="0"/>
              <a:t> hakkında bilgi vermek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61QuGr4FLUL._SL1000_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4890864" cy="4823048"/>
          </a:xfrm>
        </p:spPr>
      </p:pic>
      <p:pic>
        <p:nvPicPr>
          <p:cNvPr id="5" name="4 Resim" descr="z3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2780928"/>
            <a:ext cx="3672408" cy="3168352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İlaç tedavisi:</a:t>
            </a:r>
          </a:p>
          <a:p>
            <a:pPr>
              <a:buNone/>
            </a:pPr>
            <a:r>
              <a:rPr lang="tr-TR" dirty="0" smtClean="0"/>
              <a:t> 1- </a:t>
            </a:r>
            <a:r>
              <a:rPr lang="tr-TR" dirty="0" err="1" smtClean="0"/>
              <a:t>Desmopressin</a:t>
            </a:r>
            <a:r>
              <a:rPr lang="tr-TR" dirty="0" smtClean="0"/>
              <a:t>:</a:t>
            </a:r>
            <a:r>
              <a:rPr lang="tr-TR" dirty="0" err="1" smtClean="0"/>
              <a:t>Desmopressin</a:t>
            </a:r>
            <a:r>
              <a:rPr lang="tr-TR" dirty="0" smtClean="0"/>
              <a:t>, </a:t>
            </a:r>
            <a:r>
              <a:rPr lang="tr-TR" dirty="0" err="1" smtClean="0"/>
              <a:t>arginin</a:t>
            </a:r>
            <a:r>
              <a:rPr lang="tr-TR" dirty="0" smtClean="0"/>
              <a:t> </a:t>
            </a:r>
            <a:r>
              <a:rPr lang="tr-TR" dirty="0" err="1" smtClean="0"/>
              <a:t>vazopressinin</a:t>
            </a:r>
            <a:r>
              <a:rPr lang="tr-TR" dirty="0" smtClean="0"/>
              <a:t> sentetik </a:t>
            </a:r>
            <a:r>
              <a:rPr lang="tr-TR" dirty="0" err="1" smtClean="0"/>
              <a:t>analoğu</a:t>
            </a:r>
            <a:r>
              <a:rPr lang="tr-TR" dirty="0" smtClean="0"/>
              <a:t> olup </a:t>
            </a:r>
            <a:r>
              <a:rPr lang="tr-TR" dirty="0" err="1" smtClean="0"/>
              <a:t>antidiüretik</a:t>
            </a:r>
            <a:r>
              <a:rPr lang="tr-TR" dirty="0" smtClean="0"/>
              <a:t> etkisi ile hem idrar üretimini azaltır hem de idrarın konsantrasyonunu artırır. </a:t>
            </a:r>
            <a:r>
              <a:rPr lang="tr-TR" dirty="0" err="1" smtClean="0"/>
              <a:t>Diürnal</a:t>
            </a:r>
            <a:r>
              <a:rPr lang="tr-TR" dirty="0" smtClean="0"/>
              <a:t> ritmin bozuk olduğu hastalarda etkilidir. Klinik uygulaması kolay ve hızlı olup; </a:t>
            </a:r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poliüri</a:t>
            </a:r>
            <a:r>
              <a:rPr lang="tr-TR" dirty="0" smtClean="0"/>
              <a:t> ile birlikte normal mesane kapasiteli, aylık ıslatma sayısı az olan, gündüz semptomlarının eşlik etmediği ve aile öyküsü olan, uzun süreli evden ayrı kalınması gereken çocuklarda kullanımı önerilmektedir.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899592" y="1412776"/>
            <a:ext cx="7772400" cy="4572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      Tablet, </a:t>
            </a:r>
            <a:r>
              <a:rPr lang="tr-TR" dirty="0" err="1" smtClean="0"/>
              <a:t>melt</a:t>
            </a:r>
            <a:r>
              <a:rPr lang="tr-TR" dirty="0" smtClean="0"/>
              <a:t>, nazal formları bulunmaktadır. Tablet formları 0.1 mg ve 0.2 mg olup önerilen doz 0.2-0.4 mg/gün’dür. Nazal sprey 10-20 </a:t>
            </a:r>
            <a:r>
              <a:rPr lang="tr-TR" dirty="0" err="1" smtClean="0"/>
              <a:t>mcg</a:t>
            </a:r>
            <a:r>
              <a:rPr lang="tr-TR" dirty="0" smtClean="0"/>
              <a:t>/gün dozlarda kullanılmakta idi. Ancak su </a:t>
            </a:r>
            <a:r>
              <a:rPr lang="tr-TR" dirty="0" err="1" smtClean="0"/>
              <a:t>entoksikasyon</a:t>
            </a:r>
            <a:r>
              <a:rPr lang="tr-TR" dirty="0" smtClean="0"/>
              <a:t> riski nedeniyle </a:t>
            </a:r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enürezis’de</a:t>
            </a:r>
            <a:r>
              <a:rPr lang="tr-TR" dirty="0" smtClean="0"/>
              <a:t> kullanımı önerilmemektedir. </a:t>
            </a:r>
            <a:r>
              <a:rPr lang="tr-TR" dirty="0" err="1" smtClean="0"/>
              <a:t>Melt</a:t>
            </a:r>
            <a:r>
              <a:rPr lang="tr-TR" dirty="0" smtClean="0"/>
              <a:t> formları (</a:t>
            </a:r>
            <a:r>
              <a:rPr lang="tr-TR" dirty="0" err="1" smtClean="0"/>
              <a:t>sublingual</a:t>
            </a:r>
            <a:r>
              <a:rPr lang="tr-TR" dirty="0" smtClean="0"/>
              <a:t> oral </a:t>
            </a:r>
            <a:r>
              <a:rPr lang="tr-TR" dirty="0" err="1" smtClean="0"/>
              <a:t>liyofilize</a:t>
            </a:r>
            <a:r>
              <a:rPr lang="tr-TR" dirty="0" smtClean="0"/>
              <a:t>) 60 </a:t>
            </a:r>
            <a:r>
              <a:rPr lang="tr-TR" dirty="0" err="1" smtClean="0"/>
              <a:t>mcg</a:t>
            </a:r>
            <a:r>
              <a:rPr lang="tr-TR" dirty="0" smtClean="0"/>
              <a:t> ve 120 </a:t>
            </a:r>
            <a:r>
              <a:rPr lang="tr-TR" dirty="0" err="1" smtClean="0"/>
              <a:t>mcg’dır</a:t>
            </a:r>
            <a:r>
              <a:rPr lang="tr-TR" dirty="0" smtClean="0"/>
              <a:t>. Klinik kullanımı 120-240 </a:t>
            </a:r>
            <a:r>
              <a:rPr lang="tr-TR" dirty="0" err="1" smtClean="0"/>
              <a:t>mcg</a:t>
            </a:r>
            <a:r>
              <a:rPr lang="tr-TR" dirty="0" smtClean="0"/>
              <a:t>/gün olup maksimum 360 </a:t>
            </a:r>
            <a:r>
              <a:rPr lang="tr-TR" dirty="0" err="1" smtClean="0"/>
              <a:t>mcg</a:t>
            </a:r>
            <a:r>
              <a:rPr lang="tr-TR" dirty="0" smtClean="0"/>
              <a:t>/gün’e kadar çıkılabilir. </a:t>
            </a:r>
          </a:p>
          <a:p>
            <a:pPr>
              <a:buNone/>
            </a:pPr>
            <a:r>
              <a:rPr lang="tr-TR" dirty="0" smtClean="0"/>
              <a:t>      Gece yatmadan yarım saat önce uygulanmalıdır. İlaç dozu, hastanın kilosu ve yaşına göre değişkenlik göstermez.   </a:t>
            </a:r>
            <a:r>
              <a:rPr lang="tr-TR" dirty="0" err="1" smtClean="0"/>
              <a:t>Desmopressin</a:t>
            </a:r>
            <a:r>
              <a:rPr lang="tr-TR" dirty="0" smtClean="0"/>
              <a:t> tedavisi sırasında 3 ayda bir 1-3 hafta ara verilerek etkinlik kontrol edilmeli </a:t>
            </a:r>
            <a:r>
              <a:rPr lang="tr-TR" dirty="0" err="1" smtClean="0"/>
              <a:t>relaps</a:t>
            </a:r>
            <a:r>
              <a:rPr lang="tr-TR" dirty="0" smtClean="0"/>
              <a:t> olduğunda tekrar etkin doza geçilmelidir. Üç ay boyunca kuru kalındıysa doz azaltılarak kesilebilir.</a:t>
            </a:r>
          </a:p>
          <a:p>
            <a:pPr>
              <a:buNone/>
            </a:pPr>
            <a:r>
              <a:rPr lang="tr-TR" dirty="0" smtClean="0"/>
              <a:t>       Akşam yemeğinden itibaren sıvı kısıtlaması yaparak olası su </a:t>
            </a:r>
            <a:r>
              <a:rPr lang="tr-TR" dirty="0" err="1" smtClean="0"/>
              <a:t>retansiyonu</a:t>
            </a:r>
            <a:r>
              <a:rPr lang="tr-TR" dirty="0" smtClean="0"/>
              <a:t> ve </a:t>
            </a:r>
            <a:r>
              <a:rPr lang="tr-TR" dirty="0" err="1" smtClean="0"/>
              <a:t>hiponatremi</a:t>
            </a:r>
            <a:r>
              <a:rPr lang="tr-TR" dirty="0" smtClean="0"/>
              <a:t> riski önlenebilir.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Desmopressin+kullanma+şeması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352928" cy="6525344"/>
          </a:xfr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2-</a:t>
            </a:r>
            <a:r>
              <a:rPr lang="tr-TR" dirty="0" err="1" smtClean="0"/>
              <a:t>Antikolinerjik</a:t>
            </a:r>
            <a:r>
              <a:rPr lang="tr-TR" dirty="0" smtClean="0"/>
              <a:t> ajanlar:Gündüz semptomlarına eşlik eden gece azalmış mesane kapasitesi ve artmış </a:t>
            </a:r>
            <a:r>
              <a:rPr lang="tr-TR" dirty="0" err="1" smtClean="0"/>
              <a:t>detrusor</a:t>
            </a:r>
            <a:r>
              <a:rPr lang="tr-TR" dirty="0" smtClean="0"/>
              <a:t> aktivitesi gözlenen </a:t>
            </a:r>
            <a:r>
              <a:rPr lang="tr-TR" dirty="0" err="1" smtClean="0"/>
              <a:t>desmopressine</a:t>
            </a:r>
            <a:r>
              <a:rPr lang="tr-TR" dirty="0" smtClean="0"/>
              <a:t> yanıtsız vakalarda etkili olabilmekte, özellikle gecede ikiden fazla kaçırması olanlara önerilmektedir.</a:t>
            </a:r>
          </a:p>
          <a:p>
            <a:pPr>
              <a:buNone/>
            </a:pPr>
            <a:r>
              <a:rPr lang="tr-TR" dirty="0" smtClean="0"/>
              <a:t>     En sık kullanılan ilaç </a:t>
            </a:r>
            <a:r>
              <a:rPr lang="tr-TR" dirty="0" err="1" smtClean="0"/>
              <a:t>oxybutinindir</a:t>
            </a:r>
            <a:r>
              <a:rPr lang="tr-TR" dirty="0" smtClean="0"/>
              <a:t>. Dozu 0.4 mg/kg olup bölünmüş dozlarda uygulanmaktadır. Anti-</a:t>
            </a:r>
            <a:r>
              <a:rPr lang="tr-TR" dirty="0" err="1" smtClean="0"/>
              <a:t>enüretik</a:t>
            </a:r>
            <a:r>
              <a:rPr lang="tr-TR" dirty="0" smtClean="0"/>
              <a:t> etki en geç iki ay içinde ortaya çıkar ve tedaviye cevap %40’dır. </a:t>
            </a:r>
          </a:p>
          <a:p>
            <a:pPr>
              <a:buNone/>
            </a:pPr>
            <a:r>
              <a:rPr lang="tr-TR" dirty="0" smtClean="0"/>
              <a:t>      Yan etki olarak ağız kuruluğu, yüzde kızarma, taşikardi, baş dönmesi, kabızlık, mesanenin tam boşaltılamaması olabilir.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3- </a:t>
            </a:r>
            <a:r>
              <a:rPr lang="tr-TR" dirty="0" err="1" smtClean="0"/>
              <a:t>Trisiklik</a:t>
            </a:r>
            <a:r>
              <a:rPr lang="tr-TR" dirty="0" smtClean="0"/>
              <a:t> </a:t>
            </a:r>
            <a:r>
              <a:rPr lang="tr-TR" dirty="0" err="1" smtClean="0"/>
              <a:t>Antidepresanlar</a:t>
            </a:r>
            <a:r>
              <a:rPr lang="tr-TR" dirty="0" smtClean="0"/>
              <a:t>: Tedavi dozunda bile </a:t>
            </a:r>
            <a:r>
              <a:rPr lang="tr-TR" dirty="0" err="1" smtClean="0"/>
              <a:t>letal</a:t>
            </a:r>
            <a:r>
              <a:rPr lang="tr-TR" dirty="0" smtClean="0"/>
              <a:t> </a:t>
            </a:r>
            <a:r>
              <a:rPr lang="tr-TR" dirty="0" err="1" smtClean="0"/>
              <a:t>kardiotoksik</a:t>
            </a:r>
            <a:r>
              <a:rPr lang="tr-TR" dirty="0" smtClean="0"/>
              <a:t> etkiler gösterildiği için seçilmiş hastalarda kullanımı önerilmektedir. Direkt </a:t>
            </a:r>
            <a:r>
              <a:rPr lang="tr-TR" dirty="0" err="1" smtClean="0"/>
              <a:t>antikolinerjik</a:t>
            </a:r>
            <a:r>
              <a:rPr lang="tr-TR" dirty="0" smtClean="0"/>
              <a:t> etki ile mesane </a:t>
            </a:r>
            <a:r>
              <a:rPr lang="tr-TR" dirty="0" err="1" smtClean="0"/>
              <a:t>kontraktilitesini</a:t>
            </a:r>
            <a:r>
              <a:rPr lang="tr-TR" dirty="0" smtClean="0"/>
              <a:t> azaltmakta, kapasitesini arttırmakta, ayrıca uykunun son 1/3’lük dilimine etki ederek uyku derinliğini azaltarak </a:t>
            </a:r>
            <a:r>
              <a:rPr lang="tr-TR" dirty="0" err="1" smtClean="0"/>
              <a:t>antienüretik</a:t>
            </a:r>
            <a:r>
              <a:rPr lang="tr-TR" dirty="0" smtClean="0"/>
              <a:t> etki yapmaktadırlar. Bu grupta en sık kullanılan ilaç </a:t>
            </a:r>
            <a:r>
              <a:rPr lang="tr-TR" dirty="0" err="1" smtClean="0"/>
              <a:t>imipramindir</a:t>
            </a:r>
            <a:r>
              <a:rPr lang="tr-TR" dirty="0" smtClean="0"/>
              <a:t>. Günümüzde </a:t>
            </a:r>
            <a:r>
              <a:rPr lang="tr-TR" dirty="0" err="1" smtClean="0"/>
              <a:t>persistan</a:t>
            </a:r>
            <a:r>
              <a:rPr lang="tr-TR" dirty="0" smtClean="0"/>
              <a:t> </a:t>
            </a:r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enürezisi</a:t>
            </a:r>
            <a:r>
              <a:rPr lang="tr-TR" dirty="0" smtClean="0"/>
              <a:t> olan </a:t>
            </a:r>
            <a:r>
              <a:rPr lang="tr-TR" dirty="0" err="1" smtClean="0"/>
              <a:t>DEHB’li</a:t>
            </a:r>
            <a:r>
              <a:rPr lang="tr-TR" dirty="0" smtClean="0"/>
              <a:t> erkek </a:t>
            </a:r>
            <a:r>
              <a:rPr lang="tr-TR" dirty="0" err="1" smtClean="0"/>
              <a:t>adolesanlara</a:t>
            </a:r>
            <a:r>
              <a:rPr lang="tr-TR" dirty="0" smtClean="0"/>
              <a:t> önerilmektedir. Doz olarak 0.9-1.5mg/kg/gün olup genelde 5-8 yaşta 25 mg, 9 yaş üstüne 50 mg yatmadan 1 saat önce alınmalıdır.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4-Diğer ilaçlar: </a:t>
            </a:r>
            <a:r>
              <a:rPr lang="tr-TR" dirty="0" err="1" smtClean="0"/>
              <a:t>Prostoglandin</a:t>
            </a:r>
            <a:r>
              <a:rPr lang="tr-TR" dirty="0" smtClean="0"/>
              <a:t> sentez inhibitörleri idrar sodyumunu azaltarak, ADH etkisini artırarak etki göstermektedirler. </a:t>
            </a:r>
          </a:p>
          <a:p>
            <a:pPr>
              <a:buNone/>
            </a:pPr>
            <a:r>
              <a:rPr lang="tr-TR" dirty="0" err="1" smtClean="0"/>
              <a:t>Detrusor</a:t>
            </a:r>
            <a:r>
              <a:rPr lang="tr-TR" dirty="0" smtClean="0"/>
              <a:t> kasılmasını azaltıcı ve mesane kapasitesini artırıcı özelliklerinden dolayı etkinlikleri konusunda yeterli çalışma olmadığı için henüz rutinde </a:t>
            </a:r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enürezis</a:t>
            </a:r>
            <a:r>
              <a:rPr lang="tr-TR" dirty="0" smtClean="0"/>
              <a:t> için kullanılmamaktadır. </a:t>
            </a:r>
          </a:p>
          <a:p>
            <a:pPr>
              <a:buNone/>
            </a:pPr>
            <a:r>
              <a:rPr lang="tr-TR" dirty="0" smtClean="0"/>
              <a:t>Bu grupta </a:t>
            </a:r>
            <a:r>
              <a:rPr lang="tr-TR" dirty="0" err="1" smtClean="0"/>
              <a:t>diklofenak</a:t>
            </a:r>
            <a:r>
              <a:rPr lang="tr-TR" dirty="0" smtClean="0"/>
              <a:t> ve </a:t>
            </a:r>
            <a:r>
              <a:rPr lang="tr-TR" dirty="0" err="1" smtClean="0"/>
              <a:t>indometazin</a:t>
            </a:r>
            <a:r>
              <a:rPr lang="tr-TR" dirty="0" smtClean="0"/>
              <a:t> yer almaktadır.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3)KOMBİNE TEDAVİ</a:t>
            </a:r>
            <a:r>
              <a:rPr lang="tr-TR" dirty="0" smtClean="0"/>
              <a:t> Kombine tedavi uygulaması tedaviye dirençli vakalarda üstün olabilir. Bu yaklaşımda özellikle davranışsal problemleri ve sık gece alt ıslatmaları olan </a:t>
            </a:r>
            <a:r>
              <a:rPr lang="tr-TR" dirty="0" err="1" smtClean="0"/>
              <a:t>enüretiklerde</a:t>
            </a:r>
            <a:r>
              <a:rPr lang="tr-TR" dirty="0" smtClean="0"/>
              <a:t> daha etkili olabileceği ve yüksek başarı oranları elde edebileceği bildirilmiştir. </a:t>
            </a:r>
            <a:r>
              <a:rPr lang="tr-TR" dirty="0" err="1" smtClean="0"/>
              <a:t>Desmopressin</a:t>
            </a:r>
            <a:r>
              <a:rPr lang="tr-TR" dirty="0" smtClean="0"/>
              <a:t> ve alarmın kombine edildiği çalışmada </a:t>
            </a:r>
            <a:r>
              <a:rPr lang="tr-TR" dirty="0" err="1" smtClean="0"/>
              <a:t>desmopressinin</a:t>
            </a:r>
            <a:r>
              <a:rPr lang="tr-TR" dirty="0" smtClean="0"/>
              <a:t> hızlı etkisinin çocuğun alarm tedavisine uyumunu kolaylaştırıldığına inanılmaktadır.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Diğer tedavi yöntemleri: Elektro-</a:t>
            </a:r>
            <a:r>
              <a:rPr lang="tr-TR" dirty="0" err="1" smtClean="0"/>
              <a:t>akapunktur</a:t>
            </a:r>
            <a:r>
              <a:rPr lang="tr-TR" dirty="0" smtClean="0"/>
              <a:t> ve hipnoz alternatif tedaviler olarak </a:t>
            </a:r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enüreziste</a:t>
            </a:r>
            <a:r>
              <a:rPr lang="tr-TR" dirty="0" smtClean="0"/>
              <a:t> denenmekle beraber eldeki verilerin yeterli olmaması nedeniyle çocukluk çağında henüz kullanıma girmemiştir.</a:t>
            </a:r>
            <a:r>
              <a:rPr lang="tr-TR" dirty="0" err="1" smtClean="0"/>
              <a:t>Monosemptomatik</a:t>
            </a:r>
            <a:r>
              <a:rPr lang="tr-TR" dirty="0" smtClean="0"/>
              <a:t> </a:t>
            </a:r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enüreziste</a:t>
            </a:r>
            <a:r>
              <a:rPr lang="tr-TR" dirty="0" smtClean="0"/>
              <a:t> </a:t>
            </a:r>
            <a:r>
              <a:rPr lang="tr-TR" dirty="0" err="1" smtClean="0"/>
              <a:t>patofizyoloji</a:t>
            </a:r>
            <a:r>
              <a:rPr lang="tr-TR" dirty="0" smtClean="0"/>
              <a:t> göz önüne alınarak düzenlenen tedavide hasta ve ailesi aylık kontrollerle değerlendirilmeli, tedavinin başarısı ve izlenecek yol haritası çocuk ve aile ile birlikte </a:t>
            </a:r>
            <a:r>
              <a:rPr lang="tr-TR" dirty="0" err="1" smtClean="0"/>
              <a:t>planmalıdır</a:t>
            </a:r>
            <a:r>
              <a:rPr lang="tr-TR" smtClean="0"/>
              <a:t>. 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HASTALARIN İZLEMİ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Hangi tedavi yöntemi seçilirse seçilsin hastanın mutlaka 2-4 hafta içinde kontrole çağrılarak seçilen tedavinin başarısı, ailenin ve çocuğun uyumu gözden geçirilmeli ve durum aile ve çocukla beraber tartışılıp karşılıklı değerlendirilmelidir. Tedavinin devamında izlenecek yol kararlaştırılmalıdır.</a:t>
            </a:r>
          </a:p>
          <a:p>
            <a:r>
              <a:rPr lang="tr-TR" dirty="0" smtClean="0"/>
              <a:t>Tedavinin başarısı için seçilen yöntem, aile-çocuğun uyumu yanında hekimin yaklaşımı, ayırabildiği zaman, samimiyeti ve yaratacağı güven duygusu çok önemlidir.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ÖĞRENİM HEDEFLERİ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enürezis</a:t>
            </a:r>
            <a:r>
              <a:rPr lang="tr-TR" dirty="0" smtClean="0"/>
              <a:t> tanımını yapabilmek</a:t>
            </a:r>
          </a:p>
          <a:p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enürezis</a:t>
            </a:r>
            <a:r>
              <a:rPr lang="tr-TR" dirty="0" smtClean="0"/>
              <a:t> sınıflandırmasını yapabilmek</a:t>
            </a:r>
          </a:p>
          <a:p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enürezis</a:t>
            </a:r>
            <a:r>
              <a:rPr lang="tr-TR" dirty="0" smtClean="0"/>
              <a:t> etiyolojisini sayabilmek</a:t>
            </a:r>
          </a:p>
          <a:p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enürezis</a:t>
            </a:r>
            <a:r>
              <a:rPr lang="tr-TR" dirty="0" smtClean="0"/>
              <a:t> tanı basamaklarını sayabilmek</a:t>
            </a:r>
          </a:p>
          <a:p>
            <a:r>
              <a:rPr lang="tr-TR" dirty="0" err="1" smtClean="0"/>
              <a:t>Noktürnal</a:t>
            </a:r>
            <a:r>
              <a:rPr lang="tr-TR" dirty="0" smtClean="0"/>
              <a:t> </a:t>
            </a:r>
            <a:r>
              <a:rPr lang="tr-TR" dirty="0" err="1" smtClean="0"/>
              <a:t>enürezis</a:t>
            </a:r>
            <a:r>
              <a:rPr lang="tr-TR" dirty="0" smtClean="0"/>
              <a:t> tedavi yöntemlerini sayabilmek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ZI-2NDG-2012-SEP00-IDSI-5-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tr-TR" dirty="0" err="1" smtClean="0"/>
              <a:t>Nokturnal</a:t>
            </a:r>
            <a:r>
              <a:rPr lang="tr-TR" dirty="0" smtClean="0"/>
              <a:t> </a:t>
            </a:r>
            <a:r>
              <a:rPr lang="tr-TR" dirty="0" err="1" smtClean="0"/>
              <a:t>enürezis</a:t>
            </a:r>
            <a:r>
              <a:rPr lang="tr-TR" dirty="0" smtClean="0"/>
              <a:t> (NE) çocukluk çağının en sık karşılaşılan sorunlarından biridir. 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Hastayı, ailesini ve çevresini etkileyen önemli bir problemdir. </a:t>
            </a:r>
          </a:p>
          <a:p>
            <a:pPr>
              <a:buFont typeface="Wingdings" pitchFamily="2" charset="2"/>
              <a:buChar char="q"/>
            </a:pPr>
            <a:r>
              <a:rPr lang="tr-TR" dirty="0" err="1" smtClean="0"/>
              <a:t>Enürezis</a:t>
            </a:r>
            <a:r>
              <a:rPr lang="tr-TR" dirty="0" smtClean="0"/>
              <a:t> çocuğun kendine güvenini azaltır, utanç duymasına ve psikolojik sorunlara neden olabilir. </a:t>
            </a:r>
          </a:p>
          <a:p>
            <a:pPr>
              <a:buFont typeface="Wingdings" pitchFamily="2" charset="2"/>
              <a:buChar char="q"/>
            </a:pPr>
            <a:r>
              <a:rPr lang="tr-TR" dirty="0" err="1" smtClean="0"/>
              <a:t>Enürezisin</a:t>
            </a:r>
            <a:r>
              <a:rPr lang="tr-TR" dirty="0" smtClean="0"/>
              <a:t> kendisinden çok, ailelerin ve toplumun yanlış tutumları zarar vermektedir. 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Kullanılan cezalandırma yöntemleri çocuk üzerinde etkisi ömür boyu sürecek izler bırakmaktadır. 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Bu nedenlerden dolayı, </a:t>
            </a:r>
            <a:r>
              <a:rPr lang="tr-TR" dirty="0" err="1" smtClean="0"/>
              <a:t>enürezisli</a:t>
            </a:r>
            <a:r>
              <a:rPr lang="tr-TR" dirty="0" smtClean="0"/>
              <a:t> çocuğa yaklaşımın temelinde çocuğun benlik duygusu zedelenmeden sorunun atlatılması olmalıdır. 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En önemli görev aileye düşse de mutlaka </a:t>
            </a:r>
            <a:r>
              <a:rPr lang="tr-TR" dirty="0" err="1" smtClean="0"/>
              <a:t>multidisipliner</a:t>
            </a:r>
            <a:r>
              <a:rPr lang="tr-TR" dirty="0" smtClean="0"/>
              <a:t> olarak ele alınıp tedavi edilmelidir.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mages (2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196752"/>
            <a:ext cx="3960440" cy="2304256"/>
          </a:xfrm>
        </p:spPr>
      </p:pic>
      <p:pic>
        <p:nvPicPr>
          <p:cNvPr id="5" name="4 Resim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717032"/>
            <a:ext cx="3960440" cy="2445246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Türkiye </a:t>
            </a:r>
            <a:r>
              <a:rPr lang="tr-TR" sz="2000" dirty="0" err="1" smtClean="0"/>
              <a:t>Enürezis</a:t>
            </a:r>
            <a:r>
              <a:rPr lang="tr-TR" sz="2000" dirty="0" smtClean="0"/>
              <a:t> </a:t>
            </a:r>
            <a:r>
              <a:rPr lang="tr-TR" sz="2000" dirty="0" err="1" smtClean="0"/>
              <a:t>Klavuzu</a:t>
            </a:r>
            <a:endParaRPr lang="tr-TR" sz="2000" dirty="0" smtClean="0"/>
          </a:p>
          <a:p>
            <a:r>
              <a:rPr lang="tr-TR" sz="2000" dirty="0" err="1" smtClean="0"/>
              <a:t>Kefi</a:t>
            </a:r>
            <a:r>
              <a:rPr lang="tr-TR" sz="2000" dirty="0" smtClean="0"/>
              <a:t> A, </a:t>
            </a:r>
            <a:r>
              <a:rPr lang="tr-TR" sz="2000" dirty="0" err="1" smtClean="0"/>
              <a:t>Tekgül</a:t>
            </a:r>
            <a:r>
              <a:rPr lang="tr-TR" sz="2000" dirty="0" smtClean="0"/>
              <a:t> S. </a:t>
            </a:r>
            <a:r>
              <a:rPr lang="tr-TR" sz="2000" dirty="0" err="1" smtClean="0"/>
              <a:t>Nocturnal</a:t>
            </a:r>
            <a:r>
              <a:rPr lang="tr-TR" sz="2000" dirty="0" smtClean="0"/>
              <a:t> </a:t>
            </a:r>
            <a:r>
              <a:rPr lang="tr-TR" sz="2000" dirty="0" err="1" smtClean="0"/>
              <a:t>enürezis</a:t>
            </a:r>
            <a:r>
              <a:rPr lang="tr-TR" sz="2000" dirty="0" smtClean="0"/>
              <a:t>.</a:t>
            </a:r>
            <a:r>
              <a:rPr lang="de-DE" sz="2000" dirty="0"/>
              <a:t> Türk </a:t>
            </a:r>
            <a:r>
              <a:rPr lang="de-DE" sz="2000" dirty="0" err="1"/>
              <a:t>Üroloji</a:t>
            </a:r>
            <a:r>
              <a:rPr lang="de-DE" sz="2000" dirty="0"/>
              <a:t> </a:t>
            </a:r>
            <a:r>
              <a:rPr lang="de-DE" sz="2000" dirty="0" err="1"/>
              <a:t>Dergisi</a:t>
            </a:r>
            <a:r>
              <a:rPr lang="de-DE" sz="2000" dirty="0"/>
              <a:t>: 32 (</a:t>
            </a:r>
            <a:r>
              <a:rPr lang="de-DE" sz="2000" dirty="0" smtClean="0"/>
              <a:t>1)</a:t>
            </a:r>
            <a:r>
              <a:rPr lang="tr-TR" sz="2000" dirty="0" smtClean="0"/>
              <a:t>;</a:t>
            </a:r>
            <a:r>
              <a:rPr lang="de-DE" sz="2000" dirty="0" smtClean="0"/>
              <a:t>2006</a:t>
            </a:r>
            <a:r>
              <a:rPr lang="tr-TR" sz="2000" dirty="0"/>
              <a:t>:</a:t>
            </a:r>
            <a:r>
              <a:rPr lang="de-DE" sz="2000" dirty="0" smtClean="0"/>
              <a:t> 99-105</a:t>
            </a:r>
            <a:r>
              <a:rPr lang="tr-TR" sz="2000" dirty="0" smtClean="0"/>
              <a:t>.</a:t>
            </a:r>
          </a:p>
          <a:p>
            <a:r>
              <a:rPr lang="tr-TR" sz="2000" dirty="0" smtClean="0"/>
              <a:t>Bodur, Ş, Soysal </a:t>
            </a:r>
            <a:r>
              <a:rPr lang="tr-TR" sz="2000" dirty="0"/>
              <a:t>Ş. </a:t>
            </a:r>
            <a:r>
              <a:rPr lang="tr-TR" sz="2000" dirty="0" err="1" smtClean="0"/>
              <a:t>Enürezis</a:t>
            </a:r>
            <a:r>
              <a:rPr lang="tr-TR" sz="2000" dirty="0" smtClean="0"/>
              <a:t> </a:t>
            </a:r>
            <a:r>
              <a:rPr lang="tr-TR" sz="2000" dirty="0" err="1" smtClean="0"/>
              <a:t>Nokturna</a:t>
            </a:r>
            <a:r>
              <a:rPr lang="tr-TR" sz="2000" dirty="0"/>
              <a:t>:</a:t>
            </a:r>
            <a:r>
              <a:rPr lang="tr-TR" sz="2000" dirty="0" smtClean="0"/>
              <a:t> </a:t>
            </a:r>
            <a:r>
              <a:rPr lang="tr-TR" sz="2000" dirty="0"/>
              <a:t>Yalnızca Bir Tuvalet Eğitimi Sorunu </a:t>
            </a:r>
            <a:r>
              <a:rPr lang="tr-TR" sz="2000" dirty="0" smtClean="0"/>
              <a:t>mu?.</a:t>
            </a:r>
            <a:r>
              <a:rPr lang="tr-TR" sz="2000" dirty="0"/>
              <a:t> </a:t>
            </a:r>
            <a:r>
              <a:rPr lang="tr-TR" sz="2000" i="1" dirty="0"/>
              <a:t>Sürekli Tıp Eğitimi Dergisi</a:t>
            </a:r>
            <a:r>
              <a:rPr lang="tr-TR" sz="2000" dirty="0"/>
              <a:t>, 2005, </a:t>
            </a:r>
            <a:r>
              <a:rPr lang="tr-TR" sz="2000" dirty="0" smtClean="0"/>
              <a:t>14(7): </a:t>
            </a:r>
            <a:r>
              <a:rPr lang="tr-TR" sz="2000" dirty="0"/>
              <a:t>165-168</a:t>
            </a:r>
            <a:r>
              <a:rPr lang="tr-TR" sz="2000" dirty="0" smtClean="0"/>
              <a:t>. (</a:t>
            </a:r>
            <a:r>
              <a:rPr lang="tr-TR" sz="2000" dirty="0" smtClean="0"/>
              <a:t>www.ttb.org.tr/STED/sted0705/enurezis.pdf)</a:t>
            </a:r>
            <a:endParaRPr lang="tr-TR" sz="2000" dirty="0" smtClean="0"/>
          </a:p>
          <a:p>
            <a:r>
              <a:rPr lang="tr-TR" sz="2000" dirty="0" err="1" smtClean="0"/>
              <a:t>dergipark</a:t>
            </a:r>
            <a:r>
              <a:rPr lang="tr-TR" sz="2000" dirty="0" smtClean="0"/>
              <a:t>.gov.tr – </a:t>
            </a:r>
            <a:r>
              <a:rPr lang="tr-TR" sz="2000" dirty="0" err="1" smtClean="0"/>
              <a:t>monosemptomatik</a:t>
            </a:r>
            <a:r>
              <a:rPr lang="tr-TR" sz="2000" dirty="0" smtClean="0"/>
              <a:t> </a:t>
            </a:r>
            <a:r>
              <a:rPr lang="tr-TR" sz="2000" dirty="0" err="1" smtClean="0"/>
              <a:t>noktürnal</a:t>
            </a:r>
            <a:r>
              <a:rPr lang="tr-TR" sz="2000" dirty="0" smtClean="0"/>
              <a:t> </a:t>
            </a:r>
            <a:r>
              <a:rPr lang="tr-TR" sz="2000" dirty="0" err="1" smtClean="0"/>
              <a:t>enürezis</a:t>
            </a:r>
            <a:endParaRPr lang="tr-TR" sz="2000" dirty="0" smtClean="0"/>
          </a:p>
          <a:p>
            <a:r>
              <a:rPr lang="tr-TR" sz="2000" dirty="0" smtClean="0"/>
              <a:t>www.</a:t>
            </a:r>
            <a:r>
              <a:rPr lang="tr-TR" sz="2000" dirty="0" err="1" smtClean="0"/>
              <a:t>turkpediatriarsivi</a:t>
            </a:r>
            <a:r>
              <a:rPr lang="tr-TR" sz="2000" dirty="0" smtClean="0"/>
              <a:t>.com/</a:t>
            </a:r>
            <a:r>
              <a:rPr lang="tr-TR" sz="2000" dirty="0" err="1" smtClean="0"/>
              <a:t>sayilar</a:t>
            </a:r>
            <a:r>
              <a:rPr lang="tr-TR" sz="2000" dirty="0" smtClean="0"/>
              <a:t>/303/</a:t>
            </a:r>
            <a:r>
              <a:rPr lang="tr-TR" sz="2000" dirty="0" err="1" smtClean="0"/>
              <a:t>buyuk</a:t>
            </a:r>
            <a:r>
              <a:rPr lang="tr-TR" sz="2000" dirty="0" smtClean="0"/>
              <a:t>/142-147.</a:t>
            </a:r>
            <a:r>
              <a:rPr lang="tr-TR" sz="2000" dirty="0" err="1" smtClean="0"/>
              <a:t>pdf</a:t>
            </a:r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sz="3200" i="1" dirty="0" smtClean="0"/>
              <a:t>Dinlediğiniz için teşekkür ederim.</a:t>
            </a:r>
            <a:endParaRPr lang="tr-TR" sz="3200" i="1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MÖ 1550 yılından beri sözü edilen </a:t>
            </a:r>
            <a:r>
              <a:rPr lang="tr-TR" dirty="0" err="1" smtClean="0"/>
              <a:t>enürezis</a:t>
            </a:r>
            <a:r>
              <a:rPr lang="tr-TR" dirty="0" smtClean="0"/>
              <a:t>, Yunanca ‘‘</a:t>
            </a:r>
            <a:r>
              <a:rPr lang="tr-TR" dirty="0" err="1" smtClean="0"/>
              <a:t>enourain</a:t>
            </a:r>
            <a:r>
              <a:rPr lang="tr-TR" dirty="0" smtClean="0"/>
              <a:t>:idrar yapmak’’ sözcüğünden türetilmiştir.</a:t>
            </a:r>
          </a:p>
          <a:p>
            <a:r>
              <a:rPr lang="tr-TR" dirty="0" err="1" smtClean="0"/>
              <a:t>Enürezis</a:t>
            </a:r>
            <a:r>
              <a:rPr lang="tr-TR" dirty="0" smtClean="0"/>
              <a:t> eski çağlardan beri bilinen bir sorundur. İlk çağlarda </a:t>
            </a:r>
            <a:r>
              <a:rPr lang="tr-TR" dirty="0" err="1" smtClean="0"/>
              <a:t>sadistik</a:t>
            </a:r>
            <a:r>
              <a:rPr lang="tr-TR" dirty="0" smtClean="0"/>
              <a:t> yöntemlerle tedavi edilmeye çalışılan hastalık, günümüzde çocuk psikiyatrisi, pediatri ve üroloji kliniklerinin önemli konularından birisidir.</a:t>
            </a:r>
          </a:p>
          <a:p>
            <a:r>
              <a:rPr lang="tr-TR" dirty="0" err="1" smtClean="0"/>
              <a:t>Enürezis</a:t>
            </a:r>
            <a:r>
              <a:rPr lang="tr-TR" dirty="0" smtClean="0"/>
              <a:t>, çocukluk çağının en sık karşılaşılan problemlerinden biridir. Ülkemizdeki çocuk psikiyatrisi polikliniklerine başvuru nedeni olarak ilk beş hastalık içerisinde yer almaktadır.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TANIMLAMALAR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Enürezis</a:t>
            </a:r>
            <a:r>
              <a:rPr lang="tr-TR" dirty="0" smtClean="0"/>
              <a:t>, mesane kontrolünün kazanılmış olması gereken yaşta istemsiz olarak, uyku ya da uyanıklık halindeyken idrar kaçırma davranışıdır.</a:t>
            </a:r>
          </a:p>
          <a:p>
            <a:r>
              <a:rPr lang="tr-TR" dirty="0" err="1" smtClean="0"/>
              <a:t>Uluslarararası</a:t>
            </a:r>
            <a:r>
              <a:rPr lang="tr-TR" dirty="0" smtClean="0"/>
              <a:t> Çocuk </a:t>
            </a:r>
            <a:r>
              <a:rPr lang="tr-TR" dirty="0" err="1" smtClean="0"/>
              <a:t>Kontinansı</a:t>
            </a:r>
            <a:r>
              <a:rPr lang="tr-TR" dirty="0" smtClean="0"/>
              <a:t> Derneği (</a:t>
            </a:r>
            <a:r>
              <a:rPr lang="tr-TR" dirty="0" err="1" smtClean="0"/>
              <a:t>International</a:t>
            </a:r>
            <a:r>
              <a:rPr lang="tr-TR" dirty="0" smtClean="0"/>
              <a:t> </a:t>
            </a:r>
            <a:r>
              <a:rPr lang="tr-TR" dirty="0" err="1" smtClean="0"/>
              <a:t>Children’s</a:t>
            </a:r>
            <a:r>
              <a:rPr lang="tr-TR" dirty="0" smtClean="0"/>
              <a:t> </a:t>
            </a:r>
            <a:r>
              <a:rPr lang="tr-TR" dirty="0" err="1" smtClean="0"/>
              <a:t>Continence</a:t>
            </a:r>
            <a:r>
              <a:rPr lang="tr-TR" dirty="0" smtClean="0"/>
              <a:t> </a:t>
            </a:r>
            <a:r>
              <a:rPr lang="tr-TR" dirty="0" err="1" smtClean="0"/>
              <a:t>Society</a:t>
            </a:r>
            <a:r>
              <a:rPr lang="tr-TR" dirty="0" smtClean="0"/>
              <a:t>- ICSS), </a:t>
            </a:r>
            <a:r>
              <a:rPr lang="tr-TR" dirty="0" err="1" smtClean="0"/>
              <a:t>enürezis</a:t>
            </a:r>
            <a:r>
              <a:rPr lang="tr-TR" dirty="0" smtClean="0"/>
              <a:t> tanımını sadece uykuda idrar kaçırmak olarak güncellemiştir.</a:t>
            </a:r>
          </a:p>
          <a:p>
            <a:r>
              <a:rPr lang="tr-TR" dirty="0" smtClean="0"/>
              <a:t>Doğuştan ya da kazanılmış santral sinir sistemi </a:t>
            </a:r>
            <a:r>
              <a:rPr lang="tr-TR" dirty="0" err="1" smtClean="0"/>
              <a:t>defekti</a:t>
            </a:r>
            <a:r>
              <a:rPr lang="tr-TR" dirty="0" smtClean="0"/>
              <a:t> olmayan 5 yaşın üzerindeki çocuklarda istemsiz olarak gece uykuda altını ıslatma </a:t>
            </a:r>
            <a:r>
              <a:rPr lang="tr-TR" dirty="0" err="1" smtClean="0"/>
              <a:t>enürezis</a:t>
            </a:r>
            <a:r>
              <a:rPr lang="tr-TR" dirty="0" smtClean="0"/>
              <a:t> </a:t>
            </a:r>
            <a:r>
              <a:rPr lang="tr-TR" dirty="0" err="1" smtClean="0"/>
              <a:t>noktürna</a:t>
            </a:r>
            <a:r>
              <a:rPr lang="tr-TR" dirty="0" smtClean="0"/>
              <a:t> olarak tanımlanır.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Ruhsal Hastalıkların Tanısal ve Sayımsal El Kitabı’nın beşinci baskısına göre (DSM-5) </a:t>
            </a:r>
            <a:r>
              <a:rPr lang="tr-TR" dirty="0" err="1" smtClean="0"/>
              <a:t>enürezis</a:t>
            </a:r>
            <a:r>
              <a:rPr lang="tr-TR" dirty="0" smtClean="0"/>
              <a:t> tanı ölçütleri şunlardır: </a:t>
            </a:r>
          </a:p>
          <a:p>
            <a:pPr>
              <a:buNone/>
            </a:pPr>
            <a:r>
              <a:rPr lang="tr-TR" dirty="0" smtClean="0"/>
              <a:t>        1. Yatağa ya da giysilere, istemli ya da istemsiz olarak, tekrarlayan biçimde idrar kaçırma</a:t>
            </a:r>
          </a:p>
          <a:p>
            <a:pPr>
              <a:buNone/>
            </a:pPr>
            <a:r>
              <a:rPr lang="tr-TR" dirty="0" smtClean="0"/>
              <a:t>        2. Bu durumun en az haftada iki kez ya da ardışık üç ay boyunca tekrar etmesi ya da klinik olarak belirgin bir sıkıntıya, ya da sosyal, akademik alanlarda işlevsellikte bozulmaya neden olması</a:t>
            </a:r>
          </a:p>
          <a:p>
            <a:pPr>
              <a:buNone/>
            </a:pPr>
            <a:r>
              <a:rPr lang="tr-TR" dirty="0" smtClean="0"/>
              <a:t>        3. Kronolojik yaşın en az beş olması </a:t>
            </a:r>
          </a:p>
          <a:p>
            <a:pPr>
              <a:buNone/>
            </a:pPr>
            <a:r>
              <a:rPr lang="tr-TR" dirty="0" smtClean="0"/>
              <a:t>        4. Alt ıslatma davranışının (</a:t>
            </a:r>
            <a:r>
              <a:rPr lang="tr-TR" dirty="0" err="1" smtClean="0"/>
              <a:t>diüretik</a:t>
            </a:r>
            <a:r>
              <a:rPr lang="tr-TR" dirty="0" smtClean="0"/>
              <a:t>, </a:t>
            </a:r>
            <a:r>
              <a:rPr lang="tr-TR" dirty="0" err="1" smtClean="0"/>
              <a:t>antipsikotik</a:t>
            </a:r>
            <a:r>
              <a:rPr lang="tr-TR" dirty="0" smtClean="0"/>
              <a:t> ya da SSRI gibi) bir maddenin fizyolojik sonucu olarak ortaya çıkmamış olması. </a:t>
            </a:r>
            <a:endParaRPr lang="tr-TR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SINIFLANDIRMA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Enürezis</a:t>
            </a:r>
            <a:r>
              <a:rPr lang="tr-TR" dirty="0" smtClean="0"/>
              <a:t> </a:t>
            </a:r>
            <a:r>
              <a:rPr lang="tr-TR" dirty="0" err="1" smtClean="0"/>
              <a:t>noktürna</a:t>
            </a:r>
            <a:r>
              <a:rPr lang="tr-TR" dirty="0" smtClean="0"/>
              <a:t> </a:t>
            </a:r>
            <a:r>
              <a:rPr lang="tr-TR" dirty="0" err="1" smtClean="0"/>
              <a:t>monosemptomatik</a:t>
            </a:r>
            <a:r>
              <a:rPr lang="tr-TR" dirty="0" smtClean="0"/>
              <a:t>(basit) ve </a:t>
            </a:r>
            <a:r>
              <a:rPr lang="tr-TR" dirty="0" err="1" smtClean="0"/>
              <a:t>monosemptomatik</a:t>
            </a:r>
            <a:r>
              <a:rPr lang="tr-TR" dirty="0" smtClean="0"/>
              <a:t> olmayan(komplike) şeklinde iki alt grupta incelenir. </a:t>
            </a:r>
          </a:p>
          <a:p>
            <a:r>
              <a:rPr lang="tr-TR" dirty="0" err="1" smtClean="0"/>
              <a:t>Monosemptomatik</a:t>
            </a:r>
            <a:r>
              <a:rPr lang="tr-TR" dirty="0" smtClean="0"/>
              <a:t> </a:t>
            </a:r>
            <a:r>
              <a:rPr lang="tr-TR" dirty="0" err="1" smtClean="0"/>
              <a:t>enürezis</a:t>
            </a:r>
            <a:r>
              <a:rPr lang="tr-TR" dirty="0" smtClean="0"/>
              <a:t> </a:t>
            </a:r>
            <a:r>
              <a:rPr lang="tr-TR" dirty="0" err="1" smtClean="0"/>
              <a:t>noktürnada</a:t>
            </a:r>
            <a:r>
              <a:rPr lang="tr-TR" dirty="0" smtClean="0"/>
              <a:t> gece yatağı ıslatma dışında gün içinde herhangi bir belirti yoktur.</a:t>
            </a:r>
          </a:p>
          <a:p>
            <a:r>
              <a:rPr lang="tr-TR" dirty="0" err="1" smtClean="0"/>
              <a:t>Monosemptomatik</a:t>
            </a:r>
            <a:r>
              <a:rPr lang="tr-TR" dirty="0" smtClean="0"/>
              <a:t> olmayan </a:t>
            </a:r>
            <a:r>
              <a:rPr lang="tr-TR" dirty="0" err="1" smtClean="0"/>
              <a:t>enürezis</a:t>
            </a:r>
            <a:r>
              <a:rPr lang="tr-TR" dirty="0" smtClean="0"/>
              <a:t> </a:t>
            </a:r>
            <a:r>
              <a:rPr lang="tr-TR" dirty="0" err="1" smtClean="0"/>
              <a:t>noktürna</a:t>
            </a:r>
            <a:r>
              <a:rPr lang="tr-TR" dirty="0" smtClean="0"/>
              <a:t> ise gece altını ıslatma yanında, gündüzleri ani sıkışma hissi, sık idrara gitme, gündüz idrar kaçırma, kronik kabızlık gibi bulguların eşlik etmesi olarak tanımlanır.</a:t>
            </a:r>
            <a:endParaRPr lang="tr-TR" dirty="0"/>
          </a:p>
        </p:txBody>
      </p:sp>
      <p:pic>
        <p:nvPicPr>
          <p:cNvPr id="4" name="3 Resim" descr="indir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4869160"/>
            <a:ext cx="2880320" cy="1772816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enürezis</a:t>
            </a:r>
            <a:r>
              <a:rPr lang="tr-TR" dirty="0" smtClean="0"/>
              <a:t> idrar kontrolünün doğumdan itibaren hiç sağlanamamasıdır. </a:t>
            </a:r>
          </a:p>
          <a:p>
            <a:r>
              <a:rPr lang="tr-TR" dirty="0" err="1" smtClean="0"/>
              <a:t>Sekonder</a:t>
            </a:r>
            <a:r>
              <a:rPr lang="tr-TR" dirty="0" smtClean="0"/>
              <a:t> </a:t>
            </a:r>
            <a:r>
              <a:rPr lang="tr-TR" dirty="0" err="1" smtClean="0"/>
              <a:t>enürezis</a:t>
            </a:r>
            <a:r>
              <a:rPr lang="tr-TR" dirty="0" smtClean="0"/>
              <a:t> idrar kaçırmanın 6 aydan uzun süreli bir kuru dönemden sonra tekrar başlamasıdır.</a:t>
            </a:r>
            <a:endParaRPr lang="tr-TR" dirty="0"/>
          </a:p>
        </p:txBody>
      </p:sp>
      <p:pic>
        <p:nvPicPr>
          <p:cNvPr id="4" name="3 Resim" descr="enrezis-nokturna-1-6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933056"/>
            <a:ext cx="3960440" cy="2448272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</TotalTime>
  <Words>2306</Words>
  <Application>Microsoft Office PowerPoint</Application>
  <PresentationFormat>Ekran Gösterisi (4:3)</PresentationFormat>
  <Paragraphs>147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44</vt:i4>
      </vt:variant>
    </vt:vector>
  </HeadingPairs>
  <TitlesOfParts>
    <vt:vector size="45" baseType="lpstr">
      <vt:lpstr>Hisse Senedi</vt:lpstr>
      <vt:lpstr>ENÜREZİS NOKTÜRNA</vt:lpstr>
      <vt:lpstr>PowerPoint Sunusu</vt:lpstr>
      <vt:lpstr>AMAÇ</vt:lpstr>
      <vt:lpstr>ÖĞRENİM HEDEFLERİ</vt:lpstr>
      <vt:lpstr>GİRİŞ</vt:lpstr>
      <vt:lpstr>TANIMLAMALAR</vt:lpstr>
      <vt:lpstr>PowerPoint Sunusu</vt:lpstr>
      <vt:lpstr>SINIFLANDIRMA</vt:lpstr>
      <vt:lpstr>PowerPoint Sunusu</vt:lpstr>
      <vt:lpstr>PREVALANS</vt:lpstr>
      <vt:lpstr>ETİYOLOJİ</vt:lpstr>
      <vt:lpstr>PowerPoint Sunusu</vt:lpstr>
      <vt:lpstr>PowerPoint Sunusu</vt:lpstr>
      <vt:lpstr>PowerPoint Sunusu</vt:lpstr>
      <vt:lpstr>PowerPoint Sunusu</vt:lpstr>
      <vt:lpstr>TANI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TEDAVİ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HASTALARIN İZLEMİ</vt:lpstr>
      <vt:lpstr>PowerPoint Sunusu</vt:lpstr>
      <vt:lpstr>SONUÇ</vt:lpstr>
      <vt:lpstr>PowerPoint Sunusu</vt:lpstr>
      <vt:lpstr>KAYNAKLAR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pc</dc:creator>
  <cp:lastModifiedBy>Win7</cp:lastModifiedBy>
  <cp:revision>53</cp:revision>
  <dcterms:created xsi:type="dcterms:W3CDTF">2018-06-03T10:45:36Z</dcterms:created>
  <dcterms:modified xsi:type="dcterms:W3CDTF">2018-06-04T11:28:32Z</dcterms:modified>
</cp:coreProperties>
</file>