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347" r:id="rId3"/>
    <p:sldId id="348" r:id="rId4"/>
    <p:sldId id="342" r:id="rId5"/>
    <p:sldId id="343" r:id="rId6"/>
    <p:sldId id="258" r:id="rId7"/>
    <p:sldId id="263" r:id="rId8"/>
    <p:sldId id="264" r:id="rId9"/>
    <p:sldId id="337" r:id="rId10"/>
    <p:sldId id="268" r:id="rId11"/>
    <p:sldId id="271" r:id="rId12"/>
    <p:sldId id="272" r:id="rId13"/>
    <p:sldId id="278" r:id="rId14"/>
    <p:sldId id="280" r:id="rId15"/>
    <p:sldId id="338" r:id="rId16"/>
    <p:sldId id="283" r:id="rId17"/>
    <p:sldId id="339" r:id="rId18"/>
    <p:sldId id="285" r:id="rId19"/>
    <p:sldId id="340" r:id="rId20"/>
    <p:sldId id="287" r:id="rId21"/>
    <p:sldId id="288" r:id="rId22"/>
    <p:sldId id="291" r:id="rId23"/>
    <p:sldId id="292" r:id="rId24"/>
    <p:sldId id="346" r:id="rId25"/>
    <p:sldId id="297" r:id="rId26"/>
    <p:sldId id="298" r:id="rId27"/>
    <p:sldId id="299" r:id="rId28"/>
    <p:sldId id="304" r:id="rId29"/>
    <p:sldId id="306" r:id="rId30"/>
    <p:sldId id="307" r:id="rId31"/>
    <p:sldId id="308" r:id="rId32"/>
    <p:sldId id="309" r:id="rId33"/>
    <p:sldId id="310" r:id="rId34"/>
    <p:sldId id="311" r:id="rId35"/>
    <p:sldId id="314" r:id="rId36"/>
    <p:sldId id="315" r:id="rId37"/>
    <p:sldId id="350" r:id="rId38"/>
    <p:sldId id="351" r:id="rId39"/>
    <p:sldId id="318" r:id="rId40"/>
    <p:sldId id="320" r:id="rId41"/>
    <p:sldId id="323" r:id="rId42"/>
    <p:sldId id="330" r:id="rId43"/>
    <p:sldId id="332" r:id="rId44"/>
    <p:sldId id="333" r:id="rId45"/>
    <p:sldId id="334" r:id="rId46"/>
    <p:sldId id="335" r:id="rId47"/>
    <p:sldId id="336" r:id="rId48"/>
    <p:sldId id="352" r:id="rId49"/>
    <p:sldId id="353"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660"/>
  </p:normalViewPr>
  <p:slideViewPr>
    <p:cSldViewPr snapToGrid="0">
      <p:cViewPr>
        <p:scale>
          <a:sx n="70" d="100"/>
          <a:sy n="70" d="100"/>
        </p:scale>
        <p:origin x="130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D887F-F150-4A02-B350-4C3BFAD3AA1B}" type="datetimeFigureOut">
              <a:rPr lang="tr-TR" smtClean="0"/>
              <a:t>8.3.2016</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7BCB20-8F0F-4710-9246-4513279C4B8F}" type="slidenum">
              <a:rPr lang="tr-TR" smtClean="0"/>
              <a:t>‹#›</a:t>
            </a:fld>
            <a:endParaRPr lang="tr-TR"/>
          </a:p>
        </p:txBody>
      </p:sp>
    </p:spTree>
    <p:extLst>
      <p:ext uri="{BB962C8B-B14F-4D97-AF65-F5344CB8AC3E}">
        <p14:creationId xmlns:p14="http://schemas.microsoft.com/office/powerpoint/2010/main" val="199672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Genel algının aksine, idrar </a:t>
            </a:r>
            <a:r>
              <a:rPr lang="tr-TR" dirty="0" err="1"/>
              <a:t>inkontinansı</a:t>
            </a:r>
            <a:r>
              <a:rPr lang="tr-TR" dirty="0"/>
              <a:t> yaşlanmayla kaçınılmaz değildir. </a:t>
            </a:r>
          </a:p>
        </p:txBody>
      </p:sp>
      <p:sp>
        <p:nvSpPr>
          <p:cNvPr id="4" name="Slayt Numarası Yer Tutucusu 3"/>
          <p:cNvSpPr>
            <a:spLocks noGrp="1"/>
          </p:cNvSpPr>
          <p:nvPr>
            <p:ph type="sldNum" sz="quarter" idx="10"/>
          </p:nvPr>
        </p:nvSpPr>
        <p:spPr/>
        <p:txBody>
          <a:bodyPr/>
          <a:lstStyle/>
          <a:p>
            <a:fld id="{8F7BCB20-8F0F-4710-9246-4513279C4B8F}" type="slidenum">
              <a:rPr lang="tr-TR" smtClean="0"/>
              <a:t>8</a:t>
            </a:fld>
            <a:endParaRPr lang="tr-TR"/>
          </a:p>
        </p:txBody>
      </p:sp>
    </p:spTree>
    <p:extLst>
      <p:ext uri="{BB962C8B-B14F-4D97-AF65-F5344CB8AC3E}">
        <p14:creationId xmlns:p14="http://schemas.microsoft.com/office/powerpoint/2010/main" val="125235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09443" y="3307357"/>
            <a:ext cx="7117180" cy="1470025"/>
          </a:xfrm>
        </p:spPr>
        <p:txBody>
          <a:bodyPr anchor="b"/>
          <a:lstStyle>
            <a:lvl1pPr>
              <a:defRPr sz="4000"/>
            </a:lvl1pPr>
          </a:lstStyle>
          <a:p>
            <a:r>
              <a:rPr lang="tr-TR"/>
              <a:t>Asıl başlık stili için tıklatın</a:t>
            </a:r>
            <a:endParaRPr lang="en-US"/>
          </a:p>
        </p:txBody>
      </p:sp>
      <p:sp>
        <p:nvSpPr>
          <p:cNvPr id="3" name="Subtitle 2"/>
          <p:cNvSpPr>
            <a:spLocks noGrp="1"/>
          </p:cNvSpPr>
          <p:nvPr>
            <p:ph type="subTitle" idx="1"/>
          </p:nvPr>
        </p:nvSpPr>
        <p:spPr>
          <a:xfrm>
            <a:off x="1009443"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fld id="{5330D4CF-99FA-42E9-B8C7-61C1C507A496}" type="datetimeFigureOut">
              <a:rPr lang="tr-TR"/>
              <a:pPr>
                <a:defRPr/>
              </a:pPr>
              <a:t>8.3.2016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DF01A9E-ACD1-4CD8-A240-DFF054EF231B}" type="slidenum">
              <a:rPr lang="tr-TR"/>
              <a:pPr>
                <a:defRPr/>
              </a:pPr>
              <a:t>‹#›</a:t>
            </a:fld>
            <a:endParaRPr lang="tr-TR"/>
          </a:p>
        </p:txBody>
      </p:sp>
    </p:spTree>
    <p:extLst>
      <p:ext uri="{BB962C8B-B14F-4D97-AF65-F5344CB8AC3E}">
        <p14:creationId xmlns:p14="http://schemas.microsoft.com/office/powerpoint/2010/main" val="345167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3A50481A-80FA-4D66-B461-08A70BC37FC6}" type="datetimeFigureOut">
              <a:rPr lang="tr-TR"/>
              <a:pPr>
                <a:defRPr/>
              </a:pPr>
              <a:t>8.3.2016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824EC04-EAB9-47DD-BB73-EEFE34F867A2}" type="slidenum">
              <a:rPr lang="tr-TR"/>
              <a:pPr>
                <a:defRPr/>
              </a:pPr>
              <a:t>‹#›</a:t>
            </a:fld>
            <a:endParaRPr lang="tr-TR"/>
          </a:p>
        </p:txBody>
      </p:sp>
    </p:spTree>
    <p:extLst>
      <p:ext uri="{BB962C8B-B14F-4D97-AF65-F5344CB8AC3E}">
        <p14:creationId xmlns:p14="http://schemas.microsoft.com/office/powerpoint/2010/main" val="324335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2" y="675723"/>
            <a:ext cx="1472962" cy="5185328"/>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1009442" y="675725"/>
            <a:ext cx="5467557" cy="518532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3536EE4-2BB4-4121-9493-2A93E019B65A}" type="datetimeFigureOut">
              <a:rPr lang="tr-TR"/>
              <a:pPr>
                <a:defRPr/>
              </a:pPr>
              <a:t>8.3.2016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20AE48D-620C-4FDE-A137-CBA0C5AD0A32}" type="slidenum">
              <a:rPr lang="tr-TR"/>
              <a:pPr>
                <a:defRPr/>
              </a:pPr>
              <a:t>‹#›</a:t>
            </a:fld>
            <a:endParaRPr lang="tr-TR"/>
          </a:p>
        </p:txBody>
      </p:sp>
    </p:spTree>
    <p:extLst>
      <p:ext uri="{BB962C8B-B14F-4D97-AF65-F5344CB8AC3E}">
        <p14:creationId xmlns:p14="http://schemas.microsoft.com/office/powerpoint/2010/main" val="267935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5782F60-A60A-4738-A87A-ADE322D03D1E}" type="datetimeFigureOut">
              <a:rPr lang="tr-TR"/>
              <a:pPr>
                <a:defRPr/>
              </a:pPr>
              <a:t>8.3.2016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55C5168-D89C-4CA6-92D2-5EE83526ED4D}" type="slidenum">
              <a:rPr lang="tr-TR"/>
              <a:pPr>
                <a:defRPr/>
              </a:pPr>
              <a:t>‹#›</a:t>
            </a:fld>
            <a:endParaRPr lang="tr-TR"/>
          </a:p>
        </p:txBody>
      </p:sp>
    </p:spTree>
    <p:extLst>
      <p:ext uri="{BB962C8B-B14F-4D97-AF65-F5344CB8AC3E}">
        <p14:creationId xmlns:p14="http://schemas.microsoft.com/office/powerpoint/2010/main" val="173327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009444" y="3308581"/>
            <a:ext cx="7117178" cy="1468800"/>
          </a:xfrm>
        </p:spPr>
        <p:txBody>
          <a:bodyPr anchor="b"/>
          <a:lstStyle>
            <a:lvl1pPr algn="r">
              <a:defRPr sz="3200" b="0" cap="none"/>
            </a:lvl1pPr>
          </a:lstStyle>
          <a:p>
            <a:r>
              <a:rPr lang="tr-TR"/>
              <a:t>Asıl başlık stili için tıklatın</a:t>
            </a:r>
            <a:endParaRPr lang="en-US"/>
          </a:p>
        </p:txBody>
      </p:sp>
      <p:sp>
        <p:nvSpPr>
          <p:cNvPr id="3" name="Text Placeholder 2"/>
          <p:cNvSpPr>
            <a:spLocks noGrp="1"/>
          </p:cNvSpPr>
          <p:nvPr>
            <p:ph type="body" idx="1"/>
          </p:nvPr>
        </p:nvSpPr>
        <p:spPr>
          <a:xfrm>
            <a:off x="1009444"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0347AFB3-E6C2-4575-AFC3-E8180AC0EA57}" type="datetimeFigureOut">
              <a:rPr lang="tr-TR"/>
              <a:pPr>
                <a:defRPr/>
              </a:pPr>
              <a:t>8.3.2016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7BB311A2-5AF1-4495-963F-E6D3B6F2CCA3}" type="slidenum">
              <a:rPr lang="tr-TR"/>
              <a:pPr>
                <a:defRPr/>
              </a:pPr>
              <a:t>‹#›</a:t>
            </a:fld>
            <a:endParaRPr lang="tr-TR"/>
          </a:p>
        </p:txBody>
      </p:sp>
    </p:spTree>
    <p:extLst>
      <p:ext uri="{BB962C8B-B14F-4D97-AF65-F5344CB8AC3E}">
        <p14:creationId xmlns:p14="http://schemas.microsoft.com/office/powerpoint/2010/main" val="114041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6"/>
            <a:ext cx="7123080" cy="924475"/>
          </a:xfrm>
        </p:spPr>
        <p:txBody>
          <a:bodyPr/>
          <a:lstStyle/>
          <a:p>
            <a:r>
              <a:rPr lang="tr-TR"/>
              <a:t>Asıl başlık stili için tıklatın</a:t>
            </a:r>
            <a:endParaRPr lang="en-US"/>
          </a:p>
        </p:txBody>
      </p:sp>
      <p:sp>
        <p:nvSpPr>
          <p:cNvPr id="3" name="Content Placeholder 2"/>
          <p:cNvSpPr>
            <a:spLocks noGrp="1"/>
          </p:cNvSpPr>
          <p:nvPr>
            <p:ph sz="half" idx="1"/>
          </p:nvPr>
        </p:nvSpPr>
        <p:spPr>
          <a:xfrm>
            <a:off x="1009443" y="1809750"/>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10EE3B72-E69D-43A6-8456-500CE136BA03}" type="datetimeFigureOut">
              <a:rPr lang="tr-TR"/>
              <a:pPr>
                <a:defRPr/>
              </a:pPr>
              <a:t>8.3.2016</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C991AF12-DACE-46C1-B23A-96BBFDBFEEBB}" type="slidenum">
              <a:rPr lang="tr-TR"/>
              <a:pPr>
                <a:defRPr/>
              </a:pPr>
              <a:t>‹#›</a:t>
            </a:fld>
            <a:endParaRPr lang="tr-TR"/>
          </a:p>
        </p:txBody>
      </p:sp>
    </p:spTree>
    <p:extLst>
      <p:ext uri="{BB962C8B-B14F-4D97-AF65-F5344CB8AC3E}">
        <p14:creationId xmlns:p14="http://schemas.microsoft.com/office/powerpoint/2010/main" val="2457086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332895"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09443" y="2389191"/>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63281" y="2389191"/>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lvl1pPr>
              <a:defRPr/>
            </a:lvl1pPr>
          </a:lstStyle>
          <a:p>
            <a:pPr>
              <a:defRPr/>
            </a:pPr>
            <a:fld id="{DC66E930-F564-47B8-A7D8-89439FD92A5C}" type="datetimeFigureOut">
              <a:rPr lang="tr-TR"/>
              <a:pPr>
                <a:defRPr/>
              </a:pPr>
              <a:t>8.3.2016</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7A026365-6371-494E-BBCD-C750A7D3F2CF}" type="slidenum">
              <a:rPr lang="tr-TR"/>
              <a:pPr>
                <a:defRPr/>
              </a:pPr>
              <a:t>‹#›</a:t>
            </a:fld>
            <a:endParaRPr lang="tr-TR"/>
          </a:p>
        </p:txBody>
      </p:sp>
    </p:spTree>
    <p:extLst>
      <p:ext uri="{BB962C8B-B14F-4D97-AF65-F5344CB8AC3E}">
        <p14:creationId xmlns:p14="http://schemas.microsoft.com/office/powerpoint/2010/main" val="317571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fld id="{E859FD60-3962-4CF3-8F62-46D7F575AA9C}" type="datetimeFigureOut">
              <a:rPr lang="tr-TR"/>
              <a:pPr>
                <a:defRPr/>
              </a:pPr>
              <a:t>8.3.2016</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5379D077-5508-43E4-A430-75A0BC296FA1}" type="slidenum">
              <a:rPr lang="tr-TR"/>
              <a:pPr>
                <a:defRPr/>
              </a:pPr>
              <a:t>‹#›</a:t>
            </a:fld>
            <a:endParaRPr lang="tr-TR"/>
          </a:p>
        </p:txBody>
      </p:sp>
    </p:spTree>
    <p:extLst>
      <p:ext uri="{BB962C8B-B14F-4D97-AF65-F5344CB8AC3E}">
        <p14:creationId xmlns:p14="http://schemas.microsoft.com/office/powerpoint/2010/main" val="63403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0DD1B0-1DCA-486F-B468-50055F285FA5}" type="datetimeFigureOut">
              <a:rPr lang="tr-TR"/>
              <a:pPr>
                <a:defRPr/>
              </a:pPr>
              <a:t>8.3.2016</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01B63B03-8CB8-45B9-8185-3D3C43EB4765}" type="slidenum">
              <a:rPr lang="tr-TR"/>
              <a:pPr>
                <a:defRPr/>
              </a:pPr>
              <a:t>‹#›</a:t>
            </a:fld>
            <a:endParaRPr lang="tr-TR"/>
          </a:p>
        </p:txBody>
      </p:sp>
    </p:spTree>
    <p:extLst>
      <p:ext uri="{BB962C8B-B14F-4D97-AF65-F5344CB8AC3E}">
        <p14:creationId xmlns:p14="http://schemas.microsoft.com/office/powerpoint/2010/main" val="406790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446089"/>
            <a:ext cx="2660650" cy="1185861"/>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852655" y="446089"/>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1009443" y="1631951"/>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9F6C47E3-AC45-4123-B28F-A9B8C65D0FC1}" type="datetimeFigureOut">
              <a:rPr lang="tr-TR"/>
              <a:pPr>
                <a:defRPr/>
              </a:pPr>
              <a:t>8.3.2016</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6139686F-E0E1-43ED-B5E4-1ECE0A826624}" type="slidenum">
              <a:rPr lang="tr-TR"/>
              <a:pPr>
                <a:defRPr/>
              </a:pPr>
              <a:t>‹#›</a:t>
            </a:fld>
            <a:endParaRPr lang="tr-TR"/>
          </a:p>
        </p:txBody>
      </p:sp>
    </p:spTree>
    <p:extLst>
      <p:ext uri="{BB962C8B-B14F-4D97-AF65-F5344CB8AC3E}">
        <p14:creationId xmlns:p14="http://schemas.microsoft.com/office/powerpoint/2010/main" val="236064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aşlıklı Resim">
    <p:spTree>
      <p:nvGrpSpPr>
        <p:cNvPr id="1" name=""/>
        <p:cNvGrpSpPr/>
        <p:nvPr/>
      </p:nvGrpSpPr>
      <p:grpSpPr>
        <a:xfrm>
          <a:off x="0" y="0"/>
          <a:ext cx="0" cy="0"/>
          <a:chOff x="0" y="0"/>
          <a:chExt cx="0" cy="0"/>
        </a:xfrm>
      </p:grpSpPr>
      <p:grpSp>
        <p:nvGrpSpPr>
          <p:cNvPr id="5" name="Group 16"/>
          <p:cNvGrpSpPr>
            <a:grpSpLocks/>
          </p:cNvGrpSpPr>
          <p:nvPr/>
        </p:nvGrpSpPr>
        <p:grpSpPr bwMode="auto">
          <a:xfrm>
            <a:off x="4718050"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2" name="Title 1"/>
          <p:cNvSpPr>
            <a:spLocks noGrp="1"/>
          </p:cNvSpPr>
          <p:nvPr>
            <p:ph type="title"/>
          </p:nvPr>
        </p:nvSpPr>
        <p:spPr>
          <a:xfrm>
            <a:off x="1009443" y="1387058"/>
            <a:ext cx="3481387" cy="1113254"/>
          </a:xfrm>
        </p:spPr>
        <p:txBody>
          <a:bodyPr anchor="b">
            <a:normAutofit/>
          </a:bodyPr>
          <a:lstStyle>
            <a:lvl1pPr algn="l">
              <a:defRPr sz="2400" b="0"/>
            </a:lvl1pPr>
          </a:lstStyle>
          <a:p>
            <a:r>
              <a:rPr lang="tr-TR"/>
              <a:t>Asıl başlık stili için tıklatın</a:t>
            </a:r>
            <a:endParaRPr lang="en-US"/>
          </a:p>
        </p:txBody>
      </p:sp>
      <p:sp>
        <p:nvSpPr>
          <p:cNvPr id="4" name="Text Placeholder 3"/>
          <p:cNvSpPr>
            <a:spLocks noGrp="1"/>
          </p:cNvSpPr>
          <p:nvPr>
            <p:ph type="body" sz="half" idx="2"/>
          </p:nvPr>
        </p:nvSpPr>
        <p:spPr>
          <a:xfrm>
            <a:off x="1009443"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tr-TR" noProof="0"/>
              <a:t>Resim eklemek için simgeyi tıklatın</a:t>
            </a:r>
            <a:endParaRPr lang="en-US" noProof="0"/>
          </a:p>
        </p:txBody>
      </p:sp>
      <p:sp>
        <p:nvSpPr>
          <p:cNvPr id="14" name="Date Placeholder 4"/>
          <p:cNvSpPr>
            <a:spLocks noGrp="1"/>
          </p:cNvSpPr>
          <p:nvPr>
            <p:ph type="dt" sz="half" idx="15"/>
          </p:nvPr>
        </p:nvSpPr>
        <p:spPr/>
        <p:txBody>
          <a:bodyPr/>
          <a:lstStyle>
            <a:lvl1pPr>
              <a:defRPr/>
            </a:lvl1pPr>
          </a:lstStyle>
          <a:p>
            <a:pPr>
              <a:defRPr/>
            </a:pPr>
            <a:fld id="{CA3485BC-48F9-45A9-897C-38476A698117}" type="datetimeFigureOut">
              <a:rPr lang="tr-TR"/>
              <a:pPr>
                <a:defRPr/>
              </a:pPr>
              <a:t>8.3.2016</a:t>
            </a:fld>
            <a:endParaRPr lang="tr-TR"/>
          </a:p>
        </p:txBody>
      </p:sp>
      <p:sp>
        <p:nvSpPr>
          <p:cNvPr id="15" name="Footer Placeholder 5"/>
          <p:cNvSpPr>
            <a:spLocks noGrp="1"/>
          </p:cNvSpPr>
          <p:nvPr>
            <p:ph type="ftr" sz="quarter" idx="16"/>
          </p:nvPr>
        </p:nvSpPr>
        <p:spPr/>
        <p:txBody>
          <a:bodyPr/>
          <a:lstStyle>
            <a:lvl1pPr>
              <a:defRPr/>
            </a:lvl1pPr>
          </a:lstStyle>
          <a:p>
            <a:pPr>
              <a:defRPr/>
            </a:pPr>
            <a:endParaRPr lang="tr-TR"/>
          </a:p>
        </p:txBody>
      </p:sp>
      <p:sp>
        <p:nvSpPr>
          <p:cNvPr id="16" name="Slide Number Placeholder 6"/>
          <p:cNvSpPr>
            <a:spLocks noGrp="1"/>
          </p:cNvSpPr>
          <p:nvPr>
            <p:ph type="sldNum" sz="quarter" idx="17"/>
          </p:nvPr>
        </p:nvSpPr>
        <p:spPr/>
        <p:txBody>
          <a:bodyPr/>
          <a:lstStyle>
            <a:lvl1pPr>
              <a:defRPr/>
            </a:lvl1pPr>
          </a:lstStyle>
          <a:p>
            <a:pPr>
              <a:defRPr/>
            </a:pPr>
            <a:fld id="{42011150-07B1-4AB5-83B0-EBD23C9D76F1}" type="slidenum">
              <a:rPr lang="tr-TR"/>
              <a:pPr>
                <a:defRPr/>
              </a:pPr>
              <a:t>‹#›</a:t>
            </a:fld>
            <a:endParaRPr lang="tr-TR"/>
          </a:p>
        </p:txBody>
      </p:sp>
    </p:spTree>
    <p:extLst>
      <p:ext uri="{BB962C8B-B14F-4D97-AF65-F5344CB8AC3E}">
        <p14:creationId xmlns:p14="http://schemas.microsoft.com/office/powerpoint/2010/main" val="353330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34"/>
          <p:cNvGrpSpPr>
            <a:grpSpLocks/>
          </p:cNvGrpSpPr>
          <p:nvPr/>
        </p:nvGrpSpPr>
        <p:grpSpPr bwMode="auto">
          <a:xfrm>
            <a:off x="0" y="0"/>
            <a:ext cx="9251950" cy="6858000"/>
            <a:chOff x="-9" y="-16"/>
            <a:chExt cx="9252346" cy="6858038"/>
          </a:xfrm>
        </p:grpSpPr>
        <p:grpSp>
          <p:nvGrpSpPr>
            <p:cNvPr id="1032" name="Group 638"/>
            <p:cNvGrpSpPr>
              <a:grpSpLocks/>
            </p:cNvGrpSpPr>
            <p:nvPr/>
          </p:nvGrpSpPr>
          <p:grpSpPr bwMode="auto">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sz="1800">
                    <a:latin typeface="+mn-lt"/>
                    <a:cs typeface="+mn-cs"/>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sz="1800">
                    <a:latin typeface="+mn-lt"/>
                    <a:cs typeface="+mn-cs"/>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fontAlgn="auto">
                    <a:spcBef>
                      <a:spcPts val="0"/>
                    </a:spcBef>
                    <a:spcAft>
                      <a:spcPts val="0"/>
                    </a:spcAft>
                    <a:defRPr/>
                  </a:pPr>
                  <a:endParaRPr lang="en-US" sz="1800">
                    <a:latin typeface="+mn-lt"/>
                    <a:cs typeface="+mn-cs"/>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fontAlgn="auto">
                    <a:spcBef>
                      <a:spcPts val="0"/>
                    </a:spcBef>
                    <a:spcAft>
                      <a:spcPts val="0"/>
                    </a:spcAft>
                    <a:defRPr/>
                  </a:pPr>
                  <a:endParaRPr lang="en-US" sz="1800">
                    <a:latin typeface="+mn-lt"/>
                    <a:cs typeface="+mn-cs"/>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sz="1800">
                    <a:latin typeface="+mn-lt"/>
                    <a:cs typeface="+mn-cs"/>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sz="1800">
                    <a:latin typeface="+mn-lt"/>
                    <a:cs typeface="+mn-cs"/>
                  </a:endParaRPr>
                </a:p>
              </p:txBody>
            </p:sp>
          </p:grpSp>
        </p:grpSp>
        <p:grpSp>
          <p:nvGrpSpPr>
            <p:cNvPr id="1033" name="Group 669"/>
            <p:cNvGrpSpPr>
              <a:grpSpLocks/>
            </p:cNvGrpSpPr>
            <p:nvPr/>
          </p:nvGrpSpPr>
          <p:grpSpPr bwMode="auto">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fontAlgn="auto">
                    <a:spcBef>
                      <a:spcPts val="0"/>
                    </a:spcBef>
                    <a:spcAft>
                      <a:spcPts val="0"/>
                    </a:spcAft>
                    <a:defRPr/>
                  </a:pPr>
                  <a:endParaRPr lang="en-US" sz="1800">
                    <a:latin typeface="+mn-lt"/>
                    <a:cs typeface="+mn-cs"/>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fontAlgn="auto">
                    <a:spcBef>
                      <a:spcPts val="0"/>
                    </a:spcBef>
                    <a:spcAft>
                      <a:spcPts val="0"/>
                    </a:spcAft>
                    <a:defRPr/>
                  </a:pPr>
                  <a:endParaRPr lang="en-US" sz="1800">
                    <a:latin typeface="+mn-lt"/>
                    <a:cs typeface="+mn-cs"/>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fontAlgn="auto">
                  <a:spcBef>
                    <a:spcPts val="0"/>
                  </a:spcBef>
                  <a:spcAft>
                    <a:spcPts val="0"/>
                  </a:spcAft>
                  <a:defRPr/>
                </a:pPr>
                <a:endParaRPr lang="en-US" sz="1800">
                  <a:latin typeface="+mn-lt"/>
                  <a:cs typeface="+mn-cs"/>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fontAlgn="auto">
                    <a:spcBef>
                      <a:spcPts val="0"/>
                    </a:spcBef>
                    <a:spcAft>
                      <a:spcPts val="0"/>
                    </a:spcAft>
                    <a:defRPr/>
                  </a:pPr>
                  <a:endParaRPr lang="en-US" sz="1800">
                    <a:latin typeface="+mn-lt"/>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a:lstStyle/>
                <a:p>
                  <a:pPr defTabSz="457200" fontAlgn="auto">
                    <a:spcBef>
                      <a:spcPts val="0"/>
                    </a:spcBef>
                    <a:spcAft>
                      <a:spcPts val="0"/>
                    </a:spcAft>
                    <a:defRPr/>
                  </a:pPr>
                  <a:endParaRPr lang="en-US" sz="1800">
                    <a:latin typeface="+mn-lt"/>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a:lstStyle/>
                <a:p>
                  <a:pPr defTabSz="457200" fontAlgn="auto">
                    <a:spcBef>
                      <a:spcPts val="0"/>
                    </a:spcBef>
                    <a:spcAft>
                      <a:spcPts val="0"/>
                    </a:spcAft>
                    <a:defRPr/>
                  </a:pPr>
                  <a:endParaRPr lang="en-US" sz="1800">
                    <a:latin typeface="+mn-lt"/>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a:lstStyle/>
                <a:p>
                  <a:pPr defTabSz="457200" fontAlgn="auto">
                    <a:spcBef>
                      <a:spcPts val="0"/>
                    </a:spcBef>
                    <a:spcAft>
                      <a:spcPts val="0"/>
                    </a:spcAft>
                    <a:defRPr/>
                  </a:pPr>
                  <a:endParaRPr lang="en-US" sz="1800">
                    <a:latin typeface="+mn-lt"/>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p:spPr>
              <p:txBody>
                <a:bodyPr/>
                <a:lstStyle/>
                <a:p>
                  <a:pPr fontAlgn="auto">
                    <a:spcBef>
                      <a:spcPts val="0"/>
                    </a:spcBef>
                    <a:spcAft>
                      <a:spcPts val="0"/>
                    </a:spcAft>
                    <a:defRPr/>
                  </a:pPr>
                  <a:endParaRPr lang="en-US" sz="1800">
                    <a:latin typeface="+mn-lt"/>
                    <a:cs typeface="+mn-cs"/>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p:spPr>
              <p:txBody>
                <a:bodyPr/>
                <a:lstStyle/>
                <a:p>
                  <a:pPr defTabSz="457200" fontAlgn="auto">
                    <a:spcBef>
                      <a:spcPts val="0"/>
                    </a:spcBef>
                    <a:spcAft>
                      <a:spcPts val="0"/>
                    </a:spcAft>
                    <a:defRPr/>
                  </a:pPr>
                  <a:endParaRPr lang="en-US" sz="1800">
                    <a:latin typeface="+mn-lt"/>
                    <a:cs typeface="+mn-cs"/>
                  </a:endParaRPr>
                </a:p>
              </p:txBody>
            </p:sp>
          </p:grpSp>
        </p:grpSp>
        <p:grpSp>
          <p:nvGrpSpPr>
            <p:cNvPr id="1034" name="Group 715"/>
            <p:cNvGrpSpPr>
              <a:grpSpLocks/>
            </p:cNvGrpSpPr>
            <p:nvPr/>
          </p:nvGrpSpPr>
          <p:grpSpPr bwMode="auto">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fontAlgn="auto">
                    <a:spcBef>
                      <a:spcPts val="0"/>
                    </a:spcBef>
                    <a:spcAft>
                      <a:spcPts val="0"/>
                    </a:spcAft>
                    <a:defRPr/>
                  </a:pPr>
                  <a:endParaRPr lang="en-US" sz="1800">
                    <a:latin typeface="+mn-lt"/>
                    <a:cs typeface="+mn-cs"/>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sz="1800">
                    <a:latin typeface="+mn-lt"/>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fontAlgn="auto">
                    <a:spcBef>
                      <a:spcPts val="0"/>
                    </a:spcBef>
                    <a:spcAft>
                      <a:spcPts val="0"/>
                    </a:spcAft>
                    <a:defRPr/>
                  </a:pPr>
                  <a:endParaRPr lang="en-US" sz="1800">
                    <a:latin typeface="+mn-lt"/>
                    <a:cs typeface="+mn-cs"/>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fontAlgn="auto">
                    <a:spcBef>
                      <a:spcPts val="0"/>
                    </a:spcBef>
                    <a:spcAft>
                      <a:spcPts val="0"/>
                    </a:spcAft>
                    <a:defRPr/>
                  </a:pPr>
                  <a:endParaRPr lang="en-US" sz="1800">
                    <a:latin typeface="+mn-lt"/>
                    <a:cs typeface="+mn-cs"/>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sz="1800">
                    <a:latin typeface="+mn-lt"/>
                    <a:cs typeface="+mn-cs"/>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sz="1800">
                    <a:latin typeface="+mn-lt"/>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p:spPr>
              <p:txBody>
                <a:bodyPr/>
                <a:lstStyle/>
                <a:p>
                  <a:pPr defTabSz="457200" fontAlgn="auto">
                    <a:spcBef>
                      <a:spcPts val="0"/>
                    </a:spcBef>
                    <a:spcAft>
                      <a:spcPts val="0"/>
                    </a:spcAft>
                    <a:defRPr/>
                  </a:pPr>
                  <a:endParaRPr lang="en-US" sz="1800">
                    <a:latin typeface="+mn-lt"/>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p:spPr>
              <p:txBody>
                <a:bodyPr/>
                <a:lstStyle/>
                <a:p>
                  <a:pPr fontAlgn="auto">
                    <a:spcBef>
                      <a:spcPts val="0"/>
                    </a:spcBef>
                    <a:spcAft>
                      <a:spcPts val="0"/>
                    </a:spcAft>
                    <a:defRPr/>
                  </a:pPr>
                  <a:endParaRPr lang="en-US" sz="1800">
                    <a:latin typeface="+mn-lt"/>
                    <a:cs typeface="+mn-cs"/>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p:spPr>
              <p:txBody>
                <a:bodyPr/>
                <a:lstStyle/>
                <a:p>
                  <a:pPr defTabSz="457200" fontAlgn="auto">
                    <a:spcBef>
                      <a:spcPts val="0"/>
                    </a:spcBef>
                    <a:spcAft>
                      <a:spcPts val="0"/>
                    </a:spcAft>
                    <a:defRPr/>
                  </a:pPr>
                  <a:endParaRPr lang="en-US" sz="1800">
                    <a:latin typeface="+mn-lt"/>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p:spPr>
              <p:txBody>
                <a:bodyPr/>
                <a:lstStyle/>
                <a:p>
                  <a:pPr fontAlgn="auto">
                    <a:spcBef>
                      <a:spcPts val="0"/>
                    </a:spcBef>
                    <a:spcAft>
                      <a:spcPts val="0"/>
                    </a:spcAft>
                    <a:defRPr/>
                  </a:pPr>
                  <a:endParaRPr lang="en-US" sz="1800">
                    <a:latin typeface="+mn-lt"/>
                    <a:cs typeface="+mn-cs"/>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p:spPr>
              <p:txBody>
                <a:bodyPr/>
                <a:lstStyle/>
                <a:p>
                  <a:pPr defTabSz="457200" fontAlgn="auto">
                    <a:spcBef>
                      <a:spcPts val="0"/>
                    </a:spcBef>
                    <a:spcAft>
                      <a:spcPts val="0"/>
                    </a:spcAft>
                    <a:defRPr/>
                  </a:pPr>
                  <a:endParaRPr lang="en-US" sz="1800">
                    <a:latin typeface="+mn-lt"/>
                    <a:cs typeface="+mn-cs"/>
                  </a:endParaRPr>
                </a:p>
              </p:txBody>
            </p:sp>
          </p:grpSp>
        </p:grpSp>
      </p:grpSp>
      <p:sp>
        <p:nvSpPr>
          <p:cNvPr id="1027" name="Title Placeholder 1"/>
          <p:cNvSpPr>
            <a:spLocks noGrp="1"/>
          </p:cNvSpPr>
          <p:nvPr>
            <p:ph type="title"/>
          </p:nvPr>
        </p:nvSpPr>
        <p:spPr bwMode="auto">
          <a:xfrm>
            <a:off x="1009650" y="676277"/>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endParaRPr lang="en-US"/>
          </a:p>
        </p:txBody>
      </p:sp>
      <p:sp>
        <p:nvSpPr>
          <p:cNvPr id="1028"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6437313" y="5951540"/>
            <a:ext cx="2133600" cy="365125"/>
          </a:xfrm>
          <a:prstGeom prst="rect">
            <a:avLst/>
          </a:prstGeom>
        </p:spPr>
        <p:txBody>
          <a:bodyPr vert="horz" lIns="91440" tIns="45720" rIns="91440" bIns="45720" rtlCol="0" anchor="b"/>
          <a:lstStyle>
            <a:lvl1pPr algn="r" fontAlgn="auto">
              <a:spcBef>
                <a:spcPts val="0"/>
              </a:spcBef>
              <a:spcAft>
                <a:spcPts val="0"/>
              </a:spcAft>
              <a:defRPr sz="900">
                <a:solidFill>
                  <a:schemeClr val="tx1">
                    <a:lumMod val="75000"/>
                    <a:lumOff val="25000"/>
                  </a:schemeClr>
                </a:solidFill>
                <a:latin typeface="+mn-lt"/>
                <a:cs typeface="+mn-cs"/>
              </a:defRPr>
            </a:lvl1pPr>
          </a:lstStyle>
          <a:p>
            <a:pPr>
              <a:defRPr/>
            </a:pPr>
            <a:fld id="{4B2A4200-7565-4B23-A92A-FA504AB35FE7}" type="datetimeFigureOut">
              <a:rPr lang="tr-TR"/>
              <a:pPr>
                <a:defRPr/>
              </a:pPr>
              <a:t>8.3.2016</a:t>
            </a:fld>
            <a:endParaRPr lang="tr-TR"/>
          </a:p>
        </p:txBody>
      </p:sp>
      <p:sp>
        <p:nvSpPr>
          <p:cNvPr id="5" name="Footer Placeholder 4"/>
          <p:cNvSpPr>
            <a:spLocks noGrp="1"/>
          </p:cNvSpPr>
          <p:nvPr>
            <p:ph type="ftr" sz="quarter" idx="3"/>
          </p:nvPr>
        </p:nvSpPr>
        <p:spPr>
          <a:xfrm>
            <a:off x="1181101" y="5951540"/>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lumMod val="75000"/>
                    <a:lumOff val="2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573088" y="5951540"/>
            <a:ext cx="608012" cy="365125"/>
          </a:xfrm>
          <a:prstGeom prst="rect">
            <a:avLst/>
          </a:prstGeom>
        </p:spPr>
        <p:txBody>
          <a:bodyPr vert="horz" lIns="91440" tIns="45720" rIns="91440" bIns="45720" rtlCol="0" anchor="b"/>
          <a:lstStyle>
            <a:lvl1pPr algn="l" fontAlgn="auto">
              <a:spcBef>
                <a:spcPts val="0"/>
              </a:spcBef>
              <a:spcAft>
                <a:spcPts val="0"/>
              </a:spcAft>
              <a:defRPr sz="1800">
                <a:solidFill>
                  <a:schemeClr val="tx1">
                    <a:lumMod val="75000"/>
                    <a:lumOff val="25000"/>
                  </a:schemeClr>
                </a:solidFill>
                <a:latin typeface="+mn-lt"/>
                <a:cs typeface="+mn-cs"/>
              </a:defRPr>
            </a:lvl1pPr>
          </a:lstStyle>
          <a:p>
            <a:pPr>
              <a:defRPr/>
            </a:pPr>
            <a:fld id="{D890CD63-D218-42AF-AFBC-37AF3AE299D6}" type="slidenum">
              <a:rPr lang="tr-TR"/>
              <a:pPr>
                <a:defRPr/>
              </a:pPr>
              <a:t>‹#›</a:t>
            </a:fld>
            <a:endParaRPr lang="tr-TR"/>
          </a:p>
        </p:txBody>
      </p:sp>
    </p:spTree>
    <p:extLst>
      <p:ext uri="{BB962C8B-B14F-4D97-AF65-F5344CB8AC3E}">
        <p14:creationId xmlns:p14="http://schemas.microsoft.com/office/powerpoint/2010/main" val="2955003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0" fontAlgn="base" hangingPunct="0">
        <a:spcBef>
          <a:spcPct val="0"/>
        </a:spcBef>
        <a:spcAft>
          <a:spcPct val="0"/>
        </a:spcAft>
        <a:defRPr sz="3200" kern="1200">
          <a:solidFill>
            <a:srgbClr val="404040"/>
          </a:solidFill>
          <a:latin typeface="+mj-lt"/>
          <a:ea typeface="Trebuchet MS" pitchFamily="34" charset="0"/>
          <a:cs typeface="Trebuchet MS"/>
        </a:defRPr>
      </a:lvl1pPr>
      <a:lvl2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rgbClr val="404040"/>
        </a:buClr>
        <a:buFont typeface="Wingdings 2" pitchFamily="18" charset="2"/>
        <a:buChar char=""/>
        <a:defRPr kern="1200">
          <a:solidFill>
            <a:srgbClr val="404040"/>
          </a:solidFill>
          <a:latin typeface="+mn-lt"/>
          <a:ea typeface="+mn-ea"/>
          <a:cs typeface="+mn-cs"/>
        </a:defRPr>
      </a:lvl1pPr>
      <a:lvl2pPr marL="742950" indent="-285750" algn="l" defTabSz="457200" rtl="0" eaLnBrk="0" fontAlgn="base" hangingPunct="0">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Unvan 3"/>
          <p:cNvSpPr>
            <a:spLocks noGrp="1"/>
          </p:cNvSpPr>
          <p:nvPr>
            <p:ph type="ctrTitle"/>
          </p:nvPr>
        </p:nvSpPr>
        <p:spPr>
          <a:xfrm>
            <a:off x="1004213" y="1951917"/>
            <a:ext cx="7116763" cy="1470025"/>
          </a:xfrm>
        </p:spPr>
        <p:txBody>
          <a:bodyPr/>
          <a:lstStyle/>
          <a:p>
            <a:pPr eaLnBrk="1" hangingPunct="1"/>
            <a:r>
              <a:rPr lang="tr-TR" sz="4800" dirty="0">
                <a:solidFill>
                  <a:schemeClr val="tx1"/>
                </a:solidFill>
                <a:cs typeface="Trebuchet MS" pitchFamily="34" charset="0"/>
              </a:rPr>
              <a:t>ÜRİNER İNKONTİNANS</a:t>
            </a:r>
          </a:p>
        </p:txBody>
      </p:sp>
      <p:sp>
        <p:nvSpPr>
          <p:cNvPr id="14338" name="Alt Başlık 4"/>
          <p:cNvSpPr>
            <a:spLocks noGrp="1"/>
          </p:cNvSpPr>
          <p:nvPr>
            <p:ph type="subTitle" idx="1"/>
          </p:nvPr>
        </p:nvSpPr>
        <p:spPr>
          <a:xfrm>
            <a:off x="1004213" y="5301208"/>
            <a:ext cx="6946900" cy="1296988"/>
          </a:xfrm>
        </p:spPr>
        <p:txBody>
          <a:bodyPr/>
          <a:lstStyle/>
          <a:p>
            <a:pPr algn="r" eaLnBrk="1" hangingPunct="1"/>
            <a:r>
              <a:rPr lang="tr-TR" dirty="0">
                <a:solidFill>
                  <a:schemeClr val="tx1"/>
                </a:solidFill>
              </a:rPr>
              <a:t>DR. CEYHUN YURTSEVER</a:t>
            </a:r>
          </a:p>
          <a:p>
            <a:pPr algn="r" eaLnBrk="1" hangingPunct="1"/>
            <a:r>
              <a:rPr lang="tr-TR" dirty="0">
                <a:solidFill>
                  <a:schemeClr val="tx1"/>
                </a:solidFill>
              </a:rPr>
              <a:t>KTÜ TIP FAKÜLTESİ AİLE HEKİMLİĞİ ABD</a:t>
            </a:r>
          </a:p>
          <a:p>
            <a:pPr algn="r" eaLnBrk="1" hangingPunct="1"/>
            <a:r>
              <a:rPr lang="tr-TR" dirty="0">
                <a:solidFill>
                  <a:schemeClr val="tx1"/>
                </a:solidFill>
              </a:rPr>
              <a:t>08.03.2016</a:t>
            </a:r>
          </a:p>
        </p:txBody>
      </p:sp>
      <p:pic>
        <p:nvPicPr>
          <p:cNvPr id="4" name="Resim 3"/>
          <p:cNvPicPr>
            <a:picLocks noChangeAspect="1"/>
          </p:cNvPicPr>
          <p:nvPr/>
        </p:nvPicPr>
        <p:blipFill>
          <a:blip r:embed="rId2"/>
          <a:stretch>
            <a:fillRect/>
          </a:stretch>
        </p:blipFill>
        <p:spPr>
          <a:xfrm>
            <a:off x="6500444" y="393896"/>
            <a:ext cx="2154245" cy="4586068"/>
          </a:xfrm>
          <a:prstGeom prst="rect">
            <a:avLst/>
          </a:prstGeom>
        </p:spPr>
      </p:pic>
    </p:spTree>
    <p:extLst>
      <p:ext uri="{BB962C8B-B14F-4D97-AF65-F5344CB8AC3E}">
        <p14:creationId xmlns:p14="http://schemas.microsoft.com/office/powerpoint/2010/main" val="118169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nSpc>
                <a:spcPct val="150000"/>
              </a:lnSpc>
            </a:pPr>
            <a:r>
              <a:rPr lang="tr-TR" dirty="0">
                <a:solidFill>
                  <a:schemeClr val="tx1"/>
                </a:solidFill>
              </a:rPr>
              <a:t>Geçici üriner inkontinans</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70518231"/>
              </p:ext>
            </p:extLst>
          </p:nvPr>
        </p:nvGraphicFramePr>
        <p:xfrm>
          <a:off x="1009650" y="2369283"/>
          <a:ext cx="7124700" cy="3876040"/>
        </p:xfrm>
        <a:graphic>
          <a:graphicData uri="http://schemas.openxmlformats.org/drawingml/2006/table">
            <a:tbl>
              <a:tblPr firstRow="1" bandRow="1">
                <a:tableStyleId>{5C22544A-7EE6-4342-B048-85BDC9FD1C3A}</a:tableStyleId>
              </a:tblPr>
              <a:tblGrid>
                <a:gridCol w="682030">
                  <a:extLst>
                    <a:ext uri="{9D8B030D-6E8A-4147-A177-3AD203B41FA5}">
                      <a16:colId xmlns:a16="http://schemas.microsoft.com/office/drawing/2014/main" val="26066311"/>
                    </a:ext>
                  </a:extLst>
                </a:gridCol>
                <a:gridCol w="6442670">
                  <a:extLst>
                    <a:ext uri="{9D8B030D-6E8A-4147-A177-3AD203B41FA5}">
                      <a16:colId xmlns:a16="http://schemas.microsoft.com/office/drawing/2014/main" val="2993634109"/>
                    </a:ext>
                  </a:extLst>
                </a:gridCol>
              </a:tblGrid>
              <a:tr h="370840">
                <a:tc gridSpan="2">
                  <a:txBody>
                    <a:bodyPr/>
                    <a:lstStyle/>
                    <a:p>
                      <a:r>
                        <a:rPr lang="tr-TR" dirty="0" err="1"/>
                        <a:t>Ürogenital</a:t>
                      </a:r>
                      <a:r>
                        <a:rPr lang="tr-TR" dirty="0"/>
                        <a:t> patoloji ile birlikte</a:t>
                      </a:r>
                      <a:r>
                        <a:rPr lang="tr-TR" baseline="0" dirty="0"/>
                        <a:t> olmayan idrar </a:t>
                      </a:r>
                      <a:r>
                        <a:rPr lang="tr-TR" baseline="0" dirty="0" err="1"/>
                        <a:t>inkontinansı</a:t>
                      </a:r>
                      <a:r>
                        <a:rPr lang="tr-TR" baseline="0" dirty="0"/>
                        <a:t> nedenleri</a:t>
                      </a:r>
                      <a:endParaRPr lang="tr-TR" dirty="0"/>
                    </a:p>
                  </a:txBody>
                  <a:tcPr/>
                </a:tc>
                <a:tc hMerge="1">
                  <a:txBody>
                    <a:bodyPr/>
                    <a:lstStyle/>
                    <a:p>
                      <a:endParaRPr lang="tr-TR" dirty="0"/>
                    </a:p>
                  </a:txBody>
                  <a:tcPr/>
                </a:tc>
                <a:extLst>
                  <a:ext uri="{0D108BD9-81ED-4DB2-BD59-A6C34878D82A}">
                    <a16:rowId xmlns:a16="http://schemas.microsoft.com/office/drawing/2014/main" val="1520838577"/>
                  </a:ext>
                </a:extLst>
              </a:tr>
              <a:tr h="370840">
                <a:tc>
                  <a:txBody>
                    <a:bodyPr/>
                    <a:lstStyle/>
                    <a:p>
                      <a:r>
                        <a:rPr lang="tr-TR" dirty="0"/>
                        <a:t>D</a:t>
                      </a:r>
                    </a:p>
                  </a:txBody>
                  <a:tcPr/>
                </a:tc>
                <a:tc>
                  <a:txBody>
                    <a:bodyPr/>
                    <a:lstStyle/>
                    <a:p>
                      <a:r>
                        <a:rPr lang="tr-TR" dirty="0" err="1"/>
                        <a:t>Deliryum</a:t>
                      </a:r>
                      <a:r>
                        <a:rPr lang="tr-TR" dirty="0"/>
                        <a:t>/</a:t>
                      </a:r>
                      <a:r>
                        <a:rPr lang="tr-TR" dirty="0" err="1"/>
                        <a:t>konfüzyon</a:t>
                      </a:r>
                      <a:r>
                        <a:rPr lang="tr-TR" dirty="0"/>
                        <a:t> durumu</a:t>
                      </a:r>
                    </a:p>
                  </a:txBody>
                  <a:tcPr/>
                </a:tc>
                <a:extLst>
                  <a:ext uri="{0D108BD9-81ED-4DB2-BD59-A6C34878D82A}">
                    <a16:rowId xmlns:a16="http://schemas.microsoft.com/office/drawing/2014/main" val="3405863343"/>
                  </a:ext>
                </a:extLst>
              </a:tr>
              <a:tr h="370840">
                <a:tc>
                  <a:txBody>
                    <a:bodyPr/>
                    <a:lstStyle/>
                    <a:p>
                      <a:r>
                        <a:rPr lang="tr-TR" dirty="0"/>
                        <a:t>I</a:t>
                      </a:r>
                    </a:p>
                  </a:txBody>
                  <a:tcPr/>
                </a:tc>
                <a:tc>
                  <a:txBody>
                    <a:bodyPr/>
                    <a:lstStyle/>
                    <a:p>
                      <a:r>
                        <a:rPr lang="tr-TR" dirty="0" err="1"/>
                        <a:t>İnfeksiyon</a:t>
                      </a:r>
                      <a:r>
                        <a:rPr lang="tr-TR" dirty="0"/>
                        <a:t> (</a:t>
                      </a:r>
                      <a:r>
                        <a:rPr lang="tr-TR" dirty="0" err="1"/>
                        <a:t>semptomatik</a:t>
                      </a:r>
                      <a:r>
                        <a:rPr lang="tr-TR" dirty="0"/>
                        <a:t>)</a:t>
                      </a:r>
                    </a:p>
                  </a:txBody>
                  <a:tcPr/>
                </a:tc>
                <a:extLst>
                  <a:ext uri="{0D108BD9-81ED-4DB2-BD59-A6C34878D82A}">
                    <a16:rowId xmlns:a16="http://schemas.microsoft.com/office/drawing/2014/main" val="781793809"/>
                  </a:ext>
                </a:extLst>
              </a:tr>
              <a:tr h="370840">
                <a:tc>
                  <a:txBody>
                    <a:bodyPr/>
                    <a:lstStyle/>
                    <a:p>
                      <a:r>
                        <a:rPr lang="tr-TR" dirty="0"/>
                        <a:t>A</a:t>
                      </a:r>
                    </a:p>
                  </a:txBody>
                  <a:tcPr/>
                </a:tc>
                <a:tc>
                  <a:txBody>
                    <a:bodyPr/>
                    <a:lstStyle/>
                    <a:p>
                      <a:r>
                        <a:rPr lang="tr-TR" dirty="0" err="1"/>
                        <a:t>Atrofik</a:t>
                      </a:r>
                      <a:r>
                        <a:rPr lang="tr-TR" baseline="0" dirty="0"/>
                        <a:t> </a:t>
                      </a:r>
                      <a:r>
                        <a:rPr lang="tr-TR" baseline="0" dirty="0" err="1"/>
                        <a:t>üretrit</a:t>
                      </a:r>
                      <a:r>
                        <a:rPr lang="tr-TR" baseline="0" dirty="0"/>
                        <a:t>/</a:t>
                      </a:r>
                      <a:r>
                        <a:rPr lang="tr-TR" baseline="0" dirty="0" err="1"/>
                        <a:t>vajinit</a:t>
                      </a:r>
                      <a:endParaRPr lang="tr-TR" dirty="0"/>
                    </a:p>
                  </a:txBody>
                  <a:tcPr/>
                </a:tc>
                <a:extLst>
                  <a:ext uri="{0D108BD9-81ED-4DB2-BD59-A6C34878D82A}">
                    <a16:rowId xmlns:a16="http://schemas.microsoft.com/office/drawing/2014/main" val="2531455296"/>
                  </a:ext>
                </a:extLst>
              </a:tr>
              <a:tr h="370840">
                <a:tc>
                  <a:txBody>
                    <a:bodyPr/>
                    <a:lstStyle/>
                    <a:p>
                      <a:r>
                        <a:rPr lang="tr-TR" dirty="0"/>
                        <a:t>P</a:t>
                      </a:r>
                    </a:p>
                  </a:txBody>
                  <a:tcPr/>
                </a:tc>
                <a:tc>
                  <a:txBody>
                    <a:bodyPr/>
                    <a:lstStyle/>
                    <a:p>
                      <a:r>
                        <a:rPr lang="tr-TR" dirty="0"/>
                        <a:t>İlaçlar (</a:t>
                      </a:r>
                      <a:r>
                        <a:rPr lang="tr-TR" dirty="0" err="1"/>
                        <a:t>pharmaceuticals</a:t>
                      </a:r>
                      <a:r>
                        <a:rPr lang="tr-TR" dirty="0"/>
                        <a:t>)</a:t>
                      </a:r>
                    </a:p>
                  </a:txBody>
                  <a:tcPr/>
                </a:tc>
                <a:extLst>
                  <a:ext uri="{0D108BD9-81ED-4DB2-BD59-A6C34878D82A}">
                    <a16:rowId xmlns:a16="http://schemas.microsoft.com/office/drawing/2014/main" val="2735212457"/>
                  </a:ext>
                </a:extLst>
              </a:tr>
              <a:tr h="370840">
                <a:tc>
                  <a:txBody>
                    <a:bodyPr/>
                    <a:lstStyle/>
                    <a:p>
                      <a:r>
                        <a:rPr lang="tr-TR" dirty="0"/>
                        <a:t>P</a:t>
                      </a:r>
                    </a:p>
                  </a:txBody>
                  <a:tcPr/>
                </a:tc>
                <a:tc>
                  <a:txBody>
                    <a:bodyPr/>
                    <a:lstStyle/>
                    <a:p>
                      <a:r>
                        <a:rPr lang="tr-TR" dirty="0"/>
                        <a:t>Psikiyatrik nedenler (özellikle depresyon)</a:t>
                      </a:r>
                    </a:p>
                  </a:txBody>
                  <a:tcPr/>
                </a:tc>
                <a:extLst>
                  <a:ext uri="{0D108BD9-81ED-4DB2-BD59-A6C34878D82A}">
                    <a16:rowId xmlns:a16="http://schemas.microsoft.com/office/drawing/2014/main" val="2532538398"/>
                  </a:ext>
                </a:extLst>
              </a:tr>
              <a:tr h="370840">
                <a:tc>
                  <a:txBody>
                    <a:bodyPr/>
                    <a:lstStyle/>
                    <a:p>
                      <a:r>
                        <a:rPr lang="tr-TR" dirty="0"/>
                        <a:t>E</a:t>
                      </a:r>
                    </a:p>
                  </a:txBody>
                  <a:tcPr/>
                </a:tc>
                <a:tc>
                  <a:txBody>
                    <a:bodyPr/>
                    <a:lstStyle/>
                    <a:p>
                      <a:r>
                        <a:rPr lang="tr-TR" dirty="0"/>
                        <a:t>Aşırı idrar çıkarma (</a:t>
                      </a:r>
                      <a:r>
                        <a:rPr lang="tr-TR" dirty="0" err="1"/>
                        <a:t>hiperglisemi</a:t>
                      </a:r>
                      <a:r>
                        <a:rPr lang="tr-TR" dirty="0"/>
                        <a:t>, </a:t>
                      </a:r>
                      <a:r>
                        <a:rPr lang="tr-TR" dirty="0" err="1"/>
                        <a:t>hiperkalsemi</a:t>
                      </a:r>
                      <a:r>
                        <a:rPr lang="tr-TR" dirty="0"/>
                        <a:t>,</a:t>
                      </a:r>
                      <a:r>
                        <a:rPr lang="tr-TR" baseline="0" dirty="0"/>
                        <a:t> </a:t>
                      </a:r>
                      <a:r>
                        <a:rPr lang="tr-TR" baseline="0" dirty="0" err="1"/>
                        <a:t>konjestif</a:t>
                      </a:r>
                      <a:r>
                        <a:rPr lang="tr-TR" baseline="0" dirty="0"/>
                        <a:t> kalp yetmezliği) (</a:t>
                      </a:r>
                      <a:r>
                        <a:rPr lang="tr-TR" baseline="0" dirty="0" err="1"/>
                        <a:t>Excessive</a:t>
                      </a:r>
                      <a:r>
                        <a:rPr lang="tr-TR" baseline="0" dirty="0"/>
                        <a:t> </a:t>
                      </a:r>
                      <a:r>
                        <a:rPr lang="tr-TR" baseline="0" dirty="0" err="1"/>
                        <a:t>urinary</a:t>
                      </a:r>
                      <a:r>
                        <a:rPr lang="tr-TR" baseline="0" dirty="0"/>
                        <a:t> </a:t>
                      </a:r>
                      <a:r>
                        <a:rPr lang="tr-TR" baseline="0" dirty="0" err="1"/>
                        <a:t>output</a:t>
                      </a:r>
                      <a:r>
                        <a:rPr lang="tr-TR" baseline="0" dirty="0"/>
                        <a:t>)</a:t>
                      </a:r>
                      <a:endParaRPr lang="tr-TR" dirty="0"/>
                    </a:p>
                  </a:txBody>
                  <a:tcPr/>
                </a:tc>
                <a:extLst>
                  <a:ext uri="{0D108BD9-81ED-4DB2-BD59-A6C34878D82A}">
                    <a16:rowId xmlns:a16="http://schemas.microsoft.com/office/drawing/2014/main" val="2919383905"/>
                  </a:ext>
                </a:extLst>
              </a:tr>
              <a:tr h="370840">
                <a:tc>
                  <a:txBody>
                    <a:bodyPr/>
                    <a:lstStyle/>
                    <a:p>
                      <a:r>
                        <a:rPr lang="tr-TR" dirty="0"/>
                        <a:t>R</a:t>
                      </a:r>
                    </a:p>
                  </a:txBody>
                  <a:tcPr/>
                </a:tc>
                <a:tc>
                  <a:txBody>
                    <a:bodyPr/>
                    <a:lstStyle/>
                    <a:p>
                      <a:r>
                        <a:rPr lang="tr-TR" dirty="0"/>
                        <a:t>Hareket kısıtlılığı (</a:t>
                      </a:r>
                      <a:r>
                        <a:rPr lang="tr-TR" dirty="0" err="1"/>
                        <a:t>Restricted</a:t>
                      </a:r>
                      <a:r>
                        <a:rPr lang="tr-TR" baseline="0" dirty="0"/>
                        <a:t> </a:t>
                      </a:r>
                      <a:r>
                        <a:rPr lang="tr-TR" baseline="0" dirty="0" err="1"/>
                        <a:t>mobility</a:t>
                      </a:r>
                      <a:r>
                        <a:rPr lang="tr-TR" baseline="0" dirty="0"/>
                        <a:t>)</a:t>
                      </a:r>
                      <a:endParaRPr lang="tr-TR" dirty="0"/>
                    </a:p>
                  </a:txBody>
                  <a:tcPr/>
                </a:tc>
                <a:extLst>
                  <a:ext uri="{0D108BD9-81ED-4DB2-BD59-A6C34878D82A}">
                    <a16:rowId xmlns:a16="http://schemas.microsoft.com/office/drawing/2014/main" val="1184011964"/>
                  </a:ext>
                </a:extLst>
              </a:tr>
              <a:tr h="370840">
                <a:tc>
                  <a:txBody>
                    <a:bodyPr/>
                    <a:lstStyle/>
                    <a:p>
                      <a:r>
                        <a:rPr lang="tr-TR" dirty="0"/>
                        <a:t>S</a:t>
                      </a:r>
                    </a:p>
                  </a:txBody>
                  <a:tcPr/>
                </a:tc>
                <a:tc>
                  <a:txBody>
                    <a:bodyPr/>
                    <a:lstStyle/>
                    <a:p>
                      <a:r>
                        <a:rPr lang="tr-TR" dirty="0" err="1"/>
                        <a:t>Gayta</a:t>
                      </a:r>
                      <a:r>
                        <a:rPr lang="tr-TR" dirty="0"/>
                        <a:t> tıkacı</a:t>
                      </a:r>
                      <a:r>
                        <a:rPr lang="tr-TR" baseline="0" dirty="0"/>
                        <a:t> (</a:t>
                      </a:r>
                      <a:r>
                        <a:rPr lang="tr-TR" baseline="0" dirty="0" err="1"/>
                        <a:t>Stool</a:t>
                      </a:r>
                      <a:r>
                        <a:rPr lang="tr-TR" baseline="0" dirty="0"/>
                        <a:t> </a:t>
                      </a:r>
                      <a:r>
                        <a:rPr lang="tr-TR" baseline="0" dirty="0" err="1"/>
                        <a:t>impaction</a:t>
                      </a:r>
                      <a:r>
                        <a:rPr lang="tr-TR" baseline="0" dirty="0"/>
                        <a:t>)</a:t>
                      </a:r>
                    </a:p>
                  </a:txBody>
                  <a:tcPr/>
                </a:tc>
                <a:extLst>
                  <a:ext uri="{0D108BD9-81ED-4DB2-BD59-A6C34878D82A}">
                    <a16:rowId xmlns:a16="http://schemas.microsoft.com/office/drawing/2014/main" val="4194397610"/>
                  </a:ext>
                </a:extLst>
              </a:tr>
            </a:tbl>
          </a:graphicData>
        </a:graphic>
      </p:graphicFrame>
    </p:spTree>
    <p:extLst>
      <p:ext uri="{BB962C8B-B14F-4D97-AF65-F5344CB8AC3E}">
        <p14:creationId xmlns:p14="http://schemas.microsoft.com/office/powerpoint/2010/main" val="341455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chemeClr val="tx1"/>
                </a:solidFill>
              </a:rPr>
              <a:t>İnkontinansa</a:t>
            </a:r>
            <a:r>
              <a:rPr lang="tr-TR" dirty="0">
                <a:solidFill>
                  <a:schemeClr val="tx1"/>
                </a:solidFill>
              </a:rPr>
              <a:t> neden olan ilaçlar</a:t>
            </a:r>
          </a:p>
        </p:txBody>
      </p:sp>
      <p:sp>
        <p:nvSpPr>
          <p:cNvPr id="3" name="İçerik Yer Tutucusu 2"/>
          <p:cNvSpPr>
            <a:spLocks noGrp="1"/>
          </p:cNvSpPr>
          <p:nvPr>
            <p:ph idx="1"/>
          </p:nvPr>
        </p:nvSpPr>
        <p:spPr>
          <a:xfrm>
            <a:off x="1009650" y="2264898"/>
            <a:ext cx="7124700" cy="3671668"/>
          </a:xfrm>
        </p:spPr>
        <p:txBody>
          <a:bodyPr numCol="2"/>
          <a:lstStyle/>
          <a:p>
            <a:pPr>
              <a:lnSpc>
                <a:spcPct val="150000"/>
              </a:lnSpc>
            </a:pPr>
            <a:r>
              <a:rPr lang="el-GR" sz="2000" dirty="0">
                <a:solidFill>
                  <a:schemeClr val="tx1"/>
                </a:solidFill>
              </a:rPr>
              <a:t>α</a:t>
            </a:r>
            <a:r>
              <a:rPr lang="tr-TR" sz="2000" dirty="0">
                <a:solidFill>
                  <a:schemeClr val="tx1"/>
                </a:solidFill>
              </a:rPr>
              <a:t>- </a:t>
            </a:r>
            <a:r>
              <a:rPr lang="tr-TR" sz="2000" dirty="0" err="1">
                <a:solidFill>
                  <a:schemeClr val="tx1"/>
                </a:solidFill>
              </a:rPr>
              <a:t>agonsitler</a:t>
            </a:r>
            <a:r>
              <a:rPr lang="tr-TR" sz="2000" dirty="0">
                <a:solidFill>
                  <a:schemeClr val="tx1"/>
                </a:solidFill>
              </a:rPr>
              <a:t>, </a:t>
            </a:r>
          </a:p>
          <a:p>
            <a:pPr>
              <a:lnSpc>
                <a:spcPct val="150000"/>
              </a:lnSpc>
            </a:pPr>
            <a:r>
              <a:rPr lang="el-GR" sz="2000" dirty="0">
                <a:solidFill>
                  <a:schemeClr val="tx1"/>
                </a:solidFill>
              </a:rPr>
              <a:t>α</a:t>
            </a:r>
            <a:r>
              <a:rPr lang="tr-TR" sz="2000" dirty="0">
                <a:solidFill>
                  <a:schemeClr val="tx1"/>
                </a:solidFill>
              </a:rPr>
              <a:t>- </a:t>
            </a:r>
            <a:r>
              <a:rPr lang="tr-TR" sz="2000" dirty="0" err="1">
                <a:solidFill>
                  <a:schemeClr val="tx1"/>
                </a:solidFill>
              </a:rPr>
              <a:t>blokörler</a:t>
            </a:r>
            <a:endParaRPr lang="tr-TR" sz="2000" dirty="0">
              <a:solidFill>
                <a:schemeClr val="tx1"/>
              </a:solidFill>
            </a:endParaRPr>
          </a:p>
          <a:p>
            <a:pPr>
              <a:lnSpc>
                <a:spcPct val="150000"/>
              </a:lnSpc>
            </a:pPr>
            <a:r>
              <a:rPr lang="tr-TR" sz="2000" dirty="0" err="1">
                <a:solidFill>
                  <a:schemeClr val="tx1"/>
                </a:solidFill>
              </a:rPr>
              <a:t>Antikolinerjikler</a:t>
            </a:r>
            <a:endParaRPr lang="tr-TR" sz="2000" dirty="0">
              <a:solidFill>
                <a:schemeClr val="tx1"/>
              </a:solidFill>
            </a:endParaRPr>
          </a:p>
          <a:p>
            <a:pPr>
              <a:lnSpc>
                <a:spcPct val="150000"/>
              </a:lnSpc>
            </a:pPr>
            <a:r>
              <a:rPr lang="tr-TR" sz="2000" dirty="0" err="1">
                <a:solidFill>
                  <a:schemeClr val="tx1"/>
                </a:solidFill>
              </a:rPr>
              <a:t>Antidepresanlar</a:t>
            </a:r>
            <a:endParaRPr lang="tr-TR" sz="2000" dirty="0">
              <a:solidFill>
                <a:schemeClr val="tx1"/>
              </a:solidFill>
            </a:endParaRPr>
          </a:p>
          <a:p>
            <a:pPr>
              <a:lnSpc>
                <a:spcPct val="150000"/>
              </a:lnSpc>
            </a:pPr>
            <a:r>
              <a:rPr lang="tr-TR" sz="2000" dirty="0" err="1">
                <a:solidFill>
                  <a:schemeClr val="tx1"/>
                </a:solidFill>
              </a:rPr>
              <a:t>Antihistaminikler</a:t>
            </a:r>
            <a:endParaRPr lang="tr-TR" sz="2000" dirty="0">
              <a:solidFill>
                <a:schemeClr val="tx1"/>
              </a:solidFill>
            </a:endParaRPr>
          </a:p>
          <a:p>
            <a:pPr>
              <a:lnSpc>
                <a:spcPct val="150000"/>
              </a:lnSpc>
            </a:pPr>
            <a:r>
              <a:rPr lang="tr-TR" sz="2000" dirty="0" err="1">
                <a:solidFill>
                  <a:schemeClr val="tx1"/>
                </a:solidFill>
              </a:rPr>
              <a:t>Antipsikotikler</a:t>
            </a:r>
            <a:endParaRPr lang="tr-TR" sz="2000" dirty="0">
              <a:solidFill>
                <a:schemeClr val="tx1"/>
              </a:solidFill>
            </a:endParaRPr>
          </a:p>
          <a:p>
            <a:pPr>
              <a:lnSpc>
                <a:spcPct val="150000"/>
              </a:lnSpc>
            </a:pPr>
            <a:r>
              <a:rPr lang="tr-TR" sz="2000" dirty="0" err="1">
                <a:solidFill>
                  <a:schemeClr val="tx1"/>
                </a:solidFill>
              </a:rPr>
              <a:t>Sedatifler</a:t>
            </a:r>
            <a:endParaRPr lang="tr-TR" sz="2000" dirty="0">
              <a:solidFill>
                <a:schemeClr val="tx1"/>
              </a:solidFill>
            </a:endParaRPr>
          </a:p>
          <a:p>
            <a:pPr>
              <a:lnSpc>
                <a:spcPct val="150000"/>
              </a:lnSpc>
            </a:pPr>
            <a:r>
              <a:rPr lang="tr-TR" sz="2000" dirty="0">
                <a:solidFill>
                  <a:schemeClr val="tx1"/>
                </a:solidFill>
              </a:rPr>
              <a:t>β- </a:t>
            </a:r>
            <a:r>
              <a:rPr lang="tr-TR" sz="2000" dirty="0" err="1">
                <a:solidFill>
                  <a:schemeClr val="tx1"/>
                </a:solidFill>
              </a:rPr>
              <a:t>agonsitler</a:t>
            </a:r>
            <a:r>
              <a:rPr lang="tr-TR" sz="2000" dirty="0">
                <a:solidFill>
                  <a:schemeClr val="tx1"/>
                </a:solidFill>
              </a:rPr>
              <a:t>, </a:t>
            </a:r>
          </a:p>
          <a:p>
            <a:pPr>
              <a:lnSpc>
                <a:spcPct val="150000"/>
              </a:lnSpc>
            </a:pPr>
            <a:r>
              <a:rPr lang="tr-TR" sz="2000" dirty="0">
                <a:solidFill>
                  <a:schemeClr val="tx1"/>
                </a:solidFill>
              </a:rPr>
              <a:t>β- </a:t>
            </a:r>
            <a:r>
              <a:rPr lang="tr-TR" sz="2000" dirty="0" err="1">
                <a:solidFill>
                  <a:schemeClr val="tx1"/>
                </a:solidFill>
              </a:rPr>
              <a:t>blokörler</a:t>
            </a:r>
            <a:endParaRPr lang="tr-TR" sz="2000" dirty="0">
              <a:solidFill>
                <a:schemeClr val="tx1"/>
              </a:solidFill>
            </a:endParaRPr>
          </a:p>
          <a:p>
            <a:pPr>
              <a:lnSpc>
                <a:spcPct val="150000"/>
              </a:lnSpc>
            </a:pPr>
            <a:r>
              <a:rPr lang="tr-TR" sz="2000" dirty="0">
                <a:solidFill>
                  <a:schemeClr val="tx1"/>
                </a:solidFill>
              </a:rPr>
              <a:t>KKB</a:t>
            </a:r>
          </a:p>
          <a:p>
            <a:pPr>
              <a:lnSpc>
                <a:spcPct val="150000"/>
              </a:lnSpc>
            </a:pPr>
            <a:r>
              <a:rPr lang="tr-TR" sz="2000" dirty="0" err="1">
                <a:solidFill>
                  <a:schemeClr val="tx1"/>
                </a:solidFill>
              </a:rPr>
              <a:t>Diüretikler</a:t>
            </a:r>
            <a:endParaRPr lang="tr-TR" sz="2000" dirty="0">
              <a:solidFill>
                <a:schemeClr val="tx1"/>
              </a:solidFill>
            </a:endParaRPr>
          </a:p>
          <a:p>
            <a:pPr>
              <a:lnSpc>
                <a:spcPct val="150000"/>
              </a:lnSpc>
            </a:pPr>
            <a:r>
              <a:rPr lang="tr-TR" sz="2000" dirty="0">
                <a:solidFill>
                  <a:schemeClr val="tx1"/>
                </a:solidFill>
              </a:rPr>
              <a:t>Narkotik analjezikler</a:t>
            </a:r>
          </a:p>
        </p:txBody>
      </p:sp>
    </p:spTree>
    <p:extLst>
      <p:ext uri="{BB962C8B-B14F-4D97-AF65-F5344CB8AC3E}">
        <p14:creationId xmlns:p14="http://schemas.microsoft.com/office/powerpoint/2010/main" val="95951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nSpc>
                <a:spcPct val="150000"/>
              </a:lnSpc>
            </a:pPr>
            <a:r>
              <a:rPr lang="tr-TR" dirty="0">
                <a:solidFill>
                  <a:schemeClr val="tx1"/>
                </a:solidFill>
              </a:rPr>
              <a:t>Buna ek olarak kafein ve alkol gibi sıkça kullanılan maddeler </a:t>
            </a:r>
            <a:r>
              <a:rPr lang="tr-TR" dirty="0" err="1">
                <a:solidFill>
                  <a:schemeClr val="tx1"/>
                </a:solidFill>
              </a:rPr>
              <a:t>diüretik</a:t>
            </a:r>
            <a:r>
              <a:rPr lang="tr-TR" dirty="0">
                <a:solidFill>
                  <a:schemeClr val="tx1"/>
                </a:solidFill>
              </a:rPr>
              <a:t> etkilerine bağlı olarak veya </a:t>
            </a:r>
            <a:r>
              <a:rPr lang="tr-TR" dirty="0" err="1">
                <a:solidFill>
                  <a:schemeClr val="tx1"/>
                </a:solidFill>
              </a:rPr>
              <a:t>mental</a:t>
            </a:r>
            <a:r>
              <a:rPr lang="tr-TR" dirty="0">
                <a:solidFill>
                  <a:schemeClr val="tx1"/>
                </a:solidFill>
              </a:rPr>
              <a:t> durum üzerindeki etkileriyle </a:t>
            </a:r>
            <a:r>
              <a:rPr lang="tr-TR" dirty="0" err="1">
                <a:solidFill>
                  <a:schemeClr val="tx1"/>
                </a:solidFill>
              </a:rPr>
              <a:t>inkontinansa</a:t>
            </a:r>
            <a:r>
              <a:rPr lang="tr-TR" dirty="0">
                <a:solidFill>
                  <a:schemeClr val="tx1"/>
                </a:solidFill>
              </a:rPr>
              <a:t> katkıda bulunmaktadırlar. </a:t>
            </a:r>
          </a:p>
        </p:txBody>
      </p:sp>
    </p:spTree>
    <p:extLst>
      <p:ext uri="{BB962C8B-B14F-4D97-AF65-F5344CB8AC3E}">
        <p14:creationId xmlns:p14="http://schemas.microsoft.com/office/powerpoint/2010/main" val="243392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Kronik inkontinans</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Acil inkontinans ve stres </a:t>
            </a:r>
            <a:r>
              <a:rPr lang="tr-TR" dirty="0" err="1">
                <a:solidFill>
                  <a:schemeClr val="tx1"/>
                </a:solidFill>
              </a:rPr>
              <a:t>inkontinansı</a:t>
            </a:r>
            <a:r>
              <a:rPr lang="tr-TR" dirty="0">
                <a:solidFill>
                  <a:schemeClr val="tx1"/>
                </a:solidFill>
              </a:rPr>
              <a:t> idrar depolama yetersizliğinden</a:t>
            </a:r>
          </a:p>
          <a:p>
            <a:pPr>
              <a:lnSpc>
                <a:spcPct val="150000"/>
              </a:lnSpc>
            </a:pPr>
            <a:r>
              <a:rPr lang="tr-TR" dirty="0">
                <a:solidFill>
                  <a:schemeClr val="tx1"/>
                </a:solidFill>
              </a:rPr>
              <a:t>Taşma </a:t>
            </a:r>
            <a:r>
              <a:rPr lang="tr-TR" dirty="0" err="1">
                <a:solidFill>
                  <a:schemeClr val="tx1"/>
                </a:solidFill>
              </a:rPr>
              <a:t>inkontinansı</a:t>
            </a:r>
            <a:r>
              <a:rPr lang="tr-TR" dirty="0">
                <a:solidFill>
                  <a:schemeClr val="tx1"/>
                </a:solidFill>
              </a:rPr>
              <a:t> ise idrar boşaltma yetersizliğinden kaynaklanır</a:t>
            </a:r>
          </a:p>
          <a:p>
            <a:pPr>
              <a:lnSpc>
                <a:spcPct val="150000"/>
              </a:lnSpc>
            </a:pPr>
            <a:r>
              <a:rPr lang="tr-TR" dirty="0">
                <a:solidFill>
                  <a:schemeClr val="tx1"/>
                </a:solidFill>
              </a:rPr>
              <a:t>Bir hastada yalnızca bir çeşit inkontinans olabileceği gibi birden fazla çeşit bir arada da olabilir (</a:t>
            </a:r>
            <a:r>
              <a:rPr lang="tr-TR" dirty="0" err="1">
                <a:solidFill>
                  <a:schemeClr val="tx1"/>
                </a:solidFill>
              </a:rPr>
              <a:t>mikst</a:t>
            </a:r>
            <a:r>
              <a:rPr lang="tr-TR" dirty="0">
                <a:solidFill>
                  <a:schemeClr val="tx1"/>
                </a:solidFill>
              </a:rPr>
              <a:t> - karma inkontinans)</a:t>
            </a:r>
          </a:p>
        </p:txBody>
      </p:sp>
    </p:spTree>
    <p:extLst>
      <p:ext uri="{BB962C8B-B14F-4D97-AF65-F5344CB8AC3E}">
        <p14:creationId xmlns:p14="http://schemas.microsoft.com/office/powerpoint/2010/main" val="291024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9650" y="676276"/>
            <a:ext cx="7124700" cy="923925"/>
          </a:xfrm>
        </p:spPr>
        <p:txBody>
          <a:bodyPr/>
          <a:lstStyle/>
          <a:p>
            <a:r>
              <a:rPr lang="tr-TR" dirty="0">
                <a:solidFill>
                  <a:schemeClr val="tx1"/>
                </a:solidFill>
              </a:rPr>
              <a:t>Acil (sıkışma - </a:t>
            </a:r>
            <a:r>
              <a:rPr lang="tr-TR" dirty="0" err="1">
                <a:solidFill>
                  <a:schemeClr val="tx1"/>
                </a:solidFill>
              </a:rPr>
              <a:t>urge</a:t>
            </a:r>
            <a:r>
              <a:rPr lang="tr-TR" dirty="0">
                <a:solidFill>
                  <a:schemeClr val="tx1"/>
                </a:solidFill>
              </a:rPr>
              <a:t>) inkontinans</a:t>
            </a:r>
          </a:p>
        </p:txBody>
      </p:sp>
      <p:sp>
        <p:nvSpPr>
          <p:cNvPr id="3" name="İçerik Yer Tutucusu 2"/>
          <p:cNvSpPr>
            <a:spLocks noGrp="1"/>
          </p:cNvSpPr>
          <p:nvPr>
            <p:ph idx="1"/>
          </p:nvPr>
        </p:nvSpPr>
        <p:spPr>
          <a:xfrm>
            <a:off x="1009651" y="1806575"/>
            <a:ext cx="5489624" cy="4052888"/>
          </a:xfrm>
        </p:spPr>
        <p:txBody>
          <a:bodyPr/>
          <a:lstStyle/>
          <a:p>
            <a:pPr>
              <a:lnSpc>
                <a:spcPct val="150000"/>
              </a:lnSpc>
            </a:pPr>
            <a:r>
              <a:rPr lang="tr-TR" dirty="0">
                <a:solidFill>
                  <a:schemeClr val="tx1"/>
                </a:solidFill>
              </a:rPr>
              <a:t>Yaşlılarda en sık görülen tip</a:t>
            </a:r>
          </a:p>
          <a:p>
            <a:pPr>
              <a:lnSpc>
                <a:spcPct val="150000"/>
              </a:lnSpc>
            </a:pPr>
            <a:r>
              <a:rPr lang="tr-TR" dirty="0">
                <a:solidFill>
                  <a:schemeClr val="tx1"/>
                </a:solidFill>
              </a:rPr>
              <a:t>Şiddetli, ani, acil </a:t>
            </a:r>
            <a:r>
              <a:rPr lang="tr-TR" dirty="0" err="1">
                <a:solidFill>
                  <a:schemeClr val="tx1"/>
                </a:solidFill>
              </a:rPr>
              <a:t>miksiyon</a:t>
            </a:r>
            <a:r>
              <a:rPr lang="tr-TR" dirty="0">
                <a:solidFill>
                  <a:schemeClr val="tx1"/>
                </a:solidFill>
              </a:rPr>
              <a:t> ihtiyacı ve izleyen idrar kaçağı</a:t>
            </a:r>
          </a:p>
          <a:p>
            <a:pPr>
              <a:lnSpc>
                <a:spcPct val="150000"/>
              </a:lnSpc>
            </a:pPr>
            <a:r>
              <a:rPr lang="tr-TR" dirty="0">
                <a:solidFill>
                  <a:schemeClr val="tx1"/>
                </a:solidFill>
              </a:rPr>
              <a:t>Sıklıkla zamanında tuvalete yetişmeleri mümkün olmaz ve hastalar tuvalete doğru koştururken yahut tuvaletin yerini bulmaya çalışırken idrar kaçırırlar. </a:t>
            </a:r>
          </a:p>
        </p:txBody>
      </p:sp>
      <p:pic>
        <p:nvPicPr>
          <p:cNvPr id="4" name="Resim 3"/>
          <p:cNvPicPr>
            <a:picLocks noChangeAspect="1"/>
          </p:cNvPicPr>
          <p:nvPr/>
        </p:nvPicPr>
        <p:blipFill>
          <a:blip r:embed="rId2"/>
          <a:stretch>
            <a:fillRect/>
          </a:stretch>
        </p:blipFill>
        <p:spPr>
          <a:xfrm>
            <a:off x="6702009" y="2197357"/>
            <a:ext cx="2295525" cy="2933700"/>
          </a:xfrm>
          <a:prstGeom prst="rect">
            <a:avLst/>
          </a:prstGeom>
        </p:spPr>
      </p:pic>
    </p:spTree>
    <p:extLst>
      <p:ext uri="{BB962C8B-B14F-4D97-AF65-F5344CB8AC3E}">
        <p14:creationId xmlns:p14="http://schemas.microsoft.com/office/powerpoint/2010/main" val="2945009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650" y="1026942"/>
            <a:ext cx="5770978" cy="5064369"/>
          </a:xfrm>
        </p:spPr>
        <p:txBody>
          <a:bodyPr/>
          <a:lstStyle/>
          <a:p>
            <a:pPr>
              <a:lnSpc>
                <a:spcPct val="150000"/>
              </a:lnSpc>
            </a:pPr>
            <a:r>
              <a:rPr lang="tr-TR" dirty="0">
                <a:solidFill>
                  <a:schemeClr val="tx1"/>
                </a:solidFill>
              </a:rPr>
              <a:t>en sık görülen nedeni </a:t>
            </a:r>
            <a:r>
              <a:rPr lang="tr-TR" dirty="0" err="1">
                <a:solidFill>
                  <a:schemeClr val="tx1"/>
                </a:solidFill>
              </a:rPr>
              <a:t>detrüsör</a:t>
            </a:r>
            <a:r>
              <a:rPr lang="tr-TR" dirty="0">
                <a:solidFill>
                  <a:schemeClr val="tx1"/>
                </a:solidFill>
              </a:rPr>
              <a:t> </a:t>
            </a:r>
            <a:r>
              <a:rPr lang="tr-TR" dirty="0" err="1">
                <a:solidFill>
                  <a:schemeClr val="tx1"/>
                </a:solidFill>
              </a:rPr>
              <a:t>instabilitesi</a:t>
            </a:r>
            <a:r>
              <a:rPr lang="tr-TR" dirty="0">
                <a:solidFill>
                  <a:schemeClr val="tx1"/>
                </a:solidFill>
              </a:rPr>
              <a:t> yani mesanenin istemsiz olarak kasılmasıdır. </a:t>
            </a:r>
          </a:p>
          <a:p>
            <a:pPr lvl="1">
              <a:lnSpc>
                <a:spcPct val="150000"/>
              </a:lnSpc>
            </a:pPr>
            <a:r>
              <a:rPr lang="tr-TR" dirty="0">
                <a:solidFill>
                  <a:schemeClr val="tx1"/>
                </a:solidFill>
              </a:rPr>
              <a:t>Bu istemsiz kasılmaların sıklığı yaşla birlikte artar</a:t>
            </a:r>
          </a:p>
          <a:p>
            <a:pPr lvl="1">
              <a:lnSpc>
                <a:spcPct val="150000"/>
              </a:lnSpc>
            </a:pPr>
            <a:endParaRPr lang="tr-TR" dirty="0">
              <a:solidFill>
                <a:schemeClr val="tx1"/>
              </a:solidFill>
            </a:endParaRPr>
          </a:p>
          <a:p>
            <a:pPr>
              <a:lnSpc>
                <a:spcPct val="150000"/>
              </a:lnSpc>
            </a:pPr>
            <a:r>
              <a:rPr lang="tr-TR" dirty="0">
                <a:solidFill>
                  <a:schemeClr val="tx1"/>
                </a:solidFill>
              </a:rPr>
              <a:t>inme, </a:t>
            </a:r>
            <a:r>
              <a:rPr lang="tr-TR" dirty="0" err="1">
                <a:solidFill>
                  <a:schemeClr val="tx1"/>
                </a:solidFill>
              </a:rPr>
              <a:t>demans</a:t>
            </a:r>
            <a:r>
              <a:rPr lang="tr-TR" dirty="0">
                <a:solidFill>
                  <a:schemeClr val="tx1"/>
                </a:solidFill>
              </a:rPr>
              <a:t> veya omurga yaralanmalarının sonucu olarak da görülebilir.</a:t>
            </a:r>
          </a:p>
          <a:p>
            <a:pPr lvl="1">
              <a:lnSpc>
                <a:spcPct val="150000"/>
              </a:lnSpc>
            </a:pPr>
            <a:r>
              <a:rPr lang="tr-TR" dirty="0" err="1">
                <a:solidFill>
                  <a:schemeClr val="tx1"/>
                </a:solidFill>
              </a:rPr>
              <a:t>detrüsör</a:t>
            </a:r>
            <a:r>
              <a:rPr lang="tr-TR" dirty="0">
                <a:solidFill>
                  <a:schemeClr val="tx1"/>
                </a:solidFill>
              </a:rPr>
              <a:t> </a:t>
            </a:r>
            <a:r>
              <a:rPr lang="tr-TR" dirty="0" err="1">
                <a:solidFill>
                  <a:schemeClr val="tx1"/>
                </a:solidFill>
              </a:rPr>
              <a:t>hiperrefleksisi</a:t>
            </a:r>
            <a:endParaRPr lang="tr-TR" dirty="0">
              <a:solidFill>
                <a:schemeClr val="tx1"/>
              </a:solidFill>
            </a:endParaRPr>
          </a:p>
          <a:p>
            <a:pPr lvl="1">
              <a:lnSpc>
                <a:spcPct val="150000"/>
              </a:lnSpc>
            </a:pPr>
            <a:endParaRPr lang="tr-TR" dirty="0">
              <a:solidFill>
                <a:schemeClr val="tx1"/>
              </a:solidFill>
            </a:endParaRPr>
          </a:p>
          <a:p>
            <a:pPr>
              <a:lnSpc>
                <a:spcPct val="150000"/>
              </a:lnSpc>
            </a:pPr>
            <a:r>
              <a:rPr lang="tr-TR" dirty="0" err="1">
                <a:solidFill>
                  <a:schemeClr val="tx1"/>
                </a:solidFill>
              </a:rPr>
              <a:t>infeksiyon</a:t>
            </a:r>
            <a:r>
              <a:rPr lang="tr-TR" dirty="0">
                <a:solidFill>
                  <a:schemeClr val="tx1"/>
                </a:solidFill>
              </a:rPr>
              <a:t>, mesane taşları veya tümörlerle oluşan mesane </a:t>
            </a:r>
            <a:r>
              <a:rPr lang="tr-TR" dirty="0" err="1">
                <a:solidFill>
                  <a:schemeClr val="tx1"/>
                </a:solidFill>
              </a:rPr>
              <a:t>irritasyonu</a:t>
            </a:r>
            <a:r>
              <a:rPr lang="tr-TR" dirty="0">
                <a:solidFill>
                  <a:schemeClr val="tx1"/>
                </a:solidFill>
              </a:rPr>
              <a:t> sonucu</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065" y="1464300"/>
            <a:ext cx="1633860" cy="3352595"/>
          </a:xfrm>
          <a:prstGeom prst="rect">
            <a:avLst/>
          </a:prstGeom>
        </p:spPr>
      </p:pic>
    </p:spTree>
    <p:extLst>
      <p:ext uri="{BB962C8B-B14F-4D97-AF65-F5344CB8AC3E}">
        <p14:creationId xmlns:p14="http://schemas.microsoft.com/office/powerpoint/2010/main" val="164639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Stres </a:t>
            </a:r>
            <a:r>
              <a:rPr lang="tr-TR" dirty="0" err="1">
                <a:solidFill>
                  <a:schemeClr val="tx1"/>
                </a:solidFill>
              </a:rPr>
              <a:t>inkontinansı</a:t>
            </a:r>
            <a:r>
              <a:rPr lang="tr-TR" dirty="0">
                <a:solidFill>
                  <a:schemeClr val="tx1"/>
                </a:solidFill>
              </a:rPr>
              <a:t> </a:t>
            </a:r>
          </a:p>
        </p:txBody>
      </p:sp>
      <p:sp>
        <p:nvSpPr>
          <p:cNvPr id="3" name="İçerik Yer Tutucusu 2"/>
          <p:cNvSpPr>
            <a:spLocks noGrp="1"/>
          </p:cNvSpPr>
          <p:nvPr>
            <p:ph idx="1"/>
          </p:nvPr>
        </p:nvSpPr>
        <p:spPr>
          <a:xfrm>
            <a:off x="1009650" y="2419643"/>
            <a:ext cx="7124700" cy="3742006"/>
          </a:xfrm>
        </p:spPr>
        <p:txBody>
          <a:bodyPr/>
          <a:lstStyle/>
          <a:p>
            <a:pPr>
              <a:lnSpc>
                <a:spcPct val="150000"/>
              </a:lnSpc>
            </a:pPr>
            <a:r>
              <a:rPr lang="tr-TR" dirty="0">
                <a:solidFill>
                  <a:schemeClr val="tx1"/>
                </a:solidFill>
              </a:rPr>
              <a:t>kadınlarda daha sık</a:t>
            </a:r>
          </a:p>
          <a:p>
            <a:pPr>
              <a:lnSpc>
                <a:spcPct val="150000"/>
              </a:lnSpc>
            </a:pPr>
            <a:r>
              <a:rPr lang="tr-TR" dirty="0">
                <a:solidFill>
                  <a:schemeClr val="tx1"/>
                </a:solidFill>
              </a:rPr>
              <a:t>karın içi basınç artışı (</a:t>
            </a:r>
            <a:r>
              <a:rPr lang="tr-TR" dirty="0" err="1">
                <a:solidFill>
                  <a:schemeClr val="tx1"/>
                </a:solidFill>
              </a:rPr>
              <a:t>Valsalva</a:t>
            </a:r>
            <a:r>
              <a:rPr lang="tr-TR" dirty="0">
                <a:solidFill>
                  <a:schemeClr val="tx1"/>
                </a:solidFill>
              </a:rPr>
              <a:t> Manevrası) ile oluşur</a:t>
            </a:r>
          </a:p>
          <a:p>
            <a:pPr>
              <a:lnSpc>
                <a:spcPct val="150000"/>
              </a:lnSpc>
            </a:pPr>
            <a:r>
              <a:rPr lang="tr-TR" dirty="0">
                <a:solidFill>
                  <a:schemeClr val="tx1"/>
                </a:solidFill>
              </a:rPr>
              <a:t>Hastalar öksürme, gülme, hapşırma veya egzersiz yapma esnasında genellikle küçük miktarlarda idrar kaçırmadan yakınırlar. </a:t>
            </a:r>
          </a:p>
        </p:txBody>
      </p:sp>
      <p:pic>
        <p:nvPicPr>
          <p:cNvPr id="4" name="Resim 3"/>
          <p:cNvPicPr>
            <a:picLocks noChangeAspect="1"/>
          </p:cNvPicPr>
          <p:nvPr/>
        </p:nvPicPr>
        <p:blipFill>
          <a:blip r:embed="rId2"/>
          <a:stretch>
            <a:fillRect/>
          </a:stretch>
        </p:blipFill>
        <p:spPr>
          <a:xfrm>
            <a:off x="5556738" y="90316"/>
            <a:ext cx="3371630" cy="3371630"/>
          </a:xfrm>
          <a:prstGeom prst="rect">
            <a:avLst/>
          </a:prstGeom>
        </p:spPr>
      </p:pic>
    </p:spTree>
    <p:extLst>
      <p:ext uri="{BB962C8B-B14F-4D97-AF65-F5344CB8AC3E}">
        <p14:creationId xmlns:p14="http://schemas.microsoft.com/office/powerpoint/2010/main" val="117201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09650" y="1806575"/>
            <a:ext cx="6232982" cy="4052888"/>
          </a:xfrm>
        </p:spPr>
        <p:txBody>
          <a:bodyPr/>
          <a:lstStyle/>
          <a:p>
            <a:pPr>
              <a:lnSpc>
                <a:spcPct val="150000"/>
              </a:lnSpc>
            </a:pPr>
            <a:r>
              <a:rPr lang="tr-TR" dirty="0">
                <a:solidFill>
                  <a:schemeClr val="tx1"/>
                </a:solidFill>
              </a:rPr>
              <a:t>Kadınlarda, </a:t>
            </a:r>
          </a:p>
          <a:p>
            <a:pPr lvl="1">
              <a:lnSpc>
                <a:spcPct val="150000"/>
              </a:lnSpc>
            </a:pPr>
            <a:r>
              <a:rPr lang="tr-TR" dirty="0">
                <a:solidFill>
                  <a:schemeClr val="tx1"/>
                </a:solidFill>
              </a:rPr>
              <a:t>en sık neden pelvik taban kaslarının zayıflığı neticesinde gelişen üretra hipermobilitesi</a:t>
            </a:r>
          </a:p>
          <a:p>
            <a:pPr lvl="1">
              <a:lnSpc>
                <a:spcPct val="150000"/>
              </a:lnSpc>
            </a:pPr>
            <a:r>
              <a:rPr lang="tr-TR" dirty="0">
                <a:solidFill>
                  <a:schemeClr val="tx1"/>
                </a:solidFill>
              </a:rPr>
              <a:t>travma, radyasyon veya cerrahi gibi nedenlerle üretral sfinkterlerin zayıflaması </a:t>
            </a:r>
          </a:p>
          <a:p>
            <a:pPr>
              <a:lnSpc>
                <a:spcPct val="150000"/>
              </a:lnSpc>
            </a:pPr>
            <a:r>
              <a:rPr lang="tr-TR" dirty="0">
                <a:solidFill>
                  <a:schemeClr val="tx1"/>
                </a:solidFill>
              </a:rPr>
              <a:t>Erkeklerde</a:t>
            </a:r>
          </a:p>
          <a:p>
            <a:pPr lvl="1">
              <a:lnSpc>
                <a:spcPct val="150000"/>
              </a:lnSpc>
            </a:pPr>
            <a:r>
              <a:rPr lang="tr-TR" dirty="0">
                <a:solidFill>
                  <a:schemeClr val="tx1"/>
                </a:solidFill>
              </a:rPr>
              <a:t>cerrahi veya travma yolu ile sfinkter hasarı</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176" y="1923840"/>
            <a:ext cx="1546348" cy="3112394"/>
          </a:xfrm>
          <a:prstGeom prst="rect">
            <a:avLst/>
          </a:prstGeom>
        </p:spPr>
      </p:pic>
    </p:spTree>
    <p:extLst>
      <p:ext uri="{BB962C8B-B14F-4D97-AF65-F5344CB8AC3E}">
        <p14:creationId xmlns:p14="http://schemas.microsoft.com/office/powerpoint/2010/main" val="263951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Taşma </a:t>
            </a:r>
            <a:r>
              <a:rPr lang="tr-TR" dirty="0" err="1">
                <a:solidFill>
                  <a:schemeClr val="tx1"/>
                </a:solidFill>
              </a:rPr>
              <a:t>inkontinansı</a:t>
            </a:r>
            <a:endParaRPr lang="tr-TR" dirty="0">
              <a:solidFill>
                <a:schemeClr val="tx1"/>
              </a:solidFill>
            </a:endParaRPr>
          </a:p>
        </p:txBody>
      </p:sp>
      <p:sp>
        <p:nvSpPr>
          <p:cNvPr id="3" name="İçerik Yer Tutucusu 2"/>
          <p:cNvSpPr>
            <a:spLocks noGrp="1"/>
          </p:cNvSpPr>
          <p:nvPr>
            <p:ph idx="1"/>
          </p:nvPr>
        </p:nvSpPr>
        <p:spPr>
          <a:xfrm>
            <a:off x="1009650" y="1955409"/>
            <a:ext cx="5579159" cy="3904054"/>
          </a:xfrm>
        </p:spPr>
        <p:txBody>
          <a:bodyPr/>
          <a:lstStyle/>
          <a:p>
            <a:pPr>
              <a:lnSpc>
                <a:spcPct val="150000"/>
              </a:lnSpc>
            </a:pPr>
            <a:r>
              <a:rPr lang="tr-TR" dirty="0">
                <a:solidFill>
                  <a:schemeClr val="tx1"/>
                </a:solidFill>
              </a:rPr>
              <a:t>Mesanenin ileri derecede genişlemesi sonucu oluşur. </a:t>
            </a:r>
          </a:p>
          <a:p>
            <a:pPr>
              <a:lnSpc>
                <a:spcPct val="150000"/>
              </a:lnSpc>
            </a:pPr>
            <a:r>
              <a:rPr lang="tr-TR" dirty="0">
                <a:solidFill>
                  <a:schemeClr val="tx1"/>
                </a:solidFill>
              </a:rPr>
              <a:t>sık veya sürekli idrar kaçağı, damlama tarzında veya uyarı oluşmaksızın büyük miktarlarda idrar kaçırma gibi yakınmalar vardır.</a:t>
            </a:r>
          </a:p>
        </p:txBody>
      </p:sp>
      <p:pic>
        <p:nvPicPr>
          <p:cNvPr id="4" name="Resim 3"/>
          <p:cNvPicPr>
            <a:picLocks noChangeAspect="1"/>
          </p:cNvPicPr>
          <p:nvPr/>
        </p:nvPicPr>
        <p:blipFill>
          <a:blip r:embed="rId2"/>
          <a:stretch>
            <a:fillRect/>
          </a:stretch>
        </p:blipFill>
        <p:spPr>
          <a:xfrm>
            <a:off x="6588809" y="1361051"/>
            <a:ext cx="2381250" cy="2381250"/>
          </a:xfrm>
          <a:prstGeom prst="rect">
            <a:avLst/>
          </a:prstGeom>
        </p:spPr>
      </p:pic>
    </p:spTree>
    <p:extLst>
      <p:ext uri="{BB962C8B-B14F-4D97-AF65-F5344CB8AC3E}">
        <p14:creationId xmlns:p14="http://schemas.microsoft.com/office/powerpoint/2010/main" val="3051844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12874" y="717452"/>
            <a:ext cx="5961132" cy="5795890"/>
          </a:xfrm>
        </p:spPr>
        <p:txBody>
          <a:bodyPr/>
          <a:lstStyle/>
          <a:p>
            <a:pPr>
              <a:lnSpc>
                <a:spcPct val="150000"/>
              </a:lnSpc>
            </a:pPr>
            <a:r>
              <a:rPr lang="tr-TR" dirty="0">
                <a:solidFill>
                  <a:schemeClr val="tx1"/>
                </a:solidFill>
              </a:rPr>
              <a:t>Mesanenin yetersiz boşalması ya mesanenin kasılma yeteneğindeki bir bozukluk (</a:t>
            </a:r>
            <a:r>
              <a:rPr lang="tr-TR" dirty="0" err="1">
                <a:solidFill>
                  <a:schemeClr val="tx1"/>
                </a:solidFill>
              </a:rPr>
              <a:t>detrüsör</a:t>
            </a:r>
            <a:r>
              <a:rPr lang="tr-TR" dirty="0">
                <a:solidFill>
                  <a:schemeClr val="tx1"/>
                </a:solidFill>
              </a:rPr>
              <a:t> </a:t>
            </a:r>
            <a:r>
              <a:rPr lang="tr-TR" dirty="0" err="1">
                <a:solidFill>
                  <a:schemeClr val="tx1"/>
                </a:solidFill>
              </a:rPr>
              <a:t>hipoaktivitesi</a:t>
            </a:r>
            <a:r>
              <a:rPr lang="tr-TR" dirty="0">
                <a:solidFill>
                  <a:schemeClr val="tx1"/>
                </a:solidFill>
              </a:rPr>
              <a:t>) </a:t>
            </a:r>
          </a:p>
          <a:p>
            <a:pPr lvl="1">
              <a:lnSpc>
                <a:spcPct val="150000"/>
              </a:lnSpc>
            </a:pPr>
            <a:r>
              <a:rPr lang="tr-TR" dirty="0">
                <a:solidFill>
                  <a:schemeClr val="tx1"/>
                </a:solidFill>
              </a:rPr>
              <a:t>diyabet, kronik alkolizm veya disk hastalığına </a:t>
            </a:r>
            <a:r>
              <a:rPr lang="tr-TR" dirty="0" err="1">
                <a:solidFill>
                  <a:schemeClr val="tx1"/>
                </a:solidFill>
              </a:rPr>
              <a:t>sekonder</a:t>
            </a:r>
            <a:endParaRPr lang="tr-TR" dirty="0">
              <a:solidFill>
                <a:schemeClr val="tx1"/>
              </a:solidFill>
            </a:endParaRPr>
          </a:p>
          <a:p>
            <a:pPr lvl="1">
              <a:lnSpc>
                <a:spcPct val="150000"/>
              </a:lnSpc>
            </a:pPr>
            <a:r>
              <a:rPr lang="tr-TR" dirty="0">
                <a:solidFill>
                  <a:schemeClr val="tx1"/>
                </a:solidFill>
              </a:rPr>
              <a:t>kas gevşetici ve beta </a:t>
            </a:r>
            <a:r>
              <a:rPr lang="tr-TR" dirty="0" err="1">
                <a:solidFill>
                  <a:schemeClr val="tx1"/>
                </a:solidFill>
              </a:rPr>
              <a:t>bloker</a:t>
            </a:r>
            <a:r>
              <a:rPr lang="tr-TR" dirty="0">
                <a:solidFill>
                  <a:schemeClr val="tx1"/>
                </a:solidFill>
              </a:rPr>
              <a:t> ilaçların kullanımı</a:t>
            </a:r>
          </a:p>
          <a:p>
            <a:pPr>
              <a:lnSpc>
                <a:spcPct val="150000"/>
              </a:lnSpc>
            </a:pPr>
            <a:r>
              <a:rPr lang="tr-TR" dirty="0">
                <a:solidFill>
                  <a:schemeClr val="tx1"/>
                </a:solidFill>
              </a:rPr>
              <a:t>mesane çıkışının veya </a:t>
            </a:r>
            <a:r>
              <a:rPr lang="tr-TR" dirty="0" err="1">
                <a:solidFill>
                  <a:schemeClr val="tx1"/>
                </a:solidFill>
              </a:rPr>
              <a:t>üretranın</a:t>
            </a:r>
            <a:r>
              <a:rPr lang="tr-TR" dirty="0">
                <a:solidFill>
                  <a:schemeClr val="tx1"/>
                </a:solidFill>
              </a:rPr>
              <a:t> </a:t>
            </a:r>
            <a:r>
              <a:rPr lang="tr-TR" dirty="0" err="1">
                <a:solidFill>
                  <a:schemeClr val="tx1"/>
                </a:solidFill>
              </a:rPr>
              <a:t>obstüriksiyonu</a:t>
            </a:r>
            <a:endParaRPr lang="tr-TR" dirty="0">
              <a:solidFill>
                <a:schemeClr val="tx1"/>
              </a:solidFill>
            </a:endParaRPr>
          </a:p>
          <a:p>
            <a:pPr lvl="1">
              <a:lnSpc>
                <a:spcPct val="150000"/>
              </a:lnSpc>
            </a:pPr>
            <a:r>
              <a:rPr lang="tr-TR" dirty="0">
                <a:solidFill>
                  <a:schemeClr val="tx1"/>
                </a:solidFill>
              </a:rPr>
              <a:t>fiziksel (prostat </a:t>
            </a:r>
            <a:r>
              <a:rPr lang="tr-TR" dirty="0" err="1">
                <a:solidFill>
                  <a:schemeClr val="tx1"/>
                </a:solidFill>
              </a:rPr>
              <a:t>hipertrofisi</a:t>
            </a:r>
            <a:r>
              <a:rPr lang="tr-TR" dirty="0">
                <a:solidFill>
                  <a:schemeClr val="tx1"/>
                </a:solidFill>
              </a:rPr>
              <a:t>, tümör, </a:t>
            </a:r>
            <a:r>
              <a:rPr lang="tr-TR" dirty="0" err="1">
                <a:solidFill>
                  <a:schemeClr val="tx1"/>
                </a:solidFill>
              </a:rPr>
              <a:t>striktür</a:t>
            </a:r>
            <a:r>
              <a:rPr lang="tr-TR" dirty="0">
                <a:solidFill>
                  <a:schemeClr val="tx1"/>
                </a:solidFill>
              </a:rPr>
              <a:t>)</a:t>
            </a:r>
          </a:p>
          <a:p>
            <a:pPr lvl="1">
              <a:lnSpc>
                <a:spcPct val="150000"/>
              </a:lnSpc>
            </a:pPr>
            <a:r>
              <a:rPr lang="tr-TR" dirty="0">
                <a:solidFill>
                  <a:schemeClr val="tx1"/>
                </a:solidFill>
              </a:rPr>
              <a:t>nörolojik (</a:t>
            </a:r>
            <a:r>
              <a:rPr lang="tr-TR" dirty="0" err="1">
                <a:solidFill>
                  <a:schemeClr val="tx1"/>
                </a:solidFill>
              </a:rPr>
              <a:t>spinal</a:t>
            </a:r>
            <a:r>
              <a:rPr lang="tr-TR" dirty="0">
                <a:solidFill>
                  <a:schemeClr val="tx1"/>
                </a:solidFill>
              </a:rPr>
              <a:t> </a:t>
            </a:r>
            <a:r>
              <a:rPr lang="tr-TR" dirty="0" err="1">
                <a:solidFill>
                  <a:schemeClr val="tx1"/>
                </a:solidFill>
              </a:rPr>
              <a:t>kord</a:t>
            </a:r>
            <a:r>
              <a:rPr lang="tr-TR" dirty="0">
                <a:solidFill>
                  <a:schemeClr val="tx1"/>
                </a:solidFill>
              </a:rPr>
              <a:t> lezyonları, pelvik cerrahi)</a:t>
            </a:r>
          </a:p>
          <a:p>
            <a:pPr lvl="1">
              <a:lnSpc>
                <a:spcPct val="150000"/>
              </a:lnSpc>
            </a:pPr>
            <a:r>
              <a:rPr lang="tr-TR" dirty="0">
                <a:solidFill>
                  <a:schemeClr val="tx1"/>
                </a:solidFill>
              </a:rPr>
              <a:t>farmakolojik (a-</a:t>
            </a:r>
            <a:r>
              <a:rPr lang="tr-TR" dirty="0" err="1">
                <a:solidFill>
                  <a:schemeClr val="tx1"/>
                </a:solidFill>
              </a:rPr>
              <a:t>adrenerjik</a:t>
            </a:r>
            <a:r>
              <a:rPr lang="tr-TR" dirty="0">
                <a:solidFill>
                  <a:schemeClr val="tx1"/>
                </a:solidFill>
              </a:rPr>
              <a:t> </a:t>
            </a:r>
            <a:r>
              <a:rPr lang="tr-TR" dirty="0" err="1">
                <a:solidFill>
                  <a:schemeClr val="tx1"/>
                </a:solidFill>
              </a:rPr>
              <a:t>agonist</a:t>
            </a:r>
            <a:r>
              <a:rPr lang="tr-TR" dirty="0">
                <a:solidFill>
                  <a:schemeClr val="tx1"/>
                </a:solidFill>
              </a:rPr>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590" y="1713046"/>
            <a:ext cx="1735557" cy="3527462"/>
          </a:xfrm>
          <a:prstGeom prst="rect">
            <a:avLst/>
          </a:prstGeom>
        </p:spPr>
      </p:pic>
    </p:spTree>
    <p:extLst>
      <p:ext uri="{BB962C8B-B14F-4D97-AF65-F5344CB8AC3E}">
        <p14:creationId xmlns:p14="http://schemas.microsoft.com/office/powerpoint/2010/main" val="43394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Amaç</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Üriner inkontinans ve üriner inkontinanslı hastanın yönetimiyle ilgili bilgi vermek</a:t>
            </a:r>
          </a:p>
        </p:txBody>
      </p:sp>
    </p:spTree>
    <p:extLst>
      <p:ext uri="{BB962C8B-B14F-4D97-AF65-F5344CB8AC3E}">
        <p14:creationId xmlns:p14="http://schemas.microsoft.com/office/powerpoint/2010/main" val="124414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Fonksiyonel inkontinans</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Hastanın normal bir idrar yoluna sahip olduğu ancak fiziksel veya bilişsel bozukluklardan dolayı idrar kontrolünün bozulduğu durumlar</a:t>
            </a:r>
          </a:p>
        </p:txBody>
      </p:sp>
    </p:spTree>
    <p:extLst>
      <p:ext uri="{BB962C8B-B14F-4D97-AF65-F5344CB8AC3E}">
        <p14:creationId xmlns:p14="http://schemas.microsoft.com/office/powerpoint/2010/main" val="678371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chemeClr val="tx1"/>
                </a:solidFill>
              </a:rPr>
              <a:t>Mikst</a:t>
            </a:r>
            <a:r>
              <a:rPr lang="tr-TR" dirty="0">
                <a:solidFill>
                  <a:schemeClr val="tx1"/>
                </a:solidFill>
              </a:rPr>
              <a:t> inkontinans</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en sık stres ve acil </a:t>
            </a:r>
            <a:r>
              <a:rPr lang="tr-TR" dirty="0" err="1">
                <a:solidFill>
                  <a:schemeClr val="tx1"/>
                </a:solidFill>
              </a:rPr>
              <a:t>inkontinansın</a:t>
            </a:r>
            <a:r>
              <a:rPr lang="tr-TR" dirty="0">
                <a:solidFill>
                  <a:schemeClr val="tx1"/>
                </a:solidFill>
              </a:rPr>
              <a:t> birlikteliği</a:t>
            </a:r>
          </a:p>
          <a:p>
            <a:pPr>
              <a:lnSpc>
                <a:spcPct val="150000"/>
              </a:lnSpc>
            </a:pPr>
            <a:r>
              <a:rPr lang="tr-TR" dirty="0">
                <a:solidFill>
                  <a:schemeClr val="tx1"/>
                </a:solidFill>
              </a:rPr>
              <a:t>fonksiyonel inkontinans; stres, acil ve taşma </a:t>
            </a:r>
            <a:r>
              <a:rPr lang="tr-TR" dirty="0" err="1">
                <a:solidFill>
                  <a:schemeClr val="tx1"/>
                </a:solidFill>
              </a:rPr>
              <a:t>inkontinansı</a:t>
            </a:r>
            <a:r>
              <a:rPr lang="tr-TR" dirty="0">
                <a:solidFill>
                  <a:schemeClr val="tx1"/>
                </a:solidFill>
              </a:rPr>
              <a:t> ile birlikte olabilir. </a:t>
            </a:r>
          </a:p>
          <a:p>
            <a:pPr>
              <a:lnSpc>
                <a:spcPct val="150000"/>
              </a:lnSpc>
            </a:pPr>
            <a:r>
              <a:rPr lang="tr-TR" dirty="0">
                <a:solidFill>
                  <a:schemeClr val="tx1"/>
                </a:solidFill>
              </a:rPr>
              <a:t>Birlikte olan diğer hastalıkların tedavisinde kullanılan ilaçların yan etkisi de, altta bulunan herhangi bir tipte inkontinans ile birleşerek </a:t>
            </a:r>
            <a:r>
              <a:rPr lang="tr-TR" dirty="0" err="1">
                <a:solidFill>
                  <a:schemeClr val="tx1"/>
                </a:solidFill>
              </a:rPr>
              <a:t>mikst</a:t>
            </a:r>
            <a:r>
              <a:rPr lang="tr-TR" dirty="0">
                <a:solidFill>
                  <a:schemeClr val="tx1"/>
                </a:solidFill>
              </a:rPr>
              <a:t> </a:t>
            </a:r>
            <a:r>
              <a:rPr lang="tr-TR" dirty="0" err="1">
                <a:solidFill>
                  <a:schemeClr val="tx1"/>
                </a:solidFill>
              </a:rPr>
              <a:t>inkontinansa</a:t>
            </a:r>
            <a:r>
              <a:rPr lang="tr-TR" dirty="0">
                <a:solidFill>
                  <a:schemeClr val="tx1"/>
                </a:solidFill>
              </a:rPr>
              <a:t> sebep olabilir. </a:t>
            </a:r>
          </a:p>
        </p:txBody>
      </p:sp>
    </p:spTree>
    <p:extLst>
      <p:ext uri="{BB962C8B-B14F-4D97-AF65-F5344CB8AC3E}">
        <p14:creationId xmlns:p14="http://schemas.microsoft.com/office/powerpoint/2010/main" val="409621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Öykü ve FM</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Hedefler</a:t>
            </a:r>
          </a:p>
          <a:p>
            <a:pPr lvl="1">
              <a:lnSpc>
                <a:spcPct val="150000"/>
              </a:lnSpc>
            </a:pPr>
            <a:r>
              <a:rPr lang="tr-TR" dirty="0" err="1">
                <a:solidFill>
                  <a:schemeClr val="tx1"/>
                </a:solidFill>
              </a:rPr>
              <a:t>İnkontinansın</a:t>
            </a:r>
            <a:r>
              <a:rPr lang="tr-TR" dirty="0">
                <a:solidFill>
                  <a:schemeClr val="tx1"/>
                </a:solidFill>
              </a:rPr>
              <a:t> geçici nedenlerini araştırmak (DİAPPERS)</a:t>
            </a:r>
          </a:p>
          <a:p>
            <a:pPr lvl="1">
              <a:lnSpc>
                <a:spcPct val="150000"/>
              </a:lnSpc>
            </a:pPr>
            <a:r>
              <a:rPr lang="tr-TR" dirty="0" err="1">
                <a:solidFill>
                  <a:schemeClr val="tx1"/>
                </a:solidFill>
              </a:rPr>
              <a:t>Primer</a:t>
            </a:r>
            <a:r>
              <a:rPr lang="tr-TR" dirty="0">
                <a:solidFill>
                  <a:schemeClr val="tx1"/>
                </a:solidFill>
              </a:rPr>
              <a:t> bozukluğun depolamada mı yoksa boşaltmada mı olduğunu saptamak</a:t>
            </a:r>
          </a:p>
          <a:p>
            <a:pPr lvl="1">
              <a:lnSpc>
                <a:spcPct val="150000"/>
              </a:lnSpc>
            </a:pPr>
            <a:r>
              <a:rPr lang="tr-TR" dirty="0">
                <a:solidFill>
                  <a:schemeClr val="tx1"/>
                </a:solidFill>
              </a:rPr>
              <a:t>Hastadaki belirtilere ve muhtemel etiyolojilere dayalı olarak </a:t>
            </a:r>
            <a:r>
              <a:rPr lang="tr-TR" dirty="0" err="1">
                <a:solidFill>
                  <a:schemeClr val="tx1"/>
                </a:solidFill>
              </a:rPr>
              <a:t>inkontinansın</a:t>
            </a:r>
            <a:r>
              <a:rPr lang="tr-TR" dirty="0">
                <a:solidFill>
                  <a:schemeClr val="tx1"/>
                </a:solidFill>
              </a:rPr>
              <a:t> tipini belirlemek</a:t>
            </a:r>
          </a:p>
          <a:p>
            <a:pPr lvl="1">
              <a:lnSpc>
                <a:spcPct val="150000"/>
              </a:lnSpc>
            </a:pPr>
            <a:r>
              <a:rPr lang="tr-TR" dirty="0" err="1">
                <a:solidFill>
                  <a:schemeClr val="tx1"/>
                </a:solidFill>
              </a:rPr>
              <a:t>İnkontinansın</a:t>
            </a:r>
            <a:r>
              <a:rPr lang="tr-TR" dirty="0">
                <a:solidFill>
                  <a:schemeClr val="tx1"/>
                </a:solidFill>
              </a:rPr>
              <a:t> epizotlarının seyrini, hastanın fonksiyonel yeterliliği ve yaşam kalitesi üzerine etkisini saptamak</a:t>
            </a:r>
          </a:p>
        </p:txBody>
      </p:sp>
    </p:spTree>
    <p:extLst>
      <p:ext uri="{BB962C8B-B14F-4D97-AF65-F5344CB8AC3E}">
        <p14:creationId xmlns:p14="http://schemas.microsoft.com/office/powerpoint/2010/main" val="148272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Öykü</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Yakınmaların süresi, ne zaman ne sıklıkta ve ne ile birlikte olduğu</a:t>
            </a:r>
          </a:p>
          <a:p>
            <a:pPr>
              <a:lnSpc>
                <a:spcPct val="150000"/>
              </a:lnSpc>
            </a:pPr>
            <a:r>
              <a:rPr lang="tr-TR" dirty="0">
                <a:solidFill>
                  <a:schemeClr val="tx1"/>
                </a:solidFill>
              </a:rPr>
              <a:t>Üriner enfeksiyon varlığı, taş öyküsü (</a:t>
            </a:r>
            <a:r>
              <a:rPr lang="tr-TR" dirty="0" err="1">
                <a:solidFill>
                  <a:schemeClr val="tx1"/>
                </a:solidFill>
              </a:rPr>
              <a:t>disüri,hematüri</a:t>
            </a:r>
            <a:r>
              <a:rPr lang="tr-TR" dirty="0">
                <a:solidFill>
                  <a:schemeClr val="tx1"/>
                </a:solidFill>
              </a:rPr>
              <a:t>)</a:t>
            </a:r>
          </a:p>
          <a:p>
            <a:pPr>
              <a:lnSpc>
                <a:spcPct val="150000"/>
              </a:lnSpc>
            </a:pPr>
            <a:r>
              <a:rPr lang="tr-TR" dirty="0">
                <a:solidFill>
                  <a:schemeClr val="tx1"/>
                </a:solidFill>
              </a:rPr>
              <a:t>Gündüz-gece idrara çıkma sıklığı, </a:t>
            </a:r>
          </a:p>
          <a:p>
            <a:pPr>
              <a:lnSpc>
                <a:spcPct val="150000"/>
              </a:lnSpc>
            </a:pPr>
            <a:r>
              <a:rPr lang="tr-TR" dirty="0">
                <a:solidFill>
                  <a:schemeClr val="tx1"/>
                </a:solidFill>
              </a:rPr>
              <a:t>Geçirilmiş üriner, pelvik veya </a:t>
            </a:r>
            <a:r>
              <a:rPr lang="tr-TR" dirty="0" err="1">
                <a:solidFill>
                  <a:schemeClr val="tx1"/>
                </a:solidFill>
              </a:rPr>
              <a:t>spinal</a:t>
            </a:r>
            <a:r>
              <a:rPr lang="tr-TR" dirty="0">
                <a:solidFill>
                  <a:schemeClr val="tx1"/>
                </a:solidFill>
              </a:rPr>
              <a:t> cerrahi girişimler</a:t>
            </a:r>
          </a:p>
        </p:txBody>
      </p:sp>
    </p:spTree>
    <p:extLst>
      <p:ext uri="{BB962C8B-B14F-4D97-AF65-F5344CB8AC3E}">
        <p14:creationId xmlns:p14="http://schemas.microsoft.com/office/powerpoint/2010/main" val="303571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nSpc>
                <a:spcPct val="150000"/>
              </a:lnSpc>
            </a:pPr>
            <a:r>
              <a:rPr lang="tr-TR" sz="1600" dirty="0">
                <a:solidFill>
                  <a:schemeClr val="tx1"/>
                </a:solidFill>
              </a:rPr>
              <a:t>DM semptomları var mı?</a:t>
            </a:r>
          </a:p>
          <a:p>
            <a:pPr>
              <a:lnSpc>
                <a:spcPct val="150000"/>
              </a:lnSpc>
            </a:pPr>
            <a:r>
              <a:rPr lang="tr-TR" sz="1600" dirty="0" err="1">
                <a:solidFill>
                  <a:schemeClr val="tx1"/>
                </a:solidFill>
              </a:rPr>
              <a:t>Konstipasyon</a:t>
            </a:r>
            <a:endParaRPr lang="tr-TR" sz="1600" dirty="0">
              <a:solidFill>
                <a:schemeClr val="tx1"/>
              </a:solidFill>
            </a:endParaRPr>
          </a:p>
          <a:p>
            <a:pPr>
              <a:lnSpc>
                <a:spcPct val="150000"/>
              </a:lnSpc>
            </a:pPr>
            <a:r>
              <a:rPr lang="tr-TR" sz="1600" dirty="0">
                <a:solidFill>
                  <a:schemeClr val="tx1"/>
                </a:solidFill>
              </a:rPr>
              <a:t>Kullanılan ilaçlar ve ilaç dışı diğer maddeler </a:t>
            </a:r>
          </a:p>
          <a:p>
            <a:pPr>
              <a:lnSpc>
                <a:spcPct val="150000"/>
              </a:lnSpc>
            </a:pPr>
            <a:r>
              <a:rPr lang="tr-TR" sz="1600" dirty="0">
                <a:solidFill>
                  <a:schemeClr val="tx1"/>
                </a:solidFill>
              </a:rPr>
              <a:t>Nörolojik bir patoloji düşündüren yakınmalar </a:t>
            </a:r>
          </a:p>
          <a:p>
            <a:pPr>
              <a:lnSpc>
                <a:spcPct val="150000"/>
              </a:lnSpc>
            </a:pPr>
            <a:r>
              <a:rPr lang="tr-TR" sz="1600" dirty="0">
                <a:solidFill>
                  <a:schemeClr val="tx1"/>
                </a:solidFill>
              </a:rPr>
              <a:t>Erkeklerde </a:t>
            </a:r>
            <a:r>
              <a:rPr lang="tr-TR" sz="1600" dirty="0" err="1">
                <a:solidFill>
                  <a:schemeClr val="tx1"/>
                </a:solidFill>
              </a:rPr>
              <a:t>obstrüktif</a:t>
            </a:r>
            <a:r>
              <a:rPr lang="tr-TR" sz="1600" dirty="0">
                <a:solidFill>
                  <a:schemeClr val="tx1"/>
                </a:solidFill>
              </a:rPr>
              <a:t> semptomlar</a:t>
            </a:r>
          </a:p>
          <a:p>
            <a:pPr>
              <a:lnSpc>
                <a:spcPct val="150000"/>
              </a:lnSpc>
            </a:pPr>
            <a:r>
              <a:rPr lang="tr-TR" sz="1600" dirty="0">
                <a:solidFill>
                  <a:schemeClr val="tx1"/>
                </a:solidFill>
              </a:rPr>
              <a:t>Kadınlarda gebelik, doğum sayısı, şekli, semptomların başlangıcı ile doğum ya da </a:t>
            </a:r>
            <a:r>
              <a:rPr lang="tr-TR" sz="1600" dirty="0" err="1">
                <a:solidFill>
                  <a:schemeClr val="tx1"/>
                </a:solidFill>
              </a:rPr>
              <a:t>menapoz</a:t>
            </a:r>
            <a:r>
              <a:rPr lang="tr-TR" sz="1600" dirty="0">
                <a:solidFill>
                  <a:schemeClr val="tx1"/>
                </a:solidFill>
              </a:rPr>
              <a:t> döneminin ilişkisi, HRT</a:t>
            </a:r>
          </a:p>
        </p:txBody>
      </p:sp>
    </p:spTree>
    <p:extLst>
      <p:ext uri="{BB962C8B-B14F-4D97-AF65-F5344CB8AC3E}">
        <p14:creationId xmlns:p14="http://schemas.microsoft.com/office/powerpoint/2010/main" val="3487929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Fizik muayene</a:t>
            </a:r>
            <a:br>
              <a:rPr lang="tr-TR" dirty="0"/>
            </a:br>
            <a:endParaRPr lang="tr-TR" dirty="0"/>
          </a:p>
        </p:txBody>
      </p:sp>
      <p:sp>
        <p:nvSpPr>
          <p:cNvPr id="3" name="İçerik Yer Tutucusu 2"/>
          <p:cNvSpPr>
            <a:spLocks noGrp="1"/>
          </p:cNvSpPr>
          <p:nvPr>
            <p:ph idx="1"/>
          </p:nvPr>
        </p:nvSpPr>
        <p:spPr/>
        <p:txBody>
          <a:bodyPr/>
          <a:lstStyle/>
          <a:p>
            <a:pPr>
              <a:lnSpc>
                <a:spcPct val="150000"/>
              </a:lnSpc>
            </a:pPr>
            <a:r>
              <a:rPr lang="tr-TR" dirty="0">
                <a:solidFill>
                  <a:schemeClr val="tx1"/>
                </a:solidFill>
              </a:rPr>
              <a:t>Karın muayenesi</a:t>
            </a:r>
          </a:p>
          <a:p>
            <a:pPr lvl="1">
              <a:lnSpc>
                <a:spcPct val="150000"/>
              </a:lnSpc>
            </a:pPr>
            <a:r>
              <a:rPr lang="tr-TR" dirty="0">
                <a:solidFill>
                  <a:schemeClr val="tx1"/>
                </a:solidFill>
              </a:rPr>
              <a:t>mesane </a:t>
            </a:r>
            <a:r>
              <a:rPr lang="tr-TR" dirty="0" err="1">
                <a:solidFill>
                  <a:schemeClr val="tx1"/>
                </a:solidFill>
              </a:rPr>
              <a:t>distansiyonu</a:t>
            </a:r>
            <a:r>
              <a:rPr lang="tr-TR" dirty="0">
                <a:solidFill>
                  <a:schemeClr val="tx1"/>
                </a:solidFill>
              </a:rPr>
              <a:t> (taşma </a:t>
            </a:r>
            <a:r>
              <a:rPr lang="tr-TR" dirty="0" err="1">
                <a:solidFill>
                  <a:schemeClr val="tx1"/>
                </a:solidFill>
              </a:rPr>
              <a:t>inkontinansı</a:t>
            </a:r>
            <a:r>
              <a:rPr lang="tr-TR" dirty="0">
                <a:solidFill>
                  <a:schemeClr val="tx1"/>
                </a:solidFill>
              </a:rPr>
              <a:t>) </a:t>
            </a:r>
          </a:p>
          <a:p>
            <a:pPr>
              <a:lnSpc>
                <a:spcPct val="150000"/>
              </a:lnSpc>
            </a:pPr>
            <a:r>
              <a:rPr lang="tr-TR" dirty="0" err="1">
                <a:solidFill>
                  <a:schemeClr val="tx1"/>
                </a:solidFill>
              </a:rPr>
              <a:t>Genital</a:t>
            </a:r>
            <a:r>
              <a:rPr lang="tr-TR" dirty="0">
                <a:solidFill>
                  <a:schemeClr val="tx1"/>
                </a:solidFill>
              </a:rPr>
              <a:t> muayene</a:t>
            </a:r>
          </a:p>
          <a:p>
            <a:pPr lvl="1">
              <a:lnSpc>
                <a:spcPct val="150000"/>
              </a:lnSpc>
            </a:pPr>
            <a:r>
              <a:rPr lang="tr-TR" dirty="0" err="1">
                <a:solidFill>
                  <a:schemeClr val="tx1"/>
                </a:solidFill>
              </a:rPr>
              <a:t>atrofi</a:t>
            </a:r>
            <a:r>
              <a:rPr lang="tr-TR" dirty="0">
                <a:solidFill>
                  <a:schemeClr val="tx1"/>
                </a:solidFill>
              </a:rPr>
              <a:t> veya kitle işareti</a:t>
            </a:r>
          </a:p>
          <a:p>
            <a:pPr lvl="1">
              <a:lnSpc>
                <a:spcPct val="150000"/>
              </a:lnSpc>
            </a:pPr>
            <a:r>
              <a:rPr lang="tr-TR" dirty="0" err="1">
                <a:solidFill>
                  <a:schemeClr val="tx1"/>
                </a:solidFill>
              </a:rPr>
              <a:t>uterus</a:t>
            </a:r>
            <a:r>
              <a:rPr lang="tr-TR" dirty="0">
                <a:solidFill>
                  <a:schemeClr val="tx1"/>
                </a:solidFill>
              </a:rPr>
              <a:t> </a:t>
            </a:r>
            <a:r>
              <a:rPr lang="tr-TR" dirty="0" err="1">
                <a:solidFill>
                  <a:schemeClr val="tx1"/>
                </a:solidFill>
              </a:rPr>
              <a:t>prolapsusu</a:t>
            </a:r>
            <a:r>
              <a:rPr lang="tr-TR" dirty="0">
                <a:solidFill>
                  <a:schemeClr val="tx1"/>
                </a:solidFill>
              </a:rPr>
              <a:t>, </a:t>
            </a:r>
            <a:r>
              <a:rPr lang="tr-TR" dirty="0" err="1">
                <a:solidFill>
                  <a:schemeClr val="tx1"/>
                </a:solidFill>
              </a:rPr>
              <a:t>sistosel</a:t>
            </a:r>
            <a:r>
              <a:rPr lang="tr-TR" dirty="0">
                <a:solidFill>
                  <a:schemeClr val="tx1"/>
                </a:solidFill>
              </a:rPr>
              <a:t> veya </a:t>
            </a:r>
            <a:r>
              <a:rPr lang="tr-TR" dirty="0" err="1">
                <a:solidFill>
                  <a:schemeClr val="tx1"/>
                </a:solidFill>
              </a:rPr>
              <a:t>rektosel</a:t>
            </a:r>
            <a:endParaRPr lang="tr-TR" dirty="0">
              <a:solidFill>
                <a:schemeClr val="tx1"/>
              </a:solidFill>
            </a:endParaRPr>
          </a:p>
        </p:txBody>
      </p:sp>
    </p:spTree>
    <p:extLst>
      <p:ext uri="{BB962C8B-B14F-4D97-AF65-F5344CB8AC3E}">
        <p14:creationId xmlns:p14="http://schemas.microsoft.com/office/powerpoint/2010/main" val="3812316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342900" lvl="1" indent="-342900">
              <a:lnSpc>
                <a:spcPct val="150000"/>
              </a:lnSpc>
            </a:pPr>
            <a:r>
              <a:rPr lang="tr-TR" sz="1800" dirty="0" err="1">
                <a:solidFill>
                  <a:schemeClr val="tx1"/>
                </a:solidFill>
              </a:rPr>
              <a:t>Rektal</a:t>
            </a:r>
            <a:r>
              <a:rPr lang="tr-TR" sz="1800" dirty="0">
                <a:solidFill>
                  <a:schemeClr val="tx1"/>
                </a:solidFill>
              </a:rPr>
              <a:t> muayene</a:t>
            </a:r>
          </a:p>
          <a:p>
            <a:pPr marL="742950" lvl="2" indent="-342900">
              <a:lnSpc>
                <a:spcPct val="150000"/>
              </a:lnSpc>
            </a:pPr>
            <a:r>
              <a:rPr lang="tr-TR" sz="1600" dirty="0" err="1">
                <a:solidFill>
                  <a:schemeClr val="tx1"/>
                </a:solidFill>
              </a:rPr>
              <a:t>gayta</a:t>
            </a:r>
            <a:r>
              <a:rPr lang="tr-TR" sz="1600" dirty="0">
                <a:solidFill>
                  <a:schemeClr val="tx1"/>
                </a:solidFill>
              </a:rPr>
              <a:t> tıkacı veya kitle</a:t>
            </a:r>
          </a:p>
          <a:p>
            <a:pPr marL="742950" lvl="2" indent="-342900">
              <a:lnSpc>
                <a:spcPct val="150000"/>
              </a:lnSpc>
            </a:pPr>
            <a:r>
              <a:rPr lang="tr-TR" sz="1600" dirty="0" err="1">
                <a:solidFill>
                  <a:schemeClr val="tx1"/>
                </a:solidFill>
              </a:rPr>
              <a:t>perineal</a:t>
            </a:r>
            <a:r>
              <a:rPr lang="tr-TR" sz="1600" dirty="0">
                <a:solidFill>
                  <a:schemeClr val="tx1"/>
                </a:solidFill>
              </a:rPr>
              <a:t> duyarlılık (sfinkter </a:t>
            </a:r>
            <a:r>
              <a:rPr lang="tr-TR" sz="1600" dirty="0" err="1">
                <a:solidFill>
                  <a:schemeClr val="tx1"/>
                </a:solidFill>
              </a:rPr>
              <a:t>tonusunun</a:t>
            </a:r>
            <a:r>
              <a:rPr lang="tr-TR" sz="1600" dirty="0">
                <a:solidFill>
                  <a:schemeClr val="tx1"/>
                </a:solidFill>
              </a:rPr>
              <a:t> ve nörolojik kaybın delili)</a:t>
            </a:r>
          </a:p>
          <a:p>
            <a:pPr marL="742950" lvl="2" indent="-342900">
              <a:lnSpc>
                <a:spcPct val="150000"/>
              </a:lnSpc>
            </a:pPr>
            <a:r>
              <a:rPr lang="tr-TR" sz="1600" dirty="0">
                <a:solidFill>
                  <a:schemeClr val="tx1"/>
                </a:solidFill>
              </a:rPr>
              <a:t>Prostat muayenesi </a:t>
            </a:r>
          </a:p>
          <a:p>
            <a:pPr marL="342900" lvl="1" indent="-342900">
              <a:lnSpc>
                <a:spcPct val="150000"/>
              </a:lnSpc>
            </a:pPr>
            <a:r>
              <a:rPr lang="tr-TR" sz="1800" dirty="0" err="1">
                <a:solidFill>
                  <a:schemeClr val="tx1"/>
                </a:solidFill>
              </a:rPr>
              <a:t>Lumbosakral</a:t>
            </a:r>
            <a:r>
              <a:rPr lang="tr-TR" sz="1800" dirty="0">
                <a:solidFill>
                  <a:schemeClr val="tx1"/>
                </a:solidFill>
              </a:rPr>
              <a:t> muayene </a:t>
            </a:r>
          </a:p>
          <a:p>
            <a:pPr marL="742950" lvl="2" indent="-342900">
              <a:lnSpc>
                <a:spcPct val="150000"/>
              </a:lnSpc>
            </a:pPr>
            <a:r>
              <a:rPr lang="tr-TR" sz="1600" dirty="0" err="1">
                <a:solidFill>
                  <a:schemeClr val="tx1"/>
                </a:solidFill>
              </a:rPr>
              <a:t>spinal</a:t>
            </a:r>
            <a:r>
              <a:rPr lang="tr-TR" sz="1600" dirty="0">
                <a:solidFill>
                  <a:schemeClr val="tx1"/>
                </a:solidFill>
              </a:rPr>
              <a:t> </a:t>
            </a:r>
            <a:r>
              <a:rPr lang="tr-TR" sz="1600" dirty="0" err="1">
                <a:solidFill>
                  <a:schemeClr val="tx1"/>
                </a:solidFill>
              </a:rPr>
              <a:t>kord</a:t>
            </a:r>
            <a:r>
              <a:rPr lang="tr-TR" sz="1600" dirty="0">
                <a:solidFill>
                  <a:schemeClr val="tx1"/>
                </a:solidFill>
              </a:rPr>
              <a:t> lezyonları</a:t>
            </a:r>
          </a:p>
        </p:txBody>
      </p:sp>
    </p:spTree>
    <p:extLst>
      <p:ext uri="{BB962C8B-B14F-4D97-AF65-F5344CB8AC3E}">
        <p14:creationId xmlns:p14="http://schemas.microsoft.com/office/powerpoint/2010/main" val="291469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Özel testler</a:t>
            </a:r>
            <a:endParaRPr lang="tr-TR" dirty="0"/>
          </a:p>
        </p:txBody>
      </p:sp>
      <p:sp>
        <p:nvSpPr>
          <p:cNvPr id="3" name="İçerik Yer Tutucusu 2"/>
          <p:cNvSpPr>
            <a:spLocks noGrp="1"/>
          </p:cNvSpPr>
          <p:nvPr>
            <p:ph idx="1"/>
          </p:nvPr>
        </p:nvSpPr>
        <p:spPr/>
        <p:txBody>
          <a:bodyPr/>
          <a:lstStyle/>
          <a:p>
            <a:pPr>
              <a:lnSpc>
                <a:spcPct val="150000"/>
              </a:lnSpc>
            </a:pPr>
            <a:r>
              <a:rPr lang="tr-TR" dirty="0" err="1">
                <a:solidFill>
                  <a:schemeClr val="tx1"/>
                </a:solidFill>
              </a:rPr>
              <a:t>Provokatif</a:t>
            </a:r>
            <a:r>
              <a:rPr lang="tr-TR" dirty="0">
                <a:solidFill>
                  <a:schemeClr val="tx1"/>
                </a:solidFill>
              </a:rPr>
              <a:t> stres testi</a:t>
            </a:r>
          </a:p>
          <a:p>
            <a:pPr lvl="1">
              <a:lnSpc>
                <a:spcPct val="150000"/>
              </a:lnSpc>
            </a:pPr>
            <a:r>
              <a:rPr lang="tr-TR" dirty="0">
                <a:solidFill>
                  <a:schemeClr val="tx1"/>
                </a:solidFill>
              </a:rPr>
              <a:t>Hasta rahatlatılır ve tercihen dik pozisyondayken kuvvetlice öksürtülür.</a:t>
            </a:r>
          </a:p>
          <a:p>
            <a:pPr lvl="1">
              <a:lnSpc>
                <a:spcPct val="150000"/>
              </a:lnSpc>
            </a:pPr>
            <a:r>
              <a:rPr lang="tr-TR" dirty="0">
                <a:solidFill>
                  <a:schemeClr val="tx1"/>
                </a:solidFill>
              </a:rPr>
              <a:t>İdrar kaçağı öksürmeyle eş zamanlı oluşmuşsa stres inkontinans, öksürmeden sonra gecikmeli olarak gelişmişse acil inkontinans düşünülür.</a:t>
            </a:r>
          </a:p>
          <a:p>
            <a:pPr>
              <a:lnSpc>
                <a:spcPct val="150000"/>
              </a:lnSpc>
            </a:pPr>
            <a:r>
              <a:rPr lang="tr-TR" dirty="0" err="1">
                <a:solidFill>
                  <a:schemeClr val="tx1"/>
                </a:solidFill>
              </a:rPr>
              <a:t>Postvoidal</a:t>
            </a:r>
            <a:r>
              <a:rPr lang="tr-TR" dirty="0">
                <a:solidFill>
                  <a:schemeClr val="tx1"/>
                </a:solidFill>
              </a:rPr>
              <a:t> </a:t>
            </a:r>
            <a:r>
              <a:rPr lang="tr-TR" dirty="0" err="1">
                <a:solidFill>
                  <a:schemeClr val="tx1"/>
                </a:solidFill>
              </a:rPr>
              <a:t>rezidü</a:t>
            </a:r>
            <a:r>
              <a:rPr lang="tr-TR" dirty="0">
                <a:solidFill>
                  <a:schemeClr val="tx1"/>
                </a:solidFill>
              </a:rPr>
              <a:t> testi (PVR)</a:t>
            </a:r>
          </a:p>
          <a:p>
            <a:pPr lvl="1">
              <a:lnSpc>
                <a:spcPct val="150000"/>
              </a:lnSpc>
            </a:pPr>
            <a:r>
              <a:rPr lang="tr-TR" dirty="0">
                <a:solidFill>
                  <a:schemeClr val="tx1"/>
                </a:solidFill>
              </a:rPr>
              <a:t>hastaya mümkün olduğunca mesanesini boşaltması söylenir ve boşaltımdan sonraki birkaç dakika içinde mesanede kalan (</a:t>
            </a:r>
            <a:r>
              <a:rPr lang="tr-TR" dirty="0" err="1">
                <a:solidFill>
                  <a:schemeClr val="tx1"/>
                </a:solidFill>
              </a:rPr>
              <a:t>rezidü</a:t>
            </a:r>
            <a:r>
              <a:rPr lang="tr-TR" dirty="0">
                <a:solidFill>
                  <a:schemeClr val="tx1"/>
                </a:solidFill>
              </a:rPr>
              <a:t>) idrar miktarı </a:t>
            </a:r>
            <a:r>
              <a:rPr lang="tr-TR" dirty="0" err="1">
                <a:solidFill>
                  <a:schemeClr val="tx1"/>
                </a:solidFill>
              </a:rPr>
              <a:t>kateter</a:t>
            </a:r>
            <a:r>
              <a:rPr lang="tr-TR" dirty="0">
                <a:solidFill>
                  <a:schemeClr val="tx1"/>
                </a:solidFill>
              </a:rPr>
              <a:t> veya USG ile ölçülür</a:t>
            </a:r>
          </a:p>
        </p:txBody>
      </p:sp>
    </p:spTree>
    <p:extLst>
      <p:ext uri="{BB962C8B-B14F-4D97-AF65-F5344CB8AC3E}">
        <p14:creationId xmlns:p14="http://schemas.microsoft.com/office/powerpoint/2010/main" val="836655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Klinik bulgular - laboratuvar ve görüntüleme çalışmaları</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TİT</a:t>
            </a:r>
          </a:p>
          <a:p>
            <a:pPr lvl="1">
              <a:lnSpc>
                <a:spcPct val="150000"/>
              </a:lnSpc>
            </a:pPr>
            <a:r>
              <a:rPr lang="tr-TR" dirty="0" err="1">
                <a:solidFill>
                  <a:schemeClr val="tx1"/>
                </a:solidFill>
              </a:rPr>
              <a:t>hematüri</a:t>
            </a:r>
            <a:r>
              <a:rPr lang="tr-TR" dirty="0">
                <a:solidFill>
                  <a:schemeClr val="tx1"/>
                </a:solidFill>
              </a:rPr>
              <a:t>, </a:t>
            </a:r>
            <a:r>
              <a:rPr lang="tr-TR" dirty="0" err="1">
                <a:solidFill>
                  <a:schemeClr val="tx1"/>
                </a:solidFill>
              </a:rPr>
              <a:t>proteinüri</a:t>
            </a:r>
            <a:r>
              <a:rPr lang="tr-TR" dirty="0">
                <a:solidFill>
                  <a:schemeClr val="tx1"/>
                </a:solidFill>
              </a:rPr>
              <a:t>, glikozüriyi, </a:t>
            </a:r>
            <a:r>
              <a:rPr lang="tr-TR" dirty="0" err="1">
                <a:solidFill>
                  <a:schemeClr val="tx1"/>
                </a:solidFill>
              </a:rPr>
              <a:t>infeksiyon</a:t>
            </a:r>
            <a:endParaRPr lang="tr-TR" dirty="0">
              <a:solidFill>
                <a:schemeClr val="tx1"/>
              </a:solidFill>
            </a:endParaRPr>
          </a:p>
          <a:p>
            <a:pPr>
              <a:lnSpc>
                <a:spcPct val="150000"/>
              </a:lnSpc>
            </a:pPr>
            <a:r>
              <a:rPr lang="tr-TR" dirty="0">
                <a:solidFill>
                  <a:schemeClr val="tx1"/>
                </a:solidFill>
              </a:rPr>
              <a:t>BFT (BUN ve </a:t>
            </a:r>
            <a:r>
              <a:rPr lang="tr-TR" dirty="0" err="1">
                <a:solidFill>
                  <a:schemeClr val="tx1"/>
                </a:solidFill>
              </a:rPr>
              <a:t>kreatinin</a:t>
            </a:r>
            <a:r>
              <a:rPr lang="tr-TR" dirty="0">
                <a:solidFill>
                  <a:schemeClr val="tx1"/>
                </a:solidFill>
              </a:rPr>
              <a:t>)</a:t>
            </a:r>
          </a:p>
          <a:p>
            <a:pPr>
              <a:lnSpc>
                <a:spcPct val="150000"/>
              </a:lnSpc>
            </a:pPr>
            <a:r>
              <a:rPr lang="tr-TR" dirty="0">
                <a:solidFill>
                  <a:schemeClr val="tx1"/>
                </a:solidFill>
              </a:rPr>
              <a:t>Glikoz, Kalsiyum</a:t>
            </a:r>
          </a:p>
          <a:p>
            <a:pPr lvl="1">
              <a:lnSpc>
                <a:spcPct val="150000"/>
              </a:lnSpc>
            </a:pPr>
            <a:r>
              <a:rPr lang="tr-TR" dirty="0" err="1">
                <a:solidFill>
                  <a:schemeClr val="tx1"/>
                </a:solidFill>
              </a:rPr>
              <a:t>poliürinin</a:t>
            </a:r>
            <a:r>
              <a:rPr lang="tr-TR" dirty="0">
                <a:solidFill>
                  <a:schemeClr val="tx1"/>
                </a:solidFill>
              </a:rPr>
              <a:t> </a:t>
            </a:r>
            <a:r>
              <a:rPr lang="tr-TR" dirty="0" err="1">
                <a:solidFill>
                  <a:schemeClr val="tx1"/>
                </a:solidFill>
              </a:rPr>
              <a:t>metabolik</a:t>
            </a:r>
            <a:r>
              <a:rPr lang="tr-TR" dirty="0">
                <a:solidFill>
                  <a:schemeClr val="tx1"/>
                </a:solidFill>
              </a:rPr>
              <a:t> nedenlerinin (</a:t>
            </a:r>
            <a:r>
              <a:rPr lang="tr-TR" dirty="0" err="1">
                <a:solidFill>
                  <a:schemeClr val="tx1"/>
                </a:solidFill>
              </a:rPr>
              <a:t>hiperkalsemi</a:t>
            </a:r>
            <a:r>
              <a:rPr lang="tr-TR" dirty="0">
                <a:solidFill>
                  <a:schemeClr val="tx1"/>
                </a:solidFill>
              </a:rPr>
              <a:t>, </a:t>
            </a:r>
            <a:r>
              <a:rPr lang="tr-TR" dirty="0" err="1">
                <a:solidFill>
                  <a:schemeClr val="tx1"/>
                </a:solidFill>
              </a:rPr>
              <a:t>hiperglisemi</a:t>
            </a:r>
            <a:r>
              <a:rPr lang="tr-TR" dirty="0">
                <a:solidFill>
                  <a:schemeClr val="tx1"/>
                </a:solidFill>
              </a:rPr>
              <a:t>)</a:t>
            </a:r>
          </a:p>
          <a:p>
            <a:pPr>
              <a:lnSpc>
                <a:spcPct val="150000"/>
              </a:lnSpc>
            </a:pPr>
            <a:r>
              <a:rPr lang="tr-TR" dirty="0" err="1">
                <a:solidFill>
                  <a:schemeClr val="tx1"/>
                </a:solidFill>
              </a:rPr>
              <a:t>renal</a:t>
            </a:r>
            <a:r>
              <a:rPr lang="tr-TR" dirty="0">
                <a:solidFill>
                  <a:schemeClr val="tx1"/>
                </a:solidFill>
              </a:rPr>
              <a:t> USG </a:t>
            </a:r>
          </a:p>
          <a:p>
            <a:pPr lvl="1">
              <a:lnSpc>
                <a:spcPct val="150000"/>
              </a:lnSpc>
            </a:pPr>
            <a:r>
              <a:rPr lang="tr-TR" dirty="0" err="1">
                <a:solidFill>
                  <a:schemeClr val="tx1"/>
                </a:solidFill>
              </a:rPr>
              <a:t>obstrüksiyonlu</a:t>
            </a:r>
            <a:r>
              <a:rPr lang="tr-TR" dirty="0">
                <a:solidFill>
                  <a:schemeClr val="tx1"/>
                </a:solidFill>
              </a:rPr>
              <a:t> hastalarda </a:t>
            </a:r>
            <a:r>
              <a:rPr lang="tr-TR" dirty="0" err="1">
                <a:solidFill>
                  <a:schemeClr val="tx1"/>
                </a:solidFill>
              </a:rPr>
              <a:t>hidronefrozun</a:t>
            </a:r>
            <a:r>
              <a:rPr lang="tr-TR" dirty="0">
                <a:solidFill>
                  <a:schemeClr val="tx1"/>
                </a:solidFill>
              </a:rPr>
              <a:t> araştırılması</a:t>
            </a:r>
          </a:p>
        </p:txBody>
      </p:sp>
    </p:spTree>
    <p:extLst>
      <p:ext uri="{BB962C8B-B14F-4D97-AF65-F5344CB8AC3E}">
        <p14:creationId xmlns:p14="http://schemas.microsoft.com/office/powerpoint/2010/main" val="110333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Eğer geçici veya fonksiyonel etkenler saptanırsa, tedavide altta yatan hastalığa odaklanmak ve her türlü fonksiyonel yetersizliği düzeltmek hedeflenmelidir. </a:t>
            </a:r>
          </a:p>
          <a:p>
            <a:pPr>
              <a:lnSpc>
                <a:spcPct val="150000"/>
              </a:lnSpc>
            </a:pPr>
            <a:r>
              <a:rPr lang="tr-TR" dirty="0">
                <a:solidFill>
                  <a:schemeClr val="tx1"/>
                </a:solidFill>
              </a:rPr>
              <a:t>Altta yatan hastalıkların tıbbi tedavisine ek olarak, </a:t>
            </a:r>
          </a:p>
          <a:p>
            <a:pPr lvl="1">
              <a:lnSpc>
                <a:spcPct val="150000"/>
              </a:lnSpc>
            </a:pPr>
            <a:r>
              <a:rPr lang="tr-TR" dirty="0">
                <a:solidFill>
                  <a:schemeClr val="tx1"/>
                </a:solidFill>
              </a:rPr>
              <a:t>fizik tedavi uygulanması</a:t>
            </a:r>
          </a:p>
          <a:p>
            <a:pPr lvl="1">
              <a:lnSpc>
                <a:spcPct val="150000"/>
              </a:lnSpc>
            </a:pPr>
            <a:r>
              <a:rPr lang="tr-TR" dirty="0">
                <a:solidFill>
                  <a:schemeClr val="tx1"/>
                </a:solidFill>
              </a:rPr>
              <a:t>hastanın fonksiyon seviyesini yükseltecek ve inkontinans epizodu öncesi tuvalete yetişebilme olanağı sağlayacak yardımcı aletlerin kullanılması</a:t>
            </a:r>
          </a:p>
        </p:txBody>
      </p:sp>
    </p:spTree>
    <p:extLst>
      <p:ext uri="{BB962C8B-B14F-4D97-AF65-F5344CB8AC3E}">
        <p14:creationId xmlns:p14="http://schemas.microsoft.com/office/powerpoint/2010/main" val="16975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Öğrenim hedefleri</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Geçici üriner inkontinans sebeplerini sayabilmek</a:t>
            </a:r>
          </a:p>
          <a:p>
            <a:pPr>
              <a:lnSpc>
                <a:spcPct val="150000"/>
              </a:lnSpc>
            </a:pPr>
            <a:r>
              <a:rPr lang="tr-TR" dirty="0">
                <a:solidFill>
                  <a:schemeClr val="tx1"/>
                </a:solidFill>
              </a:rPr>
              <a:t>Kronik inkontinans çeşitlerinin ayrımını yapabilmek</a:t>
            </a:r>
          </a:p>
          <a:p>
            <a:pPr>
              <a:lnSpc>
                <a:spcPct val="150000"/>
              </a:lnSpc>
            </a:pPr>
            <a:r>
              <a:rPr lang="tr-TR" dirty="0">
                <a:solidFill>
                  <a:schemeClr val="tx1"/>
                </a:solidFill>
              </a:rPr>
              <a:t>Üriner inkontinans tedavisi hakkında bilgi sahibi olmak</a:t>
            </a:r>
          </a:p>
          <a:p>
            <a:pPr>
              <a:lnSpc>
                <a:spcPct val="150000"/>
              </a:lnSpc>
            </a:pPr>
            <a:r>
              <a:rPr lang="tr-TR" dirty="0">
                <a:solidFill>
                  <a:schemeClr val="tx1"/>
                </a:solidFill>
              </a:rPr>
              <a:t>Üriner inkontinanslı bir hastanın ne zaman sevk edileceği hakkında bilgi sahibi olmak</a:t>
            </a:r>
          </a:p>
        </p:txBody>
      </p:sp>
    </p:spTree>
    <p:extLst>
      <p:ext uri="{BB962C8B-B14F-4D97-AF65-F5344CB8AC3E}">
        <p14:creationId xmlns:p14="http://schemas.microsoft.com/office/powerpoint/2010/main" val="639775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nSpc>
                <a:spcPct val="150000"/>
              </a:lnSpc>
            </a:pPr>
            <a:r>
              <a:rPr lang="tr-TR" dirty="0">
                <a:solidFill>
                  <a:schemeClr val="tx1"/>
                </a:solidFill>
              </a:rPr>
              <a:t>İdrar </a:t>
            </a:r>
            <a:r>
              <a:rPr lang="tr-TR" dirty="0" err="1">
                <a:solidFill>
                  <a:schemeClr val="tx1"/>
                </a:solidFill>
              </a:rPr>
              <a:t>inkontinansının</a:t>
            </a:r>
            <a:r>
              <a:rPr lang="tr-TR" dirty="0">
                <a:solidFill>
                  <a:schemeClr val="tx1"/>
                </a:solidFill>
              </a:rPr>
              <a:t> tedavisi üç kategoriye ayrılır: </a:t>
            </a:r>
          </a:p>
          <a:p>
            <a:pPr lvl="1">
              <a:lnSpc>
                <a:spcPct val="150000"/>
              </a:lnSpc>
            </a:pPr>
            <a:r>
              <a:rPr lang="tr-TR" dirty="0">
                <a:solidFill>
                  <a:schemeClr val="tx1"/>
                </a:solidFill>
              </a:rPr>
              <a:t>davranışsal ve farmakolojik olmayan tedaviler</a:t>
            </a:r>
          </a:p>
          <a:p>
            <a:pPr lvl="1">
              <a:lnSpc>
                <a:spcPct val="150000"/>
              </a:lnSpc>
            </a:pPr>
            <a:r>
              <a:rPr lang="tr-TR" dirty="0">
                <a:solidFill>
                  <a:schemeClr val="tx1"/>
                </a:solidFill>
              </a:rPr>
              <a:t>farmakolojik tedavi</a:t>
            </a:r>
          </a:p>
          <a:p>
            <a:pPr lvl="1">
              <a:lnSpc>
                <a:spcPct val="150000"/>
              </a:lnSpc>
            </a:pPr>
            <a:r>
              <a:rPr lang="tr-TR" dirty="0">
                <a:solidFill>
                  <a:schemeClr val="tx1"/>
                </a:solidFill>
              </a:rPr>
              <a:t>cerrahi</a:t>
            </a:r>
          </a:p>
        </p:txBody>
      </p:sp>
    </p:spTree>
    <p:extLst>
      <p:ext uri="{BB962C8B-B14F-4D97-AF65-F5344CB8AC3E}">
        <p14:creationId xmlns:p14="http://schemas.microsoft.com/office/powerpoint/2010/main" val="405758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Davranışsal ve Farmakolojik Olmayan Tedaviler</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Yaşam tarzı değişiklikleri ve davranışsal tedaviler acil ve stres </a:t>
            </a:r>
            <a:r>
              <a:rPr lang="tr-TR" dirty="0" err="1">
                <a:solidFill>
                  <a:schemeClr val="tx1"/>
                </a:solidFill>
              </a:rPr>
              <a:t>inkontinansta</a:t>
            </a:r>
            <a:r>
              <a:rPr lang="tr-TR" dirty="0">
                <a:solidFill>
                  <a:schemeClr val="tx1"/>
                </a:solidFill>
              </a:rPr>
              <a:t> ilk tercih</a:t>
            </a:r>
          </a:p>
          <a:p>
            <a:pPr>
              <a:lnSpc>
                <a:spcPct val="150000"/>
              </a:lnSpc>
            </a:pPr>
            <a:r>
              <a:rPr lang="tr-TR" dirty="0">
                <a:solidFill>
                  <a:schemeClr val="tx1"/>
                </a:solidFill>
              </a:rPr>
              <a:t>Yaşam tarzı değişiklikleri </a:t>
            </a:r>
          </a:p>
          <a:p>
            <a:pPr lvl="1">
              <a:lnSpc>
                <a:spcPct val="150000"/>
              </a:lnSpc>
            </a:pPr>
            <a:r>
              <a:rPr lang="tr-TR" dirty="0">
                <a:solidFill>
                  <a:schemeClr val="tx1"/>
                </a:solidFill>
              </a:rPr>
              <a:t>aşırı sıvı alımını kısıtlama</a:t>
            </a:r>
          </a:p>
          <a:p>
            <a:pPr lvl="1">
              <a:lnSpc>
                <a:spcPct val="150000"/>
              </a:lnSpc>
            </a:pPr>
            <a:r>
              <a:rPr lang="tr-TR" dirty="0">
                <a:solidFill>
                  <a:schemeClr val="tx1"/>
                </a:solidFill>
              </a:rPr>
              <a:t>kafeinli ve alkollü içeceklerden kaçınma</a:t>
            </a:r>
          </a:p>
          <a:p>
            <a:pPr lvl="1">
              <a:lnSpc>
                <a:spcPct val="150000"/>
              </a:lnSpc>
            </a:pPr>
            <a:r>
              <a:rPr lang="tr-TR" dirty="0">
                <a:solidFill>
                  <a:schemeClr val="tx1"/>
                </a:solidFill>
              </a:rPr>
              <a:t>sağlıklı bir kilo</a:t>
            </a:r>
          </a:p>
          <a:p>
            <a:pPr lvl="1">
              <a:lnSpc>
                <a:spcPct val="150000"/>
              </a:lnSpc>
            </a:pPr>
            <a:r>
              <a:rPr lang="tr-TR" dirty="0">
                <a:solidFill>
                  <a:schemeClr val="tx1"/>
                </a:solidFill>
              </a:rPr>
              <a:t>yatağının baş ucunda bir lazımlık veya ördek bulundurma</a:t>
            </a:r>
          </a:p>
        </p:txBody>
      </p:sp>
    </p:spTree>
    <p:extLst>
      <p:ext uri="{BB962C8B-B14F-4D97-AF65-F5344CB8AC3E}">
        <p14:creationId xmlns:p14="http://schemas.microsoft.com/office/powerpoint/2010/main" val="645852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nSpc>
                <a:spcPct val="150000"/>
              </a:lnSpc>
            </a:pPr>
            <a:r>
              <a:rPr lang="tr-TR" dirty="0">
                <a:solidFill>
                  <a:schemeClr val="tx1"/>
                </a:solidFill>
              </a:rPr>
              <a:t>Davranışsal tedaviler, </a:t>
            </a:r>
          </a:p>
          <a:p>
            <a:pPr lvl="1">
              <a:lnSpc>
                <a:spcPct val="150000"/>
              </a:lnSpc>
            </a:pPr>
            <a:r>
              <a:rPr lang="tr-TR" dirty="0">
                <a:solidFill>
                  <a:schemeClr val="tx1"/>
                </a:solidFill>
              </a:rPr>
              <a:t>altta yatan sorunu tedavi etmek ve idrar tutmayı yeniden sağlamak üzere yapılandırılanlar </a:t>
            </a:r>
          </a:p>
          <a:p>
            <a:pPr lvl="2">
              <a:lnSpc>
                <a:spcPct val="150000"/>
              </a:lnSpc>
            </a:pPr>
            <a:r>
              <a:rPr lang="tr-TR" sz="1600" dirty="0">
                <a:solidFill>
                  <a:schemeClr val="tx1"/>
                </a:solidFill>
              </a:rPr>
              <a:t>mesane egzersizleri, pelvik kas egzersizleri</a:t>
            </a:r>
          </a:p>
          <a:p>
            <a:pPr lvl="1">
              <a:lnSpc>
                <a:spcPct val="150000"/>
              </a:lnSpc>
            </a:pPr>
            <a:r>
              <a:rPr lang="tr-TR" dirty="0">
                <a:solidFill>
                  <a:schemeClr val="tx1"/>
                </a:solidFill>
              </a:rPr>
              <a:t>kuruluğun arttırılması üzerine yapılandırılanlar</a:t>
            </a:r>
          </a:p>
          <a:p>
            <a:pPr lvl="2">
              <a:lnSpc>
                <a:spcPct val="150000"/>
              </a:lnSpc>
            </a:pPr>
            <a:r>
              <a:rPr lang="tr-TR" sz="1600" dirty="0">
                <a:solidFill>
                  <a:schemeClr val="tx1"/>
                </a:solidFill>
              </a:rPr>
              <a:t>Zamanlanmış idrar yapma, destekli idrar yapma</a:t>
            </a:r>
          </a:p>
          <a:p>
            <a:pPr>
              <a:lnSpc>
                <a:spcPct val="150000"/>
              </a:lnSpc>
            </a:pPr>
            <a:r>
              <a:rPr lang="tr-TR" dirty="0">
                <a:solidFill>
                  <a:schemeClr val="tx1"/>
                </a:solidFill>
              </a:rPr>
              <a:t>İlk kategori bilişsel olarak sağlıklı ve motive olmuş bir hasta gerektirirken sonraki kategori ciddi bilişsel bozukluğu olanlarda bile kullanılabilir.</a:t>
            </a:r>
          </a:p>
        </p:txBody>
      </p:sp>
    </p:spTree>
    <p:extLst>
      <p:ext uri="{BB962C8B-B14F-4D97-AF65-F5344CB8AC3E}">
        <p14:creationId xmlns:p14="http://schemas.microsoft.com/office/powerpoint/2010/main" val="856601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Mesane egzersizi</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Hastaların kendi idrar yapma reflekslerini kontrol ederek, planlanmış zamanlarda idrar yapmalarına yardımcı olmak için tasarlanmıştır. </a:t>
            </a:r>
          </a:p>
          <a:p>
            <a:pPr>
              <a:lnSpc>
                <a:spcPct val="150000"/>
              </a:lnSpc>
            </a:pPr>
            <a:r>
              <a:rPr lang="tr-TR" dirty="0">
                <a:solidFill>
                  <a:schemeClr val="tx1"/>
                </a:solidFill>
              </a:rPr>
              <a:t>Hastadan 1 hafta boyunca idrar yapma kaydını tutması istenir ve inkontinans sıklığından daha kısa aralıklarla tuvalete gitmesini sağlayacak istemli bir idrar yapma programı oluşturulur </a:t>
            </a:r>
          </a:p>
          <a:p>
            <a:pPr>
              <a:lnSpc>
                <a:spcPct val="150000"/>
              </a:lnSpc>
            </a:pPr>
            <a:r>
              <a:rPr lang="tr-TR" dirty="0">
                <a:solidFill>
                  <a:schemeClr val="tx1"/>
                </a:solidFill>
              </a:rPr>
              <a:t>Hastaya planlanmış zamanda her tuvalete gittiğinde mümkün olduğunca mesanesini boşaltması söylenir. </a:t>
            </a:r>
          </a:p>
        </p:txBody>
      </p:sp>
    </p:spTree>
    <p:extLst>
      <p:ext uri="{BB962C8B-B14F-4D97-AF65-F5344CB8AC3E}">
        <p14:creationId xmlns:p14="http://schemas.microsoft.com/office/powerpoint/2010/main" val="118651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09650" y="1702191"/>
            <a:ext cx="7124700" cy="4157272"/>
          </a:xfrm>
        </p:spPr>
        <p:txBody>
          <a:bodyPr/>
          <a:lstStyle/>
          <a:p>
            <a:pPr>
              <a:lnSpc>
                <a:spcPct val="150000"/>
              </a:lnSpc>
            </a:pPr>
            <a:r>
              <a:rPr lang="tr-TR" dirty="0">
                <a:solidFill>
                  <a:schemeClr val="tx1"/>
                </a:solidFill>
              </a:rPr>
              <a:t>Programa uymayan saatlerde acil idrar yapma ihtiyacı oluşursa, gevşeme ve dikkatini dağıtma teknikleriyle acil idrar hissi geçene kadar bunu durdurmaya çalışması ve mümkünse bir sonraki planlanmış zamanda idrarını yapması istenir. </a:t>
            </a:r>
          </a:p>
          <a:p>
            <a:pPr>
              <a:lnSpc>
                <a:spcPct val="150000"/>
              </a:lnSpc>
            </a:pPr>
            <a:r>
              <a:rPr lang="tr-TR" dirty="0">
                <a:solidFill>
                  <a:schemeClr val="tx1"/>
                </a:solidFill>
              </a:rPr>
              <a:t>Bu çok rahatsız edici olursa, hasta idrarını yapmalı fakat bir sonraki planlanmış zamanda yine tuvalete gitmeli ve boşaltabildiği kadar mesanesini boşaltmalıdır. </a:t>
            </a:r>
          </a:p>
          <a:p>
            <a:pPr>
              <a:lnSpc>
                <a:spcPct val="150000"/>
              </a:lnSpc>
            </a:pPr>
            <a:r>
              <a:rPr lang="tr-TR" dirty="0">
                <a:solidFill>
                  <a:schemeClr val="tx1"/>
                </a:solidFill>
              </a:rPr>
              <a:t>Planlanmış idrar yapma süreleri her hafta kademeli olarak uzatılmalıdır.</a:t>
            </a:r>
          </a:p>
        </p:txBody>
      </p:sp>
    </p:spTree>
    <p:extLst>
      <p:ext uri="{BB962C8B-B14F-4D97-AF65-F5344CB8AC3E}">
        <p14:creationId xmlns:p14="http://schemas.microsoft.com/office/powerpoint/2010/main" val="3327808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Pelvik kas egzersizleri</a:t>
            </a:r>
            <a:br>
              <a:rPr lang="tr-TR" dirty="0">
                <a:solidFill>
                  <a:schemeClr val="tx1"/>
                </a:solidFill>
              </a:rPr>
            </a:br>
            <a:r>
              <a:rPr lang="tr-TR" dirty="0">
                <a:solidFill>
                  <a:schemeClr val="tx1"/>
                </a:solidFill>
              </a:rPr>
              <a:t>(</a:t>
            </a:r>
            <a:r>
              <a:rPr lang="tr-TR" dirty="0" err="1">
                <a:solidFill>
                  <a:schemeClr val="tx1"/>
                </a:solidFill>
              </a:rPr>
              <a:t>Kegel</a:t>
            </a:r>
            <a:r>
              <a:rPr lang="tr-TR" dirty="0">
                <a:solidFill>
                  <a:schemeClr val="tx1"/>
                </a:solidFill>
              </a:rPr>
              <a:t> egzersizleri)</a:t>
            </a:r>
          </a:p>
        </p:txBody>
      </p:sp>
      <p:sp>
        <p:nvSpPr>
          <p:cNvPr id="3" name="İçerik Yer Tutucusu 2"/>
          <p:cNvSpPr>
            <a:spLocks noGrp="1"/>
          </p:cNvSpPr>
          <p:nvPr>
            <p:ph idx="1"/>
          </p:nvPr>
        </p:nvSpPr>
        <p:spPr>
          <a:xfrm>
            <a:off x="1009650" y="1772528"/>
            <a:ext cx="7124700" cy="4375053"/>
          </a:xfrm>
        </p:spPr>
        <p:txBody>
          <a:bodyPr/>
          <a:lstStyle/>
          <a:p>
            <a:pPr>
              <a:lnSpc>
                <a:spcPct val="150000"/>
              </a:lnSpc>
            </a:pPr>
            <a:r>
              <a:rPr lang="tr-TR" dirty="0">
                <a:solidFill>
                  <a:schemeClr val="tx1"/>
                </a:solidFill>
              </a:rPr>
              <a:t>Amaç </a:t>
            </a:r>
            <a:r>
              <a:rPr lang="tr-TR" dirty="0" err="1">
                <a:solidFill>
                  <a:schemeClr val="tx1"/>
                </a:solidFill>
              </a:rPr>
              <a:t>periüretral</a:t>
            </a:r>
            <a:r>
              <a:rPr lang="tr-TR" dirty="0">
                <a:solidFill>
                  <a:schemeClr val="tx1"/>
                </a:solidFill>
              </a:rPr>
              <a:t> ve </a:t>
            </a:r>
            <a:r>
              <a:rPr lang="tr-TR" dirty="0" err="1">
                <a:solidFill>
                  <a:schemeClr val="tx1"/>
                </a:solidFill>
              </a:rPr>
              <a:t>perivajinal</a:t>
            </a:r>
            <a:r>
              <a:rPr lang="tr-TR" dirty="0">
                <a:solidFill>
                  <a:schemeClr val="tx1"/>
                </a:solidFill>
              </a:rPr>
              <a:t> kasları güçlendirmek </a:t>
            </a:r>
          </a:p>
          <a:p>
            <a:pPr>
              <a:lnSpc>
                <a:spcPct val="150000"/>
              </a:lnSpc>
            </a:pPr>
            <a:r>
              <a:rPr lang="tr-TR" dirty="0">
                <a:solidFill>
                  <a:schemeClr val="tx1"/>
                </a:solidFill>
              </a:rPr>
              <a:t>En çok stres </a:t>
            </a:r>
            <a:r>
              <a:rPr lang="tr-TR" dirty="0" err="1">
                <a:solidFill>
                  <a:schemeClr val="tx1"/>
                </a:solidFill>
              </a:rPr>
              <a:t>inkontinansın</a:t>
            </a:r>
            <a:r>
              <a:rPr lang="tr-TR" dirty="0">
                <a:solidFill>
                  <a:schemeClr val="tx1"/>
                </a:solidFill>
              </a:rPr>
              <a:t> tedavisinde faydalı olmakla birlikte acil ve </a:t>
            </a:r>
            <a:r>
              <a:rPr lang="tr-TR" dirty="0" err="1">
                <a:solidFill>
                  <a:schemeClr val="tx1"/>
                </a:solidFill>
              </a:rPr>
              <a:t>mikst</a:t>
            </a:r>
            <a:r>
              <a:rPr lang="tr-TR" dirty="0">
                <a:solidFill>
                  <a:schemeClr val="tx1"/>
                </a:solidFill>
              </a:rPr>
              <a:t> </a:t>
            </a:r>
            <a:r>
              <a:rPr lang="tr-TR" dirty="0" err="1">
                <a:solidFill>
                  <a:schemeClr val="tx1"/>
                </a:solidFill>
              </a:rPr>
              <a:t>inkontinansta</a:t>
            </a:r>
            <a:r>
              <a:rPr lang="tr-TR" dirty="0">
                <a:solidFill>
                  <a:schemeClr val="tx1"/>
                </a:solidFill>
              </a:rPr>
              <a:t> da faydalıdır. </a:t>
            </a:r>
          </a:p>
          <a:p>
            <a:pPr>
              <a:lnSpc>
                <a:spcPct val="150000"/>
              </a:lnSpc>
            </a:pPr>
            <a:r>
              <a:rPr lang="tr-TR" dirty="0">
                <a:solidFill>
                  <a:schemeClr val="tx1"/>
                </a:solidFill>
              </a:rPr>
              <a:t>Başlangıçta hastalara </a:t>
            </a:r>
            <a:r>
              <a:rPr lang="tr-TR" dirty="0" err="1">
                <a:solidFill>
                  <a:schemeClr val="tx1"/>
                </a:solidFill>
              </a:rPr>
              <a:t>üretradan</a:t>
            </a:r>
            <a:r>
              <a:rPr lang="tr-TR" dirty="0">
                <a:solidFill>
                  <a:schemeClr val="tx1"/>
                </a:solidFill>
              </a:rPr>
              <a:t> idrar akışını durdurmaya çalışıyormuş gibi </a:t>
            </a:r>
            <a:r>
              <a:rPr lang="tr-TR" dirty="0" err="1">
                <a:solidFill>
                  <a:schemeClr val="tx1"/>
                </a:solidFill>
              </a:rPr>
              <a:t>genital</a:t>
            </a:r>
            <a:r>
              <a:rPr lang="tr-TR" dirty="0">
                <a:solidFill>
                  <a:schemeClr val="tx1"/>
                </a:solidFill>
              </a:rPr>
              <a:t> bölge kaslarını kasmaları söylenir ve böylece bu kasların farkına varmaları sağlanır. </a:t>
            </a:r>
          </a:p>
          <a:p>
            <a:pPr>
              <a:lnSpc>
                <a:spcPct val="150000"/>
              </a:lnSpc>
            </a:pPr>
            <a:r>
              <a:rPr lang="tr-TR" dirty="0">
                <a:solidFill>
                  <a:schemeClr val="tx1"/>
                </a:solidFill>
              </a:rPr>
              <a:t>Bunu yaparken sadece </a:t>
            </a:r>
            <a:r>
              <a:rPr lang="tr-TR" dirty="0" err="1">
                <a:solidFill>
                  <a:schemeClr val="tx1"/>
                </a:solidFill>
              </a:rPr>
              <a:t>pelvisin</a:t>
            </a:r>
            <a:r>
              <a:rPr lang="tr-TR" dirty="0">
                <a:solidFill>
                  <a:schemeClr val="tx1"/>
                </a:solidFill>
              </a:rPr>
              <a:t> ön tarafındaki kasları kasmalı, karın, pelvik veya uyluk kaslarını kasmamalıdır. </a:t>
            </a:r>
          </a:p>
        </p:txBody>
      </p:sp>
    </p:spTree>
    <p:extLst>
      <p:ext uri="{BB962C8B-B14F-4D97-AF65-F5344CB8AC3E}">
        <p14:creationId xmlns:p14="http://schemas.microsoft.com/office/powerpoint/2010/main" val="1812209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nSpc>
                <a:spcPct val="150000"/>
              </a:lnSpc>
            </a:pPr>
            <a:r>
              <a:rPr lang="tr-TR" dirty="0">
                <a:solidFill>
                  <a:schemeClr val="tx1"/>
                </a:solidFill>
              </a:rPr>
              <a:t>kaslar 10 saniye kasılıp 10 saniye gevşetilir </a:t>
            </a:r>
          </a:p>
          <a:p>
            <a:pPr>
              <a:lnSpc>
                <a:spcPct val="150000"/>
              </a:lnSpc>
            </a:pPr>
            <a:r>
              <a:rPr lang="tr-TR" dirty="0">
                <a:solidFill>
                  <a:schemeClr val="tx1"/>
                </a:solidFill>
              </a:rPr>
              <a:t>günde 30 ile 80 kez tekrarlanır</a:t>
            </a:r>
          </a:p>
          <a:p>
            <a:pPr>
              <a:lnSpc>
                <a:spcPct val="150000"/>
              </a:lnSpc>
            </a:pPr>
            <a:r>
              <a:rPr lang="tr-TR" dirty="0">
                <a:solidFill>
                  <a:schemeClr val="tx1"/>
                </a:solidFill>
              </a:rPr>
              <a:t>Bundan sonra hastalara inkontinans epizotlarının oluşmasını engellemek için idrar kaçağı olan durumlardan önce veya bu esnada pelvik kaslarını kasmaları öğretilir.</a:t>
            </a:r>
          </a:p>
        </p:txBody>
      </p:sp>
    </p:spTree>
    <p:extLst>
      <p:ext uri="{BB962C8B-B14F-4D97-AF65-F5344CB8AC3E}">
        <p14:creationId xmlns:p14="http://schemas.microsoft.com/office/powerpoint/2010/main" val="976469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107970" y="2264900"/>
            <a:ext cx="8923490" cy="2912887"/>
          </a:xfrm>
          <a:prstGeom prst="rect">
            <a:avLst/>
          </a:prstGeom>
        </p:spPr>
      </p:pic>
    </p:spTree>
    <p:extLst>
      <p:ext uri="{BB962C8B-B14F-4D97-AF65-F5344CB8AC3E}">
        <p14:creationId xmlns:p14="http://schemas.microsoft.com/office/powerpoint/2010/main" val="3562476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650" y="844062"/>
            <a:ext cx="4933950" cy="5015401"/>
          </a:xfrm>
        </p:spPr>
        <p:txBody>
          <a:bodyPr/>
          <a:lstStyle/>
          <a:p>
            <a:pPr>
              <a:lnSpc>
                <a:spcPct val="150000"/>
              </a:lnSpc>
            </a:pPr>
            <a:r>
              <a:rPr lang="tr-TR" dirty="0" err="1">
                <a:solidFill>
                  <a:schemeClr val="tx1"/>
                </a:solidFill>
              </a:rPr>
              <a:t>Biofeedback</a:t>
            </a:r>
            <a:endParaRPr lang="tr-TR" dirty="0">
              <a:solidFill>
                <a:schemeClr val="tx1"/>
              </a:solidFill>
            </a:endParaRPr>
          </a:p>
          <a:p>
            <a:pPr lvl="1">
              <a:lnSpc>
                <a:spcPct val="150000"/>
              </a:lnSpc>
            </a:pPr>
            <a:r>
              <a:rPr lang="tr-TR" dirty="0" err="1">
                <a:solidFill>
                  <a:schemeClr val="tx1"/>
                </a:solidFill>
              </a:rPr>
              <a:t>Vajene</a:t>
            </a:r>
            <a:r>
              <a:rPr lang="tr-TR" dirty="0">
                <a:solidFill>
                  <a:schemeClr val="tx1"/>
                </a:solidFill>
              </a:rPr>
              <a:t> yerleştirilen bir </a:t>
            </a:r>
            <a:r>
              <a:rPr lang="tr-TR" dirty="0" err="1">
                <a:solidFill>
                  <a:schemeClr val="tx1"/>
                </a:solidFill>
              </a:rPr>
              <a:t>perineometri</a:t>
            </a:r>
            <a:r>
              <a:rPr lang="tr-TR" dirty="0">
                <a:solidFill>
                  <a:schemeClr val="tx1"/>
                </a:solidFill>
              </a:rPr>
              <a:t> aleti ile hasta </a:t>
            </a:r>
            <a:r>
              <a:rPr lang="tr-TR" dirty="0" err="1">
                <a:solidFill>
                  <a:schemeClr val="tx1"/>
                </a:solidFill>
              </a:rPr>
              <a:t>pelvis</a:t>
            </a:r>
            <a:r>
              <a:rPr lang="tr-TR" dirty="0">
                <a:solidFill>
                  <a:schemeClr val="tx1"/>
                </a:solidFill>
              </a:rPr>
              <a:t> tabanını ne kadar kastığını ekranda görür veya sesini duyar.</a:t>
            </a:r>
          </a:p>
          <a:p>
            <a:pPr>
              <a:lnSpc>
                <a:spcPct val="150000"/>
              </a:lnSpc>
            </a:pPr>
            <a:r>
              <a:rPr lang="tr-TR" dirty="0">
                <a:solidFill>
                  <a:schemeClr val="tx1"/>
                </a:solidFill>
              </a:rPr>
              <a:t>Vajinal </a:t>
            </a:r>
            <a:r>
              <a:rPr lang="tr-TR" dirty="0" err="1">
                <a:solidFill>
                  <a:schemeClr val="tx1"/>
                </a:solidFill>
              </a:rPr>
              <a:t>konlar</a:t>
            </a:r>
            <a:endParaRPr lang="tr-TR" dirty="0">
              <a:solidFill>
                <a:schemeClr val="tx1"/>
              </a:solidFill>
            </a:endParaRPr>
          </a:p>
          <a:p>
            <a:pPr lvl="1">
              <a:lnSpc>
                <a:spcPct val="150000"/>
              </a:lnSpc>
            </a:pPr>
            <a:r>
              <a:rPr lang="tr-TR" dirty="0">
                <a:solidFill>
                  <a:schemeClr val="tx1"/>
                </a:solidFill>
              </a:rPr>
              <a:t>Hasta 20-90 gr ağırlıktaki </a:t>
            </a:r>
            <a:r>
              <a:rPr lang="tr-TR" dirty="0" err="1">
                <a:solidFill>
                  <a:schemeClr val="tx1"/>
                </a:solidFill>
              </a:rPr>
              <a:t>konları</a:t>
            </a:r>
            <a:r>
              <a:rPr lang="tr-TR" dirty="0">
                <a:solidFill>
                  <a:schemeClr val="tx1"/>
                </a:solidFill>
              </a:rPr>
              <a:t> sırayla </a:t>
            </a:r>
            <a:r>
              <a:rPr lang="tr-TR" dirty="0" err="1">
                <a:solidFill>
                  <a:schemeClr val="tx1"/>
                </a:solidFill>
              </a:rPr>
              <a:t>vajeninde</a:t>
            </a:r>
            <a:r>
              <a:rPr lang="tr-TR" dirty="0">
                <a:solidFill>
                  <a:schemeClr val="tx1"/>
                </a:solidFill>
              </a:rPr>
              <a:t> tutmaya çalışır.</a:t>
            </a:r>
          </a:p>
          <a:p>
            <a:pPr lvl="1">
              <a:lnSpc>
                <a:spcPct val="150000"/>
              </a:lnSpc>
            </a:pPr>
            <a:r>
              <a:rPr lang="tr-TR" dirty="0">
                <a:solidFill>
                  <a:schemeClr val="tx1"/>
                </a:solidFill>
              </a:rPr>
              <a:t>Pelvik kasları </a:t>
            </a:r>
            <a:r>
              <a:rPr lang="tr-TR" dirty="0" err="1">
                <a:solidFill>
                  <a:schemeClr val="tx1"/>
                </a:solidFill>
              </a:rPr>
              <a:t>izometrik</a:t>
            </a:r>
            <a:r>
              <a:rPr lang="tr-TR" dirty="0">
                <a:solidFill>
                  <a:schemeClr val="tx1"/>
                </a:solidFill>
              </a:rPr>
              <a:t> olarak çalıştırır.</a:t>
            </a:r>
          </a:p>
        </p:txBody>
      </p:sp>
      <p:pic>
        <p:nvPicPr>
          <p:cNvPr id="1026" name="Picture 2" descr="http://tensweb.es/images/p016_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628" y="206375"/>
            <a:ext cx="2451765" cy="2451766"/>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6250793" y="3670572"/>
            <a:ext cx="2597785" cy="2834340"/>
          </a:xfrm>
          <a:prstGeom prst="rect">
            <a:avLst/>
          </a:prstGeom>
        </p:spPr>
      </p:pic>
      <p:pic>
        <p:nvPicPr>
          <p:cNvPr id="2" name="Resim 1"/>
          <p:cNvPicPr>
            <a:picLocks noChangeAspect="1"/>
          </p:cNvPicPr>
          <p:nvPr/>
        </p:nvPicPr>
        <p:blipFill>
          <a:blip r:embed="rId4"/>
          <a:stretch>
            <a:fillRect/>
          </a:stretch>
        </p:blipFill>
        <p:spPr>
          <a:xfrm>
            <a:off x="3769131" y="95201"/>
            <a:ext cx="2328066" cy="1497722"/>
          </a:xfrm>
          <a:prstGeom prst="rect">
            <a:avLst/>
          </a:prstGeom>
        </p:spPr>
      </p:pic>
    </p:spTree>
    <p:extLst>
      <p:ext uri="{BB962C8B-B14F-4D97-AF65-F5344CB8AC3E}">
        <p14:creationId xmlns:p14="http://schemas.microsoft.com/office/powerpoint/2010/main" val="3517771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Zamanlanmış idrar yapma</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Bakıcıya bağımlı pasif bir tuvalet yardım programı </a:t>
            </a:r>
          </a:p>
          <a:p>
            <a:pPr>
              <a:lnSpc>
                <a:spcPct val="150000"/>
              </a:lnSpc>
            </a:pPr>
            <a:r>
              <a:rPr lang="tr-TR" dirty="0">
                <a:solidFill>
                  <a:schemeClr val="tx1"/>
                </a:solidFill>
              </a:rPr>
              <a:t>Amaç mesane fonksiyonlarını geri getirmekten çok inkontinans ataklarına engel olmak</a:t>
            </a:r>
          </a:p>
          <a:p>
            <a:pPr>
              <a:lnSpc>
                <a:spcPct val="150000"/>
              </a:lnSpc>
            </a:pPr>
            <a:r>
              <a:rPr lang="tr-TR" dirty="0">
                <a:solidFill>
                  <a:schemeClr val="tx1"/>
                </a:solidFill>
              </a:rPr>
              <a:t>Bakıcı, gece dahil olmak üzere sabit aralıklarla programlanmış bir şekilde (genellikle 2-4 saatte bir) tuvalete gitmeyi sağlar. </a:t>
            </a:r>
          </a:p>
        </p:txBody>
      </p:sp>
    </p:spTree>
    <p:extLst>
      <p:ext uri="{BB962C8B-B14F-4D97-AF65-F5344CB8AC3E}">
        <p14:creationId xmlns:p14="http://schemas.microsoft.com/office/powerpoint/2010/main" val="9107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Tanım</a:t>
            </a:r>
          </a:p>
        </p:txBody>
      </p:sp>
      <p:sp>
        <p:nvSpPr>
          <p:cNvPr id="3" name="İçerik Yer Tutucusu 2"/>
          <p:cNvSpPr>
            <a:spLocks noGrp="1"/>
          </p:cNvSpPr>
          <p:nvPr>
            <p:ph idx="1"/>
          </p:nvPr>
        </p:nvSpPr>
        <p:spPr/>
        <p:txBody>
          <a:bodyPr/>
          <a:lstStyle/>
          <a:p>
            <a:pPr>
              <a:lnSpc>
                <a:spcPct val="150000"/>
              </a:lnSpc>
            </a:pPr>
            <a:r>
              <a:rPr lang="tr-TR" sz="2000" dirty="0" err="1">
                <a:solidFill>
                  <a:schemeClr val="tx1"/>
                </a:solidFill>
              </a:rPr>
              <a:t>İnkontinans</a:t>
            </a:r>
            <a:r>
              <a:rPr lang="tr-TR" sz="2000" dirty="0">
                <a:solidFill>
                  <a:schemeClr val="tx1"/>
                </a:solidFill>
              </a:rPr>
              <a:t> </a:t>
            </a:r>
          </a:p>
          <a:p>
            <a:pPr lvl="1">
              <a:lnSpc>
                <a:spcPct val="150000"/>
              </a:lnSpc>
            </a:pPr>
            <a:r>
              <a:rPr lang="tr-TR" sz="2000" dirty="0">
                <a:solidFill>
                  <a:schemeClr val="tx1"/>
                </a:solidFill>
              </a:rPr>
              <a:t>idrarı tutabilme ve</a:t>
            </a:r>
          </a:p>
          <a:p>
            <a:pPr lvl="1">
              <a:lnSpc>
                <a:spcPct val="150000"/>
              </a:lnSpc>
            </a:pPr>
            <a:r>
              <a:rPr lang="tr-TR" sz="2000" dirty="0">
                <a:solidFill>
                  <a:schemeClr val="tx1"/>
                </a:solidFill>
              </a:rPr>
              <a:t>sosyal olarak uygun zamanda, uygun yerde ve istemli idrar yapabilme yeteneğinin kaybıdır.</a:t>
            </a:r>
          </a:p>
        </p:txBody>
      </p:sp>
      <p:pic>
        <p:nvPicPr>
          <p:cNvPr id="4" name="Resim 3"/>
          <p:cNvPicPr>
            <a:picLocks noChangeAspect="1"/>
          </p:cNvPicPr>
          <p:nvPr/>
        </p:nvPicPr>
        <p:blipFill>
          <a:blip r:embed="rId2"/>
          <a:stretch>
            <a:fillRect/>
          </a:stretch>
        </p:blipFill>
        <p:spPr>
          <a:xfrm>
            <a:off x="5533799" y="676277"/>
            <a:ext cx="3207335" cy="2856771"/>
          </a:xfrm>
          <a:prstGeom prst="rect">
            <a:avLst/>
          </a:prstGeom>
        </p:spPr>
      </p:pic>
    </p:spTree>
    <p:extLst>
      <p:ext uri="{BB962C8B-B14F-4D97-AF65-F5344CB8AC3E}">
        <p14:creationId xmlns:p14="http://schemas.microsoft.com/office/powerpoint/2010/main" val="2596380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Destekli idrar yapma</a:t>
            </a:r>
          </a:p>
        </p:txBody>
      </p:sp>
      <p:sp>
        <p:nvSpPr>
          <p:cNvPr id="3" name="İçerik Yer Tutucusu 2"/>
          <p:cNvSpPr>
            <a:spLocks noGrp="1"/>
          </p:cNvSpPr>
          <p:nvPr>
            <p:ph idx="1"/>
          </p:nvPr>
        </p:nvSpPr>
        <p:spPr/>
        <p:txBody>
          <a:bodyPr/>
          <a:lstStyle/>
          <a:p>
            <a:pPr>
              <a:lnSpc>
                <a:spcPct val="150000"/>
              </a:lnSpc>
            </a:pPr>
            <a:r>
              <a:rPr lang="tr-TR" sz="1600" dirty="0">
                <a:solidFill>
                  <a:schemeClr val="tx1"/>
                </a:solidFill>
              </a:rPr>
              <a:t>bakımevlerinde en çok kullanılan tekniktir. </a:t>
            </a:r>
          </a:p>
          <a:p>
            <a:pPr>
              <a:lnSpc>
                <a:spcPct val="150000"/>
              </a:lnSpc>
            </a:pPr>
            <a:r>
              <a:rPr lang="tr-TR" sz="1600" dirty="0">
                <a:solidFill>
                  <a:schemeClr val="tx1"/>
                </a:solidFill>
              </a:rPr>
              <a:t>Amaç, hastaya kendi yardım talepleri doğrultusunda, bakıcının sağladığı yardım sayesinde tuvalet ihtiyacının karşılanması ile ilgili alışkanlık kazandırmaktır.</a:t>
            </a:r>
          </a:p>
          <a:p>
            <a:pPr>
              <a:lnSpc>
                <a:spcPct val="150000"/>
              </a:lnSpc>
            </a:pPr>
            <a:r>
              <a:rPr lang="tr-TR" sz="1600" dirty="0">
                <a:solidFill>
                  <a:schemeClr val="tx1"/>
                </a:solidFill>
              </a:rPr>
              <a:t>Bakıcı, her 2 saatte bir hastaların kuru veya ıslak olma durumlarını sorup, idrar yapmaları doğrultusunda onları harekete geçirir. </a:t>
            </a:r>
          </a:p>
          <a:p>
            <a:pPr>
              <a:lnSpc>
                <a:spcPct val="150000"/>
              </a:lnSpc>
            </a:pPr>
            <a:r>
              <a:rPr lang="tr-TR" sz="1600" dirty="0">
                <a:solidFill>
                  <a:schemeClr val="tx1"/>
                </a:solidFill>
              </a:rPr>
              <a:t>Hastalar gerektiğinde tuvalet için destek alırlar ve tuvaleti kullandıkları ve kuru kaldıkları için övgü alırlar. </a:t>
            </a:r>
          </a:p>
        </p:txBody>
      </p:sp>
    </p:spTree>
    <p:extLst>
      <p:ext uri="{BB962C8B-B14F-4D97-AF65-F5344CB8AC3E}">
        <p14:creationId xmlns:p14="http://schemas.microsoft.com/office/powerpoint/2010/main" val="757286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Farmakolojik Tedavi</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Acil inkontinans</a:t>
            </a:r>
          </a:p>
          <a:p>
            <a:pPr lvl="1">
              <a:lnSpc>
                <a:spcPct val="150000"/>
              </a:lnSpc>
            </a:pPr>
            <a:r>
              <a:rPr lang="tr-TR" dirty="0" err="1">
                <a:solidFill>
                  <a:schemeClr val="tx1"/>
                </a:solidFill>
              </a:rPr>
              <a:t>Antikolinerjik</a:t>
            </a:r>
            <a:r>
              <a:rPr lang="tr-TR" dirty="0">
                <a:solidFill>
                  <a:schemeClr val="tx1"/>
                </a:solidFill>
              </a:rPr>
              <a:t> ilaçlar (</a:t>
            </a:r>
            <a:r>
              <a:rPr lang="tr-TR" dirty="0" err="1">
                <a:solidFill>
                  <a:schemeClr val="tx1"/>
                </a:solidFill>
              </a:rPr>
              <a:t>Üropan</a:t>
            </a:r>
            <a:r>
              <a:rPr lang="tr-TR" dirty="0">
                <a:solidFill>
                  <a:schemeClr val="tx1"/>
                </a:solidFill>
              </a:rPr>
              <a:t>, </a:t>
            </a:r>
            <a:r>
              <a:rPr lang="tr-TR" dirty="0" err="1">
                <a:solidFill>
                  <a:schemeClr val="tx1"/>
                </a:solidFill>
              </a:rPr>
              <a:t>Detrusıtol</a:t>
            </a:r>
            <a:r>
              <a:rPr lang="tr-TR" dirty="0">
                <a:solidFill>
                  <a:schemeClr val="tx1"/>
                </a:solidFill>
              </a:rPr>
              <a:t>, </a:t>
            </a:r>
            <a:r>
              <a:rPr lang="tr-TR" dirty="0" err="1">
                <a:solidFill>
                  <a:schemeClr val="tx1"/>
                </a:solidFill>
              </a:rPr>
              <a:t>Trospiu</a:t>
            </a:r>
            <a:r>
              <a:rPr lang="tr-TR" dirty="0">
                <a:solidFill>
                  <a:schemeClr val="tx1"/>
                </a:solidFill>
              </a:rPr>
              <a:t> </a:t>
            </a:r>
            <a:r>
              <a:rPr lang="tr-TR" dirty="0" err="1">
                <a:solidFill>
                  <a:schemeClr val="tx1"/>
                </a:solidFill>
              </a:rPr>
              <a:t>vb</a:t>
            </a:r>
            <a:r>
              <a:rPr lang="tr-TR" dirty="0">
                <a:solidFill>
                  <a:schemeClr val="tx1"/>
                </a:solidFill>
              </a:rPr>
              <a:t>)</a:t>
            </a:r>
          </a:p>
          <a:p>
            <a:pPr lvl="1">
              <a:lnSpc>
                <a:spcPct val="150000"/>
              </a:lnSpc>
            </a:pPr>
            <a:r>
              <a:rPr lang="tr-TR" dirty="0" err="1">
                <a:solidFill>
                  <a:schemeClr val="tx1"/>
                </a:solidFill>
              </a:rPr>
              <a:t>Trisiklik</a:t>
            </a:r>
            <a:r>
              <a:rPr lang="tr-TR" dirty="0">
                <a:solidFill>
                  <a:schemeClr val="tx1"/>
                </a:solidFill>
              </a:rPr>
              <a:t> </a:t>
            </a:r>
            <a:r>
              <a:rPr lang="tr-TR" dirty="0" err="1">
                <a:solidFill>
                  <a:schemeClr val="tx1"/>
                </a:solidFill>
              </a:rPr>
              <a:t>antidepresanlar</a:t>
            </a:r>
            <a:r>
              <a:rPr lang="tr-TR" dirty="0">
                <a:solidFill>
                  <a:schemeClr val="tx1"/>
                </a:solidFill>
              </a:rPr>
              <a:t> (</a:t>
            </a:r>
            <a:r>
              <a:rPr lang="tr-TR" dirty="0" err="1">
                <a:solidFill>
                  <a:schemeClr val="tx1"/>
                </a:solidFill>
              </a:rPr>
              <a:t>İmipramin</a:t>
            </a:r>
            <a:r>
              <a:rPr lang="tr-TR" dirty="0">
                <a:solidFill>
                  <a:schemeClr val="tx1"/>
                </a:solidFill>
              </a:rPr>
              <a:t>)</a:t>
            </a:r>
          </a:p>
          <a:p>
            <a:pPr>
              <a:lnSpc>
                <a:spcPct val="150000"/>
              </a:lnSpc>
            </a:pPr>
            <a:r>
              <a:rPr lang="tr-TR" dirty="0">
                <a:solidFill>
                  <a:schemeClr val="tx1"/>
                </a:solidFill>
              </a:rPr>
              <a:t>Stres </a:t>
            </a:r>
            <a:r>
              <a:rPr lang="tr-TR" dirty="0" err="1">
                <a:solidFill>
                  <a:schemeClr val="tx1"/>
                </a:solidFill>
              </a:rPr>
              <a:t>İnkontinansı</a:t>
            </a:r>
            <a:endParaRPr lang="tr-TR" dirty="0">
              <a:solidFill>
                <a:schemeClr val="tx1"/>
              </a:solidFill>
            </a:endParaRPr>
          </a:p>
          <a:p>
            <a:pPr lvl="1">
              <a:lnSpc>
                <a:spcPct val="150000"/>
              </a:lnSpc>
            </a:pPr>
            <a:r>
              <a:rPr lang="tr-TR" dirty="0">
                <a:solidFill>
                  <a:schemeClr val="tx1"/>
                </a:solidFill>
              </a:rPr>
              <a:t>alfa-</a:t>
            </a:r>
            <a:r>
              <a:rPr lang="tr-TR" dirty="0" err="1">
                <a:solidFill>
                  <a:schemeClr val="tx1"/>
                </a:solidFill>
              </a:rPr>
              <a:t>agonist</a:t>
            </a:r>
            <a:endParaRPr lang="tr-TR" dirty="0">
              <a:solidFill>
                <a:schemeClr val="tx1"/>
              </a:solidFill>
            </a:endParaRPr>
          </a:p>
          <a:p>
            <a:pPr lvl="1">
              <a:lnSpc>
                <a:spcPct val="150000"/>
              </a:lnSpc>
            </a:pPr>
            <a:r>
              <a:rPr lang="tr-TR" dirty="0">
                <a:solidFill>
                  <a:schemeClr val="tx1"/>
                </a:solidFill>
              </a:rPr>
              <a:t>östrojen tedavisi önerilmemekte</a:t>
            </a:r>
          </a:p>
          <a:p>
            <a:pPr>
              <a:lnSpc>
                <a:spcPct val="150000"/>
              </a:lnSpc>
            </a:pPr>
            <a:r>
              <a:rPr lang="tr-TR" dirty="0">
                <a:solidFill>
                  <a:schemeClr val="tx1"/>
                </a:solidFill>
              </a:rPr>
              <a:t>Taşma </a:t>
            </a:r>
            <a:r>
              <a:rPr lang="tr-TR" dirty="0" err="1">
                <a:solidFill>
                  <a:schemeClr val="tx1"/>
                </a:solidFill>
              </a:rPr>
              <a:t>inkontinansı</a:t>
            </a:r>
            <a:endParaRPr lang="tr-TR" dirty="0">
              <a:solidFill>
                <a:schemeClr val="tx1"/>
              </a:solidFill>
            </a:endParaRPr>
          </a:p>
          <a:p>
            <a:pPr lvl="1">
              <a:lnSpc>
                <a:spcPct val="150000"/>
              </a:lnSpc>
            </a:pPr>
            <a:r>
              <a:rPr lang="tr-TR" dirty="0" err="1">
                <a:solidFill>
                  <a:schemeClr val="tx1"/>
                </a:solidFill>
              </a:rPr>
              <a:t>Betanekol</a:t>
            </a:r>
            <a:endParaRPr lang="tr-TR" dirty="0">
              <a:solidFill>
                <a:schemeClr val="tx1"/>
              </a:solidFill>
            </a:endParaRPr>
          </a:p>
        </p:txBody>
      </p:sp>
    </p:spTree>
    <p:extLst>
      <p:ext uri="{BB962C8B-B14F-4D97-AF65-F5344CB8AC3E}">
        <p14:creationId xmlns:p14="http://schemas.microsoft.com/office/powerpoint/2010/main" val="3807310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nSpc>
                <a:spcPct val="150000"/>
              </a:lnSpc>
            </a:pPr>
            <a:r>
              <a:rPr lang="tr-TR" sz="2000" dirty="0">
                <a:solidFill>
                  <a:schemeClr val="tx1"/>
                </a:solidFill>
              </a:rPr>
              <a:t>Cerrahi Girişim</a:t>
            </a:r>
          </a:p>
          <a:p>
            <a:pPr>
              <a:lnSpc>
                <a:spcPct val="150000"/>
              </a:lnSpc>
            </a:pPr>
            <a:r>
              <a:rPr lang="tr-TR" sz="2000" dirty="0">
                <a:solidFill>
                  <a:schemeClr val="tx1"/>
                </a:solidFill>
              </a:rPr>
              <a:t>Elektriksel Uyarı</a:t>
            </a:r>
          </a:p>
          <a:p>
            <a:pPr lvl="1">
              <a:lnSpc>
                <a:spcPct val="150000"/>
              </a:lnSpc>
            </a:pPr>
            <a:r>
              <a:rPr lang="tr-TR" sz="1800" dirty="0">
                <a:solidFill>
                  <a:schemeClr val="tx1"/>
                </a:solidFill>
              </a:rPr>
              <a:t>Bu araçlar, inkontinans tedavisinde diğer tedavi metotlarına cevap alınamadığı durumlarda bazen kullanılırlar. </a:t>
            </a:r>
          </a:p>
          <a:p>
            <a:pPr lvl="1">
              <a:lnSpc>
                <a:spcPct val="150000"/>
              </a:lnSpc>
            </a:pPr>
            <a:r>
              <a:rPr lang="tr-TR" sz="1800" dirty="0">
                <a:solidFill>
                  <a:schemeClr val="tx1"/>
                </a:solidFill>
              </a:rPr>
              <a:t>Amaçları pelvik taban kaslarının kasılmasını uyarmak ve/veya aşırı aktif mesane kasılmalarını engellemektir.</a:t>
            </a:r>
          </a:p>
        </p:txBody>
      </p:sp>
    </p:spTree>
    <p:extLst>
      <p:ext uri="{BB962C8B-B14F-4D97-AF65-F5344CB8AC3E}">
        <p14:creationId xmlns:p14="http://schemas.microsoft.com/office/powerpoint/2010/main" val="114326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Bezler, Giysiler</a:t>
            </a:r>
          </a:p>
        </p:txBody>
      </p:sp>
      <p:sp>
        <p:nvSpPr>
          <p:cNvPr id="3" name="İçerik Yer Tutucusu 2"/>
          <p:cNvSpPr>
            <a:spLocks noGrp="1"/>
          </p:cNvSpPr>
          <p:nvPr>
            <p:ph idx="1"/>
          </p:nvPr>
        </p:nvSpPr>
        <p:spPr/>
        <p:txBody>
          <a:bodyPr/>
          <a:lstStyle/>
          <a:p>
            <a:pPr>
              <a:lnSpc>
                <a:spcPct val="150000"/>
              </a:lnSpc>
            </a:pPr>
            <a:r>
              <a:rPr lang="tr-TR" dirty="0" err="1">
                <a:solidFill>
                  <a:schemeClr val="tx1"/>
                </a:solidFill>
              </a:rPr>
              <a:t>primer</a:t>
            </a:r>
            <a:r>
              <a:rPr lang="tr-TR" dirty="0">
                <a:solidFill>
                  <a:schemeClr val="tx1"/>
                </a:solidFill>
              </a:rPr>
              <a:t> tedavi olarak önerilmezler</a:t>
            </a:r>
          </a:p>
          <a:p>
            <a:pPr>
              <a:lnSpc>
                <a:spcPct val="150000"/>
              </a:lnSpc>
            </a:pPr>
            <a:r>
              <a:rPr lang="tr-TR" dirty="0" err="1">
                <a:solidFill>
                  <a:schemeClr val="tx1"/>
                </a:solidFill>
              </a:rPr>
              <a:t>inkontinansı</a:t>
            </a:r>
            <a:r>
              <a:rPr lang="tr-TR" dirty="0">
                <a:solidFill>
                  <a:schemeClr val="tx1"/>
                </a:solidFill>
              </a:rPr>
              <a:t> seyrek ve kestirilebilir olanlarda, kişi ilaçların yan etkilerini kaldıramıyorsa, cerrahi tedavi için uygun aday değilse yararlı olabilir. </a:t>
            </a:r>
          </a:p>
          <a:p>
            <a:pPr>
              <a:lnSpc>
                <a:spcPct val="150000"/>
              </a:lnSpc>
            </a:pPr>
            <a:r>
              <a:rPr lang="tr-TR" dirty="0">
                <a:solidFill>
                  <a:schemeClr val="tx1"/>
                </a:solidFill>
              </a:rPr>
              <a:t>Pet ve özel giysilerin amacı kaçan idrarı toplamak ve cilde dokunmasını engellemektir.</a:t>
            </a:r>
          </a:p>
        </p:txBody>
      </p:sp>
    </p:spTree>
    <p:extLst>
      <p:ext uri="{BB962C8B-B14F-4D97-AF65-F5344CB8AC3E}">
        <p14:creationId xmlns:p14="http://schemas.microsoft.com/office/powerpoint/2010/main" val="484493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chemeClr val="tx1"/>
                </a:solidFill>
              </a:rPr>
              <a:t>Kateterizasyon</a:t>
            </a:r>
            <a:endParaRPr lang="tr-TR" dirty="0"/>
          </a:p>
        </p:txBody>
      </p:sp>
      <p:sp>
        <p:nvSpPr>
          <p:cNvPr id="3" name="İçerik Yer Tutucusu 2"/>
          <p:cNvSpPr>
            <a:spLocks noGrp="1"/>
          </p:cNvSpPr>
          <p:nvPr>
            <p:ph idx="1"/>
          </p:nvPr>
        </p:nvSpPr>
        <p:spPr/>
        <p:txBody>
          <a:bodyPr/>
          <a:lstStyle/>
          <a:p>
            <a:pPr>
              <a:lnSpc>
                <a:spcPct val="150000"/>
              </a:lnSpc>
            </a:pPr>
            <a:r>
              <a:rPr lang="tr-TR" dirty="0">
                <a:solidFill>
                  <a:schemeClr val="tx1"/>
                </a:solidFill>
              </a:rPr>
              <a:t>Genel kural olarak üretral </a:t>
            </a:r>
            <a:r>
              <a:rPr lang="tr-TR" dirty="0" err="1">
                <a:solidFill>
                  <a:schemeClr val="tx1"/>
                </a:solidFill>
              </a:rPr>
              <a:t>kateterizasyondan</a:t>
            </a:r>
            <a:r>
              <a:rPr lang="tr-TR" dirty="0">
                <a:solidFill>
                  <a:schemeClr val="tx1"/>
                </a:solidFill>
              </a:rPr>
              <a:t> kaçınılması gerekse de, taşma </a:t>
            </a:r>
            <a:r>
              <a:rPr lang="tr-TR" dirty="0" err="1">
                <a:solidFill>
                  <a:schemeClr val="tx1"/>
                </a:solidFill>
              </a:rPr>
              <a:t>inkontinansı</a:t>
            </a:r>
            <a:r>
              <a:rPr lang="tr-TR" dirty="0">
                <a:solidFill>
                  <a:schemeClr val="tx1"/>
                </a:solidFill>
              </a:rPr>
              <a:t> olan ve diğer yöntemlerle düzeltilemeyen bazı olgularda kullanılması gerekir. </a:t>
            </a:r>
          </a:p>
          <a:p>
            <a:pPr>
              <a:lnSpc>
                <a:spcPct val="150000"/>
              </a:lnSpc>
            </a:pPr>
            <a:r>
              <a:rPr lang="tr-TR" dirty="0">
                <a:solidFill>
                  <a:schemeClr val="tx1"/>
                </a:solidFill>
              </a:rPr>
              <a:t>Üretra içine takılan </a:t>
            </a:r>
            <a:r>
              <a:rPr lang="tr-TR" dirty="0" err="1">
                <a:solidFill>
                  <a:schemeClr val="tx1"/>
                </a:solidFill>
              </a:rPr>
              <a:t>kateterler</a:t>
            </a:r>
            <a:r>
              <a:rPr lang="tr-TR" dirty="0">
                <a:solidFill>
                  <a:schemeClr val="tx1"/>
                </a:solidFill>
              </a:rPr>
              <a:t>, terminal dönem hastaların konforunu arttırmak, </a:t>
            </a:r>
            <a:r>
              <a:rPr lang="tr-TR" dirty="0" err="1">
                <a:solidFill>
                  <a:schemeClr val="tx1"/>
                </a:solidFill>
              </a:rPr>
              <a:t>dekübit</a:t>
            </a:r>
            <a:r>
              <a:rPr lang="tr-TR" dirty="0">
                <a:solidFill>
                  <a:schemeClr val="tx1"/>
                </a:solidFill>
              </a:rPr>
              <a:t> ülserlerinin </a:t>
            </a:r>
            <a:r>
              <a:rPr lang="tr-TR" dirty="0" err="1">
                <a:solidFill>
                  <a:schemeClr val="tx1"/>
                </a:solidFill>
              </a:rPr>
              <a:t>infekte</a:t>
            </a:r>
            <a:r>
              <a:rPr lang="tr-TR" dirty="0">
                <a:solidFill>
                  <a:schemeClr val="tx1"/>
                </a:solidFill>
              </a:rPr>
              <a:t> olmasına engel olmak ve ameliyat olamayacak </a:t>
            </a:r>
            <a:r>
              <a:rPr lang="tr-TR" dirty="0" err="1">
                <a:solidFill>
                  <a:schemeClr val="tx1"/>
                </a:solidFill>
              </a:rPr>
              <a:t>obstrüksiyonlu</a:t>
            </a:r>
            <a:r>
              <a:rPr lang="tr-TR" dirty="0">
                <a:solidFill>
                  <a:schemeClr val="tx1"/>
                </a:solidFill>
              </a:rPr>
              <a:t> hastalara yardımcı olmak gibi durumlarda kullanılmalıdır.</a:t>
            </a:r>
          </a:p>
        </p:txBody>
      </p:sp>
    </p:spTree>
    <p:extLst>
      <p:ext uri="{BB962C8B-B14F-4D97-AF65-F5344CB8AC3E}">
        <p14:creationId xmlns:p14="http://schemas.microsoft.com/office/powerpoint/2010/main" val="2477347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chemeClr val="tx1"/>
                </a:solidFill>
              </a:rPr>
              <a:t>Peserler</a:t>
            </a:r>
            <a:endParaRPr lang="tr-TR" dirty="0"/>
          </a:p>
        </p:txBody>
      </p:sp>
      <p:sp>
        <p:nvSpPr>
          <p:cNvPr id="3" name="İçerik Yer Tutucusu 2"/>
          <p:cNvSpPr>
            <a:spLocks noGrp="1"/>
          </p:cNvSpPr>
          <p:nvPr>
            <p:ph idx="1"/>
          </p:nvPr>
        </p:nvSpPr>
        <p:spPr/>
        <p:txBody>
          <a:bodyPr/>
          <a:lstStyle/>
          <a:p>
            <a:pPr>
              <a:lnSpc>
                <a:spcPct val="150000"/>
              </a:lnSpc>
            </a:pPr>
            <a:r>
              <a:rPr lang="tr-TR" dirty="0" err="1">
                <a:solidFill>
                  <a:schemeClr val="tx1"/>
                </a:solidFill>
              </a:rPr>
              <a:t>Genitoüretral</a:t>
            </a:r>
            <a:r>
              <a:rPr lang="tr-TR" dirty="0">
                <a:solidFill>
                  <a:schemeClr val="tx1"/>
                </a:solidFill>
              </a:rPr>
              <a:t> </a:t>
            </a:r>
            <a:r>
              <a:rPr lang="tr-TR" dirty="0" err="1">
                <a:solidFill>
                  <a:schemeClr val="tx1"/>
                </a:solidFill>
              </a:rPr>
              <a:t>prolapsusta</a:t>
            </a:r>
            <a:r>
              <a:rPr lang="tr-TR" dirty="0">
                <a:solidFill>
                  <a:schemeClr val="tx1"/>
                </a:solidFill>
              </a:rPr>
              <a:t> pelvik organların pozisyonunu desteklemek için </a:t>
            </a:r>
            <a:r>
              <a:rPr lang="tr-TR" dirty="0" err="1">
                <a:solidFill>
                  <a:schemeClr val="tx1"/>
                </a:solidFill>
              </a:rPr>
              <a:t>intravajinal</a:t>
            </a:r>
            <a:r>
              <a:rPr lang="tr-TR" dirty="0">
                <a:solidFill>
                  <a:schemeClr val="tx1"/>
                </a:solidFill>
              </a:rPr>
              <a:t> olarak kullanılan araçlardır. </a:t>
            </a:r>
          </a:p>
          <a:p>
            <a:pPr>
              <a:lnSpc>
                <a:spcPct val="150000"/>
              </a:lnSpc>
            </a:pPr>
            <a:r>
              <a:rPr lang="tr-TR" dirty="0">
                <a:solidFill>
                  <a:schemeClr val="tx1"/>
                </a:solidFill>
              </a:rPr>
              <a:t>İnkontinans konusunda kullanımı ile ilgili yeterli bilgi bulunmasa da cerrahi için zayıf aday kabul edilen veya cerrahiyi kabul etmeyen ve diğer tedavilere cevap vermeyen bazı stres inkontinans olgularında başarılı sonuçlar alınabilmektedir.</a:t>
            </a:r>
          </a:p>
        </p:txBody>
      </p:sp>
    </p:spTree>
    <p:extLst>
      <p:ext uri="{BB962C8B-B14F-4D97-AF65-F5344CB8AC3E}">
        <p14:creationId xmlns:p14="http://schemas.microsoft.com/office/powerpoint/2010/main" val="3660754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Birinci Basamakta Tedaviye Karşı Sevk</a:t>
            </a:r>
          </a:p>
        </p:txBody>
      </p:sp>
      <p:sp>
        <p:nvSpPr>
          <p:cNvPr id="3" name="İçerik Yer Tutucusu 2"/>
          <p:cNvSpPr>
            <a:spLocks noGrp="1"/>
          </p:cNvSpPr>
          <p:nvPr>
            <p:ph idx="1"/>
          </p:nvPr>
        </p:nvSpPr>
        <p:spPr/>
        <p:txBody>
          <a:bodyPr/>
          <a:lstStyle/>
          <a:p>
            <a:pPr>
              <a:lnSpc>
                <a:spcPct val="150000"/>
              </a:lnSpc>
            </a:pPr>
            <a:r>
              <a:rPr lang="tr-TR" dirty="0">
                <a:solidFill>
                  <a:schemeClr val="tx1"/>
                </a:solidFill>
              </a:rPr>
              <a:t>komplike olmayan acil veya stres inkontinans </a:t>
            </a:r>
          </a:p>
          <a:p>
            <a:pPr>
              <a:lnSpc>
                <a:spcPct val="150000"/>
              </a:lnSpc>
            </a:pPr>
            <a:r>
              <a:rPr lang="tr-TR" dirty="0">
                <a:solidFill>
                  <a:schemeClr val="tx1"/>
                </a:solidFill>
              </a:rPr>
              <a:t>acil ve stres tiplerinin birlikteliğinde oluşan </a:t>
            </a:r>
            <a:r>
              <a:rPr lang="tr-TR" dirty="0" err="1">
                <a:solidFill>
                  <a:schemeClr val="tx1"/>
                </a:solidFill>
              </a:rPr>
              <a:t>mikst</a:t>
            </a:r>
            <a:r>
              <a:rPr lang="tr-TR" dirty="0">
                <a:solidFill>
                  <a:schemeClr val="tx1"/>
                </a:solidFill>
              </a:rPr>
              <a:t> tip bir inkontinans varsa </a:t>
            </a:r>
          </a:p>
          <a:p>
            <a:pPr lvl="1">
              <a:lnSpc>
                <a:spcPct val="150000"/>
              </a:lnSpc>
            </a:pPr>
            <a:r>
              <a:rPr lang="tr-TR" sz="1800" dirty="0">
                <a:solidFill>
                  <a:schemeClr val="tx1"/>
                </a:solidFill>
              </a:rPr>
              <a:t>tedavi aile hekimi tarafından başlatılabilir. </a:t>
            </a:r>
          </a:p>
        </p:txBody>
      </p:sp>
    </p:spTree>
    <p:extLst>
      <p:ext uri="{BB962C8B-B14F-4D97-AF65-F5344CB8AC3E}">
        <p14:creationId xmlns:p14="http://schemas.microsoft.com/office/powerpoint/2010/main" val="611784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Sevk kriterleri</a:t>
            </a:r>
          </a:p>
        </p:txBody>
      </p:sp>
      <p:sp>
        <p:nvSpPr>
          <p:cNvPr id="3" name="İçerik Yer Tutucusu 2"/>
          <p:cNvSpPr>
            <a:spLocks noGrp="1"/>
          </p:cNvSpPr>
          <p:nvPr>
            <p:ph idx="1"/>
          </p:nvPr>
        </p:nvSpPr>
        <p:spPr>
          <a:xfrm>
            <a:off x="1009650" y="1806575"/>
            <a:ext cx="7124700" cy="4734902"/>
          </a:xfrm>
        </p:spPr>
        <p:txBody>
          <a:bodyPr/>
          <a:lstStyle/>
          <a:p>
            <a:pPr>
              <a:lnSpc>
                <a:spcPct val="150000"/>
              </a:lnSpc>
            </a:pPr>
            <a:r>
              <a:rPr lang="tr-TR" dirty="0">
                <a:solidFill>
                  <a:schemeClr val="tx1"/>
                </a:solidFill>
              </a:rPr>
              <a:t>taşma </a:t>
            </a:r>
            <a:r>
              <a:rPr lang="tr-TR" dirty="0" err="1">
                <a:solidFill>
                  <a:schemeClr val="tx1"/>
                </a:solidFill>
              </a:rPr>
              <a:t>inkontinansı</a:t>
            </a:r>
            <a:r>
              <a:rPr lang="tr-TR" dirty="0">
                <a:solidFill>
                  <a:schemeClr val="tx1"/>
                </a:solidFill>
              </a:rPr>
              <a:t> </a:t>
            </a:r>
          </a:p>
          <a:p>
            <a:pPr>
              <a:lnSpc>
                <a:spcPct val="150000"/>
              </a:lnSpc>
            </a:pPr>
            <a:r>
              <a:rPr lang="tr-TR" dirty="0" err="1">
                <a:solidFill>
                  <a:schemeClr val="tx1"/>
                </a:solidFill>
              </a:rPr>
              <a:t>İnkontinansın</a:t>
            </a:r>
            <a:r>
              <a:rPr lang="tr-TR" dirty="0">
                <a:solidFill>
                  <a:schemeClr val="tx1"/>
                </a:solidFill>
              </a:rPr>
              <a:t> tipi veya nedeninin kesinleştirilemediği durumlar </a:t>
            </a:r>
          </a:p>
          <a:p>
            <a:pPr>
              <a:lnSpc>
                <a:spcPct val="150000"/>
              </a:lnSpc>
            </a:pPr>
            <a:r>
              <a:rPr lang="tr-TR" dirty="0">
                <a:solidFill>
                  <a:schemeClr val="tx1"/>
                </a:solidFill>
              </a:rPr>
              <a:t>tekrarlayan </a:t>
            </a:r>
            <a:r>
              <a:rPr lang="tr-TR" dirty="0" err="1">
                <a:solidFill>
                  <a:schemeClr val="tx1"/>
                </a:solidFill>
              </a:rPr>
              <a:t>semptomatik</a:t>
            </a:r>
            <a:r>
              <a:rPr lang="tr-TR" dirty="0">
                <a:solidFill>
                  <a:schemeClr val="tx1"/>
                </a:solidFill>
              </a:rPr>
              <a:t> idrar yolu </a:t>
            </a:r>
            <a:r>
              <a:rPr lang="tr-TR" dirty="0" err="1">
                <a:solidFill>
                  <a:schemeClr val="tx1"/>
                </a:solidFill>
              </a:rPr>
              <a:t>infeksiyonu</a:t>
            </a:r>
            <a:r>
              <a:rPr lang="tr-TR" dirty="0">
                <a:solidFill>
                  <a:schemeClr val="tx1"/>
                </a:solidFill>
              </a:rPr>
              <a:t> ile ilişkili inkontinans</a:t>
            </a:r>
          </a:p>
          <a:p>
            <a:pPr>
              <a:lnSpc>
                <a:spcPct val="150000"/>
              </a:lnSpc>
            </a:pPr>
            <a:r>
              <a:rPr lang="tr-TR" dirty="0" err="1">
                <a:solidFill>
                  <a:schemeClr val="tx1"/>
                </a:solidFill>
              </a:rPr>
              <a:t>enfeksiyonsuz</a:t>
            </a:r>
            <a:r>
              <a:rPr lang="tr-TR" dirty="0">
                <a:solidFill>
                  <a:schemeClr val="tx1"/>
                </a:solidFill>
              </a:rPr>
              <a:t> </a:t>
            </a:r>
            <a:r>
              <a:rPr lang="tr-TR" dirty="0" err="1">
                <a:solidFill>
                  <a:schemeClr val="tx1"/>
                </a:solidFill>
              </a:rPr>
              <a:t>hematüri</a:t>
            </a:r>
            <a:endParaRPr lang="tr-TR" dirty="0">
              <a:solidFill>
                <a:schemeClr val="tx1"/>
              </a:solidFill>
            </a:endParaRPr>
          </a:p>
          <a:p>
            <a:pPr>
              <a:lnSpc>
                <a:spcPct val="150000"/>
              </a:lnSpc>
            </a:pPr>
            <a:r>
              <a:rPr lang="tr-TR" dirty="0">
                <a:solidFill>
                  <a:schemeClr val="tx1"/>
                </a:solidFill>
              </a:rPr>
              <a:t>daha önceden pelvik cerrahi veya radyasyon tedavisi öyküsü</a:t>
            </a:r>
          </a:p>
        </p:txBody>
      </p:sp>
    </p:spTree>
    <p:extLst>
      <p:ext uri="{BB962C8B-B14F-4D97-AF65-F5344CB8AC3E}">
        <p14:creationId xmlns:p14="http://schemas.microsoft.com/office/powerpoint/2010/main" val="1528583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nSpc>
                <a:spcPct val="150000"/>
              </a:lnSpc>
            </a:pPr>
            <a:r>
              <a:rPr lang="tr-TR" dirty="0">
                <a:solidFill>
                  <a:schemeClr val="tx1"/>
                </a:solidFill>
              </a:rPr>
              <a:t>belirgin pelvik </a:t>
            </a:r>
            <a:r>
              <a:rPr lang="tr-TR" dirty="0" err="1">
                <a:solidFill>
                  <a:schemeClr val="tx1"/>
                </a:solidFill>
              </a:rPr>
              <a:t>prolapsus</a:t>
            </a:r>
            <a:endParaRPr lang="tr-TR" dirty="0">
              <a:solidFill>
                <a:schemeClr val="tx1"/>
              </a:solidFill>
            </a:endParaRPr>
          </a:p>
          <a:p>
            <a:pPr>
              <a:lnSpc>
                <a:spcPct val="150000"/>
              </a:lnSpc>
            </a:pPr>
            <a:r>
              <a:rPr lang="tr-TR" dirty="0">
                <a:solidFill>
                  <a:schemeClr val="tx1"/>
                </a:solidFill>
              </a:rPr>
              <a:t>prostat kanseri şüphesi</a:t>
            </a:r>
          </a:p>
          <a:p>
            <a:pPr>
              <a:lnSpc>
                <a:spcPct val="150000"/>
              </a:lnSpc>
            </a:pPr>
            <a:r>
              <a:rPr lang="tr-TR" dirty="0">
                <a:solidFill>
                  <a:schemeClr val="tx1"/>
                </a:solidFill>
              </a:rPr>
              <a:t>semptomlarla fizik muayene bulguları arasında uyumsuzluk </a:t>
            </a:r>
          </a:p>
          <a:p>
            <a:pPr>
              <a:lnSpc>
                <a:spcPct val="150000"/>
              </a:lnSpc>
            </a:pPr>
            <a:r>
              <a:rPr lang="tr-TR" dirty="0">
                <a:solidFill>
                  <a:schemeClr val="tx1"/>
                </a:solidFill>
              </a:rPr>
              <a:t>ön tanıya dayanarak yapılan tedavi girişiminden beklenen yanıtın alınamaması</a:t>
            </a:r>
          </a:p>
        </p:txBody>
      </p:sp>
    </p:spTree>
    <p:extLst>
      <p:ext uri="{BB962C8B-B14F-4D97-AF65-F5344CB8AC3E}">
        <p14:creationId xmlns:p14="http://schemas.microsoft.com/office/powerpoint/2010/main" val="1114183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Teşekkürler</a:t>
            </a:r>
          </a:p>
        </p:txBody>
      </p:sp>
      <p:sp>
        <p:nvSpPr>
          <p:cNvPr id="3" name="İçerik Yer Tutucusu 2"/>
          <p:cNvSpPr>
            <a:spLocks noGrp="1"/>
          </p:cNvSpPr>
          <p:nvPr>
            <p:ph idx="1"/>
          </p:nvPr>
        </p:nvSpPr>
        <p:spPr/>
        <p:txBody>
          <a:bodyPr/>
          <a:lstStyle/>
          <a:p>
            <a:endParaRPr lang="tr-TR"/>
          </a:p>
        </p:txBody>
      </p:sp>
      <p:pic>
        <p:nvPicPr>
          <p:cNvPr id="1026" name="Picture 2" descr="https://galeri12.uludagsozluk.com/558/k%C4%B1z-%C3%A7ocuk-isteyen-erkekler_7022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795" y="1806575"/>
            <a:ext cx="3432410" cy="455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405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Sıklık</a:t>
            </a:r>
          </a:p>
        </p:txBody>
      </p:sp>
      <p:sp>
        <p:nvSpPr>
          <p:cNvPr id="3" name="İçerik Yer Tutucusu 2"/>
          <p:cNvSpPr>
            <a:spLocks noGrp="1"/>
          </p:cNvSpPr>
          <p:nvPr>
            <p:ph idx="1"/>
          </p:nvPr>
        </p:nvSpPr>
        <p:spPr/>
        <p:txBody>
          <a:bodyPr/>
          <a:lstStyle/>
          <a:p>
            <a:pPr>
              <a:lnSpc>
                <a:spcPct val="150000"/>
              </a:lnSpc>
            </a:pPr>
            <a:r>
              <a:rPr lang="tr-TR" sz="2000" dirty="0">
                <a:solidFill>
                  <a:schemeClr val="tx1"/>
                </a:solidFill>
              </a:rPr>
              <a:t>Huzurevlerinde yaşayanlarda %35</a:t>
            </a:r>
          </a:p>
          <a:p>
            <a:pPr lvl="1">
              <a:lnSpc>
                <a:spcPct val="150000"/>
              </a:lnSpc>
            </a:pPr>
            <a:r>
              <a:rPr lang="tr-TR" sz="1800" dirty="0">
                <a:solidFill>
                  <a:schemeClr val="tx1"/>
                </a:solidFill>
              </a:rPr>
              <a:t>yerleştirme kararının verilmesine sıklıkla gerekçedir.</a:t>
            </a:r>
          </a:p>
          <a:p>
            <a:pPr>
              <a:lnSpc>
                <a:spcPct val="150000"/>
              </a:lnSpc>
            </a:pPr>
            <a:endParaRPr lang="tr-TR" sz="2000" dirty="0">
              <a:solidFill>
                <a:schemeClr val="tx1"/>
              </a:solidFill>
            </a:endParaRPr>
          </a:p>
          <a:p>
            <a:pPr>
              <a:lnSpc>
                <a:spcPct val="150000"/>
              </a:lnSpc>
            </a:pPr>
            <a:r>
              <a:rPr lang="tr-TR" sz="2000" dirty="0">
                <a:solidFill>
                  <a:schemeClr val="tx1"/>
                </a:solidFill>
              </a:rPr>
              <a:t>Toplumumuzda 65 yaş üzerinde erkeklerde %21.5, kadınlarda %57</a:t>
            </a:r>
          </a:p>
          <a:p>
            <a:pPr lvl="1">
              <a:lnSpc>
                <a:spcPct val="150000"/>
              </a:lnSpc>
            </a:pPr>
            <a:r>
              <a:rPr lang="tr-TR" sz="1800" dirty="0">
                <a:solidFill>
                  <a:schemeClr val="tx1"/>
                </a:solidFill>
              </a:rPr>
              <a:t>80 yaş sonrası eşit</a:t>
            </a:r>
          </a:p>
        </p:txBody>
      </p:sp>
    </p:spTree>
    <p:extLst>
      <p:ext uri="{BB962C8B-B14F-4D97-AF65-F5344CB8AC3E}">
        <p14:creationId xmlns:p14="http://schemas.microsoft.com/office/powerpoint/2010/main" val="356139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Genel bilgiler</a:t>
            </a:r>
          </a:p>
        </p:txBody>
      </p:sp>
      <p:sp>
        <p:nvSpPr>
          <p:cNvPr id="3" name="İçerik Yer Tutucusu 2"/>
          <p:cNvSpPr>
            <a:spLocks noGrp="1"/>
          </p:cNvSpPr>
          <p:nvPr>
            <p:ph idx="1"/>
          </p:nvPr>
        </p:nvSpPr>
        <p:spPr>
          <a:xfrm>
            <a:off x="1009650" y="1806577"/>
            <a:ext cx="7124700" cy="4115922"/>
          </a:xfrm>
        </p:spPr>
        <p:txBody>
          <a:bodyPr/>
          <a:lstStyle/>
          <a:p>
            <a:pPr>
              <a:lnSpc>
                <a:spcPct val="150000"/>
              </a:lnSpc>
            </a:pPr>
            <a:r>
              <a:rPr lang="tr-TR" dirty="0">
                <a:solidFill>
                  <a:schemeClr val="tx1"/>
                </a:solidFill>
              </a:rPr>
              <a:t>Bütün inkontinans hastalarının yaklaşık yarısı bu sorunundan herhangi bir doktora hiç bahsetmemekte</a:t>
            </a:r>
          </a:p>
          <a:p>
            <a:pPr lvl="1">
              <a:lnSpc>
                <a:spcPct val="150000"/>
              </a:lnSpc>
            </a:pPr>
            <a:r>
              <a:rPr lang="tr-TR" sz="1800" dirty="0">
                <a:solidFill>
                  <a:schemeClr val="tx1"/>
                </a:solidFill>
              </a:rPr>
              <a:t>utanma duygusu, </a:t>
            </a:r>
          </a:p>
          <a:p>
            <a:pPr lvl="1">
              <a:lnSpc>
                <a:spcPct val="150000"/>
              </a:lnSpc>
            </a:pPr>
            <a:r>
              <a:rPr lang="tr-TR" sz="1800" dirty="0" err="1">
                <a:solidFill>
                  <a:schemeClr val="tx1"/>
                </a:solidFill>
              </a:rPr>
              <a:t>inkontinansın</a:t>
            </a:r>
            <a:r>
              <a:rPr lang="tr-TR" sz="1800" dirty="0">
                <a:solidFill>
                  <a:schemeClr val="tx1"/>
                </a:solidFill>
              </a:rPr>
              <a:t> yaşlanmaya bağlı normal bir durum olduğu inancı </a:t>
            </a:r>
          </a:p>
          <a:p>
            <a:pPr lvl="1">
              <a:lnSpc>
                <a:spcPct val="150000"/>
              </a:lnSpc>
            </a:pPr>
            <a:r>
              <a:rPr lang="tr-TR" sz="1800" dirty="0">
                <a:solidFill>
                  <a:schemeClr val="tx1"/>
                </a:solidFill>
              </a:rPr>
              <a:t>zaten bir yardımda bulunulamayacağı önyargısı</a:t>
            </a:r>
          </a:p>
        </p:txBody>
      </p:sp>
    </p:spTree>
    <p:extLst>
      <p:ext uri="{BB962C8B-B14F-4D97-AF65-F5344CB8AC3E}">
        <p14:creationId xmlns:p14="http://schemas.microsoft.com/office/powerpoint/2010/main" val="216483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Normal idrar yapma fizyolojisi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37277429"/>
              </p:ext>
            </p:extLst>
          </p:nvPr>
        </p:nvGraphicFramePr>
        <p:xfrm>
          <a:off x="720595" y="1803332"/>
          <a:ext cx="7702809" cy="4281885"/>
        </p:xfrm>
        <a:graphic>
          <a:graphicData uri="http://schemas.openxmlformats.org/drawingml/2006/table">
            <a:tbl>
              <a:tblPr firstRow="1">
                <a:tableStyleId>{5C22544A-7EE6-4342-B048-85BDC9FD1C3A}</a:tableStyleId>
              </a:tblPr>
              <a:tblGrid>
                <a:gridCol w="1360177">
                  <a:extLst>
                    <a:ext uri="{9D8B030D-6E8A-4147-A177-3AD203B41FA5}">
                      <a16:colId xmlns:a16="http://schemas.microsoft.com/office/drawing/2014/main" val="2945769970"/>
                    </a:ext>
                  </a:extLst>
                </a:gridCol>
                <a:gridCol w="1712718">
                  <a:extLst>
                    <a:ext uri="{9D8B030D-6E8A-4147-A177-3AD203B41FA5}">
                      <a16:colId xmlns:a16="http://schemas.microsoft.com/office/drawing/2014/main" val="2111480375"/>
                    </a:ext>
                  </a:extLst>
                </a:gridCol>
                <a:gridCol w="1984167">
                  <a:extLst>
                    <a:ext uri="{9D8B030D-6E8A-4147-A177-3AD203B41FA5}">
                      <a16:colId xmlns:a16="http://schemas.microsoft.com/office/drawing/2014/main" val="3167712004"/>
                    </a:ext>
                  </a:extLst>
                </a:gridCol>
                <a:gridCol w="2645747">
                  <a:extLst>
                    <a:ext uri="{9D8B030D-6E8A-4147-A177-3AD203B41FA5}">
                      <a16:colId xmlns:a16="http://schemas.microsoft.com/office/drawing/2014/main" val="1356533466"/>
                    </a:ext>
                  </a:extLst>
                </a:gridCol>
              </a:tblGrid>
              <a:tr h="410925">
                <a:tc gridSpan="4">
                  <a:txBody>
                    <a:bodyPr/>
                    <a:lstStyle/>
                    <a:p>
                      <a:r>
                        <a:rPr lang="tr-TR" sz="1600" dirty="0"/>
                        <a:t>Normal idrar</a:t>
                      </a:r>
                      <a:r>
                        <a:rPr lang="tr-TR" sz="1600" baseline="0" dirty="0"/>
                        <a:t> yapmayı etkileyen fizyolojik etkenler</a:t>
                      </a:r>
                      <a:endParaRPr lang="tr-TR" sz="1600"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179798232"/>
                  </a:ext>
                </a:extLst>
              </a:tr>
              <a:tr h="574168">
                <a:tc rowSpan="2">
                  <a:txBody>
                    <a:bodyPr/>
                    <a:lstStyle/>
                    <a:p>
                      <a:r>
                        <a:rPr lang="tr-TR" sz="1600" dirty="0"/>
                        <a:t>Mesanenin</a:t>
                      </a:r>
                      <a:r>
                        <a:rPr lang="tr-TR" sz="1600" baseline="0" dirty="0"/>
                        <a:t> dolması</a:t>
                      </a:r>
                      <a:endParaRPr lang="tr-TR" sz="1600" dirty="0"/>
                    </a:p>
                  </a:txBody>
                  <a:tcPr/>
                </a:tc>
                <a:tc rowSpan="2">
                  <a:txBody>
                    <a:bodyPr/>
                    <a:lstStyle/>
                    <a:p>
                      <a:r>
                        <a:rPr lang="tr-TR" sz="1600" dirty="0"/>
                        <a:t>Sempatik sinir sistemi</a:t>
                      </a:r>
                    </a:p>
                  </a:txBody>
                  <a:tcPr/>
                </a:tc>
                <a:tc rowSpan="2">
                  <a:txBody>
                    <a:bodyPr/>
                    <a:lstStyle/>
                    <a:p>
                      <a:r>
                        <a:rPr lang="el-GR" sz="1600" dirty="0"/>
                        <a:t>β</a:t>
                      </a:r>
                      <a:r>
                        <a:rPr lang="tr-TR" sz="1600" dirty="0"/>
                        <a:t>- </a:t>
                      </a:r>
                      <a:r>
                        <a:rPr lang="tr-TR" sz="1600" dirty="0" err="1"/>
                        <a:t>adrenerjik</a:t>
                      </a:r>
                      <a:endParaRPr lang="tr-TR" sz="1600" dirty="0"/>
                    </a:p>
                  </a:txBody>
                  <a:tcPr/>
                </a:tc>
                <a:tc>
                  <a:txBody>
                    <a:bodyPr/>
                    <a:lstStyle/>
                    <a:p>
                      <a:r>
                        <a:rPr lang="tr-TR" sz="1600" dirty="0" err="1"/>
                        <a:t>Detrüsör</a:t>
                      </a:r>
                      <a:r>
                        <a:rPr lang="tr-TR" sz="1600" baseline="0" dirty="0"/>
                        <a:t> gevşemesi</a:t>
                      </a:r>
                    </a:p>
                    <a:p>
                      <a:endParaRPr lang="tr-TR" sz="1600" dirty="0"/>
                    </a:p>
                  </a:txBody>
                  <a:tcPr/>
                </a:tc>
                <a:extLst>
                  <a:ext uri="{0D108BD9-81ED-4DB2-BD59-A6C34878D82A}">
                    <a16:rowId xmlns:a16="http://schemas.microsoft.com/office/drawing/2014/main" val="2616062023"/>
                  </a:ext>
                </a:extLst>
              </a:tr>
              <a:tr h="574168">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r>
                        <a:rPr lang="tr-TR" sz="1600" dirty="0"/>
                        <a:t>İÜS kasılması</a:t>
                      </a:r>
                    </a:p>
                    <a:p>
                      <a:endParaRPr lang="tr-TR" sz="1600" dirty="0"/>
                    </a:p>
                  </a:txBody>
                  <a:tcPr/>
                </a:tc>
                <a:extLst>
                  <a:ext uri="{0D108BD9-81ED-4DB2-BD59-A6C34878D82A}">
                    <a16:rowId xmlns:a16="http://schemas.microsoft.com/office/drawing/2014/main" val="2821856884"/>
                  </a:ext>
                </a:extLst>
              </a:tr>
              <a:tr h="994991">
                <a:tc>
                  <a:txBody>
                    <a:bodyPr/>
                    <a:lstStyle/>
                    <a:p>
                      <a:r>
                        <a:rPr lang="tr-TR" sz="1600" dirty="0"/>
                        <a:t>Mesanenin</a:t>
                      </a:r>
                      <a:r>
                        <a:rPr lang="tr-TR" sz="1600" baseline="0" dirty="0"/>
                        <a:t> boşalması</a:t>
                      </a:r>
                      <a:endParaRPr lang="tr-TR"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600" dirty="0"/>
                        <a:t>Parasempatik sinir sistemi</a:t>
                      </a:r>
                    </a:p>
                    <a:p>
                      <a:pPr marL="0" marR="0" indent="0" algn="l" defTabSz="457200" rtl="0" eaLnBrk="1" fontAlgn="auto" latinLnBrk="0" hangingPunct="1">
                        <a:lnSpc>
                          <a:spcPct val="100000"/>
                        </a:lnSpc>
                        <a:spcBef>
                          <a:spcPts val="0"/>
                        </a:spcBef>
                        <a:spcAft>
                          <a:spcPts val="0"/>
                        </a:spcAft>
                        <a:buClrTx/>
                        <a:buSzTx/>
                        <a:buFontTx/>
                        <a:buNone/>
                        <a:tabLst/>
                        <a:defRPr/>
                      </a:pPr>
                      <a:endParaRPr lang="tr-TR" sz="1600" dirty="0"/>
                    </a:p>
                    <a:p>
                      <a:pPr marL="0" marR="0" indent="0" algn="l" defTabSz="457200" rtl="0" eaLnBrk="1" fontAlgn="auto" latinLnBrk="0" hangingPunct="1">
                        <a:lnSpc>
                          <a:spcPct val="100000"/>
                        </a:lnSpc>
                        <a:spcBef>
                          <a:spcPts val="0"/>
                        </a:spcBef>
                        <a:spcAft>
                          <a:spcPts val="0"/>
                        </a:spcAft>
                        <a:buClrTx/>
                        <a:buSzTx/>
                        <a:buFontTx/>
                        <a:buNone/>
                        <a:tabLst/>
                        <a:defRPr/>
                      </a:pPr>
                      <a:endParaRPr lang="tr-TR" sz="1600" dirty="0"/>
                    </a:p>
                  </a:txBody>
                  <a:tcPr/>
                </a:tc>
                <a:tc>
                  <a:txBody>
                    <a:bodyPr/>
                    <a:lstStyle/>
                    <a:p>
                      <a:r>
                        <a:rPr lang="tr-TR" sz="1600" dirty="0" err="1"/>
                        <a:t>Kolinerjik</a:t>
                      </a:r>
                      <a:endParaRPr lang="tr-TR" sz="1600" dirty="0"/>
                    </a:p>
                  </a:txBody>
                  <a:tcPr/>
                </a:tc>
                <a:tc>
                  <a:txBody>
                    <a:bodyPr/>
                    <a:lstStyle/>
                    <a:p>
                      <a:r>
                        <a:rPr lang="tr-TR" sz="1600" dirty="0" err="1"/>
                        <a:t>Detrüsör</a:t>
                      </a:r>
                      <a:r>
                        <a:rPr lang="tr-TR" sz="1600" dirty="0"/>
                        <a:t> kasılması</a:t>
                      </a:r>
                    </a:p>
                    <a:p>
                      <a:endParaRPr lang="tr-TR" sz="1600" dirty="0"/>
                    </a:p>
                    <a:p>
                      <a:endParaRPr lang="tr-TR" sz="1600" dirty="0"/>
                    </a:p>
                  </a:txBody>
                  <a:tcPr/>
                </a:tc>
                <a:extLst>
                  <a:ext uri="{0D108BD9-81ED-4DB2-BD59-A6C34878D82A}">
                    <a16:rowId xmlns:a16="http://schemas.microsoft.com/office/drawing/2014/main" val="1047987470"/>
                  </a:ext>
                </a:extLst>
              </a:tr>
              <a:tr h="810592">
                <a:tc rowSpan="2">
                  <a:txBody>
                    <a:bodyPr/>
                    <a:lstStyle/>
                    <a:p>
                      <a:r>
                        <a:rPr lang="tr-TR" sz="1600" dirty="0"/>
                        <a:t>İstemli kontrol</a:t>
                      </a:r>
                    </a:p>
                  </a:txBody>
                  <a:tcPr/>
                </a:tc>
                <a:tc>
                  <a:txBody>
                    <a:bodyPr/>
                    <a:lstStyle/>
                    <a:p>
                      <a:r>
                        <a:rPr lang="tr-TR" sz="1600" dirty="0"/>
                        <a:t>Somatik sinir sistemi</a:t>
                      </a:r>
                    </a:p>
                    <a:p>
                      <a:endParaRPr lang="tr-TR" sz="1600" dirty="0"/>
                    </a:p>
                  </a:txBody>
                  <a:tcPr/>
                </a:tc>
                <a:tc>
                  <a:txBody>
                    <a:bodyPr/>
                    <a:lstStyle/>
                    <a:p>
                      <a:r>
                        <a:rPr lang="tr-TR" sz="1600" dirty="0"/>
                        <a:t>Çizgili kaslar</a:t>
                      </a:r>
                    </a:p>
                  </a:txBody>
                  <a:tcPr/>
                </a:tc>
                <a:tc>
                  <a:txBody>
                    <a:bodyPr/>
                    <a:lstStyle/>
                    <a:p>
                      <a:r>
                        <a:rPr lang="tr-TR" sz="1600" dirty="0"/>
                        <a:t>EÜS kasılması</a:t>
                      </a:r>
                    </a:p>
                  </a:txBody>
                  <a:tcPr/>
                </a:tc>
                <a:extLst>
                  <a:ext uri="{0D108BD9-81ED-4DB2-BD59-A6C34878D82A}">
                    <a16:rowId xmlns:a16="http://schemas.microsoft.com/office/drawing/2014/main" val="4221499028"/>
                  </a:ext>
                </a:extLst>
              </a:tr>
              <a:tr h="810592">
                <a:tc vMerge="1">
                  <a:txBody>
                    <a:bodyPr/>
                    <a:lstStyle/>
                    <a:p>
                      <a:endParaRPr lang="tr-TR" dirty="0"/>
                    </a:p>
                  </a:txBody>
                  <a:tcPr/>
                </a:tc>
                <a:tc>
                  <a:txBody>
                    <a:bodyPr/>
                    <a:lstStyle/>
                    <a:p>
                      <a:r>
                        <a:rPr lang="tr-TR" sz="1600" dirty="0"/>
                        <a:t>Merkezi</a:t>
                      </a:r>
                      <a:r>
                        <a:rPr lang="tr-TR" sz="1600" baseline="0" dirty="0"/>
                        <a:t> sinir sistemi</a:t>
                      </a:r>
                      <a:endParaRPr lang="tr-TR" sz="1600" dirty="0"/>
                    </a:p>
                  </a:txBody>
                  <a:tcPr/>
                </a:tc>
                <a:tc>
                  <a:txBody>
                    <a:bodyPr/>
                    <a:lstStyle/>
                    <a:p>
                      <a:r>
                        <a:rPr lang="tr-TR" sz="1600" dirty="0" err="1"/>
                        <a:t>Pontin</a:t>
                      </a:r>
                      <a:r>
                        <a:rPr lang="tr-TR" sz="1600" baseline="0" dirty="0"/>
                        <a:t> </a:t>
                      </a:r>
                      <a:r>
                        <a:rPr lang="tr-TR" sz="1600" baseline="0" dirty="0" err="1"/>
                        <a:t>miksiyon</a:t>
                      </a:r>
                      <a:r>
                        <a:rPr lang="tr-TR" sz="1600" baseline="0" dirty="0"/>
                        <a:t> merkezi</a:t>
                      </a:r>
                      <a:endParaRPr lang="tr-TR" sz="1600" dirty="0"/>
                    </a:p>
                  </a:txBody>
                  <a:tcPr/>
                </a:tc>
                <a:tc>
                  <a:txBody>
                    <a:bodyPr/>
                    <a:lstStyle/>
                    <a:p>
                      <a:r>
                        <a:rPr lang="tr-TR" sz="1600" dirty="0"/>
                        <a:t>Üriner refleksin</a:t>
                      </a:r>
                      <a:r>
                        <a:rPr lang="tr-TR" sz="1600" baseline="0" dirty="0"/>
                        <a:t> santral </a:t>
                      </a:r>
                      <a:r>
                        <a:rPr lang="tr-TR" sz="1600" baseline="0" dirty="0" err="1"/>
                        <a:t>inhibasyonu</a:t>
                      </a:r>
                      <a:endParaRPr lang="tr-TR" sz="1600" baseline="0" dirty="0"/>
                    </a:p>
                    <a:p>
                      <a:endParaRPr lang="tr-TR" sz="1600" dirty="0"/>
                    </a:p>
                  </a:txBody>
                  <a:tcPr/>
                </a:tc>
                <a:extLst>
                  <a:ext uri="{0D108BD9-81ED-4DB2-BD59-A6C34878D82A}">
                    <a16:rowId xmlns:a16="http://schemas.microsoft.com/office/drawing/2014/main" val="724959486"/>
                  </a:ext>
                </a:extLst>
              </a:tr>
            </a:tbl>
          </a:graphicData>
        </a:graphic>
      </p:graphicFrame>
    </p:spTree>
    <p:extLst>
      <p:ext uri="{BB962C8B-B14F-4D97-AF65-F5344CB8AC3E}">
        <p14:creationId xmlns:p14="http://schemas.microsoft.com/office/powerpoint/2010/main" val="322619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Yaşa bağlı değişiklikler</a:t>
            </a:r>
          </a:p>
        </p:txBody>
      </p:sp>
      <p:sp>
        <p:nvSpPr>
          <p:cNvPr id="3" name="İçerik Yer Tutucusu 2"/>
          <p:cNvSpPr>
            <a:spLocks noGrp="1"/>
          </p:cNvSpPr>
          <p:nvPr>
            <p:ph idx="1"/>
          </p:nvPr>
        </p:nvSpPr>
        <p:spPr>
          <a:xfrm>
            <a:off x="1009650" y="1885071"/>
            <a:ext cx="7124700" cy="3974392"/>
          </a:xfrm>
        </p:spPr>
        <p:txBody>
          <a:bodyPr/>
          <a:lstStyle/>
          <a:p>
            <a:pPr>
              <a:lnSpc>
                <a:spcPct val="150000"/>
              </a:lnSpc>
            </a:pPr>
            <a:r>
              <a:rPr lang="tr-TR" sz="1600" dirty="0">
                <a:solidFill>
                  <a:schemeClr val="tx1"/>
                </a:solidFill>
              </a:rPr>
              <a:t>İstemsiz mesane kasılma (</a:t>
            </a:r>
            <a:r>
              <a:rPr lang="tr-TR" sz="1600" dirty="0" err="1">
                <a:solidFill>
                  <a:schemeClr val="tx1"/>
                </a:solidFill>
              </a:rPr>
              <a:t>detrüsör</a:t>
            </a:r>
            <a:r>
              <a:rPr lang="tr-TR" sz="1600" dirty="0">
                <a:solidFill>
                  <a:schemeClr val="tx1"/>
                </a:solidFill>
              </a:rPr>
              <a:t> </a:t>
            </a:r>
            <a:r>
              <a:rPr lang="tr-TR" sz="1600" dirty="0" err="1">
                <a:solidFill>
                  <a:schemeClr val="tx1"/>
                </a:solidFill>
              </a:rPr>
              <a:t>hiperaktivitesi</a:t>
            </a:r>
            <a:r>
              <a:rPr lang="tr-TR" sz="1600" dirty="0">
                <a:solidFill>
                  <a:schemeClr val="tx1"/>
                </a:solidFill>
              </a:rPr>
              <a:t>) sıklığı artar</a:t>
            </a:r>
          </a:p>
          <a:p>
            <a:pPr>
              <a:lnSpc>
                <a:spcPct val="150000"/>
              </a:lnSpc>
            </a:pPr>
            <a:r>
              <a:rPr lang="tr-TR" sz="1600" dirty="0">
                <a:solidFill>
                  <a:schemeClr val="tx1"/>
                </a:solidFill>
              </a:rPr>
              <a:t>Mesane kapasitesi azalır</a:t>
            </a:r>
          </a:p>
          <a:p>
            <a:pPr>
              <a:lnSpc>
                <a:spcPct val="150000"/>
              </a:lnSpc>
            </a:pPr>
            <a:r>
              <a:rPr lang="tr-TR" sz="1600" dirty="0">
                <a:solidFill>
                  <a:schemeClr val="tx1"/>
                </a:solidFill>
              </a:rPr>
              <a:t>Mesanenin kasılma gücü azalır (</a:t>
            </a:r>
            <a:r>
              <a:rPr lang="tr-TR" sz="1600" dirty="0" err="1">
                <a:solidFill>
                  <a:schemeClr val="tx1"/>
                </a:solidFill>
              </a:rPr>
              <a:t>rezidüel</a:t>
            </a:r>
            <a:r>
              <a:rPr lang="tr-TR" sz="1600" dirty="0">
                <a:solidFill>
                  <a:schemeClr val="tx1"/>
                </a:solidFill>
              </a:rPr>
              <a:t> idrar miktarı artar)</a:t>
            </a:r>
          </a:p>
          <a:p>
            <a:pPr>
              <a:lnSpc>
                <a:spcPct val="150000"/>
              </a:lnSpc>
            </a:pPr>
            <a:r>
              <a:rPr lang="tr-TR" sz="1600" dirty="0">
                <a:solidFill>
                  <a:schemeClr val="tx1"/>
                </a:solidFill>
              </a:rPr>
              <a:t>Daha fazla sıvı kaybı ve buna bağlı </a:t>
            </a:r>
            <a:r>
              <a:rPr lang="tr-TR" sz="1600" dirty="0" err="1">
                <a:solidFill>
                  <a:schemeClr val="tx1"/>
                </a:solidFill>
              </a:rPr>
              <a:t>noktüri</a:t>
            </a:r>
            <a:r>
              <a:rPr lang="tr-TR" sz="1600" dirty="0">
                <a:solidFill>
                  <a:schemeClr val="tx1"/>
                </a:solidFill>
              </a:rPr>
              <a:t> </a:t>
            </a:r>
            <a:r>
              <a:rPr lang="tr-TR" sz="1600" dirty="0" err="1">
                <a:solidFill>
                  <a:schemeClr val="tx1"/>
                </a:solidFill>
              </a:rPr>
              <a:t>insidansında</a:t>
            </a:r>
            <a:r>
              <a:rPr lang="tr-TR" sz="1600" dirty="0">
                <a:solidFill>
                  <a:schemeClr val="tx1"/>
                </a:solidFill>
              </a:rPr>
              <a:t> artış.</a:t>
            </a:r>
          </a:p>
          <a:p>
            <a:pPr>
              <a:lnSpc>
                <a:spcPct val="150000"/>
              </a:lnSpc>
            </a:pPr>
            <a:r>
              <a:rPr lang="tr-TR" sz="1600" dirty="0">
                <a:solidFill>
                  <a:schemeClr val="tx1"/>
                </a:solidFill>
              </a:rPr>
              <a:t>Kadınlarda, </a:t>
            </a:r>
            <a:r>
              <a:rPr lang="tr-TR" sz="1600" dirty="0" err="1">
                <a:solidFill>
                  <a:schemeClr val="tx1"/>
                </a:solidFill>
              </a:rPr>
              <a:t>menapoza</a:t>
            </a:r>
            <a:r>
              <a:rPr lang="tr-TR" sz="1600" dirty="0">
                <a:solidFill>
                  <a:schemeClr val="tx1"/>
                </a:solidFill>
              </a:rPr>
              <a:t> bağlı östrojen azalması ile </a:t>
            </a:r>
            <a:r>
              <a:rPr lang="tr-TR" sz="1600" dirty="0" err="1">
                <a:solidFill>
                  <a:schemeClr val="tx1"/>
                </a:solidFill>
              </a:rPr>
              <a:t>ürogenital</a:t>
            </a:r>
            <a:r>
              <a:rPr lang="tr-TR" sz="1600" dirty="0">
                <a:solidFill>
                  <a:schemeClr val="tx1"/>
                </a:solidFill>
              </a:rPr>
              <a:t> </a:t>
            </a:r>
            <a:r>
              <a:rPr lang="tr-TR" sz="1600" dirty="0" err="1">
                <a:solidFill>
                  <a:schemeClr val="tx1"/>
                </a:solidFill>
              </a:rPr>
              <a:t>atrofi</a:t>
            </a:r>
            <a:r>
              <a:rPr lang="tr-TR" sz="1600" dirty="0">
                <a:solidFill>
                  <a:schemeClr val="tx1"/>
                </a:solidFill>
              </a:rPr>
              <a:t> ve </a:t>
            </a:r>
            <a:r>
              <a:rPr lang="tr-TR" sz="1600" dirty="0" err="1">
                <a:solidFill>
                  <a:schemeClr val="tx1"/>
                </a:solidFill>
              </a:rPr>
              <a:t>İÜS’deki</a:t>
            </a:r>
            <a:r>
              <a:rPr lang="tr-TR" sz="1600" dirty="0">
                <a:solidFill>
                  <a:schemeClr val="tx1"/>
                </a:solidFill>
              </a:rPr>
              <a:t> </a:t>
            </a:r>
            <a:r>
              <a:rPr lang="el-GR" sz="1600" dirty="0">
                <a:solidFill>
                  <a:schemeClr val="tx1"/>
                </a:solidFill>
              </a:rPr>
              <a:t>α- </a:t>
            </a:r>
            <a:r>
              <a:rPr lang="tr-TR" sz="1600" dirty="0">
                <a:solidFill>
                  <a:schemeClr val="tx1"/>
                </a:solidFill>
              </a:rPr>
              <a:t>reseptörlerin duyarlılığında azalma. </a:t>
            </a:r>
          </a:p>
          <a:p>
            <a:pPr>
              <a:lnSpc>
                <a:spcPct val="150000"/>
              </a:lnSpc>
            </a:pPr>
            <a:r>
              <a:rPr lang="tr-TR" sz="1600" dirty="0">
                <a:solidFill>
                  <a:schemeClr val="tx1"/>
                </a:solidFill>
              </a:rPr>
              <a:t>Erkeklerde, prostat </a:t>
            </a:r>
            <a:r>
              <a:rPr lang="tr-TR" sz="1600" dirty="0" err="1">
                <a:solidFill>
                  <a:schemeClr val="tx1"/>
                </a:solidFill>
              </a:rPr>
              <a:t>hipertrofisi</a:t>
            </a:r>
            <a:r>
              <a:rPr lang="tr-TR" sz="1600" dirty="0">
                <a:solidFill>
                  <a:schemeClr val="tx1"/>
                </a:solidFill>
              </a:rPr>
              <a:t> ile üretra direncinde artış ve değişik derecelerde üretra obstrüksiyonu.</a:t>
            </a:r>
          </a:p>
        </p:txBody>
      </p:sp>
    </p:spTree>
    <p:extLst>
      <p:ext uri="{BB962C8B-B14F-4D97-AF65-F5344CB8AC3E}">
        <p14:creationId xmlns:p14="http://schemas.microsoft.com/office/powerpoint/2010/main" val="97643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Sınıflandırma</a:t>
            </a:r>
          </a:p>
        </p:txBody>
      </p:sp>
      <p:sp>
        <p:nvSpPr>
          <p:cNvPr id="3" name="İçerik Yer Tutucusu 2"/>
          <p:cNvSpPr>
            <a:spLocks noGrp="1"/>
          </p:cNvSpPr>
          <p:nvPr>
            <p:ph idx="1"/>
          </p:nvPr>
        </p:nvSpPr>
        <p:spPr>
          <a:xfrm>
            <a:off x="1009650" y="1806575"/>
            <a:ext cx="7124700" cy="4622360"/>
          </a:xfrm>
        </p:spPr>
        <p:txBody>
          <a:bodyPr/>
          <a:lstStyle/>
          <a:p>
            <a:pPr>
              <a:lnSpc>
                <a:spcPct val="150000"/>
              </a:lnSpc>
            </a:pPr>
            <a:r>
              <a:rPr lang="tr-TR" dirty="0">
                <a:solidFill>
                  <a:schemeClr val="tx1"/>
                </a:solidFill>
              </a:rPr>
              <a:t>Geçici üriner inkontinans</a:t>
            </a:r>
          </a:p>
          <a:p>
            <a:pPr>
              <a:lnSpc>
                <a:spcPct val="150000"/>
              </a:lnSpc>
            </a:pPr>
            <a:r>
              <a:rPr lang="tr-TR" dirty="0">
                <a:solidFill>
                  <a:schemeClr val="tx1"/>
                </a:solidFill>
              </a:rPr>
              <a:t>Kronik inkontinans</a:t>
            </a:r>
          </a:p>
          <a:p>
            <a:pPr lvl="1">
              <a:lnSpc>
                <a:spcPct val="150000"/>
              </a:lnSpc>
            </a:pPr>
            <a:r>
              <a:rPr lang="tr-TR" dirty="0">
                <a:solidFill>
                  <a:schemeClr val="tx1"/>
                </a:solidFill>
              </a:rPr>
              <a:t>Acil inkontinans</a:t>
            </a:r>
          </a:p>
          <a:p>
            <a:pPr lvl="1">
              <a:lnSpc>
                <a:spcPct val="150000"/>
              </a:lnSpc>
            </a:pPr>
            <a:r>
              <a:rPr lang="tr-TR" dirty="0">
                <a:solidFill>
                  <a:schemeClr val="tx1"/>
                </a:solidFill>
              </a:rPr>
              <a:t>Stres inkontinans</a:t>
            </a:r>
          </a:p>
          <a:p>
            <a:pPr lvl="1">
              <a:lnSpc>
                <a:spcPct val="150000"/>
              </a:lnSpc>
            </a:pPr>
            <a:r>
              <a:rPr lang="tr-TR" dirty="0">
                <a:solidFill>
                  <a:schemeClr val="tx1"/>
                </a:solidFill>
              </a:rPr>
              <a:t>Taşma inkontinans</a:t>
            </a:r>
          </a:p>
          <a:p>
            <a:pPr lvl="1">
              <a:lnSpc>
                <a:spcPct val="150000"/>
              </a:lnSpc>
            </a:pPr>
            <a:r>
              <a:rPr lang="tr-TR" dirty="0">
                <a:solidFill>
                  <a:schemeClr val="tx1"/>
                </a:solidFill>
              </a:rPr>
              <a:t>Fonksiyonel inkontinans</a:t>
            </a:r>
          </a:p>
          <a:p>
            <a:pPr lvl="1">
              <a:lnSpc>
                <a:spcPct val="150000"/>
              </a:lnSpc>
            </a:pPr>
            <a:r>
              <a:rPr lang="tr-TR" dirty="0" err="1">
                <a:solidFill>
                  <a:schemeClr val="tx1"/>
                </a:solidFill>
              </a:rPr>
              <a:t>Mikst</a:t>
            </a:r>
            <a:endParaRPr lang="tr-TR" dirty="0">
              <a:solidFill>
                <a:schemeClr val="tx1"/>
              </a:solidFill>
            </a:endParaRPr>
          </a:p>
        </p:txBody>
      </p:sp>
    </p:spTree>
    <p:extLst>
      <p:ext uri="{BB962C8B-B14F-4D97-AF65-F5344CB8AC3E}">
        <p14:creationId xmlns:p14="http://schemas.microsoft.com/office/powerpoint/2010/main" val="2576578263"/>
      </p:ext>
    </p:extLst>
  </p:cSld>
  <p:clrMapOvr>
    <a:masterClrMapping/>
  </p:clrMapOvr>
</p:sld>
</file>

<file path=ppt/theme/theme1.xml><?xml version="1.0" encoding="utf-8"?>
<a:theme xmlns:a="http://schemas.openxmlformats.org/drawingml/2006/main" name="Spring">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1769</Words>
  <Application>Microsoft Office PowerPoint</Application>
  <PresentationFormat>Ekran Gösterisi (4:3)</PresentationFormat>
  <Paragraphs>265</Paragraphs>
  <Slides>49</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49</vt:i4>
      </vt:variant>
    </vt:vector>
  </HeadingPairs>
  <TitlesOfParts>
    <vt:vector size="56" baseType="lpstr">
      <vt:lpstr>Arial</vt:lpstr>
      <vt:lpstr>Calibri</vt:lpstr>
      <vt:lpstr>Courier New</vt:lpstr>
      <vt:lpstr>Trebuchet MS</vt:lpstr>
      <vt:lpstr>Verdana</vt:lpstr>
      <vt:lpstr>Wingdings 2</vt:lpstr>
      <vt:lpstr>Spring</vt:lpstr>
      <vt:lpstr>ÜRİNER İNKONTİNANS</vt:lpstr>
      <vt:lpstr>Amaç</vt:lpstr>
      <vt:lpstr>Öğrenim hedefleri</vt:lpstr>
      <vt:lpstr>Tanım</vt:lpstr>
      <vt:lpstr>Sıklık</vt:lpstr>
      <vt:lpstr>Genel bilgiler</vt:lpstr>
      <vt:lpstr>Normal idrar yapma fizyolojisi</vt:lpstr>
      <vt:lpstr>Yaşa bağlı değişiklikler</vt:lpstr>
      <vt:lpstr>Sınıflandırma</vt:lpstr>
      <vt:lpstr>Geçici üriner inkontinans</vt:lpstr>
      <vt:lpstr>İnkontinansa neden olan ilaçlar</vt:lpstr>
      <vt:lpstr>PowerPoint Sunusu</vt:lpstr>
      <vt:lpstr>Kronik inkontinans</vt:lpstr>
      <vt:lpstr>Acil (sıkışma - urge) inkontinans</vt:lpstr>
      <vt:lpstr>PowerPoint Sunusu</vt:lpstr>
      <vt:lpstr>Stres inkontinansı </vt:lpstr>
      <vt:lpstr>PowerPoint Sunusu</vt:lpstr>
      <vt:lpstr>Taşma inkontinansı</vt:lpstr>
      <vt:lpstr>PowerPoint Sunusu</vt:lpstr>
      <vt:lpstr>Fonksiyonel inkontinans</vt:lpstr>
      <vt:lpstr>Mikst inkontinans</vt:lpstr>
      <vt:lpstr>Öykü ve FM</vt:lpstr>
      <vt:lpstr>Öykü</vt:lpstr>
      <vt:lpstr>PowerPoint Sunusu</vt:lpstr>
      <vt:lpstr>Fizik muayene </vt:lpstr>
      <vt:lpstr>PowerPoint Sunusu</vt:lpstr>
      <vt:lpstr>Özel testler</vt:lpstr>
      <vt:lpstr>Klinik bulgular - laboratuvar ve görüntüleme çalışmaları</vt:lpstr>
      <vt:lpstr>Tedavi</vt:lpstr>
      <vt:lpstr>PowerPoint Sunusu</vt:lpstr>
      <vt:lpstr>Davranışsal ve Farmakolojik Olmayan Tedaviler</vt:lpstr>
      <vt:lpstr>PowerPoint Sunusu</vt:lpstr>
      <vt:lpstr>Mesane egzersizi</vt:lpstr>
      <vt:lpstr>PowerPoint Sunusu</vt:lpstr>
      <vt:lpstr>Pelvik kas egzersizleri (Kegel egzersizleri)</vt:lpstr>
      <vt:lpstr>PowerPoint Sunusu</vt:lpstr>
      <vt:lpstr>PowerPoint Sunusu</vt:lpstr>
      <vt:lpstr>PowerPoint Sunusu</vt:lpstr>
      <vt:lpstr>Zamanlanmış idrar yapma</vt:lpstr>
      <vt:lpstr>Destekli idrar yapma</vt:lpstr>
      <vt:lpstr>Farmakolojik Tedavi</vt:lpstr>
      <vt:lpstr>PowerPoint Sunusu</vt:lpstr>
      <vt:lpstr>Bezler, Giysiler</vt:lpstr>
      <vt:lpstr>Kateterizasyon</vt:lpstr>
      <vt:lpstr>Peserler</vt:lpstr>
      <vt:lpstr>Birinci Basamakta Tedaviye Karşı Sevk</vt:lpstr>
      <vt:lpstr>Sevk kriterleri</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ÜRİNER İNKONTİNANS</dc:title>
  <dc:creator>CEYHUN YURTSEVER</dc:creator>
  <cp:lastModifiedBy>CEYHUN YURTSEVER</cp:lastModifiedBy>
  <cp:revision>59</cp:revision>
  <dcterms:created xsi:type="dcterms:W3CDTF">2016-03-06T11:42:37Z</dcterms:created>
  <dcterms:modified xsi:type="dcterms:W3CDTF">2016-03-08T07:03:21Z</dcterms:modified>
</cp:coreProperties>
</file>