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852" r:id="rId1"/>
  </p:sldMasterIdLst>
  <p:notesMasterIdLst>
    <p:notesMasterId r:id="rId33"/>
  </p:notesMasterIdLst>
  <p:handoutMasterIdLst>
    <p:handoutMasterId r:id="rId34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9" r:id="rId31"/>
    <p:sldId id="290" r:id="rId32"/>
  </p:sldIdLst>
  <p:sldSz cx="12192000" cy="6858000"/>
  <p:notesSz cx="6858000" cy="9144000"/>
  <p:defaultTextStyle>
    <a:defPPr algn="r" rtl="1">
      <a:defRPr lang="ar-MO"/>
    </a:defPPr>
    <a:lvl1pPr marL="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58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7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4392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FDB71A37-AECD-4707-AE27-DA5EAA12E5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r" rtl="1"/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D8C2E7C-E864-46DF-AA85-87C5B8CD68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C9972528-9F7C-4991-87ED-EFA7BAE628CB}" type="datetime1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 جمادى الأولى، 1443</a:t>
            </a:fld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2D2F1A9-9A8B-486E-AD62-EEF663266D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r" rtl="1"/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FF4511D1-0E95-460E-B41B-D8788AA618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AD6F38DA-D24A-4B64-A202-2203E4413039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0999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4654D6-4B96-47C6-B6E3-FD6BF0B50D2C}" type="datetime1">
              <a:rPr lang="ar-SA" smtClean="0"/>
              <a:t>25 جمادى الأولى، 1443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ar-SA" noProof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 flipH="1"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ar-SA" noProof="0" dirty="0"/>
              <a:t>انقر لتحرير أنماط النص الرئيسي</a:t>
            </a:r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1990FBA-A9B6-4D84-B3AF-B35FFFC73507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23344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895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505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539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955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125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457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07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860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4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369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181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12/29/21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756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181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768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418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303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26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0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EC43751-2F4B-4EED-9EC9-CC5FA6906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2" y="829732"/>
            <a:ext cx="9601196" cy="884767"/>
          </a:xfrm>
        </p:spPr>
        <p:txBody>
          <a:bodyPr>
            <a:normAutofit/>
          </a:bodyPr>
          <a:lstStyle/>
          <a:p>
            <a:r>
              <a:rPr lang="ar-SA" sz="4000" dirty="0">
                <a:solidFill>
                  <a:schemeClr val="accent4"/>
                </a:solidFill>
                <a:cs typeface="Arial"/>
              </a:rPr>
              <a:t>ÇOCUKLARDA</a:t>
            </a:r>
            <a:r>
              <a:rPr lang="ar-SA" sz="4000" dirty="0">
                <a:solidFill>
                  <a:schemeClr val="accent1"/>
                </a:solidFill>
                <a:cs typeface="Arial"/>
              </a:rPr>
              <a:t> </a:t>
            </a:r>
            <a:r>
              <a:rPr lang="ar-SA" sz="4000" dirty="0">
                <a:solidFill>
                  <a:srgbClr val="FF0000"/>
                </a:solidFill>
                <a:cs typeface="Arial"/>
              </a:rPr>
              <a:t>DÖKÜNTÜLÜ HASTALIK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BE1A722-0CCF-423A-AD03-93DBA9513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9226" y="1947332"/>
            <a:ext cx="9601196" cy="361421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ar-SA" dirty="0" err="1">
                <a:cs typeface="Times New Roman"/>
              </a:rPr>
              <a:t>Döküntülü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hastalıklar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birinci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basamakta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çalışan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hekimlerin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karşılaştığı</a:t>
            </a:r>
            <a:r>
              <a:rPr lang="ar-SA" dirty="0">
                <a:cs typeface="Times New Roman"/>
              </a:rPr>
              <a:t> </a:t>
            </a:r>
            <a:r>
              <a:rPr lang="ar-SA" dirty="0" err="1">
                <a:cs typeface="Times New Roman"/>
              </a:rPr>
              <a:t>hastalıklardandır</a:t>
            </a:r>
            <a:r>
              <a:rPr lang="ar-SA" dirty="0">
                <a:cs typeface="Times New Roman"/>
              </a:rPr>
              <a:t>.</a:t>
            </a:r>
          </a:p>
          <a:p>
            <a:pPr>
              <a:buSzPct val="114999"/>
            </a:pPr>
            <a:r>
              <a:rPr lang="ar-SA" dirty="0" err="1">
                <a:cs typeface="Times New Roman"/>
              </a:rPr>
              <a:t>Farklı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döküntü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tipleri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ayrı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ayrı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yada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bir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arada</a:t>
            </a:r>
            <a:r>
              <a:rPr lang="ar-SA" dirty="0">
                <a:cs typeface="Times New Roman"/>
              </a:rPr>
              <a:t>  </a:t>
            </a:r>
            <a:r>
              <a:rPr lang="ar-SA" dirty="0" err="1">
                <a:cs typeface="Times New Roman"/>
              </a:rPr>
              <a:t>bulunabilir</a:t>
            </a:r>
            <a:r>
              <a:rPr lang="ar-SA" dirty="0">
                <a:cs typeface="Times New Roman"/>
              </a:rPr>
              <a:t> .</a:t>
            </a:r>
          </a:p>
          <a:p>
            <a:pPr>
              <a:buSzPct val="114999"/>
            </a:pPr>
            <a:r>
              <a:rPr lang="ar-SA" dirty="0" err="1">
                <a:cs typeface="Times New Roman"/>
              </a:rPr>
              <a:t>Çocuk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çağında</a:t>
            </a:r>
            <a:r>
              <a:rPr lang="ar-SA" dirty="0">
                <a:cs typeface="Times New Roman"/>
              </a:rPr>
              <a:t> </a:t>
            </a:r>
            <a:r>
              <a:rPr lang="ar-SA" dirty="0" err="1">
                <a:cs typeface="Times New Roman"/>
              </a:rPr>
              <a:t>en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sık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makülopapüler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tipte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döküntüler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görülür</a:t>
            </a:r>
            <a:r>
              <a:rPr lang="ar-SA" dirty="0">
                <a:cs typeface="Times New Roman"/>
              </a:rPr>
              <a:t> .</a:t>
            </a:r>
          </a:p>
          <a:p>
            <a:pPr>
              <a:buSzPct val="114999"/>
            </a:pPr>
            <a:r>
              <a:rPr lang="ar-SA" dirty="0" err="1">
                <a:cs typeface="Times New Roman"/>
              </a:rPr>
              <a:t>Döküntüler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enfeksiyöz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ve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nonenfeksiyöz</a:t>
            </a:r>
            <a:r>
              <a:rPr lang="ar-SA" dirty="0">
                <a:cs typeface="Times New Roman"/>
              </a:rPr>
              <a:t> </a:t>
            </a:r>
            <a:r>
              <a:rPr lang="ar-SA" dirty="0" err="1">
                <a:cs typeface="Times New Roman"/>
              </a:rPr>
              <a:t>nedenlerle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gelişebilir</a:t>
            </a:r>
            <a:r>
              <a:rPr lang="ar-SA" dirty="0">
                <a:cs typeface="Times New Roman"/>
              </a:rPr>
              <a:t> .</a:t>
            </a:r>
          </a:p>
          <a:p>
            <a:pPr>
              <a:buSzPct val="114999"/>
            </a:pPr>
            <a:r>
              <a:rPr lang="ar-SA" dirty="0" err="1">
                <a:cs typeface="Times New Roman"/>
              </a:rPr>
              <a:t>Sıklıkla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ateş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de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döküntüye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eşlik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eder</a:t>
            </a:r>
            <a:r>
              <a:rPr lang="ar-SA" dirty="0">
                <a:cs typeface="Times New Roman"/>
              </a:rPr>
              <a:t> .</a:t>
            </a:r>
          </a:p>
          <a:p>
            <a:pPr>
              <a:buSzPct val="114999"/>
            </a:pPr>
            <a:r>
              <a:rPr lang="ar-SA" dirty="0" err="1">
                <a:cs typeface="Times New Roman"/>
              </a:rPr>
              <a:t>Kendi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kendine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sınırlayan</a:t>
            </a:r>
            <a:r>
              <a:rPr lang="ar-SA" dirty="0">
                <a:cs typeface="Times New Roman"/>
              </a:rPr>
              <a:t> </a:t>
            </a:r>
            <a:r>
              <a:rPr lang="ar-SA" dirty="0" err="1">
                <a:cs typeface="Times New Roman"/>
              </a:rPr>
              <a:t>viral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bir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enfeksiyon</a:t>
            </a:r>
            <a:r>
              <a:rPr lang="ar-SA" dirty="0">
                <a:cs typeface="Times New Roman"/>
              </a:rPr>
              <a:t> .</a:t>
            </a:r>
          </a:p>
          <a:p>
            <a:pPr>
              <a:buSzPct val="114999"/>
            </a:pPr>
            <a:endParaRPr lang="ar-SA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973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5AF6873-4CA4-43E5-A110-E9F0FB1A2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err="1">
                <a:solidFill>
                  <a:schemeClr val="accent4"/>
                </a:solidFill>
                <a:cs typeface="Arial"/>
              </a:rPr>
              <a:t>Kızamıkçık</a:t>
            </a:r>
            <a:r>
              <a:rPr lang="ar-SA" dirty="0">
                <a:solidFill>
                  <a:schemeClr val="accent4"/>
                </a:solidFill>
                <a:cs typeface="Arial"/>
              </a:rPr>
              <a:t> [</a:t>
            </a:r>
            <a:r>
              <a:rPr lang="ar-SA" dirty="0" err="1">
                <a:solidFill>
                  <a:schemeClr val="accent4"/>
                </a:solidFill>
                <a:cs typeface="Arial"/>
              </a:rPr>
              <a:t>Rubella</a:t>
            </a:r>
            <a:r>
              <a:rPr lang="ar-SA" dirty="0">
                <a:solidFill>
                  <a:schemeClr val="accent4"/>
                </a:solidFill>
                <a:cs typeface="Arial"/>
              </a:rPr>
              <a:t> </a:t>
            </a:r>
            <a:r>
              <a:rPr lang="ar-SA" dirty="0">
                <a:cs typeface="Arial"/>
              </a:rPr>
              <a:t>]</a:t>
            </a:r>
            <a:endParaRPr lang="ar-SA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DE7761A-C093-4A07-B8C7-D9654C0AE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sz="2800" dirty="0" err="1">
                <a:cs typeface="Times New Roman"/>
              </a:rPr>
              <a:t>Ilkbahar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dirty="0" err="1">
                <a:cs typeface="Times New Roman"/>
              </a:rPr>
              <a:t>aylarında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dirty="0" err="1">
                <a:cs typeface="Times New Roman"/>
              </a:rPr>
              <a:t>ve</a:t>
            </a:r>
            <a:r>
              <a:rPr lang="ar-SA" sz="2800" dirty="0">
                <a:cs typeface="Times New Roman"/>
              </a:rPr>
              <a:t> 5-9 </a:t>
            </a:r>
            <a:r>
              <a:rPr lang="ar-SA" sz="2800" dirty="0" err="1">
                <a:cs typeface="Times New Roman"/>
              </a:rPr>
              <a:t>yaşlarında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dirty="0" err="1">
                <a:cs typeface="Times New Roman"/>
              </a:rPr>
              <a:t>daha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dirty="0" err="1">
                <a:cs typeface="Times New Roman"/>
              </a:rPr>
              <a:t>sık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dirty="0" err="1">
                <a:cs typeface="Times New Roman"/>
              </a:rPr>
              <a:t>görülür</a:t>
            </a:r>
            <a:r>
              <a:rPr lang="ar-SA" sz="2800" dirty="0">
                <a:cs typeface="Times New Roman"/>
              </a:rPr>
              <a:t> .</a:t>
            </a:r>
          </a:p>
          <a:p>
            <a:pPr>
              <a:buSzPct val="114999"/>
            </a:pPr>
            <a:r>
              <a:rPr lang="ar-SA" sz="2800" dirty="0" err="1">
                <a:cs typeface="Times New Roman"/>
              </a:rPr>
              <a:t>Rubella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dirty="0" err="1">
                <a:cs typeface="Times New Roman"/>
              </a:rPr>
              <a:t>virüsünün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dirty="0" err="1">
                <a:cs typeface="Times New Roman"/>
              </a:rPr>
              <a:t>neden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dirty="0" err="1">
                <a:cs typeface="Times New Roman"/>
              </a:rPr>
              <a:t>olduğu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dirty="0" err="1">
                <a:cs typeface="Times New Roman"/>
              </a:rPr>
              <a:t>hafif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dirty="0" err="1">
                <a:cs typeface="Times New Roman"/>
              </a:rPr>
              <a:t>seyirli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dirty="0" err="1">
                <a:cs typeface="Times New Roman"/>
              </a:rPr>
              <a:t>olan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dirty="0" err="1">
                <a:cs typeface="Times New Roman"/>
              </a:rPr>
              <a:t>kızamığa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dirty="0" err="1">
                <a:cs typeface="Times New Roman"/>
              </a:rPr>
              <a:t>benzeyen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dirty="0" err="1">
                <a:cs typeface="Times New Roman"/>
              </a:rPr>
              <a:t>lenfadenopati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dirty="0" err="1">
                <a:cs typeface="Times New Roman"/>
              </a:rPr>
              <a:t>ve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dirty="0" err="1">
                <a:cs typeface="Times New Roman"/>
              </a:rPr>
              <a:t>ateşle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dirty="0" err="1">
                <a:cs typeface="Times New Roman"/>
              </a:rPr>
              <a:t>seyreden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dirty="0" err="1">
                <a:cs typeface="Times New Roman"/>
              </a:rPr>
              <a:t>döküntülü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dirty="0" err="1">
                <a:cs typeface="Times New Roman"/>
              </a:rPr>
              <a:t>bir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dirty="0" err="1">
                <a:cs typeface="Times New Roman"/>
              </a:rPr>
              <a:t>hastalıktır</a:t>
            </a:r>
            <a:r>
              <a:rPr lang="ar-SA" sz="2800">
                <a:cs typeface="Times New Roman"/>
              </a:rPr>
              <a:t> .</a:t>
            </a:r>
          </a:p>
          <a:p>
            <a:pPr>
              <a:buSzPct val="114999"/>
            </a:pPr>
            <a:r>
              <a:rPr lang="ar-SA" sz="2800" err="1">
                <a:cs typeface="Times New Roman"/>
              </a:rPr>
              <a:t>Enfeksiyonun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err="1">
                <a:cs typeface="Times New Roman"/>
              </a:rPr>
              <a:t>mekanizması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err="1">
                <a:cs typeface="Times New Roman"/>
              </a:rPr>
              <a:t>sekresyonların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err="1">
                <a:cs typeface="Times New Roman"/>
              </a:rPr>
              <a:t>damlacık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err="1">
                <a:cs typeface="Times New Roman"/>
              </a:rPr>
              <a:t>yoluyla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err="1">
                <a:cs typeface="Times New Roman"/>
              </a:rPr>
              <a:t>yayılımıdır</a:t>
            </a:r>
            <a:r>
              <a:rPr lang="ar-SA" sz="2800">
                <a:cs typeface="Times New Roman"/>
              </a:rPr>
              <a:t> .</a:t>
            </a:r>
          </a:p>
        </p:txBody>
      </p:sp>
    </p:spTree>
    <p:extLst>
      <p:ext uri="{BB962C8B-B14F-4D97-AF65-F5344CB8AC3E}">
        <p14:creationId xmlns:p14="http://schemas.microsoft.com/office/powerpoint/2010/main" val="4012975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3D7D46-7967-4D8C-AF04-322275532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err="1">
                <a:solidFill>
                  <a:schemeClr val="accent4"/>
                </a:solidFill>
                <a:cs typeface="Arial"/>
              </a:rPr>
              <a:t>Kızamıkçık</a:t>
            </a:r>
            <a:r>
              <a:rPr lang="ar-SA" dirty="0">
                <a:solidFill>
                  <a:schemeClr val="accent4"/>
                </a:solidFill>
                <a:cs typeface="Arial"/>
              </a:rPr>
              <a:t> </a:t>
            </a:r>
            <a:r>
              <a:rPr lang="ar-SA" err="1">
                <a:solidFill>
                  <a:schemeClr val="accent4"/>
                </a:solidFill>
                <a:cs typeface="Arial"/>
              </a:rPr>
              <a:t>İçin</a:t>
            </a:r>
            <a:r>
              <a:rPr lang="ar-SA" dirty="0">
                <a:solidFill>
                  <a:schemeClr val="accent4"/>
                </a:solidFill>
                <a:cs typeface="Arial"/>
              </a:rPr>
              <a:t> </a:t>
            </a:r>
            <a:r>
              <a:rPr lang="ar-SA" err="1">
                <a:solidFill>
                  <a:schemeClr val="accent4"/>
                </a:solidFill>
                <a:cs typeface="Arial"/>
              </a:rPr>
              <a:t>Klinik</a:t>
            </a:r>
            <a:r>
              <a:rPr lang="ar-SA" dirty="0">
                <a:solidFill>
                  <a:schemeClr val="accent4"/>
                </a:solidFill>
                <a:cs typeface="Arial"/>
              </a:rPr>
              <a:t> </a:t>
            </a:r>
            <a:r>
              <a:rPr lang="ar-SA" err="1">
                <a:solidFill>
                  <a:schemeClr val="accent4"/>
                </a:solidFill>
                <a:cs typeface="Arial"/>
              </a:rPr>
              <a:t>Tanımlama</a:t>
            </a:r>
            <a:endParaRPr lang="ar-SA">
              <a:solidFill>
                <a:schemeClr val="accent4"/>
              </a:solidFill>
              <a:cs typeface="Arial"/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C86C3F3-3730-4313-B260-C216D1837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ar-SA" sz="2800" dirty="0" err="1">
                <a:cs typeface="Times New Roman"/>
              </a:rPr>
              <a:t>Ani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dirty="0" err="1">
                <a:cs typeface="Times New Roman"/>
              </a:rPr>
              <a:t>başlayan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dirty="0" err="1">
                <a:cs typeface="Times New Roman"/>
              </a:rPr>
              <a:t>makülopapüler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dirty="0" err="1">
                <a:cs typeface="Times New Roman"/>
              </a:rPr>
              <a:t>döküntü</a:t>
            </a:r>
            <a:r>
              <a:rPr lang="ar-SA" sz="2800" dirty="0">
                <a:cs typeface="Times New Roman"/>
              </a:rPr>
              <a:t> </a:t>
            </a:r>
          </a:p>
          <a:p>
            <a:pPr>
              <a:buSzPct val="114999"/>
            </a:pPr>
            <a:r>
              <a:rPr lang="ar-SA" sz="2800" dirty="0" err="1">
                <a:cs typeface="Times New Roman"/>
              </a:rPr>
              <a:t>Aşağdaki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dirty="0" err="1">
                <a:cs typeface="Times New Roman"/>
              </a:rPr>
              <a:t>en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dirty="0" err="1">
                <a:cs typeface="Times New Roman"/>
              </a:rPr>
              <a:t>az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dirty="0" err="1">
                <a:cs typeface="Times New Roman"/>
              </a:rPr>
              <a:t>birini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dirty="0" err="1">
                <a:cs typeface="Times New Roman"/>
              </a:rPr>
              <a:t>olması</a:t>
            </a:r>
            <a:r>
              <a:rPr lang="ar-SA" sz="2800" dirty="0">
                <a:cs typeface="Times New Roman"/>
              </a:rPr>
              <a:t> </a:t>
            </a:r>
          </a:p>
          <a:p>
            <a:pPr>
              <a:buSzPct val="114999"/>
            </a:pPr>
            <a:r>
              <a:rPr lang="ar-SA" sz="2800" dirty="0">
                <a:cs typeface="Times New Roman"/>
              </a:rPr>
              <a:t>     </a:t>
            </a:r>
            <a:r>
              <a:rPr lang="ar-SA" sz="2800" err="1">
                <a:cs typeface="Times New Roman"/>
              </a:rPr>
              <a:t>Servikal</a:t>
            </a:r>
            <a:r>
              <a:rPr lang="ar-SA" sz="2800" dirty="0">
                <a:cs typeface="Times New Roman"/>
              </a:rPr>
              <a:t> ,</a:t>
            </a:r>
            <a:r>
              <a:rPr lang="ar-SA" sz="2800" err="1">
                <a:cs typeface="Times New Roman"/>
              </a:rPr>
              <a:t>suboksipital</a:t>
            </a:r>
            <a:r>
              <a:rPr lang="ar-SA" sz="2800" dirty="0">
                <a:cs typeface="Times New Roman"/>
              </a:rPr>
              <a:t>, </a:t>
            </a:r>
            <a:r>
              <a:rPr lang="ar-SA" sz="2800" err="1">
                <a:cs typeface="Times New Roman"/>
              </a:rPr>
              <a:t>postauriküler</a:t>
            </a:r>
            <a:r>
              <a:rPr lang="ar-SA" sz="2800">
                <a:cs typeface="Times New Roman"/>
              </a:rPr>
              <a:t> lenfadenopati.</a:t>
            </a:r>
          </a:p>
          <a:p>
            <a:pPr>
              <a:buSzPct val="114999"/>
            </a:pPr>
            <a:r>
              <a:rPr lang="ar-SA" sz="2800" dirty="0">
                <a:cs typeface="Times New Roman"/>
              </a:rPr>
              <a:t> </a:t>
            </a:r>
            <a:r>
              <a:rPr lang="ar-SA" sz="2800">
                <a:cs typeface="Times New Roman"/>
              </a:rPr>
              <a:t>Artralji </a:t>
            </a:r>
          </a:p>
          <a:p>
            <a:pPr>
              <a:buSzPct val="114999"/>
            </a:pPr>
            <a:r>
              <a:rPr lang="ar-SA" sz="2800" dirty="0">
                <a:cs typeface="Times New Roman"/>
              </a:rPr>
              <a:t>   </a:t>
            </a:r>
            <a:r>
              <a:rPr lang="ar-SA" sz="2800" err="1">
                <a:cs typeface="Times New Roman"/>
              </a:rPr>
              <a:t>artrit</a:t>
            </a:r>
            <a:endParaRPr lang="ar-SA" sz="280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13535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9E84779-7BF3-441D-8EB7-E570DB6D3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err="1">
                <a:solidFill>
                  <a:srgbClr val="C00000"/>
                </a:solidFill>
                <a:cs typeface="Arial"/>
              </a:rPr>
              <a:t>Kızamıkçık</a:t>
            </a:r>
            <a:r>
              <a:rPr lang="ar-SA" dirty="0">
                <a:solidFill>
                  <a:srgbClr val="C00000"/>
                </a:solidFill>
                <a:cs typeface="Arial"/>
              </a:rPr>
              <a:t> </a:t>
            </a:r>
            <a:r>
              <a:rPr lang="ar-SA" dirty="0" err="1">
                <a:solidFill>
                  <a:srgbClr val="C00000"/>
                </a:solidFill>
                <a:cs typeface="Arial"/>
              </a:rPr>
              <a:t>tanısı</a:t>
            </a:r>
            <a:r>
              <a:rPr lang="ar-SA" dirty="0">
                <a:solidFill>
                  <a:srgbClr val="C00000"/>
                </a:solidFill>
                <a:cs typeface="Arial"/>
              </a:rPr>
              <a:t> </a:t>
            </a:r>
            <a:r>
              <a:rPr lang="ar-SA" dirty="0" err="1">
                <a:solidFill>
                  <a:srgbClr val="C00000"/>
                </a:solidFill>
                <a:cs typeface="Arial"/>
              </a:rPr>
              <a:t>için</a:t>
            </a:r>
            <a:r>
              <a:rPr lang="ar-SA" dirty="0">
                <a:solidFill>
                  <a:srgbClr val="C00000"/>
                </a:solidFill>
                <a:cs typeface="Arial"/>
              </a:rPr>
              <a:t> </a:t>
            </a:r>
            <a:r>
              <a:rPr lang="ar-SA" dirty="0" err="1">
                <a:solidFill>
                  <a:srgbClr val="C00000"/>
                </a:solidFill>
                <a:cs typeface="Arial"/>
              </a:rPr>
              <a:t>gerekli</a:t>
            </a:r>
            <a:r>
              <a:rPr lang="ar-SA" dirty="0">
                <a:solidFill>
                  <a:srgbClr val="C00000"/>
                </a:solidFill>
                <a:cs typeface="Arial"/>
              </a:rPr>
              <a:t> </a:t>
            </a:r>
            <a:r>
              <a:rPr lang="ar-SA" dirty="0" err="1">
                <a:solidFill>
                  <a:srgbClr val="C00000"/>
                </a:solidFill>
                <a:cs typeface="Arial"/>
              </a:rPr>
              <a:t>laboratuvar</a:t>
            </a:r>
            <a:r>
              <a:rPr lang="ar-SA" dirty="0">
                <a:solidFill>
                  <a:srgbClr val="C00000"/>
                </a:solidFill>
                <a:cs typeface="Arial"/>
              </a:rPr>
              <a:t> </a:t>
            </a:r>
            <a:r>
              <a:rPr lang="ar-SA" dirty="0" err="1">
                <a:solidFill>
                  <a:srgbClr val="C00000"/>
                </a:solidFill>
                <a:cs typeface="Arial"/>
              </a:rPr>
              <a:t>kriterleri</a:t>
            </a:r>
            <a:br>
              <a:rPr lang="ar-SA" dirty="0">
                <a:solidFill>
                  <a:srgbClr val="C00000"/>
                </a:solidFill>
                <a:cs typeface="Arial"/>
              </a:rPr>
            </a:br>
            <a:endParaRPr lang="ar-SA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94CEC94-6AB8-4EAB-B805-128DC2D3E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/>
          <a:lstStyle/>
          <a:p>
            <a:r>
              <a:rPr lang="ar-SA" dirty="0" err="1">
                <a:cs typeface="Times New Roman"/>
              </a:rPr>
              <a:t>Rubella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IgM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pozitif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saptanması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veya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IgGtitresinde</a:t>
            </a:r>
            <a:r>
              <a:rPr lang="ar-SA" dirty="0">
                <a:cs typeface="Times New Roman"/>
              </a:rPr>
              <a:t> 2-3hafta </a:t>
            </a:r>
            <a:r>
              <a:rPr lang="ar-SA" dirty="0" err="1">
                <a:cs typeface="Times New Roman"/>
              </a:rPr>
              <a:t>ara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ile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yapılan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ölçümlerde</a:t>
            </a:r>
            <a:r>
              <a:rPr lang="ar-SA" dirty="0">
                <a:cs typeface="Times New Roman"/>
              </a:rPr>
              <a:t> 4 </a:t>
            </a:r>
            <a:r>
              <a:rPr lang="ar-SA" dirty="0" err="1">
                <a:cs typeface="Times New Roman"/>
              </a:rPr>
              <a:t>kat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artış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saptanması.kızamıkçık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yaptığı</a:t>
            </a:r>
            <a:r>
              <a:rPr lang="ar-SA" dirty="0">
                <a:cs typeface="Times New Roman"/>
              </a:rPr>
              <a:t>  </a:t>
            </a:r>
            <a:r>
              <a:rPr lang="ar-SA" dirty="0" err="1">
                <a:cs typeface="Times New Roman"/>
              </a:rPr>
              <a:t>fetal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enfeksiyonda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abortuslar,konjenital</a:t>
            </a:r>
            <a:r>
              <a:rPr lang="ar-SA" dirty="0">
                <a:cs typeface="Times New Roman"/>
              </a:rPr>
              <a:t>  </a:t>
            </a:r>
            <a:r>
              <a:rPr lang="ar-SA" dirty="0" err="1">
                <a:cs typeface="Times New Roman"/>
              </a:rPr>
              <a:t>katarakta,kalp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defektleri</a:t>
            </a:r>
            <a:r>
              <a:rPr lang="ar-SA" dirty="0">
                <a:cs typeface="Times New Roman"/>
              </a:rPr>
              <a:t> ,</a:t>
            </a:r>
            <a:r>
              <a:rPr lang="ar-SA" dirty="0" err="1">
                <a:cs typeface="Times New Roman"/>
              </a:rPr>
              <a:t>sağırlık</a:t>
            </a:r>
            <a:r>
              <a:rPr lang="ar-SA" dirty="0">
                <a:cs typeface="Times New Roman"/>
              </a:rPr>
              <a:t>, </a:t>
            </a:r>
            <a:r>
              <a:rPr lang="ar-SA" dirty="0" err="1">
                <a:cs typeface="Times New Roman"/>
              </a:rPr>
              <a:t>fetal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büyüme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geriliği</a:t>
            </a:r>
            <a:r>
              <a:rPr lang="ar-SA" dirty="0">
                <a:cs typeface="Times New Roman"/>
              </a:rPr>
              <a:t> </a:t>
            </a:r>
            <a:r>
              <a:rPr lang="ar-SA" dirty="0" err="1">
                <a:cs typeface="Times New Roman"/>
              </a:rPr>
              <a:t>tromobositopeni,neonatalhepatit.deri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bulgularına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neden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olabilir</a:t>
            </a:r>
            <a:r>
              <a:rPr lang="ar-SA" dirty="0"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8409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DB6D897-6341-459F-826B-A1B90FAF7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C00000"/>
                </a:solidFill>
                <a:cs typeface="Arial"/>
              </a:rPr>
              <a:t>TEDAVI 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70A93D9-0CD2-4D22-BC20-47668643A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err="1">
                <a:cs typeface="Times New Roman"/>
              </a:rPr>
              <a:t>Özel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bir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tedavisi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yoktur</a:t>
            </a:r>
            <a:r>
              <a:rPr lang="ar-SA" dirty="0">
                <a:cs typeface="Times New Roman"/>
              </a:rPr>
              <a:t>.</a:t>
            </a:r>
          </a:p>
          <a:p>
            <a:pPr>
              <a:buSzPct val="114999"/>
            </a:pPr>
            <a:r>
              <a:rPr lang="ar-SA" dirty="0" err="1">
                <a:cs typeface="Times New Roman"/>
              </a:rPr>
              <a:t>Ayaktan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tedavide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ateşli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dönemde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parasetamol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kullanılabilr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ve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değer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belirtileri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yönelik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tedavi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düzenlenir</a:t>
            </a:r>
            <a:r>
              <a:rPr lang="ar-SA" dirty="0">
                <a:cs typeface="Times New Roman"/>
              </a:rPr>
              <a:t>.</a:t>
            </a:r>
          </a:p>
          <a:p>
            <a:pPr>
              <a:buSzPct val="114999"/>
            </a:pPr>
            <a:r>
              <a:rPr lang="ar-SA" dirty="0" err="1">
                <a:cs typeface="Times New Roman"/>
              </a:rPr>
              <a:t>Rp</a:t>
            </a:r>
            <a:r>
              <a:rPr lang="ar-SA" dirty="0">
                <a:cs typeface="Times New Roman"/>
              </a:rPr>
              <a:t>{BAROL,CALPOL,TAYLOL120-250mg </a:t>
            </a:r>
            <a:r>
              <a:rPr lang="ar-SA" dirty="0" err="1">
                <a:cs typeface="Times New Roman"/>
              </a:rPr>
              <a:t>süspansiyon</a:t>
            </a:r>
            <a:r>
              <a:rPr lang="ar-SA" dirty="0">
                <a:cs typeface="Times New Roman"/>
              </a:rPr>
              <a:t> DİB[</a:t>
            </a:r>
            <a:r>
              <a:rPr lang="ar-SA" dirty="0" err="1">
                <a:cs typeface="Times New Roman"/>
              </a:rPr>
              <a:t>bir</a:t>
            </a:r>
            <a:r>
              <a:rPr lang="ar-SA" dirty="0">
                <a:cs typeface="Times New Roman"/>
              </a:rPr>
              <a:t>]S4x1 </a:t>
            </a:r>
          </a:p>
        </p:txBody>
      </p:sp>
    </p:spTree>
    <p:extLst>
      <p:ext uri="{BB962C8B-B14F-4D97-AF65-F5344CB8AC3E}">
        <p14:creationId xmlns:p14="http://schemas.microsoft.com/office/powerpoint/2010/main" val="3360634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7F9EE15-2E28-4D3C-BCAC-B14A32BF1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err="1">
                <a:solidFill>
                  <a:srgbClr val="C00000"/>
                </a:solidFill>
                <a:cs typeface="Arial"/>
              </a:rPr>
              <a:t>Su</a:t>
            </a:r>
            <a:r>
              <a:rPr lang="ar-SA" dirty="0">
                <a:solidFill>
                  <a:srgbClr val="C00000"/>
                </a:solidFill>
                <a:cs typeface="Arial"/>
              </a:rPr>
              <a:t> </a:t>
            </a:r>
            <a:r>
              <a:rPr lang="ar-SA" dirty="0" err="1">
                <a:solidFill>
                  <a:srgbClr val="C00000"/>
                </a:solidFill>
                <a:cs typeface="Arial"/>
              </a:rPr>
              <a:t>çiçeği</a:t>
            </a:r>
            <a:r>
              <a:rPr lang="ar-SA" dirty="0">
                <a:solidFill>
                  <a:srgbClr val="C00000"/>
                </a:solidFill>
                <a:cs typeface="Arial"/>
              </a:rPr>
              <a:t> 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7B5CFDA-B9FF-4CCA-A86B-F27753177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ar-SA" dirty="0" err="1">
                <a:cs typeface="Times New Roman"/>
              </a:rPr>
              <a:t>Kış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ve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ilkbahar</a:t>
            </a:r>
            <a:r>
              <a:rPr lang="ar-SA" dirty="0">
                <a:cs typeface="Times New Roman"/>
              </a:rPr>
              <a:t> </a:t>
            </a:r>
            <a:r>
              <a:rPr lang="ar-SA" dirty="0" err="1">
                <a:cs typeface="Times New Roman"/>
              </a:rPr>
              <a:t>aylarında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epidemiler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yapar</a:t>
            </a:r>
            <a:r>
              <a:rPr lang="ar-SA" dirty="0">
                <a:cs typeface="Times New Roman"/>
              </a:rPr>
              <a:t> .</a:t>
            </a:r>
            <a:r>
              <a:rPr lang="ar-SA" dirty="0" err="1">
                <a:cs typeface="Times New Roman"/>
              </a:rPr>
              <a:t>sadece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insanda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enfeksiyon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yapar</a:t>
            </a:r>
            <a:r>
              <a:rPr lang="ar-SA" dirty="0">
                <a:cs typeface="Times New Roman"/>
              </a:rPr>
              <a:t> ,</a:t>
            </a:r>
            <a:r>
              <a:rPr lang="ar-SA" dirty="0" err="1">
                <a:cs typeface="Times New Roman"/>
              </a:rPr>
              <a:t>bulaştırıcılığı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fazladır</a:t>
            </a:r>
            <a:r>
              <a:rPr lang="ar-SA" dirty="0">
                <a:cs typeface="Times New Roman"/>
              </a:rPr>
              <a:t> </a:t>
            </a:r>
          </a:p>
          <a:p>
            <a:pPr marL="0" indent="0">
              <a:buSzPct val="114999"/>
              <a:buNone/>
            </a:pPr>
            <a:r>
              <a:rPr lang="ar-SA" dirty="0" err="1">
                <a:cs typeface="Times New Roman"/>
              </a:rPr>
              <a:t>Primer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enfeksiyoz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daima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su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çiçeğidir</a:t>
            </a:r>
            <a:r>
              <a:rPr lang="ar-SA" dirty="0">
                <a:cs typeface="Times New Roman"/>
              </a:rPr>
              <a:t>.</a:t>
            </a:r>
          </a:p>
          <a:p>
            <a:pPr marL="0" indent="0">
              <a:buNone/>
            </a:pPr>
            <a:r>
              <a:rPr lang="ar-SA" dirty="0" err="1">
                <a:cs typeface="Times New Roman"/>
              </a:rPr>
              <a:t>Primer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enfeksiyon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sonrasında</a:t>
            </a:r>
            <a:r>
              <a:rPr lang="ar-SA" dirty="0">
                <a:cs typeface="Times New Roman"/>
              </a:rPr>
              <a:t>  </a:t>
            </a:r>
            <a:r>
              <a:rPr lang="ar-SA" dirty="0" err="1">
                <a:cs typeface="Times New Roman"/>
              </a:rPr>
              <a:t>virüs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sevikal</a:t>
            </a:r>
            <a:r>
              <a:rPr lang="ar-SA" dirty="0">
                <a:cs typeface="Times New Roman"/>
              </a:rPr>
              <a:t> ,</a:t>
            </a:r>
            <a:r>
              <a:rPr lang="ar-SA" dirty="0" err="1">
                <a:cs typeface="Times New Roman"/>
              </a:rPr>
              <a:t>torakal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gangliyonlarda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saklanır</a:t>
            </a:r>
            <a:r>
              <a:rPr lang="ar-SA" dirty="0">
                <a:cs typeface="Times New Roman"/>
              </a:rPr>
              <a:t> ,</a:t>
            </a:r>
            <a:r>
              <a:rPr lang="ar-SA" dirty="0" err="1">
                <a:cs typeface="Times New Roman"/>
              </a:rPr>
              <a:t>İmmün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sistemden</a:t>
            </a:r>
            <a:r>
              <a:rPr lang="ar-SA" dirty="0">
                <a:cs typeface="Times New Roman"/>
              </a:rPr>
              <a:t> </a:t>
            </a:r>
            <a:r>
              <a:rPr lang="ar-SA" dirty="0" err="1">
                <a:cs typeface="Times New Roman"/>
              </a:rPr>
              <a:t>kendisini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saklar</a:t>
            </a:r>
            <a:r>
              <a:rPr lang="ar-SA" dirty="0">
                <a:cs typeface="Times New Roman"/>
              </a:rPr>
              <a:t> .</a:t>
            </a:r>
            <a:r>
              <a:rPr lang="ar-SA" dirty="0" err="1">
                <a:cs typeface="Times New Roman"/>
              </a:rPr>
              <a:t>yıllar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sonra</a:t>
            </a:r>
            <a:r>
              <a:rPr lang="ar-SA" dirty="0">
                <a:cs typeface="Times New Roman"/>
              </a:rPr>
              <a:t>  </a:t>
            </a:r>
            <a:r>
              <a:rPr lang="ar-SA" dirty="0" err="1">
                <a:cs typeface="Times New Roman"/>
              </a:rPr>
              <a:t>burdan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olan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reaktivasyon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zona</a:t>
            </a:r>
            <a:r>
              <a:rPr lang="ar-SA" dirty="0">
                <a:cs typeface="Times New Roman"/>
              </a:rPr>
              <a:t> </a:t>
            </a:r>
            <a:r>
              <a:rPr lang="ar-SA" dirty="0" err="1">
                <a:cs typeface="Times New Roman"/>
              </a:rPr>
              <a:t>olarak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karşımıza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çıkar</a:t>
            </a:r>
            <a:r>
              <a:rPr lang="ar-SA" dirty="0">
                <a:cs typeface="Times New Roman"/>
              </a:rPr>
              <a:t> .</a:t>
            </a:r>
          </a:p>
          <a:p>
            <a:pPr marL="0" indent="0">
              <a:buNone/>
            </a:pPr>
            <a:r>
              <a:rPr lang="ar-SA" dirty="0" err="1">
                <a:cs typeface="Times New Roman"/>
              </a:rPr>
              <a:t>Döküntüler</a:t>
            </a:r>
            <a:r>
              <a:rPr lang="ar-SA" dirty="0">
                <a:cs typeface="Times New Roman"/>
              </a:rPr>
              <a:t> </a:t>
            </a:r>
            <a:r>
              <a:rPr lang="ar-SA" dirty="0" err="1">
                <a:cs typeface="Times New Roman"/>
              </a:rPr>
              <a:t>ilk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aşamda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kaşıntılı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makül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olarak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başlar</a:t>
            </a:r>
            <a:r>
              <a:rPr lang="ar-SA" dirty="0">
                <a:cs typeface="Times New Roman"/>
              </a:rPr>
              <a:t> ,</a:t>
            </a:r>
            <a:r>
              <a:rPr lang="ar-SA" dirty="0" err="1">
                <a:cs typeface="Times New Roman"/>
              </a:rPr>
              <a:t>hızla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papül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haline</a:t>
            </a:r>
            <a:r>
              <a:rPr lang="ar-SA" dirty="0">
                <a:cs typeface="Times New Roman"/>
              </a:rPr>
              <a:t> </a:t>
            </a:r>
            <a:r>
              <a:rPr lang="ar-SA" dirty="0" err="1">
                <a:cs typeface="Times New Roman"/>
              </a:rPr>
              <a:t>gelir</a:t>
            </a:r>
            <a:r>
              <a:rPr lang="ar-SA" dirty="0">
                <a:cs typeface="Times New Roman"/>
              </a:rPr>
              <a:t> .</a:t>
            </a:r>
          </a:p>
          <a:p>
            <a:pPr marL="0" indent="0">
              <a:buNone/>
            </a:pPr>
            <a:r>
              <a:rPr lang="ar-SA" dirty="0" err="1">
                <a:cs typeface="Times New Roman"/>
              </a:rPr>
              <a:t>Papüllerin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içi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sıvı</a:t>
            </a:r>
            <a:r>
              <a:rPr lang="ar-SA" dirty="0">
                <a:cs typeface="Times New Roman"/>
              </a:rPr>
              <a:t> </a:t>
            </a:r>
            <a:r>
              <a:rPr lang="ar-SA" dirty="0" err="1">
                <a:cs typeface="Times New Roman"/>
              </a:rPr>
              <a:t>dalarak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vezikül</a:t>
            </a:r>
            <a:r>
              <a:rPr lang="ar-SA" dirty="0">
                <a:cs typeface="Times New Roman"/>
              </a:rPr>
              <a:t> </a:t>
            </a:r>
            <a:r>
              <a:rPr lang="ar-SA" dirty="0" err="1">
                <a:cs typeface="Times New Roman"/>
              </a:rPr>
              <a:t>haline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gelir</a:t>
            </a:r>
            <a:r>
              <a:rPr lang="ar-SA" dirty="0">
                <a:cs typeface="Times New Roman"/>
              </a:rPr>
              <a:t> , </a:t>
            </a:r>
            <a:r>
              <a:rPr lang="ar-SA" dirty="0" err="1">
                <a:cs typeface="Times New Roman"/>
              </a:rPr>
              <a:t>sonrasında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sıvı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bulanıklaşır</a:t>
            </a:r>
            <a:r>
              <a:rPr lang="ar-SA" dirty="0">
                <a:cs typeface="Times New Roman"/>
              </a:rPr>
              <a:t> </a:t>
            </a:r>
            <a:r>
              <a:rPr lang="ar-SA" dirty="0" err="1">
                <a:cs typeface="Times New Roman"/>
              </a:rPr>
              <a:t>ve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göbekleşme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gösterir</a:t>
            </a:r>
            <a:r>
              <a:rPr lang="ar-SA" dirty="0"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92673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F1FF87C-CD96-4889-B76A-04C4E514F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44E8B55-56A9-47DD-8FB6-4AFA437FF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err="1">
                <a:cs typeface="Times New Roman"/>
              </a:rPr>
              <a:t>Saçlı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deriden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başlayarak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tüm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gövdeye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yayılır</a:t>
            </a:r>
            <a:r>
              <a:rPr lang="ar-SA" dirty="0">
                <a:cs typeface="Times New Roman"/>
              </a:rPr>
              <a:t> .</a:t>
            </a:r>
          </a:p>
          <a:p>
            <a:pPr>
              <a:buSzPct val="114999"/>
            </a:pPr>
            <a:r>
              <a:rPr lang="ar-SA" dirty="0" err="1">
                <a:cs typeface="Times New Roman"/>
              </a:rPr>
              <a:t>Kurutlama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bırakarak</a:t>
            </a:r>
            <a:r>
              <a:rPr lang="ar-SA" dirty="0">
                <a:cs typeface="Times New Roman"/>
              </a:rPr>
              <a:t>  </a:t>
            </a:r>
            <a:r>
              <a:rPr lang="ar-SA" dirty="0" err="1">
                <a:cs typeface="Times New Roman"/>
              </a:rPr>
              <a:t>iyileşir</a:t>
            </a:r>
            <a:r>
              <a:rPr lang="ar-SA" dirty="0">
                <a:cs typeface="Times New Roman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544763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2F99968-4C9F-4A4A-9269-7C8CE5A85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err="1">
                <a:solidFill>
                  <a:srgbClr val="C00000"/>
                </a:solidFill>
                <a:cs typeface="Arial"/>
              </a:rPr>
              <a:t>Su</a:t>
            </a:r>
            <a:r>
              <a:rPr lang="ar-SA" dirty="0">
                <a:solidFill>
                  <a:srgbClr val="C00000"/>
                </a:solidFill>
                <a:cs typeface="Arial"/>
              </a:rPr>
              <a:t> </a:t>
            </a:r>
            <a:r>
              <a:rPr lang="ar-SA" dirty="0" err="1">
                <a:solidFill>
                  <a:srgbClr val="C00000"/>
                </a:solidFill>
                <a:cs typeface="Arial"/>
              </a:rPr>
              <a:t>çiçeği</a:t>
            </a:r>
            <a:r>
              <a:rPr lang="ar-SA" dirty="0">
                <a:solidFill>
                  <a:srgbClr val="C00000"/>
                </a:solidFill>
                <a:cs typeface="Arial"/>
              </a:rPr>
              <a:t> </a:t>
            </a:r>
            <a:r>
              <a:rPr lang="ar-SA" dirty="0" err="1">
                <a:solidFill>
                  <a:srgbClr val="C00000"/>
                </a:solidFill>
                <a:cs typeface="Arial"/>
              </a:rPr>
              <a:t>için</a:t>
            </a:r>
            <a:r>
              <a:rPr lang="ar-SA" dirty="0">
                <a:solidFill>
                  <a:srgbClr val="C00000"/>
                </a:solidFill>
                <a:cs typeface="Arial"/>
              </a:rPr>
              <a:t> </a:t>
            </a:r>
            <a:r>
              <a:rPr lang="ar-SA" dirty="0" err="1">
                <a:solidFill>
                  <a:srgbClr val="C00000"/>
                </a:solidFill>
                <a:cs typeface="Arial"/>
              </a:rPr>
              <a:t>klinik</a:t>
            </a:r>
            <a:r>
              <a:rPr lang="ar-SA" dirty="0">
                <a:solidFill>
                  <a:srgbClr val="C00000"/>
                </a:solidFill>
                <a:cs typeface="Arial"/>
              </a:rPr>
              <a:t> </a:t>
            </a:r>
            <a:r>
              <a:rPr lang="ar-SA" dirty="0" err="1">
                <a:solidFill>
                  <a:srgbClr val="C00000"/>
                </a:solidFill>
                <a:cs typeface="Arial"/>
              </a:rPr>
              <a:t>tanımlama</a:t>
            </a:r>
            <a:r>
              <a:rPr lang="ar-SA" dirty="0">
                <a:solidFill>
                  <a:srgbClr val="C00000"/>
                </a:solidFill>
                <a:cs typeface="Arial"/>
              </a:rPr>
              <a:t> 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A9D7D20-F6B2-4BC6-9B34-BB6081AA1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ar-SA" dirty="0" err="1">
                <a:cs typeface="Times New Roman"/>
              </a:rPr>
              <a:t>Başka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bir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nedenle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açıklanamayan</a:t>
            </a:r>
            <a:r>
              <a:rPr lang="ar-SA" dirty="0">
                <a:cs typeface="Times New Roman"/>
              </a:rPr>
              <a:t> ,</a:t>
            </a:r>
            <a:r>
              <a:rPr lang="ar-SA" dirty="0" err="1">
                <a:cs typeface="Times New Roman"/>
              </a:rPr>
              <a:t>ateşli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veya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ateşsiz</a:t>
            </a:r>
            <a:r>
              <a:rPr lang="ar-SA" dirty="0">
                <a:cs typeface="Times New Roman"/>
              </a:rPr>
              <a:t> ,</a:t>
            </a:r>
            <a:r>
              <a:rPr lang="ar-SA" dirty="0" err="1">
                <a:cs typeface="Times New Roman"/>
              </a:rPr>
              <a:t>akut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başlangıçlı</a:t>
            </a:r>
            <a:r>
              <a:rPr lang="ar-SA" dirty="0">
                <a:cs typeface="Times New Roman"/>
              </a:rPr>
              <a:t> ,</a:t>
            </a:r>
            <a:r>
              <a:rPr lang="ar-SA" dirty="0" err="1">
                <a:cs typeface="Times New Roman"/>
              </a:rPr>
              <a:t>makülopapüloveziküler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döküntü</a:t>
            </a:r>
            <a:r>
              <a:rPr lang="ar-SA" dirty="0">
                <a:cs typeface="Times New Roman"/>
              </a:rPr>
              <a:t> [</a:t>
            </a:r>
            <a:r>
              <a:rPr lang="ar-SA" dirty="0" err="1">
                <a:cs typeface="Times New Roman"/>
              </a:rPr>
              <a:t>farklı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evrelerde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döküntü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türü</a:t>
            </a:r>
            <a:r>
              <a:rPr lang="ar-SA" dirty="0">
                <a:cs typeface="Times New Roman"/>
              </a:rPr>
              <a:t> </a:t>
            </a:r>
            <a:r>
              <a:rPr lang="ar-SA" dirty="0" err="1">
                <a:cs typeface="Times New Roman"/>
              </a:rPr>
              <a:t>değişir</a:t>
            </a:r>
            <a:r>
              <a:rPr lang="ar-SA" dirty="0">
                <a:cs typeface="Times New Roman"/>
              </a:rPr>
              <a:t> ]</a:t>
            </a:r>
          </a:p>
          <a:p>
            <a:pPr>
              <a:buSzPct val="114999"/>
            </a:pPr>
            <a:r>
              <a:rPr lang="ar-SA" dirty="0" err="1">
                <a:cs typeface="Times New Roman"/>
              </a:rPr>
              <a:t>Su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çiçeği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için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gerekli</a:t>
            </a:r>
            <a:r>
              <a:rPr lang="ar-SA" dirty="0">
                <a:cs typeface="Times New Roman"/>
              </a:rPr>
              <a:t> </a:t>
            </a:r>
            <a:r>
              <a:rPr lang="ar-SA" dirty="0" err="1">
                <a:cs typeface="Times New Roman"/>
              </a:rPr>
              <a:t>laboratuvar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kriterleri</a:t>
            </a:r>
            <a:r>
              <a:rPr lang="ar-SA" dirty="0">
                <a:cs typeface="Times New Roman"/>
              </a:rPr>
              <a:t> </a:t>
            </a:r>
          </a:p>
          <a:p>
            <a:pPr>
              <a:buSzPct val="114999"/>
            </a:pPr>
            <a:r>
              <a:rPr lang="ar-SA" dirty="0" err="1">
                <a:cs typeface="Times New Roman"/>
              </a:rPr>
              <a:t>Tanıda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çoğunlukla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klinik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bulgular</a:t>
            </a:r>
            <a:r>
              <a:rPr lang="ar-SA" dirty="0">
                <a:cs typeface="Times New Roman"/>
              </a:rPr>
              <a:t>  </a:t>
            </a:r>
            <a:r>
              <a:rPr lang="ar-SA" dirty="0" err="1">
                <a:cs typeface="Times New Roman"/>
              </a:rPr>
              <a:t>yeterlidir</a:t>
            </a:r>
            <a:r>
              <a:rPr lang="ar-SA" dirty="0">
                <a:cs typeface="Times New Roman"/>
              </a:rPr>
              <a:t> .</a:t>
            </a:r>
          </a:p>
          <a:p>
            <a:pPr>
              <a:buSzPct val="114999"/>
            </a:pPr>
            <a:r>
              <a:rPr lang="ar-SA" dirty="0" err="1">
                <a:cs typeface="Times New Roman"/>
              </a:rPr>
              <a:t>Lezyondan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yapılan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tzanck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yaymasında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dev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hücre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görülmesi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herpessimpleks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virüs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enfeksyonunu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doğrular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fakat</a:t>
            </a:r>
            <a:r>
              <a:rPr lang="ar-SA" dirty="0">
                <a:cs typeface="Times New Roman"/>
              </a:rPr>
              <a:t> VZV </a:t>
            </a:r>
            <a:r>
              <a:rPr lang="ar-SA" dirty="0" err="1">
                <a:cs typeface="Times New Roman"/>
              </a:rPr>
              <a:t>için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spesifik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değil</a:t>
            </a:r>
            <a:r>
              <a:rPr lang="ar-SA" dirty="0">
                <a:cs typeface="Times New Roman"/>
              </a:rPr>
              <a:t> .</a:t>
            </a:r>
          </a:p>
          <a:p>
            <a:pPr>
              <a:buSzPct val="114999"/>
            </a:pPr>
            <a:r>
              <a:rPr lang="ar-SA" dirty="0" err="1">
                <a:cs typeface="Times New Roman"/>
              </a:rPr>
              <a:t>Tanı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için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serum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öğneğinde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varicella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IgM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veIgG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pozitifliğinin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sağtanması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tanı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koydurucu</a:t>
            </a:r>
            <a:r>
              <a:rPr lang="ar-SA" dirty="0">
                <a:cs typeface="Times New Roman"/>
              </a:rPr>
              <a:t> .</a:t>
            </a:r>
            <a:r>
              <a:rPr lang="ar-SA" dirty="0" err="1">
                <a:cs typeface="Times New Roman"/>
              </a:rPr>
              <a:t>ayrıca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gerçek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zamanlı</a:t>
            </a:r>
            <a:r>
              <a:rPr lang="ar-SA" dirty="0">
                <a:cs typeface="Times New Roman"/>
              </a:rPr>
              <a:t> PCR </a:t>
            </a:r>
            <a:r>
              <a:rPr lang="ar-SA" dirty="0" err="1">
                <a:cs typeface="Times New Roman"/>
              </a:rPr>
              <a:t>en</a:t>
            </a:r>
            <a:r>
              <a:rPr lang="ar-SA" dirty="0">
                <a:cs typeface="Times New Roman"/>
              </a:rPr>
              <a:t> </a:t>
            </a:r>
            <a:r>
              <a:rPr lang="ar-SA" dirty="0" err="1">
                <a:cs typeface="Times New Roman"/>
              </a:rPr>
              <a:t>hızlı</a:t>
            </a:r>
            <a:r>
              <a:rPr lang="ar-SA" dirty="0">
                <a:cs typeface="Times New Roman"/>
              </a:rPr>
              <a:t> </a:t>
            </a:r>
            <a:r>
              <a:rPr lang="ar-SA" dirty="0" err="1">
                <a:cs typeface="Times New Roman"/>
              </a:rPr>
              <a:t>ve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en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duyarlı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tekniktir</a:t>
            </a:r>
            <a:r>
              <a:rPr lang="ar-SA" dirty="0">
                <a:cs typeface="Times New Roman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184588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5ED644A-A43A-4133-83FC-D3E7518B5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C00000"/>
                </a:solidFill>
                <a:cs typeface="Arial"/>
              </a:rPr>
              <a:t>TEDAVİ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09C3104-9F42-43AD-A7E9-ADBAE12D0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err="1">
                <a:cs typeface="Times New Roman"/>
              </a:rPr>
              <a:t>Sağlıklı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çocuklarda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ilk</a:t>
            </a:r>
            <a:r>
              <a:rPr lang="ar-SA" dirty="0">
                <a:cs typeface="Times New Roman"/>
              </a:rPr>
              <a:t> 24 </a:t>
            </a:r>
            <a:r>
              <a:rPr lang="ar-SA" dirty="0" err="1">
                <a:cs typeface="Times New Roman"/>
              </a:rPr>
              <a:t>saat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içinde</a:t>
            </a:r>
            <a:r>
              <a:rPr lang="ar-SA" dirty="0">
                <a:cs typeface="Times New Roman"/>
              </a:rPr>
              <a:t>  </a:t>
            </a:r>
            <a:r>
              <a:rPr lang="ar-SA" dirty="0" err="1">
                <a:cs typeface="Times New Roman"/>
              </a:rPr>
              <a:t>başlanan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tedavi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yakınmalarda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küçük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bir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miktar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azalma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sağlayabilir</a:t>
            </a:r>
            <a:r>
              <a:rPr lang="ar-SA" dirty="0">
                <a:cs typeface="Times New Roman"/>
              </a:rPr>
              <a:t> . </a:t>
            </a:r>
          </a:p>
          <a:p>
            <a:pPr>
              <a:buSzPct val="114999"/>
            </a:pPr>
            <a:r>
              <a:rPr lang="ar-SA" dirty="0" err="1">
                <a:cs typeface="Times New Roman"/>
              </a:rPr>
              <a:t>Ancak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sağlıklı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çocuklarda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oral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asiklovir</a:t>
            </a:r>
            <a:r>
              <a:rPr lang="ar-SA" dirty="0">
                <a:cs typeface="Times New Roman"/>
              </a:rPr>
              <a:t> </a:t>
            </a:r>
            <a:r>
              <a:rPr lang="ar-SA" dirty="0" err="1">
                <a:cs typeface="Times New Roman"/>
              </a:rPr>
              <a:t>yada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valasiklovir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tedavisi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rutin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olarak</a:t>
            </a:r>
            <a:r>
              <a:rPr lang="ar-SA" dirty="0">
                <a:cs typeface="Times New Roman"/>
              </a:rPr>
              <a:t> </a:t>
            </a:r>
            <a:r>
              <a:rPr lang="ar-SA" dirty="0" err="1">
                <a:cs typeface="Times New Roman"/>
              </a:rPr>
              <a:t>önerilmemektedir</a:t>
            </a:r>
            <a:r>
              <a:rPr lang="ar-SA" dirty="0">
                <a:cs typeface="Times New Roman"/>
              </a:rPr>
              <a:t> .</a:t>
            </a:r>
          </a:p>
          <a:p>
            <a:pPr>
              <a:buSzPct val="114999"/>
            </a:pPr>
            <a:r>
              <a:rPr lang="ar-SA" dirty="0" err="1">
                <a:cs typeface="Times New Roman"/>
              </a:rPr>
              <a:t>semptomatik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tedavi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uygun</a:t>
            </a:r>
            <a:r>
              <a:rPr lang="ar-SA" dirty="0">
                <a:cs typeface="Times New Roman"/>
              </a:rPr>
              <a:t> </a:t>
            </a:r>
          </a:p>
          <a:p>
            <a:pPr>
              <a:buSzPct val="114999"/>
            </a:pPr>
            <a:r>
              <a:rPr lang="ar-SA" dirty="0" err="1">
                <a:cs typeface="Times New Roman"/>
              </a:rPr>
              <a:t>Ateş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için</a:t>
            </a:r>
            <a:r>
              <a:rPr lang="ar-SA" dirty="0">
                <a:cs typeface="Times New Roman"/>
              </a:rPr>
              <a:t> PARASETAMOL .</a:t>
            </a:r>
            <a:r>
              <a:rPr lang="ar-SA" dirty="0" err="1">
                <a:cs typeface="Times New Roman"/>
              </a:rPr>
              <a:t>kaşıntı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için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antihistamink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içeren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preparatlar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kullanılabilir</a:t>
            </a:r>
            <a:r>
              <a:rPr lang="ar-SA" dirty="0">
                <a:cs typeface="Times New Roman"/>
              </a:rPr>
              <a:t> .</a:t>
            </a:r>
          </a:p>
        </p:txBody>
      </p:sp>
    </p:spTree>
    <p:extLst>
      <p:ext uri="{BB962C8B-B14F-4D97-AF65-F5344CB8AC3E}">
        <p14:creationId xmlns:p14="http://schemas.microsoft.com/office/powerpoint/2010/main" val="19559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C7F8B63-4D94-4FD8-A7F0-0F01556C6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err="1">
                <a:solidFill>
                  <a:srgbClr val="C00000"/>
                </a:solidFill>
                <a:cs typeface="Arial"/>
              </a:rPr>
              <a:t>Ayaktan</a:t>
            </a:r>
            <a:r>
              <a:rPr lang="ar-SA" dirty="0">
                <a:solidFill>
                  <a:srgbClr val="C00000"/>
                </a:solidFill>
                <a:cs typeface="Arial"/>
              </a:rPr>
              <a:t> </a:t>
            </a:r>
            <a:r>
              <a:rPr lang="ar-SA" dirty="0" err="1">
                <a:solidFill>
                  <a:srgbClr val="C00000"/>
                </a:solidFill>
                <a:cs typeface="Arial"/>
              </a:rPr>
              <a:t>oral</a:t>
            </a:r>
            <a:r>
              <a:rPr lang="ar-SA" dirty="0">
                <a:solidFill>
                  <a:srgbClr val="C00000"/>
                </a:solidFill>
                <a:cs typeface="Arial"/>
              </a:rPr>
              <a:t> </a:t>
            </a:r>
            <a:r>
              <a:rPr lang="ar-SA" dirty="0" err="1">
                <a:solidFill>
                  <a:srgbClr val="C00000"/>
                </a:solidFill>
                <a:cs typeface="Arial"/>
              </a:rPr>
              <a:t>asiklovir</a:t>
            </a:r>
            <a:r>
              <a:rPr lang="ar-SA" dirty="0">
                <a:solidFill>
                  <a:srgbClr val="C00000"/>
                </a:solidFill>
                <a:cs typeface="Arial"/>
              </a:rPr>
              <a:t> </a:t>
            </a:r>
            <a:r>
              <a:rPr lang="ar-SA" dirty="0" err="1">
                <a:solidFill>
                  <a:srgbClr val="C00000"/>
                </a:solidFill>
                <a:cs typeface="Arial"/>
              </a:rPr>
              <a:t>yada</a:t>
            </a:r>
            <a:r>
              <a:rPr lang="ar-SA" dirty="0">
                <a:solidFill>
                  <a:srgbClr val="C00000"/>
                </a:solidFill>
                <a:cs typeface="Arial"/>
              </a:rPr>
              <a:t> </a:t>
            </a:r>
            <a:r>
              <a:rPr lang="ar-SA" dirty="0" err="1">
                <a:solidFill>
                  <a:srgbClr val="C00000"/>
                </a:solidFill>
                <a:cs typeface="Arial"/>
              </a:rPr>
              <a:t>valasiklovir</a:t>
            </a:r>
            <a:r>
              <a:rPr lang="ar-SA" dirty="0">
                <a:solidFill>
                  <a:srgbClr val="C00000"/>
                </a:solidFill>
                <a:cs typeface="Arial"/>
              </a:rPr>
              <a:t> </a:t>
            </a:r>
            <a:r>
              <a:rPr lang="ar-SA" dirty="0" err="1">
                <a:solidFill>
                  <a:srgbClr val="C00000"/>
                </a:solidFill>
                <a:cs typeface="Arial"/>
              </a:rPr>
              <a:t>tedavisiönerilen</a:t>
            </a:r>
            <a:r>
              <a:rPr lang="ar-SA" dirty="0">
                <a:solidFill>
                  <a:srgbClr val="C00000"/>
                </a:solidFill>
                <a:cs typeface="Arial"/>
              </a:rPr>
              <a:t> </a:t>
            </a:r>
            <a:r>
              <a:rPr lang="ar-SA" dirty="0" err="1">
                <a:solidFill>
                  <a:srgbClr val="C00000"/>
                </a:solidFill>
                <a:cs typeface="Arial"/>
              </a:rPr>
              <a:t>hastalar</a:t>
            </a:r>
            <a:r>
              <a:rPr lang="ar-SA" dirty="0">
                <a:solidFill>
                  <a:srgbClr val="C00000"/>
                </a:solidFill>
                <a:cs typeface="Arial"/>
              </a:rPr>
              <a:t> 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E07C31B-D6A4-4EDA-B7AE-C559B81D4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err="1">
                <a:cs typeface="Times New Roman"/>
              </a:rPr>
              <a:t>Daha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önce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aşılanmamış</a:t>
            </a:r>
            <a:r>
              <a:rPr lang="ar-SA" dirty="0">
                <a:cs typeface="Times New Roman"/>
              </a:rPr>
              <a:t> 12 </a:t>
            </a:r>
            <a:r>
              <a:rPr lang="ar-SA" dirty="0" err="1">
                <a:cs typeface="Times New Roman"/>
              </a:rPr>
              <a:t>yaşından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büyük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hastalar</a:t>
            </a:r>
            <a:r>
              <a:rPr lang="ar-SA" dirty="0">
                <a:cs typeface="Times New Roman"/>
              </a:rPr>
              <a:t> </a:t>
            </a:r>
          </a:p>
          <a:p>
            <a:pPr>
              <a:buSzPct val="114999"/>
            </a:pPr>
            <a:r>
              <a:rPr lang="ar-SA" dirty="0" err="1">
                <a:cs typeface="Times New Roman"/>
              </a:rPr>
              <a:t>Kronik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deri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yada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akciğer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sorunları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olan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hastalar</a:t>
            </a:r>
            <a:r>
              <a:rPr lang="ar-SA" dirty="0">
                <a:cs typeface="Times New Roman"/>
              </a:rPr>
              <a:t> , </a:t>
            </a:r>
            <a:r>
              <a:rPr lang="ar-SA" dirty="0" err="1">
                <a:cs typeface="Times New Roman"/>
              </a:rPr>
              <a:t>astım</a:t>
            </a:r>
            <a:r>
              <a:rPr lang="ar-SA" dirty="0">
                <a:cs typeface="Times New Roman"/>
              </a:rPr>
              <a:t> ,</a:t>
            </a:r>
            <a:r>
              <a:rPr lang="ar-SA" dirty="0" err="1">
                <a:cs typeface="Times New Roman"/>
              </a:rPr>
              <a:t>atopik,dermatit,iktiyosiz.sedef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gibi</a:t>
            </a:r>
            <a:r>
              <a:rPr lang="ar-SA" dirty="0">
                <a:cs typeface="Times New Roman"/>
              </a:rPr>
              <a:t> .</a:t>
            </a:r>
          </a:p>
          <a:p>
            <a:pPr>
              <a:buSzPct val="114999"/>
            </a:pPr>
            <a:r>
              <a:rPr lang="ar-SA" dirty="0" err="1">
                <a:cs typeface="Times New Roman"/>
              </a:rPr>
              <a:t>Uzun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süreli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salisilat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tedavisi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almakta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olan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hastalar</a:t>
            </a:r>
            <a:r>
              <a:rPr lang="ar-SA" dirty="0">
                <a:cs typeface="Times New Roman"/>
              </a:rPr>
              <a:t> </a:t>
            </a:r>
          </a:p>
          <a:p>
            <a:pPr>
              <a:buSzPct val="114999"/>
            </a:pPr>
            <a:r>
              <a:rPr lang="ar-SA" dirty="0" err="1">
                <a:cs typeface="Times New Roman"/>
              </a:rPr>
              <a:t>Kısa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süreli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arlıklı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yada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nebülsteroid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tedavisi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almakta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olan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hastalar</a:t>
            </a:r>
            <a:r>
              <a:rPr lang="ar-SA" dirty="0">
                <a:cs typeface="Times New Roman"/>
              </a:rPr>
              <a:t> </a:t>
            </a:r>
          </a:p>
          <a:p>
            <a:pPr>
              <a:buSzPct val="114999"/>
            </a:pPr>
            <a:r>
              <a:rPr lang="ar-SA" dirty="0" err="1">
                <a:cs typeface="Times New Roman"/>
              </a:rPr>
              <a:t>Aynı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evde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yaşayan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kişiler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arasındaki</a:t>
            </a:r>
            <a:r>
              <a:rPr lang="ar-SA" dirty="0">
                <a:cs typeface="Times New Roman"/>
              </a:rPr>
              <a:t> </a:t>
            </a:r>
            <a:r>
              <a:rPr lang="ar-SA" dirty="0" err="1">
                <a:cs typeface="Times New Roman"/>
              </a:rPr>
              <a:t>ikinci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suçiçeği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hastası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için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bazı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kaynaklar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oral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asiklover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yada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valasiklovir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tedavisi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önermektedir</a:t>
            </a:r>
            <a:r>
              <a:rPr lang="ar-SA" dirty="0"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17217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386F020-FB61-4460-92EB-82715E71F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253065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ar-SA" dirty="0" err="1">
                <a:solidFill>
                  <a:srgbClr val="C00000"/>
                </a:solidFill>
                <a:cs typeface="Arial"/>
              </a:rPr>
              <a:t>Hastanede</a:t>
            </a:r>
            <a:r>
              <a:rPr lang="ar-SA" dirty="0">
                <a:solidFill>
                  <a:srgbClr val="C00000"/>
                </a:solidFill>
                <a:cs typeface="Arial"/>
              </a:rPr>
              <a:t> </a:t>
            </a:r>
            <a:r>
              <a:rPr lang="ar-SA" dirty="0" err="1">
                <a:solidFill>
                  <a:srgbClr val="C00000"/>
                </a:solidFill>
                <a:cs typeface="Arial"/>
              </a:rPr>
              <a:t>ve</a:t>
            </a:r>
            <a:r>
              <a:rPr lang="ar-SA" dirty="0">
                <a:solidFill>
                  <a:srgbClr val="C00000"/>
                </a:solidFill>
                <a:cs typeface="Arial"/>
              </a:rPr>
              <a:t> </a:t>
            </a:r>
            <a:r>
              <a:rPr lang="ar-SA" dirty="0" err="1">
                <a:solidFill>
                  <a:srgbClr val="C00000"/>
                </a:solidFill>
                <a:cs typeface="Arial"/>
              </a:rPr>
              <a:t>intravenöz</a:t>
            </a:r>
            <a:r>
              <a:rPr lang="ar-SA" dirty="0">
                <a:solidFill>
                  <a:srgbClr val="C00000"/>
                </a:solidFill>
                <a:cs typeface="Arial"/>
              </a:rPr>
              <a:t> </a:t>
            </a:r>
            <a:r>
              <a:rPr lang="ar-SA" dirty="0" err="1">
                <a:solidFill>
                  <a:srgbClr val="C00000"/>
                </a:solidFill>
                <a:cs typeface="Arial"/>
              </a:rPr>
              <a:t>ilaç</a:t>
            </a:r>
            <a:r>
              <a:rPr lang="ar-SA" dirty="0">
                <a:solidFill>
                  <a:srgbClr val="C00000"/>
                </a:solidFill>
                <a:cs typeface="Arial"/>
              </a:rPr>
              <a:t> </a:t>
            </a:r>
            <a:r>
              <a:rPr lang="ar-SA" dirty="0" err="1">
                <a:solidFill>
                  <a:srgbClr val="C00000"/>
                </a:solidFill>
                <a:cs typeface="Arial"/>
              </a:rPr>
              <a:t>tedavisi</a:t>
            </a:r>
            <a:r>
              <a:rPr lang="ar-SA" dirty="0">
                <a:solidFill>
                  <a:srgbClr val="C00000"/>
                </a:solidFill>
                <a:cs typeface="Arial"/>
              </a:rPr>
              <a:t> </a:t>
            </a:r>
            <a:r>
              <a:rPr lang="ar-SA" dirty="0" err="1">
                <a:solidFill>
                  <a:srgbClr val="C00000"/>
                </a:solidFill>
                <a:cs typeface="Arial"/>
              </a:rPr>
              <a:t>önerilen</a:t>
            </a:r>
            <a:r>
              <a:rPr lang="ar-SA" dirty="0">
                <a:solidFill>
                  <a:srgbClr val="C00000"/>
                </a:solidFill>
                <a:cs typeface="Arial"/>
              </a:rPr>
              <a:t> </a:t>
            </a:r>
            <a:r>
              <a:rPr lang="ar-SA" dirty="0" err="1">
                <a:solidFill>
                  <a:srgbClr val="C00000"/>
                </a:solidFill>
                <a:cs typeface="Arial"/>
              </a:rPr>
              <a:t>hastalar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98A4195-AF55-4B11-A6B0-072F48078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err="1">
                <a:cs typeface="Times New Roman"/>
              </a:rPr>
              <a:t>Bağışıklık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sistemi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sorunu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olanlar</a:t>
            </a:r>
            <a:r>
              <a:rPr lang="ar-SA" dirty="0">
                <a:cs typeface="Times New Roman"/>
              </a:rPr>
              <a:t> </a:t>
            </a:r>
          </a:p>
          <a:p>
            <a:pPr>
              <a:buSzPct val="114999"/>
            </a:pPr>
            <a:r>
              <a:rPr lang="ar-SA" dirty="0">
                <a:cs typeface="Times New Roman"/>
              </a:rPr>
              <a:t>14 </a:t>
            </a:r>
            <a:r>
              <a:rPr lang="ar-SA" dirty="0" err="1">
                <a:cs typeface="Times New Roman"/>
              </a:rPr>
              <a:t>günden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uzun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süredir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yüksek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doz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steroid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tedavisi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kullanmakta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olan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hastalardır</a:t>
            </a:r>
            <a:r>
              <a:rPr lang="ar-SA" dirty="0"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1500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327DE54-47B4-4E45-B065-5DA2C2D73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err="1">
                <a:solidFill>
                  <a:schemeClr val="accent4"/>
                </a:solidFill>
                <a:cs typeface="Arial"/>
              </a:rPr>
              <a:t>Döküntü</a:t>
            </a:r>
            <a:r>
              <a:rPr lang="ar-SA" dirty="0">
                <a:solidFill>
                  <a:schemeClr val="accent4"/>
                </a:solidFill>
                <a:cs typeface="Arial"/>
              </a:rPr>
              <a:t> </a:t>
            </a:r>
            <a:r>
              <a:rPr lang="ar-SA" dirty="0" err="1">
                <a:solidFill>
                  <a:schemeClr val="accent4"/>
                </a:solidFill>
                <a:cs typeface="Arial"/>
              </a:rPr>
              <a:t>Tipi</a:t>
            </a:r>
            <a:r>
              <a:rPr lang="ar-SA" dirty="0">
                <a:solidFill>
                  <a:schemeClr val="accent4"/>
                </a:solidFill>
                <a:cs typeface="Arial"/>
              </a:rPr>
              <a:t> </a:t>
            </a:r>
            <a:r>
              <a:rPr lang="ar-SA" dirty="0" err="1">
                <a:solidFill>
                  <a:schemeClr val="accent4"/>
                </a:solidFill>
                <a:cs typeface="Arial"/>
              </a:rPr>
              <a:t>Ve</a:t>
            </a:r>
            <a:r>
              <a:rPr lang="ar-SA" dirty="0">
                <a:solidFill>
                  <a:schemeClr val="accent4"/>
                </a:solidFill>
                <a:cs typeface="Arial"/>
              </a:rPr>
              <a:t> </a:t>
            </a:r>
            <a:r>
              <a:rPr lang="ar-SA" dirty="0" err="1">
                <a:solidFill>
                  <a:schemeClr val="accent4"/>
                </a:solidFill>
                <a:cs typeface="Arial"/>
              </a:rPr>
              <a:t>Hastalıklar</a:t>
            </a:r>
            <a:r>
              <a:rPr lang="ar-SA" dirty="0">
                <a:solidFill>
                  <a:schemeClr val="accent4"/>
                </a:solidFill>
                <a:cs typeface="Arial"/>
              </a:rPr>
              <a:t> </a:t>
            </a:r>
            <a:endParaRPr lang="ar-SA">
              <a:solidFill>
                <a:schemeClr val="accent4"/>
              </a:solidFill>
              <a:cs typeface="Arial"/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333BD9B-3457-426E-A5EE-F467E565C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sz="2800" dirty="0">
                <a:solidFill>
                  <a:schemeClr val="accent3"/>
                </a:solidFill>
                <a:cs typeface="Times New Roman"/>
              </a:rPr>
              <a:t> 1\</a:t>
            </a:r>
            <a:r>
              <a:rPr lang="ar-SA" sz="2800" dirty="0" err="1">
                <a:solidFill>
                  <a:schemeClr val="accent3"/>
                </a:solidFill>
                <a:cs typeface="Times New Roman"/>
              </a:rPr>
              <a:t>Makülopapüler</a:t>
            </a:r>
            <a:r>
              <a:rPr lang="ar-SA" sz="2800" dirty="0">
                <a:solidFill>
                  <a:schemeClr val="accent3"/>
                </a:solidFill>
                <a:cs typeface="Times New Roman"/>
              </a:rPr>
              <a:t> </a:t>
            </a:r>
            <a:r>
              <a:rPr lang="ar-SA" sz="2800" dirty="0" err="1">
                <a:solidFill>
                  <a:schemeClr val="accent3"/>
                </a:solidFill>
                <a:cs typeface="Times New Roman"/>
              </a:rPr>
              <a:t>döküntü</a:t>
            </a:r>
            <a:r>
              <a:rPr lang="ar-SA" sz="2800" dirty="0">
                <a:solidFill>
                  <a:schemeClr val="accent5"/>
                </a:solidFill>
                <a:cs typeface="Times New Roman"/>
              </a:rPr>
              <a:t> </a:t>
            </a:r>
          </a:p>
          <a:p>
            <a:pPr>
              <a:buSzPct val="114999"/>
            </a:pPr>
            <a:r>
              <a:rPr lang="ar-SA" sz="2800" dirty="0" err="1">
                <a:cs typeface="Times New Roman"/>
              </a:rPr>
              <a:t>Kızamık</a:t>
            </a:r>
            <a:r>
              <a:rPr lang="ar-SA" sz="2800" dirty="0">
                <a:cs typeface="Times New Roman"/>
              </a:rPr>
              <a:t> ,</a:t>
            </a:r>
            <a:r>
              <a:rPr lang="ar-SA" sz="2800" dirty="0" err="1">
                <a:cs typeface="Times New Roman"/>
              </a:rPr>
              <a:t>kızamıkçık,kızıl,egzantem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dirty="0" err="1">
                <a:cs typeface="Times New Roman"/>
              </a:rPr>
              <a:t>subitum</a:t>
            </a:r>
            <a:r>
              <a:rPr lang="ar-SA" sz="2800" dirty="0">
                <a:cs typeface="Times New Roman"/>
              </a:rPr>
              <a:t>[</a:t>
            </a:r>
            <a:r>
              <a:rPr lang="ar-SA" sz="2800" dirty="0" err="1">
                <a:cs typeface="Times New Roman"/>
              </a:rPr>
              <a:t>roseola</a:t>
            </a:r>
            <a:r>
              <a:rPr lang="ar-SA" sz="2800" dirty="0">
                <a:cs typeface="Times New Roman"/>
              </a:rPr>
              <a:t> 6.hastalık],</a:t>
            </a:r>
            <a:r>
              <a:rPr lang="ar-SA" sz="2800" dirty="0" err="1">
                <a:cs typeface="Times New Roman"/>
              </a:rPr>
              <a:t>eritme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dirty="0" err="1">
                <a:cs typeface="Times New Roman"/>
              </a:rPr>
              <a:t>infeksiyozum</a:t>
            </a:r>
            <a:r>
              <a:rPr lang="ar-SA" sz="2800" dirty="0">
                <a:cs typeface="Times New Roman"/>
              </a:rPr>
              <a:t>[5.hastalık]</a:t>
            </a:r>
          </a:p>
          <a:p>
            <a:pPr>
              <a:buSzPct val="114999"/>
            </a:pPr>
            <a:r>
              <a:rPr lang="ar-SA" sz="2800" dirty="0">
                <a:solidFill>
                  <a:schemeClr val="accent3"/>
                </a:solidFill>
                <a:cs typeface="Times New Roman"/>
              </a:rPr>
              <a:t>2\</a:t>
            </a:r>
            <a:r>
              <a:rPr lang="ar-SA" sz="2800" dirty="0" err="1">
                <a:solidFill>
                  <a:schemeClr val="accent3"/>
                </a:solidFill>
                <a:cs typeface="Times New Roman"/>
              </a:rPr>
              <a:t>Eritematöz</a:t>
            </a:r>
            <a:r>
              <a:rPr lang="ar-SA" sz="2800" dirty="0">
                <a:solidFill>
                  <a:schemeClr val="accent3"/>
                </a:solidFill>
                <a:cs typeface="Times New Roman"/>
              </a:rPr>
              <a:t> </a:t>
            </a:r>
            <a:r>
              <a:rPr lang="ar-SA" sz="2800" dirty="0" err="1">
                <a:solidFill>
                  <a:schemeClr val="accent3"/>
                </a:solidFill>
                <a:cs typeface="Times New Roman"/>
              </a:rPr>
              <a:t>döküntü</a:t>
            </a:r>
            <a:r>
              <a:rPr lang="ar-SA" sz="2800" dirty="0">
                <a:cs typeface="Times New Roman"/>
              </a:rPr>
              <a:t>…</a:t>
            </a:r>
            <a:r>
              <a:rPr lang="ar-SA" sz="2800" dirty="0" err="1">
                <a:cs typeface="Times New Roman"/>
              </a:rPr>
              <a:t>kızıl</a:t>
            </a:r>
            <a:endParaRPr lang="ar-SA" sz="2800" dirty="0">
              <a:cs typeface="Times New Roman"/>
            </a:endParaRPr>
          </a:p>
          <a:p>
            <a:pPr>
              <a:buSzPct val="114999"/>
            </a:pPr>
            <a:r>
              <a:rPr lang="ar-SA" sz="2800" dirty="0">
                <a:solidFill>
                  <a:schemeClr val="accent3"/>
                </a:solidFill>
                <a:cs typeface="Times New Roman"/>
              </a:rPr>
              <a:t>3\</a:t>
            </a:r>
            <a:r>
              <a:rPr lang="ar-SA" sz="2800" dirty="0" err="1">
                <a:solidFill>
                  <a:schemeClr val="accent3"/>
                </a:solidFill>
                <a:cs typeface="Times New Roman"/>
              </a:rPr>
              <a:t>Veziküler</a:t>
            </a:r>
            <a:r>
              <a:rPr lang="ar-SA" sz="2800" dirty="0">
                <a:solidFill>
                  <a:schemeClr val="accent3"/>
                </a:solidFill>
                <a:cs typeface="Times New Roman"/>
              </a:rPr>
              <a:t> </a:t>
            </a:r>
            <a:r>
              <a:rPr lang="ar-SA" sz="2800" dirty="0" err="1">
                <a:solidFill>
                  <a:schemeClr val="accent3"/>
                </a:solidFill>
                <a:cs typeface="Times New Roman"/>
              </a:rPr>
              <a:t>döküntü</a:t>
            </a:r>
            <a:r>
              <a:rPr lang="ar-SA" sz="2800" dirty="0">
                <a:cs typeface="Times New Roman"/>
              </a:rPr>
              <a:t> …</a:t>
            </a:r>
            <a:r>
              <a:rPr lang="ar-SA" sz="2800" dirty="0" err="1">
                <a:cs typeface="Times New Roman"/>
              </a:rPr>
              <a:t>su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dirty="0" err="1">
                <a:cs typeface="Times New Roman"/>
              </a:rPr>
              <a:t>çiçeği</a:t>
            </a:r>
            <a:r>
              <a:rPr lang="ar-SA" dirty="0"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67236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1E583EE-7CFA-4486-A3A5-A51E85B87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C00000"/>
                </a:solidFill>
                <a:cs typeface="Arial"/>
              </a:rPr>
              <a:t>KIZIL 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9C55D84-A370-4C15-8F32-07E640D61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err="1">
                <a:cs typeface="Times New Roman"/>
              </a:rPr>
              <a:t>Çocularda</a:t>
            </a:r>
            <a:r>
              <a:rPr lang="ar-SA" dirty="0">
                <a:cs typeface="Times New Roman"/>
              </a:rPr>
              <a:t> A </a:t>
            </a:r>
            <a:r>
              <a:rPr lang="ar-SA" dirty="0" err="1">
                <a:cs typeface="Times New Roman"/>
              </a:rPr>
              <a:t>grubu</a:t>
            </a:r>
            <a:r>
              <a:rPr lang="ar-SA" dirty="0">
                <a:cs typeface="Times New Roman"/>
              </a:rPr>
              <a:t> B </a:t>
            </a:r>
            <a:r>
              <a:rPr lang="ar-SA" dirty="0" err="1">
                <a:cs typeface="Times New Roman"/>
              </a:rPr>
              <a:t>hemolitik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streptokokların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bazı</a:t>
            </a:r>
            <a:r>
              <a:rPr lang="ar-SA" dirty="0">
                <a:cs typeface="Times New Roman"/>
              </a:rPr>
              <a:t> </a:t>
            </a:r>
            <a:r>
              <a:rPr lang="ar-SA" dirty="0" err="1">
                <a:cs typeface="Times New Roman"/>
              </a:rPr>
              <a:t>tiplerinin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ürettiği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eritrojenik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toksin</a:t>
            </a:r>
            <a:r>
              <a:rPr lang="ar-SA" dirty="0">
                <a:cs typeface="Times New Roman"/>
              </a:rPr>
              <a:t>  </a:t>
            </a:r>
            <a:r>
              <a:rPr lang="ar-SA" dirty="0" err="1">
                <a:cs typeface="Times New Roman"/>
              </a:rPr>
              <a:t>kızıl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hastalığına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neden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olur</a:t>
            </a:r>
            <a:r>
              <a:rPr lang="ar-SA" dirty="0">
                <a:cs typeface="Times New Roman"/>
              </a:rPr>
              <a:t> .</a:t>
            </a:r>
          </a:p>
          <a:p>
            <a:pPr>
              <a:buSzPct val="114999"/>
            </a:pPr>
            <a:r>
              <a:rPr lang="ar-SA" dirty="0" err="1">
                <a:cs typeface="Times New Roman"/>
              </a:rPr>
              <a:t>Hastalık</a:t>
            </a:r>
            <a:r>
              <a:rPr lang="ar-SA" dirty="0">
                <a:cs typeface="Times New Roman"/>
              </a:rPr>
              <a:t> 2-10yaş </a:t>
            </a:r>
            <a:r>
              <a:rPr lang="ar-SA" dirty="0" err="1">
                <a:cs typeface="Times New Roman"/>
              </a:rPr>
              <a:t>arası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çocuklarda</a:t>
            </a:r>
            <a:r>
              <a:rPr lang="ar-SA" dirty="0">
                <a:cs typeface="Times New Roman"/>
              </a:rPr>
              <a:t> </a:t>
            </a:r>
            <a:r>
              <a:rPr lang="ar-SA" dirty="0" err="1">
                <a:cs typeface="Times New Roman"/>
              </a:rPr>
              <a:t>görülebilirsede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en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sık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yaş</a:t>
            </a:r>
            <a:r>
              <a:rPr lang="ar-SA" dirty="0">
                <a:cs typeface="Times New Roman"/>
              </a:rPr>
              <a:t> 5 </a:t>
            </a:r>
            <a:r>
              <a:rPr lang="ar-SA" dirty="0" err="1">
                <a:cs typeface="Times New Roman"/>
              </a:rPr>
              <a:t>yaş</a:t>
            </a:r>
            <a:r>
              <a:rPr lang="ar-SA" dirty="0">
                <a:cs typeface="Times New Roman"/>
              </a:rPr>
              <a:t> </a:t>
            </a:r>
            <a:r>
              <a:rPr lang="ar-SA" dirty="0" err="1">
                <a:cs typeface="Times New Roman"/>
              </a:rPr>
              <a:t>altı</a:t>
            </a:r>
            <a:r>
              <a:rPr lang="ar-SA" dirty="0">
                <a:cs typeface="Times New Roman"/>
              </a:rPr>
              <a:t> </a:t>
            </a:r>
            <a:r>
              <a:rPr lang="ar-SA" dirty="0" err="1">
                <a:cs typeface="Times New Roman"/>
              </a:rPr>
              <a:t>etkiler</a:t>
            </a:r>
            <a:r>
              <a:rPr lang="ar-SA" dirty="0">
                <a:cs typeface="Times New Roman"/>
              </a:rPr>
              <a:t> .</a:t>
            </a:r>
          </a:p>
          <a:p>
            <a:pPr>
              <a:buSzPct val="114999"/>
            </a:pPr>
            <a:r>
              <a:rPr lang="ar-SA" dirty="0" err="1">
                <a:cs typeface="Times New Roman"/>
              </a:rPr>
              <a:t>Yüksek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ateş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başlangıç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bulgusudur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ve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ateşinin</a:t>
            </a:r>
            <a:r>
              <a:rPr lang="ar-SA" dirty="0">
                <a:cs typeface="Times New Roman"/>
              </a:rPr>
              <a:t> 2.gününde </a:t>
            </a:r>
            <a:r>
              <a:rPr lang="ar-SA" dirty="0" err="1">
                <a:cs typeface="Times New Roman"/>
              </a:rPr>
              <a:t>başlangıçta</a:t>
            </a:r>
            <a:r>
              <a:rPr lang="ar-SA" dirty="0">
                <a:cs typeface="Times New Roman"/>
              </a:rPr>
              <a:t> </a:t>
            </a:r>
            <a:r>
              <a:rPr lang="ar-SA" dirty="0" err="1">
                <a:cs typeface="Times New Roman"/>
              </a:rPr>
              <a:t>eritamatözmaküller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ve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zımpara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kağıdı</a:t>
            </a:r>
            <a:r>
              <a:rPr lang="ar-SA" dirty="0">
                <a:cs typeface="Times New Roman"/>
              </a:rPr>
              <a:t> </a:t>
            </a:r>
            <a:r>
              <a:rPr lang="ar-SA" dirty="0" err="1">
                <a:cs typeface="Times New Roman"/>
              </a:rPr>
              <a:t>hissini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veren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iğne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ucu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boyutunda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papüller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belirir</a:t>
            </a:r>
            <a:r>
              <a:rPr lang="ar-SA" dirty="0">
                <a:cs typeface="Times New Roman"/>
              </a:rPr>
              <a:t> </a:t>
            </a:r>
          </a:p>
          <a:p>
            <a:pPr>
              <a:buSzPct val="114999"/>
            </a:pPr>
            <a:r>
              <a:rPr lang="ar-SA" dirty="0" err="1">
                <a:cs typeface="Times New Roman"/>
              </a:rPr>
              <a:t>Döküntü</a:t>
            </a:r>
            <a:r>
              <a:rPr lang="ar-SA" dirty="0">
                <a:cs typeface="Times New Roman"/>
              </a:rPr>
              <a:t> 5-7 </a:t>
            </a:r>
            <a:r>
              <a:rPr lang="ar-SA" dirty="0" err="1">
                <a:cs typeface="Times New Roman"/>
              </a:rPr>
              <a:t>gün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sürer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sonra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kaybolur</a:t>
            </a:r>
            <a:r>
              <a:rPr lang="ar-SA" dirty="0"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5679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C177227-8320-4394-9F7E-9D2310363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D05050E-AEE2-4454-9759-2BDE97F1D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err="1">
                <a:cs typeface="Times New Roman"/>
              </a:rPr>
              <a:t>Hastalığın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iyileşme</a:t>
            </a:r>
            <a:r>
              <a:rPr lang="ar-SA" dirty="0">
                <a:cs typeface="Times New Roman"/>
              </a:rPr>
              <a:t> </a:t>
            </a:r>
            <a:r>
              <a:rPr lang="ar-SA" dirty="0" err="1">
                <a:cs typeface="Times New Roman"/>
              </a:rPr>
              <a:t>dönemide</a:t>
            </a:r>
            <a:r>
              <a:rPr lang="ar-SA" dirty="0">
                <a:cs typeface="Times New Roman"/>
              </a:rPr>
              <a:t> </a:t>
            </a:r>
            <a:r>
              <a:rPr lang="ar-SA" dirty="0" err="1">
                <a:cs typeface="Times New Roman"/>
              </a:rPr>
              <a:t>el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ve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ayak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parmaklarında</a:t>
            </a:r>
            <a:r>
              <a:rPr lang="ar-SA" dirty="0">
                <a:cs typeface="Times New Roman"/>
              </a:rPr>
              <a:t> </a:t>
            </a:r>
            <a:r>
              <a:rPr lang="ar-SA" dirty="0" err="1">
                <a:cs typeface="Times New Roman"/>
              </a:rPr>
              <a:t>tırnak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uç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kesimlerinden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başlayarak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deride</a:t>
            </a:r>
            <a:r>
              <a:rPr lang="ar-SA" dirty="0">
                <a:cs typeface="Times New Roman"/>
              </a:rPr>
              <a:t> </a:t>
            </a:r>
            <a:r>
              <a:rPr lang="ar-SA" dirty="0" err="1">
                <a:cs typeface="Times New Roman"/>
              </a:rPr>
              <a:t>eksfoliasyon</a:t>
            </a:r>
            <a:r>
              <a:rPr lang="ar-SA" dirty="0">
                <a:cs typeface="Times New Roman"/>
              </a:rPr>
              <a:t> ,</a:t>
            </a:r>
            <a:r>
              <a:rPr lang="ar-SA" dirty="0" err="1">
                <a:cs typeface="Times New Roman"/>
              </a:rPr>
              <a:t>soyulma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gözlenir</a:t>
            </a:r>
            <a:r>
              <a:rPr lang="ar-SA" dirty="0">
                <a:cs typeface="Times New Roman"/>
              </a:rPr>
              <a:t> .</a:t>
            </a:r>
          </a:p>
          <a:p>
            <a:pPr>
              <a:buSzPct val="114999"/>
            </a:pPr>
            <a:r>
              <a:rPr lang="ar-SA" dirty="0" err="1">
                <a:cs typeface="Times New Roman"/>
              </a:rPr>
              <a:t>Yüz</a:t>
            </a:r>
            <a:r>
              <a:rPr lang="ar-SA" dirty="0">
                <a:cs typeface="Times New Roman"/>
              </a:rPr>
              <a:t> , </a:t>
            </a:r>
            <a:r>
              <a:rPr lang="ar-SA" dirty="0" err="1">
                <a:cs typeface="Times New Roman"/>
              </a:rPr>
              <a:t>boyun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ve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gövdenin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üst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kısımında</a:t>
            </a:r>
            <a:r>
              <a:rPr lang="ar-SA" dirty="0">
                <a:cs typeface="Times New Roman"/>
              </a:rPr>
              <a:t> </a:t>
            </a:r>
            <a:r>
              <a:rPr lang="ar-SA" dirty="0" err="1">
                <a:cs typeface="Times New Roman"/>
              </a:rPr>
              <a:t>döküntü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görülürken</a:t>
            </a:r>
            <a:r>
              <a:rPr lang="ar-SA" dirty="0">
                <a:cs typeface="Times New Roman"/>
              </a:rPr>
              <a:t> .</a:t>
            </a:r>
          </a:p>
          <a:p>
            <a:pPr>
              <a:buSzPct val="114999"/>
            </a:pPr>
            <a:r>
              <a:rPr lang="ar-SA" dirty="0" err="1">
                <a:cs typeface="Times New Roman"/>
              </a:rPr>
              <a:t>El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içi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ve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ayak</a:t>
            </a:r>
            <a:r>
              <a:rPr lang="ar-SA" dirty="0">
                <a:cs typeface="Times New Roman"/>
              </a:rPr>
              <a:t>  </a:t>
            </a:r>
            <a:r>
              <a:rPr lang="ar-SA" dirty="0" err="1">
                <a:cs typeface="Times New Roman"/>
              </a:rPr>
              <a:t>tabanında</a:t>
            </a:r>
            <a:r>
              <a:rPr lang="ar-SA" dirty="0">
                <a:cs typeface="Times New Roman"/>
              </a:rPr>
              <a:t> </a:t>
            </a:r>
            <a:r>
              <a:rPr lang="ar-SA" dirty="0" err="1">
                <a:cs typeface="Times New Roman"/>
              </a:rPr>
              <a:t>olmaz</a:t>
            </a:r>
            <a:r>
              <a:rPr lang="ar-SA" dirty="0"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2243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C3D34C5-09C7-4465-B1FD-CD80C9750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err="1">
                <a:solidFill>
                  <a:srgbClr val="C00000"/>
                </a:solidFill>
                <a:cs typeface="Arial"/>
              </a:rPr>
              <a:t>Kızıl</a:t>
            </a:r>
            <a:r>
              <a:rPr lang="ar-SA" dirty="0">
                <a:solidFill>
                  <a:srgbClr val="C00000"/>
                </a:solidFill>
                <a:cs typeface="Arial"/>
              </a:rPr>
              <a:t> </a:t>
            </a:r>
            <a:r>
              <a:rPr lang="ar-SA" dirty="0" err="1">
                <a:solidFill>
                  <a:srgbClr val="C00000"/>
                </a:solidFill>
                <a:cs typeface="Arial"/>
              </a:rPr>
              <a:t>için</a:t>
            </a:r>
            <a:r>
              <a:rPr lang="ar-SA" dirty="0">
                <a:solidFill>
                  <a:srgbClr val="C00000"/>
                </a:solidFill>
                <a:cs typeface="Arial"/>
              </a:rPr>
              <a:t> </a:t>
            </a:r>
            <a:r>
              <a:rPr lang="ar-SA" dirty="0" err="1">
                <a:solidFill>
                  <a:srgbClr val="C00000"/>
                </a:solidFill>
                <a:cs typeface="Arial"/>
              </a:rPr>
              <a:t>klinik</a:t>
            </a:r>
            <a:r>
              <a:rPr lang="ar-SA" dirty="0">
                <a:solidFill>
                  <a:srgbClr val="C00000"/>
                </a:solidFill>
                <a:cs typeface="Arial"/>
              </a:rPr>
              <a:t> </a:t>
            </a:r>
            <a:r>
              <a:rPr lang="ar-SA" dirty="0" err="1">
                <a:solidFill>
                  <a:srgbClr val="C00000"/>
                </a:solidFill>
                <a:cs typeface="Arial"/>
              </a:rPr>
              <a:t>tanımlam</a:t>
            </a:r>
            <a:r>
              <a:rPr lang="ar-SA" dirty="0">
                <a:solidFill>
                  <a:srgbClr val="C00000"/>
                </a:solidFill>
                <a:cs typeface="Arial"/>
              </a:rPr>
              <a:t> 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5B602D9-9C34-439D-B101-7242F60BE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>
                <a:cs typeface="Times New Roman"/>
              </a:rPr>
              <a:t>1| </a:t>
            </a:r>
            <a:r>
              <a:rPr lang="ar-SA" dirty="0" err="1">
                <a:cs typeface="Times New Roman"/>
              </a:rPr>
              <a:t>eksüdatiftonsilit</a:t>
            </a:r>
            <a:r>
              <a:rPr lang="ar-SA" dirty="0">
                <a:cs typeface="Times New Roman"/>
              </a:rPr>
              <a:t> </a:t>
            </a:r>
          </a:p>
          <a:p>
            <a:pPr>
              <a:buSzPct val="114999"/>
            </a:pPr>
            <a:r>
              <a:rPr lang="ar-SA" dirty="0">
                <a:cs typeface="Times New Roman"/>
              </a:rPr>
              <a:t>    </a:t>
            </a:r>
            <a:r>
              <a:rPr lang="ar-SA" dirty="0" err="1">
                <a:cs typeface="Times New Roman"/>
              </a:rPr>
              <a:t>Farinks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ödemli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ve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kızarık</a:t>
            </a:r>
            <a:r>
              <a:rPr lang="ar-SA" dirty="0">
                <a:cs typeface="Times New Roman"/>
              </a:rPr>
              <a:t> ,</a:t>
            </a:r>
            <a:r>
              <a:rPr lang="ar-SA" dirty="0" err="1">
                <a:cs typeface="Times New Roman"/>
              </a:rPr>
              <a:t>yumuşak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damakta</a:t>
            </a:r>
            <a:r>
              <a:rPr lang="ar-SA" dirty="0">
                <a:cs typeface="Times New Roman"/>
              </a:rPr>
              <a:t>  </a:t>
            </a:r>
            <a:r>
              <a:rPr lang="ar-SA" dirty="0" err="1">
                <a:cs typeface="Times New Roman"/>
              </a:rPr>
              <a:t>peteşiler</a:t>
            </a:r>
            <a:r>
              <a:rPr lang="ar-SA" dirty="0">
                <a:cs typeface="Times New Roman"/>
              </a:rPr>
              <a:t> </a:t>
            </a:r>
          </a:p>
          <a:p>
            <a:pPr>
              <a:buSzPct val="114999"/>
            </a:pPr>
            <a:r>
              <a:rPr lang="ar-SA" dirty="0" err="1">
                <a:cs typeface="Times New Roman"/>
              </a:rPr>
              <a:t>Hastalığın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ilk</a:t>
            </a:r>
            <a:r>
              <a:rPr lang="ar-SA" dirty="0">
                <a:cs typeface="Times New Roman"/>
              </a:rPr>
              <a:t> 1-2 </a:t>
            </a:r>
            <a:r>
              <a:rPr lang="ar-SA" dirty="0" err="1">
                <a:cs typeface="Times New Roman"/>
              </a:rPr>
              <a:t>günü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içinde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dil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beyaz</a:t>
            </a:r>
            <a:r>
              <a:rPr lang="ar-SA" dirty="0">
                <a:cs typeface="Times New Roman"/>
              </a:rPr>
              <a:t>  </a:t>
            </a:r>
            <a:r>
              <a:rPr lang="ar-SA" dirty="0" err="1">
                <a:cs typeface="Times New Roman"/>
              </a:rPr>
              <a:t>bir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tabak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ile</a:t>
            </a:r>
            <a:r>
              <a:rPr lang="ar-SA" dirty="0">
                <a:cs typeface="Times New Roman"/>
              </a:rPr>
              <a:t> </a:t>
            </a:r>
            <a:r>
              <a:rPr lang="ar-SA" dirty="0" err="1">
                <a:cs typeface="Times New Roman"/>
              </a:rPr>
              <a:t>kaplanması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ile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üzerinde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ödemli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papillalar</a:t>
            </a:r>
            <a:r>
              <a:rPr lang="ar-SA" dirty="0">
                <a:cs typeface="Times New Roman"/>
              </a:rPr>
              <a:t> [</a:t>
            </a:r>
            <a:r>
              <a:rPr lang="ar-SA" dirty="0" err="1">
                <a:cs typeface="Times New Roman"/>
              </a:rPr>
              <a:t>beyaz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çilek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dili</a:t>
            </a:r>
            <a:r>
              <a:rPr lang="ar-SA" dirty="0">
                <a:cs typeface="Times New Roman"/>
              </a:rPr>
              <a:t> ]</a:t>
            </a:r>
          </a:p>
          <a:p>
            <a:pPr>
              <a:buSzPct val="114999"/>
            </a:pPr>
            <a:r>
              <a:rPr lang="ar-SA" dirty="0" err="1">
                <a:cs typeface="Times New Roman"/>
              </a:rPr>
              <a:t>Birkaç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gün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içinde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ortaya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çıkan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kırmızı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çilek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dili</a:t>
            </a:r>
            <a:r>
              <a:rPr lang="ar-SA" dirty="0">
                <a:cs typeface="Times New Roman"/>
              </a:rPr>
              <a:t>.</a:t>
            </a:r>
          </a:p>
          <a:p>
            <a:pPr>
              <a:buSzPct val="114999"/>
            </a:pPr>
            <a:r>
              <a:rPr lang="ar-SA" dirty="0">
                <a:cs typeface="Times New Roman"/>
              </a:rPr>
              <a:t>2|zimpara </a:t>
            </a:r>
            <a:r>
              <a:rPr lang="ar-SA" dirty="0" err="1">
                <a:cs typeface="Times New Roman"/>
              </a:rPr>
              <a:t>kağıdı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hissi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veren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ertematöz</a:t>
            </a:r>
            <a:r>
              <a:rPr lang="ar-SA" dirty="0">
                <a:cs typeface="Times New Roman"/>
              </a:rPr>
              <a:t> ,</a:t>
            </a:r>
            <a:r>
              <a:rPr lang="ar-SA" dirty="0" err="1">
                <a:cs typeface="Times New Roman"/>
              </a:rPr>
              <a:t>maküller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ve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papüller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döküntü</a:t>
            </a:r>
            <a:r>
              <a:rPr lang="ar-SA" dirty="0">
                <a:cs typeface="Times New Roman"/>
              </a:rPr>
              <a:t> ,</a:t>
            </a:r>
            <a:r>
              <a:rPr lang="ar-SA" dirty="0" err="1">
                <a:cs typeface="Times New Roman"/>
              </a:rPr>
              <a:t>pastia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çizgi</a:t>
            </a:r>
            <a:r>
              <a:rPr lang="ar-SA" dirty="0"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8315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8A7B76-0B61-4113-8E10-47FC0D041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err="1">
                <a:solidFill>
                  <a:srgbClr val="C00000"/>
                </a:solidFill>
                <a:cs typeface="Arial"/>
              </a:rPr>
              <a:t>Tanısı</a:t>
            </a:r>
            <a:r>
              <a:rPr lang="ar-SA" dirty="0">
                <a:solidFill>
                  <a:srgbClr val="C00000"/>
                </a:solidFill>
                <a:cs typeface="Arial"/>
              </a:rPr>
              <a:t> </a:t>
            </a:r>
            <a:r>
              <a:rPr lang="ar-SA" dirty="0" err="1">
                <a:solidFill>
                  <a:srgbClr val="C00000"/>
                </a:solidFill>
                <a:cs typeface="Arial"/>
              </a:rPr>
              <a:t>için</a:t>
            </a:r>
            <a:r>
              <a:rPr lang="ar-SA" dirty="0">
                <a:solidFill>
                  <a:srgbClr val="C00000"/>
                </a:solidFill>
                <a:cs typeface="Arial"/>
              </a:rPr>
              <a:t> </a:t>
            </a:r>
            <a:r>
              <a:rPr lang="ar-SA" dirty="0" err="1">
                <a:solidFill>
                  <a:srgbClr val="C00000"/>
                </a:solidFill>
                <a:cs typeface="Arial"/>
              </a:rPr>
              <a:t>gerekli</a:t>
            </a:r>
            <a:r>
              <a:rPr lang="ar-SA" dirty="0">
                <a:solidFill>
                  <a:srgbClr val="C00000"/>
                </a:solidFill>
                <a:cs typeface="Arial"/>
              </a:rPr>
              <a:t> </a:t>
            </a:r>
            <a:r>
              <a:rPr lang="ar-SA" dirty="0" err="1">
                <a:solidFill>
                  <a:srgbClr val="C00000"/>
                </a:solidFill>
                <a:cs typeface="Arial"/>
              </a:rPr>
              <a:t>laboratuvar</a:t>
            </a:r>
            <a:r>
              <a:rPr lang="ar-SA" dirty="0">
                <a:solidFill>
                  <a:srgbClr val="C00000"/>
                </a:solidFill>
                <a:cs typeface="Arial"/>
              </a:rPr>
              <a:t> </a:t>
            </a:r>
            <a:r>
              <a:rPr lang="ar-SA" dirty="0" err="1">
                <a:solidFill>
                  <a:srgbClr val="C00000"/>
                </a:solidFill>
                <a:cs typeface="Arial"/>
              </a:rPr>
              <a:t>kriterleri</a:t>
            </a:r>
            <a:r>
              <a:rPr lang="ar-SA" dirty="0">
                <a:solidFill>
                  <a:srgbClr val="C00000"/>
                </a:solidFill>
                <a:cs typeface="Arial"/>
              </a:rPr>
              <a:t> 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29AF04B-30F4-43B6-A5B0-708B95C39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err="1">
                <a:cs typeface="Times New Roman"/>
              </a:rPr>
              <a:t>Tanı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klinik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bulgulara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dayanarak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konulur</a:t>
            </a:r>
            <a:r>
              <a:rPr lang="ar-SA" dirty="0">
                <a:cs typeface="Times New Roman"/>
              </a:rPr>
              <a:t> .</a:t>
            </a:r>
          </a:p>
          <a:p>
            <a:pPr>
              <a:buSzPct val="114999"/>
            </a:pPr>
            <a:r>
              <a:rPr lang="ar-SA" dirty="0" err="1">
                <a:cs typeface="Times New Roman"/>
              </a:rPr>
              <a:t>Hızlı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streptokok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testi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ve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boğaz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kültürü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dışında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ek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testlerin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herhangi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bir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yeri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yoktur</a:t>
            </a:r>
            <a:r>
              <a:rPr lang="ar-SA" dirty="0">
                <a:cs typeface="Times New Roman"/>
              </a:rPr>
              <a:t> 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6BD6B82-D7FF-4330-BB3B-689E57B2EB52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ar-SA"/>
              <a:t>انقر لإضافة نص</a:t>
            </a:r>
          </a:p>
        </p:txBody>
      </p:sp>
    </p:spTree>
    <p:extLst>
      <p:ext uri="{BB962C8B-B14F-4D97-AF65-F5344CB8AC3E}">
        <p14:creationId xmlns:p14="http://schemas.microsoft.com/office/powerpoint/2010/main" val="14604867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56A1DB2-E31E-418A-A477-7EC873F08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err="1">
                <a:solidFill>
                  <a:srgbClr val="C00000"/>
                </a:solidFill>
                <a:cs typeface="Arial"/>
              </a:rPr>
              <a:t>Tedavi</a:t>
            </a:r>
            <a:r>
              <a:rPr lang="ar-SA" dirty="0">
                <a:solidFill>
                  <a:srgbClr val="C00000"/>
                </a:solidFill>
                <a:cs typeface="Arial"/>
              </a:rPr>
              <a:t> 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F9C9BF0-84D4-4F34-976A-D5E8F05B7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ar-SA" dirty="0">
                <a:cs typeface="Times New Roman"/>
              </a:rPr>
              <a:t> 1|Antibiyotik </a:t>
            </a:r>
            <a:r>
              <a:rPr lang="ar-SA" dirty="0" err="1">
                <a:cs typeface="Times New Roman"/>
              </a:rPr>
              <a:t>tedavisi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ve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ateş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varlığında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antipietikler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kullanılır</a:t>
            </a:r>
            <a:r>
              <a:rPr lang="ar-SA" dirty="0">
                <a:cs typeface="Times New Roman"/>
              </a:rPr>
              <a:t> .</a:t>
            </a:r>
          </a:p>
          <a:p>
            <a:pPr>
              <a:buSzPct val="114999"/>
            </a:pPr>
            <a:r>
              <a:rPr lang="ar-SA" dirty="0" err="1">
                <a:cs typeface="Times New Roman"/>
              </a:rPr>
              <a:t>Penisilin</a:t>
            </a:r>
            <a:r>
              <a:rPr lang="ar-SA" dirty="0">
                <a:cs typeface="Times New Roman"/>
              </a:rPr>
              <a:t> V </a:t>
            </a:r>
            <a:r>
              <a:rPr lang="ar-SA" dirty="0" err="1">
                <a:cs typeface="Times New Roman"/>
              </a:rPr>
              <a:t>ağız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youluyla</a:t>
            </a:r>
            <a:r>
              <a:rPr lang="ar-SA" dirty="0">
                <a:cs typeface="Times New Roman"/>
              </a:rPr>
              <a:t> 1.seçenek </a:t>
            </a:r>
            <a:r>
              <a:rPr lang="ar-SA" dirty="0" err="1">
                <a:cs typeface="Times New Roman"/>
              </a:rPr>
              <a:t>tedavi</a:t>
            </a:r>
            <a:r>
              <a:rPr lang="ar-SA" dirty="0">
                <a:cs typeface="Times New Roman"/>
              </a:rPr>
              <a:t> </a:t>
            </a:r>
          </a:p>
          <a:p>
            <a:pPr>
              <a:buSzPct val="114999"/>
            </a:pPr>
            <a:r>
              <a:rPr lang="ar-SA" dirty="0">
                <a:cs typeface="Times New Roman"/>
              </a:rPr>
              <a:t>   27 </a:t>
            </a:r>
            <a:r>
              <a:rPr lang="ar-SA" dirty="0" err="1">
                <a:cs typeface="Times New Roman"/>
              </a:rPr>
              <a:t>kg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altında</a:t>
            </a:r>
            <a:r>
              <a:rPr lang="ar-SA" dirty="0">
                <a:cs typeface="Times New Roman"/>
              </a:rPr>
              <a:t> ,2 </a:t>
            </a:r>
            <a:r>
              <a:rPr lang="ar-SA" dirty="0" err="1">
                <a:cs typeface="Times New Roman"/>
              </a:rPr>
              <a:t>yada</a:t>
            </a:r>
            <a:r>
              <a:rPr lang="ar-SA" dirty="0">
                <a:cs typeface="Times New Roman"/>
              </a:rPr>
              <a:t> 3 </a:t>
            </a:r>
            <a:r>
              <a:rPr lang="ar-SA" dirty="0" err="1">
                <a:cs typeface="Times New Roman"/>
              </a:rPr>
              <a:t>kez</a:t>
            </a:r>
            <a:r>
              <a:rPr lang="ar-SA" dirty="0">
                <a:cs typeface="Times New Roman"/>
              </a:rPr>
              <a:t> 250 </a:t>
            </a:r>
            <a:r>
              <a:rPr lang="ar-SA" dirty="0" err="1">
                <a:cs typeface="Times New Roman"/>
              </a:rPr>
              <a:t>mg</a:t>
            </a:r>
            <a:r>
              <a:rPr lang="ar-SA" dirty="0">
                <a:cs typeface="Times New Roman"/>
              </a:rPr>
              <a:t> 400000 IU </a:t>
            </a:r>
          </a:p>
          <a:p>
            <a:pPr>
              <a:buSzPct val="114999"/>
            </a:pPr>
            <a:r>
              <a:rPr lang="ar-SA" dirty="0">
                <a:cs typeface="Times New Roman"/>
              </a:rPr>
              <a:t>   27kg </a:t>
            </a:r>
            <a:r>
              <a:rPr lang="ar-SA" dirty="0" err="1">
                <a:cs typeface="Times New Roman"/>
              </a:rPr>
              <a:t>üstünde</a:t>
            </a:r>
            <a:r>
              <a:rPr lang="ar-SA" dirty="0">
                <a:cs typeface="Times New Roman"/>
              </a:rPr>
              <a:t> ,600000 IU .</a:t>
            </a:r>
          </a:p>
          <a:p>
            <a:pPr>
              <a:buSzPct val="114999"/>
            </a:pPr>
            <a:r>
              <a:rPr lang="ar-SA" dirty="0">
                <a:cs typeface="Times New Roman"/>
              </a:rPr>
              <a:t> 2| </a:t>
            </a:r>
            <a:r>
              <a:rPr lang="ar-SA" dirty="0" err="1">
                <a:cs typeface="Times New Roman"/>
              </a:rPr>
              <a:t>amoksisilin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ağız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yoluyla</a:t>
            </a:r>
            <a:r>
              <a:rPr lang="ar-SA" dirty="0">
                <a:cs typeface="Times New Roman"/>
              </a:rPr>
              <a:t> 50 </a:t>
            </a:r>
            <a:r>
              <a:rPr lang="ar-SA" dirty="0" err="1">
                <a:cs typeface="Times New Roman"/>
              </a:rPr>
              <a:t>mg</a:t>
            </a:r>
            <a:r>
              <a:rPr lang="ar-SA" dirty="0">
                <a:cs typeface="Times New Roman"/>
              </a:rPr>
              <a:t> \</a:t>
            </a:r>
            <a:r>
              <a:rPr lang="ar-SA" dirty="0" err="1">
                <a:cs typeface="Times New Roman"/>
              </a:rPr>
              <a:t>kg</a:t>
            </a:r>
            <a:r>
              <a:rPr lang="ar-SA" dirty="0">
                <a:cs typeface="Times New Roman"/>
              </a:rPr>
              <a:t>\ </a:t>
            </a:r>
            <a:r>
              <a:rPr lang="ar-SA" dirty="0" err="1">
                <a:cs typeface="Times New Roman"/>
              </a:rPr>
              <a:t>gün</a:t>
            </a:r>
            <a:r>
              <a:rPr lang="ar-SA" dirty="0">
                <a:cs typeface="Times New Roman"/>
              </a:rPr>
              <a:t> 2 </a:t>
            </a:r>
            <a:r>
              <a:rPr lang="ar-SA" dirty="0" err="1">
                <a:cs typeface="Times New Roman"/>
              </a:rPr>
              <a:t>yada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tek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dozda</a:t>
            </a:r>
            <a:r>
              <a:rPr lang="ar-SA" dirty="0">
                <a:cs typeface="Times New Roman"/>
              </a:rPr>
              <a:t> .</a:t>
            </a:r>
          </a:p>
          <a:p>
            <a:pPr>
              <a:buSzPct val="114999"/>
            </a:pPr>
            <a:r>
              <a:rPr lang="ar-SA" dirty="0">
                <a:cs typeface="Times New Roman"/>
              </a:rPr>
              <a:t>3\</a:t>
            </a:r>
            <a:r>
              <a:rPr lang="ar-SA" dirty="0" err="1">
                <a:cs typeface="Times New Roman"/>
              </a:rPr>
              <a:t>benzatin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penisilin</a:t>
            </a:r>
            <a:r>
              <a:rPr lang="ar-SA" dirty="0">
                <a:cs typeface="Times New Roman"/>
              </a:rPr>
              <a:t> – g </a:t>
            </a:r>
            <a:r>
              <a:rPr lang="ar-SA" dirty="0" err="1">
                <a:cs typeface="Times New Roman"/>
              </a:rPr>
              <a:t>kas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içi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enjeksiyon</a:t>
            </a:r>
            <a:r>
              <a:rPr lang="ar-SA" dirty="0">
                <a:cs typeface="Times New Roman"/>
              </a:rPr>
              <a:t> </a:t>
            </a:r>
          </a:p>
          <a:p>
            <a:pPr>
              <a:buSzPct val="114999"/>
            </a:pPr>
            <a:r>
              <a:rPr lang="ar-SA" dirty="0">
                <a:cs typeface="Times New Roman"/>
              </a:rPr>
              <a:t>&lt;27kg .600000 IU </a:t>
            </a:r>
          </a:p>
          <a:p>
            <a:pPr>
              <a:buSzPct val="114999"/>
            </a:pPr>
            <a:r>
              <a:rPr lang="ar-SA" dirty="0">
                <a:cs typeface="Times New Roman"/>
              </a:rPr>
              <a:t>27kg </a:t>
            </a:r>
            <a:r>
              <a:rPr lang="ar-SA" dirty="0" err="1">
                <a:cs typeface="Times New Roman"/>
              </a:rPr>
              <a:t>üstünde</a:t>
            </a:r>
            <a:r>
              <a:rPr lang="ar-SA" dirty="0">
                <a:cs typeface="Times New Roman"/>
              </a:rPr>
              <a:t> 1.200.000 IU </a:t>
            </a:r>
          </a:p>
        </p:txBody>
      </p:sp>
    </p:spTree>
    <p:extLst>
      <p:ext uri="{BB962C8B-B14F-4D97-AF65-F5344CB8AC3E}">
        <p14:creationId xmlns:p14="http://schemas.microsoft.com/office/powerpoint/2010/main" val="40843041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B0A23F-5140-4FDE-8B7C-5628A263D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err="1">
                <a:solidFill>
                  <a:srgbClr val="C00000"/>
                </a:solidFill>
                <a:cs typeface="Arial"/>
              </a:rPr>
              <a:t>Eriteme</a:t>
            </a:r>
            <a:r>
              <a:rPr lang="ar-SA" dirty="0">
                <a:solidFill>
                  <a:srgbClr val="C00000"/>
                </a:solidFill>
                <a:cs typeface="Arial"/>
              </a:rPr>
              <a:t> </a:t>
            </a:r>
            <a:r>
              <a:rPr lang="ar-SA" dirty="0" err="1">
                <a:solidFill>
                  <a:srgbClr val="C00000"/>
                </a:solidFill>
                <a:cs typeface="Arial"/>
              </a:rPr>
              <a:t>enfeksiyozum</a:t>
            </a:r>
            <a:r>
              <a:rPr lang="ar-SA" dirty="0">
                <a:solidFill>
                  <a:srgbClr val="C00000"/>
                </a:solidFill>
                <a:cs typeface="Arial"/>
              </a:rPr>
              <a:t> 5. </a:t>
            </a:r>
            <a:r>
              <a:rPr lang="ar-SA" dirty="0" err="1">
                <a:solidFill>
                  <a:srgbClr val="C00000"/>
                </a:solidFill>
                <a:cs typeface="Arial"/>
              </a:rPr>
              <a:t>hastalık</a:t>
            </a:r>
            <a:r>
              <a:rPr lang="ar-SA" dirty="0">
                <a:solidFill>
                  <a:srgbClr val="C00000"/>
                </a:solidFill>
                <a:cs typeface="Arial"/>
              </a:rPr>
              <a:t> 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0837F0E-E321-43AC-861F-94242D4AD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ar-SA" dirty="0" err="1">
                <a:cs typeface="Times New Roman"/>
              </a:rPr>
              <a:t>Genelikle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kış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aylarında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sonunda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ve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yaz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aylarındaının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başlangıcında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görülür</a:t>
            </a:r>
            <a:r>
              <a:rPr lang="ar-SA" dirty="0">
                <a:cs typeface="Times New Roman"/>
              </a:rPr>
              <a:t> </a:t>
            </a:r>
            <a:endParaRPr lang="ar-SA">
              <a:cs typeface="Times New Roman" panose="02020603050405020304" pitchFamily="18" charset="0"/>
            </a:endParaRPr>
          </a:p>
          <a:p>
            <a:pPr>
              <a:buSzPct val="114999"/>
            </a:pPr>
            <a:r>
              <a:rPr lang="ar-SA" dirty="0">
                <a:cs typeface="Times New Roman"/>
              </a:rPr>
              <a:t>.3-15 </a:t>
            </a:r>
            <a:r>
              <a:rPr lang="ar-SA" dirty="0" err="1">
                <a:cs typeface="Times New Roman"/>
              </a:rPr>
              <a:t>yaş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grubundaki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çocuklarda</a:t>
            </a:r>
            <a:r>
              <a:rPr lang="ar-SA" dirty="0">
                <a:cs typeface="Times New Roman"/>
              </a:rPr>
              <a:t> </a:t>
            </a:r>
            <a:r>
              <a:rPr lang="ar-SA" dirty="0" err="1">
                <a:cs typeface="Times New Roman"/>
              </a:rPr>
              <a:t>etkiler</a:t>
            </a:r>
            <a:r>
              <a:rPr lang="ar-SA" dirty="0">
                <a:cs typeface="Times New Roman"/>
              </a:rPr>
              <a:t> .</a:t>
            </a:r>
          </a:p>
          <a:p>
            <a:pPr>
              <a:buSzPct val="114999"/>
            </a:pPr>
            <a:r>
              <a:rPr lang="ar-SA" dirty="0" err="1">
                <a:cs typeface="Times New Roman"/>
              </a:rPr>
              <a:t>Bulaş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temel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olarak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damlacık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yoluyla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olur</a:t>
            </a:r>
            <a:r>
              <a:rPr lang="ar-SA" dirty="0">
                <a:cs typeface="Times New Roman"/>
              </a:rPr>
              <a:t> .</a:t>
            </a:r>
          </a:p>
          <a:p>
            <a:pPr>
              <a:buSzPct val="114999"/>
            </a:pPr>
            <a:r>
              <a:rPr lang="ar-SA" dirty="0" err="1">
                <a:cs typeface="Times New Roman"/>
              </a:rPr>
              <a:t>Yüzde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tokat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atılmış</a:t>
            </a:r>
            <a:r>
              <a:rPr lang="ar-SA" dirty="0">
                <a:cs typeface="Times New Roman"/>
              </a:rPr>
              <a:t> ,</a:t>
            </a:r>
            <a:r>
              <a:rPr lang="ar-SA" dirty="0" err="1">
                <a:cs typeface="Times New Roman"/>
              </a:rPr>
              <a:t>el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izi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kalmışçasına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bir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döküntü</a:t>
            </a:r>
            <a:r>
              <a:rPr lang="ar-SA" dirty="0">
                <a:cs typeface="Times New Roman"/>
              </a:rPr>
              <a:t> .</a:t>
            </a:r>
            <a:r>
              <a:rPr lang="ar-SA" dirty="0" err="1">
                <a:cs typeface="Times New Roman"/>
              </a:rPr>
              <a:t>gövdede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ve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ekstramitelerde</a:t>
            </a:r>
            <a:r>
              <a:rPr lang="ar-SA" dirty="0">
                <a:cs typeface="Times New Roman"/>
              </a:rPr>
              <a:t>  </a:t>
            </a:r>
            <a:r>
              <a:rPr lang="ar-SA" dirty="0" err="1">
                <a:cs typeface="Times New Roman"/>
              </a:rPr>
              <a:t>retiküler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makülopapüler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döküntüler</a:t>
            </a:r>
            <a:r>
              <a:rPr lang="ar-SA" dirty="0">
                <a:cs typeface="Times New Roman"/>
              </a:rPr>
              <a:t> </a:t>
            </a:r>
            <a:r>
              <a:rPr lang="ar-SA" dirty="0" err="1">
                <a:cs typeface="Times New Roman"/>
              </a:rPr>
              <a:t>görülür</a:t>
            </a:r>
            <a:r>
              <a:rPr lang="ar-SA" dirty="0">
                <a:cs typeface="Times New Roman"/>
              </a:rPr>
              <a:t> .</a:t>
            </a:r>
          </a:p>
          <a:p>
            <a:pPr>
              <a:buSzPct val="114999"/>
            </a:pPr>
            <a:r>
              <a:rPr lang="ar-SA" dirty="0" err="1">
                <a:cs typeface="Times New Roman"/>
              </a:rPr>
              <a:t>Arterit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eşlik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edebilir</a:t>
            </a:r>
            <a:r>
              <a:rPr lang="ar-SA" dirty="0">
                <a:cs typeface="Times New Roman"/>
              </a:rPr>
              <a:t> ,</a:t>
            </a:r>
            <a:r>
              <a:rPr lang="ar-SA" dirty="0" err="1">
                <a:cs typeface="Times New Roman"/>
              </a:rPr>
              <a:t>büyük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eklemleri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tutabilir</a:t>
            </a:r>
            <a:r>
              <a:rPr lang="ar-SA" dirty="0">
                <a:cs typeface="Times New Roman"/>
              </a:rPr>
              <a:t> ,</a:t>
            </a:r>
            <a:r>
              <a:rPr lang="ar-SA" dirty="0" err="1">
                <a:cs typeface="Times New Roman"/>
              </a:rPr>
              <a:t>romatojenik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bir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virüstür</a:t>
            </a:r>
            <a:r>
              <a:rPr lang="ar-SA" dirty="0">
                <a:cs typeface="Times New Roman"/>
              </a:rPr>
              <a:t> .</a:t>
            </a:r>
          </a:p>
          <a:p>
            <a:pPr>
              <a:buSzPct val="114999"/>
            </a:pPr>
            <a:r>
              <a:rPr lang="ar-SA" dirty="0" err="1">
                <a:cs typeface="Times New Roman"/>
              </a:rPr>
              <a:t>Eldiven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çorap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tarzında</a:t>
            </a:r>
            <a:r>
              <a:rPr lang="ar-SA" dirty="0">
                <a:cs typeface="Times New Roman"/>
              </a:rPr>
              <a:t> .</a:t>
            </a:r>
          </a:p>
          <a:p>
            <a:pPr>
              <a:buSzPct val="114999"/>
            </a:pPr>
            <a:r>
              <a:rPr lang="ar-SA" dirty="0" err="1">
                <a:cs typeface="Times New Roman"/>
              </a:rPr>
              <a:t>Döküntü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yapabilir</a:t>
            </a:r>
            <a:r>
              <a:rPr lang="ar-SA" dirty="0">
                <a:cs typeface="Times New Roman"/>
              </a:rPr>
              <a:t> .</a:t>
            </a:r>
            <a:r>
              <a:rPr lang="ar-SA" dirty="0" err="1">
                <a:cs typeface="Times New Roman"/>
              </a:rPr>
              <a:t>sıcakla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döküntü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artar.ürtikerle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karıştırılır</a:t>
            </a:r>
            <a:r>
              <a:rPr lang="ar-SA" dirty="0">
                <a:cs typeface="Times New Roman"/>
              </a:rPr>
              <a:t> ,10-14 </a:t>
            </a:r>
            <a:r>
              <a:rPr lang="ar-SA" dirty="0" err="1">
                <a:cs typeface="Times New Roman"/>
              </a:rPr>
              <a:t>gün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döküntü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sürebilir</a:t>
            </a:r>
            <a:r>
              <a:rPr lang="ar-SA" dirty="0"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48071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A788451-6DEA-4286-93B2-39D62542B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err="1">
                <a:solidFill>
                  <a:srgbClr val="C00000"/>
                </a:solidFill>
                <a:cs typeface="Arial"/>
              </a:rPr>
              <a:t>Hastalık</a:t>
            </a:r>
            <a:r>
              <a:rPr lang="ar-SA" dirty="0">
                <a:solidFill>
                  <a:srgbClr val="C00000"/>
                </a:solidFill>
                <a:cs typeface="Arial"/>
              </a:rPr>
              <a:t> </a:t>
            </a:r>
            <a:r>
              <a:rPr lang="ar-SA" dirty="0" err="1">
                <a:solidFill>
                  <a:srgbClr val="C00000"/>
                </a:solidFill>
                <a:cs typeface="Arial"/>
              </a:rPr>
              <a:t>tanısı</a:t>
            </a:r>
            <a:r>
              <a:rPr lang="ar-SA" dirty="0">
                <a:solidFill>
                  <a:srgbClr val="C00000"/>
                </a:solidFill>
                <a:cs typeface="Arial"/>
              </a:rPr>
              <a:t> </a:t>
            </a:r>
            <a:r>
              <a:rPr lang="ar-SA" dirty="0" err="1">
                <a:solidFill>
                  <a:srgbClr val="C00000"/>
                </a:solidFill>
                <a:cs typeface="Arial"/>
              </a:rPr>
              <a:t>için</a:t>
            </a:r>
            <a:r>
              <a:rPr lang="ar-SA" dirty="0">
                <a:solidFill>
                  <a:srgbClr val="C00000"/>
                </a:solidFill>
                <a:cs typeface="Arial"/>
              </a:rPr>
              <a:t> </a:t>
            </a:r>
            <a:r>
              <a:rPr lang="ar-SA" dirty="0" err="1">
                <a:solidFill>
                  <a:srgbClr val="C00000"/>
                </a:solidFill>
                <a:cs typeface="Arial"/>
              </a:rPr>
              <a:t>gerekli</a:t>
            </a:r>
            <a:r>
              <a:rPr lang="ar-SA" dirty="0">
                <a:solidFill>
                  <a:srgbClr val="C00000"/>
                </a:solidFill>
                <a:cs typeface="Arial"/>
              </a:rPr>
              <a:t> </a:t>
            </a:r>
            <a:r>
              <a:rPr lang="ar-SA" dirty="0" err="1">
                <a:solidFill>
                  <a:srgbClr val="C00000"/>
                </a:solidFill>
                <a:cs typeface="Arial"/>
              </a:rPr>
              <a:t>laboratuvar</a:t>
            </a:r>
            <a:r>
              <a:rPr lang="ar-SA" dirty="0">
                <a:solidFill>
                  <a:srgbClr val="C00000"/>
                </a:solidFill>
                <a:cs typeface="Arial"/>
              </a:rPr>
              <a:t> </a:t>
            </a:r>
            <a:r>
              <a:rPr lang="ar-SA" dirty="0" err="1">
                <a:solidFill>
                  <a:srgbClr val="C00000"/>
                </a:solidFill>
                <a:cs typeface="Arial"/>
              </a:rPr>
              <a:t>kriterleri</a:t>
            </a:r>
            <a:r>
              <a:rPr lang="ar-SA" dirty="0">
                <a:solidFill>
                  <a:srgbClr val="C00000"/>
                </a:solidFill>
                <a:cs typeface="Arial"/>
              </a:rPr>
              <a:t> 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C57B699-6BB8-4C7D-9E28-1AFD7DD22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err="1">
                <a:cs typeface="Times New Roman"/>
              </a:rPr>
              <a:t>Paravirüs</a:t>
            </a:r>
            <a:r>
              <a:rPr lang="ar-SA" dirty="0">
                <a:cs typeface="Times New Roman"/>
              </a:rPr>
              <a:t> B19,a </a:t>
            </a:r>
            <a:r>
              <a:rPr lang="ar-SA" dirty="0" err="1">
                <a:cs typeface="Times New Roman"/>
              </a:rPr>
              <a:t>karşı</a:t>
            </a:r>
            <a:r>
              <a:rPr lang="ar-SA" dirty="0">
                <a:cs typeface="Times New Roman"/>
              </a:rPr>
              <a:t>  </a:t>
            </a:r>
            <a:r>
              <a:rPr lang="ar-SA" dirty="0" err="1">
                <a:cs typeface="Times New Roman"/>
              </a:rPr>
              <a:t>gelişmiş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IgM</a:t>
            </a:r>
            <a:r>
              <a:rPr lang="ar-SA" dirty="0">
                <a:cs typeface="Times New Roman"/>
              </a:rPr>
              <a:t> </a:t>
            </a:r>
            <a:r>
              <a:rPr lang="ar-SA" dirty="0" err="1">
                <a:cs typeface="Times New Roman"/>
              </a:rPr>
              <a:t>antikotlar</a:t>
            </a:r>
            <a:r>
              <a:rPr lang="ar-SA" dirty="0">
                <a:cs typeface="Times New Roman"/>
              </a:rPr>
              <a:t> </a:t>
            </a:r>
          </a:p>
          <a:p>
            <a:pPr>
              <a:buSzPct val="114999"/>
            </a:pPr>
            <a:r>
              <a:rPr lang="ar-SA" dirty="0">
                <a:cs typeface="Times New Roman"/>
              </a:rPr>
              <a:t>PCR </a:t>
            </a:r>
            <a:r>
              <a:rPr lang="ar-SA" dirty="0" err="1">
                <a:cs typeface="Times New Roman"/>
              </a:rPr>
              <a:t>yöntemi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ile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virüsün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araştırılması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ile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tanı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konulur</a:t>
            </a:r>
            <a:r>
              <a:rPr lang="ar-SA" dirty="0"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869397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AA0810C-4491-466F-8A1A-DB5BEFF38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err="1">
                <a:solidFill>
                  <a:srgbClr val="C00000"/>
                </a:solidFill>
                <a:cs typeface="Arial"/>
              </a:rPr>
              <a:t>Tedavi</a:t>
            </a:r>
            <a:r>
              <a:rPr lang="ar-SA" dirty="0">
                <a:solidFill>
                  <a:srgbClr val="C00000"/>
                </a:solidFill>
                <a:cs typeface="Arial"/>
              </a:rPr>
              <a:t> 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302AAA9-DE2D-44D9-B72E-9604ADCDB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err="1">
                <a:cs typeface="Times New Roman"/>
              </a:rPr>
              <a:t>Özel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bir</a:t>
            </a:r>
            <a:r>
              <a:rPr lang="ar-SA" dirty="0">
                <a:cs typeface="Times New Roman"/>
              </a:rPr>
              <a:t> </a:t>
            </a:r>
            <a:r>
              <a:rPr lang="ar-SA" dirty="0" err="1">
                <a:cs typeface="Times New Roman"/>
              </a:rPr>
              <a:t>tedavisi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yoktur</a:t>
            </a:r>
            <a:r>
              <a:rPr lang="ar-SA" dirty="0">
                <a:cs typeface="Times New Roman"/>
              </a:rPr>
              <a:t> . </a:t>
            </a:r>
            <a:endParaRPr lang="ar-SA" dirty="0">
              <a:cs typeface="Times New Roman" panose="02020603050405020304" pitchFamily="18" charset="0"/>
            </a:endParaRPr>
          </a:p>
          <a:p>
            <a:pPr>
              <a:buSzPct val="114999"/>
            </a:pPr>
            <a:r>
              <a:rPr lang="ar-SA" dirty="0" err="1">
                <a:cs typeface="Times New Roman"/>
              </a:rPr>
              <a:t>Ayaktan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tedavide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ateşli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dönemde</a:t>
            </a:r>
            <a:r>
              <a:rPr lang="ar-SA" dirty="0">
                <a:cs typeface="Times New Roman"/>
              </a:rPr>
              <a:t> PARASETAMOL </a:t>
            </a:r>
            <a:r>
              <a:rPr lang="ar-SA" dirty="0" err="1">
                <a:cs typeface="Times New Roman"/>
              </a:rPr>
              <a:t>kullanılabilir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ve</a:t>
            </a:r>
            <a:r>
              <a:rPr lang="ar-SA" dirty="0">
                <a:cs typeface="Times New Roman"/>
              </a:rPr>
              <a:t>  </a:t>
            </a:r>
            <a:r>
              <a:rPr lang="ar-SA" dirty="0" err="1">
                <a:cs typeface="Times New Roman"/>
              </a:rPr>
              <a:t>diğer</a:t>
            </a:r>
            <a:r>
              <a:rPr lang="ar-SA" dirty="0">
                <a:cs typeface="Times New Roman"/>
              </a:rPr>
              <a:t> </a:t>
            </a:r>
            <a:r>
              <a:rPr lang="ar-SA" dirty="0" err="1">
                <a:cs typeface="Times New Roman"/>
              </a:rPr>
              <a:t>belirtilere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yönelik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tedavi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düzenlenir</a:t>
            </a:r>
            <a:r>
              <a:rPr lang="ar-SA" dirty="0">
                <a:cs typeface="Times New Roman"/>
              </a:rPr>
              <a:t>.</a:t>
            </a:r>
          </a:p>
          <a:p>
            <a:pPr>
              <a:buSzPct val="114999"/>
            </a:pPr>
            <a:r>
              <a:rPr lang="ar-SA" dirty="0">
                <a:cs typeface="Times New Roman"/>
              </a:rPr>
              <a:t>PARASETAMOL </a:t>
            </a:r>
          </a:p>
          <a:p>
            <a:pPr>
              <a:buSzPct val="114999"/>
            </a:pPr>
            <a:r>
              <a:rPr lang="ar-SA" dirty="0">
                <a:cs typeface="Times New Roman"/>
              </a:rPr>
              <a:t>  </a:t>
            </a:r>
            <a:r>
              <a:rPr lang="ar-SA" dirty="0" err="1">
                <a:cs typeface="Times New Roman"/>
              </a:rPr>
              <a:t>Rp</a:t>
            </a:r>
            <a:r>
              <a:rPr lang="ar-SA" dirty="0">
                <a:cs typeface="Times New Roman"/>
              </a:rPr>
              <a:t>\</a:t>
            </a:r>
          </a:p>
          <a:p>
            <a:pPr>
              <a:buSzPct val="114999"/>
            </a:pPr>
            <a:r>
              <a:rPr lang="ar-SA" dirty="0">
                <a:cs typeface="Times New Roman"/>
              </a:rPr>
              <a:t>     PAROL\CALPOL\TYLOL 120-250 </a:t>
            </a:r>
            <a:r>
              <a:rPr lang="ar-SA" dirty="0" err="1">
                <a:cs typeface="Times New Roman"/>
              </a:rPr>
              <a:t>mg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süspansiyon</a:t>
            </a:r>
            <a:r>
              <a:rPr lang="ar-SA" dirty="0">
                <a:cs typeface="Times New Roman"/>
              </a:rPr>
              <a:t> DIB [</a:t>
            </a:r>
            <a:r>
              <a:rPr lang="ar-SA" dirty="0" err="1">
                <a:cs typeface="Times New Roman"/>
              </a:rPr>
              <a:t>bir</a:t>
            </a:r>
            <a:r>
              <a:rPr lang="ar-SA" dirty="0">
                <a:cs typeface="Times New Roman"/>
              </a:rPr>
              <a:t> ]S 4x 1</a:t>
            </a:r>
          </a:p>
        </p:txBody>
      </p:sp>
    </p:spTree>
    <p:extLst>
      <p:ext uri="{BB962C8B-B14F-4D97-AF65-F5344CB8AC3E}">
        <p14:creationId xmlns:p14="http://schemas.microsoft.com/office/powerpoint/2010/main" val="30403079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5FB9955-98BC-47AA-8361-A85DD9901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err="1">
                <a:solidFill>
                  <a:srgbClr val="C00000"/>
                </a:solidFill>
                <a:cs typeface="Arial"/>
              </a:rPr>
              <a:t>Roseola</a:t>
            </a:r>
            <a:r>
              <a:rPr lang="ar-SA" dirty="0">
                <a:solidFill>
                  <a:srgbClr val="C00000"/>
                </a:solidFill>
                <a:cs typeface="Arial"/>
              </a:rPr>
              <a:t> </a:t>
            </a:r>
            <a:r>
              <a:rPr lang="ar-SA" dirty="0" err="1">
                <a:solidFill>
                  <a:srgbClr val="C00000"/>
                </a:solidFill>
                <a:cs typeface="Arial"/>
              </a:rPr>
              <a:t>infantum</a:t>
            </a:r>
            <a:r>
              <a:rPr lang="ar-SA" dirty="0">
                <a:solidFill>
                  <a:srgbClr val="C00000"/>
                </a:solidFill>
                <a:cs typeface="Arial"/>
              </a:rPr>
              <a:t> [6. </a:t>
            </a:r>
            <a:r>
              <a:rPr lang="ar-SA" dirty="0" err="1">
                <a:solidFill>
                  <a:srgbClr val="C00000"/>
                </a:solidFill>
                <a:cs typeface="Arial"/>
              </a:rPr>
              <a:t>Hastalık</a:t>
            </a:r>
            <a:r>
              <a:rPr lang="ar-SA" dirty="0">
                <a:solidFill>
                  <a:srgbClr val="C00000"/>
                </a:solidFill>
                <a:cs typeface="Arial"/>
              </a:rPr>
              <a:t>] 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7D44D46-A5EA-4AD1-A176-8B8BF1591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err="1">
                <a:cs typeface="Times New Roman"/>
              </a:rPr>
              <a:t>En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sık</a:t>
            </a:r>
            <a:r>
              <a:rPr lang="ar-SA" dirty="0">
                <a:cs typeface="Times New Roman"/>
              </a:rPr>
              <a:t> 6 </a:t>
            </a:r>
            <a:r>
              <a:rPr lang="ar-SA" dirty="0" err="1">
                <a:cs typeface="Times New Roman"/>
              </a:rPr>
              <a:t>ay</a:t>
            </a:r>
            <a:r>
              <a:rPr lang="ar-SA" dirty="0">
                <a:cs typeface="Times New Roman"/>
              </a:rPr>
              <a:t> –3 </a:t>
            </a:r>
            <a:r>
              <a:rPr lang="ar-SA" dirty="0" err="1">
                <a:cs typeface="Times New Roman"/>
              </a:rPr>
              <a:t>yaş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arasında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gözlenir</a:t>
            </a:r>
            <a:r>
              <a:rPr lang="ar-SA" dirty="0">
                <a:cs typeface="Times New Roman"/>
              </a:rPr>
              <a:t> .</a:t>
            </a:r>
            <a:endParaRPr lang="ar-SA" dirty="0">
              <a:cs typeface="Times New Roman" panose="02020603050405020304" pitchFamily="18" charset="0"/>
            </a:endParaRPr>
          </a:p>
          <a:p>
            <a:pPr>
              <a:buSzPct val="114999"/>
            </a:pPr>
            <a:r>
              <a:rPr lang="ar-SA" dirty="0" err="1">
                <a:cs typeface="Times New Roman"/>
              </a:rPr>
              <a:t>Postnatal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anneden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geçen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antikorlar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koruyucudur</a:t>
            </a:r>
            <a:r>
              <a:rPr lang="ar-SA" dirty="0">
                <a:cs typeface="Times New Roman"/>
              </a:rPr>
              <a:t> .</a:t>
            </a:r>
          </a:p>
          <a:p>
            <a:pPr>
              <a:buSzPct val="114999"/>
            </a:pPr>
            <a:r>
              <a:rPr lang="ar-SA" dirty="0" err="1">
                <a:cs typeface="Times New Roman"/>
              </a:rPr>
              <a:t>Çocuklara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muhtemelen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erişkinlerin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sekresiyonları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ile</a:t>
            </a:r>
            <a:r>
              <a:rPr lang="ar-SA" dirty="0">
                <a:cs typeface="Times New Roman"/>
              </a:rPr>
              <a:t> </a:t>
            </a:r>
            <a:r>
              <a:rPr lang="ar-SA" dirty="0" err="1">
                <a:cs typeface="Times New Roman"/>
              </a:rPr>
              <a:t>bulaşmaktadır</a:t>
            </a:r>
            <a:r>
              <a:rPr lang="ar-SA" dirty="0">
                <a:cs typeface="Times New Roman"/>
              </a:rPr>
              <a:t> .</a:t>
            </a:r>
          </a:p>
          <a:p>
            <a:pPr>
              <a:buSzPct val="114999"/>
            </a:pPr>
            <a:r>
              <a:rPr lang="ar-SA" dirty="0" err="1">
                <a:cs typeface="Times New Roman"/>
              </a:rPr>
              <a:t>Salgınlar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yapmaz</a:t>
            </a:r>
            <a:r>
              <a:rPr lang="ar-SA" dirty="0">
                <a:cs typeface="Times New Roman"/>
              </a:rPr>
              <a:t> ,</a:t>
            </a:r>
            <a:r>
              <a:rPr lang="ar-SA" dirty="0" err="1">
                <a:cs typeface="Times New Roman"/>
              </a:rPr>
              <a:t>sporadiktir</a:t>
            </a:r>
            <a:r>
              <a:rPr lang="ar-SA" dirty="0">
                <a:cs typeface="Times New Roman"/>
              </a:rPr>
              <a:t>.</a:t>
            </a:r>
          </a:p>
          <a:p>
            <a:pPr>
              <a:buSzPct val="114999"/>
            </a:pPr>
            <a:r>
              <a:rPr lang="ar-SA" dirty="0" err="1">
                <a:cs typeface="Times New Roman"/>
              </a:rPr>
              <a:t>Ani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başlayan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ve</a:t>
            </a:r>
            <a:r>
              <a:rPr lang="ar-SA" dirty="0">
                <a:cs typeface="Times New Roman"/>
              </a:rPr>
              <a:t> 40-40,5C </a:t>
            </a:r>
            <a:r>
              <a:rPr lang="ar-SA" dirty="0" err="1">
                <a:cs typeface="Times New Roman"/>
              </a:rPr>
              <a:t>ye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yükselenateş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vardır</a:t>
            </a:r>
            <a:r>
              <a:rPr lang="ar-SA" dirty="0">
                <a:cs typeface="Times New Roman"/>
              </a:rPr>
              <a:t> .</a:t>
            </a:r>
          </a:p>
          <a:p>
            <a:pPr>
              <a:buSzPct val="114999"/>
            </a:pPr>
            <a:r>
              <a:rPr lang="ar-SA" dirty="0" err="1">
                <a:cs typeface="Times New Roman"/>
              </a:rPr>
              <a:t>Ateş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yüksek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olmasına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rağmen</a:t>
            </a:r>
            <a:r>
              <a:rPr lang="ar-SA" dirty="0">
                <a:cs typeface="Times New Roman"/>
              </a:rPr>
              <a:t>  </a:t>
            </a:r>
            <a:r>
              <a:rPr lang="ar-SA" dirty="0" err="1">
                <a:cs typeface="Times New Roman"/>
              </a:rPr>
              <a:t>genel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durumu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son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derece</a:t>
            </a:r>
            <a:r>
              <a:rPr lang="ar-SA" dirty="0">
                <a:cs typeface="Times New Roman"/>
              </a:rPr>
              <a:t>  </a:t>
            </a:r>
            <a:r>
              <a:rPr lang="ar-SA" dirty="0" err="1">
                <a:cs typeface="Times New Roman"/>
              </a:rPr>
              <a:t>iyidir</a:t>
            </a:r>
            <a:r>
              <a:rPr lang="ar-SA" dirty="0"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63863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337D70B-51B0-4E4A-BF39-71FAA30E6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9B1EBDE-4EAD-486E-B6EA-83307A678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err="1">
                <a:cs typeface="Times New Roman"/>
              </a:rPr>
              <a:t>Ateş</a:t>
            </a:r>
            <a:r>
              <a:rPr lang="ar-SA" dirty="0">
                <a:cs typeface="Times New Roman"/>
              </a:rPr>
              <a:t> 3-4 </a:t>
            </a:r>
            <a:r>
              <a:rPr lang="ar-SA" dirty="0" err="1">
                <a:cs typeface="Times New Roman"/>
              </a:rPr>
              <a:t>gün</a:t>
            </a:r>
            <a:r>
              <a:rPr lang="ar-SA" dirty="0">
                <a:cs typeface="Times New Roman"/>
              </a:rPr>
              <a:t>  </a:t>
            </a:r>
            <a:r>
              <a:rPr lang="ar-SA" dirty="0" err="1">
                <a:cs typeface="Times New Roman"/>
              </a:rPr>
              <a:t>yüksek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kalıp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kriz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şeklinde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düşer</a:t>
            </a:r>
            <a:r>
              <a:rPr lang="ar-SA" dirty="0">
                <a:cs typeface="Times New Roman"/>
              </a:rPr>
              <a:t> .</a:t>
            </a:r>
          </a:p>
          <a:p>
            <a:pPr>
              <a:buSzPct val="114999"/>
            </a:pPr>
            <a:r>
              <a:rPr lang="ar-SA" dirty="0" err="1">
                <a:cs typeface="Times New Roman"/>
              </a:rPr>
              <a:t>Ateş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düşünce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hemen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veya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birgün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sonra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gövdeden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başlayıp</a:t>
            </a:r>
            <a:r>
              <a:rPr lang="ar-SA" dirty="0">
                <a:cs typeface="Times New Roman"/>
              </a:rPr>
              <a:t>  </a:t>
            </a:r>
            <a:r>
              <a:rPr lang="ar-SA" dirty="0" err="1">
                <a:cs typeface="Times New Roman"/>
              </a:rPr>
              <a:t>ekstremite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yayılan</a:t>
            </a:r>
            <a:r>
              <a:rPr lang="ar-SA" dirty="0">
                <a:cs typeface="Times New Roman"/>
              </a:rPr>
              <a:t> 2-3 mm </a:t>
            </a:r>
            <a:r>
              <a:rPr lang="ar-SA" dirty="0" err="1">
                <a:cs typeface="Times New Roman"/>
              </a:rPr>
              <a:t>çaplı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makulopapüler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tarzda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gül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renginde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kaşıntısız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lezyon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ortaya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çıkar</a:t>
            </a:r>
            <a:r>
              <a:rPr lang="ar-SA" dirty="0">
                <a:cs typeface="Times New Roman"/>
              </a:rPr>
              <a:t> .</a:t>
            </a:r>
          </a:p>
          <a:p>
            <a:pPr>
              <a:buSzPct val="114999"/>
            </a:pPr>
            <a:r>
              <a:rPr lang="ar-SA" dirty="0" err="1">
                <a:cs typeface="Times New Roman"/>
              </a:rPr>
              <a:t>Genelde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kaşıntı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bulunma</a:t>
            </a:r>
            <a:r>
              <a:rPr lang="ar-SA" dirty="0">
                <a:cs typeface="Times New Roman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090281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C52C065-00CB-4B37-8C42-26E718491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chemeClr val="accent4"/>
                </a:solidFill>
                <a:cs typeface="Arial"/>
              </a:rPr>
              <a:t>KIZAMIK [MEASLES]</a:t>
            </a:r>
            <a:endParaRPr lang="ar-SA">
              <a:solidFill>
                <a:schemeClr val="accent4"/>
              </a:solidFill>
              <a:cs typeface="Arial"/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7D666C6-A5D9-43A5-926B-3EB8F3A6A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err="1">
                <a:cs typeface="Times New Roman"/>
              </a:rPr>
              <a:t>Esas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olarak</a:t>
            </a:r>
            <a:r>
              <a:rPr lang="ar-SA" dirty="0">
                <a:solidFill>
                  <a:schemeClr val="accent4"/>
                </a:solidFill>
                <a:cs typeface="Times New Roman"/>
              </a:rPr>
              <a:t> </a:t>
            </a:r>
            <a:r>
              <a:rPr lang="ar-SA" dirty="0" err="1">
                <a:solidFill>
                  <a:srgbClr val="FF0000"/>
                </a:solidFill>
                <a:cs typeface="Times New Roman"/>
              </a:rPr>
              <a:t>kış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ve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solidFill>
                  <a:srgbClr val="FF0000"/>
                </a:solidFill>
                <a:cs typeface="Times New Roman"/>
              </a:rPr>
              <a:t>ilkbaharda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ortaya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çıkar</a:t>
            </a:r>
            <a:r>
              <a:rPr lang="ar-SA" dirty="0">
                <a:cs typeface="Times New Roman"/>
              </a:rPr>
              <a:t> .</a:t>
            </a:r>
          </a:p>
          <a:p>
            <a:pPr>
              <a:buSzPct val="114999"/>
            </a:pPr>
            <a:r>
              <a:rPr lang="ar-SA" dirty="0" err="1">
                <a:cs typeface="Times New Roman"/>
              </a:rPr>
              <a:t>Enfeksiyon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mekanızması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sekresyonların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solidFill>
                  <a:srgbClr val="FF0000"/>
                </a:solidFill>
                <a:cs typeface="Times New Roman"/>
              </a:rPr>
              <a:t>damlacık</a:t>
            </a:r>
            <a:r>
              <a:rPr lang="ar-SA" dirty="0">
                <a:solidFill>
                  <a:srgbClr val="FF0000"/>
                </a:solidFill>
                <a:cs typeface="Times New Roman"/>
              </a:rPr>
              <a:t> </a:t>
            </a:r>
            <a:r>
              <a:rPr lang="ar-SA" dirty="0" err="1">
                <a:solidFill>
                  <a:srgbClr val="FF0000"/>
                </a:solidFill>
                <a:cs typeface="Times New Roman"/>
              </a:rPr>
              <a:t>yoluyla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yayılımıdır</a:t>
            </a:r>
            <a:r>
              <a:rPr lang="ar-SA" dirty="0">
                <a:cs typeface="Times New Roman"/>
              </a:rPr>
              <a:t>.</a:t>
            </a:r>
          </a:p>
          <a:p>
            <a:pPr>
              <a:buSzPct val="114999"/>
            </a:pPr>
            <a:r>
              <a:rPr lang="ar-SA" sz="3200" dirty="0">
                <a:solidFill>
                  <a:schemeClr val="accent4"/>
                </a:solidFill>
                <a:cs typeface="Times New Roman"/>
              </a:rPr>
              <a:t>KLİNİK TANIMLAMA</a:t>
            </a:r>
          </a:p>
          <a:p>
            <a:pPr>
              <a:buSzPct val="114999"/>
            </a:pPr>
            <a:r>
              <a:rPr lang="ar-SA" dirty="0">
                <a:cs typeface="Times New Roman"/>
              </a:rPr>
              <a:t>38C </a:t>
            </a:r>
            <a:r>
              <a:rPr lang="ar-SA" dirty="0" err="1">
                <a:cs typeface="Times New Roman"/>
              </a:rPr>
              <a:t>den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yüksek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ateş</a:t>
            </a:r>
            <a:r>
              <a:rPr lang="ar-SA" dirty="0">
                <a:cs typeface="Times New Roman"/>
              </a:rPr>
              <a:t> , </a:t>
            </a:r>
            <a:r>
              <a:rPr lang="ar-SA" dirty="0" err="1">
                <a:cs typeface="Times New Roman"/>
              </a:rPr>
              <a:t>makölopapüler</a:t>
            </a:r>
            <a:r>
              <a:rPr lang="ar-SA" dirty="0">
                <a:cs typeface="Times New Roman"/>
              </a:rPr>
              <a:t> </a:t>
            </a:r>
            <a:r>
              <a:rPr lang="ar-SA" dirty="0" err="1">
                <a:cs typeface="Times New Roman"/>
              </a:rPr>
              <a:t>döküntü</a:t>
            </a:r>
            <a:r>
              <a:rPr lang="ar-SA" dirty="0">
                <a:cs typeface="Times New Roman"/>
              </a:rPr>
              <a:t> </a:t>
            </a:r>
            <a:r>
              <a:rPr lang="ar-SA" dirty="0" err="1">
                <a:cs typeface="Times New Roman"/>
              </a:rPr>
              <a:t>ve</a:t>
            </a:r>
            <a:r>
              <a:rPr lang="ar-SA" dirty="0">
                <a:cs typeface="Times New Roman"/>
              </a:rPr>
              <a:t> </a:t>
            </a:r>
            <a:r>
              <a:rPr lang="ar-SA" dirty="0" err="1">
                <a:cs typeface="Times New Roman"/>
              </a:rPr>
              <a:t>öksürük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veya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burun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akıntısı</a:t>
            </a:r>
            <a:r>
              <a:rPr lang="ar-SA" dirty="0">
                <a:cs typeface="Times New Roman"/>
              </a:rPr>
              <a:t> </a:t>
            </a:r>
            <a:r>
              <a:rPr lang="ar-SA" dirty="0" err="1">
                <a:cs typeface="Times New Roman"/>
              </a:rPr>
              <a:t>veya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konjonktivit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ile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karakterize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hastalık</a:t>
            </a:r>
            <a:r>
              <a:rPr lang="ar-SA" dirty="0">
                <a:cs typeface="Times New Roman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337477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31B5C0B-F4CA-4195-B313-AD16A3DBA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err="1">
                <a:solidFill>
                  <a:srgbClr val="C00000"/>
                </a:solidFill>
                <a:ea typeface="+mj-lt"/>
                <a:cs typeface="+mj-lt"/>
              </a:rPr>
              <a:t>Hastalık</a:t>
            </a:r>
            <a:r>
              <a:rPr lang="ar-SA" dirty="0">
                <a:solidFill>
                  <a:srgbClr val="C00000"/>
                </a:solidFill>
                <a:ea typeface="+mj-lt"/>
                <a:cs typeface="+mj-lt"/>
              </a:rPr>
              <a:t> </a:t>
            </a:r>
            <a:r>
              <a:rPr lang="ar-SA" dirty="0" err="1">
                <a:solidFill>
                  <a:srgbClr val="C00000"/>
                </a:solidFill>
                <a:ea typeface="+mj-lt"/>
                <a:cs typeface="+mj-lt"/>
              </a:rPr>
              <a:t>tanısı</a:t>
            </a:r>
            <a:r>
              <a:rPr lang="ar-SA" dirty="0">
                <a:solidFill>
                  <a:srgbClr val="C00000"/>
                </a:solidFill>
                <a:ea typeface="+mj-lt"/>
                <a:cs typeface="+mj-lt"/>
              </a:rPr>
              <a:t> </a:t>
            </a:r>
            <a:r>
              <a:rPr lang="ar-SA" dirty="0" err="1">
                <a:solidFill>
                  <a:srgbClr val="C00000"/>
                </a:solidFill>
                <a:ea typeface="+mj-lt"/>
                <a:cs typeface="+mj-lt"/>
              </a:rPr>
              <a:t>için</a:t>
            </a:r>
            <a:r>
              <a:rPr lang="ar-SA" dirty="0">
                <a:solidFill>
                  <a:srgbClr val="C00000"/>
                </a:solidFill>
                <a:ea typeface="+mj-lt"/>
                <a:cs typeface="+mj-lt"/>
              </a:rPr>
              <a:t> </a:t>
            </a:r>
            <a:r>
              <a:rPr lang="ar-SA" dirty="0" err="1">
                <a:solidFill>
                  <a:srgbClr val="C00000"/>
                </a:solidFill>
                <a:ea typeface="+mj-lt"/>
                <a:cs typeface="+mj-lt"/>
              </a:rPr>
              <a:t>gerekli</a:t>
            </a:r>
            <a:r>
              <a:rPr lang="ar-SA" dirty="0">
                <a:solidFill>
                  <a:srgbClr val="C00000"/>
                </a:solidFill>
                <a:ea typeface="+mj-lt"/>
                <a:cs typeface="+mj-lt"/>
              </a:rPr>
              <a:t> </a:t>
            </a:r>
            <a:r>
              <a:rPr lang="ar-SA" dirty="0" err="1">
                <a:solidFill>
                  <a:srgbClr val="C00000"/>
                </a:solidFill>
                <a:ea typeface="+mj-lt"/>
                <a:cs typeface="+mj-lt"/>
              </a:rPr>
              <a:t>laboratuvar</a:t>
            </a:r>
            <a:r>
              <a:rPr lang="ar-SA" dirty="0">
                <a:solidFill>
                  <a:srgbClr val="C00000"/>
                </a:solidFill>
                <a:ea typeface="+mj-lt"/>
                <a:cs typeface="+mj-lt"/>
              </a:rPr>
              <a:t> </a:t>
            </a:r>
            <a:r>
              <a:rPr lang="ar-SA" dirty="0" err="1">
                <a:solidFill>
                  <a:srgbClr val="C00000"/>
                </a:solidFill>
                <a:ea typeface="+mj-lt"/>
                <a:cs typeface="+mj-lt"/>
              </a:rPr>
              <a:t>kriteleri</a:t>
            </a:r>
            <a:endParaRPr lang="ar-SA" dirty="0" err="1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D9707B6-CFB0-431D-8AB1-2A202B6A2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dirty="0" err="1">
                <a:cs typeface="Times New Roman"/>
              </a:rPr>
              <a:t>Tanısı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klinik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bulgulara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dayanır</a:t>
            </a:r>
            <a:r>
              <a:rPr lang="ar-SA" dirty="0">
                <a:cs typeface="Times New Roman"/>
              </a:rPr>
              <a:t> , </a:t>
            </a:r>
            <a:r>
              <a:rPr lang="ar-SA" dirty="0" err="1">
                <a:cs typeface="Times New Roman"/>
              </a:rPr>
              <a:t>nadiren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viral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serolojik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testler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gerekir</a:t>
            </a:r>
            <a:r>
              <a:rPr lang="ar-SA" dirty="0">
                <a:cs typeface="Times New Roman"/>
              </a:rPr>
              <a:t> .</a:t>
            </a:r>
          </a:p>
          <a:p>
            <a:pPr>
              <a:buSzPct val="114999"/>
            </a:pPr>
            <a:r>
              <a:rPr lang="ar-SA" dirty="0">
                <a:cs typeface="Times New Roman"/>
              </a:rPr>
              <a:t>         TEDAVİ</a:t>
            </a:r>
          </a:p>
          <a:p>
            <a:pPr>
              <a:buSzPct val="114999"/>
            </a:pPr>
            <a:r>
              <a:rPr lang="ar-SA" dirty="0" err="1">
                <a:cs typeface="Times New Roman"/>
              </a:rPr>
              <a:t>Özel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bir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tedavisi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yoktur</a:t>
            </a:r>
            <a:r>
              <a:rPr lang="ar-SA" dirty="0">
                <a:cs typeface="Times New Roman"/>
              </a:rPr>
              <a:t> .</a:t>
            </a:r>
          </a:p>
          <a:p>
            <a:pPr>
              <a:buSzPct val="114999"/>
            </a:pPr>
            <a:r>
              <a:rPr lang="ar-SA" dirty="0">
                <a:cs typeface="Times New Roman"/>
              </a:rPr>
              <a:t> </a:t>
            </a:r>
            <a:r>
              <a:rPr lang="ar-SA" dirty="0" err="1">
                <a:cs typeface="Times New Roman"/>
              </a:rPr>
              <a:t>Ayaktan</a:t>
            </a:r>
            <a:r>
              <a:rPr lang="ar-SA" dirty="0">
                <a:cs typeface="Times New Roman"/>
              </a:rPr>
              <a:t> </a:t>
            </a:r>
            <a:r>
              <a:rPr lang="ar-SA" dirty="0" err="1">
                <a:cs typeface="Times New Roman"/>
              </a:rPr>
              <a:t>tedavi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Atşli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dönemde</a:t>
            </a:r>
            <a:r>
              <a:rPr lang="ar-SA" dirty="0">
                <a:cs typeface="Times New Roman"/>
              </a:rPr>
              <a:t> PARASETAMOL </a:t>
            </a:r>
            <a:r>
              <a:rPr lang="ar-SA" dirty="0" err="1">
                <a:cs typeface="Times New Roman"/>
              </a:rPr>
              <a:t>kullanılabilir</a:t>
            </a:r>
            <a:r>
              <a:rPr lang="ar-SA" dirty="0">
                <a:cs typeface="Times New Roman"/>
              </a:rPr>
              <a:t> </a:t>
            </a:r>
            <a:r>
              <a:rPr lang="ar-SA" dirty="0" err="1">
                <a:cs typeface="Times New Roman"/>
              </a:rPr>
              <a:t>ve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diğer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belirtilere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yönelik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tedavi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düzenlenir</a:t>
            </a:r>
            <a:r>
              <a:rPr lang="ar-SA" dirty="0">
                <a:cs typeface="Times New Roman"/>
              </a:rPr>
              <a:t> .</a:t>
            </a:r>
          </a:p>
          <a:p>
            <a:pPr algn="r">
              <a:buSzPct val="114999"/>
            </a:pPr>
            <a:r>
              <a:rPr lang="ar-SA" dirty="0" err="1">
                <a:cs typeface="Times New Roman"/>
              </a:rPr>
              <a:t>Rp</a:t>
            </a:r>
            <a:r>
              <a:rPr lang="ar-SA" dirty="0">
                <a:cs typeface="Times New Roman"/>
              </a:rPr>
              <a:t>\PAROL,CALPOL\TYLOL 120-250mg </a:t>
            </a:r>
            <a:r>
              <a:rPr lang="ar-SA" dirty="0" err="1">
                <a:cs typeface="Times New Roman"/>
              </a:rPr>
              <a:t>süspansiyon</a:t>
            </a:r>
            <a:r>
              <a:rPr lang="ar-SA" dirty="0">
                <a:cs typeface="Times New Roman"/>
              </a:rPr>
              <a:t> DIB [ </a:t>
            </a:r>
            <a:r>
              <a:rPr lang="ar-SA" dirty="0" err="1">
                <a:cs typeface="Times New Roman"/>
              </a:rPr>
              <a:t>bir</a:t>
            </a:r>
            <a:r>
              <a:rPr lang="ar-SA" dirty="0">
                <a:cs typeface="Times New Roman"/>
              </a:rPr>
              <a:t>] S 4x1</a:t>
            </a:r>
            <a:endParaRPr lang="ar-SA" b="1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324334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2F8F4C4-6026-45D3-850D-8C0E3CD65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3060CB-6DA4-41CA-863B-89E70CE45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err="1">
                <a:solidFill>
                  <a:srgbClr val="C00000"/>
                </a:solidFill>
                <a:cs typeface="Times New Roman"/>
              </a:rPr>
              <a:t>Intörn</a:t>
            </a:r>
            <a:r>
              <a:rPr lang="ar-SA" dirty="0">
                <a:solidFill>
                  <a:srgbClr val="C00000"/>
                </a:solidFill>
                <a:cs typeface="Times New Roman"/>
              </a:rPr>
              <a:t> </a:t>
            </a:r>
            <a:r>
              <a:rPr lang="ar-SA" dirty="0" err="1">
                <a:solidFill>
                  <a:srgbClr val="C00000"/>
                </a:solidFill>
                <a:cs typeface="Times New Roman"/>
              </a:rPr>
              <a:t>Dr</a:t>
            </a:r>
            <a:r>
              <a:rPr lang="ar-SA" dirty="0">
                <a:solidFill>
                  <a:srgbClr val="C00000"/>
                </a:solidFill>
                <a:cs typeface="Times New Roman"/>
              </a:rPr>
              <a:t> \ </a:t>
            </a:r>
            <a:r>
              <a:rPr lang="ar-SA" dirty="0" err="1">
                <a:solidFill>
                  <a:srgbClr val="C00000"/>
                </a:solidFill>
                <a:cs typeface="Times New Roman"/>
              </a:rPr>
              <a:t>sarah</a:t>
            </a:r>
            <a:r>
              <a:rPr lang="ar-SA" dirty="0">
                <a:solidFill>
                  <a:srgbClr val="C00000"/>
                </a:solidFill>
                <a:cs typeface="Times New Roman"/>
              </a:rPr>
              <a:t> </a:t>
            </a:r>
            <a:r>
              <a:rPr lang="ar-SA" dirty="0" err="1">
                <a:solidFill>
                  <a:srgbClr val="C00000"/>
                </a:solidFill>
                <a:cs typeface="Times New Roman"/>
              </a:rPr>
              <a:t>alshehari</a:t>
            </a:r>
            <a:r>
              <a:rPr lang="ar-SA" dirty="0">
                <a:solidFill>
                  <a:srgbClr val="C00000"/>
                </a:solidFill>
                <a:cs typeface="Times New Roman"/>
              </a:rPr>
              <a:t> </a:t>
            </a:r>
            <a:endParaRPr lang="ar-SA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222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E11532A-F6C6-4A80-8589-F6939E48D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575264"/>
          </a:xfrm>
        </p:spPr>
        <p:txBody>
          <a:bodyPr>
            <a:normAutofit/>
          </a:bodyPr>
          <a:lstStyle/>
          <a:p>
            <a:r>
              <a:rPr lang="ar-SA" dirty="0" err="1">
                <a:solidFill>
                  <a:schemeClr val="accent4"/>
                </a:solidFill>
                <a:cs typeface="Arial"/>
              </a:rPr>
              <a:t>Kızamık</a:t>
            </a:r>
            <a:r>
              <a:rPr lang="ar-SA" dirty="0">
                <a:solidFill>
                  <a:schemeClr val="accent4"/>
                </a:solidFill>
                <a:cs typeface="Arial"/>
              </a:rPr>
              <a:t> </a:t>
            </a:r>
            <a:r>
              <a:rPr lang="ar-SA" dirty="0" err="1">
                <a:solidFill>
                  <a:schemeClr val="accent4"/>
                </a:solidFill>
                <a:cs typeface="Arial"/>
              </a:rPr>
              <a:t>Tanısı</a:t>
            </a:r>
            <a:r>
              <a:rPr lang="ar-SA" dirty="0">
                <a:solidFill>
                  <a:schemeClr val="accent4"/>
                </a:solidFill>
                <a:cs typeface="Arial"/>
              </a:rPr>
              <a:t> </a:t>
            </a:r>
            <a:r>
              <a:rPr lang="ar-SA" dirty="0" err="1">
                <a:solidFill>
                  <a:schemeClr val="accent4"/>
                </a:solidFill>
                <a:cs typeface="Arial"/>
              </a:rPr>
              <a:t>İçin</a:t>
            </a:r>
            <a:r>
              <a:rPr lang="ar-SA" dirty="0">
                <a:solidFill>
                  <a:schemeClr val="accent4"/>
                </a:solidFill>
                <a:cs typeface="Arial"/>
              </a:rPr>
              <a:t> </a:t>
            </a:r>
            <a:r>
              <a:rPr lang="ar-SA" dirty="0" err="1">
                <a:solidFill>
                  <a:schemeClr val="accent4"/>
                </a:solidFill>
                <a:cs typeface="Arial"/>
              </a:rPr>
              <a:t>Gerekli</a:t>
            </a:r>
            <a:r>
              <a:rPr lang="ar-SA" dirty="0">
                <a:solidFill>
                  <a:schemeClr val="accent4"/>
                </a:solidFill>
                <a:cs typeface="Arial"/>
              </a:rPr>
              <a:t> </a:t>
            </a:r>
            <a:r>
              <a:rPr lang="ar-SA" dirty="0" err="1">
                <a:solidFill>
                  <a:schemeClr val="accent4"/>
                </a:solidFill>
                <a:cs typeface="Arial"/>
              </a:rPr>
              <a:t>Laboratuvar</a:t>
            </a:r>
            <a:r>
              <a:rPr lang="ar-SA" dirty="0">
                <a:solidFill>
                  <a:schemeClr val="accent4"/>
                </a:solidFill>
                <a:cs typeface="Arial"/>
              </a:rPr>
              <a:t> </a:t>
            </a:r>
            <a:br>
              <a:rPr lang="ar-SA" dirty="0">
                <a:solidFill>
                  <a:schemeClr val="accent4"/>
                </a:solidFill>
                <a:cs typeface="Arial"/>
              </a:rPr>
            </a:br>
            <a:r>
              <a:rPr lang="ar-SA" dirty="0" err="1">
                <a:solidFill>
                  <a:schemeClr val="accent4"/>
                </a:solidFill>
                <a:cs typeface="Arial"/>
              </a:rPr>
              <a:t>Kriterleri</a:t>
            </a:r>
            <a:r>
              <a:rPr lang="ar-SA" dirty="0">
                <a:solidFill>
                  <a:schemeClr val="accent4"/>
                </a:solidFill>
                <a:cs typeface="Arial"/>
              </a:rPr>
              <a:t> </a:t>
            </a:r>
            <a:endParaRPr lang="ar-SA">
              <a:solidFill>
                <a:schemeClr val="accent4"/>
              </a:solidFill>
              <a:cs typeface="Arial"/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25F81E7-C47A-42B5-83F2-69600ECE8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ar-SA" sz="2800" dirty="0" err="1">
                <a:cs typeface="Times New Roman"/>
              </a:rPr>
              <a:t>Kızamığa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dirty="0" err="1">
                <a:cs typeface="Times New Roman"/>
              </a:rPr>
              <a:t>özgü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dirty="0" err="1">
                <a:cs typeface="Times New Roman"/>
              </a:rPr>
              <a:t>Img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dirty="0" err="1">
                <a:cs typeface="Times New Roman"/>
              </a:rPr>
              <a:t>antikoru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dirty="0" err="1">
                <a:cs typeface="Times New Roman"/>
              </a:rPr>
              <a:t>saptanması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dirty="0" err="1">
                <a:cs typeface="Times New Roman"/>
              </a:rPr>
              <a:t>veya</a:t>
            </a:r>
            <a:endParaRPr lang="ar-SA" sz="2800" dirty="0">
              <a:cs typeface="Times New Roman"/>
            </a:endParaRPr>
          </a:p>
          <a:p>
            <a:pPr marL="514350" indent="-514350">
              <a:buSzPct val="114999"/>
              <a:buFont typeface="+mj-lt"/>
              <a:buAutoNum type="arabicPeriod"/>
            </a:pPr>
            <a:r>
              <a:rPr lang="ar-SA" sz="2800" dirty="0" err="1">
                <a:cs typeface="Times New Roman"/>
              </a:rPr>
              <a:t>Kızamık</a:t>
            </a:r>
            <a:r>
              <a:rPr lang="ar-SA" sz="2800" dirty="0">
                <a:cs typeface="Times New Roman"/>
              </a:rPr>
              <a:t>  </a:t>
            </a:r>
            <a:r>
              <a:rPr lang="ar-SA" sz="2800" dirty="0" err="1">
                <a:cs typeface="Times New Roman"/>
              </a:rPr>
              <a:t>virüs</a:t>
            </a:r>
            <a:r>
              <a:rPr lang="ar-SA" sz="2800" dirty="0">
                <a:cs typeface="Times New Roman"/>
              </a:rPr>
              <a:t>  </a:t>
            </a:r>
            <a:r>
              <a:rPr lang="ar-SA" sz="2800" dirty="0" err="1">
                <a:cs typeface="Times New Roman"/>
              </a:rPr>
              <a:t>izolasyonu</a:t>
            </a:r>
            <a:r>
              <a:rPr lang="ar-SA" sz="2800" dirty="0">
                <a:cs typeface="Times New Roman"/>
              </a:rPr>
              <a:t> </a:t>
            </a:r>
            <a:r>
              <a:rPr lang="ar-SA" sz="2800" dirty="0" err="1">
                <a:cs typeface="Times New Roman"/>
              </a:rPr>
              <a:t>veya</a:t>
            </a:r>
            <a:r>
              <a:rPr lang="ar-SA" sz="2800" dirty="0">
                <a:cs typeface="Times New Roman"/>
              </a:rPr>
              <a:t> </a:t>
            </a:r>
          </a:p>
          <a:p>
            <a:pPr marL="514350" indent="-514350">
              <a:buSzPct val="114999"/>
              <a:buFont typeface="+mj-lt"/>
              <a:buAutoNum type="arabicPeriod"/>
            </a:pPr>
            <a:r>
              <a:rPr lang="ar-SA" sz="2800" dirty="0">
                <a:cs typeface="Times New Roman"/>
              </a:rPr>
              <a:t>RT-PCR </a:t>
            </a:r>
            <a:r>
              <a:rPr lang="ar-SA" sz="2800" dirty="0" err="1">
                <a:cs typeface="Times New Roman"/>
              </a:rPr>
              <a:t>ile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dirty="0" err="1">
                <a:cs typeface="Times New Roman"/>
              </a:rPr>
              <a:t>kızamık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dirty="0" err="1">
                <a:cs typeface="Times New Roman"/>
              </a:rPr>
              <a:t>viral</a:t>
            </a:r>
            <a:r>
              <a:rPr lang="ar-SA" sz="2800" dirty="0">
                <a:cs typeface="Times New Roman"/>
              </a:rPr>
              <a:t> RNA </a:t>
            </a:r>
            <a:r>
              <a:rPr lang="ar-SA" sz="2800" dirty="0" err="1">
                <a:cs typeface="Times New Roman"/>
              </a:rPr>
              <a:t>saptanması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dirty="0" err="1">
                <a:cs typeface="Times New Roman"/>
              </a:rPr>
              <a:t>veya</a:t>
            </a:r>
            <a:r>
              <a:rPr lang="ar-SA" sz="2800" dirty="0">
                <a:cs typeface="Times New Roman"/>
              </a:rPr>
              <a:t> </a:t>
            </a:r>
          </a:p>
          <a:p>
            <a:pPr marL="514350" indent="-514350">
              <a:buSzPct val="114999"/>
              <a:buFont typeface="+mj-lt"/>
              <a:buAutoNum type="arabicPeriod"/>
            </a:pPr>
            <a:r>
              <a:rPr lang="ar-SA" sz="2800" dirty="0">
                <a:cs typeface="Times New Roman"/>
              </a:rPr>
              <a:t>2-4 </a:t>
            </a:r>
            <a:r>
              <a:rPr lang="ar-SA" sz="2800" dirty="0" err="1">
                <a:cs typeface="Times New Roman"/>
              </a:rPr>
              <a:t>hafta</a:t>
            </a:r>
            <a:r>
              <a:rPr lang="ar-SA" sz="2800" dirty="0">
                <a:cs typeface="Times New Roman"/>
              </a:rPr>
              <a:t> </a:t>
            </a:r>
            <a:r>
              <a:rPr lang="ar-SA" sz="2800" dirty="0" err="1">
                <a:cs typeface="Times New Roman"/>
              </a:rPr>
              <a:t>arayla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dirty="0" err="1">
                <a:cs typeface="Times New Roman"/>
              </a:rPr>
              <a:t>alınan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dirty="0" err="1">
                <a:cs typeface="Times New Roman"/>
              </a:rPr>
              <a:t>serum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dirty="0" err="1">
                <a:cs typeface="Times New Roman"/>
              </a:rPr>
              <a:t>örneklerinde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dirty="0" err="1">
                <a:cs typeface="Times New Roman"/>
              </a:rPr>
              <a:t>kızamığa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dirty="0" err="1">
                <a:cs typeface="Times New Roman"/>
              </a:rPr>
              <a:t>özgü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dirty="0" err="1">
                <a:cs typeface="Times New Roman"/>
              </a:rPr>
              <a:t>IgG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dirty="0" err="1">
                <a:cs typeface="Times New Roman"/>
              </a:rPr>
              <a:t>antikor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dirty="0" err="1">
                <a:cs typeface="Times New Roman"/>
              </a:rPr>
              <a:t>tetresinde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dirty="0" err="1">
                <a:cs typeface="Times New Roman"/>
              </a:rPr>
              <a:t>belirgin</a:t>
            </a:r>
            <a:r>
              <a:rPr lang="ar-SA" sz="2800" dirty="0">
                <a:cs typeface="Times New Roman"/>
              </a:rPr>
              <a:t> [</a:t>
            </a:r>
            <a:r>
              <a:rPr lang="ar-SA" sz="2800" dirty="0" err="1">
                <a:cs typeface="Times New Roman"/>
              </a:rPr>
              <a:t>en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dirty="0" err="1">
                <a:cs typeface="Times New Roman"/>
              </a:rPr>
              <a:t>az</a:t>
            </a:r>
            <a:r>
              <a:rPr lang="ar-SA" sz="2800" dirty="0">
                <a:cs typeface="Times New Roman"/>
              </a:rPr>
              <a:t> 4 </a:t>
            </a:r>
            <a:r>
              <a:rPr lang="ar-SA" sz="2800" dirty="0" err="1">
                <a:cs typeface="Times New Roman"/>
              </a:rPr>
              <a:t>kat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dirty="0" err="1">
                <a:cs typeface="Times New Roman"/>
              </a:rPr>
              <a:t>artış</a:t>
            </a:r>
            <a:r>
              <a:rPr lang="ar-SA" sz="2800" dirty="0">
                <a:cs typeface="Times New Roman"/>
              </a:rPr>
              <a:t> ].</a:t>
            </a:r>
          </a:p>
        </p:txBody>
      </p:sp>
    </p:spTree>
    <p:extLst>
      <p:ext uri="{BB962C8B-B14F-4D97-AF65-F5344CB8AC3E}">
        <p14:creationId xmlns:p14="http://schemas.microsoft.com/office/powerpoint/2010/main" val="1957043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021C281-9B69-4DB0-88A6-49A63B795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err="1">
                <a:solidFill>
                  <a:schemeClr val="accent4"/>
                </a:solidFill>
                <a:cs typeface="Arial"/>
              </a:rPr>
              <a:t>Kızamık</a:t>
            </a:r>
            <a:r>
              <a:rPr lang="ar-SA" dirty="0">
                <a:solidFill>
                  <a:schemeClr val="accent4"/>
                </a:solidFill>
                <a:cs typeface="Arial"/>
              </a:rPr>
              <a:t> </a:t>
            </a:r>
            <a:r>
              <a:rPr lang="ar-SA" dirty="0" err="1">
                <a:solidFill>
                  <a:schemeClr val="accent4"/>
                </a:solidFill>
                <a:cs typeface="Arial"/>
              </a:rPr>
              <a:t>olgu</a:t>
            </a:r>
            <a:r>
              <a:rPr lang="ar-SA" dirty="0">
                <a:solidFill>
                  <a:schemeClr val="accent4"/>
                </a:solidFill>
                <a:cs typeface="Arial"/>
              </a:rPr>
              <a:t> </a:t>
            </a:r>
            <a:r>
              <a:rPr lang="ar-SA" dirty="0" err="1">
                <a:solidFill>
                  <a:schemeClr val="accent4"/>
                </a:solidFill>
                <a:cs typeface="Arial"/>
              </a:rPr>
              <a:t>sınıflaması</a:t>
            </a:r>
            <a:r>
              <a:rPr lang="ar-SA" dirty="0">
                <a:solidFill>
                  <a:schemeClr val="accent4"/>
                </a:solidFill>
                <a:cs typeface="Arial"/>
              </a:rPr>
              <a:t> </a:t>
            </a:r>
            <a:br>
              <a:rPr lang="ar-SA" dirty="0">
                <a:solidFill>
                  <a:schemeClr val="accent4"/>
                </a:solidFill>
                <a:cs typeface="Arial"/>
              </a:rPr>
            </a:br>
            <a:endParaRPr lang="ar-SA">
              <a:solidFill>
                <a:schemeClr val="accent4"/>
              </a:solidFill>
              <a:cs typeface="Arial"/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1A85027-E0B2-4307-809B-04E5A0921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sz="2800" dirty="0" err="1">
                <a:solidFill>
                  <a:srgbClr val="FF0000"/>
                </a:solidFill>
                <a:cs typeface="Times New Roman"/>
              </a:rPr>
              <a:t>Şüpheli</a:t>
            </a:r>
            <a:r>
              <a:rPr lang="ar-SA" sz="2800" dirty="0">
                <a:solidFill>
                  <a:srgbClr val="FF0000"/>
                </a:solidFill>
                <a:cs typeface="Times New Roman"/>
              </a:rPr>
              <a:t> </a:t>
            </a:r>
            <a:r>
              <a:rPr lang="ar-SA" sz="2800" dirty="0" err="1">
                <a:solidFill>
                  <a:srgbClr val="FF0000"/>
                </a:solidFill>
                <a:cs typeface="Times New Roman"/>
              </a:rPr>
              <a:t>olgusu</a:t>
            </a:r>
            <a:r>
              <a:rPr lang="ar-SA" sz="2800" dirty="0">
                <a:cs typeface="Times New Roman"/>
              </a:rPr>
              <a:t> …</a:t>
            </a:r>
            <a:r>
              <a:rPr lang="ar-SA" sz="2800" dirty="0" err="1">
                <a:cs typeface="Times New Roman"/>
              </a:rPr>
              <a:t>makülopapüler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dirty="0" err="1">
                <a:cs typeface="Times New Roman"/>
              </a:rPr>
              <a:t>döküntüyle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dirty="0" err="1">
                <a:cs typeface="Times New Roman"/>
              </a:rPr>
              <a:t>seyreden</a:t>
            </a:r>
            <a:r>
              <a:rPr lang="ar-SA" sz="2800" dirty="0">
                <a:cs typeface="Times New Roman"/>
              </a:rPr>
              <a:t> </a:t>
            </a:r>
            <a:r>
              <a:rPr lang="ar-SA" sz="2800" dirty="0" err="1">
                <a:cs typeface="Times New Roman"/>
              </a:rPr>
              <a:t>herhangi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dirty="0" err="1">
                <a:cs typeface="Times New Roman"/>
              </a:rPr>
              <a:t>bir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dirty="0" err="1">
                <a:cs typeface="Times New Roman"/>
              </a:rPr>
              <a:t>hastalık</a:t>
            </a:r>
            <a:r>
              <a:rPr lang="ar-SA" sz="2800" dirty="0">
                <a:cs typeface="Times New Roman"/>
              </a:rPr>
              <a:t>.</a:t>
            </a:r>
          </a:p>
          <a:p>
            <a:pPr>
              <a:buSzPct val="114999"/>
            </a:pPr>
            <a:r>
              <a:rPr lang="ar-SA" sz="2800" dirty="0" err="1">
                <a:solidFill>
                  <a:srgbClr val="FF0000"/>
                </a:solidFill>
                <a:cs typeface="Times New Roman"/>
              </a:rPr>
              <a:t>Olası</a:t>
            </a:r>
            <a:r>
              <a:rPr lang="ar-SA" sz="2800" dirty="0">
                <a:solidFill>
                  <a:srgbClr val="FF0000"/>
                </a:solidFill>
                <a:cs typeface="Times New Roman"/>
              </a:rPr>
              <a:t> </a:t>
            </a:r>
            <a:r>
              <a:rPr lang="ar-SA" sz="2800" dirty="0" err="1">
                <a:solidFill>
                  <a:srgbClr val="FF0000"/>
                </a:solidFill>
                <a:cs typeface="Times New Roman"/>
              </a:rPr>
              <a:t>kızamık</a:t>
            </a:r>
            <a:r>
              <a:rPr lang="ar-SA" sz="2800" dirty="0">
                <a:solidFill>
                  <a:srgbClr val="FF0000"/>
                </a:solidFill>
                <a:cs typeface="Times New Roman"/>
              </a:rPr>
              <a:t> </a:t>
            </a:r>
            <a:r>
              <a:rPr lang="ar-SA" sz="2800" dirty="0" err="1">
                <a:solidFill>
                  <a:srgbClr val="FF0000"/>
                </a:solidFill>
                <a:cs typeface="Times New Roman"/>
              </a:rPr>
              <a:t>olgusu</a:t>
            </a:r>
            <a:r>
              <a:rPr lang="ar-SA" sz="2800" dirty="0">
                <a:solidFill>
                  <a:srgbClr val="FF0000"/>
                </a:solidFill>
                <a:cs typeface="Times New Roman"/>
              </a:rPr>
              <a:t>…</a:t>
            </a:r>
            <a:r>
              <a:rPr lang="ar-SA" sz="2800" dirty="0" err="1">
                <a:cs typeface="Times New Roman"/>
              </a:rPr>
              <a:t>klinik</a:t>
            </a:r>
            <a:r>
              <a:rPr lang="ar-SA" sz="2800" dirty="0">
                <a:cs typeface="Times New Roman"/>
              </a:rPr>
              <a:t> </a:t>
            </a:r>
            <a:r>
              <a:rPr lang="ar-SA" sz="2800" dirty="0" err="1">
                <a:cs typeface="Times New Roman"/>
              </a:rPr>
              <a:t>tanımlamayla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dirty="0" err="1">
                <a:cs typeface="Times New Roman"/>
              </a:rPr>
              <a:t>uyumlu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dirty="0" err="1">
                <a:cs typeface="Times New Roman"/>
              </a:rPr>
              <a:t>olgu</a:t>
            </a:r>
            <a:r>
              <a:rPr lang="ar-SA" sz="2800" dirty="0">
                <a:cs typeface="Times New Roman"/>
              </a:rPr>
              <a:t> </a:t>
            </a:r>
          </a:p>
          <a:p>
            <a:pPr>
              <a:buSzPct val="114999"/>
            </a:pPr>
            <a:r>
              <a:rPr lang="ar-SA" sz="2800" dirty="0" err="1">
                <a:solidFill>
                  <a:srgbClr val="FF0000"/>
                </a:solidFill>
                <a:cs typeface="Times New Roman"/>
              </a:rPr>
              <a:t>Kesin</a:t>
            </a:r>
            <a:r>
              <a:rPr lang="ar-SA" sz="2800" dirty="0">
                <a:solidFill>
                  <a:srgbClr val="FF0000"/>
                </a:solidFill>
                <a:cs typeface="Times New Roman"/>
              </a:rPr>
              <a:t> </a:t>
            </a:r>
            <a:r>
              <a:rPr lang="ar-SA" sz="2800" dirty="0" err="1">
                <a:solidFill>
                  <a:srgbClr val="FF0000"/>
                </a:solidFill>
                <a:cs typeface="Times New Roman"/>
              </a:rPr>
              <a:t>kızamık</a:t>
            </a:r>
            <a:r>
              <a:rPr lang="ar-SA" sz="2800" dirty="0">
                <a:solidFill>
                  <a:srgbClr val="FF0000"/>
                </a:solidFill>
                <a:cs typeface="Times New Roman"/>
              </a:rPr>
              <a:t> </a:t>
            </a:r>
            <a:r>
              <a:rPr lang="ar-SA" sz="2800" dirty="0" err="1">
                <a:solidFill>
                  <a:srgbClr val="FF0000"/>
                </a:solidFill>
                <a:cs typeface="Times New Roman"/>
              </a:rPr>
              <a:t>olgusu</a:t>
            </a:r>
            <a:r>
              <a:rPr lang="ar-SA" sz="2800" dirty="0">
                <a:solidFill>
                  <a:srgbClr val="FF0000"/>
                </a:solidFill>
                <a:cs typeface="Times New Roman"/>
              </a:rPr>
              <a:t> </a:t>
            </a:r>
          </a:p>
          <a:p>
            <a:pPr>
              <a:buSzPct val="114999"/>
            </a:pPr>
            <a:r>
              <a:rPr lang="ar-SA" sz="2800" dirty="0">
                <a:cs typeface="Times New Roman"/>
              </a:rPr>
              <a:t>    </a:t>
            </a:r>
            <a:r>
              <a:rPr lang="ar-SA" sz="2800" dirty="0" err="1">
                <a:cs typeface="Times New Roman"/>
              </a:rPr>
              <a:t>Laboratuvarla</a:t>
            </a:r>
            <a:r>
              <a:rPr lang="ar-SA" sz="2800" dirty="0">
                <a:cs typeface="Times New Roman"/>
              </a:rPr>
              <a:t> </a:t>
            </a:r>
            <a:r>
              <a:rPr lang="ar-SA" sz="2800" dirty="0" err="1">
                <a:cs typeface="Times New Roman"/>
              </a:rPr>
              <a:t>doğrulanmış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dirty="0" err="1">
                <a:cs typeface="Times New Roman"/>
              </a:rPr>
              <a:t>olgu</a:t>
            </a:r>
            <a:r>
              <a:rPr lang="ar-SA" sz="2800" dirty="0">
                <a:cs typeface="Times New Roman"/>
              </a:rPr>
              <a:t> </a:t>
            </a:r>
          </a:p>
          <a:p>
            <a:pPr>
              <a:buSzPct val="114999"/>
            </a:pPr>
            <a:r>
              <a:rPr lang="ar-SA" sz="2800" dirty="0">
                <a:cs typeface="Times New Roman"/>
              </a:rPr>
              <a:t>    </a:t>
            </a:r>
            <a:r>
              <a:rPr lang="ar-SA" sz="2800" dirty="0" err="1">
                <a:cs typeface="Times New Roman"/>
              </a:rPr>
              <a:t>Epidemiyolojik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dirty="0" err="1">
                <a:cs typeface="Times New Roman"/>
              </a:rPr>
              <a:t>ilişkli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dirty="0" err="1">
                <a:cs typeface="Times New Roman"/>
              </a:rPr>
              <a:t>olgu</a:t>
            </a:r>
            <a:r>
              <a:rPr lang="ar-SA" sz="2800" dirty="0"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45027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A2713E5-AB36-4405-ADCE-855F07083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chemeClr val="accent4"/>
                </a:solidFill>
                <a:cs typeface="Arial"/>
              </a:rPr>
              <a:t>TEDAVİ</a:t>
            </a:r>
            <a:endParaRPr lang="ar-SA">
              <a:solidFill>
                <a:schemeClr val="accent4"/>
              </a:solidFill>
              <a:cs typeface="Arial"/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476BD28-27B6-4D3B-8D27-AEDEAEBF1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sz="2800" dirty="0" err="1">
                <a:cs typeface="Times New Roman"/>
              </a:rPr>
              <a:t>Kızamığın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dirty="0" err="1">
                <a:cs typeface="Times New Roman"/>
              </a:rPr>
              <a:t>özgün</a:t>
            </a:r>
            <a:r>
              <a:rPr lang="ar-SA" sz="2800" dirty="0">
                <a:cs typeface="Times New Roman"/>
              </a:rPr>
              <a:t> </a:t>
            </a:r>
            <a:r>
              <a:rPr lang="ar-SA" sz="2800" dirty="0" err="1">
                <a:cs typeface="Times New Roman"/>
              </a:rPr>
              <a:t>bir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dirty="0" err="1">
                <a:cs typeface="Times New Roman"/>
              </a:rPr>
              <a:t>tedavisi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dirty="0" err="1">
                <a:cs typeface="Times New Roman"/>
              </a:rPr>
              <a:t>yoktur</a:t>
            </a:r>
            <a:r>
              <a:rPr lang="ar-SA" sz="2800" dirty="0">
                <a:cs typeface="Times New Roman"/>
              </a:rPr>
              <a:t> .</a:t>
            </a:r>
          </a:p>
          <a:p>
            <a:pPr>
              <a:buSzPct val="114999"/>
            </a:pPr>
            <a:r>
              <a:rPr lang="ar-SA" sz="2800" dirty="0" err="1">
                <a:cs typeface="Times New Roman"/>
              </a:rPr>
              <a:t>En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dirty="0" err="1">
                <a:cs typeface="Times New Roman"/>
              </a:rPr>
              <a:t>önemli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dirty="0" err="1">
                <a:cs typeface="Times New Roman"/>
              </a:rPr>
              <a:t>yeterli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dirty="0" err="1">
                <a:cs typeface="Times New Roman"/>
              </a:rPr>
              <a:t>sıvı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dirty="0" err="1">
                <a:cs typeface="Times New Roman"/>
              </a:rPr>
              <a:t>alımının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dirty="0" err="1">
                <a:cs typeface="Times New Roman"/>
              </a:rPr>
              <a:t>sağlanmasıdır</a:t>
            </a:r>
            <a:r>
              <a:rPr lang="ar-SA" sz="2800" dirty="0">
                <a:cs typeface="Times New Roman"/>
              </a:rPr>
              <a:t> .</a:t>
            </a:r>
          </a:p>
          <a:p>
            <a:pPr>
              <a:buSzPct val="114999"/>
            </a:pPr>
            <a:r>
              <a:rPr lang="ar-SA" sz="2800" dirty="0" err="1">
                <a:cs typeface="Times New Roman"/>
              </a:rPr>
              <a:t>Genel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dirty="0" err="1">
                <a:cs typeface="Times New Roman"/>
              </a:rPr>
              <a:t>aktivite</a:t>
            </a:r>
            <a:r>
              <a:rPr lang="ar-SA" sz="2800" dirty="0">
                <a:cs typeface="Times New Roman"/>
              </a:rPr>
              <a:t> </a:t>
            </a:r>
            <a:r>
              <a:rPr lang="ar-SA" sz="2800" dirty="0" err="1">
                <a:cs typeface="Times New Roman"/>
              </a:rPr>
              <a:t>kısıtlaması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dirty="0" err="1">
                <a:cs typeface="Times New Roman"/>
              </a:rPr>
              <a:t>yeterli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dirty="0" err="1">
                <a:cs typeface="Times New Roman"/>
              </a:rPr>
              <a:t>olabilir</a:t>
            </a:r>
            <a:r>
              <a:rPr lang="ar-SA" sz="2800" dirty="0">
                <a:cs typeface="Times New Roman"/>
              </a:rPr>
              <a:t> .</a:t>
            </a:r>
          </a:p>
          <a:p>
            <a:pPr>
              <a:buSzPct val="114999"/>
            </a:pPr>
            <a:r>
              <a:rPr lang="ar-SA" sz="2800" err="1">
                <a:cs typeface="Times New Roman"/>
              </a:rPr>
              <a:t>Kızamık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err="1">
                <a:cs typeface="Times New Roman"/>
              </a:rPr>
              <a:t>tanısı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err="1">
                <a:cs typeface="Times New Roman"/>
              </a:rPr>
              <a:t>konduktsn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err="1">
                <a:cs typeface="Times New Roman"/>
              </a:rPr>
              <a:t>sonraki</a:t>
            </a:r>
            <a:r>
              <a:rPr lang="ar-SA" sz="2800" dirty="0">
                <a:cs typeface="Times New Roman"/>
              </a:rPr>
              <a:t> </a:t>
            </a:r>
            <a:r>
              <a:rPr lang="ar-SA" sz="2800" err="1">
                <a:cs typeface="Times New Roman"/>
              </a:rPr>
              <a:t>ilk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err="1">
                <a:cs typeface="Times New Roman"/>
              </a:rPr>
              <a:t>adım,hastalığını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err="1">
                <a:cs typeface="Times New Roman"/>
              </a:rPr>
              <a:t>basıt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err="1">
                <a:cs typeface="Times New Roman"/>
              </a:rPr>
              <a:t>ve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err="1">
                <a:cs typeface="Times New Roman"/>
              </a:rPr>
              <a:t>ağır</a:t>
            </a:r>
            <a:r>
              <a:rPr lang="ar-SA" sz="2800" dirty="0">
                <a:cs typeface="Times New Roman"/>
              </a:rPr>
              <a:t> </a:t>
            </a:r>
            <a:r>
              <a:rPr lang="ar-SA" sz="2800" err="1">
                <a:cs typeface="Times New Roman"/>
              </a:rPr>
              <a:t>olup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err="1">
                <a:cs typeface="Times New Roman"/>
              </a:rPr>
              <a:t>olmadığını</a:t>
            </a:r>
            <a:r>
              <a:rPr lang="ar-SA" sz="2800" dirty="0">
                <a:cs typeface="Times New Roman"/>
              </a:rPr>
              <a:t> </a:t>
            </a:r>
            <a:r>
              <a:rPr lang="ar-SA" sz="2800" err="1">
                <a:cs typeface="Times New Roman"/>
              </a:rPr>
              <a:t>belirlenmesidir</a:t>
            </a:r>
            <a:r>
              <a:rPr lang="ar-SA" sz="2800" dirty="0"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8550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21E9D39-20D2-4928-A112-DD13E1C62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>
                <a:solidFill>
                  <a:schemeClr val="accent4"/>
                </a:solidFill>
                <a:cs typeface="Arial"/>
              </a:rPr>
              <a:t>HASTANEDE TEDAVİ EDİLMESİ GERKEN HASTALIKLAR</a:t>
            </a:r>
            <a:br>
              <a:rPr lang="ar-SA" dirty="0">
                <a:solidFill>
                  <a:schemeClr val="accent4"/>
                </a:solidFill>
                <a:cs typeface="Arial"/>
              </a:rPr>
            </a:br>
            <a:r>
              <a:rPr lang="ar-SA" dirty="0" err="1">
                <a:solidFill>
                  <a:schemeClr val="accent5"/>
                </a:solidFill>
                <a:cs typeface="Arial"/>
              </a:rPr>
              <a:t>şiddetli</a:t>
            </a:r>
            <a:r>
              <a:rPr lang="ar-SA" dirty="0">
                <a:solidFill>
                  <a:schemeClr val="accent5"/>
                </a:solidFill>
                <a:cs typeface="Arial"/>
              </a:rPr>
              <a:t> </a:t>
            </a:r>
            <a:r>
              <a:rPr lang="ar-SA" dirty="0" err="1">
                <a:solidFill>
                  <a:schemeClr val="accent5"/>
                </a:solidFill>
                <a:cs typeface="Arial"/>
              </a:rPr>
              <a:t>komplike</a:t>
            </a:r>
            <a:r>
              <a:rPr lang="ar-SA" dirty="0">
                <a:solidFill>
                  <a:schemeClr val="accent5"/>
                </a:solidFill>
                <a:cs typeface="Arial"/>
              </a:rPr>
              <a:t> </a:t>
            </a:r>
            <a:r>
              <a:rPr lang="ar-SA" dirty="0" err="1">
                <a:solidFill>
                  <a:schemeClr val="accent5"/>
                </a:solidFill>
                <a:cs typeface="Arial"/>
              </a:rPr>
              <a:t>edilmesi</a:t>
            </a:r>
            <a:r>
              <a:rPr lang="ar-SA" dirty="0">
                <a:solidFill>
                  <a:schemeClr val="accent5"/>
                </a:solidFill>
                <a:cs typeface="Arial"/>
              </a:rPr>
              <a:t> </a:t>
            </a:r>
            <a:r>
              <a:rPr lang="ar-SA" dirty="0" err="1">
                <a:solidFill>
                  <a:schemeClr val="accent5"/>
                </a:solidFill>
                <a:cs typeface="Arial"/>
              </a:rPr>
              <a:t>gereken</a:t>
            </a:r>
            <a:r>
              <a:rPr lang="ar-SA" dirty="0">
                <a:solidFill>
                  <a:schemeClr val="accent5"/>
                </a:solidFill>
                <a:cs typeface="Arial"/>
              </a:rPr>
              <a:t> </a:t>
            </a:r>
            <a:r>
              <a:rPr lang="ar-SA" dirty="0" err="1">
                <a:solidFill>
                  <a:schemeClr val="accent5"/>
                </a:solidFill>
                <a:cs typeface="Arial"/>
              </a:rPr>
              <a:t>hastalar</a:t>
            </a:r>
            <a:r>
              <a:rPr lang="ar-SA" dirty="0">
                <a:solidFill>
                  <a:schemeClr val="accent5"/>
                </a:solidFill>
                <a:cs typeface="Arial"/>
              </a:rPr>
              <a:t> 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D61E3FB-9FBC-4CE0-A250-519C9C0EF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851" y="2709332"/>
            <a:ext cx="9601196" cy="3318936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ar-SA" dirty="0" err="1">
                <a:cs typeface="Times New Roman"/>
              </a:rPr>
              <a:t>Beslenmeme</a:t>
            </a:r>
            <a:r>
              <a:rPr lang="ar-SA" dirty="0">
                <a:cs typeface="Times New Roman"/>
              </a:rPr>
              <a:t>  ,  </a:t>
            </a:r>
            <a:r>
              <a:rPr lang="ar-SA" dirty="0" err="1">
                <a:ea typeface="+mn-lt"/>
                <a:cs typeface="+mn-lt"/>
              </a:rPr>
              <a:t>Konvülsiyon</a:t>
            </a:r>
            <a:r>
              <a:rPr lang="ar-SA" dirty="0">
                <a:ea typeface="+mn-lt"/>
                <a:cs typeface="+mn-lt"/>
              </a:rPr>
              <a:t>, </a:t>
            </a:r>
            <a:r>
              <a:rPr lang="ar-SA" dirty="0" err="1">
                <a:ea typeface="+mn-lt"/>
                <a:cs typeface="Times New Roman"/>
              </a:rPr>
              <a:t>Konvülsiyon</a:t>
            </a:r>
            <a:endParaRPr lang="ar-SA" dirty="0" err="1">
              <a:cs typeface="Times New Roman"/>
            </a:endParaRPr>
          </a:p>
          <a:p>
            <a:pPr marL="457200" indent="-457200">
              <a:buSzPct val="114999"/>
              <a:buFont typeface="+mj-lt"/>
              <a:buAutoNum type="arabicPeriod"/>
            </a:pPr>
            <a:r>
              <a:rPr lang="ar-SA" dirty="0" err="1">
                <a:cs typeface="Times New Roman"/>
              </a:rPr>
              <a:t>Letarji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ve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bilinç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kayıbı</a:t>
            </a:r>
            <a:endParaRPr lang="ar-SA" dirty="0">
              <a:cs typeface="Times New Roman"/>
            </a:endParaRPr>
          </a:p>
          <a:p>
            <a:pPr marL="457200" indent="-457200">
              <a:buSzPct val="114999"/>
              <a:buFont typeface="+mj-lt"/>
              <a:buAutoNum type="arabicPeriod"/>
            </a:pPr>
            <a:r>
              <a:rPr lang="ar-SA" dirty="0" err="1">
                <a:cs typeface="Times New Roman"/>
              </a:rPr>
              <a:t>Derin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ve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yaygın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ağız</a:t>
            </a:r>
            <a:r>
              <a:rPr lang="ar-SA" dirty="0">
                <a:cs typeface="Times New Roman"/>
              </a:rPr>
              <a:t> </a:t>
            </a:r>
            <a:r>
              <a:rPr lang="ar-SA" dirty="0" err="1">
                <a:cs typeface="Times New Roman"/>
              </a:rPr>
              <a:t>ülseri</a:t>
            </a:r>
            <a:endParaRPr lang="ar-SA" dirty="0">
              <a:cs typeface="Times New Roman"/>
            </a:endParaRPr>
          </a:p>
          <a:p>
            <a:pPr marL="457200" indent="-457200">
              <a:buSzPct val="114999"/>
              <a:buFont typeface="+mj-lt"/>
              <a:buAutoNum type="arabicPeriod"/>
            </a:pPr>
            <a:r>
              <a:rPr lang="ar-SA" dirty="0" err="1">
                <a:cs typeface="Times New Roman"/>
              </a:rPr>
              <a:t>Stridor</a:t>
            </a:r>
            <a:endParaRPr lang="ar-SA" dirty="0">
              <a:cs typeface="Times New Roman"/>
            </a:endParaRPr>
          </a:p>
          <a:p>
            <a:pPr marL="457200" indent="-457200">
              <a:buSzPct val="114999"/>
              <a:buFont typeface="+mj-lt"/>
              <a:buAutoNum type="arabicPeriod"/>
            </a:pPr>
            <a:r>
              <a:rPr lang="ar-SA" dirty="0" err="1">
                <a:cs typeface="Times New Roman"/>
              </a:rPr>
              <a:t>Korneal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ülser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veya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görme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sorunu</a:t>
            </a:r>
            <a:r>
              <a:rPr lang="ar-SA" dirty="0">
                <a:cs typeface="Times New Roman"/>
              </a:rPr>
              <a:t> </a:t>
            </a:r>
          </a:p>
          <a:p>
            <a:pPr marL="457200" indent="-457200">
              <a:buSzPct val="114999"/>
              <a:buFont typeface="+mj-lt"/>
              <a:buAutoNum type="arabicPeriod"/>
            </a:pPr>
            <a:r>
              <a:rPr lang="ar-SA" dirty="0" err="1">
                <a:cs typeface="Times New Roman"/>
              </a:rPr>
              <a:t>Mastoidit</a:t>
            </a:r>
            <a:endParaRPr lang="ar-SA" dirty="0">
              <a:cs typeface="Times New Roman"/>
            </a:endParaRPr>
          </a:p>
          <a:p>
            <a:pPr marL="457200" indent="-457200">
              <a:buSzPct val="114999"/>
              <a:buFont typeface="+mj-lt"/>
              <a:buAutoNum type="arabicPeriod"/>
            </a:pPr>
            <a:r>
              <a:rPr lang="ar-SA" dirty="0" err="1">
                <a:cs typeface="Times New Roman"/>
              </a:rPr>
              <a:t>Ciddi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malnütisyon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ve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dehidratasyon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olup</a:t>
            </a:r>
            <a:endParaRPr lang="ar-SA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97007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2DE8B70-D79A-4799-BEC3-761BFC430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err="1">
                <a:solidFill>
                  <a:schemeClr val="accent4"/>
                </a:solidFill>
                <a:cs typeface="Arial"/>
              </a:rPr>
              <a:t>Ayaktan</a:t>
            </a:r>
            <a:r>
              <a:rPr lang="ar-SA" dirty="0">
                <a:solidFill>
                  <a:schemeClr val="accent4"/>
                </a:solidFill>
                <a:cs typeface="Arial"/>
              </a:rPr>
              <a:t> </a:t>
            </a:r>
            <a:r>
              <a:rPr lang="ar-SA" dirty="0" err="1">
                <a:solidFill>
                  <a:schemeClr val="accent4"/>
                </a:solidFill>
                <a:cs typeface="Arial"/>
              </a:rPr>
              <a:t>tedavi</a:t>
            </a:r>
            <a:r>
              <a:rPr lang="ar-SA" dirty="0">
                <a:solidFill>
                  <a:schemeClr val="accent4"/>
                </a:solidFill>
                <a:cs typeface="Arial"/>
              </a:rPr>
              <a:t> </a:t>
            </a:r>
            <a:r>
              <a:rPr lang="ar-SA" dirty="0" err="1">
                <a:solidFill>
                  <a:schemeClr val="accent4"/>
                </a:solidFill>
                <a:cs typeface="Arial"/>
              </a:rPr>
              <a:t>edilebilen</a:t>
            </a:r>
            <a:r>
              <a:rPr lang="ar-SA" dirty="0">
                <a:solidFill>
                  <a:schemeClr val="accent4"/>
                </a:solidFill>
                <a:cs typeface="Arial"/>
              </a:rPr>
              <a:t> </a:t>
            </a:r>
            <a:r>
              <a:rPr lang="ar-SA" dirty="0" err="1">
                <a:solidFill>
                  <a:schemeClr val="accent4"/>
                </a:solidFill>
                <a:cs typeface="Arial"/>
              </a:rPr>
              <a:t>hastalar</a:t>
            </a:r>
            <a:br>
              <a:rPr lang="ar-SA" dirty="0">
                <a:cs typeface="Arial"/>
              </a:rPr>
            </a:br>
            <a:r>
              <a:rPr lang="ar-SA" dirty="0" err="1">
                <a:solidFill>
                  <a:schemeClr val="accent5"/>
                </a:solidFill>
                <a:cs typeface="Arial"/>
              </a:rPr>
              <a:t>komplike</a:t>
            </a:r>
            <a:r>
              <a:rPr lang="ar-SA" dirty="0">
                <a:solidFill>
                  <a:schemeClr val="accent5"/>
                </a:solidFill>
                <a:cs typeface="Arial"/>
              </a:rPr>
              <a:t> </a:t>
            </a:r>
            <a:r>
              <a:rPr lang="ar-SA" dirty="0" err="1">
                <a:solidFill>
                  <a:schemeClr val="accent5"/>
                </a:solidFill>
                <a:cs typeface="Arial"/>
              </a:rPr>
              <a:t>kızamık</a:t>
            </a:r>
            <a:r>
              <a:rPr lang="ar-SA" dirty="0">
                <a:solidFill>
                  <a:schemeClr val="accent5"/>
                </a:solidFill>
                <a:cs typeface="Arial"/>
              </a:rPr>
              <a:t> </a:t>
            </a:r>
            <a:r>
              <a:rPr lang="ar-SA" dirty="0" err="1">
                <a:solidFill>
                  <a:schemeClr val="accent5"/>
                </a:solidFill>
                <a:cs typeface="Arial"/>
              </a:rPr>
              <a:t>semptom</a:t>
            </a:r>
            <a:r>
              <a:rPr lang="ar-SA" dirty="0">
                <a:solidFill>
                  <a:schemeClr val="accent5"/>
                </a:solidFill>
                <a:cs typeface="Arial"/>
              </a:rPr>
              <a:t> </a:t>
            </a:r>
            <a:r>
              <a:rPr lang="ar-SA" dirty="0" err="1">
                <a:solidFill>
                  <a:schemeClr val="accent5"/>
                </a:solidFill>
                <a:cs typeface="Arial"/>
              </a:rPr>
              <a:t>ve</a:t>
            </a:r>
            <a:r>
              <a:rPr lang="ar-SA" dirty="0">
                <a:solidFill>
                  <a:schemeClr val="accent5"/>
                </a:solidFill>
                <a:cs typeface="Arial"/>
              </a:rPr>
              <a:t> </a:t>
            </a:r>
            <a:r>
              <a:rPr lang="ar-SA" dirty="0" err="1">
                <a:solidFill>
                  <a:schemeClr val="accent5"/>
                </a:solidFill>
                <a:cs typeface="Arial"/>
              </a:rPr>
              <a:t>bulguları</a:t>
            </a:r>
            <a:endParaRPr lang="ar-SA">
              <a:solidFill>
                <a:schemeClr val="accent5"/>
              </a:solidFill>
              <a:cs typeface="Arial"/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2E33689-7056-4516-B3E2-FA31AC60C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95161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ar-SA" dirty="0">
                <a:cs typeface="Times New Roman"/>
              </a:rPr>
              <a:t>1 </a:t>
            </a:r>
            <a:r>
              <a:rPr lang="ar-SA" dirty="0" err="1">
                <a:cs typeface="Times New Roman"/>
              </a:rPr>
              <a:t>yaşından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küçük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çocuklarda</a:t>
            </a:r>
            <a:r>
              <a:rPr lang="ar-SA" dirty="0">
                <a:cs typeface="Times New Roman"/>
              </a:rPr>
              <a:t> 50 </a:t>
            </a:r>
            <a:r>
              <a:rPr lang="ar-SA" dirty="0" err="1">
                <a:cs typeface="Times New Roman"/>
              </a:rPr>
              <a:t>ve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üzeri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solunum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sayısı</a:t>
            </a:r>
            <a:endParaRPr lang="ar-SA" dirty="0">
              <a:cs typeface="Times New Roman"/>
            </a:endParaRPr>
          </a:p>
          <a:p>
            <a:pPr marL="457200" indent="-457200">
              <a:buSzPct val="114999"/>
              <a:buFont typeface="+mj-lt"/>
              <a:buAutoNum type="arabicPeriod"/>
            </a:pPr>
            <a:r>
              <a:rPr lang="ar-SA" dirty="0">
                <a:cs typeface="Times New Roman"/>
              </a:rPr>
              <a:t>1 </a:t>
            </a:r>
            <a:r>
              <a:rPr lang="ar-SA" dirty="0" err="1">
                <a:cs typeface="Times New Roman"/>
              </a:rPr>
              <a:t>yaşından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büyük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çocuklarda</a:t>
            </a:r>
            <a:r>
              <a:rPr lang="ar-SA" dirty="0">
                <a:cs typeface="Times New Roman"/>
              </a:rPr>
              <a:t> 40 </a:t>
            </a:r>
            <a:r>
              <a:rPr lang="ar-SA" dirty="0" err="1">
                <a:cs typeface="Times New Roman"/>
              </a:rPr>
              <a:t>veya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daha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fazla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solunum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sayısı</a:t>
            </a:r>
            <a:endParaRPr lang="ar-SA" dirty="0">
              <a:cs typeface="Times New Roman"/>
            </a:endParaRPr>
          </a:p>
          <a:p>
            <a:pPr marL="457200" indent="-457200">
              <a:buSzPct val="114999"/>
              <a:buFont typeface="+mj-lt"/>
              <a:buAutoNum type="arabicPeriod"/>
            </a:pPr>
            <a:r>
              <a:rPr lang="ar-SA" dirty="0" err="1">
                <a:cs typeface="Times New Roman"/>
              </a:rPr>
              <a:t>Dehidratasyon</a:t>
            </a:r>
            <a:endParaRPr lang="ar-SA" dirty="0">
              <a:cs typeface="Times New Roman"/>
            </a:endParaRPr>
          </a:p>
          <a:p>
            <a:pPr marL="457200" indent="-457200">
              <a:buSzPct val="114999"/>
              <a:buFont typeface="+mj-lt"/>
              <a:buAutoNum type="arabicPeriod"/>
            </a:pPr>
            <a:r>
              <a:rPr lang="ar-SA" dirty="0" err="1">
                <a:cs typeface="Times New Roman"/>
              </a:rPr>
              <a:t>Stridor</a:t>
            </a:r>
            <a:endParaRPr lang="ar-SA">
              <a:cs typeface="Times New Roman"/>
            </a:endParaRPr>
          </a:p>
          <a:p>
            <a:pPr marL="457200" indent="-457200">
              <a:buSzPct val="114999"/>
              <a:buFont typeface="+mj-lt"/>
              <a:buAutoNum type="arabicPeriod"/>
            </a:pPr>
            <a:r>
              <a:rPr lang="ar-SA" dirty="0" err="1">
                <a:cs typeface="Times New Roman"/>
              </a:rPr>
              <a:t>Ağız</a:t>
            </a:r>
            <a:r>
              <a:rPr lang="ar-SA" dirty="0">
                <a:cs typeface="Times New Roman"/>
              </a:rPr>
              <a:t> </a:t>
            </a:r>
            <a:r>
              <a:rPr lang="ar-SA" dirty="0" err="1">
                <a:cs typeface="Times New Roman"/>
              </a:rPr>
              <a:t>ülseri</a:t>
            </a:r>
            <a:endParaRPr lang="ar-SA">
              <a:cs typeface="Times New Roman"/>
            </a:endParaRPr>
          </a:p>
          <a:p>
            <a:pPr marL="457200" indent="-457200">
              <a:buSzPct val="114999"/>
              <a:buFont typeface="+mj-lt"/>
              <a:buAutoNum type="arabicPeriod"/>
            </a:pPr>
            <a:r>
              <a:rPr lang="ar-SA" dirty="0" err="1">
                <a:cs typeface="Times New Roman"/>
              </a:rPr>
              <a:t>Gözden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pü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drenajı</a:t>
            </a:r>
            <a:r>
              <a:rPr lang="ar-SA" dirty="0">
                <a:cs typeface="Times New Roman"/>
              </a:rPr>
              <a:t>.</a:t>
            </a:r>
          </a:p>
          <a:p>
            <a:pPr marL="457200" indent="-457200">
              <a:buSzPct val="114999"/>
              <a:buFont typeface="+mj-lt"/>
              <a:buAutoNum type="arabicPeriod"/>
            </a:pPr>
            <a:r>
              <a:rPr lang="ar-SA" dirty="0" err="1">
                <a:cs typeface="Times New Roman"/>
              </a:rPr>
              <a:t>Kulakta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akıntı</a:t>
            </a:r>
            <a:r>
              <a:rPr lang="ar-SA" dirty="0">
                <a:cs typeface="Times New Roman"/>
              </a:rPr>
              <a:t>, </a:t>
            </a:r>
            <a:r>
              <a:rPr lang="ar-SA" dirty="0" err="1">
                <a:cs typeface="Times New Roman"/>
              </a:rPr>
              <a:t>ağrı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olması</a:t>
            </a:r>
            <a:r>
              <a:rPr lang="ar-SA" dirty="0">
                <a:cs typeface="Times New Roman"/>
              </a:rPr>
              <a:t>.</a:t>
            </a:r>
          </a:p>
          <a:p>
            <a:pPr marL="457200" indent="-457200">
              <a:buSzPct val="114999"/>
              <a:buFont typeface="+mj-lt"/>
              <a:buAutoNum type="arabicPeriod"/>
            </a:pPr>
            <a:endParaRPr lang="ar-SA" dirty="0">
              <a:cs typeface="Times New Roman"/>
            </a:endParaRPr>
          </a:p>
          <a:p>
            <a:pPr marL="457200" indent="-457200">
              <a:buSzPct val="114999"/>
              <a:buFont typeface="+mj-lt"/>
              <a:buAutoNum type="arabicPeriod"/>
            </a:pPr>
            <a:endParaRPr lang="ar-SA" dirty="0">
              <a:cs typeface="Times New Roman"/>
            </a:endParaRPr>
          </a:p>
          <a:p>
            <a:pPr marL="457200" indent="-457200">
              <a:buSzPct val="114999"/>
              <a:buFont typeface="+mj-lt"/>
              <a:buAutoNum type="arabicPeriod"/>
            </a:pPr>
            <a:endParaRPr lang="ar-SA" dirty="0">
              <a:cs typeface="Times New Roman"/>
            </a:endParaRPr>
          </a:p>
          <a:p>
            <a:pPr marL="457200" indent="-457200">
              <a:buSzPct val="114999"/>
              <a:buFont typeface="+mj-lt"/>
              <a:buAutoNum type="arabicPeriod"/>
            </a:pPr>
            <a:endParaRPr lang="ar-SA" dirty="0">
              <a:cs typeface="Times New Roman"/>
            </a:endParaRPr>
          </a:p>
          <a:p>
            <a:pPr marL="457200" indent="-457200">
              <a:buSzPct val="114999"/>
              <a:buFont typeface="+mj-lt"/>
              <a:buAutoNum type="arabicPeriod"/>
            </a:pPr>
            <a:endParaRPr lang="ar-SA" dirty="0">
              <a:cs typeface="Times New Roman"/>
            </a:endParaRPr>
          </a:p>
          <a:p>
            <a:pPr marL="457200" indent="-457200">
              <a:buSzPct val="114999"/>
              <a:buFont typeface="+mj-lt"/>
              <a:buAutoNum type="arabicPeriod"/>
            </a:pPr>
            <a:endParaRPr lang="ar-SA" dirty="0">
              <a:cs typeface="Times New Roman"/>
            </a:endParaRPr>
          </a:p>
          <a:p>
            <a:pPr marL="457200" indent="-457200">
              <a:buSzPct val="114999"/>
              <a:buFont typeface="+mj-lt"/>
              <a:buAutoNum type="arabicPeriod"/>
            </a:pPr>
            <a:endParaRPr lang="ar-SA" dirty="0">
              <a:cs typeface="Times New Roman"/>
            </a:endParaRPr>
          </a:p>
          <a:p>
            <a:pPr marL="457200" indent="-457200">
              <a:buSzPct val="114999"/>
              <a:buFont typeface="+mj-lt"/>
              <a:buAutoNum type="arabicPeriod"/>
            </a:pPr>
            <a:endParaRPr lang="ar-SA" dirty="0">
              <a:cs typeface="Times New Roman"/>
            </a:endParaRPr>
          </a:p>
          <a:p>
            <a:pPr marL="457200" indent="-457200">
              <a:buSzPct val="114999"/>
              <a:buFont typeface="+mj-lt"/>
              <a:buAutoNum type="arabicPeriod"/>
            </a:pPr>
            <a:endParaRPr lang="ar-SA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22274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AF20BD8-1D4B-464A-9CDD-DA7AE7026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C00000"/>
                </a:solidFill>
                <a:cs typeface="Arial"/>
              </a:rPr>
              <a:t>TEDAVİ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70E34B-2DEC-4518-8563-E9897317E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ar-SA" dirty="0" err="1">
                <a:cs typeface="Times New Roman"/>
              </a:rPr>
              <a:t>Ayaktan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tedavi</a:t>
            </a:r>
            <a:r>
              <a:rPr lang="ar-SA" dirty="0">
                <a:cs typeface="Times New Roman"/>
              </a:rPr>
              <a:t> </a:t>
            </a:r>
            <a:r>
              <a:rPr lang="ar-SA" dirty="0" err="1">
                <a:cs typeface="Times New Roman"/>
              </a:rPr>
              <a:t>ateşli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dönemde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parasetamol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kullanabilir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ve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diğer</a:t>
            </a:r>
            <a:r>
              <a:rPr lang="ar-SA" dirty="0">
                <a:cs typeface="Times New Roman"/>
              </a:rPr>
              <a:t> </a:t>
            </a:r>
            <a:r>
              <a:rPr lang="ar-SA" dirty="0" err="1">
                <a:cs typeface="Times New Roman"/>
              </a:rPr>
              <a:t>belirtilere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yönelik</a:t>
            </a:r>
            <a:r>
              <a:rPr lang="ar-SA" dirty="0">
                <a:cs typeface="Times New Roman"/>
              </a:rPr>
              <a:t> </a:t>
            </a:r>
            <a:r>
              <a:rPr lang="ar-SA" dirty="0" err="1">
                <a:cs typeface="Times New Roman"/>
              </a:rPr>
              <a:t>tedavi</a:t>
            </a:r>
            <a:r>
              <a:rPr lang="ar-SA" dirty="0">
                <a:cs typeface="Times New Roman"/>
              </a:rPr>
              <a:t> </a:t>
            </a:r>
            <a:r>
              <a:rPr lang="ar-SA" dirty="0" err="1">
                <a:cs typeface="Times New Roman"/>
              </a:rPr>
              <a:t>düzenlenir</a:t>
            </a:r>
            <a:r>
              <a:rPr lang="ar-SA" dirty="0">
                <a:cs typeface="Times New Roman"/>
              </a:rPr>
              <a:t>.</a:t>
            </a:r>
          </a:p>
          <a:p>
            <a:pPr marL="457200" indent="-457200">
              <a:buSzPct val="114999"/>
              <a:buFont typeface="+mj-lt"/>
              <a:buAutoNum type="arabicPeriod"/>
            </a:pPr>
            <a:r>
              <a:rPr lang="ar-SA" dirty="0" err="1">
                <a:cs typeface="Times New Roman"/>
              </a:rPr>
              <a:t>Parasetamol</a:t>
            </a:r>
            <a:r>
              <a:rPr lang="ar-SA" dirty="0">
                <a:cs typeface="Times New Roman"/>
              </a:rPr>
              <a:t> 10-15mg \</a:t>
            </a:r>
            <a:r>
              <a:rPr lang="ar-SA" dirty="0" err="1">
                <a:cs typeface="Times New Roman"/>
              </a:rPr>
              <a:t>kg</a:t>
            </a:r>
            <a:r>
              <a:rPr lang="ar-SA" dirty="0">
                <a:cs typeface="Times New Roman"/>
              </a:rPr>
              <a:t>\</a:t>
            </a:r>
            <a:r>
              <a:rPr lang="ar-SA" dirty="0" err="1">
                <a:cs typeface="Times New Roman"/>
              </a:rPr>
              <a:t>doz</a:t>
            </a:r>
            <a:r>
              <a:rPr lang="ar-SA" dirty="0">
                <a:cs typeface="Times New Roman"/>
              </a:rPr>
              <a:t> 3-4dozda </a:t>
            </a:r>
            <a:r>
              <a:rPr lang="ar-SA" dirty="0" err="1">
                <a:cs typeface="Times New Roman"/>
              </a:rPr>
              <a:t>verilir</a:t>
            </a:r>
            <a:r>
              <a:rPr lang="ar-SA" dirty="0">
                <a:cs typeface="Times New Roman"/>
              </a:rPr>
              <a:t> </a:t>
            </a:r>
          </a:p>
          <a:p>
            <a:pPr marL="457200" indent="-457200">
              <a:buSzPct val="114999"/>
              <a:buFont typeface="+mj-lt"/>
              <a:buAutoNum type="arabicPeriod"/>
            </a:pPr>
            <a:r>
              <a:rPr lang="ar-SA" dirty="0">
                <a:cs typeface="Times New Roman"/>
              </a:rPr>
              <a:t>[</a:t>
            </a:r>
            <a:r>
              <a:rPr lang="ar-SA" dirty="0" err="1">
                <a:cs typeface="Times New Roman"/>
              </a:rPr>
              <a:t>Rp</a:t>
            </a:r>
            <a:r>
              <a:rPr lang="ar-SA" dirty="0">
                <a:cs typeface="Times New Roman"/>
              </a:rPr>
              <a:t>\PAROL ,CALPOL ,TİYLOL 120-250mg </a:t>
            </a:r>
            <a:r>
              <a:rPr lang="ar-SA" dirty="0" err="1">
                <a:cs typeface="Times New Roman"/>
              </a:rPr>
              <a:t>süspansiyon</a:t>
            </a:r>
            <a:r>
              <a:rPr lang="ar-SA" dirty="0">
                <a:cs typeface="Times New Roman"/>
              </a:rPr>
              <a:t> DIB [</a:t>
            </a:r>
            <a:r>
              <a:rPr lang="ar-SA" dirty="0" err="1">
                <a:cs typeface="Times New Roman"/>
              </a:rPr>
              <a:t>bir</a:t>
            </a:r>
            <a:r>
              <a:rPr lang="ar-SA" dirty="0">
                <a:cs typeface="Times New Roman"/>
              </a:rPr>
              <a:t>]S 4x1 </a:t>
            </a:r>
            <a:r>
              <a:rPr lang="ar-SA" dirty="0" err="1">
                <a:cs typeface="Times New Roman"/>
              </a:rPr>
              <a:t>veya</a:t>
            </a:r>
            <a:r>
              <a:rPr lang="ar-SA" dirty="0">
                <a:cs typeface="Times New Roman"/>
              </a:rPr>
              <a:t> </a:t>
            </a:r>
          </a:p>
          <a:p>
            <a:pPr marL="457200" indent="-457200">
              <a:buSzPct val="114999"/>
              <a:buFont typeface="+mj-lt"/>
              <a:buAutoNum type="arabicPeriod"/>
            </a:pPr>
            <a:r>
              <a:rPr lang="ar-SA" dirty="0">
                <a:cs typeface="Times New Roman"/>
              </a:rPr>
              <a:t>PAROL,VERMİDON,MİNOSET 500mg </a:t>
            </a:r>
            <a:r>
              <a:rPr lang="ar-SA" dirty="0" err="1">
                <a:cs typeface="Times New Roman"/>
              </a:rPr>
              <a:t>tablet</a:t>
            </a:r>
            <a:r>
              <a:rPr lang="ar-SA" dirty="0">
                <a:cs typeface="Times New Roman"/>
              </a:rPr>
              <a:t> DIB[ BİR ]S 3x1</a:t>
            </a:r>
          </a:p>
        </p:txBody>
      </p:sp>
    </p:spTree>
    <p:extLst>
      <p:ext uri="{BB962C8B-B14F-4D97-AF65-F5344CB8AC3E}">
        <p14:creationId xmlns:p14="http://schemas.microsoft.com/office/powerpoint/2010/main" val="2401882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0</TotalTime>
  <Words>1</Words>
  <Application>Microsoft Office PowerPoint</Application>
  <PresentationFormat>شاشة عريضة</PresentationFormat>
  <Paragraphs>1</Paragraphs>
  <Slides>31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31</vt:i4>
      </vt:variant>
    </vt:vector>
  </HeadingPairs>
  <TitlesOfParts>
    <vt:vector size="32" baseType="lpstr">
      <vt:lpstr>Organic</vt:lpstr>
      <vt:lpstr>ÇOCUKLARDA DÖKÜNTÜLÜ HASTALIK</vt:lpstr>
      <vt:lpstr>Döküntü Tipi Ve Hastalıklar </vt:lpstr>
      <vt:lpstr>KIZAMIK [MEASLES]</vt:lpstr>
      <vt:lpstr>Kızamık Tanısı İçin Gerekli Laboratuvar  Kriterleri </vt:lpstr>
      <vt:lpstr>Kızamık olgu sınıflaması  </vt:lpstr>
      <vt:lpstr>TEDAVİ</vt:lpstr>
      <vt:lpstr>HASTANEDE TEDAVİ EDİLMESİ GERKEN HASTALIKLAR şiddetli komplike edilmesi gereken hastalar </vt:lpstr>
      <vt:lpstr>Ayaktan tedavi edilebilen hastalar komplike kızamık semptom ve bulguları</vt:lpstr>
      <vt:lpstr>TEDAVİ</vt:lpstr>
      <vt:lpstr>Kızamıkçık [Rubella ]</vt:lpstr>
      <vt:lpstr>Kızamıkçık İçin Klinik Tanımlama</vt:lpstr>
      <vt:lpstr>Kızamıkçık tanısı için gerekli laboratuvar kriterleri </vt:lpstr>
      <vt:lpstr>TEDAVI </vt:lpstr>
      <vt:lpstr>Su çiçeği </vt:lpstr>
      <vt:lpstr>عرض تقديمي في PowerPoint</vt:lpstr>
      <vt:lpstr>Su çiçeği için klinik tanımlama </vt:lpstr>
      <vt:lpstr>TEDAVİ</vt:lpstr>
      <vt:lpstr>Ayaktan oral asiklovir yada valasiklovir tedavisiönerilen hastalar </vt:lpstr>
      <vt:lpstr>Hastanede ve intravenöz ilaç tedavisi önerilen hastalar</vt:lpstr>
      <vt:lpstr>KIZIL </vt:lpstr>
      <vt:lpstr>عرض تقديمي في PowerPoint</vt:lpstr>
      <vt:lpstr>Kızıl için klinik tanımlam </vt:lpstr>
      <vt:lpstr>Tanısı için gerekli laboratuvar kriterleri </vt:lpstr>
      <vt:lpstr>Tedavi </vt:lpstr>
      <vt:lpstr>Eriteme enfeksiyozum 5. hastalık </vt:lpstr>
      <vt:lpstr>Hastalık tanısı için gerekli laboratuvar kriterleri </vt:lpstr>
      <vt:lpstr>Tedavi </vt:lpstr>
      <vt:lpstr>Roseola infantum [6. Hastalık] </vt:lpstr>
      <vt:lpstr>عرض تقديمي في PowerPoint</vt:lpstr>
      <vt:lpstr>Hastalık tanısı için gerekli laboratuvar kriteleri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/>
  <cp:lastModifiedBy>mohhammed aga</cp:lastModifiedBy>
  <cp:revision>1521</cp:revision>
  <dcterms:created xsi:type="dcterms:W3CDTF">2021-12-28T18:53:48Z</dcterms:created>
  <dcterms:modified xsi:type="dcterms:W3CDTF">2021-12-29T17:51:03Z</dcterms:modified>
</cp:coreProperties>
</file>