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6" r:id="rId3"/>
    <p:sldId id="257" r:id="rId4"/>
    <p:sldId id="258" r:id="rId5"/>
    <p:sldId id="260" r:id="rId6"/>
    <p:sldId id="262" r:id="rId7"/>
    <p:sldId id="274" r:id="rId8"/>
    <p:sldId id="261" r:id="rId9"/>
    <p:sldId id="265" r:id="rId10"/>
    <p:sldId id="266" r:id="rId11"/>
    <p:sldId id="263" r:id="rId12"/>
    <p:sldId id="264" r:id="rId13"/>
    <p:sldId id="267" r:id="rId14"/>
    <p:sldId id="269" r:id="rId15"/>
    <p:sldId id="270" r:id="rId16"/>
    <p:sldId id="268" r:id="rId17"/>
    <p:sldId id="272" r:id="rId18"/>
    <p:sldId id="271" r:id="rId19"/>
    <p:sldId id="273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29.03.2016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29.03.2016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29.03.2016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29.03.2016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29.03.2016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29.03.2016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29.03.2016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29.03.2016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29.03.2016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29.03.2016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29.03.2016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29.03.2016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Diz </a:t>
            </a:r>
            <a:r>
              <a:rPr lang="tr-TR" dirty="0" err="1" smtClean="0"/>
              <a:t>osteoartriti</a:t>
            </a:r>
            <a:r>
              <a:rPr lang="tr-TR" dirty="0" smtClean="0"/>
              <a:t> için medikal sülük  uygulanmasıyla ilgili </a:t>
            </a:r>
            <a:r>
              <a:rPr lang="tr-TR" dirty="0" err="1" smtClean="0"/>
              <a:t>randomize</a:t>
            </a:r>
            <a:r>
              <a:rPr lang="tr-TR" dirty="0" smtClean="0"/>
              <a:t> kontrollü bir çalışma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tr-TR" dirty="0" smtClean="0"/>
          </a:p>
          <a:p>
            <a:r>
              <a:rPr lang="tr-TR" dirty="0" smtClean="0"/>
              <a:t>Arş</a:t>
            </a:r>
            <a:r>
              <a:rPr lang="tr-TR" dirty="0" smtClean="0"/>
              <a:t>. Gör. Dr</a:t>
            </a:r>
            <a:r>
              <a:rPr lang="tr-TR" dirty="0" smtClean="0"/>
              <a:t>. Hüseyin Nejat </a:t>
            </a:r>
            <a:r>
              <a:rPr lang="tr-TR" dirty="0" err="1" smtClean="0"/>
              <a:t>Küçükdağ</a:t>
            </a:r>
            <a:endParaRPr lang="tr-TR" dirty="0" smtClean="0"/>
          </a:p>
          <a:p>
            <a:r>
              <a:rPr lang="tr-TR" dirty="0" smtClean="0"/>
              <a:t>KTÜ Tıp Fakültesi Aile Hekimliği AD</a:t>
            </a:r>
            <a:endParaRPr lang="tr-TR" dirty="0" smtClean="0"/>
          </a:p>
          <a:p>
            <a:r>
              <a:rPr lang="tr-TR" dirty="0" smtClean="0"/>
              <a:t>29.03.2016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1396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Grup 2</a:t>
            </a:r>
          </a:p>
          <a:p>
            <a:pPr lvl="1"/>
            <a:r>
              <a:rPr lang="tr-TR" smtClean="0"/>
              <a:t>Sadece VAS </a:t>
            </a:r>
            <a:r>
              <a:rPr lang="tr-TR" dirty="0" smtClean="0"/>
              <a:t>değerinde 0.günden 3.güne kadar hafif ama anlamsız bir düşme gözlemlenmiş.</a:t>
            </a:r>
          </a:p>
          <a:p>
            <a:pPr lvl="1"/>
            <a:r>
              <a:rPr lang="tr-TR" dirty="0" smtClean="0"/>
              <a:t>42.günde bazale göre halen daha anlamlı bir değişiklik olmamış.</a:t>
            </a:r>
          </a:p>
          <a:p>
            <a:pPr lvl="1"/>
            <a:r>
              <a:rPr lang="tr-TR" dirty="0" smtClean="0"/>
              <a:t> L.I. </a:t>
            </a:r>
            <a:r>
              <a:rPr lang="tr-TR" dirty="0"/>
              <a:t>d</a:t>
            </a:r>
            <a:r>
              <a:rPr lang="tr-TR" dirty="0" smtClean="0"/>
              <a:t>eğeri </a:t>
            </a:r>
            <a:r>
              <a:rPr lang="tr-TR" dirty="0" err="1" smtClean="0"/>
              <a:t>cross</a:t>
            </a:r>
            <a:r>
              <a:rPr lang="tr-TR" dirty="0" smtClean="0"/>
              <a:t> </a:t>
            </a:r>
            <a:r>
              <a:rPr lang="tr-TR" dirty="0" err="1" smtClean="0"/>
              <a:t>over</a:t>
            </a:r>
            <a:r>
              <a:rPr lang="tr-TR" dirty="0" smtClean="0"/>
              <a:t> sonrası sülük uygulanmasıyla  düşüş göstermiş.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005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671"/>
            <a:ext cx="7632848" cy="6859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952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0"/>
            <a:ext cx="7776864" cy="6850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899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mtClean="0"/>
              <a:t>TARTIŞMA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Beklendiği gibi TENS tedavisi anlamlı uzun veya kısa dönem etkiler göstermedi.</a:t>
            </a:r>
          </a:p>
          <a:p>
            <a:r>
              <a:rPr lang="tr-TR" dirty="0" smtClean="0"/>
              <a:t>Tek sülük tedavisi, hem </a:t>
            </a:r>
            <a:r>
              <a:rPr lang="tr-TR" dirty="0" err="1" smtClean="0"/>
              <a:t>Lequesne’s</a:t>
            </a:r>
            <a:r>
              <a:rPr lang="tr-TR" dirty="0" smtClean="0"/>
              <a:t> </a:t>
            </a:r>
            <a:r>
              <a:rPr lang="tr-TR" dirty="0" err="1" smtClean="0"/>
              <a:t>index</a:t>
            </a:r>
            <a:r>
              <a:rPr lang="tr-TR" dirty="0" smtClean="0"/>
              <a:t> hem de VAS da anlamlı düşüş gösterdi. </a:t>
            </a:r>
            <a:r>
              <a:rPr lang="tr-TR" dirty="0" err="1" smtClean="0"/>
              <a:t>Terapötik</a:t>
            </a:r>
            <a:r>
              <a:rPr lang="tr-TR" dirty="0" smtClean="0"/>
              <a:t> yarar sabitti, 9 hafta sonunda sadece ufak bir düşüşle kaldı.</a:t>
            </a:r>
          </a:p>
          <a:p>
            <a:r>
              <a:rPr lang="tr-TR" dirty="0" smtClean="0"/>
              <a:t>21 günlük ilk tedavi periyodunun sonunda iki grup arasında anlamlı fark gözlendi.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mtClean="0"/>
              <a:t>TARTIŞMA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Sülük tedavisi sonrası </a:t>
            </a:r>
            <a:r>
              <a:rPr lang="tr-TR" dirty="0" err="1" smtClean="0"/>
              <a:t>L.I.daki</a:t>
            </a:r>
            <a:r>
              <a:rPr lang="tr-TR" dirty="0" smtClean="0"/>
              <a:t> </a:t>
            </a:r>
            <a:r>
              <a:rPr lang="tr-TR" dirty="0" err="1" smtClean="0"/>
              <a:t>maximum</a:t>
            </a:r>
            <a:r>
              <a:rPr lang="tr-TR" dirty="0" smtClean="0"/>
              <a:t> düşüş 2,7 ünite, </a:t>
            </a:r>
            <a:r>
              <a:rPr lang="tr-TR" dirty="0" err="1" smtClean="0"/>
              <a:t>VASda</a:t>
            </a:r>
            <a:r>
              <a:rPr lang="tr-TR" dirty="0" smtClean="0"/>
              <a:t> ise 2.1cm olarak tespit edilmiş. </a:t>
            </a:r>
          </a:p>
          <a:p>
            <a:r>
              <a:rPr lang="tr-TR" dirty="0" smtClean="0"/>
              <a:t>Daha önce yaptıkları, hasta seçme ve dışlama kriterleri çok benzer olan,  4 hafta boyunca günlük 150mg </a:t>
            </a:r>
            <a:r>
              <a:rPr lang="tr-TR" dirty="0" err="1" smtClean="0"/>
              <a:t>retarded</a:t>
            </a:r>
            <a:r>
              <a:rPr lang="tr-TR" dirty="0" smtClean="0"/>
              <a:t> </a:t>
            </a:r>
            <a:r>
              <a:rPr lang="tr-TR" dirty="0" err="1" smtClean="0"/>
              <a:t>diclofenak</a:t>
            </a:r>
            <a:r>
              <a:rPr lang="tr-TR" dirty="0" smtClean="0"/>
              <a:t> uyguladıkları </a:t>
            </a:r>
            <a:r>
              <a:rPr lang="tr-TR" dirty="0" err="1" smtClean="0"/>
              <a:t>randomize</a:t>
            </a:r>
            <a:r>
              <a:rPr lang="tr-TR" dirty="0" smtClean="0"/>
              <a:t> kontrollü bir çalışmada </a:t>
            </a:r>
            <a:r>
              <a:rPr lang="tr-TR" dirty="0" err="1" smtClean="0"/>
              <a:t>L.I.daki</a:t>
            </a:r>
            <a:r>
              <a:rPr lang="tr-TR" dirty="0" smtClean="0"/>
              <a:t> bu </a:t>
            </a:r>
            <a:r>
              <a:rPr lang="tr-TR" dirty="0" err="1" smtClean="0"/>
              <a:t>maximum</a:t>
            </a:r>
            <a:r>
              <a:rPr lang="tr-TR" dirty="0" smtClean="0"/>
              <a:t> düşüşü 3,5 ünite olarak gözlemlemişler. Ama bu tedavi uzun dönemde çok </a:t>
            </a:r>
            <a:r>
              <a:rPr lang="tr-TR" dirty="0" err="1" smtClean="0"/>
              <a:t>tolere</a:t>
            </a:r>
            <a:r>
              <a:rPr lang="tr-TR" dirty="0" smtClean="0"/>
              <a:t> edilebilir bulmamışlar.</a:t>
            </a:r>
          </a:p>
          <a:p>
            <a:r>
              <a:rPr lang="tr-TR" dirty="0" err="1" smtClean="0"/>
              <a:t>Randomize</a:t>
            </a:r>
            <a:r>
              <a:rPr lang="tr-TR" dirty="0" smtClean="0"/>
              <a:t> olmayan pilot bir çalışmada da </a:t>
            </a:r>
            <a:r>
              <a:rPr lang="tr-TR" dirty="0" err="1" smtClean="0"/>
              <a:t>michalsen</a:t>
            </a:r>
            <a:r>
              <a:rPr lang="tr-TR" dirty="0" smtClean="0"/>
              <a:t> ve arkadaşları sülük tedavisiyle fiziksel terapiyi 10 hastada karşılaştırmışlar. VAS skoru bu çalışmadan neredeyse iki katı ( 3,9 ünite) düşüş göstermiş. </a:t>
            </a:r>
          </a:p>
          <a:p>
            <a:r>
              <a:rPr lang="tr-TR" dirty="0" smtClean="0"/>
              <a:t>İlk kez </a:t>
            </a:r>
            <a:r>
              <a:rPr lang="tr-TR" dirty="0" err="1" smtClean="0"/>
              <a:t>Andreya</a:t>
            </a:r>
            <a:r>
              <a:rPr lang="tr-TR" dirty="0" smtClean="0"/>
              <a:t> ve arkadaşları sülük yerine sahte bir prosedür uygulamışlar. Görüşü engellenen hastalara  iğne batırılıp sonrasında bandajlama yapılmış.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mtClean="0"/>
              <a:t>TARTIŞMA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mtClean="0"/>
              <a:t>TENS tedavisinden sonra iki gruptada bir çelişki gözlemlenmiş. Primer sonuçlardan farklı olarak tatmin olma durumları yüksek bulunmuş. Yüksek beklenti nedenli bias olduğu düşünülmüş.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5373216"/>
            <a:ext cx="8229600" cy="1143000"/>
          </a:xfrm>
        </p:spPr>
        <p:txBody>
          <a:bodyPr>
            <a:normAutofit/>
          </a:bodyPr>
          <a:lstStyle/>
          <a:p>
            <a:r>
              <a:rPr lang="en-US" sz="1800" b="1" smtClean="0"/>
              <a:t>Figure 4 Patients’ and physicians’ satisfaction 21 days after</a:t>
            </a:r>
            <a:br>
              <a:rPr lang="en-US" sz="1800" b="1" smtClean="0"/>
            </a:br>
            <a:r>
              <a:rPr lang="en-US" sz="1800" smtClean="0"/>
              <a:t>each therapy (given as % for sum of judgments ‘very satisfied’</a:t>
            </a:r>
            <a:br>
              <a:rPr lang="en-US" sz="1800" smtClean="0"/>
            </a:br>
            <a:r>
              <a:rPr lang="en-US" sz="1800" smtClean="0"/>
              <a:t>and ‘satisfied’ from a 5-point Likert-type scale).</a:t>
            </a:r>
            <a:endParaRPr lang="en-US" sz="180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7632848" cy="5000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mtClean="0"/>
              <a:t>TARTIŞMA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mtClean="0"/>
              <a:t>Çalışmanın eksik tarafları</a:t>
            </a:r>
          </a:p>
          <a:p>
            <a:pPr lvl="1"/>
            <a:r>
              <a:rPr lang="tr-TR" smtClean="0"/>
              <a:t>Az sayıda hasta</a:t>
            </a:r>
          </a:p>
          <a:p>
            <a:pPr lvl="1"/>
            <a:r>
              <a:rPr lang="tr-TR" smtClean="0"/>
              <a:t>Gözlemsel periyodun uzunluğu</a:t>
            </a:r>
          </a:p>
          <a:p>
            <a:pPr lvl="1"/>
            <a:r>
              <a:rPr lang="tr-TR" smtClean="0"/>
              <a:t>Kör olmayan çalışma</a:t>
            </a:r>
          </a:p>
          <a:p>
            <a:pPr lvl="1"/>
            <a:r>
              <a:rPr lang="tr-TR" smtClean="0"/>
              <a:t>MRG gibi bir görüntülemeyle tedavi öncesi sonrası durumun değerlendirilememesi</a:t>
            </a:r>
          </a:p>
          <a:p>
            <a:pPr lvl="1"/>
            <a:r>
              <a:rPr lang="tr-TR" smtClean="0"/>
              <a:t>İleri çalışma amacıyla biopsi alınmamış olması</a:t>
            </a:r>
          </a:p>
          <a:p>
            <a:r>
              <a:rPr lang="tr-TR" smtClean="0"/>
              <a:t>Böylece sülüklerin insanları ısırdıklarında yaptıkları temel etkiler hakkında bir katkı sağlanamadı.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mtClean="0"/>
              <a:t>SONUÇ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smtClean="0"/>
              <a:t>Sülük uygulaması NSAID uygulamasına yakın etkiler gösteriyor. Avantaj olarak uygulama sıklığının az olması, yan etki azlığı sayılabilir.</a:t>
            </a:r>
          </a:p>
          <a:p>
            <a:r>
              <a:rPr lang="tr-TR" smtClean="0"/>
              <a:t>Mueller’in farklı yazarların çalışmalarını özetlediği bir monografta , bizim çalışmamızdan kısa intervallerde tekrar sülük uygulamasının, tedavi etkisini artırmak üzere yapılması öneriliyor.</a:t>
            </a:r>
          </a:p>
          <a:p>
            <a:r>
              <a:rPr lang="tr-TR" smtClean="0"/>
              <a:t>Sonuç olarak sülük uygulaması ağrıya ve fonksiyonlara pozitif etki yapıyor. </a:t>
            </a:r>
          </a:p>
          <a:p>
            <a:r>
              <a:rPr lang="tr-TR" smtClean="0"/>
              <a:t>Klinik etkilerin istatistiksel önemi açısından, tedaviyi optimize etmek için, standart tedavilerle karşılaştırmak için ve etki mekanizmasının tespiti için daha çok klinik araştırmalar yapılmalı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smtClean="0"/>
              <a:t>				</a:t>
            </a:r>
          </a:p>
          <a:p>
            <a:pPr algn="just">
              <a:buNone/>
            </a:pPr>
            <a:endParaRPr lang="tr-TR" smtClean="0"/>
          </a:p>
          <a:p>
            <a:pPr algn="ctr">
              <a:buNone/>
            </a:pPr>
            <a:r>
              <a:rPr lang="tr-TR" smtClean="0"/>
              <a:t>TEŞEKKÜRLER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584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317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Varis ve yanı sıra </a:t>
            </a:r>
            <a:r>
              <a:rPr lang="tr-TR" dirty="0" err="1"/>
              <a:t>osteoartrit</a:t>
            </a:r>
            <a:r>
              <a:rPr lang="tr-TR" dirty="0"/>
              <a:t> de yaygın ve klinik olarak dikkat çekici medikal sülük uygulama </a:t>
            </a:r>
            <a:r>
              <a:rPr lang="tr-TR" dirty="0" err="1"/>
              <a:t>endikasyonlarıdır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Medikal sülük üretici ve uygulayıcılarında </a:t>
            </a:r>
            <a:r>
              <a:rPr lang="tr-TR" dirty="0" err="1" smtClean="0"/>
              <a:t>çokca</a:t>
            </a:r>
            <a:r>
              <a:rPr lang="tr-TR" dirty="0" smtClean="0"/>
              <a:t> data girişi ve araştırma olmasına rağmen, bu çalışmayı planlarken 2 çalışma hariç doğru planlanmış bir klinik çalışma veya </a:t>
            </a:r>
            <a:r>
              <a:rPr lang="tr-TR" dirty="0" err="1" smtClean="0"/>
              <a:t>sürveyans</a:t>
            </a:r>
            <a:r>
              <a:rPr lang="tr-TR" dirty="0" smtClean="0"/>
              <a:t> çalışması bulunamamış.</a:t>
            </a:r>
          </a:p>
          <a:p>
            <a:r>
              <a:rPr lang="tr-TR" dirty="0" smtClean="0"/>
              <a:t>Geçerli ölçüm araçları kullanarak, komplike olmamış aktif diz </a:t>
            </a:r>
            <a:r>
              <a:rPr lang="tr-TR" dirty="0" err="1" smtClean="0"/>
              <a:t>osteoartritinde</a:t>
            </a:r>
            <a:r>
              <a:rPr lang="tr-TR" dirty="0" smtClean="0"/>
              <a:t> tek medikal sülük tedavisinin </a:t>
            </a:r>
            <a:r>
              <a:rPr lang="tr-TR" dirty="0" err="1" smtClean="0"/>
              <a:t>teröpatik</a:t>
            </a:r>
            <a:r>
              <a:rPr lang="tr-TR" dirty="0" smtClean="0"/>
              <a:t> etkisini, </a:t>
            </a:r>
            <a:r>
              <a:rPr lang="tr-TR" dirty="0" err="1" smtClean="0"/>
              <a:t>randomize</a:t>
            </a:r>
            <a:r>
              <a:rPr lang="tr-TR" dirty="0" smtClean="0"/>
              <a:t> kontrollü bir çalışma yaparak araştırmışlar.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640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MATERYAL VE METODLAR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İki dizinde birden belirsiz yakınmaları olan, </a:t>
            </a:r>
            <a:r>
              <a:rPr lang="tr-TR" dirty="0" err="1" smtClean="0"/>
              <a:t>romatoid</a:t>
            </a:r>
            <a:r>
              <a:rPr lang="tr-TR" dirty="0" smtClean="0"/>
              <a:t> </a:t>
            </a:r>
            <a:r>
              <a:rPr lang="tr-TR" dirty="0" err="1" smtClean="0"/>
              <a:t>artrit</a:t>
            </a:r>
            <a:r>
              <a:rPr lang="tr-TR" dirty="0" smtClean="0"/>
              <a:t> gibi kronik </a:t>
            </a:r>
            <a:r>
              <a:rPr lang="tr-TR" dirty="0" err="1" smtClean="0"/>
              <a:t>inflamatuar</a:t>
            </a:r>
            <a:r>
              <a:rPr lang="tr-TR" dirty="0" smtClean="0"/>
              <a:t> hastalığı olan, anemisi, </a:t>
            </a:r>
            <a:r>
              <a:rPr lang="tr-TR" dirty="0" err="1" smtClean="0"/>
              <a:t>malignitesi</a:t>
            </a:r>
            <a:r>
              <a:rPr lang="tr-TR" dirty="0" smtClean="0"/>
              <a:t>, düzenli </a:t>
            </a:r>
            <a:r>
              <a:rPr lang="tr-TR" dirty="0" err="1" smtClean="0"/>
              <a:t>antikoagülan</a:t>
            </a:r>
            <a:r>
              <a:rPr lang="tr-TR" dirty="0" smtClean="0"/>
              <a:t> kullanımı olanlar çalışmaya dahil edilmemiş.</a:t>
            </a:r>
          </a:p>
          <a:p>
            <a:r>
              <a:rPr lang="tr-TR" dirty="0" smtClean="0"/>
              <a:t>Terapi, 8 medikal sülük ile tek uygulama şeklinde yapılmış. Isırıklar </a:t>
            </a:r>
            <a:r>
              <a:rPr lang="tr-TR" dirty="0" err="1" smtClean="0"/>
              <a:t>patellanın</a:t>
            </a:r>
            <a:r>
              <a:rPr lang="tr-TR" dirty="0" smtClean="0"/>
              <a:t> altı ve üstünde </a:t>
            </a:r>
            <a:r>
              <a:rPr lang="tr-TR" dirty="0" err="1" smtClean="0"/>
              <a:t>medial</a:t>
            </a:r>
            <a:r>
              <a:rPr lang="tr-TR" dirty="0" smtClean="0"/>
              <a:t> ve </a:t>
            </a:r>
            <a:r>
              <a:rPr lang="tr-TR" dirty="0" err="1" smtClean="0"/>
              <a:t>lateraline</a:t>
            </a:r>
            <a:r>
              <a:rPr lang="tr-TR" dirty="0" smtClean="0"/>
              <a:t> denk getirilmiş.</a:t>
            </a:r>
          </a:p>
          <a:p>
            <a:r>
              <a:rPr lang="tr-TR" dirty="0" smtClean="0"/>
              <a:t>Her zaman sülüğün ısırmasını sağlamak mümkün olmasa da , her terapide en az 6 en fazla 8 ısırık olmasına dikkat edilmiş.</a:t>
            </a:r>
          </a:p>
          <a:p>
            <a:r>
              <a:rPr lang="tr-TR" dirty="0" smtClean="0"/>
              <a:t>Diz hareketsizken , ısırıktan sonra sülük mümkün olduğunca kendi haline bırakılmış.</a:t>
            </a:r>
          </a:p>
          <a:p>
            <a:r>
              <a:rPr lang="tr-TR" dirty="0" smtClean="0"/>
              <a:t>Sülük düştükten sonra kanama 2 saat kadar daha sürmüş.</a:t>
            </a:r>
          </a:p>
          <a:p>
            <a:r>
              <a:rPr lang="tr-TR" dirty="0" smtClean="0"/>
              <a:t>Basınçlı bandaj ile evine gönderilen hasta 3. - 7. – 21.günlerde kontrole çağırılmış.</a:t>
            </a:r>
          </a:p>
        </p:txBody>
      </p:sp>
    </p:spTree>
    <p:extLst>
      <p:ext uri="{BB962C8B-B14F-4D97-AF65-F5344CB8AC3E}">
        <p14:creationId xmlns:p14="http://schemas.microsoft.com/office/powerpoint/2010/main" val="191310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/>
              <a:t>MATERYAL VE METODLAR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Isırıktan sonra sülüğün cilt teması devam etmesi nedeniyle gerçek bir </a:t>
            </a:r>
            <a:r>
              <a:rPr lang="tr-TR" dirty="0" err="1" smtClean="0"/>
              <a:t>plasebo</a:t>
            </a:r>
            <a:r>
              <a:rPr lang="tr-TR" dirty="0" smtClean="0"/>
              <a:t> bulmak çok zor.</a:t>
            </a:r>
          </a:p>
          <a:p>
            <a:r>
              <a:rPr lang="tr-TR" dirty="0" smtClean="0"/>
              <a:t>Ancak hastalara TENS verilerek, bu his sağlanmaya çalışılmış.</a:t>
            </a:r>
          </a:p>
          <a:p>
            <a:r>
              <a:rPr lang="tr-TR" dirty="0" smtClean="0"/>
              <a:t>50 </a:t>
            </a:r>
            <a:r>
              <a:rPr lang="tr-TR" dirty="0" err="1" smtClean="0"/>
              <a:t>cycles</a:t>
            </a:r>
            <a:r>
              <a:rPr lang="tr-TR" dirty="0" smtClean="0"/>
              <a:t>/s sıklığında eşik değerde güç verilmiş.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411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/>
              <a:t>MATERYAL VE METODLAR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Ana kriterler olarak, </a:t>
            </a:r>
            <a:r>
              <a:rPr lang="tr-TR" dirty="0" err="1" smtClean="0"/>
              <a:t>Lequesne’s</a:t>
            </a:r>
            <a:r>
              <a:rPr lang="tr-TR" dirty="0" smtClean="0"/>
              <a:t> </a:t>
            </a:r>
            <a:r>
              <a:rPr lang="tr-TR" dirty="0" err="1" smtClean="0"/>
              <a:t>indexi</a:t>
            </a:r>
            <a:r>
              <a:rPr lang="tr-TR" dirty="0" smtClean="0"/>
              <a:t> (boyutsuz kombine fonksiyon ve ağrı </a:t>
            </a:r>
            <a:r>
              <a:rPr lang="tr-TR" dirty="0" err="1" smtClean="0"/>
              <a:t>skorlaması</a:t>
            </a:r>
            <a:r>
              <a:rPr lang="tr-TR" dirty="0" smtClean="0"/>
              <a:t>) ve </a:t>
            </a:r>
            <a:r>
              <a:rPr lang="tr-TR" dirty="0" err="1" smtClean="0"/>
              <a:t>visuel</a:t>
            </a:r>
            <a:r>
              <a:rPr lang="tr-TR" dirty="0" smtClean="0"/>
              <a:t> analog skala (VAS, 0-10) kullanılmış.</a:t>
            </a:r>
          </a:p>
          <a:p>
            <a:r>
              <a:rPr lang="tr-TR" dirty="0" smtClean="0"/>
              <a:t>Ayrıca ikincil olarak da 21. ve 63.günlerde doktorun ve hastanın tatmin durumu kullanılmış. (çok tatmin olmuş , tatmin olmuş, kararsız, tatminsiz, aşırı tatminsiz)</a:t>
            </a:r>
          </a:p>
          <a:p>
            <a:r>
              <a:rPr lang="tr-TR" dirty="0" smtClean="0"/>
              <a:t>Spesifik tedavi etkisinin periyodunu değerlendirmek için 0,3,7,21. günlerde ve yeniden 42,45,49,63.günlerde birincil ve ikincil karşılaştırmalar yapılmış.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991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3725"/>
            <a:ext cx="6128561" cy="683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52 hasta (41 kadın, 11 erkek)</a:t>
            </a:r>
          </a:p>
          <a:p>
            <a:r>
              <a:rPr lang="tr-TR" dirty="0" smtClean="0"/>
              <a:t>68.3 +- 10.2 yaş</a:t>
            </a:r>
          </a:p>
          <a:p>
            <a:r>
              <a:rPr lang="tr-TR" dirty="0" smtClean="0"/>
              <a:t>Grup 1: 27 hasta (5 tanesi ayrılmış.)</a:t>
            </a:r>
          </a:p>
          <a:p>
            <a:r>
              <a:rPr lang="tr-TR" dirty="0" smtClean="0"/>
              <a:t>Grup 2: 25 hasta (7 tanesi ayrılmış.)</a:t>
            </a:r>
          </a:p>
          <a:p>
            <a:r>
              <a:rPr lang="tr-TR" dirty="0" smtClean="0"/>
              <a:t>Başlangıçta L.I ve VAS a göre gruplar arasında anlamlı fark yok.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08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/>
              <a:t>BULGULAR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Grup 1</a:t>
            </a:r>
          </a:p>
          <a:p>
            <a:pPr lvl="1"/>
            <a:r>
              <a:rPr lang="tr-TR" dirty="0" smtClean="0"/>
              <a:t>L.I. </a:t>
            </a:r>
            <a:r>
              <a:rPr lang="tr-TR" dirty="0"/>
              <a:t>o</a:t>
            </a:r>
            <a:r>
              <a:rPr lang="tr-TR" dirty="0" smtClean="0"/>
              <a:t>rtalama değerleri 0.günden 21.güne kadar anlamlı bir şekilde düşmüş.</a:t>
            </a:r>
          </a:p>
          <a:p>
            <a:pPr lvl="1"/>
            <a:r>
              <a:rPr lang="tr-TR" dirty="0" smtClean="0"/>
              <a:t>42.günde halen daha sülük lehine anlamlı fark var.</a:t>
            </a:r>
          </a:p>
          <a:p>
            <a:pPr lvl="1"/>
            <a:r>
              <a:rPr lang="tr-TR" dirty="0" err="1" smtClean="0"/>
              <a:t>L.I.daki</a:t>
            </a:r>
            <a:r>
              <a:rPr lang="tr-TR" dirty="0" smtClean="0"/>
              <a:t> düşüş çalışma sonuna kadar değişme göstermemiş.</a:t>
            </a:r>
          </a:p>
          <a:p>
            <a:pPr lvl="1"/>
            <a:r>
              <a:rPr lang="tr-TR" dirty="0" smtClean="0"/>
              <a:t>Cross </a:t>
            </a:r>
            <a:r>
              <a:rPr lang="tr-TR" dirty="0" err="1" smtClean="0"/>
              <a:t>over</a:t>
            </a:r>
            <a:r>
              <a:rPr lang="tr-TR" dirty="0" smtClean="0"/>
              <a:t> sonrası TENS uygulaması anlamlı değişiklikler doğurmamış.</a:t>
            </a:r>
          </a:p>
          <a:p>
            <a:pPr lvl="1"/>
            <a:r>
              <a:rPr lang="tr-TR" dirty="0" smtClean="0"/>
              <a:t>VAS değerleri de aynı şekilde 21.güne kadar </a:t>
            </a:r>
            <a:r>
              <a:rPr lang="tr-TR" smtClean="0"/>
              <a:t>düşüş göstermiş.</a:t>
            </a:r>
            <a:endParaRPr lang="tr-TR" dirty="0" smtClean="0"/>
          </a:p>
          <a:p>
            <a:r>
              <a:rPr lang="tr-TR" dirty="0" smtClean="0"/>
              <a:t>Anlamlı bir faz etkisi gözlemledikleri için değerlendirmeyi </a:t>
            </a:r>
            <a:r>
              <a:rPr lang="tr-TR" dirty="0" err="1" smtClean="0"/>
              <a:t>cross</a:t>
            </a:r>
            <a:r>
              <a:rPr lang="tr-TR" dirty="0" smtClean="0"/>
              <a:t> </a:t>
            </a:r>
            <a:r>
              <a:rPr lang="tr-TR" dirty="0" err="1" smtClean="0"/>
              <a:t>overdan</a:t>
            </a:r>
            <a:r>
              <a:rPr lang="tr-TR" dirty="0" smtClean="0"/>
              <a:t> önceki ilk periyotla sınırlandırmak zorunda kalmışlar.</a:t>
            </a:r>
          </a:p>
          <a:p>
            <a:r>
              <a:rPr lang="tr-TR" dirty="0" smtClean="0"/>
              <a:t>Bu sebeple ikinci çalışma dönemi, uzun dönem etkiler nedeniyle ancak gözlemsel data olarak </a:t>
            </a:r>
            <a:r>
              <a:rPr lang="tr-TR" dirty="0" err="1" smtClean="0"/>
              <a:t>değerlendirilebilinir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449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813</Words>
  <Application>Microsoft Office PowerPoint</Application>
  <PresentationFormat>Ekran Gösterisi (4:3)</PresentationFormat>
  <Paragraphs>71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Ofis Teması</vt:lpstr>
      <vt:lpstr>Diz osteoartriti için medikal sülük  uygulanmasıyla ilgili randomize kontrollü bir çalışma</vt:lpstr>
      <vt:lpstr>PowerPoint Sunusu</vt:lpstr>
      <vt:lpstr>GİRİŞ</vt:lpstr>
      <vt:lpstr>MATERYAL VE METODLAR</vt:lpstr>
      <vt:lpstr>MATERYAL VE METODLAR</vt:lpstr>
      <vt:lpstr>MATERYAL VE METODLAR</vt:lpstr>
      <vt:lpstr>PowerPoint Sunusu</vt:lpstr>
      <vt:lpstr>BULGULAR</vt:lpstr>
      <vt:lpstr>BULGULAR</vt:lpstr>
      <vt:lpstr>PowerPoint Sunusu</vt:lpstr>
      <vt:lpstr>PowerPoint Sunusu</vt:lpstr>
      <vt:lpstr>PowerPoint Sunusu</vt:lpstr>
      <vt:lpstr>TARTIŞMA</vt:lpstr>
      <vt:lpstr>TARTIŞMA</vt:lpstr>
      <vt:lpstr>TARTIŞMA</vt:lpstr>
      <vt:lpstr>Figure 4 Patients’ and physicians’ satisfaction 21 days after each therapy (given as % for sum of judgments ‘very satisfied’ and ‘satisfied’ from a 5-point Likert-type scale).</vt:lpstr>
      <vt:lpstr>TARTIŞMA</vt:lpstr>
      <vt:lpstr>SONUÇ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Win7</dc:creator>
  <cp:lastModifiedBy>Win7</cp:lastModifiedBy>
  <cp:revision>29</cp:revision>
  <dcterms:created xsi:type="dcterms:W3CDTF">2016-03-28T06:10:30Z</dcterms:created>
  <dcterms:modified xsi:type="dcterms:W3CDTF">2016-03-29T12:07:23Z</dcterms:modified>
</cp:coreProperties>
</file>