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260" r:id="rId3"/>
    <p:sldId id="296" r:id="rId4"/>
    <p:sldId id="261" r:id="rId5"/>
    <p:sldId id="289" r:id="rId6"/>
    <p:sldId id="290" r:id="rId7"/>
    <p:sldId id="257" r:id="rId8"/>
    <p:sldId id="258" r:id="rId9"/>
    <p:sldId id="287" r:id="rId10"/>
    <p:sldId id="262" r:id="rId11"/>
    <p:sldId id="263" r:id="rId12"/>
    <p:sldId id="265" r:id="rId13"/>
    <p:sldId id="282" r:id="rId14"/>
    <p:sldId id="281" r:id="rId15"/>
    <p:sldId id="298" r:id="rId16"/>
    <p:sldId id="283" r:id="rId17"/>
    <p:sldId id="284" r:id="rId18"/>
    <p:sldId id="285" r:id="rId19"/>
    <p:sldId id="266" r:id="rId20"/>
    <p:sldId id="291" r:id="rId21"/>
    <p:sldId id="268" r:id="rId22"/>
    <p:sldId id="273" r:id="rId23"/>
    <p:sldId id="299" r:id="rId24"/>
    <p:sldId id="293" r:id="rId25"/>
    <p:sldId id="294" r:id="rId26"/>
    <p:sldId id="274" r:id="rId27"/>
    <p:sldId id="275" r:id="rId28"/>
    <p:sldId id="277" r:id="rId29"/>
    <p:sldId id="278" r:id="rId30"/>
    <p:sldId id="279" r:id="rId31"/>
    <p:sldId id="280" r:id="rId32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74" autoAdjust="0"/>
    <p:restoredTop sz="94660"/>
  </p:normalViewPr>
  <p:slideViewPr>
    <p:cSldViewPr>
      <p:cViewPr varScale="1">
        <p:scale>
          <a:sx n="104" d="100"/>
          <a:sy n="104" d="100"/>
        </p:scale>
        <p:origin x="-102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CB9BE53-AFA8-4B14-980E-1FA064B459A6}" type="datetimeFigureOut">
              <a:rPr lang="tr-TR"/>
              <a:pPr>
                <a:defRPr/>
              </a:pPr>
              <a:t>14.03.2017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r-TR" noProof="0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noProof="0"/>
              <a:t>Asıl metin stillerini düzenlemek için tıklatın</a:t>
            </a:r>
          </a:p>
          <a:p>
            <a:pPr lvl="1"/>
            <a:r>
              <a:rPr lang="tr-TR" noProof="0"/>
              <a:t>İkinci düzey</a:t>
            </a:r>
          </a:p>
          <a:p>
            <a:pPr lvl="2"/>
            <a:r>
              <a:rPr lang="tr-TR" noProof="0"/>
              <a:t>Üçüncü düzey</a:t>
            </a:r>
          </a:p>
          <a:p>
            <a:pPr lvl="3"/>
            <a:r>
              <a:rPr lang="tr-TR" noProof="0"/>
              <a:t>Dördüncü düzey</a:t>
            </a:r>
          </a:p>
          <a:p>
            <a:pPr lvl="4"/>
            <a:r>
              <a:rPr lang="tr-TR" noProof="0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B2B9BF4-3457-4EAC-AE62-35236F28073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ayt Görüntüsü Yer Tutucus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tr-TR" smtClean="0"/>
          </a:p>
        </p:txBody>
      </p:sp>
      <p:sp>
        <p:nvSpPr>
          <p:cNvPr id="15363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372DD02-3D3F-4EC3-8CC9-265F6C80C452}" type="slidenum">
              <a:rPr lang="tr-TR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ayt Görüntüsü Yer Tutucus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tr-TR" smtClean="0"/>
          </a:p>
          <a:p>
            <a:pPr>
              <a:spcBef>
                <a:spcPct val="0"/>
              </a:spcBef>
            </a:pPr>
            <a:r>
              <a:rPr lang="tr-TR" smtClean="0"/>
              <a:t>obez bireylerin daha yüksek tuz içeriği ile yiyecek tüketebileceğini ve böylelikle böbreklerin çözünmüş yükünü dengelemek için artan su alımına ihtiyaç duyduğunu varsaymaktadır.</a:t>
            </a:r>
          </a:p>
          <a:p>
            <a:pPr>
              <a:spcBef>
                <a:spcPct val="0"/>
              </a:spcBef>
            </a:pPr>
            <a:endParaRPr lang="tr-TR" smtClean="0"/>
          </a:p>
        </p:txBody>
      </p:sp>
      <p:sp>
        <p:nvSpPr>
          <p:cNvPr id="20483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732F60D-E6EB-4810-A45A-6224BB605056}" type="slidenum">
              <a:rPr lang="tr-TR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tr-T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ayt Görüntüsü Yer Tutucus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tr-TR" smtClean="0"/>
              <a:t>İdrar osmolalitesi ayrıca günlük su alımını daha doğru olarak ölçer çünkü geri çağırma önyargılarına tabi olmayan objektif bir laboratuar ölçümüdür.</a:t>
            </a:r>
          </a:p>
          <a:p>
            <a:pPr>
              <a:spcBef>
                <a:spcPct val="0"/>
              </a:spcBef>
            </a:pPr>
            <a:endParaRPr lang="tr-TR" smtClean="0"/>
          </a:p>
        </p:txBody>
      </p:sp>
      <p:sp>
        <p:nvSpPr>
          <p:cNvPr id="22531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F21A531-6308-409B-B493-30EF74E3DCF3}" type="slidenum">
              <a:rPr lang="tr-TR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tr-T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ayt Görüntüsü Yer Tutucus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tr-TR" smtClean="0"/>
              <a:t>Aile geliri daha sonra aile büyüklüğü için düzenlenen ve enflasyon için her yıl güncellenen yoksulluk eşiğine bölündü.</a:t>
            </a:r>
          </a:p>
          <a:p>
            <a:pPr>
              <a:spcBef>
                <a:spcPct val="0"/>
              </a:spcBef>
            </a:pPr>
            <a:endParaRPr lang="tr-TR" smtClean="0"/>
          </a:p>
          <a:p>
            <a:pPr>
              <a:spcBef>
                <a:spcPct val="0"/>
              </a:spcBef>
            </a:pPr>
            <a:endParaRPr lang="tr-TR" smtClean="0"/>
          </a:p>
        </p:txBody>
      </p:sp>
      <p:sp>
        <p:nvSpPr>
          <p:cNvPr id="28675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DB01C1F-2F16-41E0-889A-107338D4E112}" type="slidenum">
              <a:rPr lang="tr-TR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tr-T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ayt Görüntüsü Yer Tutucus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tr-TR" smtClean="0"/>
              <a:t> Yaklaşık% 50.8 kadın,% 64.5'i İspanyol olmayan beyaz, ortalama yaş 41.1 idi.</a:t>
            </a:r>
          </a:p>
          <a:p>
            <a:pPr>
              <a:spcBef>
                <a:spcPct val="0"/>
              </a:spcBef>
            </a:pPr>
            <a:endParaRPr lang="tr-TR" smtClean="0"/>
          </a:p>
        </p:txBody>
      </p:sp>
      <p:sp>
        <p:nvSpPr>
          <p:cNvPr id="32771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582A4C2-CC44-4C5E-934E-439F644331B6}" type="slidenum">
              <a:rPr lang="tr-TR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532B4E-753D-43AA-AB49-BDC24C28AFE1}" type="datetimeFigureOut">
              <a:rPr lang="tr-TR"/>
              <a:pPr>
                <a:defRPr/>
              </a:pPr>
              <a:t>14.03.2017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8E2FC-6B38-439D-BC1F-F2459E85CF4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F47175-8D7B-4A16-AD1C-601326D98E59}" type="datetimeFigureOut">
              <a:rPr lang="tr-TR"/>
              <a:pPr>
                <a:defRPr/>
              </a:pPr>
              <a:t>14.03.2017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0B3864-2BF0-4EE4-AE5D-FEC42244985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ECA29-AAB7-4530-9336-D0C237E7D7AF}" type="datetimeFigureOut">
              <a:rPr lang="tr-TR"/>
              <a:pPr>
                <a:defRPr/>
              </a:pPr>
              <a:t>14.03.2017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09798-DA49-4D75-94FF-0A3F07668B2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E17E4-375A-4EB5-B521-E860655EEDED}" type="datetimeFigureOut">
              <a:rPr lang="tr-TR"/>
              <a:pPr>
                <a:defRPr/>
              </a:pPr>
              <a:t>14.03.2017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46E25-3970-43C7-A50C-75CDA279EA2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1FB1A2-8D9D-4B39-B752-D05CC2852F7B}" type="datetimeFigureOut">
              <a:rPr lang="tr-TR"/>
              <a:pPr>
                <a:defRPr/>
              </a:pPr>
              <a:t>14.03.2017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F4D337-E0FB-475C-BD4B-80CF0C0C431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01DD5F-D0DA-4D38-AECD-170E0AA0AA62}" type="datetimeFigureOut">
              <a:rPr lang="tr-TR"/>
              <a:pPr>
                <a:defRPr/>
              </a:pPr>
              <a:t>14.03.2017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B006C8-A4B3-4781-B511-F793974A049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BCDE7C-9812-4FF4-9E14-F39D04157A12}" type="datetimeFigureOut">
              <a:rPr lang="tr-TR"/>
              <a:pPr>
                <a:defRPr/>
              </a:pPr>
              <a:t>14.03.2017</a:t>
            </a:fld>
            <a:endParaRPr lang="tr-TR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744608-7BC8-4BFE-BD13-3DE82391349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B57B6-C175-4052-807D-C23BE7B44712}" type="datetimeFigureOut">
              <a:rPr lang="tr-TR"/>
              <a:pPr>
                <a:defRPr/>
              </a:pPr>
              <a:t>14.03.2017</a:t>
            </a:fld>
            <a:endParaRPr lang="tr-TR"/>
          </a:p>
        </p:txBody>
      </p:sp>
      <p:sp>
        <p:nvSpPr>
          <p:cNvPr id="4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16EF5-103B-42D2-B25E-F00F9653EF2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34C0D8-3E23-4856-8E53-057DFC5BD0C3}" type="datetimeFigureOut">
              <a:rPr lang="tr-TR"/>
              <a:pPr>
                <a:defRPr/>
              </a:pPr>
              <a:t>14.03.2017</a:t>
            </a:fld>
            <a:endParaRPr lang="tr-TR"/>
          </a:p>
        </p:txBody>
      </p:sp>
      <p:sp>
        <p:nvSpPr>
          <p:cNvPr id="3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63CDE7-507D-4567-A307-D4836244A5F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FBE75-F8E5-49FC-91F8-CC6C12EEC2EE}" type="datetimeFigureOut">
              <a:rPr lang="tr-TR"/>
              <a:pPr>
                <a:defRPr/>
              </a:pPr>
              <a:t>14.03.2017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4C1FF-514C-4459-AEBD-6B2238DAF1B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364762-2313-4D37-A648-6D3BF37365BB}" type="datetimeFigureOut">
              <a:rPr lang="tr-TR"/>
              <a:pPr>
                <a:defRPr/>
              </a:pPr>
              <a:t>14.03.2017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C240B3-B5C1-494A-B8F6-5F5D4D45061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Başlık Yer Tutucusu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027" name="2 Metin Yer Tutucusu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87944BD-449B-4AFF-8BBD-6EA13A56A541}" type="datetimeFigureOut">
              <a:rPr lang="tr-TR"/>
              <a:pPr>
                <a:defRPr/>
              </a:pPr>
              <a:t>14.03.2017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3905D93-D707-43F2-8975-E9FCBBA2098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 smtClean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92238" y="5013325"/>
            <a:ext cx="6380162" cy="1079500"/>
          </a:xfrm>
        </p:spPr>
        <p:txBody>
          <a:bodyPr rtlCol="0">
            <a:normAutofit fontScale="4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tr-TR" b="1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5000" dirty="0">
                <a:solidFill>
                  <a:schemeClr val="tx1"/>
                </a:solidFill>
              </a:rPr>
              <a:t>Arş. Gör. Dr. Abdullah Kaan KURT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5000" dirty="0">
                <a:solidFill>
                  <a:schemeClr val="tx1"/>
                </a:solidFill>
              </a:rPr>
              <a:t>14/3/2017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b="1" dirty="0"/>
              <a:t>  </a:t>
            </a:r>
            <a:endParaRPr lang="tr-TR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tr-TR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tr-TR" dirty="0"/>
          </a:p>
        </p:txBody>
      </p:sp>
      <p:pic>
        <p:nvPicPr>
          <p:cNvPr id="14339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333375"/>
            <a:ext cx="7847013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METOD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>
              <a:lnSpc>
                <a:spcPct val="80000"/>
              </a:lnSpc>
            </a:pPr>
            <a:r>
              <a:rPr lang="tr-TR" sz="2800" smtClean="0"/>
              <a:t>Hidrasyon durumunun saptanması için </a:t>
            </a:r>
          </a:p>
          <a:p>
            <a:pPr lvl="1">
              <a:lnSpc>
                <a:spcPct val="80000"/>
              </a:lnSpc>
            </a:pPr>
            <a:r>
              <a:rPr lang="tr-TR" smtClean="0"/>
              <a:t>İdrar örneklerinin osmolalitesi kullanıldı</a:t>
            </a:r>
          </a:p>
          <a:p>
            <a:pPr>
              <a:lnSpc>
                <a:spcPct val="80000"/>
              </a:lnSpc>
            </a:pPr>
            <a:endParaRPr lang="tr-TR" sz="2800" smtClean="0"/>
          </a:p>
          <a:p>
            <a:pPr>
              <a:lnSpc>
                <a:spcPct val="80000"/>
              </a:lnSpc>
            </a:pPr>
            <a:r>
              <a:rPr lang="tr-TR" sz="2800" smtClean="0"/>
              <a:t>Hidrasyon durumu</a:t>
            </a:r>
          </a:p>
          <a:p>
            <a:pPr lvl="1">
              <a:lnSpc>
                <a:spcPct val="80000"/>
              </a:lnSpc>
            </a:pPr>
            <a:r>
              <a:rPr lang="tr-TR" smtClean="0"/>
              <a:t>≥800 mOsm / kg değerlere sahip bireyler yetersiz hidrate kabul edildi. </a:t>
            </a:r>
          </a:p>
          <a:p>
            <a:pPr>
              <a:lnSpc>
                <a:spcPct val="80000"/>
              </a:lnSpc>
            </a:pPr>
            <a:endParaRPr lang="tr-TR" sz="2800" smtClean="0"/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tr-TR" sz="2600" smtClean="0"/>
              <a:t> </a:t>
            </a:r>
          </a:p>
          <a:p>
            <a:pPr>
              <a:lnSpc>
                <a:spcPct val="80000"/>
              </a:lnSpc>
            </a:pPr>
            <a:endParaRPr lang="tr-TR" sz="2600" smtClean="0"/>
          </a:p>
          <a:p>
            <a:pPr>
              <a:lnSpc>
                <a:spcPct val="80000"/>
              </a:lnSpc>
            </a:pPr>
            <a:endParaRPr lang="tr-TR" sz="2500" smtClean="0"/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tr-TR" sz="2500" smtClean="0"/>
              <a:t> 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METOD</a:t>
            </a:r>
          </a:p>
        </p:txBody>
      </p:sp>
      <p:sp>
        <p:nvSpPr>
          <p:cNvPr id="29698" name="İçerik Yer Tutucusu 2"/>
          <p:cNvSpPr>
            <a:spLocks noGrp="1"/>
          </p:cNvSpPr>
          <p:nvPr>
            <p:ph idx="1"/>
          </p:nvPr>
        </p:nvSpPr>
        <p:spPr>
          <a:xfrm>
            <a:off x="457200" y="1619250"/>
            <a:ext cx="8229600" cy="4525963"/>
          </a:xfrm>
        </p:spPr>
        <p:txBody>
          <a:bodyPr/>
          <a:lstStyle/>
          <a:p>
            <a:r>
              <a:rPr lang="tr-TR" smtClean="0"/>
              <a:t>Dışlanma kriterleri</a:t>
            </a:r>
          </a:p>
          <a:p>
            <a:pPr lvl="1"/>
            <a:r>
              <a:rPr lang="tr-TR" smtClean="0"/>
              <a:t>Diyabet tanısı konmuş, </a:t>
            </a:r>
          </a:p>
          <a:p>
            <a:pPr lvl="1"/>
            <a:r>
              <a:rPr lang="tr-TR" smtClean="0"/>
              <a:t>Glikohemoglobin düzeyinde yükselme (% 6.5 veya daha fazla) bulunan</a:t>
            </a:r>
          </a:p>
          <a:p>
            <a:pPr lvl="1"/>
            <a:r>
              <a:rPr lang="tr-TR" smtClean="0"/>
              <a:t>Şu anda diüretik reçete edilen kişiler</a:t>
            </a:r>
          </a:p>
        </p:txBody>
      </p:sp>
      <p:sp>
        <p:nvSpPr>
          <p:cNvPr id="29699" name="Dikdörtgen 3"/>
          <p:cNvSpPr>
            <a:spLocks noChangeArrowheads="1"/>
          </p:cNvSpPr>
          <p:nvPr/>
        </p:nvSpPr>
        <p:spPr bwMode="auto">
          <a:xfrm>
            <a:off x="2286000" y="1582738"/>
            <a:ext cx="45720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tr-TR" sz="180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Bulgular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>
              <a:buFont typeface="Arial" charset="0"/>
              <a:buNone/>
            </a:pPr>
            <a:endParaRPr lang="tr-TR" smtClean="0"/>
          </a:p>
          <a:p>
            <a:r>
              <a:rPr lang="tr-TR" sz="2800" smtClean="0"/>
              <a:t>NHANES 2009-2010 ve 2011-2012  </a:t>
            </a:r>
          </a:p>
          <a:p>
            <a:r>
              <a:rPr lang="tr-TR" sz="2800" smtClean="0"/>
              <a:t>Eksiksiz tıbbi muayene verileri olan </a:t>
            </a:r>
          </a:p>
          <a:p>
            <a:r>
              <a:rPr lang="tr-TR" sz="2800" smtClean="0"/>
              <a:t>18-64 yaşları arasında</a:t>
            </a:r>
          </a:p>
          <a:p>
            <a:r>
              <a:rPr lang="tr-TR" sz="2800" smtClean="0"/>
              <a:t> 9,528 birey alınmış</a:t>
            </a:r>
            <a:r>
              <a:rPr lang="tr-TR" smtClean="0"/>
              <a:t> </a:t>
            </a:r>
          </a:p>
          <a:p>
            <a:endParaRPr lang="tr-TR" smtClean="0"/>
          </a:p>
          <a:p>
            <a:pPr>
              <a:buFont typeface="Arial" charset="0"/>
              <a:buNone/>
            </a:pPr>
            <a:endParaRPr lang="tr-TR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smtClean="0"/>
          </a:p>
        </p:txBody>
      </p:sp>
      <p:sp>
        <p:nvSpPr>
          <p:cNvPr id="31746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smtClean="0"/>
          </a:p>
        </p:txBody>
      </p:sp>
      <p:pic>
        <p:nvPicPr>
          <p:cNvPr id="3174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19250" y="260350"/>
            <a:ext cx="5976938" cy="6103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smtClean="0"/>
          </a:p>
        </p:txBody>
      </p:sp>
      <p:sp>
        <p:nvSpPr>
          <p:cNvPr id="33794" name="İçerik Yer Tutucusu 2"/>
          <p:cNvSpPr>
            <a:spLocks noGrp="1"/>
          </p:cNvSpPr>
          <p:nvPr>
            <p:ph idx="1"/>
          </p:nvPr>
        </p:nvSpPr>
        <p:spPr>
          <a:xfrm>
            <a:off x="457200" y="1557338"/>
            <a:ext cx="8229600" cy="4525962"/>
          </a:xfrm>
        </p:spPr>
        <p:txBody>
          <a:bodyPr/>
          <a:lstStyle/>
          <a:p>
            <a:r>
              <a:rPr lang="tr-TR" sz="2800" smtClean="0"/>
              <a:t>Ortalama idrar ozmolalitesi 631.4 mOsm / kg</a:t>
            </a:r>
          </a:p>
          <a:p>
            <a:endParaRPr lang="tr-TR" sz="2800" smtClean="0"/>
          </a:p>
          <a:p>
            <a:r>
              <a:rPr lang="tr-TR" sz="2800" smtClean="0"/>
              <a:t>% 32.6'sı idrarda 800 mOsm / kg veya daha fazla (yetersiz hidrasyon)</a:t>
            </a:r>
          </a:p>
          <a:p>
            <a:endParaRPr lang="tr-TR" sz="2800" smtClean="0"/>
          </a:p>
          <a:p>
            <a:endParaRPr lang="tr-TR" smtClean="0"/>
          </a:p>
          <a:p>
            <a:endParaRPr lang="tr-TR" smtClean="0"/>
          </a:p>
          <a:p>
            <a:endParaRPr lang="tr-TR" smtClean="0"/>
          </a:p>
          <a:p>
            <a:endParaRPr lang="tr-TR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smtClean="0"/>
          </a:p>
        </p:txBody>
      </p:sp>
      <p:sp>
        <p:nvSpPr>
          <p:cNvPr id="34818" name="İçerik Yer Tutucusu 2"/>
          <p:cNvSpPr>
            <a:spLocks noGrp="1"/>
          </p:cNvSpPr>
          <p:nvPr>
            <p:ph idx="1"/>
          </p:nvPr>
        </p:nvSpPr>
        <p:spPr>
          <a:xfrm>
            <a:off x="468313" y="1268413"/>
            <a:ext cx="8229600" cy="4525962"/>
          </a:xfrm>
        </p:spPr>
        <p:txBody>
          <a:bodyPr anchor="ctr"/>
          <a:lstStyle/>
          <a:p>
            <a:r>
              <a:rPr lang="tr-TR" sz="2800" smtClean="0"/>
              <a:t>Hidrasyon durumu ile yaş, ırk, cinsiyet, gelir, yoksulluk oranı  ve BMI anlamlı olarak ilişkiliydi (Tablo 2).</a:t>
            </a:r>
          </a:p>
          <a:p>
            <a:endParaRPr lang="tr-TR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smtClean="0"/>
          </a:p>
        </p:txBody>
      </p:sp>
      <p:pic>
        <p:nvPicPr>
          <p:cNvPr id="358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403350" y="115888"/>
            <a:ext cx="5905500" cy="6669087"/>
          </a:xfrm>
        </p:spPr>
      </p:pic>
      <p:sp>
        <p:nvSpPr>
          <p:cNvPr id="3" name="Yuvarlatılmış Dikdörtgen 2"/>
          <p:cNvSpPr/>
          <p:nvPr/>
        </p:nvSpPr>
        <p:spPr>
          <a:xfrm>
            <a:off x="1449388" y="4217988"/>
            <a:ext cx="5329237" cy="720725"/>
          </a:xfrm>
          <a:prstGeom prst="roundRect">
            <a:avLst/>
          </a:prstGeom>
          <a:solidFill>
            <a:srgbClr val="C00000">
              <a:alpha val="27000"/>
            </a:srgbClr>
          </a:solidFill>
          <a:ln>
            <a:solidFill>
              <a:schemeClr val="accent1">
                <a:shade val="50000"/>
                <a:alpha val="3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 sz="18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smtClean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>
              <a:lnSpc>
                <a:spcPct val="80000"/>
              </a:lnSpc>
            </a:pPr>
            <a:r>
              <a:rPr lang="tr-TR" sz="2800" smtClean="0"/>
              <a:t>Çok değişkenli analizlerde hidrasyon durumu, hem doğrusal hem de lojistik regresyon modellerinde BMİ sonuçlarıyla anlamlı şekilde ilişkiliydi (Tablo 3).</a:t>
            </a:r>
          </a:p>
          <a:p>
            <a:pPr>
              <a:lnSpc>
                <a:spcPct val="80000"/>
              </a:lnSpc>
            </a:pPr>
            <a:endParaRPr lang="tr-TR" sz="2800" smtClean="0"/>
          </a:p>
          <a:p>
            <a:pPr>
              <a:lnSpc>
                <a:spcPct val="80000"/>
              </a:lnSpc>
            </a:pPr>
            <a:r>
              <a:rPr lang="tr-TR" sz="2800" smtClean="0"/>
              <a:t>Yeterli derecede hidrate olmayan yetişkinlerin  BMI, hidrate bireylerden ortalama 1.32 kg / m2 (% 95 CI, 0.85-1.79 kg / m2, P &lt;.001 ) fazla idi.</a:t>
            </a:r>
          </a:p>
          <a:p>
            <a:pPr>
              <a:lnSpc>
                <a:spcPct val="80000"/>
              </a:lnSpc>
            </a:pPr>
            <a:endParaRPr lang="tr-TR" sz="2800" smtClean="0"/>
          </a:p>
          <a:p>
            <a:pPr>
              <a:lnSpc>
                <a:spcPct val="80000"/>
              </a:lnSpc>
              <a:buFont typeface="Arial" charset="0"/>
              <a:buNone/>
            </a:pPr>
            <a:endParaRPr lang="tr-TR" sz="2800" smtClean="0"/>
          </a:p>
          <a:p>
            <a:pPr>
              <a:lnSpc>
                <a:spcPct val="80000"/>
              </a:lnSpc>
            </a:pPr>
            <a:r>
              <a:rPr lang="tr-TR" sz="2800" smtClean="0"/>
              <a:t>Obez olma olasılığı, hidrate bireylere kıyasla yetersiz hidrate kişilerde 1.59 kat daha yüksekti (% 95 CI, 1.35-1.88; P &lt;.001).</a:t>
            </a:r>
          </a:p>
          <a:p>
            <a:pPr>
              <a:lnSpc>
                <a:spcPct val="80000"/>
              </a:lnSpc>
            </a:pPr>
            <a:endParaRPr lang="tr-TR" sz="2800" smtClean="0"/>
          </a:p>
          <a:p>
            <a:pPr>
              <a:lnSpc>
                <a:spcPct val="80000"/>
              </a:lnSpc>
            </a:pPr>
            <a:endParaRPr lang="tr-TR" sz="270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smtClean="0"/>
          </a:p>
        </p:txBody>
      </p:sp>
      <p:pic>
        <p:nvPicPr>
          <p:cNvPr id="378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11188" y="514350"/>
            <a:ext cx="7345362" cy="6210300"/>
          </a:xfrm>
        </p:spPr>
      </p:pic>
      <p:sp>
        <p:nvSpPr>
          <p:cNvPr id="4" name="Yuvarlatılmış Dikdörtgen 3"/>
          <p:cNvSpPr/>
          <p:nvPr/>
        </p:nvSpPr>
        <p:spPr>
          <a:xfrm>
            <a:off x="692150" y="2014538"/>
            <a:ext cx="6769100" cy="360362"/>
          </a:xfrm>
          <a:prstGeom prst="roundRect">
            <a:avLst/>
          </a:prstGeom>
          <a:solidFill>
            <a:srgbClr val="C00000">
              <a:alpha val="27000"/>
            </a:srgbClr>
          </a:solidFill>
          <a:ln>
            <a:solidFill>
              <a:schemeClr val="accent1">
                <a:shade val="50000"/>
                <a:alpha val="3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 sz="18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smtClean="0"/>
          </a:p>
        </p:txBody>
      </p:sp>
      <p:sp>
        <p:nvSpPr>
          <p:cNvPr id="38914" name="İçerik Yer Tutucusu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tr-TR" smtClean="0"/>
          </a:p>
          <a:p>
            <a:endParaRPr lang="tr-TR" smtClean="0"/>
          </a:p>
          <a:p>
            <a:r>
              <a:rPr lang="tr-TR" sz="2800" smtClean="0"/>
              <a:t>Beklendiği gibi  ırk , gelir, yoksulluk oranı ve yaş da  düzeltilmiş modellerde BMİ sonuçlarıyla anlamlı derecede ilişkiliydi.</a:t>
            </a:r>
          </a:p>
          <a:p>
            <a:endParaRPr lang="tr-TR" sz="2800" smtClean="0"/>
          </a:p>
          <a:p>
            <a:endParaRPr lang="tr-TR" smtClean="0"/>
          </a:p>
          <a:p>
            <a:endParaRPr lang="tr-TR" smtClean="0"/>
          </a:p>
          <a:p>
            <a:endParaRPr lang="tr-TR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GİRİŞ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tr-TR" sz="2800" smtClean="0"/>
              <a:t>Obezite çoğu yüksek gelirli ülkede yaygın ve masraflı bir kronik hastalık olmaya devam etmektedir.</a:t>
            </a:r>
          </a:p>
          <a:p>
            <a:pPr>
              <a:lnSpc>
                <a:spcPct val="80000"/>
              </a:lnSpc>
            </a:pPr>
            <a:endParaRPr lang="tr-TR" sz="2800" smtClean="0"/>
          </a:p>
          <a:p>
            <a:pPr>
              <a:lnSpc>
                <a:spcPct val="80000"/>
              </a:lnSpc>
            </a:pPr>
            <a:r>
              <a:rPr lang="tr-TR" sz="2800" smtClean="0"/>
              <a:t>Obezitenin birçok nedeni bulunmaktadır. Bu yüzden hem önleme hem de yönetim açısından büyük bir klinik sorun oluşturmaktadır.</a:t>
            </a:r>
          </a:p>
          <a:p>
            <a:pPr>
              <a:lnSpc>
                <a:spcPct val="80000"/>
              </a:lnSpc>
            </a:pPr>
            <a:endParaRPr lang="tr-TR" sz="2800" smtClean="0"/>
          </a:p>
          <a:p>
            <a:pPr>
              <a:lnSpc>
                <a:spcPct val="80000"/>
              </a:lnSpc>
            </a:pPr>
            <a:endParaRPr lang="tr-TR" sz="2700" smtClean="0"/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tr-TR" sz="2700" smtClean="0"/>
              <a:t>     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tr-TR" sz="27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smtClean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tr-TR" sz="2800" smtClean="0"/>
              <a:t>Yoksulluk oranları ile BMI arasında negatif ilişki vardı</a:t>
            </a:r>
          </a:p>
          <a:p>
            <a:endParaRPr lang="tr-TR" sz="2800" smtClean="0"/>
          </a:p>
          <a:p>
            <a:endParaRPr lang="tr-TR" sz="2800" smtClean="0"/>
          </a:p>
          <a:p>
            <a:r>
              <a:rPr lang="tr-TR" sz="2800" smtClean="0"/>
              <a:t>Düşük gelir oranları ile obez olma eğilimi düşmekteydi.</a:t>
            </a:r>
          </a:p>
          <a:p>
            <a:pPr>
              <a:buFont typeface="Arial" charset="0"/>
              <a:buNone/>
            </a:pPr>
            <a:r>
              <a:rPr lang="tr-TR" smtClean="0"/>
              <a:t>  </a:t>
            </a:r>
          </a:p>
          <a:p>
            <a:endParaRPr lang="tr-TR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TARTIŞMA</a:t>
            </a:r>
          </a:p>
        </p:txBody>
      </p:sp>
      <p:sp>
        <p:nvSpPr>
          <p:cNvPr id="40962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 smtClean="0"/>
              <a:t>Yetersiz hidrasyon, 18 ile 64 yaş arasındaki yetişkinler arasında BMI ve obezite ile ilişkiliydi.</a:t>
            </a:r>
          </a:p>
          <a:p>
            <a:endParaRPr lang="tr-TR" sz="2800" smtClean="0"/>
          </a:p>
          <a:p>
            <a:r>
              <a:rPr lang="tr-TR" sz="2800" smtClean="0"/>
              <a:t>Çalışma, hidrasyon ve BMI arasında önemli bir klinik etkiye sahip olabilecek yeni bir ilişkiyi vurgulamaktadır.</a:t>
            </a:r>
          </a:p>
          <a:p>
            <a:endParaRPr lang="tr-TR" sz="2800" smtClean="0"/>
          </a:p>
          <a:p>
            <a:endParaRPr lang="tr-TR" smtClean="0"/>
          </a:p>
          <a:p>
            <a:endParaRPr lang="tr-TR" smtClean="0"/>
          </a:p>
          <a:p>
            <a:endParaRPr lang="tr-TR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smtClean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smtClean="0"/>
              <a:t>Kesitsel araştırmamızda nedensellik sağlanamamış olsa da bulgular yetersiz hidrasyon ve kilo durumu arasındaki ilişkiyi incelemek için ek araştırmanın yapılması gerektiğini göstermektedir.</a:t>
            </a:r>
          </a:p>
          <a:p>
            <a:pPr>
              <a:buFont typeface="Arial" charset="0"/>
              <a:buNone/>
            </a:pPr>
            <a:endParaRPr lang="tr-TR" sz="280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smtClean="0"/>
          </a:p>
        </p:txBody>
      </p:sp>
      <p:sp>
        <p:nvSpPr>
          <p:cNvPr id="44034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 smtClean="0"/>
              <a:t>Sıvı alımının % 1 ile % 2 gibi bir azlığında bile  yorgunluk ve baş ağrısı dereceleri kademeli olarak artar</a:t>
            </a:r>
          </a:p>
          <a:p>
            <a:endParaRPr lang="tr-TR" sz="2800" smtClean="0"/>
          </a:p>
          <a:p>
            <a:r>
              <a:rPr lang="tr-TR" sz="2800" smtClean="0"/>
              <a:t> Kötü ruh hali, baş ağrısı ve böbrek fonksiyon bozukluğu yanı sıra kabızlık yetersiz hidrasyon ile ilişkilendirilmiştir.</a:t>
            </a:r>
          </a:p>
          <a:p>
            <a:endParaRPr lang="tr-TR" sz="2800" smtClean="0"/>
          </a:p>
          <a:p>
            <a:endParaRPr lang="tr-TR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smtClean="0"/>
          </a:p>
        </p:txBody>
      </p:sp>
      <p:sp>
        <p:nvSpPr>
          <p:cNvPr id="45058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 smtClean="0"/>
              <a:t>Hidrasyon , klinisyenler ve medyada obezite yönetimi bağlamında tartışılmasına rağmen, yeterince hidrate kalmaya yönelik tavsiyeler, obezite yönetiminde genel kabul gören bir kılavuzda yer almıyor.</a:t>
            </a:r>
          </a:p>
          <a:p>
            <a:endParaRPr lang="tr-TR" sz="280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smtClean="0"/>
          </a:p>
        </p:txBody>
      </p:sp>
      <p:sp>
        <p:nvSpPr>
          <p:cNvPr id="46082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 smtClean="0"/>
              <a:t>Bulgular, yeterli hidrasyonun kilo vermede rol oynayabileceğini ve kilo kontrolü danışmanlığı sırasında yeterli hidrasyon ile ilgili daha fazla konuşulması gerektiğini göstermektedir.</a:t>
            </a:r>
          </a:p>
          <a:p>
            <a:endParaRPr lang="tr-TR" sz="280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smtClean="0"/>
          </a:p>
        </p:txBody>
      </p:sp>
      <p:sp>
        <p:nvSpPr>
          <p:cNvPr id="47106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smtClean="0"/>
          </a:p>
          <a:p>
            <a:r>
              <a:rPr lang="tr-TR" sz="2800" smtClean="0"/>
              <a:t>Obez bireyler, obez olmayan bireylerden daha yüksek su gereksinimine sahiptir, çünkü su ihtiyaçları metabolik hız, vücut yüzey alanı ve vücut ağırlığına bağlıdır.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smtClean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Font typeface="Arial" charset="0"/>
              <a:buNone/>
            </a:pPr>
            <a:endParaRPr lang="tr-TR" sz="2500" smtClean="0"/>
          </a:p>
          <a:p>
            <a:pPr marL="0" indent="0">
              <a:lnSpc>
                <a:spcPct val="80000"/>
              </a:lnSpc>
            </a:pPr>
            <a:r>
              <a:rPr lang="tr-TR" sz="2800" smtClean="0"/>
              <a:t>Klinik sıvı ihtiyacı sağlıklı topluluklarda günde 40 ila 50 mL / kg arasındadır.</a:t>
            </a: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endParaRPr lang="tr-TR" sz="2800" smtClean="0"/>
          </a:p>
          <a:p>
            <a:pPr marL="0" indent="0">
              <a:lnSpc>
                <a:spcPct val="80000"/>
              </a:lnSpc>
            </a:pPr>
            <a:r>
              <a:rPr lang="tr-TR" sz="2800" smtClean="0"/>
              <a:t>Boyu aynı olan  72 kilo ağırlığında (sağlıklı ağırlık) bir  birey için su gereksinimi ve 95 kilo (obez) ağırlığındaki bir birey için su gereksinimi  1 L'den daha fazla farklılık gösterebilir.</a:t>
            </a:r>
          </a:p>
          <a:p>
            <a:pPr marL="0" indent="0">
              <a:lnSpc>
                <a:spcPct val="80000"/>
              </a:lnSpc>
            </a:pPr>
            <a:endParaRPr lang="tr-TR" sz="2800" smtClean="0"/>
          </a:p>
          <a:p>
            <a:pPr marL="0" indent="0">
              <a:lnSpc>
                <a:spcPct val="80000"/>
              </a:lnSpc>
            </a:pPr>
            <a:r>
              <a:rPr lang="tr-TR" sz="2800" smtClean="0"/>
              <a:t>Klinisyenler muhtemelen, BMI'leri yüksek kişiler arasında bu büyük su ihtiyacının farkında değildir.Bu nedenle bu gereksinimi karşılamak için yeterli danışmanlık sağlanamıyor olabilir.</a:t>
            </a:r>
          </a:p>
          <a:p>
            <a:pPr marL="0" indent="0">
              <a:lnSpc>
                <a:spcPct val="80000"/>
              </a:lnSpc>
            </a:pPr>
            <a:endParaRPr lang="tr-TR" sz="2800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Sonuç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tr-TR" sz="2800" smtClean="0"/>
              <a:t>Çalışma, ulusal olarak temsili bir numunenin analizi, hidrasyon ve antropometrik ölçümlerin objektif laboratuar değerlerinin kullanılması gibi konularda güçlüklere sahiptir.</a:t>
            </a:r>
          </a:p>
          <a:p>
            <a:pPr>
              <a:lnSpc>
                <a:spcPct val="80000"/>
              </a:lnSpc>
            </a:pPr>
            <a:endParaRPr lang="tr-TR" sz="2800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r>
              <a:rPr lang="tr-TR" sz="2800" smtClean="0"/>
              <a:t>Bulgular , spesifik sınırlamalar bağlamında değerlendirilmelidir.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tr-TR" sz="2800" smtClean="0"/>
          </a:p>
          <a:p>
            <a:pPr>
              <a:lnSpc>
                <a:spcPct val="80000"/>
              </a:lnSpc>
            </a:pPr>
            <a:r>
              <a:rPr lang="tr-TR" sz="2800" smtClean="0"/>
              <a:t>Birincisi, bu veriler kesitsel olup nedenselliği belirlemek için kullanılamaz.</a:t>
            </a:r>
          </a:p>
          <a:p>
            <a:pPr>
              <a:lnSpc>
                <a:spcPct val="80000"/>
              </a:lnSpc>
            </a:pPr>
            <a:endParaRPr lang="tr-TR" sz="2800" smtClean="0"/>
          </a:p>
          <a:p>
            <a:pPr>
              <a:lnSpc>
                <a:spcPct val="80000"/>
              </a:lnSpc>
            </a:pPr>
            <a:endParaRPr lang="tr-TR" sz="2800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smtClean="0"/>
          </a:p>
        </p:txBody>
      </p:sp>
      <p:sp>
        <p:nvSpPr>
          <p:cNvPr id="50178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tr-TR" sz="2800" smtClean="0"/>
              <a:t>İkincisi, idrar osmolalitesi hidrasyonun mükemmel bir ölçüsü olarak görülmekle birlikte, NHANES'de bulunan 1 kez okumanın bireylerin normal hidrasyon seviyesini temsil etmeyebilir.  </a:t>
            </a:r>
          </a:p>
          <a:p>
            <a:pPr>
              <a:lnSpc>
                <a:spcPct val="80000"/>
              </a:lnSpc>
            </a:pPr>
            <a:endParaRPr lang="tr-TR" sz="2800" smtClean="0"/>
          </a:p>
          <a:p>
            <a:r>
              <a:rPr lang="tr-TR" sz="2800" smtClean="0"/>
              <a:t>Üçüncüsü, 18 ila 64 yaşları arasındaki ulusal temsili yetişkin örnekleminden elde edilen bulgular, diğer yaş gruplarına (çocuklar, yaşlılar) ya da topluluk dışı yerleşim yerlerinde olan kişilere genelleme yapılamayabilir.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smtClean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tr-TR" smtClean="0"/>
              <a:t> </a:t>
            </a:r>
            <a:r>
              <a:rPr lang="tr-TR" sz="2800" smtClean="0"/>
              <a:t>Kilo vermek için su tüketiminin etkin olduğunu gösteren bir kanıt bulunmamaktadır.</a:t>
            </a:r>
            <a:r>
              <a:rPr lang="tr-TR" smtClean="0"/>
              <a:t> </a:t>
            </a:r>
          </a:p>
          <a:p>
            <a:pPr>
              <a:lnSpc>
                <a:spcPct val="90000"/>
              </a:lnSpc>
            </a:pPr>
            <a:endParaRPr lang="tr-TR" smtClean="0"/>
          </a:p>
          <a:p>
            <a:r>
              <a:rPr lang="tr-TR" smtClean="0"/>
              <a:t> </a:t>
            </a:r>
            <a:r>
              <a:rPr lang="tr-TR" sz="2800" smtClean="0"/>
              <a:t>Bazı çalışmalar, su alımının obezitenin önlenmesi ve tedavisi için umut verici  olabileceğini savunurken bazı çalışmalar fazla su alımının obeziteye neden olabileceğini    savunmaktadır.</a:t>
            </a:r>
          </a:p>
          <a:p>
            <a:pPr>
              <a:lnSpc>
                <a:spcPct val="90000"/>
              </a:lnSpc>
            </a:pPr>
            <a:endParaRPr lang="tr-TR" smtClean="0"/>
          </a:p>
          <a:p>
            <a:pPr>
              <a:lnSpc>
                <a:spcPct val="90000"/>
              </a:lnSpc>
            </a:pPr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smtClean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tr-TR" sz="2500" smtClean="0"/>
              <a:t>Sonuç olarak, hidrasyon çok faktörden etkilenir, hidrasyonu geliştirmek için  geniş öneriler yapmak zor olabilir.</a:t>
            </a:r>
          </a:p>
          <a:p>
            <a:pPr>
              <a:lnSpc>
                <a:spcPct val="80000"/>
              </a:lnSpc>
            </a:pPr>
            <a:endParaRPr lang="tr-TR" sz="2500" smtClean="0"/>
          </a:p>
          <a:p>
            <a:pPr>
              <a:lnSpc>
                <a:spcPct val="80000"/>
              </a:lnSpc>
            </a:pPr>
            <a:r>
              <a:rPr lang="tr-TR" sz="2500" smtClean="0"/>
              <a:t>Karışıklıkları kontrol ettikten sonra dahi </a:t>
            </a:r>
          </a:p>
          <a:p>
            <a:pPr lvl="2">
              <a:lnSpc>
                <a:spcPct val="80000"/>
              </a:lnSpc>
              <a:buFont typeface="Wingdings" pitchFamily="2" charset="2"/>
              <a:buChar char="Ø"/>
            </a:pPr>
            <a:r>
              <a:rPr lang="tr-TR" sz="1900" smtClean="0"/>
              <a:t>	yetersiz hidrasyon ve artmış BMİ </a:t>
            </a:r>
          </a:p>
          <a:p>
            <a:pPr lvl="2">
              <a:lnSpc>
                <a:spcPct val="80000"/>
              </a:lnSpc>
              <a:buFont typeface="Wingdings" pitchFamily="2" charset="2"/>
              <a:buChar char="Ø"/>
            </a:pPr>
            <a:r>
              <a:rPr lang="tr-TR" sz="1900" smtClean="0"/>
              <a:t>	yetersiz hidrasyon ve obezite arasında önemli bir ilişki bulundu.</a:t>
            </a:r>
          </a:p>
          <a:p>
            <a:pPr>
              <a:lnSpc>
                <a:spcPct val="80000"/>
              </a:lnSpc>
            </a:pPr>
            <a:endParaRPr lang="tr-TR" sz="2500" smtClean="0"/>
          </a:p>
          <a:p>
            <a:pPr>
              <a:lnSpc>
                <a:spcPct val="80000"/>
              </a:lnSpc>
            </a:pPr>
            <a:r>
              <a:rPr lang="tr-TR" sz="2500" smtClean="0"/>
              <a:t>Bu ilişki daha önce nüfus düzeyinde gösterilmemiştir.</a:t>
            </a:r>
          </a:p>
          <a:p>
            <a:pPr>
              <a:lnSpc>
                <a:spcPct val="80000"/>
              </a:lnSpc>
            </a:pPr>
            <a:endParaRPr lang="tr-TR" sz="2500" smtClean="0"/>
          </a:p>
          <a:p>
            <a:pPr>
              <a:lnSpc>
                <a:spcPct val="80000"/>
              </a:lnSpc>
            </a:pPr>
            <a:r>
              <a:rPr lang="tr-TR" sz="2500" smtClean="0"/>
              <a:t>Önemli bir besin maddesi olan su, ağırlık yönetimi araştırması ve klinik stratejilerinde daha fazla odaklanmayı hak etmektedir.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smtClean="0"/>
          </a:p>
        </p:txBody>
      </p:sp>
      <p:sp>
        <p:nvSpPr>
          <p:cNvPr id="52226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endParaRPr lang="tr-TR" smtClean="0"/>
          </a:p>
          <a:p>
            <a:pPr marL="0" indent="0">
              <a:buFont typeface="Arial" charset="0"/>
              <a:buNone/>
            </a:pPr>
            <a:endParaRPr lang="tr-TR" smtClean="0"/>
          </a:p>
          <a:p>
            <a:pPr marL="0" indent="0">
              <a:buFont typeface="Arial" charset="0"/>
              <a:buNone/>
            </a:pPr>
            <a:endParaRPr lang="tr-TR" smtClean="0"/>
          </a:p>
          <a:p>
            <a:pPr marL="0" indent="0">
              <a:buFont typeface="Arial" charset="0"/>
              <a:buNone/>
            </a:pPr>
            <a:endParaRPr lang="tr-TR" smtClean="0"/>
          </a:p>
          <a:p>
            <a:pPr marL="0" indent="0">
              <a:buFont typeface="Arial" charset="0"/>
              <a:buNone/>
            </a:pPr>
            <a:endParaRPr lang="tr-TR" smtClean="0"/>
          </a:p>
          <a:p>
            <a:pPr marL="0" indent="0">
              <a:buFont typeface="Arial" charset="0"/>
              <a:buNone/>
            </a:pPr>
            <a:endParaRPr lang="tr-TR" smtClean="0"/>
          </a:p>
          <a:p>
            <a:pPr marL="0" indent="0">
              <a:buFont typeface="Arial" charset="0"/>
              <a:buNone/>
            </a:pPr>
            <a:r>
              <a:rPr lang="tr-TR" smtClean="0"/>
              <a:t>					TEŞEKKÜRLER…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smtClean="0"/>
          </a:p>
        </p:txBody>
      </p:sp>
      <p:sp>
        <p:nvSpPr>
          <p:cNvPr id="19458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 smtClean="0"/>
              <a:t>Yapılan sistematik bir derlemede, araştırılan 6 kesitsel araştırmada su alımı ve obezite arasındaki çelişkili bulgular bildirilmiştir; bazı çalışmalar, su alımıyla obezite arasında doğrudan bir ilişki olduğunu göstermektedir.</a:t>
            </a:r>
          </a:p>
          <a:p>
            <a:endParaRPr lang="tr-TR" sz="2800" smtClean="0"/>
          </a:p>
          <a:p>
            <a:r>
              <a:rPr lang="tr-TR" sz="2800" smtClean="0"/>
              <a:t>Su alımı ve obezite ile ilgili bu kesitsel çalışmalar karışık sonuçlar ortaya koymasına rağmen son   çalışmaların sonuçları, suyun obeziteyi etkili bir şekilde önleme ve tedavi etme potansiyeli olduğunu  işaret etmektedir.</a:t>
            </a:r>
          </a:p>
          <a:p>
            <a:endParaRPr lang="tr-TR" sz="2800" smtClean="0"/>
          </a:p>
          <a:p>
            <a:endParaRPr lang="tr-TR" sz="3700" smtClean="0"/>
          </a:p>
          <a:p>
            <a:endParaRPr lang="tr-TR" sz="3700" smtClean="0">
              <a:solidFill>
                <a:srgbClr val="FF0000"/>
              </a:solidFill>
            </a:endParaRPr>
          </a:p>
          <a:p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smtClean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>
              <a:lnSpc>
                <a:spcPct val="80000"/>
              </a:lnSpc>
            </a:pPr>
            <a:r>
              <a:rPr lang="tr-TR" sz="2800" smtClean="0"/>
              <a:t> İdrar ozmolalitesi su, gıda ve diğer içeceklerde elde edilen çözünen maddeleri hesaba kattığı için hidrasyonun ölçümünde  tek başına su alımından daha etkili ve objektif bir ölçümdür.</a:t>
            </a:r>
          </a:p>
          <a:p>
            <a:pPr>
              <a:lnSpc>
                <a:spcPct val="80000"/>
              </a:lnSpc>
            </a:pPr>
            <a:endParaRPr lang="tr-TR" sz="2800" smtClean="0"/>
          </a:p>
          <a:p>
            <a:pPr>
              <a:lnSpc>
                <a:spcPct val="80000"/>
              </a:lnSpc>
            </a:pPr>
            <a:endParaRPr lang="tr-TR" sz="2800" smtClean="0"/>
          </a:p>
          <a:p>
            <a:pPr>
              <a:lnSpc>
                <a:spcPct val="80000"/>
              </a:lnSpc>
            </a:pPr>
            <a:r>
              <a:rPr lang="tr-TR" sz="2800" smtClean="0"/>
              <a:t>Bugüne kadar, idrar osmolalitesi ile ölçülen yeterli hidrasyon ve obezite arasında herhangi bir nüfus düzeyinde çalışma yapılmamıştır.</a:t>
            </a:r>
          </a:p>
          <a:p>
            <a:pPr>
              <a:lnSpc>
                <a:spcPct val="80000"/>
              </a:lnSpc>
            </a:pPr>
            <a:endParaRPr lang="tr-TR" sz="2800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tr-TR" sz="2700" smtClean="0">
                <a:solidFill>
                  <a:srgbClr val="FF0000"/>
                </a:solidFill>
              </a:rPr>
              <a:t> </a:t>
            </a:r>
            <a:endParaRPr lang="tr-TR" sz="270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smtClean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mtClean="0"/>
              <a:t>Çalışmanın amacı</a:t>
            </a:r>
          </a:p>
          <a:p>
            <a:pPr>
              <a:buFont typeface="Arial" charset="0"/>
              <a:buNone/>
            </a:pPr>
            <a:r>
              <a:rPr lang="tr-TR" smtClean="0"/>
              <a:t>      </a:t>
            </a:r>
            <a:r>
              <a:rPr lang="tr-TR" sz="2800" smtClean="0"/>
              <a:t>Bu çalışmanın amacı, NHANES'i kullanarak, Birleşik Devletler'deki yetişkinlerde, Hidrasyon (idrar osmolalitesi temel alınarak) ile    obezite  (vücut kütle indeksi temel alınarak)   arasındaki ilişkiyi değerlendirmektir.</a:t>
            </a:r>
          </a:p>
          <a:p>
            <a:endParaRPr lang="tr-TR" sz="2800" smtClean="0"/>
          </a:p>
          <a:p>
            <a:pPr>
              <a:buFont typeface="Arial" charset="0"/>
              <a:buNone/>
            </a:pPr>
            <a:endParaRPr lang="tr-TR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METOD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tr-TR" smtClean="0"/>
              <a:t>NHANES</a:t>
            </a:r>
            <a:endParaRPr lang="tr-TR" sz="2400" smtClean="0"/>
          </a:p>
          <a:p>
            <a:pPr lvl="1"/>
            <a:r>
              <a:rPr lang="tr-TR" smtClean="0"/>
              <a:t>Amerika Birleşik Devletleri'ndeki yetişkinlerin ve çocukların sağlık ve beslenme durumlarını değerlendirmek için tasarlanmış bir programdır.</a:t>
            </a:r>
          </a:p>
          <a:p>
            <a:pPr>
              <a:buFont typeface="Arial" charset="0"/>
              <a:buNone/>
            </a:pPr>
            <a:endParaRPr lang="tr-TR" sz="280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METOD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smtClean="0"/>
              <a:t>Tüm analizler için en yeni 2 NHANES kohortunun verileri (2009-2010, 2011-2012 yılları) kullanılmıştır.</a:t>
            </a:r>
          </a:p>
          <a:p>
            <a:pPr>
              <a:buFont typeface="Arial" charset="0"/>
              <a:buNone/>
            </a:pPr>
            <a:r>
              <a:rPr lang="tr-TR" sz="2800" smtClean="0"/>
              <a:t> </a:t>
            </a:r>
          </a:p>
          <a:p>
            <a:r>
              <a:rPr lang="tr-TR" sz="2800" smtClean="0"/>
              <a:t>Tam tıbbi muayene ile 18-64 yaş arasındaki erişkinler analiz kapsamına dahil edilmiştir.</a:t>
            </a:r>
          </a:p>
          <a:p>
            <a:pPr>
              <a:buFont typeface="Arial" charset="0"/>
              <a:buNone/>
            </a:pPr>
            <a:endParaRPr lang="tr-TR" sz="2800" smtClean="0"/>
          </a:p>
          <a:p>
            <a:endParaRPr lang="tr-TR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METOD</a:t>
            </a:r>
          </a:p>
        </p:txBody>
      </p:sp>
      <p:sp>
        <p:nvSpPr>
          <p:cNvPr id="26626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smtClean="0"/>
          </a:p>
          <a:p>
            <a:r>
              <a:rPr lang="tr-TR" smtClean="0"/>
              <a:t>BMI değeri</a:t>
            </a:r>
          </a:p>
          <a:p>
            <a:pPr lvl="2">
              <a:buFont typeface="Wingdings" pitchFamily="2" charset="2"/>
              <a:buChar char="Ø"/>
            </a:pPr>
            <a:r>
              <a:rPr lang="tr-TR" smtClean="0"/>
              <a:t>≥</a:t>
            </a:r>
            <a:r>
              <a:rPr lang="tr-TR" sz="2800" smtClean="0"/>
              <a:t>30 olan bireyler obez</a:t>
            </a:r>
          </a:p>
          <a:p>
            <a:pPr lvl="2">
              <a:buFont typeface="Wingdings" pitchFamily="2" charset="2"/>
              <a:buChar char="Ø"/>
            </a:pPr>
            <a:r>
              <a:rPr lang="tr-TR" sz="2800" smtClean="0"/>
              <a:t>&lt;30 olan bireyler non-obez grubuna dahil edildi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3864</TotalTime>
  <Words>861</Words>
  <Application>Microsoft Office PowerPoint</Application>
  <PresentationFormat>Ekran Gösterisi (4:3)</PresentationFormat>
  <Paragraphs>139</Paragraphs>
  <Slides>31</Slides>
  <Notes>5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Tasarım Şablonu</vt:lpstr>
      </vt:variant>
      <vt:variant>
        <vt:i4>1</vt:i4>
      </vt:variant>
      <vt:variant>
        <vt:lpstr>Slayt Başlıkları</vt:lpstr>
      </vt:variant>
      <vt:variant>
        <vt:i4>31</vt:i4>
      </vt:variant>
    </vt:vector>
  </HeadingPairs>
  <TitlesOfParts>
    <vt:vector size="35" baseType="lpstr">
      <vt:lpstr>Calibri</vt:lpstr>
      <vt:lpstr>Arial</vt:lpstr>
      <vt:lpstr>Wingdings</vt:lpstr>
      <vt:lpstr>Ofis Teması</vt:lpstr>
      <vt:lpstr>Slayt 1</vt:lpstr>
      <vt:lpstr>GİRİŞ</vt:lpstr>
      <vt:lpstr>Slayt 3</vt:lpstr>
      <vt:lpstr>Slayt 4</vt:lpstr>
      <vt:lpstr>Slayt 5</vt:lpstr>
      <vt:lpstr>Slayt 6</vt:lpstr>
      <vt:lpstr>METOD</vt:lpstr>
      <vt:lpstr>METOD</vt:lpstr>
      <vt:lpstr>METOD</vt:lpstr>
      <vt:lpstr>METOD</vt:lpstr>
      <vt:lpstr>METOD</vt:lpstr>
      <vt:lpstr>Bulgular</vt:lpstr>
      <vt:lpstr>Slayt 13</vt:lpstr>
      <vt:lpstr>Slayt 14</vt:lpstr>
      <vt:lpstr>Slayt 15</vt:lpstr>
      <vt:lpstr>Slayt 16</vt:lpstr>
      <vt:lpstr>Slayt 17</vt:lpstr>
      <vt:lpstr>Slayt 18</vt:lpstr>
      <vt:lpstr>Slayt 19</vt:lpstr>
      <vt:lpstr>Slayt 20</vt:lpstr>
      <vt:lpstr>TARTIŞMA</vt:lpstr>
      <vt:lpstr>Slayt 22</vt:lpstr>
      <vt:lpstr>Slayt 23</vt:lpstr>
      <vt:lpstr>Slayt 24</vt:lpstr>
      <vt:lpstr>Slayt 25</vt:lpstr>
      <vt:lpstr>Slayt 26</vt:lpstr>
      <vt:lpstr>Slayt 27</vt:lpstr>
      <vt:lpstr>Sonuç</vt:lpstr>
      <vt:lpstr>Slayt 29</vt:lpstr>
      <vt:lpstr>Slayt 30</vt:lpstr>
      <vt:lpstr>Slayt 31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YAŞASIN CUMHURİYET!</dc:creator>
  <cp:lastModifiedBy>lenovo</cp:lastModifiedBy>
  <cp:revision>166</cp:revision>
  <dcterms:created xsi:type="dcterms:W3CDTF">2017-03-09T11:18:45Z</dcterms:created>
  <dcterms:modified xsi:type="dcterms:W3CDTF">2017-03-14T08:17:05Z</dcterms:modified>
</cp:coreProperties>
</file>