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4" r:id="rId3"/>
    <p:sldId id="257" r:id="rId4"/>
    <p:sldId id="258" r:id="rId5"/>
    <p:sldId id="259" r:id="rId6"/>
    <p:sldId id="260" r:id="rId7"/>
    <p:sldId id="261" r:id="rId8"/>
    <p:sldId id="293" r:id="rId9"/>
    <p:sldId id="291" r:id="rId10"/>
    <p:sldId id="292" r:id="rId11"/>
    <p:sldId id="294" r:id="rId12"/>
    <p:sldId id="262" r:id="rId13"/>
    <p:sldId id="266" r:id="rId14"/>
    <p:sldId id="267" r:id="rId15"/>
    <p:sldId id="268" r:id="rId16"/>
    <p:sldId id="271" r:id="rId17"/>
    <p:sldId id="272" r:id="rId18"/>
    <p:sldId id="299" r:id="rId19"/>
    <p:sldId id="300" r:id="rId20"/>
    <p:sldId id="345" r:id="rId21"/>
    <p:sldId id="273" r:id="rId22"/>
    <p:sldId id="311" r:id="rId23"/>
    <p:sldId id="346" r:id="rId24"/>
    <p:sldId id="274" r:id="rId25"/>
    <p:sldId id="361" r:id="rId26"/>
    <p:sldId id="302" r:id="rId27"/>
    <p:sldId id="362" r:id="rId28"/>
    <p:sldId id="303" r:id="rId29"/>
    <p:sldId id="304" r:id="rId30"/>
    <p:sldId id="305" r:id="rId31"/>
    <p:sldId id="308" r:id="rId32"/>
    <p:sldId id="310" r:id="rId33"/>
    <p:sldId id="312" r:id="rId34"/>
    <p:sldId id="314" r:id="rId35"/>
    <p:sldId id="315" r:id="rId36"/>
    <p:sldId id="318" r:id="rId37"/>
    <p:sldId id="319" r:id="rId38"/>
    <p:sldId id="275" r:id="rId39"/>
    <p:sldId id="278" r:id="rId40"/>
    <p:sldId id="350" r:id="rId41"/>
    <p:sldId id="285" r:id="rId42"/>
    <p:sldId id="287" r:id="rId43"/>
    <p:sldId id="363" r:id="rId44"/>
    <p:sldId id="329" r:id="rId45"/>
    <p:sldId id="288" r:id="rId46"/>
    <p:sldId id="330" r:id="rId47"/>
    <p:sldId id="333" r:id="rId48"/>
    <p:sldId id="332" r:id="rId49"/>
    <p:sldId id="331" r:id="rId50"/>
    <p:sldId id="334" r:id="rId51"/>
    <p:sldId id="335" r:id="rId52"/>
    <p:sldId id="321" r:id="rId53"/>
    <p:sldId id="322" r:id="rId54"/>
    <p:sldId id="324" r:id="rId55"/>
    <p:sldId id="325" r:id="rId56"/>
    <p:sldId id="326" r:id="rId57"/>
    <p:sldId id="281" r:id="rId58"/>
    <p:sldId id="360" r:id="rId59"/>
    <p:sldId id="341" r:id="rId60"/>
    <p:sldId id="365" r:id="rId61"/>
    <p:sldId id="289" r:id="rId62"/>
    <p:sldId id="342" r:id="rId63"/>
    <p:sldId id="343" r:id="rId64"/>
    <p:sldId id="307" r:id="rId65"/>
    <p:sldId id="356" r:id="rId66"/>
    <p:sldId id="357" r:id="rId67"/>
    <p:sldId id="359" r:id="rId68"/>
    <p:sldId id="344" r:id="rId69"/>
    <p:sldId id="348" r:id="rId70"/>
    <p:sldId id="347" r:id="rId71"/>
    <p:sldId id="349" r:id="rId72"/>
    <p:sldId id="355" r:id="rId73"/>
    <p:sldId id="282" r:id="rId74"/>
    <p:sldId id="364" r:id="rId75"/>
    <p:sldId id="351" r:id="rId76"/>
    <p:sldId id="352" r:id="rId77"/>
    <p:sldId id="353" r:id="rId78"/>
    <p:sldId id="354" r:id="rId79"/>
    <p:sldId id="297" r:id="rId80"/>
    <p:sldId id="298" r:id="rId81"/>
    <p:sldId id="301" r:id="rId82"/>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516" y="-3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9 Dik Üçgen"/>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1 Grup"/>
          <p:cNvGrpSpPr>
            <a:grpSpLocks/>
          </p:cNvGrpSpPr>
          <p:nvPr/>
        </p:nvGrpSpPr>
        <p:grpSpPr bwMode="auto">
          <a:xfrm>
            <a:off x="-3175" y="4953000"/>
            <a:ext cx="9147175" cy="1911350"/>
            <a:chOff x="-3765" y="4832896"/>
            <a:chExt cx="9147765" cy="2032192"/>
          </a:xfrm>
        </p:grpSpPr>
        <p:sp>
          <p:nvSpPr>
            <p:cNvPr id="6" name="6 Serbest Form"/>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7 Serbest Form"/>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Başlık"/>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tr-TR" smtClean="0"/>
              <a:t>Asıl başlık stili için tıklatın</a:t>
            </a:r>
            <a:endParaRPr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11" name="29 Veri Yer Tutucusu"/>
          <p:cNvSpPr>
            <a:spLocks noGrp="1"/>
          </p:cNvSpPr>
          <p:nvPr>
            <p:ph type="dt" sz="half" idx="10"/>
          </p:nvPr>
        </p:nvSpPr>
        <p:spPr/>
        <p:txBody>
          <a:bodyPr/>
          <a:lstStyle>
            <a:lvl1pPr>
              <a:defRPr smtClean="0">
                <a:solidFill>
                  <a:srgbClr val="FFFFFF"/>
                </a:solidFill>
              </a:defRPr>
            </a:lvl1pPr>
            <a:extLst/>
          </a:lstStyle>
          <a:p>
            <a:pPr>
              <a:defRPr/>
            </a:pPr>
            <a:fld id="{2CA9E066-44DF-4799-A55E-3F0D4AD67C3B}" type="datetimeFigureOut">
              <a:rPr lang="tr-TR"/>
              <a:pPr>
                <a:defRPr/>
              </a:pPr>
              <a:t>19.04.2016</a:t>
            </a:fld>
            <a:endParaRPr lang="tr-TR"/>
          </a:p>
        </p:txBody>
      </p:sp>
      <p:sp>
        <p:nvSpPr>
          <p:cNvPr id="12" name="18 Altbilgi Yer Tutucusu"/>
          <p:cNvSpPr>
            <a:spLocks noGrp="1"/>
          </p:cNvSpPr>
          <p:nvPr>
            <p:ph type="ftr" sz="quarter" idx="11"/>
          </p:nvPr>
        </p:nvSpPr>
        <p:spPr/>
        <p:txBody>
          <a:bodyPr/>
          <a:lstStyle>
            <a:lvl1pPr>
              <a:defRPr>
                <a:solidFill>
                  <a:schemeClr val="accent1">
                    <a:tint val="20000"/>
                  </a:schemeClr>
                </a:solidFill>
              </a:defRPr>
            </a:lvl1pPr>
            <a:extLst/>
          </a:lstStyle>
          <a:p>
            <a:pPr>
              <a:defRPr/>
            </a:pPr>
            <a:endParaRPr lang="tr-TR"/>
          </a:p>
        </p:txBody>
      </p:sp>
      <p:sp>
        <p:nvSpPr>
          <p:cNvPr id="13" name="26 Slayt Numarası Yer Tutucusu"/>
          <p:cNvSpPr>
            <a:spLocks noGrp="1"/>
          </p:cNvSpPr>
          <p:nvPr>
            <p:ph type="sldNum" sz="quarter" idx="12"/>
          </p:nvPr>
        </p:nvSpPr>
        <p:spPr/>
        <p:txBody>
          <a:bodyPr/>
          <a:lstStyle>
            <a:lvl1pPr>
              <a:defRPr smtClean="0">
                <a:solidFill>
                  <a:srgbClr val="FFFFFF"/>
                </a:solidFill>
              </a:defRPr>
            </a:lvl1pPr>
            <a:extLst/>
          </a:lstStyle>
          <a:p>
            <a:pPr>
              <a:defRPr/>
            </a:pPr>
            <a:fld id="{F2466590-D0AF-46EF-AD87-3B4E5214ACB2}"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6C24E803-1C3A-47DF-8F53-A2A28421474B}" type="datetimeFigureOut">
              <a:rPr lang="tr-TR"/>
              <a:pPr>
                <a:defRPr/>
              </a:pPr>
              <a:t>19.04.2016</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D345CB24-32F5-4C9A-B793-F499A7389BB8}"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E52D1862-1F93-4840-B581-984498FF56EA}" type="datetimeFigureOut">
              <a:rPr lang="tr-TR"/>
              <a:pPr>
                <a:defRPr/>
              </a:pPr>
              <a:t>19.04.2016</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7BB79FB3-95C5-4361-A952-5E74D8879704}"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28800"/>
            <a:ext cx="8229600" cy="4378491"/>
          </a:xfrm>
        </p:spPr>
        <p:txBody>
          <a:bodyPr/>
          <a:lstStyle>
            <a:lvl1pPr>
              <a:defRPr>
                <a:latin typeface="Comic Sans MS" pitchFamily="66" charset="0"/>
              </a:defRPr>
            </a:lvl1pPr>
            <a:lvl2pPr>
              <a:defRPr>
                <a:latin typeface="Comic Sans MS" pitchFamily="66" charset="0"/>
              </a:defRPr>
            </a:lvl2pPr>
            <a:lvl3pPr>
              <a:defRPr>
                <a:latin typeface="Comic Sans MS" pitchFamily="66" charset="0"/>
              </a:defRPr>
            </a:lvl3pPr>
            <a:lvl4pPr>
              <a:defRPr>
                <a:latin typeface="Comic Sans MS" pitchFamily="66" charset="0"/>
              </a:defRPr>
            </a:lvl4pPr>
            <a:lvl5pPr>
              <a:defRPr>
                <a:latin typeface="Comic Sans MS" pitchFamily="66" charset="0"/>
              </a:defRPr>
            </a:lvl5pPr>
            <a:extLst/>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7" name="6 Başlık"/>
          <p:cNvSpPr>
            <a:spLocks noGrp="1"/>
          </p:cNvSpPr>
          <p:nvPr>
            <p:ph type="title"/>
          </p:nvPr>
        </p:nvSpPr>
        <p:spPr>
          <a:xfrm>
            <a:off x="457200" y="274638"/>
            <a:ext cx="8229600" cy="1066130"/>
          </a:xfrm>
        </p:spPr>
        <p:txBody>
          <a:bodyPr rtlCol="0"/>
          <a:lstStyle>
            <a:lvl1pPr algn="ctr">
              <a:defRPr/>
            </a:lvl1pPr>
            <a:extLst/>
          </a:lstStyle>
          <a:p>
            <a:r>
              <a:rPr lang="tr-TR" dirty="0" smtClean="0"/>
              <a:t>Asıl başlık stili için tıklatın</a:t>
            </a:r>
            <a:endParaRPr lang="en-US" dirty="0"/>
          </a:p>
        </p:txBody>
      </p:sp>
      <p:sp>
        <p:nvSpPr>
          <p:cNvPr id="4" name="9 Veri Yer Tutucusu"/>
          <p:cNvSpPr>
            <a:spLocks noGrp="1"/>
          </p:cNvSpPr>
          <p:nvPr>
            <p:ph type="dt" sz="half" idx="10"/>
          </p:nvPr>
        </p:nvSpPr>
        <p:spPr/>
        <p:txBody>
          <a:bodyPr/>
          <a:lstStyle>
            <a:lvl1pPr>
              <a:defRPr/>
            </a:lvl1pPr>
          </a:lstStyle>
          <a:p>
            <a:pPr>
              <a:defRPr/>
            </a:pPr>
            <a:fld id="{6479E1FF-2B31-4101-A06A-D89DD0DF2BC8}" type="datetimeFigureOut">
              <a:rPr lang="tr-TR"/>
              <a:pPr>
                <a:defRPr/>
              </a:pPr>
              <a:t>19.04.2016</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7377D65F-F5F0-41A4-9802-0A49D85DF232}"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4" name="6 Köşeli Çift Ayraç"/>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7 Köşeli Çift Ayraç"/>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1 Başlık"/>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6" name="3 Veri Yer Tutucusu"/>
          <p:cNvSpPr>
            <a:spLocks noGrp="1"/>
          </p:cNvSpPr>
          <p:nvPr>
            <p:ph type="dt" sz="half" idx="10"/>
          </p:nvPr>
        </p:nvSpPr>
        <p:spPr/>
        <p:txBody>
          <a:bodyPr/>
          <a:lstStyle>
            <a:lvl1pPr>
              <a:defRPr/>
            </a:lvl1pPr>
            <a:extLst/>
          </a:lstStyle>
          <a:p>
            <a:pPr>
              <a:defRPr/>
            </a:pPr>
            <a:fld id="{62E74213-015C-4E6A-B474-B775C459A8C6}" type="datetimeFigureOut">
              <a:rPr lang="tr-TR"/>
              <a:pPr>
                <a:defRPr/>
              </a:pPr>
              <a:t>19.04.2016</a:t>
            </a:fld>
            <a:endParaRPr lang="tr-TR"/>
          </a:p>
        </p:txBody>
      </p:sp>
      <p:sp>
        <p:nvSpPr>
          <p:cNvPr id="7" name="4 Altbilgi Yer Tutucusu"/>
          <p:cNvSpPr>
            <a:spLocks noGrp="1"/>
          </p:cNvSpPr>
          <p:nvPr>
            <p:ph type="ftr" sz="quarter" idx="11"/>
          </p:nvPr>
        </p:nvSpPr>
        <p:spPr/>
        <p:txBody>
          <a:bodyPr/>
          <a:lstStyle>
            <a:lvl1pPr>
              <a:defRPr/>
            </a:lvl1pPr>
            <a:extLst/>
          </a:lstStyle>
          <a:p>
            <a:pPr>
              <a:defRPr/>
            </a:pPr>
            <a:endParaRPr lang="tr-TR"/>
          </a:p>
        </p:txBody>
      </p:sp>
      <p:sp>
        <p:nvSpPr>
          <p:cNvPr id="8" name="5 Slayt Numarası Yer Tutucusu"/>
          <p:cNvSpPr>
            <a:spLocks noGrp="1"/>
          </p:cNvSpPr>
          <p:nvPr>
            <p:ph type="sldNum" sz="quarter" idx="12"/>
          </p:nvPr>
        </p:nvSpPr>
        <p:spPr/>
        <p:txBody>
          <a:bodyPr/>
          <a:lstStyle>
            <a:lvl1pPr>
              <a:defRPr/>
            </a:lvl1pPr>
            <a:extLst/>
          </a:lstStyle>
          <a:p>
            <a:pPr>
              <a:defRPr/>
            </a:pPr>
            <a:fld id="{ACEB20BA-A11E-4E81-9237-C3D0436E3300}"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8" name="7 Başlık"/>
          <p:cNvSpPr>
            <a:spLocks noGrp="1"/>
          </p:cNvSpPr>
          <p:nvPr>
            <p:ph type="title"/>
          </p:nvPr>
        </p:nvSpPr>
        <p:spPr/>
        <p:txBody>
          <a:bodyPr rtlCol="0"/>
          <a:lstStyle>
            <a:extLst/>
          </a:lstStyle>
          <a:p>
            <a:r>
              <a:rPr lang="tr-TR" smtClean="0"/>
              <a:t>Asıl başlık stili için tıklatın</a:t>
            </a:r>
            <a:endParaRPr lang="en-US"/>
          </a:p>
        </p:txBody>
      </p:sp>
      <p:sp>
        <p:nvSpPr>
          <p:cNvPr id="5" name="4 Veri Yer Tutucusu"/>
          <p:cNvSpPr>
            <a:spLocks noGrp="1"/>
          </p:cNvSpPr>
          <p:nvPr>
            <p:ph type="dt" sz="half" idx="10"/>
          </p:nvPr>
        </p:nvSpPr>
        <p:spPr/>
        <p:txBody>
          <a:bodyPr/>
          <a:lstStyle>
            <a:lvl1pPr>
              <a:defRPr/>
            </a:lvl1pPr>
            <a:extLst/>
          </a:lstStyle>
          <a:p>
            <a:pPr>
              <a:defRPr/>
            </a:pPr>
            <a:fld id="{77914697-E3F8-488D-8097-6492A5331CCE}" type="datetimeFigureOut">
              <a:rPr lang="tr-TR"/>
              <a:pPr>
                <a:defRPr/>
              </a:pPr>
              <a:t>19.04.2016</a:t>
            </a:fld>
            <a:endParaRPr lang="tr-TR"/>
          </a:p>
        </p:txBody>
      </p:sp>
      <p:sp>
        <p:nvSpPr>
          <p:cNvPr id="6" name="5 Altbilgi Yer Tutucusu"/>
          <p:cNvSpPr>
            <a:spLocks noGrp="1"/>
          </p:cNvSpPr>
          <p:nvPr>
            <p:ph type="ftr" sz="quarter" idx="11"/>
          </p:nvPr>
        </p:nvSpPr>
        <p:spPr/>
        <p:txBody>
          <a:bodyPr/>
          <a:lstStyle>
            <a:lvl1pPr>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lvl1pPr>
            <a:extLst/>
          </a:lstStyle>
          <a:p>
            <a:pPr>
              <a:defRPr/>
            </a:pPr>
            <a:fld id="{A99AB98E-5CD8-4568-8028-7D6B6F53EEFC}"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lstStyle>
            <a:lvl1pPr>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lvl1pPr>
              <a:defRPr/>
            </a:lvl1pPr>
            <a:extLst/>
          </a:lstStyle>
          <a:p>
            <a:pPr>
              <a:defRPr/>
            </a:pPr>
            <a:fld id="{B0CB71C3-2096-4A70-AFCF-BD3F0CE6CCDF}" type="datetimeFigureOut">
              <a:rPr lang="tr-TR"/>
              <a:pPr>
                <a:defRPr/>
              </a:pPr>
              <a:t>19.04.2016</a:t>
            </a:fld>
            <a:endParaRPr lang="tr-TR"/>
          </a:p>
        </p:txBody>
      </p:sp>
      <p:sp>
        <p:nvSpPr>
          <p:cNvPr id="8" name="7 Altbilgi Yer Tutucusu"/>
          <p:cNvSpPr>
            <a:spLocks noGrp="1"/>
          </p:cNvSpPr>
          <p:nvPr>
            <p:ph type="ftr" sz="quarter" idx="11"/>
          </p:nvPr>
        </p:nvSpPr>
        <p:spPr/>
        <p:txBody>
          <a:bodyPr/>
          <a:lstStyle>
            <a:lvl1pPr>
              <a:defRPr/>
            </a:lvl1pPr>
            <a:extLst/>
          </a:lstStyle>
          <a:p>
            <a:pPr>
              <a:defRPr/>
            </a:pPr>
            <a:endParaRPr lang="tr-TR"/>
          </a:p>
        </p:txBody>
      </p:sp>
      <p:sp>
        <p:nvSpPr>
          <p:cNvPr id="9" name="8 Slayt Numarası Yer Tutucusu"/>
          <p:cNvSpPr>
            <a:spLocks noGrp="1"/>
          </p:cNvSpPr>
          <p:nvPr>
            <p:ph type="sldNum" sz="quarter" idx="12"/>
          </p:nvPr>
        </p:nvSpPr>
        <p:spPr/>
        <p:txBody>
          <a:bodyPr/>
          <a:lstStyle>
            <a:lvl1pPr>
              <a:defRPr/>
            </a:lvl1pPr>
            <a:extLst/>
          </a:lstStyle>
          <a:p>
            <a:pPr>
              <a:defRPr/>
            </a:pPr>
            <a:fld id="{5B2CE03A-233A-4FEB-94DA-2472D4A41C7F}"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6" name="5 Başlık"/>
          <p:cNvSpPr>
            <a:spLocks noGrp="1"/>
          </p:cNvSpPr>
          <p:nvPr>
            <p:ph type="title"/>
          </p:nvPr>
        </p:nvSpPr>
        <p:spPr/>
        <p:txBody>
          <a:bodyPr rtlCol="0"/>
          <a:lstStyle>
            <a:extLst/>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lvl1pPr>
              <a:defRPr/>
            </a:lvl1pPr>
            <a:extLst/>
          </a:lstStyle>
          <a:p>
            <a:pPr>
              <a:defRPr/>
            </a:pPr>
            <a:fld id="{5E386F07-1FEA-4537-A8FC-FE61DB16D5F7}" type="datetimeFigureOut">
              <a:rPr lang="tr-TR"/>
              <a:pPr>
                <a:defRPr/>
              </a:pPr>
              <a:t>19.04.2016</a:t>
            </a:fld>
            <a:endParaRPr lang="tr-TR"/>
          </a:p>
        </p:txBody>
      </p:sp>
      <p:sp>
        <p:nvSpPr>
          <p:cNvPr id="4" name="3 Altbilgi Yer Tutucusu"/>
          <p:cNvSpPr>
            <a:spLocks noGrp="1"/>
          </p:cNvSpPr>
          <p:nvPr>
            <p:ph type="ftr" sz="quarter" idx="11"/>
          </p:nvPr>
        </p:nvSpPr>
        <p:spPr/>
        <p:txBody>
          <a:bodyPr/>
          <a:lstStyle>
            <a:lvl1pPr>
              <a:defRPr/>
            </a:lvl1pPr>
            <a:extLst/>
          </a:lstStyle>
          <a:p>
            <a:pPr>
              <a:defRPr/>
            </a:pPr>
            <a:endParaRPr lang="tr-TR"/>
          </a:p>
        </p:txBody>
      </p:sp>
      <p:sp>
        <p:nvSpPr>
          <p:cNvPr id="5" name="4 Slayt Numarası Yer Tutucusu"/>
          <p:cNvSpPr>
            <a:spLocks noGrp="1"/>
          </p:cNvSpPr>
          <p:nvPr>
            <p:ph type="sldNum" sz="quarter" idx="12"/>
          </p:nvPr>
        </p:nvSpPr>
        <p:spPr/>
        <p:txBody>
          <a:bodyPr/>
          <a:lstStyle>
            <a:lvl1pPr>
              <a:defRPr/>
            </a:lvl1pPr>
            <a:extLst/>
          </a:lstStyle>
          <a:p>
            <a:pPr>
              <a:defRPr/>
            </a:pPr>
            <a:fld id="{6ECFF198-3C1F-4127-B7A4-ED6E7278C345}"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BDC258E2-8441-4A99-8BCC-A680B1188D54}" type="datetimeFigureOut">
              <a:rPr lang="tr-TR"/>
              <a:pPr>
                <a:defRPr/>
              </a:pPr>
              <a:t>19.04.2016</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48FC86A9-79B8-498B-B89D-E0B573773BD0}"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tr-TR" smtClean="0"/>
              <a:t>Asıl başlık stili için tıklatın</a:t>
            </a:r>
            <a:endParaRPr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lvl1pPr>
              <a:defRPr/>
            </a:lvl1pPr>
            <a:extLst/>
          </a:lstStyle>
          <a:p>
            <a:pPr>
              <a:defRPr/>
            </a:pPr>
            <a:fld id="{18D80FE4-9637-4B1C-AA29-545A16509907}" type="datetimeFigureOut">
              <a:rPr lang="tr-TR"/>
              <a:pPr>
                <a:defRPr/>
              </a:pPr>
              <a:t>19.04.2016</a:t>
            </a:fld>
            <a:endParaRPr lang="tr-TR"/>
          </a:p>
        </p:txBody>
      </p:sp>
      <p:sp>
        <p:nvSpPr>
          <p:cNvPr id="6" name="5 Altbilgi Yer Tutucusu"/>
          <p:cNvSpPr>
            <a:spLocks noGrp="1"/>
          </p:cNvSpPr>
          <p:nvPr>
            <p:ph type="ftr" sz="quarter" idx="11"/>
          </p:nvPr>
        </p:nvSpPr>
        <p:spPr/>
        <p:txBody>
          <a:bodyPr/>
          <a:lstStyle>
            <a:lvl1pPr>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lvl1pPr>
            <a:extLst/>
          </a:lstStyle>
          <a:p>
            <a:pPr>
              <a:defRPr/>
            </a:pPr>
            <a:fld id="{66D61057-178E-4335-BDB7-F4C960228805}"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5" name="7 Serbest Form"/>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8 Serbest Form"/>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9 Dik Üçgen"/>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11 Köşeli Çift Ayraç"/>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12 Köşeli Çift Ayraç"/>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3 Metin Yer Tutucusu"/>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tr-TR" smtClean="0"/>
              <a:t>Asıl başlık stili için tıklatın</a:t>
            </a:r>
            <a:endParaRPr lang="en-US"/>
          </a:p>
        </p:txBody>
      </p:sp>
      <p:sp>
        <p:nvSpPr>
          <p:cNvPr id="11" name="4 Veri Yer Tutucusu"/>
          <p:cNvSpPr>
            <a:spLocks noGrp="1"/>
          </p:cNvSpPr>
          <p:nvPr>
            <p:ph type="dt" sz="half" idx="10"/>
          </p:nvPr>
        </p:nvSpPr>
        <p:spPr/>
        <p:txBody>
          <a:bodyPr/>
          <a:lstStyle>
            <a:lvl1pPr>
              <a:defRPr smtClean="0">
                <a:solidFill>
                  <a:schemeClr val="tx1"/>
                </a:solidFill>
              </a:defRPr>
            </a:lvl1pPr>
            <a:extLst/>
          </a:lstStyle>
          <a:p>
            <a:pPr>
              <a:defRPr/>
            </a:pPr>
            <a:fld id="{9129257B-489A-40CC-8E44-1AF23462CDA8}" type="datetimeFigureOut">
              <a:rPr lang="tr-TR"/>
              <a:pPr>
                <a:defRPr/>
              </a:pPr>
              <a:t>19.04.2016</a:t>
            </a:fld>
            <a:endParaRPr lang="tr-TR"/>
          </a:p>
        </p:txBody>
      </p:sp>
      <p:sp>
        <p:nvSpPr>
          <p:cNvPr id="12" name="5 Altbilgi Yer Tutucusu"/>
          <p:cNvSpPr>
            <a:spLocks noGrp="1"/>
          </p:cNvSpPr>
          <p:nvPr>
            <p:ph type="ftr" sz="quarter" idx="11"/>
          </p:nvPr>
        </p:nvSpPr>
        <p:spPr/>
        <p:txBody>
          <a:bodyPr/>
          <a:lstStyle>
            <a:lvl1pPr>
              <a:defRPr>
                <a:solidFill>
                  <a:schemeClr val="tx1"/>
                </a:solidFill>
              </a:defRPr>
            </a:lvl1pPr>
            <a:extLst/>
          </a:lstStyle>
          <a:p>
            <a:pPr>
              <a:defRPr/>
            </a:pPr>
            <a:endParaRPr lang="tr-TR"/>
          </a:p>
        </p:txBody>
      </p:sp>
      <p:sp>
        <p:nvSpPr>
          <p:cNvPr id="13" name="6 Slayt Numarası Yer Tutucusu"/>
          <p:cNvSpPr>
            <a:spLocks noGrp="1"/>
          </p:cNvSpPr>
          <p:nvPr>
            <p:ph type="sldNum" sz="quarter" idx="12"/>
          </p:nvPr>
        </p:nvSpPr>
        <p:spPr/>
        <p:txBody>
          <a:bodyPr/>
          <a:lstStyle>
            <a:lvl1pPr>
              <a:defRPr smtClean="0">
                <a:solidFill>
                  <a:schemeClr val="tx1"/>
                </a:solidFill>
              </a:defRPr>
            </a:lvl1pPr>
            <a:extLst/>
          </a:lstStyle>
          <a:p>
            <a:pPr>
              <a:defRPr/>
            </a:pPr>
            <a:fld id="{388668D2-64B3-4F14-A880-C671D4AEF3F5}"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11 Serbest Form"/>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tr-TR" smtClean="0"/>
              <a:t>Asıl başlık stili için tıklatın</a:t>
            </a:r>
            <a:endParaRPr lang="en-US"/>
          </a:p>
        </p:txBody>
      </p:sp>
      <p:sp>
        <p:nvSpPr>
          <p:cNvPr id="1033" name="29 Metin Yer Tutucusu"/>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 name="9 Veri Yer Tutucusu"/>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cs typeface="+mn-cs"/>
              </a:defRPr>
            </a:lvl1pPr>
            <a:extLst/>
          </a:lstStyle>
          <a:p>
            <a:pPr>
              <a:defRPr/>
            </a:pPr>
            <a:fld id="{BD9B1D55-EEF8-4759-A40E-DB6637DE7E80}" type="datetimeFigureOut">
              <a:rPr lang="tr-TR"/>
              <a:pPr>
                <a:defRPr/>
              </a:pPr>
              <a:t>19.04.2016</a:t>
            </a:fld>
            <a:endParaRPr lang="tr-TR"/>
          </a:p>
        </p:txBody>
      </p:sp>
      <p:sp>
        <p:nvSpPr>
          <p:cNvPr id="22" name="21 Altbilgi Yer Tutucusu"/>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tr-TR"/>
          </a:p>
        </p:txBody>
      </p:sp>
      <p:sp>
        <p:nvSpPr>
          <p:cNvPr id="18" name="17 Slayt Numarası Yer Tutucusu"/>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cs typeface="+mn-cs"/>
              </a:defRPr>
            </a:lvl1pPr>
            <a:extLst/>
          </a:lstStyle>
          <a:p>
            <a:pPr>
              <a:defRPr/>
            </a:pPr>
            <a:fld id="{D19D1A4E-EC91-4224-A072-4A06ACDDEDDA}"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84" r:id="rId1"/>
    <p:sldLayoutId id="2147483680" r:id="rId2"/>
    <p:sldLayoutId id="2147483685" r:id="rId3"/>
    <p:sldLayoutId id="2147483686" r:id="rId4"/>
    <p:sldLayoutId id="2147483687" r:id="rId5"/>
    <p:sldLayoutId id="2147483688" r:id="rId6"/>
    <p:sldLayoutId id="2147483681" r:id="rId7"/>
    <p:sldLayoutId id="2147483689" r:id="rId8"/>
    <p:sldLayoutId id="2147483690" r:id="rId9"/>
    <p:sldLayoutId id="2147483682" r:id="rId10"/>
    <p:sldLayoutId id="2147483683"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2204864"/>
            <a:ext cx="7772400" cy="1244351"/>
          </a:xfrm>
        </p:spPr>
        <p:txBody>
          <a:bodyPr/>
          <a:lstStyle/>
          <a:p>
            <a:pPr algn="ctr" fontAlgn="auto">
              <a:spcAft>
                <a:spcPts val="0"/>
              </a:spcAft>
              <a:defRPr/>
            </a:pPr>
            <a:r>
              <a:rPr lang="tr-TR" dirty="0" smtClean="0"/>
              <a:t>Sağlam Erişkin Bakımı</a:t>
            </a:r>
            <a:endParaRPr lang="tr-TR" dirty="0"/>
          </a:p>
        </p:txBody>
      </p:sp>
      <p:sp>
        <p:nvSpPr>
          <p:cNvPr id="13314" name="2 Alt Başlık"/>
          <p:cNvSpPr>
            <a:spLocks noGrp="1"/>
          </p:cNvSpPr>
          <p:nvPr>
            <p:ph type="subTitle" idx="1"/>
          </p:nvPr>
        </p:nvSpPr>
        <p:spPr>
          <a:xfrm>
            <a:off x="0" y="5657850"/>
            <a:ext cx="7772400" cy="1200150"/>
          </a:xfrm>
        </p:spPr>
        <p:txBody>
          <a:bodyPr/>
          <a:lstStyle/>
          <a:p>
            <a:pPr marR="0" algn="ctr">
              <a:lnSpc>
                <a:spcPct val="120000"/>
              </a:lnSpc>
            </a:pPr>
            <a:r>
              <a:rPr lang="tr-TR" smtClean="0"/>
              <a:t>Arş.Gör.Dr. Rahman KURİ</a:t>
            </a:r>
          </a:p>
          <a:p>
            <a:pPr marR="0" algn="ctr">
              <a:lnSpc>
                <a:spcPct val="120000"/>
              </a:lnSpc>
            </a:pPr>
            <a:r>
              <a:rPr lang="tr-TR" smtClean="0"/>
              <a:t>19/04/2016</a:t>
            </a:r>
          </a:p>
          <a:p>
            <a:pPr marR="0"/>
            <a:endParaRPr lang="tr-TR"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İçerik Yer Tutucusu"/>
          <p:cNvSpPr>
            <a:spLocks noGrp="1"/>
          </p:cNvSpPr>
          <p:nvPr>
            <p:ph idx="1"/>
          </p:nvPr>
        </p:nvSpPr>
        <p:spPr>
          <a:xfrm>
            <a:off x="457200" y="1628775"/>
            <a:ext cx="8229600" cy="4378325"/>
          </a:xfrm>
        </p:spPr>
        <p:txBody>
          <a:bodyPr/>
          <a:lstStyle/>
          <a:p>
            <a:r>
              <a:rPr lang="tr-TR" smtClean="0"/>
              <a:t>Gelişmekte olan bir patolojiyi ya da mevcut risk faktörünü, hastada semptomlar ortaya çıkmadan önce ortaya çıkarmaya yönelik girişimlerdir.</a:t>
            </a:r>
          </a:p>
          <a:p>
            <a:pPr>
              <a:buFont typeface="Wingdings 3" pitchFamily="18" charset="2"/>
              <a:buNone/>
            </a:pPr>
            <a:endParaRPr lang="tr-TR" smtClean="0"/>
          </a:p>
          <a:p>
            <a:pPr lvl="1"/>
            <a:r>
              <a:rPr lang="tr-TR" smtClean="0"/>
              <a:t>(Hedef  Kitle &gt;Asemptomatik Hastalar)</a:t>
            </a:r>
          </a:p>
          <a:p>
            <a:pPr lvl="2"/>
            <a:r>
              <a:rPr lang="tr-TR" smtClean="0"/>
              <a:t>Taramalar</a:t>
            </a:r>
          </a:p>
          <a:p>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İkincil Koruma</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İçerik Yer Tutucusu"/>
          <p:cNvSpPr>
            <a:spLocks noGrp="1"/>
          </p:cNvSpPr>
          <p:nvPr>
            <p:ph idx="1"/>
          </p:nvPr>
        </p:nvSpPr>
        <p:spPr>
          <a:xfrm>
            <a:off x="457200" y="1628775"/>
            <a:ext cx="8229600" cy="4378325"/>
          </a:xfrm>
        </p:spPr>
        <p:txBody>
          <a:bodyPr/>
          <a:lstStyle/>
          <a:p>
            <a:r>
              <a:rPr lang="tr-TR" smtClean="0"/>
              <a:t>Gelişmiş hastalıkların komplikasyonlarının önlenmesine yönelik girişimlerdir.</a:t>
            </a:r>
          </a:p>
          <a:p>
            <a:pPr>
              <a:buFont typeface="Wingdings 3" pitchFamily="18" charset="2"/>
              <a:buNone/>
            </a:pPr>
            <a:endParaRPr lang="tr-TR" smtClean="0"/>
          </a:p>
          <a:p>
            <a:pPr lvl="1"/>
            <a:r>
              <a:rPr lang="tr-TR" smtClean="0"/>
              <a:t>Hastalık tedavisinin bir parçası olduğu için periyodik sağlık muayenesi kapsamında ele alınmaz.</a:t>
            </a:r>
          </a:p>
          <a:p>
            <a:pPr lvl="1"/>
            <a:r>
              <a:rPr lang="tr-TR" smtClean="0"/>
              <a:t>(Hedef kitle &gt; Semptomatik hastalar)</a:t>
            </a:r>
          </a:p>
          <a:p>
            <a:pPr lvl="1"/>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Üçüncül Koruma</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İçerik Yer Tutucusu"/>
          <p:cNvSpPr>
            <a:spLocks noGrp="1"/>
          </p:cNvSpPr>
          <p:nvPr>
            <p:ph idx="1"/>
          </p:nvPr>
        </p:nvSpPr>
        <p:spPr>
          <a:xfrm>
            <a:off x="468313" y="1700213"/>
            <a:ext cx="8229600" cy="4019550"/>
          </a:xfrm>
        </p:spPr>
        <p:txBody>
          <a:bodyPr/>
          <a:lstStyle/>
          <a:p>
            <a:r>
              <a:rPr lang="tr-TR" smtClean="0"/>
              <a:t>Sağlık Bakanlığı; Aile Hekimliği Uygulamasında Önerilen Periyodik Sağlık Muayeneleri Ve Tarama Testleri 2015</a:t>
            </a:r>
          </a:p>
          <a:p>
            <a:pPr>
              <a:buFont typeface="Wingdings 3" pitchFamily="18" charset="2"/>
              <a:buNone/>
            </a:pPr>
            <a:endParaRPr lang="tr-TR" smtClean="0"/>
          </a:p>
          <a:p>
            <a:r>
              <a:rPr lang="tr-TR" smtClean="0"/>
              <a:t>Amerika Birleşmiş Devletler Önleyici Hizmetler Çalışma Grubu (The U.S. Preventive Services Task Force ,USPSTF)</a:t>
            </a:r>
          </a:p>
          <a:p>
            <a:pPr>
              <a:buFont typeface="Wingdings 3" pitchFamily="18" charset="2"/>
              <a:buNone/>
            </a:pPr>
            <a:endParaRPr lang="tr-TR" smtClean="0"/>
          </a:p>
          <a:p>
            <a:r>
              <a:rPr lang="fi-FI" smtClean="0"/>
              <a:t>Amer</a:t>
            </a:r>
            <a:r>
              <a:rPr lang="tr-TR" smtClean="0"/>
              <a:t>i</a:t>
            </a:r>
            <a:r>
              <a:rPr lang="fi-FI" smtClean="0"/>
              <a:t>kan Aile Hekimliği Akademisi </a:t>
            </a:r>
            <a:r>
              <a:rPr lang="tr-TR" smtClean="0"/>
              <a:t>(</a:t>
            </a:r>
            <a:r>
              <a:rPr lang="fi-FI" smtClean="0"/>
              <a:t>AAFP</a:t>
            </a:r>
            <a:r>
              <a:rPr lang="tr-TR" smtClean="0"/>
              <a:t>)</a:t>
            </a:r>
          </a:p>
        </p:txBody>
      </p:sp>
      <p:sp>
        <p:nvSpPr>
          <p:cNvPr id="3" name="2 Başlık"/>
          <p:cNvSpPr>
            <a:spLocks noGrp="1"/>
          </p:cNvSpPr>
          <p:nvPr>
            <p:ph type="title"/>
          </p:nvPr>
        </p:nvSpPr>
        <p:spPr/>
        <p:txBody>
          <a:bodyPr/>
          <a:lstStyle/>
          <a:p>
            <a:pPr fontAlgn="auto">
              <a:spcAft>
                <a:spcPts val="0"/>
              </a:spcAft>
              <a:defRPr/>
            </a:pPr>
            <a:r>
              <a:rPr lang="tr-TR" dirty="0" err="1" smtClean="0"/>
              <a:t>Klavuzlar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611188" y="1484313"/>
            <a:ext cx="8075612" cy="4378325"/>
          </a:xfrm>
        </p:spPr>
        <p:txBody>
          <a:bodyPr>
            <a:normAutofit fontScale="92500" lnSpcReduction="10000"/>
          </a:bodyPr>
          <a:lstStyle/>
          <a:p>
            <a:pPr marL="365760" indent="-256032" fontAlgn="auto">
              <a:spcAft>
                <a:spcPts val="0"/>
              </a:spcAft>
              <a:buFont typeface="Wingdings 3"/>
              <a:buChar char=""/>
              <a:defRPr/>
            </a:pPr>
            <a:r>
              <a:rPr lang="tr-TR" dirty="0" err="1" smtClean="0"/>
              <a:t>Anamnez</a:t>
            </a:r>
            <a:endParaRPr lang="tr-TR" dirty="0" smtClean="0"/>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t>Fizik muayene</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t>Tarama testleri</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t>Danışmanlık</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t>Sağlık Eğitimi</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err="1" smtClean="0"/>
              <a:t>Kemoprofilaksi</a:t>
            </a:r>
            <a:endParaRPr lang="tr-TR" dirty="0" smtClean="0"/>
          </a:p>
        </p:txBody>
      </p:sp>
      <p:sp>
        <p:nvSpPr>
          <p:cNvPr id="3" name="2 Başlık"/>
          <p:cNvSpPr>
            <a:spLocks noGrp="1"/>
          </p:cNvSpPr>
          <p:nvPr>
            <p:ph type="title"/>
          </p:nvPr>
        </p:nvSpPr>
        <p:spPr/>
        <p:txBody>
          <a:bodyPr/>
          <a:lstStyle/>
          <a:p>
            <a:pPr fontAlgn="auto">
              <a:spcAft>
                <a:spcPts val="0"/>
              </a:spcAft>
              <a:defRPr/>
            </a:pPr>
            <a:r>
              <a:rPr lang="tr-TR" dirty="0" smtClean="0"/>
              <a:t>PSM</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İçerik Yer Tutucusu"/>
          <p:cNvSpPr>
            <a:spLocks noGrp="1"/>
          </p:cNvSpPr>
          <p:nvPr>
            <p:ph idx="1"/>
          </p:nvPr>
        </p:nvSpPr>
        <p:spPr>
          <a:xfrm>
            <a:off x="457200" y="1628775"/>
            <a:ext cx="8229600" cy="4378325"/>
          </a:xfrm>
        </p:spPr>
        <p:txBody>
          <a:bodyPr/>
          <a:lstStyle/>
          <a:p>
            <a:r>
              <a:rPr lang="tr-TR" smtClean="0"/>
              <a:t>Veritabanı oluşturulmalı. </a:t>
            </a:r>
          </a:p>
          <a:p>
            <a:pPr>
              <a:buFont typeface="Wingdings 3" pitchFamily="18" charset="2"/>
              <a:buNone/>
            </a:pPr>
            <a:endParaRPr lang="tr-TR" smtClean="0"/>
          </a:p>
          <a:p>
            <a:pPr lvl="1"/>
            <a:r>
              <a:rPr lang="tr-TR" smtClean="0"/>
              <a:t>Kişiye ait riskler belirlenmeli ve bunun sonucunda</a:t>
            </a:r>
          </a:p>
          <a:p>
            <a:pPr lvl="1"/>
            <a:r>
              <a:rPr lang="tr-TR" smtClean="0"/>
              <a:t>tarama yaklaşımları ve </a:t>
            </a:r>
          </a:p>
          <a:p>
            <a:pPr lvl="1"/>
            <a:r>
              <a:rPr lang="tr-TR" smtClean="0"/>
              <a:t>danışmanlık planlanmalı.</a:t>
            </a:r>
          </a:p>
          <a:p>
            <a:pPr>
              <a:buFont typeface="Wingdings 3" pitchFamily="18" charset="2"/>
              <a:buNone/>
            </a:pPr>
            <a:endParaRPr lang="tr-TR" smtClean="0"/>
          </a:p>
        </p:txBody>
      </p:sp>
      <p:sp>
        <p:nvSpPr>
          <p:cNvPr id="3" name="2 Başlık"/>
          <p:cNvSpPr>
            <a:spLocks noGrp="1"/>
          </p:cNvSpPr>
          <p:nvPr>
            <p:ph type="title"/>
          </p:nvPr>
        </p:nvSpPr>
        <p:spPr/>
        <p:txBody>
          <a:bodyPr/>
          <a:lstStyle/>
          <a:p>
            <a:pPr fontAlgn="auto">
              <a:spcAft>
                <a:spcPts val="0"/>
              </a:spcAft>
              <a:defRPr/>
            </a:pPr>
            <a:r>
              <a:rPr lang="tr-TR" dirty="0" err="1" smtClean="0"/>
              <a:t>Anamnez</a:t>
            </a:r>
            <a:r>
              <a:rPr lang="tr-TR" dirty="0" smtClean="0"/>
              <a:t>/Özgeçmiş</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8313" y="1557338"/>
            <a:ext cx="8229600" cy="4378325"/>
          </a:xfrm>
        </p:spPr>
        <p:txBody>
          <a:bodyPr>
            <a:normAutofit fontScale="55000" lnSpcReduction="20000"/>
          </a:bodyPr>
          <a:lstStyle/>
          <a:p>
            <a:pPr marL="365760" indent="-256032" fontAlgn="auto">
              <a:spcAft>
                <a:spcPts val="0"/>
              </a:spcAft>
              <a:buFont typeface="Wingdings 3"/>
              <a:buChar char=""/>
              <a:defRPr/>
            </a:pPr>
            <a:r>
              <a:rPr lang="tr-TR" dirty="0" smtClean="0"/>
              <a:t>Aile </a:t>
            </a:r>
            <a:r>
              <a:rPr lang="tr-TR" dirty="0" err="1" smtClean="0"/>
              <a:t>anamnezi</a:t>
            </a:r>
            <a:r>
              <a:rPr lang="tr-TR" dirty="0" smtClean="0"/>
              <a:t> &gt; risk ?</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t>Kanserler</a:t>
            </a:r>
          </a:p>
          <a:p>
            <a:pPr marL="621792" lvl="1" fontAlgn="auto">
              <a:spcBef>
                <a:spcPts val="324"/>
              </a:spcBef>
              <a:spcAft>
                <a:spcPts val="0"/>
              </a:spcAft>
              <a:buFont typeface="Verdana"/>
              <a:buChar char="◦"/>
              <a:defRPr/>
            </a:pPr>
            <a:r>
              <a:rPr lang="tr-TR" dirty="0" smtClean="0"/>
              <a:t>meme, </a:t>
            </a:r>
          </a:p>
          <a:p>
            <a:pPr marL="621792" lvl="1" fontAlgn="auto">
              <a:spcBef>
                <a:spcPts val="324"/>
              </a:spcBef>
              <a:spcAft>
                <a:spcPts val="0"/>
              </a:spcAft>
              <a:buFont typeface="Verdana"/>
              <a:buChar char="◦"/>
              <a:defRPr/>
            </a:pPr>
            <a:r>
              <a:rPr lang="tr-TR" dirty="0" smtClean="0"/>
              <a:t>kolon, </a:t>
            </a:r>
          </a:p>
          <a:p>
            <a:pPr marL="621792" lvl="1" fontAlgn="auto">
              <a:spcBef>
                <a:spcPts val="324"/>
              </a:spcBef>
              <a:spcAft>
                <a:spcPts val="0"/>
              </a:spcAft>
              <a:buFont typeface="Verdana"/>
              <a:buChar char="◦"/>
              <a:defRPr/>
            </a:pPr>
            <a:r>
              <a:rPr lang="tr-TR" dirty="0" smtClean="0"/>
              <a:t>prostat </a:t>
            </a:r>
          </a:p>
          <a:p>
            <a:pPr marL="621792" lvl="1" fontAlgn="auto">
              <a:spcBef>
                <a:spcPts val="324"/>
              </a:spcBef>
              <a:spcAft>
                <a:spcPts val="0"/>
              </a:spcAft>
              <a:buFont typeface="Verdana"/>
              <a:buChar char="◦"/>
              <a:defRPr/>
            </a:pPr>
            <a:r>
              <a:rPr lang="tr-TR" dirty="0" err="1" smtClean="0"/>
              <a:t>over</a:t>
            </a:r>
            <a:r>
              <a:rPr lang="tr-TR" dirty="0" smtClean="0"/>
              <a:t> kanseri, </a:t>
            </a:r>
          </a:p>
          <a:p>
            <a:pPr marL="621792" lvl="1" fontAlgn="auto">
              <a:spcBef>
                <a:spcPts val="324"/>
              </a:spcBef>
              <a:spcAft>
                <a:spcPts val="0"/>
              </a:spcAft>
              <a:buFont typeface="Verdana"/>
              <a:buNone/>
              <a:defRPr/>
            </a:pPr>
            <a:endParaRPr lang="tr-TR" dirty="0" smtClean="0"/>
          </a:p>
          <a:p>
            <a:pPr marL="365760" indent="-256032" fontAlgn="auto">
              <a:spcAft>
                <a:spcPts val="0"/>
              </a:spcAft>
              <a:buFont typeface="Wingdings 3"/>
              <a:buChar char=""/>
              <a:defRPr/>
            </a:pPr>
            <a:r>
              <a:rPr lang="tr-TR" dirty="0" smtClean="0"/>
              <a:t>Hipertansiyon, </a:t>
            </a:r>
          </a:p>
          <a:p>
            <a:pPr marL="365760" indent="-256032" fontAlgn="auto">
              <a:spcAft>
                <a:spcPts val="0"/>
              </a:spcAft>
              <a:buFont typeface="Wingdings 3"/>
              <a:buChar char=""/>
              <a:defRPr/>
            </a:pPr>
            <a:r>
              <a:rPr lang="tr-TR" dirty="0" smtClean="0"/>
              <a:t>Diyabet, </a:t>
            </a:r>
          </a:p>
          <a:p>
            <a:pPr marL="365760" indent="-256032" fontAlgn="auto">
              <a:spcAft>
                <a:spcPts val="0"/>
              </a:spcAft>
              <a:buFont typeface="Wingdings 3"/>
              <a:buChar char=""/>
              <a:defRPr/>
            </a:pPr>
            <a:r>
              <a:rPr lang="tr-TR" dirty="0" err="1" smtClean="0"/>
              <a:t>Hiperlipidemi</a:t>
            </a:r>
            <a:r>
              <a:rPr lang="tr-TR" dirty="0" smtClean="0"/>
              <a:t>, </a:t>
            </a:r>
          </a:p>
          <a:p>
            <a:pPr marL="365760" indent="-256032" fontAlgn="auto">
              <a:spcAft>
                <a:spcPts val="0"/>
              </a:spcAft>
              <a:buFont typeface="Wingdings 3"/>
              <a:buChar char=""/>
              <a:defRPr/>
            </a:pPr>
            <a:r>
              <a:rPr lang="tr-TR" dirty="0" err="1" smtClean="0"/>
              <a:t>Ateroskleroz</a:t>
            </a:r>
            <a:r>
              <a:rPr lang="tr-TR" dirty="0" smtClean="0"/>
              <a:t>, </a:t>
            </a:r>
          </a:p>
          <a:p>
            <a:pPr marL="365760" indent="-256032" fontAlgn="auto">
              <a:spcAft>
                <a:spcPts val="0"/>
              </a:spcAft>
              <a:buFont typeface="Wingdings 3"/>
              <a:buChar char=""/>
              <a:defRPr/>
            </a:pPr>
            <a:r>
              <a:rPr lang="tr-TR" dirty="0" smtClean="0"/>
              <a:t>Koroner arter hastalığı, </a:t>
            </a:r>
          </a:p>
          <a:p>
            <a:pPr marL="365760" indent="-256032" fontAlgn="auto">
              <a:spcAft>
                <a:spcPts val="0"/>
              </a:spcAft>
              <a:buFont typeface="Wingdings 3"/>
              <a:buChar char=""/>
              <a:defRPr/>
            </a:pPr>
            <a:r>
              <a:rPr lang="tr-TR" dirty="0" smtClean="0"/>
              <a:t>Alkolizm, </a:t>
            </a:r>
          </a:p>
          <a:p>
            <a:pPr marL="365760" indent="-256032" fontAlgn="auto">
              <a:spcAft>
                <a:spcPts val="0"/>
              </a:spcAft>
              <a:buFont typeface="Wingdings 3"/>
              <a:buChar char=""/>
              <a:defRPr/>
            </a:pPr>
            <a:r>
              <a:rPr lang="tr-TR" dirty="0" smtClean="0"/>
              <a:t>Ruhsal hastalıklar, </a:t>
            </a:r>
          </a:p>
          <a:p>
            <a:pPr marL="365760" indent="-256032" fontAlgn="auto">
              <a:spcAft>
                <a:spcPts val="0"/>
              </a:spcAft>
              <a:buFont typeface="Wingdings 3"/>
              <a:buChar char=""/>
              <a:defRPr/>
            </a:pPr>
            <a:r>
              <a:rPr lang="tr-TR" dirty="0" err="1" smtClean="0"/>
              <a:t>Otoimmün</a:t>
            </a:r>
            <a:r>
              <a:rPr lang="tr-TR" dirty="0" smtClean="0"/>
              <a:t> bozukluklar, </a:t>
            </a:r>
          </a:p>
          <a:p>
            <a:pPr marL="365760" indent="-256032" fontAlgn="auto">
              <a:spcAft>
                <a:spcPts val="0"/>
              </a:spcAft>
              <a:buFont typeface="Wingdings 3"/>
              <a:buChar char=""/>
              <a:defRPr/>
            </a:pPr>
            <a:r>
              <a:rPr lang="tr-TR" dirty="0" err="1" smtClean="0"/>
              <a:t>Multiple</a:t>
            </a:r>
            <a:r>
              <a:rPr lang="tr-TR" dirty="0" smtClean="0"/>
              <a:t> </a:t>
            </a:r>
            <a:r>
              <a:rPr lang="tr-TR" dirty="0" err="1" smtClean="0"/>
              <a:t>endokrinopatiler</a:t>
            </a:r>
            <a:r>
              <a:rPr lang="tr-TR" dirty="0" smtClean="0"/>
              <a:t>, </a:t>
            </a:r>
          </a:p>
          <a:p>
            <a:pPr marL="365760" indent="-256032" fontAlgn="auto">
              <a:spcAft>
                <a:spcPts val="0"/>
              </a:spcAft>
              <a:buFont typeface="Wingdings 3"/>
              <a:buChar char=""/>
              <a:defRPr/>
            </a:pPr>
            <a:r>
              <a:rPr lang="tr-TR" dirty="0" smtClean="0"/>
              <a:t>Tüberküloz, </a:t>
            </a:r>
          </a:p>
          <a:p>
            <a:pPr marL="365760" indent="-256032" fontAlgn="auto">
              <a:spcAft>
                <a:spcPts val="0"/>
              </a:spcAft>
              <a:buFont typeface="Wingdings 3"/>
              <a:buChar char=""/>
              <a:defRPr/>
            </a:pPr>
            <a:r>
              <a:rPr lang="tr-TR" dirty="0" smtClean="0"/>
              <a:t>Hepatit B ve diğer enfeksiyon hastalıkları sayılabilir.</a:t>
            </a:r>
          </a:p>
        </p:txBody>
      </p:sp>
      <p:sp>
        <p:nvSpPr>
          <p:cNvPr id="3" name="2 Başlık"/>
          <p:cNvSpPr>
            <a:spLocks noGrp="1"/>
          </p:cNvSpPr>
          <p:nvPr>
            <p:ph type="title"/>
          </p:nvPr>
        </p:nvSpPr>
        <p:spPr/>
        <p:txBody>
          <a:bodyPr/>
          <a:lstStyle/>
          <a:p>
            <a:pPr fontAlgn="auto">
              <a:spcAft>
                <a:spcPts val="0"/>
              </a:spcAft>
              <a:defRPr/>
            </a:pPr>
            <a:r>
              <a:rPr lang="tr-TR" dirty="0" err="1" smtClean="0"/>
              <a:t>Anamnez</a:t>
            </a:r>
            <a:r>
              <a:rPr lang="tr-TR" dirty="0" smtClean="0"/>
              <a:t>/</a:t>
            </a:r>
            <a:r>
              <a:rPr lang="tr-TR" dirty="0" err="1" smtClean="0"/>
              <a:t>Soygeçmiş</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İçerik Yer Tutucusu"/>
          <p:cNvSpPr>
            <a:spLocks noGrp="1"/>
          </p:cNvSpPr>
          <p:nvPr>
            <p:ph idx="1"/>
          </p:nvPr>
        </p:nvSpPr>
        <p:spPr>
          <a:xfrm>
            <a:off x="457200" y="1628775"/>
            <a:ext cx="8229600" cy="4378325"/>
          </a:xfrm>
        </p:spPr>
        <p:txBody>
          <a:bodyPr/>
          <a:lstStyle/>
          <a:p>
            <a:r>
              <a:rPr lang="tr-TR" smtClean="0"/>
              <a:t>Her erişkin bireyin; </a:t>
            </a:r>
          </a:p>
          <a:p>
            <a:pPr>
              <a:buFont typeface="Wingdings 3" pitchFamily="18" charset="2"/>
              <a:buNone/>
            </a:pPr>
            <a:endParaRPr lang="tr-TR" smtClean="0"/>
          </a:p>
          <a:p>
            <a:pPr lvl="1"/>
            <a:r>
              <a:rPr lang="tr-TR" smtClean="0"/>
              <a:t>boy, </a:t>
            </a:r>
          </a:p>
          <a:p>
            <a:pPr lvl="1">
              <a:buFont typeface="Verdana" pitchFamily="34" charset="0"/>
              <a:buNone/>
            </a:pPr>
            <a:endParaRPr lang="tr-TR" smtClean="0"/>
          </a:p>
          <a:p>
            <a:pPr lvl="1"/>
            <a:r>
              <a:rPr lang="tr-TR" smtClean="0"/>
              <a:t>kilo, </a:t>
            </a:r>
          </a:p>
          <a:p>
            <a:pPr lvl="1">
              <a:buFont typeface="Verdana" pitchFamily="34" charset="0"/>
              <a:buNone/>
            </a:pPr>
            <a:endParaRPr lang="tr-TR" smtClean="0"/>
          </a:p>
          <a:p>
            <a:pPr lvl="1"/>
            <a:r>
              <a:rPr lang="tr-TR" smtClean="0"/>
              <a:t>arteriyel tansiyon,</a:t>
            </a:r>
          </a:p>
          <a:p>
            <a:pPr lvl="1">
              <a:buFont typeface="Verdana" pitchFamily="34" charset="0"/>
              <a:buNone/>
            </a:pPr>
            <a:endParaRPr lang="tr-TR" smtClean="0"/>
          </a:p>
          <a:p>
            <a:pPr lvl="1"/>
            <a:r>
              <a:rPr lang="tr-TR" smtClean="0"/>
              <a:t>bel çevresi ölçümleri ile birlikte ayrıntılı sistemik fizik muayenesi yapılmalıdır.</a:t>
            </a:r>
          </a:p>
          <a:p>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Fizik Muayene</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İçerik Yer Tutucusu"/>
          <p:cNvSpPr>
            <a:spLocks noGrp="1"/>
          </p:cNvSpPr>
          <p:nvPr>
            <p:ph idx="1"/>
          </p:nvPr>
        </p:nvSpPr>
        <p:spPr>
          <a:xfrm>
            <a:off x="457200" y="1628775"/>
            <a:ext cx="8229600" cy="4378325"/>
          </a:xfrm>
        </p:spPr>
        <p:txBody>
          <a:bodyPr/>
          <a:lstStyle/>
          <a:p>
            <a:r>
              <a:rPr lang="tr-TR" smtClean="0"/>
              <a:t>Tarama kararı;</a:t>
            </a:r>
          </a:p>
          <a:p>
            <a:pPr>
              <a:buFont typeface="Wingdings 3" pitchFamily="18" charset="2"/>
              <a:buNone/>
            </a:pPr>
            <a:endParaRPr lang="tr-TR" smtClean="0"/>
          </a:p>
          <a:p>
            <a:r>
              <a:rPr lang="tr-TR" smtClean="0"/>
              <a:t>Hastalık;</a:t>
            </a:r>
          </a:p>
          <a:p>
            <a:pPr lvl="1"/>
            <a:r>
              <a:rPr lang="tr-TR" smtClean="0"/>
              <a:t>Mortalite ve morbiditesi yüksek</a:t>
            </a:r>
          </a:p>
          <a:p>
            <a:pPr lvl="1"/>
            <a:r>
              <a:rPr lang="tr-TR" smtClean="0"/>
              <a:t>Prevalansı yüksek</a:t>
            </a:r>
          </a:p>
          <a:p>
            <a:r>
              <a:rPr lang="tr-TR" smtClean="0"/>
              <a:t>Test;</a:t>
            </a:r>
          </a:p>
          <a:p>
            <a:pPr lvl="1"/>
            <a:r>
              <a:rPr lang="tr-TR" smtClean="0"/>
              <a:t>Testin sensitivitesi ve spesifitesi yüksek</a:t>
            </a:r>
          </a:p>
          <a:p>
            <a:pPr lvl="1"/>
            <a:r>
              <a:rPr lang="tr-TR" smtClean="0"/>
              <a:t>Test düşük riskli ve kabul edilebilir olmalı</a:t>
            </a:r>
          </a:p>
          <a:p>
            <a:pPr lvl="1"/>
            <a:r>
              <a:rPr lang="tr-TR" smtClean="0"/>
              <a:t>Erken tanı ve tedavi etkin olmalı </a:t>
            </a:r>
          </a:p>
          <a:p>
            <a:pPr lvl="1"/>
            <a:r>
              <a:rPr lang="tr-TR" smtClean="0"/>
              <a:t>Maliyet etkin olmalı</a:t>
            </a:r>
          </a:p>
          <a:p>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Tarama</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628775"/>
            <a:ext cx="8229600" cy="4378325"/>
          </a:xfrm>
        </p:spPr>
        <p:txBody>
          <a:bodyPr>
            <a:normAutofit fontScale="47500" lnSpcReduction="20000"/>
          </a:bodyPr>
          <a:lstStyle/>
          <a:p>
            <a:pPr marL="365760" indent="-256032" fontAlgn="auto">
              <a:spcAft>
                <a:spcPts val="0"/>
              </a:spcAft>
              <a:buFont typeface="Wingdings 3"/>
              <a:buChar char=""/>
              <a:defRPr/>
            </a:pPr>
            <a:r>
              <a:rPr lang="tr-TR" b="1" dirty="0" smtClean="0"/>
              <a:t>SB Aile Hekimliği Uygulamasında Periyodik Muayene Rehberi Öneri Derecelendirme Tablosu;</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solidFill>
                  <a:srgbClr val="FF0000"/>
                </a:solidFill>
              </a:rPr>
              <a:t>Kuvvetle önerilenler (5 puan):</a:t>
            </a:r>
            <a:r>
              <a:rPr lang="tr-TR" dirty="0" smtClean="0"/>
              <a:t> Faydası hakkında yüksek düzeyde kanıt olanlar. Uygulanması maliyet etkin olup, bireylerin hemen hepsi tarafından kabul edilebilirdir. Aile hekimliği uygulamasında uygulanabilirliği kuvvetle önerilir.</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solidFill>
                  <a:srgbClr val="FF0000"/>
                </a:solidFill>
              </a:rPr>
              <a:t>Önerilenler (4 puan): </a:t>
            </a:r>
            <a:r>
              <a:rPr lang="tr-TR" dirty="0" smtClean="0"/>
              <a:t>Faydası hakkında kanıt olmasına rağmen faydanın göreceli olarak az olduğu ya da kanıtın zayıf olduğu haller. Uygulanması maliyet etkin ve bireylerin hemen hepsi tarafından kabul edilebilirdir. Aile hekimliği uygulamasında uygulanabilirliği önerilir. </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solidFill>
                  <a:srgbClr val="FF0000"/>
                </a:solidFill>
              </a:rPr>
              <a:t>Önerilmeyenler (3 puan): </a:t>
            </a:r>
            <a:r>
              <a:rPr lang="tr-TR" dirty="0" smtClean="0"/>
              <a:t>Faydasının olmadığı hakkında güçlü ya da zayıf kanıt olanlar. Aile hekimliği uygulamasında uygulanabilirliği önerilmez. </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solidFill>
                  <a:srgbClr val="FF0000"/>
                </a:solidFill>
              </a:rPr>
              <a:t>Seçenek olarak sunulanlar (2 puan): </a:t>
            </a:r>
            <a:r>
              <a:rPr lang="tr-TR" dirty="0" smtClean="0"/>
              <a:t>Az da olsa faydasının olduğu hakkında iyi ya da zayıf kanıt olanlar. Maliyet etkinliği bilinmeyebilir ya da bireyler uygulamanın kabul edilebilirliği hakkında hemfikir olmayabilirler. Aile hekimliği uygulamasında uygulanabilirliği teklif edilebilir. </a:t>
            </a:r>
          </a:p>
          <a:p>
            <a:pPr marL="365760" indent="-256032" fontAlgn="auto">
              <a:spcAft>
                <a:spcPts val="0"/>
              </a:spcAft>
              <a:buFont typeface="Wingdings 3"/>
              <a:buNone/>
              <a:defRPr/>
            </a:pPr>
            <a:endParaRPr lang="tr-TR" dirty="0" smtClean="0">
              <a:solidFill>
                <a:srgbClr val="FF0000"/>
              </a:solidFill>
            </a:endParaRPr>
          </a:p>
          <a:p>
            <a:pPr marL="365760" indent="-256032" fontAlgn="auto">
              <a:spcAft>
                <a:spcPts val="0"/>
              </a:spcAft>
              <a:buFont typeface="Wingdings 3"/>
              <a:buChar char=""/>
              <a:defRPr/>
            </a:pPr>
            <a:r>
              <a:rPr lang="tr-TR" dirty="0" smtClean="0">
                <a:solidFill>
                  <a:srgbClr val="FF0000"/>
                </a:solidFill>
              </a:rPr>
              <a:t>Hakkında yetersiz kanıt olanlar (1 puan): </a:t>
            </a:r>
            <a:r>
              <a:rPr lang="tr-TR" dirty="0" smtClean="0"/>
              <a:t>Var olan kanıtların ya zayıf ya da tartışmalı olduğu testler. Aile hekimliği uygulamasında uygulanabilirliği yoktur. </a:t>
            </a:r>
          </a:p>
          <a:p>
            <a:pPr marL="365760" indent="-256032" fontAlgn="auto">
              <a:spcAft>
                <a:spcPts val="0"/>
              </a:spcAft>
              <a:buFont typeface="Wingdings 3"/>
              <a:buNone/>
              <a:defRPr/>
            </a:pPr>
            <a:endParaRPr lang="tr-TR" dirty="0"/>
          </a:p>
        </p:txBody>
      </p:sp>
      <p:sp>
        <p:nvSpPr>
          <p:cNvPr id="3" name="2 Başlık"/>
          <p:cNvSpPr>
            <a:spLocks noGrp="1"/>
          </p:cNvSpPr>
          <p:nvPr>
            <p:ph type="title"/>
          </p:nvPr>
        </p:nvSpPr>
        <p:spPr/>
        <p:txBody>
          <a:bodyPr/>
          <a:lstStyle/>
          <a:p>
            <a:pPr fontAlgn="auto">
              <a:spcAft>
                <a:spcPts val="0"/>
              </a:spcAft>
              <a:defRPr/>
            </a:pPr>
            <a:r>
              <a:rPr lang="tr-TR" dirty="0" smtClean="0"/>
              <a:t>Kanıt Düzeyi</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628775"/>
            <a:ext cx="8229600" cy="4378325"/>
          </a:xfrm>
        </p:spPr>
        <p:txBody>
          <a:bodyPr>
            <a:normAutofit fontScale="62500" lnSpcReduction="20000"/>
          </a:bodyPr>
          <a:lstStyle/>
          <a:p>
            <a:pPr marL="365760" indent="-256032" fontAlgn="auto">
              <a:spcAft>
                <a:spcPts val="0"/>
              </a:spcAft>
              <a:buFont typeface="Wingdings 3"/>
              <a:buChar char=""/>
              <a:defRPr/>
            </a:pPr>
            <a:r>
              <a:rPr lang="tr-TR" b="1" dirty="0" smtClean="0"/>
              <a:t>ABD Önleyici Hizmetler Çalışma Grubu (USPSTF) Öneri Derecelendirme Tablosu;</a:t>
            </a:r>
          </a:p>
          <a:p>
            <a:pPr marL="365760" indent="-256032" fontAlgn="auto">
              <a:spcAft>
                <a:spcPts val="0"/>
              </a:spcAft>
              <a:buFont typeface="Wingdings 3"/>
              <a:buChar char=""/>
              <a:defRPr/>
            </a:pPr>
            <a:endParaRPr lang="tr-TR" dirty="0" smtClean="0"/>
          </a:p>
          <a:p>
            <a:pPr marL="365760" indent="-256032" fontAlgn="auto">
              <a:spcAft>
                <a:spcPts val="0"/>
              </a:spcAft>
              <a:buFont typeface="Wingdings 3"/>
              <a:buChar char=""/>
              <a:defRPr/>
            </a:pPr>
            <a:r>
              <a:rPr lang="tr-TR" dirty="0" smtClean="0">
                <a:solidFill>
                  <a:srgbClr val="FF0000"/>
                </a:solidFill>
              </a:rPr>
              <a:t>A Öneri: </a:t>
            </a:r>
            <a:r>
              <a:rPr lang="tr-TR" dirty="0" smtClean="0"/>
              <a:t>Net yararın belirgin olduğu kesindir. </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solidFill>
                  <a:srgbClr val="FF0000"/>
                </a:solidFill>
              </a:rPr>
              <a:t>B Öneri: </a:t>
            </a:r>
            <a:r>
              <a:rPr lang="tr-TR" dirty="0" smtClean="0"/>
              <a:t>Net yararın orta derecede olduğu kesin ya da net yararın orta derecede veya belirgin olduğu orta derecede kesin. </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solidFill>
                  <a:srgbClr val="FF0000"/>
                </a:solidFill>
              </a:rPr>
              <a:t>C Öneri: </a:t>
            </a:r>
            <a:r>
              <a:rPr lang="tr-TR" dirty="0" smtClean="0"/>
              <a:t>Rutin kullanım karşıtı öneri. Hizmetin bazı bireylere kullanımıyla ilgili düşünceler olabilir. Net yararın düşük olduğuna dair en azından bazı deliller mevcut. </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solidFill>
                  <a:srgbClr val="FF0000"/>
                </a:solidFill>
              </a:rPr>
              <a:t>D Öneri: </a:t>
            </a:r>
            <a:r>
              <a:rPr lang="tr-TR" dirty="0" smtClean="0"/>
              <a:t>Hizmetin kullanımına karşı. Yarar olmadığını veya zararın ağır bastığını gösteren iyi ya da vasat kanıtlar. </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solidFill>
                  <a:srgbClr val="FF0000"/>
                </a:solidFill>
              </a:rPr>
              <a:t>I yetersiz kanıt: </a:t>
            </a:r>
            <a:r>
              <a:rPr lang="tr-TR" dirty="0" smtClean="0"/>
              <a:t>Kanıt yok ya da kalitesiz veya sonuçlar çelişkili ve yarar/zarar dengesini belirlemiyor </a:t>
            </a:r>
            <a:endParaRPr lang="tr-TR" dirty="0"/>
          </a:p>
        </p:txBody>
      </p:sp>
      <p:sp>
        <p:nvSpPr>
          <p:cNvPr id="3" name="2 Başlık"/>
          <p:cNvSpPr>
            <a:spLocks noGrp="1"/>
          </p:cNvSpPr>
          <p:nvPr>
            <p:ph type="title"/>
          </p:nvPr>
        </p:nvSpPr>
        <p:spPr/>
        <p:txBody>
          <a:bodyPr/>
          <a:lstStyle/>
          <a:p>
            <a:pPr fontAlgn="auto">
              <a:spcAft>
                <a:spcPts val="0"/>
              </a:spcAft>
              <a:defRPr/>
            </a:pPr>
            <a:r>
              <a:rPr lang="tr-TR" dirty="0" smtClean="0"/>
              <a:t>Kanıt Düzeyi</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755650" y="1628775"/>
            <a:ext cx="7931150" cy="4378325"/>
          </a:xfrm>
        </p:spPr>
        <p:txBody>
          <a:bodyPr>
            <a:normAutofit lnSpcReduction="10000"/>
          </a:bodyPr>
          <a:lstStyle/>
          <a:p>
            <a:pPr marL="365760" indent="-256032" fontAlgn="auto">
              <a:spcAft>
                <a:spcPts val="0"/>
              </a:spcAft>
              <a:buFont typeface="Wingdings 3"/>
              <a:buChar char=""/>
              <a:defRPr/>
            </a:pPr>
            <a:r>
              <a:rPr lang="tr-TR" dirty="0" smtClean="0"/>
              <a:t>Amaç</a:t>
            </a:r>
          </a:p>
          <a:p>
            <a:pPr marL="365760" indent="-256032" fontAlgn="auto">
              <a:spcAft>
                <a:spcPts val="0"/>
              </a:spcAft>
              <a:buFont typeface="Wingdings 3"/>
              <a:buChar char=""/>
              <a:defRPr/>
            </a:pPr>
            <a:r>
              <a:rPr lang="tr-TR" dirty="0" smtClean="0"/>
              <a:t>Hedefler</a:t>
            </a:r>
          </a:p>
          <a:p>
            <a:pPr marL="365760" indent="-256032" fontAlgn="auto">
              <a:spcAft>
                <a:spcPts val="0"/>
              </a:spcAft>
              <a:buFont typeface="Wingdings 3"/>
              <a:buChar char=""/>
              <a:defRPr/>
            </a:pPr>
            <a:r>
              <a:rPr lang="tr-TR" dirty="0" smtClean="0"/>
              <a:t>Tanım/Tarihçe</a:t>
            </a:r>
          </a:p>
          <a:p>
            <a:pPr marL="365760" indent="-256032" fontAlgn="auto">
              <a:spcAft>
                <a:spcPts val="0"/>
              </a:spcAft>
              <a:buFont typeface="Wingdings 3"/>
              <a:buChar char=""/>
              <a:defRPr/>
            </a:pPr>
            <a:r>
              <a:rPr lang="tr-TR" dirty="0" smtClean="0"/>
              <a:t>PSM</a:t>
            </a:r>
          </a:p>
          <a:p>
            <a:pPr marL="621792" lvl="1" fontAlgn="auto">
              <a:spcBef>
                <a:spcPts val="324"/>
              </a:spcBef>
              <a:spcAft>
                <a:spcPts val="0"/>
              </a:spcAft>
              <a:buFont typeface="Verdana"/>
              <a:buChar char="◦"/>
              <a:defRPr/>
            </a:pPr>
            <a:r>
              <a:rPr lang="tr-TR" dirty="0" smtClean="0"/>
              <a:t>Hikaye alma</a:t>
            </a:r>
          </a:p>
          <a:p>
            <a:pPr marL="621792" lvl="1" fontAlgn="auto">
              <a:spcBef>
                <a:spcPts val="324"/>
              </a:spcBef>
              <a:spcAft>
                <a:spcPts val="0"/>
              </a:spcAft>
              <a:buFont typeface="Verdana"/>
              <a:buChar char="◦"/>
              <a:defRPr/>
            </a:pPr>
            <a:r>
              <a:rPr lang="tr-TR" dirty="0" smtClean="0"/>
              <a:t>Kapsamlı fizik muayene</a:t>
            </a:r>
          </a:p>
          <a:p>
            <a:pPr marL="621792" lvl="1" fontAlgn="auto">
              <a:spcBef>
                <a:spcPts val="324"/>
              </a:spcBef>
              <a:spcAft>
                <a:spcPts val="0"/>
              </a:spcAft>
              <a:buFont typeface="Verdana"/>
              <a:buChar char="◦"/>
              <a:defRPr/>
            </a:pPr>
            <a:r>
              <a:rPr lang="tr-TR" dirty="0" smtClean="0"/>
              <a:t>Tarama testleri</a:t>
            </a:r>
          </a:p>
          <a:p>
            <a:pPr marL="621792" lvl="1" fontAlgn="auto">
              <a:spcBef>
                <a:spcPts val="324"/>
              </a:spcBef>
              <a:spcAft>
                <a:spcPts val="0"/>
              </a:spcAft>
              <a:buFont typeface="Verdana"/>
              <a:buChar char="◦"/>
              <a:defRPr/>
            </a:pPr>
            <a:r>
              <a:rPr lang="tr-TR" dirty="0" smtClean="0"/>
              <a:t>Danışmanlık</a:t>
            </a:r>
          </a:p>
          <a:p>
            <a:pPr marL="621792" lvl="1" fontAlgn="auto">
              <a:spcBef>
                <a:spcPts val="324"/>
              </a:spcBef>
              <a:spcAft>
                <a:spcPts val="0"/>
              </a:spcAft>
              <a:buFont typeface="Verdana"/>
              <a:buChar char="◦"/>
              <a:defRPr/>
            </a:pPr>
            <a:r>
              <a:rPr lang="tr-TR" dirty="0" smtClean="0"/>
              <a:t>Sağlık eğitimi</a:t>
            </a:r>
          </a:p>
          <a:p>
            <a:pPr marL="621792" lvl="1" fontAlgn="auto">
              <a:spcBef>
                <a:spcPts val="324"/>
              </a:spcBef>
              <a:spcAft>
                <a:spcPts val="0"/>
              </a:spcAft>
              <a:buFont typeface="Verdana"/>
              <a:buChar char="◦"/>
              <a:defRPr/>
            </a:pPr>
            <a:r>
              <a:rPr lang="tr-TR" dirty="0" err="1" smtClean="0"/>
              <a:t>Kemoprofilaksi</a:t>
            </a:r>
            <a:endParaRPr lang="tr-TR" dirty="0" smtClean="0"/>
          </a:p>
          <a:p>
            <a:pPr marL="365760" indent="-256032" fontAlgn="auto">
              <a:spcAft>
                <a:spcPts val="0"/>
              </a:spcAft>
              <a:buFont typeface="Wingdings 3"/>
              <a:buChar char=""/>
              <a:defRPr/>
            </a:pPr>
            <a:r>
              <a:rPr lang="tr-TR" dirty="0" smtClean="0"/>
              <a:t>Özet/Tablo </a:t>
            </a:r>
          </a:p>
        </p:txBody>
      </p:sp>
      <p:sp>
        <p:nvSpPr>
          <p:cNvPr id="3" name="2 Başlık"/>
          <p:cNvSpPr>
            <a:spLocks noGrp="1"/>
          </p:cNvSpPr>
          <p:nvPr>
            <p:ph type="title"/>
          </p:nvPr>
        </p:nvSpPr>
        <p:spPr/>
        <p:txBody>
          <a:bodyPr/>
          <a:lstStyle/>
          <a:p>
            <a:pPr fontAlgn="auto">
              <a:spcAft>
                <a:spcPts val="0"/>
              </a:spcAft>
              <a:defRPr/>
            </a:pPr>
            <a:r>
              <a:rPr lang="tr-TR" dirty="0" smtClean="0"/>
              <a:t>Sunum Planı</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628775"/>
            <a:ext cx="8229600" cy="4378325"/>
          </a:xfrm>
        </p:spPr>
        <p:txBody>
          <a:bodyPr>
            <a:normAutofit fontScale="32500" lnSpcReduction="20000"/>
          </a:bodyPr>
          <a:lstStyle/>
          <a:p>
            <a:pPr marL="365760" indent="-256032" fontAlgn="auto">
              <a:spcAft>
                <a:spcPts val="0"/>
              </a:spcAft>
              <a:buFont typeface="Wingdings 3"/>
              <a:buChar char=""/>
              <a:defRPr/>
            </a:pPr>
            <a:r>
              <a:rPr lang="tr-TR" dirty="0" err="1" smtClean="0"/>
              <a:t>Kardiyovasküler</a:t>
            </a:r>
            <a:r>
              <a:rPr lang="tr-TR" dirty="0" smtClean="0"/>
              <a:t> Olaylardan Korunmada Risk Değerlendirilmesi</a:t>
            </a:r>
          </a:p>
          <a:p>
            <a:pPr marL="365760" indent="-256032" fontAlgn="auto">
              <a:spcAft>
                <a:spcPts val="0"/>
              </a:spcAft>
              <a:buFont typeface="Wingdings 3"/>
              <a:buChar char=""/>
              <a:defRPr/>
            </a:pPr>
            <a:r>
              <a:rPr lang="tr-TR" dirty="0" smtClean="0"/>
              <a:t>Tütün Ürünü Kullanımı ve Pasif </a:t>
            </a:r>
            <a:r>
              <a:rPr lang="tr-TR" dirty="0" err="1" smtClean="0"/>
              <a:t>Etkilenim</a:t>
            </a:r>
            <a:r>
              <a:rPr lang="tr-TR" dirty="0" smtClean="0"/>
              <a:t> Durumunun Değerlendirilmesi</a:t>
            </a:r>
          </a:p>
          <a:p>
            <a:pPr marL="365760" indent="-256032" fontAlgn="auto">
              <a:spcAft>
                <a:spcPts val="0"/>
              </a:spcAft>
              <a:buFont typeface="Wingdings 3"/>
              <a:buChar char=""/>
              <a:defRPr/>
            </a:pPr>
            <a:r>
              <a:rPr lang="tr-TR" dirty="0" err="1" smtClean="0"/>
              <a:t>Kardiyovasküler</a:t>
            </a:r>
            <a:r>
              <a:rPr lang="tr-TR" dirty="0" smtClean="0"/>
              <a:t> Olaylardan Korunmada Aspirin </a:t>
            </a:r>
            <a:r>
              <a:rPr lang="tr-TR" dirty="0" err="1" smtClean="0"/>
              <a:t>Kullanimi</a:t>
            </a:r>
            <a:r>
              <a:rPr lang="tr-TR" dirty="0" smtClean="0"/>
              <a:t> (Erkek)</a:t>
            </a:r>
          </a:p>
          <a:p>
            <a:pPr marL="365760" indent="-256032" fontAlgn="auto">
              <a:spcAft>
                <a:spcPts val="0"/>
              </a:spcAft>
              <a:buFont typeface="Wingdings 3"/>
              <a:buChar char=""/>
              <a:defRPr/>
            </a:pPr>
            <a:r>
              <a:rPr lang="fi-FI" dirty="0" smtClean="0"/>
              <a:t>İskemik İnmeden Korunmada Aspirin Kullanımı</a:t>
            </a:r>
            <a:r>
              <a:rPr lang="tr-TR" dirty="0" smtClean="0"/>
              <a:t> (Kadın)</a:t>
            </a:r>
          </a:p>
          <a:p>
            <a:pPr marL="365760" indent="-256032" fontAlgn="auto">
              <a:spcAft>
                <a:spcPts val="0"/>
              </a:spcAft>
              <a:buFont typeface="Wingdings 3"/>
              <a:buChar char=""/>
              <a:defRPr/>
            </a:pPr>
            <a:r>
              <a:rPr lang="tr-TR" dirty="0" err="1" smtClean="0"/>
              <a:t>Arteriyel</a:t>
            </a:r>
            <a:r>
              <a:rPr lang="tr-TR" dirty="0" smtClean="0"/>
              <a:t> Tansiyon Takibi</a:t>
            </a:r>
          </a:p>
          <a:p>
            <a:pPr marL="365760" indent="-256032" fontAlgn="auto">
              <a:spcAft>
                <a:spcPts val="0"/>
              </a:spcAft>
              <a:buFont typeface="Wingdings 3"/>
              <a:buChar char=""/>
              <a:defRPr/>
            </a:pPr>
            <a:r>
              <a:rPr lang="tr-TR" dirty="0" smtClean="0"/>
              <a:t>Serum </a:t>
            </a:r>
            <a:r>
              <a:rPr lang="tr-TR" dirty="0" err="1" smtClean="0"/>
              <a:t>Lipid</a:t>
            </a:r>
            <a:r>
              <a:rPr lang="tr-TR" dirty="0" smtClean="0"/>
              <a:t> Profili Taraması (</a:t>
            </a:r>
            <a:r>
              <a:rPr lang="tr-TR" dirty="0" err="1" smtClean="0"/>
              <a:t>Tg</a:t>
            </a:r>
            <a:r>
              <a:rPr lang="tr-TR" dirty="0" smtClean="0"/>
              <a:t>, </a:t>
            </a:r>
            <a:r>
              <a:rPr lang="tr-TR" dirty="0" err="1" smtClean="0"/>
              <a:t>Hdl</a:t>
            </a:r>
            <a:r>
              <a:rPr lang="tr-TR" dirty="0" smtClean="0"/>
              <a:t>, </a:t>
            </a:r>
            <a:r>
              <a:rPr lang="tr-TR" dirty="0" err="1" smtClean="0"/>
              <a:t>Ldl</a:t>
            </a:r>
            <a:r>
              <a:rPr lang="tr-TR" dirty="0" smtClean="0"/>
              <a:t>)</a:t>
            </a:r>
          </a:p>
          <a:p>
            <a:pPr marL="365760" indent="-256032" fontAlgn="auto">
              <a:spcAft>
                <a:spcPts val="0"/>
              </a:spcAft>
              <a:buFont typeface="Wingdings 3"/>
              <a:buChar char=""/>
              <a:defRPr/>
            </a:pPr>
            <a:r>
              <a:rPr lang="tr-TR" dirty="0" err="1" smtClean="0"/>
              <a:t>Diabetes</a:t>
            </a:r>
            <a:r>
              <a:rPr lang="tr-TR" dirty="0" smtClean="0"/>
              <a:t> </a:t>
            </a:r>
            <a:r>
              <a:rPr lang="tr-TR" dirty="0" err="1" smtClean="0"/>
              <a:t>Mellitus</a:t>
            </a:r>
            <a:r>
              <a:rPr lang="tr-TR" dirty="0" smtClean="0"/>
              <a:t> Taraması</a:t>
            </a:r>
          </a:p>
          <a:p>
            <a:pPr marL="365760" indent="-256032" fontAlgn="auto">
              <a:spcAft>
                <a:spcPts val="0"/>
              </a:spcAft>
              <a:buFont typeface="Wingdings 3"/>
              <a:buChar char=""/>
              <a:defRPr/>
            </a:pPr>
            <a:r>
              <a:rPr lang="tr-TR" dirty="0" err="1" smtClean="0"/>
              <a:t>Tiroid</a:t>
            </a:r>
            <a:r>
              <a:rPr lang="tr-TR" dirty="0" smtClean="0"/>
              <a:t> Fonksiyon Anomalileri</a:t>
            </a:r>
          </a:p>
          <a:p>
            <a:pPr marL="365760" indent="-256032" fontAlgn="auto">
              <a:spcAft>
                <a:spcPts val="0"/>
              </a:spcAft>
              <a:buFont typeface="Wingdings 3"/>
              <a:buChar char=""/>
              <a:defRPr/>
            </a:pPr>
            <a:r>
              <a:rPr lang="tr-TR" dirty="0" err="1" smtClean="0"/>
              <a:t>Obezite</a:t>
            </a:r>
            <a:r>
              <a:rPr lang="tr-TR" dirty="0" smtClean="0"/>
              <a:t> Taraması</a:t>
            </a:r>
          </a:p>
          <a:p>
            <a:pPr marL="365760" indent="-256032" fontAlgn="auto">
              <a:spcAft>
                <a:spcPts val="0"/>
              </a:spcAft>
              <a:buFont typeface="Wingdings 3"/>
              <a:buChar char=""/>
              <a:defRPr/>
            </a:pPr>
            <a:r>
              <a:rPr lang="tr-TR" dirty="0" smtClean="0"/>
              <a:t>Tüberküloz</a:t>
            </a:r>
          </a:p>
          <a:p>
            <a:pPr marL="365760" indent="-256032" fontAlgn="auto">
              <a:spcAft>
                <a:spcPts val="0"/>
              </a:spcAft>
              <a:buFont typeface="Wingdings 3"/>
              <a:buChar char=""/>
              <a:defRPr/>
            </a:pPr>
            <a:r>
              <a:rPr lang="fi-FI" dirty="0" smtClean="0"/>
              <a:t>Meme Kanseri Taraması (Kadın)</a:t>
            </a:r>
          </a:p>
          <a:p>
            <a:pPr marL="365760" indent="-256032" fontAlgn="auto">
              <a:spcAft>
                <a:spcPts val="0"/>
              </a:spcAft>
              <a:buFont typeface="Wingdings 3"/>
              <a:buChar char=""/>
              <a:defRPr/>
            </a:pPr>
            <a:r>
              <a:rPr lang="tr-TR" dirty="0" err="1" smtClean="0"/>
              <a:t>Kolorektal</a:t>
            </a:r>
            <a:r>
              <a:rPr lang="tr-TR" dirty="0" smtClean="0"/>
              <a:t> Kanser Taraması (Kadın/Erkek)</a:t>
            </a:r>
          </a:p>
          <a:p>
            <a:pPr marL="365760" indent="-256032" fontAlgn="auto">
              <a:spcAft>
                <a:spcPts val="0"/>
              </a:spcAft>
              <a:buFont typeface="Wingdings 3"/>
              <a:buChar char=""/>
              <a:defRPr/>
            </a:pPr>
            <a:r>
              <a:rPr lang="tr-TR" dirty="0" err="1" smtClean="0"/>
              <a:t>Serviks</a:t>
            </a:r>
            <a:r>
              <a:rPr lang="tr-TR" dirty="0" smtClean="0"/>
              <a:t> Kanseri ve </a:t>
            </a:r>
            <a:r>
              <a:rPr lang="tr-TR" dirty="0" err="1" smtClean="0"/>
              <a:t>Prekanseröz</a:t>
            </a:r>
            <a:r>
              <a:rPr lang="tr-TR" dirty="0" smtClean="0"/>
              <a:t> Lezyonların Taranması (Kadın)</a:t>
            </a:r>
          </a:p>
          <a:p>
            <a:pPr marL="365760" indent="-256032" fontAlgn="auto">
              <a:spcAft>
                <a:spcPts val="0"/>
              </a:spcAft>
              <a:buFont typeface="Wingdings 3"/>
              <a:buChar char=""/>
              <a:defRPr/>
            </a:pPr>
            <a:r>
              <a:rPr lang="tr-TR" dirty="0" smtClean="0"/>
              <a:t>Prostat Kanseri (Erkek)</a:t>
            </a:r>
          </a:p>
          <a:p>
            <a:pPr marL="365760" indent="-256032" fontAlgn="auto">
              <a:spcAft>
                <a:spcPts val="0"/>
              </a:spcAft>
              <a:buFont typeface="Wingdings 3"/>
              <a:buChar char=""/>
              <a:defRPr/>
            </a:pPr>
            <a:r>
              <a:rPr lang="tr-TR" dirty="0" smtClean="0"/>
              <a:t>Kan ve Cinsel Yolla Bulaşan Hastalıklar</a:t>
            </a:r>
          </a:p>
          <a:p>
            <a:pPr marL="365760" indent="-256032" fontAlgn="auto">
              <a:spcAft>
                <a:spcPts val="0"/>
              </a:spcAft>
              <a:buFont typeface="Wingdings 3"/>
              <a:buChar char=""/>
              <a:defRPr/>
            </a:pPr>
            <a:r>
              <a:rPr lang="tr-TR" dirty="0" smtClean="0"/>
              <a:t>Kemik Sağlığının Korunması İçin Bilgilendirme</a:t>
            </a:r>
          </a:p>
          <a:p>
            <a:pPr marL="365760" indent="-256032" fontAlgn="auto">
              <a:spcAft>
                <a:spcPts val="0"/>
              </a:spcAft>
              <a:buFont typeface="Wingdings 3"/>
              <a:buChar char=""/>
              <a:defRPr/>
            </a:pPr>
            <a:r>
              <a:rPr lang="tr-TR" dirty="0" err="1" smtClean="0"/>
              <a:t>Sekonder</a:t>
            </a:r>
            <a:r>
              <a:rPr lang="tr-TR" dirty="0" smtClean="0"/>
              <a:t> Osteoporoz / Kırık Riski</a:t>
            </a:r>
          </a:p>
          <a:p>
            <a:pPr marL="365760" indent="-256032" fontAlgn="auto">
              <a:spcAft>
                <a:spcPts val="0"/>
              </a:spcAft>
              <a:buFont typeface="Wingdings 3"/>
              <a:buChar char=""/>
              <a:defRPr/>
            </a:pPr>
            <a:r>
              <a:rPr lang="tr-TR" dirty="0" smtClean="0"/>
              <a:t>Gebelerde Ağız Diş Sağlığı ve Eğitimi</a:t>
            </a:r>
          </a:p>
          <a:p>
            <a:pPr marL="365760" indent="-256032" fontAlgn="auto">
              <a:spcAft>
                <a:spcPts val="0"/>
              </a:spcAft>
              <a:buFont typeface="Wingdings 3"/>
              <a:buChar char=""/>
              <a:defRPr/>
            </a:pPr>
            <a:r>
              <a:rPr lang="nn-NO" dirty="0" smtClean="0"/>
              <a:t>Gebelerde Kan Grubu Tayini, Demir Eksikliği,</a:t>
            </a:r>
            <a:r>
              <a:rPr lang="tr-TR" dirty="0" smtClean="0"/>
              <a:t> Hepatit B Taraması</a:t>
            </a:r>
          </a:p>
          <a:p>
            <a:pPr marL="365760" indent="-256032" fontAlgn="auto">
              <a:spcAft>
                <a:spcPts val="0"/>
              </a:spcAft>
              <a:buFont typeface="Wingdings 3"/>
              <a:buChar char=""/>
              <a:defRPr/>
            </a:pPr>
            <a:r>
              <a:rPr lang="tr-TR" dirty="0" err="1" smtClean="0"/>
              <a:t>Gestasyonel</a:t>
            </a:r>
            <a:r>
              <a:rPr lang="tr-TR" dirty="0" smtClean="0"/>
              <a:t> Diyabet Taraması</a:t>
            </a:r>
          </a:p>
          <a:p>
            <a:pPr marL="365760" indent="-256032" fontAlgn="auto">
              <a:spcAft>
                <a:spcPts val="0"/>
              </a:spcAft>
              <a:buFont typeface="Wingdings 3"/>
              <a:buChar char=""/>
              <a:defRPr/>
            </a:pPr>
            <a:r>
              <a:rPr lang="tr-TR" dirty="0" err="1" smtClean="0"/>
              <a:t>Nöral</a:t>
            </a:r>
            <a:r>
              <a:rPr lang="tr-TR" dirty="0" smtClean="0"/>
              <a:t> Tüp </a:t>
            </a:r>
            <a:r>
              <a:rPr lang="tr-TR" dirty="0" err="1" smtClean="0"/>
              <a:t>Defekti</a:t>
            </a:r>
            <a:r>
              <a:rPr lang="tr-TR" dirty="0" smtClean="0"/>
              <a:t> </a:t>
            </a:r>
            <a:r>
              <a:rPr lang="tr-TR" dirty="0" err="1" smtClean="0"/>
              <a:t>Profilaksisi</a:t>
            </a:r>
            <a:r>
              <a:rPr lang="tr-TR" dirty="0" smtClean="0"/>
              <a:t> İçin </a:t>
            </a:r>
            <a:r>
              <a:rPr lang="tr-TR" dirty="0" err="1" smtClean="0"/>
              <a:t>Folik</a:t>
            </a:r>
            <a:r>
              <a:rPr lang="tr-TR" dirty="0" smtClean="0"/>
              <a:t> Asit Önerilmesi</a:t>
            </a:r>
          </a:p>
          <a:p>
            <a:pPr marL="365760" indent="-256032" fontAlgn="auto">
              <a:spcAft>
                <a:spcPts val="0"/>
              </a:spcAft>
              <a:buFont typeface="Wingdings 3"/>
              <a:buChar char=""/>
              <a:defRPr/>
            </a:pPr>
            <a:r>
              <a:rPr lang="tr-TR" dirty="0" smtClean="0"/>
              <a:t>Orak Hücreli Anemi ve </a:t>
            </a:r>
            <a:r>
              <a:rPr lang="tr-TR" dirty="0" err="1" smtClean="0"/>
              <a:t>Talasemi</a:t>
            </a:r>
            <a:r>
              <a:rPr lang="tr-TR" dirty="0" smtClean="0"/>
              <a:t> </a:t>
            </a:r>
            <a:r>
              <a:rPr lang="tr-TR" dirty="0" err="1" smtClean="0"/>
              <a:t>Major</a:t>
            </a:r>
            <a:r>
              <a:rPr lang="tr-TR" dirty="0" smtClean="0"/>
              <a:t> Taraması</a:t>
            </a:r>
          </a:p>
          <a:p>
            <a:pPr marL="365760" indent="-256032" fontAlgn="auto">
              <a:spcAft>
                <a:spcPts val="0"/>
              </a:spcAft>
              <a:buFont typeface="Wingdings 3"/>
              <a:buChar char=""/>
              <a:defRPr/>
            </a:pPr>
            <a:r>
              <a:rPr lang="it-IT" dirty="0" smtClean="0"/>
              <a:t>Alkol Kullanim Durumunun Değerlendirilmesi</a:t>
            </a:r>
          </a:p>
          <a:p>
            <a:pPr marL="365760" indent="-256032" fontAlgn="auto">
              <a:spcAft>
                <a:spcPts val="0"/>
              </a:spcAft>
              <a:buFont typeface="Wingdings 3"/>
              <a:buChar char=""/>
              <a:defRPr/>
            </a:pPr>
            <a:r>
              <a:rPr lang="tr-TR" dirty="0" smtClean="0"/>
              <a:t>Depresyon</a:t>
            </a:r>
          </a:p>
          <a:p>
            <a:pPr marL="365760" indent="-256032" fontAlgn="auto">
              <a:spcAft>
                <a:spcPts val="0"/>
              </a:spcAft>
              <a:buFont typeface="Wingdings 3"/>
              <a:buChar char=""/>
              <a:defRPr/>
            </a:pPr>
            <a:r>
              <a:rPr lang="tr-TR" dirty="0" smtClean="0"/>
              <a:t>Erişkinlerde </a:t>
            </a:r>
            <a:r>
              <a:rPr lang="tr-TR" dirty="0" err="1" smtClean="0"/>
              <a:t>Bağışıklama</a:t>
            </a:r>
            <a:endParaRPr lang="tr-TR" dirty="0" smtClean="0"/>
          </a:p>
          <a:p>
            <a:pPr marL="365760" indent="-256032" fontAlgn="auto">
              <a:spcAft>
                <a:spcPts val="0"/>
              </a:spcAft>
              <a:buFont typeface="Wingdings 3"/>
              <a:buChar char=""/>
              <a:defRPr/>
            </a:pPr>
            <a:r>
              <a:rPr lang="tr-TR" dirty="0" smtClean="0"/>
              <a:t>Uyuşturucu Madde Kullanım Durumunun Değerlendirilmesi</a:t>
            </a:r>
          </a:p>
        </p:txBody>
      </p:sp>
      <p:sp>
        <p:nvSpPr>
          <p:cNvPr id="3" name="2 Başlık"/>
          <p:cNvSpPr>
            <a:spLocks noGrp="1"/>
          </p:cNvSpPr>
          <p:nvPr>
            <p:ph type="title"/>
          </p:nvPr>
        </p:nvSpPr>
        <p:spPr/>
        <p:txBody>
          <a:bodyPr/>
          <a:lstStyle/>
          <a:p>
            <a:pPr fontAlgn="auto">
              <a:spcAft>
                <a:spcPts val="0"/>
              </a:spcAft>
              <a:defRPr/>
            </a:pPr>
            <a:r>
              <a:rPr lang="tr-TR" dirty="0" smtClean="0"/>
              <a:t>Taramalar </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844675"/>
            <a:ext cx="8229600" cy="3960813"/>
          </a:xfrm>
        </p:spPr>
        <p:txBody>
          <a:bodyPr>
            <a:normAutofit fontScale="92500" lnSpcReduction="20000"/>
          </a:bodyPr>
          <a:lstStyle/>
          <a:p>
            <a:pPr marL="365760" indent="-256032" fontAlgn="auto">
              <a:spcAft>
                <a:spcPts val="0"/>
              </a:spcAft>
              <a:buFont typeface="Wingdings 3"/>
              <a:buChar char=""/>
              <a:defRPr/>
            </a:pPr>
            <a:r>
              <a:rPr lang="tr-TR" dirty="0" smtClean="0"/>
              <a:t>40 yaş altı,</a:t>
            </a:r>
          </a:p>
          <a:p>
            <a:pPr marL="621792" lvl="1" fontAlgn="auto">
              <a:spcBef>
                <a:spcPts val="324"/>
              </a:spcBef>
              <a:spcAft>
                <a:spcPts val="0"/>
              </a:spcAft>
              <a:buFont typeface="Verdana"/>
              <a:buChar char="◦"/>
              <a:defRPr/>
            </a:pPr>
            <a:r>
              <a:rPr lang="tr-TR" dirty="0" smtClean="0"/>
              <a:t>ailesinde erken yaşta </a:t>
            </a:r>
            <a:r>
              <a:rPr lang="tr-TR" dirty="0" err="1" smtClean="0"/>
              <a:t>aterosklerotik</a:t>
            </a:r>
            <a:r>
              <a:rPr lang="tr-TR" dirty="0" smtClean="0"/>
              <a:t> hastalık öyküsü varsa,</a:t>
            </a:r>
          </a:p>
          <a:p>
            <a:pPr marL="365760" indent="-256032" fontAlgn="auto">
              <a:spcAft>
                <a:spcPts val="0"/>
              </a:spcAft>
              <a:buFont typeface="Wingdings 3"/>
              <a:buNone/>
              <a:defRPr/>
            </a:pPr>
            <a:r>
              <a:rPr lang="tr-TR" dirty="0" smtClean="0"/>
              <a:t> </a:t>
            </a:r>
          </a:p>
          <a:p>
            <a:pPr marL="365760" indent="-256032" fontAlgn="auto">
              <a:spcAft>
                <a:spcPts val="0"/>
              </a:spcAft>
              <a:buFont typeface="Wingdings 3"/>
              <a:buChar char=""/>
              <a:defRPr/>
            </a:pPr>
            <a:r>
              <a:rPr lang="tr-TR" dirty="0" smtClean="0"/>
              <a:t>40 yaş üstü herkese </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t>bir kez </a:t>
            </a:r>
            <a:r>
              <a:rPr lang="tr-TR" dirty="0" err="1" smtClean="0"/>
              <a:t>kardiyovasküler</a:t>
            </a:r>
            <a:r>
              <a:rPr lang="tr-TR" dirty="0" smtClean="0"/>
              <a:t> risk değerlendirmesi yapılmalı, </a:t>
            </a:r>
          </a:p>
          <a:p>
            <a:pPr marL="365760" indent="-256032" fontAlgn="auto">
              <a:spcAft>
                <a:spcPts val="0"/>
              </a:spcAft>
              <a:buFont typeface="Wingdings 3"/>
              <a:buChar char=""/>
              <a:defRPr/>
            </a:pPr>
            <a:r>
              <a:rPr lang="tr-TR" dirty="0" smtClean="0"/>
              <a:t>risk saptananlara,</a:t>
            </a:r>
          </a:p>
          <a:p>
            <a:pPr marL="621792" lvl="1" fontAlgn="auto">
              <a:spcBef>
                <a:spcPts val="324"/>
              </a:spcBef>
              <a:spcAft>
                <a:spcPts val="0"/>
              </a:spcAft>
              <a:buFont typeface="Verdana"/>
              <a:buChar char="◦"/>
              <a:defRPr/>
            </a:pPr>
            <a:r>
              <a:rPr lang="tr-TR" dirty="0" smtClean="0"/>
              <a:t>yaşam tarzı değişiklikleri,</a:t>
            </a:r>
          </a:p>
          <a:p>
            <a:pPr marL="621792" lvl="1" fontAlgn="auto">
              <a:spcBef>
                <a:spcPts val="324"/>
              </a:spcBef>
              <a:spcAft>
                <a:spcPts val="0"/>
              </a:spcAft>
              <a:buFont typeface="Verdana"/>
              <a:buChar char="◦"/>
              <a:defRPr/>
            </a:pPr>
            <a:r>
              <a:rPr lang="tr-TR" dirty="0" smtClean="0"/>
              <a:t>izlem, </a:t>
            </a:r>
          </a:p>
          <a:p>
            <a:pPr marL="621792" lvl="1" fontAlgn="auto">
              <a:spcBef>
                <a:spcPts val="324"/>
              </a:spcBef>
              <a:spcAft>
                <a:spcPts val="0"/>
              </a:spcAft>
              <a:buFont typeface="Verdana"/>
              <a:buChar char="◦"/>
              <a:defRPr/>
            </a:pPr>
            <a:r>
              <a:rPr lang="tr-TR" dirty="0" smtClean="0"/>
              <a:t>bunlardan sonra ilgili uzmanlık dalına yönlendirilmeli.</a:t>
            </a:r>
            <a:endParaRPr lang="tr-TR" dirty="0"/>
          </a:p>
        </p:txBody>
      </p:sp>
      <p:sp>
        <p:nvSpPr>
          <p:cNvPr id="3" name="2 Başlık"/>
          <p:cNvSpPr>
            <a:spLocks noGrp="1"/>
          </p:cNvSpPr>
          <p:nvPr>
            <p:ph type="title"/>
          </p:nvPr>
        </p:nvSpPr>
        <p:spPr/>
        <p:txBody>
          <a:bodyPr>
            <a:normAutofit fontScale="90000"/>
          </a:bodyPr>
          <a:lstStyle/>
          <a:p>
            <a:pPr fontAlgn="auto">
              <a:spcAft>
                <a:spcPts val="0"/>
              </a:spcAft>
              <a:defRPr/>
            </a:pPr>
            <a:r>
              <a:rPr lang="tr-TR" dirty="0" err="1" smtClean="0"/>
              <a:t>Kardiyovasküler</a:t>
            </a:r>
            <a:r>
              <a:rPr lang="tr-TR" dirty="0" smtClean="0"/>
              <a:t> Olaylardan Korunmada Risk Değerlendirilmesi</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İçerik Yer Tutucusu"/>
          <p:cNvSpPr>
            <a:spLocks noGrp="1"/>
          </p:cNvSpPr>
          <p:nvPr>
            <p:ph idx="1"/>
          </p:nvPr>
        </p:nvSpPr>
        <p:spPr>
          <a:xfrm>
            <a:off x="457200" y="1773238"/>
            <a:ext cx="8229600" cy="4233862"/>
          </a:xfrm>
        </p:spPr>
        <p:txBody>
          <a:bodyPr/>
          <a:lstStyle/>
          <a:p>
            <a:r>
              <a:rPr lang="tr-TR" smtClean="0"/>
              <a:t>Doğumdan itibaren pasif ve aktif sigara içiciliğinin sorgulanması kuvvetle önerilir. </a:t>
            </a:r>
          </a:p>
          <a:p>
            <a:pPr>
              <a:buFont typeface="Wingdings 3" pitchFamily="18" charset="2"/>
              <a:buNone/>
            </a:pPr>
            <a:endParaRPr lang="tr-TR" smtClean="0"/>
          </a:p>
          <a:p>
            <a:r>
              <a:rPr lang="tr-TR" smtClean="0"/>
              <a:t>Derecelendirme:</a:t>
            </a:r>
            <a:r>
              <a:rPr lang="tr-TR" b="1" smtClean="0"/>
              <a:t>5 puan </a:t>
            </a:r>
          </a:p>
          <a:p>
            <a:r>
              <a:rPr lang="en-US" smtClean="0"/>
              <a:t>(USPSTF 'A', 2009)</a:t>
            </a:r>
            <a:endParaRPr lang="tr-TR" smtClean="0"/>
          </a:p>
          <a:p>
            <a:pPr>
              <a:buFont typeface="Wingdings 3" pitchFamily="18" charset="2"/>
              <a:buNone/>
            </a:pPr>
            <a:endParaRPr lang="tr-TR"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Pasif ve aktif sigara içiciliği sorgulaması, (erkek/kadın)</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628775"/>
            <a:ext cx="8229600" cy="4378325"/>
          </a:xfrm>
        </p:spPr>
        <p:txBody>
          <a:bodyPr>
            <a:normAutofit lnSpcReduction="10000"/>
          </a:bodyPr>
          <a:lstStyle/>
          <a:p>
            <a:pPr marL="365760" indent="-256032" fontAlgn="auto">
              <a:spcAft>
                <a:spcPts val="0"/>
              </a:spcAft>
              <a:buFont typeface="Wingdings 3"/>
              <a:buChar char=""/>
              <a:defRPr/>
            </a:pPr>
            <a:r>
              <a:rPr lang="tr-TR" dirty="0" smtClean="0"/>
              <a:t>Kullanan veya pasif etkilenen kişiler, zararları ve etkileri konusunda bilgilendirilmeli,</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t>Bağımlılık halinde; </a:t>
            </a:r>
          </a:p>
          <a:p>
            <a:pPr marL="621792" lvl="1" fontAlgn="auto">
              <a:spcBef>
                <a:spcPts val="324"/>
              </a:spcBef>
              <a:spcAft>
                <a:spcPts val="0"/>
              </a:spcAft>
              <a:buFont typeface="Verdana"/>
              <a:buChar char="◦"/>
              <a:defRPr/>
            </a:pPr>
            <a:r>
              <a:rPr lang="tr-TR" dirty="0" smtClean="0"/>
              <a:t>bağımlılık düzeyine göre algoritmaları doğrultusunda müdahale edilmeli,</a:t>
            </a:r>
          </a:p>
          <a:p>
            <a:pPr marL="621792" lvl="1" fontAlgn="auto">
              <a:spcBef>
                <a:spcPts val="324"/>
              </a:spcBef>
              <a:spcAft>
                <a:spcPts val="0"/>
              </a:spcAft>
              <a:buFont typeface="Verdana"/>
              <a:buChar char="◦"/>
              <a:defRPr/>
            </a:pPr>
            <a:r>
              <a:rPr lang="tr-TR" dirty="0" smtClean="0"/>
              <a:t>veya ilgili merkezlere yönlendirme yapılmalıdır.</a:t>
            </a:r>
          </a:p>
          <a:p>
            <a:pPr marL="621792" lvl="1" fontAlgn="auto">
              <a:spcBef>
                <a:spcPts val="324"/>
              </a:spcBef>
              <a:spcAft>
                <a:spcPts val="0"/>
              </a:spcAft>
              <a:buFont typeface="Verdana"/>
              <a:buChar char="◦"/>
              <a:defRPr/>
            </a:pPr>
            <a:endParaRPr lang="tr-TR" dirty="0" smtClean="0"/>
          </a:p>
          <a:p>
            <a:pPr marL="365760" indent="-256032" fontAlgn="auto">
              <a:spcAft>
                <a:spcPts val="0"/>
              </a:spcAft>
              <a:buFont typeface="Wingdings 3"/>
              <a:buChar char=""/>
              <a:defRPr/>
            </a:pPr>
            <a:r>
              <a:rPr lang="tr-TR" dirty="0" smtClean="0"/>
              <a:t>Gebelere tütün kullanımı ve pasif </a:t>
            </a:r>
            <a:r>
              <a:rPr lang="tr-TR" dirty="0" err="1" smtClean="0"/>
              <a:t>etkilenimin</a:t>
            </a:r>
            <a:r>
              <a:rPr lang="tr-TR" dirty="0" smtClean="0"/>
              <a:t> bebek ve anne sağlığı üzerindeki olumsuz etkileri konusunda bilgi verilmelidir.</a:t>
            </a:r>
          </a:p>
          <a:p>
            <a:pPr marL="365760" indent="-256032" fontAlgn="auto">
              <a:spcAft>
                <a:spcPts val="0"/>
              </a:spcAft>
              <a:buFont typeface="Wingdings 3"/>
              <a:buChar char=""/>
              <a:defRPr/>
            </a:pPr>
            <a:endParaRPr lang="tr-TR" dirty="0"/>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Pasif ve aktif sigara içiciliği danışmalık, (erkek/kadın)</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İçerik Yer Tutucusu"/>
          <p:cNvSpPr>
            <a:spLocks noGrp="1"/>
          </p:cNvSpPr>
          <p:nvPr>
            <p:ph idx="1"/>
          </p:nvPr>
        </p:nvSpPr>
        <p:spPr>
          <a:xfrm>
            <a:off x="457200" y="1628775"/>
            <a:ext cx="8229600" cy="4378325"/>
          </a:xfrm>
        </p:spPr>
        <p:txBody>
          <a:bodyPr/>
          <a:lstStyle/>
          <a:p>
            <a:r>
              <a:rPr lang="tr-TR" smtClean="0"/>
              <a:t>45-65 yaş grubu erkeklerde myokard enfarktüsünden korunmada </a:t>
            </a:r>
            <a:r>
              <a:rPr lang="tr-TR" b="1" smtClean="0"/>
              <a:t>günlük 81 mg aspirin</a:t>
            </a:r>
            <a:r>
              <a:rPr lang="tr-TR" smtClean="0"/>
              <a:t> kullanılması önerilir. </a:t>
            </a:r>
          </a:p>
          <a:p>
            <a:pPr>
              <a:buFont typeface="Wingdings 3" pitchFamily="18" charset="2"/>
              <a:buNone/>
            </a:pPr>
            <a:endParaRPr lang="tr-TR" smtClean="0"/>
          </a:p>
          <a:p>
            <a:r>
              <a:rPr lang="tr-TR" smtClean="0"/>
              <a:t>Derecelendirme: </a:t>
            </a:r>
            <a:r>
              <a:rPr lang="tr-TR" b="1" smtClean="0"/>
              <a:t>4 puan </a:t>
            </a:r>
          </a:p>
          <a:p>
            <a:r>
              <a:rPr lang="en-US" smtClean="0"/>
              <a:t>(USPSTF 'A', 2009)</a:t>
            </a:r>
            <a:endParaRPr lang="tr-TR" smtClean="0"/>
          </a:p>
          <a:p>
            <a:endParaRPr lang="tr-TR" smtClean="0"/>
          </a:p>
          <a:p>
            <a:pPr lvl="1"/>
            <a:r>
              <a:rPr lang="tr-TR" smtClean="0"/>
              <a:t>Risk faktörleri ve GİS yan etkileri göz önünde bulundurulmalı!</a:t>
            </a:r>
          </a:p>
        </p:txBody>
      </p:sp>
      <p:sp>
        <p:nvSpPr>
          <p:cNvPr id="3" name="2 Başlık"/>
          <p:cNvSpPr>
            <a:spLocks noGrp="1"/>
          </p:cNvSpPr>
          <p:nvPr>
            <p:ph type="title"/>
          </p:nvPr>
        </p:nvSpPr>
        <p:spPr/>
        <p:txBody>
          <a:bodyPr>
            <a:normAutofit fontScale="90000"/>
          </a:bodyPr>
          <a:lstStyle/>
          <a:p>
            <a:pPr fontAlgn="auto">
              <a:spcAft>
                <a:spcPts val="0"/>
              </a:spcAft>
              <a:defRPr/>
            </a:pPr>
            <a:r>
              <a:rPr lang="tr-TR" dirty="0" err="1" smtClean="0"/>
              <a:t>Kardiyovasküler</a:t>
            </a:r>
            <a:r>
              <a:rPr lang="tr-TR" dirty="0" smtClean="0"/>
              <a:t> hastalıklarda aspirin koruyuculuğu (erkek)</a:t>
            </a: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İçerik Yer Tutucusu"/>
          <p:cNvSpPr>
            <a:spLocks noGrp="1"/>
          </p:cNvSpPr>
          <p:nvPr>
            <p:ph idx="1"/>
          </p:nvPr>
        </p:nvSpPr>
        <p:spPr>
          <a:xfrm>
            <a:off x="457200" y="1628775"/>
            <a:ext cx="8229600" cy="4378325"/>
          </a:xfrm>
        </p:spPr>
        <p:txBody>
          <a:bodyPr/>
          <a:lstStyle/>
          <a:p>
            <a:r>
              <a:rPr lang="tr-TR" b="1" smtClean="0"/>
              <a:t>65-80 yaş arası yetişkinlerde kardiyovasküler </a:t>
            </a:r>
            <a:r>
              <a:rPr lang="tr-TR" smtClean="0"/>
              <a:t>olayların önlenmesi amacıyla </a:t>
            </a:r>
            <a:r>
              <a:rPr lang="tr-TR" b="1" smtClean="0"/>
              <a:t>günlük 81 mg aspirin kullanımı önerilmesi </a:t>
            </a:r>
            <a:r>
              <a:rPr lang="tr-TR" smtClean="0"/>
              <a:t>uygundur.</a:t>
            </a:r>
          </a:p>
          <a:p>
            <a:endParaRPr lang="tr-TR" smtClean="0"/>
          </a:p>
          <a:p>
            <a:r>
              <a:rPr lang="tr-TR" smtClean="0"/>
              <a:t>80 yaşından büyük yetişkinlerde aspirin koruyuculuğu için yeterli delil yok…</a:t>
            </a:r>
          </a:p>
        </p:txBody>
      </p:sp>
      <p:sp>
        <p:nvSpPr>
          <p:cNvPr id="3" name="2 Başlık"/>
          <p:cNvSpPr>
            <a:spLocks noGrp="1"/>
          </p:cNvSpPr>
          <p:nvPr>
            <p:ph type="title"/>
          </p:nvPr>
        </p:nvSpPr>
        <p:spPr/>
        <p:txBody>
          <a:bodyPr>
            <a:noAutofit/>
          </a:bodyPr>
          <a:lstStyle/>
          <a:p>
            <a:pPr fontAlgn="auto">
              <a:spcAft>
                <a:spcPts val="0"/>
              </a:spcAft>
              <a:defRPr/>
            </a:pPr>
            <a:r>
              <a:rPr lang="tr-TR" sz="3200" dirty="0" err="1" smtClean="0"/>
              <a:t>Kardiyovasküler</a:t>
            </a:r>
            <a:r>
              <a:rPr lang="tr-TR" sz="3200" dirty="0" smtClean="0"/>
              <a:t> hastalıklarda aspirin koruyuculuğu (yaşlı-kadın/erkek)</a:t>
            </a:r>
            <a:endParaRPr lang="tr-TR"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1 İçerik Yer Tutucusu"/>
          <p:cNvSpPr>
            <a:spLocks noGrp="1"/>
          </p:cNvSpPr>
          <p:nvPr>
            <p:ph idx="1"/>
          </p:nvPr>
        </p:nvSpPr>
        <p:spPr>
          <a:xfrm>
            <a:off x="457200" y="1628775"/>
            <a:ext cx="8229600" cy="4378325"/>
          </a:xfrm>
        </p:spPr>
        <p:txBody>
          <a:bodyPr/>
          <a:lstStyle/>
          <a:p>
            <a:r>
              <a:rPr lang="tr-TR" smtClean="0"/>
              <a:t>55-65 yaş grubu kadınlarda iskemik inmenin önlenmesi amaçlı </a:t>
            </a:r>
            <a:r>
              <a:rPr lang="tr-TR" b="1" smtClean="0"/>
              <a:t>günlük 81 mg aspirin</a:t>
            </a:r>
            <a:r>
              <a:rPr lang="tr-TR" smtClean="0"/>
              <a:t> kullanılması önerilir.</a:t>
            </a:r>
          </a:p>
          <a:p>
            <a:pPr>
              <a:buFont typeface="Wingdings 3" pitchFamily="18" charset="2"/>
              <a:buNone/>
            </a:pPr>
            <a:r>
              <a:rPr lang="tr-TR" smtClean="0"/>
              <a:t> </a:t>
            </a:r>
          </a:p>
          <a:p>
            <a:r>
              <a:rPr lang="tr-TR" smtClean="0"/>
              <a:t>Derecelendirme: </a:t>
            </a:r>
            <a:r>
              <a:rPr lang="tr-TR" b="1" smtClean="0"/>
              <a:t>4 puan </a:t>
            </a:r>
          </a:p>
          <a:p>
            <a:r>
              <a:rPr lang="en-US" smtClean="0"/>
              <a:t>(USPSTF 'A', 2009)</a:t>
            </a:r>
            <a:endParaRPr lang="tr-TR" smtClean="0"/>
          </a:p>
          <a:p>
            <a:endParaRPr lang="tr-TR" smtClean="0"/>
          </a:p>
          <a:p>
            <a:pPr lvl="1"/>
            <a:r>
              <a:rPr lang="tr-TR" smtClean="0"/>
              <a:t>Risk faktörleri ve GİS yan etkileri göz önünde bulundurulmalı!</a:t>
            </a:r>
          </a:p>
        </p:txBody>
      </p:sp>
      <p:sp>
        <p:nvSpPr>
          <p:cNvPr id="3" name="2 Başlık"/>
          <p:cNvSpPr>
            <a:spLocks noGrp="1"/>
          </p:cNvSpPr>
          <p:nvPr>
            <p:ph type="title"/>
          </p:nvPr>
        </p:nvSpPr>
        <p:spPr/>
        <p:txBody>
          <a:bodyPr>
            <a:normAutofit fontScale="90000"/>
          </a:bodyPr>
          <a:lstStyle/>
          <a:p>
            <a:pPr fontAlgn="auto">
              <a:spcAft>
                <a:spcPts val="0"/>
              </a:spcAft>
              <a:defRPr/>
            </a:pPr>
            <a:r>
              <a:rPr lang="tr-TR" dirty="0" err="1" smtClean="0"/>
              <a:t>Kardiyovasküler</a:t>
            </a:r>
            <a:r>
              <a:rPr lang="tr-TR" dirty="0" smtClean="0"/>
              <a:t> hastalıklarda aspirin koruyuculuğu (kadın)</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İçerik Yer Tutucusu"/>
          <p:cNvSpPr>
            <a:spLocks noGrp="1"/>
          </p:cNvSpPr>
          <p:nvPr>
            <p:ph idx="1"/>
          </p:nvPr>
        </p:nvSpPr>
        <p:spPr>
          <a:xfrm>
            <a:off x="457200" y="2060575"/>
            <a:ext cx="8229600" cy="3946525"/>
          </a:xfrm>
        </p:spPr>
        <p:txBody>
          <a:bodyPr/>
          <a:lstStyle/>
          <a:p>
            <a:r>
              <a:rPr lang="tr-TR" b="1" smtClean="0"/>
              <a:t>65-80 yaş grubu kadınlarda iskemik inmenin </a:t>
            </a:r>
            <a:r>
              <a:rPr lang="tr-TR" smtClean="0"/>
              <a:t>önlenmesi amacıyla </a:t>
            </a:r>
            <a:r>
              <a:rPr lang="tr-TR" b="1" smtClean="0"/>
              <a:t>günlük 81 mg aspirin kullanımı önerilmesi </a:t>
            </a:r>
            <a:r>
              <a:rPr lang="tr-TR" smtClean="0"/>
              <a:t>uygundur.</a:t>
            </a:r>
          </a:p>
        </p:txBody>
      </p:sp>
      <p:sp>
        <p:nvSpPr>
          <p:cNvPr id="3" name="2 Başlık"/>
          <p:cNvSpPr>
            <a:spLocks noGrp="1"/>
          </p:cNvSpPr>
          <p:nvPr>
            <p:ph type="title"/>
          </p:nvPr>
        </p:nvSpPr>
        <p:spPr/>
        <p:txBody>
          <a:bodyPr>
            <a:normAutofit fontScale="90000"/>
          </a:bodyPr>
          <a:lstStyle/>
          <a:p>
            <a:pPr fontAlgn="auto">
              <a:spcAft>
                <a:spcPts val="0"/>
              </a:spcAft>
              <a:defRPr/>
            </a:pPr>
            <a:r>
              <a:rPr lang="tr-TR" dirty="0" err="1" smtClean="0"/>
              <a:t>Kardiyovasküler</a:t>
            </a:r>
            <a:r>
              <a:rPr lang="tr-TR" dirty="0" smtClean="0"/>
              <a:t> hastalıklarda aspirin koruyuculuğu (kadın)</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1 İçerik Yer Tutucusu"/>
          <p:cNvSpPr>
            <a:spLocks noGrp="1"/>
          </p:cNvSpPr>
          <p:nvPr>
            <p:ph idx="1"/>
          </p:nvPr>
        </p:nvSpPr>
        <p:spPr>
          <a:xfrm>
            <a:off x="457200" y="1628775"/>
            <a:ext cx="8229600" cy="4378325"/>
          </a:xfrm>
        </p:spPr>
        <p:txBody>
          <a:bodyPr/>
          <a:lstStyle/>
          <a:p>
            <a:r>
              <a:rPr lang="tr-TR" dirty="0" smtClean="0"/>
              <a:t>18 yaşından büyük erkek ve kadınlarda hipertansiyon tanısının erken tespiti için </a:t>
            </a:r>
            <a:r>
              <a:rPr lang="tr-TR" b="1" dirty="0" smtClean="0"/>
              <a:t>yılda en az bir kez</a:t>
            </a:r>
            <a:r>
              <a:rPr lang="tr-TR" dirty="0" smtClean="0"/>
              <a:t> tansiyon </a:t>
            </a:r>
            <a:r>
              <a:rPr lang="tr-TR" dirty="0" err="1" smtClean="0"/>
              <a:t>arteriyel</a:t>
            </a:r>
            <a:r>
              <a:rPr lang="tr-TR" dirty="0" smtClean="0"/>
              <a:t> ölçümü kuvvetle önerilir. </a:t>
            </a:r>
          </a:p>
          <a:p>
            <a:pPr>
              <a:buFont typeface="Wingdings 3" pitchFamily="18" charset="2"/>
              <a:buNone/>
            </a:pPr>
            <a:endParaRPr lang="tr-TR" dirty="0" smtClean="0"/>
          </a:p>
          <a:p>
            <a:r>
              <a:rPr lang="tr-TR" dirty="0" smtClean="0"/>
              <a:t>Derecelendirme:</a:t>
            </a:r>
            <a:r>
              <a:rPr lang="tr-TR" b="1" dirty="0" smtClean="0"/>
              <a:t>5 puan </a:t>
            </a:r>
          </a:p>
          <a:p>
            <a:r>
              <a:rPr lang="en-US" dirty="0" smtClean="0"/>
              <a:t>(USPSTF 'A', </a:t>
            </a:r>
            <a:r>
              <a:rPr lang="en-US" dirty="0" smtClean="0"/>
              <a:t>20</a:t>
            </a:r>
            <a:r>
              <a:rPr lang="tr-TR" smtClean="0"/>
              <a:t>15</a:t>
            </a:r>
            <a:r>
              <a:rPr lang="en-US" smtClean="0"/>
              <a:t>)</a:t>
            </a:r>
            <a:endParaRPr lang="tr-TR" dirty="0"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Tansiyon </a:t>
            </a:r>
            <a:r>
              <a:rPr lang="tr-TR" dirty="0" err="1" smtClean="0"/>
              <a:t>arteriyel</a:t>
            </a:r>
            <a:r>
              <a:rPr lang="tr-TR" dirty="0" smtClean="0"/>
              <a:t> ölçümü (kadın/erkek)</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1 İçerik Yer Tutucusu"/>
          <p:cNvSpPr>
            <a:spLocks noGrp="1"/>
          </p:cNvSpPr>
          <p:nvPr>
            <p:ph idx="1"/>
          </p:nvPr>
        </p:nvSpPr>
        <p:spPr>
          <a:xfrm>
            <a:off x="457200" y="1628775"/>
            <a:ext cx="8229600" cy="4378325"/>
          </a:xfrm>
        </p:spPr>
        <p:txBody>
          <a:bodyPr/>
          <a:lstStyle/>
          <a:p>
            <a:r>
              <a:rPr lang="tr-TR" smtClean="0"/>
              <a:t>35 yaşından büyük kişilerde,</a:t>
            </a:r>
          </a:p>
          <a:p>
            <a:r>
              <a:rPr lang="tr-TR" smtClean="0"/>
              <a:t>18 yaşından büyük ve risk faktörü olanlarda, </a:t>
            </a:r>
          </a:p>
          <a:p>
            <a:r>
              <a:rPr lang="tr-TR" smtClean="0"/>
              <a:t>hiperlipidemi erken tanısı için </a:t>
            </a:r>
            <a:r>
              <a:rPr lang="tr-TR" b="1" smtClean="0"/>
              <a:t>5 yılda bir </a:t>
            </a:r>
            <a:r>
              <a:rPr lang="tr-TR" smtClean="0"/>
              <a:t>serum lipit profili taraması kuvvetle önerilir. </a:t>
            </a:r>
          </a:p>
          <a:p>
            <a:pPr>
              <a:buFont typeface="Wingdings 3" pitchFamily="18" charset="2"/>
              <a:buNone/>
            </a:pPr>
            <a:endParaRPr lang="tr-TR" smtClean="0"/>
          </a:p>
          <a:p>
            <a:r>
              <a:rPr lang="tr-TR" smtClean="0"/>
              <a:t>Derecelendirme:</a:t>
            </a:r>
            <a:r>
              <a:rPr lang="tr-TR" b="1" smtClean="0"/>
              <a:t>5 puan </a:t>
            </a:r>
          </a:p>
          <a:p>
            <a:r>
              <a:rPr lang="en-US" smtClean="0"/>
              <a:t>(USPSTF 'A', 2008)</a:t>
            </a:r>
            <a:endParaRPr lang="tr-TR" smtClean="0"/>
          </a:p>
          <a:p>
            <a:endParaRPr lang="tr-TR" smtClean="0"/>
          </a:p>
          <a:p>
            <a:pPr lvl="1"/>
            <a:r>
              <a:rPr lang="tr-TR" smtClean="0"/>
              <a:t>En az 12 saat açlıktan sonra.</a:t>
            </a:r>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Serum </a:t>
            </a:r>
            <a:r>
              <a:rPr lang="tr-TR" dirty="0" err="1" smtClean="0"/>
              <a:t>lipid</a:t>
            </a:r>
            <a:r>
              <a:rPr lang="tr-TR" dirty="0" smtClean="0"/>
              <a:t> profili taraması (kadın/erkek) (TG, HDL, LDL)</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İçerik Yer Tutucusu"/>
          <p:cNvSpPr>
            <a:spLocks noGrp="1"/>
          </p:cNvSpPr>
          <p:nvPr>
            <p:ph idx="1"/>
          </p:nvPr>
        </p:nvSpPr>
        <p:spPr>
          <a:xfrm>
            <a:off x="457200" y="2565400"/>
            <a:ext cx="8229600" cy="3441700"/>
          </a:xfrm>
        </p:spPr>
        <p:txBody>
          <a:bodyPr/>
          <a:lstStyle/>
          <a:p>
            <a:r>
              <a:rPr lang="tr-TR" smtClean="0">
                <a:cs typeface="Times New Roman" pitchFamily="18" charset="0"/>
              </a:rPr>
              <a:t>Sa</a:t>
            </a:r>
            <a:r>
              <a:rPr lang="tr-TR" smtClean="0"/>
              <a:t>ğ</a:t>
            </a:r>
            <a:r>
              <a:rPr lang="tr-TR" smtClean="0">
                <a:cs typeface="Times New Roman" pitchFamily="18" charset="0"/>
              </a:rPr>
              <a:t>l</a:t>
            </a:r>
            <a:r>
              <a:rPr lang="tr-TR" smtClean="0"/>
              <a:t>ı</a:t>
            </a:r>
            <a:r>
              <a:rPr lang="tr-TR" smtClean="0">
                <a:cs typeface="Times New Roman" pitchFamily="18" charset="0"/>
              </a:rPr>
              <a:t>kl</a:t>
            </a:r>
            <a:r>
              <a:rPr lang="tr-TR" smtClean="0"/>
              <a:t>ı</a:t>
            </a:r>
            <a:r>
              <a:rPr lang="tr-TR" smtClean="0">
                <a:cs typeface="Times New Roman" pitchFamily="18" charset="0"/>
              </a:rPr>
              <a:t> bireylerin bakımında periyodik sa</a:t>
            </a:r>
            <a:r>
              <a:rPr lang="tr-TR" smtClean="0"/>
              <a:t>ğ</a:t>
            </a:r>
            <a:r>
              <a:rPr lang="tr-TR" smtClean="0">
                <a:cs typeface="Times New Roman" pitchFamily="18" charset="0"/>
              </a:rPr>
              <a:t>l</a:t>
            </a:r>
            <a:r>
              <a:rPr lang="tr-TR" smtClean="0"/>
              <a:t>ı</a:t>
            </a:r>
            <a:r>
              <a:rPr lang="tr-TR" smtClean="0">
                <a:cs typeface="Times New Roman" pitchFamily="18" charset="0"/>
              </a:rPr>
              <a:t>k muayenesi kavram</a:t>
            </a:r>
            <a:r>
              <a:rPr lang="tr-TR" smtClean="0"/>
              <a:t>ı</a:t>
            </a:r>
            <a:r>
              <a:rPr lang="tr-TR" smtClean="0">
                <a:cs typeface="Times New Roman" pitchFamily="18" charset="0"/>
              </a:rPr>
              <a:t> hakkında bilgi vermek.</a:t>
            </a:r>
            <a:endParaRPr lang="tr-TR" smtClean="0">
              <a:latin typeface="Verdana" pitchFamily="34" charset="0"/>
            </a:endParaRPr>
          </a:p>
          <a:p>
            <a:endParaRPr lang="tr-TR" smtClean="0"/>
          </a:p>
        </p:txBody>
      </p:sp>
      <p:sp>
        <p:nvSpPr>
          <p:cNvPr id="3" name="2 Başlık"/>
          <p:cNvSpPr>
            <a:spLocks noGrp="1"/>
          </p:cNvSpPr>
          <p:nvPr>
            <p:ph type="title"/>
          </p:nvPr>
        </p:nvSpPr>
        <p:spPr>
          <a:xfrm>
            <a:off x="467544" y="836712"/>
            <a:ext cx="8229600" cy="1066130"/>
          </a:xfrm>
        </p:spPr>
        <p:txBody>
          <a:bodyPr/>
          <a:lstStyle/>
          <a:p>
            <a:pPr fontAlgn="auto">
              <a:spcAft>
                <a:spcPts val="0"/>
              </a:spcAft>
              <a:defRPr/>
            </a:pPr>
            <a:r>
              <a:rPr lang="tr-TR" dirty="0" smtClean="0"/>
              <a:t>Amaç </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628800"/>
            <a:ext cx="8229600" cy="5040560"/>
          </a:xfrm>
        </p:spPr>
        <p:txBody>
          <a:bodyPr>
            <a:normAutofit/>
          </a:bodyPr>
          <a:lstStyle/>
          <a:p>
            <a:pPr marL="365760" indent="-256032" fontAlgn="auto">
              <a:spcAft>
                <a:spcPts val="0"/>
              </a:spcAft>
              <a:buFont typeface="Wingdings 3"/>
              <a:buChar char=""/>
              <a:defRPr/>
            </a:pPr>
            <a:r>
              <a:rPr lang="tr-TR" dirty="0" smtClean="0"/>
              <a:t>45 yaşın üzerinde herkese ve</a:t>
            </a:r>
          </a:p>
          <a:p>
            <a:pPr marL="365760" indent="-256032" fontAlgn="auto">
              <a:spcAft>
                <a:spcPts val="0"/>
              </a:spcAft>
              <a:buFont typeface="Wingdings 3"/>
              <a:buChar char=""/>
              <a:defRPr/>
            </a:pPr>
            <a:r>
              <a:rPr lang="tr-TR" dirty="0" smtClean="0"/>
              <a:t>risk faktörlerini barındıran kişilere </a:t>
            </a:r>
          </a:p>
          <a:p>
            <a:pPr marL="621792" lvl="1" fontAlgn="auto">
              <a:spcBef>
                <a:spcPts val="324"/>
              </a:spcBef>
              <a:spcAft>
                <a:spcPts val="0"/>
              </a:spcAft>
              <a:buFont typeface="Verdana"/>
              <a:buChar char="◦"/>
              <a:defRPr/>
            </a:pPr>
            <a:r>
              <a:rPr lang="tr-TR" b="1" dirty="0" smtClean="0"/>
              <a:t>3 yılda bir</a:t>
            </a:r>
            <a:r>
              <a:rPr lang="tr-TR" dirty="0" smtClean="0"/>
              <a:t>,</a:t>
            </a:r>
          </a:p>
          <a:p>
            <a:pPr marL="621792" lvl="1" fontAlgn="auto">
              <a:spcBef>
                <a:spcPts val="324"/>
              </a:spcBef>
              <a:spcAft>
                <a:spcPts val="0"/>
              </a:spcAft>
              <a:buFont typeface="Verdana"/>
              <a:buChar char="◦"/>
              <a:defRPr/>
            </a:pPr>
            <a:r>
              <a:rPr lang="tr-TR" dirty="0" smtClean="0"/>
              <a:t>açlık plazma </a:t>
            </a:r>
            <a:r>
              <a:rPr lang="tr-TR" dirty="0" err="1" smtClean="0"/>
              <a:t>glukozu</a:t>
            </a:r>
            <a:r>
              <a:rPr lang="tr-TR" dirty="0" smtClean="0"/>
              <a:t>, </a:t>
            </a:r>
          </a:p>
          <a:p>
            <a:pPr marL="621792" lvl="1" fontAlgn="auto">
              <a:spcBef>
                <a:spcPts val="324"/>
              </a:spcBef>
              <a:spcAft>
                <a:spcPts val="0"/>
              </a:spcAft>
              <a:buFont typeface="Verdana"/>
              <a:buChar char="◦"/>
              <a:defRPr/>
            </a:pPr>
            <a:r>
              <a:rPr lang="tr-TR" dirty="0" smtClean="0"/>
              <a:t>HbA1c veya </a:t>
            </a:r>
          </a:p>
          <a:p>
            <a:pPr marL="621792" lvl="1" fontAlgn="auto">
              <a:spcBef>
                <a:spcPts val="324"/>
              </a:spcBef>
              <a:spcAft>
                <a:spcPts val="0"/>
              </a:spcAft>
              <a:buFont typeface="Verdana"/>
              <a:buChar char="◦"/>
              <a:defRPr/>
            </a:pPr>
            <a:r>
              <a:rPr lang="tr-TR" dirty="0" smtClean="0"/>
              <a:t>OGTT ile diyabet taraması yapılması kuvvetle önerilir. </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t>Derecelendirme:5 puan </a:t>
            </a:r>
          </a:p>
          <a:p>
            <a:pPr marL="365760" indent="-256032" fontAlgn="auto">
              <a:spcAft>
                <a:spcPts val="0"/>
              </a:spcAft>
              <a:buFont typeface="Wingdings 3"/>
              <a:buChar char=""/>
              <a:defRPr/>
            </a:pPr>
            <a:r>
              <a:rPr lang="tr-TR" dirty="0" smtClean="0"/>
              <a:t>(USPSTF 'B' </a:t>
            </a:r>
            <a:r>
              <a:rPr lang="tr-TR" dirty="0" err="1" smtClean="0"/>
              <a:t>level</a:t>
            </a:r>
            <a:r>
              <a:rPr lang="tr-TR" dirty="0" smtClean="0"/>
              <a:t> </a:t>
            </a:r>
            <a:r>
              <a:rPr lang="tr-TR" dirty="0" err="1" smtClean="0"/>
              <a:t>recommendation</a:t>
            </a:r>
            <a:r>
              <a:rPr lang="tr-TR" dirty="0" smtClean="0"/>
              <a:t>, 2008)</a:t>
            </a:r>
          </a:p>
          <a:p>
            <a:pPr marL="365760" indent="-256032" fontAlgn="auto">
              <a:spcAft>
                <a:spcPts val="0"/>
              </a:spcAft>
              <a:buFont typeface="Wingdings 3"/>
              <a:buChar char=""/>
              <a:defRPr/>
            </a:pPr>
            <a:endParaRPr lang="tr-TR" dirty="0" smtClean="0"/>
          </a:p>
          <a:p>
            <a:pPr lvl="8">
              <a:defRPr/>
            </a:pPr>
            <a:r>
              <a:rPr lang="tr-TR" dirty="0" smtClean="0"/>
              <a:t>DM olan hastalar için takip önerileri…</a:t>
            </a:r>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Açlık Kan Şekeri ölçümleri (kadın/erkek)</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1 İçerik Yer Tutucusu"/>
          <p:cNvSpPr>
            <a:spLocks noGrp="1"/>
          </p:cNvSpPr>
          <p:nvPr>
            <p:ph idx="1"/>
          </p:nvPr>
        </p:nvSpPr>
        <p:spPr>
          <a:xfrm>
            <a:off x="457200" y="1628775"/>
            <a:ext cx="8229600" cy="4378325"/>
          </a:xfrm>
        </p:spPr>
        <p:txBody>
          <a:bodyPr/>
          <a:lstStyle/>
          <a:p>
            <a:r>
              <a:rPr lang="tr-TR" smtClean="0"/>
              <a:t>Ailesinde tiroid hastalığı öyküsü bulunanlara ilk muayenede,</a:t>
            </a:r>
          </a:p>
          <a:p>
            <a:r>
              <a:rPr lang="tr-TR" smtClean="0"/>
              <a:t>35 yaşın üzerindeki tüm erişkinlere,</a:t>
            </a:r>
          </a:p>
          <a:p>
            <a:pPr lvl="1"/>
            <a:r>
              <a:rPr lang="tr-TR" b="1" smtClean="0"/>
              <a:t>5 yılda bir </a:t>
            </a:r>
            <a:r>
              <a:rPr lang="tr-TR" smtClean="0"/>
              <a:t>tiroid fonksiyon testlerinin (TSH) yapılması kuvvetle önerilir. </a:t>
            </a:r>
          </a:p>
          <a:p>
            <a:pPr lvl="1"/>
            <a:endParaRPr lang="tr-TR" smtClean="0"/>
          </a:p>
          <a:p>
            <a:r>
              <a:rPr lang="tr-TR" smtClean="0"/>
              <a:t>Derecelendirme:</a:t>
            </a:r>
            <a:r>
              <a:rPr lang="tr-TR" b="1" smtClean="0"/>
              <a:t>5 puan </a:t>
            </a:r>
          </a:p>
          <a:p>
            <a:r>
              <a:rPr lang="en-US" smtClean="0"/>
              <a:t>(USPSTF ‘I', 2004)</a:t>
            </a:r>
            <a:endParaRPr lang="tr-TR" smtClean="0"/>
          </a:p>
          <a:p>
            <a:endParaRPr lang="tr-TR"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err="1" smtClean="0"/>
              <a:t>Tiroid</a:t>
            </a:r>
            <a:r>
              <a:rPr lang="tr-TR" dirty="0" smtClean="0"/>
              <a:t> fonksiyon anomalileri (kadın/erkek)</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İçerik Yer Tutucusu"/>
          <p:cNvSpPr>
            <a:spLocks noGrp="1"/>
          </p:cNvSpPr>
          <p:nvPr>
            <p:ph idx="1"/>
          </p:nvPr>
        </p:nvSpPr>
        <p:spPr>
          <a:xfrm>
            <a:off x="457200" y="1628775"/>
            <a:ext cx="8229600" cy="4378325"/>
          </a:xfrm>
        </p:spPr>
        <p:txBody>
          <a:bodyPr/>
          <a:lstStyle/>
          <a:p>
            <a:r>
              <a:rPr lang="tr-TR" smtClean="0"/>
              <a:t>18-65 yaş grubunda </a:t>
            </a:r>
            <a:r>
              <a:rPr lang="tr-TR" b="1" smtClean="0"/>
              <a:t>en az yılda bir kez </a:t>
            </a:r>
            <a:r>
              <a:rPr lang="tr-TR" smtClean="0"/>
              <a:t>ağırlık, boy, VKİ ve bel çevresi ölçümleri kuvvetle önerilir. </a:t>
            </a:r>
          </a:p>
          <a:p>
            <a:pPr>
              <a:buFont typeface="Wingdings 3" pitchFamily="18" charset="2"/>
              <a:buNone/>
            </a:pPr>
            <a:endParaRPr lang="tr-TR" smtClean="0"/>
          </a:p>
          <a:p>
            <a:r>
              <a:rPr lang="tr-TR" smtClean="0"/>
              <a:t>Derecelendirme:</a:t>
            </a:r>
            <a:r>
              <a:rPr lang="tr-TR" b="1" smtClean="0"/>
              <a:t>5 puan </a:t>
            </a:r>
          </a:p>
          <a:p>
            <a:r>
              <a:rPr lang="en-US" smtClean="0"/>
              <a:t>(USPSTF 'B' 2012)</a:t>
            </a:r>
            <a:endParaRPr lang="tr-TR" smtClean="0"/>
          </a:p>
        </p:txBody>
      </p:sp>
      <p:sp>
        <p:nvSpPr>
          <p:cNvPr id="3" name="2 Başlık"/>
          <p:cNvSpPr>
            <a:spLocks noGrp="1"/>
          </p:cNvSpPr>
          <p:nvPr>
            <p:ph type="title"/>
          </p:nvPr>
        </p:nvSpPr>
        <p:spPr/>
        <p:txBody>
          <a:bodyPr/>
          <a:lstStyle/>
          <a:p>
            <a:pPr fontAlgn="auto">
              <a:spcAft>
                <a:spcPts val="0"/>
              </a:spcAft>
              <a:defRPr/>
            </a:pPr>
            <a:r>
              <a:rPr lang="tr-TR" dirty="0" err="1" smtClean="0"/>
              <a:t>Obezite</a:t>
            </a:r>
            <a:r>
              <a:rPr lang="tr-TR" dirty="0" smtClean="0"/>
              <a:t> taraması (kadın/erkek)</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1 İçerik Yer Tutucusu"/>
          <p:cNvSpPr>
            <a:spLocks noGrp="1"/>
          </p:cNvSpPr>
          <p:nvPr>
            <p:ph idx="1"/>
          </p:nvPr>
        </p:nvSpPr>
        <p:spPr>
          <a:xfrm>
            <a:off x="457200" y="1628775"/>
            <a:ext cx="8229600" cy="4378325"/>
          </a:xfrm>
        </p:spPr>
        <p:txBody>
          <a:bodyPr/>
          <a:lstStyle/>
          <a:p>
            <a:r>
              <a:rPr lang="tr-TR" smtClean="0"/>
              <a:t>Riskli kişilerin Mantoux testi (Tuberkülin deri testi) ile taranması için verem savaşı dispanserlerine veya başka bir sağlık kurumuna yönlendirilmeleri önerilir. </a:t>
            </a:r>
          </a:p>
          <a:p>
            <a:pPr>
              <a:buFont typeface="Wingdings 3" pitchFamily="18" charset="2"/>
              <a:buNone/>
            </a:pPr>
            <a:endParaRPr lang="tr-TR" smtClean="0"/>
          </a:p>
          <a:p>
            <a:r>
              <a:rPr lang="tr-TR" smtClean="0"/>
              <a:t>Derecelendirme:</a:t>
            </a:r>
            <a:r>
              <a:rPr lang="tr-TR" b="1" smtClean="0"/>
              <a:t>4 puan </a:t>
            </a:r>
          </a:p>
          <a:p>
            <a:r>
              <a:rPr lang="tr-TR" smtClean="0"/>
              <a:t>USPSTF CDC nin önerilerinin dikkate alınmasını önermiş (1996)</a:t>
            </a:r>
          </a:p>
        </p:txBody>
      </p:sp>
      <p:sp>
        <p:nvSpPr>
          <p:cNvPr id="3" name="2 Başlık"/>
          <p:cNvSpPr>
            <a:spLocks noGrp="1"/>
          </p:cNvSpPr>
          <p:nvPr>
            <p:ph type="title"/>
          </p:nvPr>
        </p:nvSpPr>
        <p:spPr/>
        <p:txBody>
          <a:bodyPr/>
          <a:lstStyle/>
          <a:p>
            <a:pPr fontAlgn="auto">
              <a:spcAft>
                <a:spcPts val="0"/>
              </a:spcAft>
              <a:defRPr/>
            </a:pPr>
            <a:r>
              <a:rPr lang="tr-TR" dirty="0" smtClean="0"/>
              <a:t>Tüberküloz (erkek/kadın)</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611188" y="1125538"/>
            <a:ext cx="7786687" cy="4378325"/>
          </a:xfrm>
        </p:spPr>
        <p:txBody>
          <a:bodyPr>
            <a:normAutofit lnSpcReduction="10000"/>
          </a:bodyPr>
          <a:lstStyle/>
          <a:p>
            <a:pPr>
              <a:lnSpc>
                <a:spcPct val="80000"/>
              </a:lnSpc>
            </a:pPr>
            <a:r>
              <a:rPr lang="tr-TR" sz="2000" smtClean="0"/>
              <a:t>20 yaş üstü kadınlarda farkındalığı arttırmak için, </a:t>
            </a:r>
          </a:p>
          <a:p>
            <a:pPr lvl="1">
              <a:lnSpc>
                <a:spcPct val="80000"/>
              </a:lnSpc>
            </a:pPr>
            <a:r>
              <a:rPr lang="tr-TR" sz="2000" b="1" smtClean="0"/>
              <a:t>en az bir kez </a:t>
            </a:r>
            <a:r>
              <a:rPr lang="tr-TR" sz="2000" smtClean="0"/>
              <a:t>kendi kendine meme muayenesi hakkında bilgi verilmesi ve </a:t>
            </a:r>
            <a:r>
              <a:rPr lang="tr-TR" sz="2000" b="1" smtClean="0"/>
              <a:t>ayda bir kez</a:t>
            </a:r>
            <a:r>
              <a:rPr lang="tr-TR" sz="2000" smtClean="0"/>
              <a:t> uygulanması önerilir. </a:t>
            </a:r>
          </a:p>
          <a:p>
            <a:pPr>
              <a:lnSpc>
                <a:spcPct val="80000"/>
              </a:lnSpc>
              <a:buFont typeface="Wingdings 3" pitchFamily="18" charset="2"/>
              <a:buNone/>
            </a:pPr>
            <a:endParaRPr lang="tr-TR" sz="2000" smtClean="0"/>
          </a:p>
          <a:p>
            <a:pPr>
              <a:lnSpc>
                <a:spcPct val="80000"/>
              </a:lnSpc>
            </a:pPr>
            <a:r>
              <a:rPr lang="tr-TR" sz="2000" smtClean="0"/>
              <a:t>Derecelendirme:</a:t>
            </a:r>
            <a:r>
              <a:rPr lang="tr-TR" sz="2000" b="1" smtClean="0"/>
              <a:t>4 puan</a:t>
            </a:r>
            <a:endParaRPr lang="tr-TR" sz="2000" b="1" smtClean="0">
              <a:latin typeface="Arial" charset="0"/>
            </a:endParaRPr>
          </a:p>
          <a:p>
            <a:pPr>
              <a:lnSpc>
                <a:spcPct val="80000"/>
              </a:lnSpc>
            </a:pPr>
            <a:r>
              <a:rPr lang="en-US" sz="2000" smtClean="0"/>
              <a:t>(USPSTF ‘</a:t>
            </a:r>
            <a:r>
              <a:rPr lang="tr-TR" sz="2000" smtClean="0">
                <a:latin typeface="Arial" charset="0"/>
              </a:rPr>
              <a:t>D</a:t>
            </a:r>
            <a:r>
              <a:rPr lang="en-US" sz="2000" smtClean="0"/>
              <a:t>' 201</a:t>
            </a:r>
            <a:r>
              <a:rPr lang="tr-TR" sz="2000" smtClean="0">
                <a:latin typeface="Arial" charset="0"/>
              </a:rPr>
              <a:t>0</a:t>
            </a:r>
            <a:r>
              <a:rPr lang="en-US" sz="2000" smtClean="0"/>
              <a:t>)</a:t>
            </a:r>
            <a:endParaRPr lang="tr-TR" sz="2000" b="1" smtClean="0">
              <a:latin typeface="Arial" charset="0"/>
            </a:endParaRPr>
          </a:p>
          <a:p>
            <a:pPr>
              <a:lnSpc>
                <a:spcPct val="80000"/>
              </a:lnSpc>
            </a:pPr>
            <a:endParaRPr lang="tr-TR" sz="2000" smtClean="0"/>
          </a:p>
          <a:p>
            <a:pPr>
              <a:lnSpc>
                <a:spcPct val="80000"/>
              </a:lnSpc>
            </a:pPr>
            <a:r>
              <a:rPr lang="tr-TR" sz="2000" smtClean="0"/>
              <a:t>20-40 yaş arası kadınlarda kendi kendine meme muayenesi ile,</a:t>
            </a:r>
          </a:p>
          <a:p>
            <a:pPr>
              <a:lnSpc>
                <a:spcPct val="80000"/>
              </a:lnSpc>
              <a:buFont typeface="Wingdings 3" pitchFamily="18" charset="2"/>
              <a:buNone/>
            </a:pPr>
            <a:endParaRPr lang="tr-TR" sz="2000" smtClean="0"/>
          </a:p>
          <a:p>
            <a:pPr>
              <a:lnSpc>
                <a:spcPct val="80000"/>
              </a:lnSpc>
            </a:pPr>
            <a:r>
              <a:rPr lang="tr-TR" sz="2000" smtClean="0"/>
              <a:t>birinci derece akrabalarında meme ca + kadınlarda </a:t>
            </a:r>
            <a:r>
              <a:rPr lang="tr-TR" sz="2000" b="1" smtClean="0"/>
              <a:t>yılda bir,</a:t>
            </a:r>
          </a:p>
          <a:p>
            <a:pPr>
              <a:lnSpc>
                <a:spcPct val="80000"/>
              </a:lnSpc>
              <a:buFont typeface="Wingdings 3" pitchFamily="18" charset="2"/>
              <a:buNone/>
            </a:pPr>
            <a:r>
              <a:rPr lang="tr-TR" sz="2000" b="1" smtClean="0"/>
              <a:t> </a:t>
            </a:r>
          </a:p>
          <a:p>
            <a:pPr>
              <a:lnSpc>
                <a:spcPct val="80000"/>
              </a:lnSpc>
            </a:pPr>
            <a:r>
              <a:rPr lang="tr-TR" sz="2000" smtClean="0"/>
              <a:t>bulunmayanlarda ise </a:t>
            </a:r>
            <a:r>
              <a:rPr lang="tr-TR" sz="2000" b="1" smtClean="0"/>
              <a:t>iki yılda bir hekim tarafından rutin </a:t>
            </a:r>
            <a:r>
              <a:rPr lang="tr-TR" sz="2000" smtClean="0"/>
              <a:t>klinik muayenenin yapılması önerilir.</a:t>
            </a:r>
          </a:p>
          <a:p>
            <a:pPr>
              <a:lnSpc>
                <a:spcPct val="80000"/>
              </a:lnSpc>
              <a:buFont typeface="Wingdings 3" pitchFamily="18" charset="2"/>
              <a:buNone/>
            </a:pPr>
            <a:endParaRPr lang="tr-TR" sz="2000" smtClean="0"/>
          </a:p>
          <a:p>
            <a:pPr>
              <a:lnSpc>
                <a:spcPct val="80000"/>
              </a:lnSpc>
            </a:pPr>
            <a:r>
              <a:rPr lang="tr-TR" sz="2000" smtClean="0"/>
              <a:t>Derecelendirme:</a:t>
            </a:r>
            <a:r>
              <a:rPr lang="tr-TR" sz="2000" b="1" smtClean="0"/>
              <a:t>4 puan</a:t>
            </a:r>
            <a:endParaRPr lang="tr-TR" sz="2000" b="1" smtClean="0">
              <a:latin typeface="Arial" charset="0"/>
            </a:endParaRPr>
          </a:p>
          <a:p>
            <a:pPr>
              <a:lnSpc>
                <a:spcPct val="80000"/>
              </a:lnSpc>
            </a:pPr>
            <a:r>
              <a:rPr lang="en-US" sz="2000" smtClean="0"/>
              <a:t>(USPSTF ‘</a:t>
            </a:r>
            <a:r>
              <a:rPr lang="tr-TR" sz="2000" smtClean="0">
                <a:latin typeface="Arial" charset="0"/>
              </a:rPr>
              <a:t>I</a:t>
            </a:r>
            <a:r>
              <a:rPr lang="en-US" sz="2000" smtClean="0"/>
              <a:t>' 201</a:t>
            </a:r>
            <a:r>
              <a:rPr lang="tr-TR" sz="2000" smtClean="0">
                <a:latin typeface="Arial" charset="0"/>
              </a:rPr>
              <a:t>0</a:t>
            </a:r>
            <a:r>
              <a:rPr lang="en-US" sz="2000" smtClean="0"/>
              <a:t>)</a:t>
            </a:r>
            <a:endParaRPr lang="tr-TR" sz="2000" b="1" smtClean="0">
              <a:latin typeface="Arial" charset="0"/>
            </a:endParaRPr>
          </a:p>
          <a:p>
            <a:pPr>
              <a:lnSpc>
                <a:spcPct val="80000"/>
              </a:lnSpc>
              <a:buFont typeface="Wingdings 3" pitchFamily="18" charset="2"/>
              <a:buNone/>
            </a:pPr>
            <a:endParaRPr lang="tr-TR" sz="2100" b="1" smtClean="0">
              <a:latin typeface="Arial" charset="0"/>
            </a:endParaRPr>
          </a:p>
        </p:txBody>
      </p:sp>
      <p:sp>
        <p:nvSpPr>
          <p:cNvPr id="3" name="2 Başlık"/>
          <p:cNvSpPr>
            <a:spLocks noGrp="1"/>
          </p:cNvSpPr>
          <p:nvPr>
            <p:ph type="title"/>
          </p:nvPr>
        </p:nvSpPr>
        <p:spPr/>
        <p:txBody>
          <a:bodyPr/>
          <a:lstStyle/>
          <a:p>
            <a:pPr fontAlgn="auto">
              <a:spcAft>
                <a:spcPts val="0"/>
              </a:spcAft>
              <a:defRPr/>
            </a:pPr>
            <a:r>
              <a:rPr lang="tr-TR" dirty="0" smtClean="0"/>
              <a:t>Meme kanseri (kadın)</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1 İçerik Yer Tutucusu"/>
          <p:cNvSpPr>
            <a:spLocks noGrp="1"/>
          </p:cNvSpPr>
          <p:nvPr>
            <p:ph idx="1"/>
          </p:nvPr>
        </p:nvSpPr>
        <p:spPr>
          <a:xfrm>
            <a:off x="457200" y="1628775"/>
            <a:ext cx="8229600" cy="4378325"/>
          </a:xfrm>
        </p:spPr>
        <p:txBody>
          <a:bodyPr/>
          <a:lstStyle/>
          <a:p>
            <a:r>
              <a:rPr lang="tr-TR" smtClean="0"/>
              <a:t>40-69 yaş arası </a:t>
            </a:r>
            <a:r>
              <a:rPr lang="tr-TR" b="1" smtClean="0"/>
              <a:t>bütün kadınlarda, </a:t>
            </a:r>
          </a:p>
          <a:p>
            <a:pPr>
              <a:buFont typeface="Wingdings 3" pitchFamily="18" charset="2"/>
              <a:buNone/>
            </a:pPr>
            <a:endParaRPr lang="tr-TR" b="1" smtClean="0"/>
          </a:p>
          <a:p>
            <a:r>
              <a:rPr lang="tr-TR" b="1" smtClean="0"/>
              <a:t>yılda bir hekim </a:t>
            </a:r>
            <a:r>
              <a:rPr lang="tr-TR" smtClean="0"/>
              <a:t>tarafından rutin klinik muayene yapılması ve </a:t>
            </a:r>
          </a:p>
          <a:p>
            <a:r>
              <a:rPr lang="tr-TR" b="1" smtClean="0"/>
              <a:t>iki yılda bir </a:t>
            </a:r>
            <a:r>
              <a:rPr lang="tr-TR" smtClean="0"/>
              <a:t>dijital/konvansiyonel mamografi yapılması gereklidir.</a:t>
            </a:r>
          </a:p>
          <a:p>
            <a:pPr>
              <a:buFont typeface="Wingdings 3" pitchFamily="18" charset="2"/>
              <a:buNone/>
            </a:pPr>
            <a:endParaRPr lang="tr-TR" b="1" smtClean="0"/>
          </a:p>
          <a:p>
            <a:r>
              <a:rPr lang="tr-TR" smtClean="0"/>
              <a:t>Derecelendirme:</a:t>
            </a:r>
            <a:r>
              <a:rPr lang="tr-TR" b="1" smtClean="0"/>
              <a:t>5 puan</a:t>
            </a:r>
            <a:endParaRPr lang="tr-TR" b="1" smtClean="0">
              <a:latin typeface="Arial" charset="0"/>
            </a:endParaRPr>
          </a:p>
          <a:p>
            <a:pPr>
              <a:lnSpc>
                <a:spcPct val="80000"/>
              </a:lnSpc>
            </a:pPr>
            <a:r>
              <a:rPr lang="en-US" smtClean="0"/>
              <a:t>(USPSTF ‘</a:t>
            </a:r>
            <a:r>
              <a:rPr lang="tr-TR" smtClean="0">
                <a:latin typeface="Arial" charset="0"/>
              </a:rPr>
              <a:t>B</a:t>
            </a:r>
            <a:r>
              <a:rPr lang="en-US" smtClean="0"/>
              <a:t>' 201</a:t>
            </a:r>
            <a:r>
              <a:rPr lang="tr-TR" smtClean="0">
                <a:latin typeface="Arial" charset="0"/>
              </a:rPr>
              <a:t>6, 50-74 yaş</a:t>
            </a:r>
            <a:r>
              <a:rPr lang="en-US" smtClean="0"/>
              <a:t>)</a:t>
            </a:r>
            <a:endParaRPr lang="tr-TR" sz="2100" b="1" smtClean="0">
              <a:latin typeface="Arial" charset="0"/>
            </a:endParaRPr>
          </a:p>
          <a:p>
            <a:endParaRPr lang="tr-TR" b="1" smtClean="0">
              <a:latin typeface="Arial" charset="0"/>
            </a:endParaRPr>
          </a:p>
          <a:p>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Meme kanseri (kadın)</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 İçerik Yer Tutucusu"/>
          <p:cNvSpPr>
            <a:spLocks noGrp="1"/>
          </p:cNvSpPr>
          <p:nvPr>
            <p:ph idx="1"/>
          </p:nvPr>
        </p:nvSpPr>
        <p:spPr>
          <a:xfrm>
            <a:off x="457200" y="1628775"/>
            <a:ext cx="8229600" cy="4378325"/>
          </a:xfrm>
        </p:spPr>
        <p:txBody>
          <a:bodyPr/>
          <a:lstStyle/>
          <a:p>
            <a:r>
              <a:rPr lang="tr-TR" smtClean="0"/>
              <a:t>50-70 yaş yetişkinlerde </a:t>
            </a:r>
            <a:r>
              <a:rPr lang="tr-TR" b="1" smtClean="0"/>
              <a:t>yılda 1 kez </a:t>
            </a:r>
            <a:r>
              <a:rPr lang="tr-TR" smtClean="0"/>
              <a:t>gaitada gizli kan testi, </a:t>
            </a:r>
          </a:p>
          <a:p>
            <a:r>
              <a:rPr lang="tr-TR" smtClean="0"/>
              <a:t>tüm testler negatif dahi olsa </a:t>
            </a:r>
            <a:r>
              <a:rPr lang="tr-TR" b="1" smtClean="0"/>
              <a:t>10 yılda bir </a:t>
            </a:r>
            <a:r>
              <a:rPr lang="tr-TR" smtClean="0"/>
              <a:t>kolonoskopi yapılması kuvvetle önerilir.</a:t>
            </a:r>
          </a:p>
          <a:p>
            <a:pPr>
              <a:buFont typeface="Wingdings 3" pitchFamily="18" charset="2"/>
              <a:buNone/>
            </a:pPr>
            <a:endParaRPr lang="tr-TR" smtClean="0"/>
          </a:p>
          <a:p>
            <a:r>
              <a:rPr lang="tr-TR" smtClean="0"/>
              <a:t>Derecelendirme:</a:t>
            </a:r>
            <a:r>
              <a:rPr lang="tr-TR" b="1" smtClean="0"/>
              <a:t>5 puan </a:t>
            </a:r>
          </a:p>
          <a:p>
            <a:r>
              <a:rPr lang="en-US" smtClean="0"/>
              <a:t>(USPSTF 'A', 2008) </a:t>
            </a:r>
            <a:endParaRPr lang="tr-TR" smtClean="0"/>
          </a:p>
        </p:txBody>
      </p:sp>
      <p:sp>
        <p:nvSpPr>
          <p:cNvPr id="3" name="2 Başlık"/>
          <p:cNvSpPr>
            <a:spLocks noGrp="1"/>
          </p:cNvSpPr>
          <p:nvPr>
            <p:ph type="title"/>
          </p:nvPr>
        </p:nvSpPr>
        <p:spPr/>
        <p:txBody>
          <a:bodyPr/>
          <a:lstStyle/>
          <a:p>
            <a:pPr fontAlgn="auto">
              <a:spcAft>
                <a:spcPts val="0"/>
              </a:spcAft>
              <a:defRPr/>
            </a:pPr>
            <a:r>
              <a:rPr lang="tr-TR" dirty="0" err="1" smtClean="0"/>
              <a:t>Kolorektal</a:t>
            </a:r>
            <a:r>
              <a:rPr lang="tr-TR" dirty="0" smtClean="0"/>
              <a:t> kanser (erkek/kadın) </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İçerik Yer Tutucusu"/>
          <p:cNvSpPr>
            <a:spLocks noGrp="1"/>
          </p:cNvSpPr>
          <p:nvPr>
            <p:ph idx="1"/>
          </p:nvPr>
        </p:nvSpPr>
        <p:spPr>
          <a:xfrm>
            <a:off x="457200" y="1628775"/>
            <a:ext cx="8229600" cy="4378325"/>
          </a:xfrm>
        </p:spPr>
        <p:txBody>
          <a:bodyPr/>
          <a:lstStyle/>
          <a:p>
            <a:r>
              <a:rPr lang="tr-TR" smtClean="0"/>
              <a:t>Birinci derece akrabalarında kolorektal ca veya adenomatöz polip öyküsü + ise; </a:t>
            </a:r>
          </a:p>
          <a:p>
            <a:pPr lvl="1"/>
            <a:r>
              <a:rPr lang="tr-TR" smtClean="0"/>
              <a:t>taramanın </a:t>
            </a:r>
            <a:r>
              <a:rPr lang="tr-TR" b="1" smtClean="0"/>
              <a:t>40 yaşında </a:t>
            </a:r>
            <a:r>
              <a:rPr lang="tr-TR" smtClean="0"/>
              <a:t>başlaması, </a:t>
            </a:r>
          </a:p>
          <a:p>
            <a:pPr>
              <a:buFont typeface="Wingdings 3" pitchFamily="18" charset="2"/>
              <a:buNone/>
            </a:pPr>
            <a:endParaRPr lang="tr-TR" smtClean="0"/>
          </a:p>
          <a:p>
            <a:r>
              <a:rPr lang="tr-TR" smtClean="0"/>
              <a:t>Birinci derece akrabalarında erken yaşta kolorektal kanser + ise</a:t>
            </a:r>
          </a:p>
          <a:p>
            <a:pPr lvl="1"/>
            <a:r>
              <a:rPr lang="tr-TR" b="1" smtClean="0"/>
              <a:t>kanserin çıkış yaşından 5 yıl önce </a:t>
            </a:r>
            <a:r>
              <a:rPr lang="tr-TR" smtClean="0"/>
              <a:t>taramaların başlatılması kuvvetle önerilir. </a:t>
            </a:r>
          </a:p>
          <a:p>
            <a:pPr>
              <a:buFont typeface="Wingdings 3" pitchFamily="18" charset="2"/>
              <a:buNone/>
            </a:pPr>
            <a:endParaRPr lang="tr-TR" smtClean="0"/>
          </a:p>
          <a:p>
            <a:r>
              <a:rPr lang="tr-TR" smtClean="0"/>
              <a:t>Derecelendirme:</a:t>
            </a:r>
            <a:r>
              <a:rPr lang="tr-TR" b="1" smtClean="0"/>
              <a:t>5 puan </a:t>
            </a:r>
            <a:endParaRPr lang="tr-TR" smtClean="0"/>
          </a:p>
        </p:txBody>
      </p:sp>
      <p:sp>
        <p:nvSpPr>
          <p:cNvPr id="3" name="2 Başlık"/>
          <p:cNvSpPr>
            <a:spLocks noGrp="1"/>
          </p:cNvSpPr>
          <p:nvPr>
            <p:ph type="title"/>
          </p:nvPr>
        </p:nvSpPr>
        <p:spPr/>
        <p:txBody>
          <a:bodyPr/>
          <a:lstStyle/>
          <a:p>
            <a:pPr fontAlgn="auto">
              <a:spcAft>
                <a:spcPts val="0"/>
              </a:spcAft>
              <a:defRPr/>
            </a:pPr>
            <a:r>
              <a:rPr lang="tr-TR" dirty="0" err="1" smtClean="0"/>
              <a:t>Kolorektal</a:t>
            </a:r>
            <a:r>
              <a:rPr lang="tr-TR" dirty="0" smtClean="0"/>
              <a:t> kanser (erkek/kadın) </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1 İçerik Yer Tutucusu"/>
          <p:cNvSpPr>
            <a:spLocks noGrp="1"/>
          </p:cNvSpPr>
          <p:nvPr>
            <p:ph idx="1"/>
          </p:nvPr>
        </p:nvSpPr>
        <p:spPr>
          <a:xfrm>
            <a:off x="457200" y="1628775"/>
            <a:ext cx="8229600" cy="4378325"/>
          </a:xfrm>
        </p:spPr>
        <p:txBody>
          <a:bodyPr/>
          <a:lstStyle/>
          <a:p>
            <a:r>
              <a:rPr lang="tr-TR" smtClean="0"/>
              <a:t>30-65 yaş arası kadınlarda </a:t>
            </a:r>
            <a:r>
              <a:rPr lang="tr-TR" b="1" smtClean="0"/>
              <a:t>her 5 yılda bir </a:t>
            </a:r>
            <a:r>
              <a:rPr lang="tr-TR" smtClean="0"/>
              <a:t>PAP Smear ya da HPV testi kuvvetle önerilir. </a:t>
            </a:r>
          </a:p>
          <a:p>
            <a:pPr>
              <a:buFont typeface="Wingdings 3" pitchFamily="18" charset="2"/>
              <a:buNone/>
            </a:pPr>
            <a:endParaRPr lang="tr-TR" smtClean="0"/>
          </a:p>
          <a:p>
            <a:r>
              <a:rPr lang="tr-TR" smtClean="0"/>
              <a:t>Derecelendirme:</a:t>
            </a:r>
            <a:r>
              <a:rPr lang="tr-TR" b="1" smtClean="0"/>
              <a:t>5 puan </a:t>
            </a:r>
          </a:p>
          <a:p>
            <a:r>
              <a:rPr lang="en-US" smtClean="0"/>
              <a:t>(USPSTF 'A', 2012) </a:t>
            </a:r>
            <a:endParaRPr lang="tr-TR"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err="1" smtClean="0"/>
              <a:t>Serviks</a:t>
            </a:r>
            <a:r>
              <a:rPr lang="tr-TR" dirty="0" smtClean="0"/>
              <a:t> kanseri ve </a:t>
            </a:r>
            <a:r>
              <a:rPr lang="tr-TR" dirty="0" err="1" smtClean="0"/>
              <a:t>prekanseröz</a:t>
            </a:r>
            <a:r>
              <a:rPr lang="tr-TR" dirty="0" smtClean="0"/>
              <a:t> lezyonlar </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628775"/>
            <a:ext cx="8229600" cy="4378325"/>
          </a:xfrm>
        </p:spPr>
        <p:txBody>
          <a:bodyPr>
            <a:normAutofit/>
          </a:bodyPr>
          <a:lstStyle/>
          <a:p>
            <a:pPr>
              <a:lnSpc>
                <a:spcPct val="80000"/>
              </a:lnSpc>
            </a:pPr>
            <a:r>
              <a:rPr lang="tr-TR" sz="2500" smtClean="0"/>
              <a:t>Ailesinde prostat + olan 40 yaşından büyük erkeklerde, </a:t>
            </a:r>
          </a:p>
          <a:p>
            <a:pPr>
              <a:lnSpc>
                <a:spcPct val="80000"/>
              </a:lnSpc>
            </a:pPr>
            <a:r>
              <a:rPr lang="tr-TR" sz="2500" smtClean="0"/>
              <a:t>Ailesinde prostat – olan 50 yaşından büyük erkeklerde,</a:t>
            </a:r>
          </a:p>
          <a:p>
            <a:pPr lvl="1">
              <a:lnSpc>
                <a:spcPct val="80000"/>
              </a:lnSpc>
            </a:pPr>
            <a:r>
              <a:rPr lang="tr-TR" sz="2100" smtClean="0"/>
              <a:t>bilgilendirme değerli,</a:t>
            </a:r>
          </a:p>
          <a:p>
            <a:pPr lvl="1">
              <a:lnSpc>
                <a:spcPct val="80000"/>
              </a:lnSpc>
            </a:pPr>
            <a:r>
              <a:rPr lang="tr-TR" sz="2100" smtClean="0"/>
              <a:t>rektal tuşe değerli,</a:t>
            </a:r>
          </a:p>
          <a:p>
            <a:pPr lvl="1">
              <a:lnSpc>
                <a:spcPct val="80000"/>
              </a:lnSpc>
            </a:pPr>
            <a:r>
              <a:rPr lang="tr-TR" sz="2100" smtClean="0"/>
              <a:t>tek başına PSA’nın ölçümünü yetersizdir.</a:t>
            </a:r>
          </a:p>
          <a:p>
            <a:pPr lvl="2">
              <a:lnSpc>
                <a:spcPct val="80000"/>
              </a:lnSpc>
              <a:buFont typeface="Wingdings 2" pitchFamily="18" charset="2"/>
              <a:buNone/>
            </a:pPr>
            <a:endParaRPr lang="tr-TR" sz="1900" smtClean="0"/>
          </a:p>
          <a:p>
            <a:pPr>
              <a:lnSpc>
                <a:spcPct val="80000"/>
              </a:lnSpc>
            </a:pPr>
            <a:r>
              <a:rPr lang="tr-TR" sz="2500" smtClean="0"/>
              <a:t>İleri tetkik yapılması düşünülen hastanın (şüphe?) üroloğa yönlendirilmesi kuvvetle önerilir.</a:t>
            </a:r>
          </a:p>
          <a:p>
            <a:pPr>
              <a:lnSpc>
                <a:spcPct val="80000"/>
              </a:lnSpc>
              <a:buFont typeface="Wingdings 3" pitchFamily="18" charset="2"/>
              <a:buNone/>
            </a:pPr>
            <a:endParaRPr lang="tr-TR" sz="2500" smtClean="0"/>
          </a:p>
          <a:p>
            <a:pPr>
              <a:lnSpc>
                <a:spcPct val="80000"/>
              </a:lnSpc>
            </a:pPr>
            <a:r>
              <a:rPr lang="tr-TR" sz="2500" smtClean="0"/>
              <a:t>Derecelendirme:</a:t>
            </a:r>
            <a:r>
              <a:rPr lang="tr-TR" sz="2500" b="1" smtClean="0"/>
              <a:t>5 puan </a:t>
            </a:r>
          </a:p>
          <a:p>
            <a:pPr>
              <a:lnSpc>
                <a:spcPct val="80000"/>
              </a:lnSpc>
            </a:pPr>
            <a:r>
              <a:rPr lang="en-US" sz="2500" smtClean="0"/>
              <a:t>(USPSTF ‘D', 2012) </a:t>
            </a:r>
          </a:p>
          <a:p>
            <a:pPr>
              <a:lnSpc>
                <a:spcPct val="80000"/>
              </a:lnSpc>
            </a:pPr>
            <a:endParaRPr lang="tr-TR" sz="2500" smtClean="0"/>
          </a:p>
        </p:txBody>
      </p:sp>
      <p:sp>
        <p:nvSpPr>
          <p:cNvPr id="3" name="2 Başlık"/>
          <p:cNvSpPr>
            <a:spLocks noGrp="1"/>
          </p:cNvSpPr>
          <p:nvPr>
            <p:ph type="title"/>
          </p:nvPr>
        </p:nvSpPr>
        <p:spPr/>
        <p:txBody>
          <a:bodyPr/>
          <a:lstStyle/>
          <a:p>
            <a:pPr fontAlgn="auto">
              <a:spcAft>
                <a:spcPts val="0"/>
              </a:spcAft>
              <a:defRPr/>
            </a:pPr>
            <a:r>
              <a:rPr lang="tr-TR" dirty="0" smtClean="0"/>
              <a:t>Prostat kanseri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İçerik Yer Tutucusu"/>
          <p:cNvSpPr>
            <a:spLocks noGrp="1"/>
          </p:cNvSpPr>
          <p:nvPr>
            <p:ph idx="1"/>
          </p:nvPr>
        </p:nvSpPr>
        <p:spPr>
          <a:xfrm>
            <a:off x="457200" y="1628775"/>
            <a:ext cx="8229600" cy="4378325"/>
          </a:xfrm>
        </p:spPr>
        <p:txBody>
          <a:bodyPr/>
          <a:lstStyle/>
          <a:p>
            <a:r>
              <a:rPr lang="tr-TR" smtClean="0"/>
              <a:t>Periyodik sağlık muayenesi tanımını yapabilmek.</a:t>
            </a:r>
          </a:p>
          <a:p>
            <a:r>
              <a:rPr lang="tr-TR" smtClean="0"/>
              <a:t>Birincil, ikincil ve üçüncül korumayı tanımlayabilmek.</a:t>
            </a:r>
          </a:p>
          <a:p>
            <a:r>
              <a:rPr lang="tr-TR" smtClean="0"/>
              <a:t>Periyodik sağlık muayenesi bileşenlerini ve öneri düzeylerini sayabilmek.</a:t>
            </a:r>
          </a:p>
          <a:p>
            <a:r>
              <a:rPr lang="tr-TR" smtClean="0"/>
              <a:t>Periyodik sağlık muayenesi klavuzlarından 2 tanesini sayabilmek.</a:t>
            </a:r>
          </a:p>
          <a:p>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Hedefler</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628775"/>
            <a:ext cx="8229600" cy="4378325"/>
          </a:xfrm>
        </p:spPr>
        <p:txBody>
          <a:bodyPr>
            <a:normAutofit fontScale="92500" lnSpcReduction="20000"/>
          </a:bodyPr>
          <a:lstStyle/>
          <a:p>
            <a:pPr marL="365760" indent="-256032" fontAlgn="auto">
              <a:spcAft>
                <a:spcPts val="0"/>
              </a:spcAft>
              <a:buFont typeface="Wingdings 3"/>
              <a:buChar char=""/>
              <a:defRPr/>
            </a:pPr>
            <a:r>
              <a:rPr lang="tr-TR" dirty="0" smtClean="0"/>
              <a:t>18 yaşın üzerinde ve cinsel aktif kişilerde,</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t>kişiden talep gelmesi durumunda veya </a:t>
            </a:r>
          </a:p>
          <a:p>
            <a:pPr marL="365760" indent="-256032" fontAlgn="auto">
              <a:spcAft>
                <a:spcPts val="0"/>
              </a:spcAft>
              <a:buFont typeface="Wingdings 3"/>
              <a:buChar char=""/>
              <a:defRPr/>
            </a:pPr>
            <a:r>
              <a:rPr lang="tr-TR" dirty="0" smtClean="0"/>
              <a:t>risk faktörlerinin varlığında;</a:t>
            </a:r>
          </a:p>
          <a:p>
            <a:pPr marL="365760" indent="-256032" fontAlgn="auto">
              <a:spcAft>
                <a:spcPts val="0"/>
              </a:spcAft>
              <a:buFont typeface="Wingdings 3"/>
              <a:buNone/>
              <a:defRPr/>
            </a:pPr>
            <a:endParaRPr lang="tr-TR" dirty="0" smtClean="0"/>
          </a:p>
          <a:p>
            <a:pPr marL="365760" indent="-256032" fontAlgn="auto">
              <a:spcAft>
                <a:spcPts val="0"/>
              </a:spcAft>
              <a:buFont typeface="Wingdings 3"/>
              <a:buChar char=""/>
              <a:defRPr/>
            </a:pPr>
            <a:r>
              <a:rPr lang="tr-TR" dirty="0" smtClean="0"/>
              <a:t>Hepatit B, hepatit C, HIV için tarama yapılması,</a:t>
            </a:r>
          </a:p>
          <a:p>
            <a:pPr marL="365760" indent="-256032" fontAlgn="auto">
              <a:spcAft>
                <a:spcPts val="0"/>
              </a:spcAft>
              <a:buFont typeface="Wingdings 3"/>
              <a:buChar char=""/>
              <a:defRPr/>
            </a:pPr>
            <a:r>
              <a:rPr lang="tr-TR" dirty="0" smtClean="0"/>
              <a:t>+ olan kişilerde; </a:t>
            </a:r>
          </a:p>
          <a:p>
            <a:pPr marL="621792" lvl="1" fontAlgn="auto">
              <a:spcBef>
                <a:spcPts val="324"/>
              </a:spcBef>
              <a:spcAft>
                <a:spcPts val="0"/>
              </a:spcAft>
              <a:buFont typeface="Verdana"/>
              <a:buChar char="◦"/>
              <a:defRPr/>
            </a:pPr>
            <a:r>
              <a:rPr lang="tr-TR" dirty="0" smtClean="0"/>
              <a:t>madde kullanımının sorgulanması,</a:t>
            </a:r>
          </a:p>
          <a:p>
            <a:pPr marL="621792" lvl="1" fontAlgn="auto">
              <a:spcBef>
                <a:spcPts val="324"/>
              </a:spcBef>
              <a:spcAft>
                <a:spcPts val="0"/>
              </a:spcAft>
              <a:buFont typeface="Verdana"/>
              <a:buChar char="◦"/>
              <a:defRPr/>
            </a:pPr>
            <a:r>
              <a:rPr lang="tr-TR" dirty="0" smtClean="0"/>
              <a:t>danışmanlık hizmeti verilmesi, </a:t>
            </a:r>
          </a:p>
          <a:p>
            <a:pPr marL="621792" lvl="1" fontAlgn="auto">
              <a:spcBef>
                <a:spcPts val="324"/>
              </a:spcBef>
              <a:spcAft>
                <a:spcPts val="0"/>
              </a:spcAft>
              <a:buFont typeface="Verdana"/>
              <a:buChar char="◦"/>
              <a:defRPr/>
            </a:pPr>
            <a:r>
              <a:rPr lang="tr-TR" dirty="0" smtClean="0"/>
              <a:t>gerekli ise ilgili merkezlere yönlendirilmeleri önerilir.</a:t>
            </a:r>
          </a:p>
          <a:p>
            <a:pPr marL="621792" lvl="1" fontAlgn="auto">
              <a:spcBef>
                <a:spcPts val="324"/>
              </a:spcBef>
              <a:spcAft>
                <a:spcPts val="0"/>
              </a:spcAft>
              <a:buFont typeface="Verdana"/>
              <a:buChar char="◦"/>
              <a:defRPr/>
            </a:pPr>
            <a:endParaRPr lang="tr-TR" dirty="0" smtClean="0"/>
          </a:p>
          <a:p>
            <a:pPr marL="365760" indent="-256032" fontAlgn="auto">
              <a:spcAft>
                <a:spcPts val="0"/>
              </a:spcAft>
              <a:buFont typeface="Wingdings 3"/>
              <a:buChar char=""/>
              <a:defRPr/>
            </a:pPr>
            <a:r>
              <a:rPr lang="tr-TR" dirty="0" err="1" smtClean="0"/>
              <a:t>Gonore</a:t>
            </a:r>
            <a:r>
              <a:rPr lang="tr-TR" dirty="0" smtClean="0"/>
              <a:t> ve </a:t>
            </a:r>
            <a:r>
              <a:rPr lang="tr-TR" dirty="0" err="1" smtClean="0"/>
              <a:t>klamidyanın</a:t>
            </a:r>
            <a:r>
              <a:rPr lang="tr-TR" dirty="0" smtClean="0"/>
              <a:t> erken tespiti için ilgili hekime yönlendirilmeleri önerilir.</a:t>
            </a:r>
            <a:endParaRPr lang="tr-TR" dirty="0"/>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Kan ve cinsel yolla bulaşan hastalıklar</a:t>
            </a:r>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628775"/>
            <a:ext cx="8229600" cy="4378325"/>
          </a:xfrm>
        </p:spPr>
        <p:txBody>
          <a:bodyPr>
            <a:normAutofit/>
          </a:bodyPr>
          <a:lstStyle/>
          <a:p>
            <a:pPr>
              <a:lnSpc>
                <a:spcPct val="90000"/>
              </a:lnSpc>
            </a:pPr>
            <a:r>
              <a:rPr lang="tr-TR" sz="2500" smtClean="0"/>
              <a:t>Bütün yaş gruplarında;</a:t>
            </a:r>
          </a:p>
          <a:p>
            <a:pPr>
              <a:lnSpc>
                <a:spcPct val="90000"/>
              </a:lnSpc>
              <a:buFont typeface="Wingdings 3" pitchFamily="18" charset="2"/>
              <a:buNone/>
            </a:pPr>
            <a:endParaRPr lang="tr-TR" sz="2500" smtClean="0"/>
          </a:p>
          <a:p>
            <a:pPr lvl="1">
              <a:lnSpc>
                <a:spcPct val="90000"/>
              </a:lnSpc>
            </a:pPr>
            <a:r>
              <a:rPr lang="tr-TR" sz="2100" smtClean="0"/>
              <a:t>Sigara, aşırı alkol alımının önlenmesi, </a:t>
            </a:r>
          </a:p>
          <a:p>
            <a:pPr lvl="1">
              <a:lnSpc>
                <a:spcPct val="90000"/>
              </a:lnSpc>
            </a:pPr>
            <a:r>
              <a:rPr lang="tr-TR" sz="2100" smtClean="0"/>
              <a:t>diyetle yeterli kalsiyum, D vitamini alımı, </a:t>
            </a:r>
          </a:p>
          <a:p>
            <a:pPr lvl="1">
              <a:lnSpc>
                <a:spcPct val="90000"/>
              </a:lnSpc>
            </a:pPr>
            <a:r>
              <a:rPr lang="tr-TR" sz="2100" smtClean="0"/>
              <a:t>yeterli güneş ışığına maruz kalma hakkında ve </a:t>
            </a:r>
          </a:p>
          <a:p>
            <a:pPr lvl="1">
              <a:lnSpc>
                <a:spcPct val="90000"/>
              </a:lnSpc>
            </a:pPr>
            <a:r>
              <a:rPr lang="tr-TR" sz="2100" smtClean="0"/>
              <a:t>fiziksel egzersizler hakkında bilgilendirme yapılması, </a:t>
            </a:r>
          </a:p>
          <a:p>
            <a:pPr lvl="1">
              <a:lnSpc>
                <a:spcPct val="90000"/>
              </a:lnSpc>
            </a:pPr>
            <a:r>
              <a:rPr lang="tr-TR" sz="2100" smtClean="0"/>
              <a:t>ev, iş, trafik kazalarından,</a:t>
            </a:r>
          </a:p>
          <a:p>
            <a:pPr lvl="1">
              <a:lnSpc>
                <a:spcPct val="90000"/>
              </a:lnSpc>
            </a:pPr>
            <a:r>
              <a:rPr lang="tr-TR" sz="2100" smtClean="0"/>
              <a:t>65 yaş ve üzerinde düşme ve çarpmalardan korunma yolları hakkında danışmanlık hizmetleri verilmesi kuvvetle önerilir. </a:t>
            </a:r>
          </a:p>
          <a:p>
            <a:pPr>
              <a:lnSpc>
                <a:spcPct val="90000"/>
              </a:lnSpc>
              <a:buFont typeface="Wingdings 3" pitchFamily="18" charset="2"/>
              <a:buNone/>
            </a:pPr>
            <a:endParaRPr lang="tr-TR" sz="2500" smtClean="0"/>
          </a:p>
          <a:p>
            <a:pPr>
              <a:lnSpc>
                <a:spcPct val="90000"/>
              </a:lnSpc>
            </a:pPr>
            <a:r>
              <a:rPr lang="tr-TR" sz="2500" smtClean="0"/>
              <a:t>Derecelendirme:</a:t>
            </a:r>
            <a:r>
              <a:rPr lang="tr-TR" sz="2500" b="1" smtClean="0"/>
              <a:t>5 puan </a:t>
            </a:r>
          </a:p>
          <a:p>
            <a:pPr>
              <a:lnSpc>
                <a:spcPct val="90000"/>
              </a:lnSpc>
            </a:pPr>
            <a:r>
              <a:rPr lang="en-US" sz="2500" smtClean="0"/>
              <a:t>(USPSTF ‘B', 2012) </a:t>
            </a:r>
          </a:p>
          <a:p>
            <a:pPr>
              <a:lnSpc>
                <a:spcPct val="90000"/>
              </a:lnSpc>
            </a:pPr>
            <a:endParaRPr lang="tr-TR" sz="2500"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Kemik sağlığının korunması danışmanlığı (kadın/erkek) </a:t>
            </a:r>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1 İçerik Yer Tutucusu"/>
          <p:cNvSpPr>
            <a:spLocks noGrp="1"/>
          </p:cNvSpPr>
          <p:nvPr>
            <p:ph idx="1"/>
          </p:nvPr>
        </p:nvSpPr>
        <p:spPr>
          <a:xfrm>
            <a:off x="457200" y="1628775"/>
            <a:ext cx="8229600" cy="4378325"/>
          </a:xfrm>
        </p:spPr>
        <p:txBody>
          <a:bodyPr/>
          <a:lstStyle/>
          <a:p>
            <a:r>
              <a:rPr lang="tr-TR" smtClean="0"/>
              <a:t>65 yas altında risk faktörü taşıyan erişkinlerde </a:t>
            </a:r>
            <a:r>
              <a:rPr lang="tr-TR" b="1" smtClean="0"/>
              <a:t>en az 1 kez </a:t>
            </a:r>
            <a:r>
              <a:rPr lang="tr-TR" smtClean="0"/>
              <a:t>biyokimyasal testlerin yapılması </a:t>
            </a:r>
          </a:p>
          <a:p>
            <a:pPr lvl="1"/>
            <a:r>
              <a:rPr lang="tr-TR" smtClean="0"/>
              <a:t>(iyonize kalsiyum, tam kan sayımı, kreatinin, alkalen fosfataz, TSH, 25-hidroksivitamin D ölçümleri), </a:t>
            </a:r>
          </a:p>
          <a:p>
            <a:pPr lvl="1">
              <a:buFont typeface="Verdana" pitchFamily="34" charset="0"/>
              <a:buNone/>
            </a:pPr>
            <a:endParaRPr lang="tr-TR" smtClean="0"/>
          </a:p>
          <a:p>
            <a:r>
              <a:rPr lang="tr-TR" smtClean="0"/>
              <a:t>risk faktörleri ve kemik kırığı varlığına göre ftr, endokrinoloji ve/veya ortopedi uzmanına yönlendirilmesi önerilir. </a:t>
            </a:r>
          </a:p>
          <a:p>
            <a:pPr>
              <a:buFont typeface="Wingdings 3" pitchFamily="18" charset="2"/>
              <a:buNone/>
            </a:pPr>
            <a:endParaRPr lang="tr-TR" smtClean="0"/>
          </a:p>
          <a:p>
            <a:r>
              <a:rPr lang="tr-TR" smtClean="0"/>
              <a:t>Derecelendirme:</a:t>
            </a:r>
            <a:r>
              <a:rPr lang="tr-TR" b="1" smtClean="0"/>
              <a:t>4 puan </a:t>
            </a:r>
            <a:endParaRPr lang="tr-TR"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err="1" smtClean="0"/>
              <a:t>Sekonder</a:t>
            </a:r>
            <a:r>
              <a:rPr lang="tr-TR" dirty="0" smtClean="0"/>
              <a:t> Osteoporoz/kırık riski (kadın/erkek) </a:t>
            </a: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İçerik Yer Tutucusu"/>
          <p:cNvSpPr>
            <a:spLocks noGrp="1"/>
          </p:cNvSpPr>
          <p:nvPr>
            <p:ph idx="1"/>
          </p:nvPr>
        </p:nvSpPr>
        <p:spPr>
          <a:xfrm>
            <a:off x="539750" y="1412875"/>
            <a:ext cx="8229600" cy="4378325"/>
          </a:xfrm>
        </p:spPr>
        <p:txBody>
          <a:bodyPr/>
          <a:lstStyle/>
          <a:p>
            <a:r>
              <a:rPr lang="tr-TR" smtClean="0"/>
              <a:t>65 yaş üstü tüm kişilerde </a:t>
            </a:r>
            <a:r>
              <a:rPr lang="tr-TR" b="1" smtClean="0"/>
              <a:t>yılda bir kez biyokimyasal </a:t>
            </a:r>
            <a:r>
              <a:rPr lang="tr-TR" smtClean="0"/>
              <a:t>testlerin yapılmasının sağlanması,</a:t>
            </a:r>
          </a:p>
          <a:p>
            <a:pPr>
              <a:buFont typeface="Wingdings 3" pitchFamily="18" charset="2"/>
              <a:buNone/>
            </a:pPr>
            <a:endParaRPr lang="tr-TR" smtClean="0"/>
          </a:p>
          <a:p>
            <a:r>
              <a:rPr lang="tr-TR" smtClean="0"/>
              <a:t>risk faktörleri ve kemik kırığı varlığına göre ilgili uzmanlıklara yönlendirilmesi,</a:t>
            </a:r>
          </a:p>
          <a:p>
            <a:pPr>
              <a:buFont typeface="Wingdings 3" pitchFamily="18" charset="2"/>
              <a:buNone/>
            </a:pPr>
            <a:endParaRPr lang="tr-TR" smtClean="0"/>
          </a:p>
          <a:p>
            <a:r>
              <a:rPr lang="tr-TR" smtClean="0"/>
              <a:t>65 yaş üstü kadınlar ile </a:t>
            </a:r>
          </a:p>
          <a:p>
            <a:r>
              <a:rPr lang="tr-TR" smtClean="0"/>
              <a:t>70 yaş üstü erkeklerde,</a:t>
            </a:r>
          </a:p>
          <a:p>
            <a:pPr lvl="1"/>
            <a:r>
              <a:rPr lang="tr-TR" smtClean="0"/>
              <a:t> </a:t>
            </a:r>
            <a:r>
              <a:rPr lang="tr-TR" b="1" smtClean="0"/>
              <a:t>hayatlarında en az bir kez DEXA ölçümü yaptırmalarının sağlanması </a:t>
            </a:r>
            <a:r>
              <a:rPr lang="tr-TR" smtClean="0"/>
              <a:t>önerilir.</a:t>
            </a:r>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Yaşlılarda osteoporoz/kırık riski</a:t>
            </a:r>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1 İçerik Yer Tutucusu"/>
          <p:cNvSpPr>
            <a:spLocks noGrp="1"/>
          </p:cNvSpPr>
          <p:nvPr>
            <p:ph idx="1"/>
          </p:nvPr>
        </p:nvSpPr>
        <p:spPr>
          <a:xfrm>
            <a:off x="457200" y="1628775"/>
            <a:ext cx="8229600" cy="4378325"/>
          </a:xfrm>
        </p:spPr>
        <p:txBody>
          <a:bodyPr/>
          <a:lstStyle/>
          <a:p>
            <a:r>
              <a:rPr lang="tr-TR" smtClean="0"/>
              <a:t>15-49 yaş arası gebe ve anne adaylarında; </a:t>
            </a:r>
          </a:p>
          <a:p>
            <a:pPr>
              <a:buFont typeface="Wingdings 3" pitchFamily="18" charset="2"/>
              <a:buNone/>
            </a:pPr>
            <a:endParaRPr lang="tr-TR" smtClean="0"/>
          </a:p>
          <a:p>
            <a:pPr lvl="1"/>
            <a:r>
              <a:rPr lang="tr-TR" smtClean="0"/>
              <a:t>diş eti hastalıkları, diş çürüğü ve oral lezyonların önlenmesi amacıyla ağız ve diş muayenesi,</a:t>
            </a:r>
          </a:p>
          <a:p>
            <a:pPr lvl="1"/>
            <a:r>
              <a:rPr lang="tr-TR" smtClean="0"/>
              <a:t>gebelerde ağız diş sağlığıyla ilgili gebe eğitimi önerilir.</a:t>
            </a:r>
          </a:p>
          <a:p>
            <a:endParaRPr lang="tr-TR" smtClean="0"/>
          </a:p>
          <a:p>
            <a:r>
              <a:rPr lang="tr-TR" smtClean="0"/>
              <a:t>Derecelendirme:</a:t>
            </a:r>
            <a:r>
              <a:rPr lang="tr-TR" b="1" smtClean="0"/>
              <a:t>5 puan </a:t>
            </a:r>
          </a:p>
          <a:p>
            <a:endParaRPr lang="tr-TR" smtClean="0"/>
          </a:p>
          <a:p>
            <a:pPr lvl="2"/>
            <a:r>
              <a:rPr lang="tr-TR" smtClean="0"/>
              <a:t>Uygun trimesterde (2. trimester) tedaviye yönlendirilmeleri uygundur.</a:t>
            </a:r>
            <a:endParaRPr lang="tr-TR" b="1" smtClean="0"/>
          </a:p>
          <a:p>
            <a:endParaRPr lang="tr-TR"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Gebelerde ağız diş sağlığı ve eğitimi </a:t>
            </a:r>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1 İçerik Yer Tutucusu"/>
          <p:cNvSpPr>
            <a:spLocks noGrp="1"/>
          </p:cNvSpPr>
          <p:nvPr>
            <p:ph idx="1"/>
          </p:nvPr>
        </p:nvSpPr>
        <p:spPr>
          <a:xfrm>
            <a:off x="457200" y="1628775"/>
            <a:ext cx="8229600" cy="4378325"/>
          </a:xfrm>
        </p:spPr>
        <p:txBody>
          <a:bodyPr/>
          <a:lstStyle/>
          <a:p>
            <a:r>
              <a:rPr lang="tr-TR" smtClean="0"/>
              <a:t>Gebelerde hepatit B taraması kuvvetle önerilir.</a:t>
            </a:r>
          </a:p>
          <a:p>
            <a:pPr>
              <a:buFont typeface="Wingdings 3" pitchFamily="18" charset="2"/>
              <a:buNone/>
            </a:pPr>
            <a:r>
              <a:rPr lang="tr-TR" smtClean="0"/>
              <a:t> </a:t>
            </a:r>
          </a:p>
          <a:p>
            <a:r>
              <a:rPr lang="tr-TR" smtClean="0"/>
              <a:t>Derecelendirme:</a:t>
            </a:r>
            <a:r>
              <a:rPr lang="tr-TR" b="1" smtClean="0"/>
              <a:t>5 puan </a:t>
            </a:r>
          </a:p>
          <a:p>
            <a:r>
              <a:rPr lang="en-US" smtClean="0"/>
              <a:t>(USPSTF 'A', 2009) </a:t>
            </a:r>
          </a:p>
          <a:p>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Gebede Hepatit B taraması </a:t>
            </a:r>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1 İçerik Yer Tutucusu"/>
          <p:cNvSpPr>
            <a:spLocks noGrp="1"/>
          </p:cNvSpPr>
          <p:nvPr>
            <p:ph idx="1"/>
          </p:nvPr>
        </p:nvSpPr>
        <p:spPr>
          <a:xfrm>
            <a:off x="457200" y="1628775"/>
            <a:ext cx="8229600" cy="4378325"/>
          </a:xfrm>
        </p:spPr>
        <p:txBody>
          <a:bodyPr/>
          <a:lstStyle/>
          <a:p>
            <a:r>
              <a:rPr lang="nn-NO" smtClean="0"/>
              <a:t>Gebelerde demir eksikliği taraması kuvvetle önerilir. </a:t>
            </a:r>
            <a:endParaRPr lang="tr-TR" smtClean="0"/>
          </a:p>
          <a:p>
            <a:endParaRPr lang="nn-NO" smtClean="0"/>
          </a:p>
          <a:p>
            <a:r>
              <a:rPr lang="tr-TR" smtClean="0"/>
              <a:t>Derecelendirme:</a:t>
            </a:r>
            <a:r>
              <a:rPr lang="tr-TR" b="1" smtClean="0"/>
              <a:t>5 puan </a:t>
            </a:r>
          </a:p>
          <a:p>
            <a:r>
              <a:rPr lang="en-US" smtClean="0"/>
              <a:t>(USPSTF ‘B', 2006) </a:t>
            </a:r>
          </a:p>
          <a:p>
            <a:endParaRPr lang="tr-TR"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Gebede demir eksikliği taraması </a:t>
            </a:r>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1 İçerik Yer Tutucusu"/>
          <p:cNvSpPr>
            <a:spLocks noGrp="1"/>
          </p:cNvSpPr>
          <p:nvPr>
            <p:ph idx="1"/>
          </p:nvPr>
        </p:nvSpPr>
        <p:spPr>
          <a:xfrm>
            <a:off x="457200" y="1628775"/>
            <a:ext cx="8229600" cy="4378325"/>
          </a:xfrm>
        </p:spPr>
        <p:txBody>
          <a:bodyPr/>
          <a:lstStyle/>
          <a:p>
            <a:r>
              <a:rPr lang="tr-TR" smtClean="0"/>
              <a:t>Gebede Rh uygunsuzluğu taraması kuvvetle önerilir. </a:t>
            </a:r>
          </a:p>
          <a:p>
            <a:pPr>
              <a:buFont typeface="Wingdings 3" pitchFamily="18" charset="2"/>
              <a:buNone/>
            </a:pPr>
            <a:endParaRPr lang="tr-TR" smtClean="0"/>
          </a:p>
          <a:p>
            <a:r>
              <a:rPr lang="tr-TR" smtClean="0"/>
              <a:t>Derecelendirme:</a:t>
            </a:r>
            <a:r>
              <a:rPr lang="tr-TR" b="1" smtClean="0"/>
              <a:t>5 puan </a:t>
            </a:r>
          </a:p>
          <a:p>
            <a:r>
              <a:rPr lang="en-US" smtClean="0"/>
              <a:t>(USPSTF 'A', 2004) </a:t>
            </a:r>
          </a:p>
          <a:p>
            <a:endParaRPr lang="tr-TR"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Gebede </a:t>
            </a:r>
            <a:r>
              <a:rPr lang="tr-TR" dirty="0" err="1" smtClean="0"/>
              <a:t>Rh</a:t>
            </a:r>
            <a:r>
              <a:rPr lang="tr-TR" dirty="0" smtClean="0"/>
              <a:t> uygunsuzluğu/kan grubu taraması </a:t>
            </a:r>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1 İçerik Yer Tutucusu"/>
          <p:cNvSpPr>
            <a:spLocks noGrp="1"/>
          </p:cNvSpPr>
          <p:nvPr>
            <p:ph idx="1"/>
          </p:nvPr>
        </p:nvSpPr>
        <p:spPr>
          <a:xfrm>
            <a:off x="457200" y="1628775"/>
            <a:ext cx="8229600" cy="4378325"/>
          </a:xfrm>
        </p:spPr>
        <p:txBody>
          <a:bodyPr/>
          <a:lstStyle/>
          <a:p>
            <a:r>
              <a:rPr lang="tr-TR" smtClean="0"/>
              <a:t>Gebede HIV Taraması kuvvetle önerilir. </a:t>
            </a:r>
          </a:p>
          <a:p>
            <a:pPr>
              <a:buFont typeface="Wingdings 3" pitchFamily="18" charset="2"/>
              <a:buNone/>
            </a:pPr>
            <a:endParaRPr lang="tr-TR" smtClean="0"/>
          </a:p>
          <a:p>
            <a:r>
              <a:rPr lang="tr-TR" smtClean="0"/>
              <a:t>Derecelendirme:</a:t>
            </a:r>
            <a:r>
              <a:rPr lang="tr-TR" b="1" smtClean="0"/>
              <a:t>5 puan </a:t>
            </a:r>
          </a:p>
          <a:p>
            <a:r>
              <a:rPr lang="en-US" smtClean="0"/>
              <a:t>(USPSTF 'A', 2013) </a:t>
            </a:r>
          </a:p>
          <a:p>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Gebede HIV taraması </a:t>
            </a:r>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1 İçerik Yer Tutucusu"/>
          <p:cNvSpPr>
            <a:spLocks noGrp="1"/>
          </p:cNvSpPr>
          <p:nvPr>
            <p:ph idx="1"/>
          </p:nvPr>
        </p:nvSpPr>
        <p:spPr>
          <a:xfrm>
            <a:off x="457200" y="1628775"/>
            <a:ext cx="8229600" cy="4378325"/>
          </a:xfrm>
        </p:spPr>
        <p:txBody>
          <a:bodyPr/>
          <a:lstStyle/>
          <a:p>
            <a:r>
              <a:rPr lang="tr-TR" smtClean="0"/>
              <a:t>Gebede asemptomatik bakteriüri taraması (kültür ile) önerilir. </a:t>
            </a:r>
          </a:p>
          <a:p>
            <a:pPr>
              <a:buFont typeface="Wingdings 3" pitchFamily="18" charset="2"/>
              <a:buNone/>
            </a:pPr>
            <a:endParaRPr lang="tr-TR" smtClean="0"/>
          </a:p>
          <a:p>
            <a:r>
              <a:rPr lang="tr-TR" smtClean="0"/>
              <a:t>Derecelendirme:</a:t>
            </a:r>
            <a:r>
              <a:rPr lang="tr-TR" b="1" smtClean="0"/>
              <a:t>4 puan </a:t>
            </a:r>
          </a:p>
          <a:p>
            <a:r>
              <a:rPr lang="en-US" smtClean="0"/>
              <a:t>(USPSTF 'A', 2008) </a:t>
            </a:r>
          </a:p>
          <a:p>
            <a:endParaRPr lang="tr-TR"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Gebede </a:t>
            </a:r>
            <a:r>
              <a:rPr lang="tr-TR" dirty="0" err="1" smtClean="0"/>
              <a:t>asemptomatik</a:t>
            </a:r>
            <a:r>
              <a:rPr lang="tr-TR" dirty="0" smtClean="0"/>
              <a:t> </a:t>
            </a:r>
            <a:r>
              <a:rPr lang="tr-TR" dirty="0" err="1" smtClean="0"/>
              <a:t>bakteriüri</a:t>
            </a:r>
            <a:r>
              <a:rPr lang="tr-TR" dirty="0" smtClean="0"/>
              <a:t> taraması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628775"/>
            <a:ext cx="8229600" cy="4378325"/>
          </a:xfrm>
        </p:spPr>
        <p:txBody>
          <a:bodyPr>
            <a:normAutofit fontScale="77500" lnSpcReduction="20000"/>
          </a:bodyPr>
          <a:lstStyle/>
          <a:p>
            <a:pPr marL="365760" indent="-256032" fontAlgn="auto">
              <a:spcAft>
                <a:spcPts val="0"/>
              </a:spcAft>
              <a:buFont typeface="Wingdings 3"/>
              <a:buChar char=""/>
              <a:defRPr/>
            </a:pPr>
            <a:r>
              <a:rPr lang="tr-TR" dirty="0" smtClean="0"/>
              <a:t>Periyodik sağlık muayeneleri;</a:t>
            </a:r>
          </a:p>
          <a:p>
            <a:pPr marL="365760" indent="-256032" fontAlgn="auto">
              <a:spcAft>
                <a:spcPts val="0"/>
              </a:spcAft>
              <a:buFont typeface="Wingdings 3"/>
              <a:buNone/>
              <a:defRPr/>
            </a:pPr>
            <a:endParaRPr lang="tr-TR" dirty="0" smtClean="0"/>
          </a:p>
          <a:p>
            <a:pPr marL="621792" lvl="1" fontAlgn="auto">
              <a:spcBef>
                <a:spcPts val="324"/>
              </a:spcBef>
              <a:spcAft>
                <a:spcPts val="0"/>
              </a:spcAft>
              <a:buFont typeface="Verdana"/>
              <a:buChar char="◦"/>
              <a:defRPr/>
            </a:pPr>
            <a:r>
              <a:rPr lang="tr-TR" dirty="0" smtClean="0"/>
              <a:t>ya bir hastalık için var olabilecek riski belirlemek </a:t>
            </a:r>
          </a:p>
          <a:p>
            <a:pPr marL="621792" lvl="1" fontAlgn="auto">
              <a:spcBef>
                <a:spcPts val="324"/>
              </a:spcBef>
              <a:spcAft>
                <a:spcPts val="0"/>
              </a:spcAft>
              <a:buFont typeface="Verdana"/>
              <a:buChar char="◦"/>
              <a:defRPr/>
            </a:pPr>
            <a:r>
              <a:rPr lang="tr-TR" dirty="0" smtClean="0"/>
              <a:t>ya da bir hastalığı erken semptomsuz döneminde tanımlayabilmek amacıyla;</a:t>
            </a:r>
          </a:p>
          <a:p>
            <a:pPr marL="621792" lvl="1" fontAlgn="auto">
              <a:spcBef>
                <a:spcPts val="324"/>
              </a:spcBef>
              <a:spcAft>
                <a:spcPts val="0"/>
              </a:spcAft>
              <a:buFont typeface="Verdana"/>
              <a:buNone/>
              <a:defRPr/>
            </a:pPr>
            <a:endParaRPr lang="tr-TR" dirty="0" smtClean="0"/>
          </a:p>
          <a:p>
            <a:pPr marL="365760" indent="-256032" fontAlgn="auto">
              <a:spcAft>
                <a:spcPts val="0"/>
              </a:spcAft>
              <a:buFont typeface="Wingdings 3"/>
              <a:buChar char=""/>
              <a:defRPr/>
            </a:pPr>
            <a:r>
              <a:rPr lang="tr-TR" dirty="0" smtClean="0"/>
              <a:t>Sağlıklı kişilerin;</a:t>
            </a:r>
          </a:p>
          <a:p>
            <a:pPr marL="365760" indent="-256032" fontAlgn="auto">
              <a:spcAft>
                <a:spcPts val="0"/>
              </a:spcAft>
              <a:buFont typeface="Wingdings 3"/>
              <a:buNone/>
              <a:defRPr/>
            </a:pPr>
            <a:r>
              <a:rPr lang="tr-TR" dirty="0" smtClean="0"/>
              <a:t> </a:t>
            </a:r>
          </a:p>
          <a:p>
            <a:pPr marL="621792" lvl="1" fontAlgn="auto">
              <a:spcBef>
                <a:spcPts val="324"/>
              </a:spcBef>
              <a:spcAft>
                <a:spcPts val="0"/>
              </a:spcAft>
              <a:buFont typeface="Verdana"/>
              <a:buChar char="◦"/>
              <a:defRPr/>
            </a:pPr>
            <a:r>
              <a:rPr lang="tr-TR" dirty="0" smtClean="0"/>
              <a:t>tarama muayene ve testleri ile, </a:t>
            </a:r>
          </a:p>
          <a:p>
            <a:pPr marL="621792" lvl="1" fontAlgn="auto">
              <a:spcBef>
                <a:spcPts val="324"/>
              </a:spcBef>
              <a:spcAft>
                <a:spcPts val="0"/>
              </a:spcAft>
              <a:buFont typeface="Verdana"/>
              <a:buChar char="◦"/>
              <a:defRPr/>
            </a:pPr>
            <a:r>
              <a:rPr lang="tr-TR" dirty="0" smtClean="0"/>
              <a:t>danışmanlık ve sağlık eğitimi ile,</a:t>
            </a:r>
          </a:p>
          <a:p>
            <a:pPr marL="859536" lvl="2" fontAlgn="auto">
              <a:spcAft>
                <a:spcPts val="0"/>
              </a:spcAft>
              <a:buFont typeface="Wingdings 2"/>
              <a:buChar char=""/>
              <a:defRPr/>
            </a:pPr>
            <a:r>
              <a:rPr lang="tr-TR" dirty="0" smtClean="0"/>
              <a:t>risk faktörlerine göre biçimlendirilmiş, </a:t>
            </a:r>
          </a:p>
          <a:p>
            <a:pPr marL="859536" lvl="2" fontAlgn="auto">
              <a:spcAft>
                <a:spcPts val="0"/>
              </a:spcAft>
              <a:buFont typeface="Wingdings 2"/>
              <a:buChar char=""/>
              <a:defRPr/>
            </a:pPr>
            <a:r>
              <a:rPr lang="tr-TR" dirty="0" smtClean="0"/>
              <a:t>kanıta dayalı yapılandırılmış, </a:t>
            </a:r>
          </a:p>
          <a:p>
            <a:pPr marL="859536" lvl="2" fontAlgn="auto">
              <a:spcAft>
                <a:spcPts val="0"/>
              </a:spcAft>
              <a:buFont typeface="Wingdings 2"/>
              <a:buChar char=""/>
              <a:defRPr/>
            </a:pPr>
            <a:r>
              <a:rPr lang="tr-TR" dirty="0" smtClean="0"/>
              <a:t>spesifik, </a:t>
            </a:r>
          </a:p>
          <a:p>
            <a:pPr marL="859536" lvl="2" fontAlgn="auto">
              <a:spcAft>
                <a:spcPts val="0"/>
              </a:spcAft>
              <a:buFont typeface="Wingdings 2"/>
              <a:buChar char=""/>
              <a:defRPr/>
            </a:pPr>
            <a:r>
              <a:rPr lang="tr-TR" dirty="0" smtClean="0"/>
              <a:t>etkin, </a:t>
            </a:r>
          </a:p>
          <a:p>
            <a:pPr marL="859536" lvl="2" fontAlgn="auto">
              <a:spcAft>
                <a:spcPts val="0"/>
              </a:spcAft>
              <a:buFont typeface="Wingdings 2"/>
              <a:buChar char=""/>
              <a:defRPr/>
            </a:pPr>
            <a:r>
              <a:rPr lang="tr-TR" dirty="0" smtClean="0"/>
              <a:t>uygulanabilir, </a:t>
            </a:r>
          </a:p>
          <a:p>
            <a:pPr marL="859536" lvl="2" fontAlgn="auto">
              <a:spcAft>
                <a:spcPts val="0"/>
              </a:spcAft>
              <a:buFont typeface="Wingdings 2"/>
              <a:buChar char=""/>
              <a:defRPr/>
            </a:pPr>
            <a:r>
              <a:rPr lang="tr-TR" dirty="0" smtClean="0"/>
              <a:t>kabul edilebilir bir izlem programı ile değerlendirilmesidir.</a:t>
            </a:r>
          </a:p>
          <a:p>
            <a:pPr marL="365760" indent="-256032" fontAlgn="auto">
              <a:spcAft>
                <a:spcPts val="0"/>
              </a:spcAft>
              <a:buFont typeface="Wingdings 3"/>
              <a:buChar char=""/>
              <a:defRPr/>
            </a:pPr>
            <a:endParaRPr lang="tr-TR" dirty="0"/>
          </a:p>
        </p:txBody>
      </p:sp>
      <p:sp>
        <p:nvSpPr>
          <p:cNvPr id="3" name="2 Başlık"/>
          <p:cNvSpPr>
            <a:spLocks noGrp="1"/>
          </p:cNvSpPr>
          <p:nvPr>
            <p:ph type="title"/>
          </p:nvPr>
        </p:nvSpPr>
        <p:spPr/>
        <p:txBody>
          <a:bodyPr/>
          <a:lstStyle/>
          <a:p>
            <a:pPr fontAlgn="auto">
              <a:spcAft>
                <a:spcPts val="0"/>
              </a:spcAft>
              <a:defRPr/>
            </a:pPr>
            <a:r>
              <a:rPr lang="tr-TR" dirty="0" smtClean="0"/>
              <a:t>PSM Tanım</a:t>
            </a:r>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1 İçerik Yer Tutucusu"/>
          <p:cNvSpPr>
            <a:spLocks noGrp="1"/>
          </p:cNvSpPr>
          <p:nvPr>
            <p:ph idx="1"/>
          </p:nvPr>
        </p:nvSpPr>
        <p:spPr>
          <a:xfrm>
            <a:off x="457200" y="1628775"/>
            <a:ext cx="8229600" cy="4378325"/>
          </a:xfrm>
        </p:spPr>
        <p:txBody>
          <a:bodyPr/>
          <a:lstStyle/>
          <a:p>
            <a:r>
              <a:rPr lang="tr-TR" smtClean="0"/>
              <a:t>Gebede gestasyonel diyabet taraması kuvvetle önerilir. </a:t>
            </a:r>
          </a:p>
          <a:p>
            <a:pPr>
              <a:buFont typeface="Wingdings 3" pitchFamily="18" charset="2"/>
              <a:buNone/>
            </a:pPr>
            <a:endParaRPr lang="tr-TR" smtClean="0"/>
          </a:p>
          <a:p>
            <a:r>
              <a:rPr lang="tr-TR" smtClean="0"/>
              <a:t>Derecelendirme:</a:t>
            </a:r>
            <a:r>
              <a:rPr lang="tr-TR" b="1" smtClean="0"/>
              <a:t>5 puan </a:t>
            </a:r>
          </a:p>
          <a:p>
            <a:r>
              <a:rPr lang="en-US" smtClean="0"/>
              <a:t>(USPSTF ‘I', 2008) </a:t>
            </a:r>
            <a:endParaRPr lang="tr-TR" smtClean="0"/>
          </a:p>
          <a:p>
            <a:endParaRPr lang="tr-TR" smtClean="0"/>
          </a:p>
          <a:p>
            <a:pPr lvl="1"/>
            <a:r>
              <a:rPr lang="tr-TR" smtClean="0"/>
              <a:t>Bilinen DM olanlar yakın takip edilmelidir.</a:t>
            </a:r>
            <a:endParaRPr lang="en-US" smtClean="0"/>
          </a:p>
          <a:p>
            <a:endParaRPr lang="tr-TR" smtClean="0"/>
          </a:p>
        </p:txBody>
      </p:sp>
      <p:sp>
        <p:nvSpPr>
          <p:cNvPr id="3" name="2 Başlık"/>
          <p:cNvSpPr>
            <a:spLocks noGrp="1"/>
          </p:cNvSpPr>
          <p:nvPr>
            <p:ph type="title"/>
          </p:nvPr>
        </p:nvSpPr>
        <p:spPr/>
        <p:txBody>
          <a:bodyPr/>
          <a:lstStyle/>
          <a:p>
            <a:pPr fontAlgn="auto">
              <a:spcAft>
                <a:spcPts val="0"/>
              </a:spcAft>
              <a:defRPr/>
            </a:pPr>
            <a:r>
              <a:rPr lang="tr-TR" dirty="0" err="1" smtClean="0"/>
              <a:t>Gestasyonel</a:t>
            </a:r>
            <a:r>
              <a:rPr lang="tr-TR" dirty="0" smtClean="0"/>
              <a:t> diyabet taraması </a:t>
            </a:r>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1 İçerik Yer Tutucusu"/>
          <p:cNvSpPr>
            <a:spLocks noGrp="1"/>
          </p:cNvSpPr>
          <p:nvPr>
            <p:ph idx="1"/>
          </p:nvPr>
        </p:nvSpPr>
        <p:spPr>
          <a:xfrm>
            <a:off x="457200" y="1628775"/>
            <a:ext cx="8229600" cy="4378325"/>
          </a:xfrm>
        </p:spPr>
        <p:txBody>
          <a:bodyPr/>
          <a:lstStyle/>
          <a:p>
            <a:r>
              <a:rPr lang="tr-TR" smtClean="0"/>
              <a:t>Gebelik planlanmış ise gebelik öncesi 3 ay ve gebelikteki ilk trimesterde günlük 400-800</a:t>
            </a:r>
            <a:r>
              <a:rPr lang="el-GR" smtClean="0"/>
              <a:t>μ</a:t>
            </a:r>
            <a:r>
              <a:rPr lang="tr-TR" smtClean="0"/>
              <a:t>g folik asit alınması önerilir. </a:t>
            </a:r>
          </a:p>
          <a:p>
            <a:pPr>
              <a:buFont typeface="Wingdings 3" pitchFamily="18" charset="2"/>
              <a:buNone/>
            </a:pPr>
            <a:endParaRPr lang="tr-TR" smtClean="0"/>
          </a:p>
          <a:p>
            <a:r>
              <a:rPr lang="tr-TR" smtClean="0"/>
              <a:t>Derecelendirme:</a:t>
            </a:r>
            <a:r>
              <a:rPr lang="tr-TR" b="1" smtClean="0"/>
              <a:t>5 puan </a:t>
            </a:r>
          </a:p>
          <a:p>
            <a:r>
              <a:rPr lang="en-US" smtClean="0"/>
              <a:t>(USPSTF 'A', 2009</a:t>
            </a:r>
            <a:r>
              <a:rPr lang="en-US" b="1" smtClean="0"/>
              <a:t>) </a:t>
            </a:r>
          </a:p>
          <a:p>
            <a:endParaRPr lang="tr-TR" smtClean="0"/>
          </a:p>
        </p:txBody>
      </p:sp>
      <p:sp>
        <p:nvSpPr>
          <p:cNvPr id="3" name="2 Başlık"/>
          <p:cNvSpPr>
            <a:spLocks noGrp="1"/>
          </p:cNvSpPr>
          <p:nvPr>
            <p:ph type="title"/>
          </p:nvPr>
        </p:nvSpPr>
        <p:spPr/>
        <p:txBody>
          <a:bodyPr/>
          <a:lstStyle/>
          <a:p>
            <a:pPr fontAlgn="auto">
              <a:spcAft>
                <a:spcPts val="0"/>
              </a:spcAft>
              <a:defRPr/>
            </a:pPr>
            <a:r>
              <a:rPr lang="tr-TR" dirty="0" err="1" smtClean="0"/>
              <a:t>Folik</a:t>
            </a:r>
            <a:r>
              <a:rPr lang="tr-TR" dirty="0" smtClean="0"/>
              <a:t> asit takviyesi </a:t>
            </a:r>
            <a:endParaRPr lang="tr-T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1 İçerik Yer Tutucusu"/>
          <p:cNvSpPr>
            <a:spLocks noGrp="1"/>
          </p:cNvSpPr>
          <p:nvPr>
            <p:ph idx="1"/>
          </p:nvPr>
        </p:nvSpPr>
        <p:spPr>
          <a:xfrm>
            <a:off x="457200" y="1628775"/>
            <a:ext cx="8229600" cy="4378325"/>
          </a:xfrm>
        </p:spPr>
        <p:txBody>
          <a:bodyPr/>
          <a:lstStyle/>
          <a:p>
            <a:r>
              <a:rPr lang="tr-TR" smtClean="0"/>
              <a:t>Özellikle orak hücreli aneminin sık görüldüğü illerde çocuk sahibi olmak isteyen çiftlere orak hücreli anemi sorgulaması önerilir. </a:t>
            </a:r>
          </a:p>
          <a:p>
            <a:pPr>
              <a:buFont typeface="Wingdings 3" pitchFamily="18" charset="2"/>
              <a:buNone/>
            </a:pPr>
            <a:endParaRPr lang="tr-TR" smtClean="0"/>
          </a:p>
          <a:p>
            <a:r>
              <a:rPr lang="tr-TR" smtClean="0"/>
              <a:t>Derecelendirme: </a:t>
            </a:r>
            <a:r>
              <a:rPr lang="tr-TR" b="1" smtClean="0"/>
              <a:t>4 puan </a:t>
            </a:r>
          </a:p>
          <a:p>
            <a:endParaRPr lang="tr-TR" b="1" smtClean="0"/>
          </a:p>
          <a:p>
            <a:pPr lvl="2"/>
            <a:r>
              <a:rPr lang="tr-TR" smtClean="0"/>
              <a:t>Her ikisi de taşıyıcı ise yakın takip ve prenatal taı için sevk…</a:t>
            </a:r>
          </a:p>
          <a:p>
            <a:pPr>
              <a:buFont typeface="Wingdings 3" pitchFamily="18" charset="2"/>
              <a:buNone/>
            </a:pPr>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Orak hücreli anemi taraması </a:t>
            </a:r>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1 İçerik Yer Tutucusu"/>
          <p:cNvSpPr>
            <a:spLocks noGrp="1"/>
          </p:cNvSpPr>
          <p:nvPr>
            <p:ph idx="1"/>
          </p:nvPr>
        </p:nvSpPr>
        <p:spPr>
          <a:xfrm>
            <a:off x="457200" y="1628775"/>
            <a:ext cx="8229600" cy="4378325"/>
          </a:xfrm>
        </p:spPr>
        <p:txBody>
          <a:bodyPr/>
          <a:lstStyle/>
          <a:p>
            <a:r>
              <a:rPr lang="tr-TR" smtClean="0"/>
              <a:t>Çocuk sahibi olmak isteyen çiftlere talaseminin erken tanısı amacıyla talasemi taraması ve sorgulaması yapılması kuvvetle önerilir. </a:t>
            </a:r>
          </a:p>
          <a:p>
            <a:pPr>
              <a:buFont typeface="Wingdings 3" pitchFamily="18" charset="2"/>
              <a:buNone/>
            </a:pPr>
            <a:endParaRPr lang="tr-TR" smtClean="0"/>
          </a:p>
          <a:p>
            <a:r>
              <a:rPr lang="tr-TR" smtClean="0"/>
              <a:t>Derecelendirme:</a:t>
            </a:r>
            <a:r>
              <a:rPr lang="tr-TR" b="1" smtClean="0"/>
              <a:t>5 puan </a:t>
            </a:r>
          </a:p>
          <a:p>
            <a:endParaRPr lang="tr-TR" b="1" smtClean="0"/>
          </a:p>
          <a:p>
            <a:pPr lvl="2"/>
            <a:r>
              <a:rPr lang="tr-TR" smtClean="0"/>
              <a:t>Her ikisi de taşıyıcı ise yakın takip ve prenatal taı için sevk…</a:t>
            </a:r>
          </a:p>
          <a:p>
            <a:endParaRPr lang="tr-TR" smtClean="0"/>
          </a:p>
        </p:txBody>
      </p:sp>
      <p:sp>
        <p:nvSpPr>
          <p:cNvPr id="3" name="2 Başlık"/>
          <p:cNvSpPr>
            <a:spLocks noGrp="1"/>
          </p:cNvSpPr>
          <p:nvPr>
            <p:ph type="title"/>
          </p:nvPr>
        </p:nvSpPr>
        <p:spPr/>
        <p:txBody>
          <a:bodyPr/>
          <a:lstStyle/>
          <a:p>
            <a:pPr fontAlgn="auto">
              <a:spcAft>
                <a:spcPts val="0"/>
              </a:spcAft>
              <a:defRPr/>
            </a:pPr>
            <a:r>
              <a:rPr lang="tr-TR" dirty="0" err="1" smtClean="0"/>
              <a:t>Talasemi</a:t>
            </a:r>
            <a:r>
              <a:rPr lang="tr-TR" dirty="0" smtClean="0"/>
              <a:t> taraması </a:t>
            </a:r>
            <a:endParaRPr lang="tr-T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1 İçerik Yer Tutucusu"/>
          <p:cNvSpPr>
            <a:spLocks noGrp="1"/>
          </p:cNvSpPr>
          <p:nvPr>
            <p:ph idx="1"/>
          </p:nvPr>
        </p:nvSpPr>
        <p:spPr>
          <a:xfrm>
            <a:off x="457200" y="1628775"/>
            <a:ext cx="8229600" cy="4378325"/>
          </a:xfrm>
        </p:spPr>
        <p:txBody>
          <a:bodyPr/>
          <a:lstStyle/>
          <a:p>
            <a:r>
              <a:rPr lang="tr-TR" smtClean="0"/>
              <a:t>18 yaş ve üzeri bireylerde alkol kullanım durumu sorgulanması önerilir,</a:t>
            </a:r>
          </a:p>
          <a:p>
            <a:r>
              <a:rPr lang="tr-TR" smtClean="0"/>
              <a:t>Alkol kullanımına bağlı sorun yaşadığı düşünülenlere danışmalık verilmesi ve tedavi için sevk edilmesi önerilir.</a:t>
            </a:r>
          </a:p>
          <a:p>
            <a:endParaRPr lang="tr-TR" smtClean="0"/>
          </a:p>
          <a:p>
            <a:r>
              <a:rPr lang="tr-TR" smtClean="0"/>
              <a:t>Derecelendirme:</a:t>
            </a:r>
            <a:r>
              <a:rPr lang="tr-TR" b="1" smtClean="0"/>
              <a:t>4 puan </a:t>
            </a:r>
          </a:p>
          <a:p>
            <a:r>
              <a:rPr lang="en-US" smtClean="0"/>
              <a:t>(USPSTF ‘B', 2013) </a:t>
            </a:r>
          </a:p>
          <a:p>
            <a:endParaRPr lang="tr-TR"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Alkol kötüye kullanımı, Alkol bağımlılığı </a:t>
            </a:r>
            <a:endParaRPr lang="tr-T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1 İçerik Yer Tutucusu"/>
          <p:cNvSpPr>
            <a:spLocks noGrp="1"/>
          </p:cNvSpPr>
          <p:nvPr>
            <p:ph idx="1"/>
          </p:nvPr>
        </p:nvSpPr>
        <p:spPr>
          <a:xfrm>
            <a:off x="457200" y="1628775"/>
            <a:ext cx="8229600" cy="4378325"/>
          </a:xfrm>
        </p:spPr>
        <p:txBody>
          <a:bodyPr/>
          <a:lstStyle/>
          <a:p>
            <a:r>
              <a:rPr lang="tr-TR" smtClean="0"/>
              <a:t>15-49 yaş grubu doğurganlık çağındaki kadınlara alkolün gebeliğe ve kadın sağlığı üzerine olan olumsuz etkileri konusunda eğitim verilmesi önerilir. </a:t>
            </a:r>
          </a:p>
          <a:p>
            <a:endParaRPr lang="tr-TR" smtClean="0"/>
          </a:p>
          <a:p>
            <a:r>
              <a:rPr lang="tr-TR" smtClean="0"/>
              <a:t>Derecelendirme:</a:t>
            </a:r>
            <a:r>
              <a:rPr lang="tr-TR" b="1" smtClean="0"/>
              <a:t>4 puan </a:t>
            </a:r>
          </a:p>
          <a:p>
            <a:endParaRPr lang="tr-TR"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Alkol kötüye kullanımı, Alkol bağımlılığı </a:t>
            </a:r>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8313" y="1484313"/>
            <a:ext cx="8229600" cy="4968875"/>
          </a:xfrm>
        </p:spPr>
        <p:txBody>
          <a:bodyPr>
            <a:normAutofit/>
          </a:bodyPr>
          <a:lstStyle/>
          <a:p>
            <a:pPr>
              <a:lnSpc>
                <a:spcPct val="80000"/>
              </a:lnSpc>
            </a:pPr>
            <a:r>
              <a:rPr lang="tr-TR" sz="2500" smtClean="0"/>
              <a:t>18-65 yaş yetişkinlerde;</a:t>
            </a:r>
          </a:p>
          <a:p>
            <a:pPr lvl="1">
              <a:lnSpc>
                <a:spcPct val="80000"/>
              </a:lnSpc>
            </a:pPr>
            <a:r>
              <a:rPr lang="tr-TR" sz="2100" smtClean="0"/>
              <a:t>kişinin şikayeti veya öngörülmesi durumunda iki soru ile depresyon taraması yapılması kuvvetle önerilir.</a:t>
            </a:r>
          </a:p>
          <a:p>
            <a:pPr>
              <a:lnSpc>
                <a:spcPct val="80000"/>
              </a:lnSpc>
              <a:buFont typeface="Wingdings 3" pitchFamily="18" charset="2"/>
              <a:buNone/>
            </a:pPr>
            <a:r>
              <a:rPr lang="tr-TR" sz="2500" smtClean="0"/>
              <a:t> </a:t>
            </a:r>
          </a:p>
          <a:p>
            <a:pPr>
              <a:lnSpc>
                <a:spcPct val="80000"/>
              </a:lnSpc>
            </a:pPr>
            <a:r>
              <a:rPr lang="tr-TR" sz="2500" smtClean="0"/>
              <a:t>1-“</a:t>
            </a:r>
            <a:r>
              <a:rPr lang="tr-TR" sz="2500" b="1" smtClean="0"/>
              <a:t>Son iki hafta içinde kendinizi çökmüş ya da umutsuz hissettiğiniz oldu mu?” </a:t>
            </a:r>
          </a:p>
          <a:p>
            <a:pPr>
              <a:lnSpc>
                <a:spcPct val="80000"/>
              </a:lnSpc>
              <a:buFont typeface="Wingdings 3" pitchFamily="18" charset="2"/>
              <a:buNone/>
            </a:pPr>
            <a:endParaRPr lang="tr-TR" sz="2500" b="1" smtClean="0"/>
          </a:p>
          <a:p>
            <a:pPr>
              <a:lnSpc>
                <a:spcPct val="80000"/>
              </a:lnSpc>
            </a:pPr>
            <a:r>
              <a:rPr lang="tr-TR" sz="2500" smtClean="0"/>
              <a:t>2-“</a:t>
            </a:r>
            <a:r>
              <a:rPr lang="tr-TR" sz="2500" b="1" smtClean="0"/>
              <a:t>Son iki haftadır ilgi kaybı ya da hayattan zevk alamama gibi yakınmalarınız oldu mu?”</a:t>
            </a:r>
          </a:p>
          <a:p>
            <a:pPr>
              <a:lnSpc>
                <a:spcPct val="80000"/>
              </a:lnSpc>
              <a:buFont typeface="Wingdings 3" pitchFamily="18" charset="2"/>
              <a:buNone/>
            </a:pPr>
            <a:r>
              <a:rPr lang="tr-TR" sz="2500" b="1" smtClean="0"/>
              <a:t> </a:t>
            </a:r>
          </a:p>
          <a:p>
            <a:pPr>
              <a:lnSpc>
                <a:spcPct val="80000"/>
              </a:lnSpc>
            </a:pPr>
            <a:r>
              <a:rPr lang="tr-TR" sz="2500" smtClean="0"/>
              <a:t>Derecelendirme:</a:t>
            </a:r>
            <a:r>
              <a:rPr lang="tr-TR" sz="2500" b="1" smtClean="0"/>
              <a:t>5 puan </a:t>
            </a:r>
          </a:p>
          <a:p>
            <a:pPr>
              <a:lnSpc>
                <a:spcPct val="80000"/>
              </a:lnSpc>
            </a:pPr>
            <a:r>
              <a:rPr lang="en-US" sz="2500" smtClean="0"/>
              <a:t>(USPSTF ‘B', 2009) </a:t>
            </a:r>
            <a:endParaRPr lang="tr-TR" sz="2500" smtClean="0"/>
          </a:p>
          <a:p>
            <a:pPr>
              <a:lnSpc>
                <a:spcPct val="80000"/>
              </a:lnSpc>
            </a:pPr>
            <a:endParaRPr lang="tr-TR" sz="2500" smtClean="0"/>
          </a:p>
          <a:p>
            <a:pPr lvl="3">
              <a:lnSpc>
                <a:spcPct val="80000"/>
              </a:lnSpc>
            </a:pPr>
            <a:r>
              <a:rPr lang="tr-TR" sz="1800" smtClean="0"/>
              <a:t>Cevap  ‘evet’ ise psikiyatriste yönlendirilmesi…</a:t>
            </a:r>
            <a:endParaRPr lang="en-US" sz="1800" smtClean="0"/>
          </a:p>
          <a:p>
            <a:pPr>
              <a:lnSpc>
                <a:spcPct val="80000"/>
              </a:lnSpc>
            </a:pPr>
            <a:endParaRPr lang="tr-TR" sz="2500" smtClean="0"/>
          </a:p>
        </p:txBody>
      </p:sp>
      <p:sp>
        <p:nvSpPr>
          <p:cNvPr id="3" name="2 Başlık"/>
          <p:cNvSpPr>
            <a:spLocks noGrp="1"/>
          </p:cNvSpPr>
          <p:nvPr>
            <p:ph type="title"/>
          </p:nvPr>
        </p:nvSpPr>
        <p:spPr/>
        <p:txBody>
          <a:bodyPr/>
          <a:lstStyle/>
          <a:p>
            <a:pPr fontAlgn="auto">
              <a:spcAft>
                <a:spcPts val="0"/>
              </a:spcAft>
              <a:defRPr/>
            </a:pPr>
            <a:r>
              <a:rPr lang="tr-TR" dirty="0" smtClean="0"/>
              <a:t>Depresyon (kadın/erkek) </a:t>
            </a:r>
            <a:endParaRPr lang="tr-T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1 İçerik Yer Tutucusu"/>
          <p:cNvSpPr>
            <a:spLocks noGrp="1"/>
          </p:cNvSpPr>
          <p:nvPr>
            <p:ph idx="1"/>
          </p:nvPr>
        </p:nvSpPr>
        <p:spPr>
          <a:xfrm>
            <a:off x="457200" y="1628775"/>
            <a:ext cx="8229600" cy="4378325"/>
          </a:xfrm>
        </p:spPr>
        <p:txBody>
          <a:bodyPr/>
          <a:lstStyle/>
          <a:p>
            <a:r>
              <a:rPr lang="tr-TR" smtClean="0"/>
              <a:t>18 yaş ve üzeri erişkinlerde tetanoz, difteri, kızamık, kızamıkçık, kabakulak, Hepatit B, Hepatit A, influenza, polisakkarit pnömokok, suçiçeği, meningokok aşılarının uygulanmış olması kuvvetle önerilir. </a:t>
            </a:r>
          </a:p>
          <a:p>
            <a:pPr>
              <a:buFont typeface="Wingdings 3" pitchFamily="18" charset="2"/>
              <a:buNone/>
            </a:pPr>
            <a:endParaRPr lang="tr-TR" smtClean="0"/>
          </a:p>
          <a:p>
            <a:r>
              <a:rPr lang="tr-TR" smtClean="0"/>
              <a:t>Derecelendirme:</a:t>
            </a:r>
            <a:r>
              <a:rPr lang="tr-TR" b="1" smtClean="0"/>
              <a:t>5 puan </a:t>
            </a:r>
          </a:p>
          <a:p>
            <a:r>
              <a:rPr lang="tr-TR" smtClean="0"/>
              <a:t>USPSTF CDC’nin önerilerini dikkate almayı öneriyor (1996) </a:t>
            </a:r>
          </a:p>
          <a:p>
            <a:pPr>
              <a:buFont typeface="Wingdings 3" pitchFamily="18" charset="2"/>
              <a:buNone/>
            </a:pPr>
            <a:endParaRPr lang="tr-TR"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Erişkin </a:t>
            </a:r>
            <a:r>
              <a:rPr lang="tr-TR" dirty="0" err="1" smtClean="0"/>
              <a:t>bağışıklama</a:t>
            </a:r>
            <a:r>
              <a:rPr lang="tr-TR" dirty="0" smtClean="0"/>
              <a:t> (kadın/erkek) </a:t>
            </a:r>
            <a:endParaRPr lang="tr-T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1 İçerik Yer Tutucusu"/>
          <p:cNvSpPr>
            <a:spLocks noGrp="1"/>
          </p:cNvSpPr>
          <p:nvPr>
            <p:ph idx="1"/>
          </p:nvPr>
        </p:nvSpPr>
        <p:spPr>
          <a:xfrm>
            <a:off x="457200" y="1628775"/>
            <a:ext cx="8229600" cy="4378325"/>
          </a:xfrm>
        </p:spPr>
        <p:txBody>
          <a:bodyPr/>
          <a:lstStyle/>
          <a:p>
            <a:r>
              <a:rPr lang="tr-TR" smtClean="0"/>
              <a:t>18 yaş ve üzeri grupta uyuşturucu madde kullanım durumu sorgulanması ve risk ve zararlar hakkında bilgilendirme yapılması önerilir.</a:t>
            </a:r>
          </a:p>
          <a:p>
            <a:endParaRPr lang="tr-TR" smtClean="0"/>
          </a:p>
          <a:p>
            <a:r>
              <a:rPr lang="tr-TR" smtClean="0"/>
              <a:t>Derecelendirme:</a:t>
            </a:r>
            <a:r>
              <a:rPr lang="tr-TR" b="1" smtClean="0"/>
              <a:t>4 puan </a:t>
            </a:r>
          </a:p>
          <a:p>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Uyuşturucu madde kullanımı</a:t>
            </a:r>
            <a:endParaRPr lang="tr-T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089" name="Group 873"/>
          <p:cNvGraphicFramePr>
            <a:graphicFrameLocks noGrp="1"/>
          </p:cNvGraphicFramePr>
          <p:nvPr/>
        </p:nvGraphicFramePr>
        <p:xfrm>
          <a:off x="611188" y="188913"/>
          <a:ext cx="8303841" cy="5832376"/>
        </p:xfrm>
        <a:graphic>
          <a:graphicData uri="http://schemas.openxmlformats.org/drawingml/2006/table">
            <a:tbl>
              <a:tblPr/>
              <a:tblGrid>
                <a:gridCol w="2911837"/>
                <a:gridCol w="673033"/>
                <a:gridCol w="563182"/>
                <a:gridCol w="635901"/>
                <a:gridCol w="674581"/>
                <a:gridCol w="673033"/>
                <a:gridCol w="674581"/>
                <a:gridCol w="688506"/>
                <a:gridCol w="809187"/>
              </a:tblGrid>
              <a:tr h="64752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dirty="0" smtClean="0">
                          <a:ln>
                            <a:noFill/>
                          </a:ln>
                          <a:solidFill>
                            <a:schemeClr val="tx1"/>
                          </a:solidFill>
                          <a:effectLst/>
                          <a:latin typeface="Arial" charset="0"/>
                        </a:rPr>
                        <a:t>İşlemler*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000" b="0" i="0" u="none" strike="noStrike" cap="none" normalizeH="0" baseline="0" smtClean="0">
                          <a:ln>
                            <a:noFill/>
                          </a:ln>
                          <a:solidFill>
                            <a:schemeClr val="tx1"/>
                          </a:solidFill>
                          <a:effectLst/>
                          <a:latin typeface="Arial" charset="0"/>
                        </a:rPr>
                        <a:t>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000" b="0" i="0" u="none" strike="noStrike" cap="none" normalizeH="0" baseline="0" smtClean="0">
                          <a:ln>
                            <a:noFill/>
                          </a:ln>
                          <a:solidFill>
                            <a:schemeClr val="tx1"/>
                          </a:solidFill>
                          <a:effectLst/>
                          <a:latin typeface="Arial"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000" b="0" i="0" u="none" strike="noStrike" cap="none" normalizeH="0" baseline="0" smtClean="0">
                          <a:ln>
                            <a:noFill/>
                          </a:ln>
                          <a:solidFill>
                            <a:schemeClr val="tx1"/>
                          </a:solidFill>
                          <a:effectLst/>
                          <a:latin typeface="Arial" charset="0"/>
                        </a:rPr>
                        <a:t>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000" b="0" i="0" u="none" strike="noStrike" cap="none" normalizeH="0" baseline="0" smtClean="0">
                          <a:ln>
                            <a:noFill/>
                          </a:ln>
                          <a:solidFill>
                            <a:schemeClr val="tx1"/>
                          </a:solidFill>
                          <a:effectLst/>
                          <a:latin typeface="Arial" charset="0"/>
                        </a:rPr>
                        <a:t>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000" b="0" i="0" u="none" strike="noStrike" cap="none" normalizeH="0" baseline="0" smtClean="0">
                          <a:ln>
                            <a:noFill/>
                          </a:ln>
                          <a:solidFill>
                            <a:schemeClr val="tx1"/>
                          </a:solidFill>
                          <a:effectLst/>
                          <a:latin typeface="Arial"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000" b="0" i="0" u="none" strike="noStrike" cap="none" normalizeH="0" baseline="0" smtClean="0">
                          <a:ln>
                            <a:noFill/>
                          </a:ln>
                          <a:solidFill>
                            <a:schemeClr val="tx1"/>
                          </a:solidFill>
                          <a:effectLst/>
                          <a:latin typeface="Arial" charset="0"/>
                        </a:rPr>
                        <a:t>55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000" b="0" i="0" u="none" strike="noStrike" cap="none" normalizeH="0" baseline="0" smtClean="0">
                          <a:ln>
                            <a:noFill/>
                          </a:ln>
                          <a:solidFill>
                            <a:schemeClr val="tx1"/>
                          </a:solidFill>
                          <a:effectLst/>
                          <a:latin typeface="Arial" charset="0"/>
                        </a:rPr>
                        <a:t>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000" b="0" i="0" u="none" strike="noStrike" cap="none" normalizeH="0" baseline="0" smtClean="0">
                          <a:ln>
                            <a:noFill/>
                          </a:ln>
                          <a:solidFill>
                            <a:schemeClr val="tx1"/>
                          </a:solidFill>
                          <a:effectLst/>
                          <a:latin typeface="Arial" charset="0"/>
                        </a:rPr>
                        <a:t>64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43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smtClean="0">
                          <a:ln>
                            <a:noFill/>
                          </a:ln>
                          <a:solidFill>
                            <a:schemeClr val="tx1"/>
                          </a:solidFill>
                          <a:effectLst/>
                          <a:latin typeface="Arial" charset="0"/>
                        </a:rPr>
                        <a:t>Kan basıncı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8">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smtClean="0">
                          <a:ln>
                            <a:noFill/>
                          </a:ln>
                          <a:solidFill>
                            <a:schemeClr val="tx1"/>
                          </a:solidFill>
                          <a:effectLst/>
                          <a:latin typeface="Arial" charset="0"/>
                        </a:rPr>
                        <a:t>Yılda bir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66"/>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6143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smtClean="0">
                          <a:ln>
                            <a:noFill/>
                          </a:ln>
                          <a:solidFill>
                            <a:schemeClr val="tx1"/>
                          </a:solidFill>
                          <a:effectLst/>
                          <a:latin typeface="Arial" charset="0"/>
                        </a:rPr>
                        <a:t>Lipid profili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gridSpan="6">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dirty="0" smtClean="0">
                          <a:ln>
                            <a:noFill/>
                          </a:ln>
                          <a:solidFill>
                            <a:schemeClr val="tx1"/>
                          </a:solidFill>
                          <a:effectLst/>
                          <a:latin typeface="Arial" charset="0"/>
                        </a:rPr>
                        <a:t>5 yılda bir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66"/>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4598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smtClean="0">
                          <a:ln>
                            <a:noFill/>
                          </a:ln>
                          <a:solidFill>
                            <a:schemeClr val="tx1"/>
                          </a:solidFill>
                          <a:effectLst/>
                          <a:latin typeface="Arial" charset="0"/>
                        </a:rPr>
                        <a:t>Mammografi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gridSpan="6">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smtClean="0">
                          <a:ln>
                            <a:noFill/>
                          </a:ln>
                          <a:solidFill>
                            <a:schemeClr val="tx1"/>
                          </a:solidFill>
                          <a:effectLst/>
                          <a:latin typeface="Arial" charset="0"/>
                        </a:rPr>
                        <a:t>2 yılda bir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66"/>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4752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smtClean="0">
                          <a:ln>
                            <a:noFill/>
                          </a:ln>
                          <a:solidFill>
                            <a:schemeClr val="tx1"/>
                          </a:solidFill>
                          <a:effectLst/>
                          <a:latin typeface="Arial" charset="0"/>
                        </a:rPr>
                        <a:t>Gaitada gizli kan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smtClean="0">
                          <a:ln>
                            <a:noFill/>
                          </a:ln>
                          <a:solidFill>
                            <a:schemeClr val="tx1"/>
                          </a:solidFill>
                          <a:effectLst/>
                          <a:latin typeface="Arial" charset="0"/>
                        </a:rPr>
                        <a:t>Yılda bir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66"/>
                    </a:solidFill>
                  </a:tcPr>
                </a:tc>
                <a:tc hMerge="1">
                  <a:txBody>
                    <a:bodyPr/>
                    <a:lstStyle/>
                    <a:p>
                      <a:endParaRPr lang="tr-TR"/>
                    </a:p>
                  </a:txBody>
                  <a:tcPr/>
                </a:tc>
                <a:tc hMerge="1">
                  <a:txBody>
                    <a:bodyPr/>
                    <a:lstStyle/>
                    <a:p>
                      <a:endParaRPr lang="tr-TR"/>
                    </a:p>
                  </a:txBody>
                  <a:tcPr/>
                </a:tc>
                <a:tc hMerge="1">
                  <a:txBody>
                    <a:bodyPr/>
                    <a:lstStyle/>
                    <a:p>
                      <a:endParaRPr lang="tr-TR"/>
                    </a:p>
                  </a:txBody>
                  <a:tcPr/>
                </a:tc>
              </a:tr>
              <a:tr h="64752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smtClean="0">
                          <a:ln>
                            <a:noFill/>
                          </a:ln>
                          <a:solidFill>
                            <a:schemeClr val="tx1"/>
                          </a:solidFill>
                          <a:effectLst/>
                          <a:latin typeface="Arial" charset="0"/>
                        </a:rPr>
                        <a:t>Göz muayenesi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6">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smtClean="0">
                          <a:ln>
                            <a:noFill/>
                          </a:ln>
                          <a:solidFill>
                            <a:schemeClr val="tx1"/>
                          </a:solidFill>
                          <a:effectLst/>
                          <a:latin typeface="Arial" charset="0"/>
                        </a:rPr>
                        <a:t>Yılda bir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66"/>
                    </a:solidFill>
                  </a:tcPr>
                </a:tc>
                <a:tc hMerge="1">
                  <a:txBody>
                    <a:bodyPr/>
                    <a:lstStyle/>
                    <a:p>
                      <a:endParaRPr lang="tr-TR"/>
                    </a:p>
                  </a:txBody>
                  <a:tcPr/>
                </a:tc>
              </a:tr>
              <a:tr h="64598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smtClean="0">
                          <a:ln>
                            <a:noFill/>
                          </a:ln>
                          <a:solidFill>
                            <a:schemeClr val="tx1"/>
                          </a:solidFill>
                          <a:effectLst/>
                          <a:latin typeface="Arial" charset="0"/>
                        </a:rPr>
                        <a:t>Kulak muayenesi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6">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smtClean="0">
                          <a:ln>
                            <a:noFill/>
                          </a:ln>
                          <a:solidFill>
                            <a:schemeClr val="tx1"/>
                          </a:solidFill>
                          <a:effectLst/>
                          <a:latin typeface="Arial" charset="0"/>
                        </a:rPr>
                        <a:t>Yılda bir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66"/>
                    </a:solidFill>
                  </a:tcPr>
                </a:tc>
                <a:tc hMerge="1">
                  <a:txBody>
                    <a:bodyPr/>
                    <a:lstStyle/>
                    <a:p>
                      <a:endParaRPr lang="tr-TR"/>
                    </a:p>
                  </a:txBody>
                  <a:tcPr/>
                </a:tc>
              </a:tr>
              <a:tr h="64598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smtClean="0">
                          <a:ln>
                            <a:noFill/>
                          </a:ln>
                          <a:solidFill>
                            <a:schemeClr val="tx1"/>
                          </a:solidFill>
                          <a:effectLst/>
                          <a:latin typeface="Arial" charset="0"/>
                        </a:rPr>
                        <a:t>Smear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8">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smtClean="0">
                          <a:ln>
                            <a:noFill/>
                          </a:ln>
                          <a:solidFill>
                            <a:schemeClr val="tx1"/>
                          </a:solidFill>
                          <a:effectLst/>
                          <a:latin typeface="Arial" charset="0"/>
                        </a:rPr>
                        <a:t>3 yılda bir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66"/>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4598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smtClean="0">
                          <a:ln>
                            <a:noFill/>
                          </a:ln>
                          <a:solidFill>
                            <a:schemeClr val="tx1"/>
                          </a:solidFill>
                          <a:effectLst/>
                          <a:latin typeface="Arial" charset="0"/>
                        </a:rPr>
                        <a:t>Meme muayenesi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gridSpan="6">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600" b="0" i="0" u="none" strike="noStrike" cap="none" normalizeH="0" baseline="0" dirty="0" smtClean="0">
                          <a:ln>
                            <a:noFill/>
                          </a:ln>
                          <a:solidFill>
                            <a:schemeClr val="tx1"/>
                          </a:solidFill>
                          <a:effectLst/>
                          <a:latin typeface="Arial" charset="0"/>
                        </a:rPr>
                        <a:t>Yılda bir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66"/>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İçerik Yer Tutucusu"/>
          <p:cNvSpPr>
            <a:spLocks noGrp="1"/>
          </p:cNvSpPr>
          <p:nvPr>
            <p:ph idx="1"/>
          </p:nvPr>
        </p:nvSpPr>
        <p:spPr>
          <a:xfrm>
            <a:off x="457200" y="1628775"/>
            <a:ext cx="8229600" cy="4378325"/>
          </a:xfrm>
        </p:spPr>
        <p:txBody>
          <a:bodyPr/>
          <a:lstStyle/>
          <a:p>
            <a:r>
              <a:rPr lang="tr-TR" smtClean="0"/>
              <a:t>Sağlıklı kişilerin periyodik kontrolden geçirilmesi 1861’lere uzanmaktadır.</a:t>
            </a:r>
          </a:p>
          <a:p>
            <a:pPr>
              <a:buFont typeface="Wingdings 3" pitchFamily="18" charset="2"/>
              <a:buNone/>
            </a:pPr>
            <a:endParaRPr lang="tr-TR" smtClean="0"/>
          </a:p>
          <a:p>
            <a:r>
              <a:rPr lang="tr-TR" smtClean="0"/>
              <a:t>1900’ler;</a:t>
            </a:r>
          </a:p>
          <a:p>
            <a:pPr lvl="1"/>
            <a:r>
              <a:rPr lang="tr-TR" smtClean="0"/>
              <a:t>İşçilere yıllık sağlık muayenesi yapılmış. </a:t>
            </a:r>
          </a:p>
          <a:p>
            <a:pPr>
              <a:buFont typeface="Wingdings 3" pitchFamily="18" charset="2"/>
              <a:buNone/>
            </a:pPr>
            <a:endParaRPr lang="tr-TR" smtClean="0"/>
          </a:p>
          <a:p>
            <a:r>
              <a:rPr lang="tr-TR" smtClean="0"/>
              <a:t>1921’de; </a:t>
            </a:r>
          </a:p>
          <a:p>
            <a:pPr lvl="1"/>
            <a:r>
              <a:rPr lang="tr-TR" smtClean="0"/>
              <a:t>Düzenli sağlık kontrolünden geçen kişilerde mortalitenin düştüğü saptanmış ve yıllık sağlık muayenesi popülarite kazanmış. </a:t>
            </a:r>
          </a:p>
          <a:p>
            <a:endParaRPr lang="tr-TR" smtClean="0"/>
          </a:p>
          <a:p>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PSM Tarihçe</a:t>
            </a:r>
            <a:endParaRPr lang="tr-T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1 İçerik Yer Tutucusu"/>
          <p:cNvSpPr>
            <a:spLocks noGrp="1"/>
          </p:cNvSpPr>
          <p:nvPr>
            <p:ph idx="1"/>
          </p:nvPr>
        </p:nvSpPr>
        <p:spPr>
          <a:xfrm>
            <a:off x="457200" y="3213100"/>
            <a:ext cx="8229600" cy="2794000"/>
          </a:xfrm>
        </p:spPr>
        <p:txBody>
          <a:bodyPr/>
          <a:lstStyle/>
          <a:p>
            <a:r>
              <a:rPr lang="tr-TR" smtClean="0"/>
              <a:t>Öneriler sepmtomsuz hastalar için geçerlidir…</a:t>
            </a:r>
          </a:p>
          <a:p>
            <a:r>
              <a:rPr lang="tr-TR" smtClean="0"/>
              <a:t>Hekimin klinik kararı önceliklidir…</a:t>
            </a:r>
          </a:p>
        </p:txBody>
      </p:sp>
      <p:sp>
        <p:nvSpPr>
          <p:cNvPr id="3" name="2 Başlık"/>
          <p:cNvSpPr>
            <a:spLocks noGrp="1"/>
          </p:cNvSpPr>
          <p:nvPr>
            <p:ph type="title"/>
          </p:nvPr>
        </p:nvSpPr>
        <p:spPr>
          <a:xfrm>
            <a:off x="467544" y="1124744"/>
            <a:ext cx="8229600" cy="1066130"/>
          </a:xfrm>
        </p:spPr>
        <p:txBody>
          <a:bodyPr/>
          <a:lstStyle/>
          <a:p>
            <a:pPr fontAlgn="auto">
              <a:spcAft>
                <a:spcPts val="0"/>
              </a:spcAft>
              <a:defRPr/>
            </a:pPr>
            <a:r>
              <a:rPr lang="tr-TR" dirty="0" smtClean="0"/>
              <a:t>Dikkat…</a:t>
            </a:r>
            <a:endParaRPr lang="tr-T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539552" y="2924944"/>
            <a:ext cx="8229600" cy="1066130"/>
          </a:xfrm>
        </p:spPr>
        <p:txBody>
          <a:bodyPr/>
          <a:lstStyle/>
          <a:p>
            <a:pPr fontAlgn="auto">
              <a:spcAft>
                <a:spcPts val="0"/>
              </a:spcAft>
              <a:defRPr/>
            </a:pPr>
            <a:r>
              <a:rPr lang="tr-TR" dirty="0" smtClean="0"/>
              <a:t>Teşekkürler…</a:t>
            </a:r>
            <a:endParaRPr lang="tr-T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1 İçerik Yer Tutucusu"/>
          <p:cNvSpPr>
            <a:spLocks noGrp="1"/>
          </p:cNvSpPr>
          <p:nvPr>
            <p:ph idx="1"/>
          </p:nvPr>
        </p:nvSpPr>
        <p:spPr>
          <a:xfrm>
            <a:off x="468313" y="1196975"/>
            <a:ext cx="8229600" cy="4378325"/>
          </a:xfrm>
        </p:spPr>
        <p:txBody>
          <a:bodyPr/>
          <a:lstStyle/>
          <a:p>
            <a:r>
              <a:rPr lang="tr-TR" smtClean="0"/>
              <a:t>Sağlık Bakanlığı</a:t>
            </a:r>
          </a:p>
          <a:p>
            <a:pPr>
              <a:buFont typeface="Wingdings 3" pitchFamily="18" charset="2"/>
              <a:buNone/>
            </a:pPr>
            <a:r>
              <a:rPr lang="tr-TR" smtClean="0"/>
              <a:t>	www.thsk.gov.tr</a:t>
            </a:r>
          </a:p>
          <a:p>
            <a:r>
              <a:rPr lang="tr-TR" smtClean="0"/>
              <a:t>Amerikan Aile Hekimliği Akademisi, AAFP www.aafp.org </a:t>
            </a:r>
            <a:endParaRPr lang="tr-TR" smtClean="0">
              <a:latin typeface="Arial" charset="0"/>
            </a:endParaRPr>
          </a:p>
          <a:p>
            <a:pPr>
              <a:buFont typeface="Wingdings 3" pitchFamily="18" charset="2"/>
              <a:buNone/>
            </a:pPr>
            <a:r>
              <a:rPr lang="tr-TR" smtClean="0">
                <a:latin typeface="Arial" charset="0"/>
              </a:rPr>
              <a:t>   Summary of Recommendations for Clinical Preventive Services</a:t>
            </a:r>
            <a:r>
              <a:rPr lang="tr-TR" smtClean="0">
                <a:latin typeface="Lucida Sans Unicode" pitchFamily="34" charset="0"/>
              </a:rPr>
              <a:t> </a:t>
            </a:r>
            <a:endParaRPr lang="tr-TR" smtClean="0">
              <a:latin typeface="Arial" charset="0"/>
            </a:endParaRPr>
          </a:p>
          <a:p>
            <a:r>
              <a:rPr lang="tr-TR" smtClean="0"/>
              <a:t>Amerika Birleşik Devletleri koruyucu hizmetler çalışma grubu, USPSTF www.ahrq.gov/clinic/uspstfix.htm</a:t>
            </a:r>
          </a:p>
          <a:p>
            <a:r>
              <a:rPr lang="tr-TR" smtClean="0"/>
              <a:t>Amerikan Kanser Topluluğu, ACS 	</a:t>
            </a:r>
          </a:p>
          <a:p>
            <a:pPr>
              <a:buFont typeface="Wingdings 3" pitchFamily="18" charset="2"/>
              <a:buNone/>
            </a:pPr>
            <a:r>
              <a:rPr lang="tr-TR" smtClean="0"/>
              <a:t>	www.canser.org </a:t>
            </a:r>
          </a:p>
          <a:p>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Kaynaklar</a:t>
            </a:r>
            <a:endParaRPr lang="tr-T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1 İçerik Yer Tutucusu"/>
          <p:cNvSpPr>
            <a:spLocks noGrp="1"/>
          </p:cNvSpPr>
          <p:nvPr>
            <p:ph idx="1"/>
          </p:nvPr>
        </p:nvSpPr>
        <p:spPr>
          <a:xfrm>
            <a:off x="457200" y="1628775"/>
            <a:ext cx="8229600" cy="4378325"/>
          </a:xfrm>
        </p:spPr>
        <p:txBody>
          <a:bodyPr/>
          <a:lstStyle/>
          <a:p>
            <a:endParaRPr lang="tr-TR" smtClean="0"/>
          </a:p>
        </p:txBody>
      </p:sp>
      <p:sp>
        <p:nvSpPr>
          <p:cNvPr id="3" name="2 Başlık"/>
          <p:cNvSpPr>
            <a:spLocks noGrp="1"/>
          </p:cNvSpPr>
          <p:nvPr>
            <p:ph type="title"/>
          </p:nvPr>
        </p:nvSpPr>
        <p:spPr>
          <a:xfrm>
            <a:off x="457200" y="274638"/>
            <a:ext cx="8229600" cy="1066800"/>
          </a:xfrm>
        </p:spPr>
        <p:txBody>
          <a:bodyPr/>
          <a:lstStyle/>
          <a:p>
            <a:pPr fontAlgn="auto">
              <a:spcAft>
                <a:spcPts val="0"/>
              </a:spcAft>
              <a:defRPr/>
            </a:pPr>
            <a:endParaRPr lang="tr-T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628775"/>
            <a:ext cx="8229600" cy="4378325"/>
          </a:xfrm>
        </p:spPr>
        <p:txBody>
          <a:bodyPr>
            <a:normAutofit/>
          </a:bodyPr>
          <a:lstStyle/>
          <a:p>
            <a:pPr>
              <a:lnSpc>
                <a:spcPct val="90000"/>
              </a:lnSpc>
            </a:pPr>
            <a:endParaRPr lang="tr-TR" smtClean="0"/>
          </a:p>
          <a:p>
            <a:pPr>
              <a:lnSpc>
                <a:spcPct val="90000"/>
              </a:lnSpc>
            </a:pPr>
            <a:r>
              <a:rPr lang="tr-TR" smtClean="0"/>
              <a:t>50 yaş üstü riskli kişilerde,</a:t>
            </a:r>
          </a:p>
          <a:p>
            <a:pPr>
              <a:lnSpc>
                <a:spcPct val="90000"/>
              </a:lnSpc>
            </a:pPr>
            <a:r>
              <a:rPr lang="tr-TR" smtClean="0"/>
              <a:t>yürüme sırasında bacak semptomları olan kişilerde,</a:t>
            </a:r>
          </a:p>
          <a:p>
            <a:pPr>
              <a:lnSpc>
                <a:spcPct val="90000"/>
              </a:lnSpc>
            </a:pPr>
            <a:r>
              <a:rPr lang="tr-TR" smtClean="0"/>
              <a:t>70 yaş üzerindeki tüm bireylerde;</a:t>
            </a:r>
          </a:p>
          <a:p>
            <a:pPr lvl="1">
              <a:lnSpc>
                <a:spcPct val="90000"/>
              </a:lnSpc>
            </a:pPr>
            <a:r>
              <a:rPr lang="tr-TR" smtClean="0"/>
              <a:t>periferik arter hastalığı açısından periferik nabızlara bakılması önerilir.</a:t>
            </a:r>
          </a:p>
          <a:p>
            <a:pPr>
              <a:lnSpc>
                <a:spcPct val="90000"/>
              </a:lnSpc>
              <a:buFont typeface="Wingdings 3" pitchFamily="18" charset="2"/>
              <a:buNone/>
            </a:pPr>
            <a:endParaRPr lang="tr-TR" smtClean="0"/>
          </a:p>
          <a:p>
            <a:pPr>
              <a:lnSpc>
                <a:spcPct val="90000"/>
              </a:lnSpc>
            </a:pPr>
            <a:r>
              <a:rPr lang="tr-TR" smtClean="0"/>
              <a:t>Derecelendirme:</a:t>
            </a:r>
            <a:r>
              <a:rPr lang="tr-TR" b="1" smtClean="0"/>
              <a:t>4 puan </a:t>
            </a:r>
          </a:p>
          <a:p>
            <a:pPr>
              <a:lnSpc>
                <a:spcPct val="90000"/>
              </a:lnSpc>
            </a:pPr>
            <a:r>
              <a:rPr lang="en-US" smtClean="0"/>
              <a:t>(USPSTF ‘I', 2013)</a:t>
            </a:r>
            <a:endParaRPr lang="tr-TR"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err="1" smtClean="0"/>
              <a:t>Periferik</a:t>
            </a:r>
            <a:r>
              <a:rPr lang="tr-TR" dirty="0" smtClean="0"/>
              <a:t> arter hastalığı taraması (kadın/erkek)</a:t>
            </a:r>
            <a:endParaRPr lang="tr-T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1 İçerik Yer Tutucusu"/>
          <p:cNvSpPr>
            <a:spLocks noGrp="1"/>
          </p:cNvSpPr>
          <p:nvPr>
            <p:ph idx="1"/>
          </p:nvPr>
        </p:nvSpPr>
        <p:spPr>
          <a:xfrm>
            <a:off x="457200" y="1628775"/>
            <a:ext cx="8229600" cy="4378325"/>
          </a:xfrm>
        </p:spPr>
        <p:txBody>
          <a:bodyPr/>
          <a:lstStyle/>
          <a:p>
            <a:r>
              <a:rPr lang="tr-TR" smtClean="0"/>
              <a:t>18 yaş üzeri bireylerde;</a:t>
            </a:r>
          </a:p>
          <a:p>
            <a:pPr lvl="1"/>
            <a:r>
              <a:rPr lang="tr-TR" smtClean="0"/>
              <a:t>en az bir kez sağlıklı diyet danışmanlığı verilmesi kuvvetle önerilir. </a:t>
            </a:r>
          </a:p>
          <a:p>
            <a:pPr>
              <a:buFont typeface="Wingdings 3" pitchFamily="18" charset="2"/>
              <a:buNone/>
            </a:pPr>
            <a:endParaRPr lang="tr-TR" smtClean="0"/>
          </a:p>
          <a:p>
            <a:r>
              <a:rPr lang="tr-TR" smtClean="0"/>
              <a:t>Derecelendirme:</a:t>
            </a:r>
            <a:r>
              <a:rPr lang="tr-TR" b="1" smtClean="0"/>
              <a:t>5 puan </a:t>
            </a:r>
          </a:p>
          <a:p>
            <a:r>
              <a:rPr lang="en-US" smtClean="0"/>
              <a:t>(USPSTF ‘C', 2012 ) </a:t>
            </a:r>
          </a:p>
          <a:p>
            <a:endParaRPr lang="tr-TR" smtClean="0"/>
          </a:p>
          <a:p>
            <a:endParaRPr lang="tr-TR"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Sağlıklı diyet danışmanlığı, (kadın/erkek)</a:t>
            </a:r>
            <a:endParaRPr lang="tr-T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2276475"/>
            <a:ext cx="8229600" cy="3730625"/>
          </a:xfrm>
        </p:spPr>
        <p:txBody>
          <a:bodyPr>
            <a:normAutofit/>
          </a:bodyPr>
          <a:lstStyle/>
          <a:p>
            <a:pPr>
              <a:lnSpc>
                <a:spcPct val="90000"/>
              </a:lnSpc>
            </a:pPr>
            <a:r>
              <a:rPr lang="tr-TR" sz="2500" smtClean="0"/>
              <a:t>Tüm yaşlarda; </a:t>
            </a:r>
          </a:p>
          <a:p>
            <a:pPr>
              <a:lnSpc>
                <a:spcPct val="90000"/>
              </a:lnSpc>
            </a:pPr>
            <a:r>
              <a:rPr lang="tr-TR" sz="2500" smtClean="0"/>
              <a:t>deride sonradan oluşan </a:t>
            </a:r>
          </a:p>
          <a:p>
            <a:pPr lvl="1">
              <a:lnSpc>
                <a:spcPct val="90000"/>
              </a:lnSpc>
            </a:pPr>
            <a:r>
              <a:rPr lang="tr-TR" sz="2100" smtClean="0"/>
              <a:t>leke/ yara ya da </a:t>
            </a:r>
          </a:p>
          <a:p>
            <a:pPr lvl="1">
              <a:lnSpc>
                <a:spcPct val="90000"/>
              </a:lnSpc>
            </a:pPr>
            <a:r>
              <a:rPr lang="tr-TR" sz="2100" smtClean="0"/>
              <a:t>hızla büyüyen lezyon ve </a:t>
            </a:r>
          </a:p>
          <a:p>
            <a:pPr lvl="1">
              <a:lnSpc>
                <a:spcPct val="90000"/>
              </a:lnSpc>
            </a:pPr>
            <a:r>
              <a:rPr lang="tr-TR" sz="2100" smtClean="0"/>
              <a:t>deride mevcut nevüslerin ABCDE kuralı ile takibi (ailede deri kanseri öyküsü varsa kuvvetle) önerilir. </a:t>
            </a:r>
          </a:p>
          <a:p>
            <a:pPr>
              <a:lnSpc>
                <a:spcPct val="90000"/>
              </a:lnSpc>
              <a:buFont typeface="Wingdings 3" pitchFamily="18" charset="2"/>
              <a:buNone/>
            </a:pPr>
            <a:endParaRPr lang="tr-TR" sz="2500" smtClean="0"/>
          </a:p>
          <a:p>
            <a:pPr>
              <a:lnSpc>
                <a:spcPct val="90000"/>
              </a:lnSpc>
            </a:pPr>
            <a:r>
              <a:rPr lang="tr-TR" sz="2500" smtClean="0"/>
              <a:t>Derecelendirme: </a:t>
            </a:r>
            <a:r>
              <a:rPr lang="tr-TR" sz="2500" b="1" smtClean="0"/>
              <a:t>4 puan (ailede deri ca öyküsü varsa 5 puan) </a:t>
            </a:r>
          </a:p>
          <a:p>
            <a:pPr>
              <a:lnSpc>
                <a:spcPct val="90000"/>
              </a:lnSpc>
            </a:pPr>
            <a:r>
              <a:rPr lang="en-US" sz="2500" smtClean="0"/>
              <a:t>(USPSTF ‘I', 2009) </a:t>
            </a:r>
            <a:endParaRPr lang="tr-TR" sz="2500" smtClean="0"/>
          </a:p>
        </p:txBody>
      </p:sp>
      <p:sp>
        <p:nvSpPr>
          <p:cNvPr id="3" name="2 Başlık"/>
          <p:cNvSpPr>
            <a:spLocks noGrp="1"/>
          </p:cNvSpPr>
          <p:nvPr>
            <p:ph type="title"/>
          </p:nvPr>
        </p:nvSpPr>
        <p:spPr>
          <a:xfrm>
            <a:off x="467544" y="548680"/>
            <a:ext cx="8229600" cy="1066130"/>
          </a:xfrm>
        </p:spPr>
        <p:txBody>
          <a:bodyPr>
            <a:normAutofit fontScale="90000"/>
          </a:bodyPr>
          <a:lstStyle/>
          <a:p>
            <a:pPr fontAlgn="auto">
              <a:spcAft>
                <a:spcPts val="0"/>
              </a:spcAft>
              <a:defRPr/>
            </a:pPr>
            <a:r>
              <a:rPr lang="tr-TR" dirty="0" err="1" smtClean="0"/>
              <a:t>Melanoma</a:t>
            </a:r>
            <a:r>
              <a:rPr lang="tr-TR" dirty="0" smtClean="0"/>
              <a:t>, </a:t>
            </a:r>
            <a:r>
              <a:rPr lang="tr-TR" dirty="0" err="1" smtClean="0"/>
              <a:t>skuamöz</a:t>
            </a:r>
            <a:r>
              <a:rPr lang="tr-TR" dirty="0" smtClean="0"/>
              <a:t> hücreli kanser, bazal hücreli kanser ve diğer deri kanserleri </a:t>
            </a:r>
            <a:endParaRPr lang="tr-T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1 İçerik Yer Tutucusu"/>
          <p:cNvSpPr>
            <a:spLocks noGrp="1"/>
          </p:cNvSpPr>
          <p:nvPr>
            <p:ph idx="1"/>
          </p:nvPr>
        </p:nvSpPr>
        <p:spPr>
          <a:xfrm>
            <a:off x="457200" y="1628775"/>
            <a:ext cx="8229600" cy="4378325"/>
          </a:xfrm>
        </p:spPr>
        <p:txBody>
          <a:bodyPr/>
          <a:lstStyle/>
          <a:p>
            <a:r>
              <a:rPr lang="tr-TR" smtClean="0"/>
              <a:t>18 yaşından büyüklerde aile içi şiddet yönünden sorgulama, gözlem ve muayene yapılması kuvvetle önerilir. </a:t>
            </a:r>
          </a:p>
          <a:p>
            <a:pPr>
              <a:buFont typeface="Wingdings 3" pitchFamily="18" charset="2"/>
              <a:buNone/>
            </a:pPr>
            <a:endParaRPr lang="tr-TR" smtClean="0"/>
          </a:p>
          <a:p>
            <a:r>
              <a:rPr lang="tr-TR" smtClean="0"/>
              <a:t>Derecelendirme:</a:t>
            </a:r>
            <a:r>
              <a:rPr lang="tr-TR" b="1" smtClean="0"/>
              <a:t>5 puan </a:t>
            </a:r>
          </a:p>
          <a:p>
            <a:r>
              <a:rPr lang="en-US" smtClean="0"/>
              <a:t>(USPSTF ‘B', 2013) </a:t>
            </a:r>
          </a:p>
          <a:p>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Aile içi şiddet (kadın/erkek) </a:t>
            </a:r>
            <a:endParaRPr lang="tr-T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1 İçerik Yer Tutucusu"/>
          <p:cNvSpPr>
            <a:spLocks noGrp="1"/>
          </p:cNvSpPr>
          <p:nvPr>
            <p:ph idx="1"/>
          </p:nvPr>
        </p:nvSpPr>
        <p:spPr>
          <a:xfrm>
            <a:off x="457200" y="1628775"/>
            <a:ext cx="8229600" cy="4378325"/>
          </a:xfrm>
        </p:spPr>
        <p:txBody>
          <a:bodyPr/>
          <a:lstStyle/>
          <a:p>
            <a:endParaRPr lang="tr-TR" smtClean="0"/>
          </a:p>
        </p:txBody>
      </p:sp>
      <p:sp>
        <p:nvSpPr>
          <p:cNvPr id="3" name="2 Başlık"/>
          <p:cNvSpPr>
            <a:spLocks noGrp="1"/>
          </p:cNvSpPr>
          <p:nvPr>
            <p:ph type="title"/>
          </p:nvPr>
        </p:nvSpPr>
        <p:spPr>
          <a:xfrm>
            <a:off x="457200" y="274638"/>
            <a:ext cx="8229600" cy="1066800"/>
          </a:xfrm>
        </p:spPr>
        <p:txBody>
          <a:bodyPr/>
          <a:lstStyle/>
          <a:p>
            <a:pPr fontAlgn="auto">
              <a:spcAft>
                <a:spcPts val="0"/>
              </a:spcAft>
              <a:defRPr/>
            </a:pPr>
            <a:endParaRPr lang="tr-T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1 İçerik Yer Tutucusu"/>
          <p:cNvSpPr>
            <a:spLocks noGrp="1"/>
          </p:cNvSpPr>
          <p:nvPr>
            <p:ph idx="1"/>
          </p:nvPr>
        </p:nvSpPr>
        <p:spPr>
          <a:xfrm>
            <a:off x="457200" y="1628775"/>
            <a:ext cx="8229600" cy="4378325"/>
          </a:xfrm>
        </p:spPr>
        <p:txBody>
          <a:bodyPr/>
          <a:lstStyle/>
          <a:p>
            <a:r>
              <a:rPr lang="tr-TR" smtClean="0"/>
              <a:t>kanama bozukluğu,</a:t>
            </a:r>
          </a:p>
          <a:p>
            <a:r>
              <a:rPr lang="tr-TR" smtClean="0"/>
              <a:t>karaciğer hastalığı, </a:t>
            </a:r>
          </a:p>
          <a:p>
            <a:r>
              <a:rPr lang="tr-TR" smtClean="0"/>
              <a:t>renal yetmezlik, </a:t>
            </a:r>
          </a:p>
          <a:p>
            <a:r>
              <a:rPr lang="tr-TR" smtClean="0"/>
              <a:t>trombositopeni, </a:t>
            </a:r>
          </a:p>
          <a:p>
            <a:r>
              <a:rPr lang="tr-TR" smtClean="0"/>
              <a:t>eş zamanlı antikoagulan tedavi </a:t>
            </a:r>
          </a:p>
          <a:p>
            <a:r>
              <a:rPr lang="tr-TR" smtClean="0"/>
              <a:t>gastrointestinal yan etkiler</a:t>
            </a:r>
          </a:p>
        </p:txBody>
      </p:sp>
      <p:sp>
        <p:nvSpPr>
          <p:cNvPr id="3" name="2 Başlık"/>
          <p:cNvSpPr>
            <a:spLocks noGrp="1"/>
          </p:cNvSpPr>
          <p:nvPr>
            <p:ph type="title"/>
          </p:nvPr>
        </p:nvSpPr>
        <p:spPr/>
        <p:txBody>
          <a:bodyPr>
            <a:normAutofit fontScale="90000"/>
          </a:bodyPr>
          <a:lstStyle/>
          <a:p>
            <a:pPr fontAlgn="auto">
              <a:spcAft>
                <a:spcPts val="0"/>
              </a:spcAft>
              <a:defRPr/>
            </a:pPr>
            <a:r>
              <a:rPr lang="tr-TR" dirty="0" smtClean="0"/>
              <a:t>Aspirin kullanımı riskli </a:t>
            </a:r>
            <a:r>
              <a:rPr lang="tr-TR" dirty="0" err="1" smtClean="0"/>
              <a:t>duurmlar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İçerik Yer Tutucusu"/>
          <p:cNvSpPr>
            <a:spLocks noGrp="1"/>
          </p:cNvSpPr>
          <p:nvPr>
            <p:ph idx="1"/>
          </p:nvPr>
        </p:nvSpPr>
        <p:spPr>
          <a:xfrm>
            <a:off x="457200" y="1628775"/>
            <a:ext cx="8229600" cy="4378325"/>
          </a:xfrm>
        </p:spPr>
        <p:txBody>
          <a:bodyPr/>
          <a:lstStyle/>
          <a:p>
            <a:r>
              <a:rPr lang="tr-TR" smtClean="0"/>
              <a:t>1970’ler; </a:t>
            </a:r>
          </a:p>
          <a:p>
            <a:pPr lvl="1"/>
            <a:r>
              <a:rPr lang="tr-TR" smtClean="0"/>
              <a:t>Yıllık sağlık muayeneleri yeterli değil,</a:t>
            </a:r>
          </a:p>
          <a:p>
            <a:pPr lvl="1"/>
            <a:r>
              <a:rPr lang="tr-TR" smtClean="0"/>
              <a:t>Muayeneler yaşa ve cinsiyete özgü, etkinliği kanıtlanmış testlere odaklanmalı.</a:t>
            </a:r>
          </a:p>
          <a:p>
            <a:pPr lvl="1">
              <a:buFont typeface="Verdana" pitchFamily="34" charset="0"/>
              <a:buNone/>
            </a:pPr>
            <a:endParaRPr lang="tr-TR" smtClean="0"/>
          </a:p>
          <a:p>
            <a:r>
              <a:rPr lang="tr-TR" smtClean="0"/>
              <a:t>Bu nedenlerle, yıllık sağlık muayeneleri veya “check-up”ların yerine</a:t>
            </a:r>
          </a:p>
          <a:p>
            <a:pPr>
              <a:buFont typeface="Wingdings 3" pitchFamily="18" charset="2"/>
              <a:buNone/>
            </a:pPr>
            <a:r>
              <a:rPr lang="tr-TR" smtClean="0"/>
              <a:t> </a:t>
            </a:r>
          </a:p>
          <a:p>
            <a:pPr lvl="1"/>
            <a:r>
              <a:rPr lang="tr-TR" smtClean="0">
                <a:solidFill>
                  <a:srgbClr val="FF0000"/>
                </a:solidFill>
              </a:rPr>
              <a:t>periyodik sağlık muayenesi </a:t>
            </a:r>
            <a:r>
              <a:rPr lang="tr-TR" smtClean="0"/>
              <a:t>tanımı getirilmiş.</a:t>
            </a:r>
          </a:p>
          <a:p>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PSM Tarihçe</a:t>
            </a:r>
            <a:endParaRPr lang="tr-T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628775"/>
            <a:ext cx="8229600" cy="4378325"/>
          </a:xfrm>
        </p:spPr>
        <p:txBody>
          <a:bodyPr>
            <a:normAutofit fontScale="77500" lnSpcReduction="20000"/>
          </a:bodyPr>
          <a:lstStyle/>
          <a:p>
            <a:pPr marL="365760" indent="-256032" fontAlgn="auto">
              <a:spcAft>
                <a:spcPts val="0"/>
              </a:spcAft>
              <a:buFont typeface="Wingdings 3"/>
              <a:buChar char=""/>
              <a:defRPr/>
            </a:pPr>
            <a:r>
              <a:rPr lang="tr-TR" dirty="0" smtClean="0"/>
              <a:t>BMI≥25kg / m² (bel çevresi kadında &gt;88 cm, erkekte &gt;102 cm)</a:t>
            </a:r>
          </a:p>
          <a:p>
            <a:pPr marL="365760" indent="-256032" fontAlgn="auto">
              <a:spcAft>
                <a:spcPts val="0"/>
              </a:spcAft>
              <a:buFont typeface="Wingdings 3"/>
              <a:buChar char=""/>
              <a:defRPr/>
            </a:pPr>
            <a:r>
              <a:rPr lang="tr-TR" dirty="0" smtClean="0"/>
              <a:t>Fiziksel </a:t>
            </a:r>
            <a:r>
              <a:rPr lang="tr-TR" dirty="0" err="1" smtClean="0"/>
              <a:t>inaktivite</a:t>
            </a:r>
            <a:endParaRPr lang="tr-TR" dirty="0" smtClean="0"/>
          </a:p>
          <a:p>
            <a:pPr marL="365760" indent="-256032" fontAlgn="auto">
              <a:spcAft>
                <a:spcPts val="0"/>
              </a:spcAft>
              <a:buFont typeface="Wingdings 3"/>
              <a:buChar char=""/>
              <a:defRPr/>
            </a:pPr>
            <a:r>
              <a:rPr lang="tr-TR" dirty="0" smtClean="0"/>
              <a:t>Birinci derece yakınında DM öyküsü</a:t>
            </a:r>
          </a:p>
          <a:p>
            <a:pPr marL="365760" indent="-256032" fontAlgn="auto">
              <a:spcAft>
                <a:spcPts val="0"/>
              </a:spcAft>
              <a:buFont typeface="Wingdings 3"/>
              <a:buChar char=""/>
              <a:defRPr/>
            </a:pPr>
            <a:r>
              <a:rPr lang="tr-TR" dirty="0" smtClean="0"/>
              <a:t>4.1 </a:t>
            </a:r>
            <a:r>
              <a:rPr lang="tr-TR" dirty="0" err="1" smtClean="0"/>
              <a:t>kg’ın</a:t>
            </a:r>
            <a:r>
              <a:rPr lang="tr-TR" dirty="0" smtClean="0"/>
              <a:t> üstünde bebek doğurma öyküsü</a:t>
            </a:r>
          </a:p>
          <a:p>
            <a:pPr marL="365760" indent="-256032" fontAlgn="auto">
              <a:spcAft>
                <a:spcPts val="0"/>
              </a:spcAft>
              <a:buFont typeface="Wingdings 3"/>
              <a:buChar char=""/>
              <a:defRPr/>
            </a:pPr>
            <a:r>
              <a:rPr lang="tr-TR" dirty="0" err="1" smtClean="0"/>
              <a:t>Gestasyonel</a:t>
            </a:r>
            <a:r>
              <a:rPr lang="tr-TR" dirty="0" smtClean="0"/>
              <a:t> DM öyküsü</a:t>
            </a:r>
          </a:p>
          <a:p>
            <a:pPr marL="365760" indent="-256032" fontAlgn="auto">
              <a:spcAft>
                <a:spcPts val="0"/>
              </a:spcAft>
              <a:buFont typeface="Wingdings 3"/>
              <a:buChar char=""/>
              <a:defRPr/>
            </a:pPr>
            <a:r>
              <a:rPr lang="tr-TR" dirty="0" smtClean="0"/>
              <a:t>Hipertansiyon (KB&gt; 140/90 veya HT için tedavi alan),</a:t>
            </a:r>
          </a:p>
          <a:p>
            <a:pPr marL="365760" indent="-256032" fontAlgn="auto">
              <a:spcAft>
                <a:spcPts val="0"/>
              </a:spcAft>
              <a:buFont typeface="Wingdings 3"/>
              <a:buChar char=""/>
              <a:defRPr/>
            </a:pPr>
            <a:r>
              <a:rPr lang="tr-TR" dirty="0" smtClean="0"/>
              <a:t>HDL&lt;35 mg/</a:t>
            </a:r>
            <a:r>
              <a:rPr lang="tr-TR" dirty="0" err="1" smtClean="0"/>
              <a:t>dl</a:t>
            </a:r>
            <a:r>
              <a:rPr lang="tr-TR" dirty="0" smtClean="0"/>
              <a:t> veya TG&gt;250 mg/</a:t>
            </a:r>
            <a:r>
              <a:rPr lang="tr-TR" dirty="0" err="1" smtClean="0"/>
              <a:t>dl</a:t>
            </a:r>
            <a:endParaRPr lang="tr-TR" dirty="0" smtClean="0"/>
          </a:p>
          <a:p>
            <a:pPr marL="365760" indent="-256032" fontAlgn="auto">
              <a:spcAft>
                <a:spcPts val="0"/>
              </a:spcAft>
              <a:buFont typeface="Wingdings 3"/>
              <a:buChar char=""/>
              <a:defRPr/>
            </a:pPr>
            <a:r>
              <a:rPr lang="tr-TR" dirty="0" err="1" smtClean="0"/>
              <a:t>Polikistik</a:t>
            </a:r>
            <a:r>
              <a:rPr lang="tr-TR" dirty="0" smtClean="0"/>
              <a:t> </a:t>
            </a:r>
            <a:r>
              <a:rPr lang="tr-TR" dirty="0" err="1" smtClean="0"/>
              <a:t>over</a:t>
            </a:r>
            <a:r>
              <a:rPr lang="tr-TR" dirty="0" smtClean="0"/>
              <a:t> öyküsü</a:t>
            </a:r>
          </a:p>
          <a:p>
            <a:pPr marL="365760" indent="-256032" fontAlgn="auto">
              <a:spcAft>
                <a:spcPts val="0"/>
              </a:spcAft>
              <a:buFont typeface="Wingdings 3"/>
              <a:buChar char=""/>
              <a:defRPr/>
            </a:pPr>
            <a:r>
              <a:rPr lang="tr-TR" dirty="0" smtClean="0"/>
              <a:t>Daha önce bozulmuş </a:t>
            </a:r>
            <a:r>
              <a:rPr lang="tr-TR" dirty="0" err="1" smtClean="0"/>
              <a:t>glukoz</a:t>
            </a:r>
            <a:r>
              <a:rPr lang="tr-TR" dirty="0" smtClean="0"/>
              <a:t> toleransı veya bozulmuş açlık </a:t>
            </a:r>
            <a:r>
              <a:rPr lang="tr-TR" dirty="0" err="1" smtClean="0"/>
              <a:t>glukozu</a:t>
            </a:r>
            <a:r>
              <a:rPr lang="tr-TR" dirty="0" smtClean="0"/>
              <a:t> öyküsü</a:t>
            </a:r>
          </a:p>
          <a:p>
            <a:pPr marL="365760" indent="-256032" fontAlgn="auto">
              <a:spcAft>
                <a:spcPts val="0"/>
              </a:spcAft>
              <a:buFont typeface="Wingdings 3"/>
              <a:buChar char=""/>
              <a:defRPr/>
            </a:pPr>
            <a:r>
              <a:rPr lang="tr-TR" dirty="0" err="1" smtClean="0"/>
              <a:t>Kardiyovasküler</a:t>
            </a:r>
            <a:r>
              <a:rPr lang="tr-TR" dirty="0" smtClean="0"/>
              <a:t> hastalık</a:t>
            </a:r>
          </a:p>
          <a:p>
            <a:pPr marL="365760" indent="-256032" fontAlgn="auto">
              <a:spcAft>
                <a:spcPts val="0"/>
              </a:spcAft>
              <a:buFont typeface="Wingdings 3"/>
              <a:buChar char=""/>
              <a:defRPr/>
            </a:pPr>
            <a:r>
              <a:rPr lang="tr-TR" dirty="0" err="1" smtClean="0"/>
              <a:t>İnsülin</a:t>
            </a:r>
            <a:r>
              <a:rPr lang="tr-TR" dirty="0" smtClean="0"/>
              <a:t> rezistansı ile ilgili klinik durumları olan (örn:</a:t>
            </a:r>
            <a:r>
              <a:rPr lang="tr-TR" dirty="0" err="1" smtClean="0"/>
              <a:t>akantosis</a:t>
            </a:r>
            <a:r>
              <a:rPr lang="tr-TR" dirty="0" smtClean="0"/>
              <a:t> </a:t>
            </a:r>
            <a:r>
              <a:rPr lang="tr-TR" dirty="0" err="1" smtClean="0"/>
              <a:t>nigrikans</a:t>
            </a:r>
            <a:r>
              <a:rPr lang="tr-TR" dirty="0" smtClean="0"/>
              <a:t>) kişiler</a:t>
            </a:r>
            <a:endParaRPr lang="tr-TR" dirty="0"/>
          </a:p>
        </p:txBody>
      </p:sp>
      <p:sp>
        <p:nvSpPr>
          <p:cNvPr id="3" name="2 Başlık"/>
          <p:cNvSpPr>
            <a:spLocks noGrp="1"/>
          </p:cNvSpPr>
          <p:nvPr>
            <p:ph type="title"/>
          </p:nvPr>
        </p:nvSpPr>
        <p:spPr/>
        <p:txBody>
          <a:bodyPr/>
          <a:lstStyle/>
          <a:p>
            <a:pPr fontAlgn="auto">
              <a:spcAft>
                <a:spcPts val="0"/>
              </a:spcAft>
              <a:defRPr/>
            </a:pPr>
            <a:r>
              <a:rPr lang="tr-TR" dirty="0" smtClean="0"/>
              <a:t>Diyabet taraması risk faktörleri</a:t>
            </a:r>
            <a:endParaRPr lang="tr-T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628775"/>
            <a:ext cx="8229600" cy="4378325"/>
          </a:xfrm>
        </p:spPr>
        <p:txBody>
          <a:bodyPr>
            <a:normAutofit fontScale="85000" lnSpcReduction="20000"/>
          </a:bodyPr>
          <a:lstStyle/>
          <a:p>
            <a:pPr marL="365760" indent="-256032" fontAlgn="auto">
              <a:spcAft>
                <a:spcPts val="0"/>
              </a:spcAft>
              <a:buFont typeface="Wingdings 3"/>
              <a:buChar char=""/>
              <a:defRPr/>
            </a:pPr>
            <a:r>
              <a:rPr lang="tr-TR" dirty="0" smtClean="0"/>
              <a:t>tüberküloz hastası temaslıları, </a:t>
            </a:r>
          </a:p>
          <a:p>
            <a:pPr marL="365760" indent="-256032" fontAlgn="auto">
              <a:spcAft>
                <a:spcPts val="0"/>
              </a:spcAft>
              <a:buFont typeface="Wingdings 3"/>
              <a:buChar char=""/>
              <a:defRPr/>
            </a:pPr>
            <a:r>
              <a:rPr lang="tr-TR" dirty="0" smtClean="0"/>
              <a:t>tutuklu ve hükümlüler, </a:t>
            </a:r>
          </a:p>
          <a:p>
            <a:pPr marL="365760" indent="-256032" fontAlgn="auto">
              <a:spcAft>
                <a:spcPts val="0"/>
              </a:spcAft>
              <a:buFont typeface="Wingdings 3"/>
              <a:buChar char=""/>
              <a:defRPr/>
            </a:pPr>
            <a:r>
              <a:rPr lang="tr-TR" dirty="0" smtClean="0"/>
              <a:t>HIV enfeksiyonu olanlar, </a:t>
            </a:r>
          </a:p>
          <a:p>
            <a:pPr marL="365760" indent="-256032" fontAlgn="auto">
              <a:spcAft>
                <a:spcPts val="0"/>
              </a:spcAft>
              <a:buFont typeface="Wingdings 3"/>
              <a:buChar char=""/>
              <a:defRPr/>
            </a:pPr>
            <a:r>
              <a:rPr lang="tr-TR" dirty="0" smtClean="0"/>
              <a:t>Bağışıklığı baskılayan tedavi alanlar, </a:t>
            </a:r>
          </a:p>
          <a:p>
            <a:pPr marL="365760" indent="-256032" fontAlgn="auto">
              <a:spcAft>
                <a:spcPts val="0"/>
              </a:spcAft>
              <a:buFont typeface="Wingdings 3"/>
              <a:buChar char=""/>
              <a:defRPr/>
            </a:pPr>
            <a:r>
              <a:rPr lang="tr-TR" dirty="0" err="1" smtClean="0"/>
              <a:t>silikozis</a:t>
            </a:r>
            <a:r>
              <a:rPr lang="tr-TR" dirty="0" smtClean="0"/>
              <a:t>, </a:t>
            </a:r>
          </a:p>
          <a:p>
            <a:pPr marL="365760" indent="-256032" fontAlgn="auto">
              <a:spcAft>
                <a:spcPts val="0"/>
              </a:spcAft>
              <a:buFont typeface="Wingdings 3"/>
              <a:buChar char=""/>
              <a:defRPr/>
            </a:pPr>
            <a:r>
              <a:rPr lang="tr-TR" dirty="0" err="1" smtClean="0"/>
              <a:t>diabetes</a:t>
            </a:r>
            <a:r>
              <a:rPr lang="tr-TR" dirty="0" smtClean="0"/>
              <a:t> </a:t>
            </a:r>
            <a:r>
              <a:rPr lang="tr-TR" dirty="0" err="1" smtClean="0"/>
              <a:t>mellitus</a:t>
            </a:r>
            <a:r>
              <a:rPr lang="tr-TR" dirty="0" smtClean="0"/>
              <a:t>,</a:t>
            </a:r>
          </a:p>
          <a:p>
            <a:pPr marL="365760" indent="-256032" fontAlgn="auto">
              <a:spcAft>
                <a:spcPts val="0"/>
              </a:spcAft>
              <a:buFont typeface="Wingdings 3"/>
              <a:buChar char=""/>
              <a:defRPr/>
            </a:pPr>
            <a:r>
              <a:rPr lang="tr-TR" dirty="0" smtClean="0"/>
              <a:t>kronik böbrek yetmezliği, </a:t>
            </a:r>
          </a:p>
          <a:p>
            <a:pPr marL="365760" indent="-256032" fontAlgn="auto">
              <a:spcAft>
                <a:spcPts val="0"/>
              </a:spcAft>
              <a:buFont typeface="Wingdings 3"/>
              <a:buChar char=""/>
              <a:defRPr/>
            </a:pPr>
            <a:r>
              <a:rPr lang="tr-TR" dirty="0" smtClean="0"/>
              <a:t>lösemi, </a:t>
            </a:r>
          </a:p>
          <a:p>
            <a:pPr marL="365760" indent="-256032" fontAlgn="auto">
              <a:spcAft>
                <a:spcPts val="0"/>
              </a:spcAft>
              <a:buFont typeface="Wingdings 3"/>
              <a:buChar char=""/>
              <a:defRPr/>
            </a:pPr>
            <a:r>
              <a:rPr lang="tr-TR" dirty="0" err="1" smtClean="0"/>
              <a:t>lenfoma</a:t>
            </a:r>
            <a:endParaRPr lang="tr-TR" dirty="0" smtClean="0"/>
          </a:p>
          <a:p>
            <a:pPr marL="365760" indent="-256032" fontAlgn="auto">
              <a:spcAft>
                <a:spcPts val="0"/>
              </a:spcAft>
              <a:buFont typeface="Wingdings 3"/>
              <a:buChar char=""/>
              <a:defRPr/>
            </a:pPr>
            <a:r>
              <a:rPr lang="tr-TR" dirty="0" smtClean="0"/>
              <a:t>düşük vücut ağırlıklı kişiler </a:t>
            </a:r>
          </a:p>
          <a:p>
            <a:pPr marL="621792" lvl="1" fontAlgn="auto">
              <a:spcBef>
                <a:spcPts val="324"/>
              </a:spcBef>
              <a:spcAft>
                <a:spcPts val="0"/>
              </a:spcAft>
              <a:buFont typeface="Verdana"/>
              <a:buChar char="◦"/>
              <a:defRPr/>
            </a:pPr>
            <a:r>
              <a:rPr lang="tr-TR" dirty="0" smtClean="0"/>
              <a:t>(ideal vücut ağırlığından yüzde 10 daha az kilo) </a:t>
            </a:r>
          </a:p>
          <a:p>
            <a:pPr marL="365760" indent="-256032" fontAlgn="auto">
              <a:spcAft>
                <a:spcPts val="0"/>
              </a:spcAft>
              <a:buFont typeface="Wingdings 3"/>
              <a:buChar char=""/>
              <a:defRPr/>
            </a:pPr>
            <a:r>
              <a:rPr lang="tr-TR" dirty="0" smtClean="0"/>
              <a:t>sigara, alkol ya da ilaç bağımlılığı olanlar</a:t>
            </a:r>
          </a:p>
        </p:txBody>
      </p:sp>
      <p:sp>
        <p:nvSpPr>
          <p:cNvPr id="3" name="2 Başlık"/>
          <p:cNvSpPr>
            <a:spLocks noGrp="1"/>
          </p:cNvSpPr>
          <p:nvPr>
            <p:ph type="title"/>
          </p:nvPr>
        </p:nvSpPr>
        <p:spPr/>
        <p:txBody>
          <a:bodyPr/>
          <a:lstStyle/>
          <a:p>
            <a:pPr fontAlgn="auto">
              <a:spcAft>
                <a:spcPts val="0"/>
              </a:spcAft>
              <a:defRPr/>
            </a:pPr>
            <a:r>
              <a:rPr lang="tr-TR" dirty="0" smtClean="0"/>
              <a:t>TBC Risk Grupları</a:t>
            </a:r>
            <a:endParaRPr lang="tr-T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628775"/>
            <a:ext cx="8229600" cy="4378325"/>
          </a:xfrm>
        </p:spPr>
        <p:txBody>
          <a:bodyPr>
            <a:normAutofit lnSpcReduction="10000"/>
          </a:bodyPr>
          <a:lstStyle/>
          <a:p>
            <a:pPr marL="365760" indent="-256032" fontAlgn="auto">
              <a:spcAft>
                <a:spcPts val="0"/>
              </a:spcAft>
              <a:buFont typeface="Wingdings 3"/>
              <a:buChar char=""/>
              <a:defRPr/>
            </a:pPr>
            <a:r>
              <a:rPr lang="tr-TR" dirty="0" smtClean="0"/>
              <a:t>50 yaşından önce kırık geçirmiş olmak veya ailede kalça kırığı öyküsü</a:t>
            </a:r>
          </a:p>
          <a:p>
            <a:pPr marL="365760" indent="-256032" fontAlgn="auto">
              <a:spcAft>
                <a:spcPts val="0"/>
              </a:spcAft>
              <a:buFont typeface="Wingdings 3"/>
              <a:buChar char=""/>
              <a:defRPr/>
            </a:pPr>
            <a:r>
              <a:rPr lang="tr-TR" dirty="0" smtClean="0"/>
              <a:t>En az üç ay süreyle 7,5 mg/gün </a:t>
            </a:r>
            <a:r>
              <a:rPr lang="tr-TR" dirty="0" err="1" smtClean="0"/>
              <a:t>steroid</a:t>
            </a:r>
            <a:r>
              <a:rPr lang="tr-TR" dirty="0" smtClean="0"/>
              <a:t> kullanımı,</a:t>
            </a:r>
          </a:p>
          <a:p>
            <a:pPr marL="365760" indent="-256032" fontAlgn="auto">
              <a:spcAft>
                <a:spcPts val="0"/>
              </a:spcAft>
              <a:buFont typeface="Wingdings 3"/>
              <a:buChar char=""/>
              <a:defRPr/>
            </a:pPr>
            <a:r>
              <a:rPr lang="tr-TR" dirty="0" err="1" smtClean="0"/>
              <a:t>Hipogonadizm</a:t>
            </a:r>
            <a:r>
              <a:rPr lang="tr-TR" dirty="0" smtClean="0"/>
              <a:t>,</a:t>
            </a:r>
          </a:p>
          <a:p>
            <a:pPr marL="365760" indent="-256032" fontAlgn="auto">
              <a:spcAft>
                <a:spcPts val="0"/>
              </a:spcAft>
              <a:buFont typeface="Wingdings 3"/>
              <a:buChar char=""/>
              <a:defRPr/>
            </a:pPr>
            <a:r>
              <a:rPr lang="tr-TR" dirty="0" smtClean="0"/>
              <a:t>45 yaş altında </a:t>
            </a:r>
            <a:r>
              <a:rPr lang="tr-TR" dirty="0" err="1" smtClean="0"/>
              <a:t>menapoz</a:t>
            </a:r>
            <a:endParaRPr lang="tr-TR" dirty="0" smtClean="0"/>
          </a:p>
          <a:p>
            <a:pPr marL="365760" indent="-256032" fontAlgn="auto">
              <a:spcAft>
                <a:spcPts val="0"/>
              </a:spcAft>
              <a:buFont typeface="Wingdings 3"/>
              <a:buChar char=""/>
              <a:defRPr/>
            </a:pPr>
            <a:r>
              <a:rPr lang="tr-TR" dirty="0" err="1" smtClean="0"/>
              <a:t>Malabsorbsiyon</a:t>
            </a:r>
            <a:r>
              <a:rPr lang="tr-TR" dirty="0" smtClean="0"/>
              <a:t> sendromu</a:t>
            </a:r>
          </a:p>
          <a:p>
            <a:pPr marL="365760" indent="-256032" fontAlgn="auto">
              <a:spcAft>
                <a:spcPts val="0"/>
              </a:spcAft>
              <a:buFont typeface="Wingdings 3"/>
              <a:buChar char=""/>
              <a:defRPr/>
            </a:pPr>
            <a:r>
              <a:rPr lang="tr-TR" dirty="0" err="1" smtClean="0"/>
              <a:t>Primer</a:t>
            </a:r>
            <a:r>
              <a:rPr lang="tr-TR" dirty="0" smtClean="0"/>
              <a:t> </a:t>
            </a:r>
            <a:r>
              <a:rPr lang="tr-TR" dirty="0" err="1" smtClean="0"/>
              <a:t>hiperparatiroidizm</a:t>
            </a:r>
            <a:endParaRPr lang="tr-TR" dirty="0" smtClean="0"/>
          </a:p>
          <a:p>
            <a:pPr marL="365760" indent="-256032" fontAlgn="auto">
              <a:spcAft>
                <a:spcPts val="0"/>
              </a:spcAft>
              <a:buFont typeface="Wingdings 3"/>
              <a:buChar char=""/>
              <a:defRPr/>
            </a:pPr>
            <a:r>
              <a:rPr lang="tr-TR" dirty="0" smtClean="0"/>
              <a:t>Hızlı kemik kaybıyla seyreden diğer hastalıklar</a:t>
            </a:r>
          </a:p>
          <a:p>
            <a:pPr marL="365760" indent="-256032" fontAlgn="auto">
              <a:spcAft>
                <a:spcPts val="0"/>
              </a:spcAft>
              <a:buFont typeface="Wingdings 3"/>
              <a:buChar char=""/>
              <a:defRPr/>
            </a:pPr>
            <a:r>
              <a:rPr lang="tr-TR" dirty="0" smtClean="0"/>
              <a:t>Düşük vücut kütle indeksi</a:t>
            </a:r>
            <a:endParaRPr lang="tr-TR" dirty="0"/>
          </a:p>
        </p:txBody>
      </p:sp>
      <p:sp>
        <p:nvSpPr>
          <p:cNvPr id="3" name="2 Başlık"/>
          <p:cNvSpPr>
            <a:spLocks noGrp="1"/>
          </p:cNvSpPr>
          <p:nvPr>
            <p:ph type="title"/>
          </p:nvPr>
        </p:nvSpPr>
        <p:spPr/>
        <p:txBody>
          <a:bodyPr>
            <a:normAutofit fontScale="90000"/>
          </a:bodyPr>
          <a:lstStyle/>
          <a:p>
            <a:pPr fontAlgn="auto">
              <a:spcAft>
                <a:spcPts val="0"/>
              </a:spcAft>
              <a:defRPr/>
            </a:pPr>
            <a:r>
              <a:rPr lang="tr-TR" dirty="0" err="1" smtClean="0"/>
              <a:t>Sekonder</a:t>
            </a:r>
            <a:r>
              <a:rPr lang="tr-TR" dirty="0" smtClean="0"/>
              <a:t> osteoporoz risk faktörleri</a:t>
            </a:r>
            <a:endParaRPr lang="tr-T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1" name="Picture 2"/>
          <p:cNvPicPr>
            <a:picLocks noChangeAspect="1" noChangeArrowheads="1"/>
          </p:cNvPicPr>
          <p:nvPr/>
        </p:nvPicPr>
        <p:blipFill>
          <a:blip r:embed="rId2"/>
          <a:srcRect/>
          <a:stretch>
            <a:fillRect/>
          </a:stretch>
        </p:blipFill>
        <p:spPr bwMode="auto">
          <a:xfrm>
            <a:off x="323850" y="549275"/>
            <a:ext cx="8528050" cy="4908550"/>
          </a:xfrm>
          <a:prstGeom prst="rect">
            <a:avLst/>
          </a:prstGeom>
          <a:noFill/>
          <a:ln w="9525">
            <a:noFill/>
            <a:miter lim="800000"/>
            <a:headEnd/>
            <a:tailEnd/>
          </a:ln>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1 İçerik Yer Tutucusu"/>
          <p:cNvSpPr>
            <a:spLocks noGrp="1"/>
          </p:cNvSpPr>
          <p:nvPr>
            <p:ph idx="1"/>
          </p:nvPr>
        </p:nvSpPr>
        <p:spPr>
          <a:xfrm>
            <a:off x="457200" y="1628775"/>
            <a:ext cx="8229600" cy="4378325"/>
          </a:xfrm>
        </p:spPr>
        <p:txBody>
          <a:bodyPr/>
          <a:lstStyle/>
          <a:p>
            <a:r>
              <a:rPr lang="tr-TR" smtClean="0"/>
              <a:t>Asymmetrical skin lesion.(asimetrik lezyon) </a:t>
            </a:r>
          </a:p>
          <a:p>
            <a:r>
              <a:rPr lang="tr-TR" smtClean="0"/>
              <a:t>Border of the lesion is irregular.(düzensiz sınır) </a:t>
            </a:r>
          </a:p>
          <a:p>
            <a:r>
              <a:rPr lang="tr-TR" smtClean="0"/>
              <a:t>Color: melanomas usually have multiple colors.(renkli) </a:t>
            </a:r>
          </a:p>
          <a:p>
            <a:r>
              <a:rPr lang="tr-TR" smtClean="0"/>
              <a:t>Diameter: moles greater than 6 mm are more likely to be melanomas than smaller moles.(çap) </a:t>
            </a:r>
          </a:p>
          <a:p>
            <a:r>
              <a:rPr lang="tr-TR" smtClean="0"/>
              <a:t>Evolution: The evolution (change) of a mole or lesion may be a hint that the lesion is becoming malignant(lezyonda değişiklik) </a:t>
            </a:r>
          </a:p>
          <a:p>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ABCDE risk derecelendirmesi </a:t>
            </a:r>
            <a:endParaRPr lang="tr-T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1 İçerik Yer Tutucusu"/>
          <p:cNvSpPr>
            <a:spLocks noGrp="1"/>
          </p:cNvSpPr>
          <p:nvPr>
            <p:ph idx="1"/>
          </p:nvPr>
        </p:nvSpPr>
        <p:spPr>
          <a:xfrm>
            <a:off x="457200" y="1628775"/>
            <a:ext cx="8229600" cy="4378325"/>
          </a:xfrm>
        </p:spPr>
        <p:txBody>
          <a:bodyPr/>
          <a:lstStyle/>
          <a:p>
            <a:r>
              <a:rPr lang="tr-TR" smtClean="0"/>
              <a:t>Cinsel olarak aktif erkeklerde cinsel yolla bulaşan hastalıklarla ilgili danışmanlık verilmesi önerilebilir. </a:t>
            </a:r>
          </a:p>
          <a:p>
            <a:pPr>
              <a:buFont typeface="Wingdings 3" pitchFamily="18" charset="2"/>
              <a:buNone/>
            </a:pPr>
            <a:endParaRPr lang="tr-TR" smtClean="0"/>
          </a:p>
          <a:p>
            <a:r>
              <a:rPr lang="tr-TR" smtClean="0"/>
              <a:t>Derecelendirme: </a:t>
            </a:r>
            <a:r>
              <a:rPr lang="tr-TR" b="1" smtClean="0"/>
              <a:t>4 puan </a:t>
            </a:r>
          </a:p>
          <a:p>
            <a:r>
              <a:rPr lang="en-US" smtClean="0"/>
              <a:t>(USPSTF ‘B' level recommendation, 2008) </a:t>
            </a:r>
          </a:p>
          <a:p>
            <a:endParaRPr lang="tr-TR"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err="1" smtClean="0"/>
              <a:t>Gonore</a:t>
            </a:r>
            <a:r>
              <a:rPr lang="tr-TR" dirty="0" smtClean="0"/>
              <a:t> (cinsel olarak riskli davranış gösteren erkek) </a:t>
            </a:r>
            <a:endParaRPr lang="tr-T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1 İçerik Yer Tutucusu"/>
          <p:cNvSpPr>
            <a:spLocks noGrp="1"/>
          </p:cNvSpPr>
          <p:nvPr>
            <p:ph idx="1"/>
          </p:nvPr>
        </p:nvSpPr>
        <p:spPr>
          <a:xfrm>
            <a:off x="457200" y="1628775"/>
            <a:ext cx="8229600" cy="4378325"/>
          </a:xfrm>
        </p:spPr>
        <p:txBody>
          <a:bodyPr/>
          <a:lstStyle/>
          <a:p>
            <a:r>
              <a:rPr lang="tr-TR" smtClean="0"/>
              <a:t>Seks işçilerinde gonore taramasının yapılması kuvvetle önerilir.</a:t>
            </a:r>
          </a:p>
          <a:p>
            <a:endParaRPr lang="tr-TR" smtClean="0"/>
          </a:p>
          <a:p>
            <a:r>
              <a:rPr lang="tr-TR" smtClean="0"/>
              <a:t>Derecelendirme: </a:t>
            </a:r>
            <a:r>
              <a:rPr lang="tr-TR" b="1" smtClean="0"/>
              <a:t>5 puan </a:t>
            </a:r>
          </a:p>
          <a:p>
            <a:r>
              <a:rPr lang="en-US" smtClean="0"/>
              <a:t>(USPSTF ‘B‘(WOMEN), ‘I’(MEN) level recommendation, 2005) </a:t>
            </a:r>
          </a:p>
          <a:p>
            <a:endParaRPr lang="tr-TR" smtClean="0"/>
          </a:p>
        </p:txBody>
      </p:sp>
      <p:sp>
        <p:nvSpPr>
          <p:cNvPr id="3" name="2 Başlık"/>
          <p:cNvSpPr>
            <a:spLocks noGrp="1"/>
          </p:cNvSpPr>
          <p:nvPr>
            <p:ph type="title"/>
          </p:nvPr>
        </p:nvSpPr>
        <p:spPr/>
        <p:txBody>
          <a:bodyPr>
            <a:normAutofit fontScale="90000"/>
          </a:bodyPr>
          <a:lstStyle/>
          <a:p>
            <a:pPr fontAlgn="auto">
              <a:spcAft>
                <a:spcPts val="0"/>
              </a:spcAft>
              <a:defRPr/>
            </a:pPr>
            <a:r>
              <a:rPr lang="tr-TR" dirty="0" err="1" smtClean="0"/>
              <a:t>Gonore</a:t>
            </a:r>
            <a:r>
              <a:rPr lang="tr-TR" dirty="0" smtClean="0"/>
              <a:t> kültür alma (kadın, erkek) </a:t>
            </a:r>
            <a:endParaRPr lang="tr-T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1 İçerik Yer Tutucusu"/>
          <p:cNvSpPr>
            <a:spLocks noGrp="1"/>
          </p:cNvSpPr>
          <p:nvPr>
            <p:ph idx="1"/>
          </p:nvPr>
        </p:nvSpPr>
        <p:spPr>
          <a:xfrm>
            <a:off x="457200" y="1628775"/>
            <a:ext cx="8229600" cy="4378325"/>
          </a:xfrm>
        </p:spPr>
        <p:txBody>
          <a:bodyPr/>
          <a:lstStyle/>
          <a:p>
            <a:r>
              <a:rPr lang="tr-TR" smtClean="0"/>
              <a:t>Cinsel aktif ve yüksek riskli cinsel davranışı olan bireylerde HIV taramasının yararı hakkındaki deliller yetersiz bulunmuştur.</a:t>
            </a:r>
          </a:p>
          <a:p>
            <a:r>
              <a:rPr lang="tr-TR" smtClean="0"/>
              <a:t>Ancak seks işçilerinde HIV taraması yapılması kuvvetle önerilir. </a:t>
            </a:r>
          </a:p>
          <a:p>
            <a:pPr>
              <a:buFont typeface="Wingdings 3" pitchFamily="18" charset="2"/>
              <a:buNone/>
            </a:pPr>
            <a:endParaRPr lang="tr-TR" smtClean="0"/>
          </a:p>
          <a:p>
            <a:r>
              <a:rPr lang="da-DK" smtClean="0"/>
              <a:t>Derecelendirme: 3 puan (</a:t>
            </a:r>
            <a:r>
              <a:rPr lang="da-DK" b="1" smtClean="0"/>
              <a:t>seks işçilerinde 5 puan) </a:t>
            </a:r>
          </a:p>
          <a:p>
            <a:r>
              <a:rPr lang="en-US" smtClean="0"/>
              <a:t>(USPSTF 'A' level recommendation, 2013</a:t>
            </a:r>
            <a:r>
              <a:rPr lang="tr-TR" smtClean="0"/>
              <a:t>)</a:t>
            </a:r>
            <a:r>
              <a:rPr lang="en-US" smtClean="0"/>
              <a:t> </a:t>
            </a:r>
          </a:p>
          <a:p>
            <a:pPr>
              <a:buFont typeface="Wingdings 3" pitchFamily="18" charset="2"/>
              <a:buNone/>
            </a:pPr>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HIV (kadın/erkek) </a:t>
            </a:r>
            <a:endParaRPr lang="tr-T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1 İçerik Yer Tutucusu"/>
          <p:cNvSpPr>
            <a:spLocks noGrp="1"/>
          </p:cNvSpPr>
          <p:nvPr>
            <p:ph idx="1"/>
          </p:nvPr>
        </p:nvSpPr>
        <p:spPr>
          <a:xfrm>
            <a:off x="457200" y="1628775"/>
            <a:ext cx="8229600" cy="4378325"/>
          </a:xfrm>
        </p:spPr>
        <p:txBody>
          <a:bodyPr/>
          <a:lstStyle/>
          <a:p>
            <a:r>
              <a:rPr lang="tr-TR" smtClean="0"/>
              <a:t>Seks işçilerinde sifiliz taramasının yapılması kuvvetle önerilir. </a:t>
            </a:r>
          </a:p>
          <a:p>
            <a:pPr>
              <a:buFont typeface="Wingdings 3" pitchFamily="18" charset="2"/>
              <a:buNone/>
            </a:pPr>
            <a:endParaRPr lang="tr-TR" smtClean="0"/>
          </a:p>
          <a:p>
            <a:r>
              <a:rPr lang="tr-TR" smtClean="0"/>
              <a:t>Derecelendirme: </a:t>
            </a:r>
            <a:r>
              <a:rPr lang="tr-TR" b="1" smtClean="0"/>
              <a:t>5 puan </a:t>
            </a:r>
          </a:p>
          <a:p>
            <a:r>
              <a:rPr lang="en-US" smtClean="0"/>
              <a:t>(USPSTF 'A' level recommendation, 2004) </a:t>
            </a:r>
          </a:p>
          <a:p>
            <a:endParaRPr lang="tr-TR" smtClean="0"/>
          </a:p>
        </p:txBody>
      </p:sp>
      <p:sp>
        <p:nvSpPr>
          <p:cNvPr id="3" name="2 Başlık"/>
          <p:cNvSpPr>
            <a:spLocks noGrp="1"/>
          </p:cNvSpPr>
          <p:nvPr>
            <p:ph type="title"/>
          </p:nvPr>
        </p:nvSpPr>
        <p:spPr/>
        <p:txBody>
          <a:bodyPr/>
          <a:lstStyle/>
          <a:p>
            <a:pPr fontAlgn="auto">
              <a:spcAft>
                <a:spcPts val="0"/>
              </a:spcAft>
              <a:defRPr/>
            </a:pPr>
            <a:r>
              <a:rPr lang="tr-TR" dirty="0" err="1" smtClean="0"/>
              <a:t>Sifiliz</a:t>
            </a:r>
            <a:r>
              <a:rPr lang="tr-TR" dirty="0" smtClean="0"/>
              <a:t> (</a:t>
            </a:r>
            <a:r>
              <a:rPr lang="tr-TR" dirty="0" err="1" smtClean="0"/>
              <a:t>kadin</a:t>
            </a:r>
            <a:r>
              <a:rPr lang="tr-TR" dirty="0" smtClean="0"/>
              <a:t>/erkek) </a:t>
            </a:r>
            <a:endParaRPr lang="tr-TR"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3238" y="4983163"/>
            <a:ext cx="8183562" cy="1052512"/>
          </a:xfrm>
        </p:spPr>
        <p:txBody>
          <a:bodyPr/>
          <a:lstStyle/>
          <a:p>
            <a:pPr fontAlgn="auto">
              <a:spcAft>
                <a:spcPts val="0"/>
              </a:spcAft>
              <a:defRPr/>
            </a:pPr>
            <a:r>
              <a:rPr lang="tr-TR" dirty="0" smtClean="0"/>
              <a:t>Tanısal yaklaşımın farkı</a:t>
            </a:r>
            <a:endParaRPr lang="tr-TR" dirty="0"/>
          </a:p>
        </p:txBody>
      </p:sp>
      <p:sp>
        <p:nvSpPr>
          <p:cNvPr id="93186" name="2 İçerik Yer Tutucusu"/>
          <p:cNvSpPr>
            <a:spLocks noGrp="1"/>
          </p:cNvSpPr>
          <p:nvPr>
            <p:ph idx="1"/>
          </p:nvPr>
        </p:nvSpPr>
        <p:spPr>
          <a:xfrm>
            <a:off x="503238" y="530225"/>
            <a:ext cx="8183562" cy="4187825"/>
          </a:xfrm>
        </p:spPr>
        <p:txBody>
          <a:bodyPr/>
          <a:lstStyle/>
          <a:p>
            <a:r>
              <a:rPr lang="tr-TR" smtClean="0"/>
              <a:t>Öneriler sadece koruyucu hizmetleri (tarama, danışmanlık, kemoprofilaksi) kapsar;</a:t>
            </a:r>
          </a:p>
          <a:p>
            <a:endParaRPr lang="tr-TR" smtClean="0"/>
          </a:p>
          <a:p>
            <a:pPr>
              <a:lnSpc>
                <a:spcPct val="150000"/>
              </a:lnSpc>
            </a:pPr>
            <a:r>
              <a:rPr lang="tr-TR" smtClean="0"/>
              <a:t>Herhangi bir özel duruma ait belirti ve bulguları olan hastalara uygun olmayabilirler.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
          <p:cNvGrpSpPr>
            <a:grpSpLocks/>
          </p:cNvGrpSpPr>
          <p:nvPr/>
        </p:nvGrpSpPr>
        <p:grpSpPr bwMode="auto">
          <a:xfrm>
            <a:off x="250825" y="2743200"/>
            <a:ext cx="8497888" cy="708025"/>
            <a:chOff x="240" y="1776"/>
            <a:chExt cx="5424" cy="446"/>
          </a:xfrm>
        </p:grpSpPr>
        <p:sp>
          <p:nvSpPr>
            <p:cNvPr id="20490" name="Text Box 4"/>
            <p:cNvSpPr txBox="1">
              <a:spLocks noChangeArrowheads="1"/>
            </p:cNvSpPr>
            <p:nvPr/>
          </p:nvSpPr>
          <p:spPr bwMode="auto">
            <a:xfrm>
              <a:off x="240" y="1776"/>
              <a:ext cx="761" cy="446"/>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tr-TR" sz="2000" b="1">
                  <a:latin typeface="Lucida Sans Unicode" pitchFamily="34" charset="0"/>
                </a:rPr>
                <a:t>Hastalık </a:t>
              </a:r>
              <a:br>
                <a:rPr lang="tr-TR" sz="2000" b="1">
                  <a:latin typeface="Lucida Sans Unicode" pitchFamily="34" charset="0"/>
                </a:rPr>
              </a:br>
              <a:r>
                <a:rPr lang="tr-TR" sz="2000" b="1">
                  <a:latin typeface="Lucida Sans Unicode" pitchFamily="34" charset="0"/>
                </a:rPr>
                <a:t>Öncesi</a:t>
              </a:r>
            </a:p>
          </p:txBody>
        </p:sp>
        <p:sp>
          <p:nvSpPr>
            <p:cNvPr id="20491" name="Text Box 5"/>
            <p:cNvSpPr txBox="1">
              <a:spLocks noChangeArrowheads="1"/>
            </p:cNvSpPr>
            <p:nvPr/>
          </p:nvSpPr>
          <p:spPr bwMode="auto">
            <a:xfrm>
              <a:off x="1296" y="1776"/>
              <a:ext cx="1258" cy="446"/>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tr-TR" sz="2000" b="1">
                  <a:latin typeface="Lucida Sans Unicode" pitchFamily="34" charset="0"/>
                </a:rPr>
                <a:t>Asemptomatik Hastalık</a:t>
              </a:r>
            </a:p>
          </p:txBody>
        </p:sp>
        <p:sp>
          <p:nvSpPr>
            <p:cNvPr id="20492" name="Text Box 6"/>
            <p:cNvSpPr txBox="1">
              <a:spLocks noChangeArrowheads="1"/>
            </p:cNvSpPr>
            <p:nvPr/>
          </p:nvSpPr>
          <p:spPr bwMode="auto">
            <a:xfrm>
              <a:off x="2857" y="1776"/>
              <a:ext cx="1152" cy="446"/>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tr-TR" sz="2000" b="1">
                  <a:latin typeface="Lucida Sans Unicode" pitchFamily="34" charset="0"/>
                </a:rPr>
                <a:t>Semptomatik Hastalık</a:t>
              </a:r>
            </a:p>
          </p:txBody>
        </p:sp>
        <p:sp>
          <p:nvSpPr>
            <p:cNvPr id="20493" name="Line 7"/>
            <p:cNvSpPr>
              <a:spLocks noChangeShapeType="1"/>
            </p:cNvSpPr>
            <p:nvPr/>
          </p:nvSpPr>
          <p:spPr bwMode="auto">
            <a:xfrm>
              <a:off x="1049" y="2038"/>
              <a:ext cx="238" cy="0"/>
            </a:xfrm>
            <a:prstGeom prst="line">
              <a:avLst/>
            </a:prstGeom>
            <a:noFill/>
            <a:ln w="44450">
              <a:solidFill>
                <a:schemeClr val="tx1"/>
              </a:solidFill>
              <a:round/>
              <a:headEnd/>
              <a:tailEnd type="triangle" w="lg" len="lg"/>
            </a:ln>
          </p:spPr>
          <p:txBody>
            <a:bodyPr wrap="none"/>
            <a:lstStyle/>
            <a:p>
              <a:endParaRPr lang="tr-TR"/>
            </a:p>
          </p:txBody>
        </p:sp>
        <p:sp>
          <p:nvSpPr>
            <p:cNvPr id="20494" name="Line 8"/>
            <p:cNvSpPr>
              <a:spLocks noChangeShapeType="1"/>
            </p:cNvSpPr>
            <p:nvPr/>
          </p:nvSpPr>
          <p:spPr bwMode="auto">
            <a:xfrm>
              <a:off x="2571" y="2038"/>
              <a:ext cx="238" cy="0"/>
            </a:xfrm>
            <a:prstGeom prst="line">
              <a:avLst/>
            </a:prstGeom>
            <a:noFill/>
            <a:ln w="44450">
              <a:solidFill>
                <a:schemeClr val="tx1"/>
              </a:solidFill>
              <a:round/>
              <a:headEnd/>
              <a:tailEnd type="triangle" w="lg" len="lg"/>
            </a:ln>
          </p:spPr>
          <p:txBody>
            <a:bodyPr wrap="none"/>
            <a:lstStyle/>
            <a:p>
              <a:endParaRPr lang="tr-TR"/>
            </a:p>
          </p:txBody>
        </p:sp>
        <p:sp>
          <p:nvSpPr>
            <p:cNvPr id="20495" name="Text Box 13"/>
            <p:cNvSpPr txBox="1">
              <a:spLocks noChangeArrowheads="1"/>
            </p:cNvSpPr>
            <p:nvPr/>
          </p:nvSpPr>
          <p:spPr bwMode="auto">
            <a:xfrm>
              <a:off x="4331" y="1904"/>
              <a:ext cx="1333" cy="233"/>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tr-TR" b="1">
                  <a:latin typeface="Lucida Sans Unicode" pitchFamily="34" charset="0"/>
                </a:rPr>
                <a:t>Komplikasyonlar</a:t>
              </a:r>
            </a:p>
          </p:txBody>
        </p:sp>
        <p:sp>
          <p:nvSpPr>
            <p:cNvPr id="20496" name="Line 14"/>
            <p:cNvSpPr>
              <a:spLocks noChangeShapeType="1"/>
            </p:cNvSpPr>
            <p:nvPr/>
          </p:nvSpPr>
          <p:spPr bwMode="auto">
            <a:xfrm>
              <a:off x="4055" y="2027"/>
              <a:ext cx="238" cy="0"/>
            </a:xfrm>
            <a:prstGeom prst="line">
              <a:avLst/>
            </a:prstGeom>
            <a:noFill/>
            <a:ln w="44450">
              <a:solidFill>
                <a:schemeClr val="tx1"/>
              </a:solidFill>
              <a:round/>
              <a:headEnd/>
              <a:tailEnd type="triangle" w="lg" len="lg"/>
            </a:ln>
          </p:spPr>
          <p:txBody>
            <a:bodyPr wrap="none"/>
            <a:lstStyle/>
            <a:p>
              <a:endParaRPr lang="tr-TR"/>
            </a:p>
          </p:txBody>
        </p:sp>
      </p:grpSp>
      <p:grpSp>
        <p:nvGrpSpPr>
          <p:cNvPr id="3" name="Group 20"/>
          <p:cNvGrpSpPr>
            <a:grpSpLocks/>
          </p:cNvGrpSpPr>
          <p:nvPr/>
        </p:nvGrpSpPr>
        <p:grpSpPr bwMode="auto">
          <a:xfrm>
            <a:off x="1331913" y="3500438"/>
            <a:ext cx="5678487" cy="1943100"/>
            <a:chOff x="961" y="2357"/>
            <a:chExt cx="4770" cy="1224"/>
          </a:xfrm>
        </p:grpSpPr>
        <p:sp>
          <p:nvSpPr>
            <p:cNvPr id="20484" name="Text Box 9"/>
            <p:cNvSpPr txBox="1">
              <a:spLocks noChangeArrowheads="1"/>
            </p:cNvSpPr>
            <p:nvPr/>
          </p:nvSpPr>
          <p:spPr bwMode="auto">
            <a:xfrm>
              <a:off x="961" y="3174"/>
              <a:ext cx="960" cy="407"/>
            </a:xfrm>
            <a:prstGeom prst="rect">
              <a:avLst/>
            </a:prstGeom>
            <a:noFill/>
            <a:ln w="9525">
              <a:noFill/>
              <a:miter lim="800000"/>
              <a:headEnd/>
              <a:tailEnd/>
            </a:ln>
          </p:spPr>
          <p:txBody>
            <a:bodyPr>
              <a:spAutoFit/>
            </a:bodyPr>
            <a:lstStyle/>
            <a:p>
              <a:pPr>
                <a:spcBef>
                  <a:spcPct val="50000"/>
                </a:spcBef>
              </a:pPr>
              <a:r>
                <a:rPr lang="tr-TR" b="1">
                  <a:latin typeface="Times New Roman" pitchFamily="18" charset="0"/>
                  <a:cs typeface="Times New Roman" pitchFamily="18" charset="0"/>
                </a:rPr>
                <a:t>Birincil </a:t>
              </a:r>
              <a:br>
                <a:rPr lang="tr-TR" b="1">
                  <a:latin typeface="Times New Roman" pitchFamily="18" charset="0"/>
                  <a:cs typeface="Times New Roman" pitchFamily="18" charset="0"/>
                </a:rPr>
              </a:br>
              <a:r>
                <a:rPr lang="tr-TR" b="1">
                  <a:latin typeface="Times New Roman" pitchFamily="18" charset="0"/>
                  <a:cs typeface="Times New Roman" pitchFamily="18" charset="0"/>
                </a:rPr>
                <a:t>Korunma</a:t>
              </a:r>
            </a:p>
          </p:txBody>
        </p:sp>
        <p:sp>
          <p:nvSpPr>
            <p:cNvPr id="20485" name="Line 11"/>
            <p:cNvSpPr>
              <a:spLocks noChangeShapeType="1"/>
            </p:cNvSpPr>
            <p:nvPr/>
          </p:nvSpPr>
          <p:spPr bwMode="auto">
            <a:xfrm flipV="1">
              <a:off x="1263" y="2448"/>
              <a:ext cx="0" cy="624"/>
            </a:xfrm>
            <a:prstGeom prst="line">
              <a:avLst/>
            </a:prstGeom>
            <a:noFill/>
            <a:ln w="31750">
              <a:solidFill>
                <a:schemeClr val="tx1"/>
              </a:solidFill>
              <a:round/>
              <a:headEnd/>
              <a:tailEnd type="triangle" w="med" len="lg"/>
            </a:ln>
          </p:spPr>
          <p:txBody>
            <a:bodyPr wrap="none"/>
            <a:lstStyle/>
            <a:p>
              <a:endParaRPr lang="tr-TR"/>
            </a:p>
          </p:txBody>
        </p:sp>
        <p:sp>
          <p:nvSpPr>
            <p:cNvPr id="20486" name="Line 15"/>
            <p:cNvSpPr>
              <a:spLocks noChangeShapeType="1"/>
            </p:cNvSpPr>
            <p:nvPr/>
          </p:nvSpPr>
          <p:spPr bwMode="auto">
            <a:xfrm flipV="1">
              <a:off x="3259" y="2403"/>
              <a:ext cx="0" cy="624"/>
            </a:xfrm>
            <a:prstGeom prst="line">
              <a:avLst/>
            </a:prstGeom>
            <a:noFill/>
            <a:ln w="31750">
              <a:solidFill>
                <a:schemeClr val="tx1"/>
              </a:solidFill>
              <a:round/>
              <a:headEnd/>
              <a:tailEnd type="triangle" w="med" len="lg"/>
            </a:ln>
          </p:spPr>
          <p:txBody>
            <a:bodyPr wrap="none"/>
            <a:lstStyle/>
            <a:p>
              <a:endParaRPr lang="tr-TR"/>
            </a:p>
          </p:txBody>
        </p:sp>
        <p:sp>
          <p:nvSpPr>
            <p:cNvPr id="20487" name="Line 16"/>
            <p:cNvSpPr>
              <a:spLocks noChangeShapeType="1"/>
            </p:cNvSpPr>
            <p:nvPr/>
          </p:nvSpPr>
          <p:spPr bwMode="auto">
            <a:xfrm flipV="1">
              <a:off x="5255" y="2357"/>
              <a:ext cx="0" cy="624"/>
            </a:xfrm>
            <a:prstGeom prst="line">
              <a:avLst/>
            </a:prstGeom>
            <a:noFill/>
            <a:ln w="31750">
              <a:solidFill>
                <a:schemeClr val="tx1"/>
              </a:solidFill>
              <a:round/>
              <a:headEnd/>
              <a:tailEnd type="triangle" w="med" len="lg"/>
            </a:ln>
          </p:spPr>
          <p:txBody>
            <a:bodyPr wrap="none"/>
            <a:lstStyle/>
            <a:p>
              <a:endParaRPr lang="tr-TR"/>
            </a:p>
          </p:txBody>
        </p:sp>
        <p:sp>
          <p:nvSpPr>
            <p:cNvPr id="20488" name="Text Box 17"/>
            <p:cNvSpPr txBox="1">
              <a:spLocks noChangeArrowheads="1"/>
            </p:cNvSpPr>
            <p:nvPr/>
          </p:nvSpPr>
          <p:spPr bwMode="auto">
            <a:xfrm>
              <a:off x="2836" y="3174"/>
              <a:ext cx="960" cy="407"/>
            </a:xfrm>
            <a:prstGeom prst="rect">
              <a:avLst/>
            </a:prstGeom>
            <a:noFill/>
            <a:ln w="9525">
              <a:noFill/>
              <a:miter lim="800000"/>
              <a:headEnd/>
              <a:tailEnd/>
            </a:ln>
          </p:spPr>
          <p:txBody>
            <a:bodyPr>
              <a:spAutoFit/>
            </a:bodyPr>
            <a:lstStyle/>
            <a:p>
              <a:pPr>
                <a:spcBef>
                  <a:spcPct val="50000"/>
                </a:spcBef>
              </a:pPr>
              <a:r>
                <a:rPr lang="tr-TR" b="1">
                  <a:latin typeface="Times New Roman" pitchFamily="18" charset="0"/>
                  <a:cs typeface="Times New Roman" pitchFamily="18" charset="0"/>
                </a:rPr>
                <a:t>İkincil </a:t>
              </a:r>
              <a:br>
                <a:rPr lang="tr-TR" b="1">
                  <a:latin typeface="Times New Roman" pitchFamily="18" charset="0"/>
                  <a:cs typeface="Times New Roman" pitchFamily="18" charset="0"/>
                </a:rPr>
              </a:br>
              <a:r>
                <a:rPr lang="tr-TR" b="1">
                  <a:latin typeface="Times New Roman" pitchFamily="18" charset="0"/>
                  <a:cs typeface="Times New Roman" pitchFamily="18" charset="0"/>
                </a:rPr>
                <a:t>Korunma</a:t>
              </a:r>
            </a:p>
          </p:txBody>
        </p:sp>
        <p:sp>
          <p:nvSpPr>
            <p:cNvPr id="20489" name="Text Box 18"/>
            <p:cNvSpPr txBox="1">
              <a:spLocks noChangeArrowheads="1"/>
            </p:cNvSpPr>
            <p:nvPr/>
          </p:nvSpPr>
          <p:spPr bwMode="auto">
            <a:xfrm>
              <a:off x="4771" y="3174"/>
              <a:ext cx="960" cy="407"/>
            </a:xfrm>
            <a:prstGeom prst="rect">
              <a:avLst/>
            </a:prstGeom>
            <a:noFill/>
            <a:ln w="9525">
              <a:noFill/>
              <a:miter lim="800000"/>
              <a:headEnd/>
              <a:tailEnd/>
            </a:ln>
          </p:spPr>
          <p:txBody>
            <a:bodyPr>
              <a:spAutoFit/>
            </a:bodyPr>
            <a:lstStyle/>
            <a:p>
              <a:pPr>
                <a:spcBef>
                  <a:spcPct val="50000"/>
                </a:spcBef>
              </a:pPr>
              <a:r>
                <a:rPr lang="tr-TR" b="1">
                  <a:latin typeface="Times New Roman" pitchFamily="18" charset="0"/>
                  <a:cs typeface="Times New Roman" pitchFamily="18" charset="0"/>
                </a:rPr>
                <a:t>Üçüncül </a:t>
              </a:r>
              <a:br>
                <a:rPr lang="tr-TR" b="1">
                  <a:latin typeface="Times New Roman" pitchFamily="18" charset="0"/>
                  <a:cs typeface="Times New Roman" pitchFamily="18" charset="0"/>
                </a:rPr>
              </a:br>
              <a:r>
                <a:rPr lang="tr-TR" b="1">
                  <a:latin typeface="Times New Roman" pitchFamily="18" charset="0"/>
                  <a:cs typeface="Times New Roman" pitchFamily="18" charset="0"/>
                </a:rPr>
                <a:t>Korunma</a:t>
              </a:r>
            </a:p>
          </p:txBody>
        </p:sp>
      </p:grpSp>
      <p:sp>
        <p:nvSpPr>
          <p:cNvPr id="22" name="2 Başlık"/>
          <p:cNvSpPr>
            <a:spLocks noGrp="1"/>
          </p:cNvSpPr>
          <p:nvPr>
            <p:ph type="title"/>
          </p:nvPr>
        </p:nvSpPr>
        <p:spPr>
          <a:xfrm>
            <a:off x="467544" y="548680"/>
            <a:ext cx="8229600" cy="1066130"/>
          </a:xfrm>
        </p:spPr>
        <p:txBody>
          <a:bodyPr/>
          <a:lstStyle/>
          <a:p>
            <a:pPr fontAlgn="auto">
              <a:spcAft>
                <a:spcPts val="0"/>
              </a:spcAft>
              <a:defRPr/>
            </a:pPr>
            <a:r>
              <a:rPr lang="tr-TR" dirty="0" smtClean="0"/>
              <a:t>Hastalıkların Doğal Gidişi</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3238" y="4983163"/>
            <a:ext cx="8183562" cy="1052512"/>
          </a:xfrm>
        </p:spPr>
        <p:txBody>
          <a:bodyPr/>
          <a:lstStyle/>
          <a:p>
            <a:pPr fontAlgn="auto">
              <a:spcAft>
                <a:spcPts val="0"/>
              </a:spcAft>
              <a:defRPr/>
            </a:pPr>
            <a:r>
              <a:rPr lang="tr-TR" dirty="0" smtClean="0"/>
              <a:t>Önerileri kullanırken</a:t>
            </a:r>
            <a:endParaRPr lang="tr-TR" dirty="0"/>
          </a:p>
        </p:txBody>
      </p:sp>
      <p:sp>
        <p:nvSpPr>
          <p:cNvPr id="94210" name="2 İçerik Yer Tutucusu"/>
          <p:cNvSpPr>
            <a:spLocks noGrp="1"/>
          </p:cNvSpPr>
          <p:nvPr>
            <p:ph idx="1"/>
          </p:nvPr>
        </p:nvSpPr>
        <p:spPr>
          <a:xfrm>
            <a:off x="503238" y="530225"/>
            <a:ext cx="8183562" cy="4187825"/>
          </a:xfrm>
        </p:spPr>
        <p:txBody>
          <a:bodyPr/>
          <a:lstStyle/>
          <a:p>
            <a:r>
              <a:rPr lang="tr-TR" smtClean="0"/>
              <a:t>Öneriler hasta bakımında karar verecek hekime sadece yardım eder. Hekimin klinik kararının yerine geçmez.</a:t>
            </a:r>
          </a:p>
          <a:p>
            <a:endParaRPr lang="tr-TR" smtClean="0"/>
          </a:p>
          <a:p>
            <a:r>
              <a:rPr lang="tr-TR" smtClean="0"/>
              <a:t>Süren bilimsel araştırma sonuçları uyarınca kanıtlar ve öneriler değişebilir.</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1 İçerik Yer Tutucusu"/>
          <p:cNvSpPr>
            <a:spLocks noGrp="1"/>
          </p:cNvSpPr>
          <p:nvPr>
            <p:ph idx="1"/>
          </p:nvPr>
        </p:nvSpPr>
        <p:spPr>
          <a:xfrm>
            <a:off x="457200" y="1628775"/>
            <a:ext cx="8229600" cy="4378325"/>
          </a:xfrm>
        </p:spPr>
        <p:txBody>
          <a:bodyPr/>
          <a:lstStyle/>
          <a:p>
            <a:r>
              <a:rPr lang="tr-TR" smtClean="0"/>
              <a:t>•Duyarlılık (Sensitivite) : Hastalık varken testin pozitif çıkma olasılığı </a:t>
            </a:r>
          </a:p>
          <a:p>
            <a:r>
              <a:rPr lang="tr-TR" smtClean="0"/>
              <a:t>•Özgüllük (Spesifite) : Hastalık yokken testin negatif çıkma olasılığı </a:t>
            </a:r>
          </a:p>
          <a:p>
            <a:r>
              <a:rPr lang="tr-TR" smtClean="0"/>
              <a:t>•Pozitif prediktif değer :Test pozitif iken hastalığın bulunma olasılığı. </a:t>
            </a:r>
          </a:p>
          <a:p>
            <a:r>
              <a:rPr lang="tr-TR" smtClean="0"/>
              <a:t>•Negatif prediktif değer:Test negatif iken hastalığın bulunmama olasılığı </a:t>
            </a:r>
          </a:p>
        </p:txBody>
      </p:sp>
      <p:sp>
        <p:nvSpPr>
          <p:cNvPr id="3" name="2 Başlık"/>
          <p:cNvSpPr>
            <a:spLocks noGrp="1"/>
          </p:cNvSpPr>
          <p:nvPr>
            <p:ph type="title"/>
          </p:nvPr>
        </p:nvSpPr>
        <p:spPr/>
        <p:txBody>
          <a:bodyPr/>
          <a:lstStyle/>
          <a:p>
            <a:pPr fontAlgn="auto">
              <a:spcAft>
                <a:spcPts val="0"/>
              </a:spcAft>
              <a:defRPr/>
            </a:pPr>
            <a:r>
              <a:rPr lang="tr-TR" dirty="0" smtClean="0"/>
              <a:t>Tarama Testi</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İçerik Yer Tutucusu"/>
          <p:cNvSpPr>
            <a:spLocks noGrp="1"/>
          </p:cNvSpPr>
          <p:nvPr>
            <p:ph idx="1"/>
          </p:nvPr>
        </p:nvSpPr>
        <p:spPr>
          <a:xfrm>
            <a:off x="457200" y="1628775"/>
            <a:ext cx="8229600" cy="4378325"/>
          </a:xfrm>
        </p:spPr>
        <p:txBody>
          <a:bodyPr/>
          <a:lstStyle/>
          <a:p>
            <a:r>
              <a:rPr lang="tr-TR" smtClean="0"/>
              <a:t>Risk faktörleri ya da çevre üzerine etki ederek hastalıkların gelişmesini önlemeye yönelik girişimlerdir.</a:t>
            </a:r>
          </a:p>
          <a:p>
            <a:pPr>
              <a:buFont typeface="Wingdings 3" pitchFamily="18" charset="2"/>
              <a:buNone/>
            </a:pPr>
            <a:r>
              <a:rPr lang="tr-TR" smtClean="0"/>
              <a:t> </a:t>
            </a:r>
          </a:p>
          <a:p>
            <a:pPr lvl="1"/>
            <a:r>
              <a:rPr lang="tr-TR" smtClean="0"/>
              <a:t>(Hedef kitle &gt;Sağlıklı kişiler)</a:t>
            </a:r>
          </a:p>
          <a:p>
            <a:pPr lvl="2"/>
            <a:r>
              <a:rPr lang="tr-TR" smtClean="0"/>
              <a:t>Bağışıklama, Aile Planlaması, Kemoprofilaksi, Sağlık Eğitimi Hizmetleri (Danışmalık) </a:t>
            </a:r>
          </a:p>
          <a:p>
            <a:endParaRPr lang="tr-TR" smtClean="0"/>
          </a:p>
        </p:txBody>
      </p:sp>
      <p:sp>
        <p:nvSpPr>
          <p:cNvPr id="3" name="2 Başlık"/>
          <p:cNvSpPr>
            <a:spLocks noGrp="1"/>
          </p:cNvSpPr>
          <p:nvPr>
            <p:ph type="title"/>
          </p:nvPr>
        </p:nvSpPr>
        <p:spPr/>
        <p:txBody>
          <a:bodyPr/>
          <a:lstStyle/>
          <a:p>
            <a:pPr fontAlgn="auto">
              <a:spcAft>
                <a:spcPts val="0"/>
              </a:spcAft>
              <a:defRPr/>
            </a:pPr>
            <a:r>
              <a:rPr lang="tr-TR" dirty="0" smtClean="0"/>
              <a:t>Birincil Koruma</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552</TotalTime>
  <Words>3232</Words>
  <Application>Microsoft Office PowerPoint</Application>
  <PresentationFormat>Ekran Gösterisi (4:3)</PresentationFormat>
  <Paragraphs>609</Paragraphs>
  <Slides>81</Slides>
  <Notes>0</Notes>
  <HiddenSlides>0</HiddenSlides>
  <MMClips>0</MMClips>
  <ScaleCrop>false</ScaleCrop>
  <HeadingPairs>
    <vt:vector size="4" baseType="variant">
      <vt:variant>
        <vt:lpstr>Tema</vt:lpstr>
      </vt:variant>
      <vt:variant>
        <vt:i4>1</vt:i4>
      </vt:variant>
      <vt:variant>
        <vt:lpstr>Slayt Başlıkları</vt:lpstr>
      </vt:variant>
      <vt:variant>
        <vt:i4>81</vt:i4>
      </vt:variant>
    </vt:vector>
  </HeadingPairs>
  <TitlesOfParts>
    <vt:vector size="82" baseType="lpstr">
      <vt:lpstr>Kalabalık</vt:lpstr>
      <vt:lpstr>Sağlam Erişkin Bakımı</vt:lpstr>
      <vt:lpstr>Sunum Planı</vt:lpstr>
      <vt:lpstr>Amaç </vt:lpstr>
      <vt:lpstr>Hedefler</vt:lpstr>
      <vt:lpstr>PSM Tanım</vt:lpstr>
      <vt:lpstr>PSM Tarihçe</vt:lpstr>
      <vt:lpstr>PSM Tarihçe</vt:lpstr>
      <vt:lpstr>Hastalıkların Doğal Gidişi</vt:lpstr>
      <vt:lpstr>Birincil Koruma</vt:lpstr>
      <vt:lpstr>İkincil Koruma</vt:lpstr>
      <vt:lpstr>Üçüncül Koruma</vt:lpstr>
      <vt:lpstr>Klavuzlar</vt:lpstr>
      <vt:lpstr>PSM</vt:lpstr>
      <vt:lpstr>Anamnez/Özgeçmiş</vt:lpstr>
      <vt:lpstr>Anamnez/Soygeçmiş</vt:lpstr>
      <vt:lpstr>Fizik Muayene</vt:lpstr>
      <vt:lpstr>Tarama</vt:lpstr>
      <vt:lpstr>Kanıt Düzeyi</vt:lpstr>
      <vt:lpstr>Kanıt Düzeyi</vt:lpstr>
      <vt:lpstr>Taramalar </vt:lpstr>
      <vt:lpstr>Kardiyovasküler Olaylardan Korunmada Risk Değerlendirilmesi</vt:lpstr>
      <vt:lpstr>Pasif ve aktif sigara içiciliği sorgulaması, (erkek/kadın)</vt:lpstr>
      <vt:lpstr>Pasif ve aktif sigara içiciliği danışmalık, (erkek/kadın)</vt:lpstr>
      <vt:lpstr>Kardiyovasküler hastalıklarda aspirin koruyuculuğu (erkek)</vt:lpstr>
      <vt:lpstr>Kardiyovasküler hastalıklarda aspirin koruyuculuğu (yaşlı-kadın/erkek)</vt:lpstr>
      <vt:lpstr>Kardiyovasküler hastalıklarda aspirin koruyuculuğu (kadın)</vt:lpstr>
      <vt:lpstr>Kardiyovasküler hastalıklarda aspirin koruyuculuğu (kadın)</vt:lpstr>
      <vt:lpstr>Tansiyon arteriyel ölçümü (kadın/erkek)</vt:lpstr>
      <vt:lpstr>Serum lipid profili taraması (kadın/erkek) (TG, HDL, LDL)</vt:lpstr>
      <vt:lpstr>Açlık Kan Şekeri ölçümleri (kadın/erkek)</vt:lpstr>
      <vt:lpstr>Tiroid fonksiyon anomalileri (kadın/erkek)</vt:lpstr>
      <vt:lpstr>Obezite taraması (kadın/erkek)</vt:lpstr>
      <vt:lpstr>Tüberküloz (erkek/kadın)</vt:lpstr>
      <vt:lpstr>Meme kanseri (kadın)</vt:lpstr>
      <vt:lpstr>Meme kanseri (kadın)</vt:lpstr>
      <vt:lpstr>Kolorektal kanser (erkek/kadın) </vt:lpstr>
      <vt:lpstr>Kolorektal kanser (erkek/kadın) </vt:lpstr>
      <vt:lpstr>Serviks kanseri ve prekanseröz lezyonlar </vt:lpstr>
      <vt:lpstr>Prostat kanseri </vt:lpstr>
      <vt:lpstr>Kan ve cinsel yolla bulaşan hastalıklar</vt:lpstr>
      <vt:lpstr>Kemik sağlığının korunması danışmanlığı (kadın/erkek) </vt:lpstr>
      <vt:lpstr>Sekonder Osteoporoz/kırık riski (kadın/erkek) </vt:lpstr>
      <vt:lpstr>Yaşlılarda osteoporoz/kırık riski</vt:lpstr>
      <vt:lpstr>Gebelerde ağız diş sağlığı ve eğitimi </vt:lpstr>
      <vt:lpstr>Gebede Hepatit B taraması </vt:lpstr>
      <vt:lpstr>Gebede demir eksikliği taraması </vt:lpstr>
      <vt:lpstr>Gebede Rh uygunsuzluğu/kan grubu taraması </vt:lpstr>
      <vt:lpstr>Gebede HIV taraması </vt:lpstr>
      <vt:lpstr>Gebede asemptomatik bakteriüri taraması </vt:lpstr>
      <vt:lpstr>Gestasyonel diyabet taraması </vt:lpstr>
      <vt:lpstr>Folik asit takviyesi </vt:lpstr>
      <vt:lpstr>Orak hücreli anemi taraması </vt:lpstr>
      <vt:lpstr>Talasemi taraması </vt:lpstr>
      <vt:lpstr>Alkol kötüye kullanımı, Alkol bağımlılığı </vt:lpstr>
      <vt:lpstr>Alkol kötüye kullanımı, Alkol bağımlılığı </vt:lpstr>
      <vt:lpstr>Depresyon (kadın/erkek) </vt:lpstr>
      <vt:lpstr>Erişkin bağışıklama (kadın/erkek) </vt:lpstr>
      <vt:lpstr>Uyuşturucu madde kullanımı</vt:lpstr>
      <vt:lpstr>PowerPoint Sunusu</vt:lpstr>
      <vt:lpstr>Dikkat…</vt:lpstr>
      <vt:lpstr>Teşekkürler…</vt:lpstr>
      <vt:lpstr>Kaynaklar</vt:lpstr>
      <vt:lpstr>PowerPoint Sunusu</vt:lpstr>
      <vt:lpstr>Periferik arter hastalığı taraması (kadın/erkek)</vt:lpstr>
      <vt:lpstr>Sağlıklı diyet danışmanlığı, (kadın/erkek)</vt:lpstr>
      <vt:lpstr>Melanoma, skuamöz hücreli kanser, bazal hücreli kanser ve diğer deri kanserleri </vt:lpstr>
      <vt:lpstr>Aile içi şiddet (kadın/erkek) </vt:lpstr>
      <vt:lpstr>PowerPoint Sunusu</vt:lpstr>
      <vt:lpstr>Aspirin kullanımı riskli duurmlar</vt:lpstr>
      <vt:lpstr>Diyabet taraması risk faktörleri</vt:lpstr>
      <vt:lpstr>TBC Risk Grupları</vt:lpstr>
      <vt:lpstr>Sekonder osteoporoz risk faktörleri</vt:lpstr>
      <vt:lpstr>PowerPoint Sunusu</vt:lpstr>
      <vt:lpstr>ABCDE risk derecelendirmesi </vt:lpstr>
      <vt:lpstr>Gonore (cinsel olarak riskli davranış gösteren erkek) </vt:lpstr>
      <vt:lpstr>Gonore kültür alma (kadın, erkek) </vt:lpstr>
      <vt:lpstr>HIV (kadın/erkek) </vt:lpstr>
      <vt:lpstr>Sifiliz (kadin/erkek) </vt:lpstr>
      <vt:lpstr>Tanısal yaklaşımın farkı</vt:lpstr>
      <vt:lpstr>Önerileri kullanırken</vt:lpstr>
      <vt:lpstr>Tarama Testi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Sağlam Erişkin Bakımı</dc:title>
  <dc:creator>rfs-k</dc:creator>
  <cp:lastModifiedBy>Windows Xp Sp3</cp:lastModifiedBy>
  <cp:revision>82</cp:revision>
  <dcterms:created xsi:type="dcterms:W3CDTF">2016-04-18T07:56:52Z</dcterms:created>
  <dcterms:modified xsi:type="dcterms:W3CDTF">2016-04-19T10:17:46Z</dcterms:modified>
</cp:coreProperties>
</file>