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5" r:id="rId7"/>
    <p:sldId id="262" r:id="rId8"/>
    <p:sldId id="263" r:id="rId9"/>
    <p:sldId id="266" r:id="rId10"/>
    <p:sldId id="267" r:id="rId11"/>
    <p:sldId id="268" r:id="rId12"/>
    <p:sldId id="269" r:id="rId13"/>
    <p:sldId id="264" r:id="rId14"/>
    <p:sldId id="270" r:id="rId15"/>
    <p:sldId id="274" r:id="rId16"/>
    <p:sldId id="275" r:id="rId17"/>
    <p:sldId id="276" r:id="rId18"/>
    <p:sldId id="277" r:id="rId19"/>
    <p:sldId id="278" r:id="rId20"/>
    <p:sldId id="282" r:id="rId21"/>
    <p:sldId id="279" r:id="rId22"/>
    <p:sldId id="280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2" r:id="rId32"/>
    <p:sldId id="294" r:id="rId33"/>
    <p:sldId id="295" r:id="rId3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591D1-C911-422E-A6C7-445A82FA2E7E}" type="datetimeFigureOut">
              <a:rPr lang="tr-TR" smtClean="0"/>
              <a:t>13.03.2023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72F206-ABC0-495D-9582-305FBC593C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1761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0=yok 1=hafif veya VAS 1-3, 2=orta veya VAS 4-7, 3=şiddetli veya VAS 8-10)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72F206-ABC0-495D-9582-305FBC593C8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4149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28A8B2-ADC5-9C3F-84B7-8F550F1CE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943011E-FBC0-A84F-4F4F-2721BEBD05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C7945E0-84A7-BA56-5477-7EFF949CE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D420-B09C-477E-BC1F-2E0FCC2BD497}" type="datetimeFigureOut">
              <a:rPr lang="tr-TR" smtClean="0"/>
              <a:t>13.03.2023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2E5D1AD-4C26-01CA-48B4-4F006237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8E65FBD-2DE8-BA66-F1A2-26E23D64B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B6E0-253E-4255-8BA1-22FF3DD1CB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3333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03204C-4A58-6619-88AE-EB609516F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5F03DCC-7B33-9EC8-9538-7ABA46560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FD4BC11-3EC9-C016-4A1A-BCD4C87B4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D420-B09C-477E-BC1F-2E0FCC2BD497}" type="datetimeFigureOut">
              <a:rPr lang="tr-TR" smtClean="0"/>
              <a:t>13.03.2023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6130A94-58AE-96CE-5B42-562D05619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BAE966-7CE0-821B-3AF1-E6D57CD47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B6E0-253E-4255-8BA1-22FF3DD1CB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7473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D3BEDC5A-37FD-943C-12C9-722E55561F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D2B3788-1B87-B4D3-EB9C-68EC2BC6FF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40B0FBE-706D-72D8-1C41-724793013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D420-B09C-477E-BC1F-2E0FCC2BD497}" type="datetimeFigureOut">
              <a:rPr lang="tr-TR" smtClean="0"/>
              <a:t>13.03.2023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85F2B3-D58F-2934-4F5F-3162AF8AE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F66789C-0928-11C5-95DE-2A43A605E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B6E0-253E-4255-8BA1-22FF3DD1CB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6108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486E55E-F0A6-09A1-99B9-3F152A338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B2123A-FD6D-A51E-C028-76A745B63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010BB9-05DD-0CB1-F91C-F9613273D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D420-B09C-477E-BC1F-2E0FCC2BD497}" type="datetimeFigureOut">
              <a:rPr lang="tr-TR" smtClean="0"/>
              <a:t>13.03.2023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142BF1-499F-A5DB-E8B8-A733A72ED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BC57601-E7A0-4BC9-2D19-03F3EBA4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B6E0-253E-4255-8BA1-22FF3DD1CB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6886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6F783F-4943-979D-B0E5-B8F094B0D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FA47BFF-C8B4-6A4E-C196-F50EAF666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54605FC-7F7F-EB00-0A22-6DDC5878E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D420-B09C-477E-BC1F-2E0FCC2BD497}" type="datetimeFigureOut">
              <a:rPr lang="tr-TR" smtClean="0"/>
              <a:t>13.03.2023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61B5343-4669-64B3-7E58-CF89C4A9A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4B9903-55BE-5533-776F-B0E3E7EA8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B6E0-253E-4255-8BA1-22FF3DD1CB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7077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047737-E328-EB04-9549-6AE1AFA03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BB703F-3680-4D4A-05F5-70911D41D3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609F79E-440E-E301-8CB4-215E59BC6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5D77F01-9EAF-2AD0-66DC-72498DA2D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D420-B09C-477E-BC1F-2E0FCC2BD497}" type="datetimeFigureOut">
              <a:rPr lang="tr-TR" smtClean="0"/>
              <a:t>13.03.2023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B538CFD-1F86-964B-FA95-8F46B1C3F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D4E0D5B-7B2D-C3FD-4084-79A969D12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B6E0-253E-4255-8BA1-22FF3DD1CB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868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7D82F13-EC48-B3CB-7ACE-6B0DD47AA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C5504D6-7FE2-7FE6-A9DA-669FAB3F9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1908E49-EF4A-8E68-265B-091171E5F1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AA1A394-B382-4F5C-ECC5-7CB3B6351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2A010F3-BEA8-720D-AACF-C47D9838DF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4D24CAD-8EDB-D9F4-3844-19FBC1A19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D420-B09C-477E-BC1F-2E0FCC2BD497}" type="datetimeFigureOut">
              <a:rPr lang="tr-TR" smtClean="0"/>
              <a:t>13.03.2023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3675FEB-787A-0EE5-8B04-610561D9A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AACBDC4-D3E0-F80C-A859-11096FFBE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B6E0-253E-4255-8BA1-22FF3DD1CB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8172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677B47-C1BD-1C5E-4B2C-C33DFA48A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0033A0E-53A1-7EF2-F83E-FEBEFBC07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D420-B09C-477E-BC1F-2E0FCC2BD497}" type="datetimeFigureOut">
              <a:rPr lang="tr-TR" smtClean="0"/>
              <a:t>13.03.2023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024C9C9-B585-3C17-EB35-5E63BC2F9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3721E85-53E9-4C08-0F90-5205D2C2B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B6E0-253E-4255-8BA1-22FF3DD1CB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043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4224ED6-1E6B-3B0B-EFBF-A6242E962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D420-B09C-477E-BC1F-2E0FCC2BD497}" type="datetimeFigureOut">
              <a:rPr lang="tr-TR" smtClean="0"/>
              <a:t>13.03.2023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5C6ABFF8-B953-E1C4-99FF-A421A9E44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8F870BC-516B-F9D0-F40A-88F7A2991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B6E0-253E-4255-8BA1-22FF3DD1CB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098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8E2EE1-1FC7-C639-4B44-2ABEC4D3F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148138-A8B9-AF90-074A-FF4EDA2A9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B3D33BB-A888-24FF-5FA7-2A280FED5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C08D6C2-768B-0B58-AF0E-C1220843B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D420-B09C-477E-BC1F-2E0FCC2BD497}" type="datetimeFigureOut">
              <a:rPr lang="tr-TR" smtClean="0"/>
              <a:t>13.03.2023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6A1BB9E-357A-8343-3978-492910595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11EE5B0-A2AD-DD82-75EF-7FA8EB45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B6E0-253E-4255-8BA1-22FF3DD1CB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033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6FA8FA-7C1D-998C-0D7A-2BD4C791A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7AF40CE-D43E-2B28-3A3F-AB23EA6FB2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CFB8C92-EED5-D6C3-78DF-6F8EA6B9B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061307B-7893-F8C3-B001-1701FD038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D420-B09C-477E-BC1F-2E0FCC2BD497}" type="datetimeFigureOut">
              <a:rPr lang="tr-TR" smtClean="0"/>
              <a:t>13.03.2023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7A90B8A-050F-AD35-A767-3688B2AB0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F27B431-9906-67B1-9E63-27BD96A15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6B6E0-253E-4255-8BA1-22FF3DD1CB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3903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4AAF738-AC23-F267-C16F-C428AACFE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753C33C-23A8-868A-32A4-0F9F5D718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B5D2E01-9C26-3CF1-D7D2-961E595739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AD420-B09C-477E-BC1F-2E0FCC2BD497}" type="datetimeFigureOut">
              <a:rPr lang="tr-TR" smtClean="0"/>
              <a:t>13.03.2023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0F550E4-563A-8099-AE54-C7C3D6F97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89FAFC9-0EDF-86C9-0BE4-3B402B86AC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6B6E0-253E-4255-8BA1-22FF3DD1CB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000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andfonline.com/doi/full/10.1080/09546634.2020.1774489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0C379D-95E8-1CA8-6D3D-5C8A227851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3BA9F50-6EF6-ECF3-C76A-9F7E56F982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74742"/>
            <a:ext cx="9144000" cy="1060895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tr-TR" dirty="0"/>
              <a:t>Araş. Gör. Dr. Kübra Şentürk</a:t>
            </a:r>
          </a:p>
          <a:p>
            <a:pPr algn="r"/>
            <a:r>
              <a:rPr lang="tr-TR" dirty="0"/>
              <a:t>KTÜ Aile Hekimliği ABD</a:t>
            </a:r>
          </a:p>
          <a:p>
            <a:pPr algn="r"/>
            <a:r>
              <a:rPr lang="tr-TR" dirty="0"/>
              <a:t>14.03.2023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F4B2D6C5-8758-2FE9-9E12-D3BA49423A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587" y="770330"/>
            <a:ext cx="10410825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76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371B62-894A-4787-8DBE-BB5B48ED0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MATERYAL VE METOD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A93A28-85BB-51DC-6CFA-C49487D62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Tedavi</a:t>
            </a:r>
          </a:p>
          <a:p>
            <a:r>
              <a:rPr lang="tr-TR" sz="2400" dirty="0"/>
              <a:t>Tüm hastalara ayakta kendi kendine tedavi, davranış ve uygulanan ev içi önlemler için hem sözlü hem de standart bir broşür kullanılarak talimat verilmiş. </a:t>
            </a:r>
          </a:p>
          <a:p>
            <a:endParaRPr lang="tr-TR" sz="2400" dirty="0"/>
          </a:p>
          <a:p>
            <a:r>
              <a:rPr lang="tr-TR" sz="2400" dirty="0"/>
              <a:t>Hastalar terapötik başarı açısından 3. veya 4. haftada (tedavinin bitiminden 2-3 hafta sonra) incelenmiş ve takip süresi 6 hafta olarak belirlenmiş. (tedavinin bitiminden 5 hafta sonra)</a:t>
            </a:r>
          </a:p>
          <a:p>
            <a:endParaRPr lang="tr-TR" sz="2400" dirty="0"/>
          </a:p>
          <a:p>
            <a:r>
              <a:rPr lang="tr-TR" sz="2400" dirty="0"/>
              <a:t>Terapötik başarıya sahip hastalarla, 6-12. haftalarda (</a:t>
            </a:r>
            <a:r>
              <a:rPr lang="tr-TR" sz="2400" dirty="0" err="1"/>
              <a:t>örn</a:t>
            </a:r>
            <a:r>
              <a:rPr lang="tr-TR" sz="2400" dirty="0"/>
              <a:t>. tedaviden 3 aya kadar) yanıtın hala devam edip etmediğini sormak için telefonla görüşülmüş.</a:t>
            </a:r>
          </a:p>
        </p:txBody>
      </p:sp>
    </p:spTree>
    <p:extLst>
      <p:ext uri="{BB962C8B-B14F-4D97-AF65-F5344CB8AC3E}">
        <p14:creationId xmlns:p14="http://schemas.microsoft.com/office/powerpoint/2010/main" val="1774613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371B62-894A-4787-8DBE-BB5B48ED0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MATERYAL VE METOD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A93A28-85BB-51DC-6CFA-C49487D62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Tedavi</a:t>
            </a:r>
            <a:endParaRPr lang="tr-TR" dirty="0"/>
          </a:p>
          <a:p>
            <a:r>
              <a:rPr lang="tr-TR" sz="2400" dirty="0"/>
              <a:t>Grup A, kendi kendine uygulama ile bir hafta arayla (geleneksel şema) iki kez </a:t>
            </a:r>
            <a:r>
              <a:rPr lang="tr-TR" sz="2400" dirty="0" err="1"/>
              <a:t>permetrin</a:t>
            </a:r>
            <a:r>
              <a:rPr lang="tr-TR" sz="2400" dirty="0"/>
              <a:t> %5 krem kullanırken, grup B ve C (yoğun şema) benzer bir </a:t>
            </a:r>
            <a:r>
              <a:rPr lang="tr-TR" sz="2400" dirty="0" err="1"/>
              <a:t>permetrin</a:t>
            </a:r>
            <a:r>
              <a:rPr lang="tr-TR" sz="2400" dirty="0"/>
              <a:t> %5 krem uygulaması artı günlük krem uygulaması aldı. (</a:t>
            </a:r>
            <a:r>
              <a:rPr lang="tr-TR" sz="2400" dirty="0" err="1"/>
              <a:t>dermatoskopik</a:t>
            </a:r>
            <a:r>
              <a:rPr lang="tr-TR" sz="2400" dirty="0"/>
              <a:t> olarak etkilenen bölgelerde (eller ve/veya cinsel organlar ve/veya ayaklar)). </a:t>
            </a:r>
          </a:p>
          <a:p>
            <a:endParaRPr lang="tr-TR" sz="2400" dirty="0"/>
          </a:p>
          <a:p>
            <a:r>
              <a:rPr lang="tr-TR" sz="2400" dirty="0"/>
              <a:t>Tedavi hem hastalara hem de semptomatik yakın aile üyelerine verildi ve herhangi bir kaşıntı önleyici ilaç veya diğer topikal ilaçları kullanmamaları istendi.</a:t>
            </a:r>
          </a:p>
        </p:txBody>
      </p:sp>
    </p:spTree>
    <p:extLst>
      <p:ext uri="{BB962C8B-B14F-4D97-AF65-F5344CB8AC3E}">
        <p14:creationId xmlns:p14="http://schemas.microsoft.com/office/powerpoint/2010/main" val="1447840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371B62-894A-4787-8DBE-BB5B48ED0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MATERYAL VE METOD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A93A28-85BB-51DC-6CFA-C49487D62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Tedavi</a:t>
            </a:r>
            <a:endParaRPr lang="tr-TR" dirty="0"/>
          </a:p>
          <a:p>
            <a:r>
              <a:rPr lang="tr-TR" sz="2400" dirty="0"/>
              <a:t>Reçete edilen </a:t>
            </a:r>
            <a:r>
              <a:rPr lang="tr-TR" sz="2400" dirty="0" err="1"/>
              <a:t>permetrin</a:t>
            </a:r>
            <a:r>
              <a:rPr lang="tr-TR" sz="2400" dirty="0"/>
              <a:t> kreminin ortalama miktarı gruplar arasında farklılık gösterdi: A grubu 60 g </a:t>
            </a:r>
            <a:r>
              <a:rPr lang="tr-TR" sz="2400" dirty="0" err="1"/>
              <a:t>InfectoScabVR</a:t>
            </a:r>
            <a:r>
              <a:rPr lang="tr-TR" sz="2400" dirty="0"/>
              <a:t> kremi alırken, B ve C grubu istila edilen bölgelerin sayısına göre 90 g ila 120 g </a:t>
            </a:r>
            <a:r>
              <a:rPr lang="tr-TR" sz="2400" dirty="0" err="1"/>
              <a:t>InfectoScabVR</a:t>
            </a:r>
            <a:r>
              <a:rPr lang="tr-TR" sz="2400" dirty="0"/>
              <a:t> krem kullandı. </a:t>
            </a:r>
          </a:p>
          <a:p>
            <a:endParaRPr lang="tr-TR" sz="2400" dirty="0"/>
          </a:p>
          <a:p>
            <a:r>
              <a:rPr lang="tr-TR" sz="2400" dirty="0"/>
              <a:t>Yazılı bilgilendirilmiş onam, Helsinki Deklarasyonu'nu takiben ve yerel etik kurul tarafından onaylandıktan sonra çalışmaya katılmadan önce tüm hastalardan alınmıştır.</a:t>
            </a:r>
          </a:p>
        </p:txBody>
      </p:sp>
    </p:spTree>
    <p:extLst>
      <p:ext uri="{BB962C8B-B14F-4D97-AF65-F5344CB8AC3E}">
        <p14:creationId xmlns:p14="http://schemas.microsoft.com/office/powerpoint/2010/main" val="2898668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371B62-894A-4787-8DBE-BB5B48ED0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MATERYAL VE METOD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A93A28-85BB-51DC-6CFA-C49487D62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İstatistiksel Analiz</a:t>
            </a:r>
          </a:p>
          <a:p>
            <a:pPr marL="0" indent="0">
              <a:buNone/>
            </a:pPr>
            <a:endParaRPr lang="tr-TR" b="1" dirty="0"/>
          </a:p>
          <a:p>
            <a:r>
              <a:rPr lang="tr-TR" sz="2400" dirty="0"/>
              <a:t>İstatistiksel analiz için, anlamlılık düzeyi olarak p &lt; 0.05 olacak şekilde x2 testi uygulandı. Tüm hesaplamalar için SPSS versiyon 24 kullanıldı. </a:t>
            </a:r>
          </a:p>
          <a:p>
            <a:endParaRPr lang="tr-TR" sz="2400" dirty="0"/>
          </a:p>
          <a:p>
            <a:r>
              <a:rPr lang="tr-TR" sz="2400" dirty="0"/>
              <a:t>Ek olarak, ikili lojistik regresyonlar, sonuç bağımlı değişken ve grup ortak değişken olarak hesaplandı.</a:t>
            </a:r>
          </a:p>
        </p:txBody>
      </p:sp>
    </p:spTree>
    <p:extLst>
      <p:ext uri="{BB962C8B-B14F-4D97-AF65-F5344CB8AC3E}">
        <p14:creationId xmlns:p14="http://schemas.microsoft.com/office/powerpoint/2010/main" val="2419726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371B62-894A-4787-8DBE-BB5B48ED0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A93A28-85BB-51DC-6CFA-C49487D62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Toplamda 55 hasta çalışmaya dahil edildi. Dokuz hasta (grup A'dan 3 ve grup B'den 6) temel ziyaret muayenesinden sonra geri dönüş sağlamadığından çalışmadan çıkarıldı. </a:t>
            </a:r>
          </a:p>
          <a:p>
            <a:endParaRPr lang="tr-TR" sz="2400" dirty="0"/>
          </a:p>
          <a:p>
            <a:r>
              <a:rPr lang="tr-TR" sz="2400" dirty="0"/>
              <a:t>İki hasta çalışma protokolünü ihlal ettiği için çalışma dışı bırakıldı. (biri ekstra %5 </a:t>
            </a:r>
            <a:r>
              <a:rPr lang="tr-TR" sz="2400" dirty="0" err="1"/>
              <a:t>permetrin</a:t>
            </a:r>
            <a:r>
              <a:rPr lang="tr-TR" sz="2400" dirty="0"/>
              <a:t> krem uyguladı ve biri eş zamanlı olarak oral </a:t>
            </a:r>
            <a:r>
              <a:rPr lang="tr-TR" sz="2400" dirty="0" err="1"/>
              <a:t>ivermektin</a:t>
            </a:r>
            <a:r>
              <a:rPr lang="tr-TR" sz="2400" dirty="0"/>
              <a:t> aldı)</a:t>
            </a:r>
          </a:p>
          <a:p>
            <a:endParaRPr lang="tr-TR" sz="2400" dirty="0"/>
          </a:p>
          <a:p>
            <a:r>
              <a:rPr lang="tr-TR" sz="2400" dirty="0"/>
              <a:t>Bunun dışında tüm hastalarda uyum iyi görünüyordu.</a:t>
            </a:r>
          </a:p>
        </p:txBody>
      </p:sp>
    </p:spTree>
    <p:extLst>
      <p:ext uri="{BB962C8B-B14F-4D97-AF65-F5344CB8AC3E}">
        <p14:creationId xmlns:p14="http://schemas.microsoft.com/office/powerpoint/2010/main" val="2837867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371B62-894A-4787-8DBE-BB5B48ED0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A93A28-85BB-51DC-6CFA-C49487D62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Kırk iki hasta (23 kadın, </a:t>
            </a:r>
            <a:r>
              <a:rPr lang="tr-TR" sz="2400" dirty="0" err="1"/>
              <a:t>ort.</a:t>
            </a:r>
            <a:r>
              <a:rPr lang="tr-TR" sz="2400" dirty="0"/>
              <a:t> yaş 26.7 ± 12.8 yıl) grup A'ya, 13 hasta (4 kadın, </a:t>
            </a:r>
            <a:r>
              <a:rPr lang="tr-TR" sz="2400" dirty="0" err="1"/>
              <a:t>ort.</a:t>
            </a:r>
            <a:r>
              <a:rPr lang="tr-TR" sz="2400" dirty="0"/>
              <a:t> yaş 26.9 ± 12.5 yıl) grup B'ye ayrıldı. </a:t>
            </a:r>
          </a:p>
          <a:p>
            <a:r>
              <a:rPr lang="tr-TR" sz="2400" dirty="0"/>
              <a:t>On dokuz hasta (8 kadın, </a:t>
            </a:r>
            <a:r>
              <a:rPr lang="tr-TR" sz="2400" dirty="0" err="1"/>
              <a:t>ort.</a:t>
            </a:r>
            <a:r>
              <a:rPr lang="tr-TR" sz="2400" dirty="0"/>
              <a:t> yaş 26.6 ± 12.3 yıl) ) grup A'dan tedavi edilemeyenler daha sonra grup C'ye alındı ve tedavi tekrarlandı (grup B protokolüne göre) (Tablo 1).</a:t>
            </a:r>
          </a:p>
          <a:p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F12CE9AD-7CC8-4148-890E-9B77A076BE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883" y="4294598"/>
            <a:ext cx="9688530" cy="219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545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371B62-894A-4787-8DBE-BB5B48ED0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A93A28-85BB-51DC-6CFA-C49487D62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Gruplar arasında yaş, cinsiyet veya aile büyüklüğü açısından anlamlı bir fark yoktu.</a:t>
            </a:r>
          </a:p>
          <a:p>
            <a:pPr marL="0" indent="0">
              <a:buNone/>
            </a:pPr>
            <a:r>
              <a:rPr lang="tr-TR" sz="2400" dirty="0"/>
              <a:t> </a:t>
            </a:r>
          </a:p>
          <a:p>
            <a:r>
              <a:rPr lang="tr-TR" sz="2400" dirty="0"/>
              <a:t>Grup A'da 13 hasta (%31), grup B'de 4 hasta (%31) ve grup C'de 2 hasta (%11) </a:t>
            </a:r>
            <a:r>
              <a:rPr lang="tr-TR" sz="2400" dirty="0" err="1"/>
              <a:t>dermatoskopik</a:t>
            </a:r>
            <a:r>
              <a:rPr lang="tr-TR" sz="2400" dirty="0"/>
              <a:t> olarak kür olmuş olarak kabul edildi. </a:t>
            </a:r>
          </a:p>
          <a:p>
            <a:endParaRPr lang="tr-TR" sz="2400" dirty="0"/>
          </a:p>
          <a:p>
            <a:r>
              <a:rPr lang="tr-TR" sz="2400" dirty="0"/>
              <a:t>B ve C gruplarını birleştiren aynı tedavi rejiminde, yanıt oranı tatmin edici olmaktan çok uzaktı (%19). Tüm gruplarda iyileşen hastaların yüzdesindeki fark istatistiksel olarak anlamlı değildi (p= 0.49). </a:t>
            </a:r>
          </a:p>
        </p:txBody>
      </p:sp>
    </p:spTree>
    <p:extLst>
      <p:ext uri="{BB962C8B-B14F-4D97-AF65-F5344CB8AC3E}">
        <p14:creationId xmlns:p14="http://schemas.microsoft.com/office/powerpoint/2010/main" val="291605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371B62-894A-4787-8DBE-BB5B48ED0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A93A28-85BB-51DC-6CFA-C49487D62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Yaygın egzama sıktı, başlangıçta hastaların %64'ünde saptandı ve hastaların %49'unda 3. haftada hala devam etmekteydi. </a:t>
            </a:r>
          </a:p>
          <a:p>
            <a:endParaRPr lang="tr-TR" sz="2400" dirty="0"/>
          </a:p>
          <a:p>
            <a:r>
              <a:rPr lang="tr-TR" sz="2400" dirty="0"/>
              <a:t>%5 </a:t>
            </a:r>
            <a:r>
              <a:rPr lang="tr-TR" sz="2400" dirty="0" err="1"/>
              <a:t>permetrin</a:t>
            </a:r>
            <a:r>
              <a:rPr lang="tr-TR" sz="2400" dirty="0"/>
              <a:t> krem çok iyi tolere edilebilirlik gösterdi ve birkaç hasta tarafından ara sıra bildirilen hafif yanma veya batma dışında herhangi bir olumsuz yan etki göstermedi.</a:t>
            </a:r>
          </a:p>
        </p:txBody>
      </p:sp>
    </p:spTree>
    <p:extLst>
      <p:ext uri="{BB962C8B-B14F-4D97-AF65-F5344CB8AC3E}">
        <p14:creationId xmlns:p14="http://schemas.microsoft.com/office/powerpoint/2010/main" val="1340003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371B62-894A-4787-8DBE-BB5B48ED0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A93A28-85BB-51DC-6CFA-C49487D62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Akar </a:t>
            </a:r>
            <a:r>
              <a:rPr lang="tr-TR" b="1" dirty="0" err="1"/>
              <a:t>Dermatoskopisi</a:t>
            </a:r>
            <a:endParaRPr lang="tr-TR" b="1" dirty="0"/>
          </a:p>
          <a:p>
            <a:r>
              <a:rPr lang="tr-TR" sz="2400" dirty="0"/>
              <a:t>Akarların </a:t>
            </a:r>
            <a:r>
              <a:rPr lang="tr-TR" sz="2400" dirty="0" err="1"/>
              <a:t>dermatoskopik</a:t>
            </a:r>
            <a:r>
              <a:rPr lang="tr-TR" sz="2400" dirty="0"/>
              <a:t> tespiti başlangıçta kolayca başarıldı, lekeli kaşıntı alanları ve tercih edilen bölgelerde yuvaların veya virgül benzeri </a:t>
            </a:r>
            <a:r>
              <a:rPr lang="tr-TR" sz="2400" dirty="0" err="1"/>
              <a:t>papüllerin</a:t>
            </a:r>
            <a:r>
              <a:rPr lang="tr-TR" sz="2400" dirty="0"/>
              <a:t> varlığı ortaya çıktı. </a:t>
            </a:r>
          </a:p>
          <a:p>
            <a:r>
              <a:rPr lang="tr-TR" sz="2400" dirty="0"/>
              <a:t>Ancak takipte, tipik oyuklar veya pullanma düzenli olarak gözden kaçıyordu, bu da </a:t>
            </a:r>
            <a:r>
              <a:rPr lang="tr-TR" sz="2400" dirty="0" err="1"/>
              <a:t>dermatoskopiyi</a:t>
            </a:r>
            <a:r>
              <a:rPr lang="tr-TR" sz="2400" dirty="0"/>
              <a:t> daha zor hale getiriyordu; "uçurtma işareti" bile genellikle belirsiz ve solgun görünüyordu. </a:t>
            </a:r>
          </a:p>
          <a:p>
            <a:endParaRPr lang="tr-TR" sz="2400" dirty="0"/>
          </a:p>
          <a:p>
            <a:r>
              <a:rPr lang="tr-TR" sz="2400" dirty="0"/>
              <a:t>Bu gözlem, hayatta kalmaları önemli ölçüde azalmasa da, akarların hareket kabiliyetinin bozulduğunu gösterebilir.</a:t>
            </a:r>
          </a:p>
        </p:txBody>
      </p:sp>
    </p:spTree>
    <p:extLst>
      <p:ext uri="{BB962C8B-B14F-4D97-AF65-F5344CB8AC3E}">
        <p14:creationId xmlns:p14="http://schemas.microsoft.com/office/powerpoint/2010/main" val="973507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371B62-894A-4787-8DBE-BB5B48ED0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A93A28-85BB-51DC-6CFA-C49487D62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Akar </a:t>
            </a:r>
            <a:r>
              <a:rPr lang="tr-TR" b="1" dirty="0" err="1"/>
              <a:t>Dermatoskopisi</a:t>
            </a:r>
            <a:endParaRPr lang="tr-TR" b="1" dirty="0"/>
          </a:p>
          <a:p>
            <a:r>
              <a:rPr lang="tr-TR" sz="2400" dirty="0"/>
              <a:t>İncelenen bölgelerin her birinde (A + B grubu) akar prevalansı şu şekildeydi: eller </a:t>
            </a:r>
            <a:r>
              <a:rPr lang="tr-TR" sz="2400" b="1" dirty="0"/>
              <a:t>%96</a:t>
            </a:r>
            <a:r>
              <a:rPr lang="tr-TR" sz="2400" dirty="0"/>
              <a:t>, cinsel organlar </a:t>
            </a:r>
            <a:r>
              <a:rPr lang="tr-TR" sz="2400" b="1" dirty="0"/>
              <a:t>%27 </a:t>
            </a:r>
            <a:r>
              <a:rPr lang="tr-TR" sz="2400" dirty="0"/>
              <a:t>(muhtemelen muayene nedeniyle taraflı) ve ayaklar </a:t>
            </a:r>
            <a:r>
              <a:rPr lang="tr-TR" sz="2400" b="1" dirty="0"/>
              <a:t>%29</a:t>
            </a:r>
            <a:r>
              <a:rPr lang="tr-TR" sz="2400" dirty="0"/>
              <a:t>. </a:t>
            </a:r>
          </a:p>
          <a:p>
            <a:r>
              <a:rPr lang="tr-TR" sz="2400" dirty="0"/>
              <a:t>Tedavi sonrası bu değerler sırasıyla </a:t>
            </a:r>
            <a:r>
              <a:rPr lang="tr-TR" sz="2400" b="1" dirty="0"/>
              <a:t>%62</a:t>
            </a:r>
            <a:r>
              <a:rPr lang="tr-TR" sz="2400" dirty="0"/>
              <a:t>, </a:t>
            </a:r>
            <a:r>
              <a:rPr lang="tr-TR" sz="2400" b="1" dirty="0"/>
              <a:t>%24 </a:t>
            </a:r>
            <a:r>
              <a:rPr lang="tr-TR" sz="2400" dirty="0"/>
              <a:t>ve </a:t>
            </a:r>
            <a:r>
              <a:rPr lang="tr-TR" sz="2400" b="1" dirty="0"/>
              <a:t>%35 </a:t>
            </a:r>
            <a:r>
              <a:rPr lang="tr-TR" sz="2400" dirty="0"/>
              <a:t>olarak değişti. Gruplar arasında anlamlı bir fark görülmedi (p &gt; 0.05). </a:t>
            </a:r>
          </a:p>
          <a:p>
            <a:r>
              <a:rPr lang="tr-TR" sz="2400" dirty="0"/>
              <a:t>"Kısmi" yanıtı olan hastalarda değerlendirme sırasında etkilenen bölgelerin sayısı da azaldı. x2 testleri, ayaklarda akar istilasına ilişkin olarak yalnızca başlangıçta anlamlıydı; bu, A gruplarının (%28,6) ve B'nin (%30,8) grup C'den (%68,4) önemli ölçüde daha az belirtiye sahip olduğunu gösterir (Tablo 2)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2102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291EA4-B279-34AF-D839-F248E65C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17954C-A2A0-A83E-8B9C-0054073BB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 fontScale="92500" lnSpcReduction="10000"/>
          </a:bodyPr>
          <a:lstStyle/>
          <a:p>
            <a:r>
              <a:rPr lang="tr-TR" sz="2600" b="0" dirty="0">
                <a:solidFill>
                  <a:srgbClr val="333333"/>
                </a:solidFill>
                <a:effectLst/>
              </a:rPr>
              <a:t>Mikroskobik akar </a:t>
            </a:r>
            <a:r>
              <a:rPr lang="tr-TR" sz="2600" b="0" dirty="0" err="1">
                <a:solidFill>
                  <a:srgbClr val="333333"/>
                </a:solidFill>
                <a:effectLst/>
              </a:rPr>
              <a:t>Sarcoptes</a:t>
            </a:r>
            <a:r>
              <a:rPr lang="tr-TR" sz="2600" b="0" dirty="0">
                <a:solidFill>
                  <a:srgbClr val="333333"/>
                </a:solidFill>
                <a:effectLst/>
              </a:rPr>
              <a:t> </a:t>
            </a:r>
            <a:r>
              <a:rPr lang="tr-TR" sz="2600" b="0" dirty="0" err="1">
                <a:solidFill>
                  <a:srgbClr val="333333"/>
                </a:solidFill>
                <a:effectLst/>
              </a:rPr>
              <a:t>scabiei'nin</a:t>
            </a:r>
            <a:r>
              <a:rPr lang="tr-TR" sz="2600" b="0" dirty="0">
                <a:solidFill>
                  <a:srgbClr val="333333"/>
                </a:solidFill>
                <a:effectLst/>
              </a:rPr>
              <a:t> neden olduğu bir cilt rahatsızlığı olan uyuz, dünya çapında </a:t>
            </a:r>
            <a:r>
              <a:rPr lang="tr-TR" sz="2600" dirty="0">
                <a:solidFill>
                  <a:srgbClr val="333333"/>
                </a:solidFill>
              </a:rPr>
              <a:t>artan</a:t>
            </a:r>
            <a:r>
              <a:rPr lang="tr-TR" sz="2600" b="0" dirty="0">
                <a:solidFill>
                  <a:srgbClr val="333333"/>
                </a:solidFill>
                <a:effectLst/>
              </a:rPr>
              <a:t> önemli bir halk sağlığı sorunudur ve son zamanlarda WHO tarafından ihmal edilen tropikal bir hastalık olarak belirlenmiştir.</a:t>
            </a:r>
          </a:p>
          <a:p>
            <a:endParaRPr lang="tr-TR" sz="2600" b="0" dirty="0">
              <a:solidFill>
                <a:srgbClr val="333333"/>
              </a:solidFill>
              <a:effectLst/>
            </a:endParaRPr>
          </a:p>
          <a:p>
            <a:r>
              <a:rPr lang="tr-TR" sz="2600" dirty="0" err="1">
                <a:effectLst/>
              </a:rPr>
              <a:t>Akarisitlerin</a:t>
            </a:r>
            <a:r>
              <a:rPr lang="tr-TR" sz="2600" dirty="0">
                <a:effectLst/>
              </a:rPr>
              <a:t> artan kullanımı ve teşhis sayısındaki belirgin artış, son birkaç yıl içinde Batı Avrupa'da uyuz prevalansındaki artışın göstergesidir, ancak mevcut ve geçmiş hastalık insidansı hakkında resmi bir veri yoktur</a:t>
            </a:r>
            <a:r>
              <a:rPr lang="tr-TR" sz="2600" dirty="0"/>
              <a:t>.</a:t>
            </a:r>
          </a:p>
          <a:p>
            <a:endParaRPr lang="tr-TR" sz="2400" b="0" i="0" u="none" strike="noStrike" dirty="0">
              <a:solidFill>
                <a:srgbClr val="10147E"/>
              </a:solidFill>
              <a:effectLst/>
              <a:latin typeface="Open Sans" panose="020B0606030504020204" pitchFamily="34" charset="0"/>
              <a:hlinkClick r:id="rId2"/>
            </a:endParaRPr>
          </a:p>
          <a:p>
            <a:pPr marL="0" indent="0">
              <a:buNone/>
            </a:pPr>
            <a:endParaRPr lang="tr-TR" sz="2400" b="0" i="0" u="none" strike="noStrike" dirty="0">
              <a:solidFill>
                <a:srgbClr val="10147E"/>
              </a:solidFill>
              <a:effectLst/>
              <a:latin typeface="Open Sans" panose="020B0606030504020204" pitchFamily="34" charset="0"/>
              <a:hlinkClick r:id="rId2"/>
            </a:endParaRPr>
          </a:p>
          <a:p>
            <a:pPr marL="0" indent="0">
              <a:buNone/>
            </a:pPr>
            <a:endParaRPr lang="tr-TR" sz="2400" b="0" i="0" u="none" strike="noStrike" dirty="0">
              <a:solidFill>
                <a:srgbClr val="10147E"/>
              </a:solidFill>
              <a:effectLst/>
              <a:latin typeface="Open Sans" panose="020B0606030504020204" pitchFamily="34" charset="0"/>
              <a:hlinkClick r:id="rId2"/>
            </a:endParaRPr>
          </a:p>
          <a:p>
            <a:pPr marL="0" indent="0">
              <a:buNone/>
            </a:pPr>
            <a:endParaRPr lang="tr-TR" sz="2400" b="0" i="0" u="none" strike="noStrike" dirty="0">
              <a:solidFill>
                <a:srgbClr val="10147E"/>
              </a:solidFill>
              <a:effectLst/>
              <a:latin typeface="Open Sans" panose="020B0606030504020204" pitchFamily="34" charset="0"/>
              <a:hlinkClick r:id="rId2"/>
            </a:endParaRPr>
          </a:p>
          <a:p>
            <a:pPr marL="0" indent="0">
              <a:buNone/>
            </a:pPr>
            <a:r>
              <a:rPr lang="tr-TR" sz="1200" dirty="0"/>
              <a:t>1. </a:t>
            </a:r>
            <a:r>
              <a:rPr lang="en-US" sz="1200" dirty="0"/>
              <a:t>Marks M, Engelman D, Romani L, et al. Exploration of a simplified clinical examination for scabies to support public health decision-making. PLOS </a:t>
            </a:r>
            <a:r>
              <a:rPr lang="en-US" sz="1200" dirty="0" err="1"/>
              <a:t>Negl</a:t>
            </a:r>
            <a:r>
              <a:rPr lang="en-US" sz="1200" dirty="0"/>
              <a:t> Trop Dis. 2018; 12(12):e0006996.</a:t>
            </a:r>
            <a:endParaRPr lang="tr-TR" sz="1200" dirty="0"/>
          </a:p>
          <a:p>
            <a:pPr marL="0" indent="0">
              <a:buNone/>
            </a:pPr>
            <a:r>
              <a:rPr lang="tr-TR" sz="1200" dirty="0"/>
              <a:t>2.</a:t>
            </a:r>
            <a:r>
              <a:rPr lang="en-US" sz="1200" dirty="0" err="1"/>
              <a:t>Sunderkotter</a:t>
            </a:r>
            <a:r>
              <a:rPr lang="en-US" sz="1200" dirty="0"/>
              <a:t> C, </a:t>
            </a:r>
            <a:r>
              <a:rPr lang="en-US" sz="1200" dirty="0" err="1"/>
              <a:t>Aebischer</a:t>
            </a:r>
            <a:r>
              <a:rPr lang="en-US" sz="1200" dirty="0"/>
              <a:t> A, Neufeld M, et al. Increase of € scabies in Germany and development of resistant mites? Evidence and consequence. JDDG. 2019;17(1):15–23.</a:t>
            </a:r>
            <a:br>
              <a:rPr lang="tr-TR" b="0" i="0" u="none" strike="noStrike" dirty="0">
                <a:solidFill>
                  <a:srgbClr val="10147E"/>
                </a:solidFill>
                <a:effectLst/>
                <a:latin typeface="Open Sans" panose="020B0606030504020204" pitchFamily="34" charset="0"/>
                <a:hlinkClick r:id="rId2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62275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B7BDA1-430A-2EB2-85BB-1039635AA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  <a:endParaRPr lang="tr-TR" dirty="0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DC6320DD-BC5C-CA31-A012-D270ACA99C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91742" y="184936"/>
            <a:ext cx="7805039" cy="6462444"/>
          </a:xfrm>
        </p:spPr>
      </p:pic>
    </p:spTree>
    <p:extLst>
      <p:ext uri="{BB962C8B-B14F-4D97-AF65-F5344CB8AC3E}">
        <p14:creationId xmlns:p14="http://schemas.microsoft.com/office/powerpoint/2010/main" val="30793420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371B62-894A-4787-8DBE-BB5B48ED0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A93A28-85BB-51DC-6CFA-C49487D62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Akar </a:t>
            </a:r>
            <a:r>
              <a:rPr lang="tr-TR" b="1" dirty="0" err="1"/>
              <a:t>Dermatoskopisi</a:t>
            </a:r>
            <a:endParaRPr lang="tr-TR" b="1" dirty="0"/>
          </a:p>
          <a:p>
            <a:r>
              <a:rPr lang="tr-TR" sz="2400" dirty="0"/>
              <a:t>A ve B gruplarında başlangıçtan takibe akar yoğunluğu (el ve ayak bölgeleri) azaldı. Grup C'de " ≤ 5 akar" kategorisinin yüzdesi takipte arttı, ancak bu anlamlı ölçüde değildi (Tablo 3).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B704C91F-FC52-0D2A-AFB9-B0F543D826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412" y="3666482"/>
            <a:ext cx="10925175" cy="265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0905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925CCA-33C5-BF75-8FF8-39BD9DA61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232445-1AF0-AB7F-9097-28891E84D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Kaşıntı</a:t>
            </a:r>
          </a:p>
          <a:p>
            <a:r>
              <a:rPr lang="tr-TR" sz="2400" dirty="0"/>
              <a:t>İyileşen hastalarda kaşıntı 6.0'dan (3-10 aralığında) 1.3'e (0-8 aralığında) düşerek takipte önemli ölçüde azaldı. </a:t>
            </a:r>
          </a:p>
          <a:p>
            <a:pPr marL="0" indent="0">
              <a:buNone/>
            </a:pPr>
            <a:endParaRPr lang="tr-TR" sz="2400" dirty="0"/>
          </a:p>
          <a:p>
            <a:r>
              <a:rPr lang="tr-TR" sz="2400" dirty="0"/>
              <a:t>Tedavinin başarısız olduğu durumlarda kaşıntı 7,1'den (1-10 arası) 5,4'e (0-10 arası) düştü. </a:t>
            </a:r>
          </a:p>
          <a:p>
            <a:endParaRPr lang="tr-TR" sz="2400" dirty="0"/>
          </a:p>
          <a:p>
            <a:r>
              <a:rPr lang="tr-TR" sz="2400" dirty="0"/>
              <a:t>Klinik olarak, takipte daha düşük bir kaşıntı skorunun (</a:t>
            </a:r>
            <a:r>
              <a:rPr lang="tr-TR" sz="2400" dirty="0" err="1"/>
              <a:t>örn</a:t>
            </a:r>
            <a:r>
              <a:rPr lang="tr-TR" sz="2400" dirty="0"/>
              <a:t>. 0-3) pozitif bir yanıtla ilişkili olma olasılığı daha yüksekti. </a:t>
            </a:r>
          </a:p>
        </p:txBody>
      </p:sp>
    </p:spTree>
    <p:extLst>
      <p:ext uri="{BB962C8B-B14F-4D97-AF65-F5344CB8AC3E}">
        <p14:creationId xmlns:p14="http://schemas.microsoft.com/office/powerpoint/2010/main" val="11784481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B17E09-F086-4005-CC0E-34426EEFB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E3898C-7750-5F20-1ACA-63F369F33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Uyuz tedavisinde genellikle reçeteli ilaçlı kremler kullanılır. En yaygın kullanılan krem, yaşa bakılmaksızın Avrupa'da uyuz için tercih edilen topikal tedavi olan %5 </a:t>
            </a:r>
            <a:r>
              <a:rPr lang="tr-TR" sz="2400" dirty="0" err="1"/>
              <a:t>permetrindir</a:t>
            </a:r>
            <a:r>
              <a:rPr lang="tr-TR" sz="2400" dirty="0"/>
              <a:t>. </a:t>
            </a:r>
          </a:p>
          <a:p>
            <a:r>
              <a:rPr lang="tr-TR" sz="2400" dirty="0"/>
              <a:t>Bununla birlikte, gelişmiş ülkelerde akarların </a:t>
            </a:r>
            <a:r>
              <a:rPr lang="tr-TR" sz="2400" dirty="0" err="1"/>
              <a:t>permetrin</a:t>
            </a:r>
            <a:r>
              <a:rPr lang="tr-TR" sz="2400" dirty="0"/>
              <a:t> direnci 1999 gibi erken bir tarihte rapor edilmiş ve 2000 yılında yapılan bir in vitro analiz, akarların %35'inin 3 saat sonra hala hayatta olduğunu ve %4'ünün ilaca 18-22 saat sürekli maruz kaldıktan sonra hala hayatta olduğunu göstermiş.</a:t>
            </a:r>
          </a:p>
          <a:p>
            <a:endParaRPr lang="tr-TR" dirty="0"/>
          </a:p>
          <a:p>
            <a:endParaRPr lang="tr-TR" sz="1000" dirty="0"/>
          </a:p>
          <a:p>
            <a:endParaRPr lang="tr-TR" sz="1000" dirty="0"/>
          </a:p>
          <a:p>
            <a:pPr marL="0" indent="0">
              <a:buNone/>
            </a:pPr>
            <a:r>
              <a:rPr lang="tr-TR" sz="1000" dirty="0"/>
              <a:t> 5. </a:t>
            </a:r>
            <a:r>
              <a:rPr lang="tr-TR" sz="1000" dirty="0" err="1"/>
              <a:t>Pourhasan</a:t>
            </a:r>
            <a:r>
              <a:rPr lang="tr-TR" sz="1000" dirty="0"/>
              <a:t> A, </a:t>
            </a:r>
            <a:r>
              <a:rPr lang="tr-TR" sz="1000" dirty="0" err="1"/>
              <a:t>Goldust</a:t>
            </a:r>
            <a:r>
              <a:rPr lang="tr-TR" sz="1000" dirty="0"/>
              <a:t> M, </a:t>
            </a:r>
            <a:r>
              <a:rPr lang="tr-TR" sz="1000" dirty="0" err="1"/>
              <a:t>Rezaee</a:t>
            </a:r>
            <a:r>
              <a:rPr lang="tr-TR" sz="1000" dirty="0"/>
              <a:t> E. </a:t>
            </a:r>
            <a:r>
              <a:rPr lang="tr-TR" sz="1000" dirty="0" err="1"/>
              <a:t>Treatment</a:t>
            </a:r>
            <a:r>
              <a:rPr lang="tr-TR" sz="1000" dirty="0"/>
              <a:t> of </a:t>
            </a:r>
            <a:r>
              <a:rPr lang="tr-TR" sz="1000" dirty="0" err="1"/>
              <a:t>scabies</a:t>
            </a:r>
            <a:r>
              <a:rPr lang="tr-TR" sz="1000" dirty="0"/>
              <a:t>, </a:t>
            </a:r>
            <a:r>
              <a:rPr lang="tr-TR" sz="1000" dirty="0" err="1"/>
              <a:t>permethrin</a:t>
            </a:r>
            <a:r>
              <a:rPr lang="tr-TR" sz="1000" dirty="0"/>
              <a:t> 5% </a:t>
            </a:r>
            <a:r>
              <a:rPr lang="tr-TR" sz="1000" dirty="0" err="1"/>
              <a:t>cream</a:t>
            </a:r>
            <a:r>
              <a:rPr lang="tr-TR" sz="1000" dirty="0"/>
              <a:t> vs. </a:t>
            </a:r>
            <a:r>
              <a:rPr lang="tr-TR" sz="1000" dirty="0" err="1"/>
              <a:t>crotamiton</a:t>
            </a:r>
            <a:r>
              <a:rPr lang="tr-TR" sz="1000" dirty="0"/>
              <a:t> 10% </a:t>
            </a:r>
            <a:r>
              <a:rPr lang="tr-TR" sz="1000" dirty="0" err="1"/>
              <a:t>cream</a:t>
            </a:r>
            <a:r>
              <a:rPr lang="tr-TR" sz="1000" dirty="0"/>
              <a:t>. Ann </a:t>
            </a:r>
            <a:r>
              <a:rPr lang="tr-TR" sz="1000" dirty="0" err="1"/>
              <a:t>Parasitol</a:t>
            </a:r>
            <a:r>
              <a:rPr lang="tr-TR" sz="1000" dirty="0"/>
              <a:t>. 2013;59(3):143–147.</a:t>
            </a:r>
          </a:p>
          <a:p>
            <a:pPr marL="0" indent="0">
              <a:buNone/>
            </a:pPr>
            <a:r>
              <a:rPr lang="tr-TR" sz="1000" dirty="0"/>
              <a:t> 7. Walton SF, </a:t>
            </a:r>
            <a:r>
              <a:rPr lang="tr-TR" sz="1000" dirty="0" err="1"/>
              <a:t>Myerscough</a:t>
            </a:r>
            <a:r>
              <a:rPr lang="tr-TR" sz="1000" dirty="0"/>
              <a:t> MR, </a:t>
            </a:r>
            <a:r>
              <a:rPr lang="tr-TR" sz="1000" dirty="0" err="1"/>
              <a:t>Currie</a:t>
            </a:r>
            <a:r>
              <a:rPr lang="tr-TR" sz="1000" dirty="0"/>
              <a:t> BJ. </a:t>
            </a:r>
            <a:r>
              <a:rPr lang="tr-TR" sz="1000" dirty="0" err="1"/>
              <a:t>Studies</a:t>
            </a:r>
            <a:r>
              <a:rPr lang="tr-TR" sz="1000" dirty="0"/>
              <a:t> in vitro on </a:t>
            </a:r>
            <a:r>
              <a:rPr lang="tr-TR" sz="1000" dirty="0" err="1"/>
              <a:t>the</a:t>
            </a:r>
            <a:r>
              <a:rPr lang="tr-TR" sz="1000" dirty="0"/>
              <a:t> </a:t>
            </a:r>
            <a:r>
              <a:rPr lang="tr-TR" sz="1000" dirty="0" err="1"/>
              <a:t>relative</a:t>
            </a:r>
            <a:r>
              <a:rPr lang="tr-TR" sz="1000" dirty="0"/>
              <a:t> </a:t>
            </a:r>
            <a:r>
              <a:rPr lang="tr-TR" sz="1000" dirty="0" err="1"/>
              <a:t>efficacy</a:t>
            </a:r>
            <a:r>
              <a:rPr lang="tr-TR" sz="1000" dirty="0"/>
              <a:t> of </a:t>
            </a:r>
            <a:r>
              <a:rPr lang="tr-TR" sz="1000" dirty="0" err="1"/>
              <a:t>current</a:t>
            </a:r>
            <a:r>
              <a:rPr lang="tr-TR" sz="1000" dirty="0"/>
              <a:t> </a:t>
            </a:r>
            <a:r>
              <a:rPr lang="tr-TR" sz="1000" dirty="0" err="1"/>
              <a:t>acaricides</a:t>
            </a:r>
            <a:r>
              <a:rPr lang="tr-TR" sz="1000" dirty="0"/>
              <a:t> </a:t>
            </a:r>
            <a:r>
              <a:rPr lang="tr-TR" sz="1000" dirty="0" err="1"/>
              <a:t>for</a:t>
            </a:r>
            <a:r>
              <a:rPr lang="tr-TR" sz="1000" dirty="0"/>
              <a:t> </a:t>
            </a:r>
            <a:r>
              <a:rPr lang="tr-TR" sz="1000" dirty="0" err="1"/>
              <a:t>Sarcoptes</a:t>
            </a:r>
            <a:r>
              <a:rPr lang="tr-TR" sz="1000" dirty="0"/>
              <a:t> </a:t>
            </a:r>
            <a:r>
              <a:rPr lang="tr-TR" sz="1000" dirty="0" err="1"/>
              <a:t>scabiei</a:t>
            </a:r>
            <a:r>
              <a:rPr lang="tr-TR" sz="1000" dirty="0"/>
              <a:t> var. </a:t>
            </a:r>
            <a:r>
              <a:rPr lang="tr-TR" sz="1000" dirty="0" err="1"/>
              <a:t>hominis</a:t>
            </a:r>
            <a:r>
              <a:rPr lang="tr-TR" sz="1000" dirty="0"/>
              <a:t>. Trans R </a:t>
            </a:r>
            <a:r>
              <a:rPr lang="tr-TR" sz="1000" dirty="0" err="1"/>
              <a:t>Soc</a:t>
            </a:r>
            <a:r>
              <a:rPr lang="tr-TR" sz="1000" dirty="0"/>
              <a:t> Trop </a:t>
            </a:r>
            <a:r>
              <a:rPr lang="tr-TR" sz="1000" dirty="0" err="1"/>
              <a:t>Med</a:t>
            </a:r>
            <a:r>
              <a:rPr lang="tr-TR" sz="1000" dirty="0"/>
              <a:t> </a:t>
            </a:r>
            <a:r>
              <a:rPr lang="tr-TR" sz="1000" dirty="0" err="1"/>
              <a:t>Hyg</a:t>
            </a:r>
            <a:r>
              <a:rPr lang="tr-TR" sz="1000" dirty="0"/>
              <a:t>. 2000;94(1): 92–96.</a:t>
            </a:r>
          </a:p>
        </p:txBody>
      </p:sp>
    </p:spTree>
    <p:extLst>
      <p:ext uri="{BB962C8B-B14F-4D97-AF65-F5344CB8AC3E}">
        <p14:creationId xmlns:p14="http://schemas.microsoft.com/office/powerpoint/2010/main" val="3786203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B17E09-F086-4005-CC0E-34426EEFB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E3898C-7750-5F20-1ACA-63F369F33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/>
              <a:t>Şu anda Avusturya'da uyuz için mevcut tek tedavi seçeneği topikal </a:t>
            </a:r>
            <a:r>
              <a:rPr lang="tr-TR" sz="2400" dirty="0" err="1"/>
              <a:t>permetrin</a:t>
            </a:r>
            <a:r>
              <a:rPr lang="tr-TR" sz="2400" dirty="0"/>
              <a:t> %5'tir. </a:t>
            </a:r>
            <a:r>
              <a:rPr lang="tr-TR" sz="2400" dirty="0" err="1"/>
              <a:t>Benzil</a:t>
            </a:r>
            <a:r>
              <a:rPr lang="tr-TR" sz="2400" dirty="0"/>
              <a:t> benzoat %10/%25 </a:t>
            </a:r>
            <a:r>
              <a:rPr lang="tr-TR" sz="2400" dirty="0" err="1"/>
              <a:t>magistral</a:t>
            </a:r>
            <a:r>
              <a:rPr lang="tr-TR" sz="2400" dirty="0"/>
              <a:t> formül olarak hazırlanabilir veya topikal </a:t>
            </a:r>
            <a:r>
              <a:rPr lang="tr-TR" sz="2400" dirty="0" err="1"/>
              <a:t>krotamiton</a:t>
            </a:r>
            <a:r>
              <a:rPr lang="tr-TR" sz="2400" dirty="0"/>
              <a:t> %5/%10 Almanya'dan uluslararası bir eczane aracılığıyla sipariş edilebilir. Oral </a:t>
            </a:r>
            <a:r>
              <a:rPr lang="tr-TR" sz="2400" dirty="0" err="1"/>
              <a:t>ivermektin</a:t>
            </a:r>
            <a:r>
              <a:rPr lang="tr-TR" sz="2400" dirty="0"/>
              <a:t>, Nisan 2019'da Avusturya düzenleyici kurumu (BASG) tarafından onaylanmıştır.</a:t>
            </a:r>
          </a:p>
          <a:p>
            <a:endParaRPr lang="tr-TR" sz="2400" dirty="0"/>
          </a:p>
          <a:p>
            <a:r>
              <a:rPr lang="tr-TR" sz="2400" dirty="0"/>
              <a:t>2004 yılındaki bir Alman çok merkezli çalışmada </a:t>
            </a:r>
            <a:r>
              <a:rPr lang="tr-TR" sz="2400" dirty="0" err="1"/>
              <a:t>permetrinle</a:t>
            </a:r>
            <a:r>
              <a:rPr lang="tr-TR" sz="2400" dirty="0"/>
              <a:t> iyileşme oranı, tüm vücut üzerine uygulanan %5 </a:t>
            </a:r>
            <a:r>
              <a:rPr lang="tr-TR" sz="2400" dirty="0" err="1"/>
              <a:t>permetrin</a:t>
            </a:r>
            <a:r>
              <a:rPr lang="tr-TR" sz="2400" dirty="0"/>
              <a:t> kremi ile bir kez tedavi edildiğinde 4 hafta sonra %95 olmuştur. O zaman, iyileşme oranı en azından diğer tedavilere eşit veya onlardan daha etkiliydi (</a:t>
            </a:r>
            <a:r>
              <a:rPr lang="tr-TR" sz="2400" dirty="0" err="1"/>
              <a:t>örn</a:t>
            </a:r>
            <a:r>
              <a:rPr lang="tr-TR" sz="2400" dirty="0"/>
              <a:t>. </a:t>
            </a:r>
            <a:r>
              <a:rPr lang="tr-TR" sz="2400" dirty="0" err="1"/>
              <a:t>benzil</a:t>
            </a:r>
            <a:r>
              <a:rPr lang="tr-TR" sz="2400" dirty="0"/>
              <a:t> benzoat, </a:t>
            </a:r>
            <a:r>
              <a:rPr lang="tr-TR" sz="2400" dirty="0" err="1"/>
              <a:t>krotamiton</a:t>
            </a:r>
            <a:r>
              <a:rPr lang="tr-TR" sz="2400" dirty="0"/>
              <a:t> veya oral </a:t>
            </a:r>
            <a:r>
              <a:rPr lang="tr-TR" sz="2400" dirty="0" err="1"/>
              <a:t>ivermektin</a:t>
            </a:r>
            <a:r>
              <a:rPr lang="tr-TR" sz="2400" dirty="0"/>
              <a:t>).</a:t>
            </a:r>
          </a:p>
          <a:p>
            <a:endParaRPr lang="tr-TR" sz="2400" dirty="0"/>
          </a:p>
          <a:p>
            <a:pPr marL="0" indent="0">
              <a:buNone/>
            </a:pPr>
            <a:r>
              <a:rPr lang="tr-TR" sz="1000" dirty="0"/>
              <a:t> 3. </a:t>
            </a:r>
            <a:r>
              <a:rPr lang="tr-TR" sz="1000" dirty="0" err="1"/>
              <a:t>Hamm</a:t>
            </a:r>
            <a:r>
              <a:rPr lang="tr-TR" sz="1000" dirty="0"/>
              <a:t> H, </a:t>
            </a:r>
            <a:r>
              <a:rPr lang="tr-TR" sz="1000" dirty="0" err="1"/>
              <a:t>Beiteke</a:t>
            </a:r>
            <a:r>
              <a:rPr lang="tr-TR" sz="1000" dirty="0"/>
              <a:t> U, </a:t>
            </a:r>
            <a:r>
              <a:rPr lang="tr-TR" sz="1000" dirty="0" err="1"/>
              <a:t>Hoger</a:t>
            </a:r>
            <a:r>
              <a:rPr lang="tr-TR" sz="1000" dirty="0"/>
              <a:t> PH, et al. </a:t>
            </a:r>
            <a:r>
              <a:rPr lang="tr-TR" sz="1000" dirty="0" err="1"/>
              <a:t>Treatment</a:t>
            </a:r>
            <a:r>
              <a:rPr lang="tr-TR" sz="1000" dirty="0"/>
              <a:t> of </a:t>
            </a:r>
            <a:r>
              <a:rPr lang="tr-TR" sz="1000" dirty="0" err="1"/>
              <a:t>scabies</a:t>
            </a:r>
            <a:r>
              <a:rPr lang="tr-TR" sz="1000" dirty="0"/>
              <a:t> € </a:t>
            </a:r>
            <a:r>
              <a:rPr lang="tr-TR" sz="1000" dirty="0" err="1"/>
              <a:t>with</a:t>
            </a:r>
            <a:r>
              <a:rPr lang="tr-TR" sz="1000" dirty="0"/>
              <a:t> 5% </a:t>
            </a:r>
            <a:r>
              <a:rPr lang="tr-TR" sz="1000" dirty="0" err="1"/>
              <a:t>permethrin</a:t>
            </a:r>
            <a:r>
              <a:rPr lang="tr-TR" sz="1000" dirty="0"/>
              <a:t> </a:t>
            </a:r>
            <a:r>
              <a:rPr lang="tr-TR" sz="1000" dirty="0" err="1"/>
              <a:t>cream</a:t>
            </a:r>
            <a:r>
              <a:rPr lang="tr-TR" sz="1000" dirty="0"/>
              <a:t>: </a:t>
            </a:r>
            <a:r>
              <a:rPr lang="tr-TR" sz="1000" dirty="0" err="1"/>
              <a:t>results</a:t>
            </a:r>
            <a:r>
              <a:rPr lang="tr-TR" sz="1000" dirty="0"/>
              <a:t> of a </a:t>
            </a:r>
            <a:r>
              <a:rPr lang="tr-TR" sz="1000" dirty="0" err="1"/>
              <a:t>German</a:t>
            </a:r>
            <a:r>
              <a:rPr lang="tr-TR" sz="1000" dirty="0"/>
              <a:t> </a:t>
            </a:r>
            <a:r>
              <a:rPr lang="tr-TR" sz="1000" dirty="0" err="1"/>
              <a:t>multicenter</a:t>
            </a:r>
            <a:r>
              <a:rPr lang="tr-TR" sz="1000" dirty="0"/>
              <a:t> </a:t>
            </a:r>
            <a:r>
              <a:rPr lang="tr-TR" sz="1000" dirty="0" err="1"/>
              <a:t>study</a:t>
            </a:r>
            <a:r>
              <a:rPr lang="tr-TR" sz="1000" dirty="0"/>
              <a:t>. J </a:t>
            </a:r>
            <a:r>
              <a:rPr lang="tr-TR" sz="1000" dirty="0" err="1"/>
              <a:t>Dtsch</a:t>
            </a:r>
            <a:r>
              <a:rPr lang="tr-TR" sz="1000" dirty="0"/>
              <a:t> </a:t>
            </a:r>
            <a:r>
              <a:rPr lang="tr-TR" sz="1000" dirty="0" err="1"/>
              <a:t>Dermatol</a:t>
            </a:r>
            <a:r>
              <a:rPr lang="tr-TR" sz="1000" dirty="0"/>
              <a:t> </a:t>
            </a:r>
            <a:r>
              <a:rPr lang="tr-TR" sz="1000" dirty="0" err="1"/>
              <a:t>Ges</a:t>
            </a:r>
            <a:r>
              <a:rPr lang="tr-TR" sz="1000" dirty="0"/>
              <a:t>. 2006;4(5):407–413.</a:t>
            </a:r>
          </a:p>
        </p:txBody>
      </p:sp>
    </p:spTree>
    <p:extLst>
      <p:ext uri="{BB962C8B-B14F-4D97-AF65-F5344CB8AC3E}">
        <p14:creationId xmlns:p14="http://schemas.microsoft.com/office/powerpoint/2010/main" val="32776442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B17E09-F086-4005-CC0E-34426EEFB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E3898C-7750-5F20-1ACA-63F369F33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/>
              <a:t>Alman yönergeleri, lokal olarak uygulandığı ve genellikle sadece bir kez kullanılması gerektiği için yaygın uyuz için </a:t>
            </a:r>
            <a:r>
              <a:rPr lang="tr-TR" sz="2400" dirty="0" err="1"/>
              <a:t>permetrin</a:t>
            </a:r>
            <a:r>
              <a:rPr lang="tr-TR" sz="2400" dirty="0"/>
              <a:t> önermektedir. </a:t>
            </a:r>
          </a:p>
          <a:p>
            <a:endParaRPr lang="tr-TR" sz="2400" dirty="0"/>
          </a:p>
          <a:p>
            <a:r>
              <a:rPr lang="tr-TR" sz="2400" dirty="0"/>
              <a:t>Tekrarlanan tedavinin gerekli olup olmadığı sorusu henüz yanıtlanmamıştır, çünkü bu soruyu ele alan çalışmalar nadirdir veya bu önemli noktayı yetersiz bildirmişlerdir.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sz="1100" dirty="0"/>
              <a:t> 4. </a:t>
            </a:r>
            <a:r>
              <a:rPr lang="tr-TR" sz="1100" dirty="0" err="1"/>
              <a:t>Sunderkotter</a:t>
            </a:r>
            <a:r>
              <a:rPr lang="tr-TR" sz="1100" dirty="0"/>
              <a:t> C, </a:t>
            </a:r>
            <a:r>
              <a:rPr lang="tr-TR" sz="1100" dirty="0" err="1"/>
              <a:t>Feldmeier</a:t>
            </a:r>
            <a:r>
              <a:rPr lang="tr-TR" sz="1100" dirty="0"/>
              <a:t> H, F € </a:t>
            </a:r>
            <a:r>
              <a:rPr lang="tr-TR" sz="1100" dirty="0" err="1"/>
              <a:t>olster-Holst</a:t>
            </a:r>
            <a:r>
              <a:rPr lang="tr-TR" sz="1100" dirty="0"/>
              <a:t> R, et al. S1 € </a:t>
            </a:r>
            <a:r>
              <a:rPr lang="tr-TR" sz="1100" dirty="0" err="1"/>
              <a:t>guidelines</a:t>
            </a:r>
            <a:r>
              <a:rPr lang="tr-TR" sz="1100" dirty="0"/>
              <a:t> on </a:t>
            </a:r>
            <a:r>
              <a:rPr lang="tr-TR" sz="1100" dirty="0" err="1"/>
              <a:t>the</a:t>
            </a:r>
            <a:r>
              <a:rPr lang="tr-TR" sz="1100" dirty="0"/>
              <a:t> </a:t>
            </a:r>
            <a:r>
              <a:rPr lang="tr-TR" sz="1100" dirty="0" err="1"/>
              <a:t>diagnosis</a:t>
            </a:r>
            <a:r>
              <a:rPr lang="tr-TR" sz="1100" dirty="0"/>
              <a:t> </a:t>
            </a:r>
            <a:r>
              <a:rPr lang="tr-TR" sz="1100" dirty="0" err="1"/>
              <a:t>and</a:t>
            </a:r>
            <a:r>
              <a:rPr lang="tr-TR" sz="1100" dirty="0"/>
              <a:t> </a:t>
            </a:r>
            <a:r>
              <a:rPr lang="tr-TR" sz="1100" dirty="0" err="1"/>
              <a:t>treatment</a:t>
            </a:r>
            <a:r>
              <a:rPr lang="tr-TR" sz="1100" dirty="0"/>
              <a:t> of </a:t>
            </a:r>
            <a:r>
              <a:rPr lang="tr-TR" sz="1100" dirty="0" err="1"/>
              <a:t>scabies</a:t>
            </a:r>
            <a:r>
              <a:rPr lang="tr-TR" sz="1100" dirty="0"/>
              <a:t> – </a:t>
            </a:r>
            <a:r>
              <a:rPr lang="tr-TR" sz="1100" dirty="0" err="1"/>
              <a:t>short</a:t>
            </a:r>
            <a:r>
              <a:rPr lang="tr-TR" sz="1100" dirty="0"/>
              <a:t> </a:t>
            </a:r>
            <a:r>
              <a:rPr lang="tr-TR" sz="1100" dirty="0" err="1"/>
              <a:t>version</a:t>
            </a:r>
            <a:r>
              <a:rPr lang="tr-TR" sz="1100" dirty="0"/>
              <a:t>. J </a:t>
            </a:r>
            <a:r>
              <a:rPr lang="tr-TR" sz="1100" dirty="0" err="1"/>
              <a:t>Dtsch</a:t>
            </a:r>
            <a:r>
              <a:rPr lang="tr-TR" sz="1100" dirty="0"/>
              <a:t> </a:t>
            </a:r>
            <a:r>
              <a:rPr lang="tr-TR" sz="1100" dirty="0" err="1"/>
              <a:t>Dermatol</a:t>
            </a:r>
            <a:r>
              <a:rPr lang="tr-TR" sz="1100" dirty="0"/>
              <a:t> </a:t>
            </a:r>
            <a:r>
              <a:rPr lang="tr-TR" sz="1100" dirty="0" err="1"/>
              <a:t>Ges</a:t>
            </a:r>
            <a:r>
              <a:rPr lang="tr-TR" sz="1100" dirty="0"/>
              <a:t>. 2016;14(11): 1155–1167</a:t>
            </a:r>
          </a:p>
          <a:p>
            <a:pPr marL="0" indent="0">
              <a:buNone/>
            </a:pPr>
            <a:r>
              <a:rPr lang="tr-TR" sz="1100" dirty="0"/>
              <a:t> 10. </a:t>
            </a:r>
            <a:r>
              <a:rPr lang="tr-TR" sz="1100" dirty="0" err="1"/>
              <a:t>Workowski</a:t>
            </a:r>
            <a:r>
              <a:rPr lang="tr-TR" sz="1100" dirty="0"/>
              <a:t> KA, </a:t>
            </a:r>
            <a:r>
              <a:rPr lang="tr-TR" sz="1100" dirty="0" err="1"/>
              <a:t>Bolan</a:t>
            </a:r>
            <a:r>
              <a:rPr lang="tr-TR" sz="1100" dirty="0"/>
              <a:t> GA. </a:t>
            </a:r>
            <a:r>
              <a:rPr lang="tr-TR" sz="1100" dirty="0" err="1"/>
              <a:t>Sexually</a:t>
            </a:r>
            <a:r>
              <a:rPr lang="tr-TR" sz="1100" dirty="0"/>
              <a:t> </a:t>
            </a:r>
            <a:r>
              <a:rPr lang="tr-TR" sz="1100" dirty="0" err="1"/>
              <a:t>transmitted</a:t>
            </a:r>
            <a:r>
              <a:rPr lang="tr-TR" sz="1100" dirty="0"/>
              <a:t> </a:t>
            </a:r>
            <a:r>
              <a:rPr lang="tr-TR" sz="1100" dirty="0" err="1"/>
              <a:t>diseases</a:t>
            </a:r>
            <a:r>
              <a:rPr lang="tr-TR" sz="1100" dirty="0"/>
              <a:t> </a:t>
            </a:r>
            <a:r>
              <a:rPr lang="tr-TR" sz="1100" dirty="0" err="1"/>
              <a:t>treatment</a:t>
            </a:r>
            <a:r>
              <a:rPr lang="tr-TR" sz="1100" dirty="0"/>
              <a:t> </a:t>
            </a:r>
            <a:r>
              <a:rPr lang="tr-TR" sz="1100" dirty="0" err="1"/>
              <a:t>guidelines</a:t>
            </a:r>
            <a:r>
              <a:rPr lang="tr-TR" sz="1100" dirty="0"/>
              <a:t>, 2015. MMWR </a:t>
            </a:r>
            <a:r>
              <a:rPr lang="tr-TR" sz="1100" dirty="0" err="1"/>
              <a:t>Recomm</a:t>
            </a:r>
            <a:r>
              <a:rPr lang="tr-TR" sz="1100" dirty="0"/>
              <a:t> </a:t>
            </a:r>
            <a:r>
              <a:rPr lang="tr-TR" sz="1100" dirty="0" err="1"/>
              <a:t>Rep</a:t>
            </a:r>
            <a:r>
              <a:rPr lang="tr-TR" sz="1100" dirty="0"/>
              <a:t>. 2015; 64(RR-03):1–137.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44925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B17E09-F086-4005-CC0E-34426EEFB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E3898C-7750-5F20-1ACA-63F369F33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Tekrarlanan uygulama özellikle </a:t>
            </a:r>
            <a:r>
              <a:rPr lang="tr-TR" sz="2400" dirty="0" err="1"/>
              <a:t>scabies</a:t>
            </a:r>
            <a:r>
              <a:rPr lang="tr-TR" sz="2400" dirty="0"/>
              <a:t> </a:t>
            </a:r>
            <a:r>
              <a:rPr lang="tr-TR" sz="2400" dirty="0" err="1"/>
              <a:t>crustosa</a:t>
            </a:r>
            <a:r>
              <a:rPr lang="tr-TR" sz="2400" dirty="0"/>
              <a:t>, şiddetli uyuz, bağışıklığı baskılanmış hastalarda, ilk tedavinin uygun olup olmadığı konusunda şüphe varsa ve bakım evlerinde uyuz salgınları durumlarda önerilir.</a:t>
            </a:r>
          </a:p>
          <a:p>
            <a:r>
              <a:rPr lang="tr-TR" sz="2400" dirty="0"/>
              <a:t>Uyuz prevalansının yüksek olduğu büyük popülasyonlar tedavi edildiğinde, sistemik </a:t>
            </a:r>
            <a:r>
              <a:rPr lang="tr-TR" sz="2400" dirty="0" err="1"/>
              <a:t>ivermektin</a:t>
            </a:r>
            <a:r>
              <a:rPr lang="tr-TR" sz="2400" dirty="0"/>
              <a:t> topikal tedaviye üstün görünmektedir.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sz="1000" dirty="0"/>
              <a:t> 11. </a:t>
            </a:r>
            <a:r>
              <a:rPr lang="tr-TR" sz="1000" dirty="0" err="1"/>
              <a:t>Dressler</a:t>
            </a:r>
            <a:r>
              <a:rPr lang="tr-TR" sz="1000" dirty="0"/>
              <a:t> C, </a:t>
            </a:r>
            <a:r>
              <a:rPr lang="tr-TR" sz="1000" dirty="0" err="1"/>
              <a:t>Rosumeck</a:t>
            </a:r>
            <a:r>
              <a:rPr lang="tr-TR" sz="1000" dirty="0"/>
              <a:t> S, </a:t>
            </a:r>
            <a:r>
              <a:rPr lang="tr-TR" sz="1000" dirty="0" err="1"/>
              <a:t>Sunderkotter</a:t>
            </a:r>
            <a:r>
              <a:rPr lang="tr-TR" sz="1000" dirty="0"/>
              <a:t> C, et al. </a:t>
            </a:r>
            <a:r>
              <a:rPr lang="tr-TR" sz="1000" dirty="0" err="1"/>
              <a:t>The</a:t>
            </a:r>
            <a:r>
              <a:rPr lang="tr-TR" sz="1000" dirty="0"/>
              <a:t> </a:t>
            </a:r>
            <a:r>
              <a:rPr lang="tr-TR" sz="1000" dirty="0" err="1"/>
              <a:t>treat</a:t>
            </a:r>
            <a:r>
              <a:rPr lang="tr-TR" sz="1000" dirty="0"/>
              <a:t>- € </a:t>
            </a:r>
            <a:r>
              <a:rPr lang="tr-TR" sz="1000" dirty="0" err="1"/>
              <a:t>ment</a:t>
            </a:r>
            <a:r>
              <a:rPr lang="tr-TR" sz="1000" dirty="0"/>
              <a:t> of </a:t>
            </a:r>
            <a:r>
              <a:rPr lang="tr-TR" sz="1000" dirty="0" err="1"/>
              <a:t>scabies</a:t>
            </a:r>
            <a:r>
              <a:rPr lang="tr-TR" sz="1000" dirty="0"/>
              <a:t> – a </a:t>
            </a:r>
            <a:r>
              <a:rPr lang="tr-TR" sz="1000" dirty="0" err="1"/>
              <a:t>systematic</a:t>
            </a:r>
            <a:r>
              <a:rPr lang="tr-TR" sz="1000" dirty="0"/>
              <a:t> </a:t>
            </a:r>
            <a:r>
              <a:rPr lang="tr-TR" sz="1000" dirty="0" err="1"/>
              <a:t>review</a:t>
            </a:r>
            <a:r>
              <a:rPr lang="tr-TR" sz="1000" dirty="0"/>
              <a:t> of </a:t>
            </a:r>
            <a:r>
              <a:rPr lang="tr-TR" sz="1000" dirty="0" err="1"/>
              <a:t>randimized</a:t>
            </a:r>
            <a:r>
              <a:rPr lang="tr-TR" sz="1000" dirty="0"/>
              <a:t> </a:t>
            </a:r>
            <a:r>
              <a:rPr lang="tr-TR" sz="1000" dirty="0" err="1"/>
              <a:t>controlled</a:t>
            </a:r>
            <a:r>
              <a:rPr lang="tr-TR" sz="1000" dirty="0"/>
              <a:t> </a:t>
            </a:r>
            <a:r>
              <a:rPr lang="tr-TR" sz="1000" dirty="0" err="1"/>
              <a:t>trials</a:t>
            </a:r>
            <a:r>
              <a:rPr lang="tr-TR" sz="1000" dirty="0"/>
              <a:t>. </a:t>
            </a:r>
            <a:r>
              <a:rPr lang="tr-TR" sz="1000" dirty="0" err="1"/>
              <a:t>Dtsch</a:t>
            </a:r>
            <a:r>
              <a:rPr lang="tr-TR" sz="1000" dirty="0"/>
              <a:t> </a:t>
            </a:r>
            <a:r>
              <a:rPr lang="tr-TR" sz="1000" dirty="0" err="1"/>
              <a:t>Arztebl</a:t>
            </a:r>
            <a:r>
              <a:rPr lang="tr-TR" sz="1000" dirty="0"/>
              <a:t> </a:t>
            </a:r>
            <a:r>
              <a:rPr lang="tr-TR" sz="1000" dirty="0" err="1"/>
              <a:t>Int</a:t>
            </a:r>
            <a:r>
              <a:rPr lang="tr-TR" sz="1000" dirty="0"/>
              <a:t>. 2016;113:757–762</a:t>
            </a:r>
          </a:p>
        </p:txBody>
      </p:sp>
    </p:spTree>
    <p:extLst>
      <p:ext uri="{BB962C8B-B14F-4D97-AF65-F5344CB8AC3E}">
        <p14:creationId xmlns:p14="http://schemas.microsoft.com/office/powerpoint/2010/main" val="32438967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B17E09-F086-4005-CC0E-34426EEFB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E3898C-7750-5F20-1ACA-63F369F33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/>
              <a:t>2013 yılında İran'da 350 hastada %5 </a:t>
            </a:r>
            <a:r>
              <a:rPr lang="tr-TR" sz="2400" dirty="0" err="1"/>
              <a:t>permetrin</a:t>
            </a:r>
            <a:r>
              <a:rPr lang="tr-TR" sz="2400" dirty="0"/>
              <a:t> ile %10 </a:t>
            </a:r>
            <a:r>
              <a:rPr lang="tr-TR" sz="2400" dirty="0" err="1"/>
              <a:t>krotamitonun</a:t>
            </a:r>
            <a:r>
              <a:rPr lang="tr-TR" sz="2400" dirty="0"/>
              <a:t> etkinliğini karşılaştıran bir araştırma, 2 haftalık takipte (bir hafta arayla iki uygulama) %70 ve 4 haftalık takipte %85'lik </a:t>
            </a:r>
            <a:r>
              <a:rPr lang="tr-TR" sz="2400" dirty="0" err="1"/>
              <a:t>permetrin</a:t>
            </a:r>
            <a:r>
              <a:rPr lang="tr-TR" sz="2400" dirty="0"/>
              <a:t> %5 krem lehine iyileşme oranı bildirdi. </a:t>
            </a:r>
          </a:p>
          <a:p>
            <a:endParaRPr lang="tr-TR" sz="2400" dirty="0"/>
          </a:p>
          <a:p>
            <a:r>
              <a:rPr lang="tr-TR" sz="2400" dirty="0"/>
              <a:t>Aynı yıl İran'da yapılan ikinci bir araştırma, 68 hastada 2 hafta arayla verilen iki doz oral </a:t>
            </a:r>
            <a:r>
              <a:rPr lang="tr-TR" sz="2400" dirty="0" err="1"/>
              <a:t>ivermektinden</a:t>
            </a:r>
            <a:r>
              <a:rPr lang="tr-TR" sz="2400" dirty="0"/>
              <a:t> (%93) bir hafta arayla (%97) %5'lik </a:t>
            </a:r>
            <a:r>
              <a:rPr lang="tr-TR" sz="2400" dirty="0" err="1"/>
              <a:t>permetrin</a:t>
            </a:r>
            <a:r>
              <a:rPr lang="tr-TR" sz="2400" dirty="0"/>
              <a:t> kremin iki uygulamasının üstünlüğünü kanıtladı. </a:t>
            </a:r>
          </a:p>
          <a:p>
            <a:endParaRPr lang="tr-TR" sz="2400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1100" dirty="0"/>
              <a:t> </a:t>
            </a:r>
            <a:r>
              <a:rPr lang="en-US" sz="1100" dirty="0"/>
              <a:t>6. </a:t>
            </a:r>
            <a:r>
              <a:rPr lang="en-US" sz="1100" dirty="0" err="1"/>
              <a:t>Ranjkesh</a:t>
            </a:r>
            <a:r>
              <a:rPr lang="en-US" sz="1100" dirty="0"/>
              <a:t> MR, </a:t>
            </a:r>
            <a:r>
              <a:rPr lang="en-US" sz="1100" dirty="0" err="1"/>
              <a:t>Naghili</a:t>
            </a:r>
            <a:r>
              <a:rPr lang="en-US" sz="1100" dirty="0"/>
              <a:t> B, </a:t>
            </a:r>
            <a:r>
              <a:rPr lang="en-US" sz="1100" dirty="0" err="1"/>
              <a:t>Goldust</a:t>
            </a:r>
            <a:r>
              <a:rPr lang="en-US" sz="1100" dirty="0"/>
              <a:t> M, et al. The efficacy of permethrin 5% vs. oral ivermectin for the treatment of scabies. Ann </a:t>
            </a:r>
            <a:r>
              <a:rPr lang="en-US" sz="1100" dirty="0" err="1"/>
              <a:t>Parasitol</a:t>
            </a:r>
            <a:r>
              <a:rPr lang="en-US" sz="1100" dirty="0"/>
              <a:t>. 2013;59(4):189–194.</a:t>
            </a:r>
            <a:endParaRPr lang="tr-TR" sz="1100" dirty="0"/>
          </a:p>
        </p:txBody>
      </p:sp>
    </p:spTree>
    <p:extLst>
      <p:ext uri="{BB962C8B-B14F-4D97-AF65-F5344CB8AC3E}">
        <p14:creationId xmlns:p14="http://schemas.microsoft.com/office/powerpoint/2010/main" val="20005421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B17E09-F086-4005-CC0E-34426EEFB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E3898C-7750-5F20-1ACA-63F369F33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2600" dirty="0"/>
              <a:t>Yakın tarihli bir </a:t>
            </a:r>
            <a:r>
              <a:rPr lang="tr-TR" sz="2600" dirty="0" err="1"/>
              <a:t>Cochrane</a:t>
            </a:r>
            <a:r>
              <a:rPr lang="tr-TR" sz="2600" dirty="0"/>
              <a:t> literatür incelemesi, oral </a:t>
            </a:r>
            <a:r>
              <a:rPr lang="tr-TR" sz="2600" dirty="0" err="1"/>
              <a:t>ivermektin</a:t>
            </a:r>
            <a:r>
              <a:rPr lang="tr-TR" sz="2600" dirty="0"/>
              <a:t> ile %68'e kıyasla, </a:t>
            </a:r>
            <a:r>
              <a:rPr lang="tr-TR" sz="2600" dirty="0" err="1"/>
              <a:t>permetrin</a:t>
            </a:r>
            <a:r>
              <a:rPr lang="tr-TR" sz="2600" dirty="0"/>
              <a:t> ile yapılan çalışmalarda ortalama %74'lük bir </a:t>
            </a:r>
            <a:r>
              <a:rPr lang="tr-TR" sz="2600" dirty="0" err="1"/>
              <a:t>klerens</a:t>
            </a:r>
            <a:r>
              <a:rPr lang="tr-TR" sz="2600" dirty="0"/>
              <a:t> oranı bulmuştur. </a:t>
            </a:r>
          </a:p>
          <a:p>
            <a:endParaRPr lang="tr-TR" sz="2600" dirty="0"/>
          </a:p>
          <a:p>
            <a:r>
              <a:rPr lang="tr-TR" sz="2600" dirty="0"/>
              <a:t>Benzer şekilde, tedavi bir ila üç doz </a:t>
            </a:r>
            <a:r>
              <a:rPr lang="tr-TR" sz="2600" dirty="0" err="1"/>
              <a:t>ivermektin</a:t>
            </a:r>
            <a:r>
              <a:rPr lang="tr-TR" sz="2600" dirty="0"/>
              <a:t> (%86) veya bir ila üç doz </a:t>
            </a:r>
            <a:r>
              <a:rPr lang="tr-TR" sz="2600" dirty="0" err="1"/>
              <a:t>permetrin</a:t>
            </a:r>
            <a:r>
              <a:rPr lang="tr-TR" sz="2600" dirty="0"/>
              <a:t> uygulamasından (%93) oluştuğunda, dört haftalık takipten sonra tam </a:t>
            </a:r>
            <a:r>
              <a:rPr lang="tr-TR" sz="2600" dirty="0" err="1"/>
              <a:t>klerens</a:t>
            </a:r>
            <a:r>
              <a:rPr lang="tr-TR" sz="2600" dirty="0"/>
              <a:t> oranlarında çok az fark görüldü veya hiç fark görülmedi. </a:t>
            </a:r>
          </a:p>
          <a:p>
            <a:endParaRPr lang="tr-TR" sz="2600" dirty="0"/>
          </a:p>
          <a:p>
            <a:r>
              <a:rPr lang="tr-TR" sz="2600" dirty="0"/>
              <a:t>Bu çalışmaların kalitesi tek tip olduğundan yüksek değildi, bu nedenle güven çoğunlukla düşük ila orta olarak tahmin edildi.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1100" dirty="0"/>
              <a:t> 12.</a:t>
            </a:r>
            <a:r>
              <a:rPr lang="en-US" sz="1100" dirty="0"/>
              <a:t> . </a:t>
            </a:r>
            <a:r>
              <a:rPr lang="en-US" sz="1100" dirty="0" err="1"/>
              <a:t>Rosumeck</a:t>
            </a:r>
            <a:r>
              <a:rPr lang="en-US" sz="1100" dirty="0"/>
              <a:t> S, Nast A, Dressler C. Ivermectin and permethrin for treating scabies. Cochrane Database Syst Rev. 2018; (4):Art. No.: CD012994.</a:t>
            </a:r>
            <a:endParaRPr lang="tr-TR" sz="1100" dirty="0"/>
          </a:p>
        </p:txBody>
      </p:sp>
    </p:spTree>
    <p:extLst>
      <p:ext uri="{BB962C8B-B14F-4D97-AF65-F5344CB8AC3E}">
        <p14:creationId xmlns:p14="http://schemas.microsoft.com/office/powerpoint/2010/main" val="13604332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B17E09-F086-4005-CC0E-34426EEFB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E3898C-7750-5F20-1ACA-63F369F33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/>
              <a:t>Son zamanlarda İtalya'daki tek merkezli bir çalışmada %5 </a:t>
            </a:r>
            <a:r>
              <a:rPr lang="tr-TR" sz="2400" dirty="0" err="1"/>
              <a:t>permetrin</a:t>
            </a:r>
            <a:r>
              <a:rPr lang="tr-TR" sz="2400" dirty="0"/>
              <a:t> içeren yeni bir tedavi rejimi geliştirdi. </a:t>
            </a:r>
          </a:p>
          <a:p>
            <a:endParaRPr lang="tr-TR" sz="2400" dirty="0"/>
          </a:p>
          <a:p>
            <a:r>
              <a:rPr lang="tr-TR" sz="2400" dirty="0" err="1"/>
              <a:t>Permetrin'in</a:t>
            </a:r>
            <a:r>
              <a:rPr lang="tr-TR" sz="2400" dirty="0"/>
              <a:t> daha sık uygulandığı hastalarda daha iyi sonuçların klinik olarak gözlemlenmesi, </a:t>
            </a:r>
            <a:r>
              <a:rPr lang="tr-TR" sz="2400" dirty="0" err="1"/>
              <a:t>permetrin</a:t>
            </a:r>
            <a:r>
              <a:rPr lang="tr-TR" sz="2400" dirty="0"/>
              <a:t> 7-10 gün arayla iki kez uygulandığında %62 ve </a:t>
            </a:r>
            <a:r>
              <a:rPr lang="tr-TR" sz="2400" dirty="0" err="1"/>
              <a:t>permetrin</a:t>
            </a:r>
            <a:r>
              <a:rPr lang="tr-TR" sz="2400" dirty="0"/>
              <a:t> iki gün üst üste uygulandığında ve 7-10 gün sonra tekrarlandığında %87'lik iyileşme oranları ile bir çalışma tasarımına yol açmıştır. </a:t>
            </a:r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1000" dirty="0"/>
              <a:t> 13. </a:t>
            </a:r>
            <a:r>
              <a:rPr lang="tr-TR" sz="1000" dirty="0" err="1"/>
              <a:t>Veraldi</a:t>
            </a:r>
            <a:r>
              <a:rPr lang="tr-TR" sz="1000" dirty="0"/>
              <a:t> S, De </a:t>
            </a:r>
            <a:r>
              <a:rPr lang="tr-TR" sz="1000" dirty="0" err="1"/>
              <a:t>Micheli</a:t>
            </a:r>
            <a:r>
              <a:rPr lang="tr-TR" sz="1000" dirty="0"/>
              <a:t> P, </a:t>
            </a:r>
            <a:r>
              <a:rPr lang="tr-TR" sz="1000" dirty="0" err="1"/>
              <a:t>Schianchi</a:t>
            </a:r>
            <a:r>
              <a:rPr lang="tr-TR" sz="1000" dirty="0"/>
              <a:t> R, et al. A </a:t>
            </a:r>
            <a:r>
              <a:rPr lang="tr-TR" sz="1000" dirty="0" err="1"/>
              <a:t>new</a:t>
            </a:r>
            <a:r>
              <a:rPr lang="tr-TR" sz="1000" dirty="0"/>
              <a:t> </a:t>
            </a:r>
            <a:r>
              <a:rPr lang="tr-TR" sz="1000" dirty="0" err="1"/>
              <a:t>treatment</a:t>
            </a:r>
            <a:r>
              <a:rPr lang="tr-TR" sz="1000" dirty="0"/>
              <a:t> </a:t>
            </a:r>
            <a:r>
              <a:rPr lang="tr-TR" sz="1000" dirty="0" err="1"/>
              <a:t>regimen</a:t>
            </a:r>
            <a:r>
              <a:rPr lang="tr-TR" sz="1000" dirty="0"/>
              <a:t> </a:t>
            </a:r>
            <a:r>
              <a:rPr lang="tr-TR" sz="1000" dirty="0" err="1"/>
              <a:t>with</a:t>
            </a:r>
            <a:r>
              <a:rPr lang="tr-TR" sz="1000" dirty="0"/>
              <a:t> </a:t>
            </a:r>
            <a:r>
              <a:rPr lang="tr-TR" sz="1000" dirty="0" err="1"/>
              <a:t>permethrin</a:t>
            </a:r>
            <a:r>
              <a:rPr lang="tr-TR" sz="1000" dirty="0"/>
              <a:t> in </a:t>
            </a:r>
            <a:r>
              <a:rPr lang="tr-TR" sz="1000" dirty="0" err="1"/>
              <a:t>scabies</a:t>
            </a:r>
            <a:r>
              <a:rPr lang="tr-TR" sz="1000" dirty="0"/>
              <a:t>. G </a:t>
            </a:r>
            <a:r>
              <a:rPr lang="tr-TR" sz="1000" dirty="0" err="1"/>
              <a:t>Ital</a:t>
            </a:r>
            <a:r>
              <a:rPr lang="tr-TR" sz="1000" dirty="0"/>
              <a:t> </a:t>
            </a:r>
            <a:r>
              <a:rPr lang="tr-TR" sz="1000" dirty="0" err="1"/>
              <a:t>Dermatol</a:t>
            </a:r>
            <a:r>
              <a:rPr lang="tr-TR" sz="1000" dirty="0"/>
              <a:t> </a:t>
            </a:r>
            <a:r>
              <a:rPr lang="tr-TR" sz="1000" dirty="0" err="1"/>
              <a:t>Venereol</a:t>
            </a:r>
            <a:r>
              <a:rPr lang="tr-TR" sz="1000" dirty="0"/>
              <a:t>. 2018;153(4):491–493.</a:t>
            </a:r>
          </a:p>
        </p:txBody>
      </p:sp>
    </p:spTree>
    <p:extLst>
      <p:ext uri="{BB962C8B-B14F-4D97-AF65-F5344CB8AC3E}">
        <p14:creationId xmlns:p14="http://schemas.microsoft.com/office/powerpoint/2010/main" val="4033638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371B62-894A-4787-8DBE-BB5B48ED0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A93A28-85BB-51DC-6CFA-C49487D62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tr-TR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Uyuz vakalarındaki bu artış, </a:t>
            </a:r>
            <a:r>
              <a:rPr lang="tr-TR" sz="2400" dirty="0">
                <a:solidFill>
                  <a:srgbClr val="333333"/>
                </a:solidFill>
                <a:ea typeface="Times New Roman" panose="02020603050405020304" pitchFamily="18" charset="0"/>
              </a:rPr>
              <a:t>büyük</a:t>
            </a:r>
            <a:r>
              <a:rPr lang="tr-TR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oranda uyuza sahip mülteciler gibi risk altındaki grupların artmasıyla ve </a:t>
            </a:r>
            <a:r>
              <a:rPr lang="tr-TR" sz="2400" dirty="0">
                <a:solidFill>
                  <a:srgbClr val="333333"/>
                </a:solidFill>
                <a:ea typeface="Times New Roman" panose="02020603050405020304" pitchFamily="18" charset="0"/>
              </a:rPr>
              <a:t>risk</a:t>
            </a:r>
            <a:r>
              <a:rPr lang="tr-TR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faktörlerin ortaya çıkmasıyla açıklanabilir (yoksulluk, kötü sağlık koşulları, yüksek nüfus yoğunluğu ve hane halkının kalabalık olması </a:t>
            </a:r>
            <a:r>
              <a:rPr lang="tr-TR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vb</a:t>
            </a:r>
            <a:r>
              <a:rPr lang="tr-TR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)</a:t>
            </a:r>
          </a:p>
          <a:p>
            <a:r>
              <a:rPr lang="tr-TR" sz="2400" b="0" i="0" dirty="0">
                <a:solidFill>
                  <a:srgbClr val="000000"/>
                </a:solidFill>
                <a:effectLst/>
              </a:rPr>
              <a:t>2004 yılında Almanya'da yapılan prospektif çok merkezli bir çalışma, %5 </a:t>
            </a:r>
            <a:r>
              <a:rPr lang="tr-TR" sz="2400" b="0" i="0" dirty="0" err="1">
                <a:solidFill>
                  <a:srgbClr val="000000"/>
                </a:solidFill>
                <a:effectLst/>
              </a:rPr>
              <a:t>permetrin</a:t>
            </a:r>
            <a:r>
              <a:rPr lang="tr-TR" sz="2400" b="0" i="0" dirty="0">
                <a:solidFill>
                  <a:srgbClr val="000000"/>
                </a:solidFill>
                <a:effectLst/>
              </a:rPr>
              <a:t> kreminin uyuzla enfekte yetişkinlerde, çocuklarda ve bebeklerde etkinliğini ve güvenliğini kanıtladı ve o ülkede </a:t>
            </a:r>
            <a:r>
              <a:rPr lang="tr-TR" sz="2400" b="0" i="0" dirty="0" err="1">
                <a:solidFill>
                  <a:srgbClr val="000000"/>
                </a:solidFill>
                <a:effectLst/>
              </a:rPr>
              <a:t>InfectoScabVR</a:t>
            </a:r>
            <a:r>
              <a:rPr lang="tr-TR" sz="2400" b="0" i="0" dirty="0">
                <a:solidFill>
                  <a:srgbClr val="000000"/>
                </a:solidFill>
                <a:effectLst/>
              </a:rPr>
              <a:t> kreminin onaylanmasına katkıda bulundu. </a:t>
            </a:r>
            <a:endParaRPr lang="tr-TR" sz="2400" dirty="0">
              <a:solidFill>
                <a:srgbClr val="333333"/>
              </a:solidFill>
              <a:effectLst/>
              <a:ea typeface="Times New Roman" panose="02020603050405020304" pitchFamily="18" charset="0"/>
            </a:endParaRPr>
          </a:p>
          <a:p>
            <a:r>
              <a:rPr lang="tr-TR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O zamandan beri, bu kremin tek seferlik topikal uygulaması en yaygın ve etkili tedavi seçeneği haline geldi.</a:t>
            </a:r>
          </a:p>
          <a:p>
            <a:endParaRPr lang="tr-TR" sz="2400" dirty="0">
              <a:solidFill>
                <a:srgbClr val="333333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000" dirty="0"/>
              <a:t>2. </a:t>
            </a:r>
            <a:r>
              <a:rPr lang="tr-TR" sz="1000" dirty="0" err="1"/>
              <a:t>Sunderkotter</a:t>
            </a:r>
            <a:r>
              <a:rPr lang="tr-TR" sz="1000" dirty="0"/>
              <a:t> C, </a:t>
            </a:r>
            <a:r>
              <a:rPr lang="tr-TR" sz="1000" dirty="0" err="1"/>
              <a:t>Aebischer</a:t>
            </a:r>
            <a:r>
              <a:rPr lang="tr-TR" sz="1000" dirty="0"/>
              <a:t> A, </a:t>
            </a:r>
            <a:r>
              <a:rPr lang="tr-TR" sz="1000" dirty="0" err="1"/>
              <a:t>Neufeld</a:t>
            </a:r>
            <a:r>
              <a:rPr lang="tr-TR" sz="1000" dirty="0"/>
              <a:t> M, et al. </a:t>
            </a:r>
            <a:r>
              <a:rPr lang="tr-TR" sz="1000" dirty="0" err="1"/>
              <a:t>Increase</a:t>
            </a:r>
            <a:r>
              <a:rPr lang="tr-TR" sz="1000" dirty="0"/>
              <a:t> of € </a:t>
            </a:r>
            <a:r>
              <a:rPr lang="tr-TR" sz="1000" dirty="0" err="1"/>
              <a:t>scabies</a:t>
            </a:r>
            <a:r>
              <a:rPr lang="tr-TR" sz="1000" dirty="0"/>
              <a:t> in Germany </a:t>
            </a:r>
            <a:r>
              <a:rPr lang="tr-TR" sz="1000" dirty="0" err="1"/>
              <a:t>and</a:t>
            </a:r>
            <a:r>
              <a:rPr lang="tr-TR" sz="1000" dirty="0"/>
              <a:t> </a:t>
            </a:r>
            <a:r>
              <a:rPr lang="tr-TR" sz="1000" dirty="0" err="1"/>
              <a:t>development</a:t>
            </a:r>
            <a:r>
              <a:rPr lang="tr-TR" sz="1000" dirty="0"/>
              <a:t> of </a:t>
            </a:r>
            <a:r>
              <a:rPr lang="tr-TR" sz="1000" dirty="0" err="1"/>
              <a:t>resistant</a:t>
            </a:r>
            <a:r>
              <a:rPr lang="tr-TR" sz="1000" dirty="0"/>
              <a:t> </a:t>
            </a:r>
            <a:r>
              <a:rPr lang="tr-TR" sz="1000" dirty="0" err="1"/>
              <a:t>mites</a:t>
            </a:r>
            <a:r>
              <a:rPr lang="tr-TR" sz="1000" dirty="0"/>
              <a:t>? </a:t>
            </a:r>
            <a:r>
              <a:rPr lang="tr-TR" sz="1000" dirty="0" err="1"/>
              <a:t>Evidence</a:t>
            </a:r>
            <a:r>
              <a:rPr lang="tr-TR" sz="1000" dirty="0"/>
              <a:t> </a:t>
            </a:r>
            <a:r>
              <a:rPr lang="tr-TR" sz="1000" dirty="0" err="1"/>
              <a:t>and</a:t>
            </a:r>
            <a:r>
              <a:rPr lang="tr-TR" sz="1000" dirty="0"/>
              <a:t> </a:t>
            </a:r>
            <a:r>
              <a:rPr lang="tr-TR" sz="1000" dirty="0" err="1"/>
              <a:t>consequence</a:t>
            </a:r>
            <a:r>
              <a:rPr lang="tr-TR" sz="1000" dirty="0"/>
              <a:t>. JDDG. 2019;17(1):15–23. </a:t>
            </a:r>
          </a:p>
          <a:p>
            <a:pPr marL="0" indent="0">
              <a:buNone/>
            </a:pPr>
            <a:r>
              <a:rPr lang="tr-TR" sz="1000" dirty="0"/>
              <a:t>3. </a:t>
            </a:r>
            <a:r>
              <a:rPr lang="tr-TR" sz="1000" dirty="0" err="1"/>
              <a:t>Hamm</a:t>
            </a:r>
            <a:r>
              <a:rPr lang="tr-TR" sz="1000" dirty="0"/>
              <a:t> H, </a:t>
            </a:r>
            <a:r>
              <a:rPr lang="tr-TR" sz="1000" dirty="0" err="1"/>
              <a:t>Beiteke</a:t>
            </a:r>
            <a:r>
              <a:rPr lang="tr-TR" sz="1000" dirty="0"/>
              <a:t> U, </a:t>
            </a:r>
            <a:r>
              <a:rPr lang="tr-TR" sz="1000" dirty="0" err="1"/>
              <a:t>Hoger</a:t>
            </a:r>
            <a:r>
              <a:rPr lang="tr-TR" sz="1000" dirty="0"/>
              <a:t> PH, et al. </a:t>
            </a:r>
            <a:r>
              <a:rPr lang="tr-TR" sz="1000" dirty="0" err="1"/>
              <a:t>Treatment</a:t>
            </a:r>
            <a:r>
              <a:rPr lang="tr-TR" sz="1000" dirty="0"/>
              <a:t> of </a:t>
            </a:r>
            <a:r>
              <a:rPr lang="tr-TR" sz="1000" dirty="0" err="1"/>
              <a:t>scabies</a:t>
            </a:r>
            <a:r>
              <a:rPr lang="tr-TR" sz="1000" dirty="0"/>
              <a:t> € </a:t>
            </a:r>
            <a:r>
              <a:rPr lang="tr-TR" sz="1000" dirty="0" err="1"/>
              <a:t>with</a:t>
            </a:r>
            <a:r>
              <a:rPr lang="tr-TR" sz="1000" dirty="0"/>
              <a:t> 5% </a:t>
            </a:r>
            <a:r>
              <a:rPr lang="tr-TR" sz="1000" dirty="0" err="1"/>
              <a:t>permethrin</a:t>
            </a:r>
            <a:r>
              <a:rPr lang="tr-TR" sz="1000" dirty="0"/>
              <a:t> </a:t>
            </a:r>
            <a:r>
              <a:rPr lang="tr-TR" sz="1000" dirty="0" err="1"/>
              <a:t>cream</a:t>
            </a:r>
            <a:r>
              <a:rPr lang="tr-TR" sz="1000" dirty="0"/>
              <a:t>: </a:t>
            </a:r>
            <a:r>
              <a:rPr lang="tr-TR" sz="1000" dirty="0" err="1"/>
              <a:t>results</a:t>
            </a:r>
            <a:r>
              <a:rPr lang="tr-TR" sz="1000" dirty="0"/>
              <a:t> of a </a:t>
            </a:r>
            <a:r>
              <a:rPr lang="tr-TR" sz="1000" dirty="0" err="1"/>
              <a:t>German</a:t>
            </a:r>
            <a:r>
              <a:rPr lang="tr-TR" sz="1000" dirty="0"/>
              <a:t> </a:t>
            </a:r>
            <a:r>
              <a:rPr lang="tr-TR" sz="1000" dirty="0" err="1"/>
              <a:t>multicenter</a:t>
            </a:r>
            <a:r>
              <a:rPr lang="tr-TR" sz="1000" dirty="0"/>
              <a:t> </a:t>
            </a:r>
            <a:r>
              <a:rPr lang="tr-TR" sz="1000" dirty="0" err="1"/>
              <a:t>study</a:t>
            </a:r>
            <a:r>
              <a:rPr lang="tr-TR" sz="1000" dirty="0"/>
              <a:t>. J </a:t>
            </a:r>
            <a:r>
              <a:rPr lang="tr-TR" sz="1000" dirty="0" err="1"/>
              <a:t>Dtsch</a:t>
            </a:r>
            <a:r>
              <a:rPr lang="tr-TR" sz="1000" dirty="0"/>
              <a:t> </a:t>
            </a:r>
            <a:r>
              <a:rPr lang="tr-TR" sz="1000" dirty="0" err="1"/>
              <a:t>Dermatol</a:t>
            </a:r>
            <a:r>
              <a:rPr lang="tr-TR" sz="1000" dirty="0"/>
              <a:t> </a:t>
            </a:r>
            <a:r>
              <a:rPr lang="tr-TR" sz="1000" dirty="0" err="1"/>
              <a:t>Ges</a:t>
            </a:r>
            <a:r>
              <a:rPr lang="tr-TR" sz="1000" dirty="0"/>
              <a:t>. 2006;4(5):407–413.</a:t>
            </a:r>
          </a:p>
        </p:txBody>
      </p:sp>
    </p:spTree>
    <p:extLst>
      <p:ext uri="{BB962C8B-B14F-4D97-AF65-F5344CB8AC3E}">
        <p14:creationId xmlns:p14="http://schemas.microsoft.com/office/powerpoint/2010/main" val="10890750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B17E09-F086-4005-CC0E-34426EEFB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SONUÇLAR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E3898C-7750-5F20-1ACA-63F369F33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Tek merkezli, kontrollü, randomize çalışmanın bulguları şu sonuçları ortaya koydu: 1 hafta arayla iki kez </a:t>
            </a:r>
            <a:r>
              <a:rPr lang="tr-TR" sz="2400" dirty="0" err="1"/>
              <a:t>permetrin</a:t>
            </a:r>
            <a:r>
              <a:rPr lang="tr-TR" sz="2400" dirty="0"/>
              <a:t> uygulamasının, vücudun etkilenen bölgelerinin yoğun bir şekilde tedavi edildiği yoğun bir terapötik şema kadar az etkili olduğu bulundu.</a:t>
            </a:r>
          </a:p>
          <a:p>
            <a:endParaRPr lang="tr-TR" sz="2400" dirty="0"/>
          </a:p>
          <a:p>
            <a:r>
              <a:rPr lang="tr-TR" sz="2400" dirty="0"/>
              <a:t>Ayrıca, geleneksel bir tedavinin (3 haftalık takipte değerlendirildi) başarısız olmasının ardından tedavinin yoğun terapötik şema ile tekrarlanması daha iyi bir sonuçla ilişkilendirilmedi. (%11)</a:t>
            </a:r>
          </a:p>
        </p:txBody>
      </p:sp>
    </p:spTree>
    <p:extLst>
      <p:ext uri="{BB962C8B-B14F-4D97-AF65-F5344CB8AC3E}">
        <p14:creationId xmlns:p14="http://schemas.microsoft.com/office/powerpoint/2010/main" val="24578469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B17E09-F086-4005-CC0E-34426EEFB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SONUÇLAR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E3898C-7750-5F20-1ACA-63F369F33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Çalışmada, topikal </a:t>
            </a:r>
            <a:r>
              <a:rPr lang="tr-TR" sz="2400" dirty="0" err="1"/>
              <a:t>permetrin</a:t>
            </a:r>
            <a:r>
              <a:rPr lang="tr-TR" sz="2400" dirty="0"/>
              <a:t> kremin yanlış kullanımının hasta grubunda rol oynamadığı düşünüldü;</a:t>
            </a:r>
          </a:p>
          <a:p>
            <a:r>
              <a:rPr lang="tr-TR" sz="2400" dirty="0"/>
              <a:t>Çünkü (i) </a:t>
            </a:r>
            <a:r>
              <a:rPr lang="tr-TR" sz="2400" dirty="0" err="1"/>
              <a:t>permetrin</a:t>
            </a:r>
            <a:r>
              <a:rPr lang="tr-TR" sz="2400" dirty="0"/>
              <a:t> krem 10 yılı aşkın süredir kullanılmaktadır ve sadece tek sefer uygulandığında bile etkinliği kanıtlanmıştır,</a:t>
            </a:r>
          </a:p>
          <a:p>
            <a:r>
              <a:rPr lang="tr-TR" sz="2400" dirty="0"/>
              <a:t>(ii) tüketilen krem miktarı ve uygulamanın doğruluğu takip soru formunda sorgulandı, </a:t>
            </a:r>
          </a:p>
          <a:p>
            <a:r>
              <a:rPr lang="tr-TR" sz="2400" dirty="0"/>
              <a:t>(iii) C grubu hastalar iki 'yaklaşık' kür tedavi gördüler, bu süre büyük olasılıkla uygulamanın yanlış kullanımını ortadan kaldırdı.</a:t>
            </a:r>
          </a:p>
        </p:txBody>
      </p:sp>
    </p:spTree>
    <p:extLst>
      <p:ext uri="{BB962C8B-B14F-4D97-AF65-F5344CB8AC3E}">
        <p14:creationId xmlns:p14="http://schemas.microsoft.com/office/powerpoint/2010/main" val="23684245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B17E09-F086-4005-CC0E-34426EEFB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SONUÇLAR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E3898C-7750-5F20-1ACA-63F369F33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Çalışmanın sonuçları, % 5 </a:t>
            </a:r>
            <a:r>
              <a:rPr lang="tr-TR" sz="2400" dirty="0" err="1"/>
              <a:t>permetrin</a:t>
            </a:r>
            <a:r>
              <a:rPr lang="tr-TR" sz="2400" dirty="0"/>
              <a:t> krem direncinin var olduğu, ancak doğrulamanın hala gerekli olduğu sonucunu desteklemektedir.</a:t>
            </a:r>
          </a:p>
        </p:txBody>
      </p:sp>
    </p:spTree>
    <p:extLst>
      <p:ext uri="{BB962C8B-B14F-4D97-AF65-F5344CB8AC3E}">
        <p14:creationId xmlns:p14="http://schemas.microsoft.com/office/powerpoint/2010/main" val="39869024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B17E09-F086-4005-CC0E-34426EEFB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E3898C-7750-5F20-1ACA-63F369F33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                                                                                              </a:t>
            </a:r>
            <a:r>
              <a:rPr lang="tr-TR" sz="3200" i="1" dirty="0"/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100676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371B62-894A-4787-8DBE-BB5B48ED0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A93A28-85BB-51DC-6CFA-C49487D62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lang="tr-TR" sz="2400" dirty="0">
                <a:solidFill>
                  <a:srgbClr val="333333"/>
                </a:solidFill>
                <a:ea typeface="Times New Roman" panose="02020603050405020304" pitchFamily="18" charset="0"/>
              </a:rPr>
              <a:t>Günümüzde</a:t>
            </a:r>
            <a:r>
              <a:rPr lang="tr-TR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uyuz teşhisi, çoğunlukla </a:t>
            </a:r>
            <a:r>
              <a:rPr lang="tr-TR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dermatoskopi</a:t>
            </a:r>
            <a:r>
              <a:rPr lang="tr-TR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ile derinin tüm erişilebilir bölümlerinin zaman alıcı incelenmesine dayanmaktadır. </a:t>
            </a:r>
          </a:p>
          <a:p>
            <a:endParaRPr lang="tr-TR" sz="2400" dirty="0">
              <a:solidFill>
                <a:srgbClr val="333333"/>
              </a:solidFill>
              <a:effectLst/>
              <a:ea typeface="Times New Roman" panose="02020603050405020304" pitchFamily="18" charset="0"/>
            </a:endParaRPr>
          </a:p>
          <a:p>
            <a:r>
              <a:rPr lang="tr-TR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Nüfusa dayalı üç uyuz araştırmasından elde edilen verilere dayanan yakın tarihli bir rapor, en yüksek akar istilasına sahip vücut bölgelerinin eller (%51,2), ayaklar (%49,7) ve alt bacaklar (%48,3) olduğunu bulmuştur. </a:t>
            </a:r>
          </a:p>
          <a:p>
            <a:endParaRPr lang="tr-TR" sz="2400" dirty="0">
              <a:solidFill>
                <a:srgbClr val="333333"/>
              </a:solidFill>
              <a:effectLst/>
              <a:ea typeface="Times New Roman" panose="02020603050405020304" pitchFamily="18" charset="0"/>
            </a:endParaRPr>
          </a:p>
          <a:p>
            <a:r>
              <a:rPr lang="tr-TR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Tüm vücut yerine bu bölgelerin incelenmesi, uyuzun şiddetine veya </a:t>
            </a:r>
            <a:r>
              <a:rPr lang="tr-TR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impetigonun</a:t>
            </a:r>
            <a:r>
              <a:rPr lang="tr-TR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varlığına veya yokluğuna bakılmaksızın, cinsiyet ve yaş alt gruplarında %93,2'lik bir duyarlılık sağlamıştır.</a:t>
            </a:r>
          </a:p>
          <a:p>
            <a:endParaRPr lang="tr-TR" sz="2400" dirty="0">
              <a:solidFill>
                <a:srgbClr val="333333"/>
              </a:solidFill>
              <a:ea typeface="Times New Roman" panose="02020603050405020304" pitchFamily="18" charset="0"/>
            </a:endParaRPr>
          </a:p>
          <a:p>
            <a:endParaRPr lang="tr-TR" sz="2400" dirty="0">
              <a:solidFill>
                <a:srgbClr val="333333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000" dirty="0"/>
              <a:t> 1.</a:t>
            </a:r>
            <a:r>
              <a:rPr lang="en-US" sz="1000" dirty="0"/>
              <a:t>Marks M, Engelman D, Romani L, et al. Exploration of a simplified clinical examination for scabies to support public health decision-making. PLOS </a:t>
            </a:r>
            <a:r>
              <a:rPr lang="en-US" sz="1000" dirty="0" err="1"/>
              <a:t>Negl</a:t>
            </a:r>
            <a:r>
              <a:rPr lang="en-US" sz="1000" dirty="0"/>
              <a:t> Trop Dis. 2018; 12(12):e0006996.</a:t>
            </a:r>
            <a:endParaRPr lang="tr-TR" sz="10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33669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371B62-894A-4787-8DBE-BB5B48ED0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A93A28-85BB-51DC-6CFA-C49487D62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Bu ç</a:t>
            </a:r>
            <a:r>
              <a:rPr lang="tr-TR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alışmanın amacı, %5 </a:t>
            </a:r>
            <a:r>
              <a:rPr lang="tr-TR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permetrin</a:t>
            </a:r>
            <a:r>
              <a:rPr lang="tr-TR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kremin daha sık kullanılmasının son zamanlarda gözlenen kötü sonuçları iyileştirip iyileştiremeyeceğini araştırmaktı.</a:t>
            </a:r>
          </a:p>
          <a:p>
            <a:endParaRPr lang="tr-TR" sz="2400" dirty="0">
              <a:solidFill>
                <a:srgbClr val="333333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Bununla birlikte, 7 günlük bir tüm vücut tedavisi maliyetli olacağından ve ilaç uyumu zayıf olabileceğinden bir uzlaşma olarak yalnızca etkilenen bölgelerin günlük tedavisi seçilmiştir.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4356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371B62-894A-4787-8DBE-BB5B48ED0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MATERYAL VE METOD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A93A28-85BB-51DC-6CFA-C49487D62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Bu çalışma, Salzburg, Avusturya'daki </a:t>
            </a:r>
            <a:r>
              <a:rPr lang="tr-TR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Paracelsus</a:t>
            </a:r>
            <a:r>
              <a:rPr lang="tr-TR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Tıp </a:t>
            </a:r>
            <a:r>
              <a:rPr lang="tr-TR" sz="2400" dirty="0">
                <a:solidFill>
                  <a:srgbClr val="333333"/>
                </a:solidFill>
                <a:ea typeface="Times New Roman" panose="02020603050405020304" pitchFamily="18" charset="0"/>
              </a:rPr>
              <a:t>Fakültesi </a:t>
            </a:r>
            <a:r>
              <a:rPr lang="tr-TR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Hastanesi Dermatoloji ve </a:t>
            </a:r>
            <a:r>
              <a:rPr lang="tr-TR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Allergoloji</a:t>
            </a:r>
            <a:r>
              <a:rPr lang="tr-TR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Departmanında tek merkezli, randomize, prospektif, açık bir çalışma olarak yürütüldü.</a:t>
            </a:r>
          </a:p>
          <a:p>
            <a:endParaRPr lang="tr-TR" sz="2400" dirty="0">
              <a:solidFill>
                <a:srgbClr val="333333"/>
              </a:solidFill>
              <a:effectLst/>
              <a:ea typeface="Times New Roman" panose="02020603050405020304" pitchFamily="18" charset="0"/>
            </a:endParaRPr>
          </a:p>
          <a:p>
            <a:r>
              <a:rPr lang="tr-TR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Eylül 2018 ile Mart 2019 tarihleri ​​arasında polikliniğe başvuran 6 yaşından büyük uyuz hastaları çalışmaya alınmak üzere değerlendirildi. </a:t>
            </a:r>
          </a:p>
          <a:p>
            <a:endParaRPr lang="tr-TR" sz="2400" dirty="0">
              <a:solidFill>
                <a:srgbClr val="333333"/>
              </a:solidFill>
              <a:effectLst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tr-TR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Eşler ve aynı hanede yaşayanlar muayeneye katılmaya çağrıldı. Enfeste olanlara, dahil edilme kriterlerini karşılamaları durumunda çalışmaya katılmaları teklif edildi.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10635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371B62-894A-4787-8DBE-BB5B48ED0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MATERYAL VE METOD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EFFFF2F-01EC-A9DE-2415-317B9647F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28108"/>
            <a:ext cx="10369318" cy="2000891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endParaRPr lang="tr-TR" sz="3400" dirty="0">
              <a:solidFill>
                <a:srgbClr val="333333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tr-TR" sz="6000" b="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Teşhis, ellerde, ayaklarda veya cinsel organlarda </a:t>
            </a:r>
            <a:r>
              <a:rPr lang="tr-TR" sz="6000" b="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dermatoskopik</a:t>
            </a:r>
            <a:r>
              <a:rPr lang="tr-TR" sz="6000" b="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akar tespiti ile doğrulandı.</a:t>
            </a:r>
          </a:p>
          <a:p>
            <a:pPr marL="457200" indent="-4572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tr-TR" sz="6000" b="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Hariç tutma kriterleri belirlendi;</a:t>
            </a:r>
          </a:p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A93A28-85BB-51DC-6CFA-C49487D625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497759"/>
            <a:ext cx="5157787" cy="3211266"/>
          </a:xfrm>
        </p:spPr>
        <p:txBody>
          <a:bodyPr>
            <a:normAutofit fontScale="40000" lnSpcReduction="20000"/>
          </a:bodyPr>
          <a:lstStyle/>
          <a:p>
            <a:pPr lvl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sz="45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son 4 hafta içinde </a:t>
            </a:r>
            <a:r>
              <a:rPr lang="tr-TR" sz="45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permetrin</a:t>
            </a:r>
            <a:r>
              <a:rPr lang="tr-TR" sz="45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%5 krem ​​ile </a:t>
            </a:r>
            <a:r>
              <a:rPr lang="tr-TR" sz="45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​​(en az iki uygulama ) </a:t>
            </a:r>
            <a:r>
              <a:rPr lang="tr-TR" sz="45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tedavi edilme,</a:t>
            </a:r>
          </a:p>
          <a:p>
            <a:pPr lvl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sz="45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son 6 ayda </a:t>
            </a:r>
            <a:r>
              <a:rPr lang="tr-TR" sz="45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permetrin</a:t>
            </a:r>
            <a:r>
              <a:rPr lang="tr-TR" sz="45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%5 krem ​​için tedavi başarısızlığı bildirme,</a:t>
            </a:r>
          </a:p>
          <a:p>
            <a:pPr lvl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sz="4500" dirty="0" err="1"/>
              <a:t>scabies</a:t>
            </a:r>
            <a:r>
              <a:rPr lang="tr-TR" sz="4500" dirty="0"/>
              <a:t> </a:t>
            </a:r>
            <a:r>
              <a:rPr lang="tr-TR" sz="4500" dirty="0" err="1"/>
              <a:t>crustosa</a:t>
            </a:r>
            <a:r>
              <a:rPr lang="tr-TR" sz="45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lvl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endParaRPr lang="tr-TR" sz="2400" dirty="0">
              <a:solidFill>
                <a:srgbClr val="333333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endParaRPr lang="tr-TR" sz="2400" dirty="0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ECBE96B-6582-077B-36AB-D933FEB906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428999"/>
            <a:ext cx="5183188" cy="3280026"/>
          </a:xfrm>
        </p:spPr>
        <p:txBody>
          <a:bodyPr>
            <a:normAutofit fontScale="40000" lnSpcReduction="20000"/>
          </a:bodyPr>
          <a:lstStyle/>
          <a:p>
            <a:pPr lvl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sz="45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son 6 ayda başarılı bir şekilde oral </a:t>
            </a:r>
            <a:r>
              <a:rPr lang="tr-TR" sz="45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ivermektin</a:t>
            </a:r>
            <a:r>
              <a:rPr lang="tr-TR" sz="45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kullanımı, </a:t>
            </a:r>
          </a:p>
          <a:p>
            <a:pPr lvl="1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sz="45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permetrin</a:t>
            </a:r>
            <a:r>
              <a:rPr lang="tr-TR" sz="45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%5 kreminin içeriğine karşı bilinen aşırı duyarlılık veya alerji, </a:t>
            </a:r>
          </a:p>
          <a:p>
            <a:pPr lvl="1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sz="45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hamilelik veya emzirme, </a:t>
            </a:r>
          </a:p>
          <a:p>
            <a:pPr lvl="1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sz="45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eller, cinsel organlar veya ayaklar dışındaki bölgelerde uyuz akarlarının varlığı.</a:t>
            </a:r>
            <a:endParaRPr lang="tr-TR" sz="4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7826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371B62-894A-4787-8DBE-BB5B48ED0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MATERYAL VE METOD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A93A28-85BB-51DC-6CFA-C49487D62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Hastalara, eşleri ve beraber yaşadıkları akrabalarının sayısı ve bunların mesleği hakkında sorular sorulmuştur. Demografik karşılaştırma için yaş ve cinsiyet de kaydedilmiş.</a:t>
            </a: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endParaRPr lang="tr-TR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Ek olarak, görsel analog skalaya (VAS 10) göre kaşıntı seviyesi (maksimum gece) tedavi öncesi ve takipte değerlendirilmiş.</a:t>
            </a:r>
          </a:p>
          <a:p>
            <a:endParaRPr lang="tr-TR" sz="1800" dirty="0">
              <a:solidFill>
                <a:srgbClr val="33333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6680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371B62-894A-4787-8DBE-BB5B48ED0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MATERYAL VE METOD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A93A28-85BB-51DC-6CFA-C49487D62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/>
              <a:t>Dermatoskopik</a:t>
            </a:r>
            <a:r>
              <a:rPr lang="tr-TR" sz="2400" dirty="0"/>
              <a:t> olarak tespit edilen akarların sayısı, birlikte incelenen her iki el ve ayaklarda 1 ≤ 5 ve &gt; 5 akar olarak sınıflandırılmıştır. </a:t>
            </a:r>
          </a:p>
          <a:p>
            <a:endParaRPr lang="tr-TR" sz="2400" dirty="0"/>
          </a:p>
          <a:p>
            <a:r>
              <a:rPr lang="tr-TR" sz="2400" dirty="0" err="1"/>
              <a:t>Genital</a:t>
            </a:r>
            <a:r>
              <a:rPr lang="tr-TR" sz="2400" dirty="0"/>
              <a:t> </a:t>
            </a:r>
            <a:r>
              <a:rPr lang="tr-TR" sz="2400" dirty="0" err="1"/>
              <a:t>enfestasyon</a:t>
            </a:r>
            <a:r>
              <a:rPr lang="tr-TR" sz="2400" dirty="0"/>
              <a:t> </a:t>
            </a:r>
            <a:r>
              <a:rPr lang="tr-TR" sz="2400" dirty="0" err="1"/>
              <a:t>dermatoskopik</a:t>
            </a:r>
            <a:r>
              <a:rPr lang="tr-TR" sz="2400" dirty="0"/>
              <a:t> olarak doğrulanmış ve bu bölgede kaşıntı veya lezyon gibi semptomlardan bahsedilmesi ve muayenenin reddedilmemesi koşuluyla kaydedilmiştir. </a:t>
            </a:r>
          </a:p>
          <a:p>
            <a:endParaRPr lang="tr-TR" sz="2400" dirty="0"/>
          </a:p>
          <a:p>
            <a:r>
              <a:rPr lang="tr-TR" sz="2400" dirty="0"/>
              <a:t>Kadınlarda, </a:t>
            </a:r>
            <a:r>
              <a:rPr lang="tr-TR" sz="2400" dirty="0" err="1"/>
              <a:t>perigenital</a:t>
            </a:r>
            <a:r>
              <a:rPr lang="tr-TR" sz="2400" dirty="0"/>
              <a:t> (</a:t>
            </a:r>
            <a:r>
              <a:rPr lang="tr-TR" sz="2400" dirty="0" err="1"/>
              <a:t>örn</a:t>
            </a:r>
            <a:r>
              <a:rPr lang="tr-TR" sz="2400" dirty="0"/>
              <a:t>. kasık) granülomları da pozitif olarak kaydedilmiştir. </a:t>
            </a:r>
            <a:r>
              <a:rPr lang="tr-TR" sz="2400" dirty="0" err="1"/>
              <a:t>Genital</a:t>
            </a:r>
            <a:r>
              <a:rPr lang="tr-TR" sz="2400" dirty="0"/>
              <a:t> akarların sayım üzerinde hiçbir etkisi olmamıştır. Her ziyarette jeneralize egzamanın varlığı veya yokluğu not edilmiştir.</a:t>
            </a:r>
          </a:p>
        </p:txBody>
      </p:sp>
    </p:spTree>
    <p:extLst>
      <p:ext uri="{BB962C8B-B14F-4D97-AF65-F5344CB8AC3E}">
        <p14:creationId xmlns:p14="http://schemas.microsoft.com/office/powerpoint/2010/main" val="788447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TM10001105[[fn=Kırpma]]</Template>
  <TotalTime>2820</TotalTime>
  <Words>2656</Words>
  <Application>Microsoft Office PowerPoint</Application>
  <PresentationFormat>Geniş ekran</PresentationFormat>
  <Paragraphs>204</Paragraphs>
  <Slides>33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Open Sans</vt:lpstr>
      <vt:lpstr>Office Teması</vt:lpstr>
      <vt:lpstr>PowerPoint Sunusu</vt:lpstr>
      <vt:lpstr>GİRİŞ</vt:lpstr>
      <vt:lpstr>GİRİŞ</vt:lpstr>
      <vt:lpstr>GİRİŞ</vt:lpstr>
      <vt:lpstr>GİRİŞ</vt:lpstr>
      <vt:lpstr>MATERYAL VE METOD</vt:lpstr>
      <vt:lpstr>MATERYAL VE METOD</vt:lpstr>
      <vt:lpstr>MATERYAL VE METOD</vt:lpstr>
      <vt:lpstr>MATERYAL VE METOD</vt:lpstr>
      <vt:lpstr>MATERYAL VE METOD</vt:lpstr>
      <vt:lpstr>MATERYAL VE METOD</vt:lpstr>
      <vt:lpstr>MATERYAL VE METOD</vt:lpstr>
      <vt:lpstr>MATERYAL VE METOD</vt:lpstr>
      <vt:lpstr>BULGULAR</vt:lpstr>
      <vt:lpstr>BULGULAR</vt:lpstr>
      <vt:lpstr>BULGULAR</vt:lpstr>
      <vt:lpstr>BULGULAR</vt:lpstr>
      <vt:lpstr>BULGULAR</vt:lpstr>
      <vt:lpstr>BULGULAR</vt:lpstr>
      <vt:lpstr>BULGULAR</vt:lpstr>
      <vt:lpstr>BULGULAR</vt:lpstr>
      <vt:lpstr>BULGULAR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SONUÇLAR</vt:lpstr>
      <vt:lpstr>SONUÇLAR</vt:lpstr>
      <vt:lpstr>SONUÇLAR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kübra şentürk</dc:creator>
  <cp:lastModifiedBy>kübra şentürk</cp:lastModifiedBy>
  <cp:revision>15</cp:revision>
  <dcterms:created xsi:type="dcterms:W3CDTF">2023-03-07T08:05:39Z</dcterms:created>
  <dcterms:modified xsi:type="dcterms:W3CDTF">2023-03-13T18:56:51Z</dcterms:modified>
</cp:coreProperties>
</file>