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890" autoAdjust="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4938E-6D2C-4CFF-8B57-E0905C9FAF4E}" type="datetimeFigureOut">
              <a:rPr lang="tr-TR" smtClean="0"/>
              <a:t>02.02.2016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E5E98-7CEB-4766-917E-F730916350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060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E5E98-7CEB-4766-917E-F730916350AD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48E0632-34AE-4B0B-AB7B-F9FF6D5A823F}" type="datetimeFigureOut">
              <a:rPr lang="tr-TR" smtClean="0"/>
              <a:t>02.02.2016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4F023D5-CBCF-4E66-A7C3-70766FBFB791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0632-34AE-4B0B-AB7B-F9FF6D5A823F}" type="datetimeFigureOut">
              <a:rPr lang="tr-TR" smtClean="0"/>
              <a:t>02.02.2016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23D5-CBCF-4E66-A7C3-70766FBFB79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0632-34AE-4B0B-AB7B-F9FF6D5A823F}" type="datetimeFigureOut">
              <a:rPr lang="tr-TR" smtClean="0"/>
              <a:t>02.02.2016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23D5-CBCF-4E66-A7C3-70766FBFB79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8E0632-34AE-4B0B-AB7B-F9FF6D5A823F}" type="datetimeFigureOut">
              <a:rPr lang="tr-TR" smtClean="0"/>
              <a:t>02.02.2016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F023D5-CBCF-4E66-A7C3-70766FBFB791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48E0632-34AE-4B0B-AB7B-F9FF6D5A823F}" type="datetimeFigureOut">
              <a:rPr lang="tr-TR" smtClean="0"/>
              <a:t>02.02.2016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4F023D5-CBCF-4E66-A7C3-70766FBFB791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0632-34AE-4B0B-AB7B-F9FF6D5A823F}" type="datetimeFigureOut">
              <a:rPr lang="tr-TR" smtClean="0"/>
              <a:t>02.02.2016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23D5-CBCF-4E66-A7C3-70766FBFB791}" type="slidenum">
              <a:rPr lang="tr-TR" smtClean="0"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0632-34AE-4B0B-AB7B-F9FF6D5A823F}" type="datetimeFigureOut">
              <a:rPr lang="tr-TR" smtClean="0"/>
              <a:t>02.02.2016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23D5-CBCF-4E66-A7C3-70766FBFB791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8E0632-34AE-4B0B-AB7B-F9FF6D5A823F}" type="datetimeFigureOut">
              <a:rPr lang="tr-TR" smtClean="0"/>
              <a:t>02.02.2016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F023D5-CBCF-4E66-A7C3-70766FBFB791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0632-34AE-4B0B-AB7B-F9FF6D5A823F}" type="datetimeFigureOut">
              <a:rPr lang="tr-TR" smtClean="0"/>
              <a:t>02.02.2016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23D5-CBCF-4E66-A7C3-70766FBFB79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8E0632-34AE-4B0B-AB7B-F9FF6D5A823F}" type="datetimeFigureOut">
              <a:rPr lang="tr-TR" smtClean="0"/>
              <a:t>02.02.2016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F023D5-CBCF-4E66-A7C3-70766FBFB791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8E0632-34AE-4B0B-AB7B-F9FF6D5A823F}" type="datetimeFigureOut">
              <a:rPr lang="tr-TR" smtClean="0"/>
              <a:t>02.02.2016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F023D5-CBCF-4E66-A7C3-70766FBFB791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8E0632-34AE-4B0B-AB7B-F9FF6D5A823F}" type="datetimeFigureOut">
              <a:rPr lang="tr-TR" smtClean="0"/>
              <a:t>02.02.2016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4F023D5-CBCF-4E66-A7C3-70766FBFB79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5984" y="785794"/>
            <a:ext cx="6172200" cy="2786082"/>
          </a:xfrm>
        </p:spPr>
        <p:txBody>
          <a:bodyPr>
            <a:normAutofit/>
          </a:bodyPr>
          <a:lstStyle/>
          <a:p>
            <a:r>
              <a:rPr lang="tr-TR" sz="4000" dirty="0" smtClean="0"/>
              <a:t>Vaka sunumu</a:t>
            </a:r>
            <a:br>
              <a:rPr lang="tr-TR" sz="4000" dirty="0" smtClean="0"/>
            </a:br>
            <a:r>
              <a:rPr lang="tr-TR" sz="4000" dirty="0" err="1" smtClean="0"/>
              <a:t>disfaji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571736" y="4143380"/>
            <a:ext cx="6172200" cy="1785950"/>
          </a:xfrm>
        </p:spPr>
        <p:txBody>
          <a:bodyPr/>
          <a:lstStyle/>
          <a:p>
            <a:r>
              <a:rPr lang="tr-TR" dirty="0" smtClean="0"/>
              <a:t>                         </a:t>
            </a:r>
          </a:p>
          <a:p>
            <a:r>
              <a:rPr lang="tr-TR" dirty="0" smtClean="0"/>
              <a:t>                       ARAŞ.GÖR.DR.M.NURDAN ÖZKAYA</a:t>
            </a:r>
          </a:p>
          <a:p>
            <a:r>
              <a:rPr lang="tr-TR" dirty="0" smtClean="0"/>
              <a:t>            KTÜ TIP FAKÜLTESİ AİLE HEKİMLİĞİ AD</a:t>
            </a:r>
          </a:p>
          <a:p>
            <a:r>
              <a:rPr lang="tr-TR" smtClean="0"/>
              <a:t>                                                               02.02.2016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Win7\Desktop\indir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4"/>
            <a:ext cx="5256584" cy="5901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edikalakademi.com.tr/wp-content/uploads/2013/03/gis-kanama-300x28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68760"/>
            <a:ext cx="2857500" cy="26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124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Traksiyon </a:t>
            </a:r>
            <a:r>
              <a:rPr lang="tr-TR" dirty="0" err="1" smtClean="0"/>
              <a:t>divertikülü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Traksiyon </a:t>
            </a:r>
            <a:r>
              <a:rPr lang="tr-TR" dirty="0" err="1" smtClean="0"/>
              <a:t>divertikülü</a:t>
            </a:r>
            <a:r>
              <a:rPr lang="tr-TR" dirty="0" smtClean="0"/>
              <a:t>, komşu </a:t>
            </a:r>
            <a:r>
              <a:rPr lang="tr-TR" dirty="0" err="1" smtClean="0"/>
              <a:t>inflamatuar</a:t>
            </a:r>
            <a:r>
              <a:rPr lang="tr-TR" dirty="0" smtClean="0"/>
              <a:t> değişikliklerin </a:t>
            </a:r>
            <a:r>
              <a:rPr lang="tr-TR" dirty="0" err="1" smtClean="0"/>
              <a:t>ösofagusu</a:t>
            </a:r>
            <a:r>
              <a:rPr lang="tr-TR" dirty="0" smtClean="0"/>
              <a:t> çekerek </a:t>
            </a:r>
            <a:r>
              <a:rPr lang="tr-TR" dirty="0" err="1" smtClean="0"/>
              <a:t>özofagusun</a:t>
            </a:r>
            <a:r>
              <a:rPr lang="tr-TR" dirty="0" smtClean="0"/>
              <a:t> dışa doğru olan uzanımıdır.</a:t>
            </a:r>
          </a:p>
          <a:p>
            <a:r>
              <a:rPr lang="tr-TR" dirty="0" smtClean="0"/>
              <a:t>Orta </a:t>
            </a:r>
            <a:r>
              <a:rPr lang="tr-TR" dirty="0" err="1" smtClean="0"/>
              <a:t>torasik</a:t>
            </a:r>
            <a:r>
              <a:rPr lang="tr-TR" dirty="0" smtClean="0"/>
              <a:t> </a:t>
            </a:r>
            <a:r>
              <a:rPr lang="tr-TR" dirty="0" err="1" smtClean="0"/>
              <a:t>ösofagus</a:t>
            </a:r>
            <a:r>
              <a:rPr lang="tr-TR" dirty="0" smtClean="0"/>
              <a:t> kısmında daha sık görülür. Çünkü komşu </a:t>
            </a:r>
            <a:r>
              <a:rPr lang="tr-TR" dirty="0" err="1" smtClean="0"/>
              <a:t>mediastinal</a:t>
            </a:r>
            <a:r>
              <a:rPr lang="tr-TR" dirty="0" smtClean="0"/>
              <a:t> , </a:t>
            </a:r>
            <a:r>
              <a:rPr lang="tr-TR" dirty="0" err="1" smtClean="0"/>
              <a:t>hiler</a:t>
            </a:r>
            <a:r>
              <a:rPr lang="tr-TR" dirty="0" smtClean="0"/>
              <a:t> veya </a:t>
            </a:r>
            <a:r>
              <a:rPr lang="tr-TR" dirty="0" err="1" smtClean="0"/>
              <a:t>pulmoner</a:t>
            </a:r>
            <a:r>
              <a:rPr lang="tr-TR" dirty="0" smtClean="0"/>
              <a:t> patolojiler bu bölgededir.</a:t>
            </a:r>
          </a:p>
          <a:p>
            <a:endParaRPr lang="tr-TR" dirty="0" smtClean="0"/>
          </a:p>
          <a:p>
            <a:r>
              <a:rPr lang="tr-TR" dirty="0" err="1" smtClean="0"/>
              <a:t>Disfaji</a:t>
            </a:r>
            <a:r>
              <a:rPr lang="tr-TR" dirty="0" smtClean="0"/>
              <a:t> ve </a:t>
            </a:r>
            <a:r>
              <a:rPr lang="tr-TR" dirty="0" err="1" smtClean="0"/>
              <a:t>regürjitasyon</a:t>
            </a:r>
            <a:r>
              <a:rPr lang="tr-TR" dirty="0" smtClean="0"/>
              <a:t> oluşabilir.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/>
          <a:lstStyle/>
          <a:p>
            <a:r>
              <a:rPr lang="tr-TR" dirty="0" smtClean="0"/>
              <a:t>Özet tablo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357158" y="1142984"/>
          <a:ext cx="8358246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6082"/>
                <a:gridCol w="2786082"/>
              </a:tblGrid>
              <a:tr h="797354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DURUM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TİPİK ANATOMİK LOKALİZASYON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KLİNİK ÖZELLİKLERİ</a:t>
                      </a:r>
                      <a:endParaRPr lang="tr-TR" dirty="0"/>
                    </a:p>
                  </a:txBody>
                  <a:tcPr/>
                </a:tc>
              </a:tr>
              <a:tr h="1077666">
                <a:tc>
                  <a:txBody>
                    <a:bodyPr/>
                    <a:lstStyle/>
                    <a:p>
                      <a:r>
                        <a:rPr lang="tr-TR" dirty="0" smtClean="0"/>
                        <a:t>ÖSOFAGİAL WEB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ÜST ÖSOFAGUS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Lümen içine ince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0" dirty="0" err="1" smtClean="0"/>
                        <a:t>ekzantrik</a:t>
                      </a:r>
                      <a:r>
                        <a:rPr lang="tr-TR" sz="1400" baseline="0" dirty="0" smtClean="0"/>
                        <a:t> mukoza çıkıntısı,raf benzeri dolum </a:t>
                      </a:r>
                      <a:r>
                        <a:rPr lang="tr-TR" sz="1400" baseline="0" dirty="0" err="1" smtClean="0"/>
                        <a:t>defekti</a:t>
                      </a:r>
                      <a:r>
                        <a:rPr lang="tr-TR" sz="1400" baseline="0" dirty="0" smtClean="0"/>
                        <a:t>,</a:t>
                      </a:r>
                    </a:p>
                    <a:p>
                      <a:r>
                        <a:rPr lang="tr-TR" sz="1400" dirty="0" smtClean="0"/>
                        <a:t>Sıklıkla </a:t>
                      </a:r>
                      <a:r>
                        <a:rPr lang="tr-TR" sz="1400" dirty="0" err="1" smtClean="0"/>
                        <a:t>asemptomatik</a:t>
                      </a:r>
                      <a:r>
                        <a:rPr lang="tr-TR" sz="1400" dirty="0" smtClean="0"/>
                        <a:t>,öksürük</a:t>
                      </a:r>
                      <a:r>
                        <a:rPr lang="tr-TR" sz="1400" baseline="0" dirty="0" smtClean="0"/>
                        <a:t> yapabilir.</a:t>
                      </a:r>
                      <a:endParaRPr lang="tr-TR" sz="1400" dirty="0"/>
                    </a:p>
                  </a:txBody>
                  <a:tcPr/>
                </a:tc>
              </a:tr>
              <a:tr h="797354">
                <a:tc>
                  <a:txBody>
                    <a:bodyPr/>
                    <a:lstStyle/>
                    <a:p>
                      <a:r>
                        <a:rPr kumimoji="0" lang="tr-TR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KİLLİAN-JAMİESON</a:t>
                      </a:r>
                      <a:r>
                        <a:rPr kumimoji="0" lang="tr-TR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DİVERTİKÜLÜ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SERVİKAL ÖSOFAGUS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Öksürük,</a:t>
                      </a:r>
                      <a:r>
                        <a:rPr lang="tr-TR" dirty="0" err="1" smtClean="0"/>
                        <a:t>disfaji</a:t>
                      </a:r>
                      <a:r>
                        <a:rPr lang="tr-TR" baseline="0" dirty="0" smtClean="0"/>
                        <a:t> ve </a:t>
                      </a:r>
                      <a:r>
                        <a:rPr lang="tr-TR" baseline="0" dirty="0" err="1" smtClean="0"/>
                        <a:t>aspirasyona</a:t>
                      </a:r>
                      <a:r>
                        <a:rPr lang="tr-TR" baseline="0" dirty="0" smtClean="0"/>
                        <a:t> neden olabilir.</a:t>
                      </a:r>
                      <a:endParaRPr lang="tr-TR" dirty="0"/>
                    </a:p>
                  </a:txBody>
                  <a:tcPr/>
                </a:tc>
              </a:tr>
              <a:tr h="1036560">
                <a:tc>
                  <a:txBody>
                    <a:bodyPr/>
                    <a:lstStyle/>
                    <a:p>
                      <a:r>
                        <a:rPr lang="tr-TR" dirty="0" smtClean="0"/>
                        <a:t>MECKEL DİVERTİKÜLÜ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İLEUM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Aku</a:t>
                      </a:r>
                      <a:r>
                        <a:rPr lang="tr-TR" baseline="0" dirty="0" smtClean="0"/>
                        <a:t>t </a:t>
                      </a:r>
                      <a:r>
                        <a:rPr lang="tr-TR" baseline="0" dirty="0" err="1" smtClean="0"/>
                        <a:t>inflamasyon</a:t>
                      </a:r>
                      <a:r>
                        <a:rPr lang="tr-TR" baseline="0" dirty="0" smtClean="0"/>
                        <a:t> gelişebilir. Gİ kanama veya tıkanıklık oluşturabilir.</a:t>
                      </a:r>
                      <a:endParaRPr lang="tr-TR" dirty="0"/>
                    </a:p>
                  </a:txBody>
                  <a:tcPr/>
                </a:tc>
              </a:tr>
              <a:tr h="578828">
                <a:tc>
                  <a:txBody>
                    <a:bodyPr/>
                    <a:lstStyle/>
                    <a:p>
                      <a:r>
                        <a:rPr lang="tr-TR" dirty="0" smtClean="0"/>
                        <a:t>TRAKSİYON DİVERTİKÜLÜ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MİDTORASİK ÖSOFAGUS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Disfaji</a:t>
                      </a:r>
                      <a:r>
                        <a:rPr lang="tr-TR" dirty="0" smtClean="0"/>
                        <a:t> ve </a:t>
                      </a:r>
                      <a:r>
                        <a:rPr lang="tr-TR" dirty="0" err="1" smtClean="0"/>
                        <a:t>regürjitasyon</a:t>
                      </a:r>
                      <a:r>
                        <a:rPr lang="tr-TR" baseline="0" dirty="0" smtClean="0"/>
                        <a:t> </a:t>
                      </a:r>
                      <a:endParaRPr lang="tr-TR" dirty="0" smtClean="0"/>
                    </a:p>
                  </a:txBody>
                  <a:tcPr/>
                </a:tc>
              </a:tr>
              <a:tr h="578828">
                <a:tc>
                  <a:txBody>
                    <a:bodyPr/>
                    <a:lstStyle/>
                    <a:p>
                      <a:r>
                        <a:rPr lang="tr-TR" dirty="0" smtClean="0"/>
                        <a:t>ZENCKER DİVERTİKÜLÜ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HİPOFARİNKS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Disfaji</a:t>
                      </a:r>
                      <a:r>
                        <a:rPr lang="tr-TR" dirty="0" smtClean="0"/>
                        <a:t>,öksürük,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regürjitasyon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AAFP </a:t>
            </a:r>
            <a:r>
              <a:rPr lang="tr-TR" dirty="0" err="1" smtClean="0"/>
              <a:t>photo</a:t>
            </a:r>
            <a:r>
              <a:rPr lang="tr-TR" dirty="0" smtClean="0"/>
              <a:t>-</a:t>
            </a:r>
            <a:r>
              <a:rPr lang="tr-TR" dirty="0" err="1" smtClean="0"/>
              <a:t>quiz</a:t>
            </a:r>
            <a:r>
              <a:rPr lang="tr-TR" dirty="0" smtClean="0"/>
              <a:t> </a:t>
            </a:r>
          </a:p>
          <a:p>
            <a:r>
              <a:rPr lang="tr-TR" dirty="0" smtClean="0"/>
              <a:t>1. </a:t>
            </a:r>
            <a:r>
              <a:rPr lang="tr-TR" dirty="0" err="1" smtClean="0"/>
              <a:t>Ferreira</a:t>
            </a:r>
            <a:r>
              <a:rPr lang="tr-TR" dirty="0" smtClean="0"/>
              <a:t> LE, </a:t>
            </a:r>
            <a:r>
              <a:rPr lang="tr-TR" dirty="0" err="1" smtClean="0"/>
              <a:t>Simmons</a:t>
            </a:r>
            <a:r>
              <a:rPr lang="tr-TR" dirty="0" smtClean="0"/>
              <a:t> DT, Baron TH. </a:t>
            </a:r>
            <a:r>
              <a:rPr lang="tr-TR" dirty="0" err="1" smtClean="0"/>
              <a:t>Zenker's</a:t>
            </a:r>
            <a:r>
              <a:rPr lang="tr-TR" dirty="0" smtClean="0"/>
              <a:t> </a:t>
            </a:r>
            <a:r>
              <a:rPr lang="tr-TR" dirty="0" err="1" smtClean="0"/>
              <a:t>diverticula</a:t>
            </a:r>
            <a:r>
              <a:rPr lang="tr-TR" dirty="0" smtClean="0"/>
              <a:t>: </a:t>
            </a:r>
            <a:r>
              <a:rPr lang="tr-TR" dirty="0" err="1" smtClean="0"/>
              <a:t>pathophysiology</a:t>
            </a:r>
            <a:r>
              <a:rPr lang="tr-TR" dirty="0" smtClean="0"/>
              <a:t>, </a:t>
            </a:r>
            <a:r>
              <a:rPr lang="tr-TR" dirty="0" err="1" smtClean="0"/>
              <a:t>clinical</a:t>
            </a:r>
            <a:r>
              <a:rPr lang="tr-TR" dirty="0" smtClean="0"/>
              <a:t> </a:t>
            </a:r>
            <a:r>
              <a:rPr lang="tr-TR" dirty="0" err="1" smtClean="0"/>
              <a:t>presentation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flexible</a:t>
            </a:r>
            <a:r>
              <a:rPr lang="tr-TR" dirty="0" smtClean="0"/>
              <a:t> </a:t>
            </a:r>
            <a:r>
              <a:rPr lang="tr-TR" dirty="0" err="1" smtClean="0"/>
              <a:t>endoscopic</a:t>
            </a:r>
            <a:r>
              <a:rPr lang="tr-TR" dirty="0" smtClean="0"/>
              <a:t> </a:t>
            </a:r>
            <a:r>
              <a:rPr lang="tr-TR" dirty="0" err="1" smtClean="0"/>
              <a:t>management</a:t>
            </a:r>
            <a:r>
              <a:rPr lang="tr-TR" dirty="0" smtClean="0"/>
              <a:t>. </a:t>
            </a:r>
            <a:r>
              <a:rPr lang="tr-TR" i="1" dirty="0" err="1" smtClean="0"/>
              <a:t>Dis</a:t>
            </a:r>
            <a:r>
              <a:rPr lang="tr-TR" i="1" dirty="0" smtClean="0"/>
              <a:t> </a:t>
            </a:r>
            <a:r>
              <a:rPr lang="tr-TR" i="1" dirty="0" err="1" smtClean="0"/>
              <a:t>Esophagus</a:t>
            </a:r>
            <a:r>
              <a:rPr lang="tr-TR" dirty="0" smtClean="0"/>
              <a:t>. 2008;21(1):1–8....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58 yaşında erkek,</a:t>
            </a:r>
          </a:p>
          <a:p>
            <a:r>
              <a:rPr lang="tr-TR" dirty="0" smtClean="0"/>
              <a:t>Birkaç aydır olan kilo kaybı ve yutma güçlüğü ile aile hekimliği polikliniğine başvurdu.</a:t>
            </a:r>
          </a:p>
          <a:p>
            <a:r>
              <a:rPr lang="tr-TR" dirty="0" smtClean="0"/>
              <a:t>Katı gıdaların boğazına saplanıyor gibi olduğunu </a:t>
            </a:r>
          </a:p>
          <a:p>
            <a:pPr>
              <a:buNone/>
            </a:pPr>
            <a:r>
              <a:rPr lang="tr-TR" dirty="0"/>
              <a:t>b</a:t>
            </a:r>
            <a:r>
              <a:rPr lang="tr-TR" dirty="0" smtClean="0"/>
              <a:t>elirtti.</a:t>
            </a:r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İlgili bir tıbbi hastalık öyküsü ve anlamlı bir fizik muayene bulgusu yoktu.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Ayaktan çekilen </a:t>
            </a:r>
            <a:r>
              <a:rPr lang="tr-TR" dirty="0" err="1" smtClean="0"/>
              <a:t>ösofagografisi</a:t>
            </a:r>
            <a:r>
              <a:rPr lang="tr-TR" dirty="0" smtClean="0"/>
              <a:t> şu şekildeydi: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4000528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85728"/>
            <a:ext cx="3929090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Hastanın anlatılan hikayesi ve fizik muayene bulgularına göre ön tanınız nedir?</a:t>
            </a:r>
          </a:p>
          <a:p>
            <a:endParaRPr lang="tr-TR" dirty="0" smtClean="0"/>
          </a:p>
          <a:p>
            <a:r>
              <a:rPr lang="tr-TR" dirty="0" smtClean="0"/>
              <a:t>A- </a:t>
            </a:r>
            <a:r>
              <a:rPr lang="tr-TR" dirty="0" err="1" smtClean="0"/>
              <a:t>Ösofagial</a:t>
            </a:r>
            <a:r>
              <a:rPr lang="tr-TR" dirty="0" smtClean="0"/>
              <a:t> web</a:t>
            </a:r>
          </a:p>
          <a:p>
            <a:r>
              <a:rPr lang="tr-TR" dirty="0" smtClean="0"/>
              <a:t>B-</a:t>
            </a:r>
            <a:r>
              <a:rPr lang="tr-TR" dirty="0" err="1" smtClean="0"/>
              <a:t>Killian</a:t>
            </a:r>
            <a:r>
              <a:rPr lang="tr-TR" dirty="0" smtClean="0"/>
              <a:t>-</a:t>
            </a:r>
            <a:r>
              <a:rPr lang="tr-TR" dirty="0" err="1" smtClean="0"/>
              <a:t>Jamieson</a:t>
            </a:r>
            <a:r>
              <a:rPr lang="tr-TR" dirty="0" smtClean="0"/>
              <a:t> </a:t>
            </a:r>
            <a:r>
              <a:rPr lang="tr-TR" dirty="0" err="1" smtClean="0"/>
              <a:t>divertikülü</a:t>
            </a:r>
            <a:endParaRPr lang="tr-TR" dirty="0" smtClean="0"/>
          </a:p>
          <a:p>
            <a:r>
              <a:rPr lang="tr-TR" dirty="0" smtClean="0"/>
              <a:t>C-</a:t>
            </a:r>
            <a:r>
              <a:rPr lang="tr-TR" dirty="0" err="1" smtClean="0"/>
              <a:t>Meckel</a:t>
            </a:r>
            <a:r>
              <a:rPr lang="tr-TR" dirty="0" smtClean="0"/>
              <a:t> </a:t>
            </a:r>
            <a:r>
              <a:rPr lang="tr-TR" dirty="0" err="1" smtClean="0"/>
              <a:t>divertikülü</a:t>
            </a:r>
            <a:endParaRPr lang="tr-TR" dirty="0" smtClean="0"/>
          </a:p>
          <a:p>
            <a:r>
              <a:rPr lang="tr-TR" dirty="0" smtClean="0"/>
              <a:t>D-Traksiyon </a:t>
            </a:r>
            <a:r>
              <a:rPr lang="tr-TR" dirty="0" err="1" smtClean="0"/>
              <a:t>divertikülü</a:t>
            </a:r>
            <a:endParaRPr lang="tr-TR" dirty="0" smtClean="0"/>
          </a:p>
          <a:p>
            <a:r>
              <a:rPr lang="tr-TR" dirty="0" smtClean="0"/>
              <a:t>E-</a:t>
            </a:r>
            <a:r>
              <a:rPr lang="tr-TR" dirty="0" err="1" smtClean="0"/>
              <a:t>Zencker</a:t>
            </a:r>
            <a:r>
              <a:rPr lang="tr-TR" dirty="0" smtClean="0"/>
              <a:t> </a:t>
            </a:r>
            <a:r>
              <a:rPr lang="tr-TR" dirty="0" err="1" smtClean="0"/>
              <a:t>divertikülü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Cevap E </a:t>
            </a:r>
            <a:r>
              <a:rPr lang="tr-TR" dirty="0" err="1" smtClean="0"/>
              <a:t>Zencker</a:t>
            </a:r>
            <a:r>
              <a:rPr lang="tr-TR" dirty="0" smtClean="0"/>
              <a:t> </a:t>
            </a:r>
            <a:r>
              <a:rPr lang="tr-TR" dirty="0" err="1" smtClean="0"/>
              <a:t>divertükülü</a:t>
            </a:r>
            <a:endParaRPr lang="tr-TR" dirty="0" smtClean="0"/>
          </a:p>
          <a:p>
            <a:r>
              <a:rPr lang="tr-TR" dirty="0" err="1" smtClean="0"/>
              <a:t>Zenker</a:t>
            </a:r>
            <a:r>
              <a:rPr lang="tr-TR" dirty="0" smtClean="0"/>
              <a:t> </a:t>
            </a:r>
            <a:r>
              <a:rPr lang="tr-TR" dirty="0" err="1" smtClean="0"/>
              <a:t>divertikülü</a:t>
            </a:r>
            <a:r>
              <a:rPr lang="tr-TR" dirty="0" smtClean="0"/>
              <a:t> </a:t>
            </a:r>
            <a:r>
              <a:rPr lang="tr-TR" dirty="0" err="1" smtClean="0"/>
              <a:t>hipofaringeal</a:t>
            </a:r>
            <a:r>
              <a:rPr lang="tr-TR" dirty="0" smtClean="0"/>
              <a:t> mukozanın nadir </a:t>
            </a:r>
            <a:r>
              <a:rPr lang="tr-TR" dirty="0" err="1" smtClean="0"/>
              <a:t>posterior</a:t>
            </a:r>
            <a:r>
              <a:rPr lang="tr-TR" dirty="0" smtClean="0"/>
              <a:t> </a:t>
            </a:r>
            <a:r>
              <a:rPr lang="tr-TR" dirty="0" err="1" smtClean="0"/>
              <a:t>herniasyonudur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Bu durum alt </a:t>
            </a:r>
            <a:r>
              <a:rPr lang="tr-TR" dirty="0" err="1" smtClean="0"/>
              <a:t>faringeal</a:t>
            </a:r>
            <a:r>
              <a:rPr lang="tr-TR" dirty="0" smtClean="0"/>
              <a:t> </a:t>
            </a:r>
            <a:r>
              <a:rPr lang="tr-TR" dirty="0" err="1" smtClean="0"/>
              <a:t>constrictor</a:t>
            </a:r>
            <a:r>
              <a:rPr lang="tr-TR" dirty="0" smtClean="0"/>
              <a:t> ve </a:t>
            </a:r>
            <a:r>
              <a:rPr lang="tr-TR" dirty="0" err="1" smtClean="0"/>
              <a:t>Killian</a:t>
            </a:r>
            <a:r>
              <a:rPr lang="tr-TR" dirty="0" smtClean="0"/>
              <a:t> üçgeni olarak bilinen </a:t>
            </a:r>
            <a:r>
              <a:rPr lang="tr-TR" dirty="0" err="1" smtClean="0"/>
              <a:t>cricopharyngeus</a:t>
            </a:r>
            <a:r>
              <a:rPr lang="tr-TR" dirty="0" smtClean="0"/>
              <a:t> kasları arasındaki zayıf bir alan üzerinden gerçekleşir.</a:t>
            </a:r>
          </a:p>
          <a:p>
            <a:endParaRPr lang="tr-TR" dirty="0" smtClean="0"/>
          </a:p>
          <a:p>
            <a:r>
              <a:rPr lang="tr-TR" dirty="0" err="1" smtClean="0"/>
              <a:t>Patogenezi</a:t>
            </a:r>
            <a:r>
              <a:rPr lang="tr-TR" dirty="0" smtClean="0"/>
              <a:t> belirsizdir , ancak durum üst </a:t>
            </a:r>
            <a:r>
              <a:rPr lang="tr-TR" dirty="0" err="1" smtClean="0"/>
              <a:t>ösofagial</a:t>
            </a:r>
            <a:r>
              <a:rPr lang="tr-TR" dirty="0" smtClean="0"/>
              <a:t> </a:t>
            </a:r>
            <a:r>
              <a:rPr lang="tr-TR" dirty="0" err="1" smtClean="0"/>
              <a:t>sfinkterin</a:t>
            </a:r>
            <a:r>
              <a:rPr lang="tr-TR" dirty="0" smtClean="0"/>
              <a:t> yetersiz açılması sonucu </a:t>
            </a:r>
            <a:r>
              <a:rPr lang="tr-TR" dirty="0" err="1" smtClean="0"/>
              <a:t>hipofaringeal</a:t>
            </a:r>
            <a:r>
              <a:rPr lang="tr-TR" dirty="0" smtClean="0"/>
              <a:t> basıncın artması ve </a:t>
            </a:r>
            <a:r>
              <a:rPr lang="tr-TR" dirty="0" err="1" smtClean="0"/>
              <a:t>protrüzyon</a:t>
            </a:r>
            <a:r>
              <a:rPr lang="tr-TR" dirty="0" smtClean="0"/>
              <a:t> geliştirmesi sonucu oluştuğu düşünülür.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Disfaji</a:t>
            </a:r>
            <a:r>
              <a:rPr lang="tr-TR" dirty="0" smtClean="0"/>
              <a:t>, öksürük, gıdaların </a:t>
            </a:r>
            <a:r>
              <a:rPr lang="tr-TR" dirty="0" err="1" smtClean="0"/>
              <a:t>regürjitasyonu</a:t>
            </a:r>
            <a:r>
              <a:rPr lang="tr-TR" dirty="0" smtClean="0"/>
              <a:t> sıktır.</a:t>
            </a:r>
          </a:p>
          <a:p>
            <a:endParaRPr lang="tr-TR" dirty="0" smtClean="0"/>
          </a:p>
          <a:p>
            <a:r>
              <a:rPr lang="tr-TR" dirty="0" smtClean="0"/>
              <a:t>Komplikasyon olarak </a:t>
            </a:r>
            <a:r>
              <a:rPr lang="tr-TR" dirty="0" err="1" smtClean="0"/>
              <a:t>aspirasyon</a:t>
            </a:r>
            <a:r>
              <a:rPr lang="tr-TR" dirty="0" smtClean="0"/>
              <a:t> </a:t>
            </a:r>
            <a:r>
              <a:rPr lang="tr-TR" dirty="0" err="1" smtClean="0"/>
              <a:t>pnömonisi</a:t>
            </a:r>
            <a:r>
              <a:rPr lang="tr-TR" dirty="0" smtClean="0"/>
              <a:t> ve daha az sıklıkla kanama ve fistül formasyonu gelişebilir.</a:t>
            </a:r>
          </a:p>
          <a:p>
            <a:endParaRPr lang="tr-TR" dirty="0" smtClean="0"/>
          </a:p>
          <a:p>
            <a:r>
              <a:rPr lang="tr-TR" dirty="0" err="1" smtClean="0"/>
              <a:t>Semptomatik</a:t>
            </a:r>
            <a:r>
              <a:rPr lang="tr-TR" dirty="0" smtClean="0"/>
              <a:t> büyük </a:t>
            </a:r>
            <a:r>
              <a:rPr lang="tr-TR" dirty="0" err="1" smtClean="0"/>
              <a:t>divertikül</a:t>
            </a:r>
            <a:r>
              <a:rPr lang="tr-TR" dirty="0" smtClean="0"/>
              <a:t> , açık veya endoskopik cerrahi onarım için gerektirebilir.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Ösofagial</a:t>
            </a:r>
            <a:r>
              <a:rPr lang="tr-TR" dirty="0" smtClean="0"/>
              <a:t> web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000" dirty="0" err="1" smtClean="0"/>
              <a:t>Ösofagial</a:t>
            </a:r>
            <a:r>
              <a:rPr lang="tr-TR" sz="2000" dirty="0" smtClean="0"/>
              <a:t> webler tipik olarak ince, lümen içine </a:t>
            </a:r>
            <a:r>
              <a:rPr lang="tr-TR" sz="2000" dirty="0" err="1" smtClean="0"/>
              <a:t>ekzantrik</a:t>
            </a:r>
            <a:r>
              <a:rPr lang="tr-TR" sz="2000" dirty="0" smtClean="0"/>
              <a:t> uzanımlı </a:t>
            </a:r>
            <a:r>
              <a:rPr lang="tr-TR" sz="2000" dirty="0" err="1" smtClean="0"/>
              <a:t>mukozal</a:t>
            </a:r>
            <a:r>
              <a:rPr lang="tr-TR" sz="2000" dirty="0" smtClean="0"/>
              <a:t> projeksiyonlardır.</a:t>
            </a:r>
          </a:p>
          <a:p>
            <a:endParaRPr lang="tr-TR" sz="2000" dirty="0" smtClean="0"/>
          </a:p>
          <a:p>
            <a:r>
              <a:rPr lang="tr-TR" sz="2000" dirty="0" smtClean="0"/>
              <a:t>Bunlar genellikle </a:t>
            </a:r>
            <a:r>
              <a:rPr lang="tr-TR" sz="2000" dirty="0" err="1" smtClean="0"/>
              <a:t>proksimal</a:t>
            </a:r>
            <a:r>
              <a:rPr lang="tr-TR" sz="2000" dirty="0" smtClean="0"/>
              <a:t> </a:t>
            </a:r>
            <a:r>
              <a:rPr lang="tr-TR" sz="2000" dirty="0" err="1" smtClean="0"/>
              <a:t>özofagus</a:t>
            </a:r>
            <a:r>
              <a:rPr lang="tr-TR" sz="2000" dirty="0" smtClean="0"/>
              <a:t> ön duvarından kaynaklanmaktadır .</a:t>
            </a:r>
          </a:p>
          <a:p>
            <a:r>
              <a:rPr lang="tr-TR" sz="2000" dirty="0" err="1" smtClean="0"/>
              <a:t>İdiyopatik,konjenital</a:t>
            </a:r>
            <a:r>
              <a:rPr lang="tr-TR" sz="2000" dirty="0" smtClean="0"/>
              <a:t> veya </a:t>
            </a:r>
            <a:r>
              <a:rPr lang="tr-TR" sz="2000" dirty="0" err="1" smtClean="0"/>
              <a:t>inflamatuvar</a:t>
            </a:r>
            <a:r>
              <a:rPr lang="tr-TR" sz="2000" dirty="0" smtClean="0"/>
              <a:t> süreçler ile ilgili olabilir.</a:t>
            </a:r>
          </a:p>
          <a:p>
            <a:r>
              <a:rPr lang="tr-TR" sz="2000" dirty="0" smtClean="0"/>
              <a:t>Genellikle </a:t>
            </a:r>
            <a:r>
              <a:rPr lang="tr-TR" sz="2000" dirty="0" err="1" smtClean="0"/>
              <a:t>asemptomatiktir</a:t>
            </a:r>
            <a:r>
              <a:rPr lang="tr-TR" sz="2000" dirty="0" smtClean="0"/>
              <a:t> , ancak hastalar yutma güçlüğü ile karşımıza çıkabilir.</a:t>
            </a:r>
          </a:p>
          <a:p>
            <a:endParaRPr lang="tr-TR" sz="2000" dirty="0" smtClean="0"/>
          </a:p>
          <a:p>
            <a:r>
              <a:rPr lang="tr-TR" sz="2000" dirty="0" err="1" smtClean="0"/>
              <a:t>Özofagografi</a:t>
            </a:r>
            <a:r>
              <a:rPr lang="tr-TR" sz="2000" dirty="0" smtClean="0"/>
              <a:t> klasik </a:t>
            </a:r>
            <a:r>
              <a:rPr lang="tr-TR" sz="2000" dirty="0" err="1" smtClean="0"/>
              <a:t>anterior</a:t>
            </a:r>
            <a:r>
              <a:rPr lang="tr-TR" sz="2000" dirty="0" smtClean="0"/>
              <a:t> raf benzeri dolum </a:t>
            </a:r>
            <a:r>
              <a:rPr lang="tr-TR" sz="2000" dirty="0" err="1" smtClean="0"/>
              <a:t>defekti</a:t>
            </a:r>
            <a:r>
              <a:rPr lang="tr-TR" sz="2000" dirty="0" smtClean="0"/>
              <a:t> ortaya koymaktadır.</a:t>
            </a:r>
            <a:endParaRPr lang="tr-TR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Killian - Jamieson divertikül</a:t>
            </a:r>
            <a:r>
              <a:rPr lang="tr-TR" dirty="0" smtClean="0"/>
              <a:t>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n-NO" dirty="0" smtClean="0"/>
              <a:t>Killian - Jamieson divertikül</a:t>
            </a:r>
            <a:r>
              <a:rPr lang="tr-TR" dirty="0" smtClean="0"/>
              <a:t>ü</a:t>
            </a:r>
            <a:r>
              <a:rPr lang="nn-NO" dirty="0" smtClean="0"/>
              <a:t> üst servikal özofagusta oluşur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Cricopharyngeus</a:t>
            </a:r>
            <a:r>
              <a:rPr lang="tr-TR" dirty="0" smtClean="0"/>
              <a:t> kastan aşağı bir alan boyunca </a:t>
            </a:r>
            <a:r>
              <a:rPr lang="tr-TR" dirty="0" err="1" smtClean="0"/>
              <a:t>özofagus</a:t>
            </a:r>
            <a:r>
              <a:rPr lang="tr-TR" dirty="0" smtClean="0"/>
              <a:t> </a:t>
            </a:r>
            <a:r>
              <a:rPr lang="tr-TR" dirty="0" err="1" smtClean="0"/>
              <a:t>anterolateralinde</a:t>
            </a:r>
            <a:r>
              <a:rPr lang="tr-TR" dirty="0" smtClean="0"/>
              <a:t> çıkıntı şeklinde görülür.</a:t>
            </a:r>
          </a:p>
          <a:p>
            <a:endParaRPr lang="tr-TR" dirty="0" smtClean="0"/>
          </a:p>
          <a:p>
            <a:r>
              <a:rPr lang="tr-TR" dirty="0" err="1" smtClean="0"/>
              <a:t>Disfaji</a:t>
            </a:r>
            <a:r>
              <a:rPr lang="tr-TR" dirty="0" smtClean="0"/>
              <a:t> , öksürük veya </a:t>
            </a:r>
            <a:r>
              <a:rPr lang="tr-TR" dirty="0" err="1" smtClean="0"/>
              <a:t>aspirasyona</a:t>
            </a:r>
            <a:r>
              <a:rPr lang="tr-TR" dirty="0" smtClean="0"/>
              <a:t> neden olabilir.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Meckel</a:t>
            </a:r>
            <a:r>
              <a:rPr lang="tr-TR" dirty="0" smtClean="0"/>
              <a:t> </a:t>
            </a:r>
            <a:r>
              <a:rPr lang="tr-TR" dirty="0" err="1" smtClean="0"/>
              <a:t>divertikülü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000" dirty="0" err="1" smtClean="0"/>
              <a:t>Meckel</a:t>
            </a:r>
            <a:r>
              <a:rPr lang="tr-TR" sz="2000" dirty="0" smtClean="0"/>
              <a:t> </a:t>
            </a:r>
            <a:r>
              <a:rPr lang="tr-TR" sz="2000" dirty="0" err="1" smtClean="0"/>
              <a:t>divertikülü</a:t>
            </a:r>
            <a:r>
              <a:rPr lang="tr-TR" sz="2000" dirty="0" smtClean="0"/>
              <a:t> genellikle </a:t>
            </a:r>
            <a:r>
              <a:rPr lang="tr-TR" sz="2000" dirty="0" err="1" smtClean="0"/>
              <a:t>konjenitaldir</a:t>
            </a:r>
            <a:r>
              <a:rPr lang="tr-TR" sz="2000" dirty="0" smtClean="0"/>
              <a:t>.</a:t>
            </a:r>
          </a:p>
          <a:p>
            <a:endParaRPr lang="tr-TR" sz="2000" dirty="0" smtClean="0"/>
          </a:p>
          <a:p>
            <a:r>
              <a:rPr lang="tr-TR" sz="2000" dirty="0" err="1" smtClean="0"/>
              <a:t>İleal</a:t>
            </a:r>
            <a:r>
              <a:rPr lang="tr-TR" sz="2000" dirty="0" smtClean="0"/>
              <a:t> </a:t>
            </a:r>
            <a:r>
              <a:rPr lang="tr-TR" sz="2000" dirty="0" err="1" smtClean="0"/>
              <a:t>omfalomezenterik</a:t>
            </a:r>
            <a:r>
              <a:rPr lang="tr-TR" sz="2000" dirty="0" smtClean="0"/>
              <a:t> kanalın dışa doğru sebat etmesidir.</a:t>
            </a:r>
          </a:p>
          <a:p>
            <a:r>
              <a:rPr lang="tr-TR" sz="2000" dirty="0" err="1" smtClean="0"/>
              <a:t>Ösofagusla</a:t>
            </a:r>
            <a:r>
              <a:rPr lang="tr-TR" sz="2000" dirty="0" smtClean="0"/>
              <a:t> bağlantısı yoktur.</a:t>
            </a:r>
          </a:p>
          <a:p>
            <a:r>
              <a:rPr lang="tr-TR" sz="2000" dirty="0" smtClean="0"/>
              <a:t> 2 </a:t>
            </a:r>
            <a:r>
              <a:rPr lang="tr-TR" sz="2000" dirty="0" err="1" smtClean="0"/>
              <a:t>ler</a:t>
            </a:r>
            <a:r>
              <a:rPr lang="tr-TR" sz="2000" dirty="0" smtClean="0"/>
              <a:t> kuralı ile tarif edilir: </a:t>
            </a:r>
          </a:p>
          <a:p>
            <a:r>
              <a:rPr lang="tr-TR" sz="2000" dirty="0"/>
              <a:t>G</a:t>
            </a:r>
            <a:r>
              <a:rPr lang="tr-TR" sz="2000" dirty="0" smtClean="0"/>
              <a:t>enellikle 2 yaşından önce başlar,</a:t>
            </a:r>
          </a:p>
          <a:p>
            <a:r>
              <a:rPr lang="tr-TR" sz="2000" dirty="0" smtClean="0"/>
              <a:t>Tipik olarak </a:t>
            </a:r>
            <a:r>
              <a:rPr lang="tr-TR" sz="2000" dirty="0" err="1" smtClean="0"/>
              <a:t>ileoçekal</a:t>
            </a:r>
            <a:r>
              <a:rPr lang="tr-TR" sz="2000" dirty="0" smtClean="0"/>
              <a:t> </a:t>
            </a:r>
            <a:r>
              <a:rPr lang="tr-TR" sz="2000" dirty="0" err="1" smtClean="0"/>
              <a:t>valvin</a:t>
            </a:r>
            <a:r>
              <a:rPr lang="tr-TR" sz="2000" dirty="0" smtClean="0"/>
              <a:t> 2feet uzaklığında bulunur,</a:t>
            </a:r>
          </a:p>
          <a:p>
            <a:r>
              <a:rPr lang="tr-TR" sz="2000" dirty="0" smtClean="0"/>
              <a:t>Toplumun %2 sinde görülür.</a:t>
            </a:r>
          </a:p>
          <a:p>
            <a:endParaRPr lang="tr-TR" sz="2000" dirty="0" smtClean="0"/>
          </a:p>
          <a:p>
            <a:r>
              <a:rPr lang="tr-TR" sz="2000" dirty="0" err="1" smtClean="0"/>
              <a:t>Meckel</a:t>
            </a:r>
            <a:r>
              <a:rPr lang="tr-TR" sz="2000" dirty="0" smtClean="0"/>
              <a:t> </a:t>
            </a:r>
            <a:r>
              <a:rPr lang="tr-TR" sz="2000" dirty="0" err="1" smtClean="0"/>
              <a:t>divertikülü</a:t>
            </a:r>
            <a:r>
              <a:rPr lang="tr-TR" sz="2000" dirty="0" smtClean="0"/>
              <a:t> akut iltihaplanır veya </a:t>
            </a:r>
            <a:r>
              <a:rPr lang="tr-TR" sz="2000" dirty="0" err="1" smtClean="0"/>
              <a:t>gastrointestinal</a:t>
            </a:r>
            <a:r>
              <a:rPr lang="tr-TR" sz="2000" dirty="0" smtClean="0"/>
              <a:t> kanama veya barsak tıkanıklığı neden olabilir.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</TotalTime>
  <Words>425</Words>
  <Application>Microsoft Office PowerPoint</Application>
  <PresentationFormat>Ekran Gösterisi (4:3)</PresentationFormat>
  <Paragraphs>88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Cumba</vt:lpstr>
      <vt:lpstr>Vaka sunumu disfaji</vt:lpstr>
      <vt:lpstr>PowerPoint Sunusu</vt:lpstr>
      <vt:lpstr>PowerPoint Sunusu</vt:lpstr>
      <vt:lpstr>PowerPoint Sunusu</vt:lpstr>
      <vt:lpstr>tartışma</vt:lpstr>
      <vt:lpstr>PowerPoint Sunusu</vt:lpstr>
      <vt:lpstr>Ösofagial web</vt:lpstr>
      <vt:lpstr>Killian - Jamieson divertikülü</vt:lpstr>
      <vt:lpstr>Meckel divertikülü</vt:lpstr>
      <vt:lpstr>PowerPoint Sunusu</vt:lpstr>
      <vt:lpstr>Traksiyon divertikülü</vt:lpstr>
      <vt:lpstr>Özet tablo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Vaka sunumu disfaji</dc:title>
  <dc:creator>win 7</dc:creator>
  <cp:lastModifiedBy>Win7</cp:lastModifiedBy>
  <cp:revision>15</cp:revision>
  <dcterms:created xsi:type="dcterms:W3CDTF">2016-02-02T00:18:11Z</dcterms:created>
  <dcterms:modified xsi:type="dcterms:W3CDTF">2016-02-02T10:57:34Z</dcterms:modified>
</cp:coreProperties>
</file>