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15" r:id="rId3"/>
    <p:sldId id="257" r:id="rId4"/>
    <p:sldId id="258" r:id="rId5"/>
    <p:sldId id="266" r:id="rId6"/>
    <p:sldId id="267" r:id="rId7"/>
    <p:sldId id="269" r:id="rId8"/>
    <p:sldId id="271" r:id="rId9"/>
    <p:sldId id="273" r:id="rId10"/>
    <p:sldId id="275" r:id="rId11"/>
    <p:sldId id="276" r:id="rId12"/>
    <p:sldId id="277" r:id="rId13"/>
    <p:sldId id="278" r:id="rId14"/>
    <p:sldId id="279" r:id="rId15"/>
    <p:sldId id="280" r:id="rId16"/>
    <p:sldId id="306" r:id="rId17"/>
    <p:sldId id="307" r:id="rId18"/>
    <p:sldId id="308" r:id="rId19"/>
    <p:sldId id="309" r:id="rId20"/>
    <p:sldId id="310" r:id="rId21"/>
    <p:sldId id="314" r:id="rId22"/>
    <p:sldId id="311" r:id="rId23"/>
    <p:sldId id="285" r:id="rId24"/>
    <p:sldId id="288" r:id="rId25"/>
    <p:sldId id="290" r:id="rId26"/>
    <p:sldId id="291" r:id="rId27"/>
    <p:sldId id="292" r:id="rId28"/>
    <p:sldId id="293" r:id="rId29"/>
    <p:sldId id="295" r:id="rId30"/>
    <p:sldId id="316" r:id="rId31"/>
    <p:sldId id="317" r:id="rId32"/>
    <p:sldId id="299" r:id="rId33"/>
    <p:sldId id="300" r:id="rId34"/>
    <p:sldId id="302" r:id="rId35"/>
    <p:sldId id="318" r:id="rId3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95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D948A54-980F-49E5-852F-1F8DBB7253D1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BD2868F-15E5-4850-8F7C-3C4B2E32FC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25502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18435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47D487-607E-4645-A2FB-ACD2AED50EB9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r-T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502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dirty="0" smtClean="0"/>
          </a:p>
        </p:txBody>
      </p:sp>
      <p:sp>
        <p:nvSpPr>
          <p:cNvPr id="2457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1F2BB8-F526-495D-8E66-8835F90DDE75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tr-T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5941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smtClean="0">
                <a:latin typeface="Times New Roman" pitchFamily="18" charset="0"/>
                <a:cs typeface="Times New Roman" pitchFamily="18" charset="0"/>
              </a:rPr>
              <a:t> EPDS (Edinburgh Postnatal Depresyon Skalası) </a:t>
            </a:r>
            <a:endParaRPr lang="tr-TR" smtClean="0"/>
          </a:p>
        </p:txBody>
      </p:sp>
      <p:sp>
        <p:nvSpPr>
          <p:cNvPr id="2969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065926-1509-4F6E-A9CC-A606F355CF4D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tr-T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8798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smtClean="0"/>
              <a:t>PHQ (Hasta Sağlık Anketi)inde &lt;</a:t>
            </a:r>
            <a:r>
              <a:rPr lang="tr-TR" smtClean="0">
                <a:latin typeface="Times New Roman" pitchFamily="18" charset="0"/>
                <a:cs typeface="Times New Roman" pitchFamily="18" charset="0"/>
              </a:rPr>
              <a:t>(postpartum depresyon içintranslating araştırmaların içindeki uygulama)TRIPOD </a:t>
            </a:r>
            <a:endParaRPr lang="tr-TR" smtClean="0"/>
          </a:p>
          <a:p>
            <a:pPr>
              <a:spcBef>
                <a:spcPct val="0"/>
              </a:spcBef>
            </a:pPr>
            <a:endParaRPr lang="tr-TR" smtClean="0"/>
          </a:p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31747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C49826-1BDC-4EF2-B8F9-C03301F186D9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tr-T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484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smtClean="0"/>
              <a:t>Genel demografik bilgi</a:t>
            </a:r>
          </a:p>
        </p:txBody>
      </p:sp>
      <p:sp>
        <p:nvSpPr>
          <p:cNvPr id="37891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A88165-DCF7-402B-AF7E-9391EE845851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tr-T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9695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smtClean="0"/>
              <a:t>Postpartum 6 ayda, 1235 kadının depresyon için tarama sonuçları negatifti(PHQ-9’da 10’ dan daha az ) bazal anket paketlerini geri getiren(%86.2 getiri oranı)</a:t>
            </a:r>
          </a:p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3993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8276A6-809F-4934-A432-4DED615A649F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tr-T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2604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smtClean="0"/>
              <a:t>Bildirilmiş olan karakteristik özelliklerin  yüksek PPD oranları ile ilişkili </a:t>
            </a:r>
          </a:p>
        </p:txBody>
      </p:sp>
      <p:sp>
        <p:nvSpPr>
          <p:cNvPr id="54275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0CCC43-1A33-49E9-9BA0-E53E5786CE22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tr-T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98D3A-1D3F-473D-AFEC-1E1839378768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7687C-5C0F-4806-A18E-63DA59C6EBF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FEB6C-F972-4324-B47D-34E7DEEAF873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53F16-243D-4D2D-A073-7277DE94F1B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80E42-FB22-4DC2-854B-D8DC0D1DB115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B327-2BC0-41E9-B0CB-E8756E33890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94F7-0BDE-4AC5-88D9-09070D430447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D0DD5-761A-4CD2-AF97-B03D2F9886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98BA-AB0A-45A5-9A88-DAEB43CC992C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1C397-A821-49AB-A3DF-D1CAAEEAEE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EA273-0B49-4DE7-8971-2C29FAE589AB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F3C9E-5433-4452-9C6B-69FDF47E23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7C554-5850-4B00-9C24-57118BB079F8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043A1-2F27-432B-BE19-4D85E13086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A921E-81DA-4659-94FB-6E08198501D3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46239-53E2-47FE-A29D-E396819E75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30E9-06D8-44D7-BC5E-3036802EE926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65E6-9849-4D21-99A9-8B80EDC097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F9627-C9F6-41AE-BA2E-FB1B329A365D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41CE8-0CD4-4C3B-A70D-5E0B5D8F3D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F4D18-B6A8-45AE-851A-51FC29A413FD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6ACAD-410F-4590-935F-34ED44C343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E1C7DC-43B9-43E9-BD60-79CC03E82830}" type="datetimeFigureOut">
              <a:rPr lang="tr-TR"/>
              <a:pPr>
                <a:defRPr/>
              </a:pPr>
              <a:t>16.02.2016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AE507D-0698-452B-A4D4-B06D95915D4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Başlık"/>
          <p:cNvSpPr>
            <a:spLocks noGrp="1"/>
          </p:cNvSpPr>
          <p:nvPr>
            <p:ph type="ctrTitle"/>
          </p:nvPr>
        </p:nvSpPr>
        <p:spPr>
          <a:xfrm>
            <a:off x="642938" y="1357313"/>
            <a:ext cx="7772400" cy="1470025"/>
          </a:xfrm>
        </p:spPr>
        <p:txBody>
          <a:bodyPr/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Repeated Depression Screening During the First Postpartum Year</a:t>
            </a:r>
            <a:endParaRPr lang="tr-TR" sz="40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57250" y="4071938"/>
            <a:ext cx="7358063" cy="20716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Sunum/ Çeviren: As.Dr. N. Emel ELVERİCİ ARDIÇ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Trabzon Kanuni EAH-KTÜ Aile Hekimliği ABD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3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Anket kapsamında; PHQ-9 (Hasta Sağlık Anketi) ve EPDS (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Edinburgh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Postnatal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Depresyon Skalası)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dökümanları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Bunun yanı sıra ırk, gelir durumu, eğitim, medeni durum, parite, evde yaşayan yetişkin sayısı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herhangi bir zamanda sigortasız olmak ile ilgili veriler sorulara dahil edildi.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Sigorta durumu, doğumda ve postpartum 4-12 hafta  vizitlerinde kliniğin kaydettiği fatura kayıtlarından toplandı.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Sigorta ile ilgili bilgilerin kalanı postpartum 12 ay anket sonuçları yoluyla postpartum ilk yıl sırasında tamamlandı.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Anksiyete değerlendirmesi, EPDS 'nin 3 soru alt ölçeğine dayandırıldı, skorun 6 veya daha fazla olması anksiyete düşündürüyordu</a:t>
            </a:r>
            <a:r>
              <a:rPr lang="tr-TR" sz="2400" smtClean="0"/>
              <a:t>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Çalışmada, bazal değerlendirmede PHQ-9’da yüksek puanı olmayan (10'dan daha az) kadınlara odaklanmıştır.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kadınların tekrarlayan tarama için uygun olduğunu düşünüldü.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6 ve 12 aylarda gönderilen anketlerde başlangıç puanları yüksek kadınlar vardı ama onların PHQ-9 puanları yeniden değerlendirilmesi kabul edildi ve bu sonuçlar TRIPPD ana sonuçları raporuna dahil edilmiştir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600" b="1" i="1" dirty="0">
                <a:latin typeface="Times New Roman" pitchFamily="18" charset="0"/>
                <a:cs typeface="Times New Roman" pitchFamily="18" charset="0"/>
              </a:rPr>
              <a:t>Veri </a:t>
            </a:r>
            <a:r>
              <a:rPr lang="tr-TR" sz="3600" b="1" i="1" dirty="0" smtClean="0">
                <a:latin typeface="Times New Roman" pitchFamily="18" charset="0"/>
                <a:cs typeface="Times New Roman" pitchFamily="18" charset="0"/>
              </a:rPr>
              <a:t> analizi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6-12 aylarda yüksek  PPD  riski altında olduğu yeni tespit edilen kadınların oranlarını belirlemek için basit yüzdeler hesaplandı.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Doğrusal  karışık etki modelleri,başlangıçta PHQ-9 puanı 10 dan az olanlarda, sonrasında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6 yada 12 aylarda yüksek PHQ-9 puanını tahmin edebilecek  bazı faktörleri belirlemek için kullanıldı, genelleştirildi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857750"/>
          </a:xfrm>
        </p:spPr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Modellerde dahil edilen faktörler daha önce literatürde tanımlanmış belirleyicilere dayalıydı.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analizlerin hedefi, yeniden taramanın yararlı olabileceği faktörleri veya kadınlardaki yeniden taramanın bazı sınırlayıcı alt kümelerini  belirlemek oldu.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600" b="1" i="1" dirty="0">
                <a:latin typeface="Times New Roman" pitchFamily="18" charset="0"/>
                <a:cs typeface="Times New Roman" pitchFamily="18" charset="0"/>
              </a:rPr>
              <a:t>Sonuçlar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TRIPPD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çalışmasında, bazal anket sonuçlarını geri getiren (%78.8 getiri oranı)1801 kadın kaydedildi.1432 sinde PHQ-9 puanı 10 dan azdı.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kadınlar depresyon riski için PPD negatif olarak tanımlandı ve bu nedenler PPD yeniden taraması için uygun bulundu.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134 kadında (%10.8) PHQ-9’da yeni yükselen puanlar(10 dan yüksek ) bildirildi.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Bu kadınların (94) yaklaşık üçte ikisi, alt yükselmiş puan     (10 - 14) aralığında idi.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Kalan kadınlar (40), yüksek PHQ-9 puan aralığında (15 veya daha fazla) bulundu ve çok yüksek PPD riski olduğu kabul edildi.</a:t>
            </a:r>
          </a:p>
          <a:p>
            <a:endParaRPr lang="tr-TR" smtClean="0"/>
          </a:p>
          <a:p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409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Önceki PHQ-9 puanlamasında 10’dan az puan alanlardan 969 kadın 12. ayda anket sonuçlarını geri getirdi (%88 dönüş oranı).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Ek olarak kadınların %6.1 inde(n:59) yeni yükselmiş PHQ-9 puanları raporlandı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Bu puanları 10 ila 14 arasında olanlar (59 da 48 idi,%81) ve PHQ-9 puanlaması 15 veya daha yüksek olanlar 11(%19)idi.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i="1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362" name="6 İçerik Yer Tutucusu"/>
          <p:cNvSpPr>
            <a:spLocks noGrp="1"/>
          </p:cNvSpPr>
          <p:nvPr>
            <p:ph sz="half" idx="2"/>
          </p:nvPr>
        </p:nvSpPr>
        <p:spPr>
          <a:xfrm>
            <a:off x="5500688" y="2071688"/>
            <a:ext cx="3643312" cy="4054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tr-TR" sz="2400" i="1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Olmsted Medical Center, Department of Research, Rochester, Minnesota</a:t>
            </a:r>
            <a:endParaRPr lang="tr-TR" sz="2400" i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i="1" smtClean="0">
                <a:latin typeface="Times New Roman" pitchFamily="18" charset="0"/>
                <a:cs typeface="Times New Roman" pitchFamily="18" charset="0"/>
              </a:rPr>
              <a:t>MAY/JUNE 2015</a:t>
            </a:r>
          </a:p>
        </p:txBody>
      </p:sp>
      <p:pic>
        <p:nvPicPr>
          <p:cNvPr id="15363" name="Picture 3" descr="C:\Users\pc\Desktop\indir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357188"/>
            <a:ext cx="5072063" cy="62150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419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Önceki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değerlendirmelerde puanlamaları 10’un altında olan ve 6 ve 12 aylık tekrarlanan taramalarda PHQ-9 puanları yükselen 193 kadın elde edildi.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Toplu olarak, 6 ve 12 aylık taramalarda 1432 kadının % 13.5’i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depresyon için yüksek riskli  olduğu tespit edildi.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50" y="214313"/>
            <a:ext cx="8572500" cy="65008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44034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Modellerde; anne yaşı,işsizlik,ailedeki çocuk sırası, eşiyle birlikte yaşama,gelir düzeyi,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herhangi bir zamanda sigortasız olmak, PHQ-9 puanlarında yeniden yükselmeyi   tahmin edemedi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İntihar düşüncesi de gelecekte yüksek PHQ-9 puanı belirleyicisi olmadı.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Tartışma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60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Regresyon analizine, bazı özelliklerin, artmış tarama puanı değişimiyle ilişkili olma olasılığı tanımlanmasına rağmen, sadece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anksiyete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puanın artışına  sağlık bakımlarında ulaşılabilir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Başlangıçta daha yüksek PHQ-9 puanlı kadınlarda, sonrasında PPD gelişimin riski daha yüksek  bekleniyordu, ama ilişkili olmadı.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481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6 ay ve sonrasında kadınları değerlendirmek için PPD tarama araçları ile ilgili çeşitli çalışmalar raporlanmış.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Bazı çalışmalarda, yeni PPD tanı oranlarını tespit etmek veya  tarama değerlendirmelerinde  başlangıçta düşük puanı olanlar arasında depresyonu gösteren puanları tespit etmek zordu.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Buna ek olarak, birçok çalışmada özel gruplar (sadece adolesan anneler veya sadece kentli düşük gelirli kadınlar ) için sonuçlar raporlandı.Bu genellemeyi sınırlandırdı.</a:t>
            </a:r>
          </a:p>
          <a:p>
            <a:pPr>
              <a:buFont typeface="Arial" charset="0"/>
              <a:buNone/>
            </a:pPr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491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Örneğin;</a:t>
            </a: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Peindl ve arkadaşları, sadece önceki gebeliğinde PPD öyküsü olan kadınları (n:50) kaydetti (böylece, tüm ilk gebeliği olan kadınlar hariç tutuldu), fakat 7 (%14) kadında EPDS puanı, ilk muayenede veya postpartum 6 ay sonra yüksek (10 veya daha fazla ) tespit edildi.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Banti ve arkadaşlarının İtalyan postpartum kadınlardaki çalışmasında, 6 aylık yüksek kayıp ile başlangıçta %50 uygun kadın tarandı.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50178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57875"/>
          </a:xfrm>
        </p:spPr>
        <p:txBody>
          <a:bodyPr/>
          <a:lstStyle/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Sheeder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arkadaşlarının çalışması, sadece yüksek risk altındaki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adolesanları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(n:204)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kapsadı.Postpartum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3 ve 6 ay taramalarında toplamda 2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adolesan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(%1) depresyon için yüksek risk puanında olarak belirlendi.</a:t>
            </a:r>
          </a:p>
          <a:p>
            <a:pPr>
              <a:buFont typeface="Arial" charset="0"/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Venkatesh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arkadaşlarının çalışmasında, sadece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adolesan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anneler (n:106) kaydedildi ve 6 ayda EPDS puanları yeni yükselenler(10 veya daha yüksek) 6 (%6.2) olarak tespit edildi.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Chaudron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arkadaşları, düşük gelirli şehirli (n:35) kadınları tekrarlayan taramalar için kaydetti.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3 ve 12 aylar arasında EPDS puanları yeni yükselenler 13(%41.9) olarak bulundu.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512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Gjerdigen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arkadaşlarının çalışma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populasyonu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bizimki ile yarışabilecek olandı.Aile hekimliği ve pediatri uygulamalarında kaydedilen (n:506) erişkin kadın raporlanmıştı.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Bazalde  yüksek  PPD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tarama puanı olmayan kadınların %4.7’sinde 9.ayda yüksek puan raporlandı.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Araştırmacılar,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6. aylarda,yüksek depresyon riski düşündüren yeni yükselen tarama puanlarını daha öncesinde rapor etmediler.Onların depresyon semptomları için balayı dönemine bağlı olabileceğini öne sürdüler.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522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Benzeri çalışmalar da,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Gjerdigen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arkadaşlarının çalışma sonuçlarının aksine raporlandı.</a:t>
            </a: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6 aylarda PHQ-9 puanlarında yeni yükselme bulundu (yeniden taranan kadınların%10.5) ve bunu balayı hipotezi desteklemez.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TRIPPD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çalışması           :       %13.5  ( 6 ve 12 aylar)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Gjerdigen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arkadaşları  :       %4.7  (9 ay)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53250" name="2 İçerik Yer Tutucusu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643563"/>
          </a:xfrm>
        </p:spPr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farklılığın nedenleri net değil, fakat;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İlk tarama oranları arasındaki fark   (  %33 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Gjerdigen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/ %88.2 TRIPPD  )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Daha uzun izlem ve iki çalışmadaki kadınların demografik özelliklerindeki fark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TRIPPD çalışmasında;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Daha fazla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multipar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kadın (%65  / %58)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Daha az istihdam edilen (%50  / %64)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Daha az, yıllık geliri &amp;50.000’dan fazla olan (%21  /  %37’den fazla)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Daha az evli kadın (%58 / %65)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Ek olarak;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taramaları tüm yıl yapıldı.Oysa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Gjerdigen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son taraması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9 aydı.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054475"/>
          </a:xfrm>
        </p:spPr>
        <p:txBody>
          <a:bodyPr/>
          <a:lstStyle/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depresyon(PPD);yaygın ,masraflı, anneler, bebekler ve aileler için olumsuz sonuçlar ile ilişkili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çalışma ve literatürün teyit ettiği diğer çalışmalar;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PPD’nun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dikkatli klinik değerlendirmesi için ve depresyon tedavisi için uygun olabilecek kadınları , yeniden taramalar belirleyebilir.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Tekrarlayan taramaların, klinik sonuçlara etkisi çalışılmamıştır.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Aile hekimleri için, birinci basamakta, PPD tarama programlarındaki başarılı çalışmaları tahmin etmek için, tekrarlayan taramalar uygun olabilir ve sonuçların geliştirilmesi için fırsat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PHQ-9 puanlarındaki yeni yükselme, depresyon öyküsü,sınırlı eğitim,evli olmama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anksiyete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ile ilişkili.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Bazı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populasyonlardaki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PPD’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nun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obezite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şiddet öyküsü ve sosyal destekle ilişkisini bilemiyoruz.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Erken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dönemde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anksiyete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olup olmadığını belirlemek, ileriki araştırmalarda depresyon semptomlarında  artma riskini azaltmak için fırsat sağlayabilir.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Arial" charset="0"/>
              </a:rPr>
              <a:t> </a:t>
            </a:r>
          </a:p>
        </p:txBody>
      </p:sp>
      <p:sp>
        <p:nvSpPr>
          <p:cNvPr id="6246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Çalışmanın sınırları var;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Bütün kadınlar bazal,6 veya 12.ay anketlerini geri getirmedi.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Örneğin ;6 ve 12. aylar anket sonuçlarını getirmeyen kadınların düşük eğitim düzeyine ve düşük yıllık gelire sahip olma olasılığı daha yüksekti ve evli olma olasılıkları daha düşüktü.Tüm bunlar PPD riskinde  artış ile ilişkiliydi.</a:t>
            </a:r>
          </a:p>
          <a:p>
            <a:pPr>
              <a:buFont typeface="Arial" charset="0"/>
              <a:buNone/>
            </a:pPr>
            <a:endParaRPr lang="tr-TR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6349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verilerdeki temel PPD taramaları ile, PPD tanısı veya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major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depresif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bozukluk, klinik ile aynı doğrulanamaz.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nedenle, yeni tanımlanmış depresyon oranları raporlanamaz ancak sadece depresyon riskindeki artış oranları raporlanabilir.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6553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Çalışmanın güçlü yanları;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Geniş örneklem aralığı(16 bölgede,21 uygulama arasında kaydedilen )ile birlikte farklı aile yapısı,gelir düzeyi,eğitim durumu ve sigorta durumu içermesiydi.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sonuçlara dayanarak, bünyesinde PPD yönetim programı olan klinikler için,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ilk yıl, tekrarlayan taramalar kabul edilmelidir.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Doğum sonrası erken dönemde rutin veya evrensel PPD taramasını destekleyen sınırlı kanıtlar vardır.</a:t>
            </a: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Ne Amerika Birleşik Devletleri önleyici hizmetler görev gücü ne de Amerikan obstetri ve jinekoloji kolejlinde PPD rutin taraması ile ilgili öneriler var.</a:t>
            </a: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Ancak Amerikan Pediatri Akademisi , doğum sonrası erken dönemde ve her bir sağlam çocuk visitinde, ebeveyn depresyon taramasını önerir.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>
          <a:xfrm>
            <a:off x="428625" y="1500188"/>
            <a:ext cx="8229600" cy="4525962"/>
          </a:xfrm>
        </p:spPr>
        <p:txBody>
          <a:bodyPr/>
          <a:lstStyle/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PPD tanısının prevalansı,  klinik görüşmelerle değerlendirmeye dayanıyor;</a:t>
            </a:r>
          </a:p>
          <a:p>
            <a:pPr>
              <a:buFont typeface="Arial" charset="0"/>
              <a:buNone/>
            </a:pP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4. haftada %3.8</a:t>
            </a:r>
          </a:p>
          <a:p>
            <a:pPr>
              <a:buFont typeface="Arial" charset="0"/>
              <a:buNone/>
            </a:pP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12. Haftada %4.7</a:t>
            </a:r>
          </a:p>
          <a:p>
            <a:pPr>
              <a:buFont typeface="Arial" charset="0"/>
              <a:buNone/>
            </a:pP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26. Haftada %5.6</a:t>
            </a:r>
          </a:p>
          <a:p>
            <a:pPr>
              <a:buFont typeface="Arial" charset="0"/>
              <a:buNone/>
            </a:pPr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Oranlar daha sonra</a:t>
            </a:r>
          </a:p>
          <a:p>
            <a:pPr>
              <a:buFont typeface="Arial" charset="0"/>
              <a:buNone/>
            </a:pP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32.Haftada %1’e düştü</a:t>
            </a:r>
          </a:p>
          <a:p>
            <a:pPr>
              <a:buFont typeface="Arial" charset="0"/>
              <a:buNone/>
            </a:pP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Ve 52.haftada %3.9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6 aya kadar PPD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prevelansındaki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artış ,geç başlangıçlı PPD olabileceğini öne sürüyor.</a:t>
            </a:r>
          </a:p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Erken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dönemin ötesinde depresyon taramasını değerlendiren sadece birkaç çalışma vardı.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birkaç çalışma arasında, küçük örnek boyutları ve sınırlı genelleştirilebilirliği ile özel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populasyonlar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rapolanmıştı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Çalışma yönetimi;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6 ve12 aylarda tüm kadınların PPD tarama puanlarındaki yeni yükseliş oranlarını belirlemek için bazal ve tekrarlayan  9 maddelik hasta sağlık anketini (PHQ-9) kapsıyordu.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Çalışma, PPD tarama programına, tekrarlayan tarama eklemenin desteklenmesi ile, oranların %10’dan daha fazla iyi olacağı hipotezinde.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43000"/>
          </a:xfrm>
        </p:spPr>
        <p:txBody>
          <a:bodyPr/>
          <a:lstStyle/>
          <a:p>
            <a:r>
              <a:rPr lang="tr-TR" sz="3200" smtClean="0"/>
              <a:t> </a:t>
            </a:r>
            <a:r>
              <a:rPr lang="tr-TR" sz="3200" b="1" i="1" smtClean="0">
                <a:latin typeface="Times New Roman" pitchFamily="18" charset="0"/>
                <a:cs typeface="Times New Roman" pitchFamily="18" charset="0"/>
              </a:rPr>
              <a:t>Yöntemler</a:t>
            </a:r>
            <a:endParaRPr lang="tr-TR" sz="3200" smtClean="0"/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2354 kadının dahil edildiği TRIPPD(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Translating Research into Practice for Postpartum Depression</a:t>
            </a:r>
            <a:r>
              <a:rPr lang="tr-TR" sz="2400" dirty="0" smtClean="0"/>
              <a:t>)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çalışması; 16 eyalette, 21 aile hekimliği tarafından, doğum veya erken sağlam çocuk izlemi uygulamalarında sağlandı.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%92 den fazla kadın alındı,bunlar;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Postpartum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4-12 haftalarda olanlar,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    18 yaş ve üzeri olanlar, 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    İngilizce veya İspanyolca konuşup yazabilenler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 </a:t>
            </a:r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Çalışma kurumsal inceleme kurulları tarafından tüm yönleriyle onaylandı.</a:t>
            </a: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Veri sonuçları, kadınlardan ve tıbbi kayıtların yeniden inceleme raporlarından toplandı.</a:t>
            </a:r>
          </a:p>
          <a:p>
            <a:endParaRPr lang="tr-T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Çalışma verilerinde öncelikli gelen, kayıt sırasında kadınlara verilen ve postpartum 6 ve 12. aylarda onların evlerine gönderilen anketlerin sonuçlarıydı.</a:t>
            </a:r>
          </a:p>
          <a:p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Tamamlanan anketler çalışmanın koordinasyon merkezine (Olmsted Tıp Merkezi Araştırma Bölümü) iade edildi</a:t>
            </a:r>
          </a:p>
          <a:p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2582</TotalTime>
  <Words>1663</Words>
  <Application>Microsoft Office PowerPoint</Application>
  <PresentationFormat>Ekran Gösterisi (4:3)</PresentationFormat>
  <Paragraphs>189</Paragraphs>
  <Slides>35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Ofis Teması</vt:lpstr>
      <vt:lpstr>Repeated Depression Screening During the First Postpartum Year</vt:lpstr>
      <vt:lpstr> </vt:lpstr>
      <vt:lpstr> </vt:lpstr>
      <vt:lpstr> </vt:lpstr>
      <vt:lpstr> </vt:lpstr>
      <vt:lpstr> </vt:lpstr>
      <vt:lpstr> </vt:lpstr>
      <vt:lpstr> Yöntemler</vt:lpstr>
      <vt:lpstr> </vt:lpstr>
      <vt:lpstr> </vt:lpstr>
      <vt:lpstr> </vt:lpstr>
      <vt:lpstr> </vt:lpstr>
      <vt:lpstr>Veri  analizi </vt:lpstr>
      <vt:lpstr> </vt:lpstr>
      <vt:lpstr>Sonuçlar </vt:lpstr>
      <vt:lpstr> </vt:lpstr>
      <vt:lpstr> </vt:lpstr>
      <vt:lpstr> </vt:lpstr>
      <vt:lpstr> </vt:lpstr>
      <vt:lpstr> </vt:lpstr>
      <vt:lpstr> </vt:lpstr>
      <vt:lpstr> </vt:lpstr>
      <vt:lpstr> Tartışma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Repeated Depression Screening During the First Postpartum Year</dc:title>
  <dc:creator>pc</dc:creator>
  <cp:lastModifiedBy>pc</cp:lastModifiedBy>
  <cp:revision>30</cp:revision>
  <dcterms:created xsi:type="dcterms:W3CDTF">2016-02-04T07:29:57Z</dcterms:created>
  <dcterms:modified xsi:type="dcterms:W3CDTF">2016-02-16T08:16:58Z</dcterms:modified>
</cp:coreProperties>
</file>