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5" r:id="rId2"/>
  </p:sldMasterIdLst>
  <p:notesMasterIdLst>
    <p:notesMasterId r:id="rId104"/>
  </p:notesMasterIdLst>
  <p:sldIdLst>
    <p:sldId id="256" r:id="rId3"/>
    <p:sldId id="297" r:id="rId4"/>
    <p:sldId id="298" r:id="rId5"/>
    <p:sldId id="369" r:id="rId6"/>
    <p:sldId id="343" r:id="rId7"/>
    <p:sldId id="267" r:id="rId8"/>
    <p:sldId id="268" r:id="rId9"/>
    <p:sldId id="269" r:id="rId10"/>
    <p:sldId id="280" r:id="rId11"/>
    <p:sldId id="260" r:id="rId12"/>
    <p:sldId id="336" r:id="rId13"/>
    <p:sldId id="335" r:id="rId14"/>
    <p:sldId id="344" r:id="rId15"/>
    <p:sldId id="334" r:id="rId16"/>
    <p:sldId id="345" r:id="rId17"/>
    <p:sldId id="326" r:id="rId18"/>
    <p:sldId id="407" r:id="rId19"/>
    <p:sldId id="295" r:id="rId20"/>
    <p:sldId id="261" r:id="rId21"/>
    <p:sldId id="262" r:id="rId22"/>
    <p:sldId id="296" r:id="rId23"/>
    <p:sldId id="299" r:id="rId24"/>
    <p:sldId id="399" r:id="rId25"/>
    <p:sldId id="400" r:id="rId26"/>
    <p:sldId id="300" r:id="rId27"/>
    <p:sldId id="301" r:id="rId28"/>
    <p:sldId id="306" r:id="rId29"/>
    <p:sldId id="349" r:id="rId30"/>
    <p:sldId id="368" r:id="rId31"/>
    <p:sldId id="370" r:id="rId32"/>
    <p:sldId id="405" r:id="rId33"/>
    <p:sldId id="312" r:id="rId34"/>
    <p:sldId id="311" r:id="rId35"/>
    <p:sldId id="364" r:id="rId36"/>
    <p:sldId id="309" r:id="rId37"/>
    <p:sldId id="308" r:id="rId38"/>
    <p:sldId id="307" r:id="rId39"/>
    <p:sldId id="272" r:id="rId40"/>
    <p:sldId id="332" r:id="rId41"/>
    <p:sldId id="358" r:id="rId42"/>
    <p:sldId id="273" r:id="rId43"/>
    <p:sldId id="315" r:id="rId44"/>
    <p:sldId id="321" r:id="rId45"/>
    <p:sldId id="319" r:id="rId46"/>
    <p:sldId id="401" r:id="rId47"/>
    <p:sldId id="325" r:id="rId48"/>
    <p:sldId id="362" r:id="rId49"/>
    <p:sldId id="274" r:id="rId50"/>
    <p:sldId id="282" r:id="rId51"/>
    <p:sldId id="283" r:id="rId52"/>
    <p:sldId id="281" r:id="rId53"/>
    <p:sldId id="285" r:id="rId54"/>
    <p:sldId id="346" r:id="rId55"/>
    <p:sldId id="350" r:id="rId56"/>
    <p:sldId id="287" r:id="rId57"/>
    <p:sldId id="289" r:id="rId58"/>
    <p:sldId id="290" r:id="rId59"/>
    <p:sldId id="291" r:id="rId60"/>
    <p:sldId id="351" r:id="rId61"/>
    <p:sldId id="292" r:id="rId62"/>
    <p:sldId id="352" r:id="rId63"/>
    <p:sldId id="365" r:id="rId64"/>
    <p:sldId id="367" r:id="rId65"/>
    <p:sldId id="294" r:id="rId66"/>
    <p:sldId id="279" r:id="rId67"/>
    <p:sldId id="324" r:id="rId68"/>
    <p:sldId id="341" r:id="rId69"/>
    <p:sldId id="387" r:id="rId70"/>
    <p:sldId id="348" r:id="rId71"/>
    <p:sldId id="371" r:id="rId72"/>
    <p:sldId id="347" r:id="rId73"/>
    <p:sldId id="388" r:id="rId74"/>
    <p:sldId id="375" r:id="rId75"/>
    <p:sldId id="374" r:id="rId76"/>
    <p:sldId id="373" r:id="rId77"/>
    <p:sldId id="372" r:id="rId78"/>
    <p:sldId id="378" r:id="rId79"/>
    <p:sldId id="377" r:id="rId80"/>
    <p:sldId id="376" r:id="rId81"/>
    <p:sldId id="390" r:id="rId82"/>
    <p:sldId id="391" r:id="rId83"/>
    <p:sldId id="389" r:id="rId84"/>
    <p:sldId id="392" r:id="rId85"/>
    <p:sldId id="384" r:id="rId86"/>
    <p:sldId id="383" r:id="rId87"/>
    <p:sldId id="382" r:id="rId88"/>
    <p:sldId id="381" r:id="rId89"/>
    <p:sldId id="380" r:id="rId90"/>
    <p:sldId id="379" r:id="rId91"/>
    <p:sldId id="386" r:id="rId92"/>
    <p:sldId id="403" r:id="rId93"/>
    <p:sldId id="395" r:id="rId94"/>
    <p:sldId id="394" r:id="rId95"/>
    <p:sldId id="393" r:id="rId96"/>
    <p:sldId id="385" r:id="rId97"/>
    <p:sldId id="396" r:id="rId98"/>
    <p:sldId id="397" r:id="rId99"/>
    <p:sldId id="398" r:id="rId100"/>
    <p:sldId id="404" r:id="rId101"/>
    <p:sldId id="402" r:id="rId102"/>
    <p:sldId id="328" r:id="rId10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93"/>
    <a:srgbClr val="FFE181"/>
    <a:srgbClr val="FFCC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4" autoAdjust="0"/>
    <p:restoredTop sz="87643" autoAdjust="0"/>
  </p:normalViewPr>
  <p:slideViewPr>
    <p:cSldViewPr snapToGrid="0">
      <p:cViewPr>
        <p:scale>
          <a:sx n="75" d="100"/>
          <a:sy n="75" d="100"/>
        </p:scale>
        <p:origin x="-1680" y="-67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0BC9C-0568-46DC-93D5-44ED6CEEECCF}" type="datetimeFigureOut">
              <a:rPr lang="tr-TR" smtClean="0"/>
              <a:t>23.06.2020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3C72D-3816-40D4-977A-EE587EAA17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338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5568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7998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3404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1-İdrar </a:t>
            </a:r>
            <a:r>
              <a:rPr lang="tr-TR" dirty="0"/>
              <a:t>kaçırma hekime bir sorun </a:t>
            </a:r>
            <a:r>
              <a:rPr lang="tr-TR" dirty="0" err="1"/>
              <a:t>olark</a:t>
            </a:r>
            <a:r>
              <a:rPr lang="tr-TR" dirty="0"/>
              <a:t> getirilmez hekimin sorgulaması gerekir bu şikayet </a:t>
            </a:r>
            <a:r>
              <a:rPr lang="tr-TR" dirty="0" err="1"/>
              <a:t>azaltılabilr</a:t>
            </a:r>
            <a:r>
              <a:rPr lang="tr-TR" dirty="0"/>
              <a:t> ve ya geri döndürülebilir</a:t>
            </a:r>
          </a:p>
          <a:p>
            <a:r>
              <a:rPr lang="tr-TR" dirty="0" smtClean="0"/>
              <a:t>2-Diyabet</a:t>
            </a:r>
            <a:r>
              <a:rPr lang="tr-TR" dirty="0"/>
              <a:t>, </a:t>
            </a:r>
            <a:r>
              <a:rPr lang="tr-TR" dirty="0" err="1"/>
              <a:t>antihipertansifler</a:t>
            </a:r>
            <a:r>
              <a:rPr lang="tr-TR" dirty="0"/>
              <a:t>, anti </a:t>
            </a:r>
            <a:r>
              <a:rPr lang="tr-TR" dirty="0" err="1"/>
              <a:t>depresanlar</a:t>
            </a:r>
            <a:r>
              <a:rPr lang="tr-TR" dirty="0"/>
              <a:t>, kalp krizi geçirme korkusu gibi sebepler cinsel işlevi </a:t>
            </a:r>
            <a:r>
              <a:rPr lang="tr-TR" dirty="0" err="1"/>
              <a:t>etkilemktedir</a:t>
            </a:r>
            <a:r>
              <a:rPr lang="tr-TR" dirty="0"/>
              <a:t>.</a:t>
            </a:r>
          </a:p>
          <a:p>
            <a:r>
              <a:rPr lang="tr-TR" dirty="0" smtClean="0"/>
              <a:t>3-Alınacak </a:t>
            </a:r>
            <a:r>
              <a:rPr lang="tr-TR" dirty="0"/>
              <a:t>günlük kalori </a:t>
            </a:r>
            <a:r>
              <a:rPr lang="tr-TR" dirty="0" err="1"/>
              <a:t>kişinn</a:t>
            </a:r>
            <a:r>
              <a:rPr lang="tr-TR" dirty="0"/>
              <a:t> hareketliliğine göre hesaplanmalı, kendi kendine beslenip beslenemediği , alışverişini yemeklerinin kendisi yapıp yapmadığı, başkalarının desteğine ihtiyaç</a:t>
            </a:r>
          </a:p>
          <a:p>
            <a:r>
              <a:rPr lang="tr-TR" dirty="0" smtClean="0"/>
              <a:t>4-Barsak </a:t>
            </a:r>
            <a:r>
              <a:rPr lang="tr-TR" dirty="0" err="1"/>
              <a:t>hareketleirnin</a:t>
            </a:r>
            <a:r>
              <a:rPr lang="tr-TR" dirty="0"/>
              <a:t> azalması, az su tüketimi, hareketsiz yaşam kullanılan ilaçlar. Çözüm için beslenme danışmanlığı </a:t>
            </a:r>
            <a:r>
              <a:rPr lang="tr-TR" dirty="0" err="1"/>
              <a:t>verilmsi</a:t>
            </a:r>
            <a:r>
              <a:rPr lang="tr-TR" dirty="0"/>
              <a:t> ve </a:t>
            </a:r>
            <a:r>
              <a:rPr lang="tr-TR" dirty="0" err="1"/>
              <a:t>gerektiginde</a:t>
            </a:r>
            <a:r>
              <a:rPr lang="tr-TR" dirty="0"/>
              <a:t> ilaç reçete edilmesi yaşam kalitesini </a:t>
            </a:r>
            <a:r>
              <a:rPr lang="tr-TR" dirty="0" err="1"/>
              <a:t>artırıır</a:t>
            </a:r>
            <a:endParaRPr lang="tr-TR" dirty="0"/>
          </a:p>
          <a:p>
            <a:r>
              <a:rPr lang="tr-TR" dirty="0" smtClean="0"/>
              <a:t>5-Sigara </a:t>
            </a:r>
            <a:r>
              <a:rPr lang="tr-TR" dirty="0" err="1"/>
              <a:t>değiştirlebilir</a:t>
            </a:r>
            <a:r>
              <a:rPr lang="tr-TR" dirty="0"/>
              <a:t> </a:t>
            </a:r>
            <a:r>
              <a:rPr lang="tr-TR" dirty="0" err="1"/>
              <a:t>kvh</a:t>
            </a:r>
            <a:r>
              <a:rPr lang="tr-TR" dirty="0"/>
              <a:t> risk </a:t>
            </a:r>
            <a:r>
              <a:rPr lang="tr-TR" dirty="0" err="1"/>
              <a:t>fakt</a:t>
            </a:r>
            <a:r>
              <a:rPr lang="tr-TR" dirty="0"/>
              <a:t> olmanı yanı sıra osteoporoz ve kalça kırığına yol açtığından yaşamı kısaltmaktadır.  </a:t>
            </a:r>
          </a:p>
          <a:p>
            <a:r>
              <a:rPr lang="tr-TR" dirty="0" smtClean="0"/>
              <a:t>6-Düşmeler </a:t>
            </a:r>
            <a:r>
              <a:rPr lang="tr-TR" dirty="0"/>
              <a:t>yaşlıda yüksek </a:t>
            </a:r>
            <a:r>
              <a:rPr lang="tr-TR" dirty="0" err="1"/>
              <a:t>mortalite</a:t>
            </a:r>
            <a:r>
              <a:rPr lang="tr-TR" dirty="0"/>
              <a:t> ve </a:t>
            </a:r>
            <a:r>
              <a:rPr lang="tr-TR" dirty="0" err="1"/>
              <a:t>morbidite</a:t>
            </a:r>
            <a:r>
              <a:rPr lang="tr-TR" dirty="0"/>
              <a:t> nedenidir.</a:t>
            </a:r>
          </a:p>
          <a:p>
            <a:r>
              <a:rPr lang="tr-TR" dirty="0" smtClean="0"/>
              <a:t>7-8-Aile </a:t>
            </a:r>
            <a:r>
              <a:rPr lang="tr-TR" dirty="0"/>
              <a:t>yapısı sosyal durumu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0426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5706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Mini </a:t>
            </a:r>
            <a:r>
              <a:rPr lang="tr-TR" dirty="0" err="1"/>
              <a:t>mental</a:t>
            </a:r>
            <a:r>
              <a:rPr lang="tr-TR" dirty="0"/>
              <a:t> durum muayenesi ; yer-zaman oryantasyonu,  yakın hafıza, hesap yapma, lisan </a:t>
            </a:r>
          </a:p>
          <a:p>
            <a:r>
              <a:rPr lang="tr-TR" dirty="0"/>
              <a:t>Günlük yaşam aktivite ölçeği : 1-iş yapmak için yetersiz 2-çok bağımlı, 3-orta derecede yardıma gereksinim, 4-minimal yadıma gereksinim, 5- tamamen bağımsız . Merdiven inip çıkma, giyinme, kişisel bakım, beslenme, banyo yapma gibi aktiviteleri ne ölçüde yapabildiği </a:t>
            </a:r>
          </a:p>
          <a:p>
            <a:r>
              <a:rPr lang="tr-TR" dirty="0" err="1"/>
              <a:t>Enstrümental</a:t>
            </a:r>
            <a:r>
              <a:rPr lang="tr-TR" dirty="0"/>
              <a:t> yaşam aktivite ölçeği: alışveriş, ev işleri, yemek hazırlama gibi aktiviteleri bağımsız yapma oranına göre puan alır. 0(çok bağımlı)-8(bağımsız) </a:t>
            </a:r>
          </a:p>
          <a:p>
            <a:r>
              <a:rPr lang="tr-TR" dirty="0" err="1"/>
              <a:t>Get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go</a:t>
            </a:r>
            <a:r>
              <a:rPr lang="tr-TR" dirty="0"/>
              <a:t> testi: kalk ve yürü testi sandalyeden kalk yürü dön ve otur . 16 saniyeden fazlaysa düşme riski var </a:t>
            </a:r>
          </a:p>
          <a:p>
            <a:r>
              <a:rPr lang="tr-TR" dirty="0"/>
              <a:t>Fısıltı testi: hastanın arkasında bir kol mesafesi uzağında oturup fısıltıyla harf ve rakamlarda oluşan bir dizi söyler . 6 </a:t>
            </a:r>
            <a:r>
              <a:rPr lang="tr-TR" dirty="0" err="1"/>
              <a:t>sından</a:t>
            </a:r>
            <a:r>
              <a:rPr lang="tr-TR" dirty="0"/>
              <a:t> 3 ünü tekrar edebilirse testten </a:t>
            </a:r>
            <a:r>
              <a:rPr lang="tr-TR" dirty="0" err="1"/>
              <a:t>gecmiş</a:t>
            </a:r>
            <a:r>
              <a:rPr lang="tr-TR" dirty="0"/>
              <a:t> sayılır</a:t>
            </a:r>
          </a:p>
          <a:p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4550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900" dirty="0" smtClean="0"/>
              <a:t>18-23 </a:t>
            </a:r>
            <a:r>
              <a:rPr lang="tr-TR" sz="900" dirty="0" smtClean="0"/>
              <a:t>hafif </a:t>
            </a:r>
            <a:r>
              <a:rPr lang="tr-TR" sz="900" dirty="0" err="1" smtClean="0"/>
              <a:t>demans</a:t>
            </a:r>
            <a:endParaRPr lang="tr-TR" sz="900" dirty="0" smtClean="0"/>
          </a:p>
          <a:p>
            <a:r>
              <a:rPr lang="tr-TR" sz="900" dirty="0" smtClean="0"/>
              <a:t>&lt;17 ciddi </a:t>
            </a:r>
            <a:r>
              <a:rPr lang="tr-TR" sz="900" dirty="0" err="1" smtClean="0"/>
              <a:t>demans</a:t>
            </a:r>
            <a:endParaRPr lang="tr-TR" sz="900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9604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 smtClean="0"/>
              <a:t>Get</a:t>
            </a:r>
            <a:r>
              <a:rPr lang="tr-TR" dirty="0" smtClean="0"/>
              <a:t> </a:t>
            </a:r>
            <a:r>
              <a:rPr lang="tr-TR" dirty="0" err="1" smtClean="0"/>
              <a:t>up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go</a:t>
            </a:r>
            <a:r>
              <a:rPr lang="tr-TR" dirty="0" smtClean="0"/>
              <a:t> testi: kalk ve yürü testi sandalyeden kalk yürü dön ve otur . 16 saniyeden fazlaysa düşme riski var 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5953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Değiştirilebillir</a:t>
            </a:r>
            <a:r>
              <a:rPr lang="tr-TR" dirty="0"/>
              <a:t> risk faktörleri </a:t>
            </a:r>
            <a:r>
              <a:rPr lang="tr-TR" dirty="0" err="1"/>
              <a:t>ht</a:t>
            </a:r>
            <a:r>
              <a:rPr lang="tr-TR" dirty="0"/>
              <a:t>, sigara, </a:t>
            </a:r>
            <a:r>
              <a:rPr lang="tr-TR" dirty="0" err="1"/>
              <a:t>hiperkolesterolemi</a:t>
            </a:r>
            <a:r>
              <a:rPr lang="tr-TR" dirty="0"/>
              <a:t> , hareketsizlik, diyabet ve </a:t>
            </a:r>
            <a:r>
              <a:rPr lang="tr-TR" dirty="0" err="1"/>
              <a:t>obezite</a:t>
            </a:r>
            <a:r>
              <a:rPr lang="tr-TR" dirty="0"/>
              <a:t> bunlar sorgulanmalı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1186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1411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err="1"/>
              <a:t>öZellikle</a:t>
            </a:r>
            <a:r>
              <a:rPr lang="tr-TR" dirty="0"/>
              <a:t> bakımevinde yaşayanlarda evde yaşayanlara göre sık görülür</a:t>
            </a:r>
          </a:p>
          <a:p>
            <a:r>
              <a:rPr lang="tr-TR" dirty="0"/>
              <a:t>özellikle yalnız yaşayan erkeklerde intiharla sonuçlanabilir.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72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2604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yaptırıp yaptırmadığı sorgulanmalı, yapılmadıysa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smear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yapılmalıdır.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3970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6160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 err="1"/>
              <a:t>Digital</a:t>
            </a:r>
            <a:r>
              <a:rPr lang="tr-TR" dirty="0"/>
              <a:t> </a:t>
            </a:r>
            <a:r>
              <a:rPr lang="tr-TR" dirty="0" err="1"/>
              <a:t>rektal</a:t>
            </a:r>
            <a:r>
              <a:rPr lang="tr-TR" dirty="0"/>
              <a:t> muayene, kanda </a:t>
            </a:r>
            <a:r>
              <a:rPr lang="tr-TR" dirty="0" err="1"/>
              <a:t>psa</a:t>
            </a:r>
            <a:r>
              <a:rPr lang="tr-TR" dirty="0"/>
              <a:t> </a:t>
            </a:r>
            <a:r>
              <a:rPr lang="tr-TR" dirty="0" err="1"/>
              <a:t>bakıması</a:t>
            </a:r>
            <a:r>
              <a:rPr lang="tr-TR" dirty="0"/>
              <a:t>, </a:t>
            </a:r>
            <a:r>
              <a:rPr lang="tr-TR" dirty="0" err="1"/>
              <a:t>transrektal</a:t>
            </a:r>
            <a:r>
              <a:rPr lang="tr-TR" dirty="0"/>
              <a:t> </a:t>
            </a:r>
            <a:r>
              <a:rPr lang="tr-TR" dirty="0" err="1"/>
              <a:t>usg</a:t>
            </a:r>
            <a:r>
              <a:rPr lang="tr-TR" dirty="0"/>
              <a:t>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1804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4567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9254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2255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Tinetti</a:t>
            </a:r>
            <a:r>
              <a:rPr lang="tr-TR" dirty="0"/>
              <a:t> testi; çeşitli denge ve yürüme sorularından oluşur . Sandalyeden kalkma, dik durma , göz kapalı dik durma, </a:t>
            </a:r>
            <a:r>
              <a:rPr lang="tr-TR" dirty="0" err="1"/>
              <a:t>sternumu</a:t>
            </a:r>
            <a:r>
              <a:rPr lang="tr-TR" dirty="0"/>
              <a:t> dürtmek, 360 derece dönmek, tek bacak üstünde durmak , adım uzunluğu adım genişliği, yürüme hattında sapma </a:t>
            </a:r>
            <a:r>
              <a:rPr lang="tr-TR" dirty="0" err="1"/>
              <a:t>değerlendirlir</a:t>
            </a:r>
            <a:r>
              <a:rPr lang="tr-TR" dirty="0"/>
              <a:t> puan verilir </a:t>
            </a:r>
          </a:p>
          <a:p>
            <a:r>
              <a:rPr lang="tr-TR" dirty="0"/>
              <a:t>Sandalyeden</a:t>
            </a:r>
            <a:r>
              <a:rPr lang="tr-TR" baseline="0" dirty="0"/>
              <a:t> oturur pozisyondan ayağa kalkması 10 adım – 3 metre yürümesi ve tekrar yerine oturması gözlemlenir. Zaman da tutulur, 16 </a:t>
            </a:r>
            <a:r>
              <a:rPr lang="tr-TR" baseline="0" dirty="0" err="1"/>
              <a:t>sn</a:t>
            </a:r>
            <a:r>
              <a:rPr lang="tr-TR" baseline="0" dirty="0"/>
              <a:t> den uzun olması düşme olasılığını işaret eder.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4572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2423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94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9138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İmmün</a:t>
            </a:r>
            <a:r>
              <a:rPr lang="tr-TR" dirty="0"/>
              <a:t> sistem değ. </a:t>
            </a:r>
            <a:r>
              <a:rPr lang="tr-TR" dirty="0" err="1"/>
              <a:t>Timusun</a:t>
            </a:r>
            <a:r>
              <a:rPr lang="tr-TR" dirty="0"/>
              <a:t> küçülmesiyle enfeksiyonlara dirençte azalma, </a:t>
            </a:r>
            <a:r>
              <a:rPr lang="tr-TR" dirty="0" err="1"/>
              <a:t>otoimmün</a:t>
            </a:r>
            <a:r>
              <a:rPr lang="tr-TR" dirty="0"/>
              <a:t> hastalıklarda artış</a:t>
            </a:r>
          </a:p>
          <a:p>
            <a:r>
              <a:rPr lang="tr-TR" dirty="0"/>
              <a:t>Serbest radikal teorisi: yaşlanma kısmen serbest radikal hasarına bağlı gelişir</a:t>
            </a:r>
          </a:p>
          <a:p>
            <a:r>
              <a:rPr lang="tr-TR" dirty="0"/>
              <a:t>Aşınma teorisi: </a:t>
            </a:r>
            <a:r>
              <a:rPr lang="tr-TR" dirty="0" err="1"/>
              <a:t>dna</a:t>
            </a:r>
            <a:r>
              <a:rPr lang="tr-TR" dirty="0"/>
              <a:t> hasarı sonrasında yapılması beklenen onarımın hatalı veya yetersiz yapılması</a:t>
            </a:r>
          </a:p>
          <a:p>
            <a:r>
              <a:rPr lang="tr-TR" dirty="0" err="1"/>
              <a:t>Enflamasyon</a:t>
            </a:r>
            <a:r>
              <a:rPr lang="tr-TR" dirty="0"/>
              <a:t> </a:t>
            </a:r>
            <a:r>
              <a:rPr lang="tr-TR" dirty="0" err="1"/>
              <a:t>hip.yaşa</a:t>
            </a:r>
            <a:r>
              <a:rPr lang="tr-TR" dirty="0"/>
              <a:t> bağlı </a:t>
            </a:r>
            <a:r>
              <a:rPr lang="tr-TR" dirty="0" err="1"/>
              <a:t>sitokin</a:t>
            </a:r>
            <a:r>
              <a:rPr lang="tr-TR" dirty="0"/>
              <a:t> üretiminin yaşlanmadan sorumlu olduğu </a:t>
            </a:r>
            <a:r>
              <a:rPr lang="tr-TR" dirty="0" err="1"/>
              <a:t>kr</a:t>
            </a:r>
            <a:r>
              <a:rPr lang="tr-TR" dirty="0"/>
              <a:t> </a:t>
            </a:r>
            <a:r>
              <a:rPr lang="tr-TR" dirty="0" err="1"/>
              <a:t>proenfamatuar</a:t>
            </a:r>
            <a:r>
              <a:rPr lang="tr-TR" dirty="0"/>
              <a:t> durum yaratarak hücre </a:t>
            </a:r>
            <a:r>
              <a:rPr lang="tr-TR" dirty="0" err="1"/>
              <a:t>fonk</a:t>
            </a:r>
            <a:r>
              <a:rPr lang="tr-TR" dirty="0"/>
              <a:t> olumsuz etkilediği 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15812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692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8221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979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813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Her fiziksel antrenman ısınma ile başlamalıdır</a:t>
            </a:r>
          </a:p>
          <a:p>
            <a:r>
              <a:rPr lang="tr-TR" dirty="0"/>
              <a:t>Antrenmandan sonra en az 10 </a:t>
            </a:r>
            <a:r>
              <a:rPr lang="tr-TR" dirty="0" err="1"/>
              <a:t>dk</a:t>
            </a:r>
            <a:r>
              <a:rPr lang="tr-TR" dirty="0"/>
              <a:t> süreli aktif soğuma yapılmalıdır (örneğin, 30- 40 </a:t>
            </a:r>
            <a:r>
              <a:rPr lang="tr-TR" dirty="0" err="1"/>
              <a:t>dk</a:t>
            </a:r>
            <a:r>
              <a:rPr lang="tr-TR" dirty="0"/>
              <a:t> </a:t>
            </a:r>
            <a:r>
              <a:rPr lang="tr-TR" dirty="0" err="1"/>
              <a:t>lık</a:t>
            </a:r>
            <a:r>
              <a:rPr lang="tr-TR" dirty="0"/>
              <a:t> bir egzersizin son 5 </a:t>
            </a:r>
            <a:r>
              <a:rPr lang="tr-TR" dirty="0" err="1"/>
              <a:t>dk</a:t>
            </a:r>
            <a:r>
              <a:rPr lang="tr-TR" dirty="0"/>
              <a:t> </a:t>
            </a:r>
            <a:r>
              <a:rPr lang="tr-TR" dirty="0" err="1"/>
              <a:t>lık</a:t>
            </a:r>
            <a:r>
              <a:rPr lang="tr-TR" dirty="0"/>
              <a:t> kısmı giderek yavaşlayan bir tempoda bitirilebilir ve arkasından germe yapılabilir)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9475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Yaşlılar için egzersizde göz önünde tutulması gereken bir kural da şudur;</a:t>
            </a:r>
            <a:r>
              <a:rPr lang="tr-TR" baseline="0" dirty="0"/>
              <a:t> </a:t>
            </a:r>
            <a:r>
              <a:rPr lang="tr-TR" dirty="0"/>
              <a:t>Birey ne kadar yaşlı ise anaerobik egzersizden o kadar kaçınılmalıdır.100 m, 200 m koşu</a:t>
            </a:r>
            <a:r>
              <a:rPr lang="tr-TR" baseline="0" dirty="0"/>
              <a:t> ve 400 m orta mesafe koşuları yaşlılar için </a:t>
            </a:r>
            <a:r>
              <a:rPr lang="tr-TR" baseline="0" dirty="0" err="1"/>
              <a:t>tehlikelidir.bu</a:t>
            </a:r>
            <a:r>
              <a:rPr lang="tr-TR" baseline="0" dirty="0"/>
              <a:t> egzersizlerin sağlık için önemi de yoktur ve yaşlılar için risk faktörüdür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395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Yürüyüş yaşlılar için en önemli faydalı egzersizdir.</a:t>
            </a:r>
          </a:p>
          <a:p>
            <a:r>
              <a:rPr lang="tr-TR" dirty="0"/>
              <a:t>Egzersizin programı,</a:t>
            </a:r>
            <a:r>
              <a:rPr lang="tr-TR" baseline="0" dirty="0"/>
              <a:t> şiddeti kişiye özel olmalıdır.</a:t>
            </a:r>
            <a:endParaRPr lang="tr-TR" dirty="0"/>
          </a:p>
          <a:p>
            <a:r>
              <a:rPr lang="tr-TR" dirty="0"/>
              <a:t>Yürüyüş yaparken yanındaki kişiyle rahatlıkla konuşabilir bir tempoda yürümesi önerilerek kişinin kendi temposunu belirlemesi sağlanabilir.</a:t>
            </a:r>
          </a:p>
          <a:p>
            <a:r>
              <a:rPr lang="tr-TR" baseline="0" dirty="0"/>
              <a:t>Yeni egzersize başlayanlar haftada en az 3 gün en fazla 5 gün yürümeli 7 gün </a:t>
            </a:r>
            <a:r>
              <a:rPr lang="tr-TR" baseline="0" dirty="0" err="1"/>
              <a:t>yürünmememlidir</a:t>
            </a:r>
            <a:r>
              <a:rPr lang="tr-TR" baseline="0" dirty="0"/>
              <a:t>. Yürüyüş süreleri en az 30 </a:t>
            </a:r>
            <a:r>
              <a:rPr lang="tr-TR" baseline="0" dirty="0" err="1"/>
              <a:t>dk</a:t>
            </a:r>
            <a:r>
              <a:rPr lang="tr-TR" baseline="0" dirty="0"/>
              <a:t> olmalıdır.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786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 egzersizlerinde çeşitli materyaller</a:t>
            </a:r>
            <a:r>
              <a:rPr lang="tr-TR" baseline="0" dirty="0"/>
              <a:t> kullanabiliriz</a:t>
            </a:r>
            <a:endParaRPr lang="tr-TR" dirty="0"/>
          </a:p>
          <a:p>
            <a:r>
              <a:rPr lang="tr-TR" dirty="0"/>
              <a:t>Kuvvet egzersizleri için bildiğimiz</a:t>
            </a:r>
            <a:r>
              <a:rPr lang="tr-TR" baseline="0" dirty="0"/>
              <a:t> birçok hareketi kullanabiliriz ancak hareketlerde kişiye özel değişikliklere ihtiyaç olabilir.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7088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8771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kuvvet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5300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2732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Esneme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8974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Denge ve koordinasyon hareketi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0346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96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6807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101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1536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Nüfusun yaşlanması bir nüfusun yaş yapısının değişerek, yaşlı insanların payının göreceli olarak artasıdır.</a:t>
            </a:r>
          </a:p>
          <a:p>
            <a:r>
              <a:rPr lang="tr-TR" dirty="0"/>
              <a:t>Kuşkusuz bölgeler arasında farklılıklar</a:t>
            </a:r>
            <a:r>
              <a:rPr lang="tr-TR" baseline="0" dirty="0"/>
              <a:t> </a:t>
            </a:r>
            <a:r>
              <a:rPr lang="tr-TR" baseline="0" dirty="0" err="1"/>
              <a:t>vardır.her</a:t>
            </a:r>
            <a:r>
              <a:rPr lang="tr-TR" baseline="0" dirty="0"/>
              <a:t> 5 Avrupalının biri 60 yaş ve üstünde iken, yalnızca her 20 </a:t>
            </a:r>
            <a:r>
              <a:rPr lang="tr-TR" baseline="0" dirty="0" err="1"/>
              <a:t>afrikalıdan</a:t>
            </a:r>
            <a:r>
              <a:rPr lang="tr-TR" baseline="0" dirty="0"/>
              <a:t> biri 60 yaş ve üstüdür.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4921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2050 yılında</a:t>
            </a:r>
            <a:r>
              <a:rPr lang="tr-TR" baseline="0" dirty="0"/>
              <a:t> </a:t>
            </a:r>
            <a:r>
              <a:rPr lang="tr-TR" baseline="0" dirty="0" err="1"/>
              <a:t>türkiye</a:t>
            </a:r>
            <a:r>
              <a:rPr lang="tr-TR" baseline="0" dirty="0"/>
              <a:t> nüfusunda 16 milyon civarında yaşlı nüfus olacağı öngörülmektedir</a:t>
            </a:r>
          </a:p>
          <a:p>
            <a:r>
              <a:rPr lang="tr-TR" baseline="0" dirty="0"/>
              <a:t>Öte yandan yüzyılın ortasına gelindiğinde 0-14  yaş grubu ile yaşlı nüfus arasındaki fark kapanmış görünmektedir.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520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Yaşlanmada</a:t>
            </a:r>
            <a:r>
              <a:rPr lang="tr-TR" baseline="0" dirty="0"/>
              <a:t> görülen fizyolojik değişiklikler sadece yaşlanma sürecini yansıtmaz, aynı zamanda çeşitli hastalıklar ya da dış etmenlere maruz kalınan yılların etkilerini de gösterir.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6657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3701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3C72D-3816-40D4-977A-EE587EAA172E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334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D77FE-77DC-44CD-A952-5372AB44C920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D5EA-605F-4707-B813-96710C73BE3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3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72DC0-CE4E-48E7-BFBA-210230507478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17D85-50AD-4D69-8234-0457B8100676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40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0C5A-4C20-424B-BD23-391927A9E2B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B9EA0-1E61-4165-8A6D-418F1AB2127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5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D77FE-77DC-44CD-A952-5372AB44C920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5D5EA-605F-4707-B813-96710C73BE3A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02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B3F9C6-7BC4-4676-A074-541A73D99A6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2562E-5843-48CA-B4DB-C44B55187963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26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D05AEB-CF52-4F2D-89D9-D25480D5449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6AB23-19F0-4029-9609-46973A701B28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90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51F79-EB1B-40AD-A867-18304C948BB6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032DB-7AE3-43C2-B491-6D49BDB466C4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199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8E28C8-9041-49D1-887F-A54ED3FF9BDD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2FE9E-52E2-4B99-860E-0F5195E8F507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3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606AF0-671D-4E59-A8A5-6FB5BB9E24A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4C5F18-4BCD-455D-A5C5-AD941BB61E2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29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04288-474B-4C59-8AF8-F391E4F36A99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C3302C-2937-4B79-BFBD-A74F19DCFF9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4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7465BA-CBD8-4A64-A065-03835FE88FE1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15B8E-BCFF-4EE5-9964-1AF1825973BB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8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3F9C6-7BC4-4676-A074-541A73D99A6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562E-5843-48CA-B4DB-C44B5518796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62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539167-01B5-4F66-9542-4A8042F0BE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F18F2-E677-46C9-8CCA-A98BB0719515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00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346E60-C57E-41BC-9EC0-628E4BE80E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B04F5-E7D8-47F1-85CE-335AF6123AE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85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EB0C5A-4C20-424B-BD23-391927A9E2B4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B9EA0-1E61-4165-8A6D-418F1AB21270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3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5AEB-CF52-4F2D-89D9-D25480D5449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6AB23-19F0-4029-9609-46973A701B28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00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51F79-EB1B-40AD-A867-18304C948BB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32DB-7AE3-43C2-B491-6D49BDB466C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4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28C8-9041-49D1-887F-A54ED3FF9BDD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2FE9E-52E2-4B99-860E-0F5195E8F50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5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06AF0-671D-4E59-A8A5-6FB5BB9E24A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C5F18-4BCD-455D-A5C5-AD941BB61E2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7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04288-474B-4C59-8AF8-F391E4F36A99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302C-2937-4B79-BFBD-A74F19DCFF9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5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65BA-CBD8-4A64-A065-03835FE88FE1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15B8E-BCFF-4EE5-9964-1AF1825973BB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7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9167-01B5-4F66-9542-4A8042F0BE7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18F2-E677-46C9-8CCA-A98BB0719515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9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346E60-C57E-41BC-9EC0-628E4BE80E7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3B04F5-E7D8-47F1-85CE-335AF6123AEC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3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346E60-C57E-41BC-9EC0-628E4BE80E7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23.06.2020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3B04F5-E7D8-47F1-85CE-335AF6123AE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turkpsikiyatri.com/C13S4/standardizeMini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na-elderly.com/forms/MNA_turkish.pdf" TargetMode="External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sciencedirect.com/science/article/abs/pii/S000399931600139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65504" y="476187"/>
            <a:ext cx="9144000" cy="2387600"/>
          </a:xfrm>
        </p:spPr>
        <p:txBody>
          <a:bodyPr>
            <a:normAutofit/>
          </a:bodyPr>
          <a:lstStyle/>
          <a:p>
            <a:r>
              <a:rPr lang="tr-TR" b="1" dirty="0" smtClean="0"/>
              <a:t>Yaşlı Hastaya Yaklaşım</a:t>
            </a:r>
            <a:endParaRPr lang="tr-TR" b="1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637026" y="3631692"/>
            <a:ext cx="5047488" cy="1828800"/>
          </a:xfrm>
        </p:spPr>
        <p:txBody>
          <a:bodyPr>
            <a:normAutofit lnSpcReduction="10000"/>
          </a:bodyPr>
          <a:lstStyle/>
          <a:p>
            <a:endParaRPr lang="tr-TR" sz="2800" dirty="0"/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Araş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Gör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Dr. </a:t>
            </a:r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Havva ŞEN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KTÜ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Aile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Hekimliği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23.06.2020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1" i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2606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401050" cy="1325563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2-Yaşlanmayla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gelişen fizyolojik değişiklikler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Cilt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duruşu, kas iskelet sistemi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Solunum işlevi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Nörolojik işlev</a:t>
            </a: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 duyular(görme, işitme, tat, koku)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İmmün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sistem 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  <a:p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Genitoüriner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</a:t>
            </a:r>
          </a:p>
        </p:txBody>
      </p:sp>
    </p:spTree>
    <p:extLst>
      <p:ext uri="{BB962C8B-B14F-4D97-AF65-F5344CB8AC3E}">
        <p14:creationId xmlns:p14="http://schemas.microsoft.com/office/powerpoint/2010/main" val="20743679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UNESCO</a:t>
            </a:r>
            <a:r>
              <a:rPr lang="tr-TR" dirty="0" smtClean="0"/>
              <a:t> yaşlılık tanımı;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95501"/>
            <a:ext cx="10515600" cy="39798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dirty="0" smtClean="0"/>
              <a:t>«Bir insan konfor alanının dışına çıkamıyorsa yaşlıdır»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19958062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94751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Kaynaklar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506717"/>
            <a:ext cx="10515600" cy="3670246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E.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Rakel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David P.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Rakel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MD, 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Güneş Tıp Kitabevi,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syf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34-53</a:t>
            </a:r>
          </a:p>
          <a:p>
            <a:r>
              <a:rPr 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Çifçili,S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.(2011) 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hekimleri için Yaşlı Sağlığına Bütüncül 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Yaklaşım.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İstanbul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Deomed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yayınları</a:t>
            </a:r>
            <a:r>
              <a:rPr lang="tr-T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South-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Paul,J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Matheny,S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&amp;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Lewis,E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(2014).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Hekimliği Tanı ve 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Tedavi,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Ankara</a:t>
            </a:r>
            <a:r>
              <a:rPr lang="tr-T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Güneş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Tıp Kitabevleri , </a:t>
            </a:r>
            <a:r>
              <a:rPr 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syf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439-477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Türk Geriatri Derneği Yayınları</a:t>
            </a:r>
          </a:p>
        </p:txBody>
      </p:sp>
    </p:spTree>
    <p:extLst>
      <p:ext uri="{BB962C8B-B14F-4D97-AF65-F5344CB8AC3E}">
        <p14:creationId xmlns:p14="http://schemas.microsoft.com/office/powerpoint/2010/main" val="185932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91973"/>
            <a:ext cx="10515600" cy="1325563"/>
          </a:xfrm>
        </p:spPr>
        <p:txBody>
          <a:bodyPr/>
          <a:lstStyle/>
          <a:p>
            <a:r>
              <a:rPr lang="tr-TR" dirty="0"/>
              <a:t>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gelişen fizyolojik değişiklikler</a:t>
            </a:r>
            <a:endParaRPr lang="tr-TR" sz="3200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Vücut duruş ve kas iskelet işlev değişiklikleri: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Kas gücünde azalma</a:t>
            </a:r>
          </a:p>
          <a:p>
            <a:pPr lvl="2"/>
            <a:r>
              <a:rPr lang="tr-TR" sz="2400" dirty="0">
                <a:latin typeface="+mj-lt"/>
                <a:cs typeface="Times New Roman" panose="02020603050405020304" pitchFamily="18" charset="0"/>
              </a:rPr>
              <a:t>Egzersiz ile yavaşlatılabilir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Boyda kısalma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Vücut yağında artma, yağsız vücut ağırlığı ve toplam vücut suyunda azalma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Kemik kütlesinde kayıp ve kemik yapısında zayıflama</a:t>
            </a:r>
          </a:p>
          <a:p>
            <a:pPr lvl="1"/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Osteoartrit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sık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28115B0F-A8F1-4B2A-BA17-2624AE93C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882" y="505396"/>
            <a:ext cx="1586206" cy="30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4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2-Yaşlanmayla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işlevlerde değişiklik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Aort ve arterlerde sertleşme, elastikiyetini yitirme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Kalbin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katekolaminlere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yanıtında azalma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Aorttaki sertleşme sonucu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sistolik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kan basıncındaki artış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diyastolik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kan basıncından daha belirgindir.</a:t>
            </a:r>
          </a:p>
          <a:p>
            <a:pPr lvl="1"/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Ortostatik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hipotansiyon sık</a:t>
            </a:r>
          </a:p>
        </p:txBody>
      </p:sp>
    </p:spTree>
    <p:extLst>
      <p:ext uri="{BB962C8B-B14F-4D97-AF65-F5344CB8AC3E}">
        <p14:creationId xmlns:p14="http://schemas.microsoft.com/office/powerpoint/2010/main" val="1064939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688DF4B4-28F0-4F00-BA26-FD3283B1D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2-Yaşlanmayla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gelişen fizyolojik değişiklikler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6BA0A691-5173-4313-9CE4-569F5E43D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Solunum işlevinde değişiklikler </a:t>
            </a:r>
          </a:p>
          <a:p>
            <a:endParaRPr lang="tr-TR" sz="2400" dirty="0"/>
          </a:p>
          <a:p>
            <a:pPr lvl="1"/>
            <a:r>
              <a:rPr lang="tr-TR" sz="2800" dirty="0">
                <a:latin typeface="+mj-lt"/>
              </a:rPr>
              <a:t>Maksimum oksijen tüketimi düşer</a:t>
            </a:r>
          </a:p>
          <a:p>
            <a:pPr lvl="1"/>
            <a:r>
              <a:rPr lang="tr-TR" sz="2800" dirty="0">
                <a:latin typeface="+mj-lt"/>
              </a:rPr>
              <a:t>Akciğerin elastikiyeti azalır </a:t>
            </a:r>
          </a:p>
          <a:p>
            <a:pPr lvl="1"/>
            <a:r>
              <a:rPr lang="tr-TR" sz="2800" dirty="0">
                <a:latin typeface="+mj-lt"/>
              </a:rPr>
              <a:t>Alveol yapısı bozulur</a:t>
            </a:r>
          </a:p>
          <a:p>
            <a:pPr lvl="1"/>
            <a:r>
              <a:rPr lang="tr-TR" sz="2800" dirty="0" err="1">
                <a:latin typeface="+mj-lt"/>
              </a:rPr>
              <a:t>Vital</a:t>
            </a:r>
            <a:r>
              <a:rPr lang="tr-TR" sz="2800" dirty="0">
                <a:latin typeface="+mj-lt"/>
              </a:rPr>
              <a:t> kapasite düşer</a:t>
            </a:r>
          </a:p>
        </p:txBody>
      </p:sp>
    </p:spTree>
    <p:extLst>
      <p:ext uri="{BB962C8B-B14F-4D97-AF65-F5344CB8AC3E}">
        <p14:creationId xmlns:p14="http://schemas.microsoft.com/office/powerpoint/2010/main" val="137532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2-Yaşlanmayla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işlevlerde değişiklikler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Diş kaybı</a:t>
            </a:r>
          </a:p>
          <a:p>
            <a:pPr lvl="1"/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Atrofik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gastrite bağlı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intrensek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faktör salgısında azalma 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B12 vitamin emilimindeki bozukluk sonucu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pernisiyöz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anemi,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periferik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nöropati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ataksi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görülebilir.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Kolon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divertikülleri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sıktır.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Kabızlık (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fekal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impakt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megakolon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rektal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prolapsus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hemoroid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laksatif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alışkanlığı)</a:t>
            </a:r>
          </a:p>
        </p:txBody>
      </p:sp>
    </p:spTree>
    <p:extLst>
      <p:ext uri="{BB962C8B-B14F-4D97-AF65-F5344CB8AC3E}">
        <p14:creationId xmlns:p14="http://schemas.microsoft.com/office/powerpoint/2010/main" val="285236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6D693DF9-8826-4D64-994D-AF2F0363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2-Yaşlanmayla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gelişen fizyolojik değişiklikler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3C3919E-7DB7-4545-864C-E0D608D0D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5675"/>
          </a:xfrm>
        </p:spPr>
        <p:txBody>
          <a:bodyPr>
            <a:normAutofit fontScale="85000" lnSpcReduction="20000"/>
          </a:bodyPr>
          <a:lstStyle/>
          <a:p>
            <a:r>
              <a:rPr lang="tr-TR" sz="3000" dirty="0"/>
              <a:t>Nörolojik işlev değişiklikleri</a:t>
            </a:r>
          </a:p>
          <a:p>
            <a:endParaRPr lang="tr-TR" sz="3000" dirty="0"/>
          </a:p>
          <a:p>
            <a:pPr lvl="1"/>
            <a:r>
              <a:rPr lang="tr-TR" sz="3500" dirty="0">
                <a:latin typeface="+mj-lt"/>
              </a:rPr>
              <a:t>Duysal-motor değişiklikler ve duysal </a:t>
            </a:r>
            <a:r>
              <a:rPr lang="tr-TR" sz="3500" dirty="0" err="1">
                <a:latin typeface="+mj-lt"/>
              </a:rPr>
              <a:t>proprioseptif</a:t>
            </a:r>
            <a:r>
              <a:rPr lang="tr-TR" sz="3500" dirty="0">
                <a:latin typeface="+mj-lt"/>
              </a:rPr>
              <a:t> iletilerin azalması </a:t>
            </a:r>
          </a:p>
          <a:p>
            <a:pPr marL="0" indent="0">
              <a:buNone/>
            </a:pPr>
            <a:r>
              <a:rPr lang="tr-TR" sz="3500" dirty="0">
                <a:latin typeface="+mj-lt"/>
              </a:rPr>
              <a:t>                       ↓↓</a:t>
            </a:r>
          </a:p>
          <a:p>
            <a:pPr marL="0" indent="0">
              <a:buNone/>
            </a:pPr>
            <a:endParaRPr lang="tr-TR" sz="3500" dirty="0">
              <a:latin typeface="+mj-lt"/>
            </a:endParaRPr>
          </a:p>
          <a:p>
            <a:pPr lvl="2"/>
            <a:r>
              <a:rPr lang="tr-TR" sz="3000" dirty="0">
                <a:latin typeface="+mj-lt"/>
              </a:rPr>
              <a:t>Motor kuvvet azalır</a:t>
            </a:r>
          </a:p>
          <a:p>
            <a:pPr lvl="2"/>
            <a:r>
              <a:rPr lang="tr-TR" sz="3000" dirty="0">
                <a:latin typeface="+mj-lt"/>
              </a:rPr>
              <a:t>Reaksiyon zamanı uzar ve refleksler azalır </a:t>
            </a:r>
          </a:p>
          <a:p>
            <a:pPr lvl="1"/>
            <a:endParaRPr lang="tr-TR" sz="3000" dirty="0">
              <a:latin typeface="+mj-lt"/>
            </a:endParaRPr>
          </a:p>
          <a:p>
            <a:pPr marL="457200" lvl="1" indent="0">
              <a:buNone/>
            </a:pPr>
            <a:r>
              <a:rPr lang="tr-TR" sz="3000" dirty="0">
                <a:latin typeface="+mj-lt"/>
              </a:rPr>
              <a:t>                      ↓↓</a:t>
            </a:r>
          </a:p>
          <a:p>
            <a:pPr marL="457200" lvl="1" indent="0">
              <a:buNone/>
            </a:pPr>
            <a:endParaRPr lang="tr-TR" sz="3000" dirty="0">
              <a:latin typeface="+mj-lt"/>
            </a:endParaRPr>
          </a:p>
          <a:p>
            <a:pPr lvl="2"/>
            <a:r>
              <a:rPr lang="tr-TR" sz="3000" dirty="0">
                <a:latin typeface="+mj-lt"/>
              </a:rPr>
              <a:t>Denge problemi </a:t>
            </a:r>
          </a:p>
          <a:p>
            <a:pPr lvl="2"/>
            <a:r>
              <a:rPr lang="tr-TR" sz="3000" dirty="0">
                <a:latin typeface="+mj-lt"/>
              </a:rPr>
              <a:t>Temkinli hareket etme </a:t>
            </a:r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8197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2-Yaşlanmayla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gelişen fizyolojik değişiklikler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48255"/>
            <a:ext cx="10515600" cy="4128707"/>
          </a:xfrm>
        </p:spPr>
        <p:txBody>
          <a:bodyPr>
            <a:norm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Genitoüriner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işlev değişikliği:</a:t>
            </a:r>
          </a:p>
          <a:p>
            <a:endParaRPr lang="tr-TR" dirty="0"/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Mesane kapasitesinde azalma, idrara çıkma sıklığı artma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Elastik doku ve kaslar zayıfladıkça idrar tutamama sık 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Kadınlarda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perineal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yapıların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atrofisi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, vajinal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atrofi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 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Vajinal enfeksiyonlar, kaşıntılar, ağrılı cinsel birleşme 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Erkeklerde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benign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prostat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hipertrofisi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sık </a:t>
            </a:r>
          </a:p>
        </p:txBody>
      </p:sp>
    </p:spTree>
    <p:extLst>
      <p:ext uri="{BB962C8B-B14F-4D97-AF65-F5344CB8AC3E}">
        <p14:creationId xmlns:p14="http://schemas.microsoft.com/office/powerpoint/2010/main" val="226631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77" y="0"/>
            <a:ext cx="6920523" cy="6858000"/>
          </a:xfrm>
        </p:spPr>
      </p:pic>
    </p:spTree>
    <p:extLst>
      <p:ext uri="{BB962C8B-B14F-4D97-AF65-F5344CB8AC3E}">
        <p14:creationId xmlns:p14="http://schemas.microsoft.com/office/powerpoint/2010/main" val="496976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48640"/>
            <a:ext cx="10515600" cy="1142048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Yaşlı hastaya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özgü öykü alma</a:t>
            </a:r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+mj-lt"/>
                <a:cs typeface="Times New Roman" panose="02020603050405020304" pitchFamily="18" charset="0"/>
              </a:rPr>
              <a:t>İşlev kaybı</a:t>
            </a:r>
          </a:p>
          <a:p>
            <a:endParaRPr lang="tr-TR" dirty="0">
              <a:latin typeface="+mj-lt"/>
              <a:cs typeface="Times New Roman" panose="02020603050405020304" pitchFamily="18" charset="0"/>
            </a:endParaRPr>
          </a:p>
          <a:p>
            <a:r>
              <a:rPr lang="tr-TR" dirty="0">
                <a:latin typeface="+mj-lt"/>
                <a:cs typeface="Times New Roman" panose="02020603050405020304" pitchFamily="18" charset="0"/>
              </a:rPr>
              <a:t>Fiziksel ve bilişsel fonksiyon yetersizlikleri</a:t>
            </a:r>
          </a:p>
          <a:p>
            <a:endParaRPr lang="tr-TR" dirty="0">
              <a:latin typeface="+mj-lt"/>
              <a:cs typeface="Times New Roman" panose="02020603050405020304" pitchFamily="18" charset="0"/>
            </a:endParaRPr>
          </a:p>
          <a:p>
            <a:r>
              <a:rPr lang="tr-TR" dirty="0">
                <a:latin typeface="+mj-lt"/>
                <a:cs typeface="Times New Roman" panose="02020603050405020304" pitchFamily="18" charset="0"/>
              </a:rPr>
              <a:t>Günlük sorunlar ve sosyal ortam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Öyküde sorulması gereken ana başlıklar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İdrar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kaçırma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Cinsellik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Egzersiz-beslenme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Kabızlık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 - alkol tüketimi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Uyku düzeni, uyku bozuklukları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öyküsü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Sosyal destek</a:t>
            </a:r>
          </a:p>
        </p:txBody>
      </p:sp>
    </p:spTree>
    <p:extLst>
      <p:ext uri="{BB962C8B-B14F-4D97-AF65-F5344CB8AC3E}">
        <p14:creationId xmlns:p14="http://schemas.microsoft.com/office/powerpoint/2010/main" val="260553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maç</a:t>
            </a: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hastaya yaklaşım hakkında bilgi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vermek</a:t>
            </a:r>
          </a:p>
        </p:txBody>
      </p:sp>
    </p:spTree>
    <p:extLst>
      <p:ext uri="{BB962C8B-B14F-4D97-AF65-F5344CB8AC3E}">
        <p14:creationId xmlns:p14="http://schemas.microsoft.com/office/powerpoint/2010/main" val="3686821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536448"/>
            <a:ext cx="10515600" cy="1154240"/>
          </a:xfrm>
        </p:spPr>
        <p:txBody>
          <a:bodyPr>
            <a:normAutofit/>
          </a:bodyPr>
          <a:lstStyle/>
          <a:p>
            <a:r>
              <a:rPr lang="tr-TR" sz="4000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4-Yaşlı Hastada Fiziksel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Zihinsel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uayene</a:t>
            </a:r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6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200" dirty="0">
                <a:cs typeface="Times New Roman" panose="02020603050405020304" pitchFamily="18" charset="0"/>
              </a:rPr>
              <a:t>İşlevselliğin değerlendirilmesi 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Bedensel işlev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Zihinsel işlev</a:t>
            </a:r>
          </a:p>
          <a:p>
            <a:pPr lvl="1"/>
            <a:endParaRPr lang="tr-TR" sz="2800" dirty="0">
              <a:cs typeface="Times New Roman" panose="02020603050405020304" pitchFamily="18" charset="0"/>
            </a:endParaRPr>
          </a:p>
          <a:p>
            <a:r>
              <a:rPr lang="tr-TR" sz="3200" dirty="0">
                <a:cs typeface="Times New Roman" panose="02020603050405020304" pitchFamily="18" charset="0"/>
              </a:rPr>
              <a:t>Sık rastlanan kronik hastalıklar açısından değerlendirme</a:t>
            </a:r>
          </a:p>
          <a:p>
            <a:pPr lvl="1"/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Kardiyovasküler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hastalıklar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Kanserler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Diyabet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Osteoporoz </a:t>
            </a:r>
          </a:p>
        </p:txBody>
      </p:sp>
    </p:spTree>
    <p:extLst>
      <p:ext uri="{BB962C8B-B14F-4D97-AF65-F5344CB8AC3E}">
        <p14:creationId xmlns:p14="http://schemas.microsoft.com/office/powerpoint/2010/main" val="2068836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475488"/>
            <a:ext cx="10515600" cy="1215200"/>
          </a:xfrm>
        </p:spPr>
        <p:txBody>
          <a:bodyPr>
            <a:normAutofit fontScale="90000"/>
          </a:bodyPr>
          <a:lstStyle/>
          <a:p>
            <a:r>
              <a:rPr lang="tr-TR" dirty="0"/>
              <a:t> </a:t>
            </a:r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 muayenenin yanı sıra sık kullanılan test ve ölçekler</a:t>
            </a:r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+mj-lt"/>
                <a:cs typeface="Times New Roman" panose="02020603050405020304" pitchFamily="18" charset="0"/>
              </a:rPr>
              <a:t>Mini </a:t>
            </a:r>
            <a:r>
              <a:rPr lang="tr-TR" dirty="0" err="1">
                <a:latin typeface="+mj-lt"/>
                <a:cs typeface="Times New Roman" panose="02020603050405020304" pitchFamily="18" charset="0"/>
              </a:rPr>
              <a:t>mental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 durum değerlendirme sorgulaması (MMDDS)</a:t>
            </a:r>
          </a:p>
          <a:p>
            <a:r>
              <a:rPr lang="tr-TR" dirty="0">
                <a:latin typeface="+mj-lt"/>
                <a:cs typeface="Times New Roman" panose="02020603050405020304" pitchFamily="18" charset="0"/>
              </a:rPr>
              <a:t>Günlük yaşam aktivite ölçeği</a:t>
            </a:r>
          </a:p>
          <a:p>
            <a:r>
              <a:rPr lang="tr-TR" dirty="0" err="1">
                <a:latin typeface="+mj-lt"/>
                <a:cs typeface="Times New Roman" panose="02020603050405020304" pitchFamily="18" charset="0"/>
              </a:rPr>
              <a:t>Enstrümental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 yaşam aktivite ölçeği (IADL)</a:t>
            </a:r>
          </a:p>
          <a:p>
            <a:r>
              <a:rPr lang="tr-TR" dirty="0">
                <a:latin typeface="+mj-lt"/>
                <a:cs typeface="Times New Roman" panose="02020603050405020304" pitchFamily="18" charset="0"/>
              </a:rPr>
              <a:t>Tek bacak denge testi ve </a:t>
            </a:r>
            <a:r>
              <a:rPr lang="tr-TR" i="1" dirty="0" err="1">
                <a:latin typeface="+mj-lt"/>
                <a:cs typeface="Times New Roman" panose="02020603050405020304" pitchFamily="18" charset="0"/>
              </a:rPr>
              <a:t>get</a:t>
            </a:r>
            <a:r>
              <a:rPr lang="tr-TR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+mj-lt"/>
                <a:cs typeface="Times New Roman" panose="02020603050405020304" pitchFamily="18" charset="0"/>
              </a:rPr>
              <a:t>up</a:t>
            </a:r>
            <a:r>
              <a:rPr lang="tr-TR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+mj-lt"/>
                <a:cs typeface="Times New Roman" panose="02020603050405020304" pitchFamily="18" charset="0"/>
              </a:rPr>
              <a:t>and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i="1" dirty="0" err="1">
                <a:latin typeface="+mj-lt"/>
                <a:cs typeface="Times New Roman" panose="02020603050405020304" pitchFamily="18" charset="0"/>
              </a:rPr>
              <a:t>go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 testi</a:t>
            </a:r>
          </a:p>
          <a:p>
            <a:r>
              <a:rPr lang="tr-TR" dirty="0" err="1">
                <a:latin typeface="+mj-lt"/>
                <a:cs typeface="Times New Roman" panose="02020603050405020304" pitchFamily="18" charset="0"/>
              </a:rPr>
              <a:t>Snellen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 eşeli</a:t>
            </a:r>
          </a:p>
          <a:p>
            <a:r>
              <a:rPr lang="tr-TR" dirty="0">
                <a:latin typeface="+mj-lt"/>
                <a:cs typeface="Times New Roman" panose="02020603050405020304" pitchFamily="18" charset="0"/>
              </a:rPr>
              <a:t>Diyapazon ve fısıltı </a:t>
            </a:r>
            <a:r>
              <a:rPr lang="tr-TR" dirty="0" smtClean="0">
                <a:latin typeface="+mj-lt"/>
                <a:cs typeface="Times New Roman" panose="02020603050405020304" pitchFamily="18" charset="0"/>
              </a:rPr>
              <a:t>testi</a:t>
            </a:r>
          </a:p>
          <a:p>
            <a:r>
              <a:rPr lang="tr-TR" dirty="0">
                <a:latin typeface="+mj-lt"/>
                <a:cs typeface="Times New Roman" panose="02020603050405020304" pitchFamily="18" charset="0"/>
              </a:rPr>
              <a:t>Mini beslenme değerlendirme ölçeği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8694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65504"/>
            <a:ext cx="10515600" cy="4811459"/>
          </a:xfrm>
        </p:spPr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 descr="Ekran Kırpm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181600" cy="6858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809892" y="599635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4"/>
              </a:rPr>
              <a:t>http://turkpsikiyatri.com/C13S4/standardizeMini.pdf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01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tr-TR" sz="2400" dirty="0" smtClean="0"/>
              <a:t>Mini </a:t>
            </a:r>
            <a:r>
              <a:rPr lang="tr-TR" sz="2400" dirty="0" err="1" smtClean="0"/>
              <a:t>nutrisyonel</a:t>
            </a:r>
            <a:r>
              <a:rPr lang="tr-TR" sz="2400" dirty="0" smtClean="0"/>
              <a:t> beslenme testi</a:t>
            </a:r>
            <a:endParaRPr lang="tr-TR" sz="2400" dirty="0"/>
          </a:p>
        </p:txBody>
      </p:sp>
      <p:pic>
        <p:nvPicPr>
          <p:cNvPr id="4" name="İçerik Yer Tutucusu 3" descr="Ekran Kırpm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77" y="984684"/>
            <a:ext cx="5662246" cy="5503984"/>
          </a:xfrm>
        </p:spPr>
      </p:pic>
      <p:sp>
        <p:nvSpPr>
          <p:cNvPr id="5" name="Metin kutusu 4"/>
          <p:cNvSpPr txBox="1"/>
          <p:nvPr/>
        </p:nvSpPr>
        <p:spPr>
          <a:xfrm>
            <a:off x="3288323" y="6488668"/>
            <a:ext cx="826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3"/>
              </a:rPr>
              <a:t>https://www.mna-elderly.com/forms/MNA_turkish.pdf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1035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err="1" smtClean="0"/>
              <a:t>Get</a:t>
            </a:r>
            <a:r>
              <a:rPr lang="tr-TR" sz="2800" dirty="0" smtClean="0"/>
              <a:t> </a:t>
            </a:r>
            <a:r>
              <a:rPr lang="tr-TR" sz="2800" dirty="0" err="1" smtClean="0"/>
              <a:t>up</a:t>
            </a:r>
            <a:r>
              <a:rPr lang="tr-TR" sz="2800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dirty="0" err="1" smtClean="0"/>
              <a:t>go</a:t>
            </a:r>
            <a:r>
              <a:rPr lang="tr-TR" sz="2800" dirty="0" smtClean="0"/>
              <a:t> testi</a:t>
            </a:r>
            <a:endParaRPr lang="tr-TR" sz="2800" dirty="0"/>
          </a:p>
        </p:txBody>
      </p:sp>
      <p:pic>
        <p:nvPicPr>
          <p:cNvPr id="8" name="İçerik Yer Tutucusu 7" descr="Ekran Kırpm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77" y="1443185"/>
            <a:ext cx="8710246" cy="4296110"/>
          </a:xfrm>
        </p:spPr>
      </p:pic>
      <p:sp>
        <p:nvSpPr>
          <p:cNvPr id="9" name="Metin kutusu 8"/>
          <p:cNvSpPr txBox="1"/>
          <p:nvPr/>
        </p:nvSpPr>
        <p:spPr>
          <a:xfrm>
            <a:off x="2286000" y="6189785"/>
            <a:ext cx="798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linkClick r:id="rId4"/>
              </a:rPr>
              <a:t>https://www.sciencedirect.com/science/article/abs/pii/S0003999316001398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7611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860425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 Sık rastlanan </a:t>
            </a:r>
            <a:r>
              <a:rPr lang="tr-TR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 açısından değerlendirme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hastalıklar:</a:t>
            </a:r>
          </a:p>
          <a:p>
            <a:pPr lvl="1"/>
            <a:endParaRPr lang="tr-TR" sz="2800" dirty="0" smtClean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tr-TR" sz="2800" dirty="0" smtClean="0">
                <a:latin typeface="+mj-lt"/>
                <a:cs typeface="Times New Roman" panose="02020603050405020304" pitchFamily="18" charset="0"/>
              </a:rPr>
              <a:t>Yılda 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en az bir kez kan basıncı ölçümü</a:t>
            </a:r>
          </a:p>
          <a:p>
            <a:endParaRPr lang="tr-TR" sz="32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tr-TR" sz="2800" i="1" dirty="0">
                <a:latin typeface="+mj-lt"/>
                <a:cs typeface="Times New Roman" panose="02020603050405020304" pitchFamily="18" charset="0"/>
              </a:rPr>
              <a:t>EKG : 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özellikle sigara içenler, HT, DM,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periferik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damar hastalığı olanlarda düzenli tarama </a:t>
            </a:r>
          </a:p>
        </p:txBody>
      </p:sp>
    </p:spTree>
    <p:extLst>
      <p:ext uri="{BB962C8B-B14F-4D97-AF65-F5344CB8AC3E}">
        <p14:creationId xmlns:p14="http://schemas.microsoft.com/office/powerpoint/2010/main" val="3532982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5-Sık rastlanan </a:t>
            </a:r>
            <a:r>
              <a:rPr lang="tr-TR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 açısından değerlendirme</a:t>
            </a:r>
            <a:endParaRPr lang="tr-TR" sz="31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5010912"/>
          </a:xfrm>
        </p:spPr>
        <p:txBody>
          <a:bodyPr>
            <a:noAutofit/>
          </a:bodyPr>
          <a:lstStyle/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USG ile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abdominal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aort anevrizması taraması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Sigara içen ya da içmiş olan, 65 – 75 yaş arası erkeklerin USG ile bir kez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abdominal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aort anevrizması açısından değerlendirilmesi önerilir</a:t>
            </a:r>
          </a:p>
          <a:p>
            <a:pPr marL="3657600" lvl="8" indent="0">
              <a:buNone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pPr lvl="8"/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Atriyal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fibrilasyon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Asemptomatik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olgular, nabız muayenesi ile ve nabzın aritmik bulunması halinde EKG ile saptanırlar.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AF  ye bağlı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tromboembolizmden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korunmada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varfarin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kullanılır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INR düzeyi 2-3 </a:t>
            </a:r>
          </a:p>
        </p:txBody>
      </p:sp>
    </p:spTree>
    <p:extLst>
      <p:ext uri="{BB962C8B-B14F-4D97-AF65-F5344CB8AC3E}">
        <p14:creationId xmlns:p14="http://schemas.microsoft.com/office/powerpoint/2010/main" val="4112167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Diabetes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mellitus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tr-TR" dirty="0"/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45 yaşından itibaren, 3 </a:t>
            </a:r>
            <a:r>
              <a:rPr lang="tr-TR" sz="2800" dirty="0" smtClean="0">
                <a:latin typeface="+mj-lt"/>
                <a:cs typeface="Times New Roman" panose="02020603050405020304" pitchFamily="18" charset="0"/>
              </a:rPr>
              <a:t>yılda bir kez</a:t>
            </a:r>
          </a:p>
          <a:p>
            <a:pPr marL="457200" lvl="1" indent="0">
              <a:buNone/>
            </a:pPr>
            <a:endParaRPr lang="tr-TR" sz="28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BKI≥25 kg/m2 + risk gruplarından birinde olanların daha erken yaşta daha sık </a:t>
            </a:r>
          </a:p>
        </p:txBody>
      </p:sp>
    </p:spTree>
    <p:extLst>
      <p:ext uri="{BB962C8B-B14F-4D97-AF65-F5344CB8AC3E}">
        <p14:creationId xmlns:p14="http://schemas.microsoft.com/office/powerpoint/2010/main" val="2116676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E0C596F3-DB43-43D6-BE12-3C165E89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954"/>
            <a:ext cx="10515600" cy="1325563"/>
          </a:xfrm>
        </p:spPr>
        <p:txBody>
          <a:bodyPr>
            <a:normAutofit/>
          </a:bodyPr>
          <a:lstStyle/>
          <a:p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 açısından değerlendirme</a:t>
            </a:r>
            <a:r>
              <a:rPr lang="tr-TR" b="1" dirty="0"/>
              <a:t/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43E4F4FA-EC5C-4840-BA86-B96BF67DB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6736"/>
            <a:ext cx="10515600" cy="4860227"/>
          </a:xfrm>
        </p:spPr>
        <p:txBody>
          <a:bodyPr>
            <a:normAutofit/>
          </a:bodyPr>
          <a:lstStyle/>
          <a:p>
            <a:endParaRPr lang="tr-TR" b="1" dirty="0"/>
          </a:p>
          <a:p>
            <a:r>
              <a:rPr lang="tr-TR" dirty="0"/>
              <a:t>Osteoporoz </a:t>
            </a:r>
          </a:p>
          <a:p>
            <a:pPr lvl="1"/>
            <a:r>
              <a:rPr lang="tr-TR" sz="2800" dirty="0"/>
              <a:t>Kadınlarda </a:t>
            </a:r>
          </a:p>
          <a:p>
            <a:pPr lvl="2"/>
            <a:r>
              <a:rPr lang="tr-TR" sz="2400" dirty="0"/>
              <a:t>65 yaş ve üzeri rutin tarama,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az bir kez DEXA ölçümü önerilir</a:t>
            </a:r>
            <a:endParaRPr lang="tr-TR" sz="2400" dirty="0"/>
          </a:p>
          <a:p>
            <a:pPr lvl="2"/>
            <a:r>
              <a:rPr lang="tr-TR" sz="2400" dirty="0"/>
              <a:t>Risk faktörü varsa 60 yaş ve üzeri </a:t>
            </a:r>
          </a:p>
          <a:p>
            <a:pPr marL="457200" lvl="1" indent="0">
              <a:buNone/>
            </a:pPr>
            <a:r>
              <a:rPr lang="tr-TR" dirty="0"/>
              <a:t>( ailede osteoporoz ve osteoporoza bağlı kırık, sigara, kortizon kullanımı, hareketsizlik, düşük kalsiyum alımı, düşük BKI, 45 yaşından önce menopoz) </a:t>
            </a:r>
          </a:p>
          <a:p>
            <a:pPr marL="457200" lvl="1" indent="0">
              <a:buNone/>
            </a:pPr>
            <a:endParaRPr lang="tr-TR" sz="2800" dirty="0"/>
          </a:p>
          <a:p>
            <a:pPr lvl="1"/>
            <a:r>
              <a:rPr lang="tr-TR" sz="2800" dirty="0"/>
              <a:t>Erkeklerde </a:t>
            </a:r>
          </a:p>
          <a:p>
            <a:pPr lvl="2"/>
            <a:r>
              <a:rPr lang="tr-TR" sz="2400" dirty="0"/>
              <a:t>Risk faktörü varsa 70 yaş ve üzerinde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az bir kez DEXA ölçümü önerilir</a:t>
            </a:r>
          </a:p>
          <a:p>
            <a:pPr lvl="1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403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0EAD7699-CA01-4FB5-926D-025E1057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-Sık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rastlanan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açısından değerlendirme</a:t>
            </a:r>
            <a:endParaRPr lang="tr-TR" sz="3200" dirty="0"/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E82EC83B-7DBB-4A49-95DE-F769C56FD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467850" cy="4351338"/>
          </a:xfrm>
        </p:spPr>
        <p:txBody>
          <a:bodyPr/>
          <a:lstStyle/>
          <a:p>
            <a:r>
              <a:rPr lang="tr-TR" dirty="0"/>
              <a:t>Osteoporoz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yaş üstü yılda bir biyokimyasal test </a:t>
            </a:r>
            <a:r>
              <a:rPr lang="tr-T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iyonize kalsiyum, tam kan sayımı </a:t>
            </a:r>
            <a:r>
              <a:rPr lang="tr-T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kreatinin</a:t>
            </a:r>
            <a:r>
              <a:rPr lang="tr-T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alkalen</a:t>
            </a:r>
            <a:r>
              <a:rPr lang="tr-T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fosfataz</a:t>
            </a:r>
            <a:r>
              <a:rPr lang="tr-T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TSH, 25-hidroksivitamin D ölçümleri</a:t>
            </a:r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tr-TR" sz="2800" dirty="0"/>
          </a:p>
          <a:p>
            <a:pPr lvl="1"/>
            <a:r>
              <a:rPr lang="tr-TR" sz="2800" dirty="0"/>
              <a:t>Koruyucu tedavi; düzenli egzersiz, düşmelerin önlenmesi, kilo kontrolü, kalsiyum ve D vitamini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3060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Hedefler</a:t>
            </a: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41875"/>
          </a:xfrm>
        </p:spPr>
        <p:txBody>
          <a:bodyPr>
            <a:normAutofit lnSpcReduction="10000"/>
          </a:bodyPr>
          <a:lstStyle/>
          <a:p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Yaşlanmayla gelişen fizyolojik değişiklikleri sayabilmek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periyodik muayene ve tarama testlerini sayabilmek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düşme, beslenme ve egzersiz konularında danışmanlık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verebilmek</a:t>
            </a:r>
          </a:p>
          <a:p>
            <a:endParaRPr lang="tr-T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akılcı ilaç kullanımı konusunda dikkat edilecek noktaları sayabilmek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96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181100"/>
            <a:ext cx="10515600" cy="1108138"/>
          </a:xfrm>
        </p:spPr>
        <p:txBody>
          <a:bodyPr>
            <a:normAutofit fontScale="90000"/>
          </a:bodyPr>
          <a:lstStyle/>
          <a:p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-Sık </a:t>
            </a:r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rastlanan hastalıklar açısından değerlendirme</a:t>
            </a:r>
            <a:r>
              <a:rPr lang="tr-TR" sz="3600" dirty="0" smtClean="0"/>
              <a:t> </a:t>
            </a:r>
            <a:br>
              <a:rPr lang="tr-TR" sz="3600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28750"/>
            <a:ext cx="10515600" cy="4748213"/>
          </a:xfrm>
        </p:spPr>
        <p:txBody>
          <a:bodyPr/>
          <a:lstStyle/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Depresyon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 err="1" smtClean="0">
                <a:latin typeface="+mj-lt"/>
                <a:cs typeface="Times New Roman" panose="02020603050405020304" pitchFamily="18" charset="0"/>
              </a:rPr>
              <a:t>Geriatrik</a:t>
            </a:r>
            <a:r>
              <a:rPr lang="tr-TR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depresyon ölçeği (DGÖ) (30 soru)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16944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 descr="Ekran Kırpm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114300"/>
            <a:ext cx="6222999" cy="6743700"/>
          </a:xfrm>
        </p:spPr>
      </p:pic>
    </p:spTree>
    <p:extLst>
      <p:ext uri="{BB962C8B-B14F-4D97-AF65-F5344CB8AC3E}">
        <p14:creationId xmlns:p14="http://schemas.microsoft.com/office/powerpoint/2010/main" val="1445545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28307"/>
          </a:xfrm>
        </p:spPr>
        <p:txBody>
          <a:bodyPr>
            <a:normAutofit/>
          </a:bodyPr>
          <a:lstStyle/>
          <a:p>
            <a:r>
              <a:rPr lang="tr-TR" dirty="0"/>
              <a:t>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Sık rastlanan hastalıklar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Akciğer kanseri: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Kişi sigara içiyorsa bırakılması yönünde danışmanlık ve destek verilmeli</a:t>
            </a: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Direk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grafi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ya da balgam sitolojisiyle tarama yapılması önerilmemekte 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67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-Sık rastlanan hastalıklar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Meme kanseri:</a:t>
            </a:r>
          </a:p>
          <a:p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40- 69 yaş arası kadınlara</a:t>
            </a:r>
          </a:p>
          <a:p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Yılda bir hekim tarafından klinik muayene</a:t>
            </a:r>
          </a:p>
          <a:p>
            <a:pPr lvl="2"/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İki yılda bir mamografi yapılması</a:t>
            </a: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93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>
            <a:extLst>
              <a:ext uri="{FF2B5EF4-FFF2-40B4-BE49-F238E27FC236}">
                <a16:creationId xmlns="" xmlns:a16="http://schemas.microsoft.com/office/drawing/2014/main" id="{D408DC50-6F9A-46B0-8841-8F5EED37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30690"/>
          </a:xfrm>
        </p:spPr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-Sık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rastlanan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açısından değerlendirme</a:t>
            </a:r>
            <a:b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</a:t>
            </a:r>
            <a:b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Mide </a:t>
            </a:r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kanseri </a:t>
            </a:r>
            <a:endParaRPr lang="tr-TR" sz="2800" b="1" dirty="0"/>
          </a:p>
        </p:txBody>
      </p:sp>
      <p:sp>
        <p:nvSpPr>
          <p:cNvPr id="5" name="İçerik Yer Tutucusu 4">
            <a:extLst>
              <a:ext uri="{FF2B5EF4-FFF2-40B4-BE49-F238E27FC236}">
                <a16:creationId xmlns="" xmlns:a16="http://schemas.microsoft.com/office/drawing/2014/main" id="{5CCB8A3D-0E80-4628-8959-48FD9266B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595816"/>
            <a:ext cx="5181600" cy="3897059"/>
          </a:xfrm>
        </p:spPr>
        <p:txBody>
          <a:bodyPr>
            <a:normAutofit lnSpcReduction="10000"/>
          </a:bodyPr>
          <a:lstStyle/>
          <a:p>
            <a:r>
              <a:rPr lang="tr-TR" u="sng" dirty="0"/>
              <a:t>Risk Faktörleri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Helicobacter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pylori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enfeksiyonu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Ailede mide kanseri öyküsü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kan grubu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Meyve sebzenin az tüketilmesi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Tuzlu, tütsülenmiş hazır gıdalar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Sigara- alkol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Obezite</a:t>
            </a:r>
            <a:endParaRPr lang="tr-TR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9AB82246-2555-437A-90BF-4852E9E1E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95815"/>
            <a:ext cx="5181600" cy="3897060"/>
          </a:xfrm>
        </p:spPr>
        <p:txBody>
          <a:bodyPr>
            <a:normAutofit lnSpcReduction="10000"/>
          </a:bodyPr>
          <a:lstStyle/>
          <a:p>
            <a:r>
              <a:rPr lang="tr-TR" u="sng" dirty="0"/>
              <a:t>Korunma</a:t>
            </a:r>
            <a:endParaRPr lang="tr-TR" dirty="0"/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beslenme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Tütün kullanımının bırakılması 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Varsa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enf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tedavisi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Gastrit bulgusu olanlardan risk altındakilerin endoskopik olarak incelenmesi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Erken tanı için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taraması yapılması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4981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-Sık rastlanan hastalıklar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Serviks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kanseri: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Pap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smear</a:t>
            </a:r>
            <a:endParaRPr lang="tr-TR" sz="2800" dirty="0">
              <a:latin typeface="+mj-lt"/>
              <a:cs typeface="Times New Roman" panose="02020603050405020304" pitchFamily="18" charset="0"/>
            </a:endParaRPr>
          </a:p>
          <a:p>
            <a:endParaRPr lang="tr-TR" sz="3200" dirty="0">
              <a:latin typeface="+mj-lt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+mj-lt"/>
                <a:cs typeface="Times New Roman" panose="02020603050405020304" pitchFamily="18" charset="0"/>
              </a:rPr>
              <a:t>65 yaşından sonra, yakın zamanda yapılmış olan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smearleri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normal olan ve </a:t>
            </a:r>
            <a:r>
              <a:rPr lang="tr-TR" sz="2800" dirty="0" err="1">
                <a:latin typeface="+mj-lt"/>
                <a:cs typeface="Times New Roman" panose="02020603050405020304" pitchFamily="18" charset="0"/>
              </a:rPr>
              <a:t>uterusu</a:t>
            </a:r>
            <a:r>
              <a:rPr lang="tr-TR" sz="2800" dirty="0">
                <a:latin typeface="+mj-lt"/>
                <a:cs typeface="Times New Roman" panose="02020603050405020304" pitchFamily="18" charset="0"/>
              </a:rPr>
              <a:t> kanser dışı nedenlerle alınmış olan kadınlara tarama önerilmez </a:t>
            </a:r>
          </a:p>
        </p:txBody>
      </p:sp>
    </p:spTree>
    <p:extLst>
      <p:ext uri="{BB962C8B-B14F-4D97-AF65-F5344CB8AC3E}">
        <p14:creationId xmlns:p14="http://schemas.microsoft.com/office/powerpoint/2010/main" val="772010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-Sık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rastlanan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 </a:t>
            </a:r>
          </a:p>
          <a:p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Kolorektal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yaşında başlamak 70 yaşında bitmek üzere yıllık tarama (GGK)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Tüm testler negatif dahi olsa 10 yılda bir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kolonoskopi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iki testi negatif olan 70 yaş üzerine taramaya son verilmesi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Birinci derece akrabalarında erken yaşta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kolorektal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kanser,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adenomatöz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polip çıkan bireylerde akrabalarında kanser çıkış yaşından 5 yıl önce tarama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3160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-Sık rastlanan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hastalıklar açısından değerlendirme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Kanserler</a:t>
            </a: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Prostat kanseri: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Ailesinde prostat kanseri olanlarda 40 yaşından itibaren,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Ailesinde prostat kanseri olmayanlarda 50 yaşından itibaren  en az 10 yıllık yaşam beklentisi olan hastaya, prostat kanseri tarama yöntemleri ve tedavisi hakkında bilgi verilmeli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Yıllık taramalar için hasta ile hekim ortak karar</a:t>
            </a:r>
          </a:p>
        </p:txBody>
      </p:sp>
    </p:spTree>
    <p:extLst>
      <p:ext uri="{BB962C8B-B14F-4D97-AF65-F5344CB8AC3E}">
        <p14:creationId xmlns:p14="http://schemas.microsoft.com/office/powerpoint/2010/main" val="2466349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Aşılar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İnfluenza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aşısı: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Bakım evinde kalan yaşlı ve engelliler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Bakım evinde kalmayan ama bir ya da daha fazla kronik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pulmoner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metabolik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da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hastalığı olan ya da bağışıklığı baskılanmış yaşlılar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&gt;65 yaş kişiler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risk gruplarından olan kişilerin bakımı ile uğraşan ya da onlarla aynı evi- ortamı paylaşan kişiler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yıl ekim - kasım aylarında gribe karşı aşılanması önerilir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="" xmlns:a16="http://schemas.microsoft.com/office/drawing/2014/main" id="{1DC9DBA1-F616-45FE-848A-25B9B4D2B9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429641"/>
            <a:ext cx="2791968" cy="27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82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Aşılar</a:t>
            </a:r>
          </a:p>
          <a:p>
            <a:r>
              <a:rPr lang="tr-TR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Pnömokok</a:t>
            </a:r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aşısı:</a:t>
            </a:r>
          </a:p>
          <a:p>
            <a:endParaRPr lang="tr-TR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yaş ve üzeri hastalara en az bir kez </a:t>
            </a:r>
          </a:p>
          <a:p>
            <a:pPr lvl="1"/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Polisakkarid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aşı,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tekrarla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Konjuge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aşı, </a:t>
            </a:r>
            <a:r>
              <a:rPr lang="tr-T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tekdoz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4171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Sunum Planı</a:t>
            </a:r>
            <a:endParaRPr lang="tr-TR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66850"/>
            <a:ext cx="10515600" cy="5219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smtClean="0"/>
              <a:t>1- Yaşlanma teorileri</a:t>
            </a:r>
          </a:p>
          <a:p>
            <a:pPr marL="0" indent="0">
              <a:buNone/>
            </a:pPr>
            <a:r>
              <a:rPr lang="tr-TR" dirty="0" smtClean="0"/>
              <a:t>2- Yaşlanmayla gelişen fizyolojik değişiklikler</a:t>
            </a:r>
          </a:p>
          <a:p>
            <a:pPr marL="0" indent="0">
              <a:buNone/>
            </a:pPr>
            <a:r>
              <a:rPr lang="tr-TR" dirty="0" smtClean="0"/>
              <a:t>3- Yaşlı hastaya özgü öykü almak</a:t>
            </a:r>
          </a:p>
          <a:p>
            <a:pPr marL="0" indent="0">
              <a:buNone/>
            </a:pPr>
            <a:r>
              <a:rPr lang="tr-TR" dirty="0" smtClean="0"/>
              <a:t>4- Yaşlı hastada fizik muayene</a:t>
            </a:r>
          </a:p>
          <a:p>
            <a:pPr marL="0" indent="0">
              <a:buNone/>
            </a:pPr>
            <a:r>
              <a:rPr lang="tr-TR" dirty="0">
                <a:cs typeface="Times New Roman" panose="02020603050405020304" pitchFamily="18" charset="0"/>
              </a:rPr>
              <a:t>5- Sık rastlanan hastalıklar açısından değerlendirme </a:t>
            </a:r>
            <a:endParaRPr lang="tr-TR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dirty="0" smtClean="0"/>
              <a:t>6- Koruyucu hekimlik uygulamaları</a:t>
            </a:r>
          </a:p>
          <a:p>
            <a:pPr marL="0" indent="0">
              <a:buNone/>
            </a:pPr>
            <a:r>
              <a:rPr lang="tr-TR" dirty="0" smtClean="0"/>
              <a:t>7- Yaşlı istismarı</a:t>
            </a:r>
          </a:p>
          <a:p>
            <a:pPr marL="0" indent="0">
              <a:buNone/>
            </a:pPr>
            <a:r>
              <a:rPr lang="tr-TR" dirty="0" smtClean="0"/>
              <a:t>8- Yaşlı hastalarda bası ülserleri</a:t>
            </a:r>
          </a:p>
          <a:p>
            <a:pPr marL="0" indent="0">
              <a:buNone/>
            </a:pPr>
            <a:r>
              <a:rPr lang="tr-TR" dirty="0" smtClean="0"/>
              <a:t>9- Yaşlı hastalarda </a:t>
            </a:r>
            <a:r>
              <a:rPr lang="tr-TR" dirty="0" err="1" smtClean="0"/>
              <a:t>üriner</a:t>
            </a:r>
            <a:r>
              <a:rPr lang="tr-TR" dirty="0" smtClean="0"/>
              <a:t> </a:t>
            </a:r>
            <a:r>
              <a:rPr lang="tr-TR" dirty="0" err="1" smtClean="0"/>
              <a:t>inkontinans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10- Yaşlı hastalarda akılcı ilaç kullanımı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67041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8541CCD4-F008-4C24-898D-C5FDB8416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1D212172-9FA1-4EE7-A8EE-A18756D9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Aşılar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Difteri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tetanoz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aşısı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yılda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kez</a:t>
            </a:r>
            <a:endParaRPr lang="tr-TR" b="1" dirty="0"/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885028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0400" y="1939925"/>
            <a:ext cx="10515600" cy="4351338"/>
          </a:xfrm>
        </p:spPr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Sigaranın bırakılması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/>
              <a:t>Sigara değiştirilebilir </a:t>
            </a:r>
            <a:r>
              <a:rPr lang="tr-TR" dirty="0" err="1"/>
              <a:t>kardiyovasküler</a:t>
            </a:r>
            <a:r>
              <a:rPr lang="tr-TR" dirty="0"/>
              <a:t> risk faktörlerinden biri olmanın yanı sıra osteoporoz ve kalça kırığına yok açmaktadır. </a:t>
            </a:r>
          </a:p>
          <a:p>
            <a:endParaRPr lang="tr-TR" dirty="0"/>
          </a:p>
          <a:p>
            <a:pPr lvl="1"/>
            <a:r>
              <a:rPr lang="tr-TR" dirty="0"/>
              <a:t>Her başvuran bireyin sigara içip içmediği sorgulanmalı (A kanıt düzeyi)</a:t>
            </a:r>
          </a:p>
          <a:p>
            <a:endParaRPr lang="tr-TR" dirty="0"/>
          </a:p>
          <a:p>
            <a:pPr lvl="1"/>
            <a:r>
              <a:rPr lang="tr-TR" dirty="0"/>
              <a:t>İçiyorsa sigarayı bırakması yönünde danışmanlık ve tedavi verilmelidir.</a:t>
            </a:r>
          </a:p>
          <a:p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070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Düşmelerin önlenmesi: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kazaya bağlı ölümlerin en önemli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sebebi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Birden fazla neden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Önlenebilir 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önlemede alınabilecek çevresel önlemler, yapılabilecek değişiklikler konusunda bireyin kendisi ve yakını  bilgilendirilmelidir.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82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 riskinin değerlendirilmesi;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Tinetti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denge ve yürüyüş değerlendirmesi ölçeği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testi (kalkıp yürüme testi)</a:t>
            </a:r>
          </a:p>
        </p:txBody>
      </p:sp>
    </p:spTree>
    <p:extLst>
      <p:ext uri="{BB962C8B-B14F-4D97-AF65-F5344CB8AC3E}">
        <p14:creationId xmlns:p14="http://schemas.microsoft.com/office/powerpoint/2010/main" val="258746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 riski</a:t>
            </a: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Dış faktörler </a:t>
            </a:r>
          </a:p>
          <a:p>
            <a:pPr lvl="2"/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Kaygan yüzeyler, halı, kilim, engeller, yetersiz aydınlatma, alçak sandalye/koltuk, tutacakların olmaması</a:t>
            </a:r>
          </a:p>
          <a:p>
            <a:pPr lvl="1"/>
            <a:endParaRPr lang="tr-TR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Kişiye ait nedenler </a:t>
            </a:r>
          </a:p>
          <a:p>
            <a:pPr lvl="2"/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Yürüyüş ve denge bozuklukları, güçsüzlük, eklem kısıtlılıkları, ayak sorunları,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vertigo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postürel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hipotansiyon, görme bozuklukları,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mss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bozuklukları, bilişsel bozukluk</a:t>
            </a:r>
          </a:p>
          <a:p>
            <a:pPr lvl="2"/>
            <a:endParaRPr lang="tr-T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Kullandığı ilaçlar </a:t>
            </a:r>
          </a:p>
          <a:p>
            <a:pPr lvl="2"/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Sedatif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hipnotik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ilaçlar,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anksiyolitikler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trisiklik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antidepresanlar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antihipertansifler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hipoglisemik</a:t>
            </a:r>
            <a:r>
              <a:rPr lang="tr-T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ajanlar</a:t>
            </a:r>
          </a:p>
          <a:p>
            <a:pPr marL="457200" lvl="1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034498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6" y="365125"/>
            <a:ext cx="6488722" cy="6492875"/>
          </a:xfrm>
        </p:spPr>
      </p:pic>
    </p:spTree>
    <p:extLst>
      <p:ext uri="{BB962C8B-B14F-4D97-AF65-F5344CB8AC3E}">
        <p14:creationId xmlns:p14="http://schemas.microsoft.com/office/powerpoint/2010/main" val="3376212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27227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 </a:t>
            </a: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8264"/>
            <a:ext cx="10515600" cy="4884611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önlemek için alınması gereken çevresel önlemler-1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Kaygan kilimlerin kaldırılması, halıların yere sabitlenmesi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Eşyaların fazla ve sıkışık yerleştirilmiş olmaması,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Yerdeki alçak nesne ve mobilyanın kaldırılması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Yerdeki kabloların kaldırılması</a:t>
            </a:r>
          </a:p>
          <a:p>
            <a:pPr lvl="1"/>
            <a:r>
              <a:rPr 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Yeterli ışıklandırma sağlanması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010649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82842CC0-3B05-44A4-8162-70802B76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D0F40E0-D0F3-4B93-BE20-22CEE31C8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929"/>
            <a:ext cx="10515600" cy="4351338"/>
          </a:xfrm>
        </p:spPr>
        <p:txBody>
          <a:bodyPr>
            <a:normAutofit fontScale="32500" lnSpcReduction="20000"/>
          </a:bodyPr>
          <a:lstStyle/>
          <a:p>
            <a:r>
              <a:rPr lang="tr-TR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Düşmeleri önlemek için alınması gereken çevresel önlemler-2</a:t>
            </a:r>
          </a:p>
          <a:p>
            <a:endParaRPr lang="tr-TR" sz="8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Merdivenlerde halı varsa sabitlenmesi, merdiven kenarlarında tırabzan olması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Yer temizliğinde kaygan malzeme ve cila kullanılmaması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Banyolara tutacak yerleştirilmesi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Küvet ve duşta kayganlığı önleyici paspas yerleştirilmesi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Tuvaletin yükseltilmesi</a:t>
            </a:r>
          </a:p>
          <a:p>
            <a:pPr lvl="1"/>
            <a:r>
              <a:rPr lang="tr-TR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Evin giriş ve merdivenlerinde çatlak ya da düzensizlikler varsa düzeltilmesi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7928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Beslenme:</a:t>
            </a:r>
          </a:p>
          <a:p>
            <a:endParaRPr lang="tr-TR" b="1" dirty="0"/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Kalori ihtiyacı azalmıştır.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Dengeli beslenme 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%25-30 yağ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%50-60 karbonhidrat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Diyabet, hipertansiyon,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 açısından beslenme danışmanlığı </a:t>
            </a:r>
          </a:p>
        </p:txBody>
      </p:sp>
    </p:spTree>
    <p:extLst>
      <p:ext uri="{BB962C8B-B14F-4D97-AF65-F5344CB8AC3E}">
        <p14:creationId xmlns:p14="http://schemas.microsoft.com/office/powerpoint/2010/main" val="13635423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Öğün sayısının artırılması, her öğünde yenen miktarın azaltılması.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Yiyeceklerin öğünlere dengeli olarak dağıtılmasıyla sindirim güçlükleri önlenir.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Mevsimine uygun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 gün her grup yiyecekten(süt ve süt ürünleri, et, yumurta,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kurubaklagil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yağlı tohumlar, sebze ve meyveler, ekmek ve  tahıllar) tüketmek çok önemlidir</a:t>
            </a:r>
          </a:p>
        </p:txBody>
      </p:sp>
    </p:spTree>
    <p:extLst>
      <p:ext uri="{BB962C8B-B14F-4D97-AF65-F5344CB8AC3E}">
        <p14:creationId xmlns:p14="http://schemas.microsoft.com/office/powerpoint/2010/main" val="274322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B137223E-4F98-43AF-B6FA-4D48D662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1-Yaşlanma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teorileri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90A534BB-B761-4F70-A074-B5A2319B6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Programlanmış değişiklik teorileri</a:t>
            </a:r>
          </a:p>
          <a:p>
            <a:pPr lvl="1"/>
            <a:r>
              <a:rPr lang="tr-TR" dirty="0"/>
              <a:t>Genetik olarak belirlenmiş teoriler</a:t>
            </a:r>
          </a:p>
          <a:p>
            <a:pPr lvl="2"/>
            <a:r>
              <a:rPr lang="tr-TR" dirty="0" err="1"/>
              <a:t>İmmün</a:t>
            </a:r>
            <a:r>
              <a:rPr lang="tr-TR" dirty="0"/>
              <a:t> sistem değişiklikleri</a:t>
            </a:r>
          </a:p>
          <a:p>
            <a:pPr lvl="2"/>
            <a:endParaRPr lang="tr-TR" dirty="0"/>
          </a:p>
          <a:p>
            <a:r>
              <a:rPr lang="tr-TR" dirty="0"/>
              <a:t>Olasılıklı teoriler </a:t>
            </a:r>
          </a:p>
          <a:p>
            <a:pPr lvl="1"/>
            <a:r>
              <a:rPr lang="tr-TR" dirty="0"/>
              <a:t>Çevresel zarar vericilerin birikimi</a:t>
            </a:r>
          </a:p>
          <a:p>
            <a:pPr lvl="2"/>
            <a:r>
              <a:rPr lang="tr-TR" dirty="0"/>
              <a:t>Serbest radikal teorisi</a:t>
            </a:r>
          </a:p>
          <a:p>
            <a:pPr lvl="2"/>
            <a:r>
              <a:rPr lang="tr-TR" dirty="0"/>
              <a:t>Aşınma teorisi</a:t>
            </a:r>
          </a:p>
          <a:p>
            <a:pPr lvl="2"/>
            <a:r>
              <a:rPr lang="tr-TR" dirty="0" err="1"/>
              <a:t>Enflamasyon</a:t>
            </a:r>
            <a:r>
              <a:rPr lang="tr-TR" dirty="0"/>
              <a:t> hipotezi</a:t>
            </a:r>
          </a:p>
          <a:p>
            <a:pPr lvl="2"/>
            <a:endParaRPr lang="tr-TR" dirty="0"/>
          </a:p>
          <a:p>
            <a:pPr lvl="1"/>
            <a:endParaRPr lang="tr-TR" dirty="0"/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7250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tüketiminin desteklenmesi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Posa (20-30 gram /gün)</a:t>
            </a:r>
          </a:p>
          <a:p>
            <a:pPr marL="0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Kalsiyum ve D vitamini;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Yetişkinler yaşlandıkça kalsiyum gereksinimi artar</a:t>
            </a:r>
          </a:p>
          <a:p>
            <a:pPr lvl="2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 yaşın  üzerindeki kadın ve erkekler için yeterli kalsiyum alımı 1200 mg/gün </a:t>
            </a:r>
          </a:p>
        </p:txBody>
      </p:sp>
    </p:spTree>
    <p:extLst>
      <p:ext uri="{BB962C8B-B14F-4D97-AF65-F5344CB8AC3E}">
        <p14:creationId xmlns:p14="http://schemas.microsoft.com/office/powerpoint/2010/main" val="1792753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9297" y="1690688"/>
            <a:ext cx="10515600" cy="4351338"/>
          </a:xfrm>
        </p:spPr>
        <p:txBody>
          <a:bodyPr>
            <a:no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Beslenme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Yaşlılarda hafif ve orta düzey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obezitenin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önemi belirsizdir.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Kişiye göre değerlendirme yapılmalıdır.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yaşın altında ve ideal vücut ağırlığının % 20  üzerinde olan hastalara ölçülü ve tedbirli kilo kaybı önerilmelidir.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yaşın üzerindeki hastalarda eğer dengeli bir diyetle tıbbi durum belirgin olarak düzelecekse kilo kaybı önerilmelidir.</a:t>
            </a:r>
          </a:p>
          <a:p>
            <a:pPr marL="0" indent="0">
              <a:buNone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8106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666750"/>
            <a:ext cx="10515600" cy="1023938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77696"/>
            <a:ext cx="10515600" cy="511517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r-TR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tr-TR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 ve egzersiz </a:t>
            </a:r>
          </a:p>
          <a:p>
            <a:endParaRPr lang="tr-TR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Aktif bir yaşam süren ve  düzenli egzersiz yapan bir kişi kendisinden 15-20 yaş daha küçük bir kişiden daha sağlıklı ve aktif bir yaşlılık dönemi geçirebilir.</a:t>
            </a:r>
          </a:p>
          <a:p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Fiziksel etkinlik programına başlamak için hiç kimse çok yaşlı değildir.</a:t>
            </a:r>
          </a:p>
          <a:p>
            <a:endParaRPr lang="tr-TR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İlerleyen yaşlarda fiziksel aktivite ve sağlık konularında yapılan bir </a:t>
            </a:r>
            <a:r>
              <a:rPr lang="tr-TR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metaanalizde</a:t>
            </a:r>
            <a:r>
              <a:rPr lang="tr-TR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fiziksel aktivitenin en büyük oranda </a:t>
            </a:r>
          </a:p>
          <a:p>
            <a:pPr lvl="1"/>
            <a:r>
              <a:rPr lang="tr-T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Özgüven </a:t>
            </a:r>
          </a:p>
          <a:p>
            <a:pPr lvl="1"/>
            <a:r>
              <a:rPr lang="tr-T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Dayanıklılığın ve fonksiyonel kapasitenin iyileşmesini</a:t>
            </a:r>
          </a:p>
          <a:p>
            <a:pPr lvl="1"/>
            <a:r>
              <a:rPr lang="tr-TR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durumun iyileşmesi</a:t>
            </a:r>
          </a:p>
          <a:p>
            <a:pPr lvl="1"/>
            <a:r>
              <a:rPr lang="tr-TR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Sağlığa olumlu yönde etki sağladığı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tr-TR" dirty="0"/>
          </a:p>
          <a:p>
            <a:pPr lvl="1"/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14226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0C87619A-25D2-4B35-97EC-A300A7BA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F36C0F1E-CFA3-47C2-93ED-8163BA564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 ve egzersiz </a:t>
            </a: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Egzersizi nispeten </a:t>
            </a:r>
            <a:r>
              <a:rPr lang="tr-TR" dirty="0" err="1"/>
              <a:t>sedanter</a:t>
            </a:r>
            <a:r>
              <a:rPr lang="tr-TR" dirty="0"/>
              <a:t> yaşam süren yaşlılarda ;</a:t>
            </a:r>
          </a:p>
          <a:p>
            <a:pPr lvl="1"/>
            <a:r>
              <a:rPr lang="tr-TR" dirty="0"/>
              <a:t>Düşük seviyeden başlatıp yavaş yavaş ilerlemek önemlidir.</a:t>
            </a:r>
          </a:p>
          <a:p>
            <a:pPr lvl="1"/>
            <a:r>
              <a:rPr lang="tr-TR" dirty="0"/>
              <a:t>Markete kadar yürümek veya bahçe işiyle uğraşmak gibi aktiviteleri günlük yaşam içine sığdırmak</a:t>
            </a:r>
          </a:p>
          <a:p>
            <a:pPr lvl="1"/>
            <a:endParaRPr lang="tr-TR" dirty="0"/>
          </a:p>
          <a:p>
            <a:r>
              <a:rPr lang="tr-TR" dirty="0"/>
              <a:t>Amaç kişinin aktiviteden birkaç saat sonra tatlı yorgunluk hissetmesini sağlamak ve istenilen zindeliğe ulaşana kadar aktivitenin yavaş yavaş artırılmasıdır</a:t>
            </a:r>
          </a:p>
        </p:txBody>
      </p:sp>
    </p:spTree>
    <p:extLst>
      <p:ext uri="{BB962C8B-B14F-4D97-AF65-F5344CB8AC3E}">
        <p14:creationId xmlns:p14="http://schemas.microsoft.com/office/powerpoint/2010/main" val="1712269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FC48EFF1-5FDF-41EF-BEE8-1895869E0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graphicFrame>
        <p:nvGraphicFramePr>
          <p:cNvPr id="4" name="İçerik Yer Tutucusu 3">
            <a:extLst>
              <a:ext uri="{FF2B5EF4-FFF2-40B4-BE49-F238E27FC236}">
                <a16:creationId xmlns="" xmlns:a16="http://schemas.microsoft.com/office/drawing/2014/main" id="{262B0DC3-9491-4AE2-954F-EC4BEE3FA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707519"/>
              </p:ext>
            </p:extLst>
          </p:nvPr>
        </p:nvGraphicFramePr>
        <p:xfrm>
          <a:off x="0" y="0"/>
          <a:ext cx="12192000" cy="6792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9035">
                  <a:extLst>
                    <a:ext uri="{9D8B030D-6E8A-4147-A177-3AD203B41FA5}">
                      <a16:colId xmlns="" xmlns:a16="http://schemas.microsoft.com/office/drawing/2014/main" val="1572186875"/>
                    </a:ext>
                  </a:extLst>
                </a:gridCol>
                <a:gridCol w="4692840">
                  <a:extLst>
                    <a:ext uri="{9D8B030D-6E8A-4147-A177-3AD203B41FA5}">
                      <a16:colId xmlns="" xmlns:a16="http://schemas.microsoft.com/office/drawing/2014/main" val="932739623"/>
                    </a:ext>
                  </a:extLst>
                </a:gridCol>
                <a:gridCol w="3130125">
                  <a:extLst>
                    <a:ext uri="{9D8B030D-6E8A-4147-A177-3AD203B41FA5}">
                      <a16:colId xmlns="" xmlns:a16="http://schemas.microsoft.com/office/drawing/2014/main" val="903146181"/>
                    </a:ext>
                  </a:extLst>
                </a:gridCol>
              </a:tblGrid>
              <a:tr h="37158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Yaşlanmanın etkisi 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Egzersizin etkisi </a:t>
                      </a:r>
                      <a:endParaRPr kumimoji="0" lang="tr-TR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9458245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Dinlenme halinde kalp atım hızı 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6897543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Maksimum kalp atım hızı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43707824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Maksimum pompalama kapasitesi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9977977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damarlarının sertliği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5199568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basıncı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15270174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Kan viskozitesi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59784782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Kas kütlesi ve gücü</a:t>
                      </a:r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88514815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Vücut yağ yüzdesi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</a:t>
                      </a:r>
                      <a:r>
                        <a:rPr lang="tr-TR" dirty="0"/>
                        <a:t>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8015832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LDL kolesterol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0936499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HDL kolesterol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7947293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Cinsiyet hormon seviyeleri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Bir miktar artar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32927568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Sinir iletimi ve refleksler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Daha yavaş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Daha hızlı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8093760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Uyku kalitesi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27622067"/>
                  </a:ext>
                </a:extLst>
              </a:tr>
              <a:tr h="6502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Depresyon riski</a:t>
                      </a:r>
                    </a:p>
                    <a:p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91905016"/>
                  </a:ext>
                </a:extLst>
              </a:tr>
              <a:tr h="372486">
                <a:tc>
                  <a:txBody>
                    <a:bodyPr/>
                    <a:lstStyle/>
                    <a:p>
                      <a:r>
                        <a:rPr kumimoji="0" lang="tr-T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Unutkanlık</a:t>
                      </a:r>
                      <a:endParaRPr lang="tr-TR" dirty="0"/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Artar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Azalır </a:t>
                      </a:r>
                    </a:p>
                  </a:txBody>
                  <a:tcPr>
                    <a:solidFill>
                      <a:srgbClr val="FFE1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8463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0442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2084831"/>
            <a:ext cx="10515600" cy="4092131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Sağlıklı yaşlanma ve egzersiz</a:t>
            </a:r>
          </a:p>
          <a:p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Yıllardan beri düzenli egzersiz yapan yaşlılar, spor yaşamlarını alıştıkları şekilde devam ettirebilirler.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Fakat her yıl tıbbi kontrolden geçmeleri gerekir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Düzenli egzersiz yapmayan yaşlılar herhangi bir spora veya düzenli antrenmana başlamadan önce bir spor hekimi tarafından muayene edilmelidirler </a:t>
            </a:r>
          </a:p>
        </p:txBody>
      </p:sp>
    </p:spTree>
    <p:extLst>
      <p:ext uri="{BB962C8B-B14F-4D97-AF65-F5344CB8AC3E}">
        <p14:creationId xmlns:p14="http://schemas.microsoft.com/office/powerpoint/2010/main" val="3916412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377317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09344"/>
            <a:ext cx="10515600" cy="4871339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 için egzersiz önerileri? </a:t>
            </a:r>
          </a:p>
          <a:p>
            <a:endParaRPr lang="tr-TR" dirty="0"/>
          </a:p>
          <a:p>
            <a:pPr lvl="1"/>
            <a:r>
              <a:rPr lang="tr-TR" dirty="0"/>
              <a:t>Isınma</a:t>
            </a:r>
          </a:p>
          <a:p>
            <a:pPr lvl="1"/>
            <a:endParaRPr lang="tr-TR" dirty="0"/>
          </a:p>
          <a:p>
            <a:pPr lvl="1"/>
            <a:r>
              <a:rPr lang="tr-TR" dirty="0"/>
              <a:t>Aktif soğuma</a:t>
            </a:r>
          </a:p>
          <a:p>
            <a:pPr lvl="1"/>
            <a:endParaRPr lang="tr-TR" dirty="0"/>
          </a:p>
          <a:p>
            <a:pPr lvl="1"/>
            <a:r>
              <a:rPr lang="tr-TR" dirty="0"/>
              <a:t>Programları yavaş yavaş artırma</a:t>
            </a:r>
          </a:p>
          <a:p>
            <a:pPr lvl="1"/>
            <a:endParaRPr lang="tr-TR" dirty="0"/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Aerobik dayanıklılık, kuvvet, esneklik, denge ve koordinasyon özellikleri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Kas artırma, iyi bir koordinasyon ve esneklik kazanma üzerinde durulmalıdır.</a:t>
            </a:r>
          </a:p>
          <a:p>
            <a:pPr lvl="1"/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4975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90689"/>
            <a:ext cx="10515600" cy="4486274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Yaşlılar için egzersiz önerileri </a:t>
            </a:r>
          </a:p>
          <a:p>
            <a:endParaRPr lang="tr-T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Birey ne kadar yaşlı ise anaerobik egzersizden o kadar kaçınılmalıdır. (ağırlık kaldırma, zıplama)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 hareketlerden ve büyük ağırlıklardan kaçınılmalıdır.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Yalnız olmama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945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egzersiz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Yürüyüş , yüzme, bisiklet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990600" y="426721"/>
            <a:ext cx="10668000" cy="11826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="" xmlns:a16="http://schemas.microsoft.com/office/drawing/2014/main" id="{B8D21984-1C44-4465-95BB-E8B87615E78D}"/>
              </a:ext>
            </a:extLst>
          </p:cNvPr>
          <p:cNvSpPr txBox="1"/>
          <p:nvPr/>
        </p:nvSpPr>
        <p:spPr>
          <a:xfrm>
            <a:off x="838200" y="869616"/>
            <a:ext cx="977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7433265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B15A31B3-7584-4FEC-B2B6-D0F78B72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B5B83A4-726B-4551-9F6A-6DCBA1928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/>
              <a:t>Kuvvet egzersizleri</a:t>
            </a:r>
          </a:p>
          <a:p>
            <a:endParaRPr lang="tr-TR" dirty="0"/>
          </a:p>
          <a:p>
            <a:pPr lvl="1"/>
            <a:r>
              <a:rPr lang="tr-TR" dirty="0"/>
              <a:t>Kas güçsüzlüğünü önlemesi ve denge özelliğini desteklemesi nedeniyle düşme riski azalır </a:t>
            </a:r>
          </a:p>
          <a:p>
            <a:pPr lvl="1"/>
            <a:r>
              <a:rPr lang="tr-TR" dirty="0"/>
              <a:t>Kademeli yükseltilmeli</a:t>
            </a:r>
          </a:p>
          <a:p>
            <a:pPr lvl="1"/>
            <a:r>
              <a:rPr lang="tr-TR" dirty="0"/>
              <a:t>Hareket sayıları 10-15 tekrar olmalı, haftada en az iki kez yapılmalıdır</a:t>
            </a:r>
          </a:p>
          <a:p>
            <a:pPr lvl="1"/>
            <a:r>
              <a:rPr lang="tr-TR" dirty="0" err="1"/>
              <a:t>Dumbbel</a:t>
            </a:r>
            <a:r>
              <a:rPr lang="tr-TR" dirty="0"/>
              <a:t>, su şişeleri , tüp lastik, enli lastik, havlu veya kum torbaları kullanılabilir.</a:t>
            </a:r>
          </a:p>
        </p:txBody>
      </p:sp>
    </p:spTree>
    <p:extLst>
      <p:ext uri="{BB962C8B-B14F-4D97-AF65-F5344CB8AC3E}">
        <p14:creationId xmlns:p14="http://schemas.microsoft.com/office/powerpoint/2010/main" val="7009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Yaşlılık bireyin hayatında kendine özgü karakteristikleri olan özel bir dönemdir.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Genç yaşlı</a:t>
            </a: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– 74 yaş arası </a:t>
            </a:r>
          </a:p>
          <a:p>
            <a:pPr lvl="1"/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 yaşlı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– 84 yaş arası </a:t>
            </a:r>
          </a:p>
          <a:p>
            <a:pPr marL="457200" lvl="1" indent="0">
              <a:buNone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Yaşlı yaşlı </a:t>
            </a:r>
          </a:p>
          <a:p>
            <a:pPr lvl="1"/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 yaş ve üstü </a:t>
            </a:r>
          </a:p>
        </p:txBody>
      </p:sp>
    </p:spTree>
    <p:extLst>
      <p:ext uri="{BB962C8B-B14F-4D97-AF65-F5344CB8AC3E}">
        <p14:creationId xmlns:p14="http://schemas.microsoft.com/office/powerpoint/2010/main" val="30723876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5490" cy="333221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216"/>
            <a:ext cx="6083656" cy="352578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56" y="0"/>
            <a:ext cx="6108344" cy="333221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55" y="3332215"/>
            <a:ext cx="6108345" cy="35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972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453553B2-6A2D-49CA-BCEB-30E3087D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" name="İçerik Yer Tutucusu 10">
            <a:extLst>
              <a:ext uri="{FF2B5EF4-FFF2-40B4-BE49-F238E27FC236}">
                <a16:creationId xmlns="" xmlns:a16="http://schemas.microsoft.com/office/drawing/2014/main" id="{1B117287-EA9A-42FA-AE07-463E99BEE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r="15602"/>
          <a:stretch/>
        </p:blipFill>
        <p:spPr>
          <a:xfrm rot="5400000">
            <a:off x="-676490" y="1505882"/>
            <a:ext cx="4449748" cy="3096768"/>
          </a:xfrm>
        </p:spPr>
      </p:pic>
      <p:pic>
        <p:nvPicPr>
          <p:cNvPr id="13" name="Resim 12">
            <a:extLst>
              <a:ext uri="{FF2B5EF4-FFF2-40B4-BE49-F238E27FC236}">
                <a16:creationId xmlns="" xmlns:a16="http://schemas.microsoft.com/office/drawing/2014/main" id="{AC43D8E6-9B31-447F-B001-03774C105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t="7122" r="7184"/>
          <a:stretch/>
        </p:blipFill>
        <p:spPr>
          <a:xfrm rot="5400000">
            <a:off x="2529841" y="1408183"/>
            <a:ext cx="4437885" cy="3304032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56C3D16A-6D5F-4D8D-925B-4A99B77EE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t="13488" r="3112" b="10699"/>
          <a:stretch/>
        </p:blipFill>
        <p:spPr>
          <a:xfrm>
            <a:off x="6400800" y="829391"/>
            <a:ext cx="5791200" cy="444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27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F4B04AEB-42CF-42F8-8263-EEE26334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" name="İçerik Yer Tutucusu 12">
            <a:extLst>
              <a:ext uri="{FF2B5EF4-FFF2-40B4-BE49-F238E27FC236}">
                <a16:creationId xmlns="" xmlns:a16="http://schemas.microsoft.com/office/drawing/2014/main" id="{AA582989-9169-48FF-9DD8-51E00083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6680" r="12598"/>
          <a:stretch/>
        </p:blipFill>
        <p:spPr>
          <a:xfrm rot="5400000">
            <a:off x="6154837" y="788507"/>
            <a:ext cx="6813233" cy="5236220"/>
          </a:xfrm>
        </p:spPr>
      </p:pic>
      <p:pic>
        <p:nvPicPr>
          <p:cNvPr id="7" name="Resim 6">
            <a:extLst>
              <a:ext uri="{FF2B5EF4-FFF2-40B4-BE49-F238E27FC236}">
                <a16:creationId xmlns="" xmlns:a16="http://schemas.microsoft.com/office/drawing/2014/main" id="{FC6DC87A-A1C2-474E-993C-F09D842B16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3" b="26311"/>
          <a:stretch/>
        </p:blipFill>
        <p:spPr>
          <a:xfrm rot="10800000">
            <a:off x="0" y="0"/>
            <a:ext cx="6943344" cy="3413758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="" xmlns:a16="http://schemas.microsoft.com/office/drawing/2014/main" id="{70E408E0-97EA-4BE9-B1EB-DCE4489C7C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23953" r="5212" b="15840"/>
          <a:stretch/>
        </p:blipFill>
        <p:spPr>
          <a:xfrm>
            <a:off x="0" y="3425951"/>
            <a:ext cx="6943344" cy="34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77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C0E9643E-71C7-4A9A-AC2C-FAF7FAA9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" name="İçerik Yer Tutucusu 11">
            <a:extLst>
              <a:ext uri="{FF2B5EF4-FFF2-40B4-BE49-F238E27FC236}">
                <a16:creationId xmlns="" xmlns:a16="http://schemas.microsoft.com/office/drawing/2014/main" id="{4F471C42-87E4-4154-89C0-312BC1B21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6981" r="14970" b="4515"/>
          <a:stretch/>
        </p:blipFill>
        <p:spPr>
          <a:xfrm rot="5400000">
            <a:off x="7702294" y="1096042"/>
            <a:ext cx="4461352" cy="3781077"/>
          </a:xfrm>
        </p:spPr>
      </p:pic>
      <p:pic>
        <p:nvPicPr>
          <p:cNvPr id="8" name="Resim 7">
            <a:extLst>
              <a:ext uri="{FF2B5EF4-FFF2-40B4-BE49-F238E27FC236}">
                <a16:creationId xmlns="" xmlns:a16="http://schemas.microsoft.com/office/drawing/2014/main" id="{B15998F9-29D5-4993-B66A-767F5DD702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3778" b="27595"/>
          <a:stretch/>
        </p:blipFill>
        <p:spPr>
          <a:xfrm>
            <a:off x="0" y="755904"/>
            <a:ext cx="8042432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782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5019"/>
            <a:ext cx="2963917" cy="4351338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18" y="1265019"/>
            <a:ext cx="2175642" cy="43513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60" y="1265019"/>
            <a:ext cx="70524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9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16736"/>
            <a:ext cx="10515600" cy="48602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tr-TR" dirty="0"/>
          </a:p>
          <a:p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Kemoproflaksi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Aspirin kullanımı:</a:t>
            </a: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Miyokard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infarktüsünü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önleme potansiyeli,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kanamaya sebep olma ihtimalinden daha fazla olması halinde 45-79 yaşları arasında erkeklerde kullanılması önerilir.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Kadınlarda ise,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iskemik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inmeleri önleme açısından potansiyel faydası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kanama yapma riskinden daha fazlaysa 55 – 79 yaş arasında  kullanımı önerilir.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yaş üzerinde kanıt yok</a:t>
            </a: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38427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hekimlik uygulamaları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Vitamin mineral desteği </a:t>
            </a:r>
          </a:p>
          <a:p>
            <a:endParaRPr lang="tr-TR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Osteporozun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önlenmesi açısından yeterli kalsiyum alımı (besinler ve kalsiyum takviyesi, D vitamini desteği önemlidir)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C, E vitaminleri,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asit destekli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multivitaminlerin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 da antioksidanların kanser ya da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kardiyovasküler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hastalıklardan korunma için kullanımı konusunda kanıtlar yetersizdir.</a:t>
            </a:r>
          </a:p>
        </p:txBody>
      </p:sp>
    </p:spTree>
    <p:extLst>
      <p:ext uri="{BB962C8B-B14F-4D97-AF65-F5344CB8AC3E}">
        <p14:creationId xmlns:p14="http://schemas.microsoft.com/office/powerpoint/2010/main" val="1662046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65375"/>
            <a:ext cx="10515600" cy="4311587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Evde bakım hizmetleri</a:t>
            </a:r>
            <a:r>
              <a:rPr lang="tr-T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Hastanın evinde ziyareti onun doğal yaşam koşullarının, ilaçlarının, ev düzeninin daha gerçekçi olarak değerlendirilmesine olanak sağlar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990600" y="73551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6-Koruyucu hekimlik uygulamaları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1853292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7-Yaşlı istismarı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Tanım;</a:t>
            </a:r>
          </a:p>
          <a:p>
            <a:pPr marL="0" indent="0">
              <a:buNone/>
            </a:pPr>
            <a:r>
              <a:rPr lang="tr-TR" dirty="0" smtClean="0"/>
              <a:t>Savunmasız bir yetişkine, bakıcı veya herhangi bir kişi tarafından yapılan ve ciddi zarar verme riski olan bilinçli, kasıtlı veya ihmalkar davranışlar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54635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9AB690EF-E9F3-4CF3-83FB-692A5D7D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7-Yaşlı istismarı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E6B87F0-B1F4-4A7D-A61B-E11E89CC3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Yaklaşık 6000 kişi ile yapılan bir araştırmada bir yılda aile bireylerince uygulanmış</a:t>
            </a:r>
          </a:p>
          <a:p>
            <a:pPr lvl="1"/>
            <a:r>
              <a:rPr lang="tr-TR" dirty="0"/>
              <a:t>%4.6 duygusal istismar</a:t>
            </a:r>
          </a:p>
          <a:p>
            <a:pPr lvl="1"/>
            <a:r>
              <a:rPr lang="tr-TR" dirty="0"/>
              <a:t>%1.6 fiziksel istismar</a:t>
            </a:r>
          </a:p>
          <a:p>
            <a:pPr lvl="1"/>
            <a:r>
              <a:rPr lang="tr-TR" dirty="0"/>
              <a:t>%0.6 cinsel istismar</a:t>
            </a:r>
          </a:p>
          <a:p>
            <a:pPr lvl="1"/>
            <a:r>
              <a:rPr lang="tr-TR" dirty="0"/>
              <a:t>%5.1 olası ihmal</a:t>
            </a:r>
          </a:p>
          <a:p>
            <a:pPr lvl="1"/>
            <a:r>
              <a:rPr lang="tr-TR" dirty="0"/>
              <a:t>%5.2 mali istismar </a:t>
            </a:r>
          </a:p>
          <a:p>
            <a:pPr lvl="1"/>
            <a:endParaRPr lang="tr-TR" dirty="0"/>
          </a:p>
          <a:p>
            <a:r>
              <a:rPr lang="tr-TR" dirty="0"/>
              <a:t>Toplumdaki yaşlıların %2-10’dan fazlası orta-şiddetli istismar mağduru olabilir fakat eksik bildirim saptamada azlık nedeniyle gerçek oran </a:t>
            </a:r>
            <a:r>
              <a:rPr lang="tr-TR" dirty="0" err="1"/>
              <a:t>cok</a:t>
            </a:r>
            <a:r>
              <a:rPr lang="tr-TR" dirty="0"/>
              <a:t> daha büyük olabilir.</a:t>
            </a:r>
          </a:p>
        </p:txBody>
      </p:sp>
    </p:spTree>
    <p:extLst>
      <p:ext uri="{BB962C8B-B14F-4D97-AF65-F5344CB8AC3E}">
        <p14:creationId xmlns:p14="http://schemas.microsoft.com/office/powerpoint/2010/main" val="1792098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Yaşlanan </a:t>
            </a:r>
            <a:r>
              <a:rPr lang="tr-T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Dünya</a:t>
            </a:r>
            <a:endParaRPr lang="tr-T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2234" t="8596" r="3616" b="12691"/>
          <a:stretch/>
        </p:blipFill>
        <p:spPr>
          <a:xfrm>
            <a:off x="1836354" y="1504951"/>
            <a:ext cx="8671691" cy="3639206"/>
          </a:xfrm>
          <a:prstGeom prst="rect">
            <a:avLst/>
          </a:prstGeom>
        </p:spPr>
      </p:pic>
      <p:sp>
        <p:nvSpPr>
          <p:cNvPr id="4" name="Metin Yer Tutucusu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7" name="İçerik Yer Tutucusu 6"/>
          <p:cNvSpPr>
            <a:spLocks noGrp="1"/>
          </p:cNvSpPr>
          <p:nvPr>
            <p:ph sz="quarter" idx="4"/>
          </p:nvPr>
        </p:nvSpPr>
        <p:spPr>
          <a:xfrm>
            <a:off x="1018762" y="4853091"/>
            <a:ext cx="10306876" cy="1743368"/>
          </a:xfrm>
        </p:spPr>
        <p:txBody>
          <a:bodyPr/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2050 yılında 5 kişiden birinin 60 yaş ve üzerinde olması 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beklenmekte</a:t>
            </a:r>
          </a:p>
          <a:p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Yaşlı </a:t>
            </a: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nüfus da kendi içinde yaşlanmakta, 85 yaş üstü nüfus hızla </a:t>
            </a:r>
            <a:r>
              <a:rPr 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artmakta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8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7-Yaşlı istismarı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Yaşlı istismarı tarama soruları</a:t>
            </a:r>
          </a:p>
          <a:p>
            <a:pPr marL="0" indent="0">
              <a:buNone/>
            </a:pPr>
            <a:r>
              <a:rPr lang="tr-TR" sz="2400" dirty="0" smtClean="0"/>
              <a:t>Evde korktuğunuz kimse var mı?</a:t>
            </a:r>
          </a:p>
          <a:p>
            <a:pPr marL="0" indent="0">
              <a:buNone/>
            </a:pPr>
            <a:r>
              <a:rPr lang="tr-TR" sz="2400" dirty="0" smtClean="0"/>
              <a:t>Yalnız kaldığınız zamanlar çok oluyor mu?</a:t>
            </a:r>
          </a:p>
          <a:p>
            <a:pPr marL="0" indent="0">
              <a:buNone/>
            </a:pPr>
            <a:r>
              <a:rPr lang="tr-TR" sz="2400" dirty="0" smtClean="0"/>
              <a:t>Evde size zarar veren kimse var mı?</a:t>
            </a:r>
          </a:p>
          <a:p>
            <a:pPr marL="0" indent="0">
              <a:buNone/>
            </a:pPr>
            <a:r>
              <a:rPr lang="tr-TR" sz="2400" dirty="0" smtClean="0"/>
              <a:t>Herhangi biri size sormadan bir eşyanızı aldı mı?</a:t>
            </a:r>
          </a:p>
          <a:p>
            <a:pPr marL="0" indent="0">
              <a:buNone/>
            </a:pPr>
            <a:r>
              <a:rPr lang="tr-TR" sz="2400" dirty="0" smtClean="0"/>
              <a:t>Evde kimse sizi rahatsız etti veya korkuttu mu?</a:t>
            </a:r>
          </a:p>
          <a:p>
            <a:pPr marL="0" indent="0">
              <a:buNone/>
            </a:pPr>
            <a:r>
              <a:rPr lang="tr-TR" sz="2400" dirty="0" smtClean="0"/>
              <a:t>Herhangi biri anlamadığınız bir belge imzalamanız için sizi zorladı mı?</a:t>
            </a:r>
          </a:p>
          <a:p>
            <a:pPr marL="0" indent="0">
              <a:buNone/>
            </a:pPr>
            <a:r>
              <a:rPr lang="tr-TR" sz="2400" dirty="0" smtClean="0"/>
              <a:t>Arkadaş ve ya akrabalarla görüşmeniz engelleniyor mu?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8789563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895F9129-8F48-4F44-8332-B18E1CB6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7-Yaşlı 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istismarı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FD3B8711-1312-49A3-8565-2AB42F0053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tr-TR" sz="3200" dirty="0"/>
          </a:p>
          <a:p>
            <a:pPr lvl="1"/>
            <a:r>
              <a:rPr lang="tr-TR" sz="2800" dirty="0"/>
              <a:t>Fiziksel </a:t>
            </a:r>
          </a:p>
          <a:p>
            <a:pPr lvl="1"/>
            <a:r>
              <a:rPr lang="tr-TR" sz="2800" dirty="0" smtClean="0"/>
              <a:t>Duygusal</a:t>
            </a:r>
          </a:p>
          <a:p>
            <a:pPr lvl="1"/>
            <a:r>
              <a:rPr lang="tr-TR" sz="2800" dirty="0" smtClean="0"/>
              <a:t>Cinsel</a:t>
            </a:r>
          </a:p>
          <a:p>
            <a:pPr lvl="1"/>
            <a:r>
              <a:rPr lang="tr-TR" sz="2800" dirty="0" smtClean="0"/>
              <a:t>Ekonomik</a:t>
            </a:r>
            <a:endParaRPr lang="tr-TR" sz="2800" dirty="0"/>
          </a:p>
          <a:p>
            <a:pPr lvl="1"/>
            <a:r>
              <a:rPr lang="tr-TR" sz="2800" dirty="0"/>
              <a:t>İhmal</a:t>
            </a:r>
          </a:p>
          <a:p>
            <a:pPr lvl="1"/>
            <a:r>
              <a:rPr lang="tr-TR" sz="2800" dirty="0"/>
              <a:t>Terk etme</a:t>
            </a:r>
          </a:p>
          <a:p>
            <a:pPr lvl="1"/>
            <a:r>
              <a:rPr lang="tr-TR" sz="2800" dirty="0" smtClean="0"/>
              <a:t>Öz-ihmal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5095460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7-Yaşlı istismarı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28" y="1219200"/>
            <a:ext cx="7509143" cy="5638800"/>
          </a:xfrm>
        </p:spPr>
      </p:pic>
    </p:spTree>
    <p:extLst>
      <p:ext uri="{BB962C8B-B14F-4D97-AF65-F5344CB8AC3E}">
        <p14:creationId xmlns:p14="http://schemas.microsoft.com/office/powerpoint/2010/main" val="36932142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8-Yaşlılarda bası ülserleri</a:t>
            </a: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Önemli bir halk sağlığı sorunu</a:t>
            </a:r>
          </a:p>
          <a:p>
            <a:r>
              <a:rPr lang="tr-TR" dirty="0" err="1" smtClean="0"/>
              <a:t>İnsidans</a:t>
            </a:r>
            <a:r>
              <a:rPr lang="tr-TR" dirty="0" smtClean="0"/>
              <a:t>; bakımevlerinde %22 </a:t>
            </a:r>
            <a:r>
              <a:rPr lang="tr-TR" dirty="0" err="1" smtClean="0"/>
              <a:t>lere</a:t>
            </a:r>
            <a:r>
              <a:rPr lang="tr-TR" dirty="0" smtClean="0"/>
              <a:t> varırken, hastaneye yatanlarda %4.7 den%32 ye kadar değişmektedir. </a:t>
            </a:r>
          </a:p>
          <a:p>
            <a:r>
              <a:rPr lang="tr-TR" dirty="0" smtClean="0"/>
              <a:t>Koruyucu önlemler çok önemli, yara öncesi alınacak önlemler maliyeti de çok azaltmakta</a:t>
            </a:r>
          </a:p>
        </p:txBody>
      </p:sp>
    </p:spTree>
    <p:extLst>
      <p:ext uri="{BB962C8B-B14F-4D97-AF65-F5344CB8AC3E}">
        <p14:creationId xmlns:p14="http://schemas.microsoft.com/office/powerpoint/2010/main" val="3962433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8-Yaşlılarda bası ülserleri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5675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Sınıflandırma;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Şüpheli derin doku yaralanmaları:  </a:t>
            </a:r>
            <a:r>
              <a:rPr lang="tr-TR" sz="2400" dirty="0" smtClean="0"/>
              <a:t>lokalize alanda renksiz deri veya kanla dolu kabarcık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Evre 1:</a:t>
            </a:r>
            <a:r>
              <a:rPr lang="tr-TR" sz="2400" dirty="0" smtClean="0"/>
              <a:t> lokalize bir alanda </a:t>
            </a:r>
            <a:r>
              <a:rPr lang="tr-TR" sz="2400" dirty="0" err="1" smtClean="0"/>
              <a:t>intakt</a:t>
            </a:r>
            <a:r>
              <a:rPr lang="tr-TR" sz="2400" dirty="0" smtClean="0"/>
              <a:t> deri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Evre 2: </a:t>
            </a:r>
            <a:r>
              <a:rPr lang="tr-TR" sz="2400" dirty="0" err="1" smtClean="0"/>
              <a:t>epidermis</a:t>
            </a:r>
            <a:r>
              <a:rPr lang="tr-TR" sz="2400" dirty="0" smtClean="0"/>
              <a:t>, </a:t>
            </a:r>
            <a:r>
              <a:rPr lang="tr-TR" sz="2400" dirty="0" err="1" smtClean="0"/>
              <a:t>dermis</a:t>
            </a:r>
            <a:r>
              <a:rPr lang="tr-TR" sz="2400" dirty="0" smtClean="0"/>
              <a:t> veya her ikisini birden içeren kısmi deri kaybı, sığ krater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Evre 3: </a:t>
            </a:r>
            <a:r>
              <a:rPr lang="tr-TR" sz="2400" dirty="0" smtClean="0"/>
              <a:t>alttaki </a:t>
            </a:r>
            <a:r>
              <a:rPr lang="tr-TR" sz="2400" dirty="0" err="1" smtClean="0"/>
              <a:t>fasyaya</a:t>
            </a:r>
            <a:r>
              <a:rPr lang="tr-TR" sz="2400" dirty="0" smtClean="0"/>
              <a:t> kadar uzanan fakat daha derine gitmeyen </a:t>
            </a:r>
            <a:r>
              <a:rPr lang="tr-TR" sz="2400" dirty="0" err="1" smtClean="0"/>
              <a:t>subkutan</a:t>
            </a:r>
            <a:r>
              <a:rPr lang="tr-TR" sz="2400" dirty="0" smtClean="0"/>
              <a:t> nekrozu içeren tam kalınlıkta deri kaybı, derin krater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Evre 4: </a:t>
            </a:r>
            <a:r>
              <a:rPr lang="tr-TR" sz="2400" dirty="0" smtClean="0"/>
              <a:t>yaygın hasar, </a:t>
            </a:r>
            <a:r>
              <a:rPr lang="tr-TR" sz="2400" dirty="0" err="1" smtClean="0"/>
              <a:t>kas,kemik</a:t>
            </a:r>
            <a:r>
              <a:rPr lang="tr-TR" sz="2400" dirty="0" smtClean="0"/>
              <a:t> ve destek yapılara kadar giden tam kalınlıkta deri kaybı, kabuk veya </a:t>
            </a:r>
            <a:r>
              <a:rPr lang="tr-TR" sz="2400" dirty="0" err="1" smtClean="0"/>
              <a:t>eskar</a:t>
            </a:r>
            <a:endParaRPr lang="tr-T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Sınıflandırılamayan: </a:t>
            </a:r>
            <a:r>
              <a:rPr lang="tr-TR" sz="2400" dirty="0" smtClean="0"/>
              <a:t>ülserli yara tabanının </a:t>
            </a:r>
            <a:r>
              <a:rPr lang="tr-TR" sz="2400" dirty="0" err="1" smtClean="0"/>
              <a:t>püy</a:t>
            </a:r>
            <a:r>
              <a:rPr lang="tr-TR" sz="2400" dirty="0" smtClean="0"/>
              <a:t> ile kaplı olduğu tam kalınlıkta doku kaybı</a:t>
            </a:r>
          </a:p>
        </p:txBody>
      </p:sp>
    </p:spTree>
    <p:extLst>
      <p:ext uri="{BB962C8B-B14F-4D97-AF65-F5344CB8AC3E}">
        <p14:creationId xmlns:p14="http://schemas.microsoft.com/office/powerpoint/2010/main" val="14690373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8-Yaşlılarda bası ülserleri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200" dirty="0" smtClean="0"/>
              <a:t>Risk Faktörleri;</a:t>
            </a:r>
          </a:p>
          <a:p>
            <a:pPr marL="0" indent="0">
              <a:buNone/>
            </a:pPr>
            <a:endParaRPr lang="tr-TR" sz="3200" dirty="0" smtClean="0"/>
          </a:p>
          <a:p>
            <a:pPr marL="0" indent="0">
              <a:buNone/>
            </a:pPr>
            <a:r>
              <a:rPr lang="tr-TR" dirty="0" smtClean="0"/>
              <a:t>Ekstrensek: </a:t>
            </a:r>
            <a:r>
              <a:rPr lang="tr-TR" sz="2400" dirty="0" smtClean="0"/>
              <a:t>basınç, yırtılmaya neden olan güç, sürtünme, nem</a:t>
            </a:r>
          </a:p>
          <a:p>
            <a:pPr marL="0" indent="0">
              <a:buNone/>
            </a:pPr>
            <a:r>
              <a:rPr lang="tr-TR" dirty="0" err="1" smtClean="0"/>
              <a:t>İntrensek</a:t>
            </a:r>
            <a:r>
              <a:rPr lang="tr-TR" dirty="0" smtClean="0"/>
              <a:t>: </a:t>
            </a:r>
            <a:r>
              <a:rPr lang="tr-TR" sz="2400" dirty="0" smtClean="0"/>
              <a:t>yaş, hareket kısıtlılığı, </a:t>
            </a:r>
            <a:r>
              <a:rPr lang="tr-TR" sz="2400" dirty="0" err="1" smtClean="0"/>
              <a:t>malnütrisyon</a:t>
            </a:r>
            <a:r>
              <a:rPr lang="tr-TR" sz="2400" dirty="0" smtClean="0"/>
              <a:t>, duyu bozukluğu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04526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8-Yaşlılarda bası ülserleri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Yönetim</a:t>
            </a:r>
          </a:p>
          <a:p>
            <a:r>
              <a:rPr lang="tr-TR" dirty="0" smtClean="0"/>
              <a:t>1- Risk faktörlerinin modifikasyonu</a:t>
            </a:r>
          </a:p>
          <a:p>
            <a:r>
              <a:rPr lang="tr-TR" dirty="0" smtClean="0"/>
              <a:t>2- Besin desteği</a:t>
            </a:r>
          </a:p>
          <a:p>
            <a:r>
              <a:rPr lang="tr-TR" dirty="0" smtClean="0"/>
              <a:t>3- </a:t>
            </a:r>
            <a:r>
              <a:rPr lang="tr-TR" dirty="0" err="1" smtClean="0"/>
              <a:t>Debridman</a:t>
            </a:r>
            <a:endParaRPr lang="tr-TR" dirty="0" smtClean="0"/>
          </a:p>
          <a:p>
            <a:r>
              <a:rPr lang="tr-TR" dirty="0" smtClean="0"/>
              <a:t>4- Enfeksiyon kontrolü</a:t>
            </a:r>
          </a:p>
          <a:p>
            <a:r>
              <a:rPr lang="tr-TR" dirty="0" smtClean="0"/>
              <a:t>5- Pansuman seçimi</a:t>
            </a:r>
          </a:p>
          <a:p>
            <a:r>
              <a:rPr lang="tr-TR" dirty="0" smtClean="0"/>
              <a:t>6- Ağrı kontrolü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10892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9-Yaşlılarda </a:t>
            </a:r>
            <a:r>
              <a:rPr lang="tr-T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inkontinans</a:t>
            </a: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İnkontinans</a:t>
            </a:r>
            <a:r>
              <a:rPr lang="tr-TR" dirty="0" smtClean="0"/>
              <a:t> yaşlı popülasyonda kadınların %30 ve erkeklerin %15 ini etkileyen yaygın bir sorun</a:t>
            </a:r>
          </a:p>
          <a:p>
            <a:r>
              <a:rPr lang="tr-TR" dirty="0" smtClean="0"/>
              <a:t>Yaşlı kadınlarda: sıkışma ve stres </a:t>
            </a:r>
            <a:r>
              <a:rPr lang="tr-TR" dirty="0" err="1" smtClean="0"/>
              <a:t>inkontinansı</a:t>
            </a:r>
            <a:r>
              <a:rPr lang="tr-TR" dirty="0" smtClean="0"/>
              <a:t> daha sık</a:t>
            </a:r>
          </a:p>
          <a:p>
            <a:r>
              <a:rPr lang="tr-TR" dirty="0" smtClean="0"/>
              <a:t>Yaşlı erkeklerde: taşma ve sıkışma </a:t>
            </a:r>
            <a:r>
              <a:rPr lang="tr-TR" dirty="0" err="1" smtClean="0"/>
              <a:t>inkontinansı</a:t>
            </a:r>
            <a:r>
              <a:rPr lang="tr-TR" dirty="0" smtClean="0"/>
              <a:t> daha sık</a:t>
            </a:r>
          </a:p>
          <a:p>
            <a:r>
              <a:rPr lang="tr-TR" dirty="0" smtClean="0"/>
              <a:t>Depresyon ve düşme gibi sağlık sorunları yaşlı hastalarda </a:t>
            </a:r>
            <a:r>
              <a:rPr lang="tr-TR" dirty="0" err="1" smtClean="0"/>
              <a:t>inkontinans</a:t>
            </a:r>
            <a:r>
              <a:rPr lang="tr-TR" dirty="0" smtClean="0"/>
              <a:t> ile ilişkilendirilmiştir.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1450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-Yaşlılarda </a:t>
            </a:r>
            <a:r>
              <a:rPr lang="tr-T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inkontinans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5675"/>
          </a:xfrm>
        </p:spPr>
        <p:txBody>
          <a:bodyPr/>
          <a:lstStyle/>
          <a:p>
            <a:r>
              <a:rPr lang="tr-TR" sz="3200" dirty="0" smtClean="0">
                <a:solidFill>
                  <a:srgbClr val="FF0000"/>
                </a:solidFill>
              </a:rPr>
              <a:t>Stres </a:t>
            </a:r>
            <a:r>
              <a:rPr lang="tr-TR" sz="3200" dirty="0" err="1" smtClean="0">
                <a:solidFill>
                  <a:srgbClr val="FF0000"/>
                </a:solidFill>
              </a:rPr>
              <a:t>inkontinansı</a:t>
            </a:r>
            <a:endParaRPr lang="tr-TR" sz="3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 smtClean="0"/>
              <a:t>Semptomlar:  </a:t>
            </a:r>
            <a:r>
              <a:rPr lang="tr-TR" dirty="0" err="1" smtClean="0"/>
              <a:t>İntraabdominal</a:t>
            </a:r>
            <a:r>
              <a:rPr lang="tr-TR" dirty="0" smtClean="0"/>
              <a:t> basınç artışı ile istemsiz idrar kaçırma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Öykü:   Hastalar hangi aktivitelerin idrar kaçırmaya neden olacağını bilir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Nedenler:  </a:t>
            </a:r>
            <a:r>
              <a:rPr lang="tr-TR" dirty="0" err="1" smtClean="0"/>
              <a:t>Üretral</a:t>
            </a:r>
            <a:r>
              <a:rPr lang="tr-TR" dirty="0" smtClean="0"/>
              <a:t> </a:t>
            </a:r>
            <a:r>
              <a:rPr lang="tr-TR" dirty="0" err="1" smtClean="0"/>
              <a:t>hipermobilite</a:t>
            </a:r>
            <a:r>
              <a:rPr lang="tr-TR" dirty="0" smtClean="0"/>
              <a:t>, </a:t>
            </a:r>
            <a:r>
              <a:rPr lang="tr-TR" dirty="0" err="1" smtClean="0"/>
              <a:t>sfinkter</a:t>
            </a:r>
            <a:r>
              <a:rPr lang="tr-TR" dirty="0" smtClean="0"/>
              <a:t> </a:t>
            </a:r>
            <a:r>
              <a:rPr lang="tr-TR" dirty="0" err="1" smtClean="0"/>
              <a:t>disfonksiyonu</a:t>
            </a:r>
            <a:r>
              <a:rPr lang="tr-TR" dirty="0" smtClean="0"/>
              <a:t>, radikal </a:t>
            </a:r>
            <a:r>
              <a:rPr lang="tr-TR" dirty="0" err="1" smtClean="0"/>
              <a:t>prostatektomi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Primer</a:t>
            </a:r>
            <a:r>
              <a:rPr lang="tr-TR" dirty="0" smtClean="0"/>
              <a:t> tedavi:  </a:t>
            </a:r>
            <a:r>
              <a:rPr lang="tr-TR" dirty="0" err="1"/>
              <a:t>V</a:t>
            </a:r>
            <a:r>
              <a:rPr lang="tr-TR" dirty="0" err="1" smtClean="0"/>
              <a:t>oiding</a:t>
            </a:r>
            <a:r>
              <a:rPr lang="tr-TR" dirty="0" smtClean="0"/>
              <a:t> çizelgesi, </a:t>
            </a:r>
            <a:r>
              <a:rPr lang="tr-TR" dirty="0" err="1" smtClean="0"/>
              <a:t>plvik</a:t>
            </a:r>
            <a:r>
              <a:rPr lang="tr-TR" dirty="0" smtClean="0"/>
              <a:t> kas egzersizleri</a:t>
            </a:r>
          </a:p>
        </p:txBody>
      </p:sp>
    </p:spTree>
    <p:extLst>
      <p:ext uri="{BB962C8B-B14F-4D97-AF65-F5344CB8AC3E}">
        <p14:creationId xmlns:p14="http://schemas.microsoft.com/office/powerpoint/2010/main" val="7377399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9-Yaşlılarda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Sıkışma </a:t>
            </a:r>
            <a:r>
              <a:rPr lang="tr-TR" dirty="0" err="1" smtClean="0">
                <a:solidFill>
                  <a:srgbClr val="FF0000"/>
                </a:solidFill>
              </a:rPr>
              <a:t>İnkontinansı</a:t>
            </a:r>
            <a:endParaRPr lang="tr-T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/>
              <a:t>Semptomlar:  </a:t>
            </a:r>
            <a:r>
              <a:rPr lang="tr-TR" dirty="0" smtClean="0"/>
              <a:t>İdrar kesesinin dolmasının ardından işemenin ertelenmesindeki yetersizlik sonucu idrar kaçırma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 smtClean="0"/>
              <a:t>Öykü:İdrar</a:t>
            </a:r>
            <a:r>
              <a:rPr lang="tr-TR" dirty="0" smtClean="0"/>
              <a:t> kaçırma minimalden tamamına kadar değişebilir. </a:t>
            </a:r>
            <a:r>
              <a:rPr lang="tr-TR" dirty="0" err="1" smtClean="0"/>
              <a:t>Poliüri</a:t>
            </a:r>
            <a:r>
              <a:rPr lang="tr-TR" dirty="0" smtClean="0"/>
              <a:t> ve </a:t>
            </a:r>
            <a:r>
              <a:rPr lang="tr-TR" dirty="0" err="1" smtClean="0"/>
              <a:t>nokturi</a:t>
            </a:r>
            <a:r>
              <a:rPr lang="tr-TR" dirty="0" smtClean="0"/>
              <a:t> sık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 smtClean="0"/>
              <a:t>Nedenler:Detrusor</a:t>
            </a:r>
            <a:r>
              <a:rPr lang="tr-TR" dirty="0" smtClean="0"/>
              <a:t> kas aşırı aktivitesi, nörolojik bozukluklar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/>
              <a:t>Primer</a:t>
            </a:r>
            <a:r>
              <a:rPr lang="tr-TR" dirty="0"/>
              <a:t> tedavi:  </a:t>
            </a:r>
            <a:r>
              <a:rPr lang="tr-TR" dirty="0" smtClean="0"/>
              <a:t>Mesane egzersizi, </a:t>
            </a:r>
            <a:r>
              <a:rPr lang="tr-TR" dirty="0" err="1" smtClean="0"/>
              <a:t>antimuskarinik</a:t>
            </a:r>
            <a:r>
              <a:rPr lang="tr-TR" dirty="0" smtClean="0"/>
              <a:t> tedavi, </a:t>
            </a:r>
            <a:r>
              <a:rPr lang="tr-TR" dirty="0" err="1" smtClean="0"/>
              <a:t>topikal</a:t>
            </a:r>
            <a:r>
              <a:rPr lang="tr-TR" dirty="0" smtClean="0"/>
              <a:t> östrojen</a:t>
            </a:r>
            <a:endParaRPr lang="tr-TR" dirty="0"/>
          </a:p>
          <a:p>
            <a:endParaRPr lang="tr-T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44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32841" y="307756"/>
            <a:ext cx="7099738" cy="1245475"/>
          </a:xfrm>
        </p:spPr>
        <p:txBody>
          <a:bodyPr>
            <a:normAutofit/>
          </a:bodyPr>
          <a:lstStyle/>
          <a:p>
            <a:pPr algn="ctr"/>
            <a:r>
              <a:rPr lang="tr-T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Yaşlanan </a:t>
            </a:r>
            <a:r>
              <a:rPr lang="tr-TR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Türkiye</a:t>
            </a:r>
            <a:endParaRPr lang="tr-TR" sz="32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3" y="1409700"/>
            <a:ext cx="5391807" cy="3914119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94" y="1409700"/>
            <a:ext cx="5391806" cy="3914119"/>
          </a:xfrm>
        </p:spPr>
      </p:pic>
      <p:sp>
        <p:nvSpPr>
          <p:cNvPr id="3" name="Metin kutusu 2"/>
          <p:cNvSpPr txBox="1"/>
          <p:nvPr/>
        </p:nvSpPr>
        <p:spPr>
          <a:xfrm>
            <a:off x="1847850" y="4324350"/>
            <a:ext cx="9582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2050 yılında Türkiye nüfusunda 16 milyon yaşlı olacağı öngörülmektedir</a:t>
            </a:r>
            <a:r>
              <a:rPr lang="tr-TR" sz="2400" dirty="0"/>
              <a:t>.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355233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9-Yaşlılarda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Mikst</a:t>
            </a:r>
            <a:r>
              <a:rPr lang="tr-TR" dirty="0" smtClean="0">
                <a:solidFill>
                  <a:srgbClr val="FF0000"/>
                </a:solidFill>
              </a:rPr>
              <a:t> tip</a:t>
            </a:r>
          </a:p>
          <a:p>
            <a:pPr marL="0" indent="0">
              <a:buNone/>
            </a:pPr>
            <a:r>
              <a:rPr lang="tr-TR" dirty="0"/>
              <a:t>Semptomlar:  </a:t>
            </a:r>
            <a:r>
              <a:rPr lang="tr-TR" dirty="0" smtClean="0"/>
              <a:t>sıkışma ve stres semptomlarının kombinasyonu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Öykü</a:t>
            </a:r>
            <a:r>
              <a:rPr lang="tr-TR" dirty="0" smtClean="0"/>
              <a:t>: Hangisi daha endişe vericiyse onu tarifler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smtClean="0"/>
              <a:t>Nedenler: Sıkışma ve stres nedenlerinin kombinasyonu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err="1" smtClean="0"/>
              <a:t>Primer</a:t>
            </a:r>
            <a:r>
              <a:rPr lang="tr-TR" dirty="0" smtClean="0"/>
              <a:t> </a:t>
            </a:r>
            <a:r>
              <a:rPr lang="tr-TR" dirty="0"/>
              <a:t>tedavi</a:t>
            </a:r>
            <a:r>
              <a:rPr lang="tr-TR" dirty="0" smtClean="0"/>
              <a:t>: En çok endişe verici semptomlar öncelikle hedeflenir</a:t>
            </a:r>
            <a:endParaRPr lang="tr-T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40633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9-Yaşlılarda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Taşma </a:t>
            </a:r>
            <a:r>
              <a:rPr lang="tr-TR" dirty="0" err="1" smtClean="0">
                <a:solidFill>
                  <a:srgbClr val="FF0000"/>
                </a:solidFill>
              </a:rPr>
              <a:t>inkontinansı</a:t>
            </a:r>
            <a:endParaRPr lang="tr-TR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/>
              <a:t>Semptomlar:  </a:t>
            </a:r>
            <a:r>
              <a:rPr lang="tr-TR" dirty="0" smtClean="0"/>
              <a:t>Aşırı genişleyen mesane üzerindeki mekanik zorlama sonucu idrar kaçırma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Öykü: </a:t>
            </a:r>
            <a:r>
              <a:rPr lang="tr-TR" dirty="0" smtClean="0"/>
              <a:t>Mesanenin boşalmasında bozukluk olmadıkça görülmez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 smtClean="0"/>
              <a:t>Nedenler:Detrusor</a:t>
            </a:r>
            <a:r>
              <a:rPr lang="tr-TR" dirty="0" smtClean="0"/>
              <a:t> başarısızlığı, nörolojik bozukluklar, DM, anatomik obstrüksiyon</a:t>
            </a:r>
            <a:endParaRPr lang="tr-TR" dirty="0"/>
          </a:p>
          <a:p>
            <a:pPr marL="0" indent="0">
              <a:buNone/>
            </a:pPr>
            <a:r>
              <a:rPr lang="tr-TR" dirty="0" err="1"/>
              <a:t>Primer</a:t>
            </a:r>
            <a:r>
              <a:rPr lang="tr-TR" dirty="0"/>
              <a:t> </a:t>
            </a:r>
            <a:r>
              <a:rPr lang="tr-TR" dirty="0" err="1" smtClean="0"/>
              <a:t>tedavi:Obstrüksiyonun</a:t>
            </a:r>
            <a:r>
              <a:rPr lang="tr-TR" dirty="0" smtClean="0"/>
              <a:t> cerrahi olarak giderilmesi, </a:t>
            </a:r>
            <a:r>
              <a:rPr lang="tr-TR" dirty="0" err="1" smtClean="0"/>
              <a:t>kateterizasyon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0318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9-Yaşlılarda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60925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Fonksiyonel tip</a:t>
            </a:r>
          </a:p>
          <a:p>
            <a:pPr marL="0" indent="0">
              <a:buNone/>
            </a:pPr>
            <a:r>
              <a:rPr lang="tr-TR" dirty="0"/>
              <a:t>Semptomlar:  </a:t>
            </a:r>
            <a:r>
              <a:rPr lang="tr-TR" dirty="0" smtClean="0"/>
              <a:t>Kognitif veya fiziksel fonksiyonların bozulması, psikolojik isteksizlik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 smtClean="0"/>
              <a:t>Öykü:Fiziksel</a:t>
            </a:r>
            <a:r>
              <a:rPr lang="tr-TR" dirty="0" smtClean="0"/>
              <a:t> veya kognitif bozulma, alt </a:t>
            </a:r>
            <a:r>
              <a:rPr lang="tr-TR" dirty="0" err="1" smtClean="0"/>
              <a:t>üriner</a:t>
            </a:r>
            <a:r>
              <a:rPr lang="tr-TR" dirty="0" smtClean="0"/>
              <a:t> sistemde </a:t>
            </a:r>
            <a:r>
              <a:rPr lang="tr-TR" dirty="0" err="1" smtClean="0"/>
              <a:t>defisit</a:t>
            </a:r>
            <a:r>
              <a:rPr lang="tr-TR" dirty="0" smtClean="0"/>
              <a:t> olabilir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Nedenler: </a:t>
            </a:r>
            <a:r>
              <a:rPr lang="tr-TR" dirty="0" err="1" smtClean="0"/>
              <a:t>Mobilitede</a:t>
            </a:r>
            <a:r>
              <a:rPr lang="tr-TR" dirty="0" smtClean="0"/>
              <a:t> bozulma, kognitif bozulma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/>
              <a:t>Primer</a:t>
            </a:r>
            <a:r>
              <a:rPr lang="tr-TR" dirty="0"/>
              <a:t> tedavi: </a:t>
            </a:r>
            <a:r>
              <a:rPr lang="tr-TR" dirty="0" smtClean="0"/>
              <a:t>Davranışsal </a:t>
            </a:r>
            <a:r>
              <a:rPr lang="tr-TR" dirty="0" err="1" smtClean="0"/>
              <a:t>müdehale</a:t>
            </a:r>
            <a:r>
              <a:rPr lang="tr-TR" dirty="0" smtClean="0"/>
              <a:t>, çevresel adaptasyon</a:t>
            </a:r>
            <a:endParaRPr lang="tr-T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53590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9-Yaşlılarda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üriner</a:t>
            </a:r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inkontinans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3200" dirty="0" smtClean="0"/>
              <a:t>Uzmana yönlendirmeyi gerektiren ‘Kırmızı bayrak’ kriterleri</a:t>
            </a:r>
          </a:p>
          <a:p>
            <a:pPr marL="0" indent="0">
              <a:buNone/>
            </a:pPr>
            <a:endParaRPr lang="tr-TR" sz="3200" dirty="0" smtClean="0"/>
          </a:p>
          <a:p>
            <a:r>
              <a:rPr lang="tr-TR" dirty="0" smtClean="0">
                <a:latin typeface="+mj-lt"/>
              </a:rPr>
              <a:t>Önemli </a:t>
            </a:r>
            <a:r>
              <a:rPr lang="tr-TR" dirty="0" err="1" smtClean="0">
                <a:latin typeface="+mj-lt"/>
              </a:rPr>
              <a:t>uterus</a:t>
            </a:r>
            <a:r>
              <a:rPr lang="tr-TR" dirty="0" smtClean="0">
                <a:latin typeface="+mj-lt"/>
              </a:rPr>
              <a:t>, mesane veya </a:t>
            </a:r>
            <a:r>
              <a:rPr lang="tr-TR" dirty="0" err="1" smtClean="0">
                <a:latin typeface="+mj-lt"/>
              </a:rPr>
              <a:t>rektal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prolapsus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Son 6 ayda alt </a:t>
            </a:r>
            <a:r>
              <a:rPr lang="tr-TR" dirty="0" err="1" smtClean="0">
                <a:latin typeface="+mj-lt"/>
              </a:rPr>
              <a:t>üriner</a:t>
            </a:r>
            <a:r>
              <a:rPr lang="tr-TR" dirty="0" smtClean="0">
                <a:latin typeface="+mj-lt"/>
              </a:rPr>
              <a:t> sisteme yönelik radyasyon veya cerrahi tedavi</a:t>
            </a:r>
          </a:p>
          <a:p>
            <a:r>
              <a:rPr lang="tr-TR" dirty="0" smtClean="0">
                <a:latin typeface="+mj-lt"/>
              </a:rPr>
              <a:t>Enfeksiyon yokluğunda tekrarlana TİT de her sahada 5 ten fazla kırmızı kan hücresi görülmesi</a:t>
            </a:r>
          </a:p>
          <a:p>
            <a:r>
              <a:rPr lang="tr-TR" dirty="0" err="1" smtClean="0">
                <a:latin typeface="+mj-lt"/>
              </a:rPr>
              <a:t>Postvoidal</a:t>
            </a:r>
            <a:r>
              <a:rPr lang="tr-TR" dirty="0" smtClean="0">
                <a:latin typeface="+mj-lt"/>
              </a:rPr>
              <a:t> </a:t>
            </a:r>
            <a:r>
              <a:rPr lang="tr-TR" dirty="0" err="1" smtClean="0">
                <a:latin typeface="+mj-lt"/>
              </a:rPr>
              <a:t>rezidüel</a:t>
            </a:r>
            <a:r>
              <a:rPr lang="tr-TR" dirty="0" smtClean="0">
                <a:latin typeface="+mj-lt"/>
              </a:rPr>
              <a:t> volüm&gt;200 ml</a:t>
            </a:r>
          </a:p>
          <a:p>
            <a:r>
              <a:rPr lang="tr-TR" dirty="0" smtClean="0">
                <a:latin typeface="+mj-lt"/>
              </a:rPr>
              <a:t>Belirgin prostat büyümesi, göze çarpan asimetri, sertleşme</a:t>
            </a:r>
          </a:p>
          <a:p>
            <a:r>
              <a:rPr lang="tr-TR" dirty="0" smtClean="0">
                <a:latin typeface="+mj-lt"/>
              </a:rPr>
              <a:t>Uygun davranışsal veya ilaç tedavisi sonrası </a:t>
            </a:r>
            <a:r>
              <a:rPr lang="tr-TR" dirty="0" err="1" smtClean="0">
                <a:latin typeface="+mj-lt"/>
              </a:rPr>
              <a:t>persistan</a:t>
            </a:r>
            <a:r>
              <a:rPr lang="tr-TR" dirty="0" smtClean="0">
                <a:latin typeface="+mj-lt"/>
              </a:rPr>
              <a:t> semptomlar</a:t>
            </a:r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11289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/>
          <a:lstStyle/>
          <a:p>
            <a:r>
              <a:rPr lang="tr-TR" dirty="0">
                <a:latin typeface="+mj-lt"/>
              </a:rPr>
              <a:t>İlaç kullanımı yaşlı nüfusta yaygındır ve yaş ile </a:t>
            </a:r>
            <a:r>
              <a:rPr lang="tr-TR" dirty="0" smtClean="0">
                <a:latin typeface="+mj-lt"/>
              </a:rPr>
              <a:t>artmakta</a:t>
            </a:r>
          </a:p>
          <a:p>
            <a:r>
              <a:rPr lang="tr-TR" dirty="0" smtClean="0">
                <a:latin typeface="+mj-lt"/>
              </a:rPr>
              <a:t>Toplum </a:t>
            </a:r>
            <a:r>
              <a:rPr lang="tr-TR" dirty="0">
                <a:latin typeface="+mj-lt"/>
              </a:rPr>
              <a:t>tabanlı bir araştırma 65 yaş üzerindeki erkeklerin %44 ünün ve kadınların %57 sinin haftada beş ya da daha fazla ilaç kullandıklarını </a:t>
            </a:r>
            <a:r>
              <a:rPr lang="tr-TR" dirty="0" smtClean="0">
                <a:latin typeface="+mj-lt"/>
              </a:rPr>
              <a:t>göstermiştir(</a:t>
            </a:r>
            <a:r>
              <a:rPr lang="tr-TR" dirty="0" err="1" smtClean="0">
                <a:latin typeface="+mj-lt"/>
              </a:rPr>
              <a:t>Kaufmann</a:t>
            </a:r>
            <a:r>
              <a:rPr lang="tr-TR" dirty="0" smtClean="0">
                <a:latin typeface="+mj-lt"/>
              </a:rPr>
              <a:t> </a:t>
            </a:r>
            <a:r>
              <a:rPr lang="tr-TR" dirty="0">
                <a:latin typeface="+mj-lt"/>
              </a:rPr>
              <a:t>ve ark. </a:t>
            </a:r>
            <a:r>
              <a:rPr lang="tr-TR" dirty="0" smtClean="0">
                <a:latin typeface="+mj-lt"/>
              </a:rPr>
              <a:t>2002)</a:t>
            </a:r>
            <a:endParaRPr lang="tr-TR" dirty="0">
              <a:latin typeface="+mj-lt"/>
            </a:endParaRPr>
          </a:p>
          <a:p>
            <a:r>
              <a:rPr lang="tr-TR" dirty="0">
                <a:latin typeface="+mj-lt"/>
              </a:rPr>
              <a:t>Her ne kadar 65 yaş ve üzeri bireyler genel nüfusun yalnızca %13 ünü oluştursa da 2006 yılında ABD deki ilaç harcamalarının %30 undan fazlasını oluşturmaktadır(</a:t>
            </a:r>
            <a:r>
              <a:rPr lang="tr-TR" dirty="0" err="1">
                <a:latin typeface="+mj-lt"/>
              </a:rPr>
              <a:t>Medical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Expenditure</a:t>
            </a:r>
            <a:r>
              <a:rPr lang="tr-TR" dirty="0">
                <a:latin typeface="+mj-lt"/>
              </a:rPr>
              <a:t> Panel </a:t>
            </a:r>
            <a:r>
              <a:rPr lang="tr-TR" dirty="0" err="1">
                <a:latin typeface="+mj-lt"/>
              </a:rPr>
              <a:t>Survey</a:t>
            </a:r>
            <a:r>
              <a:rPr lang="tr-TR" dirty="0">
                <a:latin typeface="+mj-lt"/>
              </a:rPr>
              <a:t> 2006</a:t>
            </a:r>
            <a:r>
              <a:rPr lang="tr-TR" dirty="0" smtClean="0">
                <a:latin typeface="+mj-lt"/>
              </a:rPr>
              <a:t>)</a:t>
            </a:r>
          </a:p>
          <a:p>
            <a:r>
              <a:rPr lang="tr-TR" dirty="0" err="1" smtClean="0">
                <a:latin typeface="+mj-lt"/>
              </a:rPr>
              <a:t>Polifarması</a:t>
            </a:r>
            <a:r>
              <a:rPr lang="tr-TR" dirty="0" smtClean="0">
                <a:latin typeface="+mj-lt"/>
              </a:rPr>
              <a:t> </a:t>
            </a:r>
            <a:r>
              <a:rPr lang="tr-TR" dirty="0">
                <a:latin typeface="+mj-lt"/>
              </a:rPr>
              <a:t>istenmeyen ilaç olayları için majör risk faktörüdür. Acil servise başvuruların %10 u ve hastaneye başvuruların %10-17 si istenmeyen ilaç olayları sonucunda </a:t>
            </a:r>
            <a:r>
              <a:rPr lang="tr-TR" dirty="0" smtClean="0">
                <a:latin typeface="+mj-lt"/>
              </a:rPr>
              <a:t>gerçekleşmekte</a:t>
            </a:r>
            <a:endParaRPr lang="tr-TR" dirty="0">
              <a:latin typeface="+mj-lt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49967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FARMAKOKİNETİK VE </a:t>
            </a:r>
            <a:r>
              <a:rPr lang="tr-TR" dirty="0" smtClean="0"/>
              <a:t>FARMAKODİNAMİK</a:t>
            </a:r>
          </a:p>
          <a:p>
            <a:pPr marL="0" indent="0">
              <a:buNone/>
            </a:pPr>
            <a:endParaRPr lang="tr-TR" dirty="0"/>
          </a:p>
          <a:p>
            <a:r>
              <a:rPr lang="tr-TR" dirty="0">
                <a:latin typeface="+mj-lt"/>
              </a:rPr>
              <a:t>Yaşlı hastalara ilaç reçete ederken yaş ile birlikte oluşan fizyolojik değişiklikleri biliyor olmak gerekir. </a:t>
            </a:r>
            <a:endParaRPr lang="tr-TR" dirty="0" smtClean="0">
              <a:latin typeface="+mj-lt"/>
            </a:endParaRPr>
          </a:p>
          <a:p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Farmakokinetik</a:t>
            </a:r>
            <a:r>
              <a:rPr lang="tr-TR" dirty="0" smtClean="0">
                <a:latin typeface="+mj-lt"/>
              </a:rPr>
              <a:t> </a:t>
            </a:r>
            <a:r>
              <a:rPr lang="tr-TR" dirty="0">
                <a:latin typeface="+mj-lt"/>
              </a:rPr>
              <a:t>ve farmakodinamideki değişiklikler, ilaçların miktarında ve ilaç-ilaç etkileşimlerinde artma veya azalma ile sonuçlanabilir.</a:t>
            </a:r>
          </a:p>
        </p:txBody>
      </p:sp>
    </p:spTree>
    <p:extLst>
      <p:ext uri="{BB962C8B-B14F-4D97-AF65-F5344CB8AC3E}">
        <p14:creationId xmlns:p14="http://schemas.microsoft.com/office/powerpoint/2010/main" val="23105030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 smtClean="0"/>
              <a:t>Farmakokinetik</a:t>
            </a:r>
            <a:r>
              <a:rPr lang="tr-TR" b="1" dirty="0" smtClean="0"/>
              <a:t>: </a:t>
            </a:r>
            <a:r>
              <a:rPr lang="tr-TR" dirty="0" smtClean="0">
                <a:latin typeface="+mj-lt"/>
              </a:rPr>
              <a:t>bedenin </a:t>
            </a:r>
            <a:r>
              <a:rPr lang="tr-TR" dirty="0">
                <a:latin typeface="+mj-lt"/>
              </a:rPr>
              <a:t>ilaca olan cevabına karşılık gelir ve emilim, </a:t>
            </a:r>
            <a:r>
              <a:rPr lang="tr-TR" dirty="0" smtClean="0">
                <a:latin typeface="+mj-lt"/>
              </a:rPr>
              <a:t>dağılım</a:t>
            </a:r>
            <a:r>
              <a:rPr lang="tr-TR" dirty="0">
                <a:latin typeface="+mj-lt"/>
              </a:rPr>
              <a:t>, </a:t>
            </a:r>
            <a:r>
              <a:rPr lang="tr-TR" dirty="0" err="1">
                <a:latin typeface="+mj-lt"/>
              </a:rPr>
              <a:t>metabolize</a:t>
            </a:r>
            <a:r>
              <a:rPr lang="tr-TR" dirty="0">
                <a:latin typeface="+mj-lt"/>
              </a:rPr>
              <a:t> olma ve eliminasyonu(</a:t>
            </a:r>
            <a:r>
              <a:rPr lang="tr-TR" dirty="0" err="1">
                <a:latin typeface="+mj-lt"/>
              </a:rPr>
              <a:t>ekskresyon</a:t>
            </a:r>
            <a:r>
              <a:rPr lang="tr-TR" dirty="0">
                <a:latin typeface="+mj-lt"/>
              </a:rPr>
              <a:t>) içerir. </a:t>
            </a:r>
            <a:endParaRPr lang="tr-TR" dirty="0" smtClean="0">
              <a:latin typeface="+mj-lt"/>
            </a:endParaRPr>
          </a:p>
          <a:p>
            <a:endParaRPr lang="tr-TR" dirty="0">
              <a:latin typeface="+mj-lt"/>
            </a:endParaRPr>
          </a:p>
          <a:p>
            <a:r>
              <a:rPr lang="tr-TR" dirty="0" smtClean="0"/>
              <a:t>Yaşlılarda </a:t>
            </a:r>
            <a:r>
              <a:rPr lang="tr-TR" dirty="0" err="1"/>
              <a:t>farmakokinetik</a:t>
            </a:r>
            <a:r>
              <a:rPr lang="tr-TR" dirty="0"/>
              <a:t> değişiklikler:</a:t>
            </a:r>
          </a:p>
          <a:p>
            <a:pPr marL="0" indent="0">
              <a:buNone/>
            </a:pPr>
            <a:r>
              <a:rPr lang="tr-TR" dirty="0"/>
              <a:t>-Emilim genellikle değişmez.</a:t>
            </a:r>
          </a:p>
          <a:p>
            <a:pPr marL="0" indent="0">
              <a:buNone/>
            </a:pPr>
            <a:r>
              <a:rPr lang="tr-TR" dirty="0"/>
              <a:t>-</a:t>
            </a:r>
            <a:r>
              <a:rPr lang="tr-TR" dirty="0" err="1"/>
              <a:t>Lipofilik</a:t>
            </a:r>
            <a:r>
              <a:rPr lang="tr-TR" dirty="0"/>
              <a:t> ilaçların daha uzun bir yarı ömrü vardır.</a:t>
            </a:r>
          </a:p>
          <a:p>
            <a:pPr marL="0" indent="0">
              <a:buNone/>
            </a:pPr>
            <a:r>
              <a:rPr lang="tr-TR" dirty="0"/>
              <a:t>-Suda eriyen ve serbest ilaçların miktarı artar.</a:t>
            </a:r>
          </a:p>
          <a:p>
            <a:pPr marL="0" indent="0">
              <a:buNone/>
            </a:pPr>
            <a:r>
              <a:rPr lang="tr-TR" dirty="0"/>
              <a:t>-</a:t>
            </a:r>
            <a:r>
              <a:rPr lang="tr-TR" dirty="0" err="1"/>
              <a:t>Ekskresyon</a:t>
            </a:r>
            <a:r>
              <a:rPr lang="tr-TR" dirty="0"/>
              <a:t> azalır.</a:t>
            </a:r>
          </a:p>
          <a:p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36486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Yaşa bağlı GİS ve deri değişiklikler, ilaç </a:t>
            </a:r>
            <a:r>
              <a:rPr lang="tr-TR" dirty="0" smtClean="0"/>
              <a:t>emilimine </a:t>
            </a:r>
            <a:r>
              <a:rPr lang="tr-TR" dirty="0"/>
              <a:t>minimal etki eder</a:t>
            </a:r>
            <a:r>
              <a:rPr lang="tr-TR" dirty="0" smtClean="0"/>
              <a:t>.</a:t>
            </a:r>
          </a:p>
          <a:p>
            <a:pPr marL="0" indent="0">
              <a:buNone/>
            </a:pPr>
            <a:r>
              <a:rPr lang="tr-TR" dirty="0" smtClean="0"/>
              <a:t> </a:t>
            </a:r>
          </a:p>
          <a:p>
            <a:r>
              <a:rPr lang="tr-TR" dirty="0" smtClean="0"/>
              <a:t>Bu </a:t>
            </a:r>
            <a:r>
              <a:rPr lang="tr-TR" dirty="0"/>
              <a:t>durumun istisnası yaşlanma ile azalan aktif GİS transport gerektiren ilaçlardır(vitaminler, mineraller..)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Su </a:t>
            </a:r>
            <a:r>
              <a:rPr lang="tr-TR" dirty="0"/>
              <a:t>kompozisyonu ve yağsız beden kitlesi yaşla azalır. Yağ kompozisyonu artarak </a:t>
            </a:r>
            <a:r>
              <a:rPr lang="tr-TR" dirty="0" err="1"/>
              <a:t>benzodiazepinler</a:t>
            </a:r>
            <a:r>
              <a:rPr lang="tr-TR" dirty="0"/>
              <a:t> gibi yağda eriyen ilaçlarda daha geniş dağılım volümü ile sonuçlanır. </a:t>
            </a:r>
          </a:p>
        </p:txBody>
      </p:sp>
    </p:spTree>
    <p:extLst>
      <p:ext uri="{BB962C8B-B14F-4D97-AF65-F5344CB8AC3E}">
        <p14:creationId xmlns:p14="http://schemas.microsoft.com/office/powerpoint/2010/main" val="35354032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+mj-lt"/>
              </a:rPr>
              <a:t>İlaç eliminasyonu temel olarak </a:t>
            </a:r>
            <a:r>
              <a:rPr lang="tr-TR" dirty="0" err="1">
                <a:latin typeface="+mj-lt"/>
              </a:rPr>
              <a:t>kreatinin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klerensindeki</a:t>
            </a:r>
            <a:r>
              <a:rPr lang="tr-TR" dirty="0">
                <a:latin typeface="+mj-lt"/>
              </a:rPr>
              <a:t> azalmadan etkilenir. Aynı zamanda azalmış kas kitlesi de serum </a:t>
            </a:r>
            <a:r>
              <a:rPr lang="tr-TR" dirty="0" err="1">
                <a:latin typeface="+mj-lt"/>
              </a:rPr>
              <a:t>kreatininde</a:t>
            </a:r>
            <a:r>
              <a:rPr lang="tr-TR" dirty="0">
                <a:latin typeface="+mj-lt"/>
              </a:rPr>
              <a:t> azalmaya neden olur. 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Serum </a:t>
            </a:r>
            <a:r>
              <a:rPr lang="tr-TR" dirty="0" err="1">
                <a:latin typeface="+mj-lt"/>
              </a:rPr>
              <a:t>kreatinini</a:t>
            </a:r>
            <a:r>
              <a:rPr lang="tr-TR" dirty="0">
                <a:latin typeface="+mj-lt"/>
              </a:rPr>
              <a:t> anlamlı böbrek yetmezliği başladığında bile normal görülebilir ve </a:t>
            </a:r>
            <a:r>
              <a:rPr lang="tr-TR" dirty="0" err="1">
                <a:latin typeface="+mj-lt"/>
              </a:rPr>
              <a:t>klirensi</a:t>
            </a:r>
            <a:r>
              <a:rPr lang="tr-TR" dirty="0">
                <a:latin typeface="+mj-lt"/>
              </a:rPr>
              <a:t> hesaplamak ve dozları buna göre ayarlamak önemlidir. </a:t>
            </a:r>
          </a:p>
          <a:p>
            <a:r>
              <a:rPr lang="tr-TR" dirty="0" err="1"/>
              <a:t>Cockcroft-Gault</a:t>
            </a:r>
            <a:r>
              <a:rPr lang="tr-TR" dirty="0"/>
              <a:t> formülü </a:t>
            </a:r>
            <a:r>
              <a:rPr lang="tr-TR" dirty="0" err="1">
                <a:latin typeface="+mj-lt"/>
              </a:rPr>
              <a:t>kreatinin</a:t>
            </a:r>
            <a:r>
              <a:rPr lang="tr-TR" dirty="0">
                <a:latin typeface="+mj-lt"/>
              </a:rPr>
              <a:t> </a:t>
            </a:r>
            <a:r>
              <a:rPr lang="tr-TR" dirty="0" err="1">
                <a:latin typeface="+mj-lt"/>
              </a:rPr>
              <a:t>klirensini</a:t>
            </a:r>
            <a:r>
              <a:rPr lang="tr-TR" dirty="0">
                <a:latin typeface="+mj-lt"/>
              </a:rPr>
              <a:t> hesaplamada kullanılabilir. </a:t>
            </a:r>
          </a:p>
          <a:p>
            <a:pPr marL="0" indent="0">
              <a:buNone/>
            </a:pPr>
            <a:r>
              <a:rPr lang="tr-TR" dirty="0">
                <a:latin typeface="+mj-lt"/>
              </a:rPr>
              <a:t>Cr </a:t>
            </a:r>
            <a:r>
              <a:rPr lang="tr-TR" dirty="0" err="1">
                <a:latin typeface="+mj-lt"/>
              </a:rPr>
              <a:t>klirensi</a:t>
            </a:r>
            <a:r>
              <a:rPr lang="tr-TR" dirty="0">
                <a:latin typeface="+mj-lt"/>
              </a:rPr>
              <a:t>: 140-yaş(yıl) * Gerçek beden ağırlığı(kg)  /  72 * Serum Cr(mg/dl)   (Kadınlarda 0.85 ile çarpılmalıdır.)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63514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/>
              <a:t>Farmakodinami: </a:t>
            </a:r>
            <a:r>
              <a:rPr lang="tr-TR" dirty="0" smtClean="0">
                <a:latin typeface="+mj-lt"/>
              </a:rPr>
              <a:t>bir ilaca olan organ cevabına denk gelir. </a:t>
            </a:r>
          </a:p>
          <a:p>
            <a:pPr marL="0" indent="0">
              <a:buNone/>
            </a:pP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Reseptör </a:t>
            </a:r>
            <a:r>
              <a:rPr lang="tr-TR" dirty="0">
                <a:latin typeface="+mj-lt"/>
              </a:rPr>
              <a:t>bağlanmasında değişime, reseptör sayısında azalmaya ve bir </a:t>
            </a:r>
            <a:r>
              <a:rPr lang="tr-TR" dirty="0" smtClean="0">
                <a:latin typeface="+mj-lt"/>
              </a:rPr>
              <a:t>reseptör </a:t>
            </a:r>
            <a:r>
              <a:rPr lang="tr-TR" dirty="0">
                <a:latin typeface="+mj-lt"/>
              </a:rPr>
              <a:t>cevapta </a:t>
            </a:r>
            <a:r>
              <a:rPr lang="tr-TR" dirty="0" err="1">
                <a:latin typeface="+mj-lt"/>
              </a:rPr>
              <a:t>translasyon</a:t>
            </a:r>
            <a:r>
              <a:rPr lang="tr-TR" dirty="0">
                <a:latin typeface="+mj-lt"/>
              </a:rPr>
              <a:t> değişimine yol açabilir.  </a:t>
            </a:r>
            <a:endParaRPr lang="tr-TR" dirty="0" smtClean="0">
              <a:latin typeface="+mj-lt"/>
            </a:endParaRPr>
          </a:p>
          <a:p>
            <a:pPr marL="0" indent="0">
              <a:buNone/>
            </a:pPr>
            <a:endParaRPr lang="tr-TR" dirty="0" smtClean="0">
              <a:latin typeface="+mj-lt"/>
            </a:endParaRPr>
          </a:p>
          <a:p>
            <a:r>
              <a:rPr lang="tr-TR" dirty="0" err="1" smtClean="0">
                <a:latin typeface="+mj-lt"/>
              </a:rPr>
              <a:t>Örn</a:t>
            </a:r>
            <a:r>
              <a:rPr lang="tr-TR" dirty="0">
                <a:latin typeface="+mj-lt"/>
              </a:rPr>
              <a:t>: yaşlanma ile birlikte </a:t>
            </a:r>
            <a:r>
              <a:rPr lang="tr-TR" dirty="0" err="1">
                <a:latin typeface="+mj-lt"/>
              </a:rPr>
              <a:t>kardiyovasküler</a:t>
            </a:r>
            <a:r>
              <a:rPr lang="tr-TR" dirty="0">
                <a:latin typeface="+mj-lt"/>
              </a:rPr>
              <a:t> sistem ve </a:t>
            </a:r>
            <a:r>
              <a:rPr lang="tr-TR" dirty="0" err="1">
                <a:latin typeface="+mj-lt"/>
              </a:rPr>
              <a:t>respiratuvar</a:t>
            </a:r>
            <a:r>
              <a:rPr lang="tr-TR" dirty="0">
                <a:latin typeface="+mj-lt"/>
              </a:rPr>
              <a:t> sistemdeki B-</a:t>
            </a:r>
            <a:r>
              <a:rPr lang="tr-TR" dirty="0" err="1">
                <a:latin typeface="+mj-lt"/>
              </a:rPr>
              <a:t>adrenerjik</a:t>
            </a:r>
            <a:r>
              <a:rPr lang="tr-TR" dirty="0">
                <a:latin typeface="+mj-lt"/>
              </a:rPr>
              <a:t> aktivitede azalma meydana gelir ve bu durum B-</a:t>
            </a:r>
            <a:r>
              <a:rPr lang="tr-TR" dirty="0" err="1">
                <a:latin typeface="+mj-lt"/>
              </a:rPr>
              <a:t>bloker</a:t>
            </a:r>
            <a:r>
              <a:rPr lang="tr-TR" dirty="0">
                <a:latin typeface="+mj-lt"/>
              </a:rPr>
              <a:t> ve B-</a:t>
            </a:r>
            <a:r>
              <a:rPr lang="tr-TR" dirty="0" err="1">
                <a:latin typeface="+mj-lt"/>
              </a:rPr>
              <a:t>agonistlere</a:t>
            </a:r>
            <a:r>
              <a:rPr lang="tr-TR" dirty="0">
                <a:latin typeface="+mj-lt"/>
              </a:rPr>
              <a:t> yanıt vermede azalma ile sonuçlanabilir(</a:t>
            </a:r>
            <a:r>
              <a:rPr lang="tr-TR" dirty="0" err="1">
                <a:latin typeface="+mj-lt"/>
              </a:rPr>
              <a:t>Cooney</a:t>
            </a:r>
            <a:r>
              <a:rPr lang="tr-TR" dirty="0">
                <a:latin typeface="+mj-lt"/>
              </a:rPr>
              <a:t> ve </a:t>
            </a:r>
            <a:r>
              <a:rPr lang="tr-TR" dirty="0" err="1">
                <a:latin typeface="+mj-lt"/>
              </a:rPr>
              <a:t>Pascuzzi</a:t>
            </a:r>
            <a:r>
              <a:rPr lang="tr-TR" dirty="0">
                <a:latin typeface="+mj-lt"/>
              </a:rPr>
              <a:t>, 2009).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67683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b="1" dirty="0" smtClean="0">
                <a:latin typeface="+mj-lt"/>
                <a:cs typeface="Times New Roman" panose="02020603050405020304" pitchFamily="18" charset="0"/>
              </a:rPr>
              <a:t>Aktif yaşlanma; </a:t>
            </a:r>
            <a:r>
              <a:rPr lang="tr-TR" dirty="0" smtClean="0">
                <a:latin typeface="+mj-lt"/>
                <a:cs typeface="Times New Roman" panose="02020603050405020304" pitchFamily="18" charset="0"/>
              </a:rPr>
              <a:t>Kişi yaşlandıkça yaşam kalitesini zenginleştirmek amacı ile sağlık, yaşama katılım ve güvenlik fırsatlarının iyileştirilmesi</a:t>
            </a:r>
          </a:p>
          <a:p>
            <a:endParaRPr lang="tr-TR" dirty="0">
              <a:latin typeface="+mj-lt"/>
              <a:cs typeface="Times New Roman" panose="02020603050405020304" pitchFamily="18" charset="0"/>
            </a:endParaRPr>
          </a:p>
          <a:p>
            <a:r>
              <a:rPr lang="tr-TR" b="1" dirty="0">
                <a:latin typeface="+mj-lt"/>
                <a:cs typeface="Times New Roman" panose="02020603050405020304" pitchFamily="18" charset="0"/>
              </a:rPr>
              <a:t>Sağlıklı yaşlanma</a:t>
            </a:r>
            <a:r>
              <a:rPr lang="tr-TR" dirty="0">
                <a:latin typeface="+mj-lt"/>
                <a:cs typeface="Times New Roman" panose="02020603050405020304" pitchFamily="18" charset="0"/>
              </a:rPr>
              <a:t>; yaşlılık belirtilerinin görülmemesi değil, bireyin yaşlanma sürecine bağlı değişikliklere kolay adapte olabilmesidir.</a:t>
            </a:r>
          </a:p>
          <a:p>
            <a:pPr marL="0" indent="0">
              <a:buNone/>
            </a:pPr>
            <a:endParaRPr lang="tr-TR" dirty="0">
              <a:latin typeface="+mj-lt"/>
              <a:cs typeface="Times New Roman" panose="02020603050405020304" pitchFamily="18" charset="0"/>
            </a:endParaRPr>
          </a:p>
          <a:p>
            <a:r>
              <a:rPr lang="tr-TR" b="1" dirty="0">
                <a:latin typeface="+mj-lt"/>
                <a:cs typeface="Times New Roman" panose="02020603050405020304" pitchFamily="18" charset="0"/>
              </a:rPr>
              <a:t>İyi ve sağlıklı yaşlanma</a:t>
            </a:r>
            <a:r>
              <a:rPr lang="tr-TR" i="1" dirty="0">
                <a:latin typeface="+mj-lt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tr-TR" dirty="0">
                <a:latin typeface="+mj-lt"/>
                <a:cs typeface="Times New Roman" panose="02020603050405020304" pitchFamily="18" charset="0"/>
              </a:rPr>
              <a:t>	1- Hastalık ve sakatlık olasılığının düşük olması</a:t>
            </a:r>
          </a:p>
          <a:p>
            <a:pPr marL="0" indent="0">
              <a:buNone/>
            </a:pPr>
            <a:r>
              <a:rPr lang="tr-TR" dirty="0">
                <a:latin typeface="+mj-lt"/>
                <a:cs typeface="Times New Roman" panose="02020603050405020304" pitchFamily="18" charset="0"/>
              </a:rPr>
              <a:t>	2- Zihinsel ve fiziksel fonksiyonların yüksek olması</a:t>
            </a:r>
          </a:p>
          <a:p>
            <a:pPr marL="0" indent="0">
              <a:buNone/>
            </a:pPr>
            <a:r>
              <a:rPr lang="tr-TR" dirty="0">
                <a:latin typeface="+mj-lt"/>
                <a:cs typeface="Times New Roman" panose="02020603050405020304" pitchFamily="18" charset="0"/>
              </a:rPr>
              <a:t>	3- Yaşama aktif bağlılık</a:t>
            </a:r>
          </a:p>
        </p:txBody>
      </p:sp>
    </p:spTree>
    <p:extLst>
      <p:ext uri="{BB962C8B-B14F-4D97-AF65-F5344CB8AC3E}">
        <p14:creationId xmlns:p14="http://schemas.microsoft.com/office/powerpoint/2010/main" val="14885524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4725"/>
          </a:xfrm>
        </p:spPr>
        <p:txBody>
          <a:bodyPr>
            <a:normAutofit/>
          </a:bodyPr>
          <a:lstStyle/>
          <a:p>
            <a:r>
              <a:rPr lang="tr-TR" dirty="0"/>
              <a:t>SIK KARŞILAŞILAN REÇETE SORUNLARI</a:t>
            </a:r>
          </a:p>
          <a:p>
            <a:r>
              <a:rPr lang="tr-TR" dirty="0">
                <a:latin typeface="+mj-lt"/>
              </a:rPr>
              <a:t>İstenmeyen ilaç olaylarına yol açabilen reçete sorunları; ilaçların uygun şekilde izlenmesinde, </a:t>
            </a:r>
            <a:r>
              <a:rPr lang="tr-TR" dirty="0" smtClean="0">
                <a:latin typeface="+mj-lt"/>
              </a:rPr>
              <a:t>sürekliliğin </a:t>
            </a:r>
            <a:r>
              <a:rPr lang="tr-TR" dirty="0">
                <a:latin typeface="+mj-lt"/>
              </a:rPr>
              <a:t>sağlanmasında başarısızlığa yol açabilir. 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Hakkında </a:t>
            </a:r>
            <a:r>
              <a:rPr lang="tr-TR" dirty="0">
                <a:latin typeface="+mj-lt"/>
              </a:rPr>
              <a:t>çok sayıda araştırma yapılmış olan bir sorun, yaşlı hastalarda uygun olmayan ilaç kullanımıdır. 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1991 </a:t>
            </a:r>
            <a:r>
              <a:rPr lang="tr-TR" dirty="0">
                <a:latin typeface="+mj-lt"/>
              </a:rPr>
              <a:t>yılında bakımevinde yaşanan istenmeyen ilaç olaylarına dayanarak bir uzmanlar heyeti, yaşlı popülasyonda uzak durulması gereken ilaçların listesini </a:t>
            </a:r>
            <a:r>
              <a:rPr lang="tr-TR" dirty="0" smtClean="0">
                <a:latin typeface="+mj-lt"/>
              </a:rPr>
              <a:t>hazırladı(</a:t>
            </a:r>
            <a:r>
              <a:rPr lang="tr-TR" dirty="0" err="1" smtClean="0">
                <a:latin typeface="+mj-lt"/>
              </a:rPr>
              <a:t>Beers</a:t>
            </a:r>
            <a:r>
              <a:rPr lang="tr-TR" dirty="0" smtClean="0">
                <a:latin typeface="+mj-lt"/>
              </a:rPr>
              <a:t> </a:t>
            </a:r>
            <a:r>
              <a:rPr lang="tr-TR" dirty="0">
                <a:latin typeface="+mj-lt"/>
              </a:rPr>
              <a:t>ve ar. 1991). 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2012 </a:t>
            </a:r>
            <a:r>
              <a:rPr lang="tr-TR" dirty="0">
                <a:latin typeface="+mj-lt"/>
              </a:rPr>
              <a:t>yılında </a:t>
            </a:r>
            <a:r>
              <a:rPr lang="tr-TR" b="1" dirty="0" err="1"/>
              <a:t>Beers</a:t>
            </a:r>
            <a:r>
              <a:rPr lang="tr-TR" b="1" dirty="0"/>
              <a:t> kriterleri </a:t>
            </a:r>
            <a:r>
              <a:rPr lang="tr-TR" dirty="0">
                <a:latin typeface="+mj-lt"/>
              </a:rPr>
              <a:t>güncellendi. (</a:t>
            </a:r>
            <a:r>
              <a:rPr lang="tr-TR" dirty="0" smtClean="0">
                <a:latin typeface="+mj-lt"/>
              </a:rPr>
              <a:t>tablo)</a:t>
            </a:r>
            <a:endParaRPr lang="tr-T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07965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 descr="Ekran Kırpm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5" y="365125"/>
            <a:ext cx="10943442" cy="6167438"/>
          </a:xfrm>
        </p:spPr>
      </p:pic>
    </p:spTree>
    <p:extLst>
      <p:ext uri="{BB962C8B-B14F-4D97-AF65-F5344CB8AC3E}">
        <p14:creationId xmlns:p14="http://schemas.microsoft.com/office/powerpoint/2010/main" val="41378772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tr-TR" sz="3200" dirty="0"/>
          </a:p>
        </p:txBody>
      </p:sp>
      <p:pic>
        <p:nvPicPr>
          <p:cNvPr id="4" name="İçerik Yer Tutucusu 3" descr="Ekran Kırpm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5" y="469901"/>
            <a:ext cx="11173109" cy="6071692"/>
          </a:xfrm>
        </p:spPr>
      </p:pic>
    </p:spTree>
    <p:extLst>
      <p:ext uri="{BB962C8B-B14F-4D97-AF65-F5344CB8AC3E}">
        <p14:creationId xmlns:p14="http://schemas.microsoft.com/office/powerpoint/2010/main" val="39381243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>
                <a:latin typeface="+mj-lt"/>
              </a:rPr>
              <a:t>Listedeki ilaçlar yaşlı popülasyonda istenmeyen </a:t>
            </a:r>
            <a:r>
              <a:rPr lang="tr-TR" dirty="0" err="1">
                <a:latin typeface="+mj-lt"/>
              </a:rPr>
              <a:t>advers</a:t>
            </a:r>
            <a:r>
              <a:rPr lang="tr-TR" dirty="0">
                <a:latin typeface="+mj-lt"/>
              </a:rPr>
              <a:t> etki riskine sahip olan ilaçları </a:t>
            </a:r>
            <a:r>
              <a:rPr lang="tr-TR" dirty="0" smtClean="0">
                <a:latin typeface="+mj-lt"/>
              </a:rPr>
              <a:t>içermekte, </a:t>
            </a:r>
            <a:r>
              <a:rPr lang="tr-TR" dirty="0" smtClean="0"/>
              <a:t>hasta </a:t>
            </a:r>
            <a:r>
              <a:rPr lang="tr-TR" dirty="0"/>
              <a:t>bu ilaçları istenmeyen etkileri olmadan alıyorsa kesmeye gerek </a:t>
            </a:r>
            <a:r>
              <a:rPr lang="tr-TR" dirty="0" smtClean="0"/>
              <a:t>yok!</a:t>
            </a:r>
          </a:p>
          <a:p>
            <a:endParaRPr lang="tr-TR" dirty="0"/>
          </a:p>
          <a:p>
            <a:r>
              <a:rPr lang="tr-TR" dirty="0"/>
              <a:t>Klinik olarak gerekliliği olan ilaçların reçete </a:t>
            </a:r>
            <a:r>
              <a:rPr lang="tr-TR" dirty="0" smtClean="0"/>
              <a:t>edilmesindeki başarısızlık! </a:t>
            </a:r>
            <a:r>
              <a:rPr lang="tr-TR" dirty="0" err="1" smtClean="0">
                <a:latin typeface="+mj-lt"/>
              </a:rPr>
              <a:t>Örn</a:t>
            </a:r>
            <a:r>
              <a:rPr lang="tr-TR" dirty="0">
                <a:latin typeface="+mj-lt"/>
              </a:rPr>
              <a:t>: bilinen KAH olan hastaya aspirin veya diyabet ve </a:t>
            </a:r>
            <a:r>
              <a:rPr lang="tr-TR" dirty="0" err="1">
                <a:latin typeface="+mj-lt"/>
              </a:rPr>
              <a:t>proteinürisi</a:t>
            </a:r>
            <a:r>
              <a:rPr lang="tr-TR" dirty="0">
                <a:latin typeface="+mj-lt"/>
              </a:rPr>
              <a:t> olan hastaya ARB verilmemesi…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75377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REÇETE YAZMA </a:t>
            </a:r>
            <a:r>
              <a:rPr lang="tr-TR" dirty="0" smtClean="0"/>
              <a:t>İLKELERİ</a:t>
            </a:r>
          </a:p>
          <a:p>
            <a:r>
              <a:rPr lang="tr-TR" dirty="0" smtClean="0">
                <a:latin typeface="+mj-lt"/>
              </a:rPr>
              <a:t>Değişik </a:t>
            </a:r>
            <a:r>
              <a:rPr lang="tr-TR" dirty="0">
                <a:latin typeface="+mj-lt"/>
              </a:rPr>
              <a:t>klinik ortamlarda çok sayıda </a:t>
            </a:r>
            <a:r>
              <a:rPr lang="tr-TR" dirty="0" smtClean="0">
                <a:latin typeface="+mj-lt"/>
              </a:rPr>
              <a:t>hizmetle </a:t>
            </a:r>
            <a:r>
              <a:rPr lang="tr-TR" dirty="0">
                <a:latin typeface="+mj-lt"/>
              </a:rPr>
              <a:t>karşılaşılan hastalar olması nedeniyle, ilaç listesinin güncellenmesi esastır. 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Bir </a:t>
            </a:r>
            <a:r>
              <a:rPr lang="tr-TR" dirty="0" err="1">
                <a:latin typeface="+mj-lt"/>
              </a:rPr>
              <a:t>prospektif</a:t>
            </a:r>
            <a:r>
              <a:rPr lang="tr-TR" dirty="0">
                <a:latin typeface="+mj-lt"/>
              </a:rPr>
              <a:t> gözlemsel çalışmada, hastaların %74’ünün, aile hekimlerinin haberdar olmadığı en az bir ilaç almakta olduğu görülmüştür(</a:t>
            </a:r>
            <a:r>
              <a:rPr lang="tr-TR" dirty="0" err="1">
                <a:latin typeface="+mj-lt"/>
              </a:rPr>
              <a:t>Bikowski</a:t>
            </a:r>
            <a:r>
              <a:rPr lang="tr-TR" dirty="0">
                <a:latin typeface="+mj-lt"/>
              </a:rPr>
              <a:t> ve ark., 2001)</a:t>
            </a:r>
          </a:p>
          <a:p>
            <a:r>
              <a:rPr lang="tr-TR" dirty="0">
                <a:latin typeface="+mj-lt"/>
              </a:rPr>
              <a:t>En az yılda bir kez yaşlı hastalardan reçetesiz olanlar da dahil olmak üzere tüm ilaçlarını getirmeleri istenmelidir. </a:t>
            </a:r>
            <a:endParaRPr lang="tr-TR" dirty="0" smtClean="0">
              <a:latin typeface="+mj-lt"/>
            </a:endParaRPr>
          </a:p>
          <a:p>
            <a:r>
              <a:rPr lang="tr-TR" dirty="0" smtClean="0">
                <a:latin typeface="+mj-lt"/>
              </a:rPr>
              <a:t>Her </a:t>
            </a:r>
            <a:r>
              <a:rPr lang="tr-TR" dirty="0">
                <a:latin typeface="+mj-lt"/>
              </a:rPr>
              <a:t>bir ilaç için kontrol listesi kullanılmalıdır.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3269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3200" b="1" dirty="0"/>
              <a:t>İlaç kontrol listesi:</a:t>
            </a:r>
            <a:endParaRPr lang="tr-TR" sz="3200" dirty="0"/>
          </a:p>
          <a:p>
            <a:pPr marL="0" indent="0">
              <a:buNone/>
            </a:pPr>
            <a:r>
              <a:rPr lang="tr-TR" dirty="0"/>
              <a:t>-Bu ilaç için </a:t>
            </a:r>
            <a:r>
              <a:rPr lang="tr-TR" dirty="0" err="1"/>
              <a:t>endikasyon</a:t>
            </a:r>
            <a:r>
              <a:rPr lang="tr-TR" dirty="0"/>
              <a:t> var mı?</a:t>
            </a:r>
          </a:p>
          <a:p>
            <a:pPr marL="0" indent="0">
              <a:buNone/>
            </a:pPr>
            <a:r>
              <a:rPr lang="tr-TR" dirty="0" smtClean="0"/>
              <a:t>-İşe </a:t>
            </a:r>
            <a:r>
              <a:rPr lang="tr-TR" dirty="0"/>
              <a:t>yarıyor mu?</a:t>
            </a:r>
          </a:p>
          <a:p>
            <a:pPr marL="0" indent="0">
              <a:buNone/>
            </a:pPr>
            <a:r>
              <a:rPr lang="tr-TR" dirty="0" smtClean="0"/>
              <a:t>-Yan </a:t>
            </a:r>
            <a:r>
              <a:rPr lang="tr-TR" dirty="0"/>
              <a:t>etkileri var mı?</a:t>
            </a:r>
          </a:p>
          <a:p>
            <a:pPr marL="0" indent="0">
              <a:buNone/>
            </a:pPr>
            <a:r>
              <a:rPr lang="tr-TR" dirty="0" smtClean="0"/>
              <a:t>-Hasta </a:t>
            </a:r>
            <a:r>
              <a:rPr lang="tr-TR" dirty="0"/>
              <a:t>ilacı düzenli olarak alıyor mu?</a:t>
            </a:r>
          </a:p>
          <a:p>
            <a:pPr marL="0" indent="0">
              <a:buNone/>
            </a:pPr>
            <a:r>
              <a:rPr lang="tr-TR" dirty="0" smtClean="0"/>
              <a:t>-İlaç laboratuvar </a:t>
            </a:r>
            <a:r>
              <a:rPr lang="tr-TR" dirty="0"/>
              <a:t>t</a:t>
            </a:r>
            <a:r>
              <a:rPr lang="tr-TR" dirty="0" smtClean="0"/>
              <a:t>akibi </a:t>
            </a:r>
            <a:r>
              <a:rPr lang="tr-TR" dirty="0"/>
              <a:t>gerektiriyor mu?</a:t>
            </a:r>
          </a:p>
          <a:p>
            <a:pPr marL="0" indent="0">
              <a:buNone/>
            </a:pPr>
            <a:r>
              <a:rPr lang="tr-TR" dirty="0" smtClean="0"/>
              <a:t>-Hala </a:t>
            </a:r>
            <a:r>
              <a:rPr lang="tr-TR" dirty="0"/>
              <a:t>gerekli mi?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94397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 lnSpcReduction="10000"/>
          </a:bodyPr>
          <a:lstStyle/>
          <a:p>
            <a:r>
              <a:rPr lang="tr-TR" dirty="0"/>
              <a:t>İlaç hatalarının azaltılmasında hekimin sürekliliği kadar eczacı sürekliliği de önemlidir. </a:t>
            </a:r>
            <a:endParaRPr lang="tr-TR" dirty="0" smtClean="0"/>
          </a:p>
          <a:p>
            <a:r>
              <a:rPr lang="tr-TR" dirty="0" smtClean="0"/>
              <a:t>Hastalar </a:t>
            </a:r>
            <a:r>
              <a:rPr lang="tr-TR" dirty="0"/>
              <a:t>hep aynı eczacıyı kullanmaları konusunda cesaretlendirilmeli ve ilaç değişikliği durumunda eczacı bilgilendirilmelidir. </a:t>
            </a:r>
          </a:p>
          <a:p>
            <a:r>
              <a:rPr lang="tr-TR" dirty="0"/>
              <a:t>Bir ilacın reçete edilmesi kararı pek çok faktöre bağlıdır. </a:t>
            </a:r>
            <a:endParaRPr lang="tr-TR" dirty="0" smtClean="0"/>
          </a:p>
          <a:p>
            <a:r>
              <a:rPr lang="tr-TR" dirty="0" smtClean="0"/>
              <a:t>Bu faktörler;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>
                <a:latin typeface="+mj-lt"/>
              </a:rPr>
              <a:t>hastanın yaşı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>
                <a:latin typeface="+mj-lt"/>
              </a:rPr>
              <a:t>işlevsel durumu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err="1" smtClean="0">
                <a:latin typeface="+mj-lt"/>
              </a:rPr>
              <a:t>komorbiditeleri</a:t>
            </a:r>
            <a:r>
              <a:rPr lang="tr-TR" dirty="0" smtClean="0"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>
                <a:latin typeface="+mj-lt"/>
              </a:rPr>
              <a:t>kullandığı </a:t>
            </a:r>
            <a:r>
              <a:rPr lang="tr-TR" dirty="0">
                <a:latin typeface="+mj-lt"/>
              </a:rPr>
              <a:t>ilaçlar </a:t>
            </a:r>
            <a:endParaRPr lang="tr-TR" dirty="0" smtClean="0">
              <a:latin typeface="+mj-lt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>
                <a:latin typeface="+mj-lt"/>
              </a:rPr>
              <a:t>diğer </a:t>
            </a:r>
            <a:r>
              <a:rPr lang="tr-TR" dirty="0">
                <a:latin typeface="+mj-lt"/>
              </a:rPr>
              <a:t>kişisel </a:t>
            </a:r>
            <a:r>
              <a:rPr lang="tr-TR" dirty="0" smtClean="0">
                <a:latin typeface="+mj-lt"/>
              </a:rPr>
              <a:t>tercihleri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794891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Hekimler özellikle yaşlı hastalara ilaç yazarken yeni başlanan ilacın risk ve yararlarını tartarak çok tedbirli olmalıdır. </a:t>
            </a:r>
            <a:endParaRPr lang="tr-TR" dirty="0" smtClean="0"/>
          </a:p>
          <a:p>
            <a:endParaRPr lang="tr-TR" dirty="0"/>
          </a:p>
          <a:p>
            <a:r>
              <a:rPr lang="tr-TR" dirty="0"/>
              <a:t>Hastaların ilaç listelerinin gözden geçirilmesi;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>
                <a:latin typeface="+mj-lt"/>
              </a:rPr>
              <a:t>istenmeyen etkilerin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>
                <a:latin typeface="+mj-lt"/>
              </a:rPr>
              <a:t>potansiyel </a:t>
            </a:r>
            <a:r>
              <a:rPr lang="tr-TR" dirty="0">
                <a:latin typeface="+mj-lt"/>
              </a:rPr>
              <a:t>uygunsuz </a:t>
            </a:r>
            <a:r>
              <a:rPr lang="tr-TR" dirty="0" smtClean="0">
                <a:latin typeface="+mj-lt"/>
              </a:rPr>
              <a:t>ilaçların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>
                <a:latin typeface="+mj-lt"/>
              </a:rPr>
              <a:t>ilaç-ilaç etkileşimlerinin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tr-TR" dirty="0" smtClean="0">
                <a:latin typeface="+mj-lt"/>
              </a:rPr>
              <a:t>ilaç-hastalık </a:t>
            </a:r>
            <a:r>
              <a:rPr lang="tr-TR" dirty="0">
                <a:latin typeface="+mj-lt"/>
              </a:rPr>
              <a:t>etkileşimlerinin izlenmesi </a:t>
            </a:r>
            <a:r>
              <a:rPr lang="tr-TR" dirty="0"/>
              <a:t>açısından esastır.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95576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Yaşlılarda akılcı ilaç kullanımı</a:t>
            </a:r>
            <a:endParaRPr lang="tr-TR" sz="32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6625"/>
          </a:xfrm>
        </p:spPr>
        <p:txBody>
          <a:bodyPr>
            <a:normAutofit fontScale="92500" lnSpcReduction="10000"/>
          </a:bodyPr>
          <a:lstStyle/>
          <a:p>
            <a:r>
              <a:rPr lang="tr-TR" sz="3000" dirty="0" smtClean="0"/>
              <a:t>ÖZETLE TEMEL NOKTALAR:</a:t>
            </a:r>
          </a:p>
          <a:p>
            <a:pPr marL="0" indent="0">
              <a:buNone/>
            </a:pPr>
            <a:r>
              <a:rPr lang="tr-TR" dirty="0" smtClean="0"/>
              <a:t>-İstenmeyen ilaç olayları: önemli </a:t>
            </a:r>
            <a:r>
              <a:rPr lang="tr-TR" dirty="0" err="1" smtClean="0"/>
              <a:t>morbidite</a:t>
            </a:r>
            <a:r>
              <a:rPr lang="tr-TR" dirty="0" smtClean="0"/>
              <a:t> ve yüksek oranda hastaneye yatışla sonuçlanır.</a:t>
            </a:r>
          </a:p>
          <a:p>
            <a:pPr marL="0" indent="0">
              <a:buNone/>
            </a:pPr>
            <a:r>
              <a:rPr lang="tr-TR" dirty="0" smtClean="0"/>
              <a:t>-</a:t>
            </a:r>
            <a:r>
              <a:rPr lang="tr-TR" dirty="0"/>
              <a:t>Yaşlı hastaların ilaç listeleri, düzenli aralıklarla </a:t>
            </a:r>
            <a:r>
              <a:rPr lang="tr-TR" dirty="0" err="1"/>
              <a:t>endikasyon</a:t>
            </a:r>
            <a:r>
              <a:rPr lang="tr-TR" dirty="0"/>
              <a:t> ve yan etkilere odaklanarak gözden geçirilmelidir.</a:t>
            </a:r>
          </a:p>
          <a:p>
            <a:pPr marL="0" indent="0">
              <a:buNone/>
            </a:pPr>
            <a:r>
              <a:rPr lang="tr-TR" dirty="0"/>
              <a:t>-Hiçbir ilaç başka bir ilacın yan etkilerini ortadan kaldırmak amacıyla kullanılmamalıdır.</a:t>
            </a:r>
          </a:p>
          <a:p>
            <a:pPr marL="0" indent="0">
              <a:buNone/>
            </a:pPr>
            <a:r>
              <a:rPr lang="tr-TR" dirty="0"/>
              <a:t>-Eczacıların önerileri, akılcı bir ilaç reçetelendirme planı ile birleştirilmelidir.</a:t>
            </a:r>
          </a:p>
          <a:p>
            <a:pPr marL="0" indent="0">
              <a:buNone/>
            </a:pPr>
            <a:r>
              <a:rPr lang="tr-TR" dirty="0"/>
              <a:t>-Birinci basamak hekimi, yaşlı hastalar için </a:t>
            </a:r>
            <a:r>
              <a:rPr lang="tr-TR" dirty="0" err="1"/>
              <a:t>polifarmasi</a:t>
            </a:r>
            <a:r>
              <a:rPr lang="tr-TR" dirty="0"/>
              <a:t>, istenmeyen ilaç reaksiyonları, ilaca bağlılık/uyum ve belirli durumların yetersiz tedavilerini de içerecek şekilde farmakolojik konu ve endişelerin ele alınmasında önemli bir role sahiptir.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93339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 descr="Ekran Kırpm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377062"/>
            <a:ext cx="10515600" cy="5799902"/>
          </a:xfrm>
        </p:spPr>
      </p:pic>
    </p:spTree>
    <p:extLst>
      <p:ext uri="{BB962C8B-B14F-4D97-AF65-F5344CB8AC3E}">
        <p14:creationId xmlns:p14="http://schemas.microsoft.com/office/powerpoint/2010/main" val="40610414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20127</TotalTime>
  <Words>4479</Words>
  <Application>Microsoft Office PowerPoint</Application>
  <PresentationFormat>Özel</PresentationFormat>
  <Paragraphs>827</Paragraphs>
  <Slides>101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101</vt:i4>
      </vt:variant>
    </vt:vector>
  </HeadingPairs>
  <TitlesOfParts>
    <vt:vector size="103" baseType="lpstr">
      <vt:lpstr>1_Office Teması</vt:lpstr>
      <vt:lpstr>Office Teması</vt:lpstr>
      <vt:lpstr>Yaşlı Hastaya Yaklaşım</vt:lpstr>
      <vt:lpstr>Amaç</vt:lpstr>
      <vt:lpstr>Hedefler</vt:lpstr>
      <vt:lpstr>Sunum Planı</vt:lpstr>
      <vt:lpstr>1-Yaşlanma teorileri</vt:lpstr>
      <vt:lpstr>Yaşlanma</vt:lpstr>
      <vt:lpstr> Yaşlanan Dünya</vt:lpstr>
      <vt:lpstr>Yaşlanan Türkiye</vt:lpstr>
      <vt:lpstr> </vt:lpstr>
      <vt:lpstr>2-Yaşlanmayla gelişen fizyolojik değişiklikler</vt:lpstr>
      <vt:lpstr> 2-Yaşlanmayla gelişen fizyolojik değişiklikler</vt:lpstr>
      <vt:lpstr> 2-Yaşlanmayla gelişen fizyolojik değişiklikler</vt:lpstr>
      <vt:lpstr>2-Yaşlanmayla gelişen fizyolojik değişiklikler</vt:lpstr>
      <vt:lpstr> 2-Yaşlanmayla gelişen fizyolojik değişiklikler</vt:lpstr>
      <vt:lpstr>2-Yaşlanmayla gelişen fizyolojik değişiklikler</vt:lpstr>
      <vt:lpstr> 2-Yaşlanmayla gelişen fizyolojik değişiklikler</vt:lpstr>
      <vt:lpstr>PowerPoint Sunusu</vt:lpstr>
      <vt:lpstr> 3-Yaşlı hastaya özgü öykü alma </vt:lpstr>
      <vt:lpstr> Öyküde sorulması gereken ana başlıklar</vt:lpstr>
      <vt:lpstr> 4-Yaşlı Hastada Fiziksel ve Zihinsel Muayene </vt:lpstr>
      <vt:lpstr> Fizik muayenenin yanı sıra sık kullanılan test ve ölçekler </vt:lpstr>
      <vt:lpstr> </vt:lpstr>
      <vt:lpstr>Mini nutrisyonel beslenme testi</vt:lpstr>
      <vt:lpstr>Get up and go testi</vt:lpstr>
      <vt:lpstr> 5- Sık rastlanan hastalıklar açısından değerlendirme </vt:lpstr>
      <vt:lpstr>5-Sık rastlanan hastalıklar açısından değerlendirme</vt:lpstr>
      <vt:lpstr> 5-Sık rastlanan hastalıklar açısından değerlendirme</vt:lpstr>
      <vt:lpstr>5-Sık rastlanan hastalıklar açısından değerlendirme </vt:lpstr>
      <vt:lpstr>5-Sık rastlanan hastalıklar açısından değerlendirme</vt:lpstr>
      <vt:lpstr>5-Sık rastlanan hastalıklar açısından değerlendirme    </vt:lpstr>
      <vt:lpstr>PowerPoint Sunusu</vt:lpstr>
      <vt:lpstr> 5-Sık rastlanan hastalıklar açısından değerlendirme</vt:lpstr>
      <vt:lpstr> 5-Sık rastlanan hastalıklar açısından değerlendirme</vt:lpstr>
      <vt:lpstr>5-Sık rastlanan hastalıklar açısından değerlendirme  Kanserler Mide kanseri </vt:lpstr>
      <vt:lpstr>5-Sık rastlanan hastalıklar açısından değerlendirme</vt:lpstr>
      <vt:lpstr> 5-Sık rastlanan hastalıklar açısından değerlendirme</vt:lpstr>
      <vt:lpstr>5-Sık rastlanan hastalıklar açısından değerlendirme</vt:lpstr>
      <vt:lpstr>6-Koruyucu hekimlik uygulamaları</vt:lpstr>
      <vt:lpstr> 6-Koruyucu hekimlik uygulamaları</vt:lpstr>
      <vt:lpstr>6-Koruyucu hekimlik uygulamaları</vt:lpstr>
      <vt:lpstr> 6-Koruyucu hekimlik uygulamaları</vt:lpstr>
      <vt:lpstr> 6-Koruyucu hekimlik uygulamaları</vt:lpstr>
      <vt:lpstr> 6-Koruyucu hekimlik uygulamaları</vt:lpstr>
      <vt:lpstr> 6-Koruyucu hekimlik uygulamaları</vt:lpstr>
      <vt:lpstr>PowerPoint Sunusu</vt:lpstr>
      <vt:lpstr>6-Koruyucu hekimlik uygulamaları  </vt:lpstr>
      <vt:lpstr>6-Koruyucu hekimlik uygulamaları</vt:lpstr>
      <vt:lpstr> 6-Koruyucu hekimlik uygulamaları</vt:lpstr>
      <vt:lpstr> 6-Koruyucu hekimlik uygulamaları</vt:lpstr>
      <vt:lpstr> 6-Koruyucu hekimlik uygulamaları</vt:lpstr>
      <vt:lpstr> 6-Koruyucu hekimlik uygulamaları</vt:lpstr>
      <vt:lpstr>6-Koruyucu hekimlik uygulamaları </vt:lpstr>
      <vt:lpstr>6-Koruyucu hekimlik uygulamaları</vt:lpstr>
      <vt:lpstr>PowerPoint Sunusu</vt:lpstr>
      <vt:lpstr> 6-Koruyucu hekimlik uygulamaları</vt:lpstr>
      <vt:lpstr> 6-Koruyucu hekimlik uygulamaları</vt:lpstr>
      <vt:lpstr> 6-Koruyucu hekimlik uygulamaları</vt:lpstr>
      <vt:lpstr>PowerPoint Sunusu</vt:lpstr>
      <vt:lpstr>6-Koruyucu hekimlik uygulamaları</vt:lpstr>
      <vt:lpstr> </vt:lpstr>
      <vt:lpstr>PowerPoint Sunusu</vt:lpstr>
      <vt:lpstr>PowerPoint Sunusu</vt:lpstr>
      <vt:lpstr>PowerPoint Sunusu</vt:lpstr>
      <vt:lpstr> </vt:lpstr>
      <vt:lpstr> 6-Koruyucu hekimlik uygulamaları</vt:lpstr>
      <vt:lpstr> 6-Koruyucu hekimlik uygulamaları</vt:lpstr>
      <vt:lpstr> </vt:lpstr>
      <vt:lpstr>7-Yaşlı istismarı</vt:lpstr>
      <vt:lpstr>7-Yaşlı istismarı</vt:lpstr>
      <vt:lpstr>7-Yaşlı istismarı</vt:lpstr>
      <vt:lpstr>7-Yaşlı istismarı</vt:lpstr>
      <vt:lpstr>7-Yaşlı istismarı</vt:lpstr>
      <vt:lpstr>8-Yaşlılarda bası ülserleri</vt:lpstr>
      <vt:lpstr>8-Yaşlılarda bası ülserleri</vt:lpstr>
      <vt:lpstr>8-Yaşlılarda bası ülserleri</vt:lpstr>
      <vt:lpstr>8-Yaşlılarda bası ülserleri</vt:lpstr>
      <vt:lpstr>9-Yaşlılarda üriner inkontinans</vt:lpstr>
      <vt:lpstr>9-Yaşlılarda üriner inkontinans</vt:lpstr>
      <vt:lpstr>9-Yaşlılarda üriner inkontinans</vt:lpstr>
      <vt:lpstr>9-Yaşlılarda üriner inkontinans</vt:lpstr>
      <vt:lpstr>9-Yaşlılarda üriner inkontinans</vt:lpstr>
      <vt:lpstr>9-Yaşlılarda üriner inkontinans</vt:lpstr>
      <vt:lpstr>9-Yaşlılarda üriner inkontinans</vt:lpstr>
      <vt:lpstr>10- Yaşlılarda akılcı ilaç kullanımı</vt:lpstr>
      <vt:lpstr>10- Yaşlılarda akılcı ilaç kullanımı</vt:lpstr>
      <vt:lpstr>10- Yaşlılarda akılcı ilaç kullanımı</vt:lpstr>
      <vt:lpstr>10- Yaşlılarda akılcı ilaç kullanımı</vt:lpstr>
      <vt:lpstr>10- Yaşlılarda akılcı ilaç kullanımı</vt:lpstr>
      <vt:lpstr>10- Yaşlılarda akılcı ilaç kullanımı</vt:lpstr>
      <vt:lpstr>10- Yaşlılarda akılcı ilaç kullanımı</vt:lpstr>
      <vt:lpstr>PowerPoint Sunusu</vt:lpstr>
      <vt:lpstr>PowerPoint Sunusu</vt:lpstr>
      <vt:lpstr>10- Yaşlılarda akılcı ilaç kullanımı</vt:lpstr>
      <vt:lpstr>10- Yaşlılarda akılcı ilaç kullanımı</vt:lpstr>
      <vt:lpstr>10- Yaşlılarda akılcı ilaç kullanımı</vt:lpstr>
      <vt:lpstr>10- Yaşlılarda akılcı ilaç kullanımı</vt:lpstr>
      <vt:lpstr>10- Yaşlılarda akılcı ilaç kullanımı</vt:lpstr>
      <vt:lpstr>10- Yaşlılarda akılcı ilaç kullanımı</vt:lpstr>
      <vt:lpstr>PowerPoint Sunusu</vt:lpstr>
      <vt:lpstr>UNESCO yaşlılık tanımı;</vt:lpstr>
      <vt:lpstr> Kaynaklar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emel ardic</dc:creator>
  <cp:lastModifiedBy>Win7</cp:lastModifiedBy>
  <cp:revision>409</cp:revision>
  <dcterms:created xsi:type="dcterms:W3CDTF">2017-04-04T06:39:36Z</dcterms:created>
  <dcterms:modified xsi:type="dcterms:W3CDTF">2020-06-23T09:32:22Z</dcterms:modified>
</cp:coreProperties>
</file>