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5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301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300" r:id="rId23"/>
    <p:sldId id="276" r:id="rId24"/>
    <p:sldId id="304" r:id="rId25"/>
    <p:sldId id="303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302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8" r:id="rId48"/>
    <p:sldId id="305" r:id="rId49"/>
    <p:sldId id="299" r:id="rId50"/>
  </p:sldIdLst>
  <p:sldSz cx="12192000" cy="6858000"/>
  <p:notesSz cx="6858000" cy="9144000"/>
  <p:embeddedFontLst>
    <p:embeddedFont>
      <p:font typeface="Calibri" panose="020F0502020204030204" pitchFamily="34" charset="0"/>
      <p:regular r:id="rId52"/>
      <p:bold r:id="rId53"/>
      <p:italic r:id="rId54"/>
      <p:boldItalic r:id="rId55"/>
    </p:embeddedFont>
    <p:embeddedFont>
      <p:font typeface="Plus Jakarta Sans" panose="020B0604020202020204" charset="-94"/>
      <p:regular r:id="rId56"/>
      <p:bold r:id="rId57"/>
      <p:italic r:id="rId58"/>
      <p:boldItalic r:id="rId59"/>
    </p:embeddedFont>
    <p:embeddedFont>
      <p:font typeface="Plus Jakarta Sans ExtraBold" panose="020B0604020202020204" charset="-94"/>
      <p:bold r:id="rId60"/>
      <p:boldItalic r:id="rId61"/>
    </p:embeddedFont>
    <p:embeddedFont>
      <p:font typeface="Plus Jakarta Sans Medium" panose="020B0604020202020204" charset="-94"/>
      <p:regular r:id="rId62"/>
      <p:bold r:id="rId63"/>
      <p:italic r:id="rId64"/>
      <p:boldItalic r:id="rId65"/>
    </p:embeddedFont>
    <p:embeddedFont>
      <p:font typeface="Plus Jakarta Sans SemiBold" panose="020B0604020202020204" charset="-94"/>
      <p:regular r:id="rId66"/>
      <p:bold r:id="rId67"/>
      <p:italic r:id="rId68"/>
      <p:boldItalic r:id="rId6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22E24BF-C074-484B-8574-B231E864D2A2}">
  <a:tblStyle styleId="{022E24BF-C074-484B-8574-B231E864D2A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notesMaster" Target="notesMasters/notesMaster1.xml"/><Relationship Id="rId52" Type="http://schemas.openxmlformats.org/officeDocument/2006/relationships/font" Target="fonts/font1.fntdata"/><Relationship Id="rId53" Type="http://schemas.openxmlformats.org/officeDocument/2006/relationships/font" Target="fonts/font2.fntdata"/><Relationship Id="rId54" Type="http://schemas.openxmlformats.org/officeDocument/2006/relationships/font" Target="fonts/font3.fntdata"/><Relationship Id="rId55" Type="http://schemas.openxmlformats.org/officeDocument/2006/relationships/font" Target="fonts/font4.fntdata"/><Relationship Id="rId56" Type="http://schemas.openxmlformats.org/officeDocument/2006/relationships/font" Target="fonts/font5.fntdata"/><Relationship Id="rId57" Type="http://schemas.openxmlformats.org/officeDocument/2006/relationships/font" Target="fonts/font6.fntdata"/><Relationship Id="rId58" Type="http://schemas.openxmlformats.org/officeDocument/2006/relationships/font" Target="fonts/font7.fntdata"/><Relationship Id="rId59" Type="http://schemas.openxmlformats.org/officeDocument/2006/relationships/font" Target="fonts/font8.fntdata"/><Relationship Id="rId60" Type="http://schemas.openxmlformats.org/officeDocument/2006/relationships/font" Target="fonts/font9.fntdata"/><Relationship Id="rId61" Type="http://schemas.openxmlformats.org/officeDocument/2006/relationships/font" Target="fonts/font10.fntdata"/><Relationship Id="rId62" Type="http://schemas.openxmlformats.org/officeDocument/2006/relationships/font" Target="fonts/font11.fntdata"/><Relationship Id="rId63" Type="http://schemas.openxmlformats.org/officeDocument/2006/relationships/font" Target="fonts/font12.fntdata"/><Relationship Id="rId64" Type="http://schemas.openxmlformats.org/officeDocument/2006/relationships/font" Target="fonts/font13.fntdata"/><Relationship Id="rId65" Type="http://schemas.openxmlformats.org/officeDocument/2006/relationships/font" Target="fonts/font14.fntdata"/><Relationship Id="rId66" Type="http://schemas.openxmlformats.org/officeDocument/2006/relationships/font" Target="fonts/font15.fntdata"/><Relationship Id="rId67" Type="http://schemas.openxmlformats.org/officeDocument/2006/relationships/font" Target="fonts/font16.fntdata"/><Relationship Id="rId68" Type="http://schemas.openxmlformats.org/officeDocument/2006/relationships/font" Target="fonts/font17.fntdata"/><Relationship Id="rId69" Type="http://schemas.openxmlformats.org/officeDocument/2006/relationships/font" Target="fonts/font18.fntdata"/><Relationship Id="rId70" Type="http://schemas.openxmlformats.org/officeDocument/2006/relationships/presProps" Target="presProps.xml"/><Relationship Id="rId71" Type="http://schemas.openxmlformats.org/officeDocument/2006/relationships/viewProps" Target="viewProps.xml"/><Relationship Id="rId72" Type="http://schemas.openxmlformats.org/officeDocument/2006/relationships/theme" Target="theme/theme1.xml"/><Relationship Id="rId73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dirty="0"/>
              <a:t>HHD: HİPEROZMOLAR HİPERGLİSEMİK DURUM.  SDBY: SON DÖNEM KY LADA: LATENT OTOIMMUN DIYABET</a:t>
            </a:r>
            <a:endParaRPr dirty="0"/>
          </a:p>
        </p:txBody>
      </p:sp>
      <p:sp>
        <p:nvSpPr>
          <p:cNvPr id="185" name="Google Shape;18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46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7" name="Google Shape;49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3" name="Google Shape;51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5" name="Google Shape;545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" name="Google Shape;553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1" name="Google Shape;571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9" name="Google Shape;579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3" name="Google Shape;59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1" name="Google Shape;611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9" name="Google Shape;629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" name="Google Shape;637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3" name="Google Shape;653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1" name="Google Shape;671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5" name="Google Shape;685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2" name="Google Shape;702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h1a6a454e66eb9321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5" name="Google Shape;715;h1a6a454e66eb9321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h1a6a454e66eb9321_1_7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1" name="Google Shape;741;h1a6a454e66eb9321_1_7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6" name="Google Shape;756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4" name="Google Shape;794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0" name="Google Shape;810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2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3.pn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3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5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/>
          <p:nvPr/>
        </p:nvSpPr>
        <p:spPr>
          <a:xfrm>
            <a:off x="1428750" y="1782067"/>
            <a:ext cx="9334500" cy="3351902"/>
          </a:xfrm>
          <a:prstGeom prst="roundRect">
            <a:avLst>
              <a:gd name="adj" fmla="val 6940"/>
            </a:avLst>
          </a:prstGeom>
          <a:solidFill>
            <a:srgbClr val="0D202A"/>
          </a:solidFill>
          <a:ln w="9525" cap="flat" cmpd="sng">
            <a:solidFill>
              <a:srgbClr val="0F44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/>
          <p:nvPr/>
        </p:nvSpPr>
        <p:spPr>
          <a:xfrm>
            <a:off x="5715000" y="3894683"/>
            <a:ext cx="762000" cy="38100"/>
          </a:xfrm>
          <a:prstGeom prst="roundRect">
            <a:avLst>
              <a:gd name="adj" fmla="val 50000"/>
            </a:avLst>
          </a:prstGeom>
          <a:solidFill>
            <a:srgbClr val="1DB4A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7" name="Google Shape;87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29300" y="2363092"/>
            <a:ext cx="5334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57887" y="2505967"/>
            <a:ext cx="276225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3"/>
          <p:cNvSpPr txBox="1"/>
          <p:nvPr/>
        </p:nvSpPr>
        <p:spPr>
          <a:xfrm>
            <a:off x="2136130" y="3125092"/>
            <a:ext cx="7919739" cy="675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99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50" b="1" i="0" u="none" strike="noStrike" cap="none">
                <a:solidFill>
                  <a:srgbClr val="F8FAFC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Diyabet Farmakoterapisi</a:t>
            </a:r>
            <a:endParaRPr/>
          </a:p>
        </p:txBody>
      </p:sp>
      <p:sp>
        <p:nvSpPr>
          <p:cNvPr id="90" name="Google Shape;90;p13"/>
          <p:cNvSpPr txBox="1"/>
          <p:nvPr/>
        </p:nvSpPr>
        <p:spPr>
          <a:xfrm>
            <a:off x="3109782" y="4123283"/>
            <a:ext cx="5972286" cy="417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 i="0" u="none" strike="noStrike" cap="none">
                <a:solidFill>
                  <a:srgbClr val="2DD4B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Birinci Basamak Klinik Yaklaşımı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/>
          <p:nvPr/>
        </p:nvSpPr>
        <p:spPr>
          <a:xfrm>
            <a:off x="609600" y="2457300"/>
            <a:ext cx="3645600" cy="3137193"/>
          </a:xfrm>
          <a:prstGeom prst="roundRect">
            <a:avLst>
              <a:gd name="adj" fmla="val 4593"/>
            </a:avLst>
          </a:prstGeom>
          <a:solidFill>
            <a:srgbClr val="F0FDFA"/>
          </a:solidFill>
          <a:ln w="9525" cap="flat" cmpd="sng">
            <a:solidFill>
              <a:srgbClr val="CCFBF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/>
          <p:cNvSpPr/>
          <p:nvPr/>
        </p:nvSpPr>
        <p:spPr>
          <a:xfrm>
            <a:off x="4343400" y="2457300"/>
            <a:ext cx="3645600" cy="3137193"/>
          </a:xfrm>
          <a:prstGeom prst="roundRect">
            <a:avLst>
              <a:gd name="adj" fmla="val 4593"/>
            </a:avLst>
          </a:prstGeom>
          <a:solidFill>
            <a:srgbClr val="F0F9FF"/>
          </a:solidFill>
          <a:ln w="9525" cap="flat" cmpd="sng">
            <a:solidFill>
              <a:srgbClr val="E0F2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8077200" y="2457300"/>
            <a:ext cx="3645600" cy="3137193"/>
          </a:xfrm>
          <a:prstGeom prst="roundRect">
            <a:avLst>
              <a:gd name="adj" fmla="val 5099"/>
            </a:avLst>
          </a:prstGeom>
          <a:solidFill>
            <a:srgbClr val="FFFBEB"/>
          </a:solidFill>
          <a:ln w="9525" cap="flat" cmpd="sng">
            <a:solidFill>
              <a:srgbClr val="FEF3C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TEMEL İLKELER</a:t>
            </a:r>
            <a:endParaRPr/>
          </a:p>
        </p:txBody>
      </p:sp>
      <p:sp>
        <p:nvSpPr>
          <p:cNvPr id="99" name="Google Shape;99;p14"/>
          <p:cNvSpPr txBox="1"/>
          <p:nvPr/>
        </p:nvSpPr>
        <p:spPr>
          <a:xfrm>
            <a:off x="609600" y="733425"/>
            <a:ext cx="11582400" cy="416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Bireyselleştirilmiş HbA1c Hedefleri</a:t>
            </a:r>
            <a:endParaRPr/>
          </a:p>
        </p:txBody>
      </p:sp>
      <p:sp>
        <p:nvSpPr>
          <p:cNvPr id="100" name="Google Shape;100;p14"/>
          <p:cNvSpPr txBox="1"/>
          <p:nvPr/>
        </p:nvSpPr>
        <p:spPr>
          <a:xfrm>
            <a:off x="746760" y="2771626"/>
            <a:ext cx="3371280" cy="717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50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&lt; %6.5</a:t>
            </a:r>
            <a:endParaRPr/>
          </a:p>
        </p:txBody>
      </p:sp>
      <p:sp>
        <p:nvSpPr>
          <p:cNvPr id="101" name="Google Shape;101;p14"/>
          <p:cNvSpPr txBox="1"/>
          <p:nvPr/>
        </p:nvSpPr>
        <p:spPr>
          <a:xfrm>
            <a:off x="746760" y="3622494"/>
            <a:ext cx="3371280" cy="32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Sıkı Glisemik Hedef</a:t>
            </a:r>
            <a:endParaRPr/>
          </a:p>
        </p:txBody>
      </p:sp>
      <p:sp>
        <p:nvSpPr>
          <p:cNvPr id="102" name="Google Shape;102;p14"/>
          <p:cNvSpPr txBox="1"/>
          <p:nvPr/>
        </p:nvSpPr>
        <p:spPr>
          <a:xfrm>
            <a:off x="746760" y="4044146"/>
            <a:ext cx="3371280" cy="1236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Hipoglisemi riski düşük, yaşam beklentisi uzun; mikrovasküler komplikasyonu olmayan genç hastalar ve gebelikte (&lt;%6–6.5).</a:t>
            </a:r>
            <a:endParaRPr/>
          </a:p>
        </p:txBody>
      </p:sp>
      <p:sp>
        <p:nvSpPr>
          <p:cNvPr id="103" name="Google Shape;103;p14"/>
          <p:cNvSpPr txBox="1"/>
          <p:nvPr/>
        </p:nvSpPr>
        <p:spPr>
          <a:xfrm>
            <a:off x="4480560" y="2771626"/>
            <a:ext cx="3371280" cy="717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50" b="1" i="0" u="none" strike="noStrike" cap="none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≤ %7.0</a:t>
            </a:r>
            <a:endParaRPr/>
          </a:p>
        </p:txBody>
      </p:sp>
      <p:sp>
        <p:nvSpPr>
          <p:cNvPr id="104" name="Google Shape;104;p14"/>
          <p:cNvSpPr txBox="1"/>
          <p:nvPr/>
        </p:nvSpPr>
        <p:spPr>
          <a:xfrm>
            <a:off x="4480560" y="3622494"/>
            <a:ext cx="3371280" cy="32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Genel Standart Hedef</a:t>
            </a:r>
            <a:endParaRPr/>
          </a:p>
        </p:txBody>
      </p:sp>
      <p:sp>
        <p:nvSpPr>
          <p:cNvPr id="105" name="Google Shape;105;p14"/>
          <p:cNvSpPr txBox="1"/>
          <p:nvPr/>
        </p:nvSpPr>
        <p:spPr>
          <a:xfrm>
            <a:off x="4480560" y="4044146"/>
            <a:ext cx="3371280" cy="1151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Hipoglisemi riski düşük ve yaşam beklentisi uzun çoğu erişkinde genel hedef (≤%7).</a:t>
            </a:r>
            <a:endParaRPr/>
          </a:p>
        </p:txBody>
      </p:sp>
      <p:sp>
        <p:nvSpPr>
          <p:cNvPr id="106" name="Google Shape;106;p14"/>
          <p:cNvSpPr txBox="1"/>
          <p:nvPr/>
        </p:nvSpPr>
        <p:spPr>
          <a:xfrm>
            <a:off x="8214360" y="2790603"/>
            <a:ext cx="3371280" cy="657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D9770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%7.5 – 8.5</a:t>
            </a:r>
            <a:endParaRPr/>
          </a:p>
        </p:txBody>
      </p:sp>
      <p:sp>
        <p:nvSpPr>
          <p:cNvPr id="107" name="Google Shape;107;p14"/>
          <p:cNvSpPr txBox="1"/>
          <p:nvPr/>
        </p:nvSpPr>
        <p:spPr>
          <a:xfrm>
            <a:off x="8214360" y="3677840"/>
            <a:ext cx="3371280" cy="32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Esnek / Güvenli Hedef</a:t>
            </a:r>
            <a:endParaRPr/>
          </a:p>
        </p:txBody>
      </p:sp>
      <p:sp>
        <p:nvSpPr>
          <p:cNvPr id="108" name="Google Shape;108;p14"/>
          <p:cNvSpPr txBox="1"/>
          <p:nvPr/>
        </p:nvSpPr>
        <p:spPr>
          <a:xfrm>
            <a:off x="8214360" y="4166238"/>
            <a:ext cx="3371280" cy="933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Yaşlı, kırılgan, hipoglisemi riski yüksek hastalarda hedef %7.5–8.5 arasında esnetilir.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5"/>
          <p:cNvSpPr/>
          <p:nvPr/>
        </p:nvSpPr>
        <p:spPr>
          <a:xfrm>
            <a:off x="609600" y="2449859"/>
            <a:ext cx="5353050" cy="3942166"/>
          </a:xfrm>
          <a:prstGeom prst="roundRect">
            <a:avLst>
              <a:gd name="adj" fmla="val 4570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5"/>
          <p:cNvSpPr/>
          <p:nvPr/>
        </p:nvSpPr>
        <p:spPr>
          <a:xfrm>
            <a:off x="6229350" y="2449859"/>
            <a:ext cx="5353050" cy="3942166"/>
          </a:xfrm>
          <a:prstGeom prst="roundRect">
            <a:avLst>
              <a:gd name="adj" fmla="val 4570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5"/>
          <p:cNvSpPr/>
          <p:nvPr/>
        </p:nvSpPr>
        <p:spPr>
          <a:xfrm>
            <a:off x="962025" y="4968573"/>
            <a:ext cx="4648200" cy="1071027"/>
          </a:xfrm>
          <a:prstGeom prst="roundRect">
            <a:avLst>
              <a:gd name="adj" fmla="val 10027"/>
            </a:avLst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5"/>
          <p:cNvSpPr/>
          <p:nvPr/>
        </p:nvSpPr>
        <p:spPr>
          <a:xfrm>
            <a:off x="6581775" y="4666402"/>
            <a:ext cx="4648200" cy="1329992"/>
          </a:xfrm>
          <a:prstGeom prst="roundRect">
            <a:avLst>
              <a:gd name="adj" fmla="val 10027"/>
            </a:avLst>
          </a:prstGeom>
          <a:solidFill>
            <a:srgbClr val="FEE2E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7" name="Google Shape;117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2025" y="2811214"/>
            <a:ext cx="17145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81775" y="2811214"/>
            <a:ext cx="3048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5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TEMEL İLKELER</a:t>
            </a:r>
            <a:endParaRPr/>
          </a:p>
        </p:txBody>
      </p:sp>
      <p:sp>
        <p:nvSpPr>
          <p:cNvPr id="120" name="Google Shape;120;p15"/>
          <p:cNvSpPr txBox="1"/>
          <p:nvPr/>
        </p:nvSpPr>
        <p:spPr>
          <a:xfrm>
            <a:off x="609600" y="733425"/>
            <a:ext cx="11582400" cy="416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Yaşam Tarzı ve Farmakoterapiye Giriş</a:t>
            </a:r>
            <a:endParaRPr/>
          </a:p>
        </p:txBody>
      </p:sp>
      <p:sp>
        <p:nvSpPr>
          <p:cNvPr id="121" name="Google Shape;121;p15"/>
          <p:cNvSpPr txBox="1"/>
          <p:nvPr/>
        </p:nvSpPr>
        <p:spPr>
          <a:xfrm>
            <a:off x="962025" y="3580057"/>
            <a:ext cx="4743450" cy="1236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Yeni tanıda HbA1c &lt; %8 ise kontrendikasyon/ciddi intolerans yoksa yaşam tarzı düzenlemeleriyle eş zamanlı metformin başlanır.</a:t>
            </a:r>
            <a:endParaRPr/>
          </a:p>
        </p:txBody>
      </p:sp>
      <p:sp>
        <p:nvSpPr>
          <p:cNvPr id="122" name="Google Shape;122;p15"/>
          <p:cNvSpPr txBox="1"/>
          <p:nvPr/>
        </p:nvSpPr>
        <p:spPr>
          <a:xfrm>
            <a:off x="6581775" y="3580057"/>
            <a:ext cx="4743450" cy="1046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Metformin 1x500 </a:t>
            </a:r>
            <a:r>
              <a:rPr lang="en-US" sz="146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veya</a:t>
            </a:r>
            <a:r>
              <a:rPr lang="en-US" sz="146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2x500 mg </a:t>
            </a:r>
            <a:r>
              <a:rPr lang="en-US" sz="146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ile</a:t>
            </a:r>
            <a:r>
              <a:rPr lang="en-US" sz="146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başlanır</a:t>
            </a:r>
            <a:r>
              <a:rPr lang="en-US" sz="146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; 1–2 </a:t>
            </a:r>
            <a:r>
              <a:rPr lang="en-US" sz="146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haftada</a:t>
            </a:r>
            <a:r>
              <a:rPr lang="en-US" sz="146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bir</a:t>
            </a:r>
            <a:r>
              <a:rPr lang="en-US" sz="146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500 mg </a:t>
            </a:r>
            <a:r>
              <a:rPr lang="en-US" sz="146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artırılarak</a:t>
            </a:r>
            <a:r>
              <a:rPr lang="en-US" sz="146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1</a:t>
            </a:r>
            <a:r>
              <a:rPr lang="tr-TR" sz="146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ayda</a:t>
            </a:r>
            <a:r>
              <a:rPr lang="en-US" sz="146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2x1000 </a:t>
            </a:r>
            <a:r>
              <a:rPr lang="en-US" sz="146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mg'a</a:t>
            </a:r>
            <a:r>
              <a:rPr lang="en-US" sz="146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çıkılır</a:t>
            </a:r>
            <a:r>
              <a:rPr lang="en-US" sz="1462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  <p:sp>
        <p:nvSpPr>
          <p:cNvPr id="123" name="Google Shape;123;p15"/>
          <p:cNvSpPr txBox="1"/>
          <p:nvPr/>
        </p:nvSpPr>
        <p:spPr>
          <a:xfrm>
            <a:off x="1247775" y="2802284"/>
            <a:ext cx="3600450" cy="625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HbA1c &lt; %8: YTD + Metformin</a:t>
            </a:r>
            <a:endParaRPr/>
          </a:p>
        </p:txBody>
      </p:sp>
      <p:sp>
        <p:nvSpPr>
          <p:cNvPr id="124" name="Google Shape;124;p15"/>
          <p:cNvSpPr txBox="1"/>
          <p:nvPr/>
        </p:nvSpPr>
        <p:spPr>
          <a:xfrm>
            <a:off x="1114425" y="5101923"/>
            <a:ext cx="4438650" cy="804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3. </a:t>
            </a:r>
            <a:r>
              <a:rPr lang="en-US" sz="1312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ayda</a:t>
            </a:r>
            <a:r>
              <a:rPr lang="en-US" sz="1312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(YTD + metformin 2000 mg/</a:t>
            </a:r>
            <a:r>
              <a:rPr lang="en-US" sz="1312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gün</a:t>
            </a:r>
            <a:r>
              <a:rPr lang="en-US" sz="1312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) HbA1c </a:t>
            </a:r>
            <a:r>
              <a:rPr lang="en-US" sz="1312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hedefte</a:t>
            </a:r>
            <a:r>
              <a:rPr lang="en-US" sz="1312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değilse</a:t>
            </a:r>
            <a:r>
              <a:rPr lang="en-US" sz="1312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yaşam</a:t>
            </a:r>
            <a:r>
              <a:rPr lang="en-US" sz="1312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tarzı</a:t>
            </a:r>
            <a:r>
              <a:rPr lang="en-US" sz="1312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gözden</a:t>
            </a:r>
            <a:r>
              <a:rPr lang="en-US" sz="1312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geçirilir</a:t>
            </a:r>
            <a:r>
              <a:rPr lang="en-US" sz="1312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ve</a:t>
            </a:r>
            <a:r>
              <a:rPr lang="en-US" sz="1312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ikinci</a:t>
            </a:r>
            <a:r>
              <a:rPr lang="en-US" sz="1312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ilaç</a:t>
            </a:r>
            <a:r>
              <a:rPr lang="en-US" sz="1312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eklenir</a:t>
            </a:r>
            <a:r>
              <a:rPr lang="en-US" sz="1312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  <p:sp>
        <p:nvSpPr>
          <p:cNvPr id="125" name="Google Shape;125;p15"/>
          <p:cNvSpPr txBox="1"/>
          <p:nvPr/>
        </p:nvSpPr>
        <p:spPr>
          <a:xfrm>
            <a:off x="7000875" y="2802284"/>
            <a:ext cx="3400425" cy="625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HbA1c ≥ %8: Başlangıç Tedavisi</a:t>
            </a:r>
            <a:endParaRPr/>
          </a:p>
        </p:txBody>
      </p:sp>
      <p:sp>
        <p:nvSpPr>
          <p:cNvPr id="126" name="Google Shape;126;p15"/>
          <p:cNvSpPr txBox="1"/>
          <p:nvPr/>
        </p:nvSpPr>
        <p:spPr>
          <a:xfrm>
            <a:off x="6734175" y="4799752"/>
            <a:ext cx="4438650" cy="1063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1" i="0" u="none" strike="noStrike" cap="none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HbA1c %8–8.9: metformin + ikinci ilaç veya bazal insülin. HbA1c ≥ %9, APG &gt;250 / rastgele PG &gt;300 mg/dL veya semptom/kilo kaybı varsa insülinle başlanır.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6"/>
          <p:cNvSpPr/>
          <p:nvPr/>
        </p:nvSpPr>
        <p:spPr>
          <a:xfrm>
            <a:off x="609600" y="2171551"/>
            <a:ext cx="5353050" cy="3996034"/>
          </a:xfrm>
          <a:prstGeom prst="roundRect">
            <a:avLst>
              <a:gd name="adj" fmla="val 3880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6"/>
          <p:cNvSpPr/>
          <p:nvPr/>
        </p:nvSpPr>
        <p:spPr>
          <a:xfrm>
            <a:off x="6229350" y="2084784"/>
            <a:ext cx="5353050" cy="3996034"/>
          </a:xfrm>
          <a:prstGeom prst="roundRect">
            <a:avLst>
              <a:gd name="adj" fmla="val 3694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6"/>
          <p:cNvSpPr/>
          <p:nvPr/>
        </p:nvSpPr>
        <p:spPr>
          <a:xfrm>
            <a:off x="923925" y="5164375"/>
            <a:ext cx="4724400" cy="688885"/>
          </a:xfrm>
          <a:prstGeom prst="roundRect">
            <a:avLst>
              <a:gd name="adj" fmla="val 5572"/>
            </a:avLst>
          </a:prstGeom>
          <a:solidFill>
            <a:srgbClr val="F0FDF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6"/>
          <p:cNvSpPr/>
          <p:nvPr/>
        </p:nvSpPr>
        <p:spPr>
          <a:xfrm>
            <a:off x="923925" y="5164375"/>
            <a:ext cx="38100" cy="688885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6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GELENEKSEL ORAL ANTİDİYABETİKLER</a:t>
            </a:r>
            <a:endParaRPr/>
          </a:p>
        </p:txBody>
      </p:sp>
      <p:sp>
        <p:nvSpPr>
          <p:cNvPr id="136" name="Google Shape;136;p16"/>
          <p:cNvSpPr txBox="1"/>
          <p:nvPr/>
        </p:nvSpPr>
        <p:spPr>
          <a:xfrm>
            <a:off x="609600" y="733425"/>
            <a:ext cx="11582400" cy="4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Metformin 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(</a:t>
            </a:r>
            <a:r>
              <a:rPr lang="en-US" sz="135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Glifor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®, </a:t>
            </a:r>
            <a:r>
              <a:rPr lang="en-US" sz="135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Matofin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®, </a:t>
            </a:r>
            <a:r>
              <a:rPr lang="en-US" sz="135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Diaformin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®)</a:t>
            </a:r>
            <a:endParaRPr dirty="0"/>
          </a:p>
        </p:txBody>
      </p:sp>
      <p:sp>
        <p:nvSpPr>
          <p:cNvPr id="137" name="Google Shape;137;p16"/>
          <p:cNvSpPr txBox="1"/>
          <p:nvPr/>
        </p:nvSpPr>
        <p:spPr>
          <a:xfrm>
            <a:off x="923925" y="2485876"/>
            <a:ext cx="4855845" cy="299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69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Etki mekanizması</a:t>
            </a:r>
            <a:endParaRPr/>
          </a:p>
        </p:txBody>
      </p:sp>
      <p:sp>
        <p:nvSpPr>
          <p:cNvPr id="138" name="Google Shape;138;p16"/>
          <p:cNvSpPr txBox="1"/>
          <p:nvPr/>
        </p:nvSpPr>
        <p:spPr>
          <a:xfrm>
            <a:off x="923925" y="2918591"/>
            <a:ext cx="4819650" cy="1126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30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AMPK Aktivasyonu:</a:t>
            </a:r>
            <a:r>
              <a:rPr lang="en-US" sz="1330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AMPK'yı dolaylı yoldan aktive eder; karaciğerde artmış glukoneogenezi baskılar, barsaktan glukoz emilimini azaltır ve iştahı kısmen baskılar.</a:t>
            </a:r>
            <a:endParaRPr/>
          </a:p>
        </p:txBody>
      </p:sp>
      <p:sp>
        <p:nvSpPr>
          <p:cNvPr id="139" name="Google Shape;139;p16"/>
          <p:cNvSpPr txBox="1"/>
          <p:nvPr/>
        </p:nvSpPr>
        <p:spPr>
          <a:xfrm>
            <a:off x="923925" y="4178928"/>
            <a:ext cx="4819650" cy="852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30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Periferik Etki:</a:t>
            </a:r>
            <a:r>
              <a:rPr lang="en-US" sz="1330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Kas içine glukoz alımını artırıp insülin direncini azalttığı yönündeki klasik bilgi tartışmalıdır; asıl etki hepatik glukoz üretiminin azalmasıdır.</a:t>
            </a:r>
            <a:endParaRPr/>
          </a:p>
        </p:txBody>
      </p:sp>
      <p:sp>
        <p:nvSpPr>
          <p:cNvPr id="140" name="Google Shape;140;p16"/>
          <p:cNvSpPr txBox="1"/>
          <p:nvPr/>
        </p:nvSpPr>
        <p:spPr>
          <a:xfrm>
            <a:off x="6543675" y="2399109"/>
            <a:ext cx="4855845" cy="299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69" b="1" i="0" u="none" strike="noStrike" cap="none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Klinik Üstünlükleri ve Tercih Nedenleri</a:t>
            </a:r>
            <a:endParaRPr/>
          </a:p>
        </p:txBody>
      </p:sp>
      <p:sp>
        <p:nvSpPr>
          <p:cNvPr id="141" name="Google Shape;141;p16"/>
          <p:cNvSpPr txBox="1"/>
          <p:nvPr/>
        </p:nvSpPr>
        <p:spPr>
          <a:xfrm>
            <a:off x="6543675" y="2831824"/>
            <a:ext cx="4819650" cy="577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30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Düşük Hipoglisemi Riski:</a:t>
            </a:r>
            <a:r>
              <a:rPr lang="en-US" sz="1330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İnsülin salgısını doğrudan artırmaz; hipoglisemi riski düşüktür.</a:t>
            </a:r>
            <a:endParaRPr/>
          </a:p>
        </p:txBody>
      </p:sp>
      <p:sp>
        <p:nvSpPr>
          <p:cNvPr id="142" name="Google Shape;142;p16"/>
          <p:cNvSpPr txBox="1"/>
          <p:nvPr/>
        </p:nvSpPr>
        <p:spPr>
          <a:xfrm>
            <a:off x="6543675" y="3523333"/>
            <a:ext cx="4819650" cy="577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30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Kilo Nötr / Negatif:</a:t>
            </a:r>
            <a:r>
              <a:rPr lang="en-US" sz="1330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Kilo artışına yol açmaz; hafif kilo kaybına katkı sağlayabilir.</a:t>
            </a:r>
            <a:endParaRPr/>
          </a:p>
        </p:txBody>
      </p:sp>
      <p:sp>
        <p:nvSpPr>
          <p:cNvPr id="143" name="Google Shape;143;p16"/>
          <p:cNvSpPr txBox="1"/>
          <p:nvPr/>
        </p:nvSpPr>
        <p:spPr>
          <a:xfrm>
            <a:off x="6543675" y="4214842"/>
            <a:ext cx="4819650" cy="577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30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Güçlü HbA1c Düşüşü:</a:t>
            </a:r>
            <a:r>
              <a:rPr lang="en-US" sz="1330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Ortalama %1.0 – %1.5 düzeyinde güçlü glisemik etkinlik gösterir.</a:t>
            </a:r>
            <a:endParaRPr/>
          </a:p>
        </p:txBody>
      </p:sp>
      <p:sp>
        <p:nvSpPr>
          <p:cNvPr id="144" name="Google Shape;144;p16"/>
          <p:cNvSpPr txBox="1"/>
          <p:nvPr/>
        </p:nvSpPr>
        <p:spPr>
          <a:xfrm>
            <a:off x="6543675" y="4906352"/>
            <a:ext cx="4819800" cy="543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93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Düşük</a:t>
            </a:r>
            <a:r>
              <a:rPr lang="en-US" sz="1193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193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maliyetli</a:t>
            </a:r>
            <a:r>
              <a:rPr lang="en-US" sz="1193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193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ve</a:t>
            </a:r>
            <a:r>
              <a:rPr lang="en-US" sz="1193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193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geniş</a:t>
            </a:r>
            <a:r>
              <a:rPr lang="en-US" sz="1193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193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klinik</a:t>
            </a:r>
            <a:r>
              <a:rPr lang="en-US" sz="1193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193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deneyimi</a:t>
            </a:r>
            <a:r>
              <a:rPr lang="en-US" sz="1193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193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olan</a:t>
            </a:r>
            <a:r>
              <a:rPr lang="en-US" sz="1193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ilk </a:t>
            </a:r>
            <a:r>
              <a:rPr lang="en-US" sz="1193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basamak</a:t>
            </a:r>
            <a:r>
              <a:rPr lang="en-US" sz="1193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193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ilaçtır</a:t>
            </a:r>
            <a:r>
              <a:rPr lang="en-US" sz="1193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; KV </a:t>
            </a:r>
            <a:r>
              <a:rPr lang="en-US" sz="1193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olay</a:t>
            </a:r>
            <a:r>
              <a:rPr lang="en-US" sz="1193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193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riskini</a:t>
            </a:r>
            <a:r>
              <a:rPr lang="en-US" sz="1193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193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azalttığı</a:t>
            </a:r>
            <a:r>
              <a:rPr lang="en-US" sz="1193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193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gösterilmiştir</a:t>
            </a:r>
            <a:r>
              <a:rPr lang="en-US" sz="1193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  <p:sp>
        <p:nvSpPr>
          <p:cNvPr id="145" name="Google Shape;145;p16"/>
          <p:cNvSpPr txBox="1"/>
          <p:nvPr/>
        </p:nvSpPr>
        <p:spPr>
          <a:xfrm>
            <a:off x="1095375" y="5259625"/>
            <a:ext cx="4514850" cy="498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93" b="1" i="0" u="none" strike="noStrike" cap="none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Klinik Hedef: Optimal doz 2x1000 mg/gün'dür (günlük doz aralığı 500–2500 mg).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7"/>
          <p:cNvSpPr/>
          <p:nvPr/>
        </p:nvSpPr>
        <p:spPr>
          <a:xfrm>
            <a:off x="609600" y="1887140"/>
            <a:ext cx="5353050" cy="4526989"/>
          </a:xfrm>
          <a:prstGeom prst="roundRect">
            <a:avLst>
              <a:gd name="adj" fmla="val 3329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7"/>
          <p:cNvSpPr/>
          <p:nvPr/>
        </p:nvSpPr>
        <p:spPr>
          <a:xfrm>
            <a:off x="6229350" y="1787425"/>
            <a:ext cx="5353050" cy="4526989"/>
          </a:xfrm>
          <a:prstGeom prst="roundRect">
            <a:avLst>
              <a:gd name="adj" fmla="val 3171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7"/>
          <p:cNvSpPr/>
          <p:nvPr/>
        </p:nvSpPr>
        <p:spPr>
          <a:xfrm>
            <a:off x="923925" y="5229165"/>
            <a:ext cx="4724400" cy="870639"/>
          </a:xfrm>
          <a:prstGeom prst="roundRect">
            <a:avLst>
              <a:gd name="adj" fmla="val 8843"/>
            </a:avLst>
          </a:prstGeom>
          <a:solidFill>
            <a:srgbClr val="F0F9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7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GELENEKSEL ORAL ANTİDİYABETİKLER</a:t>
            </a:r>
            <a:endParaRPr/>
          </a:p>
        </p:txBody>
      </p:sp>
      <p:sp>
        <p:nvSpPr>
          <p:cNvPr id="154" name="Google Shape;154;p17"/>
          <p:cNvSpPr txBox="1"/>
          <p:nvPr/>
        </p:nvSpPr>
        <p:spPr>
          <a:xfrm>
            <a:off x="609600" y="733425"/>
            <a:ext cx="11582400" cy="504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Metformin</a:t>
            </a:r>
            <a:endParaRPr dirty="0"/>
          </a:p>
        </p:txBody>
      </p:sp>
      <p:sp>
        <p:nvSpPr>
          <p:cNvPr id="155" name="Google Shape;155;p17"/>
          <p:cNvSpPr txBox="1"/>
          <p:nvPr/>
        </p:nvSpPr>
        <p:spPr>
          <a:xfrm>
            <a:off x="923925" y="2201465"/>
            <a:ext cx="4855845" cy="299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69" b="1" i="0" u="none" strike="noStrike" cap="none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Doz ve kullanım</a:t>
            </a:r>
            <a:endParaRPr/>
          </a:p>
        </p:txBody>
      </p:sp>
      <p:sp>
        <p:nvSpPr>
          <p:cNvPr id="156" name="Google Shape;156;p17"/>
          <p:cNvSpPr txBox="1"/>
          <p:nvPr/>
        </p:nvSpPr>
        <p:spPr>
          <a:xfrm>
            <a:off x="923925" y="2653230"/>
            <a:ext cx="4855845" cy="539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2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62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1. Hafta (Başlangıç):</a:t>
            </a:r>
            <a:r>
              <a:rPr lang="en-US" sz="1262" b="0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Akşam yemeği ortasında 1x500 mg.</a:t>
            </a:r>
            <a:endParaRPr/>
          </a:p>
        </p:txBody>
      </p:sp>
      <p:sp>
        <p:nvSpPr>
          <p:cNvPr id="157" name="Google Shape;157;p17"/>
          <p:cNvSpPr txBox="1"/>
          <p:nvPr/>
        </p:nvSpPr>
        <p:spPr>
          <a:xfrm>
            <a:off x="923925" y="3287689"/>
            <a:ext cx="4819650" cy="539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2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62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2. Hafta:</a:t>
            </a:r>
            <a:r>
              <a:rPr lang="en-US" sz="1262" b="0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Sabah 500 mg + Akşam 500 mg (1000 mg/gün).</a:t>
            </a:r>
            <a:endParaRPr/>
          </a:p>
        </p:txBody>
      </p:sp>
      <p:sp>
        <p:nvSpPr>
          <p:cNvPr id="158" name="Google Shape;158;p17"/>
          <p:cNvSpPr txBox="1"/>
          <p:nvPr/>
        </p:nvSpPr>
        <p:spPr>
          <a:xfrm>
            <a:off x="923925" y="3922148"/>
            <a:ext cx="4819650" cy="539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2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62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3. Hafta:</a:t>
            </a:r>
            <a:r>
              <a:rPr lang="en-US" sz="1262" b="0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Sabah 500 mg + Akşam 1000 mg (1500 mg/gün).</a:t>
            </a:r>
            <a:endParaRPr/>
          </a:p>
        </p:txBody>
      </p:sp>
      <p:sp>
        <p:nvSpPr>
          <p:cNvPr id="159" name="Google Shape;159;p17"/>
          <p:cNvSpPr txBox="1"/>
          <p:nvPr/>
        </p:nvSpPr>
        <p:spPr>
          <a:xfrm>
            <a:off x="923925" y="4556606"/>
            <a:ext cx="4819650" cy="539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2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62" b="1" i="0" u="none" strike="noStrike" cap="none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4. Hafta (Klinik Hedef): Sabah 1000 mg + Akşam 1000 mg (2000 mg/gün).</a:t>
            </a:r>
            <a:endParaRPr/>
          </a:p>
        </p:txBody>
      </p:sp>
      <p:sp>
        <p:nvSpPr>
          <p:cNvPr id="160" name="Google Shape;160;p17"/>
          <p:cNvSpPr txBox="1"/>
          <p:nvPr/>
        </p:nvSpPr>
        <p:spPr>
          <a:xfrm>
            <a:off x="6543675" y="2101750"/>
            <a:ext cx="4855845" cy="299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69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İzlem ve yan etkilerin yönetimi</a:t>
            </a:r>
            <a:endParaRPr/>
          </a:p>
        </p:txBody>
      </p:sp>
      <p:sp>
        <p:nvSpPr>
          <p:cNvPr id="161" name="Google Shape;161;p17"/>
          <p:cNvSpPr txBox="1"/>
          <p:nvPr/>
        </p:nvSpPr>
        <p:spPr>
          <a:xfrm>
            <a:off x="6543675" y="2553515"/>
            <a:ext cx="4819650" cy="8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30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Alınma Zamanı:</a:t>
            </a:r>
            <a:r>
              <a:rPr lang="en-US" sz="1330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Aç karnına biyoyararlanım daha yüksektir; ancak yemekle birlikte veya sonrasında alınınca GİS yan etkiler daha hafiftir.</a:t>
            </a:r>
            <a:endParaRPr/>
          </a:p>
        </p:txBody>
      </p:sp>
      <p:sp>
        <p:nvSpPr>
          <p:cNvPr id="162" name="Google Shape;162;p17"/>
          <p:cNvSpPr txBox="1"/>
          <p:nvPr/>
        </p:nvSpPr>
        <p:spPr>
          <a:xfrm>
            <a:off x="6543675" y="3531316"/>
            <a:ext cx="4819650" cy="577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30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İntolerans:</a:t>
            </a:r>
            <a:r>
              <a:rPr lang="en-US" sz="1330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Doz artışı yavaş yapılırsa GİS tolerans artar; ciddi intoleransta başka ilaç seçilir.</a:t>
            </a:r>
            <a:endParaRPr/>
          </a:p>
        </p:txBody>
      </p:sp>
      <p:sp>
        <p:nvSpPr>
          <p:cNvPr id="163" name="Google Shape;163;p17"/>
          <p:cNvSpPr txBox="1"/>
          <p:nvPr/>
        </p:nvSpPr>
        <p:spPr>
          <a:xfrm>
            <a:off x="6543675" y="4222825"/>
            <a:ext cx="4819650" cy="8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30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Sürdürme:</a:t>
            </a:r>
            <a:r>
              <a:rPr lang="en-US" sz="1330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Kontrendikasyon gelişmedikçe (insülin kullananlarda da) metformine devam edilir.</a:t>
            </a:r>
            <a:endParaRPr/>
          </a:p>
        </p:txBody>
      </p:sp>
      <p:sp>
        <p:nvSpPr>
          <p:cNvPr id="165" name="Google Shape;165;p17"/>
          <p:cNvSpPr txBox="1"/>
          <p:nvPr/>
        </p:nvSpPr>
        <p:spPr>
          <a:xfrm>
            <a:off x="1057275" y="5324415"/>
            <a:ext cx="4552950" cy="680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5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Kural: Doz her 1–2 haftada bir 500 mg artırılarak 1–2 ayda tam doza (2x1000 mg) ulaşılır; en fazla 2500 mg/gün (XR: 2000 mg).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8"/>
          <p:cNvSpPr/>
          <p:nvPr/>
        </p:nvSpPr>
        <p:spPr>
          <a:xfrm>
            <a:off x="609600" y="2141925"/>
            <a:ext cx="10972800" cy="4558494"/>
          </a:xfrm>
          <a:prstGeom prst="roundRect">
            <a:avLst>
              <a:gd name="adj" fmla="val 3814"/>
            </a:avLst>
          </a:prstGeom>
          <a:solidFill>
            <a:srgbClr val="FEF2F2"/>
          </a:solidFill>
          <a:ln w="9525" cap="flat" cmpd="sng">
            <a:solidFill>
              <a:srgbClr val="FEE2E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8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GELENEKSEL ORAL ANTİDİYABETİKLER</a:t>
            </a:r>
            <a:endParaRPr/>
          </a:p>
        </p:txBody>
      </p:sp>
      <p:sp>
        <p:nvSpPr>
          <p:cNvPr id="174" name="Google Shape;174;p18"/>
          <p:cNvSpPr txBox="1"/>
          <p:nvPr/>
        </p:nvSpPr>
        <p:spPr>
          <a:xfrm>
            <a:off x="609600" y="733425"/>
            <a:ext cx="11582400" cy="504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Metformin</a:t>
            </a:r>
            <a:endParaRPr dirty="0"/>
          </a:p>
        </p:txBody>
      </p:sp>
      <p:sp>
        <p:nvSpPr>
          <p:cNvPr id="175" name="Google Shape;175;p18"/>
          <p:cNvSpPr txBox="1"/>
          <p:nvPr/>
        </p:nvSpPr>
        <p:spPr>
          <a:xfrm>
            <a:off x="923925" y="2349727"/>
            <a:ext cx="10332720" cy="32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Kırmızı Bayraklar</a:t>
            </a:r>
            <a:endParaRPr/>
          </a:p>
        </p:txBody>
      </p:sp>
      <p:sp>
        <p:nvSpPr>
          <p:cNvPr id="176" name="Google Shape;176;p18"/>
          <p:cNvSpPr txBox="1"/>
          <p:nvPr/>
        </p:nvSpPr>
        <p:spPr>
          <a:xfrm>
            <a:off x="923925" y="2916011"/>
            <a:ext cx="10332720" cy="697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eGFR &lt; 30 mL/dk/1.73m²:</a:t>
            </a:r>
            <a:r>
              <a:rPr lang="en-US" sz="1462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1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Kontrendikedir</a:t>
            </a:r>
            <a:r>
              <a:rPr lang="en-US" sz="1462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eGFR 30–45: </a:t>
            </a:r>
            <a:r>
              <a:rPr lang="en-US" sz="1462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başlanmaz</a:t>
            </a:r>
            <a:r>
              <a:rPr lang="en-US" sz="1462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, </a:t>
            </a:r>
            <a:r>
              <a:rPr lang="en-US" sz="1462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kullanıyorsa</a:t>
            </a:r>
            <a:r>
              <a:rPr lang="en-US" sz="1462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doz</a:t>
            </a:r>
            <a:r>
              <a:rPr lang="en-US" sz="1462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%50 </a:t>
            </a:r>
            <a:r>
              <a:rPr lang="en-US" sz="1462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azaltılır</a:t>
            </a:r>
            <a:r>
              <a:rPr lang="en-US" sz="1462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; 45–60: </a:t>
            </a:r>
            <a:r>
              <a:rPr lang="en-US" sz="1462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dikkatli</a:t>
            </a:r>
            <a:r>
              <a:rPr lang="en-US" sz="1462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kullanılır</a:t>
            </a:r>
            <a:r>
              <a:rPr lang="en-US" sz="1462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  <p:sp>
        <p:nvSpPr>
          <p:cNvPr id="177" name="Google Shape;177;p18"/>
          <p:cNvSpPr txBox="1"/>
          <p:nvPr/>
        </p:nvSpPr>
        <p:spPr>
          <a:xfrm>
            <a:off x="923925" y="3893812"/>
            <a:ext cx="10332720" cy="16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Kontrast</a:t>
            </a:r>
            <a:r>
              <a:rPr lang="en-US" sz="1462" b="1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1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ve</a:t>
            </a:r>
            <a:r>
              <a:rPr lang="en-US" sz="1462" b="1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1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Cerrahi</a:t>
            </a:r>
            <a:r>
              <a:rPr lang="en-US" sz="1462" b="1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:</a:t>
            </a:r>
            <a:r>
              <a:rPr lang="en-US" sz="1462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İyotlu</a:t>
            </a:r>
            <a:r>
              <a:rPr lang="en-US" sz="1462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kontrastlı</a:t>
            </a:r>
            <a:r>
              <a:rPr lang="en-US" sz="1462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anjiyografide</a:t>
            </a:r>
            <a:r>
              <a:rPr lang="en-US" sz="1462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işlemden</a:t>
            </a:r>
            <a:r>
              <a:rPr lang="en-US" sz="1462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24 </a:t>
            </a:r>
            <a:r>
              <a:rPr lang="en-US" sz="1462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saat</a:t>
            </a:r>
            <a:r>
              <a:rPr lang="en-US" sz="1462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önce</a:t>
            </a:r>
            <a:r>
              <a:rPr lang="en-US" sz="1462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kesilir</a:t>
            </a:r>
            <a:r>
              <a:rPr lang="en-US" sz="1462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(</a:t>
            </a:r>
            <a:r>
              <a:rPr lang="en-US" sz="1462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görüntüleme</a:t>
            </a:r>
            <a:r>
              <a:rPr lang="en-US" sz="1462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bölümünde</a:t>
            </a:r>
            <a:r>
              <a:rPr lang="en-US" sz="1462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48 </a:t>
            </a:r>
            <a:r>
              <a:rPr lang="en-US" sz="1462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saat</a:t>
            </a:r>
            <a:r>
              <a:rPr lang="en-US" sz="1462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); </a:t>
            </a:r>
            <a:r>
              <a:rPr lang="en-US" sz="1462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hidrasyon</a:t>
            </a:r>
            <a:r>
              <a:rPr lang="en-US" sz="1462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sağlanıp</a:t>
            </a:r>
            <a:r>
              <a:rPr lang="en-US" sz="1462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24–48 </a:t>
            </a:r>
            <a:r>
              <a:rPr lang="en-US" sz="1462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saat</a:t>
            </a:r>
            <a:r>
              <a:rPr lang="en-US" sz="1462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sonra</a:t>
            </a:r>
            <a:r>
              <a:rPr lang="en-US" sz="1462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kreatinin</a:t>
            </a:r>
            <a:r>
              <a:rPr lang="en-US" sz="1462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kontrolüyle</a:t>
            </a:r>
            <a:r>
              <a:rPr lang="en-US" sz="1462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yeniden</a:t>
            </a:r>
            <a:r>
              <a:rPr lang="en-US" sz="1462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başlanır</a:t>
            </a:r>
            <a:r>
              <a:rPr lang="en-US" sz="1462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</a:t>
            </a:r>
            <a:r>
              <a:rPr lang="en-US" sz="1462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Majör</a:t>
            </a:r>
            <a:r>
              <a:rPr lang="en-US" sz="1462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cerrahide</a:t>
            </a:r>
            <a:r>
              <a:rPr lang="en-US" sz="1462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operasyon</a:t>
            </a:r>
            <a:r>
              <a:rPr lang="en-US" sz="1462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günü</a:t>
            </a:r>
            <a:r>
              <a:rPr lang="en-US" sz="1462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kesilir</a:t>
            </a:r>
            <a:r>
              <a:rPr lang="en-US" sz="1462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  <p:sp>
        <p:nvSpPr>
          <p:cNvPr id="178" name="Google Shape;178;p18"/>
          <p:cNvSpPr txBox="1"/>
          <p:nvPr/>
        </p:nvSpPr>
        <p:spPr>
          <a:xfrm>
            <a:off x="809100" y="5628424"/>
            <a:ext cx="10332720" cy="5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1" i="0" u="none" strike="noStrike" cap="none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B12 Vitamini: Uzun dönem kullanımda B12 eksikliği görülebilir; B12 düzeyi periyodik (yılda bir) ölçülmelidir.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9"/>
          <p:cNvSpPr/>
          <p:nvPr/>
        </p:nvSpPr>
        <p:spPr>
          <a:xfrm>
            <a:off x="609600" y="1796950"/>
            <a:ext cx="5353050" cy="4418247"/>
          </a:xfrm>
          <a:prstGeom prst="roundRect">
            <a:avLst>
              <a:gd name="adj" fmla="val 3186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9"/>
          <p:cNvSpPr/>
          <p:nvPr/>
        </p:nvSpPr>
        <p:spPr>
          <a:xfrm>
            <a:off x="6229350" y="1529804"/>
            <a:ext cx="5353050" cy="4725579"/>
          </a:xfrm>
          <a:prstGeom prst="roundRect">
            <a:avLst>
              <a:gd name="adj" fmla="val 2825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9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GELENEKSEL ORAL ANTİDİYABETİKLER</a:t>
            </a:r>
            <a:endParaRPr/>
          </a:p>
        </p:txBody>
      </p:sp>
      <p:sp>
        <p:nvSpPr>
          <p:cNvPr id="190" name="Google Shape;190;p19"/>
          <p:cNvSpPr txBox="1"/>
          <p:nvPr/>
        </p:nvSpPr>
        <p:spPr>
          <a:xfrm>
            <a:off x="438150" y="732978"/>
            <a:ext cx="11582400" cy="504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Sülfonilüreler</a:t>
            </a:r>
            <a:r>
              <a:rPr lang="en-US" sz="1350" dirty="0">
                <a:solidFill>
                  <a:srgbClr val="64748B"/>
                </a:solidFill>
                <a:latin typeface="Plus Jakarta Sans"/>
                <a:cs typeface="Plus Jakarta Sans"/>
                <a:sym typeface="Plus Jakarta Sans"/>
              </a:rPr>
              <a:t>(</a:t>
            </a:r>
            <a:r>
              <a:rPr lang="en-US" sz="1350" dirty="0" err="1">
                <a:solidFill>
                  <a:srgbClr val="64748B"/>
                </a:solidFill>
                <a:latin typeface="Plus Jakarta Sans"/>
                <a:cs typeface="Plus Jakarta Sans"/>
                <a:sym typeface="Plus Jakarta Sans"/>
              </a:rPr>
              <a:t>Diamicron</a:t>
            </a:r>
            <a:r>
              <a:rPr lang="en-US" sz="1350" dirty="0">
                <a:solidFill>
                  <a:srgbClr val="64748B"/>
                </a:solidFill>
                <a:latin typeface="Plus Jakarta Sans"/>
                <a:cs typeface="Plus Jakarta Sans"/>
                <a:sym typeface="Plus Jakarta Sans"/>
              </a:rPr>
              <a:t> MR®, Amaryl®, </a:t>
            </a:r>
            <a:r>
              <a:rPr lang="en-US" sz="1350" dirty="0" err="1">
                <a:solidFill>
                  <a:srgbClr val="64748B"/>
                </a:solidFill>
                <a:latin typeface="Plus Jakarta Sans"/>
                <a:cs typeface="Plus Jakarta Sans"/>
                <a:sym typeface="Plus Jakarta Sans"/>
              </a:rPr>
              <a:t>Diameprid</a:t>
            </a:r>
            <a:r>
              <a:rPr lang="en-US" sz="1350" dirty="0">
                <a:solidFill>
                  <a:srgbClr val="64748B"/>
                </a:solidFill>
                <a:latin typeface="Plus Jakarta Sans"/>
                <a:cs typeface="Plus Jakarta Sans"/>
                <a:sym typeface="Plus Jakarta Sans"/>
              </a:rPr>
              <a:t>®)</a:t>
            </a:r>
            <a:endParaRPr sz="1350" dirty="0">
              <a:solidFill>
                <a:srgbClr val="64748B"/>
              </a:solidFill>
              <a:latin typeface="Plus Jakarta Sans"/>
              <a:cs typeface="Plus Jakarta Sans"/>
            </a:endParaRPr>
          </a:p>
        </p:txBody>
      </p:sp>
      <p:sp>
        <p:nvSpPr>
          <p:cNvPr id="191" name="Google Shape;191;p19"/>
          <p:cNvSpPr txBox="1"/>
          <p:nvPr/>
        </p:nvSpPr>
        <p:spPr>
          <a:xfrm>
            <a:off x="923925" y="2111275"/>
            <a:ext cx="4855845" cy="29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1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Etki mekanizması</a:t>
            </a:r>
            <a:endParaRPr/>
          </a:p>
        </p:txBody>
      </p:sp>
      <p:sp>
        <p:nvSpPr>
          <p:cNvPr id="192" name="Google Shape;192;p19"/>
          <p:cNvSpPr txBox="1"/>
          <p:nvPr/>
        </p:nvSpPr>
        <p:spPr>
          <a:xfrm>
            <a:off x="923925" y="2534977"/>
            <a:ext cx="4819650" cy="8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86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K-ATP Kanal Blokajı:</a:t>
            </a:r>
            <a:r>
              <a:rPr lang="en-US" sz="1286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Pankreas beta hücre zarındaki K-ATP kanallarını kapatır; hücre içine kalsiyum akışını tetikleyerek glukozdan bağımsız insülin salgılatır.</a:t>
            </a:r>
            <a:endParaRPr/>
          </a:p>
        </p:txBody>
      </p:sp>
      <p:sp>
        <p:nvSpPr>
          <p:cNvPr id="193" name="Google Shape;193;p19"/>
          <p:cNvSpPr txBox="1"/>
          <p:nvPr/>
        </p:nvSpPr>
        <p:spPr>
          <a:xfrm>
            <a:off x="923925" y="3512778"/>
            <a:ext cx="4819650" cy="1090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86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Gliklazid MR:</a:t>
            </a:r>
            <a:r>
              <a:rPr lang="en-US" sz="1286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(Diamicron MR® 30/60 mg, Betanorm®) – Diğer SU'lere kıyasla hipoglisemi ve kilo artışı riski daha düşüktür; metformin yerine SU gerekirse tercih edilir.</a:t>
            </a:r>
            <a:endParaRPr/>
          </a:p>
        </p:txBody>
      </p:sp>
      <p:sp>
        <p:nvSpPr>
          <p:cNvPr id="194" name="Google Shape;194;p19"/>
          <p:cNvSpPr txBox="1"/>
          <p:nvPr/>
        </p:nvSpPr>
        <p:spPr>
          <a:xfrm>
            <a:off x="923925" y="4717689"/>
            <a:ext cx="4819650" cy="575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86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Glimepirid:</a:t>
            </a:r>
            <a:r>
              <a:rPr lang="en-US" sz="1286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(Amaryl® 1/2/3/4 mg, Diameprid®) – Günde 1–2 kez kahvaltıda; 1–8 mg/gün.</a:t>
            </a:r>
            <a:endParaRPr/>
          </a:p>
        </p:txBody>
      </p:sp>
      <p:sp>
        <p:nvSpPr>
          <p:cNvPr id="195" name="Google Shape;195;p19"/>
          <p:cNvSpPr txBox="1"/>
          <p:nvPr/>
        </p:nvSpPr>
        <p:spPr>
          <a:xfrm>
            <a:off x="923925" y="5407656"/>
            <a:ext cx="4819650" cy="493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4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Kontrendikasyonlar: Tip 1 DM/LADA, DKA/HHD, gebelik, ağır enfeksiyon/cerrahi, dekompanse KC ve SDBY.</a:t>
            </a:r>
            <a:endParaRPr/>
          </a:p>
        </p:txBody>
      </p:sp>
      <p:sp>
        <p:nvSpPr>
          <p:cNvPr id="196" name="Google Shape;196;p19"/>
          <p:cNvSpPr txBox="1"/>
          <p:nvPr/>
        </p:nvSpPr>
        <p:spPr>
          <a:xfrm>
            <a:off x="6543675" y="1844129"/>
            <a:ext cx="4855845" cy="29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17" b="1" i="0" u="none" strike="noStrike" cap="none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Klinik Üstünlükleri ve Tercih Nedenleri</a:t>
            </a:r>
            <a:endParaRPr/>
          </a:p>
        </p:txBody>
      </p:sp>
      <p:sp>
        <p:nvSpPr>
          <p:cNvPr id="197" name="Google Shape;197;p19"/>
          <p:cNvSpPr txBox="1"/>
          <p:nvPr/>
        </p:nvSpPr>
        <p:spPr>
          <a:xfrm>
            <a:off x="6543675" y="2267831"/>
            <a:ext cx="4819650" cy="8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86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Güçlü Glisemik Etki:</a:t>
            </a:r>
            <a:r>
              <a:rPr lang="en-US" sz="1286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HbA1c'yi ortalama %1.0–2.0 düşürür; hızlı yanıt istenen durumlarda tercih edilebilir.</a:t>
            </a:r>
            <a:endParaRPr/>
          </a:p>
        </p:txBody>
      </p:sp>
      <p:sp>
        <p:nvSpPr>
          <p:cNvPr id="198" name="Google Shape;198;p19"/>
          <p:cNvSpPr txBox="1"/>
          <p:nvPr/>
        </p:nvSpPr>
        <p:spPr>
          <a:xfrm>
            <a:off x="6543675" y="3245632"/>
            <a:ext cx="4819650" cy="8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86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Maliyet ve Ulaşılabilirlik:</a:t>
            </a:r>
            <a:r>
              <a:rPr lang="en-US" sz="1286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Düşük maliyetli, temini kolay ve SGK tarafından birinci basamakta sınırlamasız karşılanan moleküllerdir.</a:t>
            </a:r>
            <a:endParaRPr/>
          </a:p>
        </p:txBody>
      </p:sp>
      <p:sp>
        <p:nvSpPr>
          <p:cNvPr id="199" name="Google Shape;199;p19"/>
          <p:cNvSpPr txBox="1"/>
          <p:nvPr/>
        </p:nvSpPr>
        <p:spPr>
          <a:xfrm>
            <a:off x="6543675" y="4223433"/>
            <a:ext cx="4819650" cy="8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86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Metformine Ekleme:</a:t>
            </a:r>
            <a:r>
              <a:rPr lang="en-US" sz="1286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HbA1c düşürme gücü yüksektir; ancak hipoglisemi ve kilo artışı riski dikkate alınmalıdır.</a:t>
            </a:r>
            <a:endParaRPr/>
          </a:p>
        </p:txBody>
      </p:sp>
      <p:sp>
        <p:nvSpPr>
          <p:cNvPr id="200" name="Google Shape;200;p19"/>
          <p:cNvSpPr txBox="1"/>
          <p:nvPr/>
        </p:nvSpPr>
        <p:spPr>
          <a:xfrm>
            <a:off x="6543675" y="5201233"/>
            <a:ext cx="4819650" cy="739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4" b="1" i="0" u="none" strike="noStrike" cap="none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Hızlı Yanıt: Metformin yerine insülin sekretogogu gerekirse uzatılmış salınımlı gliklazid veya glimepirid gibi görece kısa etkili SU tercih edilir.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0"/>
          <p:cNvSpPr/>
          <p:nvPr/>
        </p:nvSpPr>
        <p:spPr>
          <a:xfrm>
            <a:off x="609600" y="2032099"/>
            <a:ext cx="5578078" cy="4011298"/>
          </a:xfrm>
          <a:prstGeom prst="roundRect">
            <a:avLst>
              <a:gd name="adj" fmla="val 3589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0"/>
          <p:cNvSpPr/>
          <p:nvPr/>
        </p:nvSpPr>
        <p:spPr>
          <a:xfrm>
            <a:off x="6454378" y="1753046"/>
            <a:ext cx="5128021" cy="4304451"/>
          </a:xfrm>
          <a:prstGeom prst="roundRect">
            <a:avLst>
              <a:gd name="adj" fmla="val 3120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20"/>
          <p:cNvSpPr/>
          <p:nvPr/>
        </p:nvSpPr>
        <p:spPr>
          <a:xfrm>
            <a:off x="923925" y="3792168"/>
            <a:ext cx="4949428" cy="549970"/>
          </a:xfrm>
          <a:prstGeom prst="roundRect">
            <a:avLst>
              <a:gd name="adj" fmla="val 14230"/>
            </a:avLst>
          </a:prstGeom>
          <a:solidFill>
            <a:srgbClr val="F0FDF4"/>
          </a:solidFill>
          <a:ln w="9525" cap="flat" cmpd="sng">
            <a:solidFill>
              <a:srgbClr val="BBF7D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20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GELENEKSEL ORAL ANTİDİYABETİKLER</a:t>
            </a:r>
            <a:endParaRPr/>
          </a:p>
        </p:txBody>
      </p:sp>
      <p:sp>
        <p:nvSpPr>
          <p:cNvPr id="209" name="Google Shape;209;p20"/>
          <p:cNvSpPr txBox="1"/>
          <p:nvPr/>
        </p:nvSpPr>
        <p:spPr>
          <a:xfrm>
            <a:off x="609600" y="733425"/>
            <a:ext cx="11582400" cy="504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Sülfonilüreler</a:t>
            </a:r>
            <a:endParaRPr dirty="0"/>
          </a:p>
        </p:txBody>
      </p:sp>
      <p:sp>
        <p:nvSpPr>
          <p:cNvPr id="210" name="Google Shape;210;p20"/>
          <p:cNvSpPr txBox="1"/>
          <p:nvPr/>
        </p:nvSpPr>
        <p:spPr>
          <a:xfrm>
            <a:off x="923925" y="2346424"/>
            <a:ext cx="5080873" cy="299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69" b="1" i="0" u="none" strike="noStrike" cap="none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Doz ve kullanım</a:t>
            </a:r>
            <a:endParaRPr/>
          </a:p>
        </p:txBody>
      </p:sp>
      <p:sp>
        <p:nvSpPr>
          <p:cNvPr id="211" name="Google Shape;211;p20"/>
          <p:cNvSpPr txBox="1"/>
          <p:nvPr/>
        </p:nvSpPr>
        <p:spPr>
          <a:xfrm>
            <a:off x="923925" y="2760089"/>
            <a:ext cx="5044678" cy="539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2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62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Gliklazid MR Başlangıç:</a:t>
            </a:r>
            <a:r>
              <a:rPr lang="en-US" sz="1262" b="0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Sabah kahvaltısında tek doz </a:t>
            </a:r>
            <a:r>
              <a:rPr lang="en-US" sz="1262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30 mg/gün</a:t>
            </a:r>
            <a:r>
              <a:rPr lang="en-US" sz="1262" b="0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(Açlık şekeri &gt;200 ise 60 mg ile başlanabilir).</a:t>
            </a:r>
            <a:endParaRPr/>
          </a:p>
        </p:txBody>
      </p:sp>
      <p:sp>
        <p:nvSpPr>
          <p:cNvPr id="212" name="Google Shape;212;p20"/>
          <p:cNvSpPr txBox="1"/>
          <p:nvPr/>
        </p:nvSpPr>
        <p:spPr>
          <a:xfrm>
            <a:off x="923925" y="3394548"/>
            <a:ext cx="5080873" cy="283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2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62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Kademeli Doz Artışı (2–4 Haftada Bir):</a:t>
            </a:r>
            <a:endParaRPr/>
          </a:p>
        </p:txBody>
      </p:sp>
      <p:sp>
        <p:nvSpPr>
          <p:cNvPr id="213" name="Google Shape;213;p20"/>
          <p:cNvSpPr txBox="1"/>
          <p:nvPr/>
        </p:nvSpPr>
        <p:spPr>
          <a:xfrm>
            <a:off x="923925" y="4456439"/>
            <a:ext cx="5044678" cy="73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93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Glimepirid:</a:t>
            </a:r>
            <a:r>
              <a:rPr lang="en-US" sz="1193" b="0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Sabah kahvaltıdan hemen önce 1 mg/gün başlanır; 1–2 haftada bir 2 → 3 → 4 mg, gerekirse en fazla 8 mg/gün'e çıkılır.</a:t>
            </a:r>
            <a:endParaRPr/>
          </a:p>
        </p:txBody>
      </p:sp>
      <p:sp>
        <p:nvSpPr>
          <p:cNvPr id="214" name="Google Shape;214;p20"/>
          <p:cNvSpPr txBox="1"/>
          <p:nvPr/>
        </p:nvSpPr>
        <p:spPr>
          <a:xfrm>
            <a:off x="923925" y="5266501"/>
            <a:ext cx="5044678" cy="462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5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15803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Kullanım: Sabah kahvaltıda tek seferde alınır; tabletler bölünmez ve çiğnenmez.</a:t>
            </a:r>
            <a:endParaRPr/>
          </a:p>
        </p:txBody>
      </p:sp>
      <p:sp>
        <p:nvSpPr>
          <p:cNvPr id="215" name="Google Shape;215;p20"/>
          <p:cNvSpPr txBox="1"/>
          <p:nvPr/>
        </p:nvSpPr>
        <p:spPr>
          <a:xfrm>
            <a:off x="6768703" y="2067371"/>
            <a:ext cx="4630816" cy="299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69" b="1" i="0" u="none" strike="noStrike" cap="none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İzlem ve yan etkilerin yönetimi</a:t>
            </a:r>
            <a:endParaRPr/>
          </a:p>
        </p:txBody>
      </p:sp>
      <p:sp>
        <p:nvSpPr>
          <p:cNvPr id="216" name="Google Shape;216;p20"/>
          <p:cNvSpPr txBox="1"/>
          <p:nvPr/>
        </p:nvSpPr>
        <p:spPr>
          <a:xfrm>
            <a:off x="6768703" y="2481036"/>
            <a:ext cx="4594621" cy="88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2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62" b="1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Ev</a:t>
            </a:r>
            <a:r>
              <a:rPr lang="en-US" sz="1262" b="1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62" b="1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Takibi</a:t>
            </a:r>
            <a:r>
              <a:rPr lang="en-US" sz="1262" b="1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(KŞÖ):</a:t>
            </a:r>
            <a:r>
              <a:rPr lang="en-US" sz="12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İnsülin</a:t>
            </a:r>
            <a:r>
              <a:rPr lang="en-US" sz="12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salgılatıcı</a:t>
            </a:r>
            <a:r>
              <a:rPr lang="en-US" sz="12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etki</a:t>
            </a:r>
            <a:r>
              <a:rPr lang="en-US" sz="12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nedeniyle</a:t>
            </a:r>
            <a:r>
              <a:rPr lang="en-US" sz="12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hastaya</a:t>
            </a:r>
            <a:r>
              <a:rPr lang="en-US" sz="12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haftada</a:t>
            </a:r>
            <a:r>
              <a:rPr lang="en-US" sz="12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2–3 </a:t>
            </a:r>
            <a:r>
              <a:rPr lang="en-US" sz="12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gün</a:t>
            </a:r>
            <a:r>
              <a:rPr lang="en-US" sz="12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açlık</a:t>
            </a:r>
            <a:r>
              <a:rPr lang="en-US" sz="12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ve</a:t>
            </a:r>
            <a:r>
              <a:rPr lang="en-US" sz="12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semptom</a:t>
            </a:r>
            <a:r>
              <a:rPr lang="en-US" sz="12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anında</a:t>
            </a:r>
            <a:r>
              <a:rPr lang="en-US" sz="12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parmak</a:t>
            </a:r>
            <a:r>
              <a:rPr lang="en-US" sz="12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ucu</a:t>
            </a:r>
            <a:r>
              <a:rPr lang="en-US" sz="12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ölçümü</a:t>
            </a:r>
            <a:r>
              <a:rPr lang="en-US" sz="12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tembihlenir</a:t>
            </a:r>
            <a:r>
              <a:rPr lang="en-US" sz="12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  <p:sp>
        <p:nvSpPr>
          <p:cNvPr id="217" name="Google Shape;217;p20"/>
          <p:cNvSpPr txBox="1"/>
          <p:nvPr/>
        </p:nvSpPr>
        <p:spPr>
          <a:xfrm>
            <a:off x="6768703" y="3379512"/>
            <a:ext cx="4594621" cy="539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2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62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Hedef Açlık Kan Şekeri (AKŞ):</a:t>
            </a:r>
            <a:r>
              <a:rPr lang="en-US" sz="1262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Standart hastada </a:t>
            </a:r>
            <a:r>
              <a:rPr lang="en-US" sz="1262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80 – 130 mg/dL</a:t>
            </a:r>
            <a:r>
              <a:rPr lang="en-US" sz="1262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; yaşlı/kırılgan hastada </a:t>
            </a:r>
            <a:r>
              <a:rPr lang="en-US" sz="1262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100 – 150 mg/dL</a:t>
            </a:r>
            <a:r>
              <a:rPr lang="en-US" sz="1262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/>
          </a:p>
        </p:txBody>
      </p:sp>
      <p:sp>
        <p:nvSpPr>
          <p:cNvPr id="218" name="Google Shape;218;p20"/>
          <p:cNvSpPr txBox="1"/>
          <p:nvPr/>
        </p:nvSpPr>
        <p:spPr>
          <a:xfrm>
            <a:off x="6768703" y="4013970"/>
            <a:ext cx="4594621" cy="539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2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62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AKŞ 80 – 130 mg/dL (Hedefte):</a:t>
            </a:r>
            <a:r>
              <a:rPr lang="en-US" sz="1262" b="0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Doz artırılmaz; aynı dozda devam edilir. 3. ay HbA1c planlanır.</a:t>
            </a:r>
            <a:endParaRPr/>
          </a:p>
        </p:txBody>
      </p:sp>
      <p:sp>
        <p:nvSpPr>
          <p:cNvPr id="219" name="Google Shape;219;p20"/>
          <p:cNvSpPr txBox="1"/>
          <p:nvPr/>
        </p:nvSpPr>
        <p:spPr>
          <a:xfrm>
            <a:off x="6768703" y="4629379"/>
            <a:ext cx="4594621" cy="539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2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62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AKŞ &gt; 130 mg/dL:</a:t>
            </a:r>
            <a:r>
              <a:rPr lang="en-US" sz="1262" b="0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Hipoglisemi yoksa doz bir basamak artırılır (30 → 60 → 90 → 120 mg).</a:t>
            </a:r>
            <a:endParaRPr/>
          </a:p>
        </p:txBody>
      </p:sp>
      <p:sp>
        <p:nvSpPr>
          <p:cNvPr id="220" name="Google Shape;220;p20"/>
          <p:cNvSpPr txBox="1"/>
          <p:nvPr/>
        </p:nvSpPr>
        <p:spPr>
          <a:xfrm>
            <a:off x="6768703" y="5244787"/>
            <a:ext cx="4594621" cy="498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93" b="1" i="0" u="none" strike="noStrike" cap="none">
                <a:solidFill>
                  <a:srgbClr val="DC262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AKŞ &lt; 80 mg/dL veya Hipoglisemi: Doz artışı durdurulur; doz bir alt basamağa indirilir veya kesilir.</a:t>
            </a:r>
            <a:endParaRPr/>
          </a:p>
        </p:txBody>
      </p:sp>
      <p:sp>
        <p:nvSpPr>
          <p:cNvPr id="221" name="Google Shape;221;p20"/>
          <p:cNvSpPr txBox="1"/>
          <p:nvPr/>
        </p:nvSpPr>
        <p:spPr>
          <a:xfrm>
            <a:off x="746760" y="3915993"/>
            <a:ext cx="5303758" cy="302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30" b="1" i="0" u="none" strike="noStrike" cap="none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30 mg → 60 mg → 90 mg → Maksimum 120 mg/gün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1"/>
          <p:cNvSpPr/>
          <p:nvPr/>
        </p:nvSpPr>
        <p:spPr>
          <a:xfrm>
            <a:off x="609600" y="2141934"/>
            <a:ext cx="10972800" cy="3537220"/>
          </a:xfrm>
          <a:prstGeom prst="roundRect">
            <a:avLst>
              <a:gd name="adj" fmla="val 3814"/>
            </a:avLst>
          </a:prstGeom>
          <a:solidFill>
            <a:srgbClr val="FEF2F2"/>
          </a:solidFill>
          <a:ln w="9525" cap="flat" cmpd="sng">
            <a:solidFill>
              <a:srgbClr val="FEE2E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21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GELENEKSEL ORAL ANTİDİYABETİKLER</a:t>
            </a:r>
            <a:endParaRPr/>
          </a:p>
        </p:txBody>
      </p:sp>
      <p:sp>
        <p:nvSpPr>
          <p:cNvPr id="230" name="Google Shape;230;p21"/>
          <p:cNvSpPr txBox="1"/>
          <p:nvPr/>
        </p:nvSpPr>
        <p:spPr>
          <a:xfrm>
            <a:off x="609600" y="733425"/>
            <a:ext cx="11582400" cy="504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Sülfonilüreler</a:t>
            </a:r>
            <a:endParaRPr dirty="0"/>
          </a:p>
        </p:txBody>
      </p:sp>
      <p:sp>
        <p:nvSpPr>
          <p:cNvPr id="231" name="Google Shape;231;p21"/>
          <p:cNvSpPr txBox="1"/>
          <p:nvPr/>
        </p:nvSpPr>
        <p:spPr>
          <a:xfrm>
            <a:off x="923925" y="2456259"/>
            <a:ext cx="10332720" cy="32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Kırmızı Bayraklar</a:t>
            </a:r>
            <a:endParaRPr/>
          </a:p>
        </p:txBody>
      </p:sp>
      <p:sp>
        <p:nvSpPr>
          <p:cNvPr id="232" name="Google Shape;232;p21"/>
          <p:cNvSpPr txBox="1"/>
          <p:nvPr/>
        </p:nvSpPr>
        <p:spPr>
          <a:xfrm>
            <a:off x="923925" y="2916011"/>
            <a:ext cx="10332720" cy="8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Hipoglisemi ve Kilo:</a:t>
            </a:r>
            <a:r>
              <a:rPr lang="en-US" sz="1462" b="0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En sık yan etkilerdir; yaşlıda, karaciğer/böbrek yetersizliğinde şiddetli ve uzun süreli hipoglisemi gelişebilir.</a:t>
            </a:r>
            <a:endParaRPr/>
          </a:p>
        </p:txBody>
      </p:sp>
      <p:sp>
        <p:nvSpPr>
          <p:cNvPr id="233" name="Google Shape;233;p21"/>
          <p:cNvSpPr txBox="1"/>
          <p:nvPr/>
        </p:nvSpPr>
        <p:spPr>
          <a:xfrm>
            <a:off x="923925" y="3893812"/>
            <a:ext cx="10332720" cy="8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Glibenklamid:</a:t>
            </a:r>
            <a:r>
              <a:rPr lang="en-US" sz="1462" b="0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Kısa etkili SU (gliklazid MR, glimepirid) tercih edilir; eGFR &lt;30'da kontrendikedir.</a:t>
            </a:r>
            <a:endParaRPr/>
          </a:p>
        </p:txBody>
      </p:sp>
      <p:sp>
        <p:nvSpPr>
          <p:cNvPr id="234" name="Google Shape;234;p21"/>
          <p:cNvSpPr txBox="1"/>
          <p:nvPr/>
        </p:nvSpPr>
        <p:spPr>
          <a:xfrm>
            <a:off x="923925" y="4871613"/>
            <a:ext cx="10332720" cy="493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1" i="0" u="none" strike="noStrike" cap="none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Böbrek: Gliklazid eGFR 30–60'ta %50 azaltılır, &lt;30'da tercihen kullanılmaz; glimepirid &lt;30'da kullanılmaz.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1"/>
          <p:cNvSpPr/>
          <p:nvPr/>
        </p:nvSpPr>
        <p:spPr>
          <a:xfrm>
            <a:off x="609600" y="2141934"/>
            <a:ext cx="5353050" cy="4141357"/>
          </a:xfrm>
          <a:prstGeom prst="roundRect">
            <a:avLst>
              <a:gd name="adj" fmla="val 3814"/>
            </a:avLst>
          </a:prstGeom>
          <a:solidFill>
            <a:srgbClr val="FEF2F2"/>
          </a:solidFill>
          <a:ln w="9525" cap="flat" cmpd="sng">
            <a:solidFill>
              <a:srgbClr val="FEE2E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21"/>
          <p:cNvSpPr/>
          <p:nvPr/>
        </p:nvSpPr>
        <p:spPr>
          <a:xfrm>
            <a:off x="6229350" y="2171551"/>
            <a:ext cx="5353050" cy="4141357"/>
          </a:xfrm>
          <a:prstGeom prst="roundRect">
            <a:avLst>
              <a:gd name="adj" fmla="val 3880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21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GELENEKSEL ORAL ANTİDİYABETİKLER</a:t>
            </a:r>
            <a:endParaRPr/>
          </a:p>
        </p:txBody>
      </p:sp>
      <p:sp>
        <p:nvSpPr>
          <p:cNvPr id="230" name="Google Shape;230;p21"/>
          <p:cNvSpPr txBox="1"/>
          <p:nvPr/>
        </p:nvSpPr>
        <p:spPr>
          <a:xfrm>
            <a:off x="609600" y="733425"/>
            <a:ext cx="11582400" cy="504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Diğer</a:t>
            </a:r>
            <a:r>
              <a:rPr lang="en-US" sz="2625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2625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Sülfonilüreler</a:t>
            </a:r>
            <a:r>
              <a:rPr lang="en-US" sz="2625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2625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ve</a:t>
            </a:r>
            <a:r>
              <a:rPr lang="en-US" sz="2625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2625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Glinidler</a:t>
            </a:r>
            <a:endParaRPr dirty="0"/>
          </a:p>
        </p:txBody>
      </p:sp>
      <p:sp>
        <p:nvSpPr>
          <p:cNvPr id="231" name="Google Shape;231;p21"/>
          <p:cNvSpPr txBox="1"/>
          <p:nvPr/>
        </p:nvSpPr>
        <p:spPr>
          <a:xfrm>
            <a:off x="923925" y="2456259"/>
            <a:ext cx="4855845" cy="32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Sülfonilüreler (Doz Aralığı)</a:t>
            </a:r>
            <a:endParaRPr/>
          </a:p>
        </p:txBody>
      </p:sp>
      <p:sp>
        <p:nvSpPr>
          <p:cNvPr id="232" name="Google Shape;232;p21"/>
          <p:cNvSpPr txBox="1"/>
          <p:nvPr/>
        </p:nvSpPr>
        <p:spPr>
          <a:xfrm>
            <a:off x="923925" y="2916011"/>
            <a:ext cx="4819650" cy="8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Gliklazid</a:t>
            </a:r>
            <a:r>
              <a:rPr lang="en-US" sz="1462" b="1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80 mg:</a:t>
            </a:r>
            <a:r>
              <a:rPr lang="en-US" sz="1462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80–240 mg/</a:t>
            </a:r>
            <a:r>
              <a:rPr lang="en-US" sz="1462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gün</a:t>
            </a:r>
            <a:r>
              <a:rPr lang="en-US" sz="1462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(</a:t>
            </a:r>
            <a:r>
              <a:rPr lang="en-US" sz="1462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günde</a:t>
            </a:r>
            <a:r>
              <a:rPr lang="en-US" sz="1462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1–2 </a:t>
            </a:r>
            <a:r>
              <a:rPr lang="en-US" sz="1462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kez</a:t>
            </a:r>
            <a:r>
              <a:rPr lang="en-US" sz="1462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); </a:t>
            </a:r>
            <a:r>
              <a:rPr lang="en-US" sz="1462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Gliklazid</a:t>
            </a:r>
            <a:r>
              <a:rPr lang="en-US" sz="1462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MR 30–120 mg/</a:t>
            </a:r>
            <a:r>
              <a:rPr lang="en-US" sz="1462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gün</a:t>
            </a:r>
            <a:r>
              <a:rPr lang="en-US" sz="1462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tek</a:t>
            </a:r>
            <a:r>
              <a:rPr lang="en-US" sz="1462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doz.</a:t>
            </a:r>
            <a:endParaRPr dirty="0"/>
          </a:p>
        </p:txBody>
      </p:sp>
      <p:sp>
        <p:nvSpPr>
          <p:cNvPr id="233" name="Google Shape;233;p21"/>
          <p:cNvSpPr txBox="1"/>
          <p:nvPr/>
        </p:nvSpPr>
        <p:spPr>
          <a:xfrm>
            <a:off x="923925" y="3893812"/>
            <a:ext cx="4819650" cy="8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Glipizid:</a:t>
            </a:r>
            <a:r>
              <a:rPr lang="en-US" sz="1462" b="0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2.5–10 mg/gün (günde 2 kez); kontrollü salınımlı form 5–10 mg tek doz.</a:t>
            </a:r>
            <a:endParaRPr/>
          </a:p>
        </p:txBody>
      </p:sp>
      <p:sp>
        <p:nvSpPr>
          <p:cNvPr id="234" name="Google Shape;234;p21"/>
          <p:cNvSpPr txBox="1"/>
          <p:nvPr/>
        </p:nvSpPr>
        <p:spPr>
          <a:xfrm>
            <a:off x="923925" y="4871613"/>
            <a:ext cx="4819650" cy="804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1" i="0" u="none" strike="noStrike" cap="none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Glibenklamid 2.5–10 mg, Glibornurid 12.5–75 mg, Glikuidon 15–120 mg/gün; kahvaltıda, gerekirse akşam yemeğinde.</a:t>
            </a:r>
            <a:endParaRPr/>
          </a:p>
        </p:txBody>
      </p:sp>
      <p:sp>
        <p:nvSpPr>
          <p:cNvPr id="235" name="Google Shape;235;p21"/>
          <p:cNvSpPr txBox="1"/>
          <p:nvPr/>
        </p:nvSpPr>
        <p:spPr>
          <a:xfrm>
            <a:off x="6543675" y="2485876"/>
            <a:ext cx="4855845" cy="32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Glinidler (Kısa Etkili Sekretogoglar)</a:t>
            </a:r>
            <a:endParaRPr/>
          </a:p>
        </p:txBody>
      </p:sp>
      <p:sp>
        <p:nvSpPr>
          <p:cNvPr id="236" name="Google Shape;236;p21"/>
          <p:cNvSpPr txBox="1"/>
          <p:nvPr/>
        </p:nvSpPr>
        <p:spPr>
          <a:xfrm>
            <a:off x="6496050" y="3059942"/>
            <a:ext cx="4819800" cy="697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Repaglinid</a:t>
            </a:r>
            <a:r>
              <a:rPr lang="en-US" sz="1462" b="1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: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1.5–6 mg/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gün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; </a:t>
            </a:r>
            <a:r>
              <a:rPr lang="en-US" sz="1462" b="1" dirty="0" err="1">
                <a:solidFill>
                  <a:srgbClr val="334155"/>
                </a:solidFill>
                <a:latin typeface="Plus Jakarta Sans"/>
                <a:cs typeface="Plus Jakarta Sans"/>
                <a:sym typeface="Plus Jakarta Sans"/>
              </a:rPr>
              <a:t>Nateglinid</a:t>
            </a:r>
            <a:r>
              <a:rPr lang="en-US" sz="1462" b="1" dirty="0">
                <a:solidFill>
                  <a:srgbClr val="334155"/>
                </a:solidFill>
                <a:latin typeface="Plus Jakarta Sans"/>
                <a:cs typeface="Plus Jakarta Sans"/>
                <a:sym typeface="Plus Jakarta Sans"/>
              </a:rPr>
              <a:t>: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180–360 mg/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gün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;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günde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3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kez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,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yemeklerden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hemen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önce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  <p:sp>
        <p:nvSpPr>
          <p:cNvPr id="237" name="Google Shape;237;p21"/>
          <p:cNvSpPr txBox="1"/>
          <p:nvPr/>
        </p:nvSpPr>
        <p:spPr>
          <a:xfrm>
            <a:off x="6496050" y="4233153"/>
            <a:ext cx="4591200" cy="804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1" i="0" u="none" strike="noStrike" cap="none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Etki: SU gibi KATP kanallarını glukozdan bağımsız kapatarak insülin salgısını artırır; hipoglisemi ve kilo alımı açısından izlenir.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2"/>
          <p:cNvSpPr/>
          <p:nvPr/>
        </p:nvSpPr>
        <p:spPr>
          <a:xfrm>
            <a:off x="609600" y="2027634"/>
            <a:ext cx="5353050" cy="4201998"/>
          </a:xfrm>
          <a:prstGeom prst="roundRect">
            <a:avLst>
              <a:gd name="adj" fmla="val 3580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22"/>
          <p:cNvSpPr/>
          <p:nvPr/>
        </p:nvSpPr>
        <p:spPr>
          <a:xfrm>
            <a:off x="6229350" y="2018704"/>
            <a:ext cx="5353050" cy="4201998"/>
          </a:xfrm>
          <a:prstGeom prst="roundRect">
            <a:avLst>
              <a:gd name="adj" fmla="val 3563"/>
            </a:avLst>
          </a:prstGeom>
          <a:solidFill>
            <a:srgbClr val="FFFFFF"/>
          </a:solidFill>
          <a:ln w="9525" cap="flat" cmpd="sng">
            <a:solidFill>
              <a:srgbClr val="FEE2E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22"/>
          <p:cNvSpPr/>
          <p:nvPr/>
        </p:nvSpPr>
        <p:spPr>
          <a:xfrm>
            <a:off x="923925" y="4721263"/>
            <a:ext cx="4724400" cy="721816"/>
          </a:xfrm>
          <a:prstGeom prst="roundRect">
            <a:avLst>
              <a:gd name="adj" fmla="val 10556"/>
            </a:avLst>
          </a:prstGeom>
          <a:solidFill>
            <a:srgbClr val="F0FDF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2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GELENEKSEL ORAL ANTİDİYABETİKLER</a:t>
            </a:r>
            <a:endParaRPr/>
          </a:p>
        </p:txBody>
      </p:sp>
      <p:sp>
        <p:nvSpPr>
          <p:cNvPr id="246" name="Google Shape;246;p22"/>
          <p:cNvSpPr txBox="1"/>
          <p:nvPr/>
        </p:nvSpPr>
        <p:spPr>
          <a:xfrm>
            <a:off x="609600" y="733425"/>
            <a:ext cx="11582400" cy="504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Pioglitazon</a:t>
            </a:r>
            <a:r>
              <a:rPr lang="en-US" sz="2625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(</a:t>
            </a:r>
            <a:r>
              <a:rPr lang="tr-TR" sz="1350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Glifix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® 15/30/45 mg)</a:t>
            </a:r>
            <a:endParaRPr dirty="0"/>
          </a:p>
        </p:txBody>
      </p:sp>
      <p:sp>
        <p:nvSpPr>
          <p:cNvPr id="247" name="Google Shape;247;p22"/>
          <p:cNvSpPr txBox="1"/>
          <p:nvPr/>
        </p:nvSpPr>
        <p:spPr>
          <a:xfrm>
            <a:off x="923925" y="2341959"/>
            <a:ext cx="4855845" cy="29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1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Etki mekanizması ve dozlama</a:t>
            </a:r>
            <a:endParaRPr/>
          </a:p>
        </p:txBody>
      </p:sp>
      <p:sp>
        <p:nvSpPr>
          <p:cNvPr id="248" name="Google Shape;248;p22"/>
          <p:cNvSpPr txBox="1"/>
          <p:nvPr/>
        </p:nvSpPr>
        <p:spPr>
          <a:xfrm>
            <a:off x="923925" y="2765661"/>
            <a:ext cx="4819650" cy="8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86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İnsülin Duyarlaştırıcı:</a:t>
            </a:r>
            <a:r>
              <a:rPr lang="en-US" sz="1286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PPAR-gama reseptörlerini aktive ederek periferik kas ve yağ dokusunda insülin direncini kırar; hipoglisemi yapmaz.</a:t>
            </a:r>
            <a:endParaRPr/>
          </a:p>
        </p:txBody>
      </p:sp>
      <p:sp>
        <p:nvSpPr>
          <p:cNvPr id="249" name="Google Shape;249;p22"/>
          <p:cNvSpPr txBox="1"/>
          <p:nvPr/>
        </p:nvSpPr>
        <p:spPr>
          <a:xfrm>
            <a:off x="923925" y="3743462"/>
            <a:ext cx="4819650" cy="8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86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Endikasyon:</a:t>
            </a:r>
            <a:r>
              <a:rPr lang="en-US" sz="1286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Aşikâr insülin direnci veya MASLD/MASH eşlik eden olgularda tercih edilebilir; sekonder KV olay ve inme riskini azalttığı gösterilmiştir.</a:t>
            </a:r>
            <a:endParaRPr/>
          </a:p>
        </p:txBody>
      </p:sp>
      <p:sp>
        <p:nvSpPr>
          <p:cNvPr id="250" name="Google Shape;250;p22"/>
          <p:cNvSpPr txBox="1"/>
          <p:nvPr/>
        </p:nvSpPr>
        <p:spPr>
          <a:xfrm>
            <a:off x="6543675" y="2333029"/>
            <a:ext cx="4855845" cy="29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17" b="1" i="0" u="none" strike="noStrike" cap="none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Kırmızı Bayraklar ve SUT Mevzuatı</a:t>
            </a:r>
            <a:endParaRPr/>
          </a:p>
        </p:txBody>
      </p:sp>
      <p:sp>
        <p:nvSpPr>
          <p:cNvPr id="251" name="Google Shape;251;p22"/>
          <p:cNvSpPr txBox="1"/>
          <p:nvPr/>
        </p:nvSpPr>
        <p:spPr>
          <a:xfrm>
            <a:off x="6543675" y="2756731"/>
            <a:ext cx="4819650" cy="1090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86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Sıvı Retansiyonu ve KY:</a:t>
            </a:r>
            <a:r>
              <a:rPr lang="en-US" sz="1286" b="0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Ödem, kilo artışı ve KKY riskini artırır (özellikle insülinle); ödem, efor dispnesi veya ortopne gelişirse ilaç kesilerek KY açısından değerlendirilir.</a:t>
            </a:r>
            <a:endParaRPr/>
          </a:p>
        </p:txBody>
      </p:sp>
      <p:sp>
        <p:nvSpPr>
          <p:cNvPr id="252" name="Google Shape;252;p22"/>
          <p:cNvSpPr txBox="1"/>
          <p:nvPr/>
        </p:nvSpPr>
        <p:spPr>
          <a:xfrm>
            <a:off x="6543675" y="3961642"/>
            <a:ext cx="4819650" cy="1090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86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Kontrendikasyon:</a:t>
            </a:r>
            <a:r>
              <a:rPr lang="en-US" sz="1286" b="0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Kalp yetersizliği, ALT &gt;2.5×ÜSN, mesane kanseri/araştırılmamış makroskopik hematüri, maküla ödemi riski, gebelik. Postmenopozal kadınlarda kırık riskini artırır.</a:t>
            </a:r>
            <a:endParaRPr/>
          </a:p>
        </p:txBody>
      </p:sp>
      <p:sp>
        <p:nvSpPr>
          <p:cNvPr id="253" name="Google Shape;253;p22"/>
          <p:cNvSpPr txBox="1"/>
          <p:nvPr/>
        </p:nvSpPr>
        <p:spPr>
          <a:xfrm>
            <a:off x="6543675" y="5166553"/>
            <a:ext cx="4819650" cy="739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4" b="1" i="0" u="none" strike="noStrike" cap="none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Birinci basamakta reçete ve geri ödeme: Pioglitazonu endokrinoloji, iç hastalıkları, çocuk sağlığı veya kardiyoloji uzmanı reçete eder; bu uzmanların raporuyla tüm hekimler reçete edebilir.</a:t>
            </a:r>
            <a:endParaRPr/>
          </a:p>
        </p:txBody>
      </p:sp>
      <p:sp>
        <p:nvSpPr>
          <p:cNvPr id="254" name="Google Shape;254;p22"/>
          <p:cNvSpPr txBox="1"/>
          <p:nvPr/>
        </p:nvSpPr>
        <p:spPr>
          <a:xfrm>
            <a:off x="1038225" y="4835563"/>
            <a:ext cx="4591050" cy="493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4" b="1" i="0" u="none" strike="noStrike" cap="none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Dozlama: 15–45 mg/gün, günde 1 kez, yemekten bağımsız. Rosiglitazon ülkemizde piyasadan çekilmiştir.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3"/>
          <p:cNvSpPr/>
          <p:nvPr/>
        </p:nvSpPr>
        <p:spPr>
          <a:xfrm>
            <a:off x="609600" y="2141934"/>
            <a:ext cx="5353050" cy="4282450"/>
          </a:xfrm>
          <a:prstGeom prst="roundRect">
            <a:avLst>
              <a:gd name="adj" fmla="val 3814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23"/>
          <p:cNvSpPr/>
          <p:nvPr/>
        </p:nvSpPr>
        <p:spPr>
          <a:xfrm>
            <a:off x="6229350" y="2141934"/>
            <a:ext cx="5353050" cy="4282450"/>
          </a:xfrm>
          <a:prstGeom prst="roundRect">
            <a:avLst>
              <a:gd name="adj" fmla="val 3814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23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GELENEKSEL ORAL ANTİDİYABETİKLER</a:t>
            </a:r>
            <a:endParaRPr/>
          </a:p>
        </p:txBody>
      </p:sp>
      <p:sp>
        <p:nvSpPr>
          <p:cNvPr id="262" name="Google Shape;262;p23"/>
          <p:cNvSpPr txBox="1"/>
          <p:nvPr/>
        </p:nvSpPr>
        <p:spPr>
          <a:xfrm>
            <a:off x="609600" y="812645"/>
            <a:ext cx="11582400" cy="4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Akarboz </a:t>
            </a:r>
            <a:r>
              <a:rPr lang="en-US" sz="135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(Glukobay® 50/100 mg)</a:t>
            </a:r>
            <a:endParaRPr/>
          </a:p>
        </p:txBody>
      </p:sp>
      <p:sp>
        <p:nvSpPr>
          <p:cNvPr id="263" name="Google Shape;263;p23"/>
          <p:cNvSpPr txBox="1"/>
          <p:nvPr/>
        </p:nvSpPr>
        <p:spPr>
          <a:xfrm>
            <a:off x="923925" y="2456259"/>
            <a:ext cx="4855845" cy="625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Etki mekanizması ve dozlama</a:t>
            </a:r>
            <a:endParaRPr/>
          </a:p>
        </p:txBody>
      </p:sp>
      <p:sp>
        <p:nvSpPr>
          <p:cNvPr id="264" name="Google Shape;264;p23"/>
          <p:cNvSpPr txBox="1"/>
          <p:nvPr/>
        </p:nvSpPr>
        <p:spPr>
          <a:xfrm>
            <a:off x="923925" y="3214982"/>
            <a:ext cx="4819650" cy="933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Alfa-Glukozidaz İnhibisyonu:</a:t>
            </a:r>
            <a:r>
              <a:rPr lang="en-US" sz="1462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Kompleks karbonhidratların parçalanmasını ve emilimini geciktirerek tokluk glukoz pikini düşürür.</a:t>
            </a:r>
            <a:endParaRPr/>
          </a:p>
        </p:txBody>
      </p:sp>
      <p:sp>
        <p:nvSpPr>
          <p:cNvPr id="265" name="Google Shape;265;p23"/>
          <p:cNvSpPr txBox="1"/>
          <p:nvPr/>
        </p:nvSpPr>
        <p:spPr>
          <a:xfrm>
            <a:off x="923925" y="4263227"/>
            <a:ext cx="4819650" cy="8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Kullanım Kuralı:</a:t>
            </a:r>
            <a:r>
              <a:rPr lang="en-US" sz="1462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Günde 3 kez, yemeklerde ilk lokma ile birlikte çiğneyerek alınır.</a:t>
            </a:r>
            <a:endParaRPr/>
          </a:p>
        </p:txBody>
      </p:sp>
      <p:sp>
        <p:nvSpPr>
          <p:cNvPr id="266" name="Google Shape;266;p23"/>
          <p:cNvSpPr txBox="1"/>
          <p:nvPr/>
        </p:nvSpPr>
        <p:spPr>
          <a:xfrm>
            <a:off x="923925" y="5241028"/>
            <a:ext cx="4819650" cy="804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1" i="0" u="none" strike="noStrike" cap="none" dirty="0" err="1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Doz</a:t>
            </a:r>
            <a:r>
              <a:rPr lang="en-US" sz="1312" b="1" i="0" u="none" strike="noStrike" cap="none" dirty="0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: </a:t>
            </a:r>
            <a:r>
              <a:rPr lang="en-US" sz="1312" b="1" i="0" u="none" strike="noStrike" cap="none" dirty="0" err="1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Akarboz</a:t>
            </a:r>
            <a:r>
              <a:rPr lang="en-US" sz="1312" b="1" i="0" u="none" strike="noStrike" cap="none" dirty="0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150–300 mg/</a:t>
            </a:r>
            <a:r>
              <a:rPr lang="en-US" sz="1312" b="1" i="0" u="none" strike="noStrike" cap="none" dirty="0" err="1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gün</a:t>
            </a:r>
            <a:r>
              <a:rPr lang="en-US" sz="1312" b="1" i="0" u="none" strike="noStrike" cap="none" dirty="0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(50 </a:t>
            </a:r>
            <a:r>
              <a:rPr lang="en-US" sz="1312" b="1" i="0" u="none" strike="noStrike" cap="none" dirty="0" err="1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veya</a:t>
            </a:r>
            <a:r>
              <a:rPr lang="en-US" sz="1312" b="1" i="0" u="none" strike="noStrike" cap="none" dirty="0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100 mg tablet), </a:t>
            </a:r>
            <a:r>
              <a:rPr lang="en-US" sz="1312" b="1" i="0" u="none" strike="noStrike" cap="none" dirty="0" err="1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günde</a:t>
            </a:r>
            <a:r>
              <a:rPr lang="en-US" sz="1312" b="1" i="0" u="none" strike="noStrike" cap="none" dirty="0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3 </a:t>
            </a:r>
            <a:r>
              <a:rPr lang="en-US" sz="1312" b="1" i="0" u="none" strike="noStrike" cap="none" dirty="0" err="1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kez</a:t>
            </a:r>
            <a:r>
              <a:rPr lang="en-US" sz="1312" b="1" i="0" u="none" strike="noStrike" cap="none" dirty="0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; miglitol de </a:t>
            </a:r>
            <a:r>
              <a:rPr lang="en-US" sz="1312" b="1" i="0" u="none" strike="noStrike" cap="none" dirty="0" err="1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aynı</a:t>
            </a:r>
            <a:r>
              <a:rPr lang="en-US" sz="1312" b="1" i="0" u="none" strike="noStrike" cap="none" dirty="0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doz</a:t>
            </a:r>
            <a:r>
              <a:rPr lang="en-US" sz="1312" b="1" i="0" u="none" strike="noStrike" cap="none" dirty="0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aralığındadır</a:t>
            </a:r>
            <a:r>
              <a:rPr lang="en-US" sz="1312" b="1" i="0" u="none" strike="noStrike" cap="none" dirty="0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  <p:sp>
        <p:nvSpPr>
          <p:cNvPr id="267" name="Google Shape;267;p23"/>
          <p:cNvSpPr txBox="1"/>
          <p:nvPr/>
        </p:nvSpPr>
        <p:spPr>
          <a:xfrm>
            <a:off x="6543675" y="2456259"/>
            <a:ext cx="4855845" cy="32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Kırmızı Bayraklar</a:t>
            </a:r>
            <a:endParaRPr/>
          </a:p>
        </p:txBody>
      </p:sp>
      <p:sp>
        <p:nvSpPr>
          <p:cNvPr id="268" name="Google Shape;268;p23"/>
          <p:cNvSpPr txBox="1"/>
          <p:nvPr/>
        </p:nvSpPr>
        <p:spPr>
          <a:xfrm>
            <a:off x="6543675" y="2916011"/>
            <a:ext cx="4819650" cy="1046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GİS Yan </a:t>
            </a:r>
            <a:r>
              <a:rPr lang="en-US" sz="1462" b="1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Etkileri</a:t>
            </a:r>
            <a:r>
              <a:rPr lang="en-US" sz="1462" b="1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: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Gaz,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şişkinlik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,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diyare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görülür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İBH,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kronik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ülserasyon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,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malabsorpsiyon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,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siroz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,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gebelik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/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laktasyon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ve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1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eGFR &lt;25'te </a:t>
            </a:r>
            <a:r>
              <a:rPr lang="en-US" sz="1462" b="1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kontrendikedir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  <p:sp>
        <p:nvSpPr>
          <p:cNvPr id="269" name="Google Shape;269;p23"/>
          <p:cNvSpPr txBox="1"/>
          <p:nvPr/>
        </p:nvSpPr>
        <p:spPr>
          <a:xfrm>
            <a:off x="6543675" y="4266427"/>
            <a:ext cx="4819650" cy="1236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 dirty="0" err="1">
                <a:solidFill>
                  <a:srgbClr val="DC262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Hipoglisemi</a:t>
            </a:r>
            <a:r>
              <a:rPr lang="en-US" sz="1462" b="1" i="0" u="none" strike="noStrike" cap="none" dirty="0">
                <a:solidFill>
                  <a:srgbClr val="DC262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1" i="0" u="none" strike="noStrike" cap="none" dirty="0" err="1">
                <a:solidFill>
                  <a:srgbClr val="DC262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Tedavisi</a:t>
            </a:r>
            <a:r>
              <a:rPr lang="en-US" sz="1462" b="1" i="0" u="none" strike="noStrike" cap="none" dirty="0">
                <a:solidFill>
                  <a:srgbClr val="DC262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1" i="0" u="none" strike="noStrike" cap="none" dirty="0" err="1">
                <a:solidFill>
                  <a:srgbClr val="DC262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Kuralı</a:t>
            </a:r>
            <a:r>
              <a:rPr lang="en-US" sz="1462" b="1" i="0" u="none" strike="noStrike" cap="none" dirty="0">
                <a:solidFill>
                  <a:srgbClr val="DC262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: </a:t>
            </a:r>
            <a:r>
              <a:rPr lang="en-US" sz="1462" b="1" i="0" u="none" strike="noStrike" cap="none" dirty="0" err="1">
                <a:solidFill>
                  <a:srgbClr val="DC262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Sülfonilüre</a:t>
            </a:r>
            <a:r>
              <a:rPr lang="en-US" sz="1462" b="1" i="0" u="none" strike="noStrike" cap="none" dirty="0">
                <a:solidFill>
                  <a:srgbClr val="DC262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1" i="0" u="none" strike="noStrike" cap="none" dirty="0" err="1">
                <a:solidFill>
                  <a:srgbClr val="DC262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ile</a:t>
            </a:r>
            <a:r>
              <a:rPr lang="en-US" sz="1462" b="1" i="0" u="none" strike="noStrike" cap="none" dirty="0">
                <a:solidFill>
                  <a:srgbClr val="DC262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1" i="0" u="none" strike="noStrike" cap="none" dirty="0" err="1">
                <a:solidFill>
                  <a:srgbClr val="DC262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kombineyken</a:t>
            </a:r>
            <a:r>
              <a:rPr lang="en-US" sz="1462" b="1" i="0" u="none" strike="noStrike" cap="none" dirty="0">
                <a:solidFill>
                  <a:srgbClr val="DC262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1" i="0" u="none" strike="noStrike" cap="none" dirty="0" err="1">
                <a:solidFill>
                  <a:srgbClr val="DC262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hipoglisemi</a:t>
            </a:r>
            <a:r>
              <a:rPr lang="en-US" sz="1462" b="1" i="0" u="none" strike="noStrike" cap="none" dirty="0">
                <a:solidFill>
                  <a:srgbClr val="DC262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1" i="0" u="none" strike="noStrike" cap="none" dirty="0" err="1">
                <a:solidFill>
                  <a:srgbClr val="DC262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gelişirse</a:t>
            </a:r>
            <a:r>
              <a:rPr lang="en-US" sz="1462" b="1" i="0" u="none" strike="noStrike" cap="none" dirty="0">
                <a:solidFill>
                  <a:srgbClr val="DC262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1" i="0" u="none" strike="noStrike" cap="none" dirty="0" err="1">
                <a:solidFill>
                  <a:srgbClr val="DC262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sukroz</a:t>
            </a:r>
            <a:r>
              <a:rPr lang="en-US" sz="1462" b="1" i="0" u="none" strike="noStrike" cap="none" dirty="0">
                <a:solidFill>
                  <a:srgbClr val="DC262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1" i="0" u="none" strike="noStrike" cap="none" dirty="0" err="1">
                <a:solidFill>
                  <a:srgbClr val="DC262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emilmez</a:t>
            </a:r>
            <a:r>
              <a:rPr lang="en-US" sz="1462" b="1" i="0" u="none" strike="noStrike" cap="none" dirty="0">
                <a:solidFill>
                  <a:srgbClr val="DC262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; MUTLAKA SAF DEKSTROZ/GLUKOZ </a:t>
            </a:r>
            <a:r>
              <a:rPr lang="en-US" sz="1462" b="1" i="0" u="none" strike="noStrike" cap="none" dirty="0" err="1">
                <a:solidFill>
                  <a:srgbClr val="DC262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verilmelidir</a:t>
            </a:r>
            <a:r>
              <a:rPr lang="en-US" sz="1462" b="1" i="0" u="none" strike="noStrike" cap="none" dirty="0">
                <a:solidFill>
                  <a:srgbClr val="DC262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!</a:t>
            </a: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4"/>
          <p:cNvSpPr/>
          <p:nvPr/>
        </p:nvSpPr>
        <p:spPr>
          <a:xfrm>
            <a:off x="609600" y="2209353"/>
            <a:ext cx="5353050" cy="4452271"/>
          </a:xfrm>
          <a:prstGeom prst="roundRect">
            <a:avLst>
              <a:gd name="adj" fmla="val 3967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24"/>
          <p:cNvSpPr/>
          <p:nvPr/>
        </p:nvSpPr>
        <p:spPr>
          <a:xfrm>
            <a:off x="6229350" y="2075259"/>
            <a:ext cx="5353050" cy="4452271"/>
          </a:xfrm>
          <a:prstGeom prst="roundRect">
            <a:avLst>
              <a:gd name="adj" fmla="val 3674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24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YENİ NESİL ORAL AJANLAR</a:t>
            </a:r>
            <a:endParaRPr/>
          </a:p>
        </p:txBody>
      </p:sp>
      <p:sp>
        <p:nvSpPr>
          <p:cNvPr id="278" name="Google Shape;278;p24"/>
          <p:cNvSpPr txBox="1"/>
          <p:nvPr/>
        </p:nvSpPr>
        <p:spPr>
          <a:xfrm>
            <a:off x="609600" y="733425"/>
            <a:ext cx="11582400" cy="504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DPP-4 </a:t>
            </a:r>
            <a:r>
              <a:rPr lang="en-US" sz="2625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İnhibitörleri</a:t>
            </a:r>
            <a:r>
              <a:rPr lang="en-US" sz="2625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(</a:t>
            </a:r>
            <a:r>
              <a:rPr lang="en-US" sz="1350" b="0" i="0" u="none" strike="noStrike" cap="none" dirty="0" err="1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Gliptinler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)</a:t>
            </a:r>
            <a:endParaRPr dirty="0"/>
          </a:p>
        </p:txBody>
      </p:sp>
      <p:sp>
        <p:nvSpPr>
          <p:cNvPr id="279" name="Google Shape;279;p24"/>
          <p:cNvSpPr txBox="1"/>
          <p:nvPr/>
        </p:nvSpPr>
        <p:spPr>
          <a:xfrm>
            <a:off x="923925" y="2682832"/>
            <a:ext cx="4855845" cy="625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Etki mekanizması</a:t>
            </a:r>
            <a:endParaRPr/>
          </a:p>
        </p:txBody>
      </p:sp>
      <p:sp>
        <p:nvSpPr>
          <p:cNvPr id="280" name="Google Shape;280;p24"/>
          <p:cNvSpPr txBox="1"/>
          <p:nvPr/>
        </p:nvSpPr>
        <p:spPr>
          <a:xfrm>
            <a:off x="923925" y="3460594"/>
            <a:ext cx="4855845" cy="8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1E293B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DPP-4 Enzim İnhibisyonu:</a:t>
            </a:r>
            <a:r>
              <a:rPr lang="en-US">
                <a:solidFill>
                  <a:srgbClr val="1E293B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 Barsak L ve K hücrelerinden salgılanan endojen GLP-1 ve GIP inkretin hormonlarını yıkan DPP-4 enzimini bloke ederek inkretinlerin yarı ömrünü uzatır.</a:t>
            </a:r>
            <a:r>
              <a:rPr lang="en-US" sz="1100">
                <a:solidFill>
                  <a:schemeClr val="dk1"/>
                </a:solidFill>
              </a:rPr>
              <a:t> </a:t>
            </a:r>
            <a:endParaRPr/>
          </a:p>
        </p:txBody>
      </p:sp>
      <p:sp>
        <p:nvSpPr>
          <p:cNvPr id="281" name="Google Shape;281;p24"/>
          <p:cNvSpPr txBox="1"/>
          <p:nvPr/>
        </p:nvSpPr>
        <p:spPr>
          <a:xfrm>
            <a:off x="923925" y="3343870"/>
            <a:ext cx="48198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24"/>
          <p:cNvSpPr txBox="1"/>
          <p:nvPr/>
        </p:nvSpPr>
        <p:spPr>
          <a:xfrm>
            <a:off x="923925" y="4496494"/>
            <a:ext cx="4855845" cy="12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1E293B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Glukoza Bağımlı Çift Yönlü Etki:</a:t>
            </a:r>
            <a:r>
              <a:rPr lang="en-US">
                <a:solidFill>
                  <a:srgbClr val="1E293B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 Kan şekeri yükseldiğinde beta hücrelerinden insülin sekresyonunu artırır; hiperglisemi esnasında alfa hücrelerinden uygunsuz glukagon çıkışını baskılar.</a:t>
            </a:r>
            <a:r>
              <a:rPr lang="en-US" sz="1100">
                <a:solidFill>
                  <a:schemeClr val="dk1"/>
                </a:solidFill>
              </a:rPr>
              <a:t> </a:t>
            </a:r>
            <a:endParaRPr/>
          </a:p>
        </p:txBody>
      </p:sp>
      <p:sp>
        <p:nvSpPr>
          <p:cNvPr id="283" name="Google Shape;283;p24"/>
          <p:cNvSpPr txBox="1"/>
          <p:nvPr/>
        </p:nvSpPr>
        <p:spPr>
          <a:xfrm>
            <a:off x="923925" y="4397871"/>
            <a:ext cx="59055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24"/>
          <p:cNvSpPr txBox="1"/>
          <p:nvPr/>
        </p:nvSpPr>
        <p:spPr>
          <a:xfrm>
            <a:off x="876225" y="4896604"/>
            <a:ext cx="48198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5028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24"/>
          <p:cNvSpPr txBox="1"/>
          <p:nvPr/>
        </p:nvSpPr>
        <p:spPr>
          <a:xfrm>
            <a:off x="6543675" y="2389584"/>
            <a:ext cx="4855845" cy="32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Klinik Üstünlükleri ve Tercih Nedenleri</a:t>
            </a:r>
            <a:endParaRPr/>
          </a:p>
        </p:txBody>
      </p:sp>
      <p:sp>
        <p:nvSpPr>
          <p:cNvPr id="286" name="Google Shape;286;p24"/>
          <p:cNvSpPr txBox="1"/>
          <p:nvPr/>
        </p:nvSpPr>
        <p:spPr>
          <a:xfrm>
            <a:off x="6543675" y="2868386"/>
            <a:ext cx="4819800" cy="933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Glukoza Bağımlı İnsülin Salgısı:</a:t>
            </a:r>
            <a:r>
              <a:rPr lang="en-US" sz="1462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Endojen inkretin hormonlarını yıkan DPP-4 enzimini bloke eder. Şeker normal ise insülin salgılatmaz.</a:t>
            </a:r>
            <a:endParaRPr/>
          </a:p>
        </p:txBody>
      </p:sp>
      <p:sp>
        <p:nvSpPr>
          <p:cNvPr id="287" name="Google Shape;287;p24"/>
          <p:cNvSpPr txBox="1"/>
          <p:nvPr/>
        </p:nvSpPr>
        <p:spPr>
          <a:xfrm>
            <a:off x="6543675" y="3916731"/>
            <a:ext cx="4819650" cy="631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Düşük Hipoglisemi Riski:</a:t>
            </a:r>
            <a:r>
              <a:rPr lang="en-US" sz="1462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Hipoglisemi yapmaz; kilo açısından nötrdür.</a:t>
            </a:r>
            <a:endParaRPr/>
          </a:p>
        </p:txBody>
      </p:sp>
      <p:sp>
        <p:nvSpPr>
          <p:cNvPr id="288" name="Google Shape;288;p24"/>
          <p:cNvSpPr txBox="1"/>
          <p:nvPr/>
        </p:nvSpPr>
        <p:spPr>
          <a:xfrm>
            <a:off x="6543675" y="4662804"/>
            <a:ext cx="4855845" cy="631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Tamamen Kilo Nötr:</a:t>
            </a:r>
            <a:r>
              <a:rPr lang="en-US" sz="1462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Kilo aldırmaz veya zayıflatmaz.</a:t>
            </a:r>
            <a:endParaRPr/>
          </a:p>
        </p:txBody>
      </p:sp>
      <p:sp>
        <p:nvSpPr>
          <p:cNvPr id="289" name="Google Shape;289;p24"/>
          <p:cNvSpPr txBox="1"/>
          <p:nvPr/>
        </p:nvSpPr>
        <p:spPr>
          <a:xfrm>
            <a:off x="6543675" y="5408878"/>
            <a:ext cx="4819650" cy="804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1" i="0" u="none" strike="noStrike" cap="none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Seçim: Ciddi hiperglisemik semptomu olmayan, kilo nötr ve hipoglisemi riski düşük ajan gereken hastalarda seçilebilir.</a:t>
            </a:r>
            <a:endParaRPr/>
          </a:p>
        </p:txBody>
      </p:sp>
      <p:sp>
        <p:nvSpPr>
          <p:cNvPr id="290" name="Google Shape;290;p24"/>
          <p:cNvSpPr txBox="1"/>
          <p:nvPr/>
        </p:nvSpPr>
        <p:spPr>
          <a:xfrm>
            <a:off x="609600" y="1455924"/>
            <a:ext cx="10972800" cy="790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>
                <a:solidFill>
                  <a:srgbClr val="0F766E"/>
                </a:solidFill>
                <a:highlight>
                  <a:srgbClr val="F0FDFA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Moleküller:</a:t>
            </a:r>
            <a:r>
              <a:rPr lang="en-US" sz="1450">
                <a:solidFill>
                  <a:srgbClr val="0F766E"/>
                </a:solidFill>
                <a:highlight>
                  <a:srgbClr val="F0FDFA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 Sitagliptin (Januvia® 100 mg 1x1), Vildagliptin (Galvus® 50 mg 1–2x1), Linagliptin (Trajenta® 5 mg 1x1), Saksagliptin (Onglyza® 5 mg 1x1), Alogliptin (25 mg 1x1).</a:t>
            </a:r>
            <a:endParaRPr sz="16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5"/>
          <p:cNvSpPr/>
          <p:nvPr/>
        </p:nvSpPr>
        <p:spPr>
          <a:xfrm>
            <a:off x="609600" y="2331392"/>
            <a:ext cx="5353050" cy="4288189"/>
          </a:xfrm>
          <a:prstGeom prst="roundRect">
            <a:avLst>
              <a:gd name="adj" fmla="val 4278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25"/>
          <p:cNvSpPr/>
          <p:nvPr/>
        </p:nvSpPr>
        <p:spPr>
          <a:xfrm>
            <a:off x="6229350" y="2285851"/>
            <a:ext cx="5353050" cy="4288189"/>
          </a:xfrm>
          <a:prstGeom prst="roundRect">
            <a:avLst>
              <a:gd name="adj" fmla="val 4157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25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YENİ NESİL ORAL AJANLAR</a:t>
            </a:r>
            <a:endParaRPr/>
          </a:p>
        </p:txBody>
      </p:sp>
      <p:sp>
        <p:nvSpPr>
          <p:cNvPr id="298" name="Google Shape;298;p25"/>
          <p:cNvSpPr txBox="1"/>
          <p:nvPr/>
        </p:nvSpPr>
        <p:spPr>
          <a:xfrm>
            <a:off x="609600" y="733425"/>
            <a:ext cx="11582400" cy="4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DPP-4 İnhibitörleri: Dozlama ve</a:t>
            </a:r>
            <a:r>
              <a:rPr lang="en-US" sz="2625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26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Takip</a:t>
            </a:r>
            <a:endParaRPr/>
          </a:p>
        </p:txBody>
      </p:sp>
      <p:sp>
        <p:nvSpPr>
          <p:cNvPr id="299" name="Google Shape;299;p25"/>
          <p:cNvSpPr txBox="1"/>
          <p:nvPr/>
        </p:nvSpPr>
        <p:spPr>
          <a:xfrm>
            <a:off x="923925" y="2645717"/>
            <a:ext cx="4855845" cy="625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Doz ve kullanım</a:t>
            </a:r>
            <a:endParaRPr/>
          </a:p>
        </p:txBody>
      </p:sp>
      <p:sp>
        <p:nvSpPr>
          <p:cNvPr id="300" name="Google Shape;300;p25"/>
          <p:cNvSpPr txBox="1"/>
          <p:nvPr/>
        </p:nvSpPr>
        <p:spPr>
          <a:xfrm>
            <a:off x="923925" y="3404440"/>
            <a:ext cx="4819650" cy="933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Linagliptin:</a:t>
            </a:r>
            <a:r>
              <a:rPr lang="en-US" sz="1462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Diyaliz uygulananlar dahil tüm böbrek yetmezliği evrelerinde doz ayarlaması gerekmez (5 mg).</a:t>
            </a:r>
            <a:endParaRPr/>
          </a:p>
        </p:txBody>
      </p:sp>
      <p:sp>
        <p:nvSpPr>
          <p:cNvPr id="301" name="Google Shape;301;p25"/>
          <p:cNvSpPr txBox="1"/>
          <p:nvPr/>
        </p:nvSpPr>
        <p:spPr>
          <a:xfrm>
            <a:off x="923925" y="4452685"/>
            <a:ext cx="4819650" cy="631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Sitagliptin:</a:t>
            </a:r>
            <a:r>
              <a:rPr lang="en-US" sz="1462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eGFR 30–45 arası 50 mg/gün; &lt;30 ise 25 mg/gün (mümkünse kullanılmaz).</a:t>
            </a:r>
            <a:endParaRPr/>
          </a:p>
        </p:txBody>
      </p:sp>
      <p:sp>
        <p:nvSpPr>
          <p:cNvPr id="302" name="Google Shape;302;p25"/>
          <p:cNvSpPr txBox="1"/>
          <p:nvPr/>
        </p:nvSpPr>
        <p:spPr>
          <a:xfrm>
            <a:off x="923925" y="5198758"/>
            <a:ext cx="4855845" cy="933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Vildagliptin/Saksagliptin:</a:t>
            </a:r>
            <a:r>
              <a:rPr lang="en-US" sz="1462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Vildagliptin eGFR &lt;30'da 50 mg/gün; saksagliptin eGFR 15–45'te 2.5 mg/gün, &lt;15'te kontrendike.</a:t>
            </a:r>
            <a:endParaRPr/>
          </a:p>
        </p:txBody>
      </p:sp>
      <p:sp>
        <p:nvSpPr>
          <p:cNvPr id="303" name="Google Shape;303;p25"/>
          <p:cNvSpPr txBox="1"/>
          <p:nvPr/>
        </p:nvSpPr>
        <p:spPr>
          <a:xfrm>
            <a:off x="6543675" y="2600176"/>
            <a:ext cx="4855845" cy="625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İzlem ve yan etkilerin yönetimi</a:t>
            </a:r>
            <a:endParaRPr/>
          </a:p>
        </p:txBody>
      </p:sp>
      <p:sp>
        <p:nvSpPr>
          <p:cNvPr id="304" name="Google Shape;304;p25"/>
          <p:cNvSpPr txBox="1"/>
          <p:nvPr/>
        </p:nvSpPr>
        <p:spPr>
          <a:xfrm>
            <a:off x="6543675" y="3358899"/>
            <a:ext cx="4819650" cy="933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Titrasyon İhtiyacı Yoktur:</a:t>
            </a:r>
            <a:r>
              <a:rPr lang="en-US" sz="1462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Başlangıç dozu doğrudan tedavi edici dozdur; hafta hafta artırma gerekmez.</a:t>
            </a:r>
            <a:endParaRPr/>
          </a:p>
        </p:txBody>
      </p:sp>
      <p:sp>
        <p:nvSpPr>
          <p:cNvPr id="305" name="Google Shape;305;p25"/>
          <p:cNvSpPr txBox="1"/>
          <p:nvPr/>
        </p:nvSpPr>
        <p:spPr>
          <a:xfrm>
            <a:off x="6543675" y="4407143"/>
            <a:ext cx="4819650" cy="933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İzlem</a:t>
            </a:r>
            <a:r>
              <a:rPr lang="en-US" sz="1462" b="1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: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Hipoglisemi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riski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düşüktür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;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başlangıçta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haftada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3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gün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APG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ölçülür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, HbA1c 3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ayda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bir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kontrol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edilir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  <p:sp>
        <p:nvSpPr>
          <p:cNvPr id="306" name="Google Shape;306;p25"/>
          <p:cNvSpPr txBox="1"/>
          <p:nvPr/>
        </p:nvSpPr>
        <p:spPr>
          <a:xfrm>
            <a:off x="6543675" y="5455388"/>
            <a:ext cx="4819650" cy="597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Karaciğer</a:t>
            </a:r>
            <a:r>
              <a:rPr lang="en-US" sz="1312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yetersizliği</a:t>
            </a:r>
            <a:r>
              <a:rPr lang="en-US" sz="1312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kısıtlaması</a:t>
            </a:r>
            <a:r>
              <a:rPr lang="en-US" sz="1312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yalnızca</a:t>
            </a:r>
            <a:r>
              <a:rPr lang="en-US" sz="1312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vildagliptin </a:t>
            </a:r>
            <a:r>
              <a:rPr lang="en-US" sz="1312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için</a:t>
            </a:r>
            <a:r>
              <a:rPr lang="en-US" sz="1312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geçerlidir</a:t>
            </a:r>
            <a:r>
              <a:rPr lang="en-US" sz="1312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; </a:t>
            </a:r>
            <a:r>
              <a:rPr lang="en-US" sz="1312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diğer</a:t>
            </a:r>
            <a:r>
              <a:rPr lang="en-US" sz="1312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DPP-4 </a:t>
            </a:r>
            <a:r>
              <a:rPr lang="en-US" sz="1312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İ'lerde</a:t>
            </a:r>
            <a:r>
              <a:rPr lang="en-US" sz="1312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bu</a:t>
            </a:r>
            <a:r>
              <a:rPr lang="en-US" sz="1312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kısıtlama</a:t>
            </a:r>
            <a:r>
              <a:rPr lang="en-US" sz="1312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yoktur</a:t>
            </a:r>
            <a:r>
              <a:rPr lang="en-US" sz="1312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6"/>
          <p:cNvSpPr/>
          <p:nvPr/>
        </p:nvSpPr>
        <p:spPr>
          <a:xfrm>
            <a:off x="609600" y="2141934"/>
            <a:ext cx="5353050" cy="4559996"/>
          </a:xfrm>
          <a:prstGeom prst="roundRect">
            <a:avLst>
              <a:gd name="adj" fmla="val 3814"/>
            </a:avLst>
          </a:prstGeom>
          <a:solidFill>
            <a:srgbClr val="FEF2F2"/>
          </a:solidFill>
          <a:ln w="9525" cap="flat" cmpd="sng">
            <a:solidFill>
              <a:srgbClr val="FEE2E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26"/>
          <p:cNvSpPr/>
          <p:nvPr/>
        </p:nvSpPr>
        <p:spPr>
          <a:xfrm>
            <a:off x="6229350" y="2027634"/>
            <a:ext cx="5353050" cy="4559996"/>
          </a:xfrm>
          <a:prstGeom prst="roundRect">
            <a:avLst>
              <a:gd name="adj" fmla="val 3580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26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YENİ NESİL ORAL AJANLAR</a:t>
            </a:r>
            <a:endParaRPr/>
          </a:p>
        </p:txBody>
      </p:sp>
      <p:sp>
        <p:nvSpPr>
          <p:cNvPr id="315" name="Google Shape;315;p26"/>
          <p:cNvSpPr txBox="1"/>
          <p:nvPr/>
        </p:nvSpPr>
        <p:spPr>
          <a:xfrm>
            <a:off x="609600" y="733425"/>
            <a:ext cx="11582400" cy="504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DPP-4 </a:t>
            </a:r>
            <a:r>
              <a:rPr lang="en-US" sz="2625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İnhibitörleri</a:t>
            </a:r>
            <a:endParaRPr dirty="0"/>
          </a:p>
        </p:txBody>
      </p:sp>
      <p:sp>
        <p:nvSpPr>
          <p:cNvPr id="316" name="Google Shape;316;p26"/>
          <p:cNvSpPr txBox="1"/>
          <p:nvPr/>
        </p:nvSpPr>
        <p:spPr>
          <a:xfrm>
            <a:off x="923925" y="2456259"/>
            <a:ext cx="4855845" cy="32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Kırmızı Bayraklar</a:t>
            </a:r>
            <a:endParaRPr/>
          </a:p>
        </p:txBody>
      </p:sp>
      <p:sp>
        <p:nvSpPr>
          <p:cNvPr id="317" name="Google Shape;317;p26"/>
          <p:cNvSpPr txBox="1"/>
          <p:nvPr/>
        </p:nvSpPr>
        <p:spPr>
          <a:xfrm>
            <a:off x="923925" y="2916011"/>
            <a:ext cx="4819650" cy="933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Akut Pankreatit:</a:t>
            </a:r>
            <a:r>
              <a:rPr lang="en-US" sz="1462" b="0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Kuşak tarzında sırta vuran şiddetli epigastrik ağrı ve amilaz/lipaz yüksekliğinde DERHAL KESİLİR.</a:t>
            </a:r>
            <a:endParaRPr/>
          </a:p>
        </p:txBody>
      </p:sp>
      <p:sp>
        <p:nvSpPr>
          <p:cNvPr id="318" name="Google Shape;318;p26"/>
          <p:cNvSpPr txBox="1"/>
          <p:nvPr/>
        </p:nvSpPr>
        <p:spPr>
          <a:xfrm>
            <a:off x="923925" y="3964256"/>
            <a:ext cx="4819650" cy="8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Pankreatit Öyküsü:</a:t>
            </a:r>
            <a:r>
              <a:rPr lang="en-US" sz="1462" b="0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DPP-4 İ'ler pankreatit öyküsü olanlarda kullanılmamalıdır.</a:t>
            </a:r>
            <a:endParaRPr/>
          </a:p>
        </p:txBody>
      </p:sp>
      <p:sp>
        <p:nvSpPr>
          <p:cNvPr id="319" name="Google Shape;319;p26"/>
          <p:cNvSpPr txBox="1"/>
          <p:nvPr/>
        </p:nvSpPr>
        <p:spPr>
          <a:xfrm>
            <a:off x="923925" y="4942057"/>
            <a:ext cx="4819650" cy="804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1" i="0" u="none" strike="noStrike" cap="none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Saksagliptin: Kalp yetersizliğine bağlı hastaneye yatış riskini artırır; KY'de (özellikle saksagliptin, alogliptin) kullanılmamalıdır.</a:t>
            </a:r>
            <a:endParaRPr/>
          </a:p>
        </p:txBody>
      </p:sp>
      <p:sp>
        <p:nvSpPr>
          <p:cNvPr id="320" name="Google Shape;320;p26"/>
          <p:cNvSpPr txBox="1"/>
          <p:nvPr/>
        </p:nvSpPr>
        <p:spPr>
          <a:xfrm>
            <a:off x="6543675" y="2341959"/>
            <a:ext cx="4855845" cy="625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Birinci Basamak Reçete ve SUT Mevzuatı</a:t>
            </a:r>
            <a:endParaRPr/>
          </a:p>
        </p:txBody>
      </p:sp>
      <p:sp>
        <p:nvSpPr>
          <p:cNvPr id="321" name="Google Shape;321;p26"/>
          <p:cNvSpPr txBox="1"/>
          <p:nvPr/>
        </p:nvSpPr>
        <p:spPr>
          <a:xfrm>
            <a:off x="6543675" y="3100682"/>
            <a:ext cx="4819650" cy="1046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Uzman</a:t>
            </a:r>
            <a:r>
              <a:rPr lang="en-US" sz="1462" b="1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1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Raporu</a:t>
            </a:r>
            <a:r>
              <a:rPr lang="en-US" sz="1462" b="1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1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Şartı</a:t>
            </a:r>
            <a:r>
              <a:rPr lang="en-US" sz="1462" b="1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: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Endokrinoloji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veya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iç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hastalıkları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uzmanı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reçete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eder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;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bu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uzmanların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uzman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hekim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raporuyla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tüm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hekimler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reçete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62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edebilir</a:t>
            </a:r>
            <a:r>
              <a:rPr lang="en-US" sz="1462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  <p:sp>
        <p:nvSpPr>
          <p:cNvPr id="322" name="Google Shape;322;p26"/>
          <p:cNvSpPr txBox="1"/>
          <p:nvPr/>
        </p:nvSpPr>
        <p:spPr>
          <a:xfrm>
            <a:off x="6543675" y="4451098"/>
            <a:ext cx="4819650" cy="933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SUT Şartı:</a:t>
            </a:r>
            <a:r>
              <a:rPr lang="en-US" sz="1462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Metformin ve/veya sülfonilürenin maksimum tolere edilen dozunda yeterli glisemik kontrol sağlanamayan hastada ödenir.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7"/>
          <p:cNvSpPr/>
          <p:nvPr/>
        </p:nvSpPr>
        <p:spPr>
          <a:xfrm>
            <a:off x="609600" y="1989534"/>
            <a:ext cx="5353050" cy="4361455"/>
          </a:xfrm>
          <a:prstGeom prst="roundRect">
            <a:avLst>
              <a:gd name="adj" fmla="val 3508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27"/>
          <p:cNvSpPr/>
          <p:nvPr/>
        </p:nvSpPr>
        <p:spPr>
          <a:xfrm>
            <a:off x="6229350" y="2132409"/>
            <a:ext cx="5353050" cy="4354995"/>
          </a:xfrm>
          <a:prstGeom prst="roundRect">
            <a:avLst>
              <a:gd name="adj" fmla="val 3794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27"/>
          <p:cNvSpPr/>
          <p:nvPr/>
        </p:nvSpPr>
        <p:spPr>
          <a:xfrm>
            <a:off x="923925" y="5262702"/>
            <a:ext cx="4724400" cy="773962"/>
          </a:xfrm>
          <a:prstGeom prst="roundRect">
            <a:avLst>
              <a:gd name="adj" fmla="val 10556"/>
            </a:avLst>
          </a:prstGeom>
          <a:solidFill>
            <a:srgbClr val="F0FDF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27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YENİ NESİL ORAL AJANLAR</a:t>
            </a:r>
            <a:endParaRPr/>
          </a:p>
        </p:txBody>
      </p:sp>
      <p:sp>
        <p:nvSpPr>
          <p:cNvPr id="332" name="Google Shape;332;p27"/>
          <p:cNvSpPr txBox="1"/>
          <p:nvPr/>
        </p:nvSpPr>
        <p:spPr>
          <a:xfrm>
            <a:off x="609600" y="733425"/>
            <a:ext cx="11582400" cy="4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SGLT-2 İnhibitörleri </a:t>
            </a:r>
            <a:r>
              <a:rPr lang="en-US" sz="135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(Gliflozinler)</a:t>
            </a:r>
            <a:endParaRPr/>
          </a:p>
        </p:txBody>
      </p:sp>
      <p:sp>
        <p:nvSpPr>
          <p:cNvPr id="333" name="Google Shape;333;p27"/>
          <p:cNvSpPr txBox="1"/>
          <p:nvPr/>
        </p:nvSpPr>
        <p:spPr>
          <a:xfrm>
            <a:off x="923925" y="2303859"/>
            <a:ext cx="4855845" cy="625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Etki mekanizması</a:t>
            </a:r>
            <a:endParaRPr/>
          </a:p>
        </p:txBody>
      </p:sp>
      <p:sp>
        <p:nvSpPr>
          <p:cNvPr id="334" name="Google Shape;334;p27"/>
          <p:cNvSpPr txBox="1"/>
          <p:nvPr/>
        </p:nvSpPr>
        <p:spPr>
          <a:xfrm>
            <a:off x="923925" y="3062582"/>
            <a:ext cx="4819650" cy="631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Dapagliflozin (Forxiga®):</a:t>
            </a:r>
            <a:r>
              <a:rPr lang="en-US" sz="1462" b="0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Günde 1 kez 5–10 mg, yemekten bağımsız.</a:t>
            </a:r>
            <a:endParaRPr/>
          </a:p>
        </p:txBody>
      </p:sp>
      <p:sp>
        <p:nvSpPr>
          <p:cNvPr id="335" name="Google Shape;335;p27"/>
          <p:cNvSpPr txBox="1"/>
          <p:nvPr/>
        </p:nvSpPr>
        <p:spPr>
          <a:xfrm>
            <a:off x="923925" y="3789605"/>
            <a:ext cx="4819650" cy="631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Empagliflozin (Jardiance®):</a:t>
            </a:r>
            <a:r>
              <a:rPr lang="en-US" sz="1462" b="0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Günde 1 kez 10–25 mg, yemekten bağımsız.</a:t>
            </a:r>
            <a:endParaRPr/>
          </a:p>
        </p:txBody>
      </p:sp>
      <p:sp>
        <p:nvSpPr>
          <p:cNvPr id="336" name="Google Shape;336;p27"/>
          <p:cNvSpPr txBox="1"/>
          <p:nvPr/>
        </p:nvSpPr>
        <p:spPr>
          <a:xfrm>
            <a:off x="923925" y="4516628"/>
            <a:ext cx="4819650" cy="631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Kanagliflozin:</a:t>
            </a:r>
            <a:r>
              <a:rPr lang="en-US" sz="1462" b="0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100–300 mg; ülkemizde ruhsatlı değildir.</a:t>
            </a:r>
            <a:endParaRPr/>
          </a:p>
        </p:txBody>
      </p:sp>
      <p:sp>
        <p:nvSpPr>
          <p:cNvPr id="337" name="Google Shape;337;p27"/>
          <p:cNvSpPr txBox="1"/>
          <p:nvPr/>
        </p:nvSpPr>
        <p:spPr>
          <a:xfrm>
            <a:off x="6543675" y="2446734"/>
            <a:ext cx="4855845" cy="625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Klinik Üstünlükleri: Kardiyorenal Koruma (KY &amp; KBH)</a:t>
            </a:r>
            <a:endParaRPr/>
          </a:p>
        </p:txBody>
      </p:sp>
      <p:sp>
        <p:nvSpPr>
          <p:cNvPr id="338" name="Google Shape;338;p27"/>
          <p:cNvSpPr txBox="1"/>
          <p:nvPr/>
        </p:nvSpPr>
        <p:spPr>
          <a:xfrm>
            <a:off x="6543675" y="3205457"/>
            <a:ext cx="4819650" cy="1236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Glukozürik Etki:</a:t>
            </a:r>
            <a:r>
              <a:rPr lang="en-US" sz="1462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Proksimal tübülde SGLT2'yi inhibe ederek glukoz reabsorpsiyonunu azaltır, idrarla glukoz atılımını artırır; etki insülinden bağımsızdır.</a:t>
            </a:r>
            <a:endParaRPr/>
          </a:p>
        </p:txBody>
      </p:sp>
      <p:sp>
        <p:nvSpPr>
          <p:cNvPr id="339" name="Google Shape;339;p27"/>
          <p:cNvSpPr txBox="1"/>
          <p:nvPr/>
        </p:nvSpPr>
        <p:spPr>
          <a:xfrm>
            <a:off x="6543675" y="4555872"/>
            <a:ext cx="4819650" cy="631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Tansiyon ve Kilo:</a:t>
            </a:r>
            <a:r>
              <a:rPr lang="en-US" sz="1462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Kan basıncını 2–4 mmHg düşürür; ortalama 2 kg kilo kaybı sağlar.</a:t>
            </a:r>
            <a:endParaRPr/>
          </a:p>
        </p:txBody>
      </p:sp>
      <p:sp>
        <p:nvSpPr>
          <p:cNvPr id="340" name="Google Shape;340;p27"/>
          <p:cNvSpPr txBox="1"/>
          <p:nvPr/>
        </p:nvSpPr>
        <p:spPr>
          <a:xfrm>
            <a:off x="6543675" y="5301946"/>
            <a:ext cx="4819650" cy="871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2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87" b="1" i="0" u="none" strike="noStrike" cap="none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Organ Koruma: NYHA II–IV KY (EF azalmış/korunmuş) ve KBH'de diyabetten bağımsız endikasyonu vardır; albüminüriyi azaltır.</a:t>
            </a:r>
            <a:endParaRPr/>
          </a:p>
        </p:txBody>
      </p:sp>
      <p:sp>
        <p:nvSpPr>
          <p:cNvPr id="341" name="Google Shape;341;p27"/>
          <p:cNvSpPr txBox="1"/>
          <p:nvPr/>
        </p:nvSpPr>
        <p:spPr>
          <a:xfrm>
            <a:off x="1038225" y="5377002"/>
            <a:ext cx="4591050" cy="545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1" i="0" u="none" strike="noStrike" cap="none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Kombinasyon: Metformin ile tek tablet formları mevcuttur (Xigduo®, Synjardy®).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8"/>
          <p:cNvSpPr/>
          <p:nvPr/>
        </p:nvSpPr>
        <p:spPr>
          <a:xfrm>
            <a:off x="609600" y="2018704"/>
            <a:ext cx="5353050" cy="4082799"/>
          </a:xfrm>
          <a:prstGeom prst="roundRect">
            <a:avLst>
              <a:gd name="adj" fmla="val 3563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28"/>
          <p:cNvSpPr/>
          <p:nvPr/>
        </p:nvSpPr>
        <p:spPr>
          <a:xfrm>
            <a:off x="6229350" y="2162621"/>
            <a:ext cx="5353050" cy="4217745"/>
          </a:xfrm>
          <a:prstGeom prst="roundRect">
            <a:avLst>
              <a:gd name="adj" fmla="val 3860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28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YENİ NESİL ORAL AJANLAR</a:t>
            </a:r>
            <a:endParaRPr/>
          </a:p>
        </p:txBody>
      </p:sp>
      <p:sp>
        <p:nvSpPr>
          <p:cNvPr id="349" name="Google Shape;349;p28"/>
          <p:cNvSpPr txBox="1"/>
          <p:nvPr/>
        </p:nvSpPr>
        <p:spPr>
          <a:xfrm>
            <a:off x="609600" y="733425"/>
            <a:ext cx="11582400" cy="504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SGLT-2 </a:t>
            </a:r>
            <a:r>
              <a:rPr lang="en-US" sz="2625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İnhibitörleri</a:t>
            </a:r>
            <a:endParaRPr dirty="0"/>
          </a:p>
        </p:txBody>
      </p:sp>
      <p:sp>
        <p:nvSpPr>
          <p:cNvPr id="350" name="Google Shape;350;p28"/>
          <p:cNvSpPr txBox="1"/>
          <p:nvPr/>
        </p:nvSpPr>
        <p:spPr>
          <a:xfrm>
            <a:off x="923925" y="2333029"/>
            <a:ext cx="4855845" cy="625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Doz ve kullanım</a:t>
            </a:r>
            <a:endParaRPr/>
          </a:p>
        </p:txBody>
      </p:sp>
      <p:sp>
        <p:nvSpPr>
          <p:cNvPr id="351" name="Google Shape;351;p28"/>
          <p:cNvSpPr txBox="1"/>
          <p:nvPr/>
        </p:nvSpPr>
        <p:spPr>
          <a:xfrm>
            <a:off x="923925" y="3091752"/>
            <a:ext cx="4819650" cy="8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Tek Doz:</a:t>
            </a:r>
            <a:r>
              <a:rPr lang="en-US" sz="1462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Günde 1 kez, günün herhangi bir saatinde, yemekten bağımsız alınır.</a:t>
            </a:r>
            <a:endParaRPr/>
          </a:p>
        </p:txBody>
      </p:sp>
      <p:sp>
        <p:nvSpPr>
          <p:cNvPr id="352" name="Google Shape;352;p28"/>
          <p:cNvSpPr txBox="1"/>
          <p:nvPr/>
        </p:nvSpPr>
        <p:spPr>
          <a:xfrm>
            <a:off x="923925" y="4069553"/>
            <a:ext cx="4819650" cy="8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Böbrek:</a:t>
            </a:r>
            <a:r>
              <a:rPr lang="en-US" sz="1462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GFR azaldıkça glisemik etki azalır; eGFR &lt;20–25 mL/dk'da kullanılmaz.</a:t>
            </a:r>
            <a:endParaRPr/>
          </a:p>
        </p:txBody>
      </p:sp>
      <p:sp>
        <p:nvSpPr>
          <p:cNvPr id="353" name="Google Shape;353;p28"/>
          <p:cNvSpPr txBox="1"/>
          <p:nvPr/>
        </p:nvSpPr>
        <p:spPr>
          <a:xfrm>
            <a:off x="923925" y="5047354"/>
            <a:ext cx="4819650" cy="739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1" i="0" u="none" strike="noStrike" cap="none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Diüretik Etkileşimi: Loop diüretiği kullananlarda ve yaşlılarda dehidratasyon yönünden dikkatli olunur.</a:t>
            </a:r>
            <a:endParaRPr/>
          </a:p>
        </p:txBody>
      </p:sp>
      <p:sp>
        <p:nvSpPr>
          <p:cNvPr id="354" name="Google Shape;354;p28"/>
          <p:cNvSpPr txBox="1"/>
          <p:nvPr/>
        </p:nvSpPr>
        <p:spPr>
          <a:xfrm>
            <a:off x="6543675" y="2476946"/>
            <a:ext cx="4855845" cy="625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İzlem ve yan etkilerin yönetimi</a:t>
            </a:r>
            <a:endParaRPr/>
          </a:p>
        </p:txBody>
      </p:sp>
      <p:sp>
        <p:nvSpPr>
          <p:cNvPr id="355" name="Google Shape;355;p28"/>
          <p:cNvSpPr txBox="1"/>
          <p:nvPr/>
        </p:nvSpPr>
        <p:spPr>
          <a:xfrm>
            <a:off x="6543675" y="3235669"/>
            <a:ext cx="4819650" cy="933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Hipovolemi:</a:t>
            </a:r>
            <a:r>
              <a:rPr lang="en-US" sz="1462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Poliüri, sıvı kaybı ve hipotansiyon gelişebilir; hastaya dehidratasyon belirtileri anlatılır.</a:t>
            </a:r>
            <a:endParaRPr/>
          </a:p>
        </p:txBody>
      </p:sp>
      <p:sp>
        <p:nvSpPr>
          <p:cNvPr id="356" name="Google Shape;356;p28"/>
          <p:cNvSpPr txBox="1"/>
          <p:nvPr/>
        </p:nvSpPr>
        <p:spPr>
          <a:xfrm>
            <a:off x="6543675" y="4283913"/>
            <a:ext cx="4819650" cy="8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Kreatinin/LDL:</a:t>
            </a:r>
            <a:r>
              <a:rPr lang="en-US" sz="1462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Başlangıçta serum kreatinin ve LDL-kolesterolde geçici bir miktar artış olabilir.</a:t>
            </a:r>
            <a:endParaRPr/>
          </a:p>
        </p:txBody>
      </p:sp>
      <p:sp>
        <p:nvSpPr>
          <p:cNvPr id="357" name="Google Shape;357;p28"/>
          <p:cNvSpPr txBox="1"/>
          <p:nvPr/>
        </p:nvSpPr>
        <p:spPr>
          <a:xfrm>
            <a:off x="6543675" y="5261714"/>
            <a:ext cx="4819650" cy="804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1" i="0" u="none" strike="noStrike" cap="none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Genitoüriner Enfeksiyon: Özellikle kadınlarda genital mikotik enfeksiyon; nadiren ürosepsis, piyelonefrit, Fournier gangreni görülebilir.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9"/>
          <p:cNvSpPr/>
          <p:nvPr/>
        </p:nvSpPr>
        <p:spPr>
          <a:xfrm>
            <a:off x="609600" y="1999654"/>
            <a:ext cx="5353050" cy="4115882"/>
          </a:xfrm>
          <a:prstGeom prst="roundRect">
            <a:avLst>
              <a:gd name="adj" fmla="val 3527"/>
            </a:avLst>
          </a:prstGeom>
          <a:solidFill>
            <a:srgbClr val="FEF2F2"/>
          </a:solidFill>
          <a:ln w="9525" cap="flat" cmpd="sng">
            <a:solidFill>
              <a:srgbClr val="FEE2E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29"/>
          <p:cNvSpPr/>
          <p:nvPr/>
        </p:nvSpPr>
        <p:spPr>
          <a:xfrm>
            <a:off x="6229350" y="2171551"/>
            <a:ext cx="5353050" cy="4368478"/>
          </a:xfrm>
          <a:prstGeom prst="roundRect">
            <a:avLst>
              <a:gd name="adj" fmla="val 3880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29"/>
          <p:cNvSpPr/>
          <p:nvPr/>
        </p:nvSpPr>
        <p:spPr>
          <a:xfrm>
            <a:off x="6543675" y="5482928"/>
            <a:ext cx="4724400" cy="742776"/>
          </a:xfrm>
          <a:prstGeom prst="roundRect">
            <a:avLst>
              <a:gd name="adj" fmla="val 10556"/>
            </a:avLst>
          </a:prstGeom>
          <a:solidFill>
            <a:srgbClr val="F0FD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29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YENİ NESİL ORAL AJANLAR</a:t>
            </a:r>
            <a:endParaRPr/>
          </a:p>
        </p:txBody>
      </p:sp>
      <p:sp>
        <p:nvSpPr>
          <p:cNvPr id="366" name="Google Shape;366;p29"/>
          <p:cNvSpPr txBox="1"/>
          <p:nvPr/>
        </p:nvSpPr>
        <p:spPr>
          <a:xfrm>
            <a:off x="609600" y="733425"/>
            <a:ext cx="11582400" cy="504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SGLT-2 </a:t>
            </a:r>
            <a:r>
              <a:rPr lang="en-US" sz="2625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İnhibitörleri</a:t>
            </a:r>
            <a:endParaRPr dirty="0"/>
          </a:p>
        </p:txBody>
      </p:sp>
      <p:sp>
        <p:nvSpPr>
          <p:cNvPr id="367" name="Google Shape;367;p29"/>
          <p:cNvSpPr txBox="1"/>
          <p:nvPr/>
        </p:nvSpPr>
        <p:spPr>
          <a:xfrm>
            <a:off x="923925" y="2313979"/>
            <a:ext cx="4855845" cy="589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21" b="1" i="0" u="none" strike="noStrike" cap="none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Kırmızı Bayraklar: Öglisemik DKA ve Sick Day Rules</a:t>
            </a:r>
            <a:endParaRPr/>
          </a:p>
        </p:txBody>
      </p:sp>
      <p:sp>
        <p:nvSpPr>
          <p:cNvPr id="368" name="Google Shape;368;p29"/>
          <p:cNvSpPr txBox="1"/>
          <p:nvPr/>
        </p:nvSpPr>
        <p:spPr>
          <a:xfrm>
            <a:off x="923925" y="3036653"/>
            <a:ext cx="4819650" cy="1447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74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Öglisemik DKA (Acil Durum!):</a:t>
            </a:r>
            <a:r>
              <a:rPr lang="en-US" sz="1374" b="0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Normal veya hafif-orta hiperglisemide de ketoasidoz gelişebilir! Bulantı, kusma, karın ağrısı veya taşipnede ilaç kesilip ketoasidoz araştırılır; insülin kullananlarda insülin tamamen kesilmez.</a:t>
            </a:r>
            <a:endParaRPr/>
          </a:p>
        </p:txBody>
      </p:sp>
      <p:sp>
        <p:nvSpPr>
          <p:cNvPr id="369" name="Google Shape;369;p29"/>
          <p:cNvSpPr txBox="1"/>
          <p:nvPr/>
        </p:nvSpPr>
        <p:spPr>
          <a:xfrm>
            <a:off x="923925" y="4598298"/>
            <a:ext cx="4819650" cy="595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74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Sick Day Rules:</a:t>
            </a:r>
            <a:r>
              <a:rPr lang="en-US" sz="1374" b="0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Ciddi hastalık veya enfeksiyon durumlarında ilaç geçici olarak kesilir.</a:t>
            </a:r>
            <a:endParaRPr/>
          </a:p>
        </p:txBody>
      </p:sp>
      <p:sp>
        <p:nvSpPr>
          <p:cNvPr id="370" name="Google Shape;370;p29"/>
          <p:cNvSpPr txBox="1"/>
          <p:nvPr/>
        </p:nvSpPr>
        <p:spPr>
          <a:xfrm>
            <a:off x="923925" y="5307995"/>
            <a:ext cx="4819650" cy="493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3" b="1" i="0" u="none" strike="noStrike" cap="none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Cerrahi Kuralı: Majör cerrahiden 1–3 gün önce kesilir.</a:t>
            </a:r>
            <a:endParaRPr/>
          </a:p>
        </p:txBody>
      </p:sp>
      <p:sp>
        <p:nvSpPr>
          <p:cNvPr id="371" name="Google Shape;371;p29"/>
          <p:cNvSpPr txBox="1"/>
          <p:nvPr/>
        </p:nvSpPr>
        <p:spPr>
          <a:xfrm>
            <a:off x="6543675" y="2485876"/>
            <a:ext cx="4855845" cy="308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21" b="1" i="0" u="none" strike="noStrike" cap="none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Birinci Basamak Reçete ve SUT Mevzuatı</a:t>
            </a:r>
            <a:endParaRPr/>
          </a:p>
        </p:txBody>
      </p:sp>
      <p:sp>
        <p:nvSpPr>
          <p:cNvPr id="372" name="Google Shape;372;p29"/>
          <p:cNvSpPr txBox="1"/>
          <p:nvPr/>
        </p:nvSpPr>
        <p:spPr>
          <a:xfrm>
            <a:off x="6543675" y="2927603"/>
            <a:ext cx="4819650" cy="1163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74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"Direkt Başlanabilir mi?":</a:t>
            </a:r>
            <a:r>
              <a:rPr lang="en-US" sz="1374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Hayır. Metformin ve/veya sülfonilürenin maksimum tolere edilen dozunda yeterli kontrol sağlanamayan hastada ödenir; rapor gerekir.</a:t>
            </a:r>
            <a:endParaRPr/>
          </a:p>
        </p:txBody>
      </p:sp>
      <p:sp>
        <p:nvSpPr>
          <p:cNvPr id="373" name="Google Shape;373;p29"/>
          <p:cNvSpPr txBox="1"/>
          <p:nvPr/>
        </p:nvSpPr>
        <p:spPr>
          <a:xfrm>
            <a:off x="6543675" y="4205265"/>
            <a:ext cx="4819650" cy="1163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74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Uzman Raporu:</a:t>
            </a:r>
            <a:r>
              <a:rPr lang="en-US" sz="1374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Endokrinoloji veya iç hastalıkları uzman hekim raporu gerekir; hasta bu uzmanlara yönlendirilir.</a:t>
            </a:r>
            <a:endParaRPr/>
          </a:p>
        </p:txBody>
      </p:sp>
      <p:sp>
        <p:nvSpPr>
          <p:cNvPr id="374" name="Google Shape;374;p29"/>
          <p:cNvSpPr txBox="1"/>
          <p:nvPr/>
        </p:nvSpPr>
        <p:spPr>
          <a:xfrm>
            <a:off x="6657975" y="5597228"/>
            <a:ext cx="4591050" cy="51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3" b="1" i="0" u="none" strike="noStrike" cap="none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ASM Takibi: Rapor çıktıktan sonra aile hekimi reçete eder; tansiyon ve hidrasyon durumunu takip eder.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0"/>
          <p:cNvSpPr/>
          <p:nvPr/>
        </p:nvSpPr>
        <p:spPr>
          <a:xfrm>
            <a:off x="609600" y="2343596"/>
            <a:ext cx="5353050" cy="4038821"/>
          </a:xfrm>
          <a:prstGeom prst="roundRect">
            <a:avLst>
              <a:gd name="adj" fmla="val 3800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30"/>
          <p:cNvSpPr/>
          <p:nvPr/>
        </p:nvSpPr>
        <p:spPr>
          <a:xfrm>
            <a:off x="6229350" y="2306389"/>
            <a:ext cx="5353050" cy="4038821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30"/>
          <p:cNvSpPr/>
          <p:nvPr/>
        </p:nvSpPr>
        <p:spPr>
          <a:xfrm>
            <a:off x="565550" y="1334475"/>
            <a:ext cx="5038800" cy="687348"/>
          </a:xfrm>
          <a:prstGeom prst="roundRect">
            <a:avLst>
              <a:gd name="adj" fmla="val 5895"/>
            </a:avLst>
          </a:prstGeom>
          <a:solidFill>
            <a:srgbClr val="F0FDF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30"/>
          <p:cNvSpPr/>
          <p:nvPr/>
        </p:nvSpPr>
        <p:spPr>
          <a:xfrm>
            <a:off x="609600" y="1339868"/>
            <a:ext cx="28500" cy="68734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30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ENJEKTABL İNKRETİN AJANLARI</a:t>
            </a:r>
            <a:endParaRPr/>
          </a:p>
        </p:txBody>
      </p:sp>
      <p:sp>
        <p:nvSpPr>
          <p:cNvPr id="384" name="Google Shape;384;p30"/>
          <p:cNvSpPr txBox="1"/>
          <p:nvPr/>
        </p:nvSpPr>
        <p:spPr>
          <a:xfrm>
            <a:off x="609600" y="733425"/>
            <a:ext cx="11582400" cy="4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GLP-1 </a:t>
            </a:r>
            <a:r>
              <a:rPr lang="en-US" sz="2625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Reseptör</a:t>
            </a:r>
            <a:r>
              <a:rPr lang="en-US" sz="2625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2625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Agonistleri</a:t>
            </a:r>
            <a:r>
              <a:rPr lang="en-US" sz="2625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5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(Victoza®, Ozempic®, Trulicity®)</a:t>
            </a:r>
            <a:endParaRPr dirty="0"/>
          </a:p>
        </p:txBody>
      </p:sp>
      <p:sp>
        <p:nvSpPr>
          <p:cNvPr id="385" name="Google Shape;385;p30"/>
          <p:cNvSpPr txBox="1"/>
          <p:nvPr/>
        </p:nvSpPr>
        <p:spPr>
          <a:xfrm>
            <a:off x="923925" y="2699069"/>
            <a:ext cx="4855845" cy="625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Etki mekanizması</a:t>
            </a:r>
            <a:endParaRPr/>
          </a:p>
        </p:txBody>
      </p:sp>
      <p:sp>
        <p:nvSpPr>
          <p:cNvPr id="386" name="Google Shape;386;p30"/>
          <p:cNvSpPr txBox="1"/>
          <p:nvPr/>
        </p:nvSpPr>
        <p:spPr>
          <a:xfrm>
            <a:off x="923925" y="3457792"/>
            <a:ext cx="4819650" cy="871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2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87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Glukoza Bağımlı İnsülin Salgısı:</a:t>
            </a:r>
            <a:r>
              <a:rPr lang="en-US" sz="1387" b="0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Beta hücresindeki GLP-1 reseptörlerini uyarır; sadece kan şekeri yüksekken insülin salgılatır (hipoglisemi yapmaz).</a:t>
            </a:r>
            <a:endParaRPr/>
          </a:p>
        </p:txBody>
      </p:sp>
      <p:sp>
        <p:nvSpPr>
          <p:cNvPr id="387" name="Google Shape;387;p30"/>
          <p:cNvSpPr txBox="1"/>
          <p:nvPr/>
        </p:nvSpPr>
        <p:spPr>
          <a:xfrm>
            <a:off x="923925" y="4424176"/>
            <a:ext cx="4819650" cy="871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2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87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Glukagon Supresyonu:</a:t>
            </a:r>
            <a:r>
              <a:rPr lang="en-US" sz="1387" b="0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Alfa hücrelerinden hiperglisemiye uygunsuz glukagon salınımını baskılar; hepatik glukoz çıkışını frenler.</a:t>
            </a:r>
            <a:endParaRPr/>
          </a:p>
        </p:txBody>
      </p:sp>
      <p:sp>
        <p:nvSpPr>
          <p:cNvPr id="388" name="Google Shape;388;p30"/>
          <p:cNvSpPr txBox="1"/>
          <p:nvPr/>
        </p:nvSpPr>
        <p:spPr>
          <a:xfrm>
            <a:off x="6543675" y="2620714"/>
            <a:ext cx="4855845" cy="32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Klinik Üstünlükleri ve Tercih Nedenleri</a:t>
            </a:r>
            <a:endParaRPr/>
          </a:p>
        </p:txBody>
      </p:sp>
      <p:sp>
        <p:nvSpPr>
          <p:cNvPr id="389" name="Google Shape;389;p30"/>
          <p:cNvSpPr txBox="1"/>
          <p:nvPr/>
        </p:nvSpPr>
        <p:spPr>
          <a:xfrm>
            <a:off x="6543675" y="3080466"/>
            <a:ext cx="4819650" cy="803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2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87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Merkezi Etki:</a:t>
            </a:r>
            <a:r>
              <a:rPr lang="en-US" sz="1387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Hipotalamustaki merkezi etkileriyle tokluğu artırır ve iştahı baskılar.</a:t>
            </a:r>
            <a:endParaRPr/>
          </a:p>
        </p:txBody>
      </p:sp>
      <p:sp>
        <p:nvSpPr>
          <p:cNvPr id="390" name="Google Shape;390;p30"/>
          <p:cNvSpPr txBox="1"/>
          <p:nvPr/>
        </p:nvSpPr>
        <p:spPr>
          <a:xfrm>
            <a:off x="6543675" y="3978942"/>
            <a:ext cx="4819650" cy="1152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2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87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Mide Boşalmasında Gecikme:</a:t>
            </a:r>
            <a:r>
              <a:rPr lang="en-US" sz="1387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Gastrik motiliteyi yavaşlatarak besinlerin ince barsağa geçişini geciktirir; tokluk süresini uzatır ve tokluk piklerini önler.</a:t>
            </a:r>
            <a:endParaRPr/>
          </a:p>
        </p:txBody>
      </p:sp>
      <p:sp>
        <p:nvSpPr>
          <p:cNvPr id="391" name="Google Shape;391;p30"/>
          <p:cNvSpPr txBox="1"/>
          <p:nvPr/>
        </p:nvSpPr>
        <p:spPr>
          <a:xfrm>
            <a:off x="6543675" y="5226558"/>
            <a:ext cx="4819650" cy="804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1" i="0" u="none" strike="noStrike" cap="none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Glisemik etki ve klinik yarar: HbA1c'de ortalama %1.0–1.5 düşüş, kilo kaybı ve kanıtlanmış ASKVH olanlarda KV fayda sağlar; sistolik KB'yi birkaç mmHg düşürür.</a:t>
            </a:r>
            <a:endParaRPr/>
          </a:p>
        </p:txBody>
      </p:sp>
      <p:sp>
        <p:nvSpPr>
          <p:cNvPr id="392" name="Google Shape;392;p30"/>
          <p:cNvSpPr txBox="1"/>
          <p:nvPr/>
        </p:nvSpPr>
        <p:spPr>
          <a:xfrm>
            <a:off x="803750" y="1429725"/>
            <a:ext cx="10972800" cy="58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5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37" b="1" i="0" u="none" strike="noStrike" cap="none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Moleküller:</a:t>
            </a:r>
            <a:r>
              <a:rPr lang="en-US" sz="1437" b="0" i="0" u="none" strike="noStrike" cap="none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Liraglutid (Victoza® - günlük SC), Semaglutid (Ozempic® - haftalık SC), Dulaglutid (Trulicity® - haftalık SC), eksenatid, liksisenatid ve tirzepatid.</a:t>
            </a:r>
            <a:endParaRPr sz="16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31"/>
          <p:cNvSpPr/>
          <p:nvPr/>
        </p:nvSpPr>
        <p:spPr>
          <a:xfrm>
            <a:off x="609600" y="2018853"/>
            <a:ext cx="5353050" cy="4331396"/>
          </a:xfrm>
          <a:prstGeom prst="roundRect">
            <a:avLst>
              <a:gd name="adj" fmla="val 3563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31"/>
          <p:cNvSpPr/>
          <p:nvPr/>
        </p:nvSpPr>
        <p:spPr>
          <a:xfrm>
            <a:off x="6229350" y="2141934"/>
            <a:ext cx="5353050" cy="4331396"/>
          </a:xfrm>
          <a:prstGeom prst="roundRect">
            <a:avLst>
              <a:gd name="adj" fmla="val 3814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31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ENJEKTABL İNKRETİN AJANLARI</a:t>
            </a:r>
            <a:endParaRPr/>
          </a:p>
        </p:txBody>
      </p:sp>
      <p:sp>
        <p:nvSpPr>
          <p:cNvPr id="400" name="Google Shape;400;p31"/>
          <p:cNvSpPr txBox="1"/>
          <p:nvPr/>
        </p:nvSpPr>
        <p:spPr>
          <a:xfrm>
            <a:off x="609600" y="733425"/>
            <a:ext cx="11582400" cy="504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GLP-1 RA</a:t>
            </a:r>
            <a:endParaRPr dirty="0"/>
          </a:p>
        </p:txBody>
      </p:sp>
      <p:sp>
        <p:nvSpPr>
          <p:cNvPr id="401" name="Google Shape;401;p31"/>
          <p:cNvSpPr txBox="1"/>
          <p:nvPr/>
        </p:nvSpPr>
        <p:spPr>
          <a:xfrm>
            <a:off x="923925" y="2333178"/>
            <a:ext cx="4855845" cy="625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Doz ve kullanım</a:t>
            </a:r>
            <a:endParaRPr/>
          </a:p>
        </p:txBody>
      </p:sp>
      <p:sp>
        <p:nvSpPr>
          <p:cNvPr id="402" name="Google Shape;402;p31"/>
          <p:cNvSpPr txBox="1"/>
          <p:nvPr/>
        </p:nvSpPr>
        <p:spPr>
          <a:xfrm>
            <a:off x="923925" y="3091901"/>
            <a:ext cx="4819650" cy="933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Bulantı en sık görülen, genellikle zamanla azalan yan etkidir. Bu nedenle tedavi en düşük dozla başlar ve doz kademeli artırılır:</a:t>
            </a:r>
            <a:endParaRPr/>
          </a:p>
        </p:txBody>
      </p:sp>
      <p:sp>
        <p:nvSpPr>
          <p:cNvPr id="403" name="Google Shape;403;p31"/>
          <p:cNvSpPr txBox="1"/>
          <p:nvPr/>
        </p:nvSpPr>
        <p:spPr>
          <a:xfrm>
            <a:off x="923925" y="4140146"/>
            <a:ext cx="4819650" cy="589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2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87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Liraglutid:</a:t>
            </a:r>
            <a:r>
              <a:rPr lang="en-US" sz="1387" b="0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Başlangıç 0.6 mg/gün → idame 1.2–1.8 mg/gün.</a:t>
            </a:r>
            <a:endParaRPr/>
          </a:p>
        </p:txBody>
      </p:sp>
      <p:sp>
        <p:nvSpPr>
          <p:cNvPr id="404" name="Google Shape;404;p31"/>
          <p:cNvSpPr txBox="1"/>
          <p:nvPr/>
        </p:nvSpPr>
        <p:spPr>
          <a:xfrm>
            <a:off x="923925" y="4806246"/>
            <a:ext cx="4819650" cy="589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2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87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Semaglutid (haftalık):</a:t>
            </a:r>
            <a:r>
              <a:rPr lang="en-US" sz="1387" b="0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Başlangıç 0.25 mg → idame 0.5–1 mg. Dulaglutid: 0.75–1.5 mg/hf.</a:t>
            </a:r>
            <a:endParaRPr/>
          </a:p>
        </p:txBody>
      </p:sp>
      <p:sp>
        <p:nvSpPr>
          <p:cNvPr id="405" name="Google Shape;405;p31"/>
          <p:cNvSpPr txBox="1"/>
          <p:nvPr/>
        </p:nvSpPr>
        <p:spPr>
          <a:xfrm>
            <a:off x="923925" y="5510445"/>
            <a:ext cx="4819650" cy="505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5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Retinopati: Semaglutid ile diyabetik retinopatide kötüleşme bildirilmiştir.</a:t>
            </a:r>
            <a:endParaRPr/>
          </a:p>
        </p:txBody>
      </p:sp>
      <p:sp>
        <p:nvSpPr>
          <p:cNvPr id="406" name="Google Shape;406;p31"/>
          <p:cNvSpPr txBox="1"/>
          <p:nvPr/>
        </p:nvSpPr>
        <p:spPr>
          <a:xfrm>
            <a:off x="6543675" y="2456259"/>
            <a:ext cx="4855845" cy="625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İzlem ve yan etkilerin yönetimi</a:t>
            </a:r>
            <a:endParaRPr/>
          </a:p>
        </p:txBody>
      </p:sp>
      <p:sp>
        <p:nvSpPr>
          <p:cNvPr id="407" name="Google Shape;407;p31"/>
          <p:cNvSpPr txBox="1"/>
          <p:nvPr/>
        </p:nvSpPr>
        <p:spPr>
          <a:xfrm>
            <a:off x="6543675" y="3214982"/>
            <a:ext cx="4819650" cy="1236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Pankreatit/Safra:</a:t>
            </a:r>
            <a:r>
              <a:rPr lang="en-US" sz="1462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Şiddetli karın ağrısı, bulantı-kusma varsa pankreatit düşünülür ve ilaç derhal kesilir; safra taşı yönünden dikkatli olunur.</a:t>
            </a:r>
            <a:endParaRPr/>
          </a:p>
        </p:txBody>
      </p:sp>
      <p:sp>
        <p:nvSpPr>
          <p:cNvPr id="408" name="Google Shape;408;p31"/>
          <p:cNvSpPr txBox="1"/>
          <p:nvPr/>
        </p:nvSpPr>
        <p:spPr>
          <a:xfrm>
            <a:off x="6543675" y="4565398"/>
            <a:ext cx="4819650" cy="933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Anestezi:</a:t>
            </a:r>
            <a:r>
              <a:rPr lang="en-US" sz="1462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Mide boşalmasını geciktirir; genel anestezi/derin sedasyon öncesi mümkünse kullanılmamalıdır.</a:t>
            </a:r>
            <a:endParaRPr/>
          </a:p>
        </p:txBody>
      </p:sp>
      <p:sp>
        <p:nvSpPr>
          <p:cNvPr id="409" name="Google Shape;409;p31"/>
          <p:cNvSpPr txBox="1"/>
          <p:nvPr/>
        </p:nvSpPr>
        <p:spPr>
          <a:xfrm>
            <a:off x="6543675" y="5613643"/>
            <a:ext cx="4819650" cy="298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1" i="0" u="none" strike="noStrike" cap="none" dirty="0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Bulantı</a:t>
            </a:r>
            <a:r>
              <a:rPr lang="en-US" sz="1312" b="1" i="0" u="none" strike="noStrike" cap="none" dirty="0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, </a:t>
            </a:r>
            <a:r>
              <a:rPr lang="en-US" sz="1312" b="1" i="0" u="none" strike="noStrike" cap="none" dirty="0" err="1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kusma</a:t>
            </a:r>
            <a:r>
              <a:rPr lang="en-US" sz="1312" b="1" i="0" u="none" strike="noStrike" cap="none" dirty="0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ve</a:t>
            </a:r>
            <a:r>
              <a:rPr lang="en-US" sz="1312" b="1" i="0" u="none" strike="noStrike" cap="none" dirty="0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diyare</a:t>
            </a:r>
            <a:r>
              <a:rPr lang="en-US" sz="1312" b="1" i="0" u="none" strike="noStrike" cap="none" dirty="0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genellikle</a:t>
            </a:r>
            <a:r>
              <a:rPr lang="en-US" sz="1312" b="1" i="0" u="none" strike="noStrike" cap="none" dirty="0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zamanla</a:t>
            </a:r>
            <a:r>
              <a:rPr lang="en-US" sz="1312" b="1" i="0" u="none" strike="noStrike" cap="none" dirty="0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hafifler</a:t>
            </a:r>
            <a:r>
              <a:rPr lang="en-US" sz="1312" b="1" i="0" u="none" strike="noStrike" cap="none" dirty="0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32"/>
          <p:cNvSpPr/>
          <p:nvPr/>
        </p:nvSpPr>
        <p:spPr>
          <a:xfrm>
            <a:off x="609600" y="2285851"/>
            <a:ext cx="5353050" cy="3608879"/>
          </a:xfrm>
          <a:prstGeom prst="roundRect">
            <a:avLst>
              <a:gd name="adj" fmla="val 4157"/>
            </a:avLst>
          </a:prstGeom>
          <a:solidFill>
            <a:srgbClr val="FEF2F2"/>
          </a:solidFill>
          <a:ln w="9525" cap="flat" cmpd="sng">
            <a:solidFill>
              <a:srgbClr val="FEE2E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32"/>
          <p:cNvSpPr/>
          <p:nvPr/>
        </p:nvSpPr>
        <p:spPr>
          <a:xfrm>
            <a:off x="6229350" y="2027634"/>
            <a:ext cx="5353050" cy="4465639"/>
          </a:xfrm>
          <a:prstGeom prst="roundRect">
            <a:avLst>
              <a:gd name="adj" fmla="val 3580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32"/>
          <p:cNvSpPr/>
          <p:nvPr/>
        </p:nvSpPr>
        <p:spPr>
          <a:xfrm>
            <a:off x="6543675" y="5420777"/>
            <a:ext cx="4724400" cy="758171"/>
          </a:xfrm>
          <a:prstGeom prst="roundRect">
            <a:avLst>
              <a:gd name="adj" fmla="val 10556"/>
            </a:avLst>
          </a:prstGeom>
          <a:solidFill>
            <a:srgbClr val="F0FD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32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ENJEKTABL İNKRETİN AJANLARI</a:t>
            </a:r>
            <a:endParaRPr/>
          </a:p>
        </p:txBody>
      </p:sp>
      <p:sp>
        <p:nvSpPr>
          <p:cNvPr id="418" name="Google Shape;418;p32"/>
          <p:cNvSpPr txBox="1"/>
          <p:nvPr/>
        </p:nvSpPr>
        <p:spPr>
          <a:xfrm>
            <a:off x="609600" y="733425"/>
            <a:ext cx="11582400" cy="504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GLP-1 RA</a:t>
            </a:r>
            <a:endParaRPr dirty="0"/>
          </a:p>
        </p:txBody>
      </p:sp>
      <p:sp>
        <p:nvSpPr>
          <p:cNvPr id="419" name="Google Shape;419;p32"/>
          <p:cNvSpPr txBox="1"/>
          <p:nvPr/>
        </p:nvSpPr>
        <p:spPr>
          <a:xfrm>
            <a:off x="923925" y="2600176"/>
            <a:ext cx="4855845" cy="317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73" b="1" i="0" u="none" strike="noStrike" cap="none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Kırmızı Bayraklar</a:t>
            </a:r>
            <a:endParaRPr/>
          </a:p>
        </p:txBody>
      </p:sp>
      <p:sp>
        <p:nvSpPr>
          <p:cNvPr id="420" name="Google Shape;420;p32"/>
          <p:cNvSpPr txBox="1"/>
          <p:nvPr/>
        </p:nvSpPr>
        <p:spPr>
          <a:xfrm>
            <a:off x="923925" y="3050916"/>
            <a:ext cx="4819650" cy="1014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18" b="1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Medüller</a:t>
            </a:r>
            <a:r>
              <a:rPr lang="en-US" sz="1418" b="1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18" b="1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Tiroid</a:t>
            </a:r>
            <a:r>
              <a:rPr lang="en-US" sz="1418" b="1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Ca / MEN-2:</a:t>
            </a:r>
            <a:r>
              <a:rPr lang="en-US" sz="1418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18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Kişisel</a:t>
            </a:r>
            <a:r>
              <a:rPr lang="en-US" sz="1418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18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veya</a:t>
            </a:r>
            <a:r>
              <a:rPr lang="en-US" sz="1418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18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ailesel</a:t>
            </a:r>
            <a:r>
              <a:rPr lang="en-US" sz="1418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18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Medüller</a:t>
            </a:r>
            <a:r>
              <a:rPr lang="en-US" sz="1418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18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Tiroid</a:t>
            </a:r>
            <a:r>
              <a:rPr lang="en-US" sz="1418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18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Kanseri</a:t>
            </a:r>
            <a:r>
              <a:rPr lang="en-US" sz="1418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18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ya</a:t>
            </a:r>
            <a:r>
              <a:rPr lang="en-US" sz="1418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da MEN-2 </a:t>
            </a:r>
            <a:r>
              <a:rPr lang="en-US" sz="1418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sendromu</a:t>
            </a:r>
            <a:r>
              <a:rPr lang="en-US" sz="1418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18" b="0" i="0" u="none" strike="noStrike" cap="none" dirty="0" err="1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öyküsünde</a:t>
            </a:r>
            <a:r>
              <a:rPr lang="en-US" sz="1418" b="0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18" b="1" i="0" u="none" strike="noStrike" cap="none" dirty="0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KESİN KONTRENDİKEDİR!</a:t>
            </a:r>
            <a:endParaRPr b="1" dirty="0"/>
          </a:p>
        </p:txBody>
      </p:sp>
      <p:sp>
        <p:nvSpPr>
          <p:cNvPr id="421" name="Google Shape;421;p32"/>
          <p:cNvSpPr txBox="1"/>
          <p:nvPr/>
        </p:nvSpPr>
        <p:spPr>
          <a:xfrm>
            <a:off x="923925" y="4071879"/>
            <a:ext cx="4819650" cy="613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18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Pankreatit/Pankreas Kanseri Öyküsü:</a:t>
            </a:r>
            <a:r>
              <a:rPr lang="en-US" sz="1418" b="0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Kontrendikedir.</a:t>
            </a:r>
            <a:endParaRPr/>
          </a:p>
        </p:txBody>
      </p:sp>
      <p:sp>
        <p:nvSpPr>
          <p:cNvPr id="422" name="Google Shape;422;p32"/>
          <p:cNvSpPr txBox="1"/>
          <p:nvPr/>
        </p:nvSpPr>
        <p:spPr>
          <a:xfrm>
            <a:off x="923925" y="4799764"/>
            <a:ext cx="4819650" cy="579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2" b="1" i="0" u="none" strike="noStrike" cap="none" dirty="0" err="1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Gastroparezi</a:t>
            </a:r>
            <a:r>
              <a:rPr lang="en-US" sz="1272" b="1" i="0" u="none" strike="noStrike" cap="none" dirty="0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, </a:t>
            </a:r>
            <a:r>
              <a:rPr lang="en-US" sz="1272" b="1" i="0" u="none" strike="noStrike" cap="none" dirty="0" err="1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yakın</a:t>
            </a:r>
            <a:r>
              <a:rPr lang="en-US" sz="1272" b="1" i="0" u="none" strike="noStrike" cap="none" dirty="0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72" b="1" i="0" u="none" strike="noStrike" cap="none" dirty="0" err="1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zamanda</a:t>
            </a:r>
            <a:r>
              <a:rPr lang="en-US" sz="1272" b="1" i="0" u="none" strike="noStrike" cap="none" dirty="0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72" b="1" i="0" u="none" strike="noStrike" cap="none" dirty="0" err="1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kolelityaz</a:t>
            </a:r>
            <a:r>
              <a:rPr lang="en-US" sz="1272" b="1" i="0" u="none" strike="noStrike" cap="none" dirty="0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/</a:t>
            </a:r>
            <a:r>
              <a:rPr lang="en-US" sz="1272" b="1" i="0" u="none" strike="noStrike" cap="none" dirty="0" err="1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safra</a:t>
            </a:r>
            <a:r>
              <a:rPr lang="en-US" sz="1272" b="1" i="0" u="none" strike="noStrike" cap="none" dirty="0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72" b="1" i="0" u="none" strike="noStrike" cap="none" dirty="0" err="1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yolu</a:t>
            </a:r>
            <a:r>
              <a:rPr lang="en-US" sz="1272" b="1" i="0" u="none" strike="noStrike" cap="none" dirty="0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72" b="1" i="0" u="none" strike="noStrike" cap="none" dirty="0" err="1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hastalığı</a:t>
            </a:r>
            <a:r>
              <a:rPr lang="en-US" sz="1272" b="1" i="0" u="none" strike="noStrike" cap="none" dirty="0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, </a:t>
            </a:r>
            <a:r>
              <a:rPr lang="en-US" sz="1272" b="1" i="0" u="none" strike="noStrike" cap="none" dirty="0" err="1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ileri</a:t>
            </a:r>
            <a:r>
              <a:rPr lang="en-US" sz="1272" b="1" i="0" u="none" strike="noStrike" cap="none" dirty="0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GÖRH </a:t>
            </a:r>
            <a:r>
              <a:rPr lang="en-US" sz="1272" b="1" i="0" u="none" strike="noStrike" cap="none" dirty="0" err="1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ve</a:t>
            </a:r>
            <a:r>
              <a:rPr lang="en-US" sz="1272" b="1" i="0" u="none" strike="noStrike" cap="none" dirty="0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72" b="1" i="0" u="none" strike="noStrike" cap="none" dirty="0" err="1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gebelik</a:t>
            </a:r>
            <a:r>
              <a:rPr lang="en-US" sz="1272" b="1" i="0" u="none" strike="noStrike" cap="none" dirty="0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/</a:t>
            </a:r>
            <a:r>
              <a:rPr lang="en-US" sz="1272" b="1" i="0" u="none" strike="noStrike" cap="none" dirty="0" err="1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laktasyonda</a:t>
            </a:r>
            <a:r>
              <a:rPr lang="en-US" sz="1272" b="1" i="0" u="none" strike="noStrike" cap="none" dirty="0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72" b="1" i="0" u="none" strike="noStrike" cap="none" dirty="0" err="1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kullanılmaz</a:t>
            </a:r>
            <a:r>
              <a:rPr lang="en-US" sz="1272" b="1" i="0" u="none" strike="noStrike" cap="none" dirty="0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  <p:sp>
        <p:nvSpPr>
          <p:cNvPr id="423" name="Google Shape;423;p32"/>
          <p:cNvSpPr txBox="1"/>
          <p:nvPr/>
        </p:nvSpPr>
        <p:spPr>
          <a:xfrm>
            <a:off x="6543675" y="2341959"/>
            <a:ext cx="4855845" cy="317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73" b="1" i="0" u="none" strike="noStrike" cap="none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Birinci Basamak Reçete ve SUT Mevzuatı</a:t>
            </a:r>
            <a:endParaRPr/>
          </a:p>
        </p:txBody>
      </p:sp>
      <p:sp>
        <p:nvSpPr>
          <p:cNvPr id="424" name="Google Shape;424;p32"/>
          <p:cNvSpPr txBox="1"/>
          <p:nvPr/>
        </p:nvSpPr>
        <p:spPr>
          <a:xfrm>
            <a:off x="6543675" y="2792699"/>
            <a:ext cx="4819650" cy="1199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18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Geri Ödeme:</a:t>
            </a:r>
            <a:r>
              <a:rPr lang="en-US" sz="1418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GLP-1 RA için endokrinoloji uzmanı raporu gerekir; aile hekimi başlayamaz, hasta endokrinolojiye yönlendirilir.</a:t>
            </a:r>
            <a:endParaRPr/>
          </a:p>
        </p:txBody>
      </p:sp>
      <p:sp>
        <p:nvSpPr>
          <p:cNvPr id="425" name="Google Shape;425;p32"/>
          <p:cNvSpPr txBox="1"/>
          <p:nvPr/>
        </p:nvSpPr>
        <p:spPr>
          <a:xfrm>
            <a:off x="6543675" y="4106738"/>
            <a:ext cx="4819650" cy="1199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18" b="1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SUT </a:t>
            </a:r>
            <a:r>
              <a:rPr lang="en-US" sz="1418" b="1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Şartı</a:t>
            </a:r>
            <a:r>
              <a:rPr lang="en-US" sz="1418" b="1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:</a:t>
            </a:r>
            <a:r>
              <a:rPr lang="en-US" sz="1418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BKİ &gt;35 kg/m² </a:t>
            </a:r>
            <a:r>
              <a:rPr lang="en-US" sz="1418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ve</a:t>
            </a:r>
            <a:r>
              <a:rPr lang="en-US" sz="1418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oral </a:t>
            </a:r>
            <a:r>
              <a:rPr lang="en-US" sz="1418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tedavilerle</a:t>
            </a:r>
            <a:r>
              <a:rPr lang="en-US" sz="1418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18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yetersiz</a:t>
            </a:r>
            <a:r>
              <a:rPr lang="en-US" sz="1418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18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kontrol</a:t>
            </a:r>
            <a:r>
              <a:rPr lang="en-US" sz="1418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418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gerekir</a:t>
            </a:r>
            <a:r>
              <a:rPr lang="en-US" sz="1418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  <p:sp>
        <p:nvSpPr>
          <p:cNvPr id="426" name="Google Shape;426;p32"/>
          <p:cNvSpPr txBox="1"/>
          <p:nvPr/>
        </p:nvSpPr>
        <p:spPr>
          <a:xfrm>
            <a:off x="6610350" y="4913962"/>
            <a:ext cx="4591050" cy="1448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2" b="1" i="0" u="none" strike="noStrike" cap="none" dirty="0" err="1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Reçete</a:t>
            </a:r>
            <a:r>
              <a:rPr lang="en-US" sz="1272" b="1" i="0" u="none" strike="noStrike" cap="none" dirty="0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: </a:t>
            </a:r>
            <a:r>
              <a:rPr lang="en-US" sz="1272" b="1" i="0" u="none" strike="noStrike" cap="none" dirty="0" err="1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Yalnızca</a:t>
            </a:r>
            <a:r>
              <a:rPr lang="en-US" sz="1272" b="1" i="0" u="none" strike="noStrike" cap="none" dirty="0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72" b="1" i="0" u="none" strike="noStrike" cap="none" dirty="0" err="1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endokrinoloji</a:t>
            </a:r>
            <a:r>
              <a:rPr lang="en-US" sz="1272" b="1" i="0" u="none" strike="noStrike" cap="none" dirty="0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72" b="1" i="0" u="none" strike="noStrike" cap="none" dirty="0" err="1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veya</a:t>
            </a:r>
            <a:r>
              <a:rPr lang="en-US" sz="1272" b="1" i="0" u="none" strike="noStrike" cap="none" dirty="0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72" b="1" i="0" u="none" strike="noStrike" cap="none" dirty="0" err="1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iç</a:t>
            </a:r>
            <a:r>
              <a:rPr lang="en-US" sz="1272" b="1" i="0" u="none" strike="noStrike" cap="none" dirty="0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72" b="1" i="0" u="none" strike="noStrike" cap="none" dirty="0" err="1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hastalıkları</a:t>
            </a:r>
            <a:r>
              <a:rPr lang="en-US" sz="1272" b="1" i="0" u="none" strike="noStrike" cap="none" dirty="0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72" b="1" i="0" u="none" strike="noStrike" cap="none" dirty="0" err="1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uzmanı</a:t>
            </a:r>
            <a:r>
              <a:rPr lang="en-US" sz="1272" b="1" i="0" u="none" strike="noStrike" cap="none" dirty="0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72" b="1" i="0" u="none" strike="noStrike" cap="none" dirty="0" err="1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yazar</a:t>
            </a:r>
            <a:r>
              <a:rPr lang="en-US" sz="1272" b="1" i="0" u="none" strike="noStrike" cap="none" dirty="0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; </a:t>
            </a:r>
            <a:r>
              <a:rPr lang="en-US" sz="1272" b="1" i="0" u="none" strike="noStrike" cap="none" dirty="0" err="1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aile</a:t>
            </a:r>
            <a:r>
              <a:rPr lang="en-US" sz="1272" b="1" i="0" u="none" strike="noStrike" cap="none" dirty="0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72" b="1" i="0" u="none" strike="noStrike" cap="none" dirty="0" err="1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hekimi</a:t>
            </a:r>
            <a:r>
              <a:rPr lang="en-US" sz="1272" b="1" i="0" u="none" strike="noStrike" cap="none" dirty="0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72" b="1" i="0" u="none" strike="noStrike" cap="none" dirty="0" err="1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idame</a:t>
            </a:r>
            <a:r>
              <a:rPr lang="en-US" sz="1272" b="1" i="0" u="none" strike="noStrike" cap="none" dirty="0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72" b="1" i="0" u="none" strike="noStrike" cap="none" dirty="0" err="1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reçetesi</a:t>
            </a:r>
            <a:r>
              <a:rPr lang="en-US" sz="1272" b="1" i="0" u="none" strike="noStrike" cap="none" dirty="0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72" b="1" i="0" u="none" strike="noStrike" cap="none" dirty="0" err="1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yazamaz</a:t>
            </a:r>
            <a:r>
              <a:rPr lang="en-US" sz="1272" b="1" i="0" u="none" strike="noStrike" cap="none" dirty="0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lang="tr-TR" sz="1272" b="1" i="0" u="none" strike="noStrike" cap="none" dirty="0">
              <a:solidFill>
                <a:srgbClr val="166534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2" b="1" i="0" u="none" strike="noStrike" cap="none" dirty="0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Ozempic </a:t>
            </a:r>
            <a:r>
              <a:rPr lang="en-US" sz="1272" b="1" i="0" u="none" strike="noStrike" cap="none" dirty="0" err="1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ve</a:t>
            </a:r>
            <a:r>
              <a:rPr lang="en-US" sz="1272" b="1" i="0" u="none" strike="noStrike" cap="none" dirty="0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Trulicity </a:t>
            </a:r>
            <a:r>
              <a:rPr lang="en-US" sz="1272" b="1" i="0" u="none" strike="noStrike" cap="none" dirty="0" err="1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gibi</a:t>
            </a:r>
            <a:r>
              <a:rPr lang="en-US" sz="1272" b="1" i="0" u="none" strike="noStrike" cap="none" dirty="0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SUT </a:t>
            </a:r>
            <a:r>
              <a:rPr lang="en-US" sz="1272" b="1" i="0" u="none" strike="noStrike" cap="none" dirty="0" err="1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kapsamında</a:t>
            </a:r>
            <a:r>
              <a:rPr lang="en-US" sz="1272" b="1" i="0" u="none" strike="noStrike" cap="none" dirty="0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72" b="1" i="0" u="none" strike="noStrike" cap="none" dirty="0" err="1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olmayan</a:t>
            </a:r>
            <a:r>
              <a:rPr lang="en-US" sz="1272" b="1" i="0" u="none" strike="noStrike" cap="none" dirty="0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72" b="1" i="0" u="none" strike="noStrike" cap="none" dirty="0" err="1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ilaçlar</a:t>
            </a:r>
            <a:r>
              <a:rPr lang="en-US" sz="1272" b="1" i="0" u="none" strike="noStrike" cap="none" dirty="0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72" b="1" i="0" u="none" strike="noStrike" cap="none" dirty="0" err="1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için</a:t>
            </a:r>
            <a:r>
              <a:rPr lang="en-US" sz="1272" b="1" i="0" u="none" strike="noStrike" cap="none" dirty="0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SGK </a:t>
            </a:r>
            <a:r>
              <a:rPr lang="en-US" sz="1272" b="1" i="0" u="none" strike="noStrike" cap="none" dirty="0" err="1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ödemez</a:t>
            </a:r>
            <a:r>
              <a:rPr lang="en-US" sz="1272" b="1" i="0" u="none" strike="noStrike" cap="none" dirty="0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</a:t>
            </a:r>
            <a:r>
              <a:rPr lang="en-US" sz="1272" b="1" i="0" u="none" strike="noStrike" cap="none" dirty="0" err="1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Bunlarda</a:t>
            </a:r>
            <a:r>
              <a:rPr lang="en-US" sz="1272" b="1" i="0" u="none" strike="noStrike" cap="none" dirty="0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72" b="1" i="0" u="none" strike="noStrike" cap="none" dirty="0" err="1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hekimin</a:t>
            </a:r>
            <a:r>
              <a:rPr lang="en-US" sz="1272" b="1" i="0" u="none" strike="noStrike" cap="none" dirty="0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72" b="1" i="0" u="none" strike="noStrike" cap="none" dirty="0" err="1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yazdığı</a:t>
            </a:r>
            <a:r>
              <a:rPr lang="en-US" sz="1272" b="1" i="0" u="none" strike="noStrike" cap="none" dirty="0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72" b="1" i="0" u="none" strike="noStrike" cap="none" dirty="0" err="1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reçeteyle</a:t>
            </a:r>
            <a:r>
              <a:rPr lang="en-US" sz="1272" b="1" i="0" u="none" strike="noStrike" cap="none" dirty="0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hasta </a:t>
            </a:r>
            <a:r>
              <a:rPr lang="en-US" sz="1272" b="1" i="0" u="none" strike="noStrike" cap="none" dirty="0" err="1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ücretini</a:t>
            </a:r>
            <a:r>
              <a:rPr lang="en-US" sz="1272" b="1" i="0" u="none" strike="noStrike" cap="none" dirty="0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72" b="1" i="0" u="none" strike="noStrike" cap="none" dirty="0" err="1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kendisi</a:t>
            </a:r>
            <a:r>
              <a:rPr lang="en-US" sz="1272" b="1" i="0" u="none" strike="noStrike" cap="none" dirty="0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72" b="1" i="0" u="none" strike="noStrike" cap="none" dirty="0" err="1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öderse</a:t>
            </a:r>
            <a:r>
              <a:rPr lang="en-US" sz="1272" b="1" i="0" u="none" strike="noStrike" cap="none" dirty="0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72" b="1" i="0" u="none" strike="noStrike" cap="none" dirty="0" err="1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eczaneden</a:t>
            </a:r>
            <a:r>
              <a:rPr lang="en-US" sz="1272" b="1" i="0" u="none" strike="noStrike" cap="none" dirty="0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72" b="1" i="0" u="none" strike="noStrike" cap="none" dirty="0" err="1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alabilir</a:t>
            </a:r>
            <a:r>
              <a:rPr lang="en-US" sz="1272" b="1" i="0" u="none" strike="noStrike" cap="none" dirty="0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31"/>
          <p:cNvSpPr/>
          <p:nvPr/>
        </p:nvSpPr>
        <p:spPr>
          <a:xfrm>
            <a:off x="609600" y="2018853"/>
            <a:ext cx="5353050" cy="3942392"/>
          </a:xfrm>
          <a:prstGeom prst="roundRect">
            <a:avLst>
              <a:gd name="adj" fmla="val 3563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31"/>
          <p:cNvSpPr/>
          <p:nvPr/>
        </p:nvSpPr>
        <p:spPr>
          <a:xfrm>
            <a:off x="6229350" y="2141934"/>
            <a:ext cx="5353050" cy="3942392"/>
          </a:xfrm>
          <a:prstGeom prst="roundRect">
            <a:avLst>
              <a:gd name="adj" fmla="val 3814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31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ENJEKTABL İNKRETİN AJANLARI</a:t>
            </a:r>
            <a:endParaRPr/>
          </a:p>
        </p:txBody>
      </p:sp>
      <p:sp>
        <p:nvSpPr>
          <p:cNvPr id="400" name="Google Shape;400;p31"/>
          <p:cNvSpPr txBox="1"/>
          <p:nvPr/>
        </p:nvSpPr>
        <p:spPr>
          <a:xfrm>
            <a:off x="609600" y="733425"/>
            <a:ext cx="11582400" cy="504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Diğer</a:t>
            </a:r>
            <a:r>
              <a:rPr lang="en-US" sz="2625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GLP-1 </a:t>
            </a:r>
            <a:r>
              <a:rPr lang="en-US" sz="2625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RA'lar</a:t>
            </a:r>
            <a:r>
              <a:rPr lang="en-US" sz="2625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2625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ve</a:t>
            </a:r>
            <a:r>
              <a:rPr lang="en-US" sz="2625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2625" b="1" i="0" u="none" strike="noStrike" cap="none" dirty="0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Tirzepatid</a:t>
            </a:r>
            <a:r>
              <a:rPr lang="tr-TR" sz="2625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tr-TR" sz="1350" dirty="0">
                <a:solidFill>
                  <a:srgbClr val="64748B"/>
                </a:solidFill>
                <a:latin typeface="Plus Jakarta Sans"/>
                <a:cs typeface="Plus Jakarta Sans"/>
                <a:sym typeface="Plus Jakarta Sans"/>
              </a:rPr>
              <a:t>(</a:t>
            </a:r>
            <a:r>
              <a:rPr lang="tr-TR" sz="1350" dirty="0" err="1">
                <a:solidFill>
                  <a:srgbClr val="64748B"/>
                </a:solidFill>
                <a:latin typeface="Plus Jakarta Sans"/>
                <a:cs typeface="Plus Jakarta Sans"/>
                <a:sym typeface="Plus Jakarta Sans"/>
              </a:rPr>
              <a:t>Mounjaro</a:t>
            </a:r>
            <a:r>
              <a:rPr lang="tr-TR" sz="1350" dirty="0">
                <a:solidFill>
                  <a:srgbClr val="64748B"/>
                </a:solidFill>
                <a:latin typeface="Plus Jakarta Sans"/>
                <a:cs typeface="Plus Jakarta Sans"/>
                <a:sym typeface="Plus Jakarta Sans"/>
              </a:rPr>
              <a:t>®)</a:t>
            </a:r>
            <a:endParaRPr lang="en-US" sz="1350" dirty="0">
              <a:solidFill>
                <a:srgbClr val="64748B"/>
              </a:solidFill>
              <a:latin typeface="Plus Jakarta Sans"/>
              <a:cs typeface="Plus Jakarta Sans"/>
            </a:endParaRPr>
          </a:p>
        </p:txBody>
      </p:sp>
      <p:sp>
        <p:nvSpPr>
          <p:cNvPr id="401" name="Google Shape;401;p31"/>
          <p:cNvSpPr txBox="1"/>
          <p:nvPr/>
        </p:nvSpPr>
        <p:spPr>
          <a:xfrm>
            <a:off x="923925" y="2333178"/>
            <a:ext cx="4855845" cy="32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Diğer GLP-1 Reseptör Agonistleri</a:t>
            </a:r>
            <a:endParaRPr/>
          </a:p>
        </p:txBody>
      </p:sp>
      <p:sp>
        <p:nvSpPr>
          <p:cNvPr id="402" name="Google Shape;402;p31"/>
          <p:cNvSpPr txBox="1"/>
          <p:nvPr/>
        </p:nvSpPr>
        <p:spPr>
          <a:xfrm>
            <a:off x="923925" y="2792930"/>
            <a:ext cx="4819650" cy="8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Dulaglutid, haftada 1 kez s.c. enjekte edilir; 0.75–1.5 mg dozunda kullanılır.</a:t>
            </a:r>
            <a:endParaRPr/>
          </a:p>
        </p:txBody>
      </p:sp>
      <p:sp>
        <p:nvSpPr>
          <p:cNvPr id="403" name="Google Shape;403;p31"/>
          <p:cNvSpPr txBox="1"/>
          <p:nvPr/>
        </p:nvSpPr>
        <p:spPr>
          <a:xfrm>
            <a:off x="923925" y="3770731"/>
            <a:ext cx="4819650" cy="589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2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87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Eksenatid:</a:t>
            </a:r>
            <a:r>
              <a:rPr lang="en-US" sz="1387" b="0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10 µg ile başlanır, idamede 20 µg günde 2 kez (sabah-akşam), yemekten 0–60 dk önce s.c.</a:t>
            </a:r>
            <a:endParaRPr/>
          </a:p>
        </p:txBody>
      </p:sp>
      <p:sp>
        <p:nvSpPr>
          <p:cNvPr id="404" name="Google Shape;404;p31"/>
          <p:cNvSpPr txBox="1"/>
          <p:nvPr/>
        </p:nvSpPr>
        <p:spPr>
          <a:xfrm>
            <a:off x="923925" y="4436831"/>
            <a:ext cx="4819650" cy="589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2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87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Liksisenatid:</a:t>
            </a:r>
            <a:r>
              <a:rPr lang="en-US" sz="1387" b="0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Günde 1 kez 10–20 µg, yemekten 1 saat önce s.c. (sabah veya akşam).</a:t>
            </a:r>
            <a:endParaRPr/>
          </a:p>
        </p:txBody>
      </p:sp>
      <p:sp>
        <p:nvSpPr>
          <p:cNvPr id="405" name="Google Shape;405;p31"/>
          <p:cNvSpPr txBox="1"/>
          <p:nvPr/>
        </p:nvSpPr>
        <p:spPr>
          <a:xfrm>
            <a:off x="923925" y="5141030"/>
            <a:ext cx="4819650" cy="505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5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Eksenatid XR, albiglutid ve oral semaglutid ülkemizde bulunmamaktadır.</a:t>
            </a:r>
            <a:endParaRPr/>
          </a:p>
        </p:txBody>
      </p:sp>
      <p:sp>
        <p:nvSpPr>
          <p:cNvPr id="406" name="Google Shape;406;p31"/>
          <p:cNvSpPr txBox="1"/>
          <p:nvPr/>
        </p:nvSpPr>
        <p:spPr>
          <a:xfrm>
            <a:off x="6543675" y="2456259"/>
            <a:ext cx="4855845" cy="32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 dirty="0" err="1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Tirzepatid</a:t>
            </a:r>
            <a:r>
              <a:rPr lang="en-US" sz="1725" b="1" i="0" u="none" strike="noStrike" cap="none" dirty="0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(GIP/GLP-1 RA)</a:t>
            </a:r>
            <a:endParaRPr dirty="0"/>
          </a:p>
        </p:txBody>
      </p:sp>
      <p:sp>
        <p:nvSpPr>
          <p:cNvPr id="407" name="Google Shape;407;p31"/>
          <p:cNvSpPr txBox="1"/>
          <p:nvPr/>
        </p:nvSpPr>
        <p:spPr>
          <a:xfrm>
            <a:off x="6543675" y="2916011"/>
            <a:ext cx="4819650" cy="8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Doz:</a:t>
            </a:r>
            <a:r>
              <a:rPr lang="en-US" sz="1462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Haftada 1 kez s.c.; 2.5 mg ile başlanır, 4 hafta sonra 5 mg idame dozuna geçilir.</a:t>
            </a:r>
            <a:endParaRPr/>
          </a:p>
        </p:txBody>
      </p:sp>
      <p:sp>
        <p:nvSpPr>
          <p:cNvPr id="408" name="Google Shape;408;p31"/>
          <p:cNvSpPr txBox="1"/>
          <p:nvPr/>
        </p:nvSpPr>
        <p:spPr>
          <a:xfrm>
            <a:off x="6543675" y="3893812"/>
            <a:ext cx="4819650" cy="8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Doz artışı:</a:t>
            </a:r>
            <a:r>
              <a:rPr lang="en-US" sz="1462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Yanıt yetersizse 4 haftalık aralıklarla 2.5 mg artırılır; maksimum doz 15 mg'dır.</a:t>
            </a:r>
            <a:endParaRPr/>
          </a:p>
        </p:txBody>
      </p:sp>
      <p:sp>
        <p:nvSpPr>
          <p:cNvPr id="409" name="Google Shape;409;p31"/>
          <p:cNvSpPr txBox="1"/>
          <p:nvPr/>
        </p:nvSpPr>
        <p:spPr>
          <a:xfrm>
            <a:off x="6543675" y="4871613"/>
            <a:ext cx="4819650" cy="597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1" i="0" u="none" strike="noStrike" cap="none" dirty="0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Kilo </a:t>
            </a:r>
            <a:r>
              <a:rPr lang="en-US" sz="1312" b="1" i="0" u="none" strike="noStrike" cap="none" dirty="0" err="1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kaybı</a:t>
            </a:r>
            <a:r>
              <a:rPr lang="en-US" sz="1312" b="1" i="0" u="none" strike="noStrike" cap="none" dirty="0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belirgindir</a:t>
            </a:r>
            <a:r>
              <a:rPr lang="en-US" sz="1312" b="1" i="0" u="none" strike="noStrike" cap="none" dirty="0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; </a:t>
            </a:r>
            <a:r>
              <a:rPr lang="en-US" sz="1312" b="1" i="0" u="none" strike="noStrike" cap="none" dirty="0" err="1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ayrıca</a:t>
            </a:r>
            <a:r>
              <a:rPr lang="en-US" sz="1312" b="1" i="0" u="none" strike="noStrike" cap="none" dirty="0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diyabetten</a:t>
            </a:r>
            <a:r>
              <a:rPr lang="en-US" sz="1312" b="1" i="0" u="none" strike="noStrike" cap="none" dirty="0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bağımsız</a:t>
            </a:r>
            <a:r>
              <a:rPr lang="en-US" sz="1312" b="1" i="0" u="none" strike="noStrike" cap="none" dirty="0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obezite</a:t>
            </a:r>
            <a:r>
              <a:rPr lang="en-US" sz="1312" b="1" i="0" u="none" strike="noStrike" cap="none" dirty="0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endikasyonu</a:t>
            </a:r>
            <a:r>
              <a:rPr lang="en-US" sz="1312" b="1" i="0" u="none" strike="noStrike" cap="none" dirty="0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vardır</a:t>
            </a:r>
            <a:r>
              <a:rPr lang="en-US" sz="1312" b="1" i="0" u="none" strike="noStrike" cap="none" dirty="0">
                <a:solidFill>
                  <a:srgbClr val="0F76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33"/>
          <p:cNvSpPr/>
          <p:nvPr/>
        </p:nvSpPr>
        <p:spPr>
          <a:xfrm>
            <a:off x="609600" y="2540793"/>
            <a:ext cx="2600325" cy="2881080"/>
          </a:xfrm>
          <a:prstGeom prst="roundRect">
            <a:avLst>
              <a:gd name="adj" fmla="val 4395"/>
            </a:avLst>
          </a:prstGeom>
          <a:solidFill>
            <a:srgbClr val="FFFFFF"/>
          </a:solidFill>
          <a:ln w="38100" cap="flat" cmpd="sng">
            <a:solidFill>
              <a:srgbClr val="0D94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33"/>
          <p:cNvSpPr/>
          <p:nvPr/>
        </p:nvSpPr>
        <p:spPr>
          <a:xfrm>
            <a:off x="609600" y="5267176"/>
            <a:ext cx="260032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33"/>
          <p:cNvSpPr/>
          <p:nvPr/>
        </p:nvSpPr>
        <p:spPr>
          <a:xfrm>
            <a:off x="609600" y="2540793"/>
            <a:ext cx="2600325" cy="381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33"/>
          <p:cNvSpPr/>
          <p:nvPr/>
        </p:nvSpPr>
        <p:spPr>
          <a:xfrm>
            <a:off x="609600" y="2540793"/>
            <a:ext cx="9525" cy="2735907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33"/>
          <p:cNvSpPr/>
          <p:nvPr/>
        </p:nvSpPr>
        <p:spPr>
          <a:xfrm>
            <a:off x="3200400" y="2540793"/>
            <a:ext cx="9525" cy="2735907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33"/>
          <p:cNvSpPr/>
          <p:nvPr/>
        </p:nvSpPr>
        <p:spPr>
          <a:xfrm>
            <a:off x="3400425" y="2683222"/>
            <a:ext cx="2600325" cy="3399012"/>
          </a:xfrm>
          <a:prstGeom prst="roundRect">
            <a:avLst>
              <a:gd name="adj" fmla="val 4663"/>
            </a:avLst>
          </a:prstGeom>
          <a:solidFill>
            <a:srgbClr val="FFFFFF"/>
          </a:solidFill>
          <a:ln w="38100" cap="flat" cmpd="sng">
            <a:solidFill>
              <a:srgbClr val="0369A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33"/>
          <p:cNvSpPr/>
          <p:nvPr/>
        </p:nvSpPr>
        <p:spPr>
          <a:xfrm>
            <a:off x="3400425" y="5124896"/>
            <a:ext cx="260032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33"/>
          <p:cNvSpPr/>
          <p:nvPr/>
        </p:nvSpPr>
        <p:spPr>
          <a:xfrm>
            <a:off x="3400425" y="2683222"/>
            <a:ext cx="2600325" cy="38100"/>
          </a:xfrm>
          <a:prstGeom prst="rect">
            <a:avLst/>
          </a:prstGeom>
          <a:solidFill>
            <a:srgbClr val="0369A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33"/>
          <p:cNvSpPr/>
          <p:nvPr/>
        </p:nvSpPr>
        <p:spPr>
          <a:xfrm>
            <a:off x="3400425" y="2683222"/>
            <a:ext cx="9525" cy="2451199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33"/>
          <p:cNvSpPr/>
          <p:nvPr/>
        </p:nvSpPr>
        <p:spPr>
          <a:xfrm>
            <a:off x="5991225" y="2683222"/>
            <a:ext cx="9525" cy="2451199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33"/>
          <p:cNvSpPr/>
          <p:nvPr/>
        </p:nvSpPr>
        <p:spPr>
          <a:xfrm>
            <a:off x="6191250" y="2806451"/>
            <a:ext cx="2600325" cy="3399012"/>
          </a:xfrm>
          <a:prstGeom prst="roundRect">
            <a:avLst>
              <a:gd name="adj" fmla="val 5184"/>
            </a:avLst>
          </a:prstGeom>
          <a:solidFill>
            <a:srgbClr val="FFFFFF"/>
          </a:solidFill>
          <a:ln w="38100" cap="flat" cmpd="sng">
            <a:solidFill>
              <a:srgbClr val="D9770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33"/>
          <p:cNvSpPr/>
          <p:nvPr/>
        </p:nvSpPr>
        <p:spPr>
          <a:xfrm>
            <a:off x="6191250" y="5001517"/>
            <a:ext cx="260032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33"/>
          <p:cNvSpPr/>
          <p:nvPr/>
        </p:nvSpPr>
        <p:spPr>
          <a:xfrm>
            <a:off x="6191250" y="2806451"/>
            <a:ext cx="2600325" cy="3810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33"/>
          <p:cNvSpPr/>
          <p:nvPr/>
        </p:nvSpPr>
        <p:spPr>
          <a:xfrm>
            <a:off x="6191250" y="2806451"/>
            <a:ext cx="9525" cy="2204591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33"/>
          <p:cNvSpPr/>
          <p:nvPr/>
        </p:nvSpPr>
        <p:spPr>
          <a:xfrm>
            <a:off x="8782050" y="2806451"/>
            <a:ext cx="9525" cy="2204591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33"/>
          <p:cNvSpPr/>
          <p:nvPr/>
        </p:nvSpPr>
        <p:spPr>
          <a:xfrm>
            <a:off x="8982075" y="2806451"/>
            <a:ext cx="2600325" cy="3399012"/>
          </a:xfrm>
          <a:prstGeom prst="roundRect">
            <a:avLst>
              <a:gd name="adj" fmla="val 5184"/>
            </a:avLst>
          </a:prstGeom>
          <a:solidFill>
            <a:srgbClr val="FFFFFF"/>
          </a:solidFill>
          <a:ln w="38100" cap="flat" cmpd="sng">
            <a:solidFill>
              <a:srgbClr val="DC26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33"/>
          <p:cNvSpPr/>
          <p:nvPr/>
        </p:nvSpPr>
        <p:spPr>
          <a:xfrm>
            <a:off x="8982075" y="5001517"/>
            <a:ext cx="260032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33"/>
          <p:cNvSpPr/>
          <p:nvPr/>
        </p:nvSpPr>
        <p:spPr>
          <a:xfrm>
            <a:off x="8982075" y="2806451"/>
            <a:ext cx="2600325" cy="38100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33"/>
          <p:cNvSpPr/>
          <p:nvPr/>
        </p:nvSpPr>
        <p:spPr>
          <a:xfrm>
            <a:off x="8982075" y="2806451"/>
            <a:ext cx="9525" cy="2204591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33"/>
          <p:cNvSpPr/>
          <p:nvPr/>
        </p:nvSpPr>
        <p:spPr>
          <a:xfrm>
            <a:off x="11572875" y="2806451"/>
            <a:ext cx="9525" cy="2204591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33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TEDAVİ STRATEJİSİ VE KILAVUZ ALGORİTMASI</a:t>
            </a:r>
            <a:endParaRPr/>
          </a:p>
        </p:txBody>
      </p:sp>
      <p:sp>
        <p:nvSpPr>
          <p:cNvPr id="452" name="Google Shape;452;p33"/>
          <p:cNvSpPr txBox="1"/>
          <p:nvPr/>
        </p:nvSpPr>
        <p:spPr>
          <a:xfrm>
            <a:off x="609600" y="733425"/>
            <a:ext cx="11582400" cy="416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Glisemik Kontrol Basamakları</a:t>
            </a:r>
            <a:endParaRPr/>
          </a:p>
        </p:txBody>
      </p:sp>
      <p:sp>
        <p:nvSpPr>
          <p:cNvPr id="453" name="Google Shape;453;p33"/>
          <p:cNvSpPr txBox="1"/>
          <p:nvPr/>
        </p:nvSpPr>
        <p:spPr>
          <a:xfrm>
            <a:off x="800100" y="2807493"/>
            <a:ext cx="2314575" cy="2202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BASAMAK 1</a:t>
            </a:r>
            <a:endParaRPr/>
          </a:p>
        </p:txBody>
      </p:sp>
      <p:sp>
        <p:nvSpPr>
          <p:cNvPr id="454" name="Google Shape;454;p33"/>
          <p:cNvSpPr txBox="1"/>
          <p:nvPr/>
        </p:nvSpPr>
        <p:spPr>
          <a:xfrm>
            <a:off x="3590925" y="2949922"/>
            <a:ext cx="2314575" cy="1917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BASAMAK 2</a:t>
            </a:r>
            <a:endParaRPr/>
          </a:p>
        </p:txBody>
      </p:sp>
      <p:sp>
        <p:nvSpPr>
          <p:cNvPr id="455" name="Google Shape;455;p33"/>
          <p:cNvSpPr txBox="1"/>
          <p:nvPr/>
        </p:nvSpPr>
        <p:spPr>
          <a:xfrm>
            <a:off x="6381750" y="3073151"/>
            <a:ext cx="2314575" cy="1671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D9770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BASAMAK 3</a:t>
            </a:r>
            <a:endParaRPr/>
          </a:p>
        </p:txBody>
      </p:sp>
      <p:sp>
        <p:nvSpPr>
          <p:cNvPr id="456" name="Google Shape;456;p33"/>
          <p:cNvSpPr txBox="1"/>
          <p:nvPr/>
        </p:nvSpPr>
        <p:spPr>
          <a:xfrm>
            <a:off x="9172575" y="3073151"/>
            <a:ext cx="2314575" cy="1671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DC262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BASAMAK 4</a:t>
            </a:r>
            <a:endParaRPr/>
          </a:p>
        </p:txBody>
      </p:sp>
      <p:sp>
        <p:nvSpPr>
          <p:cNvPr id="457" name="Google Shape;457;p33"/>
          <p:cNvSpPr txBox="1"/>
          <p:nvPr/>
        </p:nvSpPr>
        <p:spPr>
          <a:xfrm>
            <a:off x="746760" y="3121818"/>
            <a:ext cx="2326005" cy="625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Metformin Monoterapisi</a:t>
            </a:r>
            <a:endParaRPr/>
          </a:p>
        </p:txBody>
      </p:sp>
      <p:sp>
        <p:nvSpPr>
          <p:cNvPr id="458" name="Google Shape;458;p33"/>
          <p:cNvSpPr txBox="1"/>
          <p:nvPr/>
        </p:nvSpPr>
        <p:spPr>
          <a:xfrm>
            <a:off x="809625" y="3823392"/>
            <a:ext cx="2295525" cy="1322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Kontrendikasyon yoksa yaşam tarzı ile birlikte ilk tercihtir; 3. ayda hedef sağlanamazsa bir sonraki basamağa geçilir.</a:t>
            </a:r>
            <a:endParaRPr/>
          </a:p>
        </p:txBody>
      </p:sp>
      <p:sp>
        <p:nvSpPr>
          <p:cNvPr id="459" name="Google Shape;459;p33"/>
          <p:cNvSpPr txBox="1"/>
          <p:nvPr/>
        </p:nvSpPr>
        <p:spPr>
          <a:xfrm>
            <a:off x="3600450" y="3264247"/>
            <a:ext cx="2217420" cy="32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İkili Kombinasyon</a:t>
            </a:r>
            <a:endParaRPr/>
          </a:p>
        </p:txBody>
      </p:sp>
      <p:sp>
        <p:nvSpPr>
          <p:cNvPr id="460" name="Google Shape;460;p33"/>
          <p:cNvSpPr txBox="1"/>
          <p:nvPr/>
        </p:nvSpPr>
        <p:spPr>
          <a:xfrm>
            <a:off x="3600450" y="3666849"/>
            <a:ext cx="2295525" cy="2099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Hastaya ve komorbiditeye göre insülin dışı bir ilaç (SGLT2i, GLP-1 RA, DPP-4i, SU/glinid, pioglitazon, AGİ) eklenir; HbA1c %8–8.9 ise bazal insülin de seçenektir.</a:t>
            </a:r>
            <a:endParaRPr/>
          </a:p>
        </p:txBody>
      </p:sp>
      <p:sp>
        <p:nvSpPr>
          <p:cNvPr id="461" name="Google Shape;461;p33"/>
          <p:cNvSpPr txBox="1"/>
          <p:nvPr/>
        </p:nvSpPr>
        <p:spPr>
          <a:xfrm>
            <a:off x="6391275" y="3387476"/>
            <a:ext cx="2217420" cy="625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Üçlü Kombinasyon</a:t>
            </a:r>
            <a:endParaRPr/>
          </a:p>
        </p:txBody>
      </p:sp>
      <p:sp>
        <p:nvSpPr>
          <p:cNvPr id="462" name="Google Shape;462;p33"/>
          <p:cNvSpPr txBox="1"/>
          <p:nvPr/>
        </p:nvSpPr>
        <p:spPr>
          <a:xfrm>
            <a:off x="6391275" y="4089050"/>
            <a:ext cx="2295525" cy="1840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Metformine iki ilaç eklenir (veya insülin eklenir); HbA1c %7.1–8 ise 3. ilaç eklenebilir, ancak katkısı insüline göre düşüktür (HbA1c ≈ %0.3–0.5).</a:t>
            </a:r>
            <a:endParaRPr/>
          </a:p>
        </p:txBody>
      </p:sp>
      <p:sp>
        <p:nvSpPr>
          <p:cNvPr id="463" name="Google Shape;463;p33"/>
          <p:cNvSpPr txBox="1"/>
          <p:nvPr/>
        </p:nvSpPr>
        <p:spPr>
          <a:xfrm>
            <a:off x="9182100" y="3387476"/>
            <a:ext cx="2217420" cy="32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İnsülin Tedavisi</a:t>
            </a:r>
            <a:endParaRPr/>
          </a:p>
        </p:txBody>
      </p:sp>
      <p:sp>
        <p:nvSpPr>
          <p:cNvPr id="464" name="Google Shape;464;p33"/>
          <p:cNvSpPr txBox="1"/>
          <p:nvPr/>
        </p:nvSpPr>
        <p:spPr>
          <a:xfrm>
            <a:off x="9182100" y="3790079"/>
            <a:ext cx="2295525" cy="1063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Oral tedavilerle hedef sağlanamayan olgularda metformin sürdürülerek bazal insülin eklenir.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33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TEDAVİ STRATEJİSİ VE KILAVUZ ALGORİTMASI</a:t>
            </a:r>
            <a:endParaRPr/>
          </a:p>
        </p:txBody>
      </p:sp>
      <p:sp>
        <p:nvSpPr>
          <p:cNvPr id="452" name="Google Shape;452;p33"/>
          <p:cNvSpPr txBox="1"/>
          <p:nvPr/>
        </p:nvSpPr>
        <p:spPr>
          <a:xfrm>
            <a:off x="609600" y="733425"/>
            <a:ext cx="11582400" cy="416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Yeni Tanı Tip 2 Diyabetli Hastalarda Tedavi Algoritması</a:t>
            </a:r>
            <a:endParaRPr/>
          </a:p>
        </p:txBody>
      </p:sp>
      <p:pic>
        <p:nvPicPr>
          <p:cNvPr id="453" name="Picture 452" descr="f9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9560" y="1417320"/>
            <a:ext cx="9172575" cy="4892040"/>
          </a:xfrm>
          <a:prstGeom prst="rect">
            <a:avLst/>
          </a:prstGeom>
        </p:spPr>
      </p:pic>
      <p:sp>
        <p:nvSpPr>
          <p:cNvPr id="454" name="TextBox 453"/>
          <p:cNvSpPr txBox="1"/>
          <p:nvPr/>
        </p:nvSpPr>
        <p:spPr>
          <a:xfrm>
            <a:off x="612648" y="6382512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64748B"/>
                </a:solidFill>
                <a:latin typeface="Plus Jakarta Sans"/>
              </a:rPr>
              <a:t>TEMD Diabetes Mellitus Kılavuzu 2026, Şekil 9.2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33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TEDAVİ STRATEJİSİ VE KILAVUZ ALGORİTMASI</a:t>
            </a:r>
            <a:endParaRPr/>
          </a:p>
        </p:txBody>
      </p:sp>
      <p:sp>
        <p:nvSpPr>
          <p:cNvPr id="452" name="Google Shape;452;p33"/>
          <p:cNvSpPr txBox="1"/>
          <p:nvPr/>
        </p:nvSpPr>
        <p:spPr>
          <a:xfrm>
            <a:off x="609600" y="733425"/>
            <a:ext cx="11582400" cy="416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Takip Altındaki Tip 2 Diyabetli Hastalarda Tedavi Algoritması</a:t>
            </a:r>
            <a:endParaRPr/>
          </a:p>
        </p:txBody>
      </p:sp>
      <p:pic>
        <p:nvPicPr>
          <p:cNvPr id="453" name="Picture 452" descr="f9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9046" y="1417320"/>
            <a:ext cx="7573602" cy="4892040"/>
          </a:xfrm>
          <a:prstGeom prst="rect">
            <a:avLst/>
          </a:prstGeom>
        </p:spPr>
      </p:pic>
      <p:sp>
        <p:nvSpPr>
          <p:cNvPr id="454" name="TextBox 453"/>
          <p:cNvSpPr txBox="1"/>
          <p:nvPr/>
        </p:nvSpPr>
        <p:spPr>
          <a:xfrm>
            <a:off x="612648" y="6382512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64748B"/>
                </a:solidFill>
                <a:latin typeface="Plus Jakarta Sans"/>
              </a:rPr>
              <a:t>TEMD Diabetes Mellitus Kılavuzu 2026, Şekil 9.3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34"/>
          <p:cNvSpPr/>
          <p:nvPr/>
        </p:nvSpPr>
        <p:spPr>
          <a:xfrm>
            <a:off x="609600" y="2386310"/>
            <a:ext cx="5766941" cy="3890387"/>
          </a:xfrm>
          <a:prstGeom prst="roundRect">
            <a:avLst>
              <a:gd name="adj" fmla="val 3852"/>
            </a:avLst>
          </a:prstGeom>
          <a:solidFill>
            <a:srgbClr val="FE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34"/>
          <p:cNvSpPr/>
          <p:nvPr/>
        </p:nvSpPr>
        <p:spPr>
          <a:xfrm>
            <a:off x="6643241" y="2552997"/>
            <a:ext cx="4939158" cy="3254842"/>
          </a:xfrm>
          <a:prstGeom prst="roundRect">
            <a:avLst>
              <a:gd name="adj" fmla="val 4262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34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TEDAVİ STRATEJİSİ VE KILAVUZ ALGORİTMASI</a:t>
            </a:r>
            <a:endParaRPr/>
          </a:p>
        </p:txBody>
      </p:sp>
      <p:sp>
        <p:nvSpPr>
          <p:cNvPr id="472" name="Google Shape;472;p34"/>
          <p:cNvSpPr txBox="1"/>
          <p:nvPr/>
        </p:nvSpPr>
        <p:spPr>
          <a:xfrm>
            <a:off x="609600" y="733425"/>
            <a:ext cx="11582400" cy="833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Aterosklerotik Kardiyovasküler Hastalık (ASKVH) Varlığında Yaklaşım</a:t>
            </a:r>
            <a:endParaRPr/>
          </a:p>
        </p:txBody>
      </p:sp>
      <p:sp>
        <p:nvSpPr>
          <p:cNvPr id="473" name="Google Shape;473;p34"/>
          <p:cNvSpPr txBox="1"/>
          <p:nvPr/>
        </p:nvSpPr>
        <p:spPr>
          <a:xfrm>
            <a:off x="952500" y="2729210"/>
            <a:ext cx="5176391" cy="2775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 dirty="0">
                <a:solidFill>
                  <a:srgbClr val="DC262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HbA1c DÜZEYİNDEN BAĞIMSIZ ÖNCELİK</a:t>
            </a:r>
            <a:endParaRPr dirty="0"/>
          </a:p>
        </p:txBody>
      </p:sp>
      <p:sp>
        <p:nvSpPr>
          <p:cNvPr id="474" name="Google Shape;474;p34"/>
          <p:cNvSpPr txBox="1"/>
          <p:nvPr/>
        </p:nvSpPr>
        <p:spPr>
          <a:xfrm>
            <a:off x="952500" y="3043535"/>
            <a:ext cx="5241161" cy="32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GLP-1 RA veya SGLT-2 İnhibitörü</a:t>
            </a:r>
            <a:endParaRPr/>
          </a:p>
        </p:txBody>
      </p:sp>
      <p:sp>
        <p:nvSpPr>
          <p:cNvPr id="475" name="Google Shape;475;p34"/>
          <p:cNvSpPr txBox="1"/>
          <p:nvPr/>
        </p:nvSpPr>
        <p:spPr>
          <a:xfrm>
            <a:off x="952500" y="3522337"/>
            <a:ext cx="5176391" cy="1538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0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Koroner arter hastalığı, geçirilmiş miyokard enfarktüsü, stent implantasyonu veya periferik arter hastalığı saptanan bireylerde glisemik hedeflerden bağımsız olarak organ koruyucu ajanlar başlanmalıdır.</a:t>
            </a:r>
            <a:endParaRPr/>
          </a:p>
        </p:txBody>
      </p:sp>
      <p:sp>
        <p:nvSpPr>
          <p:cNvPr id="476" name="Google Shape;476;p34"/>
          <p:cNvSpPr txBox="1"/>
          <p:nvPr/>
        </p:nvSpPr>
        <p:spPr>
          <a:xfrm>
            <a:off x="952500" y="5193972"/>
            <a:ext cx="5176391" cy="739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1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Klinik Yaklaşım: ASKVH varlığında GLP-1 RA veya SGLT2i; eşlik eden kalp yetersizliğinde SGLT2i.</a:t>
            </a:r>
            <a:endParaRPr/>
          </a:p>
        </p:txBody>
      </p:sp>
      <p:sp>
        <p:nvSpPr>
          <p:cNvPr id="477" name="Google Shape;477;p34"/>
          <p:cNvSpPr txBox="1"/>
          <p:nvPr/>
        </p:nvSpPr>
        <p:spPr>
          <a:xfrm>
            <a:off x="6995666" y="2905422"/>
            <a:ext cx="4403853" cy="32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Kardiyak Güvenlik Kısıtlılıkları</a:t>
            </a:r>
            <a:endParaRPr/>
          </a:p>
        </p:txBody>
      </p:sp>
      <p:sp>
        <p:nvSpPr>
          <p:cNvPr id="478" name="Google Shape;478;p34"/>
          <p:cNvSpPr txBox="1"/>
          <p:nvPr/>
        </p:nvSpPr>
        <p:spPr>
          <a:xfrm>
            <a:off x="6995666" y="3346124"/>
            <a:ext cx="4329558" cy="1236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KVH riski yüksek hastalarda sıkı HbA1c hedefi hipoglisemi ve mortalite riskini artırmamalıdır; hipoglisemi riski yüksek rejimlerden kaçınılır.</a:t>
            </a:r>
            <a:endParaRPr/>
          </a:p>
        </p:txBody>
      </p:sp>
      <p:sp>
        <p:nvSpPr>
          <p:cNvPr id="479" name="Google Shape;479;p34"/>
          <p:cNvSpPr txBox="1"/>
          <p:nvPr/>
        </p:nvSpPr>
        <p:spPr>
          <a:xfrm>
            <a:off x="6995666" y="4715590"/>
            <a:ext cx="4329558" cy="739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1" i="0" u="none" strike="noStrike" cap="none">
                <a:solidFill>
                  <a:srgbClr val="DC262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SU/glinid ve insülin rejimlerinde hipoglisemi ve kilo artışı yönünden yakın izlem gerekir.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35"/>
          <p:cNvSpPr/>
          <p:nvPr/>
        </p:nvSpPr>
        <p:spPr>
          <a:xfrm>
            <a:off x="609600" y="2282130"/>
            <a:ext cx="5784205" cy="3347073"/>
          </a:xfrm>
          <a:prstGeom prst="roundRect">
            <a:avLst>
              <a:gd name="adj" fmla="val 4098"/>
            </a:avLst>
          </a:prstGeom>
          <a:solidFill>
            <a:srgbClr val="FFFFFF"/>
          </a:solidFill>
          <a:ln w="19050" cap="flat" cmpd="sng">
            <a:solidFill>
              <a:srgbClr val="0D94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p35"/>
          <p:cNvSpPr/>
          <p:nvPr/>
        </p:nvSpPr>
        <p:spPr>
          <a:xfrm>
            <a:off x="6660505" y="2436167"/>
            <a:ext cx="4921894" cy="3127741"/>
          </a:xfrm>
          <a:prstGeom prst="roundRect">
            <a:avLst>
              <a:gd name="adj" fmla="val 4527"/>
            </a:avLst>
          </a:prstGeom>
          <a:solidFill>
            <a:srgbClr val="FFFFFF"/>
          </a:solidFill>
          <a:ln w="9525" cap="flat" cmpd="sng">
            <a:solidFill>
              <a:srgbClr val="FEE2E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p35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TEDAVİ STRATEJİSİ VE KILAVUZ ALGORİTMASI</a:t>
            </a:r>
            <a:endParaRPr/>
          </a:p>
        </p:txBody>
      </p:sp>
      <p:sp>
        <p:nvSpPr>
          <p:cNvPr id="487" name="Google Shape;487;p35"/>
          <p:cNvSpPr txBox="1"/>
          <p:nvPr/>
        </p:nvSpPr>
        <p:spPr>
          <a:xfrm>
            <a:off x="609600" y="733425"/>
            <a:ext cx="11582400" cy="416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Kalp Yetersizliği Öncelikli Tedavi Yaklaşımı</a:t>
            </a:r>
            <a:endParaRPr/>
          </a:p>
        </p:txBody>
      </p:sp>
      <p:sp>
        <p:nvSpPr>
          <p:cNvPr id="488" name="Google Shape;488;p35"/>
          <p:cNvSpPr txBox="1"/>
          <p:nvPr/>
        </p:nvSpPr>
        <p:spPr>
          <a:xfrm>
            <a:off x="952500" y="2625030"/>
            <a:ext cx="5193655" cy="2567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KILAVUZ ÖNERİSİ: SGLT2i</a:t>
            </a:r>
            <a:endParaRPr/>
          </a:p>
        </p:txBody>
      </p:sp>
      <p:sp>
        <p:nvSpPr>
          <p:cNvPr id="489" name="Google Shape;489;p35"/>
          <p:cNvSpPr txBox="1"/>
          <p:nvPr/>
        </p:nvSpPr>
        <p:spPr>
          <a:xfrm>
            <a:off x="971550" y="2958405"/>
            <a:ext cx="5239375" cy="32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SGLT-2 İnhibitörleri Temel Tedavidir</a:t>
            </a:r>
            <a:endParaRPr/>
          </a:p>
        </p:txBody>
      </p:sp>
      <p:sp>
        <p:nvSpPr>
          <p:cNvPr id="490" name="Google Shape;490;p35"/>
          <p:cNvSpPr txBox="1"/>
          <p:nvPr/>
        </p:nvSpPr>
        <p:spPr>
          <a:xfrm>
            <a:off x="971550" y="3437207"/>
            <a:ext cx="5155555" cy="1151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EF azalmış (HFrEF) veya korunmuş (HFpEF) kalp yetersizliğinde hospitalizasyon ve mortalite riskini azaltır; GLP-1 RA KY'de ilk tercih değildir.</a:t>
            </a:r>
            <a:endParaRPr/>
          </a:p>
        </p:txBody>
      </p:sp>
      <p:sp>
        <p:nvSpPr>
          <p:cNvPr id="491" name="Google Shape;491;p35"/>
          <p:cNvSpPr txBox="1"/>
          <p:nvPr/>
        </p:nvSpPr>
        <p:spPr>
          <a:xfrm>
            <a:off x="971550" y="4721892"/>
            <a:ext cx="5155555" cy="545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Önerilen Rejim: Dapagliflozin 10 mg/gün veya Empagliflozin 10 mg/gün tek doz.</a:t>
            </a:r>
            <a:endParaRPr/>
          </a:p>
        </p:txBody>
      </p:sp>
      <p:sp>
        <p:nvSpPr>
          <p:cNvPr id="492" name="Google Shape;492;p35"/>
          <p:cNvSpPr txBox="1"/>
          <p:nvPr/>
        </p:nvSpPr>
        <p:spPr>
          <a:xfrm>
            <a:off x="7012930" y="2788592"/>
            <a:ext cx="4386589" cy="32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Kontrendike ve Sakıncalı Ajanlar</a:t>
            </a:r>
            <a:endParaRPr/>
          </a:p>
        </p:txBody>
      </p:sp>
      <p:sp>
        <p:nvSpPr>
          <p:cNvPr id="493" name="Google Shape;493;p35"/>
          <p:cNvSpPr txBox="1"/>
          <p:nvPr/>
        </p:nvSpPr>
        <p:spPr>
          <a:xfrm>
            <a:off x="7012930" y="3229294"/>
            <a:ext cx="4312294" cy="933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Pioglitazon:</a:t>
            </a:r>
            <a:r>
              <a:rPr lang="en-US" sz="1462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Sıvı tutulumunu artırdığı için konjestif kalp yetersizliğinde kontrendikedir.</a:t>
            </a:r>
            <a:endParaRPr/>
          </a:p>
        </p:txBody>
      </p:sp>
      <p:sp>
        <p:nvSpPr>
          <p:cNvPr id="494" name="Google Shape;494;p35"/>
          <p:cNvSpPr txBox="1"/>
          <p:nvPr/>
        </p:nvSpPr>
        <p:spPr>
          <a:xfrm>
            <a:off x="7012930" y="4277539"/>
            <a:ext cx="4312294" cy="933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Saksagliptin:</a:t>
            </a:r>
            <a:r>
              <a:rPr lang="en-US" sz="1462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KY nedenli hastaneye yatış riskini artırır; KY'de (özellikle saksagliptin, alogliptin) kullanılmamalıdır.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36"/>
          <p:cNvSpPr/>
          <p:nvPr/>
        </p:nvSpPr>
        <p:spPr>
          <a:xfrm>
            <a:off x="609600" y="2464147"/>
            <a:ext cx="5353050" cy="3355655"/>
          </a:xfrm>
          <a:prstGeom prst="roundRect">
            <a:avLst>
              <a:gd name="adj" fmla="val 4615"/>
            </a:avLst>
          </a:prstGeom>
          <a:solidFill>
            <a:srgbClr val="F0F9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36"/>
          <p:cNvSpPr/>
          <p:nvPr/>
        </p:nvSpPr>
        <p:spPr>
          <a:xfrm>
            <a:off x="6229350" y="2464147"/>
            <a:ext cx="5353050" cy="3355655"/>
          </a:xfrm>
          <a:prstGeom prst="roundRect">
            <a:avLst>
              <a:gd name="adj" fmla="val 4615"/>
            </a:avLst>
          </a:prstGeom>
          <a:solidFill>
            <a:srgbClr val="F0FD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36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TEDAVİ STRATEJİSİ VE KILAVUZ ALGORİTMASI</a:t>
            </a:r>
            <a:endParaRPr/>
          </a:p>
        </p:txBody>
      </p:sp>
      <p:sp>
        <p:nvSpPr>
          <p:cNvPr id="502" name="Google Shape;502;p36"/>
          <p:cNvSpPr txBox="1"/>
          <p:nvPr/>
        </p:nvSpPr>
        <p:spPr>
          <a:xfrm>
            <a:off x="609600" y="733425"/>
            <a:ext cx="11582400" cy="416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Kronik Böbrek Hastalığı (KBH) ve Albüminüri Yönetimi</a:t>
            </a:r>
            <a:endParaRPr/>
          </a:p>
        </p:txBody>
      </p:sp>
      <p:sp>
        <p:nvSpPr>
          <p:cNvPr id="503" name="Google Shape;503;p36"/>
          <p:cNvSpPr txBox="1"/>
          <p:nvPr/>
        </p:nvSpPr>
        <p:spPr>
          <a:xfrm>
            <a:off x="952500" y="2807047"/>
            <a:ext cx="4762500" cy="22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Renal Koruma Ajanı: SGLT-2i</a:t>
            </a:r>
            <a:endParaRPr/>
          </a:p>
        </p:txBody>
      </p:sp>
      <p:sp>
        <p:nvSpPr>
          <p:cNvPr id="504" name="Google Shape;504;p36"/>
          <p:cNvSpPr txBox="1"/>
          <p:nvPr/>
        </p:nvSpPr>
        <p:spPr>
          <a:xfrm>
            <a:off x="6572250" y="2807047"/>
            <a:ext cx="4762500" cy="22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Renal Koruma Ajanı: GLP-1 RA</a:t>
            </a:r>
            <a:endParaRPr/>
          </a:p>
        </p:txBody>
      </p:sp>
      <p:sp>
        <p:nvSpPr>
          <p:cNvPr id="505" name="Google Shape;505;p36"/>
          <p:cNvSpPr txBox="1"/>
          <p:nvPr/>
        </p:nvSpPr>
        <p:spPr>
          <a:xfrm>
            <a:off x="952500" y="3121372"/>
            <a:ext cx="4827270" cy="32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C4A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İntraglomerüler Basınç Kontrolü</a:t>
            </a:r>
            <a:endParaRPr/>
          </a:p>
        </p:txBody>
      </p:sp>
      <p:sp>
        <p:nvSpPr>
          <p:cNvPr id="506" name="Google Shape;506;p36"/>
          <p:cNvSpPr txBox="1"/>
          <p:nvPr/>
        </p:nvSpPr>
        <p:spPr>
          <a:xfrm>
            <a:off x="952500" y="3581124"/>
            <a:ext cx="4762500" cy="1236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Proteinüriyi ve eGFR kaybını azaltır; nefropatinin ilerlemesini yavaşlatabilir. Dapagliflozinin KBH'li T2DM'de ölüm riskini azalttığı bildirilmiştir.</a:t>
            </a:r>
            <a:endParaRPr/>
          </a:p>
        </p:txBody>
      </p:sp>
      <p:sp>
        <p:nvSpPr>
          <p:cNvPr id="507" name="Google Shape;507;p36"/>
          <p:cNvSpPr txBox="1"/>
          <p:nvPr/>
        </p:nvSpPr>
        <p:spPr>
          <a:xfrm>
            <a:off x="952500" y="4931540"/>
            <a:ext cx="4762500" cy="545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1" i="0" u="none" strike="noStrike" cap="none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Klinik Eşik: eGFR &lt;20–25 mL/dk'da kullanılmaz; bu değerin üzerinde başlanabilir ve idame ettirilebilir.</a:t>
            </a:r>
            <a:endParaRPr/>
          </a:p>
        </p:txBody>
      </p:sp>
      <p:sp>
        <p:nvSpPr>
          <p:cNvPr id="508" name="Google Shape;508;p36"/>
          <p:cNvSpPr txBox="1"/>
          <p:nvPr/>
        </p:nvSpPr>
        <p:spPr>
          <a:xfrm>
            <a:off x="6572250" y="3121372"/>
            <a:ext cx="4827270" cy="32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1453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Antiproteinürik ve Vasküler Koruma</a:t>
            </a:r>
            <a:endParaRPr/>
          </a:p>
        </p:txBody>
      </p:sp>
      <p:sp>
        <p:nvSpPr>
          <p:cNvPr id="509" name="Google Shape;509;p36"/>
          <p:cNvSpPr txBox="1"/>
          <p:nvPr/>
        </p:nvSpPr>
        <p:spPr>
          <a:xfrm>
            <a:off x="6572250" y="3581124"/>
            <a:ext cx="4762500" cy="933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Kanıtlı GLP-1 RA'lar (liraglutid, semaglutid, dulaglutid) nefropati gelişimini azaltır; eGFR düşüklüğünde kullanılabilir alternatiftir.</a:t>
            </a:r>
            <a:endParaRPr/>
          </a:p>
        </p:txBody>
      </p:sp>
      <p:sp>
        <p:nvSpPr>
          <p:cNvPr id="510" name="Google Shape;510;p36"/>
          <p:cNvSpPr txBox="1"/>
          <p:nvPr/>
        </p:nvSpPr>
        <p:spPr>
          <a:xfrm>
            <a:off x="6572250" y="4629369"/>
            <a:ext cx="4762500" cy="545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1" i="0" u="none" strike="noStrike" cap="none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SGLT-2i tolere edilemediğinde veya kombine rejimlerde tercih edilir.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37"/>
          <p:cNvSpPr/>
          <p:nvPr/>
        </p:nvSpPr>
        <p:spPr>
          <a:xfrm>
            <a:off x="609600" y="2454622"/>
            <a:ext cx="5353050" cy="3633670"/>
          </a:xfrm>
          <a:prstGeom prst="roundRect">
            <a:avLst>
              <a:gd name="adj" fmla="val 4585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p37"/>
          <p:cNvSpPr/>
          <p:nvPr/>
        </p:nvSpPr>
        <p:spPr>
          <a:xfrm>
            <a:off x="6229350" y="2410717"/>
            <a:ext cx="5353050" cy="3633670"/>
          </a:xfrm>
          <a:prstGeom prst="roundRect">
            <a:avLst>
              <a:gd name="adj" fmla="val 4450"/>
            </a:avLst>
          </a:prstGeom>
          <a:solidFill>
            <a:srgbClr val="FFFFFF"/>
          </a:solidFill>
          <a:ln w="9525" cap="flat" cmpd="sng">
            <a:solidFill>
              <a:srgbClr val="FEE2E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37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TEDAVİ STRATEJİSİ VE KILAVUZ ALGORİTMASI</a:t>
            </a:r>
            <a:endParaRPr/>
          </a:p>
        </p:txBody>
      </p:sp>
      <p:sp>
        <p:nvSpPr>
          <p:cNvPr id="518" name="Google Shape;518;p37"/>
          <p:cNvSpPr txBox="1"/>
          <p:nvPr/>
        </p:nvSpPr>
        <p:spPr>
          <a:xfrm>
            <a:off x="609600" y="733425"/>
            <a:ext cx="11582400" cy="416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Obezite ve Kilo Yönetimi Öncelikli Tedavi Yaklaşımı</a:t>
            </a:r>
            <a:endParaRPr/>
          </a:p>
        </p:txBody>
      </p:sp>
      <p:sp>
        <p:nvSpPr>
          <p:cNvPr id="519" name="Google Shape;519;p37"/>
          <p:cNvSpPr txBox="1"/>
          <p:nvPr/>
        </p:nvSpPr>
        <p:spPr>
          <a:xfrm>
            <a:off x="952500" y="2797522"/>
            <a:ext cx="4762500" cy="222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KİLO KAYBI ÖNCELİKLİ AJANLAR</a:t>
            </a:r>
            <a:endParaRPr/>
          </a:p>
        </p:txBody>
      </p:sp>
      <p:sp>
        <p:nvSpPr>
          <p:cNvPr id="520" name="Google Shape;520;p37"/>
          <p:cNvSpPr txBox="1"/>
          <p:nvPr/>
        </p:nvSpPr>
        <p:spPr>
          <a:xfrm>
            <a:off x="962025" y="3121372"/>
            <a:ext cx="4817745" cy="32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GLP-1 RA ve SGLT-2 İnhibitörleri</a:t>
            </a:r>
            <a:endParaRPr/>
          </a:p>
        </p:txBody>
      </p:sp>
      <p:sp>
        <p:nvSpPr>
          <p:cNvPr id="521" name="Google Shape;521;p37"/>
          <p:cNvSpPr txBox="1"/>
          <p:nvPr/>
        </p:nvSpPr>
        <p:spPr>
          <a:xfrm>
            <a:off x="962025" y="3581124"/>
            <a:ext cx="4743450" cy="1236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Kilo kaybının yararlı olacağı hastalarda GLP-1 RA veya SGLT2i kullanılabilir; BKİ ≥27'de yaşam tarzı yetersizse obezite farmakoterapisi, BKİ ≥35'te bariyatrik cerrahi değerlendirilir.</a:t>
            </a:r>
            <a:endParaRPr/>
          </a:p>
        </p:txBody>
      </p:sp>
      <p:sp>
        <p:nvSpPr>
          <p:cNvPr id="522" name="Google Shape;522;p37"/>
          <p:cNvSpPr txBox="1"/>
          <p:nvPr/>
        </p:nvSpPr>
        <p:spPr>
          <a:xfrm>
            <a:off x="962025" y="4931540"/>
            <a:ext cx="4743450" cy="804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Kilo etkisi: Semaglutid/tirzepatid yüksek; liraglutid/dulaglutid orta-yüksek; SGLT2i ve metformin kilo kaybı sağlar; DPP-4i ve akarboz nötr.</a:t>
            </a:r>
            <a:endParaRPr/>
          </a:p>
        </p:txBody>
      </p:sp>
      <p:sp>
        <p:nvSpPr>
          <p:cNvPr id="523" name="Google Shape;523;p37"/>
          <p:cNvSpPr txBox="1"/>
          <p:nvPr/>
        </p:nvSpPr>
        <p:spPr>
          <a:xfrm>
            <a:off x="6581775" y="2763142"/>
            <a:ext cx="4817745" cy="32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Kaçınılması Gereken Kilo Artırıcı Ajanlar</a:t>
            </a:r>
            <a:endParaRPr/>
          </a:p>
        </p:txBody>
      </p:sp>
      <p:sp>
        <p:nvSpPr>
          <p:cNvPr id="524" name="Google Shape;524;p37"/>
          <p:cNvSpPr txBox="1"/>
          <p:nvPr/>
        </p:nvSpPr>
        <p:spPr>
          <a:xfrm>
            <a:off x="6581775" y="3222895"/>
            <a:ext cx="4743450" cy="631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Sülfonilüreler/Glinidler:</a:t>
            </a:r>
            <a:r>
              <a:rPr lang="en-US" sz="1462" b="0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Kilo artırır; obezite + T2DM'de kullanımından kaçınılmalıdır.</a:t>
            </a:r>
            <a:endParaRPr/>
          </a:p>
        </p:txBody>
      </p:sp>
      <p:sp>
        <p:nvSpPr>
          <p:cNvPr id="525" name="Google Shape;525;p37"/>
          <p:cNvSpPr txBox="1"/>
          <p:nvPr/>
        </p:nvSpPr>
        <p:spPr>
          <a:xfrm>
            <a:off x="6581775" y="3968968"/>
            <a:ext cx="4743450" cy="631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Pioglitazon:</a:t>
            </a:r>
            <a:r>
              <a:rPr lang="en-US" sz="1462" b="0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Kilo artışı ve sıvı retansiyonu yapar.</a:t>
            </a:r>
            <a:endParaRPr/>
          </a:p>
        </p:txBody>
      </p:sp>
      <p:sp>
        <p:nvSpPr>
          <p:cNvPr id="526" name="Google Shape;526;p37"/>
          <p:cNvSpPr txBox="1"/>
          <p:nvPr/>
        </p:nvSpPr>
        <p:spPr>
          <a:xfrm>
            <a:off x="6581775" y="4715041"/>
            <a:ext cx="4743450" cy="545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1" i="0" u="none" strike="noStrike" cap="none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Kesin gereklilik yoksa yoğun insülin tedavisinden kaçınılmalıdır.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38"/>
          <p:cNvSpPr/>
          <p:nvPr/>
        </p:nvSpPr>
        <p:spPr>
          <a:xfrm>
            <a:off x="609600" y="2464147"/>
            <a:ext cx="5353050" cy="3312449"/>
          </a:xfrm>
          <a:prstGeom prst="roundRect">
            <a:avLst>
              <a:gd name="adj" fmla="val 4615"/>
            </a:avLst>
          </a:prstGeom>
          <a:solidFill>
            <a:srgbClr val="FE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38"/>
          <p:cNvSpPr/>
          <p:nvPr/>
        </p:nvSpPr>
        <p:spPr>
          <a:xfrm>
            <a:off x="6229350" y="2484834"/>
            <a:ext cx="5353050" cy="3312449"/>
          </a:xfrm>
          <a:prstGeom prst="roundRect">
            <a:avLst>
              <a:gd name="adj" fmla="val 4682"/>
            </a:avLst>
          </a:prstGeom>
          <a:solidFill>
            <a:srgbClr val="F0F9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38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TEDAVİ STRATEJİSİ VE KILAVUZ ALGORİTMASI</a:t>
            </a:r>
            <a:endParaRPr/>
          </a:p>
        </p:txBody>
      </p:sp>
      <p:sp>
        <p:nvSpPr>
          <p:cNvPr id="534" name="Google Shape;534;p38"/>
          <p:cNvSpPr txBox="1"/>
          <p:nvPr/>
        </p:nvSpPr>
        <p:spPr>
          <a:xfrm>
            <a:off x="609600" y="733425"/>
            <a:ext cx="11582400" cy="416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Özel Popülasyonlar: Gebelik ve Hipoglisemiden Kaçınma</a:t>
            </a:r>
            <a:endParaRPr/>
          </a:p>
        </p:txBody>
      </p:sp>
      <p:sp>
        <p:nvSpPr>
          <p:cNvPr id="535" name="Google Shape;535;p38"/>
          <p:cNvSpPr txBox="1"/>
          <p:nvPr/>
        </p:nvSpPr>
        <p:spPr>
          <a:xfrm>
            <a:off x="952500" y="2807047"/>
            <a:ext cx="4762500" cy="173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 dirty="0">
                <a:solidFill>
                  <a:srgbClr val="DC262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OAD MUTLAK KESİLİR</a:t>
            </a:r>
            <a:endParaRPr dirty="0"/>
          </a:p>
        </p:txBody>
      </p:sp>
      <p:sp>
        <p:nvSpPr>
          <p:cNvPr id="536" name="Google Shape;536;p38"/>
          <p:cNvSpPr txBox="1"/>
          <p:nvPr/>
        </p:nvSpPr>
        <p:spPr>
          <a:xfrm>
            <a:off x="6572250" y="2827734"/>
            <a:ext cx="4762500" cy="2162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GÜVENLİ TERCİH STRATEJİSİ</a:t>
            </a:r>
            <a:endParaRPr/>
          </a:p>
        </p:txBody>
      </p:sp>
      <p:sp>
        <p:nvSpPr>
          <p:cNvPr id="537" name="Google Shape;537;p38"/>
          <p:cNvSpPr txBox="1"/>
          <p:nvPr/>
        </p:nvSpPr>
        <p:spPr>
          <a:xfrm>
            <a:off x="952500" y="3121372"/>
            <a:ext cx="4827270" cy="32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Gebelik ve Gebelik Planı</a:t>
            </a:r>
            <a:endParaRPr/>
          </a:p>
        </p:txBody>
      </p:sp>
      <p:sp>
        <p:nvSpPr>
          <p:cNvPr id="538" name="Google Shape;538;p38"/>
          <p:cNvSpPr txBox="1"/>
          <p:nvPr/>
        </p:nvSpPr>
        <p:spPr>
          <a:xfrm>
            <a:off x="952500" y="3581124"/>
            <a:ext cx="4762500" cy="933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0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Oral antidiyabetikler ve insülin dışı enjektabl ilaçlar gebelikte kullanılmaz; gebe veya gebelik planlayan hastada tedavi insüline geçirilir.</a:t>
            </a:r>
            <a:endParaRPr/>
          </a:p>
        </p:txBody>
      </p:sp>
      <p:sp>
        <p:nvSpPr>
          <p:cNvPr id="539" name="Google Shape;539;p38"/>
          <p:cNvSpPr txBox="1"/>
          <p:nvPr/>
        </p:nvSpPr>
        <p:spPr>
          <a:xfrm>
            <a:off x="952500" y="4629369"/>
            <a:ext cx="4762500" cy="804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1" i="0" u="none" strike="noStrike" cap="none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Gebelikte Tedavi: Onaylı antidiyabetik yalnızca bazı insülinlerdir (lispro, aspart, detemir). Hasta Kadın Doğum ve Endokrinolojiye yönlendirilir.</a:t>
            </a:r>
            <a:endParaRPr/>
          </a:p>
        </p:txBody>
      </p:sp>
      <p:sp>
        <p:nvSpPr>
          <p:cNvPr id="540" name="Google Shape;540;p38"/>
          <p:cNvSpPr txBox="1"/>
          <p:nvPr/>
        </p:nvSpPr>
        <p:spPr>
          <a:xfrm>
            <a:off x="6572250" y="3142059"/>
            <a:ext cx="4827270" cy="32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C4A6E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Hipoglisemiden Kaçınma Zorunluluğu</a:t>
            </a:r>
            <a:endParaRPr/>
          </a:p>
        </p:txBody>
      </p:sp>
      <p:sp>
        <p:nvSpPr>
          <p:cNvPr id="541" name="Google Shape;541;p38"/>
          <p:cNvSpPr txBox="1"/>
          <p:nvPr/>
        </p:nvSpPr>
        <p:spPr>
          <a:xfrm>
            <a:off x="6572250" y="3601811"/>
            <a:ext cx="4762500" cy="933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Yalnız yaşayan yaşlılar, araç/iş makinesi kullananlar veya hipoglisemi farkındalığını kaybetmiş olgular.</a:t>
            </a:r>
            <a:endParaRPr/>
          </a:p>
        </p:txBody>
      </p:sp>
      <p:sp>
        <p:nvSpPr>
          <p:cNvPr id="542" name="Google Shape;542;p38"/>
          <p:cNvSpPr txBox="1"/>
          <p:nvPr/>
        </p:nvSpPr>
        <p:spPr>
          <a:xfrm>
            <a:off x="6572250" y="4650055"/>
            <a:ext cx="4762500" cy="804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1" i="0" u="none" strike="noStrike" cap="none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Öncelikli Seçenek: Hipoglisemi riski düşük metformin, DPP-4 İ veya SGLT2i. Sülfonilürelerden kaçınılır.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39"/>
          <p:cNvSpPr/>
          <p:nvPr/>
        </p:nvSpPr>
        <p:spPr>
          <a:xfrm>
            <a:off x="609600" y="2341959"/>
            <a:ext cx="10972800" cy="309562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48" name="Google Shape;548;p39"/>
          <p:cNvGraphicFramePr/>
          <p:nvPr/>
        </p:nvGraphicFramePr>
        <p:xfrm>
          <a:off x="609600" y="2341959"/>
          <a:ext cx="10972800" cy="3095575"/>
        </p:xfrm>
        <a:graphic>
          <a:graphicData uri="http://schemas.openxmlformats.org/drawingml/2006/table">
            <a:tbl>
              <a:tblPr>
                <a:noFill/>
                <a:tableStyleId>{022E24BF-C074-484B-8574-B231E864D2A2}</a:tableStyleId>
              </a:tblPr>
              <a:tblGrid>
                <a:gridCol w="215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8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8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08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56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5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62" b="1" i="0" u="none" strike="noStrike" cap="none">
                          <a:solidFill>
                            <a:srgbClr val="FFFFFF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İlaç Sınıfı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62" b="1" i="0" u="none" strike="noStrike" cap="none">
                          <a:solidFill>
                            <a:srgbClr val="FFFFFF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HbA1c Düşüşü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62" b="1" i="0" u="none" strike="noStrike" cap="none">
                          <a:solidFill>
                            <a:srgbClr val="FFFFFF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Hipoglisemi Riski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62" b="1" i="0" u="none" strike="noStrike" cap="none">
                          <a:solidFill>
                            <a:srgbClr val="FFFFFF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Kilo Üzerine Etki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62" b="1" i="0" u="none" strike="noStrike" cap="none">
                          <a:solidFill>
                            <a:srgbClr val="FFFFFF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Maliyet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Metformin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0D9488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Yüksek (%1.0–1.5)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166534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Düşük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Nötr / Hafif Azaltır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166534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Çok Düşük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5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SGLT-2 İnhibitörleri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Orta (%0.7–1.2)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166534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Düşük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0D9488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Azaltır (↓)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D97706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Yüksek (Raporlu)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5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GLP-1 RA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0D9488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Yüksek (%1.0–1.5)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166534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Düşük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0D9488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Belirgin Azaltır (↓↓)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DC2626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Çok Yüksek (Raporlu / kısıtlı)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5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DPP-4 İnhibitörleri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Orta (%0.5–0.8)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166534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Düşük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Tamamen Nötr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D97706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Orta (Raporlu)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59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Sülfonilüreler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0D9488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Yüksek (%1.0–2.0)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DC2626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Yüksek Risk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DC2626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Kilo Artışı (↑)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166534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Çok Düşük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9" name="Google Shape;549;p39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TEDAVİ STRATEJİSİ VE KILAVUZ ALGORİTMASI</a:t>
            </a:r>
            <a:endParaRPr/>
          </a:p>
        </p:txBody>
      </p:sp>
      <p:sp>
        <p:nvSpPr>
          <p:cNvPr id="550" name="Google Shape;550;p39"/>
          <p:cNvSpPr txBox="1"/>
          <p:nvPr/>
        </p:nvSpPr>
        <p:spPr>
          <a:xfrm>
            <a:off x="609600" y="733425"/>
            <a:ext cx="11582400" cy="416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Ajanların Kilo ve Hipoglisemi Profili Karşılaştırması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40"/>
          <p:cNvSpPr/>
          <p:nvPr/>
        </p:nvSpPr>
        <p:spPr>
          <a:xfrm>
            <a:off x="609600" y="2552551"/>
            <a:ext cx="3505200" cy="3745379"/>
          </a:xfrm>
          <a:prstGeom prst="roundRect">
            <a:avLst>
              <a:gd name="adj" fmla="val 4916"/>
            </a:avLst>
          </a:prstGeom>
          <a:solidFill>
            <a:srgbClr val="FE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6" name="Google Shape;556;p40"/>
          <p:cNvSpPr/>
          <p:nvPr/>
        </p:nvSpPr>
        <p:spPr>
          <a:xfrm>
            <a:off x="4343400" y="2552551"/>
            <a:ext cx="3505200" cy="3745379"/>
          </a:xfrm>
          <a:prstGeom prst="roundRect">
            <a:avLst>
              <a:gd name="adj" fmla="val 4916"/>
            </a:avLst>
          </a:prstGeom>
          <a:solidFill>
            <a:srgbClr val="F0F9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7" name="Google Shape;557;p40"/>
          <p:cNvSpPr/>
          <p:nvPr/>
        </p:nvSpPr>
        <p:spPr>
          <a:xfrm>
            <a:off x="8077200" y="2552551"/>
            <a:ext cx="3505200" cy="3745379"/>
          </a:xfrm>
          <a:prstGeom prst="roundRect">
            <a:avLst>
              <a:gd name="adj" fmla="val 4916"/>
            </a:avLst>
          </a:prstGeom>
          <a:solidFill>
            <a:srgbClr val="FFFB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8" name="Google Shape;558;p40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BİRİNCİ BASAMAKTA İNSÜLİN TEDAVİSİ</a:t>
            </a:r>
            <a:endParaRPr/>
          </a:p>
        </p:txBody>
      </p:sp>
      <p:sp>
        <p:nvSpPr>
          <p:cNvPr id="559" name="Google Shape;559;p40"/>
          <p:cNvSpPr txBox="1"/>
          <p:nvPr/>
        </p:nvSpPr>
        <p:spPr>
          <a:xfrm>
            <a:off x="609600" y="733425"/>
            <a:ext cx="11582400" cy="416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İnsülin Tedavisine Başlama Endikasyonları</a:t>
            </a:r>
            <a:endParaRPr/>
          </a:p>
        </p:txBody>
      </p:sp>
      <p:sp>
        <p:nvSpPr>
          <p:cNvPr id="560" name="Google Shape;560;p40"/>
          <p:cNvSpPr txBox="1"/>
          <p:nvPr/>
        </p:nvSpPr>
        <p:spPr>
          <a:xfrm>
            <a:off x="746760" y="2857351"/>
            <a:ext cx="3230880" cy="2102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DC262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HbA1c ≥ %9</a:t>
            </a:r>
            <a:endParaRPr/>
          </a:p>
        </p:txBody>
      </p:sp>
      <p:sp>
        <p:nvSpPr>
          <p:cNvPr id="561" name="Google Shape;561;p40"/>
          <p:cNvSpPr txBox="1"/>
          <p:nvPr/>
        </p:nvSpPr>
        <p:spPr>
          <a:xfrm>
            <a:off x="4480560" y="2857351"/>
            <a:ext cx="3230880" cy="2102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3'lü OAD</a:t>
            </a:r>
            <a:endParaRPr/>
          </a:p>
        </p:txBody>
      </p:sp>
      <p:sp>
        <p:nvSpPr>
          <p:cNvPr id="562" name="Google Shape;562;p40"/>
          <p:cNvSpPr txBox="1"/>
          <p:nvPr/>
        </p:nvSpPr>
        <p:spPr>
          <a:xfrm>
            <a:off x="8214360" y="2857351"/>
            <a:ext cx="3230880" cy="2102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D9770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Klinik Durum</a:t>
            </a:r>
            <a:endParaRPr/>
          </a:p>
        </p:txBody>
      </p:sp>
      <p:sp>
        <p:nvSpPr>
          <p:cNvPr id="563" name="Google Shape;563;p40"/>
          <p:cNvSpPr txBox="1"/>
          <p:nvPr/>
        </p:nvSpPr>
        <p:spPr>
          <a:xfrm>
            <a:off x="746760" y="3428851"/>
            <a:ext cx="3230880" cy="32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Belirgin Glukotoksisite</a:t>
            </a:r>
            <a:endParaRPr/>
          </a:p>
        </p:txBody>
      </p:sp>
      <p:sp>
        <p:nvSpPr>
          <p:cNvPr id="564" name="Google Shape;564;p40"/>
          <p:cNvSpPr txBox="1"/>
          <p:nvPr/>
        </p:nvSpPr>
        <p:spPr>
          <a:xfrm>
            <a:off x="746760" y="3850503"/>
            <a:ext cx="3230880" cy="2142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HbA1c ≥%9, APG &gt;250 / rastgele PG &gt;300 mg/dL, hiperglisemik semptom, kilo kaybı veya katastrofik tablo (DKA, HHD): insülinle başlanır; tercihen bazal-bolus, mümkünse metformin ile.</a:t>
            </a:r>
            <a:endParaRPr/>
          </a:p>
        </p:txBody>
      </p:sp>
      <p:sp>
        <p:nvSpPr>
          <p:cNvPr id="565" name="Google Shape;565;p40"/>
          <p:cNvSpPr txBox="1"/>
          <p:nvPr/>
        </p:nvSpPr>
        <p:spPr>
          <a:xfrm>
            <a:off x="4480560" y="3428851"/>
            <a:ext cx="3230880" cy="32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Maksimal Doz Başarısızlığı</a:t>
            </a:r>
            <a:endParaRPr/>
          </a:p>
        </p:txBody>
      </p:sp>
      <p:sp>
        <p:nvSpPr>
          <p:cNvPr id="566" name="Google Shape;566;p40"/>
          <p:cNvSpPr txBox="1"/>
          <p:nvPr/>
        </p:nvSpPr>
        <p:spPr>
          <a:xfrm>
            <a:off x="4480560" y="3850503"/>
            <a:ext cx="3230880" cy="1236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Metformin dahil ikili veya üçlü kombinasyonlara rağmen hedeflenen bireysel HbA1c eşiğine ulaşılamaması.</a:t>
            </a:r>
            <a:endParaRPr/>
          </a:p>
        </p:txBody>
      </p:sp>
      <p:sp>
        <p:nvSpPr>
          <p:cNvPr id="567" name="Google Shape;567;p40"/>
          <p:cNvSpPr txBox="1"/>
          <p:nvPr/>
        </p:nvSpPr>
        <p:spPr>
          <a:xfrm>
            <a:off x="8214360" y="3428851"/>
            <a:ext cx="3230880" cy="32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Akut Dekompansasyonlar</a:t>
            </a:r>
            <a:endParaRPr/>
          </a:p>
        </p:txBody>
      </p:sp>
      <p:sp>
        <p:nvSpPr>
          <p:cNvPr id="568" name="Google Shape;568;p40"/>
          <p:cNvSpPr txBox="1"/>
          <p:nvPr/>
        </p:nvSpPr>
        <p:spPr>
          <a:xfrm>
            <a:off x="8214360" y="3850503"/>
            <a:ext cx="3230880" cy="1840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Metabolik dekompansasyon, ağır enfeksiyon, cerrahi girişim, gebelik ve yüksek doz glukokortikoid hiperglisemisinde insülin gerekir.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33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BİRİNCİ BASAMAKTA İNSÜLİN TEDAVİSİ</a:t>
            </a:r>
            <a:endParaRPr/>
          </a:p>
        </p:txBody>
      </p:sp>
      <p:sp>
        <p:nvSpPr>
          <p:cNvPr id="452" name="Google Shape;452;p33"/>
          <p:cNvSpPr txBox="1"/>
          <p:nvPr/>
        </p:nvSpPr>
        <p:spPr>
          <a:xfrm>
            <a:off x="609600" y="733425"/>
            <a:ext cx="11582400" cy="416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Tip 2 Diyabette Enjeksiyon (GLP-1 RA ve İnsülin) Tedavisi</a:t>
            </a:r>
            <a:endParaRPr/>
          </a:p>
        </p:txBody>
      </p:sp>
      <p:pic>
        <p:nvPicPr>
          <p:cNvPr id="453" name="Picture 452" descr="f9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541" y="1417320"/>
            <a:ext cx="8100612" cy="4846320"/>
          </a:xfrm>
          <a:prstGeom prst="rect">
            <a:avLst/>
          </a:prstGeom>
        </p:spPr>
      </p:pic>
      <p:sp>
        <p:nvSpPr>
          <p:cNvPr id="454" name="TextBox 453"/>
          <p:cNvSpPr txBox="1"/>
          <p:nvPr/>
        </p:nvSpPr>
        <p:spPr>
          <a:xfrm>
            <a:off x="612648" y="6336792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64748B"/>
                </a:solidFill>
                <a:latin typeface="Plus Jakarta Sans"/>
              </a:rPr>
              <a:t>TEMD Diabetes Mellitus Kılavuzu 2026, Şekil 9.6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41"/>
          <p:cNvSpPr/>
          <p:nvPr/>
        </p:nvSpPr>
        <p:spPr>
          <a:xfrm>
            <a:off x="609600" y="2046684"/>
            <a:ext cx="10972800" cy="368617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74" name="Google Shape;574;p41"/>
          <p:cNvGraphicFramePr/>
          <p:nvPr/>
        </p:nvGraphicFramePr>
        <p:xfrm>
          <a:off x="609600" y="2046684"/>
          <a:ext cx="10972800" cy="3686125"/>
        </p:xfrm>
        <a:graphic>
          <a:graphicData uri="http://schemas.openxmlformats.org/drawingml/2006/table">
            <a:tbl>
              <a:tblPr>
                <a:noFill/>
                <a:tableStyleId>{022E24BF-C074-484B-8574-B231E864D2A2}</a:tableStyleId>
              </a:tblPr>
              <a:tblGrid>
                <a:gridCol w="2065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85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5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5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205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7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62" b="1" i="0" u="none" strike="noStrike" cap="none">
                          <a:solidFill>
                            <a:srgbClr val="FFFFFF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İnsülin Grubu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62" b="1" i="0" u="none" strike="noStrike" cap="none">
                          <a:solidFill>
                            <a:srgbClr val="FFFFFF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Moleküller (Piyasa Adları)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62" b="1" i="0" u="none" strike="noStrike" cap="none">
                          <a:solidFill>
                            <a:srgbClr val="FFFFFF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Başlama Süresi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62" b="1" i="0" u="none" strike="noStrike" cap="none">
                          <a:solidFill>
                            <a:srgbClr val="FFFFFF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Pik Etki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62" b="1" i="0" u="none" strike="noStrike" cap="none">
                          <a:solidFill>
                            <a:srgbClr val="FFFFFF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Etki Süresi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7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DC2626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Hızlı Etkili (Bolus)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Lispro (Humalog®), Aspart (Novorapid®), Glulisin (Apidra®)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15–30 dk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30 dk–3 saat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3–5 saat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7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0D9488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Uzun Etkili (Bazal)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Glargine U100 (Lantus®), Detemir (Levemir®)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1,5–4 saat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166534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Piksiz (detemir 6–8 sa hafif pik)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20–24 saat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7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0369A1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Ultra-Uzun Bazal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Degludec (Tresiba®), Glargine U300 (Toujeo®)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30–90 dk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166534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Piksiz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24–42 saat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7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D97706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Hazır Karışım (Premiks)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Bifazik Aspart (Novomix 30®), Humalog Mix®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6–30 dk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1–4 saat (çift pik)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14–24 saat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75" name="Google Shape;575;p41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BİRİNCİ BASAMAKTA İNSÜLİN TEDAVİSİ</a:t>
            </a:r>
            <a:endParaRPr/>
          </a:p>
        </p:txBody>
      </p:sp>
      <p:sp>
        <p:nvSpPr>
          <p:cNvPr id="576" name="Google Shape;576;p41"/>
          <p:cNvSpPr txBox="1"/>
          <p:nvPr/>
        </p:nvSpPr>
        <p:spPr>
          <a:xfrm>
            <a:off x="609600" y="733425"/>
            <a:ext cx="11582400" cy="416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İnsülin Türleri ve Farmakokinetik Profilleri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42"/>
          <p:cNvSpPr/>
          <p:nvPr/>
        </p:nvSpPr>
        <p:spPr>
          <a:xfrm>
            <a:off x="609600" y="2608659"/>
            <a:ext cx="5353050" cy="3372762"/>
          </a:xfrm>
          <a:prstGeom prst="roundRect">
            <a:avLst>
              <a:gd name="adj" fmla="val 5128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2" name="Google Shape;582;p42"/>
          <p:cNvSpPr/>
          <p:nvPr/>
        </p:nvSpPr>
        <p:spPr>
          <a:xfrm>
            <a:off x="6229350" y="2608659"/>
            <a:ext cx="5353050" cy="3372762"/>
          </a:xfrm>
          <a:prstGeom prst="roundRect">
            <a:avLst>
              <a:gd name="adj" fmla="val 5128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p42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BİRİNCİ BASAMAKTA İNSÜLİN TEDAVİSİ</a:t>
            </a:r>
            <a:endParaRPr/>
          </a:p>
        </p:txBody>
      </p:sp>
      <p:sp>
        <p:nvSpPr>
          <p:cNvPr id="584" name="Google Shape;584;p42"/>
          <p:cNvSpPr txBox="1"/>
          <p:nvPr/>
        </p:nvSpPr>
        <p:spPr>
          <a:xfrm>
            <a:off x="609600" y="733425"/>
            <a:ext cx="11582400" cy="416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Birinci Basamakta Bazal İnsülin Başlama ve OAD Yönetimi</a:t>
            </a:r>
            <a:endParaRPr/>
          </a:p>
        </p:txBody>
      </p:sp>
      <p:sp>
        <p:nvSpPr>
          <p:cNvPr id="585" name="Google Shape;585;p42"/>
          <p:cNvSpPr txBox="1"/>
          <p:nvPr/>
        </p:nvSpPr>
        <p:spPr>
          <a:xfrm>
            <a:off x="923925" y="2922984"/>
            <a:ext cx="4855845" cy="32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1. Başlangıç Dozunun Belirlenmesi</a:t>
            </a:r>
            <a:endParaRPr/>
          </a:p>
        </p:txBody>
      </p:sp>
      <p:sp>
        <p:nvSpPr>
          <p:cNvPr id="586" name="Google Shape;586;p42"/>
          <p:cNvSpPr txBox="1"/>
          <p:nvPr/>
        </p:nvSpPr>
        <p:spPr>
          <a:xfrm>
            <a:off x="923925" y="3382736"/>
            <a:ext cx="4819650" cy="933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Daha önce insülin kullanmamışlarda bazal insülin 0.1–0.2 Ü/kg/gün; uzun etkili analogla 0.2 Ü/kg (obezde 0.3–0.4) ile başlanabilir.</a:t>
            </a:r>
            <a:endParaRPr/>
          </a:p>
        </p:txBody>
      </p:sp>
      <p:sp>
        <p:nvSpPr>
          <p:cNvPr id="587" name="Google Shape;587;p42"/>
          <p:cNvSpPr txBox="1"/>
          <p:nvPr/>
        </p:nvSpPr>
        <p:spPr>
          <a:xfrm>
            <a:off x="923925" y="4430980"/>
            <a:ext cx="4819650" cy="1236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Uzun etkili analog (glargin veya detemir) gece, akşam ya da sabah uygulanabilir. Analog erişimi kısıtlıysa gece tek doz NPH 0.1–0.2 Ü/kg verilebilir.</a:t>
            </a:r>
            <a:endParaRPr/>
          </a:p>
        </p:txBody>
      </p:sp>
      <p:sp>
        <p:nvSpPr>
          <p:cNvPr id="588" name="Google Shape;588;p42"/>
          <p:cNvSpPr txBox="1"/>
          <p:nvPr/>
        </p:nvSpPr>
        <p:spPr>
          <a:xfrm>
            <a:off x="6543675" y="2922984"/>
            <a:ext cx="4855845" cy="625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2. Eşzamanlı OAD Tedavisinin Düzenlenmesi</a:t>
            </a:r>
            <a:endParaRPr/>
          </a:p>
        </p:txBody>
      </p:sp>
      <p:sp>
        <p:nvSpPr>
          <p:cNvPr id="589" name="Google Shape;589;p42"/>
          <p:cNvSpPr txBox="1"/>
          <p:nvPr/>
        </p:nvSpPr>
        <p:spPr>
          <a:xfrm>
            <a:off x="6543675" y="3681707"/>
            <a:ext cx="4819650" cy="933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Metformin Tedavisi:</a:t>
            </a:r>
            <a:r>
              <a:rPr lang="en-US" sz="1462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Kontrendikasyon gelişmedikçe insülin kullananlarda da sürdürülür.</a:t>
            </a:r>
            <a:endParaRPr/>
          </a:p>
        </p:txBody>
      </p:sp>
      <p:sp>
        <p:nvSpPr>
          <p:cNvPr id="590" name="Google Shape;590;p42"/>
          <p:cNvSpPr txBox="1"/>
          <p:nvPr/>
        </p:nvSpPr>
        <p:spPr>
          <a:xfrm>
            <a:off x="6543675" y="4729951"/>
            <a:ext cx="4819650" cy="933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>
                <a:solidFill>
                  <a:srgbClr val="DC262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Sülfonilüre Tedavisi: İnsülinle birlikte hipoglisemi ve kilo artışı riski arttığından SU kesilmeli veya dozu azaltılmalıdır.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43"/>
          <p:cNvSpPr/>
          <p:nvPr/>
        </p:nvSpPr>
        <p:spPr>
          <a:xfrm>
            <a:off x="609600" y="2806005"/>
            <a:ext cx="3505200" cy="2570794"/>
          </a:xfrm>
          <a:prstGeom prst="roundRect">
            <a:avLst>
              <a:gd name="adj" fmla="val 6045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6" name="Google Shape;596;p43"/>
          <p:cNvSpPr/>
          <p:nvPr/>
        </p:nvSpPr>
        <p:spPr>
          <a:xfrm>
            <a:off x="4343400" y="2806005"/>
            <a:ext cx="3505200" cy="2570794"/>
          </a:xfrm>
          <a:prstGeom prst="roundRect">
            <a:avLst>
              <a:gd name="adj" fmla="val 6045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7" name="Google Shape;597;p43"/>
          <p:cNvSpPr/>
          <p:nvPr/>
        </p:nvSpPr>
        <p:spPr>
          <a:xfrm>
            <a:off x="8077200" y="2806005"/>
            <a:ext cx="3505200" cy="2570794"/>
          </a:xfrm>
          <a:prstGeom prst="roundRect">
            <a:avLst>
              <a:gd name="adj" fmla="val 6045"/>
            </a:avLst>
          </a:prstGeom>
          <a:solidFill>
            <a:srgbClr val="FFFFFF"/>
          </a:solidFill>
          <a:ln w="9525" cap="flat" cmpd="sng">
            <a:solidFill>
              <a:srgbClr val="FEE2E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8" name="Google Shape;598;p4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09800" y="3120330"/>
            <a:ext cx="3048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4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67412" y="3120330"/>
            <a:ext cx="257175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4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58350" y="3120330"/>
            <a:ext cx="3429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43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BİRİNCİ BASAMAKTA İNSÜLİN TEDAVİSİ</a:t>
            </a:r>
            <a:endParaRPr/>
          </a:p>
        </p:txBody>
      </p:sp>
      <p:sp>
        <p:nvSpPr>
          <p:cNvPr id="602" name="Google Shape;602;p43"/>
          <p:cNvSpPr txBox="1"/>
          <p:nvPr/>
        </p:nvSpPr>
        <p:spPr>
          <a:xfrm>
            <a:off x="609600" y="733425"/>
            <a:ext cx="11582400" cy="416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Güvenli Titrasyon: 3-0-3 Kuralı ve Aşırı Bazalizasyon</a:t>
            </a:r>
            <a:endParaRPr/>
          </a:p>
        </p:txBody>
      </p:sp>
      <p:sp>
        <p:nvSpPr>
          <p:cNvPr id="603" name="Google Shape;603;p43"/>
          <p:cNvSpPr txBox="1"/>
          <p:nvPr/>
        </p:nvSpPr>
        <p:spPr>
          <a:xfrm>
            <a:off x="746760" y="3596580"/>
            <a:ext cx="3230880" cy="32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3 Günde Bir Doz Ayarı</a:t>
            </a:r>
            <a:endParaRPr/>
          </a:p>
        </p:txBody>
      </p:sp>
      <p:sp>
        <p:nvSpPr>
          <p:cNvPr id="604" name="Google Shape;604;p43"/>
          <p:cNvSpPr txBox="1"/>
          <p:nvPr/>
        </p:nvSpPr>
        <p:spPr>
          <a:xfrm>
            <a:off x="746760" y="3999182"/>
            <a:ext cx="3230880" cy="739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Hasta sabah açlık kan şekerini ölçer; hedef APG ≤120 mg/dL.</a:t>
            </a:r>
            <a:endParaRPr/>
          </a:p>
        </p:txBody>
      </p:sp>
      <p:sp>
        <p:nvSpPr>
          <p:cNvPr id="605" name="Google Shape;605;p43"/>
          <p:cNvSpPr txBox="1"/>
          <p:nvPr/>
        </p:nvSpPr>
        <p:spPr>
          <a:xfrm>
            <a:off x="4480560" y="3596580"/>
            <a:ext cx="3230880" cy="32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+2 Ü / −4 Ü</a:t>
            </a:r>
            <a:endParaRPr/>
          </a:p>
        </p:txBody>
      </p:sp>
      <p:sp>
        <p:nvSpPr>
          <p:cNvPr id="606" name="Google Shape;606;p43"/>
          <p:cNvSpPr txBox="1"/>
          <p:nvPr/>
        </p:nvSpPr>
        <p:spPr>
          <a:xfrm>
            <a:off x="4480560" y="3999182"/>
            <a:ext cx="3230880" cy="804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3 günde bir APG &gt;120 ise +2 Ü (&gt;180 ise +4 Ü). 80–120 arası sabit. Hipoglisemi veya &lt;80 ise 4 Ü azalt.</a:t>
            </a:r>
            <a:endParaRPr/>
          </a:p>
        </p:txBody>
      </p:sp>
      <p:sp>
        <p:nvSpPr>
          <p:cNvPr id="607" name="Google Shape;607;p43"/>
          <p:cNvSpPr txBox="1"/>
          <p:nvPr/>
        </p:nvSpPr>
        <p:spPr>
          <a:xfrm>
            <a:off x="8214360" y="3596580"/>
            <a:ext cx="3230880" cy="32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Aşırı Bazalizasyon Tuzağı</a:t>
            </a:r>
            <a:endParaRPr/>
          </a:p>
        </p:txBody>
      </p:sp>
      <p:sp>
        <p:nvSpPr>
          <p:cNvPr id="608" name="Google Shape;608;p43"/>
          <p:cNvSpPr txBox="1"/>
          <p:nvPr/>
        </p:nvSpPr>
        <p:spPr>
          <a:xfrm>
            <a:off x="8214360" y="3999182"/>
            <a:ext cx="3230880" cy="1063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Doz &gt; 0.5 Ü/kg/gün olduğu halde kontrol yoksa tokluk kaçışı vardır; doz artırılmaz, tedavi yoğunlaştırılır (bazal-bolus, bifazik, GLP-1 RA).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44"/>
          <p:cNvSpPr/>
          <p:nvPr/>
        </p:nvSpPr>
        <p:spPr>
          <a:xfrm>
            <a:off x="609600" y="2534542"/>
            <a:ext cx="3505200" cy="3954143"/>
          </a:xfrm>
          <a:prstGeom prst="roundRect">
            <a:avLst>
              <a:gd name="adj" fmla="val 4851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4" name="Google Shape;614;p44"/>
          <p:cNvSpPr/>
          <p:nvPr/>
        </p:nvSpPr>
        <p:spPr>
          <a:xfrm>
            <a:off x="4343400" y="2555230"/>
            <a:ext cx="3505200" cy="3954143"/>
          </a:xfrm>
          <a:prstGeom prst="roundRect">
            <a:avLst>
              <a:gd name="adj" fmla="val 4925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5" name="Google Shape;615;p44"/>
          <p:cNvSpPr/>
          <p:nvPr/>
        </p:nvSpPr>
        <p:spPr>
          <a:xfrm>
            <a:off x="8077200" y="2555230"/>
            <a:ext cx="3505200" cy="3954143"/>
          </a:xfrm>
          <a:prstGeom prst="roundRect">
            <a:avLst>
              <a:gd name="adj" fmla="val 4925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6" name="Google Shape;616;p44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BİRİNCİ BASAMAKTA İNSÜLİN TEDAVİSİ</a:t>
            </a:r>
            <a:endParaRPr/>
          </a:p>
        </p:txBody>
      </p:sp>
      <p:sp>
        <p:nvSpPr>
          <p:cNvPr id="617" name="Google Shape;617;p44"/>
          <p:cNvSpPr txBox="1"/>
          <p:nvPr/>
        </p:nvSpPr>
        <p:spPr>
          <a:xfrm>
            <a:off x="609600" y="733425"/>
            <a:ext cx="11582400" cy="416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Hasta Eğitimi: Enjeksiyon Tekniği ve Biyoyararlanım</a:t>
            </a:r>
            <a:endParaRPr/>
          </a:p>
        </p:txBody>
      </p:sp>
      <p:sp>
        <p:nvSpPr>
          <p:cNvPr id="618" name="Google Shape;618;p44"/>
          <p:cNvSpPr txBox="1"/>
          <p:nvPr/>
        </p:nvSpPr>
        <p:spPr>
          <a:xfrm>
            <a:off x="923925" y="2848867"/>
            <a:ext cx="3007995" cy="317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73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4 mm İğne Standardı</a:t>
            </a:r>
            <a:endParaRPr/>
          </a:p>
        </p:txBody>
      </p:sp>
      <p:sp>
        <p:nvSpPr>
          <p:cNvPr id="619" name="Google Shape;619;p44"/>
          <p:cNvSpPr txBox="1"/>
          <p:nvPr/>
        </p:nvSpPr>
        <p:spPr>
          <a:xfrm>
            <a:off x="923925" y="3261508"/>
            <a:ext cx="2971800" cy="1785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18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Genel kullanımda 4–6 mm iğneler tercih edilir; ileri obezlerde 8 mm gerekebilir. BKİ &lt;25'te ≥8 mm iğne dik kullanılırsa im enjeksiyon ve hipoglisemi riski taşır.</a:t>
            </a:r>
            <a:endParaRPr/>
          </a:p>
        </p:txBody>
      </p:sp>
      <p:sp>
        <p:nvSpPr>
          <p:cNvPr id="620" name="Google Shape;620;p44"/>
          <p:cNvSpPr txBox="1"/>
          <p:nvPr/>
        </p:nvSpPr>
        <p:spPr>
          <a:xfrm>
            <a:off x="923925" y="5142650"/>
            <a:ext cx="2971800" cy="1031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2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Orta/uzun etkili ve karışım insülinler açıldıktan 15 gün sonra aktivitelerini hafifçe yitirmeye başlayabilir.</a:t>
            </a:r>
            <a:endParaRPr/>
          </a:p>
        </p:txBody>
      </p:sp>
      <p:sp>
        <p:nvSpPr>
          <p:cNvPr id="621" name="Google Shape;621;p44"/>
          <p:cNvSpPr txBox="1"/>
          <p:nvPr/>
        </p:nvSpPr>
        <p:spPr>
          <a:xfrm>
            <a:off x="4657725" y="2869555"/>
            <a:ext cx="3007995" cy="607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73" b="1" i="0" u="none" strike="noStrike" cap="none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Lipohipertrofi ve Rotasyon</a:t>
            </a:r>
            <a:endParaRPr/>
          </a:p>
        </p:txBody>
      </p:sp>
      <p:sp>
        <p:nvSpPr>
          <p:cNvPr id="622" name="Google Shape;622;p44"/>
          <p:cNvSpPr txBox="1"/>
          <p:nvPr/>
        </p:nvSpPr>
        <p:spPr>
          <a:xfrm>
            <a:off x="4657725" y="3572153"/>
            <a:ext cx="2971800" cy="1785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18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Aynı bölgeye sürekli yapılan enjeksiyonlar lipohipertrofi yapar; doğru rotasyon gerekir ve enjeksiyon bölgeleri lipohipertrofi açısından muayene edilir.</a:t>
            </a:r>
            <a:endParaRPr/>
          </a:p>
        </p:txBody>
      </p:sp>
      <p:sp>
        <p:nvSpPr>
          <p:cNvPr id="623" name="Google Shape;623;p44"/>
          <p:cNvSpPr txBox="1"/>
          <p:nvPr/>
        </p:nvSpPr>
        <p:spPr>
          <a:xfrm>
            <a:off x="4657725" y="5453296"/>
            <a:ext cx="2971800" cy="739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2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Lipohipertrofi ve atrofi insülin emilimini etkiler.</a:t>
            </a:r>
            <a:endParaRPr/>
          </a:p>
        </p:txBody>
      </p:sp>
      <p:sp>
        <p:nvSpPr>
          <p:cNvPr id="624" name="Google Shape;624;p44"/>
          <p:cNvSpPr txBox="1"/>
          <p:nvPr/>
        </p:nvSpPr>
        <p:spPr>
          <a:xfrm>
            <a:off x="8391525" y="2869555"/>
            <a:ext cx="3007995" cy="317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73" b="1" i="0" u="none" strike="noStrike" cap="none">
                <a:solidFill>
                  <a:srgbClr val="D9770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Saklama ve Stabilite</a:t>
            </a:r>
            <a:endParaRPr/>
          </a:p>
        </p:txBody>
      </p:sp>
      <p:sp>
        <p:nvSpPr>
          <p:cNvPr id="625" name="Google Shape;625;p44"/>
          <p:cNvSpPr txBox="1"/>
          <p:nvPr/>
        </p:nvSpPr>
        <p:spPr>
          <a:xfrm>
            <a:off x="8391525" y="3282195"/>
            <a:ext cx="2971800" cy="906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18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Açılmamış yedek kalemler buzdolabında (2–8°C) dondurulmadan saklanmalıdır.</a:t>
            </a:r>
            <a:endParaRPr/>
          </a:p>
        </p:txBody>
      </p:sp>
      <p:sp>
        <p:nvSpPr>
          <p:cNvPr id="626" name="Google Shape;626;p44"/>
          <p:cNvSpPr txBox="1"/>
          <p:nvPr/>
        </p:nvSpPr>
        <p:spPr>
          <a:xfrm>
            <a:off x="8391525" y="4284108"/>
            <a:ext cx="2971800" cy="1031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2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Açılmış kartuş ve flakonlar oda ısısında (aşırı sıcak olmamak koşuluyla) 30 güne kadar kullanılabilir.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45"/>
          <p:cNvSpPr/>
          <p:nvPr/>
        </p:nvSpPr>
        <p:spPr>
          <a:xfrm>
            <a:off x="609600" y="2337196"/>
            <a:ext cx="10972800" cy="310515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632" name="Google Shape;632;p45"/>
          <p:cNvGraphicFramePr/>
          <p:nvPr/>
        </p:nvGraphicFramePr>
        <p:xfrm>
          <a:off x="609600" y="2337196"/>
          <a:ext cx="10972800" cy="3255645"/>
        </p:xfrm>
        <a:graphic>
          <a:graphicData uri="http://schemas.openxmlformats.org/drawingml/2006/table">
            <a:tbl>
              <a:tblPr>
                <a:noFill/>
                <a:tableStyleId>{022E24BF-C074-484B-8574-B231E864D2A2}</a:tableStyleId>
              </a:tblPr>
              <a:tblGrid>
                <a:gridCol w="2319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1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2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49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095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7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62" b="1" i="0" u="none" strike="noStrike" cap="none">
                          <a:solidFill>
                            <a:srgbClr val="FFFFFF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İlaç Grubu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62" b="1" i="0" u="none" strike="noStrike" cap="none">
                          <a:solidFill>
                            <a:srgbClr val="FFFFFF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eGFR ≥ 60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62" b="1" i="0" u="none" strike="noStrike" cap="none">
                          <a:solidFill>
                            <a:srgbClr val="FFFFFF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eGFR 45–59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62" b="1" i="0" u="none" strike="noStrike" cap="none">
                          <a:solidFill>
                            <a:srgbClr val="FFFFFF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eGFR 30–44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62" b="1" i="0" u="none" strike="noStrike" cap="none">
                          <a:solidFill>
                            <a:srgbClr val="FFFFFF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eGFR &lt; 30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Metformin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166534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Tam Doz (2000 mg)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166534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Dikkatli kullan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D97706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Başlama; kullanıyorsa %50 azalt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 dirty="0">
                          <a:solidFill>
                            <a:srgbClr val="DC2626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KONTRENDİKE</a:t>
                      </a:r>
                      <a:endParaRPr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SGLT-2i (Dapa/Empa)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166534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Standart Doz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166534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Dapa: standart; Empa: yeni başlanmaz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 dirty="0" err="1">
                          <a:solidFill>
                            <a:srgbClr val="0D9488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Kullanılabilir</a:t>
                      </a:r>
                      <a:r>
                        <a:rPr lang="en-US" sz="1350" b="0" i="0" u="none" strike="noStrike" cap="none" dirty="0">
                          <a:solidFill>
                            <a:srgbClr val="0D9488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 (</a:t>
                      </a:r>
                      <a:r>
                        <a:rPr lang="en-US" sz="1350" b="0" i="0" u="none" strike="noStrike" cap="none" dirty="0" err="1">
                          <a:solidFill>
                            <a:srgbClr val="0D9488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glisemik</a:t>
                      </a:r>
                      <a:r>
                        <a:rPr lang="en-US" sz="1350" b="0" i="0" u="none" strike="noStrike" cap="none" dirty="0">
                          <a:solidFill>
                            <a:srgbClr val="0D9488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 </a:t>
                      </a:r>
                      <a:r>
                        <a:rPr lang="en-US" sz="1350" b="0" i="0" u="none" strike="noStrike" cap="none" dirty="0" err="1">
                          <a:solidFill>
                            <a:srgbClr val="0D9488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etki</a:t>
                      </a:r>
                      <a:r>
                        <a:rPr lang="en-US" sz="1350" b="0" i="0" u="none" strike="noStrike" cap="none" dirty="0">
                          <a:solidFill>
                            <a:srgbClr val="0D9488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 </a:t>
                      </a:r>
                      <a:r>
                        <a:rPr lang="en-US" sz="1350" b="0" i="0" u="none" strike="noStrike" cap="none" dirty="0" err="1">
                          <a:solidFill>
                            <a:srgbClr val="0D9488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azalır</a:t>
                      </a:r>
                      <a:r>
                        <a:rPr lang="en-US" sz="1350" b="0" i="0" u="none" strike="noStrike" cap="none" dirty="0">
                          <a:solidFill>
                            <a:srgbClr val="0D9488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)</a:t>
                      </a:r>
                      <a:endParaRPr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 dirty="0">
                          <a:solidFill>
                            <a:srgbClr val="0D9488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eGFR &lt;20–25: </a:t>
                      </a:r>
                      <a:r>
                        <a:rPr lang="en-US" sz="1350" b="0" i="0" u="none" strike="noStrike" cap="none" dirty="0" err="1">
                          <a:solidFill>
                            <a:srgbClr val="0D9488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kullanılmaz</a:t>
                      </a:r>
                      <a:endParaRPr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 dirty="0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Linagliptin</a:t>
                      </a:r>
                      <a:endParaRPr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166534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5 mg 1x1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166534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5 mg 1x1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166534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5 mg (Doz ayarsız)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 dirty="0">
                          <a:solidFill>
                            <a:srgbClr val="166534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5 mg (</a:t>
                      </a:r>
                      <a:r>
                        <a:rPr lang="en-US" sz="1350" b="1" i="0" u="none" strike="noStrike" cap="none" dirty="0" err="1">
                          <a:solidFill>
                            <a:srgbClr val="166534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Doz</a:t>
                      </a:r>
                      <a:r>
                        <a:rPr lang="en-US" sz="1350" b="1" i="0" u="none" strike="noStrike" cap="none" dirty="0">
                          <a:solidFill>
                            <a:srgbClr val="166534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 </a:t>
                      </a:r>
                      <a:r>
                        <a:rPr lang="en-US" sz="1350" b="1" i="0" u="none" strike="noStrike" cap="none" dirty="0" err="1">
                          <a:solidFill>
                            <a:srgbClr val="166534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ayarsız</a:t>
                      </a:r>
                      <a:r>
                        <a:rPr lang="en-US" sz="1350" b="1" i="0" u="none" strike="noStrike" cap="none" dirty="0">
                          <a:solidFill>
                            <a:srgbClr val="166534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)</a:t>
                      </a:r>
                      <a:endParaRPr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Sitagliptin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166534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100 mg 1x1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166534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100 mg 1x1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D97706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50 mg 1x1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 dirty="0">
                          <a:solidFill>
                            <a:srgbClr val="D97706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25 mg (</a:t>
                      </a:r>
                      <a:r>
                        <a:rPr lang="en-US" sz="1350" b="0" i="0" u="none" strike="noStrike" cap="none" dirty="0" err="1">
                          <a:solidFill>
                            <a:srgbClr val="D97706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mümkünse</a:t>
                      </a:r>
                      <a:r>
                        <a:rPr lang="en-US" sz="1350" b="0" i="0" u="none" strike="noStrike" cap="none" dirty="0">
                          <a:solidFill>
                            <a:srgbClr val="D97706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 </a:t>
                      </a:r>
                      <a:r>
                        <a:rPr lang="en-US" sz="1350" b="0" i="0" u="none" strike="noStrike" cap="none" dirty="0" err="1">
                          <a:solidFill>
                            <a:srgbClr val="D97706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kullanma</a:t>
                      </a:r>
                      <a:r>
                        <a:rPr lang="en-US" sz="1350" b="0" i="0" u="none" strike="noStrike" cap="none" dirty="0">
                          <a:solidFill>
                            <a:srgbClr val="D97706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)</a:t>
                      </a:r>
                      <a:endParaRPr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Sülfonilüre (Gliklazid)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166534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Standart Doz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166534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Doz %50 azalt (eGFR 30–60)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D97706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Doz %50 azalt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 dirty="0" err="1">
                          <a:solidFill>
                            <a:srgbClr val="DC2626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Tercihen</a:t>
                      </a:r>
                      <a:r>
                        <a:rPr lang="en-US" sz="1350" b="1" i="0" u="none" strike="noStrike" cap="none" dirty="0">
                          <a:solidFill>
                            <a:srgbClr val="DC2626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 </a:t>
                      </a:r>
                      <a:r>
                        <a:rPr lang="en-US" sz="1350" b="1" i="0" u="none" strike="noStrike" cap="none" dirty="0" err="1">
                          <a:solidFill>
                            <a:srgbClr val="DC2626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kullanma</a:t>
                      </a:r>
                      <a:endParaRPr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33" name="Google Shape;633;p45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ÖZEL KLİNİK DURUMLAR VE İLAÇ GÜVENLİĞİ</a:t>
            </a:r>
            <a:endParaRPr/>
          </a:p>
        </p:txBody>
      </p:sp>
      <p:sp>
        <p:nvSpPr>
          <p:cNvPr id="634" name="Google Shape;634;p45"/>
          <p:cNvSpPr txBox="1"/>
          <p:nvPr/>
        </p:nvSpPr>
        <p:spPr>
          <a:xfrm>
            <a:off x="609600" y="733425"/>
            <a:ext cx="11582400" cy="416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Kronik Böbrek Yetmezliğinde eGFR Sınırları ve Doz Matrisi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46"/>
          <p:cNvSpPr/>
          <p:nvPr/>
        </p:nvSpPr>
        <p:spPr>
          <a:xfrm>
            <a:off x="609600" y="2276326"/>
            <a:ext cx="5343525" cy="4324383"/>
          </a:xfrm>
          <a:prstGeom prst="roundRect">
            <a:avLst>
              <a:gd name="adj" fmla="val 4084"/>
            </a:avLst>
          </a:prstGeom>
          <a:solidFill>
            <a:srgbClr val="F0FD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0" name="Google Shape;640;p46"/>
          <p:cNvSpPr/>
          <p:nvPr/>
        </p:nvSpPr>
        <p:spPr>
          <a:xfrm>
            <a:off x="6219825" y="2266801"/>
            <a:ext cx="5362575" cy="4324383"/>
          </a:xfrm>
          <a:prstGeom prst="roundRect">
            <a:avLst>
              <a:gd name="adj" fmla="val 4060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1" name="Google Shape;641;p46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ÖZEL KLİNİK DURUMLAR VE İLAÇ GÜVENLİĞİ</a:t>
            </a:r>
            <a:endParaRPr/>
          </a:p>
        </p:txBody>
      </p:sp>
      <p:sp>
        <p:nvSpPr>
          <p:cNvPr id="642" name="Google Shape;642;p46"/>
          <p:cNvSpPr txBox="1"/>
          <p:nvPr/>
        </p:nvSpPr>
        <p:spPr>
          <a:xfrm>
            <a:off x="609600" y="733425"/>
            <a:ext cx="11582400" cy="416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Geriatrik Hastalar ve Steroid İlişkili Hiperglisemi</a:t>
            </a:r>
            <a:endParaRPr/>
          </a:p>
        </p:txBody>
      </p:sp>
      <p:sp>
        <p:nvSpPr>
          <p:cNvPr id="643" name="Google Shape;643;p46"/>
          <p:cNvSpPr txBox="1"/>
          <p:nvPr/>
        </p:nvSpPr>
        <p:spPr>
          <a:xfrm>
            <a:off x="952500" y="2619226"/>
            <a:ext cx="4817745" cy="32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Yaşlı ve Kırılgan Hasta Yönetimi</a:t>
            </a:r>
            <a:endParaRPr/>
          </a:p>
        </p:txBody>
      </p:sp>
      <p:sp>
        <p:nvSpPr>
          <p:cNvPr id="644" name="Google Shape;644;p46"/>
          <p:cNvSpPr txBox="1"/>
          <p:nvPr/>
        </p:nvSpPr>
        <p:spPr>
          <a:xfrm>
            <a:off x="952500" y="3078978"/>
            <a:ext cx="4752975" cy="631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Seçenek:</a:t>
            </a:r>
            <a:r>
              <a:rPr lang="en-US" sz="1462" b="0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Hipoglisemi yapmayan ve kilo açısından nötr DPP-4 İ'ler seçilebilir.</a:t>
            </a:r>
            <a:endParaRPr/>
          </a:p>
        </p:txBody>
      </p:sp>
      <p:sp>
        <p:nvSpPr>
          <p:cNvPr id="645" name="Google Shape;645;p46"/>
          <p:cNvSpPr txBox="1"/>
          <p:nvPr/>
        </p:nvSpPr>
        <p:spPr>
          <a:xfrm>
            <a:off x="952500" y="3825051"/>
            <a:ext cx="4752975" cy="1236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Hedefin Esnetilmesi:</a:t>
            </a:r>
            <a:r>
              <a:rPr lang="en-US" sz="1462" b="0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Sağlığı hafif/orta bozulmuş yaşlıda HbA1c &lt;%7.5–8; ileri derecede bozulmuşta &lt;%8–8.5; hipoglisemi riski yüksek ajanlar azaltılır veya kesilir.</a:t>
            </a:r>
            <a:endParaRPr/>
          </a:p>
        </p:txBody>
      </p:sp>
      <p:sp>
        <p:nvSpPr>
          <p:cNvPr id="646" name="Google Shape;646;p46"/>
          <p:cNvSpPr txBox="1"/>
          <p:nvPr/>
        </p:nvSpPr>
        <p:spPr>
          <a:xfrm>
            <a:off x="952500" y="5175467"/>
            <a:ext cx="4752975" cy="804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1" i="0" u="none" strike="noStrike" cap="none">
                <a:solidFill>
                  <a:srgbClr val="DC262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Sülfonilüre: Geriatrik yaşta, karaciğer/böbrek yetersizliğinde etkisi uzun sürer; şiddetli ve uzun süreli hipoglisemi gelişebilir.</a:t>
            </a:r>
            <a:endParaRPr/>
          </a:p>
        </p:txBody>
      </p:sp>
      <p:sp>
        <p:nvSpPr>
          <p:cNvPr id="647" name="Google Shape;647;p46"/>
          <p:cNvSpPr txBox="1"/>
          <p:nvPr/>
        </p:nvSpPr>
        <p:spPr>
          <a:xfrm>
            <a:off x="6572250" y="2619226"/>
            <a:ext cx="4827270" cy="32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Glukokortikoid (Steroid) Hiperglisemisi</a:t>
            </a:r>
            <a:endParaRPr/>
          </a:p>
        </p:txBody>
      </p:sp>
      <p:sp>
        <p:nvSpPr>
          <p:cNvPr id="648" name="Google Shape;648;p46"/>
          <p:cNvSpPr txBox="1"/>
          <p:nvPr/>
        </p:nvSpPr>
        <p:spPr>
          <a:xfrm>
            <a:off x="6572250" y="3078978"/>
            <a:ext cx="4752975" cy="933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Klinik Patern:</a:t>
            </a:r>
            <a:r>
              <a:rPr lang="en-US" sz="1462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Açlık glukozu göreceli normal kalırken öğle ve akşam tokluk glukozları yükselir; sabaha karşı hipoglisemi olabilir.</a:t>
            </a:r>
            <a:endParaRPr/>
          </a:p>
        </p:txBody>
      </p:sp>
      <p:sp>
        <p:nvSpPr>
          <p:cNvPr id="649" name="Google Shape;649;p46"/>
          <p:cNvSpPr txBox="1"/>
          <p:nvPr/>
        </p:nvSpPr>
        <p:spPr>
          <a:xfrm>
            <a:off x="6572250" y="4127223"/>
            <a:ext cx="4752975" cy="933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2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İzlem Kuralı:</a:t>
            </a:r>
            <a:r>
              <a:rPr lang="en-US" sz="1462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Steroid başlandıktan sonra plazma glukozu 48 saat izlenir; yalnız açlık şekerine bakmak yanıltır.</a:t>
            </a:r>
            <a:endParaRPr/>
          </a:p>
        </p:txBody>
      </p:sp>
      <p:sp>
        <p:nvSpPr>
          <p:cNvPr id="650" name="Google Shape;650;p46"/>
          <p:cNvSpPr txBox="1"/>
          <p:nvPr/>
        </p:nvSpPr>
        <p:spPr>
          <a:xfrm>
            <a:off x="6572250" y="5175467"/>
            <a:ext cx="4752975" cy="896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2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Yüksek</a:t>
            </a:r>
            <a:r>
              <a:rPr lang="en-US" sz="1312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doz</a:t>
            </a:r>
            <a:r>
              <a:rPr lang="en-US" sz="1312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steroidde</a:t>
            </a:r>
            <a:r>
              <a:rPr lang="en-US" sz="1312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bazal</a:t>
            </a:r>
            <a:r>
              <a:rPr lang="en-US" sz="1312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-bolus </a:t>
            </a:r>
            <a:r>
              <a:rPr lang="en-US" sz="1312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insülin</a:t>
            </a:r>
            <a:r>
              <a:rPr lang="en-US" sz="1312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ve</a:t>
            </a:r>
            <a:r>
              <a:rPr lang="en-US" sz="1312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düzeltme</a:t>
            </a:r>
            <a:r>
              <a:rPr lang="en-US" sz="1312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dozları</a:t>
            </a:r>
            <a:r>
              <a:rPr lang="en-US" sz="1312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tercih</a:t>
            </a:r>
            <a:r>
              <a:rPr lang="en-US" sz="1312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edilir</a:t>
            </a:r>
            <a:r>
              <a:rPr lang="en-US" sz="1312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; </a:t>
            </a:r>
            <a:r>
              <a:rPr lang="en-US" sz="1312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insülin</a:t>
            </a:r>
            <a:r>
              <a:rPr lang="en-US" sz="1312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kullananlarda</a:t>
            </a:r>
            <a:r>
              <a:rPr lang="en-US" sz="1312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gereksinim</a:t>
            </a:r>
            <a:r>
              <a:rPr lang="en-US" sz="1312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~%50 </a:t>
            </a:r>
            <a:r>
              <a:rPr lang="en-US" sz="1312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artabilir</a:t>
            </a:r>
            <a:r>
              <a:rPr lang="en-US" sz="1312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; steroid </a:t>
            </a:r>
            <a:r>
              <a:rPr lang="en-US" sz="1312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azaltılırken</a:t>
            </a:r>
            <a:r>
              <a:rPr lang="en-US" sz="1312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hipoglisemiye</a:t>
            </a:r>
            <a:r>
              <a:rPr lang="en-US" sz="1312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dikkat</a:t>
            </a:r>
            <a:r>
              <a:rPr lang="en-US" sz="1312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12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edilir</a:t>
            </a:r>
            <a:r>
              <a:rPr lang="en-US" sz="1312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47"/>
          <p:cNvSpPr/>
          <p:nvPr/>
        </p:nvSpPr>
        <p:spPr>
          <a:xfrm>
            <a:off x="609600" y="2534542"/>
            <a:ext cx="3505200" cy="3966274"/>
          </a:xfrm>
          <a:prstGeom prst="roundRect">
            <a:avLst>
              <a:gd name="adj" fmla="val 4851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6" name="Google Shape;656;p47"/>
          <p:cNvSpPr/>
          <p:nvPr/>
        </p:nvSpPr>
        <p:spPr>
          <a:xfrm>
            <a:off x="4343400" y="2390626"/>
            <a:ext cx="3505200" cy="3434686"/>
          </a:xfrm>
          <a:prstGeom prst="roundRect">
            <a:avLst>
              <a:gd name="adj" fmla="val 4391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7" name="Google Shape;657;p47"/>
          <p:cNvSpPr/>
          <p:nvPr/>
        </p:nvSpPr>
        <p:spPr>
          <a:xfrm>
            <a:off x="8077200" y="2534542"/>
            <a:ext cx="3505200" cy="3966274"/>
          </a:xfrm>
          <a:prstGeom prst="roundRect">
            <a:avLst>
              <a:gd name="adj" fmla="val 4851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8" name="Google Shape;658;p47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ÖZEL KLİNİK DURUMLAR VE İLAÇ GÜVENLİĞİ</a:t>
            </a:r>
            <a:endParaRPr/>
          </a:p>
        </p:txBody>
      </p:sp>
      <p:sp>
        <p:nvSpPr>
          <p:cNvPr id="659" name="Google Shape;659;p47"/>
          <p:cNvSpPr txBox="1"/>
          <p:nvPr/>
        </p:nvSpPr>
        <p:spPr>
          <a:xfrm>
            <a:off x="609600" y="733425"/>
            <a:ext cx="11582400" cy="416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Ramazan Döneminde İlaç Doz ve Zaman Ayarlamaları</a:t>
            </a:r>
            <a:endParaRPr/>
          </a:p>
        </p:txBody>
      </p:sp>
      <p:sp>
        <p:nvSpPr>
          <p:cNvPr id="660" name="Google Shape;660;p47"/>
          <p:cNvSpPr txBox="1"/>
          <p:nvPr/>
        </p:nvSpPr>
        <p:spPr>
          <a:xfrm>
            <a:off x="923925" y="2848867"/>
            <a:ext cx="3007995" cy="29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1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Metformin ve DPP-4i</a:t>
            </a:r>
            <a:endParaRPr/>
          </a:p>
        </p:txBody>
      </p:sp>
      <p:sp>
        <p:nvSpPr>
          <p:cNvPr id="661" name="Google Shape;661;p47"/>
          <p:cNvSpPr txBox="1"/>
          <p:nvPr/>
        </p:nvSpPr>
        <p:spPr>
          <a:xfrm>
            <a:off x="923925" y="3234470"/>
            <a:ext cx="2971800" cy="1356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86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Metformin: Glisemik kontrol iyiyse genellikle güvenle kullanılır; günde 3 doz alınıyorsa 2 doza geçilir. DPP-4 İ'ler genellikle güvenlidir.</a:t>
            </a:r>
            <a:endParaRPr/>
          </a:p>
        </p:txBody>
      </p:sp>
      <p:sp>
        <p:nvSpPr>
          <p:cNvPr id="662" name="Google Shape;662;p47"/>
          <p:cNvSpPr txBox="1"/>
          <p:nvPr/>
        </p:nvSpPr>
        <p:spPr>
          <a:xfrm>
            <a:off x="923925" y="4833937"/>
            <a:ext cx="2971800" cy="710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4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Oruçtan 4–8 hafta önce hasta doktorca değerlendirilmeli; daha kısa sürede tedavi değişikliği önerilmez.</a:t>
            </a:r>
            <a:endParaRPr/>
          </a:p>
        </p:txBody>
      </p:sp>
      <p:sp>
        <p:nvSpPr>
          <p:cNvPr id="663" name="Google Shape;663;p47"/>
          <p:cNvSpPr txBox="1"/>
          <p:nvPr/>
        </p:nvSpPr>
        <p:spPr>
          <a:xfrm>
            <a:off x="4657725" y="2704951"/>
            <a:ext cx="3007995" cy="29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17" b="1" i="0" u="none" strike="noStrike" cap="none">
                <a:solidFill>
                  <a:srgbClr val="D9770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Sülfonilüre Düzenlemesi</a:t>
            </a:r>
            <a:endParaRPr/>
          </a:p>
        </p:txBody>
      </p:sp>
      <p:sp>
        <p:nvSpPr>
          <p:cNvPr id="664" name="Google Shape;664;p47"/>
          <p:cNvSpPr txBox="1"/>
          <p:nvPr/>
        </p:nvSpPr>
        <p:spPr>
          <a:xfrm>
            <a:off x="4657725" y="3090553"/>
            <a:ext cx="2971800" cy="1226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Sabah/</a:t>
            </a:r>
            <a:r>
              <a:rPr lang="en-US" sz="1286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sahurda</a:t>
            </a: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86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alınan</a:t>
            </a: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SU iftar </a:t>
            </a:r>
            <a:r>
              <a:rPr lang="en-US" sz="1286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öncesi</a:t>
            </a: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86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hipoglisemi</a:t>
            </a: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86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yapabilir</a:t>
            </a: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; </a:t>
            </a:r>
            <a:r>
              <a:rPr lang="en-US" sz="1286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alternatif</a:t>
            </a: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86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tedaviye</a:t>
            </a: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86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geçilir</a:t>
            </a: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</a:t>
            </a:r>
            <a:r>
              <a:rPr lang="en-US" sz="1286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Düşük</a:t>
            </a: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86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dozla</a:t>
            </a: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86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regüle</a:t>
            </a: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86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ise</a:t>
            </a: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SU </a:t>
            </a:r>
            <a:r>
              <a:rPr lang="en-US" sz="1286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iftara</a:t>
            </a: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86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kaydırılabilir</a:t>
            </a: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</a:t>
            </a:r>
            <a:endParaRPr dirty="0"/>
          </a:p>
        </p:txBody>
      </p:sp>
      <p:sp>
        <p:nvSpPr>
          <p:cNvPr id="665" name="Google Shape;665;p47"/>
          <p:cNvSpPr txBox="1"/>
          <p:nvPr/>
        </p:nvSpPr>
        <p:spPr>
          <a:xfrm>
            <a:off x="4657725" y="5020978"/>
            <a:ext cx="2971800" cy="710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4" b="1" i="0" u="none" strike="noStrike" cap="none">
                <a:solidFill>
                  <a:srgbClr val="D9770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Gliklazid diğer SU'lere göre kısmen daha güvenli olabilir; ancak SU konusunda çekinceler vardır.</a:t>
            </a:r>
            <a:endParaRPr/>
          </a:p>
        </p:txBody>
      </p:sp>
      <p:sp>
        <p:nvSpPr>
          <p:cNvPr id="666" name="Google Shape;666;p47"/>
          <p:cNvSpPr txBox="1"/>
          <p:nvPr/>
        </p:nvSpPr>
        <p:spPr>
          <a:xfrm>
            <a:off x="8391525" y="2848867"/>
            <a:ext cx="3007995" cy="29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17" b="1" i="0" u="none" strike="noStrike" cap="none">
                <a:solidFill>
                  <a:srgbClr val="DC262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SGLT-2i ve Bazal İnsülin</a:t>
            </a:r>
            <a:endParaRPr/>
          </a:p>
        </p:txBody>
      </p:sp>
      <p:sp>
        <p:nvSpPr>
          <p:cNvPr id="667" name="Google Shape;667;p47"/>
          <p:cNvSpPr txBox="1"/>
          <p:nvPr/>
        </p:nvSpPr>
        <p:spPr>
          <a:xfrm>
            <a:off x="8391525" y="3234470"/>
            <a:ext cx="2971800" cy="2153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SGLT2i: </a:t>
            </a:r>
            <a:r>
              <a:rPr lang="en-US" sz="1286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Diüretik</a:t>
            </a: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86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kullananlarda</a:t>
            </a: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86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ve</a:t>
            </a: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86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yaşlılarda</a:t>
            </a: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86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önerilmez</a:t>
            </a: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(</a:t>
            </a:r>
            <a:r>
              <a:rPr lang="en-US" sz="1286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hipovolemi</a:t>
            </a: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). </a:t>
            </a:r>
            <a:r>
              <a:rPr lang="en-US" sz="1286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Riski</a:t>
            </a: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86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olmayanlarda</a:t>
            </a: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86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ramazandan</a:t>
            </a: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4–8 </a:t>
            </a:r>
            <a:r>
              <a:rPr lang="en-US" sz="1286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hafta</a:t>
            </a: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86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önce</a:t>
            </a: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86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başlanıp</a:t>
            </a: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86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izlenir</a:t>
            </a: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</a:t>
            </a:r>
            <a:r>
              <a:rPr lang="en-US" sz="1286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Bazal</a:t>
            </a: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86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insülin</a:t>
            </a: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86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uygulayanlarda</a:t>
            </a: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86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doz</a:t>
            </a: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%20 </a:t>
            </a:r>
            <a:r>
              <a:rPr lang="en-US" sz="1286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azaltılır</a:t>
            </a: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; </a:t>
            </a:r>
            <a:r>
              <a:rPr lang="en-US" sz="1286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insülin</a:t>
            </a: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86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endikasyonu</a:t>
            </a: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86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olanların</a:t>
            </a: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86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oruç</a:t>
            </a: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86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tutmaması</a:t>
            </a: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86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daha</a:t>
            </a: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286" b="0" i="0" u="none" strike="noStrike" cap="none" dirty="0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uygundur</a:t>
            </a:r>
            <a:r>
              <a:rPr lang="en-US" sz="1286" b="0" i="0" u="none" strike="noStrike" cap="none" dirty="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48"/>
          <p:cNvSpPr/>
          <p:nvPr/>
        </p:nvSpPr>
        <p:spPr>
          <a:xfrm>
            <a:off x="73250" y="2736275"/>
            <a:ext cx="5834100" cy="2995694"/>
          </a:xfrm>
          <a:prstGeom prst="roundRect">
            <a:avLst>
              <a:gd name="adj" fmla="val 5595"/>
            </a:avLst>
          </a:prstGeom>
          <a:solidFill>
            <a:srgbClr val="FE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4" name="Google Shape;674;p48"/>
          <p:cNvSpPr/>
          <p:nvPr/>
        </p:nvSpPr>
        <p:spPr>
          <a:xfrm>
            <a:off x="5988850" y="2736200"/>
            <a:ext cx="6005400" cy="2995694"/>
          </a:xfrm>
          <a:prstGeom prst="roundRect">
            <a:avLst>
              <a:gd name="adj" fmla="val 5595"/>
            </a:avLst>
          </a:prstGeom>
          <a:solidFill>
            <a:srgbClr val="F0F9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5" name="Google Shape;675;p48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ÖZEL KLİNİK DURUMLAR VE İLAÇ GÜVENLİĞİ</a:t>
            </a:r>
            <a:endParaRPr/>
          </a:p>
        </p:txBody>
      </p:sp>
      <p:sp>
        <p:nvSpPr>
          <p:cNvPr id="676" name="Google Shape;676;p48"/>
          <p:cNvSpPr txBox="1"/>
          <p:nvPr/>
        </p:nvSpPr>
        <p:spPr>
          <a:xfrm>
            <a:off x="609600" y="733425"/>
            <a:ext cx="11582400" cy="416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Bilinç Açık ve Kapalı Akut Hipoglisemi Yönetimi</a:t>
            </a:r>
            <a:endParaRPr/>
          </a:p>
        </p:txBody>
      </p:sp>
      <p:sp>
        <p:nvSpPr>
          <p:cNvPr id="677" name="Google Shape;677;p48"/>
          <p:cNvSpPr txBox="1"/>
          <p:nvPr/>
        </p:nvSpPr>
        <p:spPr>
          <a:xfrm>
            <a:off x="283368" y="3079105"/>
            <a:ext cx="5441102" cy="1697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DC262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15–20 g Glukoz (Bilinç Açık)</a:t>
            </a:r>
            <a:endParaRPr/>
          </a:p>
        </p:txBody>
      </p:sp>
      <p:sp>
        <p:nvSpPr>
          <p:cNvPr id="678" name="Google Shape;678;p48"/>
          <p:cNvSpPr txBox="1"/>
          <p:nvPr/>
        </p:nvSpPr>
        <p:spPr>
          <a:xfrm>
            <a:off x="6126010" y="3079105"/>
            <a:ext cx="5731080" cy="1697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Bilinç Kapalı Hasta</a:t>
            </a:r>
            <a:endParaRPr/>
          </a:p>
        </p:txBody>
      </p:sp>
      <p:sp>
        <p:nvSpPr>
          <p:cNvPr id="679" name="Google Shape;679;p48"/>
          <p:cNvSpPr txBox="1"/>
          <p:nvPr/>
        </p:nvSpPr>
        <p:spPr>
          <a:xfrm>
            <a:off x="223242" y="3593455"/>
            <a:ext cx="5501228" cy="32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15–20 g Hızlı Karbonhidrat</a:t>
            </a:r>
            <a:endParaRPr/>
          </a:p>
        </p:txBody>
      </p:sp>
      <p:sp>
        <p:nvSpPr>
          <p:cNvPr id="680" name="Google Shape;680;p48"/>
          <p:cNvSpPr txBox="1"/>
          <p:nvPr/>
        </p:nvSpPr>
        <p:spPr>
          <a:xfrm>
            <a:off x="210410" y="3985320"/>
            <a:ext cx="5559780" cy="14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2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87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15–20 g </a:t>
            </a:r>
            <a:r>
              <a:rPr lang="en-US" sz="1387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glukoz</a:t>
            </a:r>
            <a:r>
              <a:rPr lang="en-US" sz="1387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(3–4 </a:t>
            </a:r>
            <a:r>
              <a:rPr lang="en-US" sz="1387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glukoz</a:t>
            </a:r>
            <a:r>
              <a:rPr lang="en-US" sz="1387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87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tableti</a:t>
            </a:r>
            <a:r>
              <a:rPr lang="en-US" sz="1387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/</a:t>
            </a:r>
            <a:r>
              <a:rPr lang="en-US" sz="1387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jel</a:t>
            </a:r>
            <a:r>
              <a:rPr lang="en-US" sz="1387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, 4–5 </a:t>
            </a:r>
            <a:r>
              <a:rPr lang="en-US" sz="1387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kesme</a:t>
            </a:r>
            <a:r>
              <a:rPr lang="en-US" sz="1387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87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şeker</a:t>
            </a:r>
            <a:r>
              <a:rPr lang="en-US" sz="1387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87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veya</a:t>
            </a:r>
            <a:r>
              <a:rPr lang="en-US" sz="1387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150–200 mL </a:t>
            </a:r>
            <a:r>
              <a:rPr lang="en-US" sz="1387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meyve</a:t>
            </a:r>
            <a:r>
              <a:rPr lang="en-US" sz="1387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87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suyu</a:t>
            </a:r>
            <a:r>
              <a:rPr lang="en-US" sz="1387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/</a:t>
            </a:r>
            <a:r>
              <a:rPr lang="en-US" sz="1387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limonata</a:t>
            </a:r>
            <a:r>
              <a:rPr lang="en-US" sz="1387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) </a:t>
            </a:r>
            <a:r>
              <a:rPr lang="en-US" sz="1387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verilir</a:t>
            </a:r>
            <a:r>
              <a:rPr lang="en-US" sz="1387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</a:t>
            </a:r>
            <a:r>
              <a:rPr lang="en-US" sz="1387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Çikolata</a:t>
            </a:r>
            <a:r>
              <a:rPr lang="en-US" sz="1387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87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gibi</a:t>
            </a:r>
            <a:r>
              <a:rPr lang="en-US" sz="1387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87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yağlı</a:t>
            </a:r>
            <a:r>
              <a:rPr lang="en-US" sz="1387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87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ürünler</a:t>
            </a:r>
            <a:r>
              <a:rPr lang="en-US" sz="1387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87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verilmez</a:t>
            </a:r>
            <a:r>
              <a:rPr lang="en-US" sz="1387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</a:t>
            </a:r>
            <a:r>
              <a:rPr lang="en-US" sz="1387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Sonraki</a:t>
            </a:r>
            <a:r>
              <a:rPr lang="en-US" sz="1387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87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öğüne</a:t>
            </a:r>
            <a:r>
              <a:rPr lang="en-US" sz="1387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≥30 dk </a:t>
            </a:r>
            <a:r>
              <a:rPr lang="en-US" sz="1387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varsa</a:t>
            </a:r>
            <a:r>
              <a:rPr lang="en-US" sz="1387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87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ek</a:t>
            </a:r>
            <a:r>
              <a:rPr lang="en-US" sz="1387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15–20 g </a:t>
            </a:r>
            <a:r>
              <a:rPr lang="en-US" sz="1387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kompleks</a:t>
            </a:r>
            <a:r>
              <a:rPr lang="en-US" sz="1387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KH </a:t>
            </a:r>
            <a:r>
              <a:rPr lang="en-US" sz="1387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alınır</a:t>
            </a:r>
            <a:r>
              <a:rPr lang="en-US" sz="1387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AGİ </a:t>
            </a:r>
            <a:r>
              <a:rPr lang="en-US" sz="1387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kullananlarda</a:t>
            </a:r>
            <a:r>
              <a:rPr lang="en-US" sz="1387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87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saf</a:t>
            </a:r>
            <a:r>
              <a:rPr lang="en-US" sz="1387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87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glukoz</a:t>
            </a:r>
            <a:r>
              <a:rPr lang="en-US" sz="1387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87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tercih</a:t>
            </a:r>
            <a:r>
              <a:rPr lang="en-US" sz="1387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87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edilir</a:t>
            </a:r>
            <a:r>
              <a:rPr lang="en-US" sz="1387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  <p:sp>
        <p:nvSpPr>
          <p:cNvPr id="681" name="Google Shape;681;p48"/>
          <p:cNvSpPr txBox="1"/>
          <p:nvPr/>
        </p:nvSpPr>
        <p:spPr>
          <a:xfrm>
            <a:off x="6126010" y="3593455"/>
            <a:ext cx="5731080" cy="32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Parenteral Tedavi: Glukagon / IV Dekstroz</a:t>
            </a:r>
            <a:endParaRPr/>
          </a:p>
        </p:txBody>
      </p:sp>
      <p:sp>
        <p:nvSpPr>
          <p:cNvPr id="682" name="Google Shape;682;p48"/>
          <p:cNvSpPr txBox="1"/>
          <p:nvPr/>
        </p:nvSpPr>
        <p:spPr>
          <a:xfrm>
            <a:off x="6126010" y="4015107"/>
            <a:ext cx="5731080" cy="1152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2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87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Glukagon 1 mg iv/im/sc yakınlarca uygulanabilir (SU'ya bağlı hipoglisemide glukagon uygun değildir; etkisi geçicidir, sonrasında dekstroz/oral gıda planlanır). Hastanede iv 10–25 g glukoz (örn. %20 dekstroz 50–150 mL) verilir.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49"/>
          <p:cNvSpPr/>
          <p:nvPr/>
        </p:nvSpPr>
        <p:spPr>
          <a:xfrm>
            <a:off x="609600" y="2000250"/>
            <a:ext cx="5238900" cy="4528766"/>
          </a:xfrm>
          <a:prstGeom prst="roundRect">
            <a:avLst>
              <a:gd name="adj" fmla="val 3809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8" name="Google Shape;688;p49"/>
          <p:cNvSpPr/>
          <p:nvPr/>
        </p:nvSpPr>
        <p:spPr>
          <a:xfrm>
            <a:off x="6057900" y="2000250"/>
            <a:ext cx="5524500" cy="4528766"/>
          </a:xfrm>
          <a:prstGeom prst="roundRect">
            <a:avLst>
              <a:gd name="adj" fmla="val 3809"/>
            </a:avLst>
          </a:prstGeom>
          <a:solidFill>
            <a:srgbClr val="F0FDFA"/>
          </a:solidFill>
          <a:ln w="14300" cap="flat" cmpd="sng">
            <a:solidFill>
              <a:srgbClr val="0D94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89" name="Google Shape;689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34400" y="2286000"/>
            <a:ext cx="57150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49"/>
          <p:cNvSpPr txBox="1"/>
          <p:nvPr/>
        </p:nvSpPr>
        <p:spPr>
          <a:xfrm>
            <a:off x="609600" y="457200"/>
            <a:ext cx="10972800" cy="169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KLİNİK VAKA AKIL YÜRÜTME</a:t>
            </a:r>
            <a:endParaRPr sz="1100" b="1">
              <a:solidFill>
                <a:srgbClr val="0D9488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691" name="Google Shape;691;p49"/>
          <p:cNvSpPr txBox="1"/>
          <p:nvPr/>
        </p:nvSpPr>
        <p:spPr>
          <a:xfrm>
            <a:off x="609600" y="723900"/>
            <a:ext cx="10972800" cy="369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>
                <a:solidFill>
                  <a:srgbClr val="0F172A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Klinik Olgu 1: Aile Sağlığı Merkezinde Yeni Tanı T2DM</a:t>
            </a:r>
            <a:endParaRPr sz="2400" b="0">
              <a:solidFill>
                <a:srgbClr val="0F172A"/>
              </a:solidFill>
              <a:latin typeface="Plus Jakarta Sans ExtraBold"/>
              <a:ea typeface="Plus Jakarta Sans ExtraBold"/>
              <a:cs typeface="Plus Jakarta Sans ExtraBold"/>
              <a:sym typeface="Plus Jakarta Sans ExtraBold"/>
            </a:endParaRPr>
          </a:p>
        </p:txBody>
      </p:sp>
      <p:sp>
        <p:nvSpPr>
          <p:cNvPr id="692" name="Google Shape;692;p49"/>
          <p:cNvSpPr txBox="1"/>
          <p:nvPr/>
        </p:nvSpPr>
        <p:spPr>
          <a:xfrm>
            <a:off x="876300" y="2247900"/>
            <a:ext cx="4705200" cy="395477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39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Anamnez ve Klinik Bulgular</a:t>
            </a:r>
            <a:endParaRPr sz="1600" b="1">
              <a:solidFill>
                <a:srgbClr val="0F172A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693" name="Google Shape;693;p49"/>
          <p:cNvSpPr txBox="1"/>
          <p:nvPr/>
        </p:nvSpPr>
        <p:spPr>
          <a:xfrm>
            <a:off x="876300" y="2911427"/>
            <a:ext cx="4705200" cy="579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64" b="1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DEMOGRAFİK</a:t>
            </a:r>
            <a:endParaRPr sz="1100" b="1">
              <a:solidFill>
                <a:srgbClr val="0D9488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-US" sz="1494" b="0">
                <a:solidFill>
                  <a:srgbClr val="1E293B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52 yaşında erkek hasta, ofis çalışanı</a:t>
            </a:r>
            <a:endParaRPr sz="1300" b="0">
              <a:solidFill>
                <a:srgbClr val="1E293B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</p:txBody>
      </p:sp>
      <p:sp>
        <p:nvSpPr>
          <p:cNvPr id="694" name="Google Shape;694;p49"/>
          <p:cNvSpPr txBox="1"/>
          <p:nvPr/>
        </p:nvSpPr>
        <p:spPr>
          <a:xfrm>
            <a:off x="876300" y="3749677"/>
            <a:ext cx="4705200" cy="878538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64" b="1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ANTROPOMETRİ</a:t>
            </a:r>
            <a:endParaRPr sz="1100" b="1">
              <a:solidFill>
                <a:srgbClr val="0D9488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-US" sz="1494" b="0">
                <a:solidFill>
                  <a:srgbClr val="1E293B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Boy: 174 cm | Kilo: 98 kg </a:t>
            </a:r>
            <a:r>
              <a:rPr lang="en-US" sz="1494" b="1">
                <a:solidFill>
                  <a:srgbClr val="E11D4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(BMI: 32.4 kg/m² - Obez)</a:t>
            </a:r>
            <a:endParaRPr sz="1300" b="0">
              <a:solidFill>
                <a:srgbClr val="1E293B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</p:txBody>
      </p:sp>
      <p:sp>
        <p:nvSpPr>
          <p:cNvPr id="695" name="Google Shape;695;p49"/>
          <p:cNvSpPr txBox="1"/>
          <p:nvPr/>
        </p:nvSpPr>
        <p:spPr>
          <a:xfrm>
            <a:off x="876300" y="4886965"/>
            <a:ext cx="4705200" cy="579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64" b="1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GLİSEMİK DÜZEY</a:t>
            </a:r>
            <a:endParaRPr sz="1100" b="1">
              <a:solidFill>
                <a:srgbClr val="0D9488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-US" sz="1494" b="0">
                <a:solidFill>
                  <a:srgbClr val="1E293B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AKŞ:</a:t>
            </a:r>
            <a:r>
              <a:rPr lang="en-US" sz="1494" b="1">
                <a:solidFill>
                  <a:srgbClr val="D9770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160 mg/dL | HbA1c: %7.6</a:t>
            </a:r>
            <a:endParaRPr sz="1300" b="0">
              <a:solidFill>
                <a:srgbClr val="1E293B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</p:txBody>
      </p:sp>
      <p:sp>
        <p:nvSpPr>
          <p:cNvPr id="696" name="Google Shape;696;p49"/>
          <p:cNvSpPr txBox="1"/>
          <p:nvPr/>
        </p:nvSpPr>
        <p:spPr>
          <a:xfrm>
            <a:off x="876300" y="5725215"/>
            <a:ext cx="4705200" cy="821031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64" b="1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RENAL FONKSİYON</a:t>
            </a:r>
            <a:endParaRPr sz="1100" b="1">
              <a:solidFill>
                <a:srgbClr val="0D9488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-US" sz="1437" b="0">
                <a:solidFill>
                  <a:srgbClr val="1E293B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Serum Kreatinin: 0.9 mg/dL | eGFR: 92 mL/dk</a:t>
            </a:r>
            <a:endParaRPr sz="1250" b="0">
              <a:solidFill>
                <a:srgbClr val="1E293B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spcBef>
                <a:spcPts val="150"/>
              </a:spcBef>
              <a:spcAft>
                <a:spcPts val="0"/>
              </a:spcAft>
              <a:buNone/>
            </a:pPr>
            <a:r>
              <a:rPr lang="en-US" sz="1264" b="0">
                <a:solidFill>
                  <a:srgbClr val="64748B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Mikroalbüminüri: Negatif</a:t>
            </a:r>
            <a:endParaRPr sz="1100" b="0">
              <a:solidFill>
                <a:srgbClr val="64748B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</p:txBody>
      </p:sp>
      <p:sp>
        <p:nvSpPr>
          <p:cNvPr id="697" name="Google Shape;697;p49"/>
          <p:cNvSpPr txBox="1"/>
          <p:nvPr/>
        </p:nvSpPr>
        <p:spPr>
          <a:xfrm>
            <a:off x="6343650" y="2952750"/>
            <a:ext cx="4953000" cy="441483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69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Klinik Karar ve Tartışma</a:t>
            </a:r>
            <a:endParaRPr sz="1800" b="1">
              <a:solidFill>
                <a:srgbClr val="0F172A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698" name="Google Shape;698;p49"/>
          <p:cNvSpPr txBox="1"/>
          <p:nvPr/>
        </p:nvSpPr>
        <p:spPr>
          <a:xfrm>
            <a:off x="6343650" y="3688533"/>
            <a:ext cx="4953000" cy="953309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152400" tIns="152400" rIns="152400" bIns="1524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52" b="0" dirty="0" err="1">
                <a:solidFill>
                  <a:srgbClr val="1E293B"/>
                </a:solidFill>
                <a:highlight>
                  <a:srgbClr val="FFFFFF"/>
                </a:highlight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Yalnızca</a:t>
            </a:r>
            <a:r>
              <a:rPr lang="en-US" sz="1552" b="0" dirty="0">
                <a:solidFill>
                  <a:srgbClr val="1E293B"/>
                </a:solidFill>
                <a:highlight>
                  <a:srgbClr val="FFFFFF"/>
                </a:highlight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 </a:t>
            </a:r>
            <a:r>
              <a:rPr lang="en-US" sz="1552" b="0" dirty="0" err="1">
                <a:solidFill>
                  <a:srgbClr val="1E293B"/>
                </a:solidFill>
                <a:highlight>
                  <a:srgbClr val="FFFFFF"/>
                </a:highlight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yaşam</a:t>
            </a:r>
            <a:r>
              <a:rPr lang="en-US" sz="1552" b="0" dirty="0">
                <a:solidFill>
                  <a:srgbClr val="1E293B"/>
                </a:solidFill>
                <a:highlight>
                  <a:srgbClr val="FFFFFF"/>
                </a:highlight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 </a:t>
            </a:r>
            <a:r>
              <a:rPr lang="en-US" sz="1552" b="0" dirty="0" err="1">
                <a:solidFill>
                  <a:srgbClr val="1E293B"/>
                </a:solidFill>
                <a:highlight>
                  <a:srgbClr val="FFFFFF"/>
                </a:highlight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tarzı</a:t>
            </a:r>
            <a:r>
              <a:rPr lang="en-US" sz="1552" b="0" dirty="0">
                <a:solidFill>
                  <a:srgbClr val="1E293B"/>
                </a:solidFill>
                <a:highlight>
                  <a:srgbClr val="FFFFFF"/>
                </a:highlight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 </a:t>
            </a:r>
            <a:r>
              <a:rPr lang="en-US" sz="1552" b="0" dirty="0" err="1">
                <a:solidFill>
                  <a:srgbClr val="1E293B"/>
                </a:solidFill>
                <a:highlight>
                  <a:srgbClr val="FFFFFF"/>
                </a:highlight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değişikliği</a:t>
            </a:r>
            <a:r>
              <a:rPr lang="en-US" sz="1552" b="0" dirty="0">
                <a:solidFill>
                  <a:srgbClr val="1E293B"/>
                </a:solidFill>
                <a:highlight>
                  <a:srgbClr val="FFFFFF"/>
                </a:highlight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 </a:t>
            </a:r>
            <a:r>
              <a:rPr lang="en-US" sz="1552" b="0" dirty="0" err="1">
                <a:solidFill>
                  <a:srgbClr val="1E293B"/>
                </a:solidFill>
                <a:highlight>
                  <a:srgbClr val="FFFFFF"/>
                </a:highlight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ile</a:t>
            </a:r>
            <a:r>
              <a:rPr lang="en-US" sz="1552" b="0" dirty="0">
                <a:solidFill>
                  <a:srgbClr val="1E293B"/>
                </a:solidFill>
                <a:highlight>
                  <a:srgbClr val="FFFFFF"/>
                </a:highlight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 3 ay </a:t>
            </a:r>
            <a:r>
              <a:rPr lang="en-US" sz="1552" b="0" dirty="0" err="1">
                <a:solidFill>
                  <a:srgbClr val="1E293B"/>
                </a:solidFill>
                <a:highlight>
                  <a:srgbClr val="FFFFFF"/>
                </a:highlight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izlemek</a:t>
            </a:r>
            <a:r>
              <a:rPr lang="en-US" sz="1552" b="0" dirty="0">
                <a:solidFill>
                  <a:srgbClr val="1E293B"/>
                </a:solidFill>
                <a:highlight>
                  <a:srgbClr val="FFFFFF"/>
                </a:highlight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 </a:t>
            </a:r>
            <a:r>
              <a:rPr lang="en-US" sz="1552" b="0" dirty="0" err="1">
                <a:solidFill>
                  <a:srgbClr val="1E293B"/>
                </a:solidFill>
                <a:highlight>
                  <a:srgbClr val="FFFFFF"/>
                </a:highlight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kılavuzlara</a:t>
            </a:r>
            <a:r>
              <a:rPr lang="en-US" sz="1552" b="0" dirty="0">
                <a:solidFill>
                  <a:srgbClr val="1E293B"/>
                </a:solidFill>
                <a:highlight>
                  <a:srgbClr val="FFFFFF"/>
                </a:highlight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 </a:t>
            </a:r>
            <a:r>
              <a:rPr lang="en-US" sz="1552" b="0" dirty="0" err="1">
                <a:solidFill>
                  <a:srgbClr val="1E293B"/>
                </a:solidFill>
                <a:highlight>
                  <a:srgbClr val="FFFFFF"/>
                </a:highlight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uygun</a:t>
            </a:r>
            <a:r>
              <a:rPr lang="en-US" sz="1552" b="0" dirty="0">
                <a:solidFill>
                  <a:srgbClr val="1E293B"/>
                </a:solidFill>
                <a:highlight>
                  <a:srgbClr val="FFFFFF"/>
                </a:highlight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 </a:t>
            </a:r>
            <a:r>
              <a:rPr lang="en-US" sz="1552" b="0" dirty="0" err="1">
                <a:solidFill>
                  <a:srgbClr val="1E293B"/>
                </a:solidFill>
                <a:highlight>
                  <a:srgbClr val="FFFFFF"/>
                </a:highlight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mudur</a:t>
            </a:r>
            <a:r>
              <a:rPr lang="en-US" sz="1552" b="0" dirty="0">
                <a:solidFill>
                  <a:srgbClr val="1E293B"/>
                </a:solidFill>
                <a:highlight>
                  <a:srgbClr val="FFFFFF"/>
                </a:highlight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?</a:t>
            </a:r>
            <a:endParaRPr sz="1350" b="0" dirty="0">
              <a:solidFill>
                <a:srgbClr val="1E293B"/>
              </a:solidFill>
              <a:highlight>
                <a:srgbClr val="FFFFFF"/>
              </a:highlight>
              <a:latin typeface="Plus Jakarta Sans SemiBold"/>
              <a:ea typeface="Plus Jakarta Sans SemiBold"/>
              <a:cs typeface="Plus Jakarta Sans SemiBold"/>
              <a:sym typeface="Plus Jakarta Sans SemiBold"/>
            </a:endParaRPr>
          </a:p>
        </p:txBody>
      </p:sp>
      <p:sp>
        <p:nvSpPr>
          <p:cNvPr id="699" name="Google Shape;699;p49"/>
          <p:cNvSpPr txBox="1"/>
          <p:nvPr/>
        </p:nvSpPr>
        <p:spPr>
          <a:xfrm>
            <a:off x="6343650" y="5061542"/>
            <a:ext cx="4953000" cy="1263848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152400" tIns="152400" rIns="152400" bIns="1524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52" b="0">
                <a:solidFill>
                  <a:srgbClr val="1E293B"/>
                </a:solidFill>
                <a:highlight>
                  <a:srgbClr val="FFFFFF"/>
                </a:highlight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Başlanacak ilk basamak farmakoterapi ajanı ve başlangıç dozlama protokolü ne olmalıdır?</a:t>
            </a:r>
            <a:endParaRPr sz="1350" b="0">
              <a:solidFill>
                <a:srgbClr val="1E293B"/>
              </a:solidFill>
              <a:highlight>
                <a:srgbClr val="FFFFFF"/>
              </a:highlight>
              <a:latin typeface="Plus Jakarta Sans SemiBold"/>
              <a:ea typeface="Plus Jakarta Sans SemiBold"/>
              <a:cs typeface="Plus Jakarta Sans SemiBold"/>
              <a:sym typeface="Plus Jakarta Sans SemiBold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4" name="Google Shape;704;p50"/>
          <p:cNvGrpSpPr/>
          <p:nvPr/>
        </p:nvGrpSpPr>
        <p:grpSpPr>
          <a:xfrm>
            <a:off x="609600" y="1428750"/>
            <a:ext cx="6286500" cy="4857900"/>
            <a:chOff x="0" y="0"/>
            <a:chExt cx="6286500" cy="4857900"/>
          </a:xfrm>
        </p:grpSpPr>
        <p:sp>
          <p:nvSpPr>
            <p:cNvPr id="705" name="Google Shape;705;p50"/>
            <p:cNvSpPr/>
            <p:nvPr/>
          </p:nvSpPr>
          <p:spPr>
            <a:xfrm>
              <a:off x="0" y="0"/>
              <a:ext cx="6286500" cy="4857900"/>
            </a:xfrm>
            <a:prstGeom prst="roundRect">
              <a:avLst>
                <a:gd name="adj" fmla="val 3137"/>
              </a:avLst>
            </a:prstGeom>
            <a:solidFill>
              <a:srgbClr val="FFFFFF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50"/>
            <p:cNvSpPr/>
            <p:nvPr/>
          </p:nvSpPr>
          <p:spPr>
            <a:xfrm>
              <a:off x="0" y="0"/>
              <a:ext cx="6286500" cy="76200"/>
            </a:xfrm>
            <a:prstGeom prst="roundRect">
              <a:avLst>
                <a:gd name="adj" fmla="val 50000"/>
              </a:avLst>
            </a:prstGeom>
            <a:solidFill>
              <a:srgbClr val="0D948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50"/>
            <p:cNvSpPr txBox="1"/>
            <p:nvPr/>
          </p:nvSpPr>
          <p:spPr>
            <a:xfrm>
              <a:off x="304800" y="266700"/>
              <a:ext cx="5676900" cy="44679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 b="1" dirty="0">
                  <a:solidFill>
                    <a:srgbClr val="0D9488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KILAVUZ KARARI</a:t>
              </a:r>
              <a:endParaRPr sz="1000" b="1" dirty="0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-US" sz="2070" b="1" dirty="0">
                  <a:solidFill>
                    <a:srgbClr val="14532D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Metformin </a:t>
              </a:r>
              <a:r>
                <a:rPr lang="en-US" sz="2070" b="1" dirty="0" err="1">
                  <a:solidFill>
                    <a:srgbClr val="14532D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Monoterapisi</a:t>
              </a:r>
              <a:r>
                <a:rPr lang="en-US" sz="2070" b="1" dirty="0">
                  <a:solidFill>
                    <a:srgbClr val="14532D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 + </a:t>
              </a:r>
              <a:r>
                <a:rPr lang="en-US" sz="2070" b="1" dirty="0" err="1">
                  <a:solidFill>
                    <a:srgbClr val="14532D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Yaşam</a:t>
              </a:r>
              <a:r>
                <a:rPr lang="en-US" sz="2070" b="1" dirty="0">
                  <a:solidFill>
                    <a:srgbClr val="14532D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 </a:t>
              </a:r>
              <a:r>
                <a:rPr lang="en-US" sz="2070" b="1" dirty="0" err="1">
                  <a:solidFill>
                    <a:srgbClr val="14532D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Tarzı</a:t>
              </a:r>
              <a:endParaRPr sz="1800" b="1" dirty="0">
                <a:solidFill>
                  <a:srgbClr val="14532D"/>
                </a:solidFill>
                <a:latin typeface="Plus Jakarta Sans"/>
                <a:ea typeface="Plus Jakarta Sans"/>
                <a:cs typeface="Plus Jakarta Sans"/>
                <a:sym typeface="Plus Jakarta Sans"/>
              </a:endParaRPr>
            </a:p>
            <a:p>
              <a:pPr marL="0" lvl="0" indent="0" algn="l" rtl="0"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rPr lang="en-US" sz="1725" b="0" dirty="0" err="1">
                  <a:solidFill>
                    <a:srgbClr val="991B1B"/>
                  </a:solidFill>
                  <a:highlight>
                    <a:srgbClr val="FEF2F2"/>
                  </a:highlight>
                  <a:latin typeface="Plus Jakarta Sans SemiBold"/>
                  <a:ea typeface="Plus Jakarta Sans SemiBold"/>
                  <a:cs typeface="Plus Jakarta Sans SemiBold"/>
                  <a:sym typeface="Plus Jakarta Sans SemiBold"/>
                </a:rPr>
                <a:t>Gerekçe</a:t>
              </a:r>
              <a:r>
                <a:rPr lang="en-US" sz="1725" b="0" dirty="0">
                  <a:solidFill>
                    <a:srgbClr val="991B1B"/>
                  </a:solidFill>
                  <a:highlight>
                    <a:srgbClr val="FEF2F2"/>
                  </a:highlight>
                  <a:latin typeface="Plus Jakarta Sans SemiBold"/>
                  <a:ea typeface="Plus Jakarta Sans SemiBold"/>
                  <a:cs typeface="Plus Jakarta Sans SemiBold"/>
                  <a:sym typeface="Plus Jakarta Sans SemiBold"/>
                </a:rPr>
                <a:t>:</a:t>
              </a:r>
              <a:r>
                <a:rPr lang="en-US" sz="1725" b="0" dirty="0">
                  <a:solidFill>
                    <a:srgbClr val="1E293B"/>
                  </a:solidFill>
                  <a:highlight>
                    <a:srgbClr val="FEF2F2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</a:t>
              </a:r>
              <a:r>
                <a:rPr lang="en-US" sz="1725" b="0" dirty="0" err="1">
                  <a:solidFill>
                    <a:srgbClr val="1E293B"/>
                  </a:solidFill>
                  <a:highlight>
                    <a:srgbClr val="FEF2F2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Tanı</a:t>
              </a:r>
              <a:r>
                <a:rPr lang="en-US" sz="1725" b="0" dirty="0">
                  <a:solidFill>
                    <a:srgbClr val="1E293B"/>
                  </a:solidFill>
                  <a:highlight>
                    <a:srgbClr val="FEF2F2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</a:t>
              </a:r>
              <a:r>
                <a:rPr lang="en-US" sz="1725" b="0" dirty="0" err="1">
                  <a:solidFill>
                    <a:srgbClr val="1E293B"/>
                  </a:solidFill>
                  <a:highlight>
                    <a:srgbClr val="FEF2F2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anında</a:t>
              </a:r>
              <a:r>
                <a:rPr lang="en-US" sz="1725" b="0" dirty="0">
                  <a:solidFill>
                    <a:srgbClr val="1E293B"/>
                  </a:solidFill>
                  <a:highlight>
                    <a:srgbClr val="FEF2F2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HbA1c %7.6 (&lt;%8) </a:t>
              </a:r>
              <a:r>
                <a:rPr lang="en-US" sz="1725" b="0" dirty="0" err="1">
                  <a:solidFill>
                    <a:srgbClr val="1E293B"/>
                  </a:solidFill>
                  <a:highlight>
                    <a:srgbClr val="FEF2F2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olduğundan</a:t>
              </a:r>
              <a:r>
                <a:rPr lang="en-US" sz="1725" b="0" dirty="0">
                  <a:solidFill>
                    <a:srgbClr val="1E293B"/>
                  </a:solidFill>
                  <a:highlight>
                    <a:srgbClr val="FEF2F2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</a:t>
              </a:r>
              <a:r>
                <a:rPr lang="en-US" sz="1725" b="0" dirty="0" err="1">
                  <a:solidFill>
                    <a:srgbClr val="1E293B"/>
                  </a:solidFill>
                  <a:highlight>
                    <a:srgbClr val="FEF2F2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yaşam</a:t>
              </a:r>
              <a:r>
                <a:rPr lang="en-US" sz="1725" b="0" dirty="0">
                  <a:solidFill>
                    <a:srgbClr val="1E293B"/>
                  </a:solidFill>
                  <a:highlight>
                    <a:srgbClr val="FEF2F2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</a:t>
              </a:r>
              <a:r>
                <a:rPr lang="en-US" sz="1725" b="0" dirty="0" err="1">
                  <a:solidFill>
                    <a:srgbClr val="1E293B"/>
                  </a:solidFill>
                  <a:highlight>
                    <a:srgbClr val="FEF2F2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tarzı</a:t>
              </a:r>
              <a:r>
                <a:rPr lang="en-US" sz="1725" b="0" dirty="0">
                  <a:solidFill>
                    <a:srgbClr val="1E293B"/>
                  </a:solidFill>
                  <a:highlight>
                    <a:srgbClr val="FEF2F2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</a:t>
              </a:r>
              <a:r>
                <a:rPr lang="en-US" sz="1725" b="0" dirty="0" err="1">
                  <a:solidFill>
                    <a:srgbClr val="1E293B"/>
                  </a:solidFill>
                  <a:highlight>
                    <a:srgbClr val="FEF2F2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değişikliği</a:t>
              </a:r>
              <a:r>
                <a:rPr lang="en-US" sz="1725" b="0" dirty="0">
                  <a:solidFill>
                    <a:srgbClr val="1E293B"/>
                  </a:solidFill>
                  <a:highlight>
                    <a:srgbClr val="FEF2F2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</a:t>
              </a:r>
              <a:r>
                <a:rPr lang="en-US" sz="1725" b="0" dirty="0" err="1">
                  <a:solidFill>
                    <a:srgbClr val="1E293B"/>
                  </a:solidFill>
                  <a:highlight>
                    <a:srgbClr val="FEF2F2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ile</a:t>
              </a:r>
              <a:r>
                <a:rPr lang="en-US" sz="1725" b="0" dirty="0">
                  <a:solidFill>
                    <a:srgbClr val="1E293B"/>
                  </a:solidFill>
                  <a:highlight>
                    <a:srgbClr val="FEF2F2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</a:t>
              </a:r>
              <a:r>
                <a:rPr lang="en-US" sz="1725" b="0" dirty="0" err="1">
                  <a:solidFill>
                    <a:srgbClr val="1E293B"/>
                  </a:solidFill>
                  <a:highlight>
                    <a:srgbClr val="FEF2F2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eş</a:t>
              </a:r>
              <a:r>
                <a:rPr lang="en-US" sz="1725" b="0" dirty="0">
                  <a:solidFill>
                    <a:srgbClr val="1E293B"/>
                  </a:solidFill>
                  <a:highlight>
                    <a:srgbClr val="FEF2F2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</a:t>
              </a:r>
              <a:r>
                <a:rPr lang="en-US" sz="1725" b="0" dirty="0" err="1">
                  <a:solidFill>
                    <a:srgbClr val="1E293B"/>
                  </a:solidFill>
                  <a:highlight>
                    <a:srgbClr val="FEF2F2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zamanlı</a:t>
              </a:r>
              <a:r>
                <a:rPr lang="en-US" sz="1725" b="0" dirty="0">
                  <a:solidFill>
                    <a:srgbClr val="1E293B"/>
                  </a:solidFill>
                  <a:highlight>
                    <a:srgbClr val="FEF2F2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metformin </a:t>
              </a:r>
              <a:r>
                <a:rPr lang="en-US" sz="1725" b="0" dirty="0" err="1">
                  <a:solidFill>
                    <a:srgbClr val="1E293B"/>
                  </a:solidFill>
                  <a:highlight>
                    <a:srgbClr val="FEF2F2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başlanır</a:t>
              </a:r>
              <a:r>
                <a:rPr lang="en-US" sz="1725" b="0" dirty="0">
                  <a:solidFill>
                    <a:srgbClr val="1E293B"/>
                  </a:solidFill>
                  <a:highlight>
                    <a:srgbClr val="FEF2F2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; </a:t>
              </a:r>
              <a:r>
                <a:rPr lang="en-US" sz="1725" b="0" dirty="0" err="1">
                  <a:solidFill>
                    <a:srgbClr val="1E293B"/>
                  </a:solidFill>
                  <a:highlight>
                    <a:srgbClr val="FEF2F2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yalnızca</a:t>
              </a:r>
              <a:r>
                <a:rPr lang="en-US" sz="1725" b="0" dirty="0">
                  <a:solidFill>
                    <a:srgbClr val="1E293B"/>
                  </a:solidFill>
                  <a:highlight>
                    <a:srgbClr val="FEF2F2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</a:t>
              </a:r>
              <a:r>
                <a:rPr lang="en-US" sz="1725" b="0" dirty="0" err="1">
                  <a:solidFill>
                    <a:srgbClr val="1E293B"/>
                  </a:solidFill>
                  <a:highlight>
                    <a:srgbClr val="FEF2F2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yaşam</a:t>
              </a:r>
              <a:r>
                <a:rPr lang="en-US" sz="1725" b="0" dirty="0">
                  <a:solidFill>
                    <a:srgbClr val="1E293B"/>
                  </a:solidFill>
                  <a:highlight>
                    <a:srgbClr val="FEF2F2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</a:t>
              </a:r>
              <a:r>
                <a:rPr lang="en-US" sz="1725" b="0" dirty="0" err="1">
                  <a:solidFill>
                    <a:srgbClr val="1E293B"/>
                  </a:solidFill>
                  <a:highlight>
                    <a:srgbClr val="FEF2F2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tarzı</a:t>
              </a:r>
              <a:r>
                <a:rPr lang="en-US" sz="1725" b="0" dirty="0">
                  <a:solidFill>
                    <a:srgbClr val="1E293B"/>
                  </a:solidFill>
                  <a:highlight>
                    <a:srgbClr val="FEF2F2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</a:t>
              </a:r>
              <a:r>
                <a:rPr lang="en-US" sz="1725" b="0" dirty="0" err="1">
                  <a:solidFill>
                    <a:srgbClr val="1E293B"/>
                  </a:solidFill>
                  <a:highlight>
                    <a:srgbClr val="FEF2F2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yeterli</a:t>
              </a:r>
              <a:r>
                <a:rPr lang="en-US" sz="1725" b="0" dirty="0">
                  <a:solidFill>
                    <a:srgbClr val="1E293B"/>
                  </a:solidFill>
                  <a:highlight>
                    <a:srgbClr val="FEF2F2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</a:t>
              </a:r>
              <a:r>
                <a:rPr lang="en-US" sz="1725" b="0" dirty="0" err="1">
                  <a:solidFill>
                    <a:srgbClr val="1E293B"/>
                  </a:solidFill>
                  <a:highlight>
                    <a:srgbClr val="FEF2F2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değildir</a:t>
              </a:r>
              <a:r>
                <a:rPr lang="en-US" sz="1725" b="0" dirty="0">
                  <a:solidFill>
                    <a:srgbClr val="1E293B"/>
                  </a:solidFill>
                  <a:highlight>
                    <a:srgbClr val="FEF2F2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.</a:t>
              </a:r>
              <a:endParaRPr sz="1150" b="0" dirty="0">
                <a:solidFill>
                  <a:srgbClr val="991B1B"/>
                </a:solidFill>
                <a:highlight>
                  <a:srgbClr val="FEF2F2"/>
                </a:highlight>
                <a:latin typeface="Plus Jakarta Sans SemiBold"/>
                <a:ea typeface="Plus Jakarta Sans SemiBold"/>
                <a:cs typeface="Plus Jakarta Sans SemiBold"/>
                <a:sym typeface="Plus Jakarta Sans SemiBold"/>
              </a:endParaRPr>
            </a:p>
            <a:p>
              <a:pPr marL="0" lvl="0" indent="0" algn="l" rtl="0">
                <a:spcBef>
                  <a:spcPts val="1650"/>
                </a:spcBef>
                <a:spcAft>
                  <a:spcPts val="0"/>
                </a:spcAft>
                <a:buNone/>
              </a:pPr>
              <a:r>
                <a:rPr lang="en-US" sz="1800" b="1" dirty="0" err="1">
                  <a:solidFill>
                    <a:srgbClr val="0F172A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Reçeteleme</a:t>
              </a:r>
              <a:r>
                <a:rPr lang="en-US" sz="1800" b="1" dirty="0">
                  <a:solidFill>
                    <a:srgbClr val="0F172A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 </a:t>
              </a:r>
              <a:r>
                <a:rPr lang="en-US" sz="1800" b="1" dirty="0" err="1">
                  <a:solidFill>
                    <a:srgbClr val="0F172A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Protokolü</a:t>
              </a:r>
              <a:r>
                <a:rPr lang="en-US" sz="1800" b="1" dirty="0">
                  <a:solidFill>
                    <a:srgbClr val="0F172A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 (Metformin 500 mg)</a:t>
              </a:r>
              <a:endParaRPr sz="1200" b="1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endParaRPr>
            </a:p>
            <a:p>
              <a:pPr marL="0" lvl="0" indent="0" algn="l" rtl="0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lang="en-US" sz="1650" b="1" dirty="0">
                  <a:solidFill>
                    <a:srgbClr val="0D9488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1. </a:t>
              </a:r>
              <a:r>
                <a:rPr lang="en-US" sz="1650" b="1" dirty="0" err="1">
                  <a:solidFill>
                    <a:srgbClr val="0D9488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Hafta</a:t>
              </a:r>
              <a:r>
                <a:rPr lang="en-US" sz="1650" b="1" dirty="0">
                  <a:solidFill>
                    <a:srgbClr val="0D9488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:</a:t>
              </a:r>
              <a:r>
                <a:rPr lang="en-US" sz="1650" dirty="0">
                  <a:solidFill>
                    <a:srgbClr val="334155"/>
                  </a:solidFill>
                  <a:highlight>
                    <a:srgbClr val="F8FAFC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</a:t>
              </a:r>
              <a:r>
                <a:rPr lang="en-US" sz="1650" dirty="0" err="1">
                  <a:solidFill>
                    <a:srgbClr val="334155"/>
                  </a:solidFill>
                  <a:highlight>
                    <a:srgbClr val="F8FAFC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Akşam</a:t>
              </a:r>
              <a:r>
                <a:rPr lang="en-US" sz="1650" dirty="0">
                  <a:solidFill>
                    <a:srgbClr val="334155"/>
                  </a:solidFill>
                  <a:highlight>
                    <a:srgbClr val="F8FAFC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1x1 (500 mg)</a:t>
              </a:r>
              <a:endParaRPr sz="1100" dirty="0">
                <a:solidFill>
                  <a:srgbClr val="334155"/>
                </a:solidFill>
                <a:highlight>
                  <a:srgbClr val="F8FAFC"/>
                </a:highlight>
                <a:latin typeface="Plus Jakarta Sans"/>
                <a:ea typeface="Plus Jakarta Sans"/>
                <a:cs typeface="Plus Jakarta Sans"/>
                <a:sym typeface="Plus Jakarta Sans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US" sz="1650" b="1" dirty="0">
                  <a:solidFill>
                    <a:srgbClr val="0D9488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2. </a:t>
              </a:r>
              <a:r>
                <a:rPr lang="en-US" sz="1650" b="1" dirty="0" err="1">
                  <a:solidFill>
                    <a:srgbClr val="0D9488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Hafta</a:t>
              </a:r>
              <a:r>
                <a:rPr lang="en-US" sz="1650" b="1" dirty="0">
                  <a:solidFill>
                    <a:srgbClr val="0D9488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:</a:t>
              </a:r>
              <a:r>
                <a:rPr lang="en-US" sz="1650" dirty="0">
                  <a:solidFill>
                    <a:srgbClr val="334155"/>
                  </a:solidFill>
                  <a:highlight>
                    <a:srgbClr val="F8FAFC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2x1 (1000 mg)</a:t>
              </a:r>
              <a:endParaRPr sz="1100" dirty="0">
                <a:solidFill>
                  <a:srgbClr val="334155"/>
                </a:solidFill>
                <a:highlight>
                  <a:srgbClr val="F8FAFC"/>
                </a:highlight>
                <a:latin typeface="Plus Jakarta Sans"/>
                <a:ea typeface="Plus Jakarta Sans"/>
                <a:cs typeface="Plus Jakarta Sans"/>
                <a:sym typeface="Plus Jakarta Sans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US" sz="1650" b="1" dirty="0">
                  <a:solidFill>
                    <a:srgbClr val="0D9488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3. </a:t>
              </a:r>
              <a:r>
                <a:rPr lang="en-US" sz="1650" b="1" dirty="0" err="1">
                  <a:solidFill>
                    <a:srgbClr val="0D9488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Hafta</a:t>
              </a:r>
              <a:r>
                <a:rPr lang="en-US" sz="1650" b="1" dirty="0">
                  <a:solidFill>
                    <a:srgbClr val="0D9488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:</a:t>
              </a:r>
              <a:r>
                <a:rPr lang="en-US" sz="1650" dirty="0">
                  <a:solidFill>
                    <a:srgbClr val="334155"/>
                  </a:solidFill>
                  <a:highlight>
                    <a:srgbClr val="F8FAFC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Sabah 500 mg, </a:t>
              </a:r>
              <a:r>
                <a:rPr lang="en-US" sz="1650" dirty="0" err="1">
                  <a:solidFill>
                    <a:srgbClr val="334155"/>
                  </a:solidFill>
                  <a:highlight>
                    <a:srgbClr val="F8FAFC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Akşam</a:t>
              </a:r>
              <a:r>
                <a:rPr lang="en-US" sz="1650" dirty="0">
                  <a:solidFill>
                    <a:srgbClr val="334155"/>
                  </a:solidFill>
                  <a:highlight>
                    <a:srgbClr val="F8FAFC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1000 mg</a:t>
              </a:r>
              <a:endParaRPr sz="1100" dirty="0">
                <a:solidFill>
                  <a:srgbClr val="334155"/>
                </a:solidFill>
                <a:highlight>
                  <a:srgbClr val="F8FAFC"/>
                </a:highlight>
                <a:latin typeface="Plus Jakarta Sans"/>
                <a:ea typeface="Plus Jakarta Sans"/>
                <a:cs typeface="Plus Jakarta Sans"/>
                <a:sym typeface="Plus Jakarta Sans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US" sz="1650" b="1" dirty="0">
                  <a:solidFill>
                    <a:srgbClr val="15803D"/>
                  </a:solidFill>
                  <a:highlight>
                    <a:srgbClr val="F0FDF4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4. </a:t>
              </a:r>
              <a:r>
                <a:rPr lang="en-US" sz="1650" b="1" dirty="0" err="1">
                  <a:solidFill>
                    <a:srgbClr val="15803D"/>
                  </a:solidFill>
                  <a:highlight>
                    <a:srgbClr val="F0FDF4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Haftadan</a:t>
              </a:r>
              <a:r>
                <a:rPr lang="en-US" sz="1650" b="1" dirty="0">
                  <a:solidFill>
                    <a:srgbClr val="15803D"/>
                  </a:solidFill>
                  <a:highlight>
                    <a:srgbClr val="F0FDF4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</a:t>
              </a:r>
              <a:r>
                <a:rPr lang="en-US" sz="1650" b="1" dirty="0" err="1">
                  <a:solidFill>
                    <a:srgbClr val="15803D"/>
                  </a:solidFill>
                  <a:highlight>
                    <a:srgbClr val="F0FDF4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İtibaren</a:t>
              </a:r>
              <a:r>
                <a:rPr lang="en-US" sz="1650" b="1" dirty="0">
                  <a:solidFill>
                    <a:srgbClr val="15803D"/>
                  </a:solidFill>
                  <a:highlight>
                    <a:srgbClr val="F0FDF4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(</a:t>
              </a:r>
              <a:r>
                <a:rPr lang="en-US" sz="1650" b="1" dirty="0" err="1">
                  <a:solidFill>
                    <a:srgbClr val="15803D"/>
                  </a:solidFill>
                  <a:highlight>
                    <a:srgbClr val="F0FDF4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Hedef</a:t>
              </a:r>
              <a:r>
                <a:rPr lang="en-US" sz="1650" b="1" dirty="0">
                  <a:solidFill>
                    <a:srgbClr val="15803D"/>
                  </a:solidFill>
                  <a:highlight>
                    <a:srgbClr val="F0FDF4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</a:t>
              </a:r>
              <a:r>
                <a:rPr lang="en-US" sz="1650" b="1" dirty="0" err="1">
                  <a:solidFill>
                    <a:srgbClr val="15803D"/>
                  </a:solidFill>
                  <a:highlight>
                    <a:srgbClr val="F0FDF4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Doz</a:t>
              </a:r>
              <a:r>
                <a:rPr lang="en-US" sz="1650" b="1" dirty="0">
                  <a:solidFill>
                    <a:srgbClr val="15803D"/>
                  </a:solidFill>
                  <a:highlight>
                    <a:srgbClr val="F0FDF4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):</a:t>
              </a:r>
              <a:r>
                <a:rPr lang="en-US" sz="1650" dirty="0">
                  <a:solidFill>
                    <a:srgbClr val="166534"/>
                  </a:solidFill>
                  <a:highlight>
                    <a:srgbClr val="F0FDF4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2x1000 mg</a:t>
              </a:r>
              <a:endParaRPr sz="1100" dirty="0">
                <a:solidFill>
                  <a:srgbClr val="166534"/>
                </a:solidFill>
                <a:highlight>
                  <a:srgbClr val="F0FDF4"/>
                </a:highlight>
                <a:latin typeface="Plus Jakarta Sans"/>
                <a:ea typeface="Plus Jakarta Sans"/>
                <a:cs typeface="Plus Jakarta Sans"/>
                <a:sym typeface="Plus Jakarta Sans"/>
              </a:endParaRPr>
            </a:p>
          </p:txBody>
        </p:sp>
      </p:grpSp>
      <p:grpSp>
        <p:nvGrpSpPr>
          <p:cNvPr id="708" name="Google Shape;708;p50"/>
          <p:cNvGrpSpPr/>
          <p:nvPr/>
        </p:nvGrpSpPr>
        <p:grpSpPr>
          <a:xfrm>
            <a:off x="7162800" y="1428750"/>
            <a:ext cx="4419600" cy="4857900"/>
            <a:chOff x="0" y="0"/>
            <a:chExt cx="4419600" cy="4857900"/>
          </a:xfrm>
        </p:grpSpPr>
        <p:sp>
          <p:nvSpPr>
            <p:cNvPr id="709" name="Google Shape;709;p50"/>
            <p:cNvSpPr/>
            <p:nvPr/>
          </p:nvSpPr>
          <p:spPr>
            <a:xfrm>
              <a:off x="0" y="0"/>
              <a:ext cx="4419600" cy="4857900"/>
            </a:xfrm>
            <a:prstGeom prst="roundRect">
              <a:avLst>
                <a:gd name="adj" fmla="val 3448"/>
              </a:avLst>
            </a:prstGeom>
            <a:solidFill>
              <a:srgbClr val="F0FDFA"/>
            </a:solidFill>
            <a:ln w="14300" cap="flat" cmpd="sng">
              <a:solidFill>
                <a:srgbClr val="CCFB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50"/>
            <p:cNvSpPr txBox="1"/>
            <p:nvPr/>
          </p:nvSpPr>
          <p:spPr>
            <a:xfrm>
              <a:off x="304800" y="304800"/>
              <a:ext cx="3810000" cy="424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70" b="1" dirty="0" err="1">
                  <a:solidFill>
                    <a:srgbClr val="0F172A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İzlem</a:t>
              </a:r>
              <a:r>
                <a:rPr lang="en-US" sz="2070" b="1" dirty="0">
                  <a:solidFill>
                    <a:srgbClr val="0F172A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 </a:t>
              </a:r>
              <a:r>
                <a:rPr lang="en-US" sz="2070" b="1" dirty="0" err="1">
                  <a:solidFill>
                    <a:srgbClr val="0F172A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Planı</a:t>
              </a:r>
              <a:endParaRPr sz="1800" b="1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dirty="0" err="1">
                  <a:solidFill>
                    <a:srgbClr val="0F172A"/>
                  </a:solidFill>
                  <a:highlight>
                    <a:srgbClr val="FFFFFF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Glisemik</a:t>
              </a:r>
              <a:r>
                <a:rPr lang="en-US" sz="1800" b="1" dirty="0">
                  <a:solidFill>
                    <a:srgbClr val="0F172A"/>
                  </a:solidFill>
                  <a:highlight>
                    <a:srgbClr val="FFFFFF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</a:t>
              </a:r>
              <a:r>
                <a:rPr lang="en-US" sz="1800" b="1" dirty="0" err="1">
                  <a:solidFill>
                    <a:srgbClr val="0F172A"/>
                  </a:solidFill>
                  <a:highlight>
                    <a:srgbClr val="FFFFFF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Kontrol</a:t>
              </a:r>
              <a:endParaRPr dirty="0"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US" sz="1725" dirty="0" err="1">
                  <a:solidFill>
                    <a:srgbClr val="334155"/>
                  </a:solidFill>
                  <a:highlight>
                    <a:srgbClr val="FFFFFF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Başlangıçta</a:t>
              </a:r>
              <a:r>
                <a:rPr lang="en-US" sz="1725" dirty="0">
                  <a:solidFill>
                    <a:srgbClr val="334155"/>
                  </a:solidFill>
                  <a:highlight>
                    <a:srgbClr val="FFFFFF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</a:t>
              </a:r>
              <a:r>
                <a:rPr lang="en-US" sz="1725" dirty="0" err="1">
                  <a:solidFill>
                    <a:srgbClr val="334155"/>
                  </a:solidFill>
                  <a:highlight>
                    <a:srgbClr val="FFFFFF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haftada</a:t>
              </a:r>
              <a:r>
                <a:rPr lang="en-US" sz="1725" dirty="0">
                  <a:solidFill>
                    <a:srgbClr val="334155"/>
                  </a:solidFill>
                  <a:highlight>
                    <a:srgbClr val="FFFFFF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3 </a:t>
              </a:r>
              <a:r>
                <a:rPr lang="en-US" sz="1725" dirty="0" err="1">
                  <a:solidFill>
                    <a:srgbClr val="334155"/>
                  </a:solidFill>
                  <a:highlight>
                    <a:srgbClr val="FFFFFF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gün</a:t>
              </a:r>
              <a:r>
                <a:rPr lang="en-US" sz="1725" dirty="0">
                  <a:solidFill>
                    <a:srgbClr val="334155"/>
                  </a:solidFill>
                  <a:highlight>
                    <a:srgbClr val="FFFFFF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</a:t>
              </a:r>
              <a:r>
                <a:rPr lang="en-US" sz="1725" dirty="0" err="1">
                  <a:solidFill>
                    <a:srgbClr val="334155"/>
                  </a:solidFill>
                  <a:highlight>
                    <a:srgbClr val="FFFFFF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açlık</a:t>
              </a:r>
              <a:r>
                <a:rPr lang="en-US" sz="1725" dirty="0">
                  <a:solidFill>
                    <a:srgbClr val="334155"/>
                  </a:solidFill>
                  <a:highlight>
                    <a:srgbClr val="FFFFFF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</a:t>
              </a:r>
              <a:r>
                <a:rPr lang="en-US" sz="1725" dirty="0" err="1">
                  <a:solidFill>
                    <a:srgbClr val="334155"/>
                  </a:solidFill>
                  <a:highlight>
                    <a:srgbClr val="FFFFFF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plazma</a:t>
              </a:r>
              <a:r>
                <a:rPr lang="en-US" sz="1725" dirty="0">
                  <a:solidFill>
                    <a:srgbClr val="334155"/>
                  </a:solidFill>
                  <a:highlight>
                    <a:srgbClr val="FFFFFF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</a:t>
              </a:r>
              <a:r>
                <a:rPr lang="en-US" sz="1725" dirty="0" err="1">
                  <a:solidFill>
                    <a:srgbClr val="334155"/>
                  </a:solidFill>
                  <a:highlight>
                    <a:srgbClr val="FFFFFF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glukozu</a:t>
              </a:r>
              <a:r>
                <a:rPr lang="en-US" sz="1725" dirty="0">
                  <a:solidFill>
                    <a:srgbClr val="334155"/>
                  </a:solidFill>
                  <a:highlight>
                    <a:srgbClr val="FFFFFF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</a:t>
              </a:r>
              <a:r>
                <a:rPr lang="en-US" sz="1725" dirty="0" err="1">
                  <a:solidFill>
                    <a:srgbClr val="334155"/>
                  </a:solidFill>
                  <a:highlight>
                    <a:srgbClr val="FFFFFF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ölçülür</a:t>
              </a:r>
              <a:r>
                <a:rPr lang="en-US" sz="1725" dirty="0">
                  <a:solidFill>
                    <a:srgbClr val="334155"/>
                  </a:solidFill>
                  <a:highlight>
                    <a:srgbClr val="FFFFFF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.</a:t>
              </a:r>
              <a:endParaRPr sz="1150" dirty="0">
                <a:solidFill>
                  <a:srgbClr val="334155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US" sz="1725" b="0" dirty="0" err="1">
                  <a:solidFill>
                    <a:srgbClr val="0D9488"/>
                  </a:solidFill>
                  <a:latin typeface="Plus Jakarta Sans SemiBold"/>
                  <a:ea typeface="Plus Jakarta Sans SemiBold"/>
                  <a:cs typeface="Plus Jakarta Sans SemiBold"/>
                  <a:sym typeface="Plus Jakarta Sans SemiBold"/>
                </a:rPr>
                <a:t>İzlem</a:t>
              </a:r>
              <a:r>
                <a:rPr lang="en-US" sz="1725" b="0" dirty="0">
                  <a:solidFill>
                    <a:srgbClr val="0D9488"/>
                  </a:solidFill>
                  <a:latin typeface="Plus Jakarta Sans SemiBold"/>
                  <a:ea typeface="Plus Jakarta Sans SemiBold"/>
                  <a:cs typeface="Plus Jakarta Sans SemiBold"/>
                  <a:sym typeface="Plus Jakarta Sans SemiBold"/>
                </a:rPr>
                <a:t>:</a:t>
              </a:r>
              <a:r>
                <a:rPr lang="en-US" sz="1725" b="0" dirty="0">
                  <a:solidFill>
                    <a:srgbClr val="1E293B"/>
                  </a:solidFill>
                  <a:highlight>
                    <a:srgbClr val="F8FAFC"/>
                  </a:highlight>
                  <a:latin typeface="Plus Jakarta Sans SemiBold"/>
                  <a:ea typeface="Plus Jakarta Sans SemiBold"/>
                  <a:cs typeface="Plus Jakarta Sans SemiBold"/>
                  <a:sym typeface="Plus Jakarta Sans SemiBold"/>
                </a:rPr>
                <a:t> 3 ay </a:t>
              </a:r>
              <a:r>
                <a:rPr lang="en-US" sz="1725" b="0" dirty="0" err="1">
                  <a:solidFill>
                    <a:srgbClr val="1E293B"/>
                  </a:solidFill>
                  <a:highlight>
                    <a:srgbClr val="F8FAFC"/>
                  </a:highlight>
                  <a:latin typeface="Plus Jakarta Sans SemiBold"/>
                  <a:ea typeface="Plus Jakarta Sans SemiBold"/>
                  <a:cs typeface="Plus Jakarta Sans SemiBold"/>
                  <a:sym typeface="Plus Jakarta Sans SemiBold"/>
                </a:rPr>
                <a:t>sonra</a:t>
              </a:r>
              <a:r>
                <a:rPr lang="en-US" sz="1725" b="0" dirty="0">
                  <a:solidFill>
                    <a:srgbClr val="1E293B"/>
                  </a:solidFill>
                  <a:highlight>
                    <a:srgbClr val="F8FAFC"/>
                  </a:highlight>
                  <a:latin typeface="Plus Jakarta Sans SemiBold"/>
                  <a:ea typeface="Plus Jakarta Sans SemiBold"/>
                  <a:cs typeface="Plus Jakarta Sans SemiBold"/>
                  <a:sym typeface="Plus Jakarta Sans SemiBold"/>
                </a:rPr>
                <a:t> </a:t>
              </a:r>
              <a:r>
                <a:rPr lang="en-US" sz="1725" b="0" dirty="0" err="1">
                  <a:solidFill>
                    <a:srgbClr val="1E293B"/>
                  </a:solidFill>
                  <a:highlight>
                    <a:srgbClr val="F8FAFC"/>
                  </a:highlight>
                  <a:latin typeface="Plus Jakarta Sans SemiBold"/>
                  <a:ea typeface="Plus Jakarta Sans SemiBold"/>
                  <a:cs typeface="Plus Jakarta Sans SemiBold"/>
                  <a:sym typeface="Plus Jakarta Sans SemiBold"/>
                </a:rPr>
                <a:t>venöz</a:t>
              </a:r>
              <a:r>
                <a:rPr lang="en-US" sz="1725" b="0" dirty="0">
                  <a:solidFill>
                    <a:srgbClr val="1E293B"/>
                  </a:solidFill>
                  <a:highlight>
                    <a:srgbClr val="F8FAFC"/>
                  </a:highlight>
                  <a:latin typeface="Plus Jakarta Sans SemiBold"/>
                  <a:ea typeface="Plus Jakarta Sans SemiBold"/>
                  <a:cs typeface="Plus Jakarta Sans SemiBold"/>
                  <a:sym typeface="Plus Jakarta Sans SemiBold"/>
                </a:rPr>
                <a:t> HbA1c </a:t>
              </a:r>
              <a:r>
                <a:rPr lang="en-US" sz="1725" b="0" dirty="0" err="1">
                  <a:solidFill>
                    <a:srgbClr val="1E293B"/>
                  </a:solidFill>
                  <a:highlight>
                    <a:srgbClr val="F8FAFC"/>
                  </a:highlight>
                  <a:latin typeface="Plus Jakarta Sans SemiBold"/>
                  <a:ea typeface="Plus Jakarta Sans SemiBold"/>
                  <a:cs typeface="Plus Jakarta Sans SemiBold"/>
                  <a:sym typeface="Plus Jakarta Sans SemiBold"/>
                </a:rPr>
                <a:t>kontrol</a:t>
              </a:r>
              <a:r>
                <a:rPr lang="en-US" sz="1725" b="0" dirty="0">
                  <a:solidFill>
                    <a:srgbClr val="1E293B"/>
                  </a:solidFill>
                  <a:highlight>
                    <a:srgbClr val="F8FAFC"/>
                  </a:highlight>
                  <a:latin typeface="Plus Jakarta Sans SemiBold"/>
                  <a:ea typeface="Plus Jakarta Sans SemiBold"/>
                  <a:cs typeface="Plus Jakarta Sans SemiBold"/>
                  <a:sym typeface="Plus Jakarta Sans SemiBold"/>
                </a:rPr>
                <a:t> </a:t>
              </a:r>
              <a:r>
                <a:rPr lang="en-US" sz="1725" b="0" dirty="0" err="1">
                  <a:solidFill>
                    <a:srgbClr val="1E293B"/>
                  </a:solidFill>
                  <a:highlight>
                    <a:srgbClr val="F8FAFC"/>
                  </a:highlight>
                  <a:latin typeface="Plus Jakarta Sans SemiBold"/>
                  <a:ea typeface="Plus Jakarta Sans SemiBold"/>
                  <a:cs typeface="Plus Jakarta Sans SemiBold"/>
                  <a:sym typeface="Plus Jakarta Sans SemiBold"/>
                </a:rPr>
                <a:t>edilir</a:t>
              </a:r>
              <a:r>
                <a:rPr lang="en-US" sz="1725" b="0" dirty="0">
                  <a:solidFill>
                    <a:srgbClr val="1E293B"/>
                  </a:solidFill>
                  <a:highlight>
                    <a:srgbClr val="F8FAFC"/>
                  </a:highlight>
                  <a:latin typeface="Plus Jakarta Sans SemiBold"/>
                  <a:ea typeface="Plus Jakarta Sans SemiBold"/>
                  <a:cs typeface="Plus Jakarta Sans SemiBold"/>
                  <a:sym typeface="Plus Jakarta Sans SemiBold"/>
                </a:rPr>
                <a:t>.</a:t>
              </a:r>
              <a:endParaRPr sz="1150" b="0" dirty="0">
                <a:solidFill>
                  <a:srgbClr val="1E293B"/>
                </a:solidFill>
                <a:highlight>
                  <a:srgbClr val="F8FAFC"/>
                </a:highlight>
                <a:latin typeface="Plus Jakarta Sans SemiBold"/>
                <a:ea typeface="Plus Jakarta Sans SemiBold"/>
                <a:cs typeface="Plus Jakarta Sans SemiBold"/>
                <a:sym typeface="Plus Jakarta Sans SemiBold"/>
              </a:endParaRPr>
            </a:p>
          </p:txBody>
        </p:sp>
      </p:grpSp>
      <p:sp>
        <p:nvSpPr>
          <p:cNvPr id="711" name="Google Shape;711;p50"/>
          <p:cNvSpPr txBox="1"/>
          <p:nvPr/>
        </p:nvSpPr>
        <p:spPr>
          <a:xfrm>
            <a:off x="609600" y="457200"/>
            <a:ext cx="10972800" cy="169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KLİNİK VAKA AKIL YÜRÜTME</a:t>
            </a:r>
            <a:endParaRPr sz="1100" b="1">
              <a:solidFill>
                <a:srgbClr val="0D9488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712" name="Google Shape;712;p50"/>
          <p:cNvSpPr txBox="1"/>
          <p:nvPr/>
        </p:nvSpPr>
        <p:spPr>
          <a:xfrm>
            <a:off x="609600" y="704850"/>
            <a:ext cx="10972800" cy="369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>
                <a:solidFill>
                  <a:srgbClr val="0F172A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Olgu 1: Kılavuz Temelli Tedavi Planı ve Reçeteleme</a:t>
            </a:r>
            <a:endParaRPr sz="2400" b="0">
              <a:solidFill>
                <a:srgbClr val="0F172A"/>
              </a:solidFill>
              <a:latin typeface="Plus Jakarta Sans ExtraBold"/>
              <a:ea typeface="Plus Jakarta Sans ExtraBold"/>
              <a:cs typeface="Plus Jakarta Sans ExtraBold"/>
              <a:sym typeface="Plus Jakarta Sans ExtraBold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" name="Google Shape;717;p51"/>
          <p:cNvGrpSpPr/>
          <p:nvPr/>
        </p:nvGrpSpPr>
        <p:grpSpPr>
          <a:xfrm>
            <a:off x="609600" y="457200"/>
            <a:ext cx="10972800" cy="647850"/>
            <a:chOff x="0" y="0"/>
            <a:chExt cx="10972800" cy="647850"/>
          </a:xfrm>
        </p:grpSpPr>
        <p:sp>
          <p:nvSpPr>
            <p:cNvPr id="718" name="Google Shape;718;p51"/>
            <p:cNvSpPr txBox="1"/>
            <p:nvPr/>
          </p:nvSpPr>
          <p:spPr>
            <a:xfrm>
              <a:off x="0" y="0"/>
              <a:ext cx="10972800" cy="19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rgbClr val="0D9488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KLİNİK VAKA AKIL YÜRÜTME</a:t>
              </a:r>
              <a:endParaRPr sz="1100" b="1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endParaRPr>
            </a:p>
          </p:txBody>
        </p:sp>
        <p:sp>
          <p:nvSpPr>
            <p:cNvPr id="719" name="Google Shape;719;p51"/>
            <p:cNvSpPr txBox="1"/>
            <p:nvPr/>
          </p:nvSpPr>
          <p:spPr>
            <a:xfrm>
              <a:off x="0" y="247650"/>
              <a:ext cx="109728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0">
                  <a:solidFill>
                    <a:srgbClr val="0F172A"/>
                  </a:solidFill>
                  <a:latin typeface="Plus Jakarta Sans ExtraBold"/>
                  <a:ea typeface="Plus Jakarta Sans ExtraBold"/>
                  <a:cs typeface="Plus Jakarta Sans ExtraBold"/>
                  <a:sym typeface="Plus Jakarta Sans ExtraBold"/>
                </a:rPr>
                <a:t>Klinik Olgu 2: Komorbiditesi Olan Diyabetik Hasta</a:t>
              </a:r>
              <a:endParaRPr sz="2400" b="0">
                <a:solidFill>
                  <a:srgbClr val="0F172A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endParaRPr>
            </a:p>
          </p:txBody>
        </p:sp>
      </p:grpSp>
      <p:grpSp>
        <p:nvGrpSpPr>
          <p:cNvPr id="720" name="Google Shape;720;p51"/>
          <p:cNvGrpSpPr/>
          <p:nvPr/>
        </p:nvGrpSpPr>
        <p:grpSpPr>
          <a:xfrm>
            <a:off x="609600" y="1809750"/>
            <a:ext cx="5238900" cy="4476900"/>
            <a:chOff x="0" y="0"/>
            <a:chExt cx="5238900" cy="4476900"/>
          </a:xfrm>
        </p:grpSpPr>
        <p:sp>
          <p:nvSpPr>
            <p:cNvPr id="721" name="Google Shape;721;p51"/>
            <p:cNvSpPr/>
            <p:nvPr/>
          </p:nvSpPr>
          <p:spPr>
            <a:xfrm>
              <a:off x="0" y="0"/>
              <a:ext cx="5238900" cy="4476900"/>
            </a:xfrm>
            <a:prstGeom prst="roundRect">
              <a:avLst>
                <a:gd name="adj" fmla="val 3404"/>
              </a:avLst>
            </a:prstGeom>
            <a:solidFill>
              <a:srgbClr val="FFFFFF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51"/>
            <p:cNvSpPr txBox="1"/>
            <p:nvPr/>
          </p:nvSpPr>
          <p:spPr>
            <a:xfrm>
              <a:off x="266700" y="228600"/>
              <a:ext cx="4705200" cy="3794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760" b="1">
                  <a:solidFill>
                    <a:srgbClr val="0F172A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Anamnez ve Klinik Bulgular</a:t>
              </a:r>
              <a:endParaRPr sz="160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endParaRPr>
            </a:p>
          </p:txBody>
        </p:sp>
        <p:sp>
          <p:nvSpPr>
            <p:cNvPr id="723" name="Google Shape;723;p51"/>
            <p:cNvSpPr txBox="1"/>
            <p:nvPr/>
          </p:nvSpPr>
          <p:spPr>
            <a:xfrm>
              <a:off x="266700" y="760326"/>
              <a:ext cx="4705200" cy="61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55" b="1">
                  <a:solidFill>
                    <a:srgbClr val="0D9488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DEMOGRAFİK</a:t>
              </a:r>
              <a:endParaRPr sz="1050" b="1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-US" sz="1375" b="0">
                  <a:solidFill>
                    <a:srgbClr val="1E293B"/>
                  </a:solidFill>
                  <a:latin typeface="Plus Jakarta Sans Medium"/>
                  <a:ea typeface="Plus Jakarta Sans Medium"/>
                  <a:cs typeface="Plus Jakarta Sans Medium"/>
                  <a:sym typeface="Plus Jakarta Sans Medium"/>
                </a:rPr>
                <a:t>63 yaşında kadın hasta, 7 yıldır Tip 2 DM takipli</a:t>
              </a:r>
              <a:endParaRPr sz="1250" b="0">
                <a:solidFill>
                  <a:srgbClr val="1E293B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endParaRPr>
            </a:p>
          </p:txBody>
        </p:sp>
        <p:sp>
          <p:nvSpPr>
            <p:cNvPr id="724" name="Google Shape;724;p51"/>
            <p:cNvSpPr txBox="1"/>
            <p:nvPr/>
          </p:nvSpPr>
          <p:spPr>
            <a:xfrm>
              <a:off x="266700" y="1474701"/>
              <a:ext cx="4705200" cy="8085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55" b="1">
                  <a:solidFill>
                    <a:srgbClr val="0D9488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ÖZGEÇMİŞ</a:t>
              </a:r>
              <a:endParaRPr sz="1050" b="1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-US" sz="1375" b="0">
                  <a:solidFill>
                    <a:srgbClr val="1E293B"/>
                  </a:solidFill>
                  <a:latin typeface="Plus Jakarta Sans Medium"/>
                  <a:ea typeface="Plus Jakarta Sans Medium"/>
                  <a:cs typeface="Plus Jakarta Sans Medium"/>
                  <a:sym typeface="Plus Jakarta Sans Medium"/>
                </a:rPr>
                <a:t>2 yıl önce geçirilmiş inferior MI ve LAD stent öyküsü</a:t>
              </a:r>
              <a:endParaRPr sz="1250" b="0">
                <a:solidFill>
                  <a:srgbClr val="1E293B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endParaRPr>
            </a:p>
          </p:txBody>
        </p:sp>
        <p:sp>
          <p:nvSpPr>
            <p:cNvPr id="725" name="Google Shape;725;p51"/>
            <p:cNvSpPr txBox="1"/>
            <p:nvPr/>
          </p:nvSpPr>
          <p:spPr>
            <a:xfrm>
              <a:off x="266700" y="2378405"/>
              <a:ext cx="4705200" cy="8085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55" b="1">
                  <a:solidFill>
                    <a:srgbClr val="0D9488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MEVCUT TEDAVİ</a:t>
              </a:r>
              <a:endParaRPr sz="1050" b="1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-US" sz="1375" b="0">
                  <a:solidFill>
                    <a:srgbClr val="1E293B"/>
                  </a:solidFill>
                  <a:latin typeface="Plus Jakarta Sans Medium"/>
                  <a:ea typeface="Plus Jakarta Sans Medium"/>
                  <a:cs typeface="Plus Jakarta Sans Medium"/>
                  <a:sym typeface="Plus Jakarta Sans Medium"/>
                </a:rPr>
                <a:t>Metformin 2x1000 mg, ASA 100 mg, Atorvastatin 40 mg</a:t>
              </a:r>
              <a:endParaRPr sz="1250" b="0">
                <a:solidFill>
                  <a:srgbClr val="1E293B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endParaRPr>
            </a:p>
          </p:txBody>
        </p:sp>
        <p:sp>
          <p:nvSpPr>
            <p:cNvPr id="726" name="Google Shape;726;p51"/>
            <p:cNvSpPr txBox="1"/>
            <p:nvPr/>
          </p:nvSpPr>
          <p:spPr>
            <a:xfrm>
              <a:off x="266700" y="3282109"/>
              <a:ext cx="4705200" cy="8085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55" b="1">
                  <a:solidFill>
                    <a:srgbClr val="0D9488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LABORATUVAR</a:t>
              </a:r>
              <a:endParaRPr sz="1050" b="1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-US" sz="1375" b="0">
                  <a:solidFill>
                    <a:srgbClr val="1E293B"/>
                  </a:solidFill>
                  <a:latin typeface="Plus Jakarta Sans Medium"/>
                  <a:ea typeface="Plus Jakarta Sans Medium"/>
                  <a:cs typeface="Plus Jakarta Sans Medium"/>
                  <a:sym typeface="Plus Jakarta Sans Medium"/>
                </a:rPr>
                <a:t>HbA1c: %8.2 | </a:t>
              </a:r>
              <a:r>
                <a:rPr lang="en-US" sz="1375" b="1">
                  <a:solidFill>
                    <a:srgbClr val="D97706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eGFR: 52 mL/dk/1.73m² (Evre 3a KBH)</a:t>
              </a:r>
              <a:endParaRPr sz="1250" b="0">
                <a:solidFill>
                  <a:srgbClr val="1E293B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endParaRPr>
            </a:p>
          </p:txBody>
        </p:sp>
        <p:sp>
          <p:nvSpPr>
            <p:cNvPr id="727" name="Google Shape;727;p51"/>
            <p:cNvSpPr txBox="1"/>
            <p:nvPr/>
          </p:nvSpPr>
          <p:spPr>
            <a:xfrm>
              <a:off x="266700" y="4185813"/>
              <a:ext cx="4705200" cy="8085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55" b="1">
                  <a:solidFill>
                    <a:srgbClr val="0D9488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SPOT İDRAR</a:t>
              </a:r>
              <a:endParaRPr sz="1050" b="1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-US" sz="1375" b="0">
                  <a:solidFill>
                    <a:srgbClr val="1E293B"/>
                  </a:solidFill>
                  <a:latin typeface="Plus Jakarta Sans Medium"/>
                  <a:ea typeface="Plus Jakarta Sans Medium"/>
                  <a:cs typeface="Plus Jakarta Sans Medium"/>
                  <a:sym typeface="Plus Jakarta Sans Medium"/>
                </a:rPr>
                <a:t>Albümin/Kreatinin Oranı: 180 mg/g </a:t>
              </a:r>
              <a:r>
                <a:rPr lang="en-US" sz="1375" b="1">
                  <a:solidFill>
                    <a:srgbClr val="E11D48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(Mikroalbüminüri +)</a:t>
              </a:r>
              <a:endParaRPr sz="1250" b="0">
                <a:solidFill>
                  <a:srgbClr val="1E293B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endParaRPr>
            </a:p>
          </p:txBody>
        </p:sp>
      </p:grpSp>
      <p:grpSp>
        <p:nvGrpSpPr>
          <p:cNvPr id="728" name="Google Shape;728;p51"/>
          <p:cNvGrpSpPr/>
          <p:nvPr/>
        </p:nvGrpSpPr>
        <p:grpSpPr>
          <a:xfrm>
            <a:off x="6057900" y="1809750"/>
            <a:ext cx="5524500" cy="4476900"/>
            <a:chOff x="0" y="0"/>
            <a:chExt cx="5524500" cy="4476900"/>
          </a:xfrm>
        </p:grpSpPr>
        <p:sp>
          <p:nvSpPr>
            <p:cNvPr id="729" name="Google Shape;729;p51"/>
            <p:cNvSpPr/>
            <p:nvPr/>
          </p:nvSpPr>
          <p:spPr>
            <a:xfrm>
              <a:off x="0" y="0"/>
              <a:ext cx="5524500" cy="4476900"/>
            </a:xfrm>
            <a:prstGeom prst="roundRect">
              <a:avLst>
                <a:gd name="adj" fmla="val 3404"/>
              </a:avLst>
            </a:prstGeom>
            <a:solidFill>
              <a:srgbClr val="F0FDFA"/>
            </a:solidFill>
            <a:ln w="14300" cap="flat" cmpd="sng">
              <a:solidFill>
                <a:srgbClr val="0D94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51"/>
            <p:cNvSpPr/>
            <p:nvPr/>
          </p:nvSpPr>
          <p:spPr>
            <a:xfrm>
              <a:off x="2533650" y="247650"/>
              <a:ext cx="457200" cy="457200"/>
            </a:xfrm>
            <a:prstGeom prst="ellipse">
              <a:avLst/>
            </a:prstGeom>
            <a:solidFill>
              <a:srgbClr val="0D948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51"/>
            <p:cNvSpPr txBox="1"/>
            <p:nvPr/>
          </p:nvSpPr>
          <p:spPr>
            <a:xfrm>
              <a:off x="2533650" y="247650"/>
              <a:ext cx="457200" cy="5114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20" b="0">
                  <a:solidFill>
                    <a:srgbClr val="FFFFFF"/>
                  </a:solidFill>
                  <a:latin typeface="Plus Jakarta Sans ExtraBold"/>
                  <a:ea typeface="Plus Jakarta Sans ExtraBold"/>
                  <a:cs typeface="Plus Jakarta Sans ExtraBold"/>
                  <a:sym typeface="Plus Jakarta Sans ExtraBold"/>
                </a:rPr>
                <a:t>?</a:t>
              </a:r>
              <a:endParaRPr sz="2200" b="0">
                <a:solidFill>
                  <a:srgbClr val="FFFFFF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endParaRPr>
            </a:p>
          </p:txBody>
        </p:sp>
        <p:sp>
          <p:nvSpPr>
            <p:cNvPr id="732" name="Google Shape;732;p51"/>
            <p:cNvSpPr txBox="1"/>
            <p:nvPr/>
          </p:nvSpPr>
          <p:spPr>
            <a:xfrm>
              <a:off x="285750" y="857250"/>
              <a:ext cx="4953000" cy="4234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80" b="1">
                  <a:solidFill>
                    <a:srgbClr val="0F172A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Klinik Karar ve Tartışma</a:t>
              </a:r>
              <a:endParaRPr sz="180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endParaRPr>
            </a:p>
          </p:txBody>
        </p:sp>
        <p:grpSp>
          <p:nvGrpSpPr>
            <p:cNvPr id="733" name="Google Shape;733;p51"/>
            <p:cNvGrpSpPr/>
            <p:nvPr/>
          </p:nvGrpSpPr>
          <p:grpSpPr>
            <a:xfrm>
              <a:off x="285750" y="1381125"/>
              <a:ext cx="4953000" cy="1238400"/>
              <a:chOff x="0" y="0"/>
              <a:chExt cx="4953000" cy="1238400"/>
            </a:xfrm>
          </p:grpSpPr>
          <p:sp>
            <p:nvSpPr>
              <p:cNvPr id="734" name="Google Shape;734;p51"/>
              <p:cNvSpPr/>
              <p:nvPr/>
            </p:nvSpPr>
            <p:spPr>
              <a:xfrm>
                <a:off x="0" y="0"/>
                <a:ext cx="4953000" cy="1238400"/>
              </a:xfrm>
              <a:prstGeom prst="roundRect">
                <a:avLst>
                  <a:gd name="adj" fmla="val 9230"/>
                </a:avLst>
              </a:prstGeom>
              <a:solidFill>
                <a:srgbClr val="FFFFFF"/>
              </a:solidFill>
              <a:ln w="9525" cap="flat" cmpd="sng">
                <a:solidFill>
                  <a:srgbClr val="CCFBF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5" name="Google Shape;735;p51"/>
              <p:cNvSpPr txBox="1"/>
              <p:nvPr/>
            </p:nvSpPr>
            <p:spPr>
              <a:xfrm>
                <a:off x="0" y="0"/>
                <a:ext cx="4953000" cy="12995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90500" tIns="190500" rIns="190500" bIns="19050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85" b="0">
                    <a:solidFill>
                      <a:srgbClr val="1E293B"/>
                    </a:solidFill>
                    <a:latin typeface="Plus Jakarta Sans SemiBold"/>
                    <a:ea typeface="Plus Jakarta Sans SemiBold"/>
                    <a:cs typeface="Plus Jakarta Sans SemiBold"/>
                    <a:sym typeface="Plus Jakarta Sans SemiBold"/>
                  </a:rPr>
                  <a:t>Kılavuzlara göre bu hastaya eklenmesi gereken en doğru organ koruyucu ajan hangisidir?</a:t>
                </a:r>
                <a:endParaRPr sz="1350" b="0">
                  <a:solidFill>
                    <a:srgbClr val="1E293B"/>
                  </a:solidFill>
                  <a:latin typeface="Plus Jakarta Sans SemiBold"/>
                  <a:ea typeface="Plus Jakarta Sans SemiBold"/>
                  <a:cs typeface="Plus Jakarta Sans SemiBold"/>
                  <a:sym typeface="Plus Jakarta Sans SemiBold"/>
                </a:endParaRPr>
              </a:p>
            </p:txBody>
          </p:sp>
        </p:grpSp>
        <p:grpSp>
          <p:nvGrpSpPr>
            <p:cNvPr id="736" name="Google Shape;736;p51"/>
            <p:cNvGrpSpPr/>
            <p:nvPr/>
          </p:nvGrpSpPr>
          <p:grpSpPr>
            <a:xfrm>
              <a:off x="285750" y="2809875"/>
              <a:ext cx="4953000" cy="1333500"/>
              <a:chOff x="0" y="0"/>
              <a:chExt cx="4953000" cy="1333500"/>
            </a:xfrm>
          </p:grpSpPr>
          <p:sp>
            <p:nvSpPr>
              <p:cNvPr id="737" name="Google Shape;737;p51"/>
              <p:cNvSpPr/>
              <p:nvPr/>
            </p:nvSpPr>
            <p:spPr>
              <a:xfrm>
                <a:off x="0" y="0"/>
                <a:ext cx="4953000" cy="1333500"/>
              </a:xfrm>
              <a:prstGeom prst="roundRect">
                <a:avLst>
                  <a:gd name="adj" fmla="val 8571"/>
                </a:avLst>
              </a:prstGeom>
              <a:solidFill>
                <a:srgbClr val="FFFFFF"/>
              </a:solidFill>
              <a:ln w="9525" cap="flat" cmpd="sng">
                <a:solidFill>
                  <a:srgbClr val="CCFBF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8" name="Google Shape;738;p51"/>
              <p:cNvSpPr txBox="1"/>
              <p:nvPr/>
            </p:nvSpPr>
            <p:spPr>
              <a:xfrm>
                <a:off x="0" y="0"/>
                <a:ext cx="4953000" cy="1333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90500" tIns="190500" rIns="190500" bIns="19050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85" b="0">
                    <a:solidFill>
                      <a:srgbClr val="1E293B"/>
                    </a:solidFill>
                    <a:latin typeface="Plus Jakarta Sans SemiBold"/>
                    <a:ea typeface="Plus Jakarta Sans SemiBold"/>
                    <a:cs typeface="Plus Jakarta Sans SemiBold"/>
                    <a:sym typeface="Plus Jakarta Sans SemiBold"/>
                  </a:rPr>
                  <a:t>Hasta SUT geri ödeme kriterlerini karşılıyor mu ve birinci basamakta süreç nasıl işletilmelidir?</a:t>
                </a:r>
                <a:endParaRPr sz="1350" b="0">
                  <a:solidFill>
                    <a:srgbClr val="1E293B"/>
                  </a:solidFill>
                  <a:latin typeface="Plus Jakarta Sans SemiBold"/>
                  <a:ea typeface="Plus Jakarta Sans SemiBold"/>
                  <a:cs typeface="Plus Jakarta Sans SemiBold"/>
                  <a:sym typeface="Plus Jakarta Sans SemiBold"/>
                </a:endParaRPr>
              </a:p>
            </p:txBody>
          </p:sp>
        </p:grp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3" name="Google Shape;743;p52"/>
          <p:cNvGrpSpPr/>
          <p:nvPr/>
        </p:nvGrpSpPr>
        <p:grpSpPr>
          <a:xfrm>
            <a:off x="609600" y="457200"/>
            <a:ext cx="10972800" cy="628800"/>
            <a:chOff x="0" y="0"/>
            <a:chExt cx="10972800" cy="628800"/>
          </a:xfrm>
        </p:grpSpPr>
        <p:sp>
          <p:nvSpPr>
            <p:cNvPr id="744" name="Google Shape;744;p52"/>
            <p:cNvSpPr txBox="1"/>
            <p:nvPr/>
          </p:nvSpPr>
          <p:spPr>
            <a:xfrm>
              <a:off x="0" y="0"/>
              <a:ext cx="10972800" cy="19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rgbClr val="0D9488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KLİNİK VAKA AKIL YÜRÜTME</a:t>
              </a:r>
              <a:endParaRPr sz="1100" b="1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endParaRPr>
            </a:p>
          </p:txBody>
        </p:sp>
        <p:sp>
          <p:nvSpPr>
            <p:cNvPr id="745" name="Google Shape;745;p52"/>
            <p:cNvSpPr txBox="1"/>
            <p:nvPr/>
          </p:nvSpPr>
          <p:spPr>
            <a:xfrm>
              <a:off x="0" y="228600"/>
              <a:ext cx="109728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0">
                  <a:solidFill>
                    <a:srgbClr val="0F172A"/>
                  </a:solidFill>
                  <a:latin typeface="Plus Jakarta Sans ExtraBold"/>
                  <a:ea typeface="Plus Jakarta Sans ExtraBold"/>
                  <a:cs typeface="Plus Jakarta Sans ExtraBold"/>
                  <a:sym typeface="Plus Jakarta Sans ExtraBold"/>
                </a:rPr>
                <a:t>Olgu 2: Kardiyorenal Koruma ve Mevzuat Yönetimi</a:t>
              </a:r>
              <a:endParaRPr sz="2400" b="0">
                <a:solidFill>
                  <a:srgbClr val="0F172A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endParaRPr>
            </a:p>
          </p:txBody>
        </p:sp>
      </p:grpSp>
      <p:grpSp>
        <p:nvGrpSpPr>
          <p:cNvPr id="746" name="Google Shape;746;p52"/>
          <p:cNvGrpSpPr/>
          <p:nvPr/>
        </p:nvGrpSpPr>
        <p:grpSpPr>
          <a:xfrm>
            <a:off x="609600" y="1428750"/>
            <a:ext cx="5238900" cy="4762500"/>
            <a:chOff x="0" y="0"/>
            <a:chExt cx="5238900" cy="4762500"/>
          </a:xfrm>
        </p:grpSpPr>
        <p:sp>
          <p:nvSpPr>
            <p:cNvPr id="747" name="Google Shape;747;p52"/>
            <p:cNvSpPr/>
            <p:nvPr/>
          </p:nvSpPr>
          <p:spPr>
            <a:xfrm>
              <a:off x="0" y="0"/>
              <a:ext cx="5238900" cy="4762500"/>
            </a:xfrm>
            <a:prstGeom prst="roundRect">
              <a:avLst>
                <a:gd name="adj" fmla="val 3200"/>
              </a:avLst>
            </a:prstGeom>
            <a:solidFill>
              <a:srgbClr val="FFFFFF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52"/>
            <p:cNvSpPr/>
            <p:nvPr/>
          </p:nvSpPr>
          <p:spPr>
            <a:xfrm>
              <a:off x="0" y="0"/>
              <a:ext cx="5238900" cy="76200"/>
            </a:xfrm>
            <a:prstGeom prst="roundRect">
              <a:avLst>
                <a:gd name="adj" fmla="val 50000"/>
              </a:avLst>
            </a:prstGeom>
            <a:solidFill>
              <a:srgbClr val="16653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52"/>
            <p:cNvSpPr txBox="1"/>
            <p:nvPr/>
          </p:nvSpPr>
          <p:spPr>
            <a:xfrm>
              <a:off x="304800" y="304800"/>
              <a:ext cx="4629300" cy="415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22" b="1" dirty="0">
                  <a:solidFill>
                    <a:srgbClr val="166534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KILAVUZ TERCİHİ</a:t>
              </a:r>
              <a:endParaRPr sz="1050" b="1" dirty="0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-US" sz="2070" b="1" dirty="0">
                  <a:solidFill>
                    <a:srgbClr val="14532D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SGLT-2 </a:t>
              </a:r>
              <a:r>
                <a:rPr lang="en-US" sz="2070" b="1" dirty="0" err="1">
                  <a:solidFill>
                    <a:srgbClr val="14532D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İnhibitörü</a:t>
              </a:r>
              <a:r>
                <a:rPr lang="en-US" sz="2070" b="1" dirty="0">
                  <a:solidFill>
                    <a:srgbClr val="14532D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 (</a:t>
              </a:r>
              <a:r>
                <a:rPr lang="en-US" sz="2070" b="1" dirty="0" err="1">
                  <a:solidFill>
                    <a:srgbClr val="14532D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veya</a:t>
              </a:r>
              <a:r>
                <a:rPr lang="en-US" sz="2070" b="1" dirty="0">
                  <a:solidFill>
                    <a:srgbClr val="14532D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 GLP-1 RA)</a:t>
              </a:r>
              <a:endParaRPr sz="1800" b="1" dirty="0">
                <a:solidFill>
                  <a:srgbClr val="14532D"/>
                </a:solidFill>
                <a:latin typeface="Plus Jakarta Sans"/>
                <a:ea typeface="Plus Jakarta Sans"/>
                <a:cs typeface="Plus Jakarta Sans"/>
                <a:sym typeface="Plus Jakarta Sans"/>
              </a:endParaRPr>
            </a:p>
            <a:p>
              <a:pPr marL="0" lvl="0" indent="0" algn="l" rtl="0">
                <a:spcBef>
                  <a:spcPts val="1500"/>
                </a:spcBef>
                <a:spcAft>
                  <a:spcPts val="0"/>
                </a:spcAft>
                <a:buNone/>
              </a:pPr>
              <a:r>
                <a:rPr lang="en-US" sz="1667" b="0" dirty="0" err="1">
                  <a:solidFill>
                    <a:srgbClr val="1E293B"/>
                  </a:solidFill>
                  <a:highlight>
                    <a:srgbClr val="F0FDF4"/>
                  </a:highlight>
                  <a:latin typeface="Plus Jakarta Sans Medium"/>
                  <a:ea typeface="Plus Jakarta Sans Medium"/>
                  <a:cs typeface="Plus Jakarta Sans Medium"/>
                  <a:sym typeface="Plus Jakarta Sans Medium"/>
                </a:rPr>
                <a:t>Koroner</a:t>
              </a:r>
              <a:r>
                <a:rPr lang="en-US" sz="1667" b="0" dirty="0">
                  <a:solidFill>
                    <a:srgbClr val="1E293B"/>
                  </a:solidFill>
                  <a:highlight>
                    <a:srgbClr val="F0FDF4"/>
                  </a:highlight>
                  <a:latin typeface="Plus Jakarta Sans Medium"/>
                  <a:ea typeface="Plus Jakarta Sans Medium"/>
                  <a:cs typeface="Plus Jakarta Sans Medium"/>
                  <a:sym typeface="Plus Jakarta Sans Medium"/>
                </a:rPr>
                <a:t> stent </a:t>
              </a:r>
              <a:r>
                <a:rPr lang="en-US" sz="1667" b="0" dirty="0" err="1">
                  <a:solidFill>
                    <a:srgbClr val="1E293B"/>
                  </a:solidFill>
                  <a:highlight>
                    <a:srgbClr val="F0FDF4"/>
                  </a:highlight>
                  <a:latin typeface="Plus Jakarta Sans Medium"/>
                  <a:ea typeface="Plus Jakarta Sans Medium"/>
                  <a:cs typeface="Plus Jakarta Sans Medium"/>
                  <a:sym typeface="Plus Jakarta Sans Medium"/>
                </a:rPr>
                <a:t>ve</a:t>
              </a:r>
              <a:r>
                <a:rPr lang="en-US" sz="1667" b="0" dirty="0">
                  <a:solidFill>
                    <a:srgbClr val="1E293B"/>
                  </a:solidFill>
                  <a:highlight>
                    <a:srgbClr val="F0FDF4"/>
                  </a:highlight>
                  <a:latin typeface="Plus Jakarta Sans Medium"/>
                  <a:ea typeface="Plus Jakarta Sans Medium"/>
                  <a:cs typeface="Plus Jakarta Sans Medium"/>
                  <a:sym typeface="Plus Jakarta Sans Medium"/>
                </a:rPr>
                <a:t> </a:t>
              </a:r>
              <a:r>
                <a:rPr lang="en-US" sz="1667" b="0" dirty="0" err="1">
                  <a:solidFill>
                    <a:srgbClr val="1E293B"/>
                  </a:solidFill>
                  <a:highlight>
                    <a:srgbClr val="F0FDF4"/>
                  </a:highlight>
                  <a:latin typeface="Plus Jakarta Sans Medium"/>
                  <a:ea typeface="Plus Jakarta Sans Medium"/>
                  <a:cs typeface="Plus Jakarta Sans Medium"/>
                  <a:sym typeface="Plus Jakarta Sans Medium"/>
                </a:rPr>
                <a:t>mikroalbüminürik</a:t>
              </a:r>
              <a:r>
                <a:rPr lang="en-US" sz="1667" b="0" dirty="0">
                  <a:solidFill>
                    <a:srgbClr val="1E293B"/>
                  </a:solidFill>
                  <a:highlight>
                    <a:srgbClr val="F0FDF4"/>
                  </a:highlight>
                  <a:latin typeface="Plus Jakarta Sans Medium"/>
                  <a:ea typeface="Plus Jakarta Sans Medium"/>
                  <a:cs typeface="Plus Jakarta Sans Medium"/>
                  <a:sym typeface="Plus Jakarta Sans Medium"/>
                </a:rPr>
                <a:t> KBH </a:t>
              </a:r>
              <a:r>
                <a:rPr lang="en-US" sz="1667" b="0" dirty="0" err="1">
                  <a:solidFill>
                    <a:srgbClr val="1E293B"/>
                  </a:solidFill>
                  <a:highlight>
                    <a:srgbClr val="F0FDF4"/>
                  </a:highlight>
                  <a:latin typeface="Plus Jakarta Sans Medium"/>
                  <a:ea typeface="Plus Jakarta Sans Medium"/>
                  <a:cs typeface="Plus Jakarta Sans Medium"/>
                  <a:sym typeface="Plus Jakarta Sans Medium"/>
                </a:rPr>
                <a:t>varlığında</a:t>
              </a:r>
              <a:r>
                <a:rPr lang="en-US" sz="1667" b="0" dirty="0">
                  <a:solidFill>
                    <a:srgbClr val="1E293B"/>
                  </a:solidFill>
                  <a:highlight>
                    <a:srgbClr val="F0FDF4"/>
                  </a:highlight>
                  <a:latin typeface="Plus Jakarta Sans Medium"/>
                  <a:ea typeface="Plus Jakarta Sans Medium"/>
                  <a:cs typeface="Plus Jakarta Sans Medium"/>
                  <a:sym typeface="Plus Jakarta Sans Medium"/>
                </a:rPr>
                <a:t> organ </a:t>
              </a:r>
              <a:r>
                <a:rPr lang="en-US" sz="1667" b="0" dirty="0" err="1">
                  <a:solidFill>
                    <a:srgbClr val="1E293B"/>
                  </a:solidFill>
                  <a:highlight>
                    <a:srgbClr val="F0FDF4"/>
                  </a:highlight>
                  <a:latin typeface="Plus Jakarta Sans Medium"/>
                  <a:ea typeface="Plus Jakarta Sans Medium"/>
                  <a:cs typeface="Plus Jakarta Sans Medium"/>
                  <a:sym typeface="Plus Jakarta Sans Medium"/>
                </a:rPr>
                <a:t>koruma</a:t>
              </a:r>
              <a:r>
                <a:rPr lang="en-US" sz="1667" b="0" dirty="0">
                  <a:solidFill>
                    <a:srgbClr val="1E293B"/>
                  </a:solidFill>
                  <a:highlight>
                    <a:srgbClr val="F0FDF4"/>
                  </a:highlight>
                  <a:latin typeface="Plus Jakarta Sans Medium"/>
                  <a:ea typeface="Plus Jakarta Sans Medium"/>
                  <a:cs typeface="Plus Jakarta Sans Medium"/>
                  <a:sym typeface="Plus Jakarta Sans Medium"/>
                </a:rPr>
                <a:t> </a:t>
              </a:r>
              <a:r>
                <a:rPr lang="en-US" sz="1667" b="0" dirty="0" err="1">
                  <a:solidFill>
                    <a:srgbClr val="1E293B"/>
                  </a:solidFill>
                  <a:highlight>
                    <a:srgbClr val="F0FDF4"/>
                  </a:highlight>
                  <a:latin typeface="Plus Jakarta Sans Medium"/>
                  <a:ea typeface="Plus Jakarta Sans Medium"/>
                  <a:cs typeface="Plus Jakarta Sans Medium"/>
                  <a:sym typeface="Plus Jakarta Sans Medium"/>
                </a:rPr>
                <a:t>önceliklidir</a:t>
              </a:r>
              <a:r>
                <a:rPr lang="en-US" sz="1667" b="0" dirty="0">
                  <a:solidFill>
                    <a:srgbClr val="1E293B"/>
                  </a:solidFill>
                  <a:highlight>
                    <a:srgbClr val="F0FDF4"/>
                  </a:highlight>
                  <a:latin typeface="Plus Jakarta Sans Medium"/>
                  <a:ea typeface="Plus Jakarta Sans Medium"/>
                  <a:cs typeface="Plus Jakarta Sans Medium"/>
                  <a:sym typeface="Plus Jakarta Sans Medium"/>
                </a:rPr>
                <a:t>; Dapagliflozin 10 mg </a:t>
              </a:r>
              <a:r>
                <a:rPr lang="en-US" sz="1667" b="0" dirty="0" err="1">
                  <a:solidFill>
                    <a:srgbClr val="1E293B"/>
                  </a:solidFill>
                  <a:highlight>
                    <a:srgbClr val="F0FDF4"/>
                  </a:highlight>
                  <a:latin typeface="Plus Jakarta Sans Medium"/>
                  <a:ea typeface="Plus Jakarta Sans Medium"/>
                  <a:cs typeface="Plus Jakarta Sans Medium"/>
                  <a:sym typeface="Plus Jakarta Sans Medium"/>
                </a:rPr>
                <a:t>veya</a:t>
              </a:r>
              <a:r>
                <a:rPr lang="en-US" sz="1667" b="0" dirty="0">
                  <a:solidFill>
                    <a:srgbClr val="1E293B"/>
                  </a:solidFill>
                  <a:highlight>
                    <a:srgbClr val="F0FDF4"/>
                  </a:highlight>
                  <a:latin typeface="Plus Jakarta Sans Medium"/>
                  <a:ea typeface="Plus Jakarta Sans Medium"/>
                  <a:cs typeface="Plus Jakarta Sans Medium"/>
                  <a:sym typeface="Plus Jakarta Sans Medium"/>
                </a:rPr>
                <a:t> Empagliflozin 10 mg ilk </a:t>
              </a:r>
              <a:r>
                <a:rPr lang="en-US" sz="1667" b="0" dirty="0" err="1">
                  <a:solidFill>
                    <a:srgbClr val="1E293B"/>
                  </a:solidFill>
                  <a:highlight>
                    <a:srgbClr val="F0FDF4"/>
                  </a:highlight>
                  <a:latin typeface="Plus Jakarta Sans Medium"/>
                  <a:ea typeface="Plus Jakarta Sans Medium"/>
                  <a:cs typeface="Plus Jakarta Sans Medium"/>
                  <a:sym typeface="Plus Jakarta Sans Medium"/>
                </a:rPr>
                <a:t>tercihtir</a:t>
              </a:r>
              <a:r>
                <a:rPr lang="en-US" sz="1667" b="0" dirty="0">
                  <a:solidFill>
                    <a:srgbClr val="1E293B"/>
                  </a:solidFill>
                  <a:highlight>
                    <a:srgbClr val="F0FDF4"/>
                  </a:highlight>
                  <a:latin typeface="Plus Jakarta Sans Medium"/>
                  <a:ea typeface="Plus Jakarta Sans Medium"/>
                  <a:cs typeface="Plus Jakarta Sans Medium"/>
                  <a:sym typeface="Plus Jakarta Sans Medium"/>
                </a:rPr>
                <a:t>.</a:t>
              </a:r>
              <a:endParaRPr sz="1150" b="0" dirty="0">
                <a:solidFill>
                  <a:srgbClr val="1E293B"/>
                </a:solidFill>
                <a:highlight>
                  <a:srgbClr val="F0FDF4"/>
                </a:highlight>
                <a:latin typeface="Plus Jakarta Sans Medium"/>
                <a:ea typeface="Plus Jakarta Sans Medium"/>
                <a:cs typeface="Plus Jakarta Sans Medium"/>
                <a:sym typeface="Plus Jakarta Sans Medium"/>
              </a:endParaRPr>
            </a:p>
            <a:p>
              <a:pPr marL="0" lvl="0" indent="0" algn="l" rtl="0">
                <a:spcBef>
                  <a:spcPts val="1500"/>
                </a:spcBef>
                <a:spcAft>
                  <a:spcPts val="0"/>
                </a:spcAft>
                <a:buNone/>
              </a:pPr>
              <a:r>
                <a:rPr lang="en-US" sz="1667" b="1" dirty="0">
                  <a:solidFill>
                    <a:srgbClr val="0F172A"/>
                  </a:solidFill>
                  <a:highlight>
                    <a:srgbClr val="F8FAFC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SUT:</a:t>
              </a:r>
              <a:r>
                <a:rPr lang="en-US" sz="1667" b="0" dirty="0">
                  <a:solidFill>
                    <a:srgbClr val="334155"/>
                  </a:solidFill>
                  <a:highlight>
                    <a:srgbClr val="F8FAFC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Hasta </a:t>
              </a:r>
              <a:r>
                <a:rPr lang="en-US" sz="1667" b="0" dirty="0" err="1">
                  <a:solidFill>
                    <a:srgbClr val="334155"/>
                  </a:solidFill>
                  <a:highlight>
                    <a:srgbClr val="F8FAFC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metformini</a:t>
              </a:r>
              <a:r>
                <a:rPr lang="en-US" sz="1667" b="0" dirty="0">
                  <a:solidFill>
                    <a:srgbClr val="334155"/>
                  </a:solidFill>
                  <a:highlight>
                    <a:srgbClr val="F8FAFC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2x1000 mg </a:t>
              </a:r>
              <a:r>
                <a:rPr lang="en-US" sz="1667" b="0" dirty="0" err="1">
                  <a:solidFill>
                    <a:srgbClr val="334155"/>
                  </a:solidFill>
                  <a:highlight>
                    <a:srgbClr val="F8FAFC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dozunda</a:t>
              </a:r>
              <a:r>
                <a:rPr lang="en-US" sz="1667" b="0" dirty="0">
                  <a:solidFill>
                    <a:srgbClr val="334155"/>
                  </a:solidFill>
                  <a:highlight>
                    <a:srgbClr val="F8FAFC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</a:t>
              </a:r>
              <a:r>
                <a:rPr lang="en-US" sz="1667" b="0" dirty="0" err="1">
                  <a:solidFill>
                    <a:srgbClr val="334155"/>
                  </a:solidFill>
                  <a:highlight>
                    <a:srgbClr val="F8FAFC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kullanırken</a:t>
              </a:r>
              <a:r>
                <a:rPr lang="en-US" sz="1667" b="0" dirty="0">
                  <a:solidFill>
                    <a:srgbClr val="334155"/>
                  </a:solidFill>
                  <a:highlight>
                    <a:srgbClr val="F8FAFC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HbA1c %8.2 </a:t>
              </a:r>
              <a:r>
                <a:rPr lang="en-US" sz="1667" b="0" dirty="0" err="1">
                  <a:solidFill>
                    <a:srgbClr val="334155"/>
                  </a:solidFill>
                  <a:highlight>
                    <a:srgbClr val="F8FAFC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olduğundan</a:t>
              </a:r>
              <a:r>
                <a:rPr lang="en-US" sz="1667" b="0" dirty="0">
                  <a:solidFill>
                    <a:srgbClr val="334155"/>
                  </a:solidFill>
                  <a:highlight>
                    <a:srgbClr val="F8FAFC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SGLT-2i </a:t>
              </a:r>
              <a:r>
                <a:rPr lang="en-US" sz="1667" b="0" dirty="0" err="1">
                  <a:solidFill>
                    <a:srgbClr val="334155"/>
                  </a:solidFill>
                  <a:highlight>
                    <a:srgbClr val="F8FAFC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ödeme</a:t>
              </a:r>
              <a:r>
                <a:rPr lang="en-US" sz="1667" b="0" dirty="0">
                  <a:solidFill>
                    <a:srgbClr val="334155"/>
                  </a:solidFill>
                  <a:highlight>
                    <a:srgbClr val="F8FAFC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</a:t>
              </a:r>
              <a:r>
                <a:rPr lang="en-US" sz="1667" b="0" dirty="0" err="1">
                  <a:solidFill>
                    <a:srgbClr val="334155"/>
                  </a:solidFill>
                  <a:highlight>
                    <a:srgbClr val="F8FAFC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koşulunu</a:t>
              </a:r>
              <a:r>
                <a:rPr lang="en-US" sz="1667" b="0" dirty="0">
                  <a:solidFill>
                    <a:srgbClr val="334155"/>
                  </a:solidFill>
                  <a:highlight>
                    <a:srgbClr val="F8FAFC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</a:t>
              </a:r>
              <a:r>
                <a:rPr lang="en-US" sz="1667" b="0" dirty="0" err="1">
                  <a:solidFill>
                    <a:srgbClr val="334155"/>
                  </a:solidFill>
                  <a:highlight>
                    <a:srgbClr val="F8FAFC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karşılar</a:t>
              </a:r>
              <a:r>
                <a:rPr lang="en-US" sz="1667" b="0" dirty="0">
                  <a:solidFill>
                    <a:srgbClr val="334155"/>
                  </a:solidFill>
                  <a:highlight>
                    <a:srgbClr val="F8FAFC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.</a:t>
              </a:r>
              <a:endParaRPr sz="1150" b="1" dirty="0">
                <a:solidFill>
                  <a:srgbClr val="0F172A"/>
                </a:solidFill>
                <a:highlight>
                  <a:srgbClr val="F8FAFC"/>
                </a:highlight>
                <a:latin typeface="Plus Jakarta Sans"/>
                <a:ea typeface="Plus Jakarta Sans"/>
                <a:cs typeface="Plus Jakarta Sans"/>
                <a:sym typeface="Plus Jakarta Sans"/>
              </a:endParaRPr>
            </a:p>
          </p:txBody>
        </p:sp>
      </p:grpSp>
      <p:grpSp>
        <p:nvGrpSpPr>
          <p:cNvPr id="750" name="Google Shape;750;p52"/>
          <p:cNvGrpSpPr/>
          <p:nvPr/>
        </p:nvGrpSpPr>
        <p:grpSpPr>
          <a:xfrm>
            <a:off x="6153150" y="1428750"/>
            <a:ext cx="5429400" cy="4762500"/>
            <a:chOff x="0" y="0"/>
            <a:chExt cx="5429400" cy="4762500"/>
          </a:xfrm>
        </p:grpSpPr>
        <p:sp>
          <p:nvSpPr>
            <p:cNvPr id="751" name="Google Shape;751;p52"/>
            <p:cNvSpPr/>
            <p:nvPr/>
          </p:nvSpPr>
          <p:spPr>
            <a:xfrm>
              <a:off x="0" y="0"/>
              <a:ext cx="5429400" cy="4762500"/>
            </a:xfrm>
            <a:prstGeom prst="roundRect">
              <a:avLst>
                <a:gd name="adj" fmla="val 3200"/>
              </a:avLst>
            </a:prstGeom>
            <a:solidFill>
              <a:srgbClr val="F0FDFA"/>
            </a:solidFill>
            <a:ln w="14300" cap="flat" cmpd="sng">
              <a:solidFill>
                <a:srgbClr val="CCFB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52"/>
            <p:cNvSpPr/>
            <p:nvPr/>
          </p:nvSpPr>
          <p:spPr>
            <a:xfrm>
              <a:off x="0" y="0"/>
              <a:ext cx="5429400" cy="76200"/>
            </a:xfrm>
            <a:prstGeom prst="roundRect">
              <a:avLst>
                <a:gd name="adj" fmla="val 50000"/>
              </a:avLst>
            </a:prstGeom>
            <a:solidFill>
              <a:srgbClr val="0D948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52"/>
            <p:cNvSpPr txBox="1"/>
            <p:nvPr/>
          </p:nvSpPr>
          <p:spPr>
            <a:xfrm>
              <a:off x="304800" y="304800"/>
              <a:ext cx="4819800" cy="415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70" b="1" dirty="0" err="1">
                  <a:solidFill>
                    <a:srgbClr val="0F172A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Birinci</a:t>
              </a:r>
              <a:r>
                <a:rPr lang="en-US" sz="2070" b="1" dirty="0">
                  <a:solidFill>
                    <a:srgbClr val="0F172A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 </a:t>
              </a:r>
              <a:r>
                <a:rPr lang="en-US" sz="2070" b="1" dirty="0" err="1">
                  <a:solidFill>
                    <a:srgbClr val="0F172A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Basamak</a:t>
              </a:r>
              <a:r>
                <a:rPr lang="en-US" sz="2070" b="1" dirty="0">
                  <a:solidFill>
                    <a:srgbClr val="0F172A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 </a:t>
              </a:r>
              <a:r>
                <a:rPr lang="en-US" sz="2070" b="1" dirty="0" err="1">
                  <a:solidFill>
                    <a:srgbClr val="0F172A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Süreç</a:t>
              </a:r>
              <a:r>
                <a:rPr lang="en-US" sz="2070" b="1" dirty="0">
                  <a:solidFill>
                    <a:srgbClr val="0F172A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 </a:t>
              </a:r>
              <a:r>
                <a:rPr lang="en-US" sz="2070" b="1" dirty="0" err="1">
                  <a:solidFill>
                    <a:srgbClr val="0F172A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Yönetimi</a:t>
              </a:r>
              <a:endParaRPr sz="1800" b="1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endParaRPr>
            </a:p>
            <a:p>
              <a:pPr marL="0" lvl="0" indent="0" algn="l" rtl="0">
                <a:spcBef>
                  <a:spcPts val="1500"/>
                </a:spcBef>
                <a:spcAft>
                  <a:spcPts val="0"/>
                </a:spcAft>
                <a:buNone/>
              </a:pPr>
              <a:r>
                <a:rPr lang="en-US" sz="1667" b="1" dirty="0" err="1">
                  <a:solidFill>
                    <a:srgbClr val="0F172A"/>
                  </a:solidFill>
                  <a:highlight>
                    <a:srgbClr val="FFFFFF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Raporlama</a:t>
              </a:r>
              <a:r>
                <a:rPr lang="en-US" sz="1667" b="1" dirty="0">
                  <a:solidFill>
                    <a:srgbClr val="0F172A"/>
                  </a:solidFill>
                  <a:highlight>
                    <a:srgbClr val="FFFFFF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:</a:t>
              </a:r>
              <a:r>
                <a:rPr lang="en-US" sz="1667" b="0" dirty="0">
                  <a:solidFill>
                    <a:srgbClr val="334155"/>
                  </a:solidFill>
                  <a:highlight>
                    <a:srgbClr val="FFFFFF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İlk </a:t>
              </a:r>
              <a:r>
                <a:rPr lang="en-US" sz="1667" b="0" dirty="0" err="1">
                  <a:solidFill>
                    <a:srgbClr val="334155"/>
                  </a:solidFill>
                  <a:highlight>
                    <a:srgbClr val="FFFFFF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rapor</a:t>
              </a:r>
              <a:r>
                <a:rPr lang="en-US" sz="1667" b="0" dirty="0">
                  <a:solidFill>
                    <a:srgbClr val="334155"/>
                  </a:solidFill>
                  <a:highlight>
                    <a:srgbClr val="FFFFFF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</a:t>
              </a:r>
              <a:r>
                <a:rPr lang="en-US" sz="1667" b="0" dirty="0" err="1">
                  <a:solidFill>
                    <a:srgbClr val="334155"/>
                  </a:solidFill>
                  <a:highlight>
                    <a:srgbClr val="FFFFFF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için</a:t>
              </a:r>
              <a:r>
                <a:rPr lang="en-US" sz="1667" b="0" dirty="0">
                  <a:solidFill>
                    <a:srgbClr val="334155"/>
                  </a:solidFill>
                  <a:highlight>
                    <a:srgbClr val="FFFFFF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</a:t>
              </a:r>
              <a:r>
                <a:rPr lang="en-US" sz="1667" b="0" dirty="0" err="1">
                  <a:solidFill>
                    <a:srgbClr val="334155"/>
                  </a:solidFill>
                  <a:highlight>
                    <a:srgbClr val="FFFFFF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endokrinoloji</a:t>
              </a:r>
              <a:r>
                <a:rPr lang="en-US" sz="1667" b="0" dirty="0">
                  <a:solidFill>
                    <a:srgbClr val="334155"/>
                  </a:solidFill>
                  <a:highlight>
                    <a:srgbClr val="FFFFFF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</a:t>
              </a:r>
              <a:r>
                <a:rPr lang="en-US" sz="1667" b="0" dirty="0" err="1">
                  <a:solidFill>
                    <a:srgbClr val="334155"/>
                  </a:solidFill>
                  <a:highlight>
                    <a:srgbClr val="FFFFFF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veya</a:t>
              </a:r>
              <a:r>
                <a:rPr lang="en-US" sz="1667" b="0" dirty="0">
                  <a:solidFill>
                    <a:srgbClr val="334155"/>
                  </a:solidFill>
                  <a:highlight>
                    <a:srgbClr val="FFFFFF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</a:t>
              </a:r>
              <a:r>
                <a:rPr lang="en-US" sz="1667" b="0" dirty="0" err="1">
                  <a:solidFill>
                    <a:srgbClr val="334155"/>
                  </a:solidFill>
                  <a:highlight>
                    <a:srgbClr val="FFFFFF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iç</a:t>
              </a:r>
              <a:r>
                <a:rPr lang="en-US" sz="1667" b="0" dirty="0">
                  <a:solidFill>
                    <a:srgbClr val="334155"/>
                  </a:solidFill>
                  <a:highlight>
                    <a:srgbClr val="FFFFFF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</a:t>
              </a:r>
              <a:r>
                <a:rPr lang="en-US" sz="1667" b="0" dirty="0" err="1">
                  <a:solidFill>
                    <a:srgbClr val="334155"/>
                  </a:solidFill>
                  <a:highlight>
                    <a:srgbClr val="FFFFFF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hastalıkları</a:t>
              </a:r>
              <a:r>
                <a:rPr lang="en-US" sz="1667" b="0" dirty="0">
                  <a:solidFill>
                    <a:srgbClr val="334155"/>
                  </a:solidFill>
                  <a:highlight>
                    <a:srgbClr val="FFFFFF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</a:t>
              </a:r>
              <a:r>
                <a:rPr lang="en-US" sz="1667" b="0" dirty="0" err="1">
                  <a:solidFill>
                    <a:srgbClr val="334155"/>
                  </a:solidFill>
                  <a:highlight>
                    <a:srgbClr val="FFFFFF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uzmanına</a:t>
              </a:r>
              <a:r>
                <a:rPr lang="en-US" sz="1667" b="0" dirty="0">
                  <a:solidFill>
                    <a:srgbClr val="334155"/>
                  </a:solidFill>
                  <a:highlight>
                    <a:srgbClr val="FFFFFF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 </a:t>
              </a:r>
              <a:r>
                <a:rPr lang="en-US" sz="1667" b="0" dirty="0" err="1">
                  <a:solidFill>
                    <a:srgbClr val="334155"/>
                  </a:solidFill>
                  <a:highlight>
                    <a:srgbClr val="FFFFFF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yönlendirilir</a:t>
              </a:r>
              <a:r>
                <a:rPr lang="en-US" sz="1667" b="0" dirty="0">
                  <a:solidFill>
                    <a:srgbClr val="334155"/>
                  </a:solidFill>
                  <a:highlight>
                    <a:srgbClr val="FFFFFF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.</a:t>
              </a:r>
              <a:endParaRPr sz="1150" b="1" dirty="0">
                <a:solidFill>
                  <a:srgbClr val="0F172A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endParaRPr>
            </a:p>
            <a:p>
              <a:pPr marL="0" lvl="0" indent="0" algn="l" rtl="0">
                <a:spcBef>
                  <a:spcPts val="1050"/>
                </a:spcBef>
                <a:spcAft>
                  <a:spcPts val="0"/>
                </a:spcAft>
                <a:buNone/>
              </a:pPr>
              <a:r>
                <a:rPr lang="en-US" sz="1667" b="1" dirty="0" err="1">
                  <a:solidFill>
                    <a:srgbClr val="0F766E"/>
                  </a:solidFill>
                  <a:highlight>
                    <a:srgbClr val="CCFBF1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Eğitim</a:t>
              </a:r>
              <a:r>
                <a:rPr lang="en-US" sz="1667" b="1" dirty="0">
                  <a:solidFill>
                    <a:srgbClr val="0F766E"/>
                  </a:solidFill>
                  <a:highlight>
                    <a:srgbClr val="CCFBF1"/>
                  </a:highlight>
                  <a:latin typeface="Plus Jakarta Sans"/>
                  <a:ea typeface="Plus Jakarta Sans"/>
                  <a:cs typeface="Plus Jakarta Sans"/>
                  <a:sym typeface="Plus Jakarta Sans"/>
                </a:rPr>
                <a:t>:</a:t>
              </a:r>
              <a:r>
                <a:rPr lang="en-US" sz="1667" b="0" dirty="0">
                  <a:solidFill>
                    <a:srgbClr val="0D9488"/>
                  </a:solidFill>
                  <a:latin typeface="Plus Jakarta Sans SemiBold"/>
                  <a:ea typeface="Plus Jakarta Sans SemiBold"/>
                  <a:cs typeface="Plus Jakarta Sans SemiBold"/>
                  <a:sym typeface="Plus Jakarta Sans SemiBold"/>
                </a:rPr>
                <a:t> </a:t>
              </a:r>
              <a:r>
                <a:rPr lang="en-US" sz="1667" b="0" dirty="0" err="1">
                  <a:solidFill>
                    <a:srgbClr val="0D9488"/>
                  </a:solidFill>
                  <a:latin typeface="Plus Jakarta Sans SemiBold"/>
                  <a:ea typeface="Plus Jakarta Sans SemiBold"/>
                  <a:cs typeface="Plus Jakarta Sans SemiBold"/>
                  <a:sym typeface="Plus Jakarta Sans SemiBold"/>
                </a:rPr>
                <a:t>Hastaya</a:t>
              </a:r>
              <a:r>
                <a:rPr lang="en-US" sz="1667" b="0" dirty="0">
                  <a:solidFill>
                    <a:srgbClr val="0D9488"/>
                  </a:solidFill>
                  <a:latin typeface="Plus Jakarta Sans SemiBold"/>
                  <a:ea typeface="Plus Jakarta Sans SemiBold"/>
                  <a:cs typeface="Plus Jakarta Sans SemiBold"/>
                  <a:sym typeface="Plus Jakarta Sans SemiBold"/>
                </a:rPr>
                <a:t> </a:t>
              </a:r>
              <a:r>
                <a:rPr lang="en-US" sz="1667" b="0" dirty="0" err="1">
                  <a:solidFill>
                    <a:srgbClr val="0D9488"/>
                  </a:solidFill>
                  <a:latin typeface="Plus Jakarta Sans SemiBold"/>
                  <a:ea typeface="Plus Jakarta Sans SemiBold"/>
                  <a:cs typeface="Plus Jakarta Sans SemiBold"/>
                  <a:sym typeface="Plus Jakarta Sans SemiBold"/>
                </a:rPr>
                <a:t>dehidratasyon</a:t>
              </a:r>
              <a:r>
                <a:rPr lang="en-US" sz="1667" b="0" dirty="0">
                  <a:solidFill>
                    <a:srgbClr val="0D9488"/>
                  </a:solidFill>
                  <a:latin typeface="Plus Jakarta Sans SemiBold"/>
                  <a:ea typeface="Plus Jakarta Sans SemiBold"/>
                  <a:cs typeface="Plus Jakarta Sans SemiBold"/>
                  <a:sym typeface="Plus Jakarta Sans SemiBold"/>
                </a:rPr>
                <a:t>, </a:t>
              </a:r>
              <a:r>
                <a:rPr lang="en-US" sz="1667" b="0" dirty="0" err="1">
                  <a:solidFill>
                    <a:srgbClr val="0D9488"/>
                  </a:solidFill>
                  <a:latin typeface="Plus Jakarta Sans SemiBold"/>
                  <a:ea typeface="Plus Jakarta Sans SemiBold"/>
                  <a:cs typeface="Plus Jakarta Sans SemiBold"/>
                  <a:sym typeface="Plus Jakarta Sans SemiBold"/>
                </a:rPr>
                <a:t>öglisemik</a:t>
              </a:r>
              <a:r>
                <a:rPr lang="en-US" sz="1667" b="0" dirty="0">
                  <a:solidFill>
                    <a:srgbClr val="0D9488"/>
                  </a:solidFill>
                  <a:latin typeface="Plus Jakarta Sans SemiBold"/>
                  <a:ea typeface="Plus Jakarta Sans SemiBold"/>
                  <a:cs typeface="Plus Jakarta Sans SemiBold"/>
                  <a:sym typeface="Plus Jakarta Sans SemiBold"/>
                </a:rPr>
                <a:t> </a:t>
              </a:r>
              <a:r>
                <a:rPr lang="en-US" sz="1667" b="0" dirty="0" err="1">
                  <a:solidFill>
                    <a:srgbClr val="0D9488"/>
                  </a:solidFill>
                  <a:latin typeface="Plus Jakarta Sans SemiBold"/>
                  <a:ea typeface="Plus Jakarta Sans SemiBold"/>
                  <a:cs typeface="Plus Jakarta Sans SemiBold"/>
                  <a:sym typeface="Plus Jakarta Sans SemiBold"/>
                </a:rPr>
                <a:t>ketoasidoz</a:t>
              </a:r>
              <a:r>
                <a:rPr lang="en-US" sz="1667" b="0" dirty="0">
                  <a:solidFill>
                    <a:srgbClr val="0D9488"/>
                  </a:solidFill>
                  <a:latin typeface="Plus Jakarta Sans SemiBold"/>
                  <a:ea typeface="Plus Jakarta Sans SemiBold"/>
                  <a:cs typeface="Plus Jakarta Sans SemiBold"/>
                  <a:sym typeface="Plus Jakarta Sans SemiBold"/>
                </a:rPr>
                <a:t> </a:t>
              </a:r>
              <a:r>
                <a:rPr lang="en-US" sz="1667" b="0" dirty="0" err="1">
                  <a:solidFill>
                    <a:srgbClr val="0D9488"/>
                  </a:solidFill>
                  <a:latin typeface="Plus Jakarta Sans SemiBold"/>
                  <a:ea typeface="Plus Jakarta Sans SemiBold"/>
                  <a:cs typeface="Plus Jakarta Sans SemiBold"/>
                  <a:sym typeface="Plus Jakarta Sans SemiBold"/>
                </a:rPr>
                <a:t>belirtileri</a:t>
              </a:r>
              <a:r>
                <a:rPr lang="en-US" sz="1667" b="0" dirty="0">
                  <a:solidFill>
                    <a:srgbClr val="0D9488"/>
                  </a:solidFill>
                  <a:latin typeface="Plus Jakarta Sans SemiBold"/>
                  <a:ea typeface="Plus Jakarta Sans SemiBold"/>
                  <a:cs typeface="Plus Jakarta Sans SemiBold"/>
                  <a:sym typeface="Plus Jakarta Sans SemiBold"/>
                </a:rPr>
                <a:t> </a:t>
              </a:r>
              <a:r>
                <a:rPr lang="en-US" sz="1667" b="0" dirty="0" err="1">
                  <a:solidFill>
                    <a:srgbClr val="0D9488"/>
                  </a:solidFill>
                  <a:latin typeface="Plus Jakarta Sans SemiBold"/>
                  <a:ea typeface="Plus Jakarta Sans SemiBold"/>
                  <a:cs typeface="Plus Jakarta Sans SemiBold"/>
                  <a:sym typeface="Plus Jakarta Sans SemiBold"/>
                </a:rPr>
                <a:t>ve</a:t>
              </a:r>
              <a:r>
                <a:rPr lang="en-US" sz="1667" b="0" dirty="0">
                  <a:solidFill>
                    <a:srgbClr val="0D9488"/>
                  </a:solidFill>
                  <a:latin typeface="Plus Jakarta Sans SemiBold"/>
                  <a:ea typeface="Plus Jakarta Sans SemiBold"/>
                  <a:cs typeface="Plus Jakarta Sans SemiBold"/>
                  <a:sym typeface="Plus Jakarta Sans SemiBold"/>
                </a:rPr>
                <a:t> </a:t>
              </a:r>
              <a:r>
                <a:rPr lang="en-US" sz="1667" b="0" dirty="0" err="1">
                  <a:solidFill>
                    <a:srgbClr val="0D9488"/>
                  </a:solidFill>
                  <a:latin typeface="Plus Jakarta Sans SemiBold"/>
                  <a:ea typeface="Plus Jakarta Sans SemiBold"/>
                  <a:cs typeface="Plus Jakarta Sans SemiBold"/>
                  <a:sym typeface="Plus Jakarta Sans SemiBold"/>
                </a:rPr>
                <a:t>hastalık</a:t>
              </a:r>
              <a:r>
                <a:rPr lang="en-US" sz="1667" b="0" dirty="0">
                  <a:solidFill>
                    <a:srgbClr val="0D9488"/>
                  </a:solidFill>
                  <a:latin typeface="Plus Jakarta Sans SemiBold"/>
                  <a:ea typeface="Plus Jakarta Sans SemiBold"/>
                  <a:cs typeface="Plus Jakarta Sans SemiBold"/>
                  <a:sym typeface="Plus Jakarta Sans SemiBold"/>
                </a:rPr>
                <a:t> </a:t>
              </a:r>
              <a:r>
                <a:rPr lang="en-US" sz="1667" b="0" dirty="0" err="1">
                  <a:solidFill>
                    <a:srgbClr val="0D9488"/>
                  </a:solidFill>
                  <a:latin typeface="Plus Jakarta Sans SemiBold"/>
                  <a:ea typeface="Plus Jakarta Sans SemiBold"/>
                  <a:cs typeface="Plus Jakarta Sans SemiBold"/>
                  <a:sym typeface="Plus Jakarta Sans SemiBold"/>
                </a:rPr>
                <a:t>günlerinde</a:t>
              </a:r>
              <a:r>
                <a:rPr lang="en-US" sz="1667" b="0" dirty="0">
                  <a:solidFill>
                    <a:srgbClr val="0D9488"/>
                  </a:solidFill>
                  <a:latin typeface="Plus Jakarta Sans SemiBold"/>
                  <a:ea typeface="Plus Jakarta Sans SemiBold"/>
                  <a:cs typeface="Plus Jakarta Sans SemiBold"/>
                  <a:sym typeface="Plus Jakarta Sans SemiBold"/>
                </a:rPr>
                <a:t> </a:t>
              </a:r>
              <a:r>
                <a:rPr lang="en-US" sz="1667" b="0" dirty="0" err="1">
                  <a:solidFill>
                    <a:srgbClr val="0D9488"/>
                  </a:solidFill>
                  <a:latin typeface="Plus Jakarta Sans SemiBold"/>
                  <a:ea typeface="Plus Jakarta Sans SemiBold"/>
                  <a:cs typeface="Plus Jakarta Sans SemiBold"/>
                  <a:sym typeface="Plus Jakarta Sans SemiBold"/>
                </a:rPr>
                <a:t>ilacın</a:t>
              </a:r>
              <a:r>
                <a:rPr lang="en-US" sz="1667" b="0" dirty="0">
                  <a:solidFill>
                    <a:srgbClr val="0D9488"/>
                  </a:solidFill>
                  <a:latin typeface="Plus Jakarta Sans SemiBold"/>
                  <a:ea typeface="Plus Jakarta Sans SemiBold"/>
                  <a:cs typeface="Plus Jakarta Sans SemiBold"/>
                  <a:sym typeface="Plus Jakarta Sans SemiBold"/>
                </a:rPr>
                <a:t> </a:t>
              </a:r>
              <a:r>
                <a:rPr lang="en-US" sz="1667" b="0" dirty="0" err="1">
                  <a:solidFill>
                    <a:srgbClr val="0D9488"/>
                  </a:solidFill>
                  <a:latin typeface="Plus Jakarta Sans SemiBold"/>
                  <a:ea typeface="Plus Jakarta Sans SemiBold"/>
                  <a:cs typeface="Plus Jakarta Sans SemiBold"/>
                  <a:sym typeface="Plus Jakarta Sans SemiBold"/>
                </a:rPr>
                <a:t>kesilmesi</a:t>
              </a:r>
              <a:r>
                <a:rPr lang="en-US" sz="1667" b="0" dirty="0">
                  <a:solidFill>
                    <a:srgbClr val="0D9488"/>
                  </a:solidFill>
                  <a:latin typeface="Plus Jakarta Sans SemiBold"/>
                  <a:ea typeface="Plus Jakarta Sans SemiBold"/>
                  <a:cs typeface="Plus Jakarta Sans SemiBold"/>
                  <a:sym typeface="Plus Jakarta Sans SemiBold"/>
                </a:rPr>
                <a:t> </a:t>
              </a:r>
              <a:r>
                <a:rPr lang="en-US" sz="1667" b="0" dirty="0" err="1">
                  <a:solidFill>
                    <a:srgbClr val="0D9488"/>
                  </a:solidFill>
                  <a:latin typeface="Plus Jakarta Sans SemiBold"/>
                  <a:ea typeface="Plus Jakarta Sans SemiBold"/>
                  <a:cs typeface="Plus Jakarta Sans SemiBold"/>
                  <a:sym typeface="Plus Jakarta Sans SemiBold"/>
                </a:rPr>
                <a:t>hatırlatılır</a:t>
              </a:r>
              <a:r>
                <a:rPr lang="en-US" sz="1667" b="0" dirty="0">
                  <a:solidFill>
                    <a:srgbClr val="0D9488"/>
                  </a:solidFill>
                  <a:latin typeface="Plus Jakarta Sans SemiBold"/>
                  <a:ea typeface="Plus Jakarta Sans SemiBold"/>
                  <a:cs typeface="Plus Jakarta Sans SemiBold"/>
                  <a:sym typeface="Plus Jakarta Sans SemiBold"/>
                </a:rPr>
                <a:t>.</a:t>
              </a:r>
              <a:endParaRPr sz="1150" b="1" dirty="0">
                <a:solidFill>
                  <a:srgbClr val="0F766E"/>
                </a:solidFill>
                <a:highlight>
                  <a:srgbClr val="CCFBF1"/>
                </a:highlight>
                <a:latin typeface="Plus Jakarta Sans"/>
                <a:ea typeface="Plus Jakarta Sans"/>
                <a:cs typeface="Plus Jakarta Sans"/>
                <a:sym typeface="Plus Jakarta Sans"/>
              </a:endParaRPr>
            </a:p>
          </p:txBody>
        </p: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p53"/>
          <p:cNvSpPr/>
          <p:nvPr/>
        </p:nvSpPr>
        <p:spPr>
          <a:xfrm>
            <a:off x="609600" y="1486525"/>
            <a:ext cx="5353050" cy="4990323"/>
          </a:xfrm>
          <a:prstGeom prst="roundRect">
            <a:avLst>
              <a:gd name="adj" fmla="val 4344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9" name="Google Shape;759;p53"/>
          <p:cNvSpPr/>
          <p:nvPr/>
        </p:nvSpPr>
        <p:spPr>
          <a:xfrm>
            <a:off x="6229350" y="1363146"/>
            <a:ext cx="5353050" cy="4990323"/>
          </a:xfrm>
          <a:prstGeom prst="roundRect">
            <a:avLst>
              <a:gd name="adj" fmla="val 4021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0" name="Google Shape;760;p53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MEVZUAT VE SEVK KRİTERLERİ</a:t>
            </a:r>
            <a:endParaRPr/>
          </a:p>
        </p:txBody>
      </p:sp>
      <p:sp>
        <p:nvSpPr>
          <p:cNvPr id="761" name="Google Shape;761;p53"/>
          <p:cNvSpPr txBox="1"/>
          <p:nvPr/>
        </p:nvSpPr>
        <p:spPr>
          <a:xfrm>
            <a:off x="609600" y="733425"/>
            <a:ext cx="11582400" cy="416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Birinci Basamak SUT Çerçevesi ve Raporlama Yetkileri</a:t>
            </a:r>
            <a:endParaRPr/>
          </a:p>
        </p:txBody>
      </p:sp>
      <p:sp>
        <p:nvSpPr>
          <p:cNvPr id="762" name="Google Shape;762;p53"/>
          <p:cNvSpPr txBox="1"/>
          <p:nvPr/>
        </p:nvSpPr>
        <p:spPr>
          <a:xfrm>
            <a:off x="923925" y="1800850"/>
            <a:ext cx="4855845" cy="299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69" b="1" i="0" u="none" strike="noStrike" cap="none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Aile Hekimliği Uzmanı Rapor Çıkarabilir</a:t>
            </a:r>
            <a:endParaRPr/>
          </a:p>
        </p:txBody>
      </p:sp>
      <p:sp>
        <p:nvSpPr>
          <p:cNvPr id="763" name="Google Shape;763;p53"/>
          <p:cNvSpPr txBox="1"/>
          <p:nvPr/>
        </p:nvSpPr>
        <p:spPr>
          <a:xfrm>
            <a:off x="923925" y="2233565"/>
            <a:ext cx="4819800" cy="1173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2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13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Kapsam:</a:t>
            </a:r>
            <a:r>
              <a:rPr lang="en-US" sz="1413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Tek başına metformin, sülfonilüreler, akarboz ve glinidler (repaglinid, nateglinid): aile hekimliği uzmanı tek başına rapor düzenler ve reçete yazar.</a:t>
            </a:r>
            <a:endParaRPr/>
          </a:p>
        </p:txBody>
      </p:sp>
      <p:sp>
        <p:nvSpPr>
          <p:cNvPr id="764" name="Google Shape;764;p53"/>
          <p:cNvSpPr txBox="1"/>
          <p:nvPr/>
        </p:nvSpPr>
        <p:spPr>
          <a:xfrm>
            <a:off x="923925" y="2849641"/>
            <a:ext cx="48198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2054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6" name="Google Shape;766;p53"/>
          <p:cNvSpPr txBox="1"/>
          <p:nvPr/>
        </p:nvSpPr>
        <p:spPr>
          <a:xfrm>
            <a:off x="6543675" y="1677471"/>
            <a:ext cx="4855845" cy="299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69" b="1" i="0" u="none" strike="noStrike" cap="none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Branş Uzmanı Raporu Gerekir</a:t>
            </a:r>
            <a:endParaRPr/>
          </a:p>
        </p:txBody>
      </p:sp>
      <p:sp>
        <p:nvSpPr>
          <p:cNvPr id="767" name="Google Shape;767;p53"/>
          <p:cNvSpPr txBox="1"/>
          <p:nvPr/>
        </p:nvSpPr>
        <p:spPr>
          <a:xfrm>
            <a:off x="6543675" y="2110186"/>
            <a:ext cx="4819650" cy="1459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2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13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Kapsam:</a:t>
            </a:r>
            <a:r>
              <a:rPr lang="en-US" sz="1413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DPP-4i ve SGLT-2i (metformin sabit kombinasyonları dahil): endokrinoloji veya iç hastalıkları raporu. Pioglitazon ve analog insülinler: endokrinoloji, iç hastalıkları, çocuk sağlığı veya kardiyoloji raporu.</a:t>
            </a:r>
            <a:endParaRPr/>
          </a:p>
        </p:txBody>
      </p:sp>
      <p:sp>
        <p:nvSpPr>
          <p:cNvPr id="768" name="Google Shape;768;p53"/>
          <p:cNvSpPr txBox="1"/>
          <p:nvPr/>
        </p:nvSpPr>
        <p:spPr>
          <a:xfrm>
            <a:off x="6543675" y="3665396"/>
            <a:ext cx="4819650" cy="1459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2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13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Şart:</a:t>
            </a:r>
            <a:r>
              <a:rPr lang="en-US" sz="1413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DPP-4i ve SGLT-2i için metformin ve/veya sülfonilürenin maksimum tolere edilen dozunda yetersiz kontrol gerekir. GLP-1 RA için endokrinoloji uzmanı raporu gerekir.</a:t>
            </a:r>
            <a:endParaRPr/>
          </a:p>
        </p:txBody>
      </p:sp>
      <p:sp>
        <p:nvSpPr>
          <p:cNvPr id="769" name="Google Shape;769;p53"/>
          <p:cNvSpPr txBox="1"/>
          <p:nvPr/>
        </p:nvSpPr>
        <p:spPr>
          <a:xfrm>
            <a:off x="6543675" y="5220605"/>
            <a:ext cx="4819650" cy="912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8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36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ASM </a:t>
            </a:r>
            <a:r>
              <a:rPr lang="en-US" sz="1336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İdamesi</a:t>
            </a:r>
            <a:r>
              <a:rPr lang="en-US" sz="1336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: </a:t>
            </a:r>
            <a:r>
              <a:rPr lang="en-US" sz="1336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Rapor</a:t>
            </a:r>
            <a:r>
              <a:rPr lang="en-US" sz="1336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36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düzenlendikten</a:t>
            </a:r>
            <a:r>
              <a:rPr lang="en-US" sz="1336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36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sonra</a:t>
            </a:r>
            <a:r>
              <a:rPr lang="en-US" sz="1336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36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aile</a:t>
            </a:r>
            <a:r>
              <a:rPr lang="en-US" sz="1336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36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hekimleri</a:t>
            </a:r>
            <a:r>
              <a:rPr lang="en-US" sz="1336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36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idame</a:t>
            </a:r>
            <a:r>
              <a:rPr lang="en-US" sz="1336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36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reçetesi</a:t>
            </a:r>
            <a:r>
              <a:rPr lang="en-US" sz="1336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36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yazabilir</a:t>
            </a:r>
            <a:r>
              <a:rPr lang="en-US" sz="1336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; GLP-1 RA </a:t>
            </a:r>
            <a:r>
              <a:rPr lang="en-US" sz="1336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reçetesini</a:t>
            </a:r>
            <a:r>
              <a:rPr lang="en-US" sz="1336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36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endokrinoloji</a:t>
            </a:r>
            <a:r>
              <a:rPr lang="tr-TR" sz="1336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veya iç hastalıkları</a:t>
            </a:r>
            <a:r>
              <a:rPr lang="en-US" sz="1336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36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uzmanı</a:t>
            </a:r>
            <a:r>
              <a:rPr lang="en-US" sz="1336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36" b="1" i="0" u="none" strike="noStrike" cap="none" dirty="0" err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yazar</a:t>
            </a:r>
            <a:r>
              <a:rPr lang="en-US" sz="1336" b="1" i="0" u="none" strike="noStrike" cap="none" dirty="0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55"/>
          <p:cNvSpPr/>
          <p:nvPr/>
        </p:nvSpPr>
        <p:spPr>
          <a:xfrm>
            <a:off x="609600" y="1530161"/>
            <a:ext cx="5353050" cy="4950775"/>
          </a:xfrm>
          <a:prstGeom prst="roundRect">
            <a:avLst>
              <a:gd name="adj" fmla="val 4285"/>
            </a:avLst>
          </a:prstGeom>
          <a:solidFill>
            <a:srgbClr val="FEF2F2"/>
          </a:solidFill>
          <a:ln w="9525" cap="flat" cmpd="sng">
            <a:solidFill>
              <a:srgbClr val="FEE2E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7" name="Google Shape;797;p55"/>
          <p:cNvSpPr/>
          <p:nvPr/>
        </p:nvSpPr>
        <p:spPr>
          <a:xfrm>
            <a:off x="6229350" y="1530161"/>
            <a:ext cx="5353050" cy="4950775"/>
          </a:xfrm>
          <a:prstGeom prst="roundRect">
            <a:avLst>
              <a:gd name="adj" fmla="val 4285"/>
            </a:avLst>
          </a:prstGeom>
          <a:solidFill>
            <a:srgbClr val="FEF2F2"/>
          </a:solidFill>
          <a:ln w="9525" cap="flat" cmpd="sng">
            <a:solidFill>
              <a:srgbClr val="FEE2E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8" name="Google Shape;798;p55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DC262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HASTA GÜVENLİĞİ VE BİRİNCİ BASAMAK SEVK ALGORİTMASI</a:t>
            </a:r>
            <a:endParaRPr/>
          </a:p>
        </p:txBody>
      </p:sp>
      <p:sp>
        <p:nvSpPr>
          <p:cNvPr id="799" name="Google Shape;799;p55"/>
          <p:cNvSpPr txBox="1"/>
          <p:nvPr/>
        </p:nvSpPr>
        <p:spPr>
          <a:xfrm>
            <a:off x="609600" y="733425"/>
            <a:ext cx="11582400" cy="4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Sevk Kriterleri</a:t>
            </a:r>
            <a:endParaRPr/>
          </a:p>
        </p:txBody>
      </p:sp>
      <p:sp>
        <p:nvSpPr>
          <p:cNvPr id="800" name="Google Shape;800;p55"/>
          <p:cNvSpPr txBox="1"/>
          <p:nvPr/>
        </p:nvSpPr>
        <p:spPr>
          <a:xfrm>
            <a:off x="923925" y="1844486"/>
            <a:ext cx="4855845" cy="32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Metabolik Aciller ve Riskli Tablolar</a:t>
            </a:r>
            <a:endParaRPr/>
          </a:p>
        </p:txBody>
      </p:sp>
      <p:sp>
        <p:nvSpPr>
          <p:cNvPr id="801" name="Google Shape;801;p55"/>
          <p:cNvSpPr txBox="1"/>
          <p:nvPr/>
        </p:nvSpPr>
        <p:spPr>
          <a:xfrm>
            <a:off x="923925" y="2304238"/>
            <a:ext cx="4819650" cy="14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2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87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Hiperglisemi:</a:t>
            </a:r>
            <a:r>
              <a:rPr lang="en-US" sz="1387" b="0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HbA1c &gt;%9 ile semptomatik hiperglisemi veya AKŞ &gt;250 / rastgele PG &gt;300 mg/dL (dehidratasyon, kilo kaybı) varsa endokrinoloji konsültasyonu; DKA/HHD şüphesinde acil sevk.</a:t>
            </a:r>
            <a:endParaRPr/>
          </a:p>
        </p:txBody>
      </p:sp>
      <p:sp>
        <p:nvSpPr>
          <p:cNvPr id="802" name="Google Shape;802;p55"/>
          <p:cNvSpPr txBox="1"/>
          <p:nvPr/>
        </p:nvSpPr>
        <p:spPr>
          <a:xfrm>
            <a:off x="923925" y="3833089"/>
            <a:ext cx="4819650" cy="871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2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87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Gestasyonel Diyabet / Gebelik Planı:</a:t>
            </a:r>
            <a:r>
              <a:rPr lang="en-US" sz="1387" b="0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Kadın Doğum ve Endokrinoloji uzmanlığı gerekir; oral antidiyabetikler gebelikte kullanılmaz.</a:t>
            </a:r>
            <a:endParaRPr/>
          </a:p>
        </p:txBody>
      </p:sp>
      <p:sp>
        <p:nvSpPr>
          <p:cNvPr id="803" name="Google Shape;803;p55"/>
          <p:cNvSpPr txBox="1"/>
          <p:nvPr/>
        </p:nvSpPr>
        <p:spPr>
          <a:xfrm>
            <a:off x="923925" y="4799472"/>
            <a:ext cx="4819650" cy="589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2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87" b="1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Tekrarlayan Ağır Hipoglisemi:</a:t>
            </a:r>
            <a:r>
              <a:rPr lang="en-US" sz="1387" b="0" i="0" u="none" strike="noStrike" cap="non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Bilinç kaybı öyküsü veya hipoglisemi habersizliği gelişen olgular.</a:t>
            </a:r>
            <a:endParaRPr/>
          </a:p>
        </p:txBody>
      </p:sp>
      <p:sp>
        <p:nvSpPr>
          <p:cNvPr id="804" name="Google Shape;804;p55"/>
          <p:cNvSpPr txBox="1"/>
          <p:nvPr/>
        </p:nvSpPr>
        <p:spPr>
          <a:xfrm>
            <a:off x="6543675" y="1844486"/>
            <a:ext cx="4855845" cy="32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25" b="1" i="0" u="none" strike="noStrike" cap="none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Organ Hasarı ve Tedavi Başarısızlığı</a:t>
            </a:r>
            <a:endParaRPr/>
          </a:p>
        </p:txBody>
      </p:sp>
      <p:sp>
        <p:nvSpPr>
          <p:cNvPr id="805" name="Google Shape;805;p55"/>
          <p:cNvSpPr txBox="1"/>
          <p:nvPr/>
        </p:nvSpPr>
        <p:spPr>
          <a:xfrm>
            <a:off x="6543675" y="2304288"/>
            <a:ext cx="4819650" cy="658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2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87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İleri KBH (eGFR &lt; 30 mL/dk):</a:t>
            </a:r>
            <a:r>
              <a:rPr lang="en-US" sz="1387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Çoğu OAD'ın kontrendike olması ve renal replasman hazırlığı için Nefrolojiye sevk.</a:t>
            </a:r>
            <a:endParaRPr/>
          </a:p>
        </p:txBody>
      </p:sp>
      <p:sp>
        <p:nvSpPr>
          <p:cNvPr id="806" name="Google Shape;806;p55"/>
          <p:cNvSpPr txBox="1"/>
          <p:nvPr/>
        </p:nvSpPr>
        <p:spPr>
          <a:xfrm>
            <a:off x="6543675" y="3035808"/>
            <a:ext cx="4819650" cy="960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2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87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Aşırı Bazalizasyon Başarısızlığı:</a:t>
            </a:r>
            <a:r>
              <a:rPr lang="en-US" sz="1387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Bazal insülin &gt; 0.5 Ü/kg/gün olduğu halde tokluk glukoz kaçışlarının kontrol edilememesi (bolus insülin ihtiyacı).</a:t>
            </a:r>
            <a:endParaRPr/>
          </a:p>
        </p:txBody>
      </p:sp>
      <p:sp>
        <p:nvSpPr>
          <p:cNvPr id="807" name="Google Shape;807;p55"/>
          <p:cNvSpPr txBox="1"/>
          <p:nvPr/>
        </p:nvSpPr>
        <p:spPr>
          <a:xfrm>
            <a:off x="6543675" y="4041648"/>
            <a:ext cx="4819650" cy="658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2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87" b="1" i="0" u="none" strike="noStrike" cap="none" dirty="0" err="1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Diyabetik</a:t>
            </a:r>
            <a:r>
              <a:rPr lang="en-US" sz="1387" b="1" i="0" u="none" strike="noStrike" cap="none" dirty="0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87" b="1" i="0" u="none" strike="noStrike" cap="none" dirty="0" err="1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Ayak</a:t>
            </a:r>
            <a:r>
              <a:rPr lang="en-US" sz="1387" b="1" i="0" u="none" strike="noStrike" cap="none" dirty="0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87" b="1" i="0" u="none" strike="noStrike" cap="none" dirty="0" err="1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Ülseri</a:t>
            </a:r>
            <a:r>
              <a:rPr lang="en-US" sz="1387" b="1" i="0" u="none" strike="noStrike" cap="none" dirty="0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/ </a:t>
            </a:r>
            <a:r>
              <a:rPr lang="en-US" sz="1387" b="1" i="0" u="none" strike="noStrike" cap="none" dirty="0" err="1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Selülit</a:t>
            </a:r>
            <a:r>
              <a:rPr lang="en-US" sz="1387" b="1" i="0" u="none" strike="noStrike" cap="none" dirty="0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: </a:t>
            </a:r>
            <a:r>
              <a:rPr lang="en-US" sz="1387" b="1" i="0" u="none" strike="noStrike" cap="none" dirty="0" err="1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Vakit</a:t>
            </a:r>
            <a:r>
              <a:rPr lang="en-US" sz="1387" b="1" i="0" u="none" strike="noStrike" cap="none" dirty="0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87" b="1" i="0" u="none" strike="noStrike" cap="none" dirty="0" err="1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kaybetmeden</a:t>
            </a:r>
            <a:r>
              <a:rPr lang="en-US" sz="1387" b="1" i="0" u="none" strike="noStrike" cap="none" dirty="0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87" b="1" i="0" u="none" strike="noStrike" cap="none" dirty="0" err="1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multidisipliner</a:t>
            </a:r>
            <a:r>
              <a:rPr lang="en-US" sz="1387" b="1" i="0" u="none" strike="noStrike" cap="none" dirty="0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tr-TR" sz="1387" b="1" dirty="0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merkeze </a:t>
            </a:r>
            <a:r>
              <a:rPr lang="en-US" sz="1387" b="1" i="0" u="none" strike="noStrike" cap="none" dirty="0" err="1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sevk</a:t>
            </a:r>
            <a:r>
              <a:rPr lang="en-US" sz="1387" b="1" i="0" u="none" strike="noStrike" cap="none" dirty="0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387" b="1" i="0" u="none" strike="noStrike" cap="none" dirty="0" err="1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edilir</a:t>
            </a:r>
            <a:r>
              <a:rPr lang="en-US" sz="1387" b="1" i="0" u="none" strike="noStrike" cap="none" dirty="0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dirty="0"/>
          </a:p>
        </p:txBody>
      </p:sp>
      <p:sp>
        <p:nvSpPr>
          <p:cNvPr id="900" name="Google Shape;806;p55"/>
          <p:cNvSpPr txBox="1"/>
          <p:nvPr/>
        </p:nvSpPr>
        <p:spPr>
          <a:xfrm>
            <a:off x="6543675" y="4773168"/>
            <a:ext cx="4819650" cy="1280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2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87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Tip 1 / LADA Şüphesi:</a:t>
            </a:r>
            <a:r>
              <a:rPr lang="en-US" sz="1387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Genç yaş, ani başlangıç, zayıf yapı, kilo kaybı veya DKA ile gelen hastada tip 1 şüphesiyle endokrinolojiye yönlendirilir. Tip 1 takibi endokrinoloji merkezinde yapılır; aile hekimi diyabet dışı sorunlarda ve takipte destek olur.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33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37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KAYNAKLAR</a:t>
            </a:r>
            <a:endParaRPr/>
          </a:p>
        </p:txBody>
      </p:sp>
      <p:sp>
        <p:nvSpPr>
          <p:cNvPr id="452" name="Google Shape;452;p33"/>
          <p:cNvSpPr txBox="1"/>
          <p:nvPr/>
        </p:nvSpPr>
        <p:spPr>
          <a:xfrm>
            <a:off x="609600" y="733425"/>
            <a:ext cx="11582400" cy="416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Kaynakça</a:t>
            </a:r>
            <a:endParaRPr/>
          </a:p>
        </p:txBody>
      </p:sp>
      <p:sp>
        <p:nvSpPr>
          <p:cNvPr id="453" name="TextBox 452"/>
          <p:cNvSpPr txBox="1"/>
          <p:nvPr/>
        </p:nvSpPr>
        <p:spPr>
          <a:xfrm>
            <a:off x="612648" y="173736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1800" dirty="0">
                <a:solidFill>
                  <a:srgbClr val="1E293B"/>
                </a:solidFill>
                <a:latin typeface="Plus Jakarta Sans"/>
              </a:rPr>
              <a:t>1. </a:t>
            </a:r>
            <a:r>
              <a:rPr sz="1800" dirty="0" err="1">
                <a:solidFill>
                  <a:srgbClr val="1E293B"/>
                </a:solidFill>
                <a:latin typeface="Plus Jakarta Sans"/>
              </a:rPr>
              <a:t>Türkiye</a:t>
            </a:r>
            <a:r>
              <a:rPr sz="1800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1800" dirty="0" err="1">
                <a:solidFill>
                  <a:srgbClr val="1E293B"/>
                </a:solidFill>
                <a:latin typeface="Plus Jakarta Sans"/>
              </a:rPr>
              <a:t>Endokrinoloji</a:t>
            </a:r>
            <a:r>
              <a:rPr sz="1800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1800" dirty="0" err="1">
                <a:solidFill>
                  <a:srgbClr val="1E293B"/>
                </a:solidFill>
                <a:latin typeface="Plus Jakarta Sans"/>
              </a:rPr>
              <a:t>ve</a:t>
            </a:r>
            <a:r>
              <a:rPr sz="1800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1800" dirty="0" err="1">
                <a:solidFill>
                  <a:srgbClr val="1E293B"/>
                </a:solidFill>
                <a:latin typeface="Plus Jakarta Sans"/>
              </a:rPr>
              <a:t>Metabolizma</a:t>
            </a:r>
            <a:r>
              <a:rPr sz="1800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1800" dirty="0" err="1">
                <a:solidFill>
                  <a:srgbClr val="1E293B"/>
                </a:solidFill>
                <a:latin typeface="Plus Jakarta Sans"/>
              </a:rPr>
              <a:t>Derneği</a:t>
            </a:r>
            <a:r>
              <a:rPr sz="1800" dirty="0">
                <a:solidFill>
                  <a:srgbClr val="1E293B"/>
                </a:solidFill>
                <a:latin typeface="Plus Jakarta Sans"/>
              </a:rPr>
              <a:t> (TEMD). Diabetes Mellitus </a:t>
            </a:r>
            <a:r>
              <a:rPr sz="1800" dirty="0" err="1">
                <a:solidFill>
                  <a:srgbClr val="1E293B"/>
                </a:solidFill>
                <a:latin typeface="Plus Jakarta Sans"/>
              </a:rPr>
              <a:t>ve</a:t>
            </a:r>
            <a:r>
              <a:rPr sz="1800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1800" dirty="0" err="1">
                <a:solidFill>
                  <a:srgbClr val="1E293B"/>
                </a:solidFill>
                <a:latin typeface="Plus Jakarta Sans"/>
              </a:rPr>
              <a:t>Komplikasyonlarının</a:t>
            </a:r>
            <a:r>
              <a:rPr sz="1800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1800" dirty="0" err="1">
                <a:solidFill>
                  <a:srgbClr val="1E293B"/>
                </a:solidFill>
                <a:latin typeface="Plus Jakarta Sans"/>
              </a:rPr>
              <a:t>Tanı</a:t>
            </a:r>
            <a:r>
              <a:rPr sz="1800" dirty="0">
                <a:solidFill>
                  <a:srgbClr val="1E293B"/>
                </a:solidFill>
                <a:latin typeface="Plus Jakarta Sans"/>
              </a:rPr>
              <a:t>, </a:t>
            </a:r>
            <a:r>
              <a:rPr sz="1800" dirty="0" err="1">
                <a:solidFill>
                  <a:srgbClr val="1E293B"/>
                </a:solidFill>
                <a:latin typeface="Plus Jakarta Sans"/>
              </a:rPr>
              <a:t>Tedavi</a:t>
            </a:r>
            <a:r>
              <a:rPr sz="1800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1800" dirty="0" err="1">
                <a:solidFill>
                  <a:srgbClr val="1E293B"/>
                </a:solidFill>
                <a:latin typeface="Plus Jakarta Sans"/>
              </a:rPr>
              <a:t>ve</a:t>
            </a:r>
            <a:r>
              <a:rPr sz="1800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1800" dirty="0" err="1">
                <a:solidFill>
                  <a:srgbClr val="1E293B"/>
                </a:solidFill>
                <a:latin typeface="Plus Jakarta Sans"/>
              </a:rPr>
              <a:t>İzlem</a:t>
            </a:r>
            <a:r>
              <a:rPr sz="1800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1800" dirty="0" err="1">
                <a:solidFill>
                  <a:srgbClr val="1E293B"/>
                </a:solidFill>
                <a:latin typeface="Plus Jakarta Sans"/>
              </a:rPr>
              <a:t>Kılavuzu</a:t>
            </a:r>
            <a:r>
              <a:rPr sz="1800" dirty="0">
                <a:solidFill>
                  <a:srgbClr val="1E293B"/>
                </a:solidFill>
                <a:latin typeface="Plus Jakarta Sans"/>
              </a:rPr>
              <a:t>. 17. </a:t>
            </a:r>
            <a:r>
              <a:rPr sz="1800" dirty="0" err="1">
                <a:solidFill>
                  <a:srgbClr val="1E293B"/>
                </a:solidFill>
                <a:latin typeface="Plus Jakarta Sans"/>
              </a:rPr>
              <a:t>Baskı</a:t>
            </a:r>
            <a:r>
              <a:rPr sz="1800" dirty="0">
                <a:solidFill>
                  <a:srgbClr val="1E293B"/>
                </a:solidFill>
                <a:latin typeface="Plus Jakarta Sans"/>
              </a:rPr>
              <a:t>. 2026.</a:t>
            </a:r>
          </a:p>
          <a:p>
            <a:pPr>
              <a:spcAft>
                <a:spcPts val="1400"/>
              </a:spcAft>
            </a:pPr>
            <a:r>
              <a:rPr sz="1800" dirty="0">
                <a:solidFill>
                  <a:srgbClr val="1E293B"/>
                </a:solidFill>
                <a:latin typeface="Plus Jakarta Sans"/>
              </a:rPr>
              <a:t>2. T.C. </a:t>
            </a:r>
            <a:r>
              <a:rPr sz="1800" dirty="0" err="1">
                <a:solidFill>
                  <a:srgbClr val="1E293B"/>
                </a:solidFill>
                <a:latin typeface="Plus Jakarta Sans"/>
              </a:rPr>
              <a:t>Sağlık</a:t>
            </a:r>
            <a:r>
              <a:rPr sz="1800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1800" dirty="0" err="1">
                <a:solidFill>
                  <a:srgbClr val="1E293B"/>
                </a:solidFill>
                <a:latin typeface="Plus Jakarta Sans"/>
              </a:rPr>
              <a:t>Bakanlığı</a:t>
            </a:r>
            <a:r>
              <a:rPr sz="1800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1800" dirty="0" err="1">
                <a:solidFill>
                  <a:srgbClr val="1E293B"/>
                </a:solidFill>
                <a:latin typeface="Plus Jakarta Sans"/>
              </a:rPr>
              <a:t>Halk</a:t>
            </a:r>
            <a:r>
              <a:rPr sz="1800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1800" dirty="0" err="1">
                <a:solidFill>
                  <a:srgbClr val="1E293B"/>
                </a:solidFill>
                <a:latin typeface="Plus Jakarta Sans"/>
              </a:rPr>
              <a:t>Sağlığı</a:t>
            </a:r>
            <a:r>
              <a:rPr sz="1800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1800" dirty="0" err="1">
                <a:solidFill>
                  <a:srgbClr val="1E293B"/>
                </a:solidFill>
                <a:latin typeface="Plus Jakarta Sans"/>
              </a:rPr>
              <a:t>Genel</a:t>
            </a:r>
            <a:r>
              <a:rPr sz="1800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1800" dirty="0" err="1">
                <a:solidFill>
                  <a:srgbClr val="1E293B"/>
                </a:solidFill>
                <a:latin typeface="Plus Jakarta Sans"/>
              </a:rPr>
              <a:t>Müdürlüğü</a:t>
            </a:r>
            <a:r>
              <a:rPr sz="1800" dirty="0">
                <a:solidFill>
                  <a:srgbClr val="1E293B"/>
                </a:solidFill>
                <a:latin typeface="Plus Jakarta Sans"/>
              </a:rPr>
              <a:t>. </a:t>
            </a:r>
            <a:r>
              <a:rPr sz="1800" dirty="0" err="1">
                <a:solidFill>
                  <a:srgbClr val="1E293B"/>
                </a:solidFill>
                <a:latin typeface="Plus Jakarta Sans"/>
              </a:rPr>
              <a:t>Birinci</a:t>
            </a:r>
            <a:r>
              <a:rPr sz="1800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1800" dirty="0" err="1">
                <a:solidFill>
                  <a:srgbClr val="1E293B"/>
                </a:solidFill>
                <a:latin typeface="Plus Jakarta Sans"/>
              </a:rPr>
              <a:t>Basamağa</a:t>
            </a:r>
            <a:r>
              <a:rPr sz="1800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1800" dirty="0" err="1">
                <a:solidFill>
                  <a:srgbClr val="1E293B"/>
                </a:solidFill>
                <a:latin typeface="Plus Jakarta Sans"/>
              </a:rPr>
              <a:t>Yönelik</a:t>
            </a:r>
            <a:r>
              <a:rPr sz="1800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1800" dirty="0" err="1">
                <a:solidFill>
                  <a:srgbClr val="1E293B"/>
                </a:solidFill>
                <a:latin typeface="Plus Jakarta Sans"/>
              </a:rPr>
              <a:t>Tanı</a:t>
            </a:r>
            <a:r>
              <a:rPr sz="1800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1800" dirty="0" err="1">
                <a:solidFill>
                  <a:srgbClr val="1E293B"/>
                </a:solidFill>
                <a:latin typeface="Plus Jakarta Sans"/>
              </a:rPr>
              <a:t>ve</a:t>
            </a:r>
            <a:r>
              <a:rPr sz="1800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1800" dirty="0" err="1">
                <a:solidFill>
                  <a:srgbClr val="1E293B"/>
                </a:solidFill>
                <a:latin typeface="Plus Jakarta Sans"/>
              </a:rPr>
              <a:t>Tedavi</a:t>
            </a:r>
            <a:r>
              <a:rPr sz="1800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1800" dirty="0" err="1">
                <a:solidFill>
                  <a:srgbClr val="1E293B"/>
                </a:solidFill>
                <a:latin typeface="Plus Jakarta Sans"/>
              </a:rPr>
              <a:t>Rehberi</a:t>
            </a:r>
            <a:r>
              <a:rPr sz="1800" dirty="0">
                <a:solidFill>
                  <a:srgbClr val="1E293B"/>
                </a:solidFill>
                <a:latin typeface="Plus Jakarta Sans"/>
              </a:rPr>
              <a:t>. </a:t>
            </a:r>
            <a:r>
              <a:rPr sz="1800" dirty="0" err="1">
                <a:solidFill>
                  <a:srgbClr val="1E293B"/>
                </a:solidFill>
                <a:latin typeface="Plus Jakarta Sans"/>
              </a:rPr>
              <a:t>Yayın</a:t>
            </a:r>
            <a:r>
              <a:rPr sz="1800" dirty="0">
                <a:solidFill>
                  <a:srgbClr val="1E293B"/>
                </a:solidFill>
                <a:latin typeface="Plus Jakarta Sans"/>
              </a:rPr>
              <a:t> No: 1395. Ankara, 2026.</a:t>
            </a:r>
          </a:p>
          <a:p>
            <a:pPr>
              <a:spcAft>
                <a:spcPts val="1400"/>
              </a:spcAft>
            </a:pPr>
            <a:r>
              <a:rPr sz="1800" dirty="0">
                <a:solidFill>
                  <a:srgbClr val="1E293B"/>
                </a:solidFill>
                <a:latin typeface="Plus Jakarta Sans"/>
              </a:rPr>
              <a:t>3. </a:t>
            </a:r>
            <a:r>
              <a:rPr sz="1800" dirty="0" err="1">
                <a:solidFill>
                  <a:srgbClr val="1E293B"/>
                </a:solidFill>
                <a:latin typeface="Plus Jakarta Sans"/>
              </a:rPr>
              <a:t>Sosyal</a:t>
            </a:r>
            <a:r>
              <a:rPr sz="1800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1800" dirty="0" err="1">
                <a:solidFill>
                  <a:srgbClr val="1E293B"/>
                </a:solidFill>
                <a:latin typeface="Plus Jakarta Sans"/>
              </a:rPr>
              <a:t>Güvenlik</a:t>
            </a:r>
            <a:r>
              <a:rPr sz="1800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1800" dirty="0" err="1">
                <a:solidFill>
                  <a:srgbClr val="1E293B"/>
                </a:solidFill>
                <a:latin typeface="Plus Jakarta Sans"/>
              </a:rPr>
              <a:t>Kurumu</a:t>
            </a:r>
            <a:r>
              <a:rPr sz="1800" dirty="0">
                <a:solidFill>
                  <a:srgbClr val="1E293B"/>
                </a:solidFill>
                <a:latin typeface="Plus Jakarta Sans"/>
              </a:rPr>
              <a:t>. </a:t>
            </a:r>
            <a:r>
              <a:rPr sz="1800" dirty="0" err="1">
                <a:solidFill>
                  <a:srgbClr val="1E293B"/>
                </a:solidFill>
                <a:latin typeface="Plus Jakarta Sans"/>
              </a:rPr>
              <a:t>Sağlık</a:t>
            </a:r>
            <a:r>
              <a:rPr sz="1800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1800" dirty="0" err="1">
                <a:solidFill>
                  <a:srgbClr val="1E293B"/>
                </a:solidFill>
                <a:latin typeface="Plus Jakarta Sans"/>
              </a:rPr>
              <a:t>Uygulama</a:t>
            </a:r>
            <a:r>
              <a:rPr sz="1800" dirty="0">
                <a:solidFill>
                  <a:srgbClr val="1E293B"/>
                </a:solidFill>
                <a:latin typeface="Plus Jakarta Sans"/>
              </a:rPr>
              <a:t> </a:t>
            </a:r>
            <a:r>
              <a:rPr sz="1800" dirty="0" err="1">
                <a:solidFill>
                  <a:srgbClr val="1E293B"/>
                </a:solidFill>
                <a:latin typeface="Plus Jakarta Sans"/>
              </a:rPr>
              <a:t>Tebliği</a:t>
            </a:r>
            <a:r>
              <a:rPr sz="1800" dirty="0">
                <a:solidFill>
                  <a:srgbClr val="1E293B"/>
                </a:solidFill>
                <a:latin typeface="Plus Jakarta Sans"/>
              </a:rPr>
              <a:t> (SUT).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A23"/>
        </a:solidFill>
        <a:effectLst/>
      </p:bgPr>
    </p:bg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56"/>
          <p:cNvSpPr/>
          <p:nvPr/>
        </p:nvSpPr>
        <p:spPr>
          <a:xfrm>
            <a:off x="4062411" y="4400843"/>
            <a:ext cx="4067175" cy="582244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rgbClr val="0D94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6" name="Google Shape;816;p56"/>
          <p:cNvSpPr txBox="1"/>
          <p:nvPr/>
        </p:nvSpPr>
        <p:spPr>
          <a:xfrm>
            <a:off x="4208264" y="2031206"/>
            <a:ext cx="37755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84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7" name="Google Shape;817;p56"/>
          <p:cNvSpPr txBox="1"/>
          <p:nvPr/>
        </p:nvSpPr>
        <p:spPr>
          <a:xfrm>
            <a:off x="500062" y="2759868"/>
            <a:ext cx="11191875" cy="58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FCD34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“</a:t>
            </a:r>
            <a:r>
              <a:rPr lang="en-US" sz="1500" b="1" i="0" u="none" strike="noStrike" cap="none" dirty="0" err="1">
                <a:solidFill>
                  <a:srgbClr val="FCD34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Diyabet</a:t>
            </a:r>
            <a:r>
              <a:rPr lang="en-US" sz="1500" b="1" i="0" u="none" strike="noStrike" cap="none" dirty="0">
                <a:solidFill>
                  <a:srgbClr val="FCD34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500" b="1" i="0" u="none" strike="noStrike" cap="none" dirty="0" err="1">
                <a:solidFill>
                  <a:srgbClr val="FCD34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yönetiminde</a:t>
            </a:r>
            <a:r>
              <a:rPr lang="en-US" sz="1500" b="1" i="0" u="none" strike="noStrike" cap="none" dirty="0">
                <a:solidFill>
                  <a:srgbClr val="FCD34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500" b="1" i="0" u="none" strike="noStrike" cap="none" dirty="0" err="1">
                <a:solidFill>
                  <a:srgbClr val="FCD34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glukoz</a:t>
            </a:r>
            <a:r>
              <a:rPr lang="en-US" sz="1500" b="1" i="0" u="none" strike="noStrike" cap="none" dirty="0">
                <a:solidFill>
                  <a:srgbClr val="FCD34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500" b="1" i="0" u="none" strike="noStrike" cap="none" dirty="0" err="1">
                <a:solidFill>
                  <a:srgbClr val="FCD34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hedefi</a:t>
            </a:r>
            <a:r>
              <a:rPr lang="en-US" sz="1500" b="1" i="0" u="none" strike="noStrike" cap="none" dirty="0">
                <a:solidFill>
                  <a:srgbClr val="FCD34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500" b="1" i="0" u="none" strike="noStrike" cap="none" dirty="0" err="1">
                <a:solidFill>
                  <a:srgbClr val="FCD34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kadar</a:t>
            </a:r>
            <a:r>
              <a:rPr lang="en-US" sz="1500" b="1" i="0" u="none" strike="noStrike" cap="none" dirty="0">
                <a:solidFill>
                  <a:srgbClr val="FCD34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500" b="1" i="0" u="none" strike="noStrike" cap="none" dirty="0" err="1">
                <a:solidFill>
                  <a:srgbClr val="FCD34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kardiyorenal</a:t>
            </a:r>
            <a:r>
              <a:rPr lang="en-US" sz="1500" b="1" i="0" u="none" strike="noStrike" cap="none" dirty="0">
                <a:solidFill>
                  <a:srgbClr val="FCD34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organ </a:t>
            </a:r>
            <a:r>
              <a:rPr lang="en-US" sz="1500" b="1" i="0" u="none" strike="noStrike" cap="none" dirty="0" err="1">
                <a:solidFill>
                  <a:srgbClr val="FCD34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koruması</a:t>
            </a:r>
            <a:r>
              <a:rPr lang="en-US" sz="1500" b="1" i="0" u="none" strike="noStrike" cap="none" dirty="0">
                <a:solidFill>
                  <a:srgbClr val="FCD34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500" b="1" i="0" u="none" strike="noStrike" cap="none" dirty="0" err="1">
                <a:solidFill>
                  <a:srgbClr val="FCD34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ve</a:t>
            </a:r>
            <a:r>
              <a:rPr lang="en-US" sz="1500" b="1" i="0" u="none" strike="noStrike" cap="none" dirty="0">
                <a:solidFill>
                  <a:srgbClr val="FCD34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hasta </a:t>
            </a:r>
            <a:r>
              <a:rPr lang="en-US" sz="1500" b="1" i="0" u="none" strike="noStrike" cap="none" dirty="0" err="1">
                <a:solidFill>
                  <a:srgbClr val="FCD34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güvenliği</a:t>
            </a:r>
            <a:r>
              <a:rPr lang="en-US" sz="1500" b="1" i="0" u="none" strike="noStrike" cap="none" dirty="0">
                <a:solidFill>
                  <a:srgbClr val="FCD34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500" b="1" i="0" u="none" strike="noStrike" cap="none" dirty="0" err="1">
                <a:solidFill>
                  <a:srgbClr val="FCD34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esastır</a:t>
            </a:r>
            <a:r>
              <a:rPr lang="en-US" sz="1500" b="1" i="0" u="none" strike="noStrike" cap="none" dirty="0">
                <a:solidFill>
                  <a:srgbClr val="FCD34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; </a:t>
            </a:r>
            <a:r>
              <a:rPr lang="en-US" sz="1500" b="1" i="0" u="none" strike="noStrike" cap="none" dirty="0" err="1">
                <a:solidFill>
                  <a:srgbClr val="FCD34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doğru</a:t>
            </a:r>
            <a:r>
              <a:rPr lang="en-US" sz="1500" b="1" i="0" u="none" strike="noStrike" cap="none" dirty="0">
                <a:solidFill>
                  <a:srgbClr val="FCD34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500" b="1" i="0" u="none" strike="noStrike" cap="none" dirty="0" err="1">
                <a:solidFill>
                  <a:srgbClr val="FCD34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hastaya</a:t>
            </a:r>
            <a:r>
              <a:rPr lang="en-US" sz="1500" b="1" i="0" u="none" strike="noStrike" cap="none" dirty="0">
                <a:solidFill>
                  <a:srgbClr val="FCD34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500" b="1" i="0" u="none" strike="noStrike" cap="none" dirty="0" err="1">
                <a:solidFill>
                  <a:srgbClr val="FCD34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doğru</a:t>
            </a:r>
            <a:r>
              <a:rPr lang="en-US" sz="1500" b="1" i="0" u="none" strike="noStrike" cap="none" dirty="0">
                <a:solidFill>
                  <a:srgbClr val="FCD34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500" b="1" i="0" u="none" strike="noStrike" cap="none" dirty="0" err="1">
                <a:solidFill>
                  <a:srgbClr val="FCD34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ilaç</a:t>
            </a:r>
            <a:r>
              <a:rPr lang="en-US" sz="1500" b="1" i="0" u="none" strike="noStrike" cap="none" dirty="0">
                <a:solidFill>
                  <a:srgbClr val="FCD34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, </a:t>
            </a:r>
            <a:r>
              <a:rPr lang="en-US" sz="1500" b="1" i="0" u="none" strike="noStrike" cap="none" dirty="0" err="1">
                <a:solidFill>
                  <a:srgbClr val="FCD34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doğru</a:t>
            </a:r>
            <a:r>
              <a:rPr lang="en-US" sz="1500" b="1" i="0" u="none" strike="noStrike" cap="none" dirty="0">
                <a:solidFill>
                  <a:srgbClr val="FCD34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500" b="1" i="0" u="none" strike="noStrike" cap="none" dirty="0" err="1">
                <a:solidFill>
                  <a:srgbClr val="FCD34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zamanda</a:t>
            </a:r>
            <a:r>
              <a:rPr lang="en-US" sz="1500" b="1" i="0" u="none" strike="noStrike" cap="none" dirty="0">
                <a:solidFill>
                  <a:srgbClr val="FCD34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1500" b="1" i="0" u="none" strike="noStrike" cap="none" dirty="0" err="1">
                <a:solidFill>
                  <a:srgbClr val="FCD34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başlanmalıdır</a:t>
            </a:r>
            <a:r>
              <a:rPr lang="en-US" sz="1500" b="1" i="0" u="none" strike="noStrike" cap="none" dirty="0">
                <a:solidFill>
                  <a:srgbClr val="FCD34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.”</a:t>
            </a:r>
            <a:endParaRPr dirty="0"/>
          </a:p>
        </p:txBody>
      </p:sp>
      <p:sp>
        <p:nvSpPr>
          <p:cNvPr id="821" name="Google Shape;821;p56"/>
          <p:cNvSpPr txBox="1"/>
          <p:nvPr/>
        </p:nvSpPr>
        <p:spPr>
          <a:xfrm>
            <a:off x="3858815" y="4528231"/>
            <a:ext cx="4474500" cy="327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2DD4B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Sorular ve Katkılar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5453</Words>
  <Application>Microsoft Office PowerPoint</Application>
  <PresentationFormat>Geniş ekran</PresentationFormat>
  <Paragraphs>523</Paragraphs>
  <Slides>49</Slides>
  <Notes>43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49</vt:i4>
      </vt:variant>
    </vt:vector>
  </HeadingPairs>
  <TitlesOfParts>
    <vt:vector size="56" baseType="lpstr">
      <vt:lpstr>Arial</vt:lpstr>
      <vt:lpstr>Plus Jakarta Sans ExtraBold</vt:lpstr>
      <vt:lpstr>Plus Jakarta Sans SemiBold</vt:lpstr>
      <vt:lpstr>Calibri</vt:lpstr>
      <vt:lpstr>Plus Jakarta Sans Medium</vt:lpstr>
      <vt:lpstr>Plus Jakarta Sans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FUJITSU</dc:creator>
  <cp:lastModifiedBy>Aile Hekimliği Ktü</cp:lastModifiedBy>
  <cp:revision>8</cp:revision>
  <dcterms:modified xsi:type="dcterms:W3CDTF">2026-11-02T16:34:08Z</dcterms:modified>
</cp:coreProperties>
</file>