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sldIdLst>
    <p:sldId id="329" r:id="rId2"/>
    <p:sldId id="395" r:id="rId3"/>
    <p:sldId id="396" r:id="rId4"/>
    <p:sldId id="378" r:id="rId5"/>
    <p:sldId id="330" r:id="rId6"/>
    <p:sldId id="380" r:id="rId7"/>
    <p:sldId id="360" r:id="rId8"/>
    <p:sldId id="397" r:id="rId9"/>
    <p:sldId id="398" r:id="rId10"/>
    <p:sldId id="353" r:id="rId11"/>
    <p:sldId id="361" r:id="rId12"/>
    <p:sldId id="399" r:id="rId13"/>
    <p:sldId id="400" r:id="rId14"/>
    <p:sldId id="401" r:id="rId15"/>
    <p:sldId id="379" r:id="rId16"/>
    <p:sldId id="362" r:id="rId17"/>
    <p:sldId id="402" r:id="rId18"/>
    <p:sldId id="403" r:id="rId19"/>
    <p:sldId id="363" r:id="rId20"/>
    <p:sldId id="364" r:id="rId21"/>
    <p:sldId id="294" r:id="rId22"/>
    <p:sldId id="368" r:id="rId23"/>
    <p:sldId id="369" r:id="rId24"/>
    <p:sldId id="297" r:id="rId25"/>
    <p:sldId id="298" r:id="rId26"/>
    <p:sldId id="404" r:id="rId27"/>
    <p:sldId id="370" r:id="rId28"/>
    <p:sldId id="392" r:id="rId29"/>
    <p:sldId id="317" r:id="rId30"/>
    <p:sldId id="405" r:id="rId31"/>
    <p:sldId id="371" r:id="rId32"/>
    <p:sldId id="343" r:id="rId33"/>
    <p:sldId id="377" r:id="rId34"/>
    <p:sldId id="346" r:id="rId35"/>
    <p:sldId id="372" r:id="rId36"/>
    <p:sldId id="316" r:id="rId37"/>
    <p:sldId id="410" r:id="rId38"/>
    <p:sldId id="393" r:id="rId39"/>
    <p:sldId id="406" r:id="rId40"/>
    <p:sldId id="407" r:id="rId41"/>
    <p:sldId id="394" r:id="rId42"/>
    <p:sldId id="408" r:id="rId43"/>
    <p:sldId id="381" r:id="rId44"/>
    <p:sldId id="382" r:id="rId45"/>
    <p:sldId id="412" r:id="rId46"/>
    <p:sldId id="349" r:id="rId47"/>
    <p:sldId id="383" r:id="rId48"/>
    <p:sldId id="328" r:id="rId49"/>
    <p:sldId id="409" r:id="rId50"/>
    <p:sldId id="326" r:id="rId51"/>
    <p:sldId id="327" r:id="rId52"/>
    <p:sldId id="374" r:id="rId53"/>
    <p:sldId id="411" r:id="rId54"/>
    <p:sldId id="413" r:id="rId5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027" autoAdjust="0"/>
  </p:normalViewPr>
  <p:slideViewPr>
    <p:cSldViewPr>
      <p:cViewPr varScale="1">
        <p:scale>
          <a:sx n="117" d="100"/>
          <a:sy n="117" d="100"/>
        </p:scale>
        <p:origin x="-15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B28291-CB02-4267-977A-D1E92F2C884F}" type="datetimeFigureOut">
              <a:rPr lang="tr-TR"/>
              <a:pPr>
                <a:defRPr/>
              </a:pPr>
              <a:t>05.01.2016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D5830-E02F-4E15-8BA3-433CD8507A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221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A89F7E-0D25-4934-9AA9-AE1AEF8F46A8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0D4CF-99FA-42E9-B8C7-61C1C507A496}" type="datetimeFigureOut">
              <a:rPr lang="tr-TR"/>
              <a:pPr>
                <a:defRPr/>
              </a:pPr>
              <a:t>05.01.2016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1A9E-ACD1-4CD8-A240-DFF054EF23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481A-80FA-4D66-B461-08A70BC37FC6}" type="datetimeFigureOut">
              <a:rPr lang="tr-TR"/>
              <a:pPr>
                <a:defRPr/>
              </a:pPr>
              <a:t>05.01.2016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4EC04-EAB9-47DD-BB73-EEFE34F867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6EE4-2BB4-4121-9493-2A93E019B65A}" type="datetimeFigureOut">
              <a:rPr lang="tr-TR"/>
              <a:pPr>
                <a:defRPr/>
              </a:pPr>
              <a:t>05.01.2016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E48D-620C-4FDE-A137-CBA0C5AD0A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82F60-A60A-4738-A87A-ADE322D03D1E}" type="datetimeFigureOut">
              <a:rPr lang="tr-TR"/>
              <a:pPr>
                <a:defRPr/>
              </a:pPr>
              <a:t>05.01.2016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5168-D89C-4CA6-92D2-5EE83526ED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AFB3-E6C2-4575-AFC3-E8180AC0EA57}" type="datetimeFigureOut">
              <a:rPr lang="tr-TR"/>
              <a:pPr>
                <a:defRPr/>
              </a:pPr>
              <a:t>05.01.2016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11A2-5AF1-4495-963F-E6D3B6F2CC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3B72-E69D-43A6-8456-500CE136BA03}" type="datetimeFigureOut">
              <a:rPr lang="tr-TR"/>
              <a:pPr>
                <a:defRPr/>
              </a:pPr>
              <a:t>05.01.2016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AF12-DACE-46C1-B23A-96BBFDBFEE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6E930-F564-47B8-A7D8-89439FD92A5C}" type="datetimeFigureOut">
              <a:rPr lang="tr-TR"/>
              <a:pPr>
                <a:defRPr/>
              </a:pPr>
              <a:t>05.01.2016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6365-6371-494E-BBCD-C750A7D3F2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FD60-3962-4CF3-8F62-46D7F575AA9C}" type="datetimeFigureOut">
              <a:rPr lang="tr-TR"/>
              <a:pPr>
                <a:defRPr/>
              </a:pPr>
              <a:t>05.01.2016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D077-5508-43E4-A430-75A0BC296F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D1B0-1DCA-486F-B468-50055F285FA5}" type="datetimeFigureOut">
              <a:rPr lang="tr-TR"/>
              <a:pPr>
                <a:defRPr/>
              </a:pPr>
              <a:t>05.01.2016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3B03-8CB8-45B9-8185-3D3C43EB476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47E3-AC45-4123-B28F-A9B8C65D0FC1}" type="datetimeFigureOut">
              <a:rPr lang="tr-TR"/>
              <a:pPr>
                <a:defRPr/>
              </a:pPr>
              <a:t>05.01.2016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9686F-E0E1-43ED-B5E4-1ECE0A8266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485BC-48F9-45A9-897C-38476A698117}" type="datetimeFigureOut">
              <a:rPr lang="tr-TR"/>
              <a:pPr>
                <a:defRPr/>
              </a:pPr>
              <a:t>05.01.2016</a:t>
            </a:fld>
            <a:endParaRPr lang="tr-TR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11150-07B1-4AB5-83B0-EBD23C9D76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2A4200-7565-4B23-A92A-FA504AB35FE7}" type="datetimeFigureOut">
              <a:rPr lang="tr-TR"/>
              <a:pPr>
                <a:defRPr/>
              </a:pPr>
              <a:t>05.01.2016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90CD63-D218-42AF-AFBC-37AF3AE299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4" r:id="rId9"/>
    <p:sldLayoutId id="2147483682" r:id="rId10"/>
    <p:sldLayoutId id="214748368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Unvan 3"/>
          <p:cNvSpPr>
            <a:spLocks noGrp="1"/>
          </p:cNvSpPr>
          <p:nvPr>
            <p:ph type="ctrTitle"/>
          </p:nvPr>
        </p:nvSpPr>
        <p:spPr>
          <a:xfrm>
            <a:off x="1004213" y="781984"/>
            <a:ext cx="7116763" cy="1470025"/>
          </a:xfrm>
        </p:spPr>
        <p:txBody>
          <a:bodyPr/>
          <a:lstStyle/>
          <a:p>
            <a:pPr eaLnBrk="1" hangingPunct="1"/>
            <a:r>
              <a:rPr lang="tr-TR" sz="4800" dirty="0" smtClean="0">
                <a:solidFill>
                  <a:schemeClr val="tx1"/>
                </a:solidFill>
                <a:cs typeface="Trebuchet MS" pitchFamily="34" charset="0"/>
              </a:rPr>
              <a:t>BESLENME VE YEME BOZUKLUKLARI</a:t>
            </a:r>
          </a:p>
        </p:txBody>
      </p:sp>
      <p:sp>
        <p:nvSpPr>
          <p:cNvPr id="14338" name="Alt Başlık 4"/>
          <p:cNvSpPr>
            <a:spLocks noGrp="1"/>
          </p:cNvSpPr>
          <p:nvPr>
            <p:ph type="subTitle" idx="1"/>
          </p:nvPr>
        </p:nvSpPr>
        <p:spPr>
          <a:xfrm>
            <a:off x="1004213" y="5301208"/>
            <a:ext cx="6946900" cy="1296988"/>
          </a:xfrm>
        </p:spPr>
        <p:txBody>
          <a:bodyPr/>
          <a:lstStyle/>
          <a:p>
            <a:pPr algn="r" eaLnBrk="1" hangingPunct="1"/>
            <a:r>
              <a:rPr lang="tr-TR" dirty="0" smtClean="0">
                <a:solidFill>
                  <a:schemeClr val="tx1"/>
                </a:solidFill>
              </a:rPr>
              <a:t>DR. CEYHUN YURTSEVER</a:t>
            </a:r>
          </a:p>
          <a:p>
            <a:pPr algn="r" eaLnBrk="1" hangingPunct="1"/>
            <a:r>
              <a:rPr lang="tr-TR" dirty="0" smtClean="0">
                <a:solidFill>
                  <a:schemeClr val="tx1"/>
                </a:solidFill>
              </a:rPr>
              <a:t>KTÜ TIP FAKÜLTESİ AİLE HEKİMLİĞİ ABD</a:t>
            </a:r>
          </a:p>
          <a:p>
            <a:pPr algn="r" eaLnBrk="1" hangingPunct="1"/>
            <a:r>
              <a:rPr lang="tr-TR" dirty="0" smtClean="0">
                <a:solidFill>
                  <a:schemeClr val="tx1"/>
                </a:solidFill>
              </a:rPr>
              <a:t>05.01.2016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485048"/>
            <a:ext cx="2047875" cy="18764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609446"/>
            <a:ext cx="4413197" cy="2481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İçerik Yer Tutucusu 2"/>
          <p:cNvSpPr>
            <a:spLocks noGrp="1"/>
          </p:cNvSpPr>
          <p:nvPr>
            <p:ph idx="1"/>
          </p:nvPr>
        </p:nvSpPr>
        <p:spPr>
          <a:xfrm>
            <a:off x="1009650" y="620713"/>
            <a:ext cx="7124700" cy="1728787"/>
          </a:xfrm>
        </p:spPr>
        <p:txBody>
          <a:bodyPr/>
          <a:lstStyle/>
          <a:p>
            <a:r>
              <a:rPr lang="tr-TR" sz="2400" smtClean="0">
                <a:solidFill>
                  <a:schemeClr val="tx1"/>
                </a:solidFill>
              </a:rPr>
              <a:t>Bulimia nervosa</a:t>
            </a:r>
          </a:p>
          <a:p>
            <a:pPr lvl="1"/>
            <a:r>
              <a:rPr lang="tr-TR" sz="2000" smtClean="0">
                <a:solidFill>
                  <a:schemeClr val="tx1"/>
                </a:solidFill>
              </a:rPr>
              <a:t>Kontrolsüz ve aşırı yemek yeme ve bunu takip eden kusma, egzersiz, aç kalma atakları</a:t>
            </a:r>
          </a:p>
        </p:txBody>
      </p:sp>
      <p:pic>
        <p:nvPicPr>
          <p:cNvPr id="2050" name="Picture 2" descr="C:\Users\Win7\Desktop\Yeni Bit Eşlem Resmi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27622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in7\Desktop\Yeni Bit Eşlem Resmi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40264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>
              <a:cs typeface="Trebuchet MS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349712"/>
              </p:ext>
            </p:extLst>
          </p:nvPr>
        </p:nvGraphicFramePr>
        <p:xfrm>
          <a:off x="395536" y="1628800"/>
          <a:ext cx="8352928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/>
                        <a:t>BN DSM-V Tanı Kriterleri - 1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tr-TR" sz="2400" dirty="0" smtClean="0"/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tr-TR" sz="2400" dirty="0" smtClean="0"/>
                        <a:t>Yineleyen tıkanırcasına yeme dönemleri aşağıdakilerden her ikisi ile karakterizedir.</a:t>
                      </a:r>
                    </a:p>
                    <a:p>
                      <a:pPr lvl="1">
                        <a:lnSpc>
                          <a:spcPct val="80000"/>
                        </a:lnSpc>
                      </a:pPr>
                      <a:endParaRPr lang="tr-TR" sz="2400" dirty="0" smtClean="0"/>
                    </a:p>
                    <a:p>
                      <a:pPr lvl="1">
                        <a:lnSpc>
                          <a:spcPct val="80000"/>
                        </a:lnSpc>
                      </a:pPr>
                      <a:r>
                        <a:rPr lang="tr-TR" sz="2400" dirty="0" smtClean="0"/>
                        <a:t>Benzer koşullarda, benzer sürede, çoğu kişinin yiyebileceğinden açıkça daha çok yeme.</a:t>
                      </a:r>
                    </a:p>
                    <a:p>
                      <a:pPr lvl="1">
                        <a:lnSpc>
                          <a:spcPct val="80000"/>
                        </a:lnSpc>
                      </a:pPr>
                      <a:endParaRPr lang="tr-TR" sz="2400" dirty="0" smtClean="0"/>
                    </a:p>
                    <a:p>
                      <a:pPr lvl="1">
                        <a:lnSpc>
                          <a:spcPct val="80000"/>
                        </a:lnSpc>
                      </a:pPr>
                      <a:r>
                        <a:rPr lang="tr-TR" sz="2400" dirty="0" smtClean="0"/>
                        <a:t>Bu dönem sırasında yemek yemeyle ilgili denetiminin kalktığı duyumunun olması</a:t>
                      </a:r>
                    </a:p>
                    <a:p>
                      <a:pPr lvl="1">
                        <a:lnSpc>
                          <a:spcPct val="80000"/>
                        </a:lnSpc>
                      </a:pPr>
                      <a:endParaRPr lang="tr-TR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00124"/>
              </p:ext>
            </p:extLst>
          </p:nvPr>
        </p:nvGraphicFramePr>
        <p:xfrm>
          <a:off x="395536" y="1844824"/>
          <a:ext cx="8352928" cy="273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5187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/>
                        <a:t>BN DSM-V Tanı Kriterleri - 2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tr-TR" sz="2400" dirty="0" smtClean="0"/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tr-TR" sz="2400" dirty="0" smtClean="0"/>
                        <a:t>Kilo alımını</a:t>
                      </a:r>
                      <a:r>
                        <a:rPr lang="tr-TR" sz="2400" baseline="0" dirty="0" smtClean="0"/>
                        <a:t> engellemek amacıyla uygunsuz telafi davranışları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tr-TR" sz="2400" dirty="0" smtClean="0"/>
                        <a:t>(kendi kendini kusturma, </a:t>
                      </a:r>
                      <a:r>
                        <a:rPr lang="tr-TR" sz="2400" dirty="0" err="1" smtClean="0"/>
                        <a:t>laksatif</a:t>
                      </a:r>
                      <a:r>
                        <a:rPr lang="tr-TR" sz="2400" dirty="0" smtClean="0"/>
                        <a:t>,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diüretik</a:t>
                      </a:r>
                      <a:r>
                        <a:rPr lang="tr-TR" sz="2400" baseline="0" dirty="0" smtClean="0"/>
                        <a:t> kullanımı</a:t>
                      </a:r>
                      <a:r>
                        <a:rPr lang="tr-TR" sz="2400" dirty="0" smtClean="0"/>
                        <a:t>, neredeyse hiç yememe ya da aşırı spor yapma</a:t>
                      </a:r>
                      <a:r>
                        <a:rPr lang="tr-TR" sz="2400" baseline="0" dirty="0" smtClean="0"/>
                        <a:t> gibi)</a:t>
                      </a:r>
                    </a:p>
                    <a:p>
                      <a:pPr lvl="1">
                        <a:lnSpc>
                          <a:spcPct val="80000"/>
                        </a:lnSpc>
                      </a:pPr>
                      <a:endParaRPr lang="tr-TR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063146"/>
              </p:ext>
            </p:extLst>
          </p:nvPr>
        </p:nvGraphicFramePr>
        <p:xfrm>
          <a:off x="395536" y="2132856"/>
          <a:ext cx="8280920" cy="251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4467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/>
                        <a:t>BN DSM-V Tanı Kriterleri - 3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tr-TR" sz="2400" dirty="0" smtClean="0"/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tr-TR" sz="2400" dirty="0" smtClean="0"/>
                        <a:t>Bu tıkınırcasına yeme davranışlarının ve uygunsuz önleme davranışlarının her ikisinin de üç ay içinde, en az haftada bir kez olması.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6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251275"/>
              </p:ext>
            </p:extLst>
          </p:nvPr>
        </p:nvGraphicFramePr>
        <p:xfrm>
          <a:off x="467544" y="2420888"/>
          <a:ext cx="8208912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/>
                        <a:t>BN DSM-V Tanı Kriterleri - 4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Öz değerlendirme, vücut biçiminden ve ağırlığından yersiz bir biçimde etkilenir.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3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İçerik Yer Tutucusu 2"/>
          <p:cNvSpPr>
            <a:spLocks noGrp="1"/>
          </p:cNvSpPr>
          <p:nvPr>
            <p:ph idx="1"/>
          </p:nvPr>
        </p:nvSpPr>
        <p:spPr>
          <a:xfrm>
            <a:off x="900113" y="404813"/>
            <a:ext cx="7343775" cy="2376487"/>
          </a:xfrm>
        </p:spPr>
        <p:txBody>
          <a:bodyPr/>
          <a:lstStyle/>
          <a:p>
            <a:r>
              <a:rPr lang="tr-TR" sz="2400" dirty="0" smtClean="0">
                <a:solidFill>
                  <a:schemeClr val="tx1"/>
                </a:solidFill>
              </a:rPr>
              <a:t>Tıkınırcasına yeme bozukluğu</a:t>
            </a:r>
          </a:p>
          <a:p>
            <a:pPr lvl="1"/>
            <a:r>
              <a:rPr lang="tr-TR" sz="2000" b="1" dirty="0" err="1" smtClean="0">
                <a:solidFill>
                  <a:schemeClr val="tx1"/>
                </a:solidFill>
              </a:rPr>
              <a:t>kompansatuar</a:t>
            </a:r>
            <a:r>
              <a:rPr lang="tr-TR" sz="2000" b="1" dirty="0" smtClean="0">
                <a:solidFill>
                  <a:schemeClr val="tx1"/>
                </a:solidFill>
              </a:rPr>
              <a:t> davranış olmadan </a:t>
            </a:r>
            <a:r>
              <a:rPr lang="tr-TR" sz="2000" dirty="0" smtClean="0">
                <a:solidFill>
                  <a:schemeClr val="tx1"/>
                </a:solidFill>
              </a:rPr>
              <a:t>belirli bir zaman içinde, benzer koşullarda ve benzer sürede, çoğu kişinin yiyebileceğinden daha fazla miktarda yemek</a:t>
            </a:r>
          </a:p>
        </p:txBody>
      </p:sp>
      <p:pic>
        <p:nvPicPr>
          <p:cNvPr id="3074" name="Picture 2" descr="C:\Users\Win7\Desktop\Yeni Bit Eşlem Resmi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13881"/>
            <a:ext cx="4248472" cy="25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in7\Desktop\Yeni Bit Eşlem Resmi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50532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>
              <a:cs typeface="Trebuchet MS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297688"/>
              </p:ext>
            </p:extLst>
          </p:nvPr>
        </p:nvGraphicFramePr>
        <p:xfrm>
          <a:off x="395536" y="1124744"/>
          <a:ext cx="8352928" cy="493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52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BED DSM-V Tanı Kriterleri - 1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r-TR" sz="2000" dirty="0" smtClean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tr-TR" sz="2000" dirty="0" smtClean="0"/>
                        <a:t>Tıkınırcasına yeme dönemlerine aşağıdakilerden üçü ya da daha çoğu eşlik eder:</a:t>
                      </a:r>
                    </a:p>
                    <a:p>
                      <a:pPr lvl="1">
                        <a:lnSpc>
                          <a:spcPct val="90000"/>
                        </a:lnSpc>
                      </a:pPr>
                      <a:endParaRPr lang="tr-TR" sz="2000" dirty="0" smtClean="0"/>
                    </a:p>
                    <a:p>
                      <a:pPr lvl="1">
                        <a:lnSpc>
                          <a:spcPct val="90000"/>
                        </a:lnSpc>
                      </a:pPr>
                      <a:r>
                        <a:rPr lang="tr-TR" sz="2000" dirty="0" smtClean="0"/>
                        <a:t>Olağandan çok daha hızlı yeme</a:t>
                      </a:r>
                    </a:p>
                    <a:p>
                      <a:pPr lvl="1">
                        <a:lnSpc>
                          <a:spcPct val="90000"/>
                        </a:lnSpc>
                      </a:pPr>
                      <a:endParaRPr lang="tr-TR" sz="2000" dirty="0" smtClean="0"/>
                    </a:p>
                    <a:p>
                      <a:pPr lvl="1">
                        <a:lnSpc>
                          <a:spcPct val="90000"/>
                        </a:lnSpc>
                      </a:pPr>
                      <a:r>
                        <a:rPr lang="tr-TR" sz="2000" dirty="0" smtClean="0"/>
                        <a:t>Rahatsızlık verecek düzeyde tokluk hissine denk yeme</a:t>
                      </a:r>
                    </a:p>
                    <a:p>
                      <a:pPr lvl="1">
                        <a:lnSpc>
                          <a:spcPct val="90000"/>
                        </a:lnSpc>
                      </a:pPr>
                      <a:endParaRPr lang="tr-TR" sz="2000" dirty="0" smtClean="0"/>
                    </a:p>
                    <a:p>
                      <a:pPr lvl="1">
                        <a:lnSpc>
                          <a:spcPct val="90000"/>
                        </a:lnSpc>
                      </a:pPr>
                      <a:r>
                        <a:rPr lang="tr-TR" sz="2000" dirty="0" smtClean="0"/>
                        <a:t>Bedensel açlık duymuyorken aşırı ölçülerde yeme</a:t>
                      </a:r>
                    </a:p>
                    <a:p>
                      <a:pPr lvl="1">
                        <a:lnSpc>
                          <a:spcPct val="90000"/>
                        </a:lnSpc>
                      </a:pPr>
                      <a:endParaRPr lang="tr-TR" sz="2000" dirty="0" smtClean="0"/>
                    </a:p>
                    <a:p>
                      <a:pPr lvl="1">
                        <a:lnSpc>
                          <a:spcPct val="90000"/>
                        </a:lnSpc>
                      </a:pPr>
                      <a:r>
                        <a:rPr lang="tr-TR" sz="2000" dirty="0" smtClean="0"/>
                        <a:t>Ne denli yediğinden utandığı için kendi başına yeme</a:t>
                      </a:r>
                    </a:p>
                    <a:p>
                      <a:pPr lvl="1">
                        <a:lnSpc>
                          <a:spcPct val="90000"/>
                        </a:lnSpc>
                      </a:pPr>
                      <a:endParaRPr lang="tr-TR" sz="2000" dirty="0" smtClean="0"/>
                    </a:p>
                    <a:p>
                      <a:pPr lvl="1">
                        <a:lnSpc>
                          <a:spcPct val="90000"/>
                        </a:lnSpc>
                      </a:pPr>
                      <a:r>
                        <a:rPr lang="tr-TR" sz="2000" dirty="0" smtClean="0"/>
                        <a:t>Daha sonra kendinden tiksinme, çökkünlük yaşama ya da büyük bir suçluluk duyma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633425"/>
              </p:ext>
            </p:extLst>
          </p:nvPr>
        </p:nvGraphicFramePr>
        <p:xfrm>
          <a:off x="611560" y="1916832"/>
          <a:ext cx="7992888" cy="237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92888"/>
              </a:tblGrid>
              <a:tr h="590783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BED DSM-V Tanı Kriterleri - 2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2400" dirty="0" smtClean="0"/>
                    </a:p>
                    <a:p>
                      <a:r>
                        <a:rPr lang="tr-TR" sz="2400" dirty="0" smtClean="0"/>
                        <a:t>Tıkınırcasına yemeyle ilgili belirgin bir sıkıntı duyulur.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9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307967"/>
              </p:ext>
            </p:extLst>
          </p:nvPr>
        </p:nvGraphicFramePr>
        <p:xfrm>
          <a:off x="467544" y="1806575"/>
          <a:ext cx="8136904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3690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BED DSM-V Tanı Kriterleri - 3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Bu tıkınırcasına yeme durumları üç ay içinde, en az haftada bir kez olmuştur.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chemeClr val="tx1"/>
                </a:solidFill>
                <a:cs typeface="Trebuchet MS" pitchFamily="34" charset="0"/>
              </a:rPr>
              <a:t>Epidemiyoloji</a:t>
            </a:r>
          </a:p>
        </p:txBody>
      </p:sp>
      <p:sp>
        <p:nvSpPr>
          <p:cNvPr id="23554" name="İçerik Yer Tutucusu 2"/>
          <p:cNvSpPr>
            <a:spLocks noGrp="1"/>
          </p:cNvSpPr>
          <p:nvPr>
            <p:ph idx="1"/>
          </p:nvPr>
        </p:nvSpPr>
        <p:spPr>
          <a:xfrm>
            <a:off x="1009650" y="1806575"/>
            <a:ext cx="7124700" cy="4862513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Endüstrileşmiş toplumlarda daha sık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AN ve BN klasik bulgu ve semptomlarını gösteren hastaların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% 90’ı kadın,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% 75’i </a:t>
            </a:r>
            <a:r>
              <a:rPr lang="tr-TR" dirty="0" err="1" smtClean="0">
                <a:solidFill>
                  <a:schemeClr val="tx1"/>
                </a:solidFill>
              </a:rPr>
              <a:t>adolesan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tüm yaş grubu kadınlarda </a:t>
            </a:r>
            <a:r>
              <a:rPr lang="tr-TR" dirty="0" err="1" smtClean="0">
                <a:solidFill>
                  <a:schemeClr val="tx1"/>
                </a:solidFill>
              </a:rPr>
              <a:t>prevalans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AN %0,5-3,7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BN %1,1-4,2</a:t>
            </a:r>
            <a:endParaRPr lang="tr-TR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Genel popülasyonun yaklaşık % 3-5’i BED</a:t>
            </a:r>
          </a:p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BED, </a:t>
            </a:r>
          </a:p>
          <a:p>
            <a:pPr lvl="1" eaLnBrk="1" hangingPunct="1"/>
            <a:r>
              <a:rPr lang="tr-TR" dirty="0" smtClean="0">
                <a:solidFill>
                  <a:schemeClr val="tx1"/>
                </a:solidFill>
              </a:rPr>
              <a:t>kadın ve erkeklerde daha yakın oranda (3:2) </a:t>
            </a:r>
          </a:p>
          <a:p>
            <a:pPr lvl="1" eaLnBrk="1" hangingPunct="1"/>
            <a:r>
              <a:rPr lang="tr-TR" dirty="0" smtClean="0">
                <a:solidFill>
                  <a:schemeClr val="tx1"/>
                </a:solidFill>
              </a:rPr>
              <a:t>geniş bir yaş spektrumunda etkin (20-50 yaş) </a:t>
            </a:r>
          </a:p>
          <a:p>
            <a:endParaRPr lang="tr-T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4700" cy="923925"/>
          </a:xfrm>
        </p:spPr>
        <p:txBody>
          <a:bodyPr/>
          <a:lstStyle/>
          <a:p>
            <a:r>
              <a:rPr lang="tr-TR" sz="3600" dirty="0" smtClean="0">
                <a:solidFill>
                  <a:schemeClr val="tx1"/>
                </a:solidFill>
              </a:rPr>
              <a:t>Amaç 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988840"/>
            <a:ext cx="7128792" cy="2664296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cs typeface="Trebuchet MS" pitchFamily="34" charset="0"/>
              </a:rPr>
              <a:t>Beslenme </a:t>
            </a:r>
            <a:r>
              <a:rPr lang="tr-TR" dirty="0">
                <a:solidFill>
                  <a:schemeClr val="tx1"/>
                </a:solidFill>
                <a:cs typeface="Trebuchet MS" pitchFamily="34" charset="0"/>
              </a:rPr>
              <a:t>ve Yeme </a:t>
            </a:r>
            <a:r>
              <a:rPr lang="tr-TR" dirty="0" smtClean="0">
                <a:solidFill>
                  <a:schemeClr val="tx1"/>
                </a:solidFill>
                <a:cs typeface="Trebuchet MS" pitchFamily="34" charset="0"/>
              </a:rPr>
              <a:t>Bozuklukları hakkında bilgi vermek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67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chemeClr val="tx1"/>
                </a:solidFill>
                <a:cs typeface="Trebuchet MS" pitchFamily="34" charset="0"/>
              </a:rPr>
              <a:t>Epidemiyoloji</a:t>
            </a:r>
            <a:endParaRPr lang="tr-TR" sz="2800" dirty="0" smtClean="0">
              <a:solidFill>
                <a:schemeClr val="tx1"/>
              </a:solidFill>
              <a:cs typeface="Trebuchet MS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Başlangıç: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AN için orta – geç ergenlik (14-18 yaş)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BN için geç ergenlik erken yetişkinlik</a:t>
            </a:r>
          </a:p>
          <a:p>
            <a:pPr lvl="1"/>
            <a:endParaRPr lang="tr-TR" dirty="0" smtClean="0">
              <a:solidFill>
                <a:schemeClr val="tx1"/>
              </a:solidFill>
            </a:endParaRPr>
          </a:p>
          <a:p>
            <a:pPr lvl="1"/>
            <a:endParaRPr lang="tr-T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BED olan hastaların çoğu </a:t>
            </a:r>
            <a:r>
              <a:rPr lang="tr-TR" dirty="0" err="1" smtClean="0">
                <a:solidFill>
                  <a:schemeClr val="tx1"/>
                </a:solidFill>
              </a:rPr>
              <a:t>obez</a:t>
            </a:r>
            <a:r>
              <a:rPr lang="tr-TR" dirty="0" smtClean="0">
                <a:solidFill>
                  <a:schemeClr val="tx1"/>
                </a:solidFill>
              </a:rPr>
              <a:t> ve yo </a:t>
            </a:r>
            <a:r>
              <a:rPr lang="tr-TR" dirty="0" err="1" smtClean="0">
                <a:solidFill>
                  <a:schemeClr val="tx1"/>
                </a:solidFill>
              </a:rPr>
              <a:t>yo</a:t>
            </a:r>
            <a:r>
              <a:rPr lang="tr-TR" dirty="0" smtClean="0">
                <a:solidFill>
                  <a:schemeClr val="tx1"/>
                </a:solidFill>
              </a:rPr>
              <a:t> diyet öyküsü bulunmakta</a:t>
            </a:r>
            <a:endParaRPr lang="tr-TR" dirty="0">
              <a:solidFill>
                <a:schemeClr val="tx1"/>
              </a:solidFill>
            </a:endParaRPr>
          </a:p>
          <a:p>
            <a:pPr eaLnBrk="1" hangingPunct="1"/>
            <a:endParaRPr lang="tr-TR" dirty="0" smtClean="0">
              <a:solidFill>
                <a:schemeClr val="tx1"/>
              </a:solidFill>
            </a:endParaRPr>
          </a:p>
          <a:p>
            <a:pPr eaLnBrk="1" hangingPunct="1"/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dirty="0" err="1" smtClean="0">
                <a:solidFill>
                  <a:schemeClr val="tx1"/>
                </a:solidFill>
                <a:cs typeface="Trebuchet MS" pitchFamily="34" charset="0"/>
              </a:rPr>
              <a:t>Patogenez</a:t>
            </a:r>
            <a:endParaRPr lang="tr-TR" sz="4000" dirty="0" smtClean="0">
              <a:solidFill>
                <a:schemeClr val="tx1"/>
              </a:solidFill>
              <a:cs typeface="Trebuchet MS" pitchFamily="34" charset="0"/>
            </a:endParaRPr>
          </a:p>
        </p:txBody>
      </p:sp>
      <p:sp>
        <p:nvSpPr>
          <p:cNvPr id="25602" name="İçerik Yer Tutucusu 2"/>
          <p:cNvSpPr>
            <a:spLocks noGrp="1"/>
          </p:cNvSpPr>
          <p:nvPr>
            <p:ph idx="1"/>
          </p:nvPr>
        </p:nvSpPr>
        <p:spPr>
          <a:xfrm>
            <a:off x="1011238" y="1600200"/>
            <a:ext cx="7124700" cy="1036638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çevresel faktörler tarafından aktive edilen bir biyolojik veya genetik altyapı düşünülmekte</a:t>
            </a:r>
          </a:p>
        </p:txBody>
      </p:sp>
      <p:pic>
        <p:nvPicPr>
          <p:cNvPr id="25603" name="Resi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2636838"/>
            <a:ext cx="71247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chemeClr val="tx1"/>
                </a:solidFill>
                <a:cs typeface="Trebuchet MS" pitchFamily="34" charset="0"/>
              </a:rPr>
              <a:t>Tetikleyiciler </a:t>
            </a:r>
          </a:p>
        </p:txBody>
      </p:sp>
      <p:pic>
        <p:nvPicPr>
          <p:cNvPr id="26627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2019300"/>
            <a:ext cx="8175625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schemeClr val="tx1"/>
                </a:solidFill>
                <a:cs typeface="Trebuchet MS" pitchFamily="34" charset="0"/>
              </a:rPr>
              <a:t>Tetikleyiciler </a:t>
            </a:r>
            <a:endParaRPr lang="tr-TR" sz="4000" dirty="0" smtClean="0">
              <a:cs typeface="Trebuchet MS" pitchFamily="34" charset="0"/>
            </a:endParaRPr>
          </a:p>
        </p:txBody>
      </p:sp>
      <p:pic>
        <p:nvPicPr>
          <p:cNvPr id="27651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" y="1839121"/>
            <a:ext cx="7934325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dirty="0" smtClean="0">
                <a:solidFill>
                  <a:schemeClr val="tx1"/>
                </a:solidFill>
                <a:cs typeface="Trebuchet MS" pitchFamily="34" charset="0"/>
              </a:rPr>
              <a:t>Korunma ve Tarama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2000" dirty="0" smtClean="0">
                <a:solidFill>
                  <a:schemeClr val="tx1"/>
                </a:solidFill>
              </a:rPr>
              <a:t>Ne kadar erken farkında olunursa kişinin düzelme şansı o ölçüde yüksek</a:t>
            </a:r>
          </a:p>
          <a:p>
            <a:pPr eaLnBrk="1" hangingPunct="1"/>
            <a:endParaRPr lang="tr-TR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sz="2000" dirty="0" smtClean="0">
                <a:solidFill>
                  <a:schemeClr val="tx1"/>
                </a:solidFill>
              </a:rPr>
              <a:t>AN ve BN açısından </a:t>
            </a:r>
          </a:p>
          <a:p>
            <a:pPr lvl="1" eaLnBrk="1" hangingPunct="1"/>
            <a:r>
              <a:rPr lang="tr-TR" sz="1800" dirty="0" smtClean="0">
                <a:solidFill>
                  <a:schemeClr val="tx1"/>
                </a:solidFill>
              </a:rPr>
              <a:t>14-18 yaş civarı kadın hastalar</a:t>
            </a:r>
          </a:p>
          <a:p>
            <a:pPr eaLnBrk="1" hangingPunct="1"/>
            <a:endParaRPr lang="tr-TR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sz="2000" dirty="0" smtClean="0">
                <a:solidFill>
                  <a:schemeClr val="tx1"/>
                </a:solidFill>
              </a:rPr>
              <a:t>BED açısından </a:t>
            </a:r>
          </a:p>
          <a:p>
            <a:pPr lvl="1" eaLnBrk="1" hangingPunct="1"/>
            <a:r>
              <a:rPr lang="tr-TR" sz="1800" dirty="0" smtClean="0">
                <a:solidFill>
                  <a:schemeClr val="tx1"/>
                </a:solidFill>
              </a:rPr>
              <a:t>orta çocukluk döneminde tıkınırcasına yeme problemine sahip tüm kilolu bireyler</a:t>
            </a:r>
          </a:p>
          <a:p>
            <a:pPr lvl="1" eaLnBrk="1" hangingPunct="1"/>
            <a:r>
              <a:rPr lang="tr-TR" sz="1800" dirty="0" smtClean="0">
                <a:solidFill>
                  <a:schemeClr val="tx1"/>
                </a:solidFill>
              </a:rPr>
              <a:t>kilo kontrol amacı ile başvuran bireyler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dirty="0" smtClean="0">
                <a:solidFill>
                  <a:schemeClr val="tx1"/>
                </a:solidFill>
                <a:cs typeface="Trebuchet MS" pitchFamily="34" charset="0"/>
              </a:rPr>
              <a:t>Korunma ve Tarama</a:t>
            </a:r>
            <a:endParaRPr lang="tr-TR" sz="3600" dirty="0" smtClean="0">
              <a:solidFill>
                <a:schemeClr val="tx1"/>
              </a:solidFill>
              <a:latin typeface="Arial" charset="0"/>
              <a:cs typeface="Trebuchet MS" pitchFamily="34" charset="0"/>
            </a:endParaRPr>
          </a:p>
        </p:txBody>
      </p:sp>
      <p:graphicFrame>
        <p:nvGraphicFramePr>
          <p:cNvPr id="25623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24593"/>
              </p:ext>
            </p:extLst>
          </p:nvPr>
        </p:nvGraphicFramePr>
        <p:xfrm>
          <a:off x="1043608" y="2060848"/>
          <a:ext cx="7124700" cy="4114800"/>
        </p:xfrm>
        <a:graphic>
          <a:graphicData uri="http://schemas.openxmlformats.org/drawingml/2006/table">
            <a:tbl>
              <a:tblPr/>
              <a:tblGrid>
                <a:gridCol w="7124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Araştı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 anketi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Yakınlarda kilonuzda bir değişim oldu mu?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Dün ne yediniz?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Hiç tıkınırcasına yer misiniz?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Kendi kendinizi kusturma,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laksatifler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diüretikler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veya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enemalar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gibi aşırı yemeniz sonucunu telafi edeceğine inandığınız yöntemler kullandınız mı?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chemeClr val="tx1"/>
                </a:solidFill>
                <a:cs typeface="Trebuchet MS" pitchFamily="34" charset="0"/>
              </a:rPr>
              <a:t>Korunma ve Tarama</a:t>
            </a:r>
            <a:endParaRPr lang="tr-TR" sz="36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43091"/>
              </p:ext>
            </p:extLst>
          </p:nvPr>
        </p:nvGraphicFramePr>
        <p:xfrm>
          <a:off x="1043608" y="1844824"/>
          <a:ext cx="7124700" cy="4511040"/>
        </p:xfrm>
        <a:graphic>
          <a:graphicData uri="http://schemas.openxmlformats.org/drawingml/2006/table">
            <a:tbl>
              <a:tblPr/>
              <a:tblGrid>
                <a:gridCol w="71247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Araştırma anketi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Bir haftada tipik olarak kaç kez egzersiz yaparsınız?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Görüntünüzden memnun musunuz?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Adetleriniz düzenli mi?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Geçen yıl kaç kez diyet uyguladınız?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Kilolu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olman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kendin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hakk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ı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nda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nas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ı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düşündüğünü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etkiler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mi?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965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chemeClr val="tx1"/>
                </a:solidFill>
                <a:cs typeface="Trebuchet MS" pitchFamily="34" charset="0"/>
              </a:rPr>
              <a:t>Klinik - semptomlar</a:t>
            </a:r>
          </a:p>
        </p:txBody>
      </p:sp>
      <p:sp>
        <p:nvSpPr>
          <p:cNvPr id="3072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smtClean="0">
                <a:solidFill>
                  <a:schemeClr val="tx1"/>
                </a:solidFill>
              </a:rPr>
              <a:t>İç görü olmadığı için kilo kaybı şikayeti nadir hatta zayıflamak için bile gelebilir !!!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Yorgunluk, baş dönmesi, genel enerji kaybı, kemik ağrıları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Karın ağrısı, kabızlık, </a:t>
            </a:r>
            <a:r>
              <a:rPr lang="tr-TR" sz="2000" dirty="0" err="1" smtClean="0">
                <a:solidFill>
                  <a:schemeClr val="tx1"/>
                </a:solidFill>
              </a:rPr>
              <a:t>amenore</a:t>
            </a:r>
            <a:r>
              <a:rPr lang="tr-TR" sz="2000" dirty="0" smtClean="0">
                <a:solidFill>
                  <a:schemeClr val="tx1"/>
                </a:solidFill>
              </a:rPr>
              <a:t>, boğaz ağrısı, çarpıntı, saç dökülmesi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chemeClr val="tx1"/>
                </a:solidFill>
                <a:cs typeface="Trebuchet MS" pitchFamily="34" charset="0"/>
              </a:rPr>
              <a:t>Klinik - semptomlar</a:t>
            </a:r>
          </a:p>
        </p:txBody>
      </p:sp>
      <p:sp>
        <p:nvSpPr>
          <p:cNvPr id="3277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</a:rPr>
              <a:t>AN’de</a:t>
            </a:r>
            <a:r>
              <a:rPr lang="tr-TR" sz="2000" dirty="0" smtClean="0">
                <a:solidFill>
                  <a:schemeClr val="tx1"/>
                </a:solidFill>
              </a:rPr>
              <a:t> depresyon, </a:t>
            </a:r>
          </a:p>
          <a:p>
            <a:r>
              <a:rPr lang="tr-TR" sz="2000" dirty="0" err="1" smtClean="0">
                <a:solidFill>
                  <a:schemeClr val="tx1"/>
                </a:solidFill>
              </a:rPr>
              <a:t>BN’de</a:t>
            </a:r>
            <a:endParaRPr lang="tr-TR" sz="2000" dirty="0" smtClean="0">
              <a:solidFill>
                <a:schemeClr val="tx1"/>
              </a:solidFill>
            </a:endParaRPr>
          </a:p>
          <a:p>
            <a:pPr lvl="1"/>
            <a:r>
              <a:rPr lang="tr-TR" sz="1800" dirty="0" err="1" smtClean="0">
                <a:solidFill>
                  <a:schemeClr val="tx1"/>
                </a:solidFill>
              </a:rPr>
              <a:t>diüretik</a:t>
            </a:r>
            <a:r>
              <a:rPr lang="tr-TR" sz="1800" dirty="0" smtClean="0">
                <a:solidFill>
                  <a:schemeClr val="tx1"/>
                </a:solidFill>
              </a:rPr>
              <a:t> ve </a:t>
            </a:r>
            <a:r>
              <a:rPr lang="tr-TR" sz="1800" dirty="0" err="1" smtClean="0">
                <a:solidFill>
                  <a:schemeClr val="tx1"/>
                </a:solidFill>
              </a:rPr>
              <a:t>laksatif</a:t>
            </a:r>
            <a:r>
              <a:rPr lang="tr-TR" sz="1800" dirty="0" smtClean="0">
                <a:solidFill>
                  <a:schemeClr val="tx1"/>
                </a:solidFill>
              </a:rPr>
              <a:t> kötüye kullanımı (baş dönmesi ve kanlı </a:t>
            </a:r>
            <a:r>
              <a:rPr lang="tr-TR" sz="1800" dirty="0" err="1" smtClean="0">
                <a:solidFill>
                  <a:schemeClr val="tx1"/>
                </a:solidFill>
              </a:rPr>
              <a:t>diyareye</a:t>
            </a:r>
            <a:r>
              <a:rPr lang="tr-TR" sz="1800" dirty="0" smtClean="0">
                <a:solidFill>
                  <a:schemeClr val="tx1"/>
                </a:solidFill>
              </a:rPr>
              <a:t> neden olur), </a:t>
            </a:r>
          </a:p>
          <a:p>
            <a:pPr lvl="1"/>
            <a:r>
              <a:rPr lang="tr-TR" sz="1800" dirty="0" smtClean="0">
                <a:solidFill>
                  <a:schemeClr val="tx1"/>
                </a:solidFill>
              </a:rPr>
              <a:t>diyet haplarının kötüye kullanımı (çarpıntı ve </a:t>
            </a:r>
            <a:r>
              <a:rPr lang="tr-TR" sz="1800" dirty="0" err="1" smtClean="0">
                <a:solidFill>
                  <a:schemeClr val="tx1"/>
                </a:solidFill>
              </a:rPr>
              <a:t>anksiyete</a:t>
            </a:r>
            <a:r>
              <a:rPr lang="tr-TR" sz="1800" dirty="0" smtClean="0">
                <a:solidFill>
                  <a:schemeClr val="tx1"/>
                </a:solidFill>
              </a:rPr>
              <a:t>), </a:t>
            </a:r>
          </a:p>
          <a:p>
            <a:pPr lvl="1"/>
            <a:r>
              <a:rPr lang="tr-TR" sz="1800" dirty="0" smtClean="0">
                <a:solidFill>
                  <a:schemeClr val="tx1"/>
                </a:solidFill>
              </a:rPr>
              <a:t>sık kusma (boğaz </a:t>
            </a:r>
            <a:r>
              <a:rPr lang="tr-TR" sz="1800" dirty="0" err="1" smtClean="0">
                <a:solidFill>
                  <a:schemeClr val="tx1"/>
                </a:solidFill>
              </a:rPr>
              <a:t>irritasyonu</a:t>
            </a:r>
            <a:r>
              <a:rPr lang="tr-TR" sz="1800" dirty="0" smtClean="0">
                <a:solidFill>
                  <a:schemeClr val="tx1"/>
                </a:solidFill>
              </a:rPr>
              <a:t> ve </a:t>
            </a:r>
            <a:r>
              <a:rPr lang="tr-TR" sz="1800" dirty="0" err="1" smtClean="0">
                <a:solidFill>
                  <a:schemeClr val="tx1"/>
                </a:solidFill>
              </a:rPr>
              <a:t>faringeal</a:t>
            </a:r>
            <a:r>
              <a:rPr lang="tr-TR" sz="1800" dirty="0" smtClean="0">
                <a:solidFill>
                  <a:schemeClr val="tx1"/>
                </a:solidFill>
              </a:rPr>
              <a:t> travma), </a:t>
            </a:r>
          </a:p>
          <a:p>
            <a:pPr lvl="1"/>
            <a:r>
              <a:rPr lang="tr-TR" sz="1800" dirty="0" smtClean="0">
                <a:solidFill>
                  <a:schemeClr val="tx1"/>
                </a:solidFill>
              </a:rPr>
              <a:t>seksüel geçiş gösteren hastalıklar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416878"/>
              </p:ext>
            </p:extLst>
          </p:nvPr>
        </p:nvGraphicFramePr>
        <p:xfrm>
          <a:off x="395536" y="476672"/>
          <a:ext cx="8352928" cy="5913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52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kern="1200" dirty="0" smtClean="0">
                          <a:effectLst/>
                        </a:rPr>
                        <a:t>Yeme bozukluğu öyküsünün değerlendirilmesi - 1</a:t>
                      </a:r>
                    </a:p>
                    <a:p>
                      <a:endParaRPr lang="tr-TR" sz="1800" kern="12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sz="2000" kern="1200" dirty="0" smtClean="0">
                        <a:effectLst/>
                      </a:endParaRPr>
                    </a:p>
                    <a:p>
                      <a:r>
                        <a:rPr lang="tr-TR" sz="2000" kern="1200" dirty="0" smtClean="0">
                          <a:effectLst/>
                        </a:rPr>
                        <a:t>Ağırlık (minimum/maksimum ve İdeal olarak)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sz="2000" kern="1200" dirty="0" smtClean="0">
                        <a:effectLst/>
                      </a:endParaRPr>
                    </a:p>
                    <a:p>
                      <a:r>
                        <a:rPr lang="tr-TR" sz="2000" kern="1200" dirty="0" smtClean="0">
                          <a:effectLst/>
                        </a:rPr>
                        <a:t>Adet öyküsü ve yapısı (eğer yapılabiliyorsa; </a:t>
                      </a:r>
                      <a:r>
                        <a:rPr lang="tr-TR" sz="2000" kern="1200" dirty="0" err="1" smtClean="0">
                          <a:effectLst/>
                        </a:rPr>
                        <a:t>menarş</a:t>
                      </a:r>
                      <a:r>
                        <a:rPr lang="tr-TR" sz="2000" kern="1200" dirty="0" smtClean="0">
                          <a:effectLst/>
                        </a:rPr>
                        <a:t> yaşı, son periyod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sz="2000" kern="1200" dirty="0" smtClean="0">
                        <a:effectLst/>
                      </a:endParaRPr>
                    </a:p>
                    <a:p>
                      <a:r>
                        <a:rPr lang="tr-TR" sz="2000" kern="1200" dirty="0" smtClean="0">
                          <a:effectLst/>
                        </a:rPr>
                        <a:t>Vücut görüntü algısı( ince, normal, kilolu, vücut ağırlığından memnun olan/olmayan)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sz="2000" kern="1200" dirty="0" smtClean="0">
                        <a:effectLst/>
                      </a:endParaRPr>
                    </a:p>
                    <a:p>
                      <a:r>
                        <a:rPr lang="tr-TR" sz="2000" kern="1200" dirty="0" smtClean="0">
                          <a:effectLst/>
                        </a:rPr>
                        <a:t>Egzersiz rejimi (miktar, yoğunluğu)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sz="2000" kern="1200" dirty="0" smtClean="0">
                        <a:effectLst/>
                      </a:endParaRPr>
                    </a:p>
                    <a:p>
                      <a:r>
                        <a:rPr lang="tr-TR" sz="2000" kern="1200" dirty="0" smtClean="0">
                          <a:effectLst/>
                        </a:rPr>
                        <a:t>Yeme alışkanlıkları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sz="2000" kern="1200" dirty="0" smtClean="0">
                        <a:effectLst/>
                      </a:endParaRPr>
                    </a:p>
                    <a:p>
                      <a:r>
                        <a:rPr lang="tr-TR" sz="2000" kern="1200" dirty="0" smtClean="0">
                          <a:effectLst/>
                        </a:rPr>
                        <a:t>Seksüel öykü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chemeClr val="tx1"/>
                </a:solidFill>
              </a:rPr>
              <a:t>Hedefler 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DSM V kriterlerine göre </a:t>
            </a:r>
            <a:r>
              <a:rPr lang="tr-TR" dirty="0" smtClean="0">
                <a:solidFill>
                  <a:schemeClr val="tx1"/>
                </a:solidFill>
              </a:rPr>
              <a:t>yeme </a:t>
            </a:r>
            <a:r>
              <a:rPr lang="tr-TR" dirty="0">
                <a:solidFill>
                  <a:schemeClr val="tx1"/>
                </a:solidFill>
              </a:rPr>
              <a:t>bozukluklarını </a:t>
            </a:r>
            <a:r>
              <a:rPr lang="tr-TR" dirty="0" smtClean="0">
                <a:solidFill>
                  <a:schemeClr val="tx1"/>
                </a:solidFill>
              </a:rPr>
              <a:t>tanımlayabilmek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Yeme bozukluğu açısından taranması gereken hastaları belirleyebilmek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Yeme bozukluğundan şüphelenilecek belirti ve bulguları sayabilmek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Yeme bozukluğundaki </a:t>
            </a:r>
            <a:r>
              <a:rPr lang="tr-TR" dirty="0" err="1" smtClean="0">
                <a:solidFill>
                  <a:schemeClr val="tx1"/>
                </a:solidFill>
              </a:rPr>
              <a:t>hospitalizasyon</a:t>
            </a:r>
            <a:r>
              <a:rPr lang="tr-TR" dirty="0" smtClean="0">
                <a:solidFill>
                  <a:schemeClr val="tx1"/>
                </a:solidFill>
              </a:rPr>
              <a:t> kriterlerini sayabilmek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675938"/>
              </p:ext>
            </p:extLst>
          </p:nvPr>
        </p:nvGraphicFramePr>
        <p:xfrm>
          <a:off x="395536" y="332656"/>
          <a:ext cx="8352928" cy="6217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52928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kern="1200" dirty="0" smtClean="0">
                          <a:effectLst/>
                        </a:rPr>
                        <a:t>Yeme bozukluğu öyküsünün değerlendirilmesi - 2</a:t>
                      </a:r>
                    </a:p>
                    <a:p>
                      <a:endParaRPr lang="tr-TR" sz="1800" kern="1200" dirty="0" smtClean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2000" kern="1200" dirty="0" smtClean="0">
                        <a:effectLst/>
                      </a:endParaRPr>
                    </a:p>
                    <a:p>
                      <a:r>
                        <a:rPr lang="tr-TR" sz="2000" kern="1200" dirty="0" smtClean="0">
                          <a:effectLst/>
                        </a:rPr>
                        <a:t>Güncel ve geçmiş ilaç kullanımı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2000" kern="1200" dirty="0" smtClean="0">
                        <a:effectLst/>
                      </a:endParaRPr>
                    </a:p>
                    <a:p>
                      <a:r>
                        <a:rPr lang="tr-TR" sz="2000" kern="1200" dirty="0" err="1" smtClean="0">
                          <a:effectLst/>
                        </a:rPr>
                        <a:t>Laksatif</a:t>
                      </a:r>
                      <a:r>
                        <a:rPr lang="tr-TR" sz="2000" kern="1200" dirty="0" smtClean="0">
                          <a:effectLst/>
                        </a:rPr>
                        <a:t>/ </a:t>
                      </a:r>
                      <a:r>
                        <a:rPr lang="tr-TR" sz="2000" kern="1200" dirty="0" err="1" smtClean="0">
                          <a:effectLst/>
                        </a:rPr>
                        <a:t>diüretik</a:t>
                      </a:r>
                      <a:r>
                        <a:rPr lang="tr-TR" sz="2000" kern="1200" dirty="0" smtClean="0">
                          <a:effectLst/>
                        </a:rPr>
                        <a:t>/diyet hapı kullanımı, ipeka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2000" kern="1200" dirty="0" smtClean="0">
                        <a:effectLst/>
                      </a:endParaRPr>
                    </a:p>
                    <a:p>
                      <a:r>
                        <a:rPr lang="tr-TR" sz="2000" kern="1200" dirty="0" smtClean="0">
                          <a:effectLst/>
                        </a:rPr>
                        <a:t>Madde kullanımı (ör; sigara, alkol, ilaçlar)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2000" kern="1200" dirty="0" smtClean="0">
                        <a:effectLst/>
                      </a:endParaRPr>
                    </a:p>
                    <a:p>
                      <a:r>
                        <a:rPr lang="tr-TR" sz="2000" kern="1200" dirty="0" smtClean="0">
                          <a:effectLst/>
                        </a:rPr>
                        <a:t>Tıkınırcasına yeme ve müshil kullanma (tıkınmanın tarifi; ne kadar, hangi çeşit yiyecekler, tetikleyicilerin varlığı, yiyecekler, günün hangi saatleri, tıkanırcasına yeme sıklığı, kusma metotlarının tarifi; parmak, diş fırçası)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2000" kern="1200" dirty="0" smtClean="0">
                        <a:effectLst/>
                      </a:endParaRPr>
                    </a:p>
                    <a:p>
                      <a:r>
                        <a:rPr lang="tr-TR" sz="2000" kern="1200" dirty="0" smtClean="0">
                          <a:effectLst/>
                        </a:rPr>
                        <a:t>Psikiyatrik öykü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effectLst/>
                        </a:rPr>
                        <a:t>Öz kıyım fikirleri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870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smtClean="0">
                <a:solidFill>
                  <a:schemeClr val="tx1"/>
                </a:solidFill>
                <a:cs typeface="Trebuchet MS" pitchFamily="34" charset="0"/>
              </a:rPr>
              <a:t>Klinik - Fizik Muayene</a:t>
            </a:r>
          </a:p>
        </p:txBody>
      </p:sp>
      <p:sp>
        <p:nvSpPr>
          <p:cNvPr id="3481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En önemli parçası kilo, kardiyak ve </a:t>
            </a:r>
            <a:r>
              <a:rPr lang="tr-TR" dirty="0" err="1" smtClean="0">
                <a:solidFill>
                  <a:schemeClr val="tx1"/>
                </a:solidFill>
              </a:rPr>
              <a:t>dental</a:t>
            </a:r>
            <a:r>
              <a:rPr lang="tr-TR" dirty="0" smtClean="0">
                <a:solidFill>
                  <a:schemeClr val="tx1"/>
                </a:solidFill>
              </a:rPr>
              <a:t> durum muayenesi</a:t>
            </a:r>
          </a:p>
          <a:p>
            <a:pPr eaLnBrk="1" hangingPunct="1"/>
            <a:endParaRPr lang="tr-T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Boy, vücut ağırlığı, VKİ düzenli olarak her </a:t>
            </a:r>
            <a:r>
              <a:rPr lang="tr-TR" dirty="0" err="1" smtClean="0">
                <a:solidFill>
                  <a:schemeClr val="tx1"/>
                </a:solidFill>
              </a:rPr>
              <a:t>vizitte</a:t>
            </a:r>
            <a:r>
              <a:rPr lang="tr-TR" dirty="0" smtClean="0">
                <a:solidFill>
                  <a:schemeClr val="tx1"/>
                </a:solidFill>
              </a:rPr>
              <a:t> kaydedilmeli </a:t>
            </a:r>
          </a:p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Doğru ve kesin ölçümlerin yapılması önemli </a:t>
            </a:r>
          </a:p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Bu sebeple hastalar hastane ortamında ve kilo kaybını gizlemek için sıkı giyinmiş olabilecekleri sebebi ile iç çamaşırları ile tartılmalı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smtClean="0">
                <a:solidFill>
                  <a:schemeClr val="tx1"/>
                </a:solidFill>
                <a:cs typeface="Trebuchet MS" pitchFamily="34" charset="0"/>
              </a:rPr>
              <a:t>Klinik - Fizik Muayene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2000" dirty="0" err="1" smtClean="0">
                <a:solidFill>
                  <a:schemeClr val="tx1"/>
                </a:solidFill>
              </a:rPr>
              <a:t>Vital</a:t>
            </a:r>
            <a:r>
              <a:rPr lang="tr-TR" sz="2000" dirty="0" smtClean="0">
                <a:solidFill>
                  <a:schemeClr val="tx1"/>
                </a:solidFill>
              </a:rPr>
              <a:t> bulgular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sz="1800" dirty="0" err="1">
                <a:solidFill>
                  <a:schemeClr val="tx1"/>
                </a:solidFill>
              </a:rPr>
              <a:t>hipotermi</a:t>
            </a:r>
            <a:endParaRPr lang="tr-TR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r-TR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Kardiyak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sz="1800" dirty="0" err="1">
                <a:solidFill>
                  <a:schemeClr val="tx1"/>
                </a:solidFill>
              </a:rPr>
              <a:t>Bradikardi</a:t>
            </a:r>
            <a:r>
              <a:rPr lang="tr-TR" sz="1800" dirty="0">
                <a:solidFill>
                  <a:schemeClr val="tx1"/>
                </a:solidFill>
              </a:rPr>
              <a:t>, hipotansiyon, </a:t>
            </a:r>
            <a:r>
              <a:rPr lang="tr-TR" sz="1800" dirty="0" err="1">
                <a:solidFill>
                  <a:schemeClr val="tx1"/>
                </a:solidFill>
              </a:rPr>
              <a:t>ortostatik</a:t>
            </a:r>
            <a:r>
              <a:rPr lang="tr-TR" sz="1800" dirty="0">
                <a:solidFill>
                  <a:schemeClr val="tx1"/>
                </a:solidFill>
              </a:rPr>
              <a:t> hipotansiyon, kardiyak aritmiler, </a:t>
            </a:r>
            <a:r>
              <a:rPr lang="tr-TR" sz="1800" dirty="0" err="1">
                <a:solidFill>
                  <a:schemeClr val="tx1"/>
                </a:solidFill>
              </a:rPr>
              <a:t>akrosiyanoz</a:t>
            </a:r>
            <a:r>
              <a:rPr lang="tr-TR" sz="1800" dirty="0">
                <a:solidFill>
                  <a:schemeClr val="tx1"/>
                </a:solidFill>
              </a:rPr>
              <a:t>, </a:t>
            </a:r>
            <a:r>
              <a:rPr lang="tr-TR" sz="1800" dirty="0" err="1" smtClean="0">
                <a:solidFill>
                  <a:schemeClr val="tx1"/>
                </a:solidFill>
              </a:rPr>
              <a:t>irreversible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kardiyomyopati</a:t>
            </a:r>
            <a:endParaRPr lang="tr-TR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tr-TR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dirty="0" err="1" smtClean="0">
                <a:solidFill>
                  <a:schemeClr val="tx1"/>
                </a:solidFill>
              </a:rPr>
              <a:t>Dental</a:t>
            </a:r>
            <a:endParaRPr lang="tr-TR" sz="2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sz="1800" dirty="0" smtClean="0">
                <a:solidFill>
                  <a:schemeClr val="tx1"/>
                </a:solidFill>
              </a:rPr>
              <a:t>Diş minesinde </a:t>
            </a:r>
            <a:r>
              <a:rPr lang="tr-TR" sz="1800" dirty="0" err="1" smtClean="0">
                <a:solidFill>
                  <a:schemeClr val="tx1"/>
                </a:solidFill>
              </a:rPr>
              <a:t>erezyon</a:t>
            </a:r>
            <a:r>
              <a:rPr lang="tr-TR" sz="1800" dirty="0" smtClean="0">
                <a:solidFill>
                  <a:schemeClr val="tx1"/>
                </a:solidFill>
              </a:rPr>
              <a:t>, dişeti </a:t>
            </a:r>
            <a:r>
              <a:rPr lang="tr-TR" sz="1800" dirty="0">
                <a:solidFill>
                  <a:schemeClr val="tx1"/>
                </a:solidFill>
              </a:rPr>
              <a:t>hastalıkları, parça halinde </a:t>
            </a:r>
            <a:r>
              <a:rPr lang="tr-TR" sz="1800" dirty="0" smtClean="0">
                <a:solidFill>
                  <a:schemeClr val="tx1"/>
                </a:solidFill>
              </a:rPr>
              <a:t>dişler,</a:t>
            </a:r>
            <a:r>
              <a:rPr lang="tr-TR" sz="1800" dirty="0">
                <a:solidFill>
                  <a:schemeClr val="tx1"/>
                </a:solidFill>
              </a:rPr>
              <a:t> ağız yaraları, </a:t>
            </a:r>
            <a:r>
              <a:rPr lang="tr-TR" sz="1800" dirty="0" err="1" smtClean="0">
                <a:solidFill>
                  <a:schemeClr val="tx1"/>
                </a:solidFill>
              </a:rPr>
              <a:t>tükrük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>
                <a:solidFill>
                  <a:schemeClr val="tx1"/>
                </a:solidFill>
              </a:rPr>
              <a:t>bezi büyümesi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smtClean="0">
                <a:solidFill>
                  <a:schemeClr val="tx1"/>
                </a:solidFill>
                <a:cs typeface="Trebuchet MS" pitchFamily="34" charset="0"/>
              </a:rPr>
              <a:t>Klinik - Fizik Muayene</a:t>
            </a:r>
            <a:endParaRPr lang="tr-TR" sz="4000" smtClean="0">
              <a:cs typeface="Trebuchet MS" pitchFamily="34" charset="0"/>
            </a:endParaRPr>
          </a:p>
        </p:txBody>
      </p:sp>
      <p:sp>
        <p:nvSpPr>
          <p:cNvPr id="3686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000" dirty="0" err="1" smtClean="0">
                <a:solidFill>
                  <a:schemeClr val="tx1"/>
                </a:solidFill>
              </a:rPr>
              <a:t>Gastrointestinal</a:t>
            </a:r>
            <a:endParaRPr lang="tr-TR" sz="2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tr-TR" sz="1800" dirty="0" err="1" smtClean="0">
                <a:solidFill>
                  <a:schemeClr val="tx1"/>
                </a:solidFill>
              </a:rPr>
              <a:t>Distansiyon</a:t>
            </a:r>
            <a:endParaRPr lang="tr-TR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tr-TR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solidFill>
                  <a:schemeClr val="tx1"/>
                </a:solidFill>
              </a:rPr>
              <a:t>Deri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1800" dirty="0" err="1" smtClean="0">
                <a:solidFill>
                  <a:schemeClr val="tx1"/>
                </a:solidFill>
              </a:rPr>
              <a:t>Lanugo</a:t>
            </a:r>
            <a:r>
              <a:rPr lang="tr-TR" sz="1800" dirty="0" smtClean="0">
                <a:solidFill>
                  <a:schemeClr val="tx1"/>
                </a:solidFill>
              </a:rPr>
              <a:t>, cilt kuruması, </a:t>
            </a:r>
            <a:r>
              <a:rPr lang="tr-TR" sz="1800" dirty="0" err="1" smtClean="0">
                <a:solidFill>
                  <a:schemeClr val="tx1"/>
                </a:solidFill>
              </a:rPr>
              <a:t>ciltailtı</a:t>
            </a:r>
            <a:r>
              <a:rPr lang="tr-TR" sz="1800" dirty="0" smtClean="0">
                <a:solidFill>
                  <a:schemeClr val="tx1"/>
                </a:solidFill>
              </a:rPr>
              <a:t> yağ doku kaybı, parmakla kusmaya çalışma sonucu el sırtında yaralar ve nasırlaşma (</a:t>
            </a:r>
            <a:r>
              <a:rPr lang="tr-TR" sz="1800" dirty="0" err="1" smtClean="0">
                <a:solidFill>
                  <a:schemeClr val="tx1"/>
                </a:solidFill>
              </a:rPr>
              <a:t>Russel</a:t>
            </a:r>
            <a:r>
              <a:rPr lang="tr-TR" sz="1800" dirty="0" smtClean="0">
                <a:solidFill>
                  <a:schemeClr val="tx1"/>
                </a:solidFill>
              </a:rPr>
              <a:t> belirtisi)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1800" dirty="0" smtClean="0">
                <a:solidFill>
                  <a:schemeClr val="tx1"/>
                </a:solidFill>
              </a:rPr>
              <a:t>kırılgan saç ve tırnaklar, </a:t>
            </a:r>
            <a:r>
              <a:rPr lang="tr-TR" sz="1800" dirty="0" err="1" smtClean="0">
                <a:solidFill>
                  <a:schemeClr val="tx1"/>
                </a:solidFill>
              </a:rPr>
              <a:t>karoten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</a:rPr>
              <a:t>pigmentasyon</a:t>
            </a:r>
            <a:r>
              <a:rPr lang="tr-TR" sz="1800" dirty="0" smtClean="0">
                <a:solidFill>
                  <a:schemeClr val="tx1"/>
                </a:solidFill>
              </a:rPr>
              <a:t>, ödem, saç kaybı</a:t>
            </a:r>
          </a:p>
          <a:p>
            <a:pPr lvl="1" eaLnBrk="1" hangingPunct="1">
              <a:lnSpc>
                <a:spcPct val="80000"/>
              </a:lnSpc>
            </a:pPr>
            <a:endParaRPr lang="tr-TR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solidFill>
                  <a:schemeClr val="tx1"/>
                </a:solidFill>
              </a:rPr>
              <a:t>Jinekolojik değerlendirme (eğer uygunsa)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1800" dirty="0" err="1" smtClean="0">
                <a:solidFill>
                  <a:schemeClr val="tx1"/>
                </a:solidFill>
              </a:rPr>
              <a:t>atrofik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</a:rPr>
              <a:t>vajinit</a:t>
            </a:r>
            <a:r>
              <a:rPr lang="tr-TR" sz="1800" dirty="0" smtClean="0">
                <a:solidFill>
                  <a:schemeClr val="tx1"/>
                </a:solidFill>
              </a:rPr>
              <a:t>, meme </a:t>
            </a:r>
            <a:r>
              <a:rPr lang="tr-TR" sz="1800" dirty="0" err="1" smtClean="0">
                <a:solidFill>
                  <a:schemeClr val="tx1"/>
                </a:solidFill>
              </a:rPr>
              <a:t>atrofisi</a:t>
            </a:r>
            <a:r>
              <a:rPr lang="tr-TR" sz="1800" dirty="0" smtClean="0">
                <a:solidFill>
                  <a:schemeClr val="tx1"/>
                </a:solidFill>
              </a:rPr>
              <a:t>, gebelik testi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smtClean="0">
                <a:cs typeface="Trebuchet MS" pitchFamily="34" charset="0"/>
              </a:rPr>
              <a:t>Klinik - Laboratuar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1009650" y="1806575"/>
            <a:ext cx="7124700" cy="3998913"/>
          </a:xfrm>
        </p:spPr>
        <p:txBody>
          <a:bodyPr/>
          <a:lstStyle/>
          <a:p>
            <a:pPr eaLnBrk="1" hangingPunct="1"/>
            <a:r>
              <a:rPr lang="tr-TR" sz="2400" dirty="0" smtClean="0">
                <a:solidFill>
                  <a:schemeClr val="tx1"/>
                </a:solidFill>
              </a:rPr>
              <a:t>EKG</a:t>
            </a:r>
          </a:p>
          <a:p>
            <a:pPr eaLnBrk="1" hangingPunct="1"/>
            <a:r>
              <a:rPr lang="tr-TR" sz="2400" dirty="0" smtClean="0">
                <a:solidFill>
                  <a:schemeClr val="tx1"/>
                </a:solidFill>
              </a:rPr>
              <a:t>Tam kan sayımı</a:t>
            </a:r>
          </a:p>
          <a:p>
            <a:pPr eaLnBrk="1" hangingPunct="1"/>
            <a:r>
              <a:rPr lang="tr-TR" sz="2400" dirty="0" smtClean="0">
                <a:solidFill>
                  <a:schemeClr val="tx1"/>
                </a:solidFill>
              </a:rPr>
              <a:t>elektrolitler, kalsiyum, magnezyum ve fosfor</a:t>
            </a:r>
          </a:p>
          <a:p>
            <a:pPr eaLnBrk="1" hangingPunct="1"/>
            <a:r>
              <a:rPr lang="tr-TR" sz="2400" dirty="0" smtClean="0">
                <a:solidFill>
                  <a:schemeClr val="tx1"/>
                </a:solidFill>
              </a:rPr>
              <a:t>LH/FSH/</a:t>
            </a:r>
            <a:r>
              <a:rPr lang="tr-TR" sz="2400" dirty="0" err="1" smtClean="0">
                <a:solidFill>
                  <a:schemeClr val="tx1"/>
                </a:solidFill>
              </a:rPr>
              <a:t>estradiol</a:t>
            </a:r>
            <a:endParaRPr lang="tr-TR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sz="2400" dirty="0" smtClean="0">
                <a:solidFill>
                  <a:schemeClr val="tx1"/>
                </a:solidFill>
              </a:rPr>
              <a:t>TFT </a:t>
            </a:r>
          </a:p>
          <a:p>
            <a:pPr eaLnBrk="1" hangingPunct="1"/>
            <a:r>
              <a:rPr lang="tr-TR" sz="2400" dirty="0" smtClean="0">
                <a:solidFill>
                  <a:schemeClr val="tx1"/>
                </a:solidFill>
              </a:rPr>
              <a:t>idrar tetkiki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chemeClr val="tx1"/>
                </a:solidFill>
                <a:cs typeface="Trebuchet MS" pitchFamily="34" charset="0"/>
              </a:rPr>
              <a:t>Klinik - </a:t>
            </a:r>
            <a:r>
              <a:rPr lang="tr-TR" sz="4000" dirty="0" err="1" smtClean="0">
                <a:solidFill>
                  <a:schemeClr val="tx1"/>
                </a:solidFill>
                <a:cs typeface="Trebuchet MS" pitchFamily="34" charset="0"/>
              </a:rPr>
              <a:t>Laboratuar</a:t>
            </a:r>
            <a:endParaRPr lang="tr-TR" sz="4000" dirty="0" smtClean="0">
              <a:solidFill>
                <a:schemeClr val="tx1"/>
              </a:solidFill>
              <a:cs typeface="Trebuchet MS" pitchFamily="34" charset="0"/>
            </a:endParaRPr>
          </a:p>
        </p:txBody>
      </p:sp>
      <p:sp>
        <p:nvSpPr>
          <p:cNvPr id="3891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KCFT, albümin, </a:t>
            </a:r>
            <a:r>
              <a:rPr lang="tr-TR" dirty="0">
                <a:solidFill>
                  <a:schemeClr val="tx1"/>
                </a:solidFill>
              </a:rPr>
              <a:t>amilaz, 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Ferritin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Vit</a:t>
            </a:r>
            <a:r>
              <a:rPr lang="tr-TR" dirty="0" smtClean="0">
                <a:solidFill>
                  <a:schemeClr val="tx1"/>
                </a:solidFill>
              </a:rPr>
              <a:t> B12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Kolesterol, 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glukoz</a:t>
            </a:r>
            <a:r>
              <a:rPr lang="tr-TR" dirty="0" smtClean="0">
                <a:solidFill>
                  <a:schemeClr val="tx1"/>
                </a:solidFill>
              </a:rPr>
              <a:t>, insülin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Diüretik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laksatif</a:t>
            </a:r>
            <a:r>
              <a:rPr lang="tr-TR" dirty="0" smtClean="0">
                <a:solidFill>
                  <a:schemeClr val="tx1"/>
                </a:solidFill>
              </a:rPr>
              <a:t> veya </a:t>
            </a:r>
            <a:r>
              <a:rPr lang="tr-TR" dirty="0" err="1" smtClean="0">
                <a:solidFill>
                  <a:schemeClr val="tx1"/>
                </a:solidFill>
              </a:rPr>
              <a:t>emetikleri</a:t>
            </a:r>
            <a:r>
              <a:rPr lang="tr-TR" dirty="0" smtClean="0">
                <a:solidFill>
                  <a:schemeClr val="tx1"/>
                </a:solidFill>
              </a:rPr>
              <a:t> kötüye kullananlarda böbrek fonksiyon testleri mutlaka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Üç aydan uzun süredir </a:t>
            </a:r>
            <a:r>
              <a:rPr lang="tr-TR" dirty="0" err="1" smtClean="0">
                <a:solidFill>
                  <a:schemeClr val="tx1"/>
                </a:solidFill>
              </a:rPr>
              <a:t>amenore</a:t>
            </a:r>
            <a:r>
              <a:rPr lang="tr-TR" dirty="0" smtClean="0">
                <a:solidFill>
                  <a:schemeClr val="tx1"/>
                </a:solidFill>
              </a:rPr>
              <a:t> varsa kemik mineral yoğunluğu,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kilo kaybı olan erkeklerde </a:t>
            </a:r>
            <a:r>
              <a:rPr lang="tr-TR" dirty="0" err="1" smtClean="0">
                <a:solidFill>
                  <a:schemeClr val="tx1"/>
                </a:solidFill>
              </a:rPr>
              <a:t>testesteron</a:t>
            </a:r>
            <a:r>
              <a:rPr lang="tr-TR" dirty="0" smtClean="0">
                <a:solidFill>
                  <a:schemeClr val="tx1"/>
                </a:solidFill>
              </a:rPr>
              <a:t> düzeyi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dirty="0" smtClean="0">
                <a:solidFill>
                  <a:schemeClr val="tx1"/>
                </a:solidFill>
                <a:cs typeface="Trebuchet MS" pitchFamily="34" charset="0"/>
              </a:rPr>
              <a:t>Ayırıcı tanı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2060848"/>
            <a:ext cx="6768752" cy="4358729"/>
          </a:xfrm>
        </p:spPr>
        <p:txBody>
          <a:bodyPr numCol="1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Genel tıbbi durumlar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1800" dirty="0" smtClean="0">
                <a:solidFill>
                  <a:schemeClr val="tx1"/>
                </a:solidFill>
              </a:rPr>
              <a:t>beyin tümörleri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1800" dirty="0" err="1" smtClean="0">
                <a:solidFill>
                  <a:schemeClr val="tx1"/>
                </a:solidFill>
              </a:rPr>
              <a:t>malignansi</a:t>
            </a:r>
            <a:endParaRPr lang="tr-TR" sz="18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1800" dirty="0" err="1" smtClean="0">
                <a:solidFill>
                  <a:schemeClr val="tx1"/>
                </a:solidFill>
              </a:rPr>
              <a:t>konnektif</a:t>
            </a:r>
            <a:r>
              <a:rPr lang="tr-TR" sz="1800" dirty="0" smtClean="0">
                <a:solidFill>
                  <a:schemeClr val="tx1"/>
                </a:solidFill>
              </a:rPr>
              <a:t> doku hastalıkları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1800" dirty="0" err="1" smtClean="0">
                <a:solidFill>
                  <a:schemeClr val="tx1"/>
                </a:solidFill>
              </a:rPr>
              <a:t>malabsorbsiyon</a:t>
            </a:r>
            <a:r>
              <a:rPr lang="tr-TR" sz="1800" dirty="0" smtClean="0">
                <a:solidFill>
                  <a:schemeClr val="tx1"/>
                </a:solidFill>
              </a:rPr>
              <a:t> sendromları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1800" dirty="0" err="1" smtClean="0">
                <a:solidFill>
                  <a:schemeClr val="tx1"/>
                </a:solidFill>
              </a:rPr>
              <a:t>hipertiroidizm</a:t>
            </a:r>
            <a:endParaRPr lang="tr-TR" sz="18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1800" dirty="0" err="1" smtClean="0">
                <a:solidFill>
                  <a:schemeClr val="tx1"/>
                </a:solidFill>
              </a:rPr>
              <a:t>gastrointestinal</a:t>
            </a:r>
            <a:r>
              <a:rPr lang="tr-TR" sz="1800" dirty="0" smtClean="0">
                <a:solidFill>
                  <a:schemeClr val="tx1"/>
                </a:solidFill>
              </a:rPr>
              <a:t> hastalıklar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1800" dirty="0" err="1" smtClean="0">
                <a:solidFill>
                  <a:schemeClr val="tx1"/>
                </a:solidFill>
              </a:rPr>
              <a:t>menstruel</a:t>
            </a:r>
            <a:r>
              <a:rPr lang="tr-TR" sz="1800" dirty="0" smtClean="0">
                <a:solidFill>
                  <a:schemeClr val="tx1"/>
                </a:solidFill>
              </a:rPr>
              <a:t> düzensizlikler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1800" dirty="0" err="1" smtClean="0">
                <a:solidFill>
                  <a:schemeClr val="tx1"/>
                </a:solidFill>
              </a:rPr>
              <a:t>kistik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</a:rPr>
              <a:t>fibrozis</a:t>
            </a:r>
            <a:endParaRPr lang="tr-TR" sz="18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1800" dirty="0" smtClean="0">
                <a:solidFill>
                  <a:schemeClr val="tx1"/>
                </a:solidFill>
              </a:rPr>
              <a:t>madde kullanımı (kokain, amfetamin)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cs typeface="Trebuchet MS" pitchFamily="34" charset="0"/>
              </a:rPr>
              <a:t>Ayırıcı tanı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000" dirty="0">
                <a:solidFill>
                  <a:schemeClr val="tx1"/>
                </a:solidFill>
              </a:rPr>
              <a:t>Psikiyatrik hastalıklar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1800" dirty="0" err="1">
                <a:solidFill>
                  <a:schemeClr val="tx1"/>
                </a:solidFill>
              </a:rPr>
              <a:t>affektif</a:t>
            </a:r>
            <a:r>
              <a:rPr lang="tr-TR" sz="1800" dirty="0">
                <a:solidFill>
                  <a:schemeClr val="tx1"/>
                </a:solidFill>
              </a:rPr>
              <a:t> ve majör depresif </a:t>
            </a:r>
            <a:r>
              <a:rPr lang="tr-TR" sz="1800" dirty="0" smtClean="0">
                <a:solidFill>
                  <a:schemeClr val="tx1"/>
                </a:solidFill>
              </a:rPr>
              <a:t>bozukluklar</a:t>
            </a:r>
            <a:endParaRPr lang="tr-TR" sz="1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1800" dirty="0" smtClean="0">
                <a:solidFill>
                  <a:schemeClr val="tx1"/>
                </a:solidFill>
              </a:rPr>
              <a:t>şizofreni</a:t>
            </a:r>
            <a:endParaRPr lang="tr-TR" sz="1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1800" dirty="0">
                <a:solidFill>
                  <a:schemeClr val="tx1"/>
                </a:solidFill>
              </a:rPr>
              <a:t>obsesif </a:t>
            </a:r>
            <a:r>
              <a:rPr lang="tr-TR" sz="1800" dirty="0" err="1">
                <a:solidFill>
                  <a:schemeClr val="tx1"/>
                </a:solidFill>
              </a:rPr>
              <a:t>kompülsif</a:t>
            </a:r>
            <a:r>
              <a:rPr lang="tr-TR" sz="1800" dirty="0">
                <a:solidFill>
                  <a:schemeClr val="tx1"/>
                </a:solidFill>
              </a:rPr>
              <a:t> bozukluk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1800" dirty="0" err="1">
                <a:solidFill>
                  <a:schemeClr val="tx1"/>
                </a:solidFill>
              </a:rPr>
              <a:t>somatizasyon</a:t>
            </a:r>
            <a:r>
              <a:rPr lang="tr-TR" sz="1800" dirty="0">
                <a:solidFill>
                  <a:schemeClr val="tx1"/>
                </a:solidFill>
              </a:rPr>
              <a:t> bozukluğu </a:t>
            </a:r>
          </a:p>
        </p:txBody>
      </p:sp>
    </p:spTree>
    <p:extLst>
      <p:ext uri="{BB962C8B-B14F-4D97-AF65-F5344CB8AC3E}">
        <p14:creationId xmlns:p14="http://schemas.microsoft.com/office/powerpoint/2010/main" val="137076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Unvan 1"/>
          <p:cNvSpPr>
            <a:spLocks noGrp="1"/>
          </p:cNvSpPr>
          <p:nvPr>
            <p:ph type="title"/>
          </p:nvPr>
        </p:nvSpPr>
        <p:spPr>
          <a:xfrm>
            <a:off x="1009650" y="692150"/>
            <a:ext cx="7124700" cy="925513"/>
          </a:xfrm>
        </p:spPr>
        <p:txBody>
          <a:bodyPr/>
          <a:lstStyle/>
          <a:p>
            <a:pPr eaLnBrk="1" hangingPunct="1"/>
            <a:r>
              <a:rPr lang="tr-TR" sz="3600" dirty="0" smtClean="0">
                <a:solidFill>
                  <a:schemeClr val="tx1"/>
                </a:solidFill>
                <a:cs typeface="Trebuchet MS" pitchFamily="34" charset="0"/>
              </a:rPr>
              <a:t>Komplikasyonlar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413434"/>
              </p:ext>
            </p:extLst>
          </p:nvPr>
        </p:nvGraphicFramePr>
        <p:xfrm>
          <a:off x="250825" y="1916113"/>
          <a:ext cx="8640960" cy="3870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480"/>
              </a:tblGrid>
              <a:tr h="370840">
                <a:tc gridSpan="2">
                  <a:txBody>
                    <a:bodyPr/>
                    <a:lstStyle/>
                    <a:p>
                      <a:endParaRPr lang="tr-TR" sz="2000" kern="1200" dirty="0" smtClean="0">
                        <a:effectLst/>
                      </a:endParaRPr>
                    </a:p>
                    <a:p>
                      <a:r>
                        <a:rPr lang="tr-TR" sz="2400" kern="1200" dirty="0" err="1" smtClean="0">
                          <a:effectLst/>
                        </a:rPr>
                        <a:t>Kardiyovasküler</a:t>
                      </a:r>
                      <a:endParaRPr lang="tr-TR" sz="2400" kern="1200" dirty="0" smtClean="0">
                        <a:effectLst/>
                      </a:endParaRPr>
                    </a:p>
                    <a:p>
                      <a:endParaRPr lang="tr-TR" sz="2000" kern="1200" dirty="0" smtClean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kern="1200" dirty="0" err="1" smtClean="0">
                          <a:effectLst/>
                        </a:rPr>
                        <a:t>bradikardi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effectLst/>
                        </a:rPr>
                        <a:t>ipeka </a:t>
                      </a:r>
                      <a:r>
                        <a:rPr lang="tr-TR" sz="2000" kern="1200" dirty="0" err="1" smtClean="0">
                          <a:effectLst/>
                        </a:rPr>
                        <a:t>kardiyomyopatisi</a:t>
                      </a:r>
                      <a:endParaRPr lang="tr-TR" sz="2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err="1" smtClean="0">
                          <a:effectLst/>
                        </a:rPr>
                        <a:t>konjestif</a:t>
                      </a:r>
                      <a:r>
                        <a:rPr lang="tr-TR" sz="2000" kern="1200" dirty="0" smtClean="0">
                          <a:effectLst/>
                        </a:rPr>
                        <a:t> kalp yetmezliği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effectLst/>
                        </a:rPr>
                        <a:t>mitral </a:t>
                      </a:r>
                      <a:r>
                        <a:rPr lang="tr-TR" sz="2000" kern="1200" dirty="0" err="1" smtClean="0">
                          <a:effectLst/>
                        </a:rPr>
                        <a:t>valv</a:t>
                      </a:r>
                      <a:r>
                        <a:rPr lang="tr-TR" sz="2000" kern="1200" dirty="0" smtClean="0">
                          <a:effectLst/>
                        </a:rPr>
                        <a:t> </a:t>
                      </a:r>
                      <a:r>
                        <a:rPr lang="tr-TR" sz="2000" kern="1200" dirty="0" err="1" smtClean="0">
                          <a:effectLst/>
                        </a:rPr>
                        <a:t>prolapsi</a:t>
                      </a:r>
                      <a:endParaRPr lang="tr-TR" sz="2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err="1" smtClean="0">
                          <a:effectLst/>
                        </a:rPr>
                        <a:t>disritmi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err="1" smtClean="0">
                          <a:effectLst/>
                        </a:rPr>
                        <a:t>perikardial</a:t>
                      </a:r>
                      <a:r>
                        <a:rPr lang="tr-TR" sz="2000" kern="1200" dirty="0" smtClean="0">
                          <a:effectLst/>
                        </a:rPr>
                        <a:t> </a:t>
                      </a:r>
                      <a:r>
                        <a:rPr lang="tr-TR" sz="2000" kern="1200" dirty="0" err="1" smtClean="0">
                          <a:effectLst/>
                        </a:rPr>
                        <a:t>effüzyon</a:t>
                      </a:r>
                      <a:endParaRPr lang="tr-TR" sz="2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effectLst/>
                        </a:rPr>
                        <a:t>EKG anormallikleri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err="1" smtClean="0">
                          <a:effectLst/>
                        </a:rPr>
                        <a:t>ortostatik</a:t>
                      </a:r>
                      <a:r>
                        <a:rPr lang="tr-TR" sz="2000" kern="1200" dirty="0" smtClean="0">
                          <a:effectLst/>
                        </a:rPr>
                        <a:t> hipotansiyon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chemeClr val="tx1"/>
                </a:solidFill>
                <a:cs typeface="Trebuchet MS" pitchFamily="34" charset="0"/>
              </a:rPr>
              <a:t>Komplikasyonlar</a:t>
            </a:r>
            <a:endParaRPr lang="tr-TR" sz="36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700560"/>
              </p:ext>
            </p:extLst>
          </p:nvPr>
        </p:nvGraphicFramePr>
        <p:xfrm>
          <a:off x="251520" y="1844824"/>
          <a:ext cx="8640960" cy="3870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0480"/>
                <a:gridCol w="4320480"/>
              </a:tblGrid>
              <a:tr h="370840">
                <a:tc gridSpan="2">
                  <a:txBody>
                    <a:bodyPr/>
                    <a:lstStyle/>
                    <a:p>
                      <a:endParaRPr lang="tr-TR" sz="2000" dirty="0" smtClean="0"/>
                    </a:p>
                    <a:p>
                      <a:r>
                        <a:rPr lang="tr-TR" sz="2400" dirty="0" smtClean="0"/>
                        <a:t>Dermatolojik</a:t>
                      </a:r>
                      <a:endParaRPr lang="tr-TR" sz="2400" kern="1200" dirty="0" smtClean="0">
                        <a:effectLst/>
                      </a:endParaRPr>
                    </a:p>
                    <a:p>
                      <a:endParaRPr lang="tr-TR" sz="2000" kern="1200" dirty="0" smtClean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/>
                        <a:t>Akrosiyanozis</a:t>
                      </a:r>
                      <a:endParaRPr lang="tr-TR" sz="2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saç kaybı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kırılgan saç ve tırnaklar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aseline="0" dirty="0" err="1" smtClean="0"/>
                        <a:t>l</a:t>
                      </a:r>
                      <a:r>
                        <a:rPr lang="tr-TR" sz="2000" dirty="0" err="1" smtClean="0"/>
                        <a:t>anugo</a:t>
                      </a:r>
                      <a:r>
                        <a:rPr lang="tr-TR" sz="2000" dirty="0" smtClean="0"/>
                        <a:t> tüyleri 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/>
                        <a:t>karoten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pigmentasyon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/>
                        <a:t>Russell</a:t>
                      </a:r>
                      <a:r>
                        <a:rPr lang="tr-TR" sz="2000" dirty="0" smtClean="0"/>
                        <a:t> işareti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Ödem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00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chemeClr val="tx1"/>
                </a:solidFill>
                <a:cs typeface="Trebuchet MS" pitchFamily="34" charset="0"/>
              </a:rPr>
              <a:t>Plan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1700808"/>
            <a:ext cx="7124700" cy="4392488"/>
          </a:xfrm>
        </p:spPr>
        <p:txBody>
          <a:bodyPr numCol="2"/>
          <a:lstStyle/>
          <a:p>
            <a:pPr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Tanımlar</a:t>
            </a:r>
          </a:p>
          <a:p>
            <a:pPr lvl="1"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DSM 5 tanı kriterleri</a:t>
            </a:r>
          </a:p>
          <a:p>
            <a:pPr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Epidemiyoloji</a:t>
            </a:r>
          </a:p>
          <a:p>
            <a:pPr>
              <a:defRPr/>
            </a:pPr>
            <a:r>
              <a:rPr lang="tr-TR" sz="2000" dirty="0" err="1" smtClean="0">
                <a:solidFill>
                  <a:schemeClr val="tx1"/>
                </a:solidFill>
              </a:rPr>
              <a:t>Patogenez</a:t>
            </a:r>
            <a:endParaRPr lang="tr-TR" sz="20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Tetikleyiciler</a:t>
            </a:r>
          </a:p>
          <a:p>
            <a:pPr>
              <a:defRPr/>
            </a:pPr>
            <a:r>
              <a:rPr lang="tr-TR" sz="2000" dirty="0">
                <a:solidFill>
                  <a:schemeClr val="tx1"/>
                </a:solidFill>
              </a:rPr>
              <a:t>Korunma ve </a:t>
            </a:r>
            <a:r>
              <a:rPr lang="tr-TR" sz="2000" dirty="0" smtClean="0">
                <a:solidFill>
                  <a:schemeClr val="tx1"/>
                </a:solidFill>
              </a:rPr>
              <a:t>Tarama</a:t>
            </a:r>
          </a:p>
          <a:p>
            <a:pPr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Klinik</a:t>
            </a:r>
          </a:p>
          <a:p>
            <a:pPr lvl="1">
              <a:defRPr/>
            </a:pPr>
            <a:r>
              <a:rPr lang="tr-TR" sz="2000" dirty="0">
                <a:solidFill>
                  <a:schemeClr val="tx1"/>
                </a:solidFill>
              </a:rPr>
              <a:t>S</a:t>
            </a:r>
            <a:r>
              <a:rPr lang="tr-TR" sz="2000" dirty="0" smtClean="0">
                <a:solidFill>
                  <a:schemeClr val="tx1"/>
                </a:solidFill>
              </a:rPr>
              <a:t>emptomlar</a:t>
            </a:r>
          </a:p>
          <a:p>
            <a:pPr lvl="1"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Fizik muayene</a:t>
            </a:r>
          </a:p>
          <a:p>
            <a:pPr lvl="1"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Laboratuvar</a:t>
            </a:r>
          </a:p>
          <a:p>
            <a:pPr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Ayırıcı Tanı</a:t>
            </a:r>
          </a:p>
          <a:p>
            <a:pPr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Komplikasyonlar</a:t>
            </a:r>
          </a:p>
          <a:p>
            <a:pPr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Tedavi</a:t>
            </a:r>
          </a:p>
          <a:p>
            <a:pPr lvl="1">
              <a:defRPr/>
            </a:pPr>
            <a:r>
              <a:rPr lang="tr-TR" sz="2000" dirty="0" err="1" smtClean="0">
                <a:solidFill>
                  <a:schemeClr val="tx1"/>
                </a:solidFill>
              </a:rPr>
              <a:t>Hospitalizasyon</a:t>
            </a:r>
            <a:r>
              <a:rPr lang="tr-TR" sz="2000" dirty="0" smtClean="0">
                <a:solidFill>
                  <a:schemeClr val="tx1"/>
                </a:solidFill>
              </a:rPr>
              <a:t> kriterleri</a:t>
            </a:r>
          </a:p>
          <a:p>
            <a:pPr>
              <a:defRPr/>
            </a:pPr>
            <a:r>
              <a:rPr lang="tr-TR" sz="2000" dirty="0" err="1" smtClean="0">
                <a:solidFill>
                  <a:schemeClr val="tx1"/>
                </a:solidFill>
              </a:rPr>
              <a:t>prognoz</a:t>
            </a:r>
            <a:endParaRPr lang="tr-TR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chemeClr val="tx1"/>
                </a:solidFill>
                <a:cs typeface="Trebuchet MS" pitchFamily="34" charset="0"/>
              </a:rPr>
              <a:t>Komplikasyonlar</a:t>
            </a:r>
            <a:endParaRPr lang="tr-TR" sz="36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761644"/>
              </p:ext>
            </p:extLst>
          </p:nvPr>
        </p:nvGraphicFramePr>
        <p:xfrm>
          <a:off x="251520" y="1844824"/>
          <a:ext cx="8640960" cy="3870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0480"/>
                <a:gridCol w="4320480"/>
              </a:tblGrid>
              <a:tr h="370840">
                <a:tc gridSpan="2">
                  <a:txBody>
                    <a:bodyPr/>
                    <a:lstStyle/>
                    <a:p>
                      <a:endParaRPr lang="tr-TR" sz="2000" kern="1200" dirty="0" smtClean="0">
                        <a:effectLst/>
                      </a:endParaRPr>
                    </a:p>
                    <a:p>
                      <a:r>
                        <a:rPr lang="tr-TR" sz="2400" kern="1200" dirty="0" smtClean="0">
                          <a:effectLst/>
                        </a:rPr>
                        <a:t>Endokrin</a:t>
                      </a:r>
                    </a:p>
                    <a:p>
                      <a:endParaRPr lang="tr-TR" sz="2000" kern="1200" dirty="0" smtClean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kern="1200" baseline="0" dirty="0" err="1" smtClean="0">
                          <a:effectLst/>
                        </a:rPr>
                        <a:t>Amenore</a:t>
                      </a:r>
                      <a:endParaRPr lang="tr-TR" sz="2000" kern="1200" baseline="0" dirty="0" smtClean="0">
                        <a:effectLst/>
                      </a:endParaRPr>
                    </a:p>
                    <a:p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err="1" smtClean="0">
                          <a:effectLst/>
                        </a:rPr>
                        <a:t>Hipotermi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kern="1200" dirty="0" err="1" smtClean="0">
                          <a:effectLst/>
                        </a:rPr>
                        <a:t>diyabetis</a:t>
                      </a:r>
                      <a:r>
                        <a:rPr lang="tr-TR" sz="2000" kern="1200" dirty="0" smtClean="0">
                          <a:effectLst/>
                        </a:rPr>
                        <a:t> </a:t>
                      </a:r>
                      <a:r>
                        <a:rPr lang="tr-TR" sz="2000" kern="1200" dirty="0" err="1" smtClean="0">
                          <a:effectLst/>
                        </a:rPr>
                        <a:t>insipidus</a:t>
                      </a:r>
                      <a:endParaRPr lang="tr-TR" sz="2000" kern="1200" dirty="0" smtClean="0">
                        <a:effectLst/>
                      </a:endParaRPr>
                    </a:p>
                    <a:p>
                      <a:endParaRPr lang="tr-TR" sz="2000" kern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effectLst/>
                        </a:rPr>
                        <a:t>düşük T3 sendromu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kern="1200" dirty="0" smtClean="0">
                          <a:effectLst/>
                        </a:rPr>
                        <a:t>büyüme geriliği</a:t>
                      </a:r>
                    </a:p>
                    <a:p>
                      <a:endParaRPr lang="tr-T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err="1" smtClean="0">
                          <a:effectLst/>
                        </a:rPr>
                        <a:t>puberte</a:t>
                      </a:r>
                      <a:r>
                        <a:rPr lang="tr-TR" sz="2000" kern="1200" dirty="0" smtClean="0">
                          <a:effectLst/>
                        </a:rPr>
                        <a:t> gecikmesi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err="1" smtClean="0">
                          <a:effectLst/>
                        </a:rPr>
                        <a:t>Hiperkortizolizm</a:t>
                      </a:r>
                      <a:endParaRPr lang="tr-TR" sz="20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kern="1200" dirty="0" err="1" smtClean="0">
                          <a:effectLst/>
                        </a:rPr>
                        <a:t>paratroid</a:t>
                      </a:r>
                      <a:r>
                        <a:rPr lang="tr-TR" sz="2000" kern="1200" dirty="0" smtClean="0">
                          <a:effectLst/>
                        </a:rPr>
                        <a:t> </a:t>
                      </a:r>
                      <a:r>
                        <a:rPr lang="tr-TR" sz="2000" kern="1200" dirty="0" err="1" smtClean="0">
                          <a:effectLst/>
                        </a:rPr>
                        <a:t>hipertrofisi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07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07558"/>
              </p:ext>
            </p:extLst>
          </p:nvPr>
        </p:nvGraphicFramePr>
        <p:xfrm>
          <a:off x="179512" y="1628800"/>
          <a:ext cx="8784976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488"/>
              </a:tblGrid>
              <a:tr h="370840">
                <a:tc gridSpan="2">
                  <a:txBody>
                    <a:bodyPr/>
                    <a:lstStyle/>
                    <a:p>
                      <a:endParaRPr lang="tr-TR" sz="1800" kern="1200" dirty="0" smtClean="0">
                        <a:effectLst/>
                      </a:endParaRPr>
                    </a:p>
                    <a:p>
                      <a:r>
                        <a:rPr lang="tr-TR" sz="2000" kern="1200" dirty="0" err="1" smtClean="0">
                          <a:effectLst/>
                        </a:rPr>
                        <a:t>Gastrointestinal</a:t>
                      </a:r>
                      <a:endParaRPr lang="tr-TR" sz="2000" kern="1200" dirty="0" smtClean="0">
                        <a:effectLst/>
                      </a:endParaRPr>
                    </a:p>
                    <a:p>
                      <a:endParaRPr lang="tr-TR" sz="1800" kern="1200" dirty="0" smtClean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489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effectLst/>
                        </a:rPr>
                        <a:t>akut </a:t>
                      </a:r>
                      <a:r>
                        <a:rPr lang="tr-TR" sz="1800" kern="1200" dirty="0" err="1" smtClean="0">
                          <a:effectLst/>
                        </a:rPr>
                        <a:t>pankreatit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effectLst/>
                        </a:rPr>
                        <a:t>safra</a:t>
                      </a:r>
                      <a:r>
                        <a:rPr lang="tr-TR" sz="1800" kern="1200" baseline="0" dirty="0" smtClean="0">
                          <a:effectLst/>
                        </a:rPr>
                        <a:t> kesesi</a:t>
                      </a:r>
                      <a:r>
                        <a:rPr lang="tr-TR" sz="1800" kern="1200" dirty="0" smtClean="0">
                          <a:effectLst/>
                        </a:rPr>
                        <a:t> taşları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err="1" smtClean="0">
                          <a:effectLst/>
                        </a:rPr>
                        <a:t>Barret</a:t>
                      </a:r>
                      <a:r>
                        <a:rPr lang="tr-TR" sz="1800" kern="1200" dirty="0" smtClean="0">
                          <a:effectLst/>
                        </a:rPr>
                        <a:t> </a:t>
                      </a:r>
                      <a:r>
                        <a:rPr lang="tr-TR" sz="1800" kern="1200" dirty="0" err="1" smtClean="0">
                          <a:effectLst/>
                        </a:rPr>
                        <a:t>özefagus</a:t>
                      </a:r>
                      <a:r>
                        <a:rPr lang="tr-TR" sz="1800" kern="1200" dirty="0" smtClean="0">
                          <a:effectLst/>
                        </a:rPr>
                        <a:t>, </a:t>
                      </a:r>
                      <a:r>
                        <a:rPr lang="tr-TR" sz="1800" kern="1200" dirty="0" err="1" smtClean="0">
                          <a:effectLst/>
                        </a:rPr>
                        <a:t>özefajit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err="1" smtClean="0">
                          <a:effectLst/>
                        </a:rPr>
                        <a:t>intestınal</a:t>
                      </a:r>
                      <a:r>
                        <a:rPr lang="tr-TR" sz="1800" kern="1200" dirty="0" smtClean="0">
                          <a:effectLst/>
                        </a:rPr>
                        <a:t> </a:t>
                      </a:r>
                      <a:r>
                        <a:rPr lang="tr-TR" sz="1800" kern="1200" dirty="0" err="1" smtClean="0">
                          <a:effectLst/>
                        </a:rPr>
                        <a:t>atoni</a:t>
                      </a:r>
                      <a:endParaRPr lang="tr-TR" sz="18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effectLst/>
                        </a:rPr>
                        <a:t>kanlı </a:t>
                      </a:r>
                      <a:r>
                        <a:rPr lang="tr-TR" sz="1800" kern="1200" dirty="0" err="1" smtClean="0">
                          <a:effectLst/>
                        </a:rPr>
                        <a:t>diyare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err="1" smtClean="0">
                          <a:effectLst/>
                        </a:rPr>
                        <a:t>özefajial</a:t>
                      </a:r>
                      <a:r>
                        <a:rPr lang="tr-TR" sz="1800" kern="1200" dirty="0" smtClean="0">
                          <a:effectLst/>
                        </a:rPr>
                        <a:t> veya </a:t>
                      </a:r>
                      <a:r>
                        <a:rPr lang="tr-TR" sz="1800" kern="1200" dirty="0" err="1" smtClean="0">
                          <a:effectLst/>
                        </a:rPr>
                        <a:t>gastrik</a:t>
                      </a:r>
                      <a:r>
                        <a:rPr lang="tr-TR" sz="1800" kern="1200" dirty="0" smtClean="0">
                          <a:effectLst/>
                        </a:rPr>
                        <a:t> </a:t>
                      </a:r>
                      <a:r>
                        <a:rPr lang="tr-TR" sz="1800" kern="1200" dirty="0" err="1" smtClean="0">
                          <a:effectLst/>
                        </a:rPr>
                        <a:t>rüptür</a:t>
                      </a:r>
                      <a:endParaRPr lang="tr-TR" sz="18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err="1" smtClean="0">
                          <a:effectLst/>
                        </a:rPr>
                        <a:t>konstipasyon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err="1" smtClean="0">
                          <a:effectLst/>
                        </a:rPr>
                        <a:t>Mallory</a:t>
                      </a:r>
                      <a:r>
                        <a:rPr lang="tr-TR" sz="1800" kern="1200" baseline="0" dirty="0" smtClean="0">
                          <a:effectLst/>
                        </a:rPr>
                        <a:t> </a:t>
                      </a:r>
                      <a:r>
                        <a:rPr lang="tr-TR" sz="1800" kern="1200" dirty="0" err="1" smtClean="0">
                          <a:effectLst/>
                        </a:rPr>
                        <a:t>Weiss</a:t>
                      </a:r>
                      <a:r>
                        <a:rPr lang="tr-TR" sz="1800" kern="1200" dirty="0" smtClean="0">
                          <a:effectLst/>
                        </a:rPr>
                        <a:t> yırtıkları</a:t>
                      </a:r>
                      <a:endParaRPr lang="tr-TR" sz="18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err="1" smtClean="0">
                          <a:effectLst/>
                        </a:rPr>
                        <a:t>gastrik</a:t>
                      </a:r>
                      <a:r>
                        <a:rPr lang="tr-TR" sz="1800" kern="1200" dirty="0" smtClean="0">
                          <a:effectLst/>
                        </a:rPr>
                        <a:t> boşalma gecikmesi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baseline="0" dirty="0" smtClean="0">
                          <a:effectLst/>
                        </a:rPr>
                        <a:t>diş</a:t>
                      </a:r>
                      <a:r>
                        <a:rPr lang="tr-TR" sz="1800" kern="1200" dirty="0" smtClean="0">
                          <a:effectLst/>
                        </a:rPr>
                        <a:t> çürüklerinde artış ve </a:t>
                      </a:r>
                      <a:r>
                        <a:rPr lang="tr-TR" sz="1800" kern="1200" dirty="0" err="1" smtClean="0">
                          <a:effectLst/>
                        </a:rPr>
                        <a:t>perimolizis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err="1" smtClean="0">
                          <a:effectLst/>
                        </a:rPr>
                        <a:t>KC'de</a:t>
                      </a:r>
                      <a:r>
                        <a:rPr lang="tr-TR" sz="1800" kern="1200" dirty="0" smtClean="0">
                          <a:effectLst/>
                        </a:rPr>
                        <a:t> yağlı </a:t>
                      </a:r>
                      <a:r>
                        <a:rPr lang="tr-TR" sz="1800" kern="1200" dirty="0" err="1" smtClean="0">
                          <a:effectLst/>
                        </a:rPr>
                        <a:t>infiltrasyon</a:t>
                      </a:r>
                      <a:r>
                        <a:rPr lang="tr-TR" sz="1800" kern="1200" dirty="0" smtClean="0">
                          <a:effectLst/>
                        </a:rPr>
                        <a:t> ve </a:t>
                      </a:r>
                      <a:r>
                        <a:rPr lang="tr-TR" sz="1800" kern="1200" dirty="0" err="1" smtClean="0">
                          <a:effectLst/>
                        </a:rPr>
                        <a:t>fokal</a:t>
                      </a:r>
                      <a:r>
                        <a:rPr lang="tr-TR" sz="1800" kern="1200" dirty="0" smtClean="0">
                          <a:effectLst/>
                        </a:rPr>
                        <a:t> nekroz</a:t>
                      </a:r>
                      <a:endParaRPr lang="tr-TR" sz="18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err="1" smtClean="0">
                          <a:effectLst/>
                        </a:rPr>
                        <a:t>süperior</a:t>
                      </a:r>
                      <a:r>
                        <a:rPr lang="tr-TR" sz="1800" kern="1200" dirty="0" smtClean="0">
                          <a:effectLst/>
                        </a:rPr>
                        <a:t> </a:t>
                      </a:r>
                      <a:r>
                        <a:rPr lang="tr-TR" sz="1800" kern="1200" dirty="0" err="1" smtClean="0">
                          <a:effectLst/>
                        </a:rPr>
                        <a:t>mezenterik</a:t>
                      </a:r>
                      <a:r>
                        <a:rPr lang="tr-TR" sz="1800" kern="1200" dirty="0" smtClean="0">
                          <a:effectLst/>
                        </a:rPr>
                        <a:t> arter sendromu</a:t>
                      </a:r>
                      <a:endParaRPr lang="tr-TR" sz="18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Başlık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r>
              <a:rPr lang="tr-TR" sz="3600" dirty="0">
                <a:solidFill>
                  <a:schemeClr val="tx1"/>
                </a:solidFill>
                <a:cs typeface="Trebuchet MS" pitchFamily="34" charset="0"/>
              </a:rPr>
              <a:t>Komplikasyonlar</a:t>
            </a:r>
            <a:endParaRPr lang="tr-TR" sz="3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chemeClr val="tx1"/>
                </a:solidFill>
                <a:cs typeface="Trebuchet MS" pitchFamily="34" charset="0"/>
              </a:rPr>
              <a:t>Komplikasyonlar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14978"/>
              </p:ext>
            </p:extLst>
          </p:nvPr>
        </p:nvGraphicFramePr>
        <p:xfrm>
          <a:off x="307554" y="1772815"/>
          <a:ext cx="412043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0430"/>
              </a:tblGrid>
              <a:tr h="804345">
                <a:tc>
                  <a:txBody>
                    <a:bodyPr/>
                    <a:lstStyle/>
                    <a:p>
                      <a:r>
                        <a:rPr lang="tr-TR" sz="2400" kern="1200" dirty="0" smtClean="0">
                          <a:effectLst/>
                        </a:rPr>
                        <a:t>Hematolojik</a:t>
                      </a:r>
                    </a:p>
                    <a:p>
                      <a:endParaRPr lang="tr-TR" sz="2000" kern="1200" dirty="0" smtClean="0">
                        <a:effectLst/>
                      </a:endParaRPr>
                    </a:p>
                  </a:txBody>
                  <a:tcPr/>
                </a:tc>
              </a:tr>
              <a:tr h="739997">
                <a:tc>
                  <a:txBody>
                    <a:bodyPr/>
                    <a:lstStyle/>
                    <a:p>
                      <a:r>
                        <a:rPr lang="tr-TR" sz="2000" kern="1200" dirty="0" smtClean="0">
                          <a:effectLst/>
                        </a:rPr>
                        <a:t>kemik iliği </a:t>
                      </a:r>
                      <a:r>
                        <a:rPr lang="tr-TR" sz="2000" kern="1200" dirty="0" err="1" smtClean="0">
                          <a:effectLst/>
                        </a:rPr>
                        <a:t>supresyonu</a:t>
                      </a:r>
                      <a:endParaRPr lang="tr-TR" sz="2000" kern="1200" dirty="0" smtClean="0">
                        <a:effectLst/>
                      </a:endParaRPr>
                    </a:p>
                    <a:p>
                      <a:endParaRPr lang="tr-TR" sz="2000" dirty="0"/>
                    </a:p>
                  </a:txBody>
                  <a:tcPr/>
                </a:tc>
              </a:tr>
              <a:tr h="7399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effectLst/>
                        </a:rPr>
                        <a:t>bozulmuş hücresel </a:t>
                      </a:r>
                      <a:r>
                        <a:rPr lang="tr-TR" sz="2000" kern="1200" dirty="0" err="1" smtClean="0">
                          <a:effectLst/>
                        </a:rPr>
                        <a:t>immünite</a:t>
                      </a:r>
                      <a:endParaRPr lang="tr-TR" sz="20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</a:tr>
              <a:tr h="7399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effectLst/>
                        </a:rPr>
                        <a:t>düşük sedimantasyon hızı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kern="12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434055"/>
              </p:ext>
            </p:extLst>
          </p:nvPr>
        </p:nvGraphicFramePr>
        <p:xfrm>
          <a:off x="323528" y="4797151"/>
          <a:ext cx="8352928" cy="187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248472"/>
              </a:tblGrid>
              <a:tr h="713413">
                <a:tc gridSpan="2">
                  <a:txBody>
                    <a:bodyPr/>
                    <a:lstStyle/>
                    <a:p>
                      <a:r>
                        <a:rPr lang="tr-TR" sz="2400" kern="1200" dirty="0" smtClean="0">
                          <a:effectLst/>
                        </a:rPr>
                        <a:t>Nörolojik</a:t>
                      </a:r>
                    </a:p>
                    <a:p>
                      <a:endParaRPr lang="tr-TR" sz="2000" kern="1200" dirty="0" smtClean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61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err="1" smtClean="0">
                          <a:effectLst/>
                        </a:rPr>
                        <a:t>kortikal</a:t>
                      </a:r>
                      <a:r>
                        <a:rPr lang="tr-TR" sz="2000" kern="1200" dirty="0" smtClean="0">
                          <a:effectLst/>
                        </a:rPr>
                        <a:t> </a:t>
                      </a:r>
                      <a:r>
                        <a:rPr lang="tr-TR" sz="2000" kern="1200" dirty="0" err="1" smtClean="0">
                          <a:effectLst/>
                        </a:rPr>
                        <a:t>atrofi</a:t>
                      </a:r>
                      <a:endParaRPr lang="tr-TR" sz="2000" kern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baseline="0" dirty="0" err="1" smtClean="0">
                          <a:effectLst/>
                        </a:rPr>
                        <a:t>periferal</a:t>
                      </a:r>
                      <a:r>
                        <a:rPr lang="tr-TR" sz="2000" kern="1200" baseline="0" dirty="0" smtClean="0">
                          <a:effectLst/>
                        </a:rPr>
                        <a:t> </a:t>
                      </a:r>
                      <a:r>
                        <a:rPr lang="tr-TR" sz="2000" kern="1200" baseline="0" dirty="0" err="1" smtClean="0">
                          <a:effectLst/>
                        </a:rPr>
                        <a:t>nöropati</a:t>
                      </a:r>
                      <a:endParaRPr lang="tr-TR" sz="2000" dirty="0"/>
                    </a:p>
                  </a:txBody>
                  <a:tcPr/>
                </a:tc>
              </a:tr>
              <a:tr h="502455">
                <a:tc>
                  <a:txBody>
                    <a:bodyPr/>
                    <a:lstStyle/>
                    <a:p>
                      <a:r>
                        <a:rPr lang="tr-TR" sz="2000" kern="1200" dirty="0" err="1" smtClean="0">
                          <a:effectLst/>
                        </a:rPr>
                        <a:t>Miyopati</a:t>
                      </a:r>
                      <a:endParaRPr lang="tr-TR" sz="2000" kern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baseline="0" dirty="0" smtClean="0">
                          <a:effectLst/>
                        </a:rPr>
                        <a:t>nöbet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228804"/>
              </p:ext>
            </p:extLst>
          </p:nvPr>
        </p:nvGraphicFramePr>
        <p:xfrm>
          <a:off x="4427985" y="1772816"/>
          <a:ext cx="4248472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</a:tblGrid>
              <a:tr h="804345">
                <a:tc>
                  <a:txBody>
                    <a:bodyPr/>
                    <a:lstStyle/>
                    <a:p>
                      <a:r>
                        <a:rPr lang="tr-TR" sz="2400" kern="1200" dirty="0" smtClean="0">
                          <a:effectLst/>
                        </a:rPr>
                        <a:t>Kas iskelet</a:t>
                      </a:r>
                    </a:p>
                    <a:p>
                      <a:endParaRPr lang="tr-TR" sz="2000" kern="1200" dirty="0" smtClean="0">
                        <a:effectLst/>
                      </a:endParaRPr>
                    </a:p>
                  </a:txBody>
                  <a:tcPr/>
                </a:tc>
              </a:tr>
              <a:tr h="739997">
                <a:tc>
                  <a:txBody>
                    <a:bodyPr/>
                    <a:lstStyle/>
                    <a:p>
                      <a:r>
                        <a:rPr lang="tr-TR" sz="2000" kern="1200" dirty="0" err="1" smtClean="0">
                          <a:effectLst/>
                        </a:rPr>
                        <a:t>Osteopeni</a:t>
                      </a:r>
                      <a:r>
                        <a:rPr lang="tr-TR" sz="2000" kern="1200" dirty="0" smtClean="0">
                          <a:effectLst/>
                        </a:rPr>
                        <a:t> 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</a:tr>
              <a:tr h="7399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effectLst/>
                        </a:rPr>
                        <a:t>Osteoporoz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</a:tr>
              <a:tr h="7399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err="1" smtClean="0">
                          <a:effectLst/>
                        </a:rPr>
                        <a:t>Fraktür</a:t>
                      </a:r>
                      <a:endParaRPr lang="tr-TR" sz="20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kern="12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185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chemeClr val="tx1"/>
                </a:solidFill>
                <a:cs typeface="Trebuchet MS" pitchFamily="34" charset="0"/>
              </a:rPr>
              <a:t>Tedavi </a:t>
            </a:r>
          </a:p>
        </p:txBody>
      </p:sp>
      <p:sp>
        <p:nvSpPr>
          <p:cNvPr id="43010" name="İçerik Yer Tutucusu 2"/>
          <p:cNvSpPr>
            <a:spLocks noGrp="1"/>
          </p:cNvSpPr>
          <p:nvPr>
            <p:ph idx="1"/>
          </p:nvPr>
        </p:nvSpPr>
        <p:spPr>
          <a:xfrm>
            <a:off x="1009650" y="1806574"/>
            <a:ext cx="7124700" cy="4574753"/>
          </a:xfrm>
        </p:spPr>
        <p:txBody>
          <a:bodyPr/>
          <a:lstStyle/>
          <a:p>
            <a:r>
              <a:rPr lang="tr-TR" sz="2400" dirty="0" smtClean="0">
                <a:solidFill>
                  <a:schemeClr val="tx1"/>
                </a:solidFill>
              </a:rPr>
              <a:t>Erken dönemde</a:t>
            </a:r>
          </a:p>
          <a:p>
            <a:endParaRPr lang="tr-TR" sz="2400" dirty="0" smtClean="0">
              <a:solidFill>
                <a:schemeClr val="tx1"/>
              </a:solidFill>
            </a:endParaRPr>
          </a:p>
          <a:p>
            <a:pPr lvl="1"/>
            <a:r>
              <a:rPr lang="tr-TR" sz="2000" dirty="0" smtClean="0">
                <a:solidFill>
                  <a:schemeClr val="tx1"/>
                </a:solidFill>
              </a:rPr>
              <a:t>Uygun diyet</a:t>
            </a:r>
          </a:p>
          <a:p>
            <a:pPr lvl="1"/>
            <a:endParaRPr lang="tr-TR" sz="2000" dirty="0" smtClean="0">
              <a:solidFill>
                <a:schemeClr val="tx1"/>
              </a:solidFill>
            </a:endParaRPr>
          </a:p>
          <a:p>
            <a:pPr lvl="1"/>
            <a:r>
              <a:rPr lang="tr-TR" sz="2000" dirty="0" smtClean="0">
                <a:solidFill>
                  <a:schemeClr val="tx1"/>
                </a:solidFill>
              </a:rPr>
              <a:t>Vücut ağırlığı hedefi</a:t>
            </a:r>
          </a:p>
          <a:p>
            <a:pPr lvl="1"/>
            <a:endParaRPr lang="tr-TR" sz="2000" dirty="0" smtClean="0">
              <a:solidFill>
                <a:schemeClr val="tx1"/>
              </a:solidFill>
            </a:endParaRPr>
          </a:p>
          <a:p>
            <a:pPr lvl="1"/>
            <a:r>
              <a:rPr lang="tr-TR" sz="2000" dirty="0" smtClean="0">
                <a:solidFill>
                  <a:schemeClr val="tx1"/>
                </a:solidFill>
              </a:rPr>
              <a:t>Beslenme günlüğü</a:t>
            </a:r>
          </a:p>
          <a:p>
            <a:pPr lvl="1"/>
            <a:endParaRPr lang="tr-TR" sz="2000" dirty="0" smtClean="0">
              <a:solidFill>
                <a:schemeClr val="tx1"/>
              </a:solidFill>
            </a:endParaRPr>
          </a:p>
          <a:p>
            <a:pPr lvl="1"/>
            <a:r>
              <a:rPr lang="tr-TR" sz="2000" dirty="0" err="1" smtClean="0">
                <a:solidFill>
                  <a:schemeClr val="tx1"/>
                </a:solidFill>
              </a:rPr>
              <a:t>Relapsları</a:t>
            </a:r>
            <a:r>
              <a:rPr lang="tr-TR" sz="2000" dirty="0" smtClean="0">
                <a:solidFill>
                  <a:schemeClr val="tx1"/>
                </a:solidFill>
              </a:rPr>
              <a:t> önlemek için tetikleyici faktörlerin engellenmesi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chemeClr val="tx1"/>
                </a:solidFill>
                <a:cs typeface="Trebuchet MS" pitchFamily="34" charset="0"/>
              </a:rPr>
              <a:t>Tedavi </a:t>
            </a:r>
          </a:p>
        </p:txBody>
      </p:sp>
      <p:sp>
        <p:nvSpPr>
          <p:cNvPr id="4403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smtClean="0">
                <a:solidFill>
                  <a:schemeClr val="tx1"/>
                </a:solidFill>
              </a:rPr>
              <a:t>Yerleşmiş yeme bozukluklarında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pPr lvl="1"/>
            <a:r>
              <a:rPr lang="tr-TR" sz="1800" dirty="0" smtClean="0">
                <a:solidFill>
                  <a:schemeClr val="tx1"/>
                </a:solidFill>
              </a:rPr>
              <a:t>Tedaviyi hasta, ailesi, hekim (aile hekimi, </a:t>
            </a:r>
            <a:r>
              <a:rPr lang="tr-TR" sz="1800" dirty="0" err="1" smtClean="0">
                <a:solidFill>
                  <a:schemeClr val="tx1"/>
                </a:solidFill>
              </a:rPr>
              <a:t>pediatrist</a:t>
            </a:r>
            <a:r>
              <a:rPr lang="tr-TR" sz="1800" dirty="0" smtClean="0">
                <a:solidFill>
                  <a:schemeClr val="tx1"/>
                </a:solidFill>
              </a:rPr>
              <a:t>, iç hastalıkları uzmanı), psikolog, diyetisyen hep birlikte şekillendirmeli</a:t>
            </a:r>
          </a:p>
          <a:p>
            <a:pPr lvl="1"/>
            <a:endParaRPr lang="tr-TR" sz="1800" dirty="0" smtClean="0">
              <a:solidFill>
                <a:schemeClr val="tx1"/>
              </a:solidFill>
            </a:endParaRPr>
          </a:p>
          <a:p>
            <a:pPr lvl="1"/>
            <a:r>
              <a:rPr lang="tr-TR" sz="1800" dirty="0" smtClean="0">
                <a:solidFill>
                  <a:schemeClr val="tx1"/>
                </a:solidFill>
              </a:rPr>
              <a:t>Aile hekimi bu ekibin bir parçası değilse koordinasyon ve transferi sağlamalı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cs typeface="Trebuchet MS" pitchFamily="34" charset="0"/>
              </a:rPr>
              <a:t>Tedavi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>
                <a:solidFill>
                  <a:schemeClr val="tx1"/>
                </a:solidFill>
              </a:rPr>
              <a:t>Ana unsur psikoterapi ve beslenme rehabilitasyonu</a:t>
            </a:r>
          </a:p>
          <a:p>
            <a:r>
              <a:rPr lang="tr-TR" sz="2000" dirty="0">
                <a:solidFill>
                  <a:schemeClr val="tx1"/>
                </a:solidFill>
              </a:rPr>
              <a:t>Kognitif davranışçı terapi, kişisel psikoterapi, davranış ve grup terapisi ve kendine yardım grupları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Kilo </a:t>
            </a:r>
            <a:r>
              <a:rPr lang="tr-TR" sz="2000" dirty="0">
                <a:solidFill>
                  <a:schemeClr val="tx1"/>
                </a:solidFill>
              </a:rPr>
              <a:t>alımında hedef </a:t>
            </a:r>
            <a:r>
              <a:rPr lang="tr-TR" sz="2000" dirty="0" smtClean="0">
                <a:solidFill>
                  <a:schemeClr val="tx1"/>
                </a:solidFill>
              </a:rPr>
              <a:t>ayaktan </a:t>
            </a:r>
            <a:r>
              <a:rPr lang="tr-TR" sz="2000" dirty="0">
                <a:solidFill>
                  <a:schemeClr val="tx1"/>
                </a:solidFill>
              </a:rPr>
              <a:t>hastada 250 – 500 </a:t>
            </a:r>
            <a:r>
              <a:rPr lang="tr-TR" sz="2000" dirty="0" smtClean="0">
                <a:solidFill>
                  <a:schemeClr val="tx1"/>
                </a:solidFill>
              </a:rPr>
              <a:t>gr, yatan </a:t>
            </a:r>
            <a:r>
              <a:rPr lang="tr-TR" sz="2000" dirty="0">
                <a:solidFill>
                  <a:schemeClr val="tx1"/>
                </a:solidFill>
              </a:rPr>
              <a:t>hastada 1-1,5 kg </a:t>
            </a:r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Eşlik </a:t>
            </a:r>
            <a:r>
              <a:rPr lang="tr-TR" sz="2000" dirty="0">
                <a:solidFill>
                  <a:schemeClr val="tx1"/>
                </a:solidFill>
              </a:rPr>
              <a:t>eden hastalıklar ve psikiyatrik rahatsızlıklar varsa saptanmalı ve tedavi edilmeli</a:t>
            </a:r>
          </a:p>
          <a:p>
            <a:pPr lvl="1"/>
            <a:r>
              <a:rPr lang="tr-TR" sz="1800" dirty="0">
                <a:solidFill>
                  <a:schemeClr val="tx1"/>
                </a:solidFill>
              </a:rPr>
              <a:t>(Vitamin-B12 eksikliği, anemi, </a:t>
            </a:r>
            <a:r>
              <a:rPr lang="tr-TR" sz="1800" dirty="0" err="1">
                <a:solidFill>
                  <a:schemeClr val="tx1"/>
                </a:solidFill>
              </a:rPr>
              <a:t>anksiyete</a:t>
            </a:r>
            <a:r>
              <a:rPr lang="tr-TR" sz="1800" dirty="0">
                <a:solidFill>
                  <a:schemeClr val="tx1"/>
                </a:solidFill>
              </a:rPr>
              <a:t>, gastrit, </a:t>
            </a:r>
            <a:r>
              <a:rPr lang="tr-TR" sz="1800" dirty="0" err="1">
                <a:solidFill>
                  <a:schemeClr val="tx1"/>
                </a:solidFill>
              </a:rPr>
              <a:t>reflü</a:t>
            </a:r>
            <a:r>
              <a:rPr lang="tr-TR" sz="1800" dirty="0">
                <a:solidFill>
                  <a:schemeClr val="tx1"/>
                </a:solidFill>
              </a:rPr>
              <a:t>, obsesyon, </a:t>
            </a:r>
            <a:r>
              <a:rPr lang="tr-TR" sz="1800" dirty="0" err="1">
                <a:solidFill>
                  <a:schemeClr val="tx1"/>
                </a:solidFill>
              </a:rPr>
              <a:t>vb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8923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chemeClr val="tx1"/>
                </a:solidFill>
                <a:cs typeface="Trebuchet MS" pitchFamily="34" charset="0"/>
              </a:rPr>
              <a:t>Tedavi</a:t>
            </a:r>
          </a:p>
        </p:txBody>
      </p:sp>
      <p:sp>
        <p:nvSpPr>
          <p:cNvPr id="45058" name="İçerik Yer Tutucusu 2"/>
          <p:cNvSpPr>
            <a:spLocks noGrp="1"/>
          </p:cNvSpPr>
          <p:nvPr>
            <p:ph idx="1"/>
          </p:nvPr>
        </p:nvSpPr>
        <p:spPr>
          <a:xfrm>
            <a:off x="1009650" y="1806574"/>
            <a:ext cx="7124700" cy="4502745"/>
          </a:xfrm>
        </p:spPr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</a:rPr>
              <a:t>Fluoksetin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fayda </a:t>
            </a:r>
            <a:r>
              <a:rPr lang="tr-TR" sz="2000" dirty="0" smtClean="0">
                <a:solidFill>
                  <a:schemeClr val="tx1"/>
                </a:solidFill>
              </a:rPr>
              <a:t>sağlamakta</a:t>
            </a:r>
            <a:endParaRPr lang="tr-TR" sz="2000" dirty="0">
              <a:solidFill>
                <a:schemeClr val="tx1"/>
              </a:solidFill>
            </a:endParaRPr>
          </a:p>
          <a:p>
            <a:pPr lvl="1"/>
            <a:r>
              <a:rPr lang="tr-TR" dirty="0">
                <a:solidFill>
                  <a:schemeClr val="tx1"/>
                </a:solidFill>
              </a:rPr>
              <a:t>AN </a:t>
            </a:r>
            <a:r>
              <a:rPr lang="tr-TR" dirty="0" smtClean="0">
                <a:solidFill>
                  <a:schemeClr val="tx1"/>
                </a:solidFill>
              </a:rPr>
              <a:t>de 40 </a:t>
            </a:r>
            <a:r>
              <a:rPr lang="tr-TR" dirty="0">
                <a:solidFill>
                  <a:schemeClr val="tx1"/>
                </a:solidFill>
              </a:rPr>
              <a:t>mg/gün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BN de 20 - 60 mg/gün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err="1" smtClean="0">
                <a:solidFill>
                  <a:schemeClr val="tx1"/>
                </a:solidFill>
              </a:rPr>
              <a:t>BN’da</a:t>
            </a:r>
            <a:r>
              <a:rPr lang="tr-TR" sz="2000" dirty="0" smtClean="0">
                <a:solidFill>
                  <a:schemeClr val="tx1"/>
                </a:solidFill>
              </a:rPr>
              <a:t> MAO </a:t>
            </a:r>
            <a:r>
              <a:rPr lang="tr-TR" sz="2000" dirty="0">
                <a:solidFill>
                  <a:schemeClr val="tx1"/>
                </a:solidFill>
              </a:rPr>
              <a:t>inhibitörleri ve </a:t>
            </a:r>
            <a:r>
              <a:rPr lang="tr-TR" sz="2000" dirty="0" err="1">
                <a:solidFill>
                  <a:schemeClr val="tx1"/>
                </a:solidFill>
              </a:rPr>
              <a:t>trisiklik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antidepresanların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etkili </a:t>
            </a:r>
            <a:r>
              <a:rPr lang="tr-TR" sz="2000" dirty="0">
                <a:solidFill>
                  <a:schemeClr val="tx1"/>
                </a:solidFill>
              </a:rPr>
              <a:t>olduğu gösterilmiştir. Ancak yan etkileri nedeniyle tavsiye edilmezler.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Tedavi süresi 1-5 yıldır.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cs typeface="Trebuchet MS" pitchFamily="34" charset="0"/>
              </a:rPr>
              <a:t>Tedavi - BED</a:t>
            </a:r>
          </a:p>
        </p:txBody>
      </p:sp>
      <p:sp>
        <p:nvSpPr>
          <p:cNvPr id="4710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Tedavi ağırlık problemlerinden ziyade yaşadıkları stres üzerinde yoğunlaşmalı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SSRI’lar</a:t>
            </a:r>
            <a:r>
              <a:rPr lang="tr-TR" dirty="0" smtClean="0">
                <a:solidFill>
                  <a:schemeClr val="tx1"/>
                </a:solidFill>
              </a:rPr>
              <a:t> fayda sağlamakta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Aşırı kilolu ve </a:t>
            </a:r>
            <a:r>
              <a:rPr lang="tr-TR" dirty="0" err="1" smtClean="0">
                <a:solidFill>
                  <a:schemeClr val="tx1"/>
                </a:solidFill>
              </a:rPr>
              <a:t>obez</a:t>
            </a:r>
            <a:r>
              <a:rPr lang="tr-TR" dirty="0" smtClean="0">
                <a:solidFill>
                  <a:schemeClr val="tx1"/>
                </a:solidFill>
              </a:rPr>
              <a:t> hastalarda vücut ağırlığını azaltmaya yönelik, </a:t>
            </a:r>
            <a:r>
              <a:rPr lang="tr-TR" dirty="0" err="1" smtClean="0">
                <a:solidFill>
                  <a:schemeClr val="tx1"/>
                </a:solidFill>
              </a:rPr>
              <a:t>sibutramin</a:t>
            </a:r>
            <a:r>
              <a:rPr lang="tr-TR" dirty="0" smtClean="0">
                <a:solidFill>
                  <a:schemeClr val="tx1"/>
                </a:solidFill>
              </a:rPr>
              <a:t> ve </a:t>
            </a:r>
            <a:r>
              <a:rPr lang="tr-TR" dirty="0" err="1" smtClean="0">
                <a:solidFill>
                  <a:schemeClr val="tx1"/>
                </a:solidFill>
              </a:rPr>
              <a:t>topiramat</a:t>
            </a:r>
            <a:r>
              <a:rPr lang="tr-TR" dirty="0" smtClean="0">
                <a:solidFill>
                  <a:schemeClr val="tx1"/>
                </a:solidFill>
              </a:rPr>
              <a:t> tedavileri umut verici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cs typeface="Trebuchet MS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75455"/>
              </p:ext>
            </p:extLst>
          </p:nvPr>
        </p:nvGraphicFramePr>
        <p:xfrm>
          <a:off x="755576" y="404664"/>
          <a:ext cx="7632848" cy="588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32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2000" dirty="0" smtClean="0"/>
                    </a:p>
                    <a:p>
                      <a:r>
                        <a:rPr lang="tr-TR" sz="2400" dirty="0" err="1" smtClean="0"/>
                        <a:t>Hospitalizasyon</a:t>
                      </a:r>
                      <a:r>
                        <a:rPr lang="tr-TR" sz="2400" dirty="0" smtClean="0"/>
                        <a:t> kriterleri – 1</a:t>
                      </a:r>
                    </a:p>
                    <a:p>
                      <a:endParaRPr lang="tr-TR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Ciddi </a:t>
                      </a:r>
                      <a:r>
                        <a:rPr lang="tr-TR" sz="2000" dirty="0" err="1" smtClean="0"/>
                        <a:t>malnütrisyon</a:t>
                      </a:r>
                      <a:r>
                        <a:rPr lang="tr-TR" sz="2000" dirty="0" smtClean="0"/>
                        <a:t> (ideal vücut ağırlığının %75'inde olunması)</a:t>
                      </a:r>
                    </a:p>
                    <a:p>
                      <a:endParaRPr lang="tr-TR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Dehidratasyon</a:t>
                      </a:r>
                      <a:endParaRPr lang="tr-TR" sz="2000" dirty="0" smtClean="0"/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688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Elektrolit bozukluğu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4496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Kardiyak </a:t>
                      </a:r>
                      <a:r>
                        <a:rPr lang="tr-TR" sz="2000" dirty="0" err="1" smtClean="0"/>
                        <a:t>disritmi</a:t>
                      </a:r>
                      <a:endParaRPr lang="tr-TR" sz="2000" dirty="0" smtClean="0"/>
                    </a:p>
                    <a:p>
                      <a:endParaRPr lang="tr-TR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Fizyolojik </a:t>
                      </a:r>
                      <a:r>
                        <a:rPr lang="tr-TR" sz="2000" dirty="0" err="1" smtClean="0"/>
                        <a:t>instabilite</a:t>
                      </a:r>
                      <a:r>
                        <a:rPr lang="tr-TR" sz="2000" dirty="0" smtClean="0"/>
                        <a:t>, (ör, ciddi </a:t>
                      </a:r>
                      <a:r>
                        <a:rPr lang="tr-TR" sz="2000" dirty="0" err="1" smtClean="0"/>
                        <a:t>bradikardi</a:t>
                      </a:r>
                      <a:r>
                        <a:rPr lang="tr-TR" sz="2000" dirty="0" smtClean="0"/>
                        <a:t>, hipotansiyon, </a:t>
                      </a:r>
                      <a:r>
                        <a:rPr lang="tr-TR" sz="2000" dirty="0" err="1" smtClean="0"/>
                        <a:t>hipotermi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ortostatik</a:t>
                      </a:r>
                      <a:r>
                        <a:rPr lang="tr-TR" sz="2000" dirty="0" smtClean="0"/>
                        <a:t> değişimler)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Büyüme ve gelişmenin durması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924047"/>
              </p:ext>
            </p:extLst>
          </p:nvPr>
        </p:nvGraphicFramePr>
        <p:xfrm>
          <a:off x="755576" y="620688"/>
          <a:ext cx="7632848" cy="579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32848"/>
              </a:tblGrid>
              <a:tr h="370840">
                <a:tc>
                  <a:txBody>
                    <a:bodyPr/>
                    <a:lstStyle/>
                    <a:p>
                      <a:endParaRPr lang="tr-TR" sz="2000" dirty="0" smtClean="0"/>
                    </a:p>
                    <a:p>
                      <a:r>
                        <a:rPr lang="tr-TR" sz="2400" dirty="0" err="1" smtClean="0"/>
                        <a:t>Hospitalizasyon</a:t>
                      </a:r>
                      <a:r>
                        <a:rPr lang="tr-TR" sz="2400" dirty="0" smtClean="0"/>
                        <a:t> kriterleri – 2</a:t>
                      </a:r>
                    </a:p>
                    <a:p>
                      <a:endParaRPr lang="tr-TR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Poliklinik tedavisinin başarısız olması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Akut beslenme reddi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Kontrolsüz tıkınma ve </a:t>
                      </a:r>
                      <a:r>
                        <a:rPr lang="tr-TR" sz="2000" dirty="0" err="1" smtClean="0"/>
                        <a:t>purgasyon</a:t>
                      </a:r>
                      <a:endParaRPr lang="tr-TR" sz="2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/>
                        <a:t>Senkop</a:t>
                      </a:r>
                      <a:r>
                        <a:rPr lang="tr-TR" sz="2000" dirty="0" smtClean="0"/>
                        <a:t>, nöbet ve kardiyak yetmezlik gibi akut </a:t>
                      </a:r>
                      <a:r>
                        <a:rPr lang="tr-TR" sz="2000" dirty="0" err="1" smtClean="0"/>
                        <a:t>malnütrisyon</a:t>
                      </a:r>
                      <a:r>
                        <a:rPr lang="tr-TR" sz="2000" dirty="0" smtClean="0"/>
                        <a:t> komplikasyonları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/>
                        <a:t>Özkıyım</a:t>
                      </a:r>
                      <a:r>
                        <a:rPr lang="tr-TR" sz="2000" dirty="0" smtClean="0"/>
                        <a:t> fikirleri, akut psikoz veya tedaviyi etkileyen ciddi depresyon, obsesif </a:t>
                      </a:r>
                      <a:r>
                        <a:rPr lang="tr-TR" sz="2000" dirty="0" err="1" smtClean="0"/>
                        <a:t>kompülsif</a:t>
                      </a:r>
                      <a:r>
                        <a:rPr lang="tr-TR" sz="2000" dirty="0" smtClean="0"/>
                        <a:t> bozukluk, veya ciddi ailesel </a:t>
                      </a:r>
                      <a:r>
                        <a:rPr lang="tr-TR" sz="2000" dirty="0" err="1" smtClean="0"/>
                        <a:t>disfonksiyonununda</a:t>
                      </a:r>
                      <a:r>
                        <a:rPr lang="tr-TR" sz="2000" dirty="0" smtClean="0"/>
                        <a:t> yer aldığı </a:t>
                      </a:r>
                      <a:r>
                        <a:rPr lang="tr-TR" sz="2000" dirty="0" err="1" smtClean="0"/>
                        <a:t>komorbid</a:t>
                      </a:r>
                      <a:r>
                        <a:rPr lang="tr-TR" sz="2000" dirty="0" smtClean="0"/>
                        <a:t> durumların bulunduğu akut psikiyatrik aciller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>
                <a:solidFill>
                  <a:schemeClr val="tx1"/>
                </a:solidFill>
                <a:cs typeface="Trebuchet MS" pitchFamily="34" charset="0"/>
              </a:rPr>
              <a:t>Beslenme ve Yeme Bozuklukları DSM-V de: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971550" y="1989138"/>
            <a:ext cx="7124700" cy="3548062"/>
          </a:xfrm>
        </p:spPr>
        <p:txBody>
          <a:bodyPr/>
          <a:lstStyle/>
          <a:p>
            <a:pPr eaLnBrk="1" hangingPunct="1"/>
            <a:r>
              <a:rPr lang="tr-TR" sz="2000" dirty="0" err="1" smtClean="0">
                <a:solidFill>
                  <a:schemeClr val="tx1"/>
                </a:solidFill>
              </a:rPr>
              <a:t>Anoreksiya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nervoza</a:t>
            </a:r>
            <a:r>
              <a:rPr lang="tr-TR" sz="2000" dirty="0" smtClean="0">
                <a:solidFill>
                  <a:schemeClr val="tx1"/>
                </a:solidFill>
              </a:rPr>
              <a:t> (AN</a:t>
            </a:r>
            <a:r>
              <a:rPr lang="tr-TR" sz="2000" dirty="0">
                <a:solidFill>
                  <a:schemeClr val="tx1"/>
                </a:solidFill>
              </a:rPr>
              <a:t>)</a:t>
            </a:r>
            <a:endParaRPr lang="tr-TR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sz="2000" dirty="0" err="1" smtClean="0">
                <a:solidFill>
                  <a:schemeClr val="tx1"/>
                </a:solidFill>
              </a:rPr>
              <a:t>Bulmiya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nervoza</a:t>
            </a:r>
            <a:r>
              <a:rPr lang="tr-TR" sz="2000" dirty="0" smtClean="0">
                <a:solidFill>
                  <a:schemeClr val="tx1"/>
                </a:solidFill>
              </a:rPr>
              <a:t> (BN</a:t>
            </a:r>
            <a:r>
              <a:rPr lang="tr-TR" sz="2000" dirty="0">
                <a:solidFill>
                  <a:schemeClr val="tx1"/>
                </a:solidFill>
              </a:rPr>
              <a:t>)</a:t>
            </a:r>
            <a:endParaRPr lang="tr-TR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sz="2000" dirty="0" smtClean="0">
                <a:solidFill>
                  <a:schemeClr val="tx1"/>
                </a:solidFill>
              </a:rPr>
              <a:t>Tıkınırcasına yeme bozukluğu (</a:t>
            </a:r>
            <a:r>
              <a:rPr lang="tr-TR" sz="2000" dirty="0" err="1" smtClean="0">
                <a:solidFill>
                  <a:schemeClr val="tx1"/>
                </a:solidFill>
              </a:rPr>
              <a:t>Binge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eating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disorder</a:t>
            </a:r>
            <a:r>
              <a:rPr lang="tr-TR" sz="2000" dirty="0" smtClean="0">
                <a:solidFill>
                  <a:schemeClr val="tx1"/>
                </a:solidFill>
              </a:rPr>
              <a:t>-BED)</a:t>
            </a:r>
          </a:p>
          <a:p>
            <a:pPr eaLnBrk="1" hangingPunct="1"/>
            <a:endParaRPr lang="tr-TR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sz="2000" dirty="0" err="1" smtClean="0">
                <a:solidFill>
                  <a:schemeClr val="tx1"/>
                </a:solidFill>
              </a:rPr>
              <a:t>Pika</a:t>
            </a:r>
            <a:endParaRPr lang="tr-TR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sz="2000" dirty="0" smtClean="0">
                <a:solidFill>
                  <a:schemeClr val="tx1"/>
                </a:solidFill>
              </a:rPr>
              <a:t>Geri çıkarma bozukluğu</a:t>
            </a:r>
          </a:p>
          <a:p>
            <a:pPr eaLnBrk="1" hangingPunct="1"/>
            <a:r>
              <a:rPr lang="tr-TR" sz="2000" dirty="0" smtClean="0">
                <a:solidFill>
                  <a:schemeClr val="tx1"/>
                </a:solidFill>
              </a:rPr>
              <a:t>Kaçıngan/kısıtlı yiyecek alımı bozukluğu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dirty="0" err="1" smtClean="0">
                <a:solidFill>
                  <a:schemeClr val="tx1"/>
                </a:solidFill>
                <a:cs typeface="Trebuchet MS" pitchFamily="34" charset="0"/>
              </a:rPr>
              <a:t>Prognoz</a:t>
            </a:r>
            <a:r>
              <a:rPr lang="tr-TR" sz="3600" dirty="0" smtClean="0">
                <a:solidFill>
                  <a:schemeClr val="tx1"/>
                </a:solidFill>
                <a:cs typeface="Trebuchet MS" pitchFamily="34" charset="0"/>
              </a:rPr>
              <a:t> - AN</a:t>
            </a:r>
            <a:endParaRPr lang="tr-TR" sz="4000" dirty="0" smtClean="0">
              <a:solidFill>
                <a:schemeClr val="tx1"/>
              </a:solidFill>
              <a:cs typeface="Trebuchet MS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650" y="1806574"/>
            <a:ext cx="7124700" cy="4358729"/>
          </a:xfrm>
        </p:spPr>
        <p:txBody>
          <a:bodyPr>
            <a:noAutofit/>
          </a:bodyPr>
          <a:lstStyle/>
          <a:p>
            <a:pPr eaLnBrk="1" hangingPunct="1"/>
            <a:r>
              <a:rPr lang="tr-TR" dirty="0" err="1" smtClean="0">
                <a:solidFill>
                  <a:schemeClr val="tx1"/>
                </a:solidFill>
              </a:rPr>
              <a:t>AN’li</a:t>
            </a:r>
            <a:r>
              <a:rPr lang="tr-TR" dirty="0" smtClean="0">
                <a:solidFill>
                  <a:schemeClr val="tx1"/>
                </a:solidFill>
              </a:rPr>
              <a:t> hastaların tam olarak iyileşebilme ihtimali ortadır. </a:t>
            </a:r>
          </a:p>
          <a:p>
            <a:pPr eaLnBrk="1" hangingPunct="1"/>
            <a:endParaRPr lang="tr-T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Pek çok birey zamanla </a:t>
            </a:r>
            <a:r>
              <a:rPr lang="tr-TR" dirty="0" err="1" smtClean="0">
                <a:solidFill>
                  <a:schemeClr val="tx1"/>
                </a:solidFill>
              </a:rPr>
              <a:t>semptomatik</a:t>
            </a:r>
            <a:r>
              <a:rPr lang="tr-TR" dirty="0" smtClean="0">
                <a:solidFill>
                  <a:schemeClr val="tx1"/>
                </a:solidFill>
              </a:rPr>
              <a:t> iyileşme gösterse de önemli bir kısmı vücut biçim algıları, yeme bozukluğu ve psikolojik çatışmalar gibi dirençli problemler ile karşı karşıya kalır</a:t>
            </a:r>
          </a:p>
          <a:p>
            <a:pPr eaLnBrk="1" hangingPunct="1"/>
            <a:endParaRPr lang="tr-T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4 yıllık takip çalışmalarında </a:t>
            </a:r>
          </a:p>
          <a:p>
            <a:pPr lvl="1" eaLnBrk="1" hangingPunct="1"/>
            <a:r>
              <a:rPr lang="tr-TR" dirty="0" smtClean="0">
                <a:solidFill>
                  <a:schemeClr val="tx1"/>
                </a:solidFill>
              </a:rPr>
              <a:t>%44 ünde sonuçlar iyi (düzenli </a:t>
            </a:r>
            <a:r>
              <a:rPr lang="tr-TR" dirty="0" err="1" smtClean="0">
                <a:solidFill>
                  <a:schemeClr val="tx1"/>
                </a:solidFill>
              </a:rPr>
              <a:t>sikluslar</a:t>
            </a:r>
            <a:r>
              <a:rPr lang="tr-TR" dirty="0" smtClean="0">
                <a:solidFill>
                  <a:schemeClr val="tx1"/>
                </a:solidFill>
              </a:rPr>
              <a:t> ve vücut ağırlığının tavsiye edilen oranın %15’inde olması gibi) </a:t>
            </a:r>
          </a:p>
          <a:p>
            <a:pPr lvl="1" eaLnBrk="1" hangingPunct="1"/>
            <a:r>
              <a:rPr lang="tr-TR" dirty="0" smtClean="0">
                <a:solidFill>
                  <a:schemeClr val="tx1"/>
                </a:solidFill>
              </a:rPr>
              <a:t>%5’i ise hayatını kaybetmiştir (erken </a:t>
            </a:r>
            <a:r>
              <a:rPr lang="tr-TR" dirty="0" err="1" smtClean="0">
                <a:solidFill>
                  <a:schemeClr val="tx1"/>
                </a:solidFill>
              </a:rPr>
              <a:t>mortalite</a:t>
            </a:r>
            <a:r>
              <a:rPr lang="tr-TR" dirty="0" smtClean="0">
                <a:solidFill>
                  <a:schemeClr val="tx1"/>
                </a:solidFill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dirty="0" err="1" smtClean="0">
                <a:solidFill>
                  <a:schemeClr val="tx1"/>
                </a:solidFill>
                <a:cs typeface="Trebuchet MS" pitchFamily="34" charset="0"/>
              </a:rPr>
              <a:t>Prognoz</a:t>
            </a:r>
            <a:r>
              <a:rPr lang="tr-TR" sz="3600" dirty="0" smtClean="0">
                <a:solidFill>
                  <a:schemeClr val="tx1"/>
                </a:solidFill>
                <a:cs typeface="Trebuchet MS" pitchFamily="34" charset="0"/>
              </a:rPr>
              <a:t> - BN</a:t>
            </a:r>
            <a:endParaRPr lang="tr-TR" dirty="0" smtClean="0">
              <a:cs typeface="Trebuchet MS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000" dirty="0" err="1" smtClean="0">
                <a:solidFill>
                  <a:schemeClr val="tx1"/>
                </a:solidFill>
              </a:rPr>
              <a:t>BN’li</a:t>
            </a:r>
            <a:r>
              <a:rPr lang="tr-TR" sz="2000" dirty="0" smtClean="0">
                <a:solidFill>
                  <a:schemeClr val="tx1"/>
                </a:solidFill>
              </a:rPr>
              <a:t> hastaların sonuçları daha umut verici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solidFill>
                  <a:schemeClr val="tx1"/>
                </a:solidFill>
              </a:rPr>
              <a:t>AN ile karşılaştırıldığında BN daha düşük </a:t>
            </a:r>
            <a:r>
              <a:rPr lang="tr-TR" sz="2000" dirty="0" err="1" smtClean="0">
                <a:solidFill>
                  <a:schemeClr val="tx1"/>
                </a:solidFill>
              </a:rPr>
              <a:t>mortalite</a:t>
            </a:r>
            <a:r>
              <a:rPr lang="tr-TR" sz="2000" dirty="0" smtClean="0">
                <a:solidFill>
                  <a:schemeClr val="tx1"/>
                </a:solidFill>
              </a:rPr>
              <a:t> ve daha yüksek iyileşme hızları gösterir.</a:t>
            </a:r>
          </a:p>
          <a:p>
            <a:pPr eaLnBrk="1" hangingPunct="1">
              <a:lnSpc>
                <a:spcPct val="80000"/>
              </a:lnSpc>
            </a:pPr>
            <a:endParaRPr lang="tr-TR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dirty="0">
                <a:solidFill>
                  <a:schemeClr val="tx1"/>
                </a:solidFill>
              </a:rPr>
              <a:t>özetle </a:t>
            </a:r>
            <a:r>
              <a:rPr lang="tr-TR" sz="2000" dirty="0" err="1">
                <a:solidFill>
                  <a:schemeClr val="tx1"/>
                </a:solidFill>
              </a:rPr>
              <a:t>blumik</a:t>
            </a:r>
            <a:r>
              <a:rPr lang="tr-TR" sz="2000" dirty="0">
                <a:solidFill>
                  <a:schemeClr val="tx1"/>
                </a:solidFill>
              </a:rPr>
              <a:t> hastalar düzelme sırasında birkaç </a:t>
            </a:r>
            <a:r>
              <a:rPr lang="tr-TR" sz="2000" dirty="0" err="1">
                <a:solidFill>
                  <a:schemeClr val="tx1"/>
                </a:solidFill>
              </a:rPr>
              <a:t>relapsa</a:t>
            </a:r>
            <a:r>
              <a:rPr lang="tr-TR" sz="2000" dirty="0">
                <a:solidFill>
                  <a:schemeClr val="tx1"/>
                </a:solidFill>
              </a:rPr>
              <a:t> maruz kalırken </a:t>
            </a:r>
            <a:r>
              <a:rPr lang="tr-TR" sz="2000" dirty="0" err="1">
                <a:solidFill>
                  <a:schemeClr val="tx1"/>
                </a:solidFill>
              </a:rPr>
              <a:t>anoreksik</a:t>
            </a:r>
            <a:r>
              <a:rPr lang="tr-TR" sz="2000" dirty="0">
                <a:solidFill>
                  <a:schemeClr val="tx1"/>
                </a:solidFill>
              </a:rPr>
              <a:t> hastalar çoğunlukla daha uzun ve çetin </a:t>
            </a:r>
            <a:r>
              <a:rPr lang="tr-TR" sz="2000" dirty="0" smtClean="0">
                <a:solidFill>
                  <a:schemeClr val="tx1"/>
                </a:solidFill>
              </a:rPr>
              <a:t>ayrıca </a:t>
            </a:r>
            <a:r>
              <a:rPr lang="tr-TR" sz="2000" dirty="0">
                <a:solidFill>
                  <a:schemeClr val="tx1"/>
                </a:solidFill>
              </a:rPr>
              <a:t>yoğun tedavi ihtiyacı gösteren </a:t>
            </a:r>
            <a:r>
              <a:rPr lang="tr-TR" sz="2000" dirty="0" err="1">
                <a:solidFill>
                  <a:schemeClr val="tx1"/>
                </a:solidFill>
              </a:rPr>
              <a:t>relapslar</a:t>
            </a:r>
            <a:r>
              <a:rPr lang="tr-TR" sz="2000" dirty="0">
                <a:solidFill>
                  <a:schemeClr val="tx1"/>
                </a:solidFill>
              </a:rPr>
              <a:t> yaşarlar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 smtClean="0">
                <a:solidFill>
                  <a:schemeClr val="tx1"/>
                </a:solidFill>
                <a:cs typeface="Trebuchet MS" pitchFamily="34" charset="0"/>
              </a:rPr>
              <a:t>Prognoz</a:t>
            </a:r>
            <a:r>
              <a:rPr lang="tr-TR" sz="3600" dirty="0" smtClean="0">
                <a:solidFill>
                  <a:schemeClr val="tx1"/>
                </a:solidFill>
                <a:cs typeface="Trebuchet MS" pitchFamily="34" charset="0"/>
              </a:rPr>
              <a:t> - BED</a:t>
            </a:r>
            <a:endParaRPr lang="tr-TR" sz="3600" dirty="0" smtClean="0">
              <a:cs typeface="Trebuchet MS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tr-TR" dirty="0" err="1" smtClean="0">
                <a:solidFill>
                  <a:schemeClr val="tx1"/>
                </a:solidFill>
              </a:rPr>
              <a:t>BED’nin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sonuçları daha az belirgindir. </a:t>
            </a:r>
            <a:endParaRPr lang="tr-TR" dirty="0" smtClean="0">
              <a:solidFill>
                <a:schemeClr val="tx1"/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tr-TR" dirty="0">
              <a:solidFill>
                <a:schemeClr val="tx1"/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tr-TR" dirty="0">
                <a:solidFill>
                  <a:schemeClr val="tx1"/>
                </a:solidFill>
              </a:rPr>
              <a:t>Tedavi edilmez ise BED sıklıkla kronik, </a:t>
            </a:r>
            <a:r>
              <a:rPr lang="tr-TR" dirty="0" err="1">
                <a:solidFill>
                  <a:schemeClr val="tx1"/>
                </a:solidFill>
              </a:rPr>
              <a:t>fluktan</a:t>
            </a:r>
            <a:r>
              <a:rPr lang="tr-TR" dirty="0">
                <a:solidFill>
                  <a:schemeClr val="tx1"/>
                </a:solidFill>
              </a:rPr>
              <a:t> bir seyir gösteren bir karakteristik gösterir ancak pek çok hastada tıkınırcasına yeme </a:t>
            </a:r>
            <a:r>
              <a:rPr lang="tr-TR" dirty="0" err="1">
                <a:solidFill>
                  <a:schemeClr val="tx1"/>
                </a:solidFill>
              </a:rPr>
              <a:t>prevelansı</a:t>
            </a:r>
            <a:r>
              <a:rPr lang="tr-TR" dirty="0">
                <a:solidFill>
                  <a:schemeClr val="tx1"/>
                </a:solidFill>
              </a:rPr>
              <a:t> uygun tedavi ile azaltılır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chemeClr val="tx1"/>
                </a:solidFill>
              </a:rPr>
              <a:t>?????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DSM V kriterlerine göre </a:t>
            </a:r>
            <a:r>
              <a:rPr lang="tr-TR" dirty="0" smtClean="0">
                <a:solidFill>
                  <a:schemeClr val="tx1"/>
                </a:solidFill>
              </a:rPr>
              <a:t>yeme bozuklukları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Yeme bozukluğu açısından taranması gereken hastalar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Yeme bozukluğundan şüphelenilecek belirti ve bulgular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Yeme bozukluğundaki </a:t>
            </a:r>
            <a:r>
              <a:rPr lang="tr-TR" dirty="0" err="1" smtClean="0">
                <a:solidFill>
                  <a:schemeClr val="tx1"/>
                </a:solidFill>
              </a:rPr>
              <a:t>hospitalizasyon</a:t>
            </a:r>
            <a:r>
              <a:rPr lang="tr-TR" dirty="0" smtClean="0">
                <a:solidFill>
                  <a:schemeClr val="tx1"/>
                </a:solidFill>
              </a:rPr>
              <a:t> kriterleri</a:t>
            </a:r>
          </a:p>
        </p:txBody>
      </p:sp>
    </p:spTree>
    <p:extLst>
      <p:ext uri="{BB962C8B-B14F-4D97-AF65-F5344CB8AC3E}">
        <p14:creationId xmlns:p14="http://schemas.microsoft.com/office/powerpoint/2010/main" val="14122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Özetle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Riskli yaş grubuna dikkat edilmeli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Hastaların zayıflama şikayetiyle gelmeyecekleri akılda tutulmalı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Ve böyle bir hasta fark edildiğinde olası komplikasyonlar yönünden iyi değerlendirilmeli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3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İçerik Yer Tutucusu 2"/>
          <p:cNvSpPr>
            <a:spLocks noGrp="1"/>
          </p:cNvSpPr>
          <p:nvPr>
            <p:ph idx="1"/>
          </p:nvPr>
        </p:nvSpPr>
        <p:spPr>
          <a:xfrm>
            <a:off x="1042988" y="476250"/>
            <a:ext cx="7124700" cy="1296988"/>
          </a:xfrm>
        </p:spPr>
        <p:txBody>
          <a:bodyPr/>
          <a:lstStyle/>
          <a:p>
            <a:r>
              <a:rPr lang="tr-TR" sz="2400" smtClean="0">
                <a:solidFill>
                  <a:schemeClr val="tx1"/>
                </a:solidFill>
              </a:rPr>
              <a:t>Anoreksia nervosa</a:t>
            </a:r>
          </a:p>
          <a:p>
            <a:pPr lvl="1"/>
            <a:r>
              <a:rPr lang="tr-TR" sz="2000" smtClean="0">
                <a:solidFill>
                  <a:schemeClr val="tx1"/>
                </a:solidFill>
              </a:rPr>
              <a:t>Bireyin kendini aşırı kilolu görmesi sonucu, yeme güdüsünü baskılaması</a:t>
            </a:r>
          </a:p>
        </p:txBody>
      </p:sp>
      <p:pic>
        <p:nvPicPr>
          <p:cNvPr id="1026" name="Picture 2" descr="C:\Users\Win7\Desktop\Yeni Bit Eşlem Resmi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1" y="1844824"/>
            <a:ext cx="2905125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in7\Desktop\Yeni Bit Eşlem Resmi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418147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132460"/>
              </p:ext>
            </p:extLst>
          </p:nvPr>
        </p:nvGraphicFramePr>
        <p:xfrm>
          <a:off x="395536" y="1628800"/>
          <a:ext cx="8352928" cy="29504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52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AN DSM-V Tanı Kriterleri - 1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r-TR" sz="2400" dirty="0" smtClean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tr-TR" sz="2400" dirty="0" smtClean="0"/>
                        <a:t>Gereksinimlere göre enerji alımını kısıtlama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tr-TR" sz="2400" dirty="0" smtClean="0"/>
                        <a:t>(Kişinin yaşı, cinsiyeti, gelişimsel olarak izlediği yol ve beden sağlığı bağlamında belirgin bir biçimde düşük bir vücut ağırlığının olmasıyla sonuçlanan)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tr-TR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717680"/>
              </p:ext>
            </p:extLst>
          </p:nvPr>
        </p:nvGraphicFramePr>
        <p:xfrm>
          <a:off x="395536" y="1628800"/>
          <a:ext cx="8352928" cy="3169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52928"/>
              </a:tblGrid>
              <a:tr h="7010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AN DSM-V Tanı Kriterleri - 2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Kilo almaktan ya da şişmanlamaktan çok korkma ya da belirgin bir biçimde düşük vücut ağırlığında olmasına karşın kilo almayı güçleştiren sürekli davranışlarda bulunma.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2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424543"/>
              </p:ext>
            </p:extLst>
          </p:nvPr>
        </p:nvGraphicFramePr>
        <p:xfrm>
          <a:off x="395536" y="1628800"/>
          <a:ext cx="8352928" cy="3535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52928"/>
              </a:tblGrid>
              <a:tr h="7010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AN DSM-V Tanı Kriterleri - 3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Kişinin vücut ağırlığını ya da biçimini nasıl algıladığıyla ilgili bir bozukluk vardır, kişi, kendini değerlendirirken vücut ağırlığı ve biçimine yersiz bir önem yükler ya da o sıradaki düşük vücut ağırlığının önemini hiçbir zaman kavrayamaz.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1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TM02455596[[fn=İlkbahar]]</Template>
  <TotalTime>3187</TotalTime>
  <Words>1752</Words>
  <Application>Microsoft Office PowerPoint</Application>
  <PresentationFormat>Ekran Gösterisi (4:3)</PresentationFormat>
  <Paragraphs>386</Paragraphs>
  <Slides>54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5" baseType="lpstr">
      <vt:lpstr>Spring</vt:lpstr>
      <vt:lpstr>BESLENME VE YEME BOZUKLUKLARI</vt:lpstr>
      <vt:lpstr>Amaç </vt:lpstr>
      <vt:lpstr>Hedefler </vt:lpstr>
      <vt:lpstr>Plan</vt:lpstr>
      <vt:lpstr>Beslenme ve Yeme Bozuklukları DSM-V de: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Epidemiyoloji</vt:lpstr>
      <vt:lpstr>Epidemiyoloji</vt:lpstr>
      <vt:lpstr>Patogenez</vt:lpstr>
      <vt:lpstr>Tetikleyiciler </vt:lpstr>
      <vt:lpstr>Tetikleyiciler </vt:lpstr>
      <vt:lpstr>Korunma ve Tarama</vt:lpstr>
      <vt:lpstr>Korunma ve Tarama</vt:lpstr>
      <vt:lpstr>Korunma ve Tarama</vt:lpstr>
      <vt:lpstr>Klinik - semptomlar</vt:lpstr>
      <vt:lpstr>Klinik - semptomlar</vt:lpstr>
      <vt:lpstr>PowerPoint Sunusu</vt:lpstr>
      <vt:lpstr>PowerPoint Sunusu</vt:lpstr>
      <vt:lpstr>Klinik - Fizik Muayene</vt:lpstr>
      <vt:lpstr>Klinik - Fizik Muayene</vt:lpstr>
      <vt:lpstr>Klinik - Fizik Muayene</vt:lpstr>
      <vt:lpstr>Klinik - Laboratuar</vt:lpstr>
      <vt:lpstr>Klinik - Laboratuar</vt:lpstr>
      <vt:lpstr>Ayırıcı tanı</vt:lpstr>
      <vt:lpstr>Ayırıcı tanı</vt:lpstr>
      <vt:lpstr>Komplikasyonlar</vt:lpstr>
      <vt:lpstr>Komplikasyonlar</vt:lpstr>
      <vt:lpstr>Komplikasyonlar</vt:lpstr>
      <vt:lpstr>Komplikasyonlar</vt:lpstr>
      <vt:lpstr>Komplikasyonlar</vt:lpstr>
      <vt:lpstr>Tedavi </vt:lpstr>
      <vt:lpstr>Tedavi </vt:lpstr>
      <vt:lpstr>Tedavi </vt:lpstr>
      <vt:lpstr>Tedavi</vt:lpstr>
      <vt:lpstr>Tedavi - BED</vt:lpstr>
      <vt:lpstr>PowerPoint Sunusu</vt:lpstr>
      <vt:lpstr>PowerPoint Sunusu</vt:lpstr>
      <vt:lpstr>Prognoz - AN</vt:lpstr>
      <vt:lpstr>Prognoz - BN</vt:lpstr>
      <vt:lpstr>Prognoz - BED</vt:lpstr>
      <vt:lpstr>?????</vt:lpstr>
      <vt:lpstr>Özetle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Yenidoğan Sarılığı</dc:title>
  <dc:creator>Win7</dc:creator>
  <cp:lastModifiedBy>Win7</cp:lastModifiedBy>
  <cp:revision>287</cp:revision>
  <dcterms:created xsi:type="dcterms:W3CDTF">2015-10-27T09:15:28Z</dcterms:created>
  <dcterms:modified xsi:type="dcterms:W3CDTF">2016-01-05T09:41:56Z</dcterms:modified>
</cp:coreProperties>
</file>