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0" r:id="rId3"/>
    <p:sldId id="298" r:id="rId4"/>
    <p:sldId id="303" r:id="rId5"/>
    <p:sldId id="302" r:id="rId6"/>
    <p:sldId id="307" r:id="rId7"/>
    <p:sldId id="304" r:id="rId8"/>
    <p:sldId id="305" r:id="rId9"/>
    <p:sldId id="306" r:id="rId10"/>
    <p:sldId id="308" r:id="rId11"/>
    <p:sldId id="268" r:id="rId12"/>
    <p:sldId id="311" r:id="rId13"/>
    <p:sldId id="312" r:id="rId14"/>
    <p:sldId id="310" r:id="rId15"/>
    <p:sldId id="315" r:id="rId16"/>
    <p:sldId id="314" r:id="rId17"/>
    <p:sldId id="313" r:id="rId18"/>
    <p:sldId id="317" r:id="rId19"/>
    <p:sldId id="316" r:id="rId20"/>
    <p:sldId id="269" r:id="rId21"/>
    <p:sldId id="275" r:id="rId22"/>
    <p:sldId id="296" r:id="rId23"/>
    <p:sldId id="272" r:id="rId24"/>
    <p:sldId id="293" r:id="rId25"/>
    <p:sldId id="292" r:id="rId26"/>
    <p:sldId id="273" r:id="rId27"/>
    <p:sldId id="257" r:id="rId28"/>
    <p:sldId id="278" r:id="rId29"/>
    <p:sldId id="279" r:id="rId30"/>
    <p:sldId id="280" r:id="rId31"/>
    <p:sldId id="291" r:id="rId32"/>
    <p:sldId id="282" r:id="rId33"/>
    <p:sldId id="281" r:id="rId34"/>
    <p:sldId id="283" r:id="rId35"/>
    <p:sldId id="284" r:id="rId36"/>
    <p:sldId id="285" r:id="rId37"/>
    <p:sldId id="288" r:id="rId38"/>
    <p:sldId id="286" r:id="rId39"/>
    <p:sldId id="294" r:id="rId40"/>
    <p:sldId id="289" r:id="rId41"/>
    <p:sldId id="295" r:id="rId42"/>
    <p:sldId id="297" r:id="rId43"/>
    <p:sldId id="299" r:id="rId44"/>
    <p:sldId id="301" r:id="rId45"/>
    <p:sldId id="318" r:id="rId46"/>
    <p:sldId id="26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6" autoAdjust="0"/>
  </p:normalViewPr>
  <p:slideViewPr>
    <p:cSldViewPr snapToGrid="0" snapToObjects="1">
      <p:cViewPr varScale="1">
        <p:scale>
          <a:sx n="47" d="100"/>
          <a:sy n="47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80B5-4979-7041-A7AD-5A0877C8735E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2BA4-84C0-CF46-921E-CCE70A80F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87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55EB3-430A-FC48-BF10-BE0580FC68B8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631BA-52B0-1448-8628-7DCBD94A9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8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As/mama </a:t>
            </a:r>
            <a:r>
              <a:rPr lang="en-US" dirty="0" err="1" smtClean="0"/>
              <a:t>aldığına</a:t>
            </a:r>
            <a:r>
              <a:rPr lang="en-US" dirty="0" smtClean="0"/>
              <a:t> </a:t>
            </a:r>
            <a:r>
              <a:rPr lang="en-US" dirty="0" err="1" smtClean="0"/>
              <a:t>bakılmaksızın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günlük</a:t>
            </a:r>
            <a:r>
              <a:rPr lang="en-US" baseline="0" dirty="0" smtClean="0"/>
              <a:t> 400 </a:t>
            </a:r>
            <a:r>
              <a:rPr lang="en-US" baseline="0" dirty="0" err="1" smtClean="0"/>
              <a:t>ıu</a:t>
            </a:r>
            <a:r>
              <a:rPr lang="en-US" baseline="0" dirty="0" smtClean="0"/>
              <a:t> (3 </a:t>
            </a:r>
            <a:r>
              <a:rPr lang="en-US" baseline="0" dirty="0" err="1" smtClean="0"/>
              <a:t>damla</a:t>
            </a:r>
            <a:r>
              <a:rPr lang="en-US" baseline="0" dirty="0" smtClean="0"/>
              <a:t>)</a:t>
            </a:r>
            <a:r>
              <a:rPr lang="en-US" baseline="0" dirty="0"/>
              <a:t> </a:t>
            </a:r>
            <a:r>
              <a:rPr lang="en-US" baseline="0" dirty="0" smtClean="0"/>
              <a:t>– en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yaş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tercihen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yaş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31BA-52B0-1448-8628-7DCBD94A96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yaş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üzerindeki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çocuklarda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yılda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kez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olmak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üzere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basıncının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düzenli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olarak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ölçülmesi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önerilmektedir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Erken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düşük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yenidoğan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bakım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ünitesinde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yatış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öyküsu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̈,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basıncını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yükseltebilecek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ilaç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alımı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antihipertansif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ilaç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kullanımı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kafa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içi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basınç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artımı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hipertansiyon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yapabilecek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hiperlipidemi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obezite,doğumsal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hastalığı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yineleyen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idrar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enfeksiyonu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böbrek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hastalığı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veya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anomalisi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organ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nakli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malinite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gibi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kronik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hastalığı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birinci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derece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yakınlarında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hipertansiyon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kardiyovasküler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hastalık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öyküsu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̈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0-18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yaş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arası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çocukların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muayenesinde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basıncı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ölçülmelidir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31BA-52B0-1448-8628-7DCBD94A96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1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Hl- 2yaş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31BA-52B0-1448-8628-7DCBD94A96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metre</a:t>
            </a:r>
            <a:r>
              <a:rPr lang="en-US" dirty="0" smtClean="0"/>
              <a:t> </a:t>
            </a:r>
            <a:r>
              <a:rPr lang="en-US" dirty="0" err="1" smtClean="0"/>
              <a:t>mesafeden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gözle</a:t>
            </a:r>
            <a:r>
              <a:rPr lang="en-US" dirty="0" smtClean="0"/>
              <a:t> 0.5in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keskinliği</a:t>
            </a:r>
            <a:r>
              <a:rPr lang="en-US" dirty="0" smtClean="0"/>
              <a:t>,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göz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2 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sıra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hekimine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sevk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31BA-52B0-1448-8628-7DCBD94A96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çıkar</a:t>
            </a:r>
            <a:r>
              <a:rPr lang="en-US" dirty="0" smtClean="0"/>
              <a:t> </a:t>
            </a:r>
            <a:r>
              <a:rPr lang="en-US" dirty="0" err="1" smtClean="0"/>
              <a:t>çıkmaz</a:t>
            </a:r>
            <a:r>
              <a:rPr lang="en-US" dirty="0" smtClean="0"/>
              <a:t> </a:t>
            </a:r>
            <a:r>
              <a:rPr lang="en-US" dirty="0" err="1" smtClean="0"/>
              <a:t>fırçalamalı</a:t>
            </a:r>
            <a:r>
              <a:rPr lang="en-US" dirty="0" smtClean="0"/>
              <a:t>,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macunu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yutmayacak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geldiğinde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kullanılmalı</a:t>
            </a:r>
            <a:endParaRPr lang="en-US" baseline="0" dirty="0" smtClean="0"/>
          </a:p>
          <a:p>
            <a:r>
              <a:rPr lang="en-US" baseline="0" dirty="0" smtClean="0"/>
              <a:t>Ilk </a:t>
            </a:r>
            <a:r>
              <a:rPr lang="en-US" baseline="0" dirty="0" err="1" smtClean="0"/>
              <a:t>kez</a:t>
            </a:r>
            <a:r>
              <a:rPr lang="en-US" baseline="0" dirty="0" smtClean="0"/>
              <a:t> 18 ay-2yaş </a:t>
            </a:r>
            <a:r>
              <a:rPr lang="en-US" baseline="0" dirty="0" err="1" smtClean="0"/>
              <a:t>arası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hekimine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başvurulmalı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31BA-52B0-1448-8628-7DCBD94A96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631BA-52B0-1448-8628-7DCBD94A96D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8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A51C-2B4B-484F-977C-98661B4B7C36}" type="datetime1">
              <a:rPr lang="tr-TR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BC92-ED14-DC45-B333-9AB5E7E317D5}" type="datetime1">
              <a:rPr lang="tr-TR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2713-04A1-E44F-8DA1-66F58F953D4F}" type="datetime1">
              <a:rPr lang="tr-TR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C777-9810-244F-ADEF-F19E8BE11CF4}" type="datetime1">
              <a:rPr lang="tr-TR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89B32-5263-7841-97CD-C585D1C71BA8}" type="datetime1">
              <a:rPr lang="tr-TR" smtClean="0"/>
              <a:t>05.04.2016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B48A-B3CC-8F40-869F-0284399EB42E}" type="datetime1">
              <a:rPr lang="tr-TR" smtClean="0"/>
              <a:t>05.04.2016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20DD-981E-4B44-B641-90EF831C7B02}" type="datetime1">
              <a:rPr lang="tr-TR" smtClean="0"/>
              <a:t>05.04.2016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714D-EE57-824C-B753-B228535AC20F}" type="datetime1">
              <a:rPr lang="tr-TR" smtClean="0"/>
              <a:t>05.04.2016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6B4A-5308-3841-B12F-7CE4A29560AE}" type="datetime1">
              <a:rPr lang="tr-TR" smtClean="0"/>
              <a:t>05.04.2016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CA57-9866-D14F-A461-D2159F80BD44}" type="datetime1">
              <a:rPr lang="tr-TR" smtClean="0"/>
              <a:t>05.04.2016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C39-83AF-824D-943C-4ABEC9E7E737}" type="datetime1">
              <a:rPr lang="tr-TR" smtClean="0"/>
              <a:t>05.04.2016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A3145E4-9048-0245-A80C-7AC6897C6F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DEA97F8-F399-7343-A3B0-53548EA03219}" type="datetime1">
              <a:rPr lang="tr-TR" smtClean="0"/>
              <a:t>05.04.2016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SAĞLAM ÇOCUK VE ERGEN BAKIMI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err="1"/>
              <a:t>Araş</a:t>
            </a:r>
            <a:r>
              <a:rPr lang="en-US" dirty="0"/>
              <a:t>. </a:t>
            </a:r>
            <a:r>
              <a:rPr lang="en-US" dirty="0" err="1"/>
              <a:t>Gör</a:t>
            </a:r>
            <a:r>
              <a:rPr lang="en-US" dirty="0"/>
              <a:t>. Dr. </a:t>
            </a:r>
            <a:r>
              <a:rPr lang="en-US" dirty="0" err="1"/>
              <a:t>Zehra</a:t>
            </a:r>
            <a:r>
              <a:rPr lang="en-US" dirty="0"/>
              <a:t> ASLAN AYDOĞDU</a:t>
            </a:r>
          </a:p>
          <a:p>
            <a:pPr algn="r"/>
            <a:r>
              <a:rPr lang="en-US" dirty="0"/>
              <a:t>KTÜ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Hekimliği</a:t>
            </a:r>
            <a:r>
              <a:rPr lang="en-US" dirty="0"/>
              <a:t> </a:t>
            </a:r>
            <a:r>
              <a:rPr lang="en-US" dirty="0" smtClean="0"/>
              <a:t>AD</a:t>
            </a:r>
          </a:p>
          <a:p>
            <a:pPr algn="r"/>
            <a:r>
              <a:rPr lang="en-US" dirty="0" smtClean="0"/>
              <a:t>05.04.2016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4039235" cy="3029585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6173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</a:t>
            </a:r>
            <a:r>
              <a:rPr lang="en-US" dirty="0" err="1"/>
              <a:t>vitamini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İ</a:t>
            </a:r>
            <a:r>
              <a:rPr lang="en-US" dirty="0" smtClean="0"/>
              <a:t>lk </a:t>
            </a:r>
            <a:r>
              <a:rPr lang="en-US" dirty="0" err="1" smtClean="0"/>
              <a:t>haftadan</a:t>
            </a:r>
            <a:r>
              <a:rPr lang="en-US" dirty="0" smtClean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eslenme</a:t>
            </a:r>
            <a:r>
              <a:rPr lang="en-US" dirty="0" smtClean="0"/>
              <a:t> </a:t>
            </a:r>
            <a:r>
              <a:rPr lang="en-US" dirty="0" err="1" smtClean="0"/>
              <a:t>tarzı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olursa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 (</a:t>
            </a:r>
            <a:r>
              <a:rPr lang="en-US" dirty="0" err="1"/>
              <a:t>Formüla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anne</a:t>
            </a:r>
            <a:r>
              <a:rPr lang="en-US" dirty="0"/>
              <a:t> </a:t>
            </a:r>
            <a:r>
              <a:rPr lang="en-US" dirty="0" err="1"/>
              <a:t>sütu</a:t>
            </a:r>
            <a:r>
              <a:rPr lang="en-US" dirty="0"/>
              <a:t>̈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etmez</a:t>
            </a:r>
            <a:r>
              <a:rPr lang="en-US" dirty="0"/>
              <a:t>)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üm</a:t>
            </a:r>
            <a:r>
              <a:rPr lang="en-US" dirty="0" smtClean="0"/>
              <a:t> </a:t>
            </a:r>
            <a:r>
              <a:rPr lang="en-US" dirty="0" err="1" smtClean="0"/>
              <a:t>bebeklere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, </a:t>
            </a:r>
            <a:r>
              <a:rPr lang="en-US" dirty="0" err="1"/>
              <a:t>tercihen</a:t>
            </a:r>
            <a:r>
              <a:rPr lang="en-US" dirty="0"/>
              <a:t> 3 </a:t>
            </a:r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400 </a:t>
            </a:r>
            <a:r>
              <a:rPr lang="en-US" dirty="0" err="1"/>
              <a:t>ünite</a:t>
            </a:r>
            <a:r>
              <a:rPr lang="en-US" dirty="0"/>
              <a:t>/</a:t>
            </a:r>
            <a:r>
              <a:rPr lang="en-US" dirty="0" err="1"/>
              <a:t>gün</a:t>
            </a:r>
            <a:r>
              <a:rPr lang="en-US" dirty="0"/>
              <a:t> </a:t>
            </a:r>
            <a:r>
              <a:rPr lang="en-US" dirty="0" smtClean="0"/>
              <a:t>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günde</a:t>
            </a:r>
            <a:r>
              <a:rPr lang="en-US" dirty="0"/>
              <a:t> 3 </a:t>
            </a:r>
            <a:r>
              <a:rPr lang="en-US" dirty="0" err="1"/>
              <a:t>damla</a:t>
            </a:r>
            <a:r>
              <a:rPr lang="en-US" dirty="0"/>
              <a:t> D </a:t>
            </a:r>
            <a:r>
              <a:rPr lang="en-US" dirty="0" err="1"/>
              <a:t>vitamini</a:t>
            </a:r>
            <a:r>
              <a:rPr lang="en-US" dirty="0"/>
              <a:t>)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</a:t>
            </a:r>
            <a:r>
              <a:rPr lang="en-US" dirty="0" err="1"/>
              <a:t>sürekli</a:t>
            </a:r>
            <a:r>
              <a:rPr lang="en-US" dirty="0"/>
              <a:t> </a:t>
            </a:r>
            <a:r>
              <a:rPr lang="en-US" dirty="0" err="1" smtClean="0"/>
              <a:t>verilmeli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2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en-US" sz="3200" dirty="0"/>
              <a:t>15. - 41. </a:t>
            </a:r>
            <a:r>
              <a:rPr lang="en-US" sz="3200" dirty="0" err="1"/>
              <a:t>Gün</a:t>
            </a:r>
            <a:r>
              <a:rPr lang="en-US" sz="3200" dirty="0"/>
              <a:t> </a:t>
            </a:r>
            <a:r>
              <a:rPr lang="en-US" sz="3200" dirty="0" err="1" smtClean="0"/>
              <a:t>ve</a:t>
            </a:r>
            <a:r>
              <a:rPr lang="en-US" sz="3200" dirty="0"/>
              <a:t> </a:t>
            </a:r>
            <a:r>
              <a:rPr lang="en-US" sz="3200" dirty="0" smtClean="0"/>
              <a:t>2</a:t>
            </a:r>
            <a:r>
              <a:rPr lang="en-US" sz="3200" dirty="0"/>
              <a:t>. Ay </a:t>
            </a:r>
            <a:r>
              <a:rPr lang="en-US" sz="3200" dirty="0" err="1"/>
              <a:t>İzlemleri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15. - 41. </a:t>
            </a:r>
            <a:r>
              <a:rPr lang="en-US" sz="2800" dirty="0" err="1"/>
              <a:t>Gün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2. Ay </a:t>
            </a:r>
            <a:r>
              <a:rPr lang="en-US" sz="2800" dirty="0" err="1"/>
              <a:t>İzlemleri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Aşı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/>
              <a:t>,</a:t>
            </a:r>
            <a:endParaRPr lang="en-US" dirty="0" smtClean="0"/>
          </a:p>
          <a:p>
            <a:r>
              <a:rPr lang="en-US" dirty="0" err="1" smtClean="0"/>
              <a:t>Yenidoğan</a:t>
            </a:r>
            <a:r>
              <a:rPr lang="en-US" dirty="0" smtClean="0"/>
              <a:t> </a:t>
            </a:r>
            <a:r>
              <a:rPr lang="en-US" dirty="0" err="1" smtClean="0"/>
              <a:t>taramaları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kullanma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 smtClean="0"/>
              <a:t> </a:t>
            </a:r>
            <a:r>
              <a:rPr lang="en-US" dirty="0" err="1" smtClean="0"/>
              <a:t>sorgulanmalı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Termde</a:t>
            </a:r>
            <a:r>
              <a:rPr lang="en-US" dirty="0" smtClean="0"/>
              <a:t> 2 </a:t>
            </a:r>
            <a:r>
              <a:rPr lang="en-US" dirty="0" err="1" smtClean="0"/>
              <a:t>hafta</a:t>
            </a:r>
            <a:r>
              <a:rPr lang="en-US" dirty="0" smtClean="0"/>
              <a:t> , </a:t>
            </a:r>
            <a:r>
              <a:rPr lang="en-US" dirty="0" err="1" smtClean="0"/>
              <a:t>pretermde</a:t>
            </a:r>
            <a:r>
              <a:rPr lang="en-US" dirty="0" smtClean="0"/>
              <a:t> 3 </a:t>
            </a:r>
            <a:r>
              <a:rPr lang="en-US" dirty="0" err="1" smtClean="0"/>
              <a:t>haftayı</a:t>
            </a:r>
            <a:r>
              <a:rPr lang="en-US" dirty="0" smtClean="0"/>
              <a:t> </a:t>
            </a:r>
            <a:r>
              <a:rPr lang="en-US" dirty="0" err="1" smtClean="0"/>
              <a:t>geçtiği</a:t>
            </a:r>
            <a:r>
              <a:rPr lang="en-US" dirty="0" smtClean="0"/>
              <a:t> </a:t>
            </a:r>
            <a:r>
              <a:rPr lang="en-US" dirty="0" err="1" smtClean="0"/>
              <a:t>halde</a:t>
            </a:r>
            <a:r>
              <a:rPr lang="en-US" dirty="0" smtClean="0"/>
              <a:t> </a:t>
            </a:r>
            <a:r>
              <a:rPr lang="en-US" dirty="0" err="1" smtClean="0"/>
              <a:t>bebek</a:t>
            </a:r>
            <a:r>
              <a:rPr lang="en-US" dirty="0" smtClean="0"/>
              <a:t> </a:t>
            </a:r>
            <a:r>
              <a:rPr lang="en-US" dirty="0" err="1" smtClean="0"/>
              <a:t>hala</a:t>
            </a:r>
            <a:r>
              <a:rPr lang="en-US" dirty="0" smtClean="0"/>
              <a:t> sarı </a:t>
            </a:r>
            <a:r>
              <a:rPr lang="en-US" dirty="0" err="1" smtClean="0"/>
              <a:t>görünüyorsa</a:t>
            </a:r>
            <a:r>
              <a:rPr lang="en-US" dirty="0" smtClean="0"/>
              <a:t> </a:t>
            </a:r>
            <a:r>
              <a:rPr lang="en-US" dirty="0" err="1" smtClean="0"/>
              <a:t>uzamış</a:t>
            </a:r>
            <a:r>
              <a:rPr lang="en-US" dirty="0" smtClean="0"/>
              <a:t> </a:t>
            </a:r>
            <a:r>
              <a:rPr lang="en-US" dirty="0" err="1" smtClean="0"/>
              <a:t>sarılık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uzman</a:t>
            </a:r>
            <a:r>
              <a:rPr lang="en-US" dirty="0" smtClean="0"/>
              <a:t> </a:t>
            </a:r>
            <a:r>
              <a:rPr lang="en-US" dirty="0" err="1" smtClean="0"/>
              <a:t>hekime</a:t>
            </a:r>
            <a:r>
              <a:rPr lang="en-US" dirty="0" smtClean="0"/>
              <a:t> </a:t>
            </a:r>
            <a:r>
              <a:rPr lang="en-US" dirty="0" err="1" smtClean="0"/>
              <a:t>sevk</a:t>
            </a:r>
            <a:r>
              <a:rPr lang="en-US" dirty="0" smtClean="0"/>
              <a:t> </a:t>
            </a:r>
            <a:r>
              <a:rPr lang="en-US" dirty="0" err="1" smtClean="0"/>
              <a:t>edilmeli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41.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izleminde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elişimsel</a:t>
            </a:r>
            <a:r>
              <a:rPr lang="en-US" dirty="0" smtClean="0"/>
              <a:t> </a:t>
            </a:r>
            <a:r>
              <a:rPr lang="en-US" dirty="0" err="1" smtClean="0"/>
              <a:t>kalça</a:t>
            </a:r>
            <a:r>
              <a:rPr lang="en-US" dirty="0" smtClean="0"/>
              <a:t> </a:t>
            </a:r>
            <a:r>
              <a:rPr lang="en-US" dirty="0" err="1" smtClean="0"/>
              <a:t>displazisi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Bebek</a:t>
            </a:r>
            <a:r>
              <a:rPr lang="en-US" dirty="0"/>
              <a:t> </a:t>
            </a:r>
            <a:r>
              <a:rPr lang="en-US" dirty="0" err="1"/>
              <a:t>prematüre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düşük</a:t>
            </a:r>
            <a:r>
              <a:rPr lang="en-US" dirty="0"/>
              <a:t>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ağırlıklı</a:t>
            </a:r>
            <a:r>
              <a:rPr lang="en-US" dirty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 smtClean="0"/>
              <a:t>önce</a:t>
            </a:r>
            <a:r>
              <a:rPr lang="en-US" dirty="0"/>
              <a:t> </a:t>
            </a:r>
            <a:r>
              <a:rPr lang="en-US" dirty="0" err="1" smtClean="0"/>
              <a:t>başlanmamışsa</a:t>
            </a:r>
            <a:r>
              <a:rPr lang="en-US" dirty="0" smtClean="0"/>
              <a:t> </a:t>
            </a:r>
            <a:r>
              <a:rPr lang="en-US" dirty="0" err="1" smtClean="0"/>
              <a:t>profilaktik</a:t>
            </a:r>
            <a:r>
              <a:rPr lang="en-US" dirty="0" smtClean="0"/>
              <a:t> </a:t>
            </a:r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 smtClean="0"/>
              <a:t>tedavisi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0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18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en-US" sz="3200" dirty="0"/>
              <a:t>3. – 4. Ay </a:t>
            </a:r>
            <a:r>
              <a:rPr lang="en-US" sz="3200" dirty="0" err="1"/>
              <a:t>İzlemleri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Anemi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, </a:t>
            </a:r>
            <a:r>
              <a:rPr lang="en-US" dirty="0" err="1" smtClean="0"/>
              <a:t>anemisi</a:t>
            </a:r>
            <a:r>
              <a:rPr lang="en-US" dirty="0" smtClean="0"/>
              <a:t> </a:t>
            </a:r>
            <a:r>
              <a:rPr lang="en-US" dirty="0" err="1" smtClean="0"/>
              <a:t>yoksa</a:t>
            </a:r>
            <a:r>
              <a:rPr lang="en-US" dirty="0" smtClean="0"/>
              <a:t> 4. </a:t>
            </a:r>
            <a:r>
              <a:rPr lang="en-US" dirty="0" err="1" smtClean="0"/>
              <a:t>aydan</a:t>
            </a:r>
            <a:r>
              <a:rPr lang="en-US" dirty="0" smtClean="0"/>
              <a:t> </a:t>
            </a:r>
            <a:r>
              <a:rPr lang="en-US" dirty="0" err="1" smtClean="0"/>
              <a:t>itibaren</a:t>
            </a:r>
            <a:r>
              <a:rPr lang="en-US" dirty="0" smtClean="0"/>
              <a:t> </a:t>
            </a:r>
            <a:r>
              <a:rPr lang="en-US" dirty="0" err="1" smtClean="0"/>
              <a:t>profilaktik</a:t>
            </a:r>
            <a:r>
              <a:rPr lang="en-US" dirty="0" smtClean="0"/>
              <a:t> </a:t>
            </a:r>
            <a:r>
              <a:rPr lang="en-US" dirty="0" err="1" smtClean="0"/>
              <a:t>dozda</a:t>
            </a:r>
            <a:r>
              <a:rPr lang="en-US" dirty="0" smtClean="0"/>
              <a:t> </a:t>
            </a:r>
            <a:r>
              <a:rPr lang="en-US" dirty="0" err="1" smtClean="0"/>
              <a:t>başlanmalı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2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0"/>
            <a:ext cx="4808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tr-TR" sz="3200" dirty="0"/>
              <a:t>6., 9. ve 12. Ay İzlemleri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 ay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/>
              <a:t>bebeğin</a:t>
            </a:r>
            <a:r>
              <a:rPr lang="en-US" dirty="0"/>
              <a:t> </a:t>
            </a:r>
            <a:r>
              <a:rPr lang="en-US" dirty="0" err="1"/>
              <a:t>anemisini</a:t>
            </a:r>
            <a:r>
              <a:rPr lang="en-US" dirty="0"/>
              <a:t> </a:t>
            </a:r>
            <a:r>
              <a:rPr lang="en-US" dirty="0" err="1"/>
              <a:t>değerlendirmek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 smtClean="0"/>
              <a:t>Hb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Htc</a:t>
            </a:r>
            <a:r>
              <a:rPr lang="en-US" dirty="0"/>
              <a:t> </a:t>
            </a:r>
            <a:r>
              <a:rPr lang="en-US" dirty="0" err="1" smtClean="0"/>
              <a:t>ölçümu</a:t>
            </a:r>
            <a:r>
              <a:rPr lang="en-US" dirty="0" smtClean="0"/>
              <a:t>̈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/>
              <a:t>ay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, </a:t>
            </a:r>
            <a:r>
              <a:rPr lang="en-US" dirty="0"/>
              <a:t>12. ay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 smtClean="0"/>
              <a:t>sonraki</a:t>
            </a:r>
            <a:r>
              <a:rPr lang="en-US" dirty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/>
              <a:t>6 ay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olmalı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3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en-US" sz="3200" dirty="0" smtClean="0"/>
              <a:t>13-36 Ay </a:t>
            </a:r>
            <a:r>
              <a:rPr lang="en-US" sz="3200" dirty="0" err="1" smtClean="0"/>
              <a:t>Çocuk</a:t>
            </a:r>
            <a:r>
              <a:rPr lang="en-US" sz="3200" dirty="0" smtClean="0"/>
              <a:t> </a:t>
            </a:r>
            <a:r>
              <a:rPr lang="en-US" sz="3200" dirty="0" err="1" smtClean="0"/>
              <a:t>İzlemleri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Birinci</a:t>
            </a:r>
            <a:r>
              <a:rPr lang="en-US" dirty="0" smtClean="0"/>
              <a:t> </a:t>
            </a:r>
            <a:r>
              <a:rPr lang="en-US" dirty="0" err="1" smtClean="0"/>
              <a:t>basamakta</a:t>
            </a:r>
            <a:r>
              <a:rPr lang="en-US" dirty="0" smtClean="0"/>
              <a:t> </a:t>
            </a:r>
            <a:r>
              <a:rPr lang="en-US" dirty="0" err="1" smtClean="0"/>
              <a:t>sağlam</a:t>
            </a:r>
            <a:r>
              <a:rPr lang="en-US" dirty="0" smtClean="0"/>
              <a:t> </a:t>
            </a:r>
            <a:r>
              <a:rPr lang="en-US" dirty="0" err="1" smtClean="0"/>
              <a:t>bebek</a:t>
            </a:r>
            <a:r>
              <a:rPr lang="en-US" dirty="0" smtClean="0"/>
              <a:t>,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ergen</a:t>
            </a:r>
            <a:r>
              <a:rPr lang="en-US" dirty="0" smtClean="0"/>
              <a:t> </a:t>
            </a:r>
            <a:r>
              <a:rPr lang="en-US" dirty="0" err="1" smtClean="0"/>
              <a:t>bakımında</a:t>
            </a:r>
            <a:r>
              <a:rPr lang="en-US" dirty="0" smtClean="0"/>
              <a:t> </a:t>
            </a:r>
            <a:r>
              <a:rPr lang="en-US" dirty="0" err="1" smtClean="0"/>
              <a:t>izlenmesi</a:t>
            </a:r>
            <a:r>
              <a:rPr lang="en-US" dirty="0" smtClean="0"/>
              <a:t> </a:t>
            </a:r>
            <a:r>
              <a:rPr lang="en-US" dirty="0" err="1" smtClean="0"/>
              <a:t>gereken</a:t>
            </a:r>
            <a:r>
              <a:rPr lang="en-US" dirty="0" smtClean="0"/>
              <a:t> </a:t>
            </a:r>
            <a:r>
              <a:rPr lang="en-US" dirty="0" err="1" smtClean="0"/>
              <a:t>basamaklar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vermek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13-36 Ay </a:t>
            </a:r>
            <a:r>
              <a:rPr lang="en-US" sz="4800" dirty="0" err="1"/>
              <a:t>Çocuk</a:t>
            </a:r>
            <a:r>
              <a:rPr lang="en-US" sz="4800" dirty="0"/>
              <a:t> </a:t>
            </a:r>
            <a:r>
              <a:rPr lang="en-US" sz="4800" dirty="0" err="1" smtClean="0"/>
              <a:t>İzlem</a:t>
            </a:r>
            <a:r>
              <a:rPr lang="tr-TR" sz="4800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 </a:t>
            </a:r>
            <a:r>
              <a:rPr lang="en-US" dirty="0" err="1"/>
              <a:t>dönemde</a:t>
            </a:r>
            <a:r>
              <a:rPr lang="en-US" dirty="0"/>
              <a:t> 6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Eksik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Emzirme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Aşılama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Anemi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kemoprofilaksisi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13-36 Ay </a:t>
            </a:r>
            <a:r>
              <a:rPr lang="en-US" sz="4800" dirty="0" err="1"/>
              <a:t>Çocuk</a:t>
            </a:r>
            <a:r>
              <a:rPr lang="en-US" sz="4800" dirty="0"/>
              <a:t> </a:t>
            </a:r>
            <a:r>
              <a:rPr lang="en-US" sz="4800" dirty="0" err="1" smtClean="0"/>
              <a:t>İzlem</a:t>
            </a:r>
            <a:r>
              <a:rPr lang="tr-TR" sz="4800" dirty="0" smtClean="0"/>
              <a:t>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7179" b="-17179"/>
          <a:stretch>
            <a:fillRect/>
          </a:stretch>
        </p:blipFill>
        <p:spPr/>
      </p:pic>
      <p:sp>
        <p:nvSpPr>
          <p:cNvPr id="3" name="Yuvarlatılmış Dikdörtgen 2"/>
          <p:cNvSpPr/>
          <p:nvPr/>
        </p:nvSpPr>
        <p:spPr>
          <a:xfrm>
            <a:off x="1803163" y="6031909"/>
            <a:ext cx="914400" cy="478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≤2 yaş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5766987" y="6031909"/>
            <a:ext cx="914400" cy="4785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&gt;</a:t>
            </a:r>
            <a:r>
              <a:rPr lang="tr-TR" dirty="0" smtClean="0">
                <a:solidFill>
                  <a:srgbClr val="FF0000"/>
                </a:solidFill>
              </a:rPr>
              <a:t>2 yaş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5" r="5526"/>
          <a:stretch/>
        </p:blipFill>
        <p:spPr>
          <a:xfrm>
            <a:off x="1978401" y="159237"/>
            <a:ext cx="4670227" cy="6698763"/>
          </a:xfrm>
        </p:spPr>
      </p:pic>
    </p:spTree>
    <p:extLst>
      <p:ext uri="{BB962C8B-B14F-4D97-AF65-F5344CB8AC3E}">
        <p14:creationId xmlns:p14="http://schemas.microsoft.com/office/powerpoint/2010/main" val="41910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13-36 Ay </a:t>
            </a:r>
            <a:r>
              <a:rPr lang="en-US" sz="4800" dirty="0" err="1"/>
              <a:t>Çocuk</a:t>
            </a:r>
            <a:r>
              <a:rPr lang="en-US" sz="4800" dirty="0"/>
              <a:t> </a:t>
            </a:r>
            <a:r>
              <a:rPr lang="en-US" sz="4800" dirty="0" err="1" smtClean="0"/>
              <a:t>İzlem</a:t>
            </a:r>
            <a:r>
              <a:rPr lang="tr-TR" sz="4800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Çocuğa</a:t>
            </a:r>
            <a:r>
              <a:rPr lang="en-US" dirty="0" smtClean="0"/>
              <a:t> </a:t>
            </a:r>
            <a:r>
              <a:rPr lang="en-US" dirty="0"/>
              <a:t>tam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 smtClean="0"/>
              <a:t>yapılmalı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çevresi</a:t>
            </a:r>
            <a:r>
              <a:rPr lang="en-US" dirty="0" smtClean="0"/>
              <a:t>, boy, </a:t>
            </a:r>
            <a:r>
              <a:rPr lang="en-US" dirty="0" err="1" smtClean="0"/>
              <a:t>tartı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Fontanel </a:t>
            </a:r>
            <a:r>
              <a:rPr lang="en-US" dirty="0" err="1" smtClean="0"/>
              <a:t>büyüklükleri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/>
              <a:t>G</a:t>
            </a:r>
            <a:r>
              <a:rPr lang="en-US" dirty="0" err="1" smtClean="0"/>
              <a:t>enel</a:t>
            </a:r>
            <a:r>
              <a:rPr lang="en-US" dirty="0" smtClean="0"/>
              <a:t> </a:t>
            </a:r>
            <a:r>
              <a:rPr lang="en-US" dirty="0" err="1" smtClean="0"/>
              <a:t>görünüm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Solunum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kalp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r>
              <a:rPr lang="en-US" dirty="0" smtClean="0"/>
              <a:t>, </a:t>
            </a:r>
            <a:r>
              <a:rPr lang="en-US" dirty="0" err="1"/>
              <a:t>arteriyal</a:t>
            </a:r>
            <a:r>
              <a:rPr lang="en-US" dirty="0"/>
              <a:t> femoral </a:t>
            </a:r>
            <a:r>
              <a:rPr lang="en-US" dirty="0" err="1" smtClean="0"/>
              <a:t>nabız</a:t>
            </a:r>
            <a:r>
              <a:rPr lang="en-US" dirty="0" smtClean="0"/>
              <a:t> </a:t>
            </a:r>
            <a:r>
              <a:rPr lang="en-US" dirty="0" err="1" smtClean="0"/>
              <a:t>palpasyonu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8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13-36 Ay </a:t>
            </a:r>
            <a:r>
              <a:rPr lang="en-US" sz="4800" dirty="0" err="1"/>
              <a:t>Çocuk</a:t>
            </a:r>
            <a:r>
              <a:rPr lang="en-US" sz="4800" dirty="0"/>
              <a:t> </a:t>
            </a:r>
            <a:r>
              <a:rPr lang="en-US" sz="4800" dirty="0" err="1"/>
              <a:t>İzlem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err="1"/>
              <a:t>K</a:t>
            </a:r>
            <a:r>
              <a:rPr lang="en-US" dirty="0" err="1" smtClean="0"/>
              <a:t>an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- 3 </a:t>
            </a:r>
            <a:r>
              <a:rPr lang="en-US" dirty="0" err="1" smtClean="0"/>
              <a:t>yaş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/>
              <a:t>H</a:t>
            </a:r>
            <a:r>
              <a:rPr lang="en-US" dirty="0" err="1" smtClean="0"/>
              <a:t>iperlipidemi</a:t>
            </a:r>
            <a:r>
              <a:rPr lang="en-US" dirty="0" smtClean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 smtClean="0"/>
              <a:t>değerlendirme</a:t>
            </a:r>
            <a:endParaRPr lang="en-US" dirty="0" smtClean="0"/>
          </a:p>
          <a:p>
            <a:pPr lvl="2"/>
            <a:r>
              <a:rPr lang="en-US" sz="1300" dirty="0" err="1" smtClean="0"/>
              <a:t>Ailede</a:t>
            </a:r>
            <a:r>
              <a:rPr lang="en-US" sz="1300" dirty="0" smtClean="0"/>
              <a:t> ≤55 </a:t>
            </a:r>
            <a:r>
              <a:rPr lang="en-US" sz="1300" dirty="0" err="1"/>
              <a:t>yaş</a:t>
            </a:r>
            <a:r>
              <a:rPr lang="en-US" sz="1300" dirty="0"/>
              <a:t> </a:t>
            </a:r>
            <a:r>
              <a:rPr lang="en-US" sz="1300" dirty="0" smtClean="0"/>
              <a:t> </a:t>
            </a:r>
            <a:r>
              <a:rPr lang="en-US" sz="1300" dirty="0" err="1"/>
              <a:t>geçirilen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kesin</a:t>
            </a:r>
            <a:r>
              <a:rPr lang="en-US" sz="1300" dirty="0"/>
              <a:t> </a:t>
            </a:r>
            <a:r>
              <a:rPr lang="en-US" sz="1300" dirty="0" err="1"/>
              <a:t>tanısı</a:t>
            </a:r>
            <a:r>
              <a:rPr lang="en-US" sz="1300" dirty="0"/>
              <a:t> </a:t>
            </a:r>
            <a:r>
              <a:rPr lang="en-US" sz="1300" dirty="0" err="1"/>
              <a:t>konulan</a:t>
            </a:r>
            <a:r>
              <a:rPr lang="en-US" sz="1300" dirty="0"/>
              <a:t> </a:t>
            </a:r>
            <a:r>
              <a:rPr lang="en-US" sz="1300" dirty="0" err="1"/>
              <a:t>koroner</a:t>
            </a:r>
            <a:r>
              <a:rPr lang="en-US" sz="1300" dirty="0"/>
              <a:t> </a:t>
            </a:r>
            <a:r>
              <a:rPr lang="en-US" sz="1300" dirty="0" err="1"/>
              <a:t>ateroskleroz</a:t>
            </a:r>
            <a:r>
              <a:rPr lang="en-US" sz="1300" dirty="0"/>
              <a:t> </a:t>
            </a:r>
            <a:r>
              <a:rPr lang="en-US" sz="1300" dirty="0" err="1"/>
              <a:t>öyküsu</a:t>
            </a:r>
            <a:r>
              <a:rPr lang="en-US" sz="1300" dirty="0"/>
              <a:t>̈ </a:t>
            </a:r>
            <a:r>
              <a:rPr lang="en-US" sz="1300" dirty="0" err="1" smtClean="0"/>
              <a:t>olanlar</a:t>
            </a:r>
            <a:endParaRPr lang="en-US" sz="1300" dirty="0" smtClean="0"/>
          </a:p>
          <a:p>
            <a:pPr lvl="2"/>
            <a:r>
              <a:rPr lang="en-US" sz="1300" dirty="0" err="1" smtClean="0"/>
              <a:t>Ailede</a:t>
            </a:r>
            <a:r>
              <a:rPr lang="en-US" sz="1300" dirty="0" smtClean="0"/>
              <a:t> ≤55 </a:t>
            </a:r>
            <a:r>
              <a:rPr lang="en-US" sz="1300" dirty="0" err="1"/>
              <a:t>yaş</a:t>
            </a:r>
            <a:r>
              <a:rPr lang="en-US" sz="1300" dirty="0"/>
              <a:t> </a:t>
            </a:r>
            <a:r>
              <a:rPr lang="en-US" sz="1300" dirty="0" err="1" smtClean="0"/>
              <a:t>geçirilen</a:t>
            </a:r>
            <a:r>
              <a:rPr lang="en-US" sz="1300" dirty="0" smtClean="0"/>
              <a:t> </a:t>
            </a:r>
            <a:r>
              <a:rPr lang="en-US" sz="1300" dirty="0" err="1"/>
              <a:t>miyokard</a:t>
            </a:r>
            <a:r>
              <a:rPr lang="en-US" sz="1300" dirty="0"/>
              <a:t> </a:t>
            </a:r>
            <a:r>
              <a:rPr lang="en-US" sz="1300" dirty="0" err="1"/>
              <a:t>enfarktüsu</a:t>
            </a:r>
            <a:r>
              <a:rPr lang="en-US" sz="1300" dirty="0"/>
              <a:t>̈, </a:t>
            </a:r>
            <a:r>
              <a:rPr lang="en-US" sz="1300" dirty="0" err="1"/>
              <a:t>anjina</a:t>
            </a:r>
            <a:r>
              <a:rPr lang="en-US" sz="1300" dirty="0"/>
              <a:t> </a:t>
            </a:r>
            <a:r>
              <a:rPr lang="en-US" sz="1300" dirty="0" err="1"/>
              <a:t>pektoris</a:t>
            </a:r>
            <a:r>
              <a:rPr lang="en-US" sz="1300" dirty="0"/>
              <a:t>, </a:t>
            </a:r>
            <a:r>
              <a:rPr lang="en-US" sz="1300" dirty="0" err="1"/>
              <a:t>periferik</a:t>
            </a:r>
            <a:r>
              <a:rPr lang="en-US" sz="1300" dirty="0"/>
              <a:t> </a:t>
            </a:r>
            <a:r>
              <a:rPr lang="en-US" sz="1300" dirty="0" err="1"/>
              <a:t>vasküler</a:t>
            </a:r>
            <a:r>
              <a:rPr lang="en-US" sz="1300" dirty="0"/>
              <a:t> </a:t>
            </a:r>
            <a:r>
              <a:rPr lang="en-US" sz="1300" dirty="0" err="1"/>
              <a:t>hastalık</a:t>
            </a:r>
            <a:r>
              <a:rPr lang="en-US" sz="1300" dirty="0"/>
              <a:t>, </a:t>
            </a:r>
            <a:r>
              <a:rPr lang="en-US" sz="1300" dirty="0" err="1"/>
              <a:t>serebrovasküler</a:t>
            </a:r>
            <a:r>
              <a:rPr lang="en-US" sz="1300" dirty="0"/>
              <a:t> </a:t>
            </a:r>
            <a:r>
              <a:rPr lang="en-US" sz="1300" dirty="0" err="1"/>
              <a:t>hastalık</a:t>
            </a:r>
            <a:r>
              <a:rPr lang="en-US" sz="1300" dirty="0"/>
              <a:t> </a:t>
            </a:r>
            <a:r>
              <a:rPr lang="en-US" sz="1300" dirty="0" err="1"/>
              <a:t>veya</a:t>
            </a:r>
            <a:r>
              <a:rPr lang="en-US" sz="1300" dirty="0"/>
              <a:t> </a:t>
            </a:r>
            <a:r>
              <a:rPr lang="en-US" sz="1300" dirty="0" err="1"/>
              <a:t>ani</a:t>
            </a:r>
            <a:r>
              <a:rPr lang="en-US" sz="1300" dirty="0"/>
              <a:t> </a:t>
            </a:r>
            <a:r>
              <a:rPr lang="en-US" sz="1300" dirty="0" err="1"/>
              <a:t>kardiyak</a:t>
            </a:r>
            <a:r>
              <a:rPr lang="en-US" sz="1300" dirty="0"/>
              <a:t> </a:t>
            </a:r>
            <a:r>
              <a:rPr lang="en-US" sz="1300" dirty="0" err="1"/>
              <a:t>ölüm</a:t>
            </a:r>
            <a:r>
              <a:rPr lang="en-US" sz="1300" dirty="0"/>
              <a:t> </a:t>
            </a:r>
            <a:r>
              <a:rPr lang="en-US" sz="1300" dirty="0" err="1"/>
              <a:t>öyküsu</a:t>
            </a:r>
            <a:r>
              <a:rPr lang="en-US" sz="1300" dirty="0"/>
              <a:t>̈ </a:t>
            </a:r>
            <a:r>
              <a:rPr lang="en-US" sz="1300" dirty="0" err="1"/>
              <a:t>olanlar</a:t>
            </a:r>
            <a:endParaRPr lang="en-US" sz="1300" dirty="0"/>
          </a:p>
          <a:p>
            <a:pPr lvl="2"/>
            <a:r>
              <a:rPr lang="en-US" sz="1300" dirty="0" smtClean="0"/>
              <a:t>Anne </a:t>
            </a:r>
            <a:r>
              <a:rPr lang="en-US" sz="1300" dirty="0" err="1"/>
              <a:t>veya</a:t>
            </a:r>
            <a:r>
              <a:rPr lang="en-US" sz="1300" dirty="0"/>
              <a:t> </a:t>
            </a:r>
            <a:r>
              <a:rPr lang="en-US" sz="1300" dirty="0" err="1"/>
              <a:t>babasında</a:t>
            </a:r>
            <a:r>
              <a:rPr lang="en-US" sz="1300" dirty="0"/>
              <a:t> total </a:t>
            </a:r>
            <a:r>
              <a:rPr lang="en-US" sz="1300" dirty="0" err="1"/>
              <a:t>kolesterol</a:t>
            </a:r>
            <a:r>
              <a:rPr lang="en-US" sz="1300" dirty="0"/>
              <a:t> </a:t>
            </a:r>
            <a:r>
              <a:rPr lang="en-US" sz="1300" dirty="0" err="1" smtClean="0"/>
              <a:t>düzeyi</a:t>
            </a:r>
            <a:r>
              <a:rPr lang="en-US" sz="1300" dirty="0" smtClean="0"/>
              <a:t>  ≥240 </a:t>
            </a:r>
            <a:r>
              <a:rPr lang="en-US" sz="1300" dirty="0"/>
              <a:t>mg/dl  </a:t>
            </a:r>
            <a:r>
              <a:rPr lang="en-US" sz="1300" dirty="0" err="1" smtClean="0"/>
              <a:t>olanlar</a:t>
            </a:r>
            <a:endParaRPr lang="en-US" sz="1300" dirty="0"/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 smtClean="0"/>
              <a:t>muayenesi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r>
              <a:rPr lang="en-US" dirty="0" smtClean="0"/>
              <a:t> (</a:t>
            </a:r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keskinliği</a:t>
            </a:r>
            <a:r>
              <a:rPr lang="en-US" dirty="0" smtClean="0"/>
              <a:t> </a:t>
            </a:r>
            <a:r>
              <a:rPr lang="en-US" dirty="0" err="1" smtClean="0"/>
              <a:t>muyenesi</a:t>
            </a:r>
            <a:r>
              <a:rPr lang="en-US" dirty="0" smtClean="0"/>
              <a:t>- 3 </a:t>
            </a:r>
            <a:r>
              <a:rPr lang="en-US" dirty="0" err="1" smtClean="0"/>
              <a:t>yaş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organları</a:t>
            </a:r>
            <a:r>
              <a:rPr lang="en-US" dirty="0"/>
              <a:t> </a:t>
            </a:r>
            <a:r>
              <a:rPr lang="en-US" dirty="0" err="1" smtClean="0"/>
              <a:t>muayenesi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 smtClean="0"/>
              <a:t>enfeksiyonu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/>
              <a:t>Gelişimsel</a:t>
            </a:r>
            <a:r>
              <a:rPr lang="en-US" dirty="0"/>
              <a:t> </a:t>
            </a:r>
            <a:r>
              <a:rPr lang="en-US" dirty="0" err="1"/>
              <a:t>kalça</a:t>
            </a:r>
            <a:r>
              <a:rPr lang="en-US" dirty="0"/>
              <a:t> </a:t>
            </a:r>
            <a:r>
              <a:rPr lang="en-US" dirty="0" err="1"/>
              <a:t>displazisi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yürüme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 </a:t>
            </a:r>
            <a:r>
              <a:rPr lang="en-US" dirty="0" err="1" smtClean="0"/>
              <a:t>Sembol</a:t>
            </a:r>
            <a:r>
              <a:rPr lang="en-US" dirty="0" smtClean="0"/>
              <a:t> </a:t>
            </a:r>
            <a:r>
              <a:rPr lang="en-US" dirty="0" err="1" smtClean="0"/>
              <a:t>Testi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57" y="1250370"/>
            <a:ext cx="362690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13-36 Ay </a:t>
            </a:r>
            <a:r>
              <a:rPr lang="en-US" sz="4400" dirty="0" err="1"/>
              <a:t>Çocuk</a:t>
            </a:r>
            <a:r>
              <a:rPr lang="en-US" sz="4400" dirty="0"/>
              <a:t> </a:t>
            </a:r>
            <a:r>
              <a:rPr lang="en-US" sz="4400" dirty="0" err="1"/>
              <a:t>İzlem</a:t>
            </a:r>
            <a:r>
              <a:rPr lang="tr-TR" sz="4400" dirty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Öyku</a:t>
            </a:r>
            <a:r>
              <a:rPr lang="en-US" dirty="0" smtClean="0"/>
              <a:t>̈</a:t>
            </a:r>
            <a:r>
              <a:rPr lang="en-US" dirty="0"/>
              <a:t>, </a:t>
            </a:r>
            <a:r>
              <a:rPr lang="en-US" dirty="0" err="1"/>
              <a:t>özgeçmiş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çocuk-aile</a:t>
            </a:r>
            <a:r>
              <a:rPr lang="en-US" dirty="0"/>
              <a:t> </a:t>
            </a:r>
            <a:r>
              <a:rPr lang="en-US" dirty="0" err="1"/>
              <a:t>ilişkisinde</a:t>
            </a:r>
            <a:r>
              <a:rPr lang="en-US" dirty="0"/>
              <a:t> </a:t>
            </a:r>
            <a:r>
              <a:rPr lang="en-US" dirty="0" err="1"/>
              <a:t>çocuğun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 smtClean="0"/>
              <a:t>istismar</a:t>
            </a:r>
            <a:r>
              <a:rPr lang="en-US" dirty="0" smtClean="0"/>
              <a:t> </a:t>
            </a:r>
            <a:r>
              <a:rPr lang="en-US" dirty="0" err="1" smtClean="0"/>
              <a:t>edilmiş</a:t>
            </a:r>
            <a:r>
              <a:rPr lang="en-US" dirty="0" smtClean="0"/>
              <a:t> </a:t>
            </a:r>
            <a:r>
              <a:rPr lang="en-US" dirty="0" err="1"/>
              <a:t>olabileceğini</a:t>
            </a:r>
            <a:r>
              <a:rPr lang="en-US" dirty="0"/>
              <a:t> </a:t>
            </a:r>
            <a:r>
              <a:rPr lang="en-US" dirty="0" err="1"/>
              <a:t>düşündürecek</a:t>
            </a:r>
            <a:r>
              <a:rPr lang="en-US" dirty="0"/>
              <a:t> </a:t>
            </a:r>
            <a:r>
              <a:rPr lang="en-US" dirty="0" err="1"/>
              <a:t>tavır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davranışlara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 </a:t>
            </a:r>
            <a:r>
              <a:rPr lang="en-US" dirty="0" err="1" smtClean="0"/>
              <a:t>edilmeli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bulgularını</a:t>
            </a:r>
            <a:r>
              <a:rPr lang="en-US" dirty="0"/>
              <a:t> </a:t>
            </a:r>
            <a:r>
              <a:rPr lang="en-US" dirty="0" err="1" smtClean="0"/>
              <a:t>değerlendirirken</a:t>
            </a:r>
            <a:r>
              <a:rPr lang="en-US" dirty="0" smtClean="0"/>
              <a:t> </a:t>
            </a:r>
            <a:r>
              <a:rPr lang="en-US" dirty="0" err="1" smtClean="0"/>
              <a:t>istismar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ihmal</a:t>
            </a:r>
            <a:r>
              <a:rPr lang="en-US" dirty="0"/>
              <a:t> </a:t>
            </a:r>
            <a:r>
              <a:rPr lang="en-US" dirty="0" err="1"/>
              <a:t>olasılığını</a:t>
            </a:r>
            <a:r>
              <a:rPr lang="en-US" dirty="0"/>
              <a:t> 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ardı</a:t>
            </a:r>
            <a:r>
              <a:rPr lang="en-US" dirty="0"/>
              <a:t> </a:t>
            </a:r>
            <a:r>
              <a:rPr lang="en-US" dirty="0" err="1" smtClean="0"/>
              <a:t>edilmemeli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13-36 Ay </a:t>
            </a:r>
            <a:r>
              <a:rPr lang="en-US" sz="4400" dirty="0" err="1"/>
              <a:t>Çocuk</a:t>
            </a:r>
            <a:r>
              <a:rPr lang="en-US" sz="4400" dirty="0"/>
              <a:t> </a:t>
            </a:r>
            <a:r>
              <a:rPr lang="en-US" sz="4400" dirty="0" err="1"/>
              <a:t>İzlem</a:t>
            </a:r>
            <a:r>
              <a:rPr lang="tr-TR" sz="4400" dirty="0"/>
              <a:t>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Anneye</a:t>
            </a:r>
            <a:r>
              <a:rPr lang="en-US" dirty="0" smtClean="0"/>
              <a:t> </a:t>
            </a:r>
            <a:r>
              <a:rPr lang="en-US" dirty="0" err="1" smtClean="0"/>
              <a:t>danışmanlık</a:t>
            </a:r>
            <a:r>
              <a:rPr lang="en-US" dirty="0" smtClean="0"/>
              <a:t> </a:t>
            </a:r>
            <a:r>
              <a:rPr lang="en-US" dirty="0" err="1" smtClean="0"/>
              <a:t>verilmeli</a:t>
            </a:r>
            <a:endParaRPr lang="en-US" dirty="0" smtClean="0"/>
          </a:p>
          <a:p>
            <a:pPr lvl="1"/>
            <a:r>
              <a:rPr lang="en-US" dirty="0" err="1" smtClean="0"/>
              <a:t>Emzirme</a:t>
            </a:r>
            <a:r>
              <a:rPr lang="en-US" dirty="0" smtClean="0"/>
              <a:t> </a:t>
            </a:r>
            <a:r>
              <a:rPr lang="en-US" dirty="0"/>
              <a:t>(en </a:t>
            </a:r>
            <a:r>
              <a:rPr lang="en-US" dirty="0" err="1"/>
              <a:t>az</a:t>
            </a:r>
            <a:r>
              <a:rPr lang="en-US" dirty="0"/>
              <a:t> 2 </a:t>
            </a:r>
            <a:r>
              <a:rPr lang="en-US" dirty="0" err="1"/>
              <a:t>yaşa</a:t>
            </a:r>
            <a:r>
              <a:rPr lang="en-US" dirty="0"/>
              <a:t> </a:t>
            </a:r>
            <a:r>
              <a:rPr lang="en-US" dirty="0" err="1"/>
              <a:t>dek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bebek</a:t>
            </a:r>
            <a:r>
              <a:rPr lang="en-US" dirty="0" smtClean="0"/>
              <a:t> </a:t>
            </a:r>
            <a:r>
              <a:rPr lang="en-US" dirty="0" err="1" smtClean="0"/>
              <a:t>ölümü</a:t>
            </a:r>
            <a:endParaRPr lang="en-US" dirty="0"/>
          </a:p>
          <a:p>
            <a:pPr lvl="1"/>
            <a:r>
              <a:rPr lang="en-US" dirty="0" err="1" smtClean="0"/>
              <a:t>Yaşına</a:t>
            </a:r>
            <a:r>
              <a:rPr lang="en-US" dirty="0" smtClean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beslenme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Çocukla</a:t>
            </a:r>
            <a:r>
              <a:rPr lang="en-US" dirty="0" smtClean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Tuvalet</a:t>
            </a:r>
            <a:r>
              <a:rPr lang="en-US" dirty="0" smtClean="0"/>
              <a:t> </a:t>
            </a:r>
            <a:r>
              <a:rPr lang="en-US" dirty="0" err="1"/>
              <a:t>eğitimi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/>
              <a:t>hastalık</a:t>
            </a:r>
            <a:r>
              <a:rPr lang="en-US" dirty="0"/>
              <a:t> </a:t>
            </a:r>
            <a:r>
              <a:rPr lang="en-US" dirty="0" err="1"/>
              <a:t>bulguları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/>
              <a:t>aktivite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Kazalardan</a:t>
            </a:r>
            <a:r>
              <a:rPr lang="en-US" dirty="0" smtClean="0"/>
              <a:t> </a:t>
            </a:r>
            <a:r>
              <a:rPr lang="en-US" dirty="0" err="1"/>
              <a:t>korunma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</a:p>
          <a:p>
            <a:pPr lvl="1"/>
            <a:r>
              <a:rPr lang="en-US" dirty="0" err="1" smtClean="0"/>
              <a:t>Üreme</a:t>
            </a:r>
            <a:r>
              <a:rPr lang="en-US" dirty="0" smtClean="0"/>
              <a:t> </a:t>
            </a:r>
            <a:r>
              <a:rPr lang="en-US" dirty="0" err="1"/>
              <a:t>sağlığı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en-US" sz="3200" dirty="0" smtClean="0"/>
              <a:t>4-6 </a:t>
            </a:r>
            <a:r>
              <a:rPr lang="en-US" sz="3200" dirty="0" err="1" smtClean="0"/>
              <a:t>Yaş</a:t>
            </a:r>
            <a:r>
              <a:rPr lang="en-US" sz="3200" dirty="0" smtClean="0"/>
              <a:t> </a:t>
            </a:r>
            <a:r>
              <a:rPr lang="en-US" sz="3200" dirty="0" err="1" smtClean="0"/>
              <a:t>Çocuk</a:t>
            </a:r>
            <a:r>
              <a:rPr lang="en-US" sz="3200" dirty="0" smtClean="0"/>
              <a:t> </a:t>
            </a:r>
            <a:r>
              <a:rPr lang="en-US" sz="3200" dirty="0" err="1" smtClean="0"/>
              <a:t>İzlemleri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4-6 </a:t>
            </a:r>
            <a:r>
              <a:rPr lang="en-US" sz="4800" dirty="0" err="1"/>
              <a:t>Yaş</a:t>
            </a:r>
            <a:r>
              <a:rPr lang="en-US" sz="4800" dirty="0"/>
              <a:t> </a:t>
            </a:r>
            <a:r>
              <a:rPr lang="en-US" sz="4800" dirty="0" err="1"/>
              <a:t>Çocuk</a:t>
            </a:r>
            <a:r>
              <a:rPr lang="en-US" sz="4800" dirty="0"/>
              <a:t> </a:t>
            </a:r>
            <a:r>
              <a:rPr lang="en-US" sz="4800" dirty="0" err="1" smtClean="0"/>
              <a:t>İzlem</a:t>
            </a:r>
            <a:r>
              <a:rPr lang="tr-TR" sz="4800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Yılda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oy, </a:t>
            </a:r>
            <a:r>
              <a:rPr lang="en-US" dirty="0" err="1" smtClean="0"/>
              <a:t>tartı</a:t>
            </a:r>
            <a:r>
              <a:rPr lang="en-US" dirty="0" smtClean="0"/>
              <a:t> , </a:t>
            </a:r>
            <a:r>
              <a:rPr lang="en-US" dirty="0" err="1" smtClean="0"/>
              <a:t>beden</a:t>
            </a:r>
            <a:r>
              <a:rPr lang="en-US" dirty="0" smtClean="0"/>
              <a:t> </a:t>
            </a:r>
            <a:r>
              <a:rPr lang="en-US" dirty="0" err="1" smtClean="0"/>
              <a:t>kitle</a:t>
            </a:r>
            <a:r>
              <a:rPr lang="en-US" dirty="0" smtClean="0"/>
              <a:t> </a:t>
            </a:r>
            <a:r>
              <a:rPr lang="en-US" dirty="0" err="1" smtClean="0"/>
              <a:t>indeksi</a:t>
            </a:r>
            <a:r>
              <a:rPr lang="en-US" dirty="0" smtClean="0"/>
              <a:t> - </a:t>
            </a:r>
            <a:r>
              <a:rPr lang="en-US" dirty="0" err="1" smtClean="0"/>
              <a:t>büyüme</a:t>
            </a:r>
            <a:r>
              <a:rPr lang="en-US" dirty="0" smtClean="0"/>
              <a:t> </a:t>
            </a:r>
            <a:r>
              <a:rPr lang="en-US" dirty="0" err="1" smtClean="0"/>
              <a:t>eğrileri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Hiperlipidemi</a:t>
            </a:r>
            <a:r>
              <a:rPr lang="en-US" dirty="0" smtClean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 smtClean="0"/>
              <a:t>değerlendirme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İ</a:t>
            </a:r>
            <a:r>
              <a:rPr lang="en-US" dirty="0" err="1" smtClean="0"/>
              <a:t>şitme</a:t>
            </a:r>
            <a:r>
              <a:rPr lang="en-US" dirty="0" smtClean="0"/>
              <a:t> </a:t>
            </a:r>
            <a:r>
              <a:rPr lang="en-US" dirty="0" err="1" smtClean="0"/>
              <a:t>değerlendirmesi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ilköğretim</a:t>
            </a:r>
            <a:r>
              <a:rPr lang="en-US" dirty="0" smtClean="0"/>
              <a:t> </a:t>
            </a:r>
            <a:r>
              <a:rPr lang="en-US" dirty="0"/>
              <a:t>1. </a:t>
            </a:r>
            <a:r>
              <a:rPr lang="en-US" dirty="0" err="1"/>
              <a:t>sınıfta</a:t>
            </a:r>
            <a:r>
              <a:rPr lang="en-US" dirty="0"/>
              <a:t> </a:t>
            </a:r>
            <a:r>
              <a:rPr lang="en-US" dirty="0" err="1"/>
              <a:t>işitme</a:t>
            </a:r>
            <a:r>
              <a:rPr lang="en-US" dirty="0"/>
              <a:t> </a:t>
            </a:r>
            <a:r>
              <a:rPr lang="en-US" dirty="0" err="1" smtClean="0"/>
              <a:t>taraması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Görme</a:t>
            </a:r>
            <a:r>
              <a:rPr lang="en-US" dirty="0" smtClean="0"/>
              <a:t> </a:t>
            </a:r>
            <a:r>
              <a:rPr lang="en-US" dirty="0" err="1" smtClean="0"/>
              <a:t>değerlendirmesi</a:t>
            </a:r>
            <a:r>
              <a:rPr lang="en-US" dirty="0" smtClean="0"/>
              <a:t> (3 </a:t>
            </a:r>
            <a:r>
              <a:rPr lang="en-US" dirty="0" err="1"/>
              <a:t>yaşında</a:t>
            </a:r>
            <a:r>
              <a:rPr lang="en-US" dirty="0"/>
              <a:t> </a:t>
            </a:r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keskinliği</a:t>
            </a:r>
            <a:r>
              <a:rPr lang="en-US" dirty="0"/>
              <a:t> </a:t>
            </a:r>
            <a:r>
              <a:rPr lang="en-US" dirty="0" err="1"/>
              <a:t>muayenesi</a:t>
            </a:r>
            <a:endParaRPr lang="en-US" dirty="0"/>
          </a:p>
          <a:p>
            <a:pPr marL="114300" indent="0">
              <a:buNone/>
            </a:pPr>
            <a:r>
              <a:rPr lang="en-US" dirty="0" err="1"/>
              <a:t>yapılmadı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4-6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 smtClean="0"/>
              <a:t>grubunda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İdrar</a:t>
            </a:r>
            <a:r>
              <a:rPr lang="en-US" dirty="0" smtClean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 smtClean="0"/>
              <a:t>enfeksiyonu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Hedefler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Yenidoğan</a:t>
            </a:r>
            <a:r>
              <a:rPr lang="en-US" dirty="0" smtClean="0"/>
              <a:t> </a:t>
            </a:r>
            <a:r>
              <a:rPr lang="en-US" dirty="0" err="1" smtClean="0"/>
              <a:t>reflekslerini</a:t>
            </a:r>
            <a:r>
              <a:rPr lang="en-US" dirty="0" smtClean="0"/>
              <a:t> </a:t>
            </a:r>
            <a:r>
              <a:rPr lang="en-US" dirty="0" err="1" smtClean="0"/>
              <a:t>sayabilmek</a:t>
            </a:r>
            <a:endParaRPr lang="tr-TR" dirty="0" smtClean="0"/>
          </a:p>
          <a:p>
            <a:endParaRPr lang="en-US" dirty="0"/>
          </a:p>
          <a:p>
            <a:r>
              <a:rPr lang="en-US" dirty="0" err="1" smtClean="0"/>
              <a:t>Demir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tr-TR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vitamini</a:t>
            </a:r>
            <a:r>
              <a:rPr lang="en-US" dirty="0" smtClean="0"/>
              <a:t> </a:t>
            </a:r>
            <a:r>
              <a:rPr lang="en-US" dirty="0" err="1" smtClean="0"/>
              <a:t>tedavilerini</a:t>
            </a:r>
            <a:r>
              <a:rPr lang="en-US" dirty="0" smtClean="0"/>
              <a:t> </a:t>
            </a:r>
            <a:r>
              <a:rPr lang="en-US" dirty="0" err="1" smtClean="0"/>
              <a:t>başlayabilmek</a:t>
            </a:r>
            <a:endParaRPr lang="tr-TR" dirty="0" smtClean="0"/>
          </a:p>
          <a:p>
            <a:endParaRPr lang="en-US" dirty="0" smtClean="0"/>
          </a:p>
          <a:p>
            <a:r>
              <a:rPr lang="en-US" dirty="0" err="1" smtClean="0"/>
              <a:t>Sağlam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ergenlerde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r>
              <a:rPr lang="en-US" dirty="0" smtClean="0"/>
              <a:t> </a:t>
            </a:r>
            <a:r>
              <a:rPr lang="en-US" dirty="0" err="1" smtClean="0"/>
              <a:t>basamaklarını</a:t>
            </a:r>
            <a:r>
              <a:rPr lang="en-US" dirty="0" smtClean="0"/>
              <a:t> </a:t>
            </a:r>
            <a:r>
              <a:rPr lang="en-US" dirty="0" err="1" smtClean="0"/>
              <a:t>sayabilmek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4-6 </a:t>
            </a:r>
            <a:r>
              <a:rPr lang="en-US" sz="4400" dirty="0" err="1"/>
              <a:t>Yaş</a:t>
            </a:r>
            <a:r>
              <a:rPr lang="en-US" sz="4400" dirty="0"/>
              <a:t> </a:t>
            </a:r>
            <a:r>
              <a:rPr lang="en-US" sz="4400" dirty="0" err="1"/>
              <a:t>Çocuk</a:t>
            </a:r>
            <a:r>
              <a:rPr lang="en-US" sz="4400" dirty="0"/>
              <a:t> </a:t>
            </a:r>
            <a:r>
              <a:rPr lang="en-US" sz="4400" dirty="0" err="1"/>
              <a:t>İzlem</a:t>
            </a:r>
            <a:r>
              <a:rPr lang="tr-TR" sz="4400" dirty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yaş</a:t>
            </a:r>
            <a:r>
              <a:rPr lang="en-US" dirty="0"/>
              <a:t> </a:t>
            </a:r>
            <a:r>
              <a:rPr lang="en-US" dirty="0" err="1"/>
              <a:t>izleminde</a:t>
            </a:r>
            <a:r>
              <a:rPr lang="en-US" dirty="0"/>
              <a:t> </a:t>
            </a:r>
            <a:r>
              <a:rPr lang="en-US" dirty="0" err="1" smtClean="0"/>
              <a:t>anemi</a:t>
            </a:r>
            <a:r>
              <a:rPr lang="en-US" dirty="0" smtClean="0"/>
              <a:t> </a:t>
            </a:r>
            <a:r>
              <a:rPr lang="en-US" dirty="0" err="1" smtClean="0"/>
              <a:t>değerlendirmek</a:t>
            </a:r>
            <a:r>
              <a:rPr lang="en-US" dirty="0" smtClean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Htc</a:t>
            </a:r>
            <a:r>
              <a:rPr lang="en-US" dirty="0"/>
              <a:t> </a:t>
            </a:r>
            <a:r>
              <a:rPr lang="en-US" dirty="0" err="1"/>
              <a:t>ölçümu</a:t>
            </a:r>
            <a:r>
              <a:rPr lang="en-US" dirty="0"/>
              <a:t>̈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İhmal</a:t>
            </a:r>
            <a:r>
              <a:rPr lang="en-US" dirty="0" smtClean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istismar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olabileceğini</a:t>
            </a:r>
            <a:r>
              <a:rPr lang="en-US" dirty="0"/>
              <a:t> </a:t>
            </a:r>
            <a:r>
              <a:rPr lang="en-US" dirty="0" err="1"/>
              <a:t>düşündürecek</a:t>
            </a:r>
            <a:r>
              <a:rPr lang="en-US" dirty="0"/>
              <a:t> </a:t>
            </a:r>
            <a:r>
              <a:rPr lang="en-US" dirty="0" err="1" smtClean="0"/>
              <a:t>tavır</a:t>
            </a:r>
            <a:r>
              <a:rPr lang="en-US" dirty="0" smtClean="0"/>
              <a:t>, </a:t>
            </a:r>
            <a:r>
              <a:rPr lang="en-US" dirty="0" err="1" smtClean="0"/>
              <a:t>davranış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r>
              <a:rPr lang="en-US" dirty="0" smtClean="0"/>
              <a:t> </a:t>
            </a:r>
            <a:r>
              <a:rPr lang="en-US" dirty="0" err="1" smtClean="0"/>
              <a:t>bulgularına</a:t>
            </a:r>
            <a:r>
              <a:rPr lang="en-US" dirty="0" smtClean="0"/>
              <a:t> </a:t>
            </a:r>
            <a:r>
              <a:rPr lang="en-US" dirty="0" err="1" smtClean="0"/>
              <a:t>dikkat</a:t>
            </a:r>
            <a:r>
              <a:rPr lang="en-US" dirty="0" smtClean="0"/>
              <a:t> </a:t>
            </a:r>
            <a:r>
              <a:rPr lang="en-US" dirty="0" err="1" smtClean="0"/>
              <a:t>edilmeli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4-6 </a:t>
            </a:r>
            <a:r>
              <a:rPr lang="en-US" sz="4400" dirty="0" err="1"/>
              <a:t>Yaş</a:t>
            </a:r>
            <a:r>
              <a:rPr lang="en-US" sz="4400" dirty="0"/>
              <a:t> </a:t>
            </a:r>
            <a:r>
              <a:rPr lang="en-US" sz="4400" dirty="0" err="1"/>
              <a:t>Çocuk</a:t>
            </a:r>
            <a:r>
              <a:rPr lang="en-US" sz="4400" dirty="0"/>
              <a:t> </a:t>
            </a:r>
            <a:r>
              <a:rPr lang="en-US" sz="4400" dirty="0" err="1"/>
              <a:t>İzlem</a:t>
            </a:r>
            <a:r>
              <a:rPr lang="tr-TR" sz="4400" dirty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Yaşına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beslenme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çocukla</a:t>
            </a:r>
            <a:r>
              <a:rPr lang="en-US" dirty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ilenin</a:t>
            </a:r>
            <a:r>
              <a:rPr lang="en-US" dirty="0" smtClean="0"/>
              <a:t> </a:t>
            </a:r>
            <a:r>
              <a:rPr lang="en-US" dirty="0" err="1"/>
              <a:t>çocuğa</a:t>
            </a:r>
            <a:r>
              <a:rPr lang="en-US" dirty="0"/>
              <a:t> ad </a:t>
            </a:r>
            <a:r>
              <a:rPr lang="en-US" dirty="0" err="1"/>
              <a:t>soyad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öğretmesi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E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/>
              <a:t>işlerinde</a:t>
            </a:r>
            <a:r>
              <a:rPr lang="en-US" dirty="0"/>
              <a:t> </a:t>
            </a:r>
            <a:r>
              <a:rPr lang="en-US" dirty="0" err="1"/>
              <a:t>sorumluluk</a:t>
            </a:r>
            <a:r>
              <a:rPr lang="en-US" dirty="0"/>
              <a:t> </a:t>
            </a:r>
            <a:r>
              <a:rPr lang="en-US" dirty="0" err="1"/>
              <a:t>vermesi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azalardan</a:t>
            </a:r>
            <a:r>
              <a:rPr lang="en-US" dirty="0" smtClean="0"/>
              <a:t> </a:t>
            </a:r>
            <a:r>
              <a:rPr lang="en-US" dirty="0" err="1"/>
              <a:t>korunma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Ç</a:t>
            </a:r>
            <a:r>
              <a:rPr lang="en-US" dirty="0" err="1" smtClean="0"/>
              <a:t>ocuğa</a:t>
            </a:r>
            <a:r>
              <a:rPr lang="en-US" dirty="0" smtClean="0"/>
              <a:t> </a:t>
            </a:r>
            <a:r>
              <a:rPr lang="en-US" dirty="0" err="1"/>
              <a:t>trafik</a:t>
            </a:r>
            <a:r>
              <a:rPr lang="en-US" dirty="0"/>
              <a:t> </a:t>
            </a:r>
            <a:r>
              <a:rPr lang="en-US" dirty="0" err="1"/>
              <a:t>eğitimi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D</a:t>
            </a:r>
            <a:r>
              <a:rPr lang="en-US" dirty="0" err="1" smtClean="0"/>
              <a:t>iş</a:t>
            </a:r>
            <a:r>
              <a:rPr lang="en-US" dirty="0" smtClean="0"/>
              <a:t> </a:t>
            </a:r>
            <a:r>
              <a:rPr lang="en-US" dirty="0" err="1"/>
              <a:t>sağlığı</a:t>
            </a:r>
            <a:r>
              <a:rPr lang="en-US" dirty="0"/>
              <a:t> , </a:t>
            </a:r>
            <a:endParaRPr lang="en-US" dirty="0" smtClean="0"/>
          </a:p>
          <a:p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/>
              <a:t>aktivite</a:t>
            </a:r>
            <a:r>
              <a:rPr lang="en-US" dirty="0"/>
              <a:t> , 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kul</a:t>
            </a:r>
            <a:r>
              <a:rPr lang="en-US" dirty="0" smtClean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Ü</a:t>
            </a:r>
            <a:r>
              <a:rPr lang="en-US" dirty="0" err="1" smtClean="0"/>
              <a:t>reme</a:t>
            </a:r>
            <a:r>
              <a:rPr lang="en-US" dirty="0" smtClean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/>
              <a:t>konularında</a:t>
            </a:r>
            <a:r>
              <a:rPr lang="en-US" dirty="0"/>
              <a:t> </a:t>
            </a:r>
            <a:r>
              <a:rPr lang="en-US" dirty="0" err="1"/>
              <a:t>anneye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çocuğa</a:t>
            </a:r>
            <a:r>
              <a:rPr lang="en-US" dirty="0"/>
              <a:t> </a:t>
            </a:r>
            <a:r>
              <a:rPr lang="en-US" dirty="0" err="1"/>
              <a:t>danışmanlık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en-US" sz="3200" dirty="0" smtClean="0"/>
              <a:t>7-9 </a:t>
            </a:r>
            <a:r>
              <a:rPr lang="en-US" sz="3200" dirty="0" err="1" smtClean="0"/>
              <a:t>Yaş</a:t>
            </a:r>
            <a:r>
              <a:rPr lang="en-US" sz="3200" dirty="0" smtClean="0"/>
              <a:t> </a:t>
            </a:r>
            <a:r>
              <a:rPr lang="en-US" sz="3200" dirty="0" err="1" smtClean="0"/>
              <a:t>Çocuk</a:t>
            </a:r>
            <a:r>
              <a:rPr lang="en-US" sz="3200" dirty="0" smtClean="0"/>
              <a:t> </a:t>
            </a:r>
            <a:r>
              <a:rPr lang="en-US" sz="3200" dirty="0" err="1" smtClean="0"/>
              <a:t>İzlemleri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7-9 </a:t>
            </a:r>
            <a:r>
              <a:rPr lang="en-US" sz="4800" dirty="0" err="1"/>
              <a:t>Yaş</a:t>
            </a:r>
            <a:r>
              <a:rPr lang="en-US" sz="4800" dirty="0"/>
              <a:t> </a:t>
            </a:r>
            <a:r>
              <a:rPr lang="en-US" sz="4800" dirty="0" err="1"/>
              <a:t>Çocuk</a:t>
            </a:r>
            <a:r>
              <a:rPr lang="en-US" sz="4800" dirty="0"/>
              <a:t> </a:t>
            </a:r>
            <a:r>
              <a:rPr lang="en-US" sz="4800" dirty="0" err="1" smtClean="0"/>
              <a:t>İzlem</a:t>
            </a:r>
            <a:r>
              <a:rPr lang="tr-TR" sz="4800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Yılda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  <a:p>
            <a:endParaRPr lang="en-US" dirty="0"/>
          </a:p>
          <a:p>
            <a:r>
              <a:rPr lang="en-US" dirty="0"/>
              <a:t>Boy, </a:t>
            </a:r>
            <a:r>
              <a:rPr lang="en-US" dirty="0" err="1"/>
              <a:t>tartı</a:t>
            </a:r>
            <a:r>
              <a:rPr lang="en-US" dirty="0"/>
              <a:t> , </a:t>
            </a:r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- </a:t>
            </a:r>
            <a:r>
              <a:rPr lang="en-US" dirty="0" err="1"/>
              <a:t>büyüme</a:t>
            </a:r>
            <a:r>
              <a:rPr lang="en-US" dirty="0"/>
              <a:t> </a:t>
            </a:r>
            <a:r>
              <a:rPr lang="en-US" dirty="0" err="1"/>
              <a:t>eğrileri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Sistemik</a:t>
            </a:r>
            <a:r>
              <a:rPr lang="en-US" dirty="0"/>
              <a:t> </a:t>
            </a:r>
            <a:r>
              <a:rPr lang="en-US" dirty="0" err="1"/>
              <a:t>muayene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Hiperlipidemi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(</a:t>
            </a:r>
            <a:r>
              <a:rPr lang="en-US" dirty="0" err="1"/>
              <a:t>ilköğretim</a:t>
            </a:r>
            <a:r>
              <a:rPr lang="en-US" dirty="0"/>
              <a:t> 1. </a:t>
            </a:r>
            <a:r>
              <a:rPr lang="en-US" dirty="0" err="1"/>
              <a:t>sınıfta</a:t>
            </a:r>
            <a:r>
              <a:rPr lang="en-US" dirty="0"/>
              <a:t> </a:t>
            </a:r>
            <a:r>
              <a:rPr lang="en-US" dirty="0" err="1"/>
              <a:t>işitme</a:t>
            </a:r>
            <a:r>
              <a:rPr lang="en-US" dirty="0"/>
              <a:t> </a:t>
            </a:r>
            <a:r>
              <a:rPr lang="en-US" dirty="0" err="1"/>
              <a:t>taraması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 smtClean="0"/>
              <a:t>değerlendirmesi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İdrar</a:t>
            </a:r>
            <a:r>
              <a:rPr lang="en-US" dirty="0"/>
              <a:t> </a:t>
            </a:r>
            <a:r>
              <a:rPr lang="en-US" dirty="0" err="1"/>
              <a:t>yolu</a:t>
            </a:r>
            <a:r>
              <a:rPr lang="en-US" dirty="0"/>
              <a:t> </a:t>
            </a:r>
            <a:r>
              <a:rPr lang="en-US" dirty="0" err="1" smtClean="0"/>
              <a:t>enfeksiyonu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Kas</a:t>
            </a:r>
            <a:r>
              <a:rPr lang="en-US" dirty="0" smtClean="0"/>
              <a:t>- </a:t>
            </a:r>
            <a:r>
              <a:rPr lang="en-US" dirty="0" err="1" smtClean="0"/>
              <a:t>iskelet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7-9 </a:t>
            </a:r>
            <a:r>
              <a:rPr lang="en-US" sz="4400" dirty="0" err="1"/>
              <a:t>Yaş</a:t>
            </a:r>
            <a:r>
              <a:rPr lang="en-US" sz="4400" dirty="0"/>
              <a:t> </a:t>
            </a:r>
            <a:r>
              <a:rPr lang="en-US" sz="4400" dirty="0" err="1"/>
              <a:t>Çocuk</a:t>
            </a:r>
            <a:r>
              <a:rPr lang="en-US" sz="4400" dirty="0"/>
              <a:t> </a:t>
            </a:r>
            <a:r>
              <a:rPr lang="en-US" sz="4400" dirty="0" err="1"/>
              <a:t>İzlem</a:t>
            </a:r>
            <a:r>
              <a:rPr lang="tr-TR" sz="4400" dirty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İhmal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istismar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olabileceğini</a:t>
            </a:r>
            <a:r>
              <a:rPr lang="en-US" dirty="0"/>
              <a:t> </a:t>
            </a:r>
            <a:r>
              <a:rPr lang="en-US" dirty="0" err="1"/>
              <a:t>düşündürecek</a:t>
            </a:r>
            <a:r>
              <a:rPr lang="en-US" dirty="0"/>
              <a:t> </a:t>
            </a:r>
            <a:r>
              <a:rPr lang="en-US" dirty="0" err="1"/>
              <a:t>tavır</a:t>
            </a:r>
            <a:r>
              <a:rPr lang="en-US" dirty="0"/>
              <a:t>, </a:t>
            </a:r>
            <a:r>
              <a:rPr lang="en-US" dirty="0" err="1"/>
              <a:t>davranış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</a:t>
            </a:r>
            <a:r>
              <a:rPr lang="en-US" dirty="0" err="1"/>
              <a:t>bulgularına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edilmeli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Yaşına</a:t>
            </a:r>
            <a:r>
              <a:rPr lang="en-US" dirty="0" smtClean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beslenme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çocukla</a:t>
            </a:r>
            <a:r>
              <a:rPr lang="en-US" dirty="0" smtClean="0"/>
              <a:t> </a:t>
            </a:r>
            <a:r>
              <a:rPr lang="en-US" dirty="0" err="1"/>
              <a:t>sağlıklı</a:t>
            </a:r>
            <a:r>
              <a:rPr lang="en-US" dirty="0"/>
              <a:t> </a:t>
            </a:r>
            <a:r>
              <a:rPr lang="en-US" dirty="0" err="1" smtClean="0"/>
              <a:t>iletişim</a:t>
            </a:r>
            <a:r>
              <a:rPr lang="en-US" dirty="0" smtClean="0"/>
              <a:t>, </a:t>
            </a:r>
            <a:r>
              <a:rPr lang="en-US" dirty="0" err="1" smtClean="0"/>
              <a:t>kazalardan</a:t>
            </a:r>
            <a:r>
              <a:rPr lang="en-US" dirty="0" smtClean="0"/>
              <a:t> </a:t>
            </a:r>
            <a:r>
              <a:rPr lang="en-US" dirty="0" err="1" smtClean="0"/>
              <a:t>korunma,diş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, </a:t>
            </a:r>
            <a:r>
              <a:rPr lang="en-US" dirty="0" err="1" smtClean="0"/>
              <a:t>fiziksel</a:t>
            </a:r>
            <a:r>
              <a:rPr lang="en-US" dirty="0" smtClean="0"/>
              <a:t> </a:t>
            </a:r>
            <a:r>
              <a:rPr lang="en-US" dirty="0" err="1" smtClean="0"/>
              <a:t>aktivite</a:t>
            </a:r>
            <a:r>
              <a:rPr lang="en-US" dirty="0" smtClean="0"/>
              <a:t>, </a:t>
            </a:r>
            <a:r>
              <a:rPr lang="en-US" dirty="0" err="1" smtClean="0"/>
              <a:t>üreme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 </a:t>
            </a:r>
            <a:r>
              <a:rPr lang="en-US" dirty="0" err="1"/>
              <a:t>konularında</a:t>
            </a:r>
            <a:r>
              <a:rPr lang="en-US" dirty="0"/>
              <a:t> </a:t>
            </a:r>
            <a:r>
              <a:rPr lang="en-US" dirty="0" err="1"/>
              <a:t>anneye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çocuğa</a:t>
            </a:r>
            <a:r>
              <a:rPr lang="en-US" dirty="0"/>
              <a:t> </a:t>
            </a:r>
            <a:r>
              <a:rPr lang="en-US" dirty="0" err="1"/>
              <a:t>danışmanlık</a:t>
            </a:r>
            <a:r>
              <a:rPr lang="en-US" dirty="0"/>
              <a:t> </a:t>
            </a:r>
            <a:r>
              <a:rPr lang="en-US" dirty="0" err="1"/>
              <a:t>verilmeli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tr-TR" sz="3200" dirty="0"/>
              <a:t>10-21 Yaş </a:t>
            </a:r>
            <a:r>
              <a:rPr lang="tr-TR" sz="3200" dirty="0" smtClean="0"/>
              <a:t>Arası Ergen</a:t>
            </a:r>
            <a:r>
              <a:rPr lang="tr-TR" sz="3200" dirty="0"/>
              <a:t>/Genç İzlemleri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9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10-21 Yaş Arası Ergen/Genç </a:t>
            </a:r>
            <a:r>
              <a:rPr lang="tr-TR" sz="4000" dirty="0" smtClean="0"/>
              <a:t>İzlemi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/>
              <a:t>ergenlik</a:t>
            </a:r>
            <a:r>
              <a:rPr lang="en-US" dirty="0"/>
              <a:t> (10-14 </a:t>
            </a:r>
            <a:r>
              <a:rPr lang="en-US" dirty="0" err="1"/>
              <a:t>yaş</a:t>
            </a:r>
            <a:r>
              <a:rPr lang="en-US" dirty="0"/>
              <a:t>),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ergenlik</a:t>
            </a:r>
            <a:r>
              <a:rPr lang="en-US" dirty="0"/>
              <a:t> (15-18 </a:t>
            </a:r>
            <a:r>
              <a:rPr lang="en-US" dirty="0" err="1"/>
              <a:t>yaş</a:t>
            </a:r>
            <a:r>
              <a:rPr lang="en-US" dirty="0"/>
              <a:t>), </a:t>
            </a:r>
            <a:r>
              <a:rPr lang="en-US" dirty="0" err="1"/>
              <a:t>geç</a:t>
            </a:r>
            <a:r>
              <a:rPr lang="en-US" dirty="0"/>
              <a:t> </a:t>
            </a:r>
            <a:r>
              <a:rPr lang="en-US" dirty="0" err="1"/>
              <a:t>ergenlik</a:t>
            </a:r>
            <a:r>
              <a:rPr lang="en-US" dirty="0"/>
              <a:t> (19-21 </a:t>
            </a:r>
            <a:r>
              <a:rPr lang="en-US" dirty="0" err="1"/>
              <a:t>yaş</a:t>
            </a:r>
            <a:r>
              <a:rPr lang="en-US" dirty="0" smtClean="0"/>
              <a:t>) </a:t>
            </a:r>
            <a:r>
              <a:rPr lang="en-US" dirty="0" err="1" smtClean="0"/>
              <a:t>dönemlerinde</a:t>
            </a:r>
            <a:r>
              <a:rPr lang="en-US" dirty="0" smtClean="0"/>
              <a:t> </a:t>
            </a:r>
            <a:r>
              <a:rPr lang="en-US" dirty="0"/>
              <a:t>1’er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üzere</a:t>
            </a:r>
            <a:r>
              <a:rPr lang="en-US" dirty="0"/>
              <a:t> en </a:t>
            </a:r>
            <a:r>
              <a:rPr lang="en-US" dirty="0" err="1"/>
              <a:t>az</a:t>
            </a:r>
            <a:r>
              <a:rPr lang="en-US" dirty="0"/>
              <a:t> 3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izlem</a:t>
            </a:r>
            <a:r>
              <a:rPr lang="en-US" dirty="0"/>
              <a:t> </a:t>
            </a:r>
            <a:r>
              <a:rPr lang="en-US" dirty="0" err="1" smtClean="0"/>
              <a:t>yapılmalı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Risk </a:t>
            </a:r>
            <a:r>
              <a:rPr lang="en-US" dirty="0" err="1"/>
              <a:t>durumunda</a:t>
            </a:r>
            <a:r>
              <a:rPr lang="en-US" dirty="0"/>
              <a:t>,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durum </a:t>
            </a:r>
            <a:r>
              <a:rPr lang="en-US" dirty="0" err="1"/>
              <a:t>tespitinde</a:t>
            </a:r>
            <a:r>
              <a:rPr lang="en-US" dirty="0"/>
              <a:t> </a:t>
            </a:r>
            <a:r>
              <a:rPr lang="en-US" dirty="0" err="1"/>
              <a:t>izlem</a:t>
            </a:r>
            <a:r>
              <a:rPr lang="en-US" dirty="0"/>
              <a:t> </a:t>
            </a:r>
            <a:r>
              <a:rPr lang="en-US" dirty="0" err="1"/>
              <a:t>sıklığı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/>
              <a:t> </a:t>
            </a:r>
            <a:r>
              <a:rPr lang="en-US" dirty="0" err="1" smtClean="0"/>
              <a:t>niteliği</a:t>
            </a:r>
            <a:r>
              <a:rPr lang="en-US" dirty="0" smtClean="0"/>
              <a:t> </a:t>
            </a:r>
            <a:r>
              <a:rPr lang="en-US" dirty="0" err="1" smtClean="0"/>
              <a:t>artırılmalı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Psikososyal</a:t>
            </a:r>
            <a:r>
              <a:rPr lang="en-US" dirty="0" smtClean="0"/>
              <a:t> </a:t>
            </a:r>
            <a:r>
              <a:rPr lang="en-US" dirty="0" err="1"/>
              <a:t>durumun</a:t>
            </a:r>
            <a:r>
              <a:rPr lang="en-US" dirty="0"/>
              <a:t> </a:t>
            </a:r>
            <a:r>
              <a:rPr lang="en-US" dirty="0" err="1"/>
              <a:t>belirlenmesi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HEEADSSS </a:t>
            </a:r>
            <a:r>
              <a:rPr lang="en-US" dirty="0" err="1" smtClean="0"/>
              <a:t>formu</a:t>
            </a:r>
            <a:r>
              <a:rPr lang="en-US" dirty="0" smtClean="0"/>
              <a:t> </a:t>
            </a:r>
            <a:r>
              <a:rPr lang="en-US" dirty="0" err="1" smtClean="0"/>
              <a:t>kullanılmalı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HEEADSSS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dirty="0"/>
              <a:t>(</a:t>
            </a:r>
            <a:r>
              <a:rPr lang="en-US" dirty="0" err="1"/>
              <a:t>ev</a:t>
            </a:r>
            <a:r>
              <a:rPr lang="en-US" dirty="0"/>
              <a:t>),  </a:t>
            </a:r>
            <a:endParaRPr lang="en-US" dirty="0" smtClean="0"/>
          </a:p>
          <a:p>
            <a:r>
              <a:rPr lang="en-US" dirty="0" smtClean="0"/>
              <a:t>Education</a:t>
            </a:r>
            <a:r>
              <a:rPr lang="en-US" dirty="0"/>
              <a:t>/</a:t>
            </a:r>
            <a:r>
              <a:rPr lang="en-US" dirty="0" err="1" smtClean="0"/>
              <a:t>Employement</a:t>
            </a:r>
            <a:r>
              <a:rPr lang="en-US" dirty="0" smtClean="0"/>
              <a:t>(</a:t>
            </a:r>
            <a:r>
              <a:rPr lang="en-US" dirty="0" err="1"/>
              <a:t>Eğitim</a:t>
            </a:r>
            <a:r>
              <a:rPr lang="en-US" dirty="0"/>
              <a:t>/</a:t>
            </a:r>
            <a:r>
              <a:rPr lang="en-US" dirty="0" err="1"/>
              <a:t>İş</a:t>
            </a:r>
            <a:r>
              <a:rPr lang="en-US" dirty="0"/>
              <a:t>),  </a:t>
            </a:r>
            <a:endParaRPr lang="en-US" dirty="0" smtClean="0"/>
          </a:p>
          <a:p>
            <a:r>
              <a:rPr lang="en-US" dirty="0" smtClean="0"/>
              <a:t>Eating </a:t>
            </a:r>
            <a:r>
              <a:rPr lang="en-US" dirty="0"/>
              <a:t>(</a:t>
            </a:r>
            <a:r>
              <a:rPr lang="en-US" dirty="0" err="1"/>
              <a:t>Yeme</a:t>
            </a:r>
            <a:r>
              <a:rPr lang="en-US" dirty="0"/>
              <a:t> </a:t>
            </a:r>
            <a:r>
              <a:rPr lang="en-US" dirty="0" err="1"/>
              <a:t>tutumu</a:t>
            </a:r>
            <a:r>
              <a:rPr lang="en-US" dirty="0"/>
              <a:t>),  </a:t>
            </a:r>
            <a:endParaRPr lang="en-US" dirty="0" smtClean="0"/>
          </a:p>
          <a:p>
            <a:r>
              <a:rPr lang="en-US" dirty="0" smtClean="0"/>
              <a:t>Activities </a:t>
            </a:r>
            <a:r>
              <a:rPr lang="en-US" dirty="0"/>
              <a:t>(</a:t>
            </a:r>
            <a:r>
              <a:rPr lang="en-US" dirty="0" err="1"/>
              <a:t>akranlarla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),  </a:t>
            </a:r>
            <a:endParaRPr lang="en-US" dirty="0" smtClean="0"/>
          </a:p>
          <a:p>
            <a:r>
              <a:rPr lang="en-US" dirty="0" smtClean="0"/>
              <a:t>Drugs </a:t>
            </a:r>
            <a:r>
              <a:rPr lang="en-US" dirty="0"/>
              <a:t>(</a:t>
            </a:r>
            <a:r>
              <a:rPr lang="en-US" dirty="0" err="1" smtClean="0"/>
              <a:t>Madde</a:t>
            </a:r>
            <a:r>
              <a:rPr lang="en-US" dirty="0"/>
              <a:t> </a:t>
            </a:r>
            <a:r>
              <a:rPr lang="en-US" dirty="0" err="1" smtClean="0"/>
              <a:t>kullanımı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 smtClean="0"/>
              <a:t>Sexuality </a:t>
            </a:r>
            <a:r>
              <a:rPr lang="en-US" dirty="0"/>
              <a:t>(</a:t>
            </a:r>
            <a:r>
              <a:rPr lang="en-US" dirty="0" err="1"/>
              <a:t>Cinsellik</a:t>
            </a:r>
            <a:r>
              <a:rPr lang="en-US" dirty="0"/>
              <a:t>), </a:t>
            </a:r>
            <a:endParaRPr lang="en-US" dirty="0" smtClean="0"/>
          </a:p>
          <a:p>
            <a:r>
              <a:rPr lang="en-US" dirty="0" smtClean="0"/>
              <a:t>Suicide</a:t>
            </a:r>
            <a:r>
              <a:rPr lang="en-US" dirty="0"/>
              <a:t>/depression (</a:t>
            </a:r>
            <a:r>
              <a:rPr lang="en-US" dirty="0" err="1"/>
              <a:t>İntihar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depresyon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Safety(</a:t>
            </a:r>
            <a:r>
              <a:rPr lang="en-US" dirty="0" err="1"/>
              <a:t>güvenlik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1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675E47"/>
                </a:solidFill>
              </a:rPr>
              <a:t>10-21 Yaş Arası Ergen/Genç İzlemi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istemik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Muayene</a:t>
            </a:r>
            <a:r>
              <a:rPr lang="en-US" dirty="0" smtClean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istenmeli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 </a:t>
            </a:r>
            <a:r>
              <a:rPr lang="en-US" dirty="0" err="1" smtClean="0"/>
              <a:t>aşamada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 smtClean="0"/>
              <a:t>bulgularla</a:t>
            </a:r>
            <a:r>
              <a:rPr lang="en-US" dirty="0" smtClean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 smtClean="0"/>
              <a:t>verilmeli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Vücut</a:t>
            </a:r>
            <a:r>
              <a:rPr lang="en-US" dirty="0" smtClean="0"/>
              <a:t> </a:t>
            </a:r>
            <a:r>
              <a:rPr lang="en-US" dirty="0" err="1" smtClean="0"/>
              <a:t>ağırlığı</a:t>
            </a:r>
            <a:r>
              <a:rPr lang="en-US" dirty="0" smtClean="0"/>
              <a:t> ,boy </a:t>
            </a:r>
            <a:r>
              <a:rPr lang="en-US" dirty="0" err="1" smtClean="0"/>
              <a:t>uzunluğu</a:t>
            </a:r>
            <a:r>
              <a:rPr lang="en-US" dirty="0" smtClean="0"/>
              <a:t> </a:t>
            </a:r>
            <a:r>
              <a:rPr lang="en-US" dirty="0" err="1" smtClean="0"/>
              <a:t>ölçülüp</a:t>
            </a:r>
            <a:r>
              <a:rPr lang="en-US" dirty="0" smtClean="0"/>
              <a:t>, </a:t>
            </a:r>
            <a:r>
              <a:rPr lang="en-US" dirty="0" err="1"/>
              <a:t>beden</a:t>
            </a:r>
            <a:r>
              <a:rPr lang="en-US" dirty="0"/>
              <a:t> </a:t>
            </a:r>
            <a:r>
              <a:rPr lang="en-US" dirty="0" err="1"/>
              <a:t>kitle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ideal </a:t>
            </a:r>
            <a:r>
              <a:rPr lang="en-US" dirty="0" err="1" smtClean="0"/>
              <a:t>ağırlık</a:t>
            </a:r>
            <a:r>
              <a:rPr lang="en-US" dirty="0" smtClean="0"/>
              <a:t> </a:t>
            </a:r>
            <a:r>
              <a:rPr lang="en-US" dirty="0" err="1" smtClean="0"/>
              <a:t>yüzdesi</a:t>
            </a:r>
            <a:r>
              <a:rPr lang="en-US" dirty="0" smtClean="0"/>
              <a:t> </a:t>
            </a:r>
            <a:r>
              <a:rPr lang="en-US" dirty="0" err="1" smtClean="0"/>
              <a:t>hesaplanmalı</a:t>
            </a:r>
            <a:r>
              <a:rPr lang="en-US" dirty="0" smtClean="0"/>
              <a:t>,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 smtClean="0"/>
              <a:t>kayıtlarla</a:t>
            </a:r>
            <a:r>
              <a:rPr lang="en-US" dirty="0" smtClean="0"/>
              <a:t> </a:t>
            </a:r>
            <a:r>
              <a:rPr lang="en-US" dirty="0" err="1" smtClean="0"/>
              <a:t>karşılaştırılıp</a:t>
            </a:r>
            <a:r>
              <a:rPr lang="en-US" dirty="0" smtClean="0"/>
              <a:t>, </a:t>
            </a:r>
            <a:r>
              <a:rPr lang="en-US" dirty="0"/>
              <a:t>boy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ağırlık</a:t>
            </a:r>
            <a:r>
              <a:rPr lang="en-US" dirty="0"/>
              <a:t> </a:t>
            </a:r>
            <a:r>
              <a:rPr lang="en-US" dirty="0" err="1" smtClean="0"/>
              <a:t>sorunları</a:t>
            </a:r>
            <a:r>
              <a:rPr lang="en-US" dirty="0" smtClean="0"/>
              <a:t> </a:t>
            </a:r>
            <a:r>
              <a:rPr lang="en-US" dirty="0" err="1" smtClean="0"/>
              <a:t>belirlenmeli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3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675E47"/>
                </a:solidFill>
              </a:rPr>
              <a:t>10-21 Yaş Arası Ergen/Genç İzlemi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Solunum</a:t>
            </a:r>
            <a:r>
              <a:rPr lang="en-US" dirty="0"/>
              <a:t>,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, </a:t>
            </a:r>
            <a:r>
              <a:rPr lang="en-US" dirty="0" err="1"/>
              <a:t>arteriyal</a:t>
            </a:r>
            <a:r>
              <a:rPr lang="en-US" dirty="0"/>
              <a:t> femoral </a:t>
            </a:r>
            <a:r>
              <a:rPr lang="en-US" dirty="0" err="1"/>
              <a:t>nabızlar</a:t>
            </a:r>
            <a:r>
              <a:rPr lang="en-US" dirty="0"/>
              <a:t> </a:t>
            </a:r>
            <a:r>
              <a:rPr lang="en-US" dirty="0" err="1"/>
              <a:t>palpasyonu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Hiperlipidemi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Genito</a:t>
            </a:r>
            <a:r>
              <a:rPr lang="en-US" dirty="0"/>
              <a:t> </a:t>
            </a:r>
            <a:r>
              <a:rPr lang="en-US" dirty="0" err="1"/>
              <a:t>üriner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 (Tanner </a:t>
            </a:r>
            <a:r>
              <a:rPr lang="en-US" dirty="0" err="1"/>
              <a:t>evrelemesi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iskelet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muayenesi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747" y="2910136"/>
            <a:ext cx="7543800" cy="1059226"/>
          </a:xfrm>
        </p:spPr>
        <p:txBody>
          <a:bodyPr/>
          <a:lstStyle/>
          <a:p>
            <a:pPr algn="ctr"/>
            <a:r>
              <a:rPr lang="en-US" sz="3200" dirty="0" err="1" smtClean="0"/>
              <a:t>Yenidoğan</a:t>
            </a:r>
            <a:r>
              <a:rPr lang="en-US" sz="3200" dirty="0" smtClean="0"/>
              <a:t> </a:t>
            </a:r>
            <a:r>
              <a:rPr lang="en-US" sz="3200" dirty="0" err="1" smtClean="0"/>
              <a:t>İzlemleri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675E47"/>
                </a:solidFill>
              </a:rPr>
              <a:t>10-21 Yaş Arası Ergen/Genç İzlemi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 </a:t>
            </a:r>
            <a:r>
              <a:rPr lang="en-US" dirty="0" err="1"/>
              <a:t>az</a:t>
            </a:r>
            <a:r>
              <a:rPr lang="en-US" dirty="0"/>
              <a:t> 3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izleme</a:t>
            </a:r>
            <a:r>
              <a:rPr lang="en-US" dirty="0"/>
              <a:t> </a:t>
            </a:r>
            <a:r>
              <a:rPr lang="en-US" dirty="0" err="1"/>
              <a:t>döneminde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tam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sayımı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değerlendirme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programına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aşılarını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edilip</a:t>
            </a:r>
            <a:r>
              <a:rPr lang="en-US" dirty="0"/>
              <a:t> </a:t>
            </a:r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aşıları</a:t>
            </a:r>
            <a:r>
              <a:rPr lang="en-US" dirty="0"/>
              <a:t> </a:t>
            </a:r>
            <a:r>
              <a:rPr lang="en-US" dirty="0" err="1"/>
              <a:t>tamamlanmalı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675E47"/>
                </a:solidFill>
              </a:rPr>
              <a:t>10-21 Yaş Arası Ergen/Genç İzlemi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Fiziksel</a:t>
            </a:r>
            <a:r>
              <a:rPr lang="en-US" dirty="0" smtClean="0"/>
              <a:t> – </a:t>
            </a:r>
            <a:r>
              <a:rPr lang="en-US" dirty="0" err="1" smtClean="0"/>
              <a:t>cinsel</a:t>
            </a:r>
            <a:r>
              <a:rPr lang="en-US" dirty="0" smtClean="0"/>
              <a:t> </a:t>
            </a:r>
            <a:r>
              <a:rPr lang="en-US" dirty="0" err="1" smtClean="0"/>
              <a:t>büyüme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gelişme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Psikolojik</a:t>
            </a:r>
            <a:r>
              <a:rPr lang="en-US" dirty="0" smtClean="0"/>
              <a:t> </a:t>
            </a:r>
            <a:r>
              <a:rPr lang="en-US" dirty="0" err="1" smtClean="0"/>
              <a:t>gelişme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Sosyal</a:t>
            </a:r>
            <a:r>
              <a:rPr lang="en-US" dirty="0" smtClean="0"/>
              <a:t> </a:t>
            </a:r>
            <a:r>
              <a:rPr lang="en-US" dirty="0" err="1" smtClean="0"/>
              <a:t>gelişme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Kişisel</a:t>
            </a:r>
            <a:r>
              <a:rPr lang="en-US" dirty="0" smtClean="0"/>
              <a:t> </a:t>
            </a:r>
            <a:r>
              <a:rPr lang="en-US" dirty="0" err="1" smtClean="0"/>
              <a:t>hijyen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Beslenme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aktivite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Üreme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Sigara</a:t>
            </a:r>
            <a:r>
              <a:rPr lang="en-US" dirty="0" smtClean="0"/>
              <a:t>, </a:t>
            </a:r>
            <a:r>
              <a:rPr lang="en-US" dirty="0" err="1" smtClean="0"/>
              <a:t>alkol</a:t>
            </a:r>
            <a:r>
              <a:rPr lang="en-US" dirty="0" smtClean="0"/>
              <a:t>, </a:t>
            </a:r>
            <a:r>
              <a:rPr lang="en-US" dirty="0" err="1" smtClean="0"/>
              <a:t>madde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Kaza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yaralanma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Şiddet</a:t>
            </a:r>
            <a:r>
              <a:rPr lang="en-US" dirty="0" smtClean="0"/>
              <a:t> </a:t>
            </a:r>
            <a:r>
              <a:rPr lang="en-US" dirty="0" err="1" smtClean="0"/>
              <a:t>davranışları</a:t>
            </a:r>
            <a:r>
              <a:rPr lang="en-US" dirty="0" smtClean="0"/>
              <a:t> </a:t>
            </a:r>
            <a:r>
              <a:rPr lang="en-US" dirty="0" err="1" smtClean="0"/>
              <a:t>konularında</a:t>
            </a:r>
            <a:r>
              <a:rPr lang="en-US" dirty="0" smtClean="0"/>
              <a:t> </a:t>
            </a:r>
            <a:r>
              <a:rPr lang="en-US" dirty="0" err="1" smtClean="0"/>
              <a:t>danışmanlık</a:t>
            </a:r>
            <a:r>
              <a:rPr lang="en-US" dirty="0" smtClean="0"/>
              <a:t> </a:t>
            </a:r>
            <a:r>
              <a:rPr lang="en-US" dirty="0" err="1" smtClean="0"/>
              <a:t>verilmeli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7-18 </a:t>
            </a:r>
            <a:r>
              <a:rPr lang="en-US" sz="2400" dirty="0" err="1"/>
              <a:t>Y</a:t>
            </a:r>
            <a:r>
              <a:rPr lang="en-US" sz="2400" dirty="0" err="1" smtClean="0"/>
              <a:t>aş</a:t>
            </a:r>
            <a:r>
              <a:rPr lang="en-US" sz="2400" dirty="0" smtClean="0"/>
              <a:t> </a:t>
            </a:r>
            <a:r>
              <a:rPr lang="en-US" sz="2400" dirty="0" err="1"/>
              <a:t>A</a:t>
            </a:r>
            <a:r>
              <a:rPr lang="en-US" sz="2400" dirty="0" err="1" smtClean="0"/>
              <a:t>rası</a:t>
            </a:r>
            <a:r>
              <a:rPr lang="en-US" sz="2400" dirty="0" smtClean="0"/>
              <a:t> </a:t>
            </a:r>
            <a:r>
              <a:rPr lang="en-US" sz="2400" dirty="0" err="1"/>
              <a:t>Ç</a:t>
            </a:r>
            <a:r>
              <a:rPr lang="en-US" sz="2400" dirty="0" err="1" smtClean="0"/>
              <a:t>ocukların</a:t>
            </a:r>
            <a:r>
              <a:rPr lang="en-US" sz="2400" dirty="0" smtClean="0"/>
              <a:t> </a:t>
            </a:r>
            <a:r>
              <a:rPr lang="en-US" sz="2400" dirty="0" err="1" smtClean="0"/>
              <a:t>Maruz</a:t>
            </a:r>
            <a:r>
              <a:rPr lang="en-US" sz="2400" dirty="0" smtClean="0"/>
              <a:t> </a:t>
            </a:r>
            <a:r>
              <a:rPr lang="en-US" sz="2400" dirty="0" err="1" smtClean="0"/>
              <a:t>Kaldıkları</a:t>
            </a:r>
            <a:r>
              <a:rPr lang="en-US" sz="2400" dirty="0" smtClean="0"/>
              <a:t> </a:t>
            </a:r>
            <a:r>
              <a:rPr lang="en-US" sz="2400" dirty="0" err="1" smtClean="0"/>
              <a:t>İstismar</a:t>
            </a:r>
            <a:r>
              <a:rPr lang="en-US" sz="2400" dirty="0" smtClean="0"/>
              <a:t> </a:t>
            </a:r>
            <a:r>
              <a:rPr lang="en-US" sz="2400" dirty="0" err="1" smtClean="0"/>
              <a:t>Türleri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t="-12205" b="-12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77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77927" r="26950" b="4572"/>
          <a:stretch/>
        </p:blipFill>
        <p:spPr bwMode="auto">
          <a:xfrm rot="16200000">
            <a:off x="4807997" y="3428018"/>
            <a:ext cx="5178012" cy="8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41587" r="30128" b="6642"/>
          <a:stretch/>
        </p:blipFill>
        <p:spPr bwMode="auto">
          <a:xfrm rot="5400000">
            <a:off x="570250" y="602731"/>
            <a:ext cx="6792218" cy="56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77927" r="26950" b="4572"/>
          <a:stretch/>
        </p:blipFill>
        <p:spPr bwMode="auto">
          <a:xfrm rot="16200000">
            <a:off x="4491795" y="3428018"/>
            <a:ext cx="5178012" cy="8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 5"/>
          <p:cNvGrpSpPr/>
          <p:nvPr/>
        </p:nvGrpSpPr>
        <p:grpSpPr>
          <a:xfrm>
            <a:off x="1660109" y="0"/>
            <a:ext cx="4645706" cy="6834933"/>
            <a:chOff x="1130266" y="0"/>
            <a:chExt cx="4645706" cy="683493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t="79417" r="30128" b="6642"/>
            <a:stretch/>
          </p:blipFill>
          <p:spPr bwMode="auto">
            <a:xfrm rot="5400000">
              <a:off x="-1502105" y="2675086"/>
              <a:ext cx="6792218" cy="1527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4" t="26924" r="10759" b="20076"/>
            <a:stretch/>
          </p:blipFill>
          <p:spPr bwMode="auto">
            <a:xfrm rot="5400000">
              <a:off x="786587" y="1845549"/>
              <a:ext cx="6834933" cy="314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3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Teşekkür ederim…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263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Bebek</a:t>
            </a:r>
            <a:r>
              <a:rPr lang="en-US" dirty="0" smtClean="0"/>
              <a:t>, </a:t>
            </a:r>
            <a:r>
              <a:rPr lang="en-US" dirty="0" err="1"/>
              <a:t>ç</a:t>
            </a:r>
            <a:r>
              <a:rPr lang="en-US" dirty="0" err="1" smtClean="0"/>
              <a:t>ocuk</a:t>
            </a:r>
            <a:r>
              <a:rPr lang="en-US" dirty="0" smtClean="0"/>
              <a:t>, </a:t>
            </a:r>
            <a:r>
              <a:rPr lang="en-US" dirty="0" err="1" smtClean="0"/>
              <a:t>ergen</a:t>
            </a:r>
            <a:r>
              <a:rPr lang="en-US" dirty="0" smtClean="0"/>
              <a:t> </a:t>
            </a:r>
            <a:r>
              <a:rPr lang="en-US" dirty="0" err="1" smtClean="0"/>
              <a:t>izlem</a:t>
            </a:r>
            <a:r>
              <a:rPr lang="en-US" dirty="0" smtClean="0"/>
              <a:t> </a:t>
            </a:r>
            <a:r>
              <a:rPr lang="en-US" dirty="0" err="1" smtClean="0"/>
              <a:t>protokolleri</a:t>
            </a:r>
            <a:r>
              <a:rPr lang="en-US" dirty="0" smtClean="0"/>
              <a:t>, T.C.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Bakanlığı</a:t>
            </a:r>
            <a:r>
              <a:rPr lang="en-US" dirty="0" smtClean="0"/>
              <a:t>, </a:t>
            </a:r>
            <a:r>
              <a:rPr lang="en-US" dirty="0" err="1" smtClean="0"/>
              <a:t>Türkiye</a:t>
            </a:r>
            <a:r>
              <a:rPr lang="en-US" dirty="0" smtClean="0"/>
              <a:t> </a:t>
            </a:r>
            <a:r>
              <a:rPr lang="en-US" dirty="0" err="1" smtClean="0"/>
              <a:t>Halk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 </a:t>
            </a:r>
            <a:r>
              <a:rPr lang="en-US" dirty="0" err="1" smtClean="0"/>
              <a:t>Kurumu</a:t>
            </a:r>
            <a:r>
              <a:rPr lang="en-US" dirty="0" smtClean="0"/>
              <a:t>,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Ergen</a:t>
            </a:r>
            <a:r>
              <a:rPr lang="en-US" dirty="0" smtClean="0"/>
              <a:t> </a:t>
            </a:r>
            <a:r>
              <a:rPr lang="en-US" dirty="0" err="1" smtClean="0"/>
              <a:t>Sağlığı</a:t>
            </a:r>
            <a:r>
              <a:rPr lang="en-US" dirty="0" smtClean="0"/>
              <a:t> </a:t>
            </a:r>
            <a:r>
              <a:rPr lang="en-US" dirty="0" err="1" smtClean="0"/>
              <a:t>Daire</a:t>
            </a:r>
            <a:r>
              <a:rPr lang="en-US" dirty="0" smtClean="0"/>
              <a:t> </a:t>
            </a:r>
            <a:r>
              <a:rPr lang="en-US" dirty="0" err="1" smtClean="0"/>
              <a:t>Başkanlığı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Hekimliği</a:t>
            </a:r>
            <a:r>
              <a:rPr lang="en-US" dirty="0" smtClean="0"/>
              <a:t> </a:t>
            </a:r>
            <a:r>
              <a:rPr lang="en-US" dirty="0" err="1" smtClean="0"/>
              <a:t>Uygulamasında</a:t>
            </a:r>
            <a:r>
              <a:rPr lang="en-US" dirty="0" smtClean="0"/>
              <a:t> </a:t>
            </a:r>
            <a:r>
              <a:rPr lang="en-US" dirty="0" err="1" smtClean="0"/>
              <a:t>Önerilen</a:t>
            </a:r>
            <a:r>
              <a:rPr lang="en-US" dirty="0" smtClean="0"/>
              <a:t> </a:t>
            </a:r>
            <a:r>
              <a:rPr lang="en-US" dirty="0" err="1" smtClean="0"/>
              <a:t>Periyodik</a:t>
            </a:r>
            <a:r>
              <a:rPr lang="en-US" dirty="0" smtClean="0"/>
              <a:t> </a:t>
            </a:r>
            <a:r>
              <a:rPr lang="en-US" dirty="0" err="1" smtClean="0"/>
              <a:t>Sağlık</a:t>
            </a:r>
            <a:r>
              <a:rPr lang="en-US" dirty="0" smtClean="0"/>
              <a:t> </a:t>
            </a:r>
            <a:r>
              <a:rPr lang="en-US" dirty="0" err="1" smtClean="0"/>
              <a:t>Muayeneleri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Tarama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en-US" dirty="0" smtClean="0"/>
              <a:t>, </a:t>
            </a:r>
            <a:r>
              <a:rPr lang="en-US" dirty="0"/>
              <a:t>T.C.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Bakanlığı</a:t>
            </a:r>
            <a:r>
              <a:rPr lang="en-US" dirty="0"/>
              <a:t>,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Halk</a:t>
            </a:r>
            <a:r>
              <a:rPr lang="en-US" dirty="0"/>
              <a:t> </a:t>
            </a:r>
            <a:r>
              <a:rPr lang="en-US" dirty="0" err="1"/>
              <a:t>Sağlığı</a:t>
            </a:r>
            <a:r>
              <a:rPr lang="en-US" dirty="0"/>
              <a:t> </a:t>
            </a:r>
            <a:r>
              <a:rPr lang="en-US" dirty="0" err="1" smtClean="0"/>
              <a:t>Kurumu</a:t>
            </a:r>
            <a:r>
              <a:rPr lang="en-US" dirty="0" smtClean="0"/>
              <a:t>, Ankara-2015</a:t>
            </a:r>
          </a:p>
          <a:p>
            <a:endParaRPr lang="en-US" dirty="0" smtClean="0"/>
          </a:p>
          <a:p>
            <a:r>
              <a:rPr lang="en-US" dirty="0" err="1" smtClean="0"/>
              <a:t>Unicef</a:t>
            </a:r>
            <a:r>
              <a:rPr lang="en-US" dirty="0" smtClean="0"/>
              <a:t> </a:t>
            </a:r>
            <a:r>
              <a:rPr lang="en-US" dirty="0" err="1" smtClean="0"/>
              <a:t>Türkiye’de</a:t>
            </a:r>
            <a:r>
              <a:rPr lang="en-US" dirty="0" smtClean="0"/>
              <a:t> </a:t>
            </a:r>
            <a:r>
              <a:rPr lang="en-US" dirty="0" err="1" smtClean="0"/>
              <a:t>Çocuk</a:t>
            </a:r>
            <a:r>
              <a:rPr lang="en-US" dirty="0" smtClean="0"/>
              <a:t> </a:t>
            </a:r>
            <a:r>
              <a:rPr lang="en-US" dirty="0" err="1" smtClean="0"/>
              <a:t>İstismarı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Aile</a:t>
            </a:r>
            <a:r>
              <a:rPr lang="en-US" dirty="0" smtClean="0"/>
              <a:t> </a:t>
            </a:r>
            <a:r>
              <a:rPr lang="en-US" dirty="0" err="1" smtClean="0"/>
              <a:t>İçi</a:t>
            </a:r>
            <a:r>
              <a:rPr lang="en-US" dirty="0" smtClean="0"/>
              <a:t> </a:t>
            </a:r>
            <a:r>
              <a:rPr lang="en-US" dirty="0" err="1" smtClean="0"/>
              <a:t>Şiddet</a:t>
            </a:r>
            <a:r>
              <a:rPr lang="en-US" dirty="0" smtClean="0"/>
              <a:t> </a:t>
            </a:r>
            <a:r>
              <a:rPr lang="en-US" dirty="0" err="1" smtClean="0"/>
              <a:t>Araştırması</a:t>
            </a:r>
            <a:r>
              <a:rPr lang="en-US" dirty="0" smtClean="0"/>
              <a:t> </a:t>
            </a:r>
            <a:r>
              <a:rPr lang="en-US" dirty="0" err="1" smtClean="0"/>
              <a:t>Özet</a:t>
            </a:r>
            <a:r>
              <a:rPr lang="en-US" dirty="0" smtClean="0"/>
              <a:t> </a:t>
            </a:r>
            <a:r>
              <a:rPr lang="en-US" dirty="0" err="1" smtClean="0"/>
              <a:t>Raporu</a:t>
            </a:r>
            <a:r>
              <a:rPr lang="en-US" dirty="0" smtClean="0"/>
              <a:t> -2010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DOĞUMDAN SONRAKİ İLK HAFTA İÇİNDE</a:t>
            </a:r>
            <a:br>
              <a:rPr lang="en-US" sz="2800" dirty="0"/>
            </a:br>
            <a:r>
              <a:rPr lang="en-US" sz="2800" dirty="0"/>
              <a:t>YENİDOĞANIN İZLEMİ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nnenin</a:t>
            </a:r>
            <a:r>
              <a:rPr lang="en-US" dirty="0" smtClean="0"/>
              <a:t> </a:t>
            </a:r>
            <a:r>
              <a:rPr lang="en-US" dirty="0" err="1"/>
              <a:t>gebelik</a:t>
            </a:r>
            <a:r>
              <a:rPr lang="en-US" dirty="0"/>
              <a:t> </a:t>
            </a:r>
            <a:r>
              <a:rPr lang="en-US" dirty="0" err="1"/>
              <a:t>öyküsünu</a:t>
            </a:r>
            <a:r>
              <a:rPr lang="en-US" dirty="0"/>
              <a:t>̈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bebeğin</a:t>
            </a:r>
            <a:r>
              <a:rPr lang="en-US" dirty="0"/>
              <a:t> </a:t>
            </a:r>
            <a:r>
              <a:rPr lang="en-US" dirty="0" err="1" smtClean="0"/>
              <a:t>doğumu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 smtClean="0"/>
              <a:t>bilgiler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Emzirme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Hepatit</a:t>
            </a:r>
            <a:r>
              <a:rPr lang="en-US" dirty="0" smtClean="0"/>
              <a:t> </a:t>
            </a:r>
            <a:r>
              <a:rPr lang="en-US" dirty="0"/>
              <a:t>B </a:t>
            </a:r>
            <a:r>
              <a:rPr lang="en-US" dirty="0" err="1" smtClean="0"/>
              <a:t>aşısı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Topuk</a:t>
            </a:r>
            <a:r>
              <a:rPr lang="en-US" dirty="0" smtClean="0"/>
              <a:t> </a:t>
            </a:r>
            <a:r>
              <a:rPr lang="en-US" dirty="0" err="1" smtClean="0"/>
              <a:t>kanı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/>
              <a:t>İ</a:t>
            </a:r>
            <a:r>
              <a:rPr lang="en-US" dirty="0" err="1" smtClean="0"/>
              <a:t>şitme</a:t>
            </a:r>
            <a:r>
              <a:rPr lang="en-US" dirty="0" smtClean="0"/>
              <a:t> </a:t>
            </a:r>
            <a:r>
              <a:rPr lang="en-US" dirty="0" err="1" smtClean="0"/>
              <a:t>taraması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çevresi</a:t>
            </a:r>
            <a:r>
              <a:rPr lang="en-US" dirty="0" smtClean="0"/>
              <a:t>, </a:t>
            </a:r>
            <a:r>
              <a:rPr lang="en-US" dirty="0" err="1" smtClean="0"/>
              <a:t>tartı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smtClean="0"/>
              <a:t>boy </a:t>
            </a:r>
            <a:r>
              <a:rPr lang="en-US" dirty="0" err="1" smtClean="0"/>
              <a:t>ölçümü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Fontonel</a:t>
            </a:r>
            <a:r>
              <a:rPr lang="en-US" dirty="0" smtClean="0"/>
              <a:t> </a:t>
            </a:r>
            <a:r>
              <a:rPr lang="en-US" dirty="0" err="1" smtClean="0"/>
              <a:t>büyüklükleri</a:t>
            </a:r>
            <a:r>
              <a:rPr lang="en-US" dirty="0" smtClean="0"/>
              <a:t> </a:t>
            </a:r>
            <a:r>
              <a:rPr lang="en-US" dirty="0" err="1" smtClean="0"/>
              <a:t>değerlendirme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DOĞUMDAN SONRAKİ İLK HAFTA İÇİNDE</a:t>
            </a:r>
            <a:br>
              <a:rPr lang="en-US" sz="2800" dirty="0"/>
            </a:br>
            <a:r>
              <a:rPr lang="en-US" sz="2800" dirty="0"/>
              <a:t>YENİDOĞANIN İZLEMİ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Doğuştan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anomalisi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mı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muayenesi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Baş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boyun</a:t>
            </a:r>
            <a:r>
              <a:rPr lang="en-US" dirty="0"/>
              <a:t> </a:t>
            </a:r>
            <a:r>
              <a:rPr lang="en-US" dirty="0" err="1" smtClean="0"/>
              <a:t>muayenesi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Solunum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kalp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, </a:t>
            </a:r>
            <a:r>
              <a:rPr lang="en-US" dirty="0" err="1"/>
              <a:t>arteriyal</a:t>
            </a:r>
            <a:r>
              <a:rPr lang="en-US" dirty="0"/>
              <a:t> femoral </a:t>
            </a:r>
            <a:r>
              <a:rPr lang="en-US" dirty="0" err="1"/>
              <a:t>nabızları</a:t>
            </a:r>
            <a:r>
              <a:rPr lang="en-US" dirty="0"/>
              <a:t> </a:t>
            </a:r>
            <a:r>
              <a:rPr lang="en-US" dirty="0" err="1" smtClean="0"/>
              <a:t>palpasyonu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Refleksler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İşitme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değerlendirmesi</a:t>
            </a:r>
            <a:r>
              <a:rPr lang="en-US" dirty="0"/>
              <a:t>  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Üreme</a:t>
            </a:r>
            <a:r>
              <a:rPr lang="en-US" dirty="0"/>
              <a:t> </a:t>
            </a:r>
            <a:r>
              <a:rPr lang="en-US" dirty="0" err="1"/>
              <a:t>organı</a:t>
            </a:r>
            <a:r>
              <a:rPr lang="en-US" dirty="0"/>
              <a:t> </a:t>
            </a:r>
            <a:r>
              <a:rPr lang="en-US" dirty="0" err="1" smtClean="0"/>
              <a:t>muayenesi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759"/>
            <a:ext cx="3657600" cy="596772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Moro </a:t>
            </a:r>
            <a:r>
              <a:rPr lang="en-US" dirty="0" err="1" smtClean="0">
                <a:solidFill>
                  <a:schemeClr val="tx2"/>
                </a:solidFill>
              </a:rPr>
              <a:t>refleksi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dirty="0" smtClean="0"/>
              <a:t>3 </a:t>
            </a:r>
            <a:r>
              <a:rPr lang="en-US" sz="2000" dirty="0" err="1" smtClean="0"/>
              <a:t>ayda</a:t>
            </a:r>
            <a:r>
              <a:rPr lang="en-US" sz="2000" dirty="0" smtClean="0"/>
              <a:t> </a:t>
            </a:r>
            <a:r>
              <a:rPr lang="en-US" sz="2000" dirty="0" err="1" smtClean="0"/>
              <a:t>kaybolur</a:t>
            </a:r>
            <a:r>
              <a:rPr lang="en-US" sz="2000" dirty="0" smtClean="0"/>
              <a:t>, 6 </a:t>
            </a:r>
            <a:r>
              <a:rPr lang="en-US" sz="2000" dirty="0" err="1" smtClean="0"/>
              <a:t>aya</a:t>
            </a:r>
            <a:r>
              <a:rPr lang="en-US" sz="2000" dirty="0" smtClean="0"/>
              <a:t> </a:t>
            </a:r>
            <a:r>
              <a:rPr lang="en-US" sz="2000" dirty="0" err="1" smtClean="0"/>
              <a:t>kadar</a:t>
            </a:r>
            <a:r>
              <a:rPr lang="en-US" sz="2000" dirty="0" smtClean="0"/>
              <a:t> </a:t>
            </a:r>
            <a:r>
              <a:rPr lang="en-US" sz="2000" dirty="0" err="1" smtClean="0"/>
              <a:t>sürebilir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pPr marL="114300" indent="0">
              <a:buNone/>
            </a:pPr>
            <a:r>
              <a:rPr lang="en-US" dirty="0" err="1">
                <a:solidFill>
                  <a:srgbClr val="675E47"/>
                </a:solidFill>
              </a:rPr>
              <a:t>Yakalama</a:t>
            </a:r>
            <a:r>
              <a:rPr lang="en-US" dirty="0">
                <a:solidFill>
                  <a:srgbClr val="675E47"/>
                </a:solidFill>
              </a:rPr>
              <a:t> </a:t>
            </a:r>
            <a:r>
              <a:rPr lang="en-US" dirty="0" err="1">
                <a:solidFill>
                  <a:srgbClr val="675E47"/>
                </a:solidFill>
              </a:rPr>
              <a:t>refleksi</a:t>
            </a:r>
            <a:endParaRPr lang="en-US" dirty="0">
              <a:solidFill>
                <a:srgbClr val="675E47"/>
              </a:solidFill>
            </a:endParaRPr>
          </a:p>
          <a:p>
            <a:r>
              <a:rPr lang="en-US" sz="2000" dirty="0" err="1"/>
              <a:t>Elde</a:t>
            </a:r>
            <a:r>
              <a:rPr lang="en-US" sz="2000" dirty="0"/>
              <a:t> 2. ay, </a:t>
            </a:r>
            <a:r>
              <a:rPr lang="en-US" sz="2000" dirty="0" err="1"/>
              <a:t>ayakta</a:t>
            </a:r>
            <a:r>
              <a:rPr lang="en-US" sz="2000" dirty="0"/>
              <a:t> 10. </a:t>
            </a:r>
            <a:r>
              <a:rPr lang="en-US" sz="2000" dirty="0" smtClean="0"/>
              <a:t>ay</a:t>
            </a:r>
          </a:p>
          <a:p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58759"/>
            <a:ext cx="3657600" cy="59677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solidFill>
                  <a:srgbClr val="675E47"/>
                </a:solidFill>
              </a:rPr>
              <a:t>Tonik</a:t>
            </a:r>
            <a:r>
              <a:rPr lang="en-US" dirty="0">
                <a:solidFill>
                  <a:srgbClr val="675E47"/>
                </a:solidFill>
              </a:rPr>
              <a:t> </a:t>
            </a:r>
            <a:r>
              <a:rPr lang="en-US" dirty="0" err="1">
                <a:solidFill>
                  <a:srgbClr val="675E47"/>
                </a:solidFill>
              </a:rPr>
              <a:t>Boyun</a:t>
            </a:r>
            <a:r>
              <a:rPr lang="en-US" dirty="0">
                <a:solidFill>
                  <a:srgbClr val="675E47"/>
                </a:solidFill>
              </a:rPr>
              <a:t> </a:t>
            </a:r>
            <a:r>
              <a:rPr lang="en-US" dirty="0" err="1">
                <a:solidFill>
                  <a:srgbClr val="675E47"/>
                </a:solidFill>
              </a:rPr>
              <a:t>Refleksi</a:t>
            </a:r>
            <a:endParaRPr lang="en-US" dirty="0">
              <a:solidFill>
                <a:srgbClr val="675E47"/>
              </a:solidFill>
            </a:endParaRPr>
          </a:p>
          <a:p>
            <a:r>
              <a:rPr lang="en-US" sz="2000" dirty="0"/>
              <a:t>5-6. </a:t>
            </a:r>
            <a:r>
              <a:rPr lang="en-US" sz="2000" dirty="0" err="1"/>
              <a:t>aydan</a:t>
            </a:r>
            <a:r>
              <a:rPr lang="en-US" sz="2000" dirty="0"/>
              <a:t> </a:t>
            </a:r>
            <a:r>
              <a:rPr lang="en-US" sz="2000" dirty="0" err="1"/>
              <a:t>sonra</a:t>
            </a:r>
            <a:r>
              <a:rPr lang="en-US" sz="2000" dirty="0"/>
              <a:t> </a:t>
            </a:r>
            <a:r>
              <a:rPr lang="en-US" sz="2000" dirty="0" err="1"/>
              <a:t>patolojik</a:t>
            </a:r>
            <a:endParaRPr lang="en-US" sz="2000" dirty="0"/>
          </a:p>
          <a:p>
            <a:endParaRPr lang="en-US" sz="2000" dirty="0"/>
          </a:p>
          <a:p>
            <a:pPr marL="114300" indent="0">
              <a:buNone/>
            </a:pPr>
            <a:r>
              <a:rPr lang="en-US" dirty="0" err="1">
                <a:solidFill>
                  <a:schemeClr val="tx2"/>
                </a:solidFill>
              </a:rPr>
              <a:t>Basma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Otomatik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Yürüme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Refleksi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2000" dirty="0"/>
              <a:t>6-7.ayda </a:t>
            </a:r>
            <a:r>
              <a:rPr lang="en-US" sz="2000" dirty="0" err="1" smtClean="0"/>
              <a:t>kaybolur</a:t>
            </a:r>
            <a:endParaRPr lang="en-US" sz="2000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dirty="0" err="1" smtClean="0">
                <a:solidFill>
                  <a:srgbClr val="675E47"/>
                </a:solidFill>
              </a:rPr>
              <a:t>Emme</a:t>
            </a:r>
            <a:r>
              <a:rPr lang="en-US" dirty="0">
                <a:solidFill>
                  <a:srgbClr val="675E47"/>
                </a:solidFill>
              </a:rPr>
              <a:t>- </a:t>
            </a:r>
            <a:r>
              <a:rPr lang="en-US" dirty="0" err="1">
                <a:solidFill>
                  <a:srgbClr val="675E47"/>
                </a:solidFill>
              </a:rPr>
              <a:t>arama</a:t>
            </a:r>
            <a:r>
              <a:rPr lang="en-US" dirty="0">
                <a:solidFill>
                  <a:srgbClr val="675E47"/>
                </a:solidFill>
              </a:rPr>
              <a:t> </a:t>
            </a:r>
            <a:r>
              <a:rPr lang="en-US" dirty="0" err="1">
                <a:solidFill>
                  <a:srgbClr val="675E47"/>
                </a:solidFill>
              </a:rPr>
              <a:t>refleksi</a:t>
            </a:r>
            <a:endParaRPr lang="en-US" dirty="0">
              <a:solidFill>
                <a:srgbClr val="675E47"/>
              </a:solidFill>
            </a:endParaRPr>
          </a:p>
          <a:p>
            <a:r>
              <a:rPr lang="en-US" sz="2000" dirty="0" err="1"/>
              <a:t>Uyanık</a:t>
            </a:r>
            <a:r>
              <a:rPr lang="en-US" sz="2000" dirty="0"/>
              <a:t> </a:t>
            </a:r>
            <a:r>
              <a:rPr lang="en-US" sz="2000" dirty="0" err="1"/>
              <a:t>durumda</a:t>
            </a:r>
            <a:r>
              <a:rPr lang="en-US" sz="2000" dirty="0"/>
              <a:t> 4. ay, </a:t>
            </a:r>
            <a:r>
              <a:rPr lang="en-US" sz="2000" dirty="0" err="1"/>
              <a:t>uykuda</a:t>
            </a:r>
            <a:r>
              <a:rPr lang="en-US" sz="2000" dirty="0"/>
              <a:t> 7.aya </a:t>
            </a:r>
            <a:r>
              <a:rPr lang="en-US" sz="2000" dirty="0" err="1"/>
              <a:t>kadar</a:t>
            </a:r>
            <a:r>
              <a:rPr lang="en-US" sz="2000" dirty="0"/>
              <a:t> </a:t>
            </a:r>
            <a:r>
              <a:rPr lang="en-US" sz="2000" dirty="0" err="1"/>
              <a:t>devam</a:t>
            </a:r>
            <a:r>
              <a:rPr lang="en-US" sz="2000" dirty="0"/>
              <a:t> </a:t>
            </a:r>
            <a:r>
              <a:rPr lang="en-US" sz="2000" dirty="0" err="1"/>
              <a:t>eder</a:t>
            </a:r>
            <a:endParaRPr lang="en-US" sz="2000" dirty="0"/>
          </a:p>
          <a:p>
            <a:pPr marL="114300" indent="0">
              <a:buNone/>
            </a:pPr>
            <a:endParaRPr lang="en-US" sz="2000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/>
          <a:srcRect t="412" b="899"/>
          <a:stretch/>
        </p:blipFill>
        <p:spPr>
          <a:xfrm>
            <a:off x="4782342" y="4490292"/>
            <a:ext cx="2839629" cy="2115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9" y="3119163"/>
            <a:ext cx="4102912" cy="33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5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1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79" t="-1" r="7" b="-221"/>
          <a:stretch/>
        </p:blipFill>
        <p:spPr>
          <a:xfrm rot="5400000">
            <a:off x="791294" y="-864594"/>
            <a:ext cx="6894575" cy="8550611"/>
          </a:xfrm>
        </p:spPr>
      </p:pic>
    </p:spTree>
    <p:extLst>
      <p:ext uri="{BB962C8B-B14F-4D97-AF65-F5344CB8AC3E}">
        <p14:creationId xmlns:p14="http://schemas.microsoft.com/office/powerpoint/2010/main" val="38333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509</TotalTime>
  <Words>1449</Words>
  <Application>Microsoft Office PowerPoint</Application>
  <PresentationFormat>Ekran Gösterisi (4:3)</PresentationFormat>
  <Paragraphs>276</Paragraphs>
  <Slides>46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Adjacency</vt:lpstr>
      <vt:lpstr>SAĞLAM ÇOCUK VE ERGEN BAKIMI</vt:lpstr>
      <vt:lpstr>Amaç</vt:lpstr>
      <vt:lpstr>Hedefler</vt:lpstr>
      <vt:lpstr>Yenidoğan İzlemleri </vt:lpstr>
      <vt:lpstr>DOĞUMDAN SONRAKİ İLK HAFTA İÇİNDE YENİDOĞANIN İZLEMİ </vt:lpstr>
      <vt:lpstr>DOĞUMDAN SONRAKİ İLK HAFTA İÇİNDE YENİDOĞANIN İZLEMİ</vt:lpstr>
      <vt:lpstr>PowerPoint Sunusu</vt:lpstr>
      <vt:lpstr>PowerPoint Sunusu</vt:lpstr>
      <vt:lpstr>PowerPoint Sunusu</vt:lpstr>
      <vt:lpstr>D vitamini</vt:lpstr>
      <vt:lpstr>15. - 41. Gün ve 2. Ay İzlemleri</vt:lpstr>
      <vt:lpstr>15. - 41. Gün ve 2. Ay İzlemleri</vt:lpstr>
      <vt:lpstr>PowerPoint Sunusu</vt:lpstr>
      <vt:lpstr>3. – 4. Ay İzlemleri</vt:lpstr>
      <vt:lpstr>PowerPoint Sunusu</vt:lpstr>
      <vt:lpstr>PowerPoint Sunusu</vt:lpstr>
      <vt:lpstr>6., 9. ve 12. Ay İzlemleri</vt:lpstr>
      <vt:lpstr>PowerPoint Sunusu</vt:lpstr>
      <vt:lpstr>13-36 Ay Çocuk İzlemleri </vt:lpstr>
      <vt:lpstr>13-36 Ay Çocuk İzlemi</vt:lpstr>
      <vt:lpstr>13-36 Ay Çocuk İzlemi</vt:lpstr>
      <vt:lpstr>PowerPoint Sunusu</vt:lpstr>
      <vt:lpstr>13-36 Ay Çocuk İzlemi</vt:lpstr>
      <vt:lpstr>13-36 Ay Çocuk İzlem</vt:lpstr>
      <vt:lpstr>Lea Sembol Testi</vt:lpstr>
      <vt:lpstr>13-36 Ay Çocuk İzlemi</vt:lpstr>
      <vt:lpstr>13-36 Ay Çocuk İzlemi</vt:lpstr>
      <vt:lpstr>4-6 Yaş Çocuk İzlemleri </vt:lpstr>
      <vt:lpstr>4-6 Yaş Çocuk İzlemi</vt:lpstr>
      <vt:lpstr>4-6 Yaş Çocuk İzlemi</vt:lpstr>
      <vt:lpstr>4-6 Yaş Çocuk İzlemi</vt:lpstr>
      <vt:lpstr>7-9 Yaş Çocuk İzlemleri </vt:lpstr>
      <vt:lpstr>7-9 Yaş Çocuk İzlemi</vt:lpstr>
      <vt:lpstr>7-9 Yaş Çocuk İzlemi</vt:lpstr>
      <vt:lpstr>10-21 Yaş Arası Ergen/Genç İzlemleri</vt:lpstr>
      <vt:lpstr>10-21 Yaş Arası Ergen/Genç İzlemi</vt:lpstr>
      <vt:lpstr>HEEADSSS</vt:lpstr>
      <vt:lpstr>10-21 Yaş Arası Ergen/Genç İzlemi</vt:lpstr>
      <vt:lpstr>10-21 Yaş Arası Ergen/Genç İzlemi</vt:lpstr>
      <vt:lpstr>10-21 Yaş Arası Ergen/Genç İzlemi</vt:lpstr>
      <vt:lpstr>10-21 Yaş Arası Ergen/Genç İzlemi</vt:lpstr>
      <vt:lpstr>7-18 Yaş Arası Çocukların Maruz Kaldıkları İstismar Türleri</vt:lpstr>
      <vt:lpstr>PowerPoint Sunusu</vt:lpstr>
      <vt:lpstr>PowerPoint Sunusu</vt:lpstr>
      <vt:lpstr>PowerPoint Sunusu</vt:lpstr>
      <vt:lpstr>Kaynaklar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ZEHRA ASLAN</dc:creator>
  <cp:lastModifiedBy>Windows Xp Sp3</cp:lastModifiedBy>
  <cp:revision>40</cp:revision>
  <dcterms:created xsi:type="dcterms:W3CDTF">2016-03-29T18:30:32Z</dcterms:created>
  <dcterms:modified xsi:type="dcterms:W3CDTF">2016-04-05T10:08:09Z</dcterms:modified>
</cp:coreProperties>
</file>