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37" r:id="rId2"/>
  </p:sldMasterIdLst>
  <p:notesMasterIdLst>
    <p:notesMasterId r:id="rId56"/>
  </p:notesMasterIdLst>
  <p:sldIdLst>
    <p:sldId id="256" r:id="rId3"/>
    <p:sldId id="267" r:id="rId4"/>
    <p:sldId id="268" r:id="rId5"/>
    <p:sldId id="257" r:id="rId6"/>
    <p:sldId id="258" r:id="rId7"/>
    <p:sldId id="266" r:id="rId8"/>
    <p:sldId id="261" r:id="rId9"/>
    <p:sldId id="289" r:id="rId10"/>
    <p:sldId id="262" r:id="rId11"/>
    <p:sldId id="263" r:id="rId12"/>
    <p:sldId id="264" r:id="rId13"/>
    <p:sldId id="269" r:id="rId14"/>
    <p:sldId id="291" r:id="rId15"/>
    <p:sldId id="270" r:id="rId16"/>
    <p:sldId id="271" r:id="rId17"/>
    <p:sldId id="292" r:id="rId18"/>
    <p:sldId id="272" r:id="rId19"/>
    <p:sldId id="273" r:id="rId20"/>
    <p:sldId id="293" r:id="rId21"/>
    <p:sldId id="274" r:id="rId22"/>
    <p:sldId id="275" r:id="rId23"/>
    <p:sldId id="294" r:id="rId24"/>
    <p:sldId id="276" r:id="rId25"/>
    <p:sldId id="277" r:id="rId26"/>
    <p:sldId id="295" r:id="rId27"/>
    <p:sldId id="278" r:id="rId28"/>
    <p:sldId id="309" r:id="rId29"/>
    <p:sldId id="279" r:id="rId30"/>
    <p:sldId id="296" r:id="rId31"/>
    <p:sldId id="314" r:id="rId32"/>
    <p:sldId id="280" r:id="rId33"/>
    <p:sldId id="297" r:id="rId34"/>
    <p:sldId id="313" r:id="rId35"/>
    <p:sldId id="281" r:id="rId36"/>
    <p:sldId id="298" r:id="rId37"/>
    <p:sldId id="311" r:id="rId38"/>
    <p:sldId id="282" r:id="rId39"/>
    <p:sldId id="299" r:id="rId40"/>
    <p:sldId id="312" r:id="rId41"/>
    <p:sldId id="315" r:id="rId42"/>
    <p:sldId id="316" r:id="rId43"/>
    <p:sldId id="317" r:id="rId44"/>
    <p:sldId id="300" r:id="rId45"/>
    <p:sldId id="307" r:id="rId46"/>
    <p:sldId id="301" r:id="rId47"/>
    <p:sldId id="302" r:id="rId48"/>
    <p:sldId id="303" r:id="rId49"/>
    <p:sldId id="305" r:id="rId50"/>
    <p:sldId id="306" r:id="rId51"/>
    <p:sldId id="283" r:id="rId52"/>
    <p:sldId id="286" r:id="rId53"/>
    <p:sldId id="288" r:id="rId54"/>
    <p:sldId id="287"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111" d="100"/>
          <a:sy n="111" d="100"/>
        </p:scale>
        <p:origin x="-55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3E7D84-BF7D-4C65-BEA8-C1033EBF1CEF}" type="doc">
      <dgm:prSet loTypeId="urn:microsoft.com/office/officeart/2005/8/layout/hList2" loCatId="list" qsTypeId="urn:microsoft.com/office/officeart/2005/8/quickstyle/simple3" qsCatId="simple" csTypeId="urn:microsoft.com/office/officeart/2005/8/colors/accent1_2" csCatId="accent1" phldr="1"/>
      <dgm:spPr/>
      <dgm:t>
        <a:bodyPr/>
        <a:lstStyle/>
        <a:p>
          <a:endParaRPr lang="tr-TR"/>
        </a:p>
      </dgm:t>
    </dgm:pt>
    <dgm:pt modelId="{82A8E2C4-203B-456C-8A78-978A8AB57A73}">
      <dgm:prSet phldrT="[Metin]"/>
      <dgm:spPr/>
      <dgm:t>
        <a:bodyPr/>
        <a:lstStyle/>
        <a:p>
          <a:r>
            <a:rPr lang="tr-TR" b="1" dirty="0"/>
            <a:t>A kümesi kişilik bozuklukları</a:t>
          </a:r>
        </a:p>
      </dgm:t>
    </dgm:pt>
    <dgm:pt modelId="{1CEA96F3-8060-4090-8D93-A4900F33C757}" type="parTrans" cxnId="{24501A2C-8717-465D-948A-4375DD622652}">
      <dgm:prSet/>
      <dgm:spPr/>
      <dgm:t>
        <a:bodyPr/>
        <a:lstStyle/>
        <a:p>
          <a:endParaRPr lang="tr-TR"/>
        </a:p>
      </dgm:t>
    </dgm:pt>
    <dgm:pt modelId="{9387B03E-C2FE-48D3-9F11-BE9333E0C946}" type="sibTrans" cxnId="{24501A2C-8717-465D-948A-4375DD622652}">
      <dgm:prSet/>
      <dgm:spPr/>
      <dgm:t>
        <a:bodyPr/>
        <a:lstStyle/>
        <a:p>
          <a:endParaRPr lang="tr-TR"/>
        </a:p>
      </dgm:t>
    </dgm:pt>
    <dgm:pt modelId="{EDA9B8D6-61ED-436F-BBEF-C68E244CCA2E}">
      <dgm:prSet phldrT="[Metin]"/>
      <dgm:spPr/>
      <dgm:t>
        <a:bodyPr/>
        <a:lstStyle/>
        <a:p>
          <a:r>
            <a:rPr lang="tr-TR" dirty="0" err="1"/>
            <a:t>Paranoid</a:t>
          </a:r>
          <a:endParaRPr lang="tr-TR" dirty="0"/>
        </a:p>
      </dgm:t>
    </dgm:pt>
    <dgm:pt modelId="{6B996EDD-9B91-444C-9089-50495166A02E}" type="parTrans" cxnId="{81B8D677-3C9E-4BCE-80BA-DF28E685E7A3}">
      <dgm:prSet/>
      <dgm:spPr/>
      <dgm:t>
        <a:bodyPr/>
        <a:lstStyle/>
        <a:p>
          <a:endParaRPr lang="tr-TR"/>
        </a:p>
      </dgm:t>
    </dgm:pt>
    <dgm:pt modelId="{4FBD2831-326A-45AA-B9D2-B4699CB0C2A0}" type="sibTrans" cxnId="{81B8D677-3C9E-4BCE-80BA-DF28E685E7A3}">
      <dgm:prSet/>
      <dgm:spPr/>
      <dgm:t>
        <a:bodyPr/>
        <a:lstStyle/>
        <a:p>
          <a:endParaRPr lang="tr-TR"/>
        </a:p>
      </dgm:t>
    </dgm:pt>
    <dgm:pt modelId="{1749CB7C-CA99-49DF-B2D1-A32EF6EE9120}">
      <dgm:prSet phldrT="[Metin]"/>
      <dgm:spPr/>
      <dgm:t>
        <a:bodyPr/>
        <a:lstStyle/>
        <a:p>
          <a:r>
            <a:rPr lang="tr-TR" b="1" dirty="0"/>
            <a:t>B kümesi kişilik bozuklukları</a:t>
          </a:r>
        </a:p>
      </dgm:t>
    </dgm:pt>
    <dgm:pt modelId="{6361DCE1-B58E-4806-B9F8-3DF44D7F98CA}" type="parTrans" cxnId="{72F1B186-6CAC-41B4-AA28-DD313B653BDB}">
      <dgm:prSet/>
      <dgm:spPr/>
      <dgm:t>
        <a:bodyPr/>
        <a:lstStyle/>
        <a:p>
          <a:endParaRPr lang="tr-TR"/>
        </a:p>
      </dgm:t>
    </dgm:pt>
    <dgm:pt modelId="{E30F2FEF-8678-4CA4-A718-44FE58FC835E}" type="sibTrans" cxnId="{72F1B186-6CAC-41B4-AA28-DD313B653BDB}">
      <dgm:prSet/>
      <dgm:spPr/>
      <dgm:t>
        <a:bodyPr/>
        <a:lstStyle/>
        <a:p>
          <a:endParaRPr lang="tr-TR"/>
        </a:p>
      </dgm:t>
    </dgm:pt>
    <dgm:pt modelId="{0FD90B7C-5891-4A1E-82AB-79ACAD2FAAAD}">
      <dgm:prSet phldrT="[Metin]"/>
      <dgm:spPr/>
      <dgm:t>
        <a:bodyPr/>
        <a:lstStyle/>
        <a:p>
          <a:r>
            <a:rPr lang="tr-TR" dirty="0"/>
            <a:t>Antisosyal</a:t>
          </a:r>
        </a:p>
      </dgm:t>
    </dgm:pt>
    <dgm:pt modelId="{59D8B2C7-A71D-40BE-B932-C32A253CD3E7}" type="parTrans" cxnId="{309C6275-9FEA-4610-A776-03AC42CFE6EF}">
      <dgm:prSet/>
      <dgm:spPr/>
      <dgm:t>
        <a:bodyPr/>
        <a:lstStyle/>
        <a:p>
          <a:endParaRPr lang="tr-TR"/>
        </a:p>
      </dgm:t>
    </dgm:pt>
    <dgm:pt modelId="{DBD9C9E2-BE7C-4ACA-BA15-39178C2F9F5D}" type="sibTrans" cxnId="{309C6275-9FEA-4610-A776-03AC42CFE6EF}">
      <dgm:prSet/>
      <dgm:spPr/>
      <dgm:t>
        <a:bodyPr/>
        <a:lstStyle/>
        <a:p>
          <a:endParaRPr lang="tr-TR"/>
        </a:p>
      </dgm:t>
    </dgm:pt>
    <dgm:pt modelId="{036088EC-DAFB-4C5D-9EE8-F9B2C67A7F21}">
      <dgm:prSet phldrT="[Metin]"/>
      <dgm:spPr/>
      <dgm:t>
        <a:bodyPr/>
        <a:lstStyle/>
        <a:p>
          <a:r>
            <a:rPr lang="tr-TR" b="1" dirty="0"/>
            <a:t>C kümesi kişilik bozuklukları</a:t>
          </a:r>
        </a:p>
      </dgm:t>
    </dgm:pt>
    <dgm:pt modelId="{2BEA4571-88A0-4F12-AF3D-3EA33F67E4AE}" type="parTrans" cxnId="{FCB1B764-4B54-48A9-ABDC-AF7DF4C4D25D}">
      <dgm:prSet/>
      <dgm:spPr/>
      <dgm:t>
        <a:bodyPr/>
        <a:lstStyle/>
        <a:p>
          <a:endParaRPr lang="tr-TR"/>
        </a:p>
      </dgm:t>
    </dgm:pt>
    <dgm:pt modelId="{A15B201A-D4ED-41F6-AB46-BD37623F709E}" type="sibTrans" cxnId="{FCB1B764-4B54-48A9-ABDC-AF7DF4C4D25D}">
      <dgm:prSet/>
      <dgm:spPr/>
      <dgm:t>
        <a:bodyPr/>
        <a:lstStyle/>
        <a:p>
          <a:endParaRPr lang="tr-TR"/>
        </a:p>
      </dgm:t>
    </dgm:pt>
    <dgm:pt modelId="{FB335F98-EE2B-4D46-818E-40EE0B2DAA71}">
      <dgm:prSet phldrT="[Metin]"/>
      <dgm:spPr/>
      <dgm:t>
        <a:bodyPr/>
        <a:lstStyle/>
        <a:p>
          <a:r>
            <a:rPr lang="tr-TR" dirty="0"/>
            <a:t>Çekingen</a:t>
          </a:r>
        </a:p>
      </dgm:t>
    </dgm:pt>
    <dgm:pt modelId="{9E8C28E0-D68C-41CE-8F9D-594104E63783}" type="parTrans" cxnId="{47DF4BC6-15C9-4688-84DF-EEB73B34CA5C}">
      <dgm:prSet/>
      <dgm:spPr/>
      <dgm:t>
        <a:bodyPr/>
        <a:lstStyle/>
        <a:p>
          <a:endParaRPr lang="tr-TR"/>
        </a:p>
      </dgm:t>
    </dgm:pt>
    <dgm:pt modelId="{9224A7F2-4794-4D05-9EE5-A4EB4C7BBA2A}" type="sibTrans" cxnId="{47DF4BC6-15C9-4688-84DF-EEB73B34CA5C}">
      <dgm:prSet/>
      <dgm:spPr/>
      <dgm:t>
        <a:bodyPr/>
        <a:lstStyle/>
        <a:p>
          <a:endParaRPr lang="tr-TR"/>
        </a:p>
      </dgm:t>
    </dgm:pt>
    <dgm:pt modelId="{5987ECBE-C928-4F59-B627-9CC25A1FEDD9}">
      <dgm:prSet phldrT="[Metin]"/>
      <dgm:spPr/>
      <dgm:t>
        <a:bodyPr/>
        <a:lstStyle/>
        <a:p>
          <a:endParaRPr lang="tr-TR" dirty="0"/>
        </a:p>
      </dgm:t>
    </dgm:pt>
    <dgm:pt modelId="{5CB0D547-937F-4DF1-953F-20967B683502}" type="parTrans" cxnId="{F7D87AD6-D918-4E93-8083-DD2990AABD8C}">
      <dgm:prSet/>
      <dgm:spPr/>
      <dgm:t>
        <a:bodyPr/>
        <a:lstStyle/>
        <a:p>
          <a:endParaRPr lang="tr-TR"/>
        </a:p>
      </dgm:t>
    </dgm:pt>
    <dgm:pt modelId="{3339CD2A-AEF0-441D-8D16-58941C5E471B}" type="sibTrans" cxnId="{F7D87AD6-D918-4E93-8083-DD2990AABD8C}">
      <dgm:prSet/>
      <dgm:spPr/>
      <dgm:t>
        <a:bodyPr/>
        <a:lstStyle/>
        <a:p>
          <a:endParaRPr lang="tr-TR"/>
        </a:p>
      </dgm:t>
    </dgm:pt>
    <dgm:pt modelId="{329E356F-08F6-48EC-B1EC-5FBBD7AD8B30}">
      <dgm:prSet phldrT="[Metin]"/>
      <dgm:spPr/>
      <dgm:t>
        <a:bodyPr/>
        <a:lstStyle/>
        <a:p>
          <a:r>
            <a:rPr lang="tr-TR" dirty="0" err="1"/>
            <a:t>Şizoid</a:t>
          </a:r>
          <a:endParaRPr lang="tr-TR" dirty="0"/>
        </a:p>
      </dgm:t>
    </dgm:pt>
    <dgm:pt modelId="{4BA02609-725C-4454-A369-6B79F0C0C4B0}" type="parTrans" cxnId="{5D4760B4-77D4-468A-A3AA-8CF69E77EB71}">
      <dgm:prSet/>
      <dgm:spPr/>
      <dgm:t>
        <a:bodyPr/>
        <a:lstStyle/>
        <a:p>
          <a:endParaRPr lang="tr-TR"/>
        </a:p>
      </dgm:t>
    </dgm:pt>
    <dgm:pt modelId="{7194AFD9-9AB8-464A-BA52-D01E1B7B6879}" type="sibTrans" cxnId="{5D4760B4-77D4-468A-A3AA-8CF69E77EB71}">
      <dgm:prSet/>
      <dgm:spPr/>
      <dgm:t>
        <a:bodyPr/>
        <a:lstStyle/>
        <a:p>
          <a:endParaRPr lang="tr-TR"/>
        </a:p>
      </dgm:t>
    </dgm:pt>
    <dgm:pt modelId="{D31EA252-7CEB-4AAB-9C9B-24145206AEED}">
      <dgm:prSet phldrT="[Metin]"/>
      <dgm:spPr/>
      <dgm:t>
        <a:bodyPr/>
        <a:lstStyle/>
        <a:p>
          <a:r>
            <a:rPr lang="tr-TR" dirty="0" err="1"/>
            <a:t>Şizotipal</a:t>
          </a:r>
          <a:r>
            <a:rPr lang="tr-TR" dirty="0"/>
            <a:t> </a:t>
          </a:r>
        </a:p>
      </dgm:t>
    </dgm:pt>
    <dgm:pt modelId="{3FC265B6-A233-479E-8045-C02D1C4B0874}" type="parTrans" cxnId="{96CEFB62-065A-46A0-85F6-F13042051B3C}">
      <dgm:prSet/>
      <dgm:spPr/>
      <dgm:t>
        <a:bodyPr/>
        <a:lstStyle/>
        <a:p>
          <a:endParaRPr lang="tr-TR"/>
        </a:p>
      </dgm:t>
    </dgm:pt>
    <dgm:pt modelId="{F61BC2D0-69EE-434D-9B8B-4AAA629F9A79}" type="sibTrans" cxnId="{96CEFB62-065A-46A0-85F6-F13042051B3C}">
      <dgm:prSet/>
      <dgm:spPr/>
      <dgm:t>
        <a:bodyPr/>
        <a:lstStyle/>
        <a:p>
          <a:endParaRPr lang="tr-TR"/>
        </a:p>
      </dgm:t>
    </dgm:pt>
    <dgm:pt modelId="{D26B194D-91F6-49D4-B306-CDEB19C53D8E}">
      <dgm:prSet phldrT="[Metin]"/>
      <dgm:spPr/>
      <dgm:t>
        <a:bodyPr/>
        <a:lstStyle/>
        <a:p>
          <a:r>
            <a:rPr lang="tr-TR" dirty="0" err="1"/>
            <a:t>Borderline</a:t>
          </a:r>
          <a:endParaRPr lang="tr-TR" dirty="0"/>
        </a:p>
      </dgm:t>
    </dgm:pt>
    <dgm:pt modelId="{BD2489E0-F591-47D1-9AB8-6C8A0EE0CCC0}" type="parTrans" cxnId="{F92B82A4-F4DB-4D4E-9E9E-13AC1D6D26A1}">
      <dgm:prSet/>
      <dgm:spPr/>
      <dgm:t>
        <a:bodyPr/>
        <a:lstStyle/>
        <a:p>
          <a:endParaRPr lang="tr-TR"/>
        </a:p>
      </dgm:t>
    </dgm:pt>
    <dgm:pt modelId="{17FA81CD-0697-417A-8981-76E3DD7893DF}" type="sibTrans" cxnId="{F92B82A4-F4DB-4D4E-9E9E-13AC1D6D26A1}">
      <dgm:prSet/>
      <dgm:spPr/>
      <dgm:t>
        <a:bodyPr/>
        <a:lstStyle/>
        <a:p>
          <a:endParaRPr lang="tr-TR"/>
        </a:p>
      </dgm:t>
    </dgm:pt>
    <dgm:pt modelId="{8F943ECD-B99C-4EA7-A852-F468F0FF3BAA}">
      <dgm:prSet phldrT="[Metin]"/>
      <dgm:spPr/>
      <dgm:t>
        <a:bodyPr/>
        <a:lstStyle/>
        <a:p>
          <a:r>
            <a:rPr lang="tr-TR" dirty="0" err="1"/>
            <a:t>Narsisistik</a:t>
          </a:r>
          <a:r>
            <a:rPr lang="tr-TR" dirty="0"/>
            <a:t> </a:t>
          </a:r>
        </a:p>
      </dgm:t>
    </dgm:pt>
    <dgm:pt modelId="{69E5E902-0E02-4CD2-BA15-88CF900F3262}" type="parTrans" cxnId="{9B57B141-683D-4376-A6ED-154E9EB6265F}">
      <dgm:prSet/>
      <dgm:spPr/>
      <dgm:t>
        <a:bodyPr/>
        <a:lstStyle/>
        <a:p>
          <a:endParaRPr lang="tr-TR"/>
        </a:p>
      </dgm:t>
    </dgm:pt>
    <dgm:pt modelId="{307FF200-FBE6-4379-894A-78561F954ED7}" type="sibTrans" cxnId="{9B57B141-683D-4376-A6ED-154E9EB6265F}">
      <dgm:prSet/>
      <dgm:spPr/>
      <dgm:t>
        <a:bodyPr/>
        <a:lstStyle/>
        <a:p>
          <a:endParaRPr lang="tr-TR"/>
        </a:p>
      </dgm:t>
    </dgm:pt>
    <dgm:pt modelId="{9463EC19-F8D3-45A5-BB0C-B437CD60B9CF}">
      <dgm:prSet phldrT="[Metin]"/>
      <dgm:spPr/>
      <dgm:t>
        <a:bodyPr/>
        <a:lstStyle/>
        <a:p>
          <a:r>
            <a:rPr lang="tr-TR" dirty="0" err="1"/>
            <a:t>Histriyonik</a:t>
          </a:r>
          <a:r>
            <a:rPr lang="tr-TR" dirty="0"/>
            <a:t> </a:t>
          </a:r>
        </a:p>
      </dgm:t>
    </dgm:pt>
    <dgm:pt modelId="{487402F9-9798-4A66-868C-012A46BE394A}" type="parTrans" cxnId="{C7BB8140-C826-48F6-B9A5-316F6E3F2561}">
      <dgm:prSet/>
      <dgm:spPr/>
      <dgm:t>
        <a:bodyPr/>
        <a:lstStyle/>
        <a:p>
          <a:endParaRPr lang="tr-TR"/>
        </a:p>
      </dgm:t>
    </dgm:pt>
    <dgm:pt modelId="{29D728ED-F890-4290-B9D5-0DBF61BBC3C7}" type="sibTrans" cxnId="{C7BB8140-C826-48F6-B9A5-316F6E3F2561}">
      <dgm:prSet/>
      <dgm:spPr/>
      <dgm:t>
        <a:bodyPr/>
        <a:lstStyle/>
        <a:p>
          <a:endParaRPr lang="tr-TR"/>
        </a:p>
      </dgm:t>
    </dgm:pt>
    <dgm:pt modelId="{FACE685D-58FA-4EBB-8697-EE40A8CA3EEE}">
      <dgm:prSet phldrT="[Metin]"/>
      <dgm:spPr/>
      <dgm:t>
        <a:bodyPr/>
        <a:lstStyle/>
        <a:p>
          <a:r>
            <a:rPr lang="tr-TR" dirty="0"/>
            <a:t>Bağımlı</a:t>
          </a:r>
        </a:p>
      </dgm:t>
    </dgm:pt>
    <dgm:pt modelId="{BD47A3D0-6A95-4119-9FC8-0A275B9A2136}" type="parTrans" cxnId="{6943FEFB-432E-4C73-9748-73CF08A1FF3B}">
      <dgm:prSet/>
      <dgm:spPr/>
      <dgm:t>
        <a:bodyPr/>
        <a:lstStyle/>
        <a:p>
          <a:endParaRPr lang="tr-TR"/>
        </a:p>
      </dgm:t>
    </dgm:pt>
    <dgm:pt modelId="{B69ECD42-32EB-40E1-BC7E-817E9CB17470}" type="sibTrans" cxnId="{6943FEFB-432E-4C73-9748-73CF08A1FF3B}">
      <dgm:prSet/>
      <dgm:spPr/>
      <dgm:t>
        <a:bodyPr/>
        <a:lstStyle/>
        <a:p>
          <a:endParaRPr lang="tr-TR"/>
        </a:p>
      </dgm:t>
    </dgm:pt>
    <dgm:pt modelId="{4995CE0F-EE65-4215-80A0-71E17A9D3468}">
      <dgm:prSet phldrT="[Metin]"/>
      <dgm:spPr/>
      <dgm:t>
        <a:bodyPr/>
        <a:lstStyle/>
        <a:p>
          <a:r>
            <a:rPr lang="tr-TR" dirty="0"/>
            <a:t>Obsesif-</a:t>
          </a:r>
          <a:r>
            <a:rPr lang="tr-TR" dirty="0" err="1"/>
            <a:t>kompulsif</a:t>
          </a:r>
          <a:r>
            <a:rPr lang="tr-TR" dirty="0"/>
            <a:t> </a:t>
          </a:r>
        </a:p>
      </dgm:t>
    </dgm:pt>
    <dgm:pt modelId="{F917046A-79E5-4110-BF63-18C4399419D7}" type="parTrans" cxnId="{603CEACD-914F-4377-B076-858795D97B27}">
      <dgm:prSet/>
      <dgm:spPr/>
      <dgm:t>
        <a:bodyPr/>
        <a:lstStyle/>
        <a:p>
          <a:endParaRPr lang="tr-TR"/>
        </a:p>
      </dgm:t>
    </dgm:pt>
    <dgm:pt modelId="{1D358C7F-71AC-4E46-AD82-3B32DD79B52E}" type="sibTrans" cxnId="{603CEACD-914F-4377-B076-858795D97B27}">
      <dgm:prSet/>
      <dgm:spPr/>
      <dgm:t>
        <a:bodyPr/>
        <a:lstStyle/>
        <a:p>
          <a:endParaRPr lang="tr-TR"/>
        </a:p>
      </dgm:t>
    </dgm:pt>
    <dgm:pt modelId="{DD5D16A8-0905-4E93-8CE5-0A748CCA69DA}" type="pres">
      <dgm:prSet presAssocID="{A53E7D84-BF7D-4C65-BEA8-C1033EBF1CEF}" presName="linearFlow" presStyleCnt="0">
        <dgm:presLayoutVars>
          <dgm:dir/>
          <dgm:animLvl val="lvl"/>
          <dgm:resizeHandles/>
        </dgm:presLayoutVars>
      </dgm:prSet>
      <dgm:spPr/>
      <dgm:t>
        <a:bodyPr/>
        <a:lstStyle/>
        <a:p>
          <a:endParaRPr lang="tr-TR"/>
        </a:p>
      </dgm:t>
    </dgm:pt>
    <dgm:pt modelId="{43D9D394-D8ED-4BDD-8179-F4E6D6773744}" type="pres">
      <dgm:prSet presAssocID="{82A8E2C4-203B-456C-8A78-978A8AB57A73}" presName="compositeNode" presStyleCnt="0">
        <dgm:presLayoutVars>
          <dgm:bulletEnabled val="1"/>
        </dgm:presLayoutVars>
      </dgm:prSet>
      <dgm:spPr/>
    </dgm:pt>
    <dgm:pt modelId="{55C92E19-C532-4327-ADD1-8C258C6BB091}" type="pres">
      <dgm:prSet presAssocID="{82A8E2C4-203B-456C-8A78-978A8AB57A73}" presName="image" presStyleLbl="fgImgPlace1" presStyleIdx="0" presStyleCnt="3" custFlipVert="1" custScaleX="4738" custScaleY="4738"/>
      <dgm:spPr/>
    </dgm:pt>
    <dgm:pt modelId="{B2BF460E-65D0-4309-A219-6CF63965E4ED}" type="pres">
      <dgm:prSet presAssocID="{82A8E2C4-203B-456C-8A78-978A8AB57A73}" presName="childNode" presStyleLbl="node1" presStyleIdx="0" presStyleCnt="3">
        <dgm:presLayoutVars>
          <dgm:bulletEnabled val="1"/>
        </dgm:presLayoutVars>
      </dgm:prSet>
      <dgm:spPr/>
      <dgm:t>
        <a:bodyPr/>
        <a:lstStyle/>
        <a:p>
          <a:endParaRPr lang="tr-TR"/>
        </a:p>
      </dgm:t>
    </dgm:pt>
    <dgm:pt modelId="{D2B36AFB-C465-4FCA-9703-66C6C113A848}" type="pres">
      <dgm:prSet presAssocID="{82A8E2C4-203B-456C-8A78-978A8AB57A73}" presName="parentNode" presStyleLbl="revTx" presStyleIdx="0" presStyleCnt="3">
        <dgm:presLayoutVars>
          <dgm:chMax val="0"/>
          <dgm:bulletEnabled val="1"/>
        </dgm:presLayoutVars>
      </dgm:prSet>
      <dgm:spPr/>
      <dgm:t>
        <a:bodyPr/>
        <a:lstStyle/>
        <a:p>
          <a:endParaRPr lang="tr-TR"/>
        </a:p>
      </dgm:t>
    </dgm:pt>
    <dgm:pt modelId="{44B4D5F7-6A45-416F-9F7C-1A81B09CC7A2}" type="pres">
      <dgm:prSet presAssocID="{9387B03E-C2FE-48D3-9F11-BE9333E0C946}" presName="sibTrans" presStyleCnt="0"/>
      <dgm:spPr/>
    </dgm:pt>
    <dgm:pt modelId="{82883158-6418-4328-B190-50B899E6B615}" type="pres">
      <dgm:prSet presAssocID="{1749CB7C-CA99-49DF-B2D1-A32EF6EE9120}" presName="compositeNode" presStyleCnt="0">
        <dgm:presLayoutVars>
          <dgm:bulletEnabled val="1"/>
        </dgm:presLayoutVars>
      </dgm:prSet>
      <dgm:spPr/>
    </dgm:pt>
    <dgm:pt modelId="{8B6C9534-43FD-45EB-896C-FF7BCB65ADF1}" type="pres">
      <dgm:prSet presAssocID="{1749CB7C-CA99-49DF-B2D1-A32EF6EE9120}" presName="image" presStyleLbl="fgImgPlace1" presStyleIdx="1" presStyleCnt="3" custScaleX="4738" custScaleY="4738"/>
      <dgm:spPr/>
    </dgm:pt>
    <dgm:pt modelId="{353AE95D-0F40-4092-9A94-3A22F23CE547}" type="pres">
      <dgm:prSet presAssocID="{1749CB7C-CA99-49DF-B2D1-A32EF6EE9120}" presName="childNode" presStyleLbl="node1" presStyleIdx="1" presStyleCnt="3">
        <dgm:presLayoutVars>
          <dgm:bulletEnabled val="1"/>
        </dgm:presLayoutVars>
      </dgm:prSet>
      <dgm:spPr/>
      <dgm:t>
        <a:bodyPr/>
        <a:lstStyle/>
        <a:p>
          <a:endParaRPr lang="tr-TR"/>
        </a:p>
      </dgm:t>
    </dgm:pt>
    <dgm:pt modelId="{904CBC30-C653-4220-BF38-DB848AD137C1}" type="pres">
      <dgm:prSet presAssocID="{1749CB7C-CA99-49DF-B2D1-A32EF6EE9120}" presName="parentNode" presStyleLbl="revTx" presStyleIdx="1" presStyleCnt="3">
        <dgm:presLayoutVars>
          <dgm:chMax val="0"/>
          <dgm:bulletEnabled val="1"/>
        </dgm:presLayoutVars>
      </dgm:prSet>
      <dgm:spPr/>
      <dgm:t>
        <a:bodyPr/>
        <a:lstStyle/>
        <a:p>
          <a:endParaRPr lang="tr-TR"/>
        </a:p>
      </dgm:t>
    </dgm:pt>
    <dgm:pt modelId="{84278CDB-C283-4595-89D6-3CEE653A0542}" type="pres">
      <dgm:prSet presAssocID="{E30F2FEF-8678-4CA4-A718-44FE58FC835E}" presName="sibTrans" presStyleCnt="0"/>
      <dgm:spPr/>
    </dgm:pt>
    <dgm:pt modelId="{BBE4144A-D8E7-478E-9FE1-4E7AAEB11C10}" type="pres">
      <dgm:prSet presAssocID="{036088EC-DAFB-4C5D-9EE8-F9B2C67A7F21}" presName="compositeNode" presStyleCnt="0">
        <dgm:presLayoutVars>
          <dgm:bulletEnabled val="1"/>
        </dgm:presLayoutVars>
      </dgm:prSet>
      <dgm:spPr/>
    </dgm:pt>
    <dgm:pt modelId="{2231EB0B-0FA3-454C-924B-B7931A544F39}" type="pres">
      <dgm:prSet presAssocID="{036088EC-DAFB-4C5D-9EE8-F9B2C67A7F21}" presName="image" presStyleLbl="fgImgPlace1" presStyleIdx="2" presStyleCnt="3" custScaleX="4738" custScaleY="4738"/>
      <dgm:spPr/>
    </dgm:pt>
    <dgm:pt modelId="{DDA270DE-6709-4D73-96C3-EC7FA408A624}" type="pres">
      <dgm:prSet presAssocID="{036088EC-DAFB-4C5D-9EE8-F9B2C67A7F21}" presName="childNode" presStyleLbl="node1" presStyleIdx="2" presStyleCnt="3">
        <dgm:presLayoutVars>
          <dgm:bulletEnabled val="1"/>
        </dgm:presLayoutVars>
      </dgm:prSet>
      <dgm:spPr/>
      <dgm:t>
        <a:bodyPr/>
        <a:lstStyle/>
        <a:p>
          <a:endParaRPr lang="tr-TR"/>
        </a:p>
      </dgm:t>
    </dgm:pt>
    <dgm:pt modelId="{7C003972-D5C6-4E3D-8484-87FA678C269F}" type="pres">
      <dgm:prSet presAssocID="{036088EC-DAFB-4C5D-9EE8-F9B2C67A7F21}" presName="parentNode" presStyleLbl="revTx" presStyleIdx="2" presStyleCnt="3">
        <dgm:presLayoutVars>
          <dgm:chMax val="0"/>
          <dgm:bulletEnabled val="1"/>
        </dgm:presLayoutVars>
      </dgm:prSet>
      <dgm:spPr/>
      <dgm:t>
        <a:bodyPr/>
        <a:lstStyle/>
        <a:p>
          <a:endParaRPr lang="tr-TR"/>
        </a:p>
      </dgm:t>
    </dgm:pt>
  </dgm:ptLst>
  <dgm:cxnLst>
    <dgm:cxn modelId="{FA28915E-A3B7-408A-82C1-45E5AC72D416}" type="presOf" srcId="{82A8E2C4-203B-456C-8A78-978A8AB57A73}" destId="{D2B36AFB-C465-4FCA-9703-66C6C113A848}" srcOrd="0" destOrd="0" presId="urn:microsoft.com/office/officeart/2005/8/layout/hList2"/>
    <dgm:cxn modelId="{24501A2C-8717-465D-948A-4375DD622652}" srcId="{A53E7D84-BF7D-4C65-BEA8-C1033EBF1CEF}" destId="{82A8E2C4-203B-456C-8A78-978A8AB57A73}" srcOrd="0" destOrd="0" parTransId="{1CEA96F3-8060-4090-8D93-A4900F33C757}" sibTransId="{9387B03E-C2FE-48D3-9F11-BE9333E0C946}"/>
    <dgm:cxn modelId="{229A610F-D435-4978-823D-49A2746268C3}" type="presOf" srcId="{FACE685D-58FA-4EBB-8697-EE40A8CA3EEE}" destId="{DDA270DE-6709-4D73-96C3-EC7FA408A624}" srcOrd="0" destOrd="1" presId="urn:microsoft.com/office/officeart/2005/8/layout/hList2"/>
    <dgm:cxn modelId="{A23287D8-EA80-4A55-9F0E-9453B3C3F34F}" type="presOf" srcId="{4995CE0F-EE65-4215-80A0-71E17A9D3468}" destId="{DDA270DE-6709-4D73-96C3-EC7FA408A624}" srcOrd="0" destOrd="2" presId="urn:microsoft.com/office/officeart/2005/8/layout/hList2"/>
    <dgm:cxn modelId="{F92B82A4-F4DB-4D4E-9E9E-13AC1D6D26A1}" srcId="{1749CB7C-CA99-49DF-B2D1-A32EF6EE9120}" destId="{D26B194D-91F6-49D4-B306-CDEB19C53D8E}" srcOrd="1" destOrd="0" parTransId="{BD2489E0-F591-47D1-9AB8-6C8A0EE0CCC0}" sibTransId="{17FA81CD-0697-417A-8981-76E3DD7893DF}"/>
    <dgm:cxn modelId="{06B1CA2E-AEB2-49D6-AA27-688D67B39DA7}" type="presOf" srcId="{EDA9B8D6-61ED-436F-BBEF-C68E244CCA2E}" destId="{B2BF460E-65D0-4309-A219-6CF63965E4ED}" srcOrd="0" destOrd="0" presId="urn:microsoft.com/office/officeart/2005/8/layout/hList2"/>
    <dgm:cxn modelId="{EC62FA03-F9C0-4E27-9753-1C829163BD5F}" type="presOf" srcId="{A53E7D84-BF7D-4C65-BEA8-C1033EBF1CEF}" destId="{DD5D16A8-0905-4E93-8CE5-0A748CCA69DA}" srcOrd="0" destOrd="0" presId="urn:microsoft.com/office/officeart/2005/8/layout/hList2"/>
    <dgm:cxn modelId="{72F1B186-6CAC-41B4-AA28-DD313B653BDB}" srcId="{A53E7D84-BF7D-4C65-BEA8-C1033EBF1CEF}" destId="{1749CB7C-CA99-49DF-B2D1-A32EF6EE9120}" srcOrd="1" destOrd="0" parTransId="{6361DCE1-B58E-4806-B9F8-3DF44D7F98CA}" sibTransId="{E30F2FEF-8678-4CA4-A718-44FE58FC835E}"/>
    <dgm:cxn modelId="{9B57B141-683D-4376-A6ED-154E9EB6265F}" srcId="{1749CB7C-CA99-49DF-B2D1-A32EF6EE9120}" destId="{8F943ECD-B99C-4EA7-A852-F468F0FF3BAA}" srcOrd="2" destOrd="0" parTransId="{69E5E902-0E02-4CD2-BA15-88CF900F3262}" sibTransId="{307FF200-FBE6-4379-894A-78561F954ED7}"/>
    <dgm:cxn modelId="{81B8D677-3C9E-4BCE-80BA-DF28E685E7A3}" srcId="{82A8E2C4-203B-456C-8A78-978A8AB57A73}" destId="{EDA9B8D6-61ED-436F-BBEF-C68E244CCA2E}" srcOrd="0" destOrd="0" parTransId="{6B996EDD-9B91-444C-9089-50495166A02E}" sibTransId="{4FBD2831-326A-45AA-B9D2-B4699CB0C2A0}"/>
    <dgm:cxn modelId="{5A7504B9-CF33-4900-9265-57F0D45F54E1}" type="presOf" srcId="{8F943ECD-B99C-4EA7-A852-F468F0FF3BAA}" destId="{353AE95D-0F40-4092-9A94-3A22F23CE547}" srcOrd="0" destOrd="2" presId="urn:microsoft.com/office/officeart/2005/8/layout/hList2"/>
    <dgm:cxn modelId="{C7BB8140-C826-48F6-B9A5-316F6E3F2561}" srcId="{1749CB7C-CA99-49DF-B2D1-A32EF6EE9120}" destId="{9463EC19-F8D3-45A5-BB0C-B437CD60B9CF}" srcOrd="3" destOrd="0" parTransId="{487402F9-9798-4A66-868C-012A46BE394A}" sibTransId="{29D728ED-F890-4290-B9D5-0DBF61BBC3C7}"/>
    <dgm:cxn modelId="{36F50311-1852-4B4D-A9E0-59433CFCD695}" type="presOf" srcId="{329E356F-08F6-48EC-B1EC-5FBBD7AD8B30}" destId="{B2BF460E-65D0-4309-A219-6CF63965E4ED}" srcOrd="0" destOrd="1" presId="urn:microsoft.com/office/officeart/2005/8/layout/hList2"/>
    <dgm:cxn modelId="{603CEACD-914F-4377-B076-858795D97B27}" srcId="{036088EC-DAFB-4C5D-9EE8-F9B2C67A7F21}" destId="{4995CE0F-EE65-4215-80A0-71E17A9D3468}" srcOrd="2" destOrd="0" parTransId="{F917046A-79E5-4110-BF63-18C4399419D7}" sibTransId="{1D358C7F-71AC-4E46-AD82-3B32DD79B52E}"/>
    <dgm:cxn modelId="{FCB1B764-4B54-48A9-ABDC-AF7DF4C4D25D}" srcId="{A53E7D84-BF7D-4C65-BEA8-C1033EBF1CEF}" destId="{036088EC-DAFB-4C5D-9EE8-F9B2C67A7F21}" srcOrd="2" destOrd="0" parTransId="{2BEA4571-88A0-4F12-AF3D-3EA33F67E4AE}" sibTransId="{A15B201A-D4ED-41F6-AB46-BD37623F709E}"/>
    <dgm:cxn modelId="{36CC8A14-8015-4509-98EB-F9AF6EA69BCF}" type="presOf" srcId="{1749CB7C-CA99-49DF-B2D1-A32EF6EE9120}" destId="{904CBC30-C653-4220-BF38-DB848AD137C1}" srcOrd="0" destOrd="0" presId="urn:microsoft.com/office/officeart/2005/8/layout/hList2"/>
    <dgm:cxn modelId="{C24D1438-7E90-47CF-99F4-7628E2FB44DA}" type="presOf" srcId="{FB335F98-EE2B-4D46-818E-40EE0B2DAA71}" destId="{DDA270DE-6709-4D73-96C3-EC7FA408A624}" srcOrd="0" destOrd="0" presId="urn:microsoft.com/office/officeart/2005/8/layout/hList2"/>
    <dgm:cxn modelId="{96CEFB62-065A-46A0-85F6-F13042051B3C}" srcId="{82A8E2C4-203B-456C-8A78-978A8AB57A73}" destId="{D31EA252-7CEB-4AAB-9C9B-24145206AEED}" srcOrd="2" destOrd="0" parTransId="{3FC265B6-A233-479E-8045-C02D1C4B0874}" sibTransId="{F61BC2D0-69EE-434D-9B8B-4AAA629F9A79}"/>
    <dgm:cxn modelId="{47DF4BC6-15C9-4688-84DF-EEB73B34CA5C}" srcId="{036088EC-DAFB-4C5D-9EE8-F9B2C67A7F21}" destId="{FB335F98-EE2B-4D46-818E-40EE0B2DAA71}" srcOrd="0" destOrd="0" parTransId="{9E8C28E0-D68C-41CE-8F9D-594104E63783}" sibTransId="{9224A7F2-4794-4D05-9EE5-A4EB4C7BBA2A}"/>
    <dgm:cxn modelId="{5D4760B4-77D4-468A-A3AA-8CF69E77EB71}" srcId="{82A8E2C4-203B-456C-8A78-978A8AB57A73}" destId="{329E356F-08F6-48EC-B1EC-5FBBD7AD8B30}" srcOrd="1" destOrd="0" parTransId="{4BA02609-725C-4454-A369-6B79F0C0C4B0}" sibTransId="{7194AFD9-9AB8-464A-BA52-D01E1B7B6879}"/>
    <dgm:cxn modelId="{5E6173E1-9F39-4AFF-83C9-F3533CF016DA}" type="presOf" srcId="{5987ECBE-C928-4F59-B627-9CC25A1FEDD9}" destId="{B2BF460E-65D0-4309-A219-6CF63965E4ED}" srcOrd="0" destOrd="3" presId="urn:microsoft.com/office/officeart/2005/8/layout/hList2"/>
    <dgm:cxn modelId="{1A4D06FE-7CD7-4AB2-ADCD-1E00CAED1E4B}" type="presOf" srcId="{D26B194D-91F6-49D4-B306-CDEB19C53D8E}" destId="{353AE95D-0F40-4092-9A94-3A22F23CE547}" srcOrd="0" destOrd="1" presId="urn:microsoft.com/office/officeart/2005/8/layout/hList2"/>
    <dgm:cxn modelId="{D270F1B6-DC8A-4EF6-B7EB-7A0CF51C5A52}" type="presOf" srcId="{9463EC19-F8D3-45A5-BB0C-B437CD60B9CF}" destId="{353AE95D-0F40-4092-9A94-3A22F23CE547}" srcOrd="0" destOrd="3" presId="urn:microsoft.com/office/officeart/2005/8/layout/hList2"/>
    <dgm:cxn modelId="{309C6275-9FEA-4610-A776-03AC42CFE6EF}" srcId="{1749CB7C-CA99-49DF-B2D1-A32EF6EE9120}" destId="{0FD90B7C-5891-4A1E-82AB-79ACAD2FAAAD}" srcOrd="0" destOrd="0" parTransId="{59D8B2C7-A71D-40BE-B932-C32A253CD3E7}" sibTransId="{DBD9C9E2-BE7C-4ACA-BA15-39178C2F9F5D}"/>
    <dgm:cxn modelId="{F7D87AD6-D918-4E93-8083-DD2990AABD8C}" srcId="{82A8E2C4-203B-456C-8A78-978A8AB57A73}" destId="{5987ECBE-C928-4F59-B627-9CC25A1FEDD9}" srcOrd="3" destOrd="0" parTransId="{5CB0D547-937F-4DF1-953F-20967B683502}" sibTransId="{3339CD2A-AEF0-441D-8D16-58941C5E471B}"/>
    <dgm:cxn modelId="{4004AC11-DF5C-4E26-B2CC-02F57BA42ADA}" type="presOf" srcId="{0FD90B7C-5891-4A1E-82AB-79ACAD2FAAAD}" destId="{353AE95D-0F40-4092-9A94-3A22F23CE547}" srcOrd="0" destOrd="0" presId="urn:microsoft.com/office/officeart/2005/8/layout/hList2"/>
    <dgm:cxn modelId="{57A78C46-279E-4BEF-A611-F97868773B5C}" type="presOf" srcId="{D31EA252-7CEB-4AAB-9C9B-24145206AEED}" destId="{B2BF460E-65D0-4309-A219-6CF63965E4ED}" srcOrd="0" destOrd="2" presId="urn:microsoft.com/office/officeart/2005/8/layout/hList2"/>
    <dgm:cxn modelId="{54C0A0EA-1147-434E-95CC-37A403906614}" type="presOf" srcId="{036088EC-DAFB-4C5D-9EE8-F9B2C67A7F21}" destId="{7C003972-D5C6-4E3D-8484-87FA678C269F}" srcOrd="0" destOrd="0" presId="urn:microsoft.com/office/officeart/2005/8/layout/hList2"/>
    <dgm:cxn modelId="{6943FEFB-432E-4C73-9748-73CF08A1FF3B}" srcId="{036088EC-DAFB-4C5D-9EE8-F9B2C67A7F21}" destId="{FACE685D-58FA-4EBB-8697-EE40A8CA3EEE}" srcOrd="1" destOrd="0" parTransId="{BD47A3D0-6A95-4119-9FC8-0A275B9A2136}" sibTransId="{B69ECD42-32EB-40E1-BC7E-817E9CB17470}"/>
    <dgm:cxn modelId="{7F0869F1-BB68-49C7-B480-157BA98F23EE}" type="presParOf" srcId="{DD5D16A8-0905-4E93-8CE5-0A748CCA69DA}" destId="{43D9D394-D8ED-4BDD-8179-F4E6D6773744}" srcOrd="0" destOrd="0" presId="urn:microsoft.com/office/officeart/2005/8/layout/hList2"/>
    <dgm:cxn modelId="{5CD1F359-4900-4807-BA8F-06CB9128BA7C}" type="presParOf" srcId="{43D9D394-D8ED-4BDD-8179-F4E6D6773744}" destId="{55C92E19-C532-4327-ADD1-8C258C6BB091}" srcOrd="0" destOrd="0" presId="urn:microsoft.com/office/officeart/2005/8/layout/hList2"/>
    <dgm:cxn modelId="{19D648A5-0028-41BA-B970-B1B4198A3FC0}" type="presParOf" srcId="{43D9D394-D8ED-4BDD-8179-F4E6D6773744}" destId="{B2BF460E-65D0-4309-A219-6CF63965E4ED}" srcOrd="1" destOrd="0" presId="urn:microsoft.com/office/officeart/2005/8/layout/hList2"/>
    <dgm:cxn modelId="{491C7589-9721-4D5B-94C9-42549F4BC771}" type="presParOf" srcId="{43D9D394-D8ED-4BDD-8179-F4E6D6773744}" destId="{D2B36AFB-C465-4FCA-9703-66C6C113A848}" srcOrd="2" destOrd="0" presId="urn:microsoft.com/office/officeart/2005/8/layout/hList2"/>
    <dgm:cxn modelId="{6AEAE737-B1DA-4AC7-919B-74E3CAC1A3E7}" type="presParOf" srcId="{DD5D16A8-0905-4E93-8CE5-0A748CCA69DA}" destId="{44B4D5F7-6A45-416F-9F7C-1A81B09CC7A2}" srcOrd="1" destOrd="0" presId="urn:microsoft.com/office/officeart/2005/8/layout/hList2"/>
    <dgm:cxn modelId="{C6F765CD-BA8C-4F84-A2E8-9644BF9BEFD7}" type="presParOf" srcId="{DD5D16A8-0905-4E93-8CE5-0A748CCA69DA}" destId="{82883158-6418-4328-B190-50B899E6B615}" srcOrd="2" destOrd="0" presId="urn:microsoft.com/office/officeart/2005/8/layout/hList2"/>
    <dgm:cxn modelId="{88715A69-2363-470D-A7BC-362B086A5F77}" type="presParOf" srcId="{82883158-6418-4328-B190-50B899E6B615}" destId="{8B6C9534-43FD-45EB-896C-FF7BCB65ADF1}" srcOrd="0" destOrd="0" presId="urn:microsoft.com/office/officeart/2005/8/layout/hList2"/>
    <dgm:cxn modelId="{7EEF2A98-8570-4CBB-BBA4-6BE71CAF49D8}" type="presParOf" srcId="{82883158-6418-4328-B190-50B899E6B615}" destId="{353AE95D-0F40-4092-9A94-3A22F23CE547}" srcOrd="1" destOrd="0" presId="urn:microsoft.com/office/officeart/2005/8/layout/hList2"/>
    <dgm:cxn modelId="{3C50AF05-AF81-4323-B1BE-E64BB1BF3A77}" type="presParOf" srcId="{82883158-6418-4328-B190-50B899E6B615}" destId="{904CBC30-C653-4220-BF38-DB848AD137C1}" srcOrd="2" destOrd="0" presId="urn:microsoft.com/office/officeart/2005/8/layout/hList2"/>
    <dgm:cxn modelId="{C2CE48B2-3679-4BA3-A853-313593ACB371}" type="presParOf" srcId="{DD5D16A8-0905-4E93-8CE5-0A748CCA69DA}" destId="{84278CDB-C283-4595-89D6-3CEE653A0542}" srcOrd="3" destOrd="0" presId="urn:microsoft.com/office/officeart/2005/8/layout/hList2"/>
    <dgm:cxn modelId="{5CCC6644-D7C5-45EF-BC1B-167D5AC7B192}" type="presParOf" srcId="{DD5D16A8-0905-4E93-8CE5-0A748CCA69DA}" destId="{BBE4144A-D8E7-478E-9FE1-4E7AAEB11C10}" srcOrd="4" destOrd="0" presId="urn:microsoft.com/office/officeart/2005/8/layout/hList2"/>
    <dgm:cxn modelId="{66972EB0-1F9D-4E15-8134-69FFAB5AE88B}" type="presParOf" srcId="{BBE4144A-D8E7-478E-9FE1-4E7AAEB11C10}" destId="{2231EB0B-0FA3-454C-924B-B7931A544F39}" srcOrd="0" destOrd="0" presId="urn:microsoft.com/office/officeart/2005/8/layout/hList2"/>
    <dgm:cxn modelId="{FB4FE376-CD5B-48C6-A1D6-E3F9BFD1A96F}" type="presParOf" srcId="{BBE4144A-D8E7-478E-9FE1-4E7AAEB11C10}" destId="{DDA270DE-6709-4D73-96C3-EC7FA408A624}" srcOrd="1" destOrd="0" presId="urn:microsoft.com/office/officeart/2005/8/layout/hList2"/>
    <dgm:cxn modelId="{0BFF1E52-9536-49C3-87E0-1CF091A5870D}" type="presParOf" srcId="{BBE4144A-D8E7-478E-9FE1-4E7AAEB11C10}" destId="{7C003972-D5C6-4E3D-8484-87FA678C269F}"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36AFB-C465-4FCA-9703-66C6C113A848}">
      <dsp:nvSpPr>
        <dsp:cNvPr id="0" name=""/>
        <dsp:cNvSpPr/>
      </dsp:nvSpPr>
      <dsp:spPr>
        <a:xfrm rot="16200000">
          <a:off x="-1265578" y="1858746"/>
          <a:ext cx="3137725" cy="482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25528" bIns="0" numCol="1" spcCol="1270" anchor="t" anchorCtr="0">
          <a:noAutofit/>
        </a:bodyPr>
        <a:lstStyle/>
        <a:p>
          <a:pPr lvl="0" algn="r" defTabSz="800100">
            <a:lnSpc>
              <a:spcPct val="90000"/>
            </a:lnSpc>
            <a:spcBef>
              <a:spcPct val="0"/>
            </a:spcBef>
            <a:spcAft>
              <a:spcPct val="35000"/>
            </a:spcAft>
          </a:pPr>
          <a:r>
            <a:rPr lang="tr-TR" sz="1800" b="1" kern="1200" dirty="0"/>
            <a:t>A kümesi kişilik bozuklukları</a:t>
          </a:r>
        </a:p>
      </dsp:txBody>
      <dsp:txXfrm>
        <a:off x="-1265578" y="1858746"/>
        <a:ext cx="3137725" cy="482488"/>
      </dsp:txXfrm>
    </dsp:sp>
    <dsp:sp modelId="{B2BF460E-65D0-4309-A219-6CF63965E4ED}">
      <dsp:nvSpPr>
        <dsp:cNvPr id="0" name=""/>
        <dsp:cNvSpPr/>
      </dsp:nvSpPr>
      <dsp:spPr>
        <a:xfrm>
          <a:off x="544528" y="531128"/>
          <a:ext cx="2403303" cy="3137725"/>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6032" tIns="425528" rIns="256032" bIns="256032" numCol="1" spcCol="1270" anchor="t" anchorCtr="0">
          <a:noAutofit/>
        </a:bodyPr>
        <a:lstStyle/>
        <a:p>
          <a:pPr marL="285750" lvl="1" indent="-285750" algn="l" defTabSz="1244600">
            <a:lnSpc>
              <a:spcPct val="90000"/>
            </a:lnSpc>
            <a:spcBef>
              <a:spcPct val="0"/>
            </a:spcBef>
            <a:spcAft>
              <a:spcPct val="15000"/>
            </a:spcAft>
            <a:buChar char="••"/>
          </a:pPr>
          <a:r>
            <a:rPr lang="tr-TR" sz="2800" kern="1200" dirty="0" err="1"/>
            <a:t>Paranoid</a:t>
          </a:r>
          <a:endParaRPr lang="tr-TR" sz="2800" kern="1200" dirty="0"/>
        </a:p>
        <a:p>
          <a:pPr marL="285750" lvl="1" indent="-285750" algn="l" defTabSz="1244600">
            <a:lnSpc>
              <a:spcPct val="90000"/>
            </a:lnSpc>
            <a:spcBef>
              <a:spcPct val="0"/>
            </a:spcBef>
            <a:spcAft>
              <a:spcPct val="15000"/>
            </a:spcAft>
            <a:buChar char="••"/>
          </a:pPr>
          <a:r>
            <a:rPr lang="tr-TR" sz="2800" kern="1200" dirty="0" err="1"/>
            <a:t>Şizoid</a:t>
          </a:r>
          <a:endParaRPr lang="tr-TR" sz="2800" kern="1200" dirty="0"/>
        </a:p>
        <a:p>
          <a:pPr marL="285750" lvl="1" indent="-285750" algn="l" defTabSz="1244600">
            <a:lnSpc>
              <a:spcPct val="90000"/>
            </a:lnSpc>
            <a:spcBef>
              <a:spcPct val="0"/>
            </a:spcBef>
            <a:spcAft>
              <a:spcPct val="15000"/>
            </a:spcAft>
            <a:buChar char="••"/>
          </a:pPr>
          <a:r>
            <a:rPr lang="tr-TR" sz="2800" kern="1200" dirty="0" err="1"/>
            <a:t>Şizotipal</a:t>
          </a:r>
          <a:r>
            <a:rPr lang="tr-TR" sz="2800" kern="1200" dirty="0"/>
            <a:t> </a:t>
          </a:r>
        </a:p>
        <a:p>
          <a:pPr marL="285750" lvl="1" indent="-285750" algn="l" defTabSz="1244600">
            <a:lnSpc>
              <a:spcPct val="90000"/>
            </a:lnSpc>
            <a:spcBef>
              <a:spcPct val="0"/>
            </a:spcBef>
            <a:spcAft>
              <a:spcPct val="15000"/>
            </a:spcAft>
            <a:buChar char="••"/>
          </a:pPr>
          <a:endParaRPr lang="tr-TR" sz="2800" kern="1200" dirty="0"/>
        </a:p>
      </dsp:txBody>
      <dsp:txXfrm>
        <a:off x="544528" y="531128"/>
        <a:ext cx="2403303" cy="3137725"/>
      </dsp:txXfrm>
    </dsp:sp>
    <dsp:sp modelId="{55C92E19-C532-4327-ADD1-8C258C6BB091}">
      <dsp:nvSpPr>
        <dsp:cNvPr id="0" name=""/>
        <dsp:cNvSpPr/>
      </dsp:nvSpPr>
      <dsp:spPr>
        <a:xfrm flipV="1">
          <a:off x="521667" y="353871"/>
          <a:ext cx="45720" cy="4572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904CBC30-C653-4220-BF38-DB848AD137C1}">
      <dsp:nvSpPr>
        <dsp:cNvPr id="0" name=""/>
        <dsp:cNvSpPr/>
      </dsp:nvSpPr>
      <dsp:spPr>
        <a:xfrm rot="16200000">
          <a:off x="2258685" y="1858746"/>
          <a:ext cx="3137725" cy="482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25528" bIns="0" numCol="1" spcCol="1270" anchor="t" anchorCtr="0">
          <a:noAutofit/>
        </a:bodyPr>
        <a:lstStyle/>
        <a:p>
          <a:pPr lvl="0" algn="r" defTabSz="800100">
            <a:lnSpc>
              <a:spcPct val="90000"/>
            </a:lnSpc>
            <a:spcBef>
              <a:spcPct val="0"/>
            </a:spcBef>
            <a:spcAft>
              <a:spcPct val="35000"/>
            </a:spcAft>
          </a:pPr>
          <a:r>
            <a:rPr lang="tr-TR" sz="1800" b="1" kern="1200" dirty="0"/>
            <a:t>B kümesi kişilik bozuklukları</a:t>
          </a:r>
        </a:p>
      </dsp:txBody>
      <dsp:txXfrm>
        <a:off x="2258685" y="1858746"/>
        <a:ext cx="3137725" cy="482488"/>
      </dsp:txXfrm>
    </dsp:sp>
    <dsp:sp modelId="{353AE95D-0F40-4092-9A94-3A22F23CE547}">
      <dsp:nvSpPr>
        <dsp:cNvPr id="0" name=""/>
        <dsp:cNvSpPr/>
      </dsp:nvSpPr>
      <dsp:spPr>
        <a:xfrm>
          <a:off x="4068792" y="531128"/>
          <a:ext cx="2403303" cy="3137725"/>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6032" tIns="425528" rIns="256032" bIns="256032" numCol="1" spcCol="1270" anchor="t" anchorCtr="0">
          <a:noAutofit/>
        </a:bodyPr>
        <a:lstStyle/>
        <a:p>
          <a:pPr marL="285750" lvl="1" indent="-285750" algn="l" defTabSz="1244600">
            <a:lnSpc>
              <a:spcPct val="90000"/>
            </a:lnSpc>
            <a:spcBef>
              <a:spcPct val="0"/>
            </a:spcBef>
            <a:spcAft>
              <a:spcPct val="15000"/>
            </a:spcAft>
            <a:buChar char="••"/>
          </a:pPr>
          <a:r>
            <a:rPr lang="tr-TR" sz="2800" kern="1200" dirty="0"/>
            <a:t>Antisosyal</a:t>
          </a:r>
        </a:p>
        <a:p>
          <a:pPr marL="285750" lvl="1" indent="-285750" algn="l" defTabSz="1244600">
            <a:lnSpc>
              <a:spcPct val="90000"/>
            </a:lnSpc>
            <a:spcBef>
              <a:spcPct val="0"/>
            </a:spcBef>
            <a:spcAft>
              <a:spcPct val="15000"/>
            </a:spcAft>
            <a:buChar char="••"/>
          </a:pPr>
          <a:r>
            <a:rPr lang="tr-TR" sz="2800" kern="1200" dirty="0" err="1"/>
            <a:t>Borderline</a:t>
          </a:r>
          <a:endParaRPr lang="tr-TR" sz="2800" kern="1200" dirty="0"/>
        </a:p>
        <a:p>
          <a:pPr marL="285750" lvl="1" indent="-285750" algn="l" defTabSz="1244600">
            <a:lnSpc>
              <a:spcPct val="90000"/>
            </a:lnSpc>
            <a:spcBef>
              <a:spcPct val="0"/>
            </a:spcBef>
            <a:spcAft>
              <a:spcPct val="15000"/>
            </a:spcAft>
            <a:buChar char="••"/>
          </a:pPr>
          <a:r>
            <a:rPr lang="tr-TR" sz="2800" kern="1200" dirty="0" err="1"/>
            <a:t>Narsisistik</a:t>
          </a:r>
          <a:r>
            <a:rPr lang="tr-TR" sz="2800" kern="1200" dirty="0"/>
            <a:t> </a:t>
          </a:r>
        </a:p>
        <a:p>
          <a:pPr marL="285750" lvl="1" indent="-285750" algn="l" defTabSz="1244600">
            <a:lnSpc>
              <a:spcPct val="90000"/>
            </a:lnSpc>
            <a:spcBef>
              <a:spcPct val="0"/>
            </a:spcBef>
            <a:spcAft>
              <a:spcPct val="15000"/>
            </a:spcAft>
            <a:buChar char="••"/>
          </a:pPr>
          <a:r>
            <a:rPr lang="tr-TR" sz="2800" kern="1200" dirty="0" err="1"/>
            <a:t>Histriyonik</a:t>
          </a:r>
          <a:r>
            <a:rPr lang="tr-TR" sz="2800" kern="1200" dirty="0"/>
            <a:t> </a:t>
          </a:r>
        </a:p>
      </dsp:txBody>
      <dsp:txXfrm>
        <a:off x="4068792" y="531128"/>
        <a:ext cx="2403303" cy="3137725"/>
      </dsp:txXfrm>
    </dsp:sp>
    <dsp:sp modelId="{8B6C9534-43FD-45EB-896C-FF7BCB65ADF1}">
      <dsp:nvSpPr>
        <dsp:cNvPr id="0" name=""/>
        <dsp:cNvSpPr/>
      </dsp:nvSpPr>
      <dsp:spPr>
        <a:xfrm>
          <a:off x="4045932" y="353871"/>
          <a:ext cx="45720" cy="4572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7C003972-D5C6-4E3D-8484-87FA678C269F}">
      <dsp:nvSpPr>
        <dsp:cNvPr id="0" name=""/>
        <dsp:cNvSpPr/>
      </dsp:nvSpPr>
      <dsp:spPr>
        <a:xfrm rot="16200000">
          <a:off x="5782949" y="1858746"/>
          <a:ext cx="3137725" cy="482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25528" bIns="0" numCol="1" spcCol="1270" anchor="t" anchorCtr="0">
          <a:noAutofit/>
        </a:bodyPr>
        <a:lstStyle/>
        <a:p>
          <a:pPr lvl="0" algn="r" defTabSz="800100">
            <a:lnSpc>
              <a:spcPct val="90000"/>
            </a:lnSpc>
            <a:spcBef>
              <a:spcPct val="0"/>
            </a:spcBef>
            <a:spcAft>
              <a:spcPct val="35000"/>
            </a:spcAft>
          </a:pPr>
          <a:r>
            <a:rPr lang="tr-TR" sz="1800" b="1" kern="1200" dirty="0"/>
            <a:t>C kümesi kişilik bozuklukları</a:t>
          </a:r>
        </a:p>
      </dsp:txBody>
      <dsp:txXfrm>
        <a:off x="5782949" y="1858746"/>
        <a:ext cx="3137725" cy="482488"/>
      </dsp:txXfrm>
    </dsp:sp>
    <dsp:sp modelId="{DDA270DE-6709-4D73-96C3-EC7FA408A624}">
      <dsp:nvSpPr>
        <dsp:cNvPr id="0" name=""/>
        <dsp:cNvSpPr/>
      </dsp:nvSpPr>
      <dsp:spPr>
        <a:xfrm>
          <a:off x="7593056" y="531128"/>
          <a:ext cx="2403303" cy="3137725"/>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6032" tIns="425528" rIns="256032" bIns="256032" numCol="1" spcCol="1270" anchor="t" anchorCtr="0">
          <a:noAutofit/>
        </a:bodyPr>
        <a:lstStyle/>
        <a:p>
          <a:pPr marL="285750" lvl="1" indent="-285750" algn="l" defTabSz="1244600">
            <a:lnSpc>
              <a:spcPct val="90000"/>
            </a:lnSpc>
            <a:spcBef>
              <a:spcPct val="0"/>
            </a:spcBef>
            <a:spcAft>
              <a:spcPct val="15000"/>
            </a:spcAft>
            <a:buChar char="••"/>
          </a:pPr>
          <a:r>
            <a:rPr lang="tr-TR" sz="2800" kern="1200" dirty="0"/>
            <a:t>Çekingen</a:t>
          </a:r>
        </a:p>
        <a:p>
          <a:pPr marL="285750" lvl="1" indent="-285750" algn="l" defTabSz="1244600">
            <a:lnSpc>
              <a:spcPct val="90000"/>
            </a:lnSpc>
            <a:spcBef>
              <a:spcPct val="0"/>
            </a:spcBef>
            <a:spcAft>
              <a:spcPct val="15000"/>
            </a:spcAft>
            <a:buChar char="••"/>
          </a:pPr>
          <a:r>
            <a:rPr lang="tr-TR" sz="2800" kern="1200" dirty="0"/>
            <a:t>Bağımlı</a:t>
          </a:r>
        </a:p>
        <a:p>
          <a:pPr marL="285750" lvl="1" indent="-285750" algn="l" defTabSz="1244600">
            <a:lnSpc>
              <a:spcPct val="90000"/>
            </a:lnSpc>
            <a:spcBef>
              <a:spcPct val="0"/>
            </a:spcBef>
            <a:spcAft>
              <a:spcPct val="15000"/>
            </a:spcAft>
            <a:buChar char="••"/>
          </a:pPr>
          <a:r>
            <a:rPr lang="tr-TR" sz="2800" kern="1200" dirty="0"/>
            <a:t>Obsesif-</a:t>
          </a:r>
          <a:r>
            <a:rPr lang="tr-TR" sz="2800" kern="1200" dirty="0" err="1"/>
            <a:t>kompulsif</a:t>
          </a:r>
          <a:r>
            <a:rPr lang="tr-TR" sz="2800" kern="1200" dirty="0"/>
            <a:t> </a:t>
          </a:r>
        </a:p>
      </dsp:txBody>
      <dsp:txXfrm>
        <a:off x="7593056" y="531128"/>
        <a:ext cx="2403303" cy="3137725"/>
      </dsp:txXfrm>
    </dsp:sp>
    <dsp:sp modelId="{2231EB0B-0FA3-454C-924B-B7931A544F39}">
      <dsp:nvSpPr>
        <dsp:cNvPr id="0" name=""/>
        <dsp:cNvSpPr/>
      </dsp:nvSpPr>
      <dsp:spPr>
        <a:xfrm>
          <a:off x="7570196" y="353871"/>
          <a:ext cx="45720" cy="45720"/>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041E48-0DC7-4583-99B4-FDD5CBEACB63}" type="datetimeFigureOut">
              <a:rPr lang="tr-TR" smtClean="0"/>
              <a:t>31.05.2017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AD1E39-CD05-422C-9AE9-6DC8BDD06E17}" type="slidenum">
              <a:rPr lang="tr-TR" smtClean="0"/>
              <a:t>‹#›</a:t>
            </a:fld>
            <a:endParaRPr lang="tr-TR"/>
          </a:p>
        </p:txBody>
      </p:sp>
    </p:spTree>
    <p:extLst>
      <p:ext uri="{BB962C8B-B14F-4D97-AF65-F5344CB8AC3E}">
        <p14:creationId xmlns:p14="http://schemas.microsoft.com/office/powerpoint/2010/main" val="414401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4AD1E39-CD05-422C-9AE9-6DC8BDD06E17}" type="slidenum">
              <a:rPr lang="tr-TR" smtClean="0"/>
              <a:t>26</a:t>
            </a:fld>
            <a:endParaRPr lang="tr-TR"/>
          </a:p>
        </p:txBody>
      </p:sp>
    </p:spTree>
    <p:extLst>
      <p:ext uri="{BB962C8B-B14F-4D97-AF65-F5344CB8AC3E}">
        <p14:creationId xmlns:p14="http://schemas.microsoft.com/office/powerpoint/2010/main" val="2441687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tr-TR"/>
              <a:t>Asıl başlık stili için tıklayın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778430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391218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tr-TR"/>
              <a:t>Asıl başlık stili için tıklayın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093311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tıklayın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503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4048357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213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tıklayın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912394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C01E61-E64D-485C-9AB6-067FB6096C71}" type="datetimeFigureOut">
              <a:rPr lang="tr-TR" smtClean="0"/>
              <a:t>31.05.2017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97291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8AC01E61-E64D-485C-9AB6-067FB6096C71}" type="datetimeFigureOut">
              <a:rPr lang="tr-TR" smtClean="0"/>
              <a:t>31.05.2017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359176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AC01E61-E64D-485C-9AB6-067FB6096C71}" type="datetimeFigureOut">
              <a:rPr lang="tr-TR" smtClean="0"/>
              <a:t>31.05.2017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1950311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B02BEE-150A-43E3-9D38-5FCDEFA2C42C}" type="slidenum">
              <a:rPr lang="tr-TR" smtClean="0"/>
              <a:t>‹#›</a:t>
            </a:fld>
            <a:endParaRPr lang="tr-TR"/>
          </a:p>
        </p:txBody>
      </p:sp>
    </p:spTree>
    <p:extLst>
      <p:ext uri="{BB962C8B-B14F-4D97-AF65-F5344CB8AC3E}">
        <p14:creationId xmlns:p14="http://schemas.microsoft.com/office/powerpoint/2010/main" val="145694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1776564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106095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1409618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1648593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tr-TR"/>
              <a:t>Asıl başlık stili için tıklayın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AC01E61-E64D-485C-9AB6-067FB6096C71}" type="datetimeFigureOut">
              <a:rPr lang="tr-TR" smtClean="0"/>
              <a:t>31.05.2017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702979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659116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45127" y="2507550"/>
            <a:ext cx="5156200"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7550"/>
            <a:ext cx="5181601"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8AC01E61-E64D-485C-9AB6-067FB6096C71}" type="datetimeFigureOut">
              <a:rPr lang="tr-TR" smtClean="0"/>
              <a:t>31.05.2017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CB02BEE-150A-43E3-9D38-5FCDEFA2C42C}" type="slidenum">
              <a:rPr lang="tr-TR" smtClean="0"/>
              <a:t>‹#›</a:t>
            </a:fld>
            <a:endParaRPr lang="tr-TR"/>
          </a:p>
        </p:txBody>
      </p:sp>
      <p:sp>
        <p:nvSpPr>
          <p:cNvPr id="10" name="Title 9"/>
          <p:cNvSpPr>
            <a:spLocks noGrp="1"/>
          </p:cNvSpPr>
          <p:nvPr>
            <p:ph type="title"/>
          </p:nvPr>
        </p:nvSpPr>
        <p:spPr/>
        <p:txBody>
          <a:bodyPr/>
          <a:lstStyle/>
          <a:p>
            <a:r>
              <a:rPr lang="tr-TR"/>
              <a:t>Asıl başlık stili için tıklayın</a:t>
            </a:r>
            <a:endParaRPr lang="en-US" dirty="0"/>
          </a:p>
        </p:txBody>
      </p:sp>
    </p:spTree>
    <p:extLst>
      <p:ext uri="{BB962C8B-B14F-4D97-AF65-F5344CB8AC3E}">
        <p14:creationId xmlns:p14="http://schemas.microsoft.com/office/powerpoint/2010/main" val="4105537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AC01E61-E64D-485C-9AB6-067FB6096C71}" type="datetimeFigureOut">
              <a:rPr lang="tr-TR" smtClean="0"/>
              <a:t>31.05.2017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CB02BEE-150A-43E3-9D38-5FCDEFA2C42C}" type="slidenum">
              <a:rPr lang="tr-TR" smtClean="0"/>
              <a:t>‹#›</a:t>
            </a:fld>
            <a:endParaRPr lang="tr-TR"/>
          </a:p>
        </p:txBody>
      </p:sp>
      <p:sp>
        <p:nvSpPr>
          <p:cNvPr id="6" name="Title 5"/>
          <p:cNvSpPr>
            <a:spLocks noGrp="1"/>
          </p:cNvSpPr>
          <p:nvPr>
            <p:ph type="title"/>
          </p:nvPr>
        </p:nvSpPr>
        <p:spPr/>
        <p:txBody>
          <a:bodyPr/>
          <a:lstStyle/>
          <a:p>
            <a:r>
              <a:rPr lang="tr-TR"/>
              <a:t>Asıl başlık stili için tıklayın</a:t>
            </a:r>
            <a:endParaRPr lang="en-US"/>
          </a:p>
        </p:txBody>
      </p:sp>
    </p:spTree>
    <p:extLst>
      <p:ext uri="{BB962C8B-B14F-4D97-AF65-F5344CB8AC3E}">
        <p14:creationId xmlns:p14="http://schemas.microsoft.com/office/powerpoint/2010/main" val="185381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01E61-E64D-485C-9AB6-067FB6096C71}" type="datetimeFigureOut">
              <a:rPr lang="tr-TR" smtClean="0"/>
              <a:t>31.05.2017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827617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tr-TR"/>
              <a:t>Asıl başlık stili için tıklayın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213881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tr-TR"/>
              <a:t>Asıl başlık stili için tıklayın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AC01E61-E64D-485C-9AB6-067FB6096C71}" type="datetimeFigureOut">
              <a:rPr lang="tr-TR" smtClean="0"/>
              <a:t>31.05.2017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CB02BEE-150A-43E3-9D38-5FCDEFA2C42C}" type="slidenum">
              <a:rPr lang="tr-TR" smtClean="0"/>
              <a:t>‹#›</a:t>
            </a:fld>
            <a:endParaRPr lang="tr-TR"/>
          </a:p>
        </p:txBody>
      </p:sp>
    </p:spTree>
    <p:extLst>
      <p:ext uri="{BB962C8B-B14F-4D97-AF65-F5344CB8AC3E}">
        <p14:creationId xmlns:p14="http://schemas.microsoft.com/office/powerpoint/2010/main" val="813818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8AC01E61-E64D-485C-9AB6-067FB6096C71}" type="datetimeFigureOut">
              <a:rPr lang="tr-TR" smtClean="0"/>
              <a:t>31.05.2017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CB02BEE-150A-43E3-9D38-5FCDEFA2C42C}" type="slidenum">
              <a:rPr lang="tr-TR" smtClean="0"/>
              <a:t>‹#›</a:t>
            </a:fld>
            <a:endParaRPr lang="tr-TR"/>
          </a:p>
        </p:txBody>
      </p:sp>
    </p:spTree>
    <p:extLst>
      <p:ext uri="{BB962C8B-B14F-4D97-AF65-F5344CB8AC3E}">
        <p14:creationId xmlns:p14="http://schemas.microsoft.com/office/powerpoint/2010/main" val="34037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AC01E61-E64D-485C-9AB6-067FB6096C71}" type="datetimeFigureOut">
              <a:rPr lang="tr-TR" smtClean="0"/>
              <a:t>31.05.2017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CB02BEE-150A-43E3-9D38-5FCDEFA2C42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20479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KİŞİLİK BOZUKLUKLARI</a:t>
            </a:r>
          </a:p>
        </p:txBody>
      </p:sp>
      <p:sp>
        <p:nvSpPr>
          <p:cNvPr id="3" name="Alt Başlık 2"/>
          <p:cNvSpPr>
            <a:spLocks noGrp="1"/>
          </p:cNvSpPr>
          <p:nvPr>
            <p:ph type="subTitle" idx="1"/>
          </p:nvPr>
        </p:nvSpPr>
        <p:spPr/>
        <p:txBody>
          <a:bodyPr>
            <a:normAutofit fontScale="85000" lnSpcReduction="20000"/>
          </a:bodyPr>
          <a:lstStyle/>
          <a:p>
            <a:pPr algn="r"/>
            <a:r>
              <a:rPr lang="tr-TR" dirty="0" err="1"/>
              <a:t>Araş.gör.Dr.Esranur</a:t>
            </a:r>
            <a:r>
              <a:rPr lang="tr-TR" dirty="0"/>
              <a:t> AKBULUT</a:t>
            </a:r>
          </a:p>
          <a:p>
            <a:pPr algn="r"/>
            <a:r>
              <a:rPr lang="tr-TR" dirty="0"/>
              <a:t>KTÜ Tıp Fakültesi Aile Hekimliği AD</a:t>
            </a:r>
          </a:p>
          <a:p>
            <a:pPr algn="r"/>
            <a:r>
              <a:rPr lang="tr-TR" dirty="0"/>
              <a:t>23.05.2017</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1722" y="181022"/>
            <a:ext cx="3263958" cy="2572338"/>
          </a:xfrm>
          <a:prstGeom prst="rect">
            <a:avLst/>
          </a:prstGeom>
        </p:spPr>
      </p:pic>
    </p:spTree>
    <p:extLst>
      <p:ext uri="{BB962C8B-B14F-4D97-AF65-F5344CB8AC3E}">
        <p14:creationId xmlns:p14="http://schemas.microsoft.com/office/powerpoint/2010/main" val="84680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PARANOİD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TANI KRİTERLERİ (DSM-V)</a:t>
            </a:r>
          </a:p>
          <a:p>
            <a:r>
              <a:rPr lang="tr-TR" dirty="0"/>
              <a:t>A- aşağıdakilerden en az dördünün olması ile belirli, genç erişkinlik döneminde başlayan ve değişik koşullar altında ortaya çıkan, başkalarının davranışlarını kötü niyetli olarak yorumlayıp sürekli bir güvensizlik ve kuşkuculuk;</a:t>
            </a:r>
          </a:p>
          <a:p>
            <a:r>
              <a:rPr lang="tr-TR" dirty="0"/>
              <a:t>1. Yeterli bir temele dayanmadan, başkalarının kendisini sömürdüğünden, kendisine kötülük yaptığından ya da kendisini aldattığından kuşkulanır.</a:t>
            </a:r>
          </a:p>
          <a:p>
            <a:r>
              <a:rPr lang="tr-TR" dirty="0"/>
              <a:t>2. Arkadaşlarının  kendisine olan bağlılıkları ya da güvenilirlikleriyle ilgili yersiz kuşkuları vardır.</a:t>
            </a:r>
          </a:p>
          <a:p>
            <a:r>
              <a:rPr lang="tr-TR" dirty="0"/>
              <a:t>3. Söylediklerinin kendisine karşı kullanılacağı korkusuyla başkalarına açılmak istemez</a:t>
            </a:r>
          </a:p>
          <a:p>
            <a:r>
              <a:rPr lang="tr-TR" dirty="0"/>
              <a:t>4. Sıradan sözlerden ya da olaylardan aşağılama ya da göz korkutma anlamı çıkarır.</a:t>
            </a:r>
          </a:p>
          <a:p>
            <a:endParaRPr lang="tr-TR" dirty="0"/>
          </a:p>
          <a:p>
            <a:endParaRPr lang="tr-TR" dirty="0"/>
          </a:p>
        </p:txBody>
      </p:sp>
    </p:spTree>
    <p:extLst>
      <p:ext uri="{BB962C8B-B14F-4D97-AF65-F5344CB8AC3E}">
        <p14:creationId xmlns:p14="http://schemas.microsoft.com/office/powerpoint/2010/main" val="317817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PARANOİD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5. Sürekli kin besler.</a:t>
            </a:r>
          </a:p>
          <a:p>
            <a:r>
              <a:rPr lang="tr-TR" dirty="0"/>
              <a:t>6. Ortada bir neden yokken başkalarının kimi davranışlarını, kişiliğine ya da saygınlığına bir saldırı olarak algılar ve bunlara birden öfkeyle karşılık verir ya da karşı saldırıya geçer.</a:t>
            </a:r>
          </a:p>
          <a:p>
            <a:r>
              <a:rPr lang="tr-TR" dirty="0"/>
              <a:t>7. Eşinin yada cinsel partnerinin sadakatiyle ilgili yineleyici, yersiz kuşkuları vardır.</a:t>
            </a:r>
          </a:p>
          <a:p>
            <a:endParaRPr lang="tr-TR" dirty="0"/>
          </a:p>
          <a:p>
            <a:r>
              <a:rPr lang="tr-TR" dirty="0"/>
              <a:t>B- Yalnızca şizofreni, iki uçlu bir bozukluk ya da psikoz özellik gösteren depresyon bozukluğunun gidişi sırasında ortaya çıkmaz ve başka bir sağlık durumunun fizyolojik etkilerine bağlanamaz.</a:t>
            </a:r>
          </a:p>
          <a:p>
            <a:r>
              <a:rPr lang="tr-TR" b="1" dirty="0"/>
              <a:t>Not</a:t>
            </a:r>
            <a:r>
              <a:rPr lang="tr-TR" dirty="0"/>
              <a:t>: şizofreninin başlangıcı öncesinde tanı ölçütleri karşılanıyorsa ‘hastalık öncesi’ deyişini ekleyin (hastalık öncesi </a:t>
            </a:r>
            <a:r>
              <a:rPr lang="tr-TR" dirty="0" err="1"/>
              <a:t>paranoid</a:t>
            </a:r>
            <a:r>
              <a:rPr lang="tr-TR" dirty="0"/>
              <a:t> kişilik bozukluğu)</a:t>
            </a:r>
          </a:p>
        </p:txBody>
      </p:sp>
    </p:spTree>
    <p:extLst>
      <p:ext uri="{BB962C8B-B14F-4D97-AF65-F5344CB8AC3E}">
        <p14:creationId xmlns:p14="http://schemas.microsoft.com/office/powerpoint/2010/main" val="1410453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ŞİZOİD KİŞİLİK BOZUKLUĞU</a:t>
            </a:r>
          </a:p>
          <a:p>
            <a:r>
              <a:rPr lang="tr-TR" b="1" dirty="0"/>
              <a:t> </a:t>
            </a:r>
          </a:p>
          <a:p>
            <a:pPr lvl="1">
              <a:buFont typeface="Wingdings" panose="05000000000000000000" pitchFamily="2" charset="2"/>
              <a:buChar char="Ø"/>
            </a:pPr>
            <a:r>
              <a:rPr lang="tr-TR" dirty="0"/>
              <a:t>Yakın ilişkilerden kaçınma, içe dönük olma ve duygularını anlatmakta kısıtlılık yaşama</a:t>
            </a:r>
          </a:p>
          <a:p>
            <a:pPr lvl="1">
              <a:buFont typeface="Wingdings" panose="05000000000000000000" pitchFamily="2" charset="2"/>
              <a:buChar char="Ø"/>
            </a:pPr>
            <a:r>
              <a:rPr lang="tr-TR" dirty="0"/>
              <a:t>Görülme sıklığı %7,5</a:t>
            </a:r>
          </a:p>
          <a:p>
            <a:pPr lvl="1">
              <a:buFont typeface="Wingdings" panose="05000000000000000000" pitchFamily="2" charset="2"/>
              <a:buChar char="Ø"/>
            </a:pPr>
            <a:r>
              <a:rPr lang="tr-TR" dirty="0"/>
              <a:t>Erkeklerde iki kat daha fazla</a:t>
            </a:r>
          </a:p>
          <a:p>
            <a:pPr lvl="1">
              <a:buFont typeface="Wingdings" panose="05000000000000000000" pitchFamily="2" charset="2"/>
              <a:buChar char="Ø"/>
            </a:pPr>
            <a:r>
              <a:rPr lang="tr-TR" dirty="0" err="1"/>
              <a:t>Şizofrenik</a:t>
            </a:r>
            <a:r>
              <a:rPr lang="tr-TR" dirty="0"/>
              <a:t> yakını olanlarda daha sık</a:t>
            </a:r>
          </a:p>
          <a:p>
            <a:pPr lvl="1">
              <a:buFont typeface="Wingdings" panose="05000000000000000000" pitchFamily="2" charset="2"/>
              <a:buChar char="Ø"/>
            </a:pPr>
            <a:r>
              <a:rPr lang="tr-TR" dirty="0"/>
              <a:t>Etiyoloji &gt;&gt; Genetik yatkınlık ve çocukluk döneminde ailesel ilişkilerde bozukluk</a:t>
            </a:r>
          </a:p>
          <a:p>
            <a:endParaRPr lang="tr-TR" b="1" dirty="0"/>
          </a:p>
        </p:txBody>
      </p:sp>
    </p:spTree>
    <p:extLst>
      <p:ext uri="{BB962C8B-B14F-4D97-AF65-F5344CB8AC3E}">
        <p14:creationId xmlns:p14="http://schemas.microsoft.com/office/powerpoint/2010/main" val="3085763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ŞİZOİD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 Aşağıdakilerden en az dördü ile belirli, erken erişkinlikte başlayan ve değişik bağlamlarda ortaya çıkan, toplumsal ilişkilerden kopma ve kişiler arası ortamlarda duygularını kısıtlı gösterme, yaygın örüntüsü;</a:t>
            </a:r>
          </a:p>
          <a:p>
            <a:r>
              <a:rPr lang="tr-TR" dirty="0"/>
              <a:t>1- Ailenin bir üyesi olmak da dahil yakın ilişkilere girmek istemez ve yakın ilişkilerden hoşlanmaz.</a:t>
            </a:r>
          </a:p>
          <a:p>
            <a:r>
              <a:rPr lang="tr-TR" dirty="0"/>
              <a:t>2- Genellikle tek başına etkinlikte bulunmayı yeğler.</a:t>
            </a:r>
          </a:p>
          <a:p>
            <a:r>
              <a:rPr lang="tr-TR" dirty="0"/>
              <a:t>3-Cinsel yakınlaşmaya çok az ilgi duyar.</a:t>
            </a:r>
          </a:p>
          <a:p>
            <a:r>
              <a:rPr lang="tr-TR" dirty="0"/>
              <a:t>4-Çok az etkinlikten zevk alır.</a:t>
            </a:r>
          </a:p>
          <a:p>
            <a:endParaRPr lang="tr-TR" dirty="0"/>
          </a:p>
        </p:txBody>
      </p:sp>
    </p:spTree>
    <p:extLst>
      <p:ext uri="{BB962C8B-B14F-4D97-AF65-F5344CB8AC3E}">
        <p14:creationId xmlns:p14="http://schemas.microsoft.com/office/powerpoint/2010/main" val="1953584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ŞİZOİD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5-Birinci derece akrabaları dışında yakın arkadaşları ve sırdaşları yoktur.</a:t>
            </a:r>
          </a:p>
          <a:p>
            <a:r>
              <a:rPr lang="tr-TR" dirty="0"/>
              <a:t>6- Başkalarının övgülerine ya da yergilerine aldırmaz.</a:t>
            </a:r>
          </a:p>
          <a:p>
            <a:r>
              <a:rPr lang="tr-TR" dirty="0"/>
              <a:t>7-Duygusal olarak soğuktur, kopuktur, tekdüze duygulanımı vardır.</a:t>
            </a:r>
          </a:p>
          <a:p>
            <a:endParaRPr lang="tr-TR" dirty="0"/>
          </a:p>
          <a:p>
            <a:r>
              <a:rPr lang="tr-TR" dirty="0"/>
              <a:t>B- Yalnızca şizofreni, </a:t>
            </a:r>
            <a:r>
              <a:rPr lang="tr-TR" dirty="0" err="1"/>
              <a:t>ikiuçlu</a:t>
            </a:r>
            <a:r>
              <a:rPr lang="tr-TR" dirty="0"/>
              <a:t> bir bozukluk, psikoz özellikleri gösteren depresyon bozukluğu ya da otizm açılımı kapsamında bozukluğun gidişi sırasında ortaya çıkmaz ve başka bir sağlık durumunun fizyolojik etkilerine bağlanamaz.</a:t>
            </a:r>
          </a:p>
          <a:p>
            <a:r>
              <a:rPr lang="tr-TR" b="1" dirty="0"/>
              <a:t>Not</a:t>
            </a:r>
            <a:r>
              <a:rPr lang="tr-TR" dirty="0"/>
              <a:t>: şizofreninin başlangıcı öncesinde tanı ölçütleri karşılanıyorsa ‘hastalık öncesi’ deyişini ekleyin (hastalık öncesi </a:t>
            </a:r>
            <a:r>
              <a:rPr lang="tr-TR" dirty="0" err="1"/>
              <a:t>şizoid</a:t>
            </a:r>
            <a:r>
              <a:rPr lang="tr-TR" dirty="0"/>
              <a:t> kişilik bozukluğu)</a:t>
            </a:r>
          </a:p>
          <a:p>
            <a:endParaRPr lang="tr-TR" dirty="0"/>
          </a:p>
        </p:txBody>
      </p:sp>
    </p:spTree>
    <p:extLst>
      <p:ext uri="{BB962C8B-B14F-4D97-AF65-F5344CB8AC3E}">
        <p14:creationId xmlns:p14="http://schemas.microsoft.com/office/powerpoint/2010/main" val="145497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ŞİZOTİPAL KİŞİLİK BOZUKLUĞU</a:t>
            </a:r>
          </a:p>
          <a:p>
            <a:endParaRPr lang="tr-TR" b="1" dirty="0"/>
          </a:p>
          <a:p>
            <a:pPr lvl="1">
              <a:buFont typeface="Wingdings" panose="05000000000000000000" pitchFamily="2" charset="2"/>
              <a:buChar char="Ø"/>
            </a:pPr>
            <a:r>
              <a:rPr lang="tr-TR" dirty="0"/>
              <a:t>Yakın ilişiklerden aniden rahatsızlık duyma, yakın ilişkiye girebilme becerisinde bozulma, alışılmışın dışında davranışlar sergileme, büyüsel düşüncelere sahip olma</a:t>
            </a:r>
          </a:p>
          <a:p>
            <a:pPr lvl="1">
              <a:buFont typeface="Wingdings" panose="05000000000000000000" pitchFamily="2" charset="2"/>
              <a:buChar char="Ø"/>
            </a:pPr>
            <a:r>
              <a:rPr lang="tr-TR" dirty="0"/>
              <a:t>Görülme sıklığı %3</a:t>
            </a:r>
          </a:p>
          <a:p>
            <a:pPr lvl="1">
              <a:buFont typeface="Wingdings" panose="05000000000000000000" pitchFamily="2" charset="2"/>
              <a:buChar char="Ø"/>
            </a:pPr>
            <a:r>
              <a:rPr lang="tr-TR" dirty="0"/>
              <a:t>Erkeklerde daha sık</a:t>
            </a:r>
          </a:p>
          <a:p>
            <a:pPr lvl="1">
              <a:buFont typeface="Wingdings" panose="05000000000000000000" pitchFamily="2" charset="2"/>
              <a:buChar char="Ø"/>
            </a:pPr>
            <a:r>
              <a:rPr lang="tr-TR" dirty="0" err="1"/>
              <a:t>Şizofrenik</a:t>
            </a:r>
            <a:r>
              <a:rPr lang="tr-TR" dirty="0"/>
              <a:t> yakını olanlarda daha sık</a:t>
            </a:r>
          </a:p>
          <a:p>
            <a:endParaRPr lang="tr-TR" dirty="0"/>
          </a:p>
          <a:p>
            <a:endParaRPr lang="tr-TR" dirty="0"/>
          </a:p>
        </p:txBody>
      </p:sp>
    </p:spTree>
    <p:extLst>
      <p:ext uri="{BB962C8B-B14F-4D97-AF65-F5344CB8AC3E}">
        <p14:creationId xmlns:p14="http://schemas.microsoft.com/office/powerpoint/2010/main" val="1407778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a:t>ŞİZOTİPAL KİŞİLİK BOZUKLUĞU</a:t>
            </a:r>
            <a:br>
              <a:rPr lang="tr-TR" sz="2000" dirty="0"/>
            </a:br>
            <a:endParaRPr lang="tr-TR" sz="2000" dirty="0"/>
          </a:p>
        </p:txBody>
      </p:sp>
      <p:sp>
        <p:nvSpPr>
          <p:cNvPr id="3" name="İçerik Yer Tutucusu 2"/>
          <p:cNvSpPr>
            <a:spLocks noGrp="1"/>
          </p:cNvSpPr>
          <p:nvPr>
            <p:ph idx="1"/>
          </p:nvPr>
        </p:nvSpPr>
        <p:spPr/>
        <p:txBody>
          <a:bodyPr>
            <a:normAutofit lnSpcReduction="10000"/>
          </a:bodyPr>
          <a:lstStyle/>
          <a:p>
            <a:r>
              <a:rPr lang="tr-TR" dirty="0"/>
              <a:t>TANI KRİTERLERİ  (DSM-V)</a:t>
            </a:r>
            <a:endParaRPr lang="tr-TR" b="1" dirty="0"/>
          </a:p>
          <a:p>
            <a:r>
              <a:rPr lang="tr-TR" dirty="0"/>
              <a:t>A- aşağıdakilerden en az beşi ile belirli, erken erişkinlikte başlayan ve değişik bağlamda ortaya çıkan, yakın ilişkilerde birden rahatsızlık duyma, toplumsal ve kişilerarası eksikliklerin yanı sıra bilişsel ve algısal çarpıtmalar ve </a:t>
            </a:r>
            <a:r>
              <a:rPr lang="tr-TR" dirty="0" err="1"/>
              <a:t>sıradışı</a:t>
            </a:r>
            <a:r>
              <a:rPr lang="tr-TR" dirty="0"/>
              <a:t> davranışlarla giden yaygın bir örüntü;</a:t>
            </a:r>
          </a:p>
          <a:p>
            <a:r>
              <a:rPr lang="tr-TR" dirty="0"/>
              <a:t>1- Alınma düşünceleri</a:t>
            </a:r>
          </a:p>
          <a:p>
            <a:r>
              <a:rPr lang="tr-TR" dirty="0"/>
              <a:t>2-Davranışları etkileyen alışılagelmişin dışında inançlar ya da büyüsel düşünme</a:t>
            </a:r>
          </a:p>
          <a:p>
            <a:r>
              <a:rPr lang="tr-TR" dirty="0"/>
              <a:t>3- Olağandışı algısal yaşantı, bedensel yanılsamalar</a:t>
            </a:r>
          </a:p>
          <a:p>
            <a:r>
              <a:rPr lang="tr-TR" dirty="0"/>
              <a:t>4- Olağana aykırı düşünce ya da konuşma</a:t>
            </a:r>
          </a:p>
          <a:p>
            <a:r>
              <a:rPr lang="tr-TR" dirty="0"/>
              <a:t>5- Kuşkuculuk ya da kuşkucu düşünceler</a:t>
            </a:r>
          </a:p>
          <a:p>
            <a:r>
              <a:rPr lang="tr-TR" dirty="0"/>
              <a:t>6-Uygunsuz ya da kısıtlı duygulanım</a:t>
            </a:r>
          </a:p>
          <a:p>
            <a:endParaRPr lang="tr-TR" dirty="0"/>
          </a:p>
        </p:txBody>
      </p:sp>
    </p:spTree>
    <p:extLst>
      <p:ext uri="{BB962C8B-B14F-4D97-AF65-F5344CB8AC3E}">
        <p14:creationId xmlns:p14="http://schemas.microsoft.com/office/powerpoint/2010/main" val="2653511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ŞİZOTİPAL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7- Sıra dışı davranış ya da görünüm</a:t>
            </a:r>
          </a:p>
          <a:p>
            <a:r>
              <a:rPr lang="tr-TR" dirty="0"/>
              <a:t>8- Birinci derece akrabalarının dışında yakın arkadaşlarının olmaması</a:t>
            </a:r>
          </a:p>
          <a:p>
            <a:r>
              <a:rPr lang="tr-TR" dirty="0"/>
              <a:t>9- Yakınlaşmayla azalmayan toplumsal kaygıya kuşkucu korkular eşlik eder.</a:t>
            </a:r>
          </a:p>
          <a:p>
            <a:endParaRPr lang="tr-TR" dirty="0"/>
          </a:p>
          <a:p>
            <a:r>
              <a:rPr lang="tr-TR" dirty="0"/>
              <a:t>B- Yalnızca şizofreni, iki uçlu bir bozukluk, psikoz özellikleri gösteren depresyon bozukluğu ya da otizm açılımı kapsamında bozukluğun gidişi sırasında ortaya çıkmaz ve başka bir sağlık durumunun fizyolojik etkilerine bağlanamaz.</a:t>
            </a:r>
          </a:p>
          <a:p>
            <a:endParaRPr lang="tr-TR" dirty="0"/>
          </a:p>
          <a:p>
            <a:r>
              <a:rPr lang="tr-TR" b="1" dirty="0"/>
              <a:t>Not</a:t>
            </a:r>
            <a:r>
              <a:rPr lang="tr-TR" dirty="0"/>
              <a:t>: şizofreninin başlangıcı öncesinde tanı ölçütleri karşılanıyorsa ‘hastalık öncesi’ deyişini ekleyin (hastalık öncesi </a:t>
            </a:r>
            <a:r>
              <a:rPr lang="tr-TR" dirty="0" err="1"/>
              <a:t>şizotipal</a:t>
            </a:r>
            <a:r>
              <a:rPr lang="tr-TR" dirty="0"/>
              <a:t> kişilik bozukluğu)</a:t>
            </a:r>
          </a:p>
          <a:p>
            <a:endParaRPr lang="tr-TR" dirty="0"/>
          </a:p>
        </p:txBody>
      </p:sp>
    </p:spTree>
    <p:extLst>
      <p:ext uri="{BB962C8B-B14F-4D97-AF65-F5344CB8AC3E}">
        <p14:creationId xmlns:p14="http://schemas.microsoft.com/office/powerpoint/2010/main" val="390299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 KÜMESİ KİŞİLİK BOZUKLUKLARI</a:t>
            </a:r>
          </a:p>
        </p:txBody>
      </p:sp>
      <p:sp>
        <p:nvSpPr>
          <p:cNvPr id="3" name="İçerik Yer Tutucusu 2"/>
          <p:cNvSpPr>
            <a:spLocks noGrp="1"/>
          </p:cNvSpPr>
          <p:nvPr>
            <p:ph idx="1"/>
          </p:nvPr>
        </p:nvSpPr>
        <p:spPr/>
        <p:txBody>
          <a:bodyPr/>
          <a:lstStyle/>
          <a:p>
            <a:r>
              <a:rPr lang="tr-TR" b="1" dirty="0"/>
              <a:t>ANTİSOSYAL KİŞİLİK BOZUKLUĞU</a:t>
            </a:r>
          </a:p>
          <a:p>
            <a:endParaRPr lang="tr-TR" b="1" dirty="0"/>
          </a:p>
          <a:p>
            <a:pPr lvl="1">
              <a:buFont typeface="Wingdings" panose="05000000000000000000" pitchFamily="2" charset="2"/>
              <a:buChar char="Ø"/>
            </a:pPr>
            <a:r>
              <a:rPr lang="tr-TR" dirty="0"/>
              <a:t>Ergenlik ve yetişkinlik döneminde sosyal normlara uygun davranışları sergileyememe, başkalarının haklarını önemsememe, hilekarlık ve hırsızlık, olumsuz performans, yasa dışı madde kullanma</a:t>
            </a:r>
          </a:p>
          <a:p>
            <a:pPr lvl="1">
              <a:buFont typeface="Wingdings" panose="05000000000000000000" pitchFamily="2" charset="2"/>
              <a:buChar char="Ø"/>
            </a:pPr>
            <a:r>
              <a:rPr lang="tr-TR" dirty="0"/>
              <a:t>Görülme sıklığı erkeklerde %3-7, kadınlarda %1</a:t>
            </a:r>
          </a:p>
          <a:p>
            <a:pPr lvl="1">
              <a:buFont typeface="Wingdings" panose="05000000000000000000" pitchFamily="2" charset="2"/>
              <a:buChar char="Ø"/>
            </a:pPr>
            <a:r>
              <a:rPr lang="tr-TR" dirty="0"/>
              <a:t>Genelde 15 yaş öncesi başlar</a:t>
            </a:r>
          </a:p>
          <a:p>
            <a:pPr lvl="1">
              <a:buFont typeface="Wingdings" panose="05000000000000000000" pitchFamily="2" charset="2"/>
              <a:buChar char="Ø"/>
            </a:pPr>
            <a:r>
              <a:rPr lang="tr-TR" dirty="0"/>
              <a:t>Dikkat eksikliği </a:t>
            </a:r>
            <a:r>
              <a:rPr lang="tr-TR" dirty="0" err="1"/>
              <a:t>hiperaktivite</a:t>
            </a:r>
            <a:r>
              <a:rPr lang="tr-TR" dirty="0"/>
              <a:t> bozukluğu ve davranım bozukluğu </a:t>
            </a:r>
            <a:r>
              <a:rPr lang="tr-TR" dirty="0" err="1"/>
              <a:t>yatkınlaştırıcı</a:t>
            </a:r>
            <a:endParaRPr lang="tr-TR" dirty="0"/>
          </a:p>
          <a:p>
            <a:pPr lvl="1">
              <a:buFont typeface="Wingdings" panose="05000000000000000000" pitchFamily="2" charset="2"/>
              <a:buChar char="Ø"/>
            </a:pPr>
            <a:r>
              <a:rPr lang="tr-TR" dirty="0"/>
              <a:t>Suç işleyenlerin %75 inden fazlası </a:t>
            </a:r>
            <a:r>
              <a:rPr lang="tr-TR" dirty="0" err="1"/>
              <a:t>antisosyal</a:t>
            </a:r>
            <a:r>
              <a:rPr lang="tr-TR" dirty="0"/>
              <a:t> kişilik bozukluğu gösterir</a:t>
            </a:r>
          </a:p>
          <a:p>
            <a:pPr lvl="1">
              <a:buFont typeface="Wingdings" panose="05000000000000000000" pitchFamily="2" charset="2"/>
              <a:buChar char="Ø"/>
            </a:pPr>
            <a:r>
              <a:rPr lang="tr-TR" dirty="0"/>
              <a:t>Etiyoloji &gt;&gt; Genetik faktörler, bölünmüş aile ortamı, düşük eğitim seviyeli ebeveynler</a:t>
            </a:r>
          </a:p>
          <a:p>
            <a:endParaRPr lang="tr-TR" dirty="0"/>
          </a:p>
          <a:p>
            <a:endParaRPr lang="tr-TR" dirty="0"/>
          </a:p>
          <a:p>
            <a:endParaRPr lang="tr-TR" dirty="0"/>
          </a:p>
        </p:txBody>
      </p:sp>
    </p:spTree>
    <p:extLst>
      <p:ext uri="{BB962C8B-B14F-4D97-AF65-F5344CB8AC3E}">
        <p14:creationId xmlns:p14="http://schemas.microsoft.com/office/powerpoint/2010/main" val="731044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ANTİSOSYAL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üçü ile belirli, 15 yaşından itibaren süregelen, başkalarının hakkını umursamayan ve çiğneyen yaygın bir örüntü;</a:t>
            </a:r>
          </a:p>
          <a:p>
            <a:r>
              <a:rPr lang="tr-TR" dirty="0"/>
              <a:t>1-Tutuklanmasına yol açan eylemlerde bulunma, yasal sorumlulukları yerine getirmeme</a:t>
            </a:r>
          </a:p>
          <a:p>
            <a:r>
              <a:rPr lang="tr-TR" dirty="0"/>
              <a:t>2-Sık yalan söyleme, takma ad kullanma, başkalarını dolandırma</a:t>
            </a:r>
          </a:p>
          <a:p>
            <a:r>
              <a:rPr lang="tr-TR" dirty="0"/>
              <a:t>3-Dürtüsellik ya da geleceğini tasarlamama</a:t>
            </a:r>
          </a:p>
          <a:p>
            <a:r>
              <a:rPr lang="tr-TR" dirty="0"/>
              <a:t>4-Sinirlilik, saldırganlık, başkalarının hakkına el uzatma</a:t>
            </a:r>
          </a:p>
          <a:p>
            <a:r>
              <a:rPr lang="tr-TR" dirty="0"/>
              <a:t>5-Kendinin ve başkalarının güvenliğini önemsememe</a:t>
            </a:r>
          </a:p>
          <a:p>
            <a:endParaRPr lang="tr-TR" dirty="0"/>
          </a:p>
        </p:txBody>
      </p:sp>
    </p:spTree>
    <p:extLst>
      <p:ext uri="{BB962C8B-B14F-4D97-AF65-F5344CB8AC3E}">
        <p14:creationId xmlns:p14="http://schemas.microsoft.com/office/powerpoint/2010/main" val="196635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AMAÇ</a:t>
            </a:r>
          </a:p>
          <a:p>
            <a:r>
              <a:rPr lang="tr-TR" dirty="0"/>
              <a:t>Kişilik bozuklukları hakkında bilgi vermek</a:t>
            </a:r>
          </a:p>
        </p:txBody>
      </p:sp>
    </p:spTree>
    <p:extLst>
      <p:ext uri="{BB962C8B-B14F-4D97-AF65-F5344CB8AC3E}">
        <p14:creationId xmlns:p14="http://schemas.microsoft.com/office/powerpoint/2010/main" val="1365990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ANTİSOSYAL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6-Sürekli bir işinin olmaması, parasal yükümlülüklerini yerine getirmeme</a:t>
            </a:r>
          </a:p>
          <a:p>
            <a:r>
              <a:rPr lang="tr-TR" dirty="0"/>
              <a:t>7-Kötü davranışları sonucunda pişmanlık duymama</a:t>
            </a:r>
          </a:p>
          <a:p>
            <a:endParaRPr lang="tr-TR" dirty="0"/>
          </a:p>
          <a:p>
            <a:r>
              <a:rPr lang="tr-TR" dirty="0"/>
              <a:t>B-Kişi en az 18 yaşındadır.</a:t>
            </a:r>
          </a:p>
          <a:p>
            <a:r>
              <a:rPr lang="tr-TR" dirty="0"/>
              <a:t>C-15 yaşından önce davranım bozukluğu olduğuna dair kanıtlar vardır.</a:t>
            </a:r>
          </a:p>
          <a:p>
            <a:r>
              <a:rPr lang="tr-TR" dirty="0"/>
              <a:t>D-Toplumdışı davranışlar yalnızca şizofreni ya da </a:t>
            </a:r>
            <a:r>
              <a:rPr lang="tr-TR" dirty="0" err="1"/>
              <a:t>ikiuçlu</a:t>
            </a:r>
            <a:r>
              <a:rPr lang="tr-TR" dirty="0"/>
              <a:t> bozukluğun gidişi sırasında ortaya çıkmamıştır.</a:t>
            </a:r>
          </a:p>
          <a:p>
            <a:endParaRPr lang="tr-TR" dirty="0"/>
          </a:p>
        </p:txBody>
      </p:sp>
    </p:spTree>
    <p:extLst>
      <p:ext uri="{BB962C8B-B14F-4D97-AF65-F5344CB8AC3E}">
        <p14:creationId xmlns:p14="http://schemas.microsoft.com/office/powerpoint/2010/main" val="61439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BORDERLİNE KİŞİLİK BOZUKLUĞU</a:t>
            </a:r>
          </a:p>
          <a:p>
            <a:endParaRPr lang="tr-TR" b="1" dirty="0"/>
          </a:p>
          <a:p>
            <a:pPr lvl="1">
              <a:buFont typeface="Wingdings" panose="05000000000000000000" pitchFamily="2" charset="2"/>
              <a:buChar char="Ø"/>
            </a:pPr>
            <a:r>
              <a:rPr lang="tr-TR" dirty="0"/>
              <a:t>Kişiler arası ilişkilerde yoğun tutarsızlık, uygunsuz-yoğun öfke, tekrarlayan intihar tehditleri ve hareketleri, gerçeği değerlendirme becerisinde kusur, kendine zarar verme davranışları</a:t>
            </a:r>
          </a:p>
          <a:p>
            <a:pPr lvl="1">
              <a:buFont typeface="Wingdings" panose="05000000000000000000" pitchFamily="2" charset="2"/>
              <a:buChar char="Ø"/>
            </a:pPr>
            <a:r>
              <a:rPr lang="tr-TR" dirty="0"/>
              <a:t>Görülme sıklığı %1-2</a:t>
            </a:r>
          </a:p>
          <a:p>
            <a:pPr lvl="1">
              <a:buFont typeface="Wingdings" panose="05000000000000000000" pitchFamily="2" charset="2"/>
              <a:buChar char="Ø"/>
            </a:pPr>
            <a:r>
              <a:rPr lang="tr-TR" dirty="0"/>
              <a:t>Genç yetişkinlerde daha sık</a:t>
            </a:r>
          </a:p>
          <a:p>
            <a:pPr lvl="1">
              <a:buFont typeface="Wingdings" panose="05000000000000000000" pitchFamily="2" charset="2"/>
              <a:buChar char="Ø"/>
            </a:pPr>
            <a:r>
              <a:rPr lang="tr-TR" dirty="0"/>
              <a:t>Etiyoloji &gt;&gt; çocukluk döneminde fiziksel, cinsel, duygusal istismar öyküsü, olgunlaşmamış baş etme stilleri, duyarlı kişilik yapısı, genetik faktörler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9453" y="286603"/>
            <a:ext cx="2406227" cy="2221133"/>
          </a:xfrm>
          <a:prstGeom prst="rect">
            <a:avLst/>
          </a:prstGeom>
        </p:spPr>
      </p:pic>
    </p:spTree>
    <p:extLst>
      <p:ext uri="{BB962C8B-B14F-4D97-AF65-F5344CB8AC3E}">
        <p14:creationId xmlns:p14="http://schemas.microsoft.com/office/powerpoint/2010/main" val="2627730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BORDERLİNE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beşi ile belirli, erken erişkinlikte başlayan, kişilerarası ilişkilerde, benlik algısında ve duygulanımda tutarsızlık;</a:t>
            </a:r>
          </a:p>
          <a:p>
            <a:r>
              <a:rPr lang="tr-TR" dirty="0"/>
              <a:t>1-Terk edilmekten kaçınmak için çılgınca çaba gösterme</a:t>
            </a:r>
          </a:p>
          <a:p>
            <a:r>
              <a:rPr lang="tr-TR" dirty="0"/>
              <a:t>2-Gözünde aşırı büyütme ve yerin dibine sokma uçları arasında giden, tutarsız ve gergin kişilerarası ilişkiler</a:t>
            </a:r>
          </a:p>
          <a:p>
            <a:r>
              <a:rPr lang="tr-TR" dirty="0"/>
              <a:t>3-Kimlik karmaşası</a:t>
            </a:r>
          </a:p>
          <a:p>
            <a:r>
              <a:rPr lang="tr-TR" dirty="0"/>
              <a:t>4-Kendine kötülüğü dokunacak en az iki </a:t>
            </a:r>
            <a:r>
              <a:rPr lang="tr-TR" dirty="0" err="1"/>
              <a:t>dürtüsellik</a:t>
            </a:r>
            <a:r>
              <a:rPr lang="tr-TR" dirty="0"/>
              <a:t> (para harcama, cinsellik, madde kötüye kullanımı, güvensiz araç kullanma </a:t>
            </a:r>
            <a:r>
              <a:rPr lang="tr-TR" dirty="0" err="1"/>
              <a:t>vb</a:t>
            </a:r>
            <a:r>
              <a:rPr lang="tr-TR" dirty="0"/>
              <a:t>)</a:t>
            </a:r>
          </a:p>
          <a:p>
            <a:endParaRPr lang="tr-TR" dirty="0"/>
          </a:p>
        </p:txBody>
      </p:sp>
    </p:spTree>
    <p:extLst>
      <p:ext uri="{BB962C8B-B14F-4D97-AF65-F5344CB8AC3E}">
        <p14:creationId xmlns:p14="http://schemas.microsoft.com/office/powerpoint/2010/main" val="1923841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BORDERLİNE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5-Yineleyici intihar davranışları, girişimleri ya da göz korkutmalar</a:t>
            </a:r>
          </a:p>
          <a:p>
            <a:r>
              <a:rPr lang="tr-TR" dirty="0"/>
              <a:t>6-Duygulanımda tutarsızlık</a:t>
            </a:r>
          </a:p>
          <a:p>
            <a:r>
              <a:rPr lang="tr-TR" dirty="0"/>
              <a:t>7-Süreğen bir boşluk duygusu</a:t>
            </a:r>
          </a:p>
          <a:p>
            <a:r>
              <a:rPr lang="tr-TR" dirty="0"/>
              <a:t>8-Uygunsuz yoğun bir öfke, öfke denetiminde güçlük</a:t>
            </a:r>
          </a:p>
          <a:p>
            <a:r>
              <a:rPr lang="tr-TR" dirty="0"/>
              <a:t>9-Zorlanmayla ilişkili gelip geçici kuşkucu düşünceler ya da ağır çözülme belirtileri</a:t>
            </a:r>
          </a:p>
        </p:txBody>
      </p:sp>
    </p:spTree>
    <p:extLst>
      <p:ext uri="{BB962C8B-B14F-4D97-AF65-F5344CB8AC3E}">
        <p14:creationId xmlns:p14="http://schemas.microsoft.com/office/powerpoint/2010/main" val="3328853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NARSİSİSTİK (ÖZSEVER) KİŞİLİK BOZUKLUĞU</a:t>
            </a:r>
          </a:p>
          <a:p>
            <a:endParaRPr lang="tr-TR" b="1" dirty="0"/>
          </a:p>
          <a:p>
            <a:pPr lvl="1">
              <a:buFont typeface="Wingdings" panose="05000000000000000000" pitchFamily="2" charset="2"/>
              <a:buChar char="Ø"/>
            </a:pPr>
            <a:r>
              <a:rPr lang="tr-TR" dirty="0"/>
              <a:t>Üstünlük duygusu, beğenilme gereksinimi, empati yapamama, kıskançlık</a:t>
            </a:r>
          </a:p>
          <a:p>
            <a:pPr lvl="1">
              <a:buFont typeface="Wingdings" panose="05000000000000000000" pitchFamily="2" charset="2"/>
              <a:buChar char="Ø"/>
            </a:pPr>
            <a:r>
              <a:rPr lang="tr-TR" dirty="0"/>
              <a:t>Görülme sıklığı %1</a:t>
            </a:r>
          </a:p>
          <a:p>
            <a:pPr lvl="1">
              <a:buFont typeface="Wingdings" panose="05000000000000000000" pitchFamily="2" charset="2"/>
              <a:buChar char="Ø"/>
            </a:pPr>
            <a:r>
              <a:rPr lang="tr-TR" dirty="0"/>
              <a:t>Etiyoloji &gt;&gt; küçük yaşlarda anneyi yitirme ya da anne tarafından reddedilmiş olma yüzünden anneyle </a:t>
            </a:r>
            <a:r>
              <a:rPr lang="tr-TR" dirty="0" err="1"/>
              <a:t>eşduyum</a:t>
            </a:r>
            <a:r>
              <a:rPr lang="tr-TR" dirty="0"/>
              <a:t> yapılamaması sorumlu tutulmakta</a:t>
            </a:r>
          </a:p>
          <a:p>
            <a:endParaRPr lang="tr-TR" b="1" dirty="0"/>
          </a:p>
          <a:p>
            <a:endParaRPr lang="tr-TR" b="1" dirty="0"/>
          </a:p>
          <a:p>
            <a:endParaRPr lang="tr-TR" b="1" dirty="0"/>
          </a:p>
        </p:txBody>
      </p:sp>
    </p:spTree>
    <p:extLst>
      <p:ext uri="{BB962C8B-B14F-4D97-AF65-F5344CB8AC3E}">
        <p14:creationId xmlns:p14="http://schemas.microsoft.com/office/powerpoint/2010/main" val="2096173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200" dirty="0"/>
              <a:t>NARSİSİSTİK (ÖZSEVER)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beşi ile belirli, büyüklenme, beğenilme gereksinimi ve </a:t>
            </a:r>
            <a:r>
              <a:rPr lang="tr-TR" dirty="0" err="1"/>
              <a:t>eşduyum</a:t>
            </a:r>
            <a:endParaRPr lang="tr-TR" dirty="0"/>
          </a:p>
          <a:p>
            <a:r>
              <a:rPr lang="tr-TR" dirty="0"/>
              <a:t> yapamama ile giden yaygın bir örüntü;</a:t>
            </a:r>
          </a:p>
          <a:p>
            <a:r>
              <a:rPr lang="tr-TR" dirty="0"/>
              <a:t>1-Büyüklenir, başarılarını ve yeteneklerini abartır.</a:t>
            </a:r>
          </a:p>
          <a:p>
            <a:r>
              <a:rPr lang="tr-TR" dirty="0"/>
              <a:t>2-Sınırsız başarı, güç, zeka, güzellik ya da yüce bir sevgi düşlemleriyle uğraşır.</a:t>
            </a:r>
          </a:p>
          <a:p>
            <a:r>
              <a:rPr lang="tr-TR" dirty="0"/>
              <a:t>3-Özel ve eşi benzeri olmayan biri olduğuna ve ancak özel ve üstün kişilerle anlaşabileceğine inanır.</a:t>
            </a:r>
          </a:p>
          <a:p>
            <a:r>
              <a:rPr lang="tr-TR" dirty="0"/>
              <a:t>4-Çok beğenilmek ister.</a:t>
            </a:r>
          </a:p>
          <a:p>
            <a:endParaRPr lang="tr-TR" dirty="0"/>
          </a:p>
        </p:txBody>
      </p:sp>
    </p:spTree>
    <p:extLst>
      <p:ext uri="{BB962C8B-B14F-4D97-AF65-F5344CB8AC3E}">
        <p14:creationId xmlns:p14="http://schemas.microsoft.com/office/powerpoint/2010/main" val="4269522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200" dirty="0"/>
              <a:t>NARSİSİSTİK (ÖZSEVER)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5-Hak ettiği duygusu içindedir.</a:t>
            </a:r>
          </a:p>
          <a:p>
            <a:r>
              <a:rPr lang="tr-TR" dirty="0"/>
              <a:t>6-Kendi çıkarı için başkalarını kullanır.</a:t>
            </a:r>
          </a:p>
          <a:p>
            <a:r>
              <a:rPr lang="tr-TR" dirty="0"/>
              <a:t>7-Eşduyum yapamaz, başkalarının duygularını ve gereksinmelerini anlamak istemez.</a:t>
            </a:r>
          </a:p>
          <a:p>
            <a:r>
              <a:rPr lang="tr-TR" dirty="0"/>
              <a:t>8-Sıklıkla başkalarını kıskanır ya da başkalarının kendisini kıskandığına inanır.</a:t>
            </a:r>
          </a:p>
          <a:p>
            <a:r>
              <a:rPr lang="tr-TR" dirty="0"/>
              <a:t>9-Başkalarına saygısız davranır, kendini beğenmiş tutumlar sergiler.</a:t>
            </a:r>
          </a:p>
          <a:p>
            <a:endParaRPr lang="tr-TR" dirty="0"/>
          </a:p>
        </p:txBody>
      </p:sp>
    </p:spTree>
    <p:extLst>
      <p:ext uri="{BB962C8B-B14F-4D97-AF65-F5344CB8AC3E}">
        <p14:creationId xmlns:p14="http://schemas.microsoft.com/office/powerpoint/2010/main" val="3348461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1694" y="1836103"/>
            <a:ext cx="5334386" cy="4432617"/>
          </a:xfrm>
          <a:prstGeom prst="rect">
            <a:avLst/>
          </a:prstGeom>
        </p:spPr>
      </p:pic>
    </p:spTree>
    <p:extLst>
      <p:ext uri="{BB962C8B-B14F-4D97-AF65-F5344CB8AC3E}">
        <p14:creationId xmlns:p14="http://schemas.microsoft.com/office/powerpoint/2010/main" val="2966403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b="1" dirty="0"/>
              <a:t>HİSTRİYONİK KİŞİLİK BOZUKLUĞU</a:t>
            </a:r>
          </a:p>
          <a:p>
            <a:endParaRPr lang="tr-TR" b="1" dirty="0"/>
          </a:p>
          <a:p>
            <a:pPr lvl="1">
              <a:buFont typeface="Wingdings" panose="05000000000000000000" pitchFamily="2" charset="2"/>
              <a:buChar char="Ø"/>
            </a:pPr>
            <a:r>
              <a:rPr lang="tr-TR" dirty="0"/>
              <a:t>Her alanda duygusallık ve ilgilenilme arayışı, olayları büyütme, abartılmış mimik ve jestler, baştan çıkarıcı davranışlar</a:t>
            </a:r>
          </a:p>
          <a:p>
            <a:pPr lvl="1">
              <a:buFont typeface="Wingdings" panose="05000000000000000000" pitchFamily="2" charset="2"/>
              <a:buChar char="Ø"/>
            </a:pPr>
            <a:r>
              <a:rPr lang="tr-TR" dirty="0"/>
              <a:t>Görülme sıklığı %2-3</a:t>
            </a:r>
          </a:p>
          <a:p>
            <a:pPr lvl="1">
              <a:buFont typeface="Wingdings" panose="05000000000000000000" pitchFamily="2" charset="2"/>
              <a:buChar char="Ø"/>
            </a:pPr>
            <a:r>
              <a:rPr lang="tr-TR" dirty="0"/>
              <a:t>Kadınlarda daha sık</a:t>
            </a:r>
          </a:p>
        </p:txBody>
      </p:sp>
    </p:spTree>
    <p:extLst>
      <p:ext uri="{BB962C8B-B14F-4D97-AF65-F5344CB8AC3E}">
        <p14:creationId xmlns:p14="http://schemas.microsoft.com/office/powerpoint/2010/main" val="1556449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HİSTRİYONİK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beşi ile belirli, aşırı duygusallık ve ilgi çekme arayışı ile giden yaygın bir örüntü;</a:t>
            </a:r>
          </a:p>
          <a:p>
            <a:r>
              <a:rPr lang="tr-TR" dirty="0"/>
              <a:t>1-İlgi odağı olmadığı durumlarda rahatsız olur.</a:t>
            </a:r>
          </a:p>
          <a:p>
            <a:r>
              <a:rPr lang="tr-TR" dirty="0"/>
              <a:t>2-Başkalarıyla olan etkileşimleri cinsel yönden, ayartıcı, uygunsuz davranışlarla belirlidir.</a:t>
            </a:r>
          </a:p>
          <a:p>
            <a:r>
              <a:rPr lang="tr-TR" dirty="0"/>
              <a:t>3-Birden değişen, yüzeysel duygular gösterir.</a:t>
            </a:r>
          </a:p>
          <a:p>
            <a:r>
              <a:rPr lang="tr-TR" dirty="0"/>
              <a:t>4-İlgi çekmek için dış görünümünü kullanır.</a:t>
            </a:r>
          </a:p>
          <a:p>
            <a:endParaRPr lang="tr-TR" dirty="0"/>
          </a:p>
        </p:txBody>
      </p:sp>
    </p:spTree>
    <p:extLst>
      <p:ext uri="{BB962C8B-B14F-4D97-AF65-F5344CB8AC3E}">
        <p14:creationId xmlns:p14="http://schemas.microsoft.com/office/powerpoint/2010/main" val="1298663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ÖĞRENİM HEDEFLERİ</a:t>
            </a:r>
          </a:p>
          <a:p>
            <a:pPr>
              <a:buFont typeface="Arial" panose="020B0604020202020204" pitchFamily="34" charset="0"/>
              <a:buChar char="•"/>
            </a:pPr>
            <a:r>
              <a:rPr lang="tr-TR" dirty="0"/>
              <a:t>Kişilik bozukluğu düşündüren davranış ve özellikleri sayabilmek</a:t>
            </a:r>
          </a:p>
          <a:p>
            <a:pPr>
              <a:buFont typeface="Arial" panose="020B0604020202020204" pitchFamily="34" charset="0"/>
              <a:buChar char="•"/>
            </a:pPr>
            <a:r>
              <a:rPr lang="tr-TR" dirty="0"/>
              <a:t>DSM-V e göre kişilik bozukluklarını sınıflandırabilmek</a:t>
            </a:r>
          </a:p>
          <a:p>
            <a:pPr>
              <a:buFont typeface="Arial" panose="020B0604020202020204" pitchFamily="34" charset="0"/>
              <a:buChar char="•"/>
            </a:pPr>
            <a:r>
              <a:rPr lang="tr-TR" dirty="0"/>
              <a:t>Kişilik bozukluklarında psikoterapiyi açıklayabilmek</a:t>
            </a:r>
          </a:p>
          <a:p>
            <a:pPr>
              <a:buFont typeface="Arial" panose="020B0604020202020204" pitchFamily="34" charset="0"/>
              <a:buChar char="•"/>
            </a:pPr>
            <a:endParaRPr lang="tr-TR" dirty="0"/>
          </a:p>
          <a:p>
            <a:endParaRPr lang="tr-TR" dirty="0"/>
          </a:p>
          <a:p>
            <a:endParaRPr lang="tr-TR" dirty="0"/>
          </a:p>
        </p:txBody>
      </p:sp>
    </p:spTree>
    <p:extLst>
      <p:ext uri="{BB962C8B-B14F-4D97-AF65-F5344CB8AC3E}">
        <p14:creationId xmlns:p14="http://schemas.microsoft.com/office/powerpoint/2010/main" val="2950100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HİSTRİYONİK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5-Gereğinden çok etkilemeye yönelik, ayrıntıdan yoksun konuşma biçimi vardır. </a:t>
            </a:r>
          </a:p>
          <a:p>
            <a:r>
              <a:rPr lang="tr-TR" dirty="0"/>
              <a:t>6-Yapmacık davranır, gösteriş yapar, duygularını abartılı gösterir.</a:t>
            </a:r>
          </a:p>
          <a:p>
            <a:r>
              <a:rPr lang="tr-TR" dirty="0"/>
              <a:t>7-Kolay etki altında kalır.</a:t>
            </a:r>
          </a:p>
          <a:p>
            <a:r>
              <a:rPr lang="tr-TR" dirty="0"/>
              <a:t>8-İlişkilerin olduğundan daha yakın olması gerektiğini düşünür.</a:t>
            </a:r>
          </a:p>
          <a:p>
            <a:endParaRPr lang="tr-TR" dirty="0"/>
          </a:p>
        </p:txBody>
      </p:sp>
    </p:spTree>
    <p:extLst>
      <p:ext uri="{BB962C8B-B14F-4D97-AF65-F5344CB8AC3E}">
        <p14:creationId xmlns:p14="http://schemas.microsoft.com/office/powerpoint/2010/main" val="2272891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 KÜMESİ KİŞİLİK BOZUKLUKLARI</a:t>
            </a:r>
          </a:p>
        </p:txBody>
      </p:sp>
      <p:sp>
        <p:nvSpPr>
          <p:cNvPr id="3" name="İçerik Yer Tutucusu 2"/>
          <p:cNvSpPr>
            <a:spLocks noGrp="1"/>
          </p:cNvSpPr>
          <p:nvPr>
            <p:ph idx="1"/>
          </p:nvPr>
        </p:nvSpPr>
        <p:spPr/>
        <p:txBody>
          <a:bodyPr>
            <a:normAutofit/>
          </a:bodyPr>
          <a:lstStyle/>
          <a:p>
            <a:r>
              <a:rPr lang="tr-TR" b="1" dirty="0"/>
              <a:t>ÇEKİNGEN KİŞİLİK BOZUKLUĞU</a:t>
            </a:r>
          </a:p>
          <a:p>
            <a:endParaRPr lang="tr-TR" b="1" dirty="0"/>
          </a:p>
          <a:p>
            <a:pPr marL="578358" lvl="1" indent="-285750">
              <a:buFont typeface="Wingdings" panose="05000000000000000000" pitchFamily="2" charset="2"/>
              <a:buChar char="Ø"/>
            </a:pPr>
            <a:r>
              <a:rPr lang="tr-TR" dirty="0"/>
              <a:t>Eleştirilme korkusu ile mesleki etkinliklerden kaçınma, iletişim eksikliği, yakın ilişkilerde tutukluk</a:t>
            </a:r>
          </a:p>
          <a:p>
            <a:pPr marL="578358" lvl="1" indent="-285750">
              <a:buFont typeface="Wingdings" panose="05000000000000000000" pitchFamily="2" charset="2"/>
              <a:buChar char="Ø"/>
            </a:pPr>
            <a:r>
              <a:rPr lang="tr-TR" dirty="0"/>
              <a:t>Görülme sıklığı %0,5-1</a:t>
            </a:r>
          </a:p>
          <a:p>
            <a:pPr marL="578358" lvl="1" indent="-285750">
              <a:buFont typeface="Wingdings" panose="05000000000000000000" pitchFamily="2" charset="2"/>
              <a:buChar char="Ø"/>
            </a:pPr>
            <a:r>
              <a:rPr lang="tr-TR" dirty="0"/>
              <a:t>Kadın erkek eşit sıklıkta</a:t>
            </a:r>
          </a:p>
        </p:txBody>
      </p:sp>
    </p:spTree>
    <p:extLst>
      <p:ext uri="{BB962C8B-B14F-4D97-AF65-F5344CB8AC3E}">
        <p14:creationId xmlns:p14="http://schemas.microsoft.com/office/powerpoint/2010/main" val="2784009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ÇEKİNGEN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dördü ile belirli, toplum içinde çekingenlik, yetersizlik duyguları ve olumsuz değerlendirilmeye aşırı duyarlılıkla giden yağın bir örüntü;</a:t>
            </a:r>
          </a:p>
          <a:p>
            <a:r>
              <a:rPr lang="tr-TR" dirty="0"/>
              <a:t>1-Eleştirilme, onaylanmama, dışlanma korkuları yüzünden kişisel ilişki kurmayı gerektiren</a:t>
            </a:r>
          </a:p>
          <a:p>
            <a:r>
              <a:rPr lang="tr-TR" dirty="0"/>
              <a:t> etkinliklerden kaçınır.</a:t>
            </a:r>
          </a:p>
          <a:p>
            <a:r>
              <a:rPr lang="tr-TR" dirty="0"/>
              <a:t>2-Seveceklerini kesin olarak bilmedikçe insanlarla ilişkiye girmek istemez.</a:t>
            </a:r>
          </a:p>
          <a:p>
            <a:r>
              <a:rPr lang="tr-TR" dirty="0"/>
              <a:t>3-Utandırılacağı ya da alay edileceği korkuları yüzünden yakın ilişkiye girmekten çekinir.</a:t>
            </a:r>
          </a:p>
          <a:p>
            <a:endParaRPr lang="tr-TR" dirty="0"/>
          </a:p>
        </p:txBody>
      </p:sp>
    </p:spTree>
    <p:extLst>
      <p:ext uri="{BB962C8B-B14F-4D97-AF65-F5344CB8AC3E}">
        <p14:creationId xmlns:p14="http://schemas.microsoft.com/office/powerpoint/2010/main" val="3546617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ÇEKİNGEN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4-Toplumsal durumlarda eleştirilme ya da dışlanma düşünceleriyle uğraşır.</a:t>
            </a:r>
          </a:p>
          <a:p>
            <a:r>
              <a:rPr lang="tr-TR" dirty="0"/>
              <a:t>5-Yetersizlik duyguları yüzünden insanlar arasında çekingen davranır.</a:t>
            </a:r>
          </a:p>
          <a:p>
            <a:r>
              <a:rPr lang="tr-TR" dirty="0"/>
              <a:t>6-Kendisini toplumsal olarak beceriksiz, çekiciliği olmayan biri olarak görür.</a:t>
            </a:r>
          </a:p>
          <a:p>
            <a:r>
              <a:rPr lang="tr-TR" dirty="0"/>
              <a:t>7-Utandırıcı olabileceği düşüncesiyle girişimlerde bulunmada isteksiz davranır.</a:t>
            </a:r>
          </a:p>
          <a:p>
            <a:endParaRPr lang="tr-TR" dirty="0"/>
          </a:p>
          <a:p>
            <a:endParaRPr lang="tr-TR" dirty="0"/>
          </a:p>
        </p:txBody>
      </p:sp>
    </p:spTree>
    <p:extLst>
      <p:ext uri="{BB962C8B-B14F-4D97-AF65-F5344CB8AC3E}">
        <p14:creationId xmlns:p14="http://schemas.microsoft.com/office/powerpoint/2010/main" val="1981803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BAĞIMLI KİŞİLİK BOZUKLUĞU</a:t>
            </a:r>
          </a:p>
          <a:p>
            <a:endParaRPr lang="tr-TR" b="1" dirty="0"/>
          </a:p>
          <a:p>
            <a:pPr lvl="1">
              <a:buFont typeface="Wingdings" panose="05000000000000000000" pitchFamily="2" charset="2"/>
              <a:buChar char="Ø"/>
            </a:pPr>
            <a:r>
              <a:rPr lang="tr-TR" dirty="0"/>
              <a:t>Yalnız başına karar verememe, sorumluluk almada zorlanma, sürekli yakın desteği</a:t>
            </a:r>
          </a:p>
          <a:p>
            <a:pPr lvl="1">
              <a:buFont typeface="Wingdings" panose="05000000000000000000" pitchFamily="2" charset="2"/>
              <a:buChar char="Ø"/>
            </a:pPr>
            <a:r>
              <a:rPr lang="tr-TR" dirty="0"/>
              <a:t>Görülme sıklığı %0,5-3</a:t>
            </a:r>
          </a:p>
          <a:p>
            <a:pPr lvl="1">
              <a:buFont typeface="Wingdings" panose="05000000000000000000" pitchFamily="2" charset="2"/>
              <a:buChar char="Ø"/>
            </a:pPr>
            <a:r>
              <a:rPr lang="tr-TR" dirty="0"/>
              <a:t>Kadınlarda daha sık</a:t>
            </a:r>
          </a:p>
          <a:p>
            <a:pPr lvl="1">
              <a:buFont typeface="Wingdings" panose="05000000000000000000" pitchFamily="2" charset="2"/>
              <a:buChar char="Ø"/>
            </a:pPr>
            <a:r>
              <a:rPr lang="tr-TR" dirty="0"/>
              <a:t>Etiyolojiden ailesel ve çevresel faktörler sorumlu</a:t>
            </a:r>
          </a:p>
          <a:p>
            <a:endParaRPr lang="tr-TR" dirty="0"/>
          </a:p>
          <a:p>
            <a:endParaRPr lang="tr-TR" b="1" dirty="0"/>
          </a:p>
          <a:p>
            <a:endParaRPr lang="tr-TR" dirty="0"/>
          </a:p>
        </p:txBody>
      </p:sp>
    </p:spTree>
    <p:extLst>
      <p:ext uri="{BB962C8B-B14F-4D97-AF65-F5344CB8AC3E}">
        <p14:creationId xmlns:p14="http://schemas.microsoft.com/office/powerpoint/2010/main" val="2537111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BAĞIMLI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beşi ile belirli; boyun eğici ve ayrılma korkularına yol açan ilgilenilme gereksinimi il giden yaygın örüntü;</a:t>
            </a:r>
          </a:p>
          <a:p>
            <a:r>
              <a:rPr lang="tr-TR" dirty="0"/>
              <a:t>1-Başkalarınden yeterince destek ve öğüt almadıkça gündelik kararlarını vermekte güçlük çeker.</a:t>
            </a:r>
          </a:p>
          <a:p>
            <a:r>
              <a:rPr lang="tr-TR" dirty="0"/>
              <a:t>2-Çoğu alanda kendisinin yerine başkasının sorumluluk almasını gereksinir.</a:t>
            </a:r>
          </a:p>
          <a:p>
            <a:r>
              <a:rPr lang="tr-TR" dirty="0"/>
              <a:t>3-Desteklerini çekecekleri ya da kabul görmeyeceği korkusuyla başkalarıyla aynı görüşte olmadığını söylemekte güçlük çeker.</a:t>
            </a:r>
          </a:p>
          <a:p>
            <a:endParaRPr lang="tr-TR" dirty="0"/>
          </a:p>
        </p:txBody>
      </p:sp>
    </p:spTree>
    <p:extLst>
      <p:ext uri="{BB962C8B-B14F-4D97-AF65-F5344CB8AC3E}">
        <p14:creationId xmlns:p14="http://schemas.microsoft.com/office/powerpoint/2010/main" val="3842126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BAĞIMLI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4-Kendi başına bir iş yapmakta güçlük çeker.</a:t>
            </a:r>
          </a:p>
          <a:p>
            <a:r>
              <a:rPr lang="tr-TR" dirty="0"/>
              <a:t>5-Başkalarının bakım ve desteğini sağlamak için hoş olmayan şeyleri yapmayı isteyecek kadar aşırıya gider.</a:t>
            </a:r>
          </a:p>
          <a:p>
            <a:r>
              <a:rPr lang="tr-TR" dirty="0"/>
              <a:t>6-Kendi kendine bakamayacağı korkusu yüzünden tek başına kaldığında kendini rahatsız hisseder.</a:t>
            </a:r>
          </a:p>
          <a:p>
            <a:r>
              <a:rPr lang="tr-TR" dirty="0"/>
              <a:t>7-Yakın bir ilişkisi sonlandığında bakım ve destek kaynağı olarak yeni bir ilişki arayışına girer.</a:t>
            </a:r>
          </a:p>
          <a:p>
            <a:r>
              <a:rPr lang="tr-TR" dirty="0"/>
              <a:t>8-Kendi kendine bakmak durumunda bırakılacağı korkusuyla gerçekçi olmayan biçimde kafa yorar.</a:t>
            </a:r>
          </a:p>
          <a:p>
            <a:endParaRPr lang="tr-TR" dirty="0"/>
          </a:p>
        </p:txBody>
      </p:sp>
    </p:spTree>
    <p:extLst>
      <p:ext uri="{BB962C8B-B14F-4D97-AF65-F5344CB8AC3E}">
        <p14:creationId xmlns:p14="http://schemas.microsoft.com/office/powerpoint/2010/main" val="1828093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b="1" dirty="0"/>
              <a:t>OBSESİF-KOMPULSİF KİŞİLİK BOZUKLUĞU</a:t>
            </a:r>
          </a:p>
          <a:p>
            <a:endParaRPr lang="tr-TR" b="1" dirty="0"/>
          </a:p>
          <a:p>
            <a:pPr lvl="1">
              <a:buFont typeface="Wingdings" panose="05000000000000000000" pitchFamily="2" charset="2"/>
              <a:buChar char="Ø"/>
            </a:pPr>
            <a:r>
              <a:rPr lang="tr-TR" dirty="0"/>
              <a:t>Aşırı düzenli ve titiz, hoşgörüsüz, iş sorumluluklarına aşırı düşkün, tutumluluk, </a:t>
            </a:r>
            <a:r>
              <a:rPr lang="tr-TR" dirty="0" err="1"/>
              <a:t>ayrıntıcılık</a:t>
            </a:r>
            <a:r>
              <a:rPr lang="tr-TR" dirty="0"/>
              <a:t>, mantıklı olma çabası</a:t>
            </a:r>
          </a:p>
          <a:p>
            <a:pPr lvl="1">
              <a:buFont typeface="Wingdings" panose="05000000000000000000" pitchFamily="2" charset="2"/>
              <a:buChar char="Ø"/>
            </a:pPr>
            <a:r>
              <a:rPr lang="tr-TR" dirty="0"/>
              <a:t>Görülme sıklığı %1</a:t>
            </a:r>
          </a:p>
          <a:p>
            <a:pPr lvl="1">
              <a:buFont typeface="Wingdings" panose="05000000000000000000" pitchFamily="2" charset="2"/>
              <a:buChar char="Ø"/>
            </a:pPr>
            <a:r>
              <a:rPr lang="tr-TR" dirty="0"/>
              <a:t>Erkeklerde 2 kat daha fazla</a:t>
            </a:r>
          </a:p>
          <a:p>
            <a:pPr lvl="1">
              <a:buFont typeface="Wingdings" panose="05000000000000000000" pitchFamily="2" charset="2"/>
              <a:buChar char="Ø"/>
            </a:pPr>
            <a:r>
              <a:rPr lang="tr-TR" dirty="0"/>
              <a:t>Etiyolojiden ailesel ve çevresel faktörler sorumlu</a:t>
            </a:r>
          </a:p>
          <a:p>
            <a:endParaRPr lang="tr-TR" b="1"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136" y="3727664"/>
            <a:ext cx="2983544" cy="1989029"/>
          </a:xfrm>
          <a:prstGeom prst="rect">
            <a:avLst/>
          </a:prstGeom>
        </p:spPr>
      </p:pic>
    </p:spTree>
    <p:extLst>
      <p:ext uri="{BB962C8B-B14F-4D97-AF65-F5344CB8AC3E}">
        <p14:creationId xmlns:p14="http://schemas.microsoft.com/office/powerpoint/2010/main" val="7617727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OBSESİF-KOMPULSİF KİŞİLİK BOZUKLUĞU</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TANI KRİTERLERİ  (DSM-V)</a:t>
            </a:r>
          </a:p>
          <a:p>
            <a:r>
              <a:rPr lang="tr-TR" dirty="0"/>
              <a:t>Aşağıdakilerden en az dördü ile belirli, esnekliği azaltan, verimliliği düşüren, düzenlilik, eksiksizlik, düşüncelerini ve ilişkilerini denetim altında tutma uğraşlarıyla giden yaygın bir örüntü;</a:t>
            </a:r>
          </a:p>
          <a:p>
            <a:r>
              <a:rPr lang="tr-TR" dirty="0"/>
              <a:t>1-Yapılan etkinliğin başlıca amacını gözden kaçıracak denli ayrıntılar, kurallar, sıralama, düzen ya da tasarlamayla uğraşır.</a:t>
            </a:r>
          </a:p>
          <a:p>
            <a:r>
              <a:rPr lang="tr-TR" dirty="0"/>
              <a:t>2-İşin bitirilmesini güçleştirecek denli eksiksiz yapma uğraşı içindedir.</a:t>
            </a:r>
          </a:p>
          <a:p>
            <a:r>
              <a:rPr lang="tr-TR" dirty="0"/>
              <a:t>3-Boş zaman etkinliklerini ve arkadaşlıklarını dışlayacak denli kendini işe ve üretken olmaya verir.</a:t>
            </a:r>
          </a:p>
          <a:p>
            <a:endParaRPr lang="tr-TR" dirty="0"/>
          </a:p>
        </p:txBody>
      </p:sp>
    </p:spTree>
    <p:extLst>
      <p:ext uri="{BB962C8B-B14F-4D97-AF65-F5344CB8AC3E}">
        <p14:creationId xmlns:p14="http://schemas.microsoft.com/office/powerpoint/2010/main" val="176240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t>OBSESİF-KOMPULSİF KİŞİLİK BOZUKLUĞU</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4-Aşırı doğrucudur, vicdanlıdır, erdem ve ahlak konusunda hiç esneklik göstermez.</a:t>
            </a:r>
          </a:p>
          <a:p>
            <a:r>
              <a:rPr lang="tr-TR" dirty="0"/>
              <a:t>5-Eskimiş, yıpranmış ya da değersiz nesneleri elden çıkaramaz.</a:t>
            </a:r>
          </a:p>
          <a:p>
            <a:r>
              <a:rPr lang="tr-TR" dirty="0"/>
              <a:t>6-Başkalarının kendisi gibi yapacağına inanmadıkça görev dağılımı ya da işbirliği yapma konusunda isteksizdir.</a:t>
            </a:r>
          </a:p>
          <a:p>
            <a:r>
              <a:rPr lang="tr-TR" dirty="0"/>
              <a:t>7-Hem kendisi hem başkaları için para harcama konusunda cimridir.</a:t>
            </a:r>
          </a:p>
          <a:p>
            <a:r>
              <a:rPr lang="tr-TR" dirty="0"/>
              <a:t>8-Hiç esnemez ve inatçıdır.</a:t>
            </a:r>
          </a:p>
          <a:p>
            <a:endParaRPr lang="tr-TR" dirty="0"/>
          </a:p>
        </p:txBody>
      </p:sp>
    </p:spTree>
    <p:extLst>
      <p:ext uri="{BB962C8B-B14F-4D97-AF65-F5344CB8AC3E}">
        <p14:creationId xmlns:p14="http://schemas.microsoft.com/office/powerpoint/2010/main" val="1827989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Kişilik bozukluğu</a:t>
            </a:r>
          </a:p>
        </p:txBody>
      </p:sp>
      <p:sp>
        <p:nvSpPr>
          <p:cNvPr id="3" name="İçerik Yer Tutucusu 2"/>
          <p:cNvSpPr>
            <a:spLocks noGrp="1"/>
          </p:cNvSpPr>
          <p:nvPr>
            <p:ph idx="1"/>
          </p:nvPr>
        </p:nvSpPr>
        <p:spPr/>
        <p:txBody>
          <a:bodyPr/>
          <a:lstStyle/>
          <a:p>
            <a:pPr marL="0" indent="0">
              <a:buNone/>
            </a:pPr>
            <a:r>
              <a:rPr lang="tr-TR" dirty="0"/>
              <a:t> DSM-V</a:t>
            </a:r>
          </a:p>
          <a:p>
            <a:pPr>
              <a:buFont typeface="Arial" panose="020B0604020202020204" pitchFamily="34" charset="0"/>
              <a:buChar char="•"/>
            </a:pPr>
            <a:r>
              <a:rPr lang="tr-TR" dirty="0"/>
              <a:t>Kişinin içinde yaşadığı kültürün beklentilerinden belirgin olarak sapan, süregiden bir içsel   yaşantı ve davranış örüntüsü</a:t>
            </a:r>
          </a:p>
          <a:p>
            <a:pPr>
              <a:buFont typeface="Arial" panose="020B0604020202020204" pitchFamily="34" charset="0"/>
              <a:buChar char="•"/>
            </a:pPr>
            <a:r>
              <a:rPr lang="tr-TR" dirty="0"/>
              <a:t>Bu örüntü iki ya da daha çok alanda kendini gösterir</a:t>
            </a:r>
          </a:p>
          <a:p>
            <a:pPr lvl="1">
              <a:buFont typeface="Wingdings" panose="05000000000000000000" pitchFamily="2" charset="2"/>
              <a:buChar char="Ø"/>
            </a:pPr>
            <a:r>
              <a:rPr lang="tr-TR" dirty="0"/>
              <a:t>Biliş (kendini, diğer insanları ve olayları algılama ve yorumlama yolları)</a:t>
            </a:r>
          </a:p>
          <a:p>
            <a:pPr lvl="1">
              <a:buFont typeface="Wingdings" panose="05000000000000000000" pitchFamily="2" charset="2"/>
              <a:buChar char="Ø"/>
            </a:pPr>
            <a:r>
              <a:rPr lang="tr-TR" dirty="0"/>
              <a:t>Duygulanım </a:t>
            </a:r>
          </a:p>
          <a:p>
            <a:pPr lvl="1">
              <a:buFont typeface="Wingdings" panose="05000000000000000000" pitchFamily="2" charset="2"/>
              <a:buChar char="Ø"/>
            </a:pPr>
            <a:r>
              <a:rPr lang="tr-TR" dirty="0"/>
              <a:t>Kişiler arası işlevsellik</a:t>
            </a:r>
          </a:p>
          <a:p>
            <a:pPr lvl="1">
              <a:buFont typeface="Wingdings" panose="05000000000000000000" pitchFamily="2" charset="2"/>
              <a:buChar char="Ø"/>
            </a:pPr>
            <a:r>
              <a:rPr lang="tr-TR" dirty="0"/>
              <a:t>Dürtü denetimi</a:t>
            </a:r>
          </a:p>
          <a:p>
            <a:pPr marL="0" indent="0">
              <a:buNone/>
            </a:pPr>
            <a:endParaRPr lang="tr-TR" dirty="0"/>
          </a:p>
          <a:p>
            <a:endParaRPr lang="tr-TR" dirty="0"/>
          </a:p>
        </p:txBody>
      </p:sp>
    </p:spTree>
    <p:extLst>
      <p:ext uri="{BB962C8B-B14F-4D97-AF65-F5344CB8AC3E}">
        <p14:creationId xmlns:p14="http://schemas.microsoft.com/office/powerpoint/2010/main" val="3099636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Diğer kişilik bozuklukları</a:t>
            </a:r>
          </a:p>
        </p:txBody>
      </p:sp>
      <p:sp>
        <p:nvSpPr>
          <p:cNvPr id="3" name="İçerik Yer Tutucusu 2"/>
          <p:cNvSpPr>
            <a:spLocks noGrp="1"/>
          </p:cNvSpPr>
          <p:nvPr>
            <p:ph idx="1"/>
          </p:nvPr>
        </p:nvSpPr>
        <p:spPr/>
        <p:txBody>
          <a:bodyPr/>
          <a:lstStyle/>
          <a:p>
            <a:r>
              <a:rPr lang="tr-TR" b="1" dirty="0"/>
              <a:t>Başka Bir Sağlık Durumuna Bağlı Kişilik Değişikliği</a:t>
            </a:r>
          </a:p>
          <a:p>
            <a:r>
              <a:rPr lang="tr-TR" dirty="0"/>
              <a:t>A-Kişiye özgü eski kişilik örüntüsünde bir değişiklikle giden sürekli bir kişilik bozukluğu.</a:t>
            </a:r>
          </a:p>
          <a:p>
            <a:r>
              <a:rPr lang="tr-TR" dirty="0"/>
              <a:t>B-Öykü, fizik muayene ya da laboratuvar bulgularında, bu bozukluğun başka bir sağlık durumunun doğrudan </a:t>
            </a:r>
            <a:r>
              <a:rPr lang="tr-TR" dirty="0" err="1"/>
              <a:t>patofizyolojiyle</a:t>
            </a:r>
            <a:r>
              <a:rPr lang="tr-TR" dirty="0"/>
              <a:t> ilgili bir sonucu olduğuna ilişkin kanıtlar vardır.</a:t>
            </a:r>
          </a:p>
          <a:p>
            <a:r>
              <a:rPr lang="tr-TR" dirty="0"/>
              <a:t>C-Bu bozukluk, başka bir ruhsal bozuklukla daha iyi açıklanamaz.</a:t>
            </a:r>
          </a:p>
          <a:p>
            <a:r>
              <a:rPr lang="tr-TR" dirty="0"/>
              <a:t>D-Bu bozukluk yalnızca </a:t>
            </a:r>
            <a:r>
              <a:rPr lang="tr-TR" dirty="0" err="1"/>
              <a:t>deliryumun</a:t>
            </a:r>
            <a:r>
              <a:rPr lang="tr-TR" dirty="0"/>
              <a:t> gidişi sırasında ortaya çıkmamaktadır.</a:t>
            </a:r>
          </a:p>
          <a:p>
            <a:r>
              <a:rPr lang="tr-TR" dirty="0"/>
              <a:t>E-Klinik açıdan belirgin bir sıkıntıya ya da toplumsal, işle ilgili alanlarda ya da önemli diğer işlevsellik alanlarında işlevsellikte düşmeye neden olur.</a:t>
            </a:r>
          </a:p>
        </p:txBody>
      </p:sp>
    </p:spTree>
    <p:extLst>
      <p:ext uri="{BB962C8B-B14F-4D97-AF65-F5344CB8AC3E}">
        <p14:creationId xmlns:p14="http://schemas.microsoft.com/office/powerpoint/2010/main" val="8889844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2400" b="1" dirty="0"/>
          </a:p>
        </p:txBody>
      </p:sp>
      <p:sp>
        <p:nvSpPr>
          <p:cNvPr id="3" name="İçerik Yer Tutucusu 2"/>
          <p:cNvSpPr>
            <a:spLocks noGrp="1"/>
          </p:cNvSpPr>
          <p:nvPr>
            <p:ph idx="1"/>
          </p:nvPr>
        </p:nvSpPr>
        <p:spPr/>
        <p:txBody>
          <a:bodyPr/>
          <a:lstStyle/>
          <a:p>
            <a:pPr marL="0" indent="0">
              <a:buNone/>
            </a:pPr>
            <a:r>
              <a:rPr lang="tr-TR" b="1" dirty="0"/>
              <a:t>Tanımlanmış Diğer Bir Kişilik Bozukluğu</a:t>
            </a:r>
            <a:endParaRPr lang="tr-TR" dirty="0"/>
          </a:p>
          <a:p>
            <a:pPr marL="0" indent="0">
              <a:buNone/>
            </a:pPr>
            <a:r>
              <a:rPr lang="tr-TR" dirty="0"/>
              <a:t>İşlevsellikte düşmeye neden olan, kişilik bozukluğunun belirti özelliklerinin baskın olduğu, ancak     bunların kişilik bozuklukları tanı kümesindeki herhangi birinin tanısı için tanı ölçütlerini tam karşılamadığı durumlarda bu kategori kullanılır. Kişilik bozukluklarından herhangi özgül biri için tanı ölçütlerini karşılamamanın özel nedeni </a:t>
            </a:r>
            <a:r>
              <a:rPr lang="tr-TR" dirty="0" err="1"/>
              <a:t>klinisyenlerce</a:t>
            </a:r>
            <a:r>
              <a:rPr lang="tr-TR" dirty="0"/>
              <a:t> tartışılmak istendiğinde kullanılır.</a:t>
            </a:r>
          </a:p>
          <a:p>
            <a:endParaRPr lang="tr-TR" dirty="0"/>
          </a:p>
        </p:txBody>
      </p:sp>
    </p:spTree>
    <p:extLst>
      <p:ext uri="{BB962C8B-B14F-4D97-AF65-F5344CB8AC3E}">
        <p14:creationId xmlns:p14="http://schemas.microsoft.com/office/powerpoint/2010/main" val="2233092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Tanımlanmamış Kişilik Bozukluğu</a:t>
            </a:r>
          </a:p>
          <a:p>
            <a:r>
              <a:rPr lang="tr-TR" dirty="0"/>
              <a:t>İşlevsellikte düşmeye neden olan, kişilik bozukluğunun belirti özelliklerinin baskın olduğu, ancak bunların kişilik bozuklukları tanı kümesindeki herhangi birinin tanısı için tanı ölçütlerini tam karşılamadığı durumlarda bu kategori kullanılır. Kişilik bozukluklarından herhangi özgül biri için tanı ölçütlerini karşılamamanın özel nedeni </a:t>
            </a:r>
            <a:r>
              <a:rPr lang="tr-TR" dirty="0" err="1"/>
              <a:t>klinisyenlerce</a:t>
            </a:r>
            <a:r>
              <a:rPr lang="tr-TR" dirty="0"/>
              <a:t> belirlenmek istenmediğinde ve daha özgül bir tanı koymak için yeterli bilgi olmadığı durumlarda kullanılır.</a:t>
            </a:r>
            <a:endParaRPr lang="tr-TR" b="1" dirty="0"/>
          </a:p>
          <a:p>
            <a:endParaRPr lang="tr-TR" dirty="0"/>
          </a:p>
        </p:txBody>
      </p:sp>
    </p:spTree>
    <p:extLst>
      <p:ext uri="{BB962C8B-B14F-4D97-AF65-F5344CB8AC3E}">
        <p14:creationId xmlns:p14="http://schemas.microsoft.com/office/powerpoint/2010/main" val="2769593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201168" lvl="1" indent="0">
              <a:buNone/>
            </a:pPr>
            <a:r>
              <a:rPr lang="tr-TR" b="1" dirty="0"/>
              <a:t>TEDAVİ</a:t>
            </a:r>
          </a:p>
          <a:p>
            <a:pPr marL="201168" lvl="1" indent="0">
              <a:buNone/>
            </a:pPr>
            <a:endParaRPr lang="tr-TR" b="1" dirty="0"/>
          </a:p>
          <a:p>
            <a:pPr lvl="1">
              <a:buFont typeface="Wingdings" panose="05000000000000000000" pitchFamily="2" charset="2"/>
              <a:buChar char="Ø"/>
            </a:pPr>
            <a:r>
              <a:rPr lang="tr-TR" dirty="0"/>
              <a:t> </a:t>
            </a:r>
            <a:r>
              <a:rPr lang="tr-TR" b="1" dirty="0"/>
              <a:t>Medikal tedavi</a:t>
            </a:r>
          </a:p>
          <a:p>
            <a:pPr lvl="1"/>
            <a:r>
              <a:rPr lang="tr-TR" dirty="0" err="1"/>
              <a:t>Psikotirop</a:t>
            </a:r>
            <a:r>
              <a:rPr lang="tr-TR" dirty="0"/>
              <a:t> ilaçlar hedef semptomların giderilmesinde tercih edilebilir.</a:t>
            </a:r>
          </a:p>
          <a:p>
            <a:pPr lvl="1"/>
            <a:r>
              <a:rPr lang="tr-TR" dirty="0" err="1"/>
              <a:t>SSRI’lar</a:t>
            </a:r>
            <a:r>
              <a:rPr lang="tr-TR" dirty="0"/>
              <a:t> depresyon ve kaygı semptomlarını tedavi etmek için kullanılabilir ancak kişilik bozukluğunda görülen depresyon tedavisinde SSRI etkinliği kanıtlanmamıştır. </a:t>
            </a:r>
          </a:p>
          <a:p>
            <a:pPr lvl="1"/>
            <a:r>
              <a:rPr lang="tr-TR" dirty="0"/>
              <a:t>Lityum, </a:t>
            </a:r>
            <a:r>
              <a:rPr lang="tr-TR" dirty="0" err="1"/>
              <a:t>karbamazepin</a:t>
            </a:r>
            <a:r>
              <a:rPr lang="tr-TR" dirty="0"/>
              <a:t>, </a:t>
            </a:r>
            <a:r>
              <a:rPr lang="tr-TR" dirty="0" err="1"/>
              <a:t>valproat</a:t>
            </a:r>
            <a:r>
              <a:rPr lang="tr-TR" dirty="0"/>
              <a:t>, </a:t>
            </a:r>
            <a:r>
              <a:rPr lang="tr-TR" dirty="0" err="1"/>
              <a:t>lamotrijin</a:t>
            </a:r>
            <a:r>
              <a:rPr lang="tr-TR" dirty="0"/>
              <a:t>, </a:t>
            </a:r>
            <a:r>
              <a:rPr lang="tr-TR" dirty="0" err="1"/>
              <a:t>topiramat</a:t>
            </a:r>
            <a:r>
              <a:rPr lang="tr-TR" dirty="0"/>
              <a:t> gibi </a:t>
            </a:r>
            <a:r>
              <a:rPr lang="tr-TR" dirty="0" err="1"/>
              <a:t>duygudurum</a:t>
            </a:r>
            <a:r>
              <a:rPr lang="tr-TR" dirty="0"/>
              <a:t> düzenleyiciler </a:t>
            </a:r>
            <a:r>
              <a:rPr lang="tr-TR" dirty="0" err="1"/>
              <a:t>sinirililik</a:t>
            </a:r>
            <a:r>
              <a:rPr lang="tr-TR" dirty="0"/>
              <a:t> veya saldırganlığın düzelmesinde yardımcı olabilir.</a:t>
            </a:r>
          </a:p>
          <a:p>
            <a:pPr lvl="1"/>
            <a:r>
              <a:rPr lang="tr-TR" dirty="0" err="1"/>
              <a:t>Antipsikotikler</a:t>
            </a:r>
            <a:r>
              <a:rPr lang="tr-TR" dirty="0"/>
              <a:t> dürtü bozukluklarının ve bilişsel bozuklukların düzelmesine yardımcı olabilir.</a:t>
            </a:r>
          </a:p>
          <a:p>
            <a:pPr lvl="1"/>
            <a:r>
              <a:rPr lang="tr-TR" dirty="0" err="1"/>
              <a:t>Benzodiazepinler</a:t>
            </a:r>
            <a:r>
              <a:rPr lang="tr-TR" dirty="0"/>
              <a:t> bağımlılık potansiyeli olduğu için kısa süreli reçete edilebilir.</a:t>
            </a:r>
          </a:p>
          <a:p>
            <a:pPr lvl="1"/>
            <a:r>
              <a:rPr lang="tr-TR" dirty="0"/>
              <a:t>SSRI, SNRI, MAOI </a:t>
            </a:r>
            <a:r>
              <a:rPr lang="tr-TR" dirty="0" err="1"/>
              <a:t>lerinin</a:t>
            </a:r>
            <a:r>
              <a:rPr lang="tr-TR" dirty="0"/>
              <a:t> çekingen kişilik bozukluğunda faydalı olduğunu kanıtlayan çalışmalar mevcut.</a:t>
            </a:r>
          </a:p>
          <a:p>
            <a:pPr marL="384048" lvl="2" indent="0">
              <a:buNone/>
            </a:pPr>
            <a:endParaRPr lang="tr-TR" dirty="0"/>
          </a:p>
          <a:p>
            <a:endParaRPr lang="tr-TR" dirty="0"/>
          </a:p>
        </p:txBody>
      </p:sp>
    </p:spTree>
    <p:extLst>
      <p:ext uri="{BB962C8B-B14F-4D97-AF65-F5344CB8AC3E}">
        <p14:creationId xmlns:p14="http://schemas.microsoft.com/office/powerpoint/2010/main" val="34027476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buFont typeface="Wingdings" panose="05000000000000000000" pitchFamily="2" charset="2"/>
              <a:buChar char="Ø"/>
            </a:pPr>
            <a:r>
              <a:rPr lang="tr-TR" dirty="0"/>
              <a:t> </a:t>
            </a:r>
            <a:r>
              <a:rPr lang="tr-TR" b="1" dirty="0"/>
              <a:t>Psikoterapi </a:t>
            </a:r>
          </a:p>
          <a:p>
            <a:pPr lvl="2">
              <a:buFont typeface="Courier New" panose="02070309020205020404" pitchFamily="49" charset="0"/>
              <a:buChar char="o"/>
            </a:pPr>
            <a:r>
              <a:rPr lang="tr-TR" sz="1800" dirty="0"/>
              <a:t>  Bilişsel terapi</a:t>
            </a:r>
          </a:p>
          <a:p>
            <a:pPr lvl="2">
              <a:buFont typeface="Courier New" panose="02070309020205020404" pitchFamily="49" charset="0"/>
              <a:buChar char="o"/>
            </a:pPr>
            <a:r>
              <a:rPr lang="tr-TR" sz="1800" dirty="0"/>
              <a:t>  Düşünsel </a:t>
            </a:r>
            <a:r>
              <a:rPr lang="tr-TR" sz="1800" dirty="0" err="1"/>
              <a:t>duygulanımcı</a:t>
            </a:r>
            <a:r>
              <a:rPr lang="tr-TR" sz="1800" dirty="0"/>
              <a:t> davranış terapisi</a:t>
            </a:r>
          </a:p>
          <a:p>
            <a:endParaRPr lang="tr-TR" dirty="0"/>
          </a:p>
        </p:txBody>
      </p:sp>
    </p:spTree>
    <p:extLst>
      <p:ext uri="{BB962C8B-B14F-4D97-AF65-F5344CB8AC3E}">
        <p14:creationId xmlns:p14="http://schemas.microsoft.com/office/powerpoint/2010/main" val="2399841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Bilişsel terapinin genel ilkeleri</a:t>
            </a:r>
            <a:endParaRPr lang="tr-TR" dirty="0"/>
          </a:p>
          <a:p>
            <a:endParaRPr lang="tr-TR" dirty="0"/>
          </a:p>
          <a:p>
            <a:pPr lvl="1">
              <a:buFont typeface="Wingdings" panose="05000000000000000000" pitchFamily="2" charset="2"/>
              <a:buChar char="§"/>
            </a:pPr>
            <a:r>
              <a:rPr lang="tr-TR" dirty="0"/>
              <a:t>Bilişsel terapi sürecinde, danışan ve sorunları ilk görüşmede kavranmaya çalışılır ve bu kavrayış sürekli güncellenir.</a:t>
            </a:r>
          </a:p>
          <a:p>
            <a:pPr lvl="1">
              <a:buFont typeface="Wingdings" panose="05000000000000000000" pitchFamily="2" charset="2"/>
              <a:buChar char="§"/>
            </a:pPr>
            <a:r>
              <a:rPr lang="tr-TR" dirty="0"/>
              <a:t>Danışanla iyi bir iş birliği kurulmasını gerektirir.</a:t>
            </a:r>
          </a:p>
          <a:p>
            <a:pPr lvl="1">
              <a:buFont typeface="Wingdings" panose="05000000000000000000" pitchFamily="2" charset="2"/>
              <a:buChar char="§"/>
            </a:pPr>
            <a:r>
              <a:rPr lang="tr-TR" dirty="0"/>
              <a:t>Danışanın etkin katılımı sağlanmaya çalışılır.</a:t>
            </a:r>
          </a:p>
          <a:p>
            <a:pPr lvl="1">
              <a:buFont typeface="Wingdings" panose="05000000000000000000" pitchFamily="2" charset="2"/>
              <a:buChar char="§"/>
            </a:pPr>
            <a:r>
              <a:rPr lang="tr-TR" dirty="0"/>
              <a:t>Sorun odaklı ve amaca yönelik olmalıdır.</a:t>
            </a:r>
          </a:p>
          <a:p>
            <a:pPr lvl="1">
              <a:buFont typeface="Wingdings" panose="05000000000000000000" pitchFamily="2" charset="2"/>
              <a:buChar char="§"/>
            </a:pPr>
            <a:r>
              <a:rPr lang="tr-TR" dirty="0"/>
              <a:t>Bilişsel terapi başlangıçta bugünün üzerinde durur. Terapist, danışanın yerleşik düşüncelerinin hem geçmiş hem de bugün için geçerliğini değerlendirmesine yardımcı olur.</a:t>
            </a:r>
          </a:p>
          <a:p>
            <a:pPr lvl="1">
              <a:buFont typeface="Wingdings" panose="05000000000000000000" pitchFamily="2" charset="2"/>
              <a:buChar char="§"/>
            </a:pPr>
            <a:r>
              <a:rPr lang="tr-TR" dirty="0"/>
              <a:t>Zamanla sınırlı olmayı amaçlar.</a:t>
            </a:r>
          </a:p>
          <a:p>
            <a:endParaRPr lang="tr-TR" dirty="0"/>
          </a:p>
        </p:txBody>
      </p:sp>
    </p:spTree>
    <p:extLst>
      <p:ext uri="{BB962C8B-B14F-4D97-AF65-F5344CB8AC3E}">
        <p14:creationId xmlns:p14="http://schemas.microsoft.com/office/powerpoint/2010/main" val="271493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97280" y="1845734"/>
            <a:ext cx="10058400" cy="4023360"/>
          </a:xfrm>
        </p:spPr>
        <p:txBody>
          <a:bodyPr/>
          <a:lstStyle/>
          <a:p>
            <a:pPr lvl="1">
              <a:buFont typeface="Wingdings" panose="05000000000000000000" pitchFamily="2" charset="2"/>
              <a:buChar char="§"/>
            </a:pPr>
            <a:endParaRPr lang="tr-TR" dirty="0"/>
          </a:p>
          <a:p>
            <a:pPr lvl="1">
              <a:buFont typeface="Wingdings" panose="05000000000000000000" pitchFamily="2" charset="2"/>
              <a:buChar char="§"/>
            </a:pPr>
            <a:endParaRPr lang="tr-TR" dirty="0"/>
          </a:p>
          <a:p>
            <a:pPr lvl="1">
              <a:buFont typeface="Wingdings" panose="05000000000000000000" pitchFamily="2" charset="2"/>
              <a:buChar char="§"/>
            </a:pPr>
            <a:r>
              <a:rPr lang="tr-TR" dirty="0"/>
              <a:t>Bilişsel terapi görüşmeleri yapılandırılır. Danışanın </a:t>
            </a:r>
            <a:r>
              <a:rPr lang="tr-TR" dirty="0" err="1"/>
              <a:t>duygudurumu</a:t>
            </a:r>
            <a:r>
              <a:rPr lang="tr-TR" dirty="0"/>
              <a:t> değerlendirilir, görüşme sırasında özetlemeler yapılır ve geri bildirimler alınır.</a:t>
            </a:r>
          </a:p>
          <a:p>
            <a:pPr lvl="1">
              <a:buFont typeface="Wingdings" panose="05000000000000000000" pitchFamily="2" charset="2"/>
              <a:buChar char="§"/>
            </a:pPr>
            <a:r>
              <a:rPr lang="tr-TR" dirty="0"/>
              <a:t>Danışana, işlevsel olmayan düşüncelerini tanımayı, bunları değerlendirmeyi ve bunlara karşı koymayı öğretir.</a:t>
            </a:r>
          </a:p>
          <a:p>
            <a:pPr lvl="1">
              <a:buFont typeface="Wingdings" panose="05000000000000000000" pitchFamily="2" charset="2"/>
              <a:buChar char="§"/>
            </a:pPr>
            <a:r>
              <a:rPr lang="tr-TR" dirty="0"/>
              <a:t>Danışanın düşüncelerini, duygularını, davranışlarını değiştirmek için danışanın yaşadığı güçlüklerin niteliğine göre, danışanın değişme isteğine göre, daha önceki terapi deneyimlerine göre çok sayıda yöntem kullanır.</a:t>
            </a:r>
          </a:p>
        </p:txBody>
      </p:sp>
    </p:spTree>
    <p:extLst>
      <p:ext uri="{BB962C8B-B14F-4D97-AF65-F5344CB8AC3E}">
        <p14:creationId xmlns:p14="http://schemas.microsoft.com/office/powerpoint/2010/main" val="141591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r>
              <a:rPr lang="tr-TR" sz="1800" b="1" dirty="0"/>
              <a:t>SORUN ÇÖZME</a:t>
            </a:r>
            <a:endParaRPr lang="tr-TR" sz="1800" dirty="0"/>
          </a:p>
          <a:p>
            <a:r>
              <a:rPr lang="tr-TR" sz="1800" b="1" dirty="0"/>
              <a:t> 1.Aşama: Tutum-sorun çözme yeterliğinizi güçlendirme</a:t>
            </a:r>
          </a:p>
          <a:p>
            <a:pPr lvl="1">
              <a:buFont typeface="Arial" panose="020B0604020202020204" pitchFamily="34" charset="0"/>
              <a:buChar char="•"/>
            </a:pPr>
            <a:r>
              <a:rPr lang="tr-TR" dirty="0"/>
              <a:t>Kendine güven azlığını yenme ve başarıyı görselleştirme</a:t>
            </a:r>
          </a:p>
          <a:p>
            <a:pPr lvl="1">
              <a:buFont typeface="Arial" panose="020B0604020202020204" pitchFamily="34" charset="0"/>
              <a:buChar char="•"/>
            </a:pPr>
            <a:r>
              <a:rPr lang="tr-TR" dirty="0"/>
              <a:t>Olumsuz düşünmeyi bırakma ve sağlıklı düşünmeyi öğrenme</a:t>
            </a:r>
          </a:p>
          <a:p>
            <a:pPr lvl="1">
              <a:buFont typeface="Arial" panose="020B0604020202020204" pitchFamily="34" charset="0"/>
              <a:buChar char="•"/>
            </a:pPr>
            <a:r>
              <a:rPr lang="tr-TR" dirty="0"/>
              <a:t>Olumsuz duyguları bırakma, olumsuz duyguları uyum sağlama sürecinde kullanmayı öğrenme</a:t>
            </a:r>
          </a:p>
          <a:p>
            <a:pPr marL="201168" lvl="1" indent="0">
              <a:buNone/>
            </a:pPr>
            <a:endParaRPr lang="tr-TR" dirty="0"/>
          </a:p>
          <a:p>
            <a:pPr marL="201168" lvl="1" indent="0">
              <a:buNone/>
            </a:pPr>
            <a:r>
              <a:rPr lang="tr-TR" b="1" dirty="0"/>
              <a:t>2.Aşama: Sorunu tanımlama ve gerçekçi amaçlar belirleme</a:t>
            </a:r>
          </a:p>
          <a:p>
            <a:pPr lvl="2">
              <a:buFont typeface="Arial" panose="020B0604020202020204" pitchFamily="34" charset="0"/>
              <a:buChar char="•"/>
            </a:pPr>
            <a:r>
              <a:rPr lang="tr-TR" sz="1800" dirty="0"/>
              <a:t>Var olan gerçekleri arama (‘kim, ne, nerede, ne zaman, neden, nasıl’ sorularının sorulması gerekir.</a:t>
            </a:r>
          </a:p>
          <a:p>
            <a:pPr lvl="2">
              <a:buFont typeface="Arial" panose="020B0604020202020204" pitchFamily="34" charset="0"/>
              <a:buChar char="•"/>
            </a:pPr>
            <a:r>
              <a:rPr lang="tr-TR" sz="1800" dirty="0"/>
              <a:t>Gerçekleri açık bir dille tanımlama</a:t>
            </a:r>
          </a:p>
          <a:p>
            <a:pPr lvl="2">
              <a:buFont typeface="Arial" panose="020B0604020202020204" pitchFamily="34" charset="0"/>
              <a:buChar char="•"/>
            </a:pPr>
            <a:r>
              <a:rPr lang="tr-TR" sz="1800" dirty="0"/>
              <a:t>Gerçekleri varsayımlarımızdan ayırt etme</a:t>
            </a:r>
          </a:p>
          <a:p>
            <a:pPr lvl="2">
              <a:buFont typeface="Arial" panose="020B0604020202020204" pitchFamily="34" charset="0"/>
              <a:buChar char="•"/>
            </a:pPr>
            <a:r>
              <a:rPr lang="tr-TR" sz="1800" dirty="0"/>
              <a:t>Gerçekçi amaçlar saptama</a:t>
            </a:r>
          </a:p>
          <a:p>
            <a:pPr lvl="2">
              <a:buFont typeface="Arial" panose="020B0604020202020204" pitchFamily="34" charset="0"/>
              <a:buChar char="•"/>
            </a:pPr>
            <a:r>
              <a:rPr lang="tr-TR" sz="1800" dirty="0"/>
              <a:t>Aşılacak engelleri belirleme</a:t>
            </a:r>
          </a:p>
          <a:p>
            <a:pPr lvl="1">
              <a:buFont typeface="Arial" panose="020B0604020202020204" pitchFamily="34" charset="0"/>
              <a:buChar char="•"/>
            </a:pPr>
            <a:endParaRPr lang="tr-TR" sz="1600" dirty="0"/>
          </a:p>
          <a:p>
            <a:pPr marL="201168" lvl="1" indent="0">
              <a:buNone/>
            </a:pPr>
            <a:r>
              <a:rPr lang="tr-TR" sz="1600" dirty="0"/>
              <a:t> </a:t>
            </a:r>
          </a:p>
        </p:txBody>
      </p:sp>
    </p:spTree>
    <p:extLst>
      <p:ext uri="{BB962C8B-B14F-4D97-AF65-F5344CB8AC3E}">
        <p14:creationId xmlns:p14="http://schemas.microsoft.com/office/powerpoint/2010/main" val="35728297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dirty="0"/>
              <a:t>3.Aşama: Yaratıcı olma ve çözüm seçenekleri üretme </a:t>
            </a:r>
          </a:p>
          <a:p>
            <a:pPr>
              <a:buFont typeface="Arial" panose="020B0604020202020204" pitchFamily="34" charset="0"/>
              <a:buChar char="•"/>
            </a:pPr>
            <a:r>
              <a:rPr lang="tr-TR" dirty="0"/>
              <a:t>  Önyargıdan uzak durmak ve tek bir yönteme bağlı kalmamak gerekir.</a:t>
            </a:r>
          </a:p>
          <a:p>
            <a:pPr marL="0" indent="0">
              <a:buNone/>
            </a:pPr>
            <a:endParaRPr lang="tr-TR" dirty="0"/>
          </a:p>
          <a:p>
            <a:r>
              <a:rPr lang="tr-TR" b="1" dirty="0"/>
              <a:t>4.Aşama: Sonuçları kestirme ve bir çözüm yolu geliştirme</a:t>
            </a:r>
          </a:p>
          <a:p>
            <a:pPr>
              <a:buFont typeface="Arial" panose="020B0604020202020204" pitchFamily="34" charset="0"/>
              <a:buChar char="•"/>
            </a:pPr>
            <a:r>
              <a:rPr lang="tr-TR" dirty="0"/>
              <a:t>Bu çözüm yolu amaçlarıma ulaşmamı sağlayacak mı? </a:t>
            </a:r>
          </a:p>
          <a:p>
            <a:pPr>
              <a:buFont typeface="Arial" panose="020B0604020202020204" pitchFamily="34" charset="0"/>
              <a:buChar char="•"/>
            </a:pPr>
            <a:r>
              <a:rPr lang="tr-TR" dirty="0"/>
              <a:t>Uygulanabilir bir çözüm yolu mu?</a:t>
            </a:r>
          </a:p>
          <a:p>
            <a:pPr>
              <a:buFont typeface="Arial" panose="020B0604020202020204" pitchFamily="34" charset="0"/>
              <a:buChar char="•"/>
            </a:pPr>
            <a:r>
              <a:rPr lang="tr-TR" dirty="0"/>
              <a:t>Bu çözüm yolunu uygulamaya koymanın benim ve başkalarının üzerinde nasıl etkileri olacaktır?</a:t>
            </a:r>
          </a:p>
          <a:p>
            <a:pPr>
              <a:buFont typeface="Arial" panose="020B0604020202020204" pitchFamily="34" charset="0"/>
              <a:buChar char="•"/>
            </a:pPr>
            <a:endParaRPr lang="tr-TR" dirty="0"/>
          </a:p>
          <a:p>
            <a:r>
              <a:rPr lang="tr-TR" b="1" dirty="0"/>
              <a:t>5.Aşama: Çözüm yolunu deneme ve işe yarayıp yaramadığını belirleme</a:t>
            </a:r>
          </a:p>
          <a:p>
            <a:pPr>
              <a:buFont typeface="Arial" panose="020B0604020202020204" pitchFamily="34" charset="0"/>
              <a:buChar char="•"/>
            </a:pPr>
            <a:r>
              <a:rPr lang="tr-TR" dirty="0"/>
              <a:t>Sorunun çözülmüş mü olduğunu yoksa üzerinde daha çok mu çalışmanın gerektiğini belirlemek gerekir.</a:t>
            </a:r>
          </a:p>
          <a:p>
            <a:pPr>
              <a:buFont typeface="Arial" panose="020B0604020202020204" pitchFamily="34" charset="0"/>
              <a:buChar char="•"/>
            </a:pPr>
            <a:endParaRPr lang="tr-TR" dirty="0"/>
          </a:p>
          <a:p>
            <a:endParaRPr lang="tr-TR" dirty="0"/>
          </a:p>
        </p:txBody>
      </p:sp>
    </p:spTree>
    <p:extLst>
      <p:ext uri="{BB962C8B-B14F-4D97-AF65-F5344CB8AC3E}">
        <p14:creationId xmlns:p14="http://schemas.microsoft.com/office/powerpoint/2010/main" val="29824128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GRUP TERAPİSİ</a:t>
            </a:r>
          </a:p>
          <a:p>
            <a:pPr marL="0" indent="0">
              <a:buNone/>
            </a:pPr>
            <a:r>
              <a:rPr lang="tr-TR" dirty="0"/>
              <a:t>Ortalama bir grup 8-12 kişiden oluşmalı</a:t>
            </a:r>
          </a:p>
          <a:p>
            <a:pPr marL="0" indent="0">
              <a:buNone/>
            </a:pPr>
            <a:r>
              <a:rPr lang="tr-TR" dirty="0"/>
              <a:t>Oturumlar yaklaşık 1 er saat olarak tasarlanmalı</a:t>
            </a:r>
          </a:p>
          <a:p>
            <a:pPr marL="0" indent="0">
              <a:buNone/>
            </a:pPr>
            <a:r>
              <a:rPr lang="tr-TR" dirty="0"/>
              <a:t>Güvenli bir ortam sağlanmalı ve grupta konuşulanların grupta kalacağı özellikle </a:t>
            </a:r>
            <a:r>
              <a:rPr lang="tr-TR" dirty="0" err="1"/>
              <a:t>vugulanmalı</a:t>
            </a:r>
            <a:endParaRPr lang="tr-TR" dirty="0"/>
          </a:p>
          <a:p>
            <a:pPr marL="0" indent="0">
              <a:buNone/>
            </a:pPr>
            <a:r>
              <a:rPr lang="tr-TR" dirty="0"/>
              <a:t>Danışanın oturumun, bugünkü davranışının nasıl olabileceğini ilişkin bir örnek, davranışlarının başkalarında ne gibi duygular uyandırdığını, çevresindekiler ve kendisiyle ilgili görüşünü nasıl etkilediğini gösterdiğini anlamaya çalışması istenmeli.</a:t>
            </a:r>
          </a:p>
        </p:txBody>
      </p:sp>
    </p:spTree>
    <p:extLst>
      <p:ext uri="{BB962C8B-B14F-4D97-AF65-F5344CB8AC3E}">
        <p14:creationId xmlns:p14="http://schemas.microsoft.com/office/powerpoint/2010/main" val="92569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dirty="0"/>
              <a:t>Süregiden, esneklikten yoksun bu örüntü çok değişik kişisel ve toplumsal durumları kapsar.</a:t>
            </a:r>
          </a:p>
          <a:p>
            <a:pPr>
              <a:buFont typeface="Arial" panose="020B0604020202020204" pitchFamily="34" charset="0"/>
              <a:buChar char="•"/>
            </a:pPr>
            <a:r>
              <a:rPr lang="tr-TR" dirty="0"/>
              <a:t>Klinik açıdan belirgin sıkıntıya ya da toplumsal, işle ilgili alanlarda ya da diğer işlevsellik alanlarında işlevsellikte düşmeye yol açar.</a:t>
            </a:r>
          </a:p>
          <a:p>
            <a:pPr>
              <a:buFont typeface="Arial" panose="020B0604020202020204" pitchFamily="34" charset="0"/>
              <a:buChar char="•"/>
            </a:pPr>
            <a:r>
              <a:rPr lang="tr-TR" dirty="0"/>
              <a:t>Kalıcı ve uzun sürelidir, başlangıcı en azından ergenlik veya erken erişkinlik dönemine uzanır.</a:t>
            </a:r>
          </a:p>
          <a:p>
            <a:pPr>
              <a:buFont typeface="Arial" panose="020B0604020202020204" pitchFamily="34" charset="0"/>
              <a:buChar char="•"/>
            </a:pPr>
            <a:r>
              <a:rPr lang="tr-TR" dirty="0"/>
              <a:t>Başka bir ruhsal bozukluğun bir görünümü olarak ya da başka bir ruhsal bozukluğun bir sonucu olarak açıklanamaz.</a:t>
            </a:r>
          </a:p>
          <a:p>
            <a:pPr>
              <a:buFont typeface="Arial" panose="020B0604020202020204" pitchFamily="34" charset="0"/>
              <a:buChar char="•"/>
            </a:pPr>
            <a:r>
              <a:rPr lang="tr-TR" dirty="0"/>
              <a:t>Bir maddenin ya da başka bir sağlık durumunun fizyolojik etkilerine bağlanamaz.</a:t>
            </a:r>
          </a:p>
          <a:p>
            <a:pPr marL="0" indent="0">
              <a:buNone/>
            </a:pPr>
            <a:endParaRPr lang="tr-TR" dirty="0"/>
          </a:p>
          <a:p>
            <a:endParaRPr lang="tr-TR" dirty="0"/>
          </a:p>
        </p:txBody>
      </p:sp>
    </p:spTree>
    <p:extLst>
      <p:ext uri="{BB962C8B-B14F-4D97-AF65-F5344CB8AC3E}">
        <p14:creationId xmlns:p14="http://schemas.microsoft.com/office/powerpoint/2010/main" val="443368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ÖZET</a:t>
            </a:r>
          </a:p>
          <a:p>
            <a:pPr>
              <a:buFont typeface="Wingdings" panose="05000000000000000000" pitchFamily="2" charset="2"/>
              <a:buChar char="Ø"/>
            </a:pPr>
            <a:r>
              <a:rPr lang="tr-TR" dirty="0"/>
              <a:t>Hastaya teşhisi konusunda bilgi verilmeli ve yeterince zaman ayrılmalı. </a:t>
            </a:r>
          </a:p>
          <a:p>
            <a:pPr>
              <a:buFont typeface="Wingdings" panose="05000000000000000000" pitchFamily="2" charset="2"/>
              <a:buChar char="Ø"/>
            </a:pPr>
            <a:r>
              <a:rPr lang="tr-TR" dirty="0"/>
              <a:t>Hasta soru sormaya, endişelerini dile getirmeye teşvik edilmeli, hastayla empati kurulmalı.</a:t>
            </a:r>
          </a:p>
          <a:p>
            <a:pPr>
              <a:buFont typeface="Wingdings" panose="05000000000000000000" pitchFamily="2" charset="2"/>
              <a:buChar char="Ø"/>
            </a:pPr>
            <a:r>
              <a:rPr lang="tr-TR" dirty="0"/>
              <a:t>Uyumluluğun teşvik edilmesi gerekir, iyi iletişim sağlanarak yargılamadan soru ve önerilerle terapi desteklenmelidir.</a:t>
            </a:r>
          </a:p>
          <a:p>
            <a:pPr>
              <a:buFont typeface="Wingdings" panose="05000000000000000000" pitchFamily="2" charset="2"/>
              <a:buChar char="Ø"/>
            </a:pPr>
            <a:r>
              <a:rPr lang="tr-TR" dirty="0" err="1"/>
              <a:t>Klinisyen</a:t>
            </a:r>
            <a:r>
              <a:rPr lang="tr-TR" dirty="0"/>
              <a:t>, hastanın kişilik patolojisinin hangi yönlerinin baskın olduğunu belirlemeli ve tedavi boyunca kişilik durumunu yeniden değerlendirmeli.</a:t>
            </a:r>
          </a:p>
          <a:p>
            <a:pPr>
              <a:buFont typeface="Wingdings" panose="05000000000000000000" pitchFamily="2" charset="2"/>
              <a:buChar char="Ø"/>
            </a:pPr>
            <a:r>
              <a:rPr lang="tr-TR" dirty="0"/>
              <a:t>Hasta güvensizliği, zayıf iletişim becerileri, sinirlilik, bağımlılık hekim-hasta iletişimini engelleyebilir. </a:t>
            </a:r>
          </a:p>
          <a:p>
            <a:endParaRPr lang="tr-TR" dirty="0"/>
          </a:p>
        </p:txBody>
      </p:sp>
    </p:spTree>
    <p:extLst>
      <p:ext uri="{BB962C8B-B14F-4D97-AF65-F5344CB8AC3E}">
        <p14:creationId xmlns:p14="http://schemas.microsoft.com/office/powerpoint/2010/main" val="1131739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endParaRPr lang="tr-TR" dirty="0"/>
          </a:p>
          <a:p>
            <a:pPr>
              <a:buFont typeface="Wingdings" panose="05000000000000000000" pitchFamily="2" charset="2"/>
              <a:buChar char="Ø"/>
            </a:pPr>
            <a:r>
              <a:rPr lang="tr-TR" dirty="0"/>
              <a:t>Narsisisistik, </a:t>
            </a:r>
            <a:r>
              <a:rPr lang="tr-TR" dirty="0" err="1"/>
              <a:t>borderline</a:t>
            </a:r>
            <a:r>
              <a:rPr lang="tr-TR" dirty="0"/>
              <a:t> ve </a:t>
            </a:r>
            <a:r>
              <a:rPr lang="tr-TR" dirty="0" err="1"/>
              <a:t>paranoid</a:t>
            </a:r>
            <a:r>
              <a:rPr lang="tr-TR" dirty="0"/>
              <a:t> kişilik bozukluklarında kişilerarası tutum ve davranışlar sorunlu olduğu için hekim-hasta iletişimini güçleştirmektedir.</a:t>
            </a:r>
          </a:p>
          <a:p>
            <a:pPr>
              <a:buFont typeface="Wingdings" panose="05000000000000000000" pitchFamily="2" charset="2"/>
              <a:buChar char="Ø"/>
            </a:pPr>
            <a:r>
              <a:rPr lang="tr-TR" dirty="0"/>
              <a:t>C kümesi kişilik bozukluğu olanlar A ve B kümesi kişilik bozukluğu olanlara göre tedavi almaya, sorunları çözmeye daha isteklidir bu nedenle bu hastalarla ilişki kurmak daha kolaydır.</a:t>
            </a:r>
          </a:p>
          <a:p>
            <a:pPr>
              <a:buFont typeface="Wingdings" panose="05000000000000000000" pitchFamily="2" charset="2"/>
              <a:buChar char="Ø"/>
            </a:pPr>
            <a:r>
              <a:rPr lang="tr-TR" dirty="0" err="1"/>
              <a:t>Borderline</a:t>
            </a:r>
            <a:r>
              <a:rPr lang="tr-TR" dirty="0"/>
              <a:t> kişilik bozukluğu yönetiminde </a:t>
            </a:r>
            <a:r>
              <a:rPr lang="tr-TR" dirty="0" err="1"/>
              <a:t>klinisyen</a:t>
            </a:r>
            <a:r>
              <a:rPr lang="tr-TR" dirty="0"/>
              <a:t> hastanın öfkeli ve saldırgan tutumlarına tahammül edebilmeli ve verimli şekilde tartışabilmeli. Bu hastalar kişilerarası ilişki arayışı içinde olduklarından tedaviye katılmaları mümkündür.</a:t>
            </a:r>
          </a:p>
          <a:p>
            <a:endParaRPr lang="tr-TR" dirty="0"/>
          </a:p>
          <a:p>
            <a:endParaRPr lang="tr-TR" dirty="0"/>
          </a:p>
        </p:txBody>
      </p:sp>
    </p:spTree>
    <p:extLst>
      <p:ext uri="{BB962C8B-B14F-4D97-AF65-F5344CB8AC3E}">
        <p14:creationId xmlns:p14="http://schemas.microsoft.com/office/powerpoint/2010/main" val="42876292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pPr>
              <a:buFont typeface="Wingdings" panose="05000000000000000000" pitchFamily="2" charset="2"/>
              <a:buChar char="Ø"/>
            </a:pPr>
            <a:r>
              <a:rPr lang="tr-TR" dirty="0"/>
              <a:t>Genel </a:t>
            </a:r>
            <a:r>
              <a:rPr lang="tr-TR" dirty="0" err="1"/>
              <a:t>populasyona</a:t>
            </a:r>
            <a:r>
              <a:rPr lang="tr-TR" dirty="0"/>
              <a:t> kıyasla kişilik bozukluğu olanlarda alkol ve madde kötüye kullanım riski daha fazladır.</a:t>
            </a:r>
          </a:p>
          <a:p>
            <a:pPr>
              <a:buFont typeface="Wingdings" panose="05000000000000000000" pitchFamily="2" charset="2"/>
              <a:buChar char="Ø"/>
            </a:pPr>
            <a:r>
              <a:rPr lang="tr-TR" dirty="0"/>
              <a:t>Çalışmalar kişilik bozukluğunda medikal tedaviden ziyade davranışsal zorlukları hedeflemenin daha yararlı olduğunu düşündürmektedir.</a:t>
            </a:r>
          </a:p>
          <a:p>
            <a:pPr>
              <a:buFont typeface="Wingdings" panose="05000000000000000000" pitchFamily="2" charset="2"/>
              <a:buChar char="Ø"/>
            </a:pPr>
            <a:r>
              <a:rPr lang="tr-TR" dirty="0"/>
              <a:t>Tedavinin başlangıcında kurulan ilişkinin doğası, sonucun en güçlü göstergesidir.</a:t>
            </a:r>
          </a:p>
          <a:p>
            <a:endParaRPr lang="tr-TR" dirty="0"/>
          </a:p>
        </p:txBody>
      </p:sp>
    </p:spTree>
    <p:extLst>
      <p:ext uri="{BB962C8B-B14F-4D97-AF65-F5344CB8AC3E}">
        <p14:creationId xmlns:p14="http://schemas.microsoft.com/office/powerpoint/2010/main" val="19560334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 </a:t>
            </a:r>
            <a:br>
              <a:rPr lang="tr-TR" dirty="0"/>
            </a:br>
            <a:endParaRPr lang="tr-TR" dirty="0"/>
          </a:p>
        </p:txBody>
      </p:sp>
      <p:sp>
        <p:nvSpPr>
          <p:cNvPr id="3" name="İçerik Yer Tutucusu 2"/>
          <p:cNvSpPr>
            <a:spLocks noGrp="1"/>
          </p:cNvSpPr>
          <p:nvPr>
            <p:ph idx="1"/>
          </p:nvPr>
        </p:nvSpPr>
        <p:spPr/>
        <p:txBody>
          <a:bodyPr/>
          <a:lstStyle/>
          <a:p>
            <a:r>
              <a:rPr lang="tr-TR" dirty="0"/>
              <a:t>1-Köroğlu, E. (Ed.) (2013). DSM-V Tanı Ölçütleri, </a:t>
            </a:r>
            <a:r>
              <a:rPr lang="tr-TR" i="1" dirty="0"/>
              <a:t>Kişilik Bozuklukları</a:t>
            </a:r>
            <a:r>
              <a:rPr lang="tr-TR" dirty="0"/>
              <a:t>. </a:t>
            </a:r>
          </a:p>
          <a:p>
            <a:r>
              <a:rPr lang="tr-TR" dirty="0"/>
              <a:t>2-Köroğlu, E. (Ed.) (2012). Klinik Psikiyatri, </a:t>
            </a:r>
            <a:r>
              <a:rPr lang="tr-TR" i="1" dirty="0"/>
              <a:t>Kişilik Bozuklukları.</a:t>
            </a:r>
          </a:p>
          <a:p>
            <a:r>
              <a:rPr lang="tr-TR" dirty="0"/>
              <a:t>3-Aydoğan, Ü. (Ed.), Koç, B. (Ed.), Sarı, O. (</a:t>
            </a:r>
            <a:r>
              <a:rPr lang="tr-TR" dirty="0" err="1"/>
              <a:t>Yrd.Ed</a:t>
            </a:r>
            <a:r>
              <a:rPr lang="tr-TR" dirty="0"/>
              <a:t>.) (2016). Temel Aile Hekimliği, </a:t>
            </a:r>
            <a:r>
              <a:rPr lang="tr-TR" i="1" dirty="0"/>
              <a:t>Kişilik Bozuklukları.</a:t>
            </a:r>
          </a:p>
          <a:p>
            <a:r>
              <a:rPr lang="tr-TR" dirty="0"/>
              <a:t>4-</a:t>
            </a:r>
            <a:r>
              <a:rPr lang="da-DK" dirty="0"/>
              <a:t>Andrew Skodol, M., et al.</a:t>
            </a:r>
            <a:r>
              <a:rPr lang="tr-TR" dirty="0"/>
              <a:t> ’’</a:t>
            </a:r>
            <a:r>
              <a:rPr lang="da-DK" dirty="0"/>
              <a:t>Personality disorders.</a:t>
            </a:r>
            <a:r>
              <a:rPr lang="tr-TR" dirty="0"/>
              <a:t>’’</a:t>
            </a:r>
          </a:p>
          <a:p>
            <a:r>
              <a:rPr lang="tr-TR" dirty="0"/>
              <a:t>5-</a:t>
            </a:r>
            <a:r>
              <a:rPr lang="en-US" dirty="0"/>
              <a:t>Andrew </a:t>
            </a:r>
            <a:r>
              <a:rPr lang="en-US" dirty="0" err="1"/>
              <a:t>Skodol</a:t>
            </a:r>
            <a:r>
              <a:rPr lang="en-US" dirty="0"/>
              <a:t>, M., et al. (Sep 02, 2016.). "Approaches to the therapeutic relationship in patients with personality disorders."</a:t>
            </a:r>
          </a:p>
          <a:p>
            <a:r>
              <a:rPr lang="tr-TR" dirty="0"/>
              <a:t>	</a:t>
            </a:r>
          </a:p>
          <a:p>
            <a:endParaRPr lang="tr-TR" dirty="0"/>
          </a:p>
        </p:txBody>
      </p:sp>
    </p:spTree>
    <p:extLst>
      <p:ext uri="{BB962C8B-B14F-4D97-AF65-F5344CB8AC3E}">
        <p14:creationId xmlns:p14="http://schemas.microsoft.com/office/powerpoint/2010/main" val="297944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97280" y="1854200"/>
            <a:ext cx="10058400" cy="4023360"/>
          </a:xfrm>
        </p:spPr>
        <p:txBody>
          <a:bodyPr/>
          <a:lstStyle/>
          <a:p>
            <a:pPr marL="0" indent="0">
              <a:buNone/>
            </a:pPr>
            <a:r>
              <a:rPr lang="tr-TR" dirty="0"/>
              <a:t>Uluslararası </a:t>
            </a:r>
            <a:r>
              <a:rPr lang="tr-TR" dirty="0" err="1"/>
              <a:t>prevalansı</a:t>
            </a:r>
            <a:r>
              <a:rPr lang="tr-TR" dirty="0"/>
              <a:t> %6</a:t>
            </a:r>
          </a:p>
          <a:p>
            <a:pPr marL="0" indent="0">
              <a:buNone/>
            </a:pPr>
            <a:r>
              <a:rPr lang="tr-TR" dirty="0"/>
              <a:t>Erkeklerde, gençlerde, eğitimsiz ve işsiz kişilerde daha sık</a:t>
            </a:r>
          </a:p>
          <a:p>
            <a:pPr marL="0" indent="0">
              <a:buNone/>
            </a:pPr>
            <a:r>
              <a:rPr lang="tr-TR" dirty="0"/>
              <a:t>Çeşitli tıbbi bozukluklar ve diğer psikiyatrik bozukluklar için risk faktörü</a:t>
            </a:r>
          </a:p>
          <a:p>
            <a:pPr marL="0" indent="0">
              <a:buNone/>
            </a:pPr>
            <a:r>
              <a:rPr lang="tr-TR" dirty="0"/>
              <a:t>Kişilik bozukluğu düşündüren davranış ve özellikler; </a:t>
            </a:r>
          </a:p>
          <a:p>
            <a:pPr marL="578358" lvl="1" indent="-285750">
              <a:buFont typeface="Arial" panose="020B0604020202020204" pitchFamily="34" charset="0"/>
              <a:buChar char="•"/>
            </a:pPr>
            <a:r>
              <a:rPr lang="tr-TR" dirty="0"/>
              <a:t>Sık karşılaşılan ruh halleri</a:t>
            </a:r>
          </a:p>
          <a:p>
            <a:pPr marL="578358" lvl="1" indent="-285750">
              <a:buFont typeface="Arial" panose="020B0604020202020204" pitchFamily="34" charset="0"/>
              <a:buChar char="•"/>
            </a:pPr>
            <a:r>
              <a:rPr lang="tr-TR" dirty="0"/>
              <a:t>Ani öfke patlamaları</a:t>
            </a:r>
          </a:p>
          <a:p>
            <a:pPr marL="578358" lvl="1" indent="-285750">
              <a:buFont typeface="Arial" panose="020B0604020202020204" pitchFamily="34" charset="0"/>
              <a:buChar char="•"/>
            </a:pPr>
            <a:r>
              <a:rPr lang="tr-TR" dirty="0"/>
              <a:t>Zor arkadaşlık edinmeye neden olan endişe</a:t>
            </a:r>
          </a:p>
          <a:p>
            <a:pPr marL="578358" lvl="1" indent="-285750">
              <a:buFont typeface="Arial" panose="020B0604020202020204" pitchFamily="34" charset="0"/>
              <a:buChar char="•"/>
            </a:pPr>
            <a:r>
              <a:rPr lang="tr-TR" dirty="0"/>
              <a:t>Dikkat çekme ihtiyacı</a:t>
            </a:r>
          </a:p>
          <a:p>
            <a:pPr marL="578358" lvl="1" indent="-285750">
              <a:buFont typeface="Arial" panose="020B0604020202020204" pitchFamily="34" charset="0"/>
              <a:buChar char="•"/>
            </a:pPr>
            <a:r>
              <a:rPr lang="tr-TR" dirty="0"/>
              <a:t>Aldatılmışlık ve kendisinden </a:t>
            </a:r>
            <a:r>
              <a:rPr lang="tr-TR" dirty="0" err="1"/>
              <a:t>faydalanılmışlık</a:t>
            </a:r>
            <a:r>
              <a:rPr lang="tr-TR" dirty="0"/>
              <a:t> hissi</a:t>
            </a:r>
          </a:p>
          <a:p>
            <a:pPr marL="578358" lvl="1" indent="-285750">
              <a:buFont typeface="Arial" panose="020B0604020202020204" pitchFamily="34" charset="0"/>
              <a:buChar char="•"/>
            </a:pPr>
            <a:r>
              <a:rPr lang="tr-TR" dirty="0"/>
              <a:t>Davranışları ve hisleri için dünyayı suçlamak</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496781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53682161"/>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3266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15744757"/>
              </p:ext>
            </p:extLst>
          </p:nvPr>
        </p:nvGraphicFramePr>
        <p:xfrm>
          <a:off x="1096963" y="1846263"/>
          <a:ext cx="10058400" cy="333248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xmlns="" val="434605393"/>
                    </a:ext>
                  </a:extLst>
                </a:gridCol>
                <a:gridCol w="3352800">
                  <a:extLst>
                    <a:ext uri="{9D8B030D-6E8A-4147-A177-3AD203B41FA5}">
                      <a16:colId xmlns:a16="http://schemas.microsoft.com/office/drawing/2014/main" xmlns="" val="2808091813"/>
                    </a:ext>
                  </a:extLst>
                </a:gridCol>
                <a:gridCol w="3352800">
                  <a:extLst>
                    <a:ext uri="{9D8B030D-6E8A-4147-A177-3AD203B41FA5}">
                      <a16:colId xmlns:a16="http://schemas.microsoft.com/office/drawing/2014/main" xmlns="" val="944113126"/>
                    </a:ext>
                  </a:extLst>
                </a:gridCol>
              </a:tblGrid>
              <a:tr h="370840">
                <a:tc>
                  <a:txBody>
                    <a:bodyPr/>
                    <a:lstStyle/>
                    <a:p>
                      <a:r>
                        <a:rPr lang="tr-TR" dirty="0"/>
                        <a:t>Kişilik Bozukluğu</a:t>
                      </a:r>
                    </a:p>
                  </a:txBody>
                  <a:tcPr/>
                </a:tc>
                <a:tc>
                  <a:txBody>
                    <a:bodyPr/>
                    <a:lstStyle/>
                    <a:p>
                      <a:r>
                        <a:rPr lang="tr-TR" dirty="0"/>
                        <a:t>Yerleşik düşünceler/Tutumlar</a:t>
                      </a:r>
                    </a:p>
                  </a:txBody>
                  <a:tcPr/>
                </a:tc>
                <a:tc>
                  <a:txBody>
                    <a:bodyPr/>
                    <a:lstStyle/>
                    <a:p>
                      <a:r>
                        <a:rPr lang="tr-TR" dirty="0"/>
                        <a:t>Önde Gelen Davranışları</a:t>
                      </a:r>
                    </a:p>
                  </a:txBody>
                  <a:tcPr/>
                </a:tc>
                <a:extLst>
                  <a:ext uri="{0D108BD9-81ED-4DB2-BD59-A6C34878D82A}">
                    <a16:rowId xmlns:a16="http://schemas.microsoft.com/office/drawing/2014/main" xmlns="" val="1956621510"/>
                  </a:ext>
                </a:extLst>
              </a:tr>
              <a:tr h="365230">
                <a:tc>
                  <a:txBody>
                    <a:bodyPr/>
                    <a:lstStyle/>
                    <a:p>
                      <a:r>
                        <a:rPr lang="tr-TR" dirty="0"/>
                        <a:t>Bağımlı</a:t>
                      </a:r>
                    </a:p>
                  </a:txBody>
                  <a:tcPr/>
                </a:tc>
                <a:tc>
                  <a:txBody>
                    <a:bodyPr/>
                    <a:lstStyle/>
                    <a:p>
                      <a:r>
                        <a:rPr lang="tr-TR" dirty="0"/>
                        <a:t>Çaresizim </a:t>
                      </a:r>
                    </a:p>
                  </a:txBody>
                  <a:tcPr/>
                </a:tc>
                <a:tc>
                  <a:txBody>
                    <a:bodyPr/>
                    <a:lstStyle/>
                    <a:p>
                      <a:r>
                        <a:rPr lang="tr-TR" dirty="0"/>
                        <a:t>Bağlanma </a:t>
                      </a:r>
                    </a:p>
                  </a:txBody>
                  <a:tcPr/>
                </a:tc>
                <a:extLst>
                  <a:ext uri="{0D108BD9-81ED-4DB2-BD59-A6C34878D82A}">
                    <a16:rowId xmlns:a16="http://schemas.microsoft.com/office/drawing/2014/main" xmlns="" val="3706766549"/>
                  </a:ext>
                </a:extLst>
              </a:tr>
              <a:tr h="370840">
                <a:tc>
                  <a:txBody>
                    <a:bodyPr/>
                    <a:lstStyle/>
                    <a:p>
                      <a:r>
                        <a:rPr lang="tr-TR" dirty="0"/>
                        <a:t>Çekingen</a:t>
                      </a:r>
                    </a:p>
                  </a:txBody>
                  <a:tcPr/>
                </a:tc>
                <a:tc>
                  <a:txBody>
                    <a:bodyPr/>
                    <a:lstStyle/>
                    <a:p>
                      <a:r>
                        <a:rPr lang="tr-TR" dirty="0"/>
                        <a:t>İncinebilirim </a:t>
                      </a:r>
                    </a:p>
                  </a:txBody>
                  <a:tcPr/>
                </a:tc>
                <a:tc>
                  <a:txBody>
                    <a:bodyPr/>
                    <a:lstStyle/>
                    <a:p>
                      <a:r>
                        <a:rPr lang="tr-TR" dirty="0"/>
                        <a:t>Kaçınma </a:t>
                      </a:r>
                    </a:p>
                  </a:txBody>
                  <a:tcPr/>
                </a:tc>
                <a:extLst>
                  <a:ext uri="{0D108BD9-81ED-4DB2-BD59-A6C34878D82A}">
                    <a16:rowId xmlns:a16="http://schemas.microsoft.com/office/drawing/2014/main" xmlns="" val="2559108797"/>
                  </a:ext>
                </a:extLst>
              </a:tr>
              <a:tr h="370840">
                <a:tc>
                  <a:txBody>
                    <a:bodyPr/>
                    <a:lstStyle/>
                    <a:p>
                      <a:r>
                        <a:rPr lang="tr-TR" dirty="0" err="1"/>
                        <a:t>Paranoid</a:t>
                      </a:r>
                      <a:r>
                        <a:rPr lang="tr-TR" dirty="0"/>
                        <a:t> </a:t>
                      </a:r>
                    </a:p>
                  </a:txBody>
                  <a:tcPr/>
                </a:tc>
                <a:tc>
                  <a:txBody>
                    <a:bodyPr/>
                    <a:lstStyle/>
                    <a:p>
                      <a:r>
                        <a:rPr lang="tr-TR" dirty="0"/>
                        <a:t>İnsanlar olası düşmanlardır </a:t>
                      </a:r>
                    </a:p>
                  </a:txBody>
                  <a:tcPr/>
                </a:tc>
                <a:tc>
                  <a:txBody>
                    <a:bodyPr/>
                    <a:lstStyle/>
                    <a:p>
                      <a:r>
                        <a:rPr lang="tr-TR" dirty="0"/>
                        <a:t>Dikkatli olma</a:t>
                      </a:r>
                    </a:p>
                  </a:txBody>
                  <a:tcPr/>
                </a:tc>
                <a:extLst>
                  <a:ext uri="{0D108BD9-81ED-4DB2-BD59-A6C34878D82A}">
                    <a16:rowId xmlns:a16="http://schemas.microsoft.com/office/drawing/2014/main" xmlns="" val="2030826971"/>
                  </a:ext>
                </a:extLst>
              </a:tr>
              <a:tr h="370840">
                <a:tc>
                  <a:txBody>
                    <a:bodyPr/>
                    <a:lstStyle/>
                    <a:p>
                      <a:r>
                        <a:rPr lang="tr-TR" dirty="0" err="1"/>
                        <a:t>Narsisistik</a:t>
                      </a:r>
                      <a:r>
                        <a:rPr lang="tr-TR" dirty="0"/>
                        <a:t> </a:t>
                      </a:r>
                    </a:p>
                  </a:txBody>
                  <a:tcPr/>
                </a:tc>
                <a:tc>
                  <a:txBody>
                    <a:bodyPr/>
                    <a:lstStyle/>
                    <a:p>
                      <a:r>
                        <a:rPr lang="tr-TR" dirty="0"/>
                        <a:t>Ben özelim</a:t>
                      </a:r>
                    </a:p>
                  </a:txBody>
                  <a:tcPr/>
                </a:tc>
                <a:tc>
                  <a:txBody>
                    <a:bodyPr/>
                    <a:lstStyle/>
                    <a:p>
                      <a:r>
                        <a:rPr lang="tr-TR" dirty="0"/>
                        <a:t>Önemini abartma</a:t>
                      </a:r>
                    </a:p>
                  </a:txBody>
                  <a:tcPr/>
                </a:tc>
                <a:extLst>
                  <a:ext uri="{0D108BD9-81ED-4DB2-BD59-A6C34878D82A}">
                    <a16:rowId xmlns:a16="http://schemas.microsoft.com/office/drawing/2014/main" xmlns="" val="12925714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err="1"/>
                        <a:t>Histriyonik</a:t>
                      </a:r>
                      <a:r>
                        <a:rPr lang="tr-TR" dirty="0"/>
                        <a:t> </a:t>
                      </a:r>
                    </a:p>
                  </a:txBody>
                  <a:tcPr/>
                </a:tc>
                <a:tc>
                  <a:txBody>
                    <a:bodyPr/>
                    <a:lstStyle/>
                    <a:p>
                      <a:r>
                        <a:rPr lang="tr-TR" dirty="0"/>
                        <a:t>Etkilemeliyim </a:t>
                      </a:r>
                    </a:p>
                  </a:txBody>
                  <a:tcPr/>
                </a:tc>
                <a:tc>
                  <a:txBody>
                    <a:bodyPr/>
                    <a:lstStyle/>
                    <a:p>
                      <a:r>
                        <a:rPr lang="tr-TR" dirty="0"/>
                        <a:t>Rol yapma</a:t>
                      </a:r>
                    </a:p>
                  </a:txBody>
                  <a:tcPr/>
                </a:tc>
                <a:extLst>
                  <a:ext uri="{0D108BD9-81ED-4DB2-BD59-A6C34878D82A}">
                    <a16:rowId xmlns:a16="http://schemas.microsoft.com/office/drawing/2014/main" xmlns="" val="2974531236"/>
                  </a:ext>
                </a:extLst>
              </a:tr>
              <a:tr h="370840">
                <a:tc>
                  <a:txBody>
                    <a:bodyPr/>
                    <a:lstStyle/>
                    <a:p>
                      <a:r>
                        <a:rPr lang="tr-TR" dirty="0"/>
                        <a:t>Obsesif-</a:t>
                      </a:r>
                      <a:r>
                        <a:rPr lang="tr-TR" dirty="0" err="1"/>
                        <a:t>kompulsif</a:t>
                      </a:r>
                      <a:r>
                        <a:rPr lang="tr-TR" dirty="0"/>
                        <a:t> </a:t>
                      </a:r>
                    </a:p>
                  </a:txBody>
                  <a:tcPr/>
                </a:tc>
                <a:tc>
                  <a:txBody>
                    <a:bodyPr/>
                    <a:lstStyle/>
                    <a:p>
                      <a:r>
                        <a:rPr lang="tr-TR" dirty="0"/>
                        <a:t>Hata yapmamalıyım </a:t>
                      </a:r>
                    </a:p>
                  </a:txBody>
                  <a:tcPr/>
                </a:tc>
                <a:tc>
                  <a:txBody>
                    <a:bodyPr/>
                    <a:lstStyle/>
                    <a:p>
                      <a:r>
                        <a:rPr lang="tr-TR" dirty="0" err="1"/>
                        <a:t>Mükemmelcilik</a:t>
                      </a:r>
                      <a:r>
                        <a:rPr lang="tr-TR" dirty="0"/>
                        <a:t> </a:t>
                      </a:r>
                    </a:p>
                  </a:txBody>
                  <a:tcPr/>
                </a:tc>
                <a:extLst>
                  <a:ext uri="{0D108BD9-81ED-4DB2-BD59-A6C34878D82A}">
                    <a16:rowId xmlns:a16="http://schemas.microsoft.com/office/drawing/2014/main" xmlns="" val="1608502158"/>
                  </a:ext>
                </a:extLst>
              </a:tr>
              <a:tr h="370840">
                <a:tc>
                  <a:txBody>
                    <a:bodyPr/>
                    <a:lstStyle/>
                    <a:p>
                      <a:r>
                        <a:rPr lang="tr-TR" dirty="0" err="1"/>
                        <a:t>Antisosyal</a:t>
                      </a:r>
                      <a:r>
                        <a:rPr lang="tr-TR" dirty="0"/>
                        <a:t> </a:t>
                      </a:r>
                    </a:p>
                  </a:txBody>
                  <a:tcPr/>
                </a:tc>
                <a:tc>
                  <a:txBody>
                    <a:bodyPr/>
                    <a:lstStyle/>
                    <a:p>
                      <a:r>
                        <a:rPr lang="tr-TR" dirty="0"/>
                        <a:t>Kandırılabilecek insanlar var</a:t>
                      </a:r>
                    </a:p>
                  </a:txBody>
                  <a:tcPr/>
                </a:tc>
                <a:tc>
                  <a:txBody>
                    <a:bodyPr/>
                    <a:lstStyle/>
                    <a:p>
                      <a:r>
                        <a:rPr lang="tr-TR" dirty="0"/>
                        <a:t>Saldırı </a:t>
                      </a:r>
                    </a:p>
                  </a:txBody>
                  <a:tcPr/>
                </a:tc>
                <a:extLst>
                  <a:ext uri="{0D108BD9-81ED-4DB2-BD59-A6C34878D82A}">
                    <a16:rowId xmlns:a16="http://schemas.microsoft.com/office/drawing/2014/main" xmlns="" val="3215882139"/>
                  </a:ext>
                </a:extLst>
              </a:tr>
              <a:tr h="370840">
                <a:tc>
                  <a:txBody>
                    <a:bodyPr/>
                    <a:lstStyle/>
                    <a:p>
                      <a:r>
                        <a:rPr lang="tr-TR" dirty="0" err="1"/>
                        <a:t>Şizoid</a:t>
                      </a:r>
                      <a:r>
                        <a:rPr lang="tr-TR" dirty="0"/>
                        <a:t> </a:t>
                      </a:r>
                    </a:p>
                  </a:txBody>
                  <a:tcPr/>
                </a:tc>
                <a:tc>
                  <a:txBody>
                    <a:bodyPr/>
                    <a:lstStyle/>
                    <a:p>
                      <a:r>
                        <a:rPr lang="tr-TR" dirty="0"/>
                        <a:t>Benim bir dünyam olmalı</a:t>
                      </a:r>
                    </a:p>
                  </a:txBody>
                  <a:tcPr/>
                </a:tc>
                <a:tc>
                  <a:txBody>
                    <a:bodyPr/>
                    <a:lstStyle/>
                    <a:p>
                      <a:r>
                        <a:rPr lang="tr-TR" dirty="0"/>
                        <a:t>Toplumdan uzaklaşma</a:t>
                      </a:r>
                    </a:p>
                  </a:txBody>
                  <a:tcPr/>
                </a:tc>
                <a:extLst>
                  <a:ext uri="{0D108BD9-81ED-4DB2-BD59-A6C34878D82A}">
                    <a16:rowId xmlns:a16="http://schemas.microsoft.com/office/drawing/2014/main" xmlns="" val="3415165468"/>
                  </a:ext>
                </a:extLst>
              </a:tr>
            </a:tbl>
          </a:graphicData>
        </a:graphic>
      </p:graphicFrame>
    </p:spTree>
    <p:extLst>
      <p:ext uri="{BB962C8B-B14F-4D97-AF65-F5344CB8AC3E}">
        <p14:creationId xmlns:p14="http://schemas.microsoft.com/office/powerpoint/2010/main" val="1633645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 KÜMESİ KİŞİLİK BOZUKLUKLARI</a:t>
            </a:r>
          </a:p>
        </p:txBody>
      </p:sp>
      <p:sp>
        <p:nvSpPr>
          <p:cNvPr id="3" name="İçerik Yer Tutucusu 2"/>
          <p:cNvSpPr>
            <a:spLocks noGrp="1"/>
          </p:cNvSpPr>
          <p:nvPr>
            <p:ph idx="1"/>
          </p:nvPr>
        </p:nvSpPr>
        <p:spPr>
          <a:xfrm>
            <a:off x="1076960" y="1737360"/>
            <a:ext cx="10058400" cy="4023360"/>
          </a:xfrm>
        </p:spPr>
        <p:txBody>
          <a:bodyPr>
            <a:normAutofit/>
          </a:bodyPr>
          <a:lstStyle/>
          <a:p>
            <a:pPr marL="0" indent="0">
              <a:buNone/>
            </a:pPr>
            <a:endParaRPr lang="tr-TR" b="1" dirty="0"/>
          </a:p>
          <a:p>
            <a:pPr marL="0" indent="0">
              <a:buNone/>
            </a:pPr>
            <a:r>
              <a:rPr lang="tr-TR" b="1" dirty="0"/>
              <a:t>PARANOİD KİŞİLİK BOZUKLUĞU</a:t>
            </a:r>
          </a:p>
          <a:p>
            <a:pPr marL="0" indent="0">
              <a:buNone/>
            </a:pPr>
            <a:endParaRPr lang="tr-TR" b="1" dirty="0"/>
          </a:p>
          <a:p>
            <a:pPr marL="578358" lvl="1" indent="-285750">
              <a:buFont typeface="Wingdings" panose="05000000000000000000" pitchFamily="2" charset="2"/>
              <a:buChar char="Ø"/>
            </a:pPr>
            <a:r>
              <a:rPr lang="tr-TR" dirty="0"/>
              <a:t>Başkalarının davranışlarını kötü niyetli olarak algılayıp, sürekli bir güvensizlik ve kuşkuculuk gösterme, haksızlığa maruz kaldığını hissetme, çabuk alınganlık, kavga ve tartışma ortamına çabuk giriş, başarısızlık kusurlarını başkasında arama</a:t>
            </a:r>
          </a:p>
          <a:p>
            <a:pPr marL="578358" lvl="1" indent="-285750">
              <a:buFont typeface="Wingdings" panose="05000000000000000000" pitchFamily="2" charset="2"/>
              <a:buChar char="Ø"/>
            </a:pPr>
            <a:r>
              <a:rPr lang="tr-TR" dirty="0"/>
              <a:t>Etiyoloji &gt;&gt;  Genetik yatkınlık ve sıklıkla çocukluk dönemine ilişkin aile sorunları</a:t>
            </a:r>
          </a:p>
          <a:p>
            <a:pPr marL="578358" lvl="1" indent="-285750">
              <a:buFont typeface="Wingdings" panose="05000000000000000000" pitchFamily="2" charset="2"/>
              <a:buChar char="Ø"/>
            </a:pPr>
            <a:r>
              <a:rPr lang="tr-TR" dirty="0"/>
              <a:t>Genel popülasyonda %0,5-2,5</a:t>
            </a:r>
          </a:p>
          <a:p>
            <a:pPr marL="578358" lvl="1" indent="-285750">
              <a:buFont typeface="Wingdings" panose="05000000000000000000" pitchFamily="2" charset="2"/>
              <a:buChar char="Ø"/>
            </a:pPr>
            <a:r>
              <a:rPr lang="tr-TR" dirty="0"/>
              <a:t>Erkeklerde daha sık</a:t>
            </a:r>
          </a:p>
          <a:p>
            <a:pPr marL="578358" lvl="1" indent="-285750">
              <a:buFont typeface="Wingdings" panose="05000000000000000000" pitchFamily="2" charset="2"/>
              <a:buChar char="Ø"/>
            </a:pPr>
            <a:endParaRPr lang="tr-TR" dirty="0"/>
          </a:p>
          <a:p>
            <a:pPr marL="578358" lvl="1" indent="-285750">
              <a:buFont typeface="Wingdings" panose="05000000000000000000" pitchFamily="2" charset="2"/>
              <a:buChar char="Ø"/>
            </a:pP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0608" y="4345940"/>
            <a:ext cx="2683062" cy="1658620"/>
          </a:xfrm>
          <a:prstGeom prst="rect">
            <a:avLst/>
          </a:prstGeom>
        </p:spPr>
      </p:pic>
    </p:spTree>
    <p:extLst>
      <p:ext uri="{BB962C8B-B14F-4D97-AF65-F5344CB8AC3E}">
        <p14:creationId xmlns:p14="http://schemas.microsoft.com/office/powerpoint/2010/main" val="201567729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Geçmişe bakış">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BAB94BD4-5D6D-4148-AB57-A4CCF1FD4E0C}"/>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TM02892315[[fn=Duman]]</Template>
  <TotalTime>1452</TotalTime>
  <Words>3001</Words>
  <Application>Microsoft Office PowerPoint</Application>
  <PresentationFormat>Özel</PresentationFormat>
  <Paragraphs>368</Paragraphs>
  <Slides>53</Slides>
  <Notes>1</Notes>
  <HiddenSlides>0</HiddenSlides>
  <MMClips>0</MMClips>
  <ScaleCrop>false</ScaleCrop>
  <HeadingPairs>
    <vt:vector size="4" baseType="variant">
      <vt:variant>
        <vt:lpstr>Tema</vt:lpstr>
      </vt:variant>
      <vt:variant>
        <vt:i4>2</vt:i4>
      </vt:variant>
      <vt:variant>
        <vt:lpstr>Slayt Başlıkları</vt:lpstr>
      </vt:variant>
      <vt:variant>
        <vt:i4>53</vt:i4>
      </vt:variant>
    </vt:vector>
  </HeadingPairs>
  <TitlesOfParts>
    <vt:vector size="55" baseType="lpstr">
      <vt:lpstr>HDOfficeLightV0</vt:lpstr>
      <vt:lpstr>Geçmişe bakış</vt:lpstr>
      <vt:lpstr>KİŞİLİK BOZUKLUKLARI</vt:lpstr>
      <vt:lpstr>PowerPoint Sunusu</vt:lpstr>
      <vt:lpstr>PowerPoint Sunusu</vt:lpstr>
      <vt:lpstr>Kişilik bozukluğu</vt:lpstr>
      <vt:lpstr>PowerPoint Sunusu</vt:lpstr>
      <vt:lpstr>PowerPoint Sunusu</vt:lpstr>
      <vt:lpstr>PowerPoint Sunusu</vt:lpstr>
      <vt:lpstr>PowerPoint Sunusu</vt:lpstr>
      <vt:lpstr>A KÜMESİ KİŞİLİK BOZUKLUKLARI</vt:lpstr>
      <vt:lpstr>PARANOİD KİŞİLİK BOZUKLUĞU </vt:lpstr>
      <vt:lpstr>PARANOİD KİŞİLİK BOZUKLUĞU </vt:lpstr>
      <vt:lpstr>PowerPoint Sunusu</vt:lpstr>
      <vt:lpstr>ŞİZOİD KİŞİLİK BOZUKLUĞU </vt:lpstr>
      <vt:lpstr>ŞİZOİD KİŞİLİK BOZUKLUĞU </vt:lpstr>
      <vt:lpstr>PowerPoint Sunusu</vt:lpstr>
      <vt:lpstr>ŞİZOTİPAL KİŞİLİK BOZUKLUĞU </vt:lpstr>
      <vt:lpstr>ŞİZOTİPAL KİŞİLİK BOZUKLUĞU </vt:lpstr>
      <vt:lpstr>B KÜMESİ KİŞİLİK BOZUKLUKLARI</vt:lpstr>
      <vt:lpstr>ANTİSOSYAL KİŞİLİK BOZUKLUĞU </vt:lpstr>
      <vt:lpstr>ANTİSOSYAL KİŞİLİK BOZUKLUĞU </vt:lpstr>
      <vt:lpstr>PowerPoint Sunusu</vt:lpstr>
      <vt:lpstr>BORDERLİNE KİŞİLİK BOZUKLUĞU </vt:lpstr>
      <vt:lpstr>BORDERLİNE KİŞİLİK BOZUKLUĞU </vt:lpstr>
      <vt:lpstr>PowerPoint Sunusu</vt:lpstr>
      <vt:lpstr>NARSİSİSTİK (ÖZSEVER) KİŞİLİK BOZUKLUĞU </vt:lpstr>
      <vt:lpstr>NARSİSİSTİK (ÖZSEVER) KİŞİLİK BOZUKLUĞU </vt:lpstr>
      <vt:lpstr>PowerPoint Sunusu</vt:lpstr>
      <vt:lpstr>PowerPoint Sunusu</vt:lpstr>
      <vt:lpstr>HİSTRİYONİK KİŞİLİK BOZUKLUĞU </vt:lpstr>
      <vt:lpstr>HİSTRİYONİK KİŞİLİK BOZUKLUĞU </vt:lpstr>
      <vt:lpstr>C KÜMESİ KİŞİLİK BOZUKLUKLARI</vt:lpstr>
      <vt:lpstr>ÇEKİNGEN KİŞİLİK BOZUKLUĞU </vt:lpstr>
      <vt:lpstr>ÇEKİNGEN KİŞİLİK BOZUKLUĞU </vt:lpstr>
      <vt:lpstr>PowerPoint Sunusu</vt:lpstr>
      <vt:lpstr>BAĞIMLI KİŞİLİK BOZUKLUĞU </vt:lpstr>
      <vt:lpstr>BAĞIMLI KİŞİLİK BOZUKLUĞU </vt:lpstr>
      <vt:lpstr>PowerPoint Sunusu</vt:lpstr>
      <vt:lpstr>OBSESİF-KOMPULSİF KİŞİLİK BOZUKLUĞU </vt:lpstr>
      <vt:lpstr>OBSESİF-KOMPULSİF KİŞİLİK BOZUKLUĞU </vt:lpstr>
      <vt:lpstr>Diğer kişilik bozuklukları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bozuklukları</dc:title>
  <dc:creator>esranur0609@gmail.com</dc:creator>
  <cp:lastModifiedBy>Win7</cp:lastModifiedBy>
  <cp:revision>147</cp:revision>
  <dcterms:created xsi:type="dcterms:W3CDTF">2017-05-11T19:25:08Z</dcterms:created>
  <dcterms:modified xsi:type="dcterms:W3CDTF">2017-05-31T07:07:10Z</dcterms:modified>
</cp:coreProperties>
</file>