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8" r:id="rId20"/>
    <p:sldId id="282" r:id="rId21"/>
    <p:sldId id="279" r:id="rId22"/>
    <p:sldId id="280" r:id="rId23"/>
    <p:sldId id="281" r:id="rId24"/>
    <p:sldId id="283" r:id="rId25"/>
    <p:sldId id="284" r:id="rId26"/>
    <p:sldId id="285" r:id="rId27"/>
    <p:sldId id="277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65"/>
  </p:normalViewPr>
  <p:slideViewPr>
    <p:cSldViewPr snapToGrid="0" snapToObjects="1">
      <p:cViewPr>
        <p:scale>
          <a:sx n="90" d="100"/>
          <a:sy n="90" d="100"/>
        </p:scale>
        <p:origin x="108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84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/>
              <a:t>Kilo Kaybı Sırasında Karbonhidrat Miktarı ve Glikoz İndeksinin İstirahat </a:t>
            </a:r>
            <a:r>
              <a:rPr lang="tr-TR" sz="4000" dirty="0" err="1"/>
              <a:t>Metabolik</a:t>
            </a:r>
            <a:r>
              <a:rPr lang="tr-TR" sz="4000" dirty="0"/>
              <a:t> </a:t>
            </a:r>
            <a:r>
              <a:rPr lang="tr-TR" sz="4000" dirty="0" smtClean="0"/>
              <a:t>Hızı </a:t>
            </a:r>
            <a:r>
              <a:rPr lang="tr-TR" sz="4000" dirty="0"/>
              <a:t>ve Vücut Kompozisyonu Üzerine Etkileri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Dr. Zehra ASLAN AYDOĞDU</a:t>
            </a:r>
          </a:p>
          <a:p>
            <a:r>
              <a:rPr lang="tr-TR" dirty="0" smtClean="0"/>
              <a:t>KTÜ Tıp Fakültesi Aile Hekimliği AD</a:t>
            </a:r>
          </a:p>
          <a:p>
            <a:r>
              <a:rPr lang="tr-TR" dirty="0" smtClean="0"/>
              <a:t>06.06.2017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17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16" y="0"/>
            <a:ext cx="10068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 numCol="2">
                <a:normAutofit fontScale="77500" lnSpcReduction="20000"/>
              </a:bodyPr>
              <a:lstStyle/>
              <a:p>
                <a:r>
                  <a:rPr lang="tr-TR" dirty="0" smtClean="0"/>
                  <a:t>Faz 1, </a:t>
                </a:r>
              </a:p>
              <a:p>
                <a:pPr lvl="1"/>
                <a:r>
                  <a:rPr lang="tr-TR" dirty="0" smtClean="0"/>
                  <a:t>5 hafta</a:t>
                </a:r>
              </a:p>
              <a:p>
                <a:pPr lvl="1"/>
                <a:r>
                  <a:rPr lang="tr-TR" dirty="0" smtClean="0"/>
                  <a:t>Mevcut kilonun korunması için enerji alımının hesaplanmış</a:t>
                </a:r>
              </a:p>
              <a:p>
                <a:pPr lvl="1"/>
                <a:r>
                  <a:rPr lang="tr-TR" dirty="0" smtClean="0"/>
                  <a:t>Ortalama faz </a:t>
                </a:r>
                <a:r>
                  <a:rPr lang="tr-TR" dirty="0"/>
                  <a:t>1 enerji alım miktarı 12.2 MJ / gün, </a:t>
                </a:r>
                <a:r>
                  <a:rPr lang="tr-TR" dirty="0" smtClean="0"/>
                  <a:t>(Enerji: karbonhidrat %48, protein %16, </a:t>
                </a:r>
                <a:r>
                  <a:rPr lang="tr-TR" dirty="0"/>
                  <a:t>yağ </a:t>
                </a:r>
                <a:r>
                  <a:rPr lang="tr-TR" dirty="0" smtClean="0"/>
                  <a:t>%36). </a:t>
                </a:r>
              </a:p>
              <a:p>
                <a:r>
                  <a:rPr lang="tr-TR" dirty="0" smtClean="0"/>
                  <a:t>Katılımcılar 1</a:t>
                </a:r>
                <a:r>
                  <a:rPr lang="tr-TR" dirty="0"/>
                  <a:t>. </a:t>
                </a:r>
                <a:r>
                  <a:rPr lang="tr-TR" dirty="0" smtClean="0"/>
                  <a:t>fazı </a:t>
                </a:r>
                <a:r>
                  <a:rPr lang="tr-TR" dirty="0"/>
                  <a:t>takiben</a:t>
                </a:r>
                <a:r>
                  <a:rPr lang="tr-TR" dirty="0" smtClean="0"/>
                  <a:t>, </a:t>
                </a:r>
                <a:r>
                  <a:rPr lang="tr-TR" dirty="0"/>
                  <a:t>çalışma istatistikçisi tarafından 2. </a:t>
                </a:r>
                <a:r>
                  <a:rPr lang="tr-TR" dirty="0" smtClean="0"/>
                  <a:t>fazdaki </a:t>
                </a:r>
                <a:r>
                  <a:rPr lang="tr-TR" dirty="0"/>
                  <a:t>diyet </a:t>
                </a:r>
                <a:r>
                  <a:rPr lang="tr-TR" dirty="0" smtClean="0"/>
                  <a:t>görevine</a:t>
                </a:r>
                <a:r>
                  <a:rPr lang="tr-TR" dirty="0"/>
                  <a:t>, bilgisayar </a:t>
                </a:r>
                <a:r>
                  <a:rPr lang="tr-TR" dirty="0" smtClean="0"/>
                  <a:t>yardımıyla rastgele dağıtıldı.  </a:t>
                </a:r>
              </a:p>
              <a:p>
                <a:pPr lvl="1"/>
                <a:r>
                  <a:rPr lang="tr-TR" dirty="0" smtClean="0"/>
                  <a:t>Dört diyet</a:t>
                </a:r>
              </a:p>
              <a:p>
                <a:pPr lvl="1"/>
                <a:r>
                  <a:rPr lang="tr-TR" dirty="0" smtClean="0"/>
                  <a:t>karbonhidrat içeriği (toplam enerjinin % 55-ModCarb veya% 70-highCarb) ve GI (&lt;60-LowGI veya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tr-TR" dirty="0" smtClean="0"/>
                  <a:t>80-HighGI) farklıydı</a:t>
                </a:r>
              </a:p>
              <a:p>
                <a:pPr lvl="1"/>
                <a:r>
                  <a:rPr lang="tr-TR" dirty="0" smtClean="0"/>
                  <a:t>faz 1’deki ağırlığı korumak için gerekli enerjinin  %67'si 12 hafta boyunca sağlandı.</a:t>
                </a:r>
              </a:p>
              <a:p>
                <a:r>
                  <a:rPr lang="tr-TR" dirty="0" smtClean="0"/>
                  <a:t>Katılımcılara Faz 2’de çok aç olurlarsa kendileri için belirlenen diyete uygun olduğu sürece ek gıda alımına izin verildi </a:t>
                </a:r>
              </a:p>
              <a:p>
                <a:r>
                  <a:rPr lang="tr-TR" dirty="0" smtClean="0"/>
                  <a:t>Faz </a:t>
                </a:r>
                <a:r>
                  <a:rPr lang="tr-TR" dirty="0"/>
                  <a:t>3, 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5 </a:t>
                </a:r>
                <a:r>
                  <a:rPr lang="tr-TR" dirty="0"/>
                  <a:t>haftalık </a:t>
                </a:r>
              </a:p>
              <a:p>
                <a:pPr lvl="1"/>
                <a:r>
                  <a:rPr lang="tr-TR" dirty="0" smtClean="0"/>
                  <a:t>kilo koruma fazı</a:t>
                </a:r>
              </a:p>
              <a:p>
                <a:pPr lvl="1"/>
                <a:r>
                  <a:rPr lang="tr-TR" dirty="0" smtClean="0"/>
                  <a:t>Belirlenen diyetlere göre gıda</a:t>
                </a:r>
              </a:p>
              <a:p>
                <a:r>
                  <a:rPr lang="tr-TR" dirty="0" smtClean="0"/>
                  <a:t>Faz </a:t>
                </a:r>
                <a:r>
                  <a:rPr lang="tr-TR" dirty="0"/>
                  <a:t>4, 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katılımcıların belirlenen diyetlere göre talimatlar </a:t>
                </a:r>
                <a:r>
                  <a:rPr lang="tr-TR" dirty="0" err="1" smtClean="0"/>
                  <a:t>veildikten</a:t>
                </a:r>
                <a:r>
                  <a:rPr lang="tr-TR" dirty="0" smtClean="0"/>
                  <a:t> sonra kendi </a:t>
                </a:r>
                <a:r>
                  <a:rPr lang="tr-TR" dirty="0"/>
                  <a:t>yemeklerini seçtikleri </a:t>
                </a:r>
                <a:r>
                  <a:rPr lang="tr-TR" dirty="0" smtClean="0"/>
                  <a:t>ve hazırladıkları  12 </a:t>
                </a:r>
                <a:r>
                  <a:rPr lang="tr-TR" dirty="0"/>
                  <a:t>aylık bir takip </a:t>
                </a:r>
                <a:r>
                  <a:rPr lang="tr-TR" dirty="0" smtClean="0"/>
                  <a:t>süreci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4" t="-2211" r="-1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Katılımcılar, </a:t>
            </a:r>
            <a:endParaRPr lang="tr-TR" dirty="0" smtClean="0"/>
          </a:p>
          <a:p>
            <a:pPr lvl="1"/>
            <a:r>
              <a:rPr lang="tr-TR" dirty="0" smtClean="0"/>
              <a:t>1</a:t>
            </a:r>
            <a:r>
              <a:rPr lang="tr-TR" dirty="0"/>
              <a:t>. </a:t>
            </a:r>
            <a:r>
              <a:rPr lang="tr-TR" dirty="0" smtClean="0"/>
              <a:t>fazda 3-5 gün/</a:t>
            </a:r>
            <a:r>
              <a:rPr lang="tr-TR" dirty="0" err="1" smtClean="0"/>
              <a:t>hf</a:t>
            </a:r>
            <a:r>
              <a:rPr lang="tr-TR" dirty="0" smtClean="0"/>
              <a:t> , 2</a:t>
            </a:r>
            <a:r>
              <a:rPr lang="tr-TR" dirty="0"/>
              <a:t>. ve 3. </a:t>
            </a:r>
            <a:r>
              <a:rPr lang="tr-TR" dirty="0" smtClean="0"/>
              <a:t>fazda 3 gün/</a:t>
            </a:r>
            <a:r>
              <a:rPr lang="tr-TR" dirty="0" err="1" smtClean="0"/>
              <a:t>hf</a:t>
            </a:r>
            <a:r>
              <a:rPr lang="tr-TR" dirty="0" smtClean="0"/>
              <a:t> tartı,</a:t>
            </a:r>
          </a:p>
          <a:p>
            <a:pPr lvl="1"/>
            <a:r>
              <a:rPr lang="tr-TR" dirty="0" smtClean="0"/>
              <a:t>çalışma materyalleri iadesi, </a:t>
            </a:r>
          </a:p>
          <a:p>
            <a:pPr lvl="1"/>
            <a:r>
              <a:rPr lang="tr-TR" dirty="0"/>
              <a:t>personel denetimi altında </a:t>
            </a:r>
            <a:r>
              <a:rPr lang="tr-TR" dirty="0" smtClean="0"/>
              <a:t>gıda alma </a:t>
            </a:r>
            <a:r>
              <a:rPr lang="tr-TR" dirty="0"/>
              <a:t>ve </a:t>
            </a:r>
            <a:r>
              <a:rPr lang="tr-TR" dirty="0" smtClean="0"/>
              <a:t>yemek yeme,</a:t>
            </a:r>
          </a:p>
          <a:p>
            <a:pPr lvl="1"/>
            <a:r>
              <a:rPr lang="tr-TR" dirty="0" smtClean="0"/>
              <a:t>boş </a:t>
            </a:r>
            <a:r>
              <a:rPr lang="tr-TR" dirty="0"/>
              <a:t>yiyecek </a:t>
            </a:r>
            <a:r>
              <a:rPr lang="tr-TR" dirty="0" smtClean="0"/>
              <a:t>kapları </a:t>
            </a:r>
            <a:r>
              <a:rPr lang="tr-TR" dirty="0"/>
              <a:t>ve artık yiyeceklerin dokümantasyonu için yenilmemiş gıdaları iade </a:t>
            </a:r>
            <a:r>
              <a:rPr lang="tr-TR" dirty="0" smtClean="0"/>
              <a:t>etme ile </a:t>
            </a:r>
            <a:r>
              <a:rPr lang="tr-TR" dirty="0" smtClean="0"/>
              <a:t>yükümlü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Diyet </a:t>
            </a:r>
            <a:r>
              <a:rPr lang="tr-TR" dirty="0"/>
              <a:t>uyumu diyet personeli tarafından değerlendirildi ve uyumsuzluk sağlanan </a:t>
            </a:r>
            <a:r>
              <a:rPr lang="tr-TR" dirty="0" smtClean="0"/>
              <a:t>gıdalar </a:t>
            </a:r>
            <a:r>
              <a:rPr lang="tr-TR" dirty="0"/>
              <a:t>eksik tüketimi olarak tanımlandı.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Faz 4 </a:t>
            </a:r>
            <a:r>
              <a:rPr lang="tr-TR" dirty="0"/>
              <a:t>boyunca, çalışma personeli ile etkileşim, bir beslenme uzmanıyla </a:t>
            </a:r>
            <a:r>
              <a:rPr lang="tr-TR" dirty="0" smtClean="0"/>
              <a:t>ziyaretler </a:t>
            </a:r>
            <a:r>
              <a:rPr lang="tr-TR" dirty="0"/>
              <a:t>ve aylık telefon görüşmeleri ile sınırlıydı.</a:t>
            </a:r>
          </a:p>
        </p:txBody>
      </p:sp>
    </p:spTree>
    <p:extLst>
      <p:ext uri="{BB962C8B-B14F-4D97-AF65-F5344CB8AC3E}">
        <p14:creationId xmlns:p14="http://schemas.microsoft.com/office/powerpoint/2010/main" val="146517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Diyet </a:t>
            </a:r>
            <a:r>
              <a:rPr lang="tr-TR" dirty="0" smtClean="0"/>
              <a:t>içeriği Araştırmalar için  </a:t>
            </a:r>
            <a:r>
              <a:rPr lang="tr-TR" dirty="0"/>
              <a:t>Beslenme Veri </a:t>
            </a:r>
            <a:r>
              <a:rPr lang="tr-TR" dirty="0" smtClean="0"/>
              <a:t>Sistemi </a:t>
            </a:r>
            <a:r>
              <a:rPr lang="tr-TR" dirty="0"/>
              <a:t>v 4.0.4 (Minneapolis Üniversitesi, Minneapolis, MN) ile analiz edildi ve her diyetin kimyasal analizi (</a:t>
            </a:r>
            <a:r>
              <a:rPr lang="tr-TR" dirty="0" err="1"/>
              <a:t>Covance</a:t>
            </a:r>
            <a:r>
              <a:rPr lang="tr-TR" dirty="0"/>
              <a:t> </a:t>
            </a:r>
            <a:r>
              <a:rPr lang="tr-TR" dirty="0" err="1"/>
              <a:t>Laboratories</a:t>
            </a:r>
            <a:r>
              <a:rPr lang="tr-TR" dirty="0"/>
              <a:t>, Madison, WI) tarafından doğrulandı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GI</a:t>
            </a:r>
            <a:r>
              <a:rPr lang="tr-TR" dirty="0"/>
              <a:t>, benzer makro besin oranlarına sahip </a:t>
            </a:r>
            <a:r>
              <a:rPr lang="tr-TR" dirty="0" smtClean="0"/>
              <a:t> </a:t>
            </a:r>
            <a:r>
              <a:rPr lang="tr-TR" dirty="0"/>
              <a:t>yüksek GI </a:t>
            </a:r>
            <a:r>
              <a:rPr lang="tr-TR" dirty="0" smtClean="0"/>
              <a:t>gıdalar yerine  düşük GI içeren gıdalar kullanılarak </a:t>
            </a:r>
            <a:r>
              <a:rPr lang="tr-TR" dirty="0" err="1" smtClean="0"/>
              <a:t>azaltıltıldı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Araştırma </a:t>
            </a:r>
            <a:r>
              <a:rPr lang="tr-TR" dirty="0"/>
              <a:t>2010 Beslenme Veri Sistemi kullanılarak </a:t>
            </a:r>
            <a:r>
              <a:rPr lang="tr-TR" dirty="0" err="1"/>
              <a:t>glisemik</a:t>
            </a:r>
            <a:r>
              <a:rPr lang="tr-TR" dirty="0"/>
              <a:t> yük ve GI (referans olarak beyaz ekmek</a:t>
            </a:r>
            <a:r>
              <a:rPr lang="tr-TR" dirty="0" smtClean="0"/>
              <a:t>) </a:t>
            </a:r>
            <a:r>
              <a:rPr lang="tr-TR" dirty="0"/>
              <a:t>güncellendi.</a:t>
            </a:r>
          </a:p>
        </p:txBody>
      </p:sp>
    </p:spTree>
    <p:extLst>
      <p:ext uri="{BB962C8B-B14F-4D97-AF65-F5344CB8AC3E}">
        <p14:creationId xmlns:p14="http://schemas.microsoft.com/office/powerpoint/2010/main" val="191864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Çalışma Sonuçları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Faz </a:t>
            </a:r>
            <a:r>
              <a:rPr lang="tr-TR" dirty="0"/>
              <a:t>1-3'teki </a:t>
            </a:r>
            <a:r>
              <a:rPr lang="tr-TR" dirty="0" smtClean="0"/>
              <a:t>ayrıştırılma çift kör olarak gerçekleşti.</a:t>
            </a:r>
          </a:p>
          <a:p>
            <a:r>
              <a:rPr lang="tr-TR" dirty="0" smtClean="0"/>
              <a:t>Çalışma </a:t>
            </a:r>
            <a:r>
              <a:rPr lang="tr-TR" dirty="0"/>
              <a:t>öncesi yükseklik duvara monte bir </a:t>
            </a:r>
            <a:r>
              <a:rPr lang="tr-TR" dirty="0" err="1"/>
              <a:t>stadyometre</a:t>
            </a:r>
            <a:r>
              <a:rPr lang="tr-TR" dirty="0"/>
              <a:t> kullanılarak ölçüldü. </a:t>
            </a:r>
            <a:endParaRPr lang="tr-TR" dirty="0" smtClean="0"/>
          </a:p>
          <a:p>
            <a:r>
              <a:rPr lang="tr-TR" dirty="0" smtClean="0"/>
              <a:t>Açlık </a:t>
            </a:r>
            <a:r>
              <a:rPr lang="tr-TR" dirty="0"/>
              <a:t>vücut ağırlığı kalibre edilmiş bir dijital ölçek kullanılarak her çalışma ziyareti sırasında ölçülmüştür</a:t>
            </a:r>
            <a:r>
              <a:rPr lang="tr-TR" dirty="0" smtClean="0"/>
              <a:t>.</a:t>
            </a:r>
          </a:p>
          <a:p>
            <a:r>
              <a:rPr lang="tr-TR" dirty="0" smtClean="0"/>
              <a:t>Vücut </a:t>
            </a:r>
            <a:r>
              <a:rPr lang="tr-TR" dirty="0"/>
              <a:t>yoğunluğu, standart prosedüre göre, </a:t>
            </a:r>
            <a:r>
              <a:rPr lang="tr-TR" dirty="0" smtClean="0"/>
              <a:t>faz </a:t>
            </a:r>
            <a:r>
              <a:rPr lang="tr-TR" dirty="0"/>
              <a:t>1 ve 2'nin sonunda ve bir kez de Hava Deplasmanlı </a:t>
            </a:r>
            <a:r>
              <a:rPr lang="tr-TR" dirty="0" err="1"/>
              <a:t>Pletismografi</a:t>
            </a:r>
            <a:r>
              <a:rPr lang="tr-TR" dirty="0"/>
              <a:t> (BOD POD; Life </a:t>
            </a:r>
            <a:r>
              <a:rPr lang="tr-TR" dirty="0" err="1"/>
              <a:t>Measurement</a:t>
            </a:r>
            <a:r>
              <a:rPr lang="tr-TR" dirty="0"/>
              <a:t> Instruments, </a:t>
            </a:r>
            <a:r>
              <a:rPr lang="tr-TR" dirty="0" err="1"/>
              <a:t>Concord</a:t>
            </a:r>
            <a:r>
              <a:rPr lang="tr-TR" dirty="0"/>
              <a:t>, CA) ile üçer defa tekrarlandı. </a:t>
            </a:r>
            <a:endParaRPr lang="tr-TR" dirty="0" smtClean="0"/>
          </a:p>
          <a:p>
            <a:r>
              <a:rPr lang="tr-TR" dirty="0" smtClean="0"/>
              <a:t>FM </a:t>
            </a:r>
            <a:r>
              <a:rPr lang="tr-TR" dirty="0"/>
              <a:t>ve FFM, ölçülen vücut yoğunluğundan hesaplandı</a:t>
            </a:r>
            <a:r>
              <a:rPr lang="tr-TR" dirty="0" smtClean="0"/>
              <a:t>.</a:t>
            </a:r>
          </a:p>
          <a:p>
            <a:r>
              <a:rPr lang="tr-TR" dirty="0" smtClean="0"/>
              <a:t>Vücut </a:t>
            </a:r>
            <a:r>
              <a:rPr lang="tr-TR" dirty="0"/>
              <a:t>yağlanmasının yinelenen ölçümleri </a:t>
            </a:r>
            <a:r>
              <a:rPr lang="tr-TR" dirty="0" smtClean="0"/>
              <a:t>için, </a:t>
            </a:r>
            <a:r>
              <a:rPr lang="tr-TR" dirty="0"/>
              <a:t>sırasıyla </a:t>
            </a:r>
            <a:r>
              <a:rPr lang="tr-TR" dirty="0" smtClean="0"/>
              <a:t>faz </a:t>
            </a:r>
            <a:r>
              <a:rPr lang="tr-TR" dirty="0"/>
              <a:t>1 ve 2'nin sonunda% 1.8 ve% 1.7 idi.</a:t>
            </a:r>
          </a:p>
        </p:txBody>
      </p:sp>
    </p:spTree>
    <p:extLst>
      <p:ext uri="{BB962C8B-B14F-4D97-AF65-F5344CB8AC3E}">
        <p14:creationId xmlns:p14="http://schemas.microsoft.com/office/powerpoint/2010/main" val="82666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>
            <a:noAutofit/>
          </a:bodyPr>
          <a:lstStyle/>
          <a:p>
            <a:r>
              <a:rPr lang="tr-TR" dirty="0"/>
              <a:t>RMR, </a:t>
            </a:r>
            <a:r>
              <a:rPr lang="tr-TR" dirty="0" smtClean="0"/>
              <a:t>Faz </a:t>
            </a:r>
            <a:r>
              <a:rPr lang="tr-TR" dirty="0"/>
              <a:t>1 ve 2'nin sonunda, bir kez de Faz 3'ün sonunda, taşınabilir </a:t>
            </a:r>
            <a:r>
              <a:rPr lang="tr-TR" dirty="0" smtClean="0"/>
              <a:t>(</a:t>
            </a:r>
            <a:r>
              <a:rPr lang="tr-TR" dirty="0" err="1" smtClean="0"/>
              <a:t>Deltatrac</a:t>
            </a:r>
            <a:r>
              <a:rPr lang="tr-TR" dirty="0" smtClean="0"/>
              <a:t>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smtClean="0"/>
              <a:t>monitör) ile </a:t>
            </a:r>
            <a:r>
              <a:rPr lang="tr-TR" dirty="0"/>
              <a:t>ölçüldü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Katılımcılara son 12 saat hızdan </a:t>
            </a:r>
            <a:r>
              <a:rPr lang="tr-TR" dirty="0"/>
              <a:t>ve </a:t>
            </a:r>
            <a:r>
              <a:rPr lang="tr-TR" dirty="0" smtClean="0"/>
              <a:t>24 saat şiddetli egzersizden kaçınmaları önerildi</a:t>
            </a:r>
          </a:p>
          <a:p>
            <a:endParaRPr lang="tr-TR" dirty="0" smtClean="0"/>
          </a:p>
          <a:p>
            <a:r>
              <a:rPr lang="tr-TR" dirty="0" smtClean="0"/>
              <a:t>Ölçümler 30 dakika </a:t>
            </a:r>
            <a:r>
              <a:rPr lang="tr-TR" dirty="0"/>
              <a:t>dinlenme süresinin </a:t>
            </a:r>
            <a:r>
              <a:rPr lang="tr-TR" dirty="0" smtClean="0"/>
              <a:t>ardından </a:t>
            </a:r>
            <a:r>
              <a:rPr lang="tr-TR" dirty="0"/>
              <a:t>40 dakika içinde tamamlandı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Son </a:t>
            </a:r>
            <a:r>
              <a:rPr lang="tr-TR" dirty="0"/>
              <a:t>30 dakikalık </a:t>
            </a:r>
            <a:r>
              <a:rPr lang="tr-TR" dirty="0" smtClean="0"/>
              <a:t>veriler ile </a:t>
            </a:r>
            <a:r>
              <a:rPr lang="tr-TR" dirty="0" err="1"/>
              <a:t>Weir</a:t>
            </a:r>
            <a:r>
              <a:rPr lang="tr-TR" dirty="0"/>
              <a:t> denklemi kullanılarak </a:t>
            </a:r>
            <a:r>
              <a:rPr lang="tr-TR" dirty="0" err="1"/>
              <a:t>RMR'yi</a:t>
            </a:r>
            <a:r>
              <a:rPr lang="tr-TR" dirty="0"/>
              <a:t> </a:t>
            </a:r>
            <a:r>
              <a:rPr lang="tr-TR" dirty="0" smtClean="0"/>
              <a:t>hesaplandı.</a:t>
            </a:r>
          </a:p>
          <a:p>
            <a:endParaRPr lang="tr-TR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adaptasyon; her </a:t>
            </a:r>
            <a:r>
              <a:rPr lang="tr-TR" dirty="0"/>
              <a:t>fazın sonunda ölçülen RMR ile o faz için öngörülen RMR </a:t>
            </a:r>
            <a:r>
              <a:rPr lang="tr-TR" dirty="0" smtClean="0"/>
              <a:t>(</a:t>
            </a:r>
            <a:r>
              <a:rPr lang="tr-TR" dirty="0"/>
              <a:t>bazal yaş, cinsiyet, FM, FFM </a:t>
            </a:r>
            <a:r>
              <a:rPr lang="tr-TR" dirty="0" smtClean="0"/>
              <a:t>)arasındaki </a:t>
            </a:r>
            <a:r>
              <a:rPr lang="tr-TR" dirty="0"/>
              <a:t>fark olarak </a:t>
            </a:r>
            <a:r>
              <a:rPr lang="tr-TR" dirty="0" smtClean="0"/>
              <a:t>hesaplandı. </a:t>
            </a:r>
          </a:p>
        </p:txBody>
      </p:sp>
    </p:spTree>
    <p:extLst>
      <p:ext uri="{BB962C8B-B14F-4D97-AF65-F5344CB8AC3E}">
        <p14:creationId xmlns:p14="http://schemas.microsoft.com/office/powerpoint/2010/main" val="125849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İstatistiksel Analiz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/>
                  <a:t>Analizler için SPSS 20.0 sürümü kullanılmıştır. </a:t>
                </a:r>
                <a:endParaRPr lang="tr-TR" dirty="0" smtClean="0"/>
              </a:p>
              <a:p>
                <a:endParaRPr lang="tr-TR" dirty="0" smtClean="0"/>
              </a:p>
              <a:p>
                <a:r>
                  <a:rPr lang="tr-TR" dirty="0" smtClean="0"/>
                  <a:t>Aksi </a:t>
                </a:r>
                <a:r>
                  <a:rPr lang="tr-TR" dirty="0"/>
                  <a:t>belirtilmedikçe, değerler ortalama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tr-TR" dirty="0" smtClean="0"/>
                  <a:t>SD </a:t>
                </a:r>
                <a:r>
                  <a:rPr lang="tr-TR" dirty="0"/>
                  <a:t>veya ortalama fark olarak (M [% 95 CI] olarak rapor edilmiştir. </a:t>
                </a:r>
              </a:p>
              <a:p>
                <a:endParaRPr lang="tr-TR" dirty="0" smtClean="0"/>
              </a:p>
              <a:p>
                <a:r>
                  <a:rPr lang="tr-TR" dirty="0" smtClean="0"/>
                  <a:t>P </a:t>
                </a:r>
                <a:r>
                  <a:rPr lang="tr-TR" dirty="0"/>
                  <a:t>&lt;0.05'de istatistiksel olarak anlamlı kabul edildi.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55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Çalışmaya  katılanların cinsiyet </a:t>
                </a:r>
                <a:r>
                  <a:rPr lang="tr-TR" dirty="0"/>
                  <a:t>(</a:t>
                </a:r>
                <a:r>
                  <a:rPr lang="tr-TR" dirty="0" smtClean="0"/>
                  <a:t>P:0.34</a:t>
                </a:r>
                <a:r>
                  <a:rPr lang="tr-TR" dirty="0"/>
                  <a:t>), yaş (</a:t>
                </a:r>
                <a:r>
                  <a:rPr lang="tr-TR" dirty="0" smtClean="0"/>
                  <a:t>P:0.65</a:t>
                </a:r>
                <a:r>
                  <a:rPr lang="tr-TR" dirty="0"/>
                  <a:t>) ve BMI (</a:t>
                </a:r>
                <a:r>
                  <a:rPr lang="tr-TR" dirty="0" smtClean="0"/>
                  <a:t>P:0.42</a:t>
                </a:r>
                <a:r>
                  <a:rPr lang="tr-TR" dirty="0"/>
                  <a:t>) </a:t>
                </a:r>
                <a:r>
                  <a:rPr lang="tr-TR" dirty="0" smtClean="0"/>
                  <a:t>arasında fark yoktu.</a:t>
                </a:r>
              </a:p>
              <a:p>
                <a:r>
                  <a:rPr lang="tr-TR" dirty="0"/>
                  <a:t>H</a:t>
                </a:r>
                <a:r>
                  <a:rPr lang="tr-TR" dirty="0" smtClean="0"/>
                  <a:t>er grupta % </a:t>
                </a:r>
                <a:r>
                  <a:rPr lang="tr-TR" dirty="0"/>
                  <a:t>1 </a:t>
                </a:r>
                <a:r>
                  <a:rPr lang="tr-TR" dirty="0" smtClean="0"/>
                  <a:t> </a:t>
                </a:r>
                <a:r>
                  <a:rPr lang="tr-TR" dirty="0"/>
                  <a:t>haftalık tamamlanmamış tüketim yüzdesi olarak tanımlandı, </a:t>
                </a:r>
                <a:endParaRPr lang="tr-TR" dirty="0" smtClean="0"/>
              </a:p>
              <a:p>
                <a:r>
                  <a:rPr lang="tr-TR" dirty="0" smtClean="0"/>
                  <a:t>Faz 2 </a:t>
                </a:r>
                <a:r>
                  <a:rPr lang="tr-TR" dirty="0"/>
                  <a:t>ve </a:t>
                </a:r>
                <a:r>
                  <a:rPr lang="tr-TR" dirty="0" smtClean="0"/>
                  <a:t>3'te </a:t>
                </a:r>
                <a:r>
                  <a:rPr lang="tr-TR" dirty="0" err="1"/>
                  <a:t>karbohidrat</a:t>
                </a:r>
                <a:r>
                  <a:rPr lang="tr-TR" dirty="0"/>
                  <a:t> içeriği (</a:t>
                </a:r>
                <a:r>
                  <a:rPr lang="tr-TR" dirty="0" smtClean="0"/>
                  <a:t>P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tr-TR" dirty="0" smtClean="0"/>
                  <a:t>0.19</a:t>
                </a:r>
                <a:r>
                  <a:rPr lang="tr-TR" dirty="0"/>
                  <a:t>), GI (P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charset="0"/>
                        <a:ea typeface="Cambria Math" charset="0"/>
                        <a:cs typeface="Cambria Math" charset="0"/>
                      </a:rPr>
                      <m:t>≥ </m:t>
                    </m:r>
                  </m:oMath>
                </a14:m>
                <a:r>
                  <a:rPr lang="tr-TR" dirty="0" smtClean="0"/>
                  <a:t>0.55</a:t>
                </a:r>
                <a:r>
                  <a:rPr lang="tr-TR" dirty="0"/>
                  <a:t>) ya da gruplar arasında (P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tr-TR" dirty="0" smtClean="0"/>
                  <a:t>0.36)</a:t>
                </a:r>
              </a:p>
              <a:p>
                <a:r>
                  <a:rPr lang="tr-TR" dirty="0" smtClean="0"/>
                  <a:t>4.0 </a:t>
                </a:r>
                <a:r>
                  <a:rPr lang="tr-TR" dirty="0"/>
                  <a:t>MJ / gün öngörülen enerji </a:t>
                </a:r>
                <a:r>
                  <a:rPr lang="tr-TR" dirty="0" smtClean="0"/>
                  <a:t>açığı, 1.2 </a:t>
                </a:r>
                <a:r>
                  <a:rPr lang="tr-TR" dirty="0"/>
                  <a:t>MJ / gün (</a:t>
                </a:r>
                <a:r>
                  <a:rPr lang="tr-TR" dirty="0" err="1" smtClean="0"/>
                  <a:t>ModCarb+HighGI</a:t>
                </a:r>
                <a:r>
                  <a:rPr lang="tr-TR" dirty="0"/>
                  <a:t>), 1.5 MJ / gün (Yüksek </a:t>
                </a:r>
                <a:r>
                  <a:rPr lang="tr-TR" dirty="0" err="1" smtClean="0"/>
                  <a:t>Karb+HighGI</a:t>
                </a:r>
                <a:r>
                  <a:rPr lang="tr-TR" dirty="0"/>
                  <a:t>), 0.8 MJ / gün (</a:t>
                </a:r>
                <a:r>
                  <a:rPr lang="tr-TR" dirty="0" err="1" smtClean="0"/>
                  <a:t>ModCarb+LowGI</a:t>
                </a:r>
                <a:r>
                  <a:rPr lang="tr-TR" dirty="0"/>
                  <a:t>) ve 0.8 MJ / gün (</a:t>
                </a:r>
                <a:r>
                  <a:rPr lang="tr-TR" dirty="0" err="1" smtClean="0"/>
                  <a:t>HighCarb+LowGI</a:t>
                </a:r>
                <a:r>
                  <a:rPr lang="tr-TR" dirty="0"/>
                  <a:t>) daha düşüktü. 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516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9013" y="247650"/>
            <a:ext cx="5134057" cy="40767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650"/>
            <a:ext cx="5626100" cy="40767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838" y="4762500"/>
            <a:ext cx="5969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5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64668" y="-2667000"/>
            <a:ext cx="7262663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7" y="1687436"/>
            <a:ext cx="11309131" cy="36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98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38800" cy="50546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0"/>
            <a:ext cx="5803900" cy="58166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662" y="5930900"/>
            <a:ext cx="6032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</a:t>
            </a:r>
            <a:r>
              <a:rPr lang="tr-TR" dirty="0" smtClean="0"/>
              <a:t>ygun </a:t>
            </a:r>
            <a:r>
              <a:rPr lang="tr-TR" dirty="0"/>
              <a:t>gönüllüleri kullanarak Faz 2 ve Faz 3 vücut ağırlığı, vücut kompozisyonu, RMR ve </a:t>
            </a:r>
            <a:r>
              <a:rPr lang="tr-TR" dirty="0" err="1"/>
              <a:t>metabolik</a:t>
            </a:r>
            <a:r>
              <a:rPr lang="tr-TR" dirty="0"/>
              <a:t> uyum verilerini yeniden analiz etmek, herhangi bir karşılaştırmanın istatistiksel önemini değiştirmemiştir.</a:t>
            </a:r>
          </a:p>
        </p:txBody>
      </p:sp>
    </p:spTree>
    <p:extLst>
      <p:ext uri="{BB962C8B-B14F-4D97-AF65-F5344CB8AC3E}">
        <p14:creationId xmlns:p14="http://schemas.microsoft.com/office/powerpoint/2010/main" val="1822310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Faz 4 </a:t>
            </a:r>
            <a:r>
              <a:rPr lang="tr-TR" dirty="0"/>
              <a:t>sırasında vücut ağırlığı değişimi 60 katılımcıda ölçüldü.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Erkekler </a:t>
            </a:r>
            <a:r>
              <a:rPr lang="tr-TR" dirty="0"/>
              <a:t>(n = 53) kadınlardan daha fazla ayrılma eğilimindeydi (</a:t>
            </a:r>
            <a:r>
              <a:rPr lang="tr-TR" dirty="0" smtClean="0"/>
              <a:t>n:6</a:t>
            </a:r>
            <a:r>
              <a:rPr lang="tr-TR" dirty="0"/>
              <a:t>; </a:t>
            </a:r>
            <a:r>
              <a:rPr lang="tr-TR" dirty="0" smtClean="0"/>
              <a:t> </a:t>
            </a:r>
            <a:r>
              <a:rPr lang="tr-TR" dirty="0"/>
              <a:t>P = </a:t>
            </a:r>
            <a:r>
              <a:rPr lang="tr-TR" dirty="0" smtClean="0"/>
              <a:t>0.06</a:t>
            </a:r>
            <a:r>
              <a:rPr lang="tr-TR" dirty="0"/>
              <a:t>).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Faz  </a:t>
            </a:r>
            <a:r>
              <a:rPr lang="tr-TR" dirty="0"/>
              <a:t>4'teki tamamlayıcılara kıyasla, </a:t>
            </a:r>
            <a:r>
              <a:rPr lang="tr-TR" dirty="0" smtClean="0"/>
              <a:t>faz </a:t>
            </a:r>
            <a:r>
              <a:rPr lang="tr-TR" dirty="0"/>
              <a:t>4'ü tamamlamayan katılımcılar biraz daha az </a:t>
            </a:r>
            <a:r>
              <a:rPr lang="tr-TR" dirty="0" smtClean="0"/>
              <a:t>kilo kaybetti( P: 0.05</a:t>
            </a:r>
            <a:r>
              <a:rPr lang="tr-TR" dirty="0"/>
              <a:t>), fakat </a:t>
            </a:r>
            <a:r>
              <a:rPr lang="tr-TR" dirty="0" err="1"/>
              <a:t>RMR'de</a:t>
            </a:r>
            <a:r>
              <a:rPr lang="tr-TR" dirty="0"/>
              <a:t> </a:t>
            </a:r>
            <a:r>
              <a:rPr lang="tr-TR" dirty="0" smtClean="0"/>
              <a:t>( P:0.72</a:t>
            </a:r>
            <a:r>
              <a:rPr lang="tr-TR" dirty="0"/>
              <a:t>) </a:t>
            </a:r>
            <a:r>
              <a:rPr lang="tr-TR" dirty="0" smtClean="0"/>
              <a:t>anlamlı düşüş yaşanmadı ve </a:t>
            </a:r>
            <a:r>
              <a:rPr lang="tr-TR" dirty="0" err="1" smtClean="0"/>
              <a:t>metabolik</a:t>
            </a:r>
            <a:r>
              <a:rPr lang="tr-TR" dirty="0" smtClean="0"/>
              <a:t> </a:t>
            </a:r>
            <a:r>
              <a:rPr lang="tr-TR" dirty="0"/>
              <a:t>uyum </a:t>
            </a:r>
            <a:r>
              <a:rPr lang="tr-TR" dirty="0" smtClean="0"/>
              <a:t>( P: 0.84).anlamlı değildi.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843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Faz  </a:t>
            </a:r>
            <a:r>
              <a:rPr lang="tr-TR" dirty="0"/>
              <a:t>4 </a:t>
            </a:r>
            <a:r>
              <a:rPr lang="tr-TR" dirty="0" smtClean="0"/>
              <a:t>tamamlayıcılarında 4.3 </a:t>
            </a:r>
            <a:r>
              <a:rPr lang="tr-TR" dirty="0"/>
              <a:t>kg </a:t>
            </a:r>
            <a:r>
              <a:rPr lang="tr-TR" dirty="0" smtClean="0"/>
              <a:t>[3.3- 5.3 </a:t>
            </a:r>
            <a:r>
              <a:rPr lang="tr-TR" dirty="0"/>
              <a:t>kg] ortalama bir ağırlık geri kazanımı </a:t>
            </a:r>
            <a:r>
              <a:rPr lang="tr-TR" dirty="0" smtClean="0"/>
              <a:t>vardı</a:t>
            </a:r>
            <a:r>
              <a:rPr lang="tr-TR" dirty="0"/>
              <a:t> </a:t>
            </a:r>
            <a:r>
              <a:rPr lang="tr-TR" dirty="0" smtClean="0"/>
              <a:t>ve bu faz </a:t>
            </a:r>
            <a:r>
              <a:rPr lang="tr-TR" dirty="0"/>
              <a:t>2. ve 3. </a:t>
            </a:r>
            <a:r>
              <a:rPr lang="tr-TR" dirty="0" smtClean="0"/>
              <a:t>sırasında </a:t>
            </a:r>
            <a:r>
              <a:rPr lang="tr-TR" dirty="0"/>
              <a:t>kaybedilen </a:t>
            </a:r>
            <a:r>
              <a:rPr lang="tr-TR" dirty="0" smtClean="0"/>
              <a:t>kilonun % 58’ine  </a:t>
            </a:r>
            <a:r>
              <a:rPr lang="tr-TR" dirty="0"/>
              <a:t>eşitti.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Kilonun </a:t>
            </a:r>
            <a:r>
              <a:rPr lang="tr-TR" dirty="0"/>
              <a:t>geri </a:t>
            </a:r>
            <a:r>
              <a:rPr lang="tr-TR" dirty="0" smtClean="0"/>
              <a:t>alımı </a:t>
            </a:r>
            <a:r>
              <a:rPr lang="tr-TR" dirty="0"/>
              <a:t>karbonhidrat içeriği </a:t>
            </a:r>
            <a:r>
              <a:rPr lang="tr-TR" dirty="0" smtClean="0"/>
              <a:t>(P:0.34</a:t>
            </a:r>
            <a:r>
              <a:rPr lang="tr-TR" dirty="0"/>
              <a:t>), GI (</a:t>
            </a:r>
            <a:r>
              <a:rPr lang="tr-TR" dirty="0" smtClean="0"/>
              <a:t>P:0.92</a:t>
            </a:r>
            <a:r>
              <a:rPr lang="tr-TR" dirty="0"/>
              <a:t>) veya diyet </a:t>
            </a:r>
            <a:r>
              <a:rPr lang="tr-TR" dirty="0" smtClean="0"/>
              <a:t>grupları (P:0.54) ile ilişkili bulunmadı.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RMR'deki</a:t>
            </a:r>
            <a:r>
              <a:rPr lang="tr-TR" dirty="0" smtClean="0"/>
              <a:t> </a:t>
            </a:r>
            <a:r>
              <a:rPr lang="tr-TR" dirty="0"/>
              <a:t>değişikliklerle kilo </a:t>
            </a:r>
            <a:r>
              <a:rPr lang="tr-TR" dirty="0" smtClean="0"/>
              <a:t>geri alımı arasındaki </a:t>
            </a:r>
            <a:r>
              <a:rPr lang="tr-TR" dirty="0"/>
              <a:t>ilişkileri incelemek için </a:t>
            </a:r>
            <a:r>
              <a:rPr lang="tr-TR" dirty="0" smtClean="0"/>
              <a:t>katılımcıların tamamı birleştirildi (Şekil 4).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213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0"/>
            <a:ext cx="5160782" cy="444341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0"/>
            <a:ext cx="4562433" cy="444341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775" y="4981575"/>
            <a:ext cx="6388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71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çalışmanın ana </a:t>
            </a:r>
            <a:r>
              <a:rPr lang="tr-TR" dirty="0" smtClean="0"/>
              <a:t>bulguları;</a:t>
            </a:r>
          </a:p>
          <a:p>
            <a:pPr lvl="1"/>
            <a:r>
              <a:rPr lang="tr-TR" dirty="0" smtClean="0"/>
              <a:t>yüksek </a:t>
            </a:r>
            <a:r>
              <a:rPr lang="tr-TR" dirty="0"/>
              <a:t>karbonhidrat ve yüksek GI diyetlerine kıyasla </a:t>
            </a:r>
            <a:r>
              <a:rPr lang="tr-TR" dirty="0" smtClean="0"/>
              <a:t>orta </a:t>
            </a:r>
            <a:r>
              <a:rPr lang="tr-TR" dirty="0"/>
              <a:t>karbonhidrat ve düşük GI diyetleri, </a:t>
            </a:r>
            <a:r>
              <a:rPr lang="tr-TR" dirty="0" err="1"/>
              <a:t>FFM'yi</a:t>
            </a:r>
            <a:r>
              <a:rPr lang="tr-TR" dirty="0"/>
              <a:t> korumak veya ağırlık sırasında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smtClean="0"/>
              <a:t>adaptasyonu </a:t>
            </a:r>
            <a:r>
              <a:rPr lang="tr-TR" dirty="0"/>
              <a:t>zayıflatmak için farklılık </a:t>
            </a:r>
            <a:r>
              <a:rPr lang="tr-TR" dirty="0" smtClean="0"/>
              <a:t>göstermemesi</a:t>
            </a:r>
          </a:p>
          <a:p>
            <a:pPr lvl="1"/>
            <a:r>
              <a:rPr lang="tr-TR" dirty="0"/>
              <a:t>beslenme </a:t>
            </a:r>
            <a:r>
              <a:rPr lang="tr-TR" dirty="0" err="1" smtClean="0"/>
              <a:t>GI'si</a:t>
            </a:r>
            <a:r>
              <a:rPr lang="tr-TR" dirty="0" smtClean="0"/>
              <a:t> ve </a:t>
            </a:r>
            <a:r>
              <a:rPr lang="tr-TR" dirty="0"/>
              <a:t>karbonhidrattan alınan </a:t>
            </a:r>
            <a:r>
              <a:rPr lang="tr-TR" dirty="0" smtClean="0"/>
              <a:t> enerjinin </a:t>
            </a:r>
            <a:r>
              <a:rPr lang="tr-TR" dirty="0"/>
              <a:t>kilo kaybının kalitesini (FFM, FM kayıplarına göre) etkilememesi</a:t>
            </a:r>
          </a:p>
        </p:txBody>
      </p:sp>
    </p:spTree>
    <p:extLst>
      <p:ext uri="{BB962C8B-B14F-4D97-AF65-F5344CB8AC3E}">
        <p14:creationId xmlns:p14="http://schemas.microsoft.com/office/powerpoint/2010/main" val="969568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Meta-analizler</a:t>
            </a:r>
            <a:r>
              <a:rPr lang="tr-TR" dirty="0"/>
              <a:t>, düşük karbonhidratlı diyetlerin, negatif enerji dengesinde FM kaybına karşı </a:t>
            </a:r>
            <a:r>
              <a:rPr lang="tr-TR" dirty="0" err="1"/>
              <a:t>FFM'yi</a:t>
            </a:r>
            <a:r>
              <a:rPr lang="tr-TR" dirty="0"/>
              <a:t> korumasına yardımcı olabileceğini önermektedir.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/>
              <a:t>Çalışma sonuçları, yüksek karbonhidrat ve yüksek GI diyetlerine kıyasla </a:t>
            </a:r>
            <a:r>
              <a:rPr lang="tr-TR" dirty="0" smtClean="0"/>
              <a:t>orta </a:t>
            </a:r>
            <a:r>
              <a:rPr lang="tr-TR" dirty="0"/>
              <a:t>karbonhidrat ve düşük GI diyetlerinin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smtClean="0"/>
              <a:t>adaptasyonu </a:t>
            </a:r>
            <a:r>
              <a:rPr lang="tr-TR" dirty="0"/>
              <a:t>farklı şekilde etkilemediğini de </a:t>
            </a:r>
            <a:r>
              <a:rPr lang="tr-TR" dirty="0" smtClean="0"/>
              <a:t>gösterdi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Önceki çalışmalar, diyetle alınan karbonhidrat ve </a:t>
            </a:r>
            <a:r>
              <a:rPr lang="tr-TR" dirty="0" err="1" smtClean="0"/>
              <a:t>GI’yi</a:t>
            </a:r>
            <a:r>
              <a:rPr lang="tr-TR" dirty="0" smtClean="0"/>
              <a:t> azaltmanın </a:t>
            </a:r>
            <a:r>
              <a:rPr lang="tr-TR" dirty="0" err="1" smtClean="0"/>
              <a:t>RMR’deki</a:t>
            </a:r>
            <a:r>
              <a:rPr lang="tr-TR" dirty="0" smtClean="0"/>
              <a:t> düşüşleri azaltabileceğini öngörmektedir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adaptasyonu zayıflatmada düşük </a:t>
            </a:r>
            <a:r>
              <a:rPr lang="tr-TR" dirty="0" err="1" smtClean="0"/>
              <a:t>GI’nin</a:t>
            </a:r>
            <a:r>
              <a:rPr lang="tr-TR" dirty="0" smtClean="0"/>
              <a:t> fayda sağlamadığı daha önce yapılan çalışmalarla uyumlu bulunmuştur.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5519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Bu çalışma ayrıca, kilo kaybı sırasındaki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smtClean="0"/>
              <a:t>adaptasyonun , </a:t>
            </a:r>
            <a:r>
              <a:rPr lang="tr-TR" dirty="0"/>
              <a:t>sonraki ağırlık kazanma duyarlılığını arttırıp arttırmadığı sorusu ile ilgili veriler sağlamıştır.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Çoğu </a:t>
            </a:r>
            <a:r>
              <a:rPr lang="tr-TR" dirty="0"/>
              <a:t>önceki çalışmalarla tutarlı olarak, </a:t>
            </a:r>
            <a:r>
              <a:rPr lang="tr-TR" dirty="0" err="1"/>
              <a:t>RMR'nin</a:t>
            </a:r>
            <a:r>
              <a:rPr lang="tr-TR" dirty="0"/>
              <a:t>, kilo kaybı sırasında FM ve FFM kayıplarından beklenenden daha fazla düştüğünü bulduk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Önceki </a:t>
            </a:r>
            <a:r>
              <a:rPr lang="tr-TR" dirty="0"/>
              <a:t>çalışmalardaki çelişkili sonuçlar için olası bir açıklama, </a:t>
            </a:r>
            <a:r>
              <a:rPr lang="tr-TR" dirty="0" err="1"/>
              <a:t>metabolik</a:t>
            </a:r>
            <a:r>
              <a:rPr lang="tr-TR" dirty="0"/>
              <a:t> adaptasyonun ancak kilo kaybının dinamik fazı sırasında görülebileceğidir. Deneysel geçerlilik için, </a:t>
            </a:r>
            <a:r>
              <a:rPr lang="tr-TR" dirty="0" smtClean="0"/>
              <a:t>fazla yeme  </a:t>
            </a:r>
            <a:r>
              <a:rPr lang="tr-TR" dirty="0"/>
              <a:t>veya </a:t>
            </a:r>
            <a:r>
              <a:rPr lang="tr-TR" dirty="0" smtClean="0"/>
              <a:t> az yemenin akut </a:t>
            </a:r>
            <a:r>
              <a:rPr lang="tr-TR" dirty="0"/>
              <a:t>etkisini önlemek için RMR ölçümleri öncesinde uzun bir enerji dengesi süresi olması önemli olabilir.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22902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Çalışmanın Güçlü Yönleri</a:t>
            </a:r>
          </a:p>
          <a:p>
            <a:pPr lvl="1"/>
            <a:r>
              <a:rPr lang="tr-TR" dirty="0" smtClean="0"/>
              <a:t>diyet </a:t>
            </a:r>
            <a:r>
              <a:rPr lang="tr-TR" dirty="0"/>
              <a:t>kompozisyonunun sıkı kontrolü </a:t>
            </a:r>
            <a:endParaRPr lang="tr-TR" dirty="0" smtClean="0"/>
          </a:p>
          <a:p>
            <a:pPr lvl="1"/>
            <a:r>
              <a:rPr lang="tr-TR" dirty="0" smtClean="0"/>
              <a:t>uzun </a:t>
            </a:r>
            <a:r>
              <a:rPr lang="tr-TR" dirty="0"/>
              <a:t>süre bekletilmesi </a:t>
            </a:r>
            <a:endParaRPr lang="tr-TR" dirty="0" smtClean="0"/>
          </a:p>
          <a:p>
            <a:pPr lvl="1"/>
            <a:r>
              <a:rPr lang="tr-TR" dirty="0" smtClean="0"/>
              <a:t>doğruluğunu </a:t>
            </a:r>
            <a:r>
              <a:rPr lang="tr-TR" dirty="0"/>
              <a:t>artırmak için kullanılan vücut kompozisyonu </a:t>
            </a:r>
          </a:p>
          <a:p>
            <a:pPr lvl="1"/>
            <a:r>
              <a:rPr lang="tr-TR" dirty="0" smtClean="0"/>
              <a:t>RMR </a:t>
            </a:r>
            <a:r>
              <a:rPr lang="tr-TR" dirty="0" smtClean="0"/>
              <a:t>ölçümleri</a:t>
            </a:r>
          </a:p>
          <a:p>
            <a:pPr lvl="1"/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ilo değişiklikleri fazla değildir ve çalışma sonuçları, daha fazla vücut ağırlığı kayıplarıyla ortaya çıkan değişiklikleri yansıtmayabilir.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Ayrıca, vücut kompozisyonunu değerlendirmek için kullanılan iki </a:t>
            </a:r>
            <a:r>
              <a:rPr lang="tr-TR" dirty="0" err="1" smtClean="0"/>
              <a:t>kompartmanlı</a:t>
            </a:r>
            <a:r>
              <a:rPr lang="tr-TR" dirty="0" smtClean="0"/>
              <a:t> model, </a:t>
            </a:r>
            <a:r>
              <a:rPr lang="tr-TR" dirty="0" err="1" smtClean="0"/>
              <a:t>metabolik</a:t>
            </a:r>
            <a:r>
              <a:rPr lang="tr-TR" dirty="0" smtClean="0"/>
              <a:t> adaptasyon hesaplamalarını etkileyebilecek kilo kaybı sırasında organ kitlelerinde görülen farklı değişiklikleri hesaba katmaz. </a:t>
            </a:r>
          </a:p>
        </p:txBody>
      </p:sp>
    </p:spTree>
    <p:extLst>
      <p:ext uri="{BB962C8B-B14F-4D97-AF65-F5344CB8AC3E}">
        <p14:creationId xmlns:p14="http://schemas.microsoft.com/office/powerpoint/2010/main" val="166015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Gönüllülere alışılmış aktivite düzeylerini devam ettirmeleri talimatı verilmesine rağmen, bu talimatlara uyumu doğrulayamadık; bu, fiziksel aktivite düzenindeki değişiklikler gruplar arasında veya etkilenen çalışma sonuçlarında farklı olup olmadığını belirlemeyi engelledi. </a:t>
            </a:r>
          </a:p>
          <a:p>
            <a:endParaRPr lang="tr-TR" dirty="0" smtClean="0"/>
          </a:p>
          <a:p>
            <a:r>
              <a:rPr lang="tr-TR" dirty="0" smtClean="0"/>
              <a:t>Deneklere aç </a:t>
            </a:r>
            <a:r>
              <a:rPr lang="tr-TR" dirty="0"/>
              <a:t>olduğunda ek verilen </a:t>
            </a:r>
            <a:r>
              <a:rPr lang="tr-TR" dirty="0" smtClean="0"/>
              <a:t>uygun </a:t>
            </a:r>
            <a:r>
              <a:rPr lang="tr-TR" dirty="0"/>
              <a:t>gıdalar ve alımı tahmin edilen </a:t>
            </a:r>
            <a:r>
              <a:rPr lang="tr-TR" dirty="0" smtClean="0"/>
              <a:t>farklı yiyeceklerin </a:t>
            </a:r>
            <a:r>
              <a:rPr lang="tr-TR" dirty="0"/>
              <a:t>tüketimi, diyet veya aktivite talimatlarına </a:t>
            </a:r>
            <a:r>
              <a:rPr lang="tr-TR" dirty="0" smtClean="0"/>
              <a:t>uyulmamasından dolayı </a:t>
            </a:r>
            <a:r>
              <a:rPr lang="tr-TR" dirty="0"/>
              <a:t>ne derece </a:t>
            </a:r>
            <a:r>
              <a:rPr lang="tr-TR" dirty="0" smtClean="0"/>
              <a:t>etkili olduğu </a:t>
            </a:r>
            <a:r>
              <a:rPr lang="tr-TR" dirty="0"/>
              <a:t>tespit edilemedi . </a:t>
            </a:r>
          </a:p>
        </p:txBody>
      </p:sp>
    </p:spTree>
    <p:extLst>
      <p:ext uri="{BB962C8B-B14F-4D97-AF65-F5344CB8AC3E}">
        <p14:creationId xmlns:p14="http://schemas.microsoft.com/office/powerpoint/2010/main" val="136088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Obezite oranları aynı kalmaktadır, çünkü verilen kilolar tekrar geri alınmaktadır.</a:t>
            </a:r>
          </a:p>
          <a:p>
            <a:endParaRPr lang="tr-TR" dirty="0" smtClean="0"/>
          </a:p>
          <a:p>
            <a:r>
              <a:rPr lang="tr-TR" dirty="0" smtClean="0"/>
              <a:t>Kilonun yeniden alınması çalışmaları </a:t>
            </a:r>
            <a:r>
              <a:rPr lang="tr-TR" dirty="0"/>
              <a:t>için sıkça atıfta bulunulan bir hipotez, kilo kaybına "</a:t>
            </a:r>
            <a:r>
              <a:rPr lang="tr-TR" dirty="0" err="1"/>
              <a:t>metabolik</a:t>
            </a:r>
            <a:r>
              <a:rPr lang="tr-TR" dirty="0"/>
              <a:t> adaptasyon" olduğunu </a:t>
            </a:r>
            <a:r>
              <a:rPr lang="tr-TR" dirty="0" smtClean="0"/>
              <a:t>gösterir</a:t>
            </a:r>
            <a:r>
              <a:rPr lang="tr-TR" dirty="0"/>
              <a:t> </a:t>
            </a:r>
            <a:r>
              <a:rPr lang="tr-TR" dirty="0" smtClean="0"/>
              <a:t>(kilo kaybı sırasında dinlenme </a:t>
            </a:r>
            <a:r>
              <a:rPr lang="tr-TR" dirty="0" err="1"/>
              <a:t>metabolik</a:t>
            </a:r>
            <a:r>
              <a:rPr lang="tr-TR" dirty="0"/>
              <a:t> hızındaki (RMR) bir </a:t>
            </a:r>
            <a:r>
              <a:rPr lang="tr-TR" dirty="0" smtClean="0"/>
              <a:t>azalma)</a:t>
            </a:r>
          </a:p>
          <a:p>
            <a:endParaRPr lang="tr-TR" dirty="0" smtClean="0"/>
          </a:p>
          <a:p>
            <a:r>
              <a:rPr lang="tr-TR" dirty="0"/>
              <a:t>Birçok grup aktif kilo kaybı sırasında bu fenomeni gözlemlemiş ancak </a:t>
            </a:r>
            <a:r>
              <a:rPr lang="tr-TR" dirty="0" err="1"/>
              <a:t>metabolik</a:t>
            </a:r>
            <a:r>
              <a:rPr lang="tr-TR" dirty="0"/>
              <a:t> adaptasyonun diyet faktörlerinden </a:t>
            </a:r>
            <a:r>
              <a:rPr lang="tr-TR" dirty="0" smtClean="0"/>
              <a:t>etkilenip etkilemediği, </a:t>
            </a:r>
            <a:r>
              <a:rPr lang="tr-TR" dirty="0"/>
              <a:t>kilo stabilize olduktan sonra da devam </a:t>
            </a:r>
            <a:r>
              <a:rPr lang="tr-TR" dirty="0" smtClean="0"/>
              <a:t>edip etmediği </a:t>
            </a:r>
            <a:r>
              <a:rPr lang="tr-TR" dirty="0"/>
              <a:t>veya kilo alımına katkıda bulunup bulunmadığı </a:t>
            </a:r>
            <a:r>
              <a:rPr lang="tr-TR" dirty="0" smtClean="0"/>
              <a:t>halen tartışmalıdır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303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Yüksek GI diyetlerine kıyasla düşük GI ve yüksek karbonhidrat diyetlerine kıyasla </a:t>
            </a:r>
            <a:r>
              <a:rPr lang="tr-TR" dirty="0" smtClean="0"/>
              <a:t>orta </a:t>
            </a:r>
            <a:r>
              <a:rPr lang="tr-TR" dirty="0"/>
              <a:t>karbonhidrat, vücut kompozisyonundaki değişiklikler veya kilo kaybı esnasında dinlenme metabolizması üzerindeki etkilere göre farklılık gösterdi; çünkü karıştırıcı diyet faktörleri tüm yiyecekleri sağlayan bir çalışmada sıkı kontrol </a:t>
            </a:r>
            <a:r>
              <a:rPr lang="tr-TR" dirty="0" smtClean="0"/>
              <a:t>edildi.</a:t>
            </a:r>
          </a:p>
          <a:p>
            <a:endParaRPr lang="tr-TR" dirty="0" smtClean="0"/>
          </a:p>
          <a:p>
            <a:r>
              <a:rPr lang="tr-TR" dirty="0" smtClean="0"/>
              <a:t>22 </a:t>
            </a:r>
            <a:r>
              <a:rPr lang="tr-TR" dirty="0"/>
              <a:t>hafta boyunca ve </a:t>
            </a:r>
            <a:r>
              <a:rPr lang="tr-TR" dirty="0" err="1"/>
              <a:t>metabolik</a:t>
            </a:r>
            <a:r>
              <a:rPr lang="tr-TR" dirty="0"/>
              <a:t> adaptasyonda kilo kaybından sonraki bireysel değişkenlik, </a:t>
            </a:r>
            <a:r>
              <a:rPr lang="tr-TR" dirty="0" smtClean="0"/>
              <a:t>12 aylık süreçte kilo </a:t>
            </a:r>
            <a:r>
              <a:rPr lang="tr-TR" dirty="0"/>
              <a:t>geri </a:t>
            </a:r>
            <a:r>
              <a:rPr lang="tr-TR" dirty="0" smtClean="0"/>
              <a:t>kazanımını </a:t>
            </a:r>
            <a:r>
              <a:rPr lang="tr-TR" dirty="0"/>
              <a:t>tahmin etmedi</a:t>
            </a:r>
            <a:r>
              <a:rPr lang="tr-TR"/>
              <a:t>. </a:t>
            </a:r>
            <a:endParaRPr lang="tr-TR" smtClean="0"/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bulgular, enerji harcamalarındaki uyarlamalı değişimlerin ölçülebildiğini, ancak </a:t>
            </a:r>
            <a:r>
              <a:rPr lang="tr-TR" dirty="0" smtClean="0"/>
              <a:t>çalışmada </a:t>
            </a:r>
            <a:r>
              <a:rPr lang="tr-TR" dirty="0"/>
              <a:t>test edilen karbonhidrat ve GI </a:t>
            </a:r>
            <a:r>
              <a:rPr lang="tr-TR" dirty="0" smtClean="0"/>
              <a:t>düzeylerinin </a:t>
            </a:r>
            <a:r>
              <a:rPr lang="tr-TR" dirty="0"/>
              <a:t>diyetteki karbonhidrat içeriği ve GI ile ilgisiz olduğunu göstermektedir</a:t>
            </a:r>
          </a:p>
        </p:txBody>
      </p:sp>
    </p:spTree>
    <p:extLst>
      <p:ext uri="{BB962C8B-B14F-4D97-AF65-F5344CB8AC3E}">
        <p14:creationId xmlns:p14="http://schemas.microsoft.com/office/powerpoint/2010/main" val="171569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Diyetteki </a:t>
            </a:r>
            <a:r>
              <a:rPr lang="tr-TR" dirty="0"/>
              <a:t>karbonhidrat miktarı ve </a:t>
            </a:r>
            <a:r>
              <a:rPr lang="tr-TR" dirty="0" err="1"/>
              <a:t>glisemik</a:t>
            </a:r>
            <a:r>
              <a:rPr lang="tr-TR" dirty="0"/>
              <a:t> indeks (GI)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smtClean="0"/>
              <a:t>adaptasyonu </a:t>
            </a:r>
            <a:r>
              <a:rPr lang="tr-TR" dirty="0"/>
              <a:t>etkilediği düşünülen faktörler arasındadır.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Bazı </a:t>
            </a:r>
            <a:r>
              <a:rPr lang="tr-TR" dirty="0"/>
              <a:t>çalışmalar </a:t>
            </a:r>
            <a:r>
              <a:rPr lang="tr-TR" dirty="0" smtClean="0"/>
              <a:t>düşük karbonhidrat (</a:t>
            </a:r>
            <a:r>
              <a:rPr lang="tr-TR" dirty="0"/>
              <a:t>&lt;</a:t>
            </a:r>
            <a:r>
              <a:rPr lang="tr-TR" dirty="0" smtClean="0"/>
              <a:t>% 45 enerji</a:t>
            </a:r>
            <a:r>
              <a:rPr lang="tr-TR" dirty="0"/>
              <a:t>) veya düşük GI </a:t>
            </a:r>
            <a:r>
              <a:rPr lang="tr-TR" dirty="0" smtClean="0"/>
              <a:t>diyetlerinin </a:t>
            </a:r>
            <a:r>
              <a:rPr lang="tr-TR" dirty="0" err="1" smtClean="0"/>
              <a:t>RMR‘deki</a:t>
            </a:r>
            <a:r>
              <a:rPr lang="tr-TR" dirty="0" smtClean="0"/>
              <a:t> azalmaları hafiflettiği ve kilo kaybına sebep olduğunu, bazı çalışmalar da  düşük karbonhidratlı </a:t>
            </a:r>
            <a:r>
              <a:rPr lang="tr-TR" dirty="0"/>
              <a:t>veya düşük GI diyetlerinin ağırlık kaybı sırasında yağ </a:t>
            </a:r>
            <a:r>
              <a:rPr lang="tr-TR" dirty="0" smtClean="0"/>
              <a:t>kütlesini (FM) azaltıp </a:t>
            </a:r>
            <a:r>
              <a:rPr lang="tr-TR" dirty="0"/>
              <a:t>ve yağsız kitlenin (FFM) korunmasını sağlayabileceğini </a:t>
            </a:r>
            <a:r>
              <a:rPr lang="tr-TR" dirty="0" smtClean="0"/>
              <a:t>öne sürmektedir.</a:t>
            </a:r>
          </a:p>
          <a:p>
            <a:endParaRPr lang="tr-TR" dirty="0"/>
          </a:p>
          <a:p>
            <a:r>
              <a:rPr lang="tr-TR" dirty="0" smtClean="0"/>
              <a:t>Enerjinin %65’inin karbonhidratlardan alındığı diyetlerin bu durumu nasıl etkilediği ise hala bilinmemektedir.</a:t>
            </a:r>
          </a:p>
        </p:txBody>
      </p:sp>
    </p:spTree>
    <p:extLst>
      <p:ext uri="{BB962C8B-B14F-4D97-AF65-F5344CB8AC3E}">
        <p14:creationId xmlns:p14="http://schemas.microsoft.com/office/powerpoint/2010/main" val="48098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</a:t>
            </a:r>
            <a:r>
              <a:rPr lang="tr-TR" dirty="0" smtClean="0"/>
              <a:t>soruları gidermek, </a:t>
            </a:r>
            <a:r>
              <a:rPr lang="tr-TR" dirty="0"/>
              <a:t>kilo verme sırasında ve sonrasında vücut ağırlığı, vücut kompozisyonu ve </a:t>
            </a:r>
            <a:r>
              <a:rPr lang="tr-TR" dirty="0" err="1"/>
              <a:t>metabolik</a:t>
            </a:r>
            <a:r>
              <a:rPr lang="tr-TR" dirty="0"/>
              <a:t> adaptasyon değişiklikleri üzerine </a:t>
            </a:r>
            <a:r>
              <a:rPr lang="tr-TR" dirty="0" smtClean="0"/>
              <a:t>diyetteki GI ve yağa karşı karbonhidratın etkilerini </a:t>
            </a:r>
            <a:r>
              <a:rPr lang="tr-TR" dirty="0"/>
              <a:t>belirlemek için </a:t>
            </a:r>
          </a:p>
          <a:p>
            <a:pPr lvl="1"/>
            <a:r>
              <a:rPr lang="tr-TR" dirty="0" smtClean="0"/>
              <a:t>proteinli</a:t>
            </a:r>
          </a:p>
          <a:p>
            <a:pPr lvl="1"/>
            <a:r>
              <a:rPr lang="tr-TR" dirty="0" smtClean="0"/>
              <a:t>orta </a:t>
            </a:r>
            <a:r>
              <a:rPr lang="tr-TR" dirty="0"/>
              <a:t>veya yüksek miktarda </a:t>
            </a:r>
            <a:r>
              <a:rPr lang="tr-TR" dirty="0" smtClean="0"/>
              <a:t>karbonhidratlı </a:t>
            </a:r>
          </a:p>
          <a:p>
            <a:pPr lvl="1"/>
            <a:r>
              <a:rPr lang="tr-TR" dirty="0" smtClean="0"/>
              <a:t>düşük </a:t>
            </a:r>
            <a:r>
              <a:rPr lang="tr-TR" dirty="0"/>
              <a:t>veya orta </a:t>
            </a:r>
            <a:r>
              <a:rPr lang="tr-TR" dirty="0" smtClean="0"/>
              <a:t>yağlı</a:t>
            </a:r>
          </a:p>
          <a:p>
            <a:pPr lvl="1"/>
            <a:r>
              <a:rPr lang="tr-TR" dirty="0" smtClean="0"/>
              <a:t>düşük </a:t>
            </a:r>
            <a:r>
              <a:rPr lang="tr-TR" dirty="0"/>
              <a:t>veya yüksek GI</a:t>
            </a:r>
            <a:r>
              <a:rPr lang="tr-TR" dirty="0" smtClean="0"/>
              <a:t> diyetler </a:t>
            </a:r>
            <a:r>
              <a:rPr lang="tr-TR" dirty="0"/>
              <a:t>tasarladık ve </a:t>
            </a:r>
            <a:r>
              <a:rPr lang="tr-TR" dirty="0" smtClean="0"/>
              <a:t>sağladık</a:t>
            </a:r>
            <a:r>
              <a:rPr lang="tr-TR" dirty="0" smtClean="0"/>
              <a:t>.</a:t>
            </a:r>
          </a:p>
          <a:p>
            <a:pPr lvl="1"/>
            <a:endParaRPr lang="tr-TR" dirty="0" smtClean="0"/>
          </a:p>
          <a:p>
            <a:r>
              <a:rPr lang="tr-TR" dirty="0"/>
              <a:t>D</a:t>
            </a:r>
            <a:r>
              <a:rPr lang="tr-TR" dirty="0" smtClean="0"/>
              <a:t>iyetle </a:t>
            </a:r>
            <a:r>
              <a:rPr lang="tr-TR" dirty="0"/>
              <a:t>alınan karbonhidrat </a:t>
            </a:r>
            <a:r>
              <a:rPr lang="tr-TR" dirty="0" smtClean="0"/>
              <a:t>bileşiminin; </a:t>
            </a:r>
            <a:r>
              <a:rPr lang="tr-TR" dirty="0"/>
              <a:t>vücut ağırlığı, vücut kompozisyonu veya </a:t>
            </a:r>
            <a:r>
              <a:rPr lang="tr-TR" dirty="0" err="1"/>
              <a:t>metabolik</a:t>
            </a:r>
            <a:r>
              <a:rPr lang="tr-TR" dirty="0"/>
              <a:t> adaptasyonu etkilemeyeceğini varsaydık.</a:t>
            </a:r>
          </a:p>
        </p:txBody>
      </p:sp>
    </p:spTree>
    <p:extLst>
      <p:ext uri="{BB962C8B-B14F-4D97-AF65-F5344CB8AC3E}">
        <p14:creationId xmlns:p14="http://schemas.microsoft.com/office/powerpoint/2010/main" val="134378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Metod</a:t>
            </a:r>
            <a:r>
              <a:rPr lang="tr-TR" dirty="0" smtClean="0"/>
              <a:t>- Çalışma </a:t>
            </a:r>
            <a:r>
              <a:rPr lang="tr-TR" dirty="0" err="1" smtClean="0"/>
              <a:t>populasyonu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/>
                  <a:t>Erkekler ve </a:t>
                </a:r>
                <a:r>
                  <a:rPr lang="tr-TR" dirty="0" err="1" smtClean="0"/>
                  <a:t>postmenopozal</a:t>
                </a:r>
                <a:r>
                  <a:rPr lang="tr-TR" dirty="0"/>
                  <a:t> </a:t>
                </a:r>
                <a:r>
                  <a:rPr lang="tr-TR" dirty="0" smtClean="0"/>
                  <a:t>kadınlar </a:t>
                </a:r>
                <a:r>
                  <a:rPr lang="tr-TR" dirty="0"/>
                  <a:t>(45-65 yaş; BKİ 28-38 kg / m2) </a:t>
                </a:r>
                <a:r>
                  <a:rPr lang="tr-TR" dirty="0" smtClean="0"/>
                  <a:t>Boston</a:t>
                </a:r>
              </a:p>
              <a:p>
                <a:endParaRPr lang="tr-TR" dirty="0" smtClean="0"/>
              </a:p>
              <a:p>
                <a:r>
                  <a:rPr lang="tr-TR" dirty="0" smtClean="0"/>
                  <a:t>Dışlama kriterleri; </a:t>
                </a:r>
              </a:p>
              <a:p>
                <a:pPr lvl="1"/>
                <a:r>
                  <a:rPr lang="tr-TR" dirty="0" smtClean="0"/>
                  <a:t>anormal </a:t>
                </a:r>
                <a:r>
                  <a:rPr lang="tr-TR" dirty="0" err="1"/>
                  <a:t>tiroid</a:t>
                </a:r>
                <a:r>
                  <a:rPr lang="tr-TR" dirty="0"/>
                  <a:t>, karaciğer ve böbrek fonksiyon testleri, 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LDL kolesterolü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tr-TR" dirty="0" smtClean="0"/>
                  <a:t>100 </a:t>
                </a:r>
                <a:r>
                  <a:rPr lang="tr-TR" dirty="0"/>
                  <a:t>mg / </a:t>
                </a:r>
                <a:r>
                  <a:rPr lang="tr-TR" dirty="0" err="1"/>
                  <a:t>dL</a:t>
                </a:r>
                <a:r>
                  <a:rPr lang="tr-TR" dirty="0"/>
                  <a:t>, 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açlık </a:t>
                </a:r>
                <a:r>
                  <a:rPr lang="tr-TR" dirty="0" err="1" smtClean="0"/>
                  <a:t>trigliseritleri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tr-TR" dirty="0" smtClean="0"/>
                  <a:t>400 </a:t>
                </a:r>
                <a:r>
                  <a:rPr lang="tr-TR" dirty="0"/>
                  <a:t>mg / </a:t>
                </a:r>
                <a:r>
                  <a:rPr lang="tr-TR" dirty="0" err="1"/>
                  <a:t>dL</a:t>
                </a:r>
                <a:r>
                  <a:rPr lang="tr-TR" dirty="0"/>
                  <a:t>, 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kronik </a:t>
                </a:r>
                <a:r>
                  <a:rPr lang="tr-TR" dirty="0"/>
                  <a:t>hastalık, </a:t>
                </a:r>
                <a:r>
                  <a:rPr lang="tr-TR" dirty="0" smtClean="0"/>
                  <a:t>diyabet ve </a:t>
                </a:r>
                <a:r>
                  <a:rPr lang="tr-TR" dirty="0"/>
                  <a:t>yüksek kan </a:t>
                </a:r>
                <a:r>
                  <a:rPr lang="tr-TR" dirty="0" err="1"/>
                  <a:t>lipidleri</a:t>
                </a:r>
                <a:r>
                  <a:rPr lang="tr-TR" dirty="0"/>
                  <a:t> için ilaç </a:t>
                </a:r>
                <a:r>
                  <a:rPr lang="tr-TR" dirty="0" smtClean="0"/>
                  <a:t>alımı</a:t>
                </a:r>
              </a:p>
              <a:p>
                <a:pPr lvl="1"/>
                <a:endParaRPr lang="tr-TR" dirty="0" smtClean="0"/>
              </a:p>
              <a:p>
                <a:r>
                  <a:rPr lang="tr-TR" dirty="0" smtClean="0"/>
                  <a:t>Çalışma</a:t>
                </a:r>
                <a:r>
                  <a:rPr lang="tr-TR" dirty="0"/>
                  <a:t>, 2000-2004 yılları </a:t>
                </a:r>
                <a:r>
                  <a:rPr lang="tr-TR" dirty="0" smtClean="0"/>
                  <a:t>arasında gerçekleştirildi</a:t>
                </a:r>
                <a:r>
                  <a:rPr lang="tr-TR" dirty="0" smtClean="0"/>
                  <a:t>.</a:t>
                </a:r>
              </a:p>
              <a:p>
                <a:endParaRPr lang="tr-TR" dirty="0" smtClean="0"/>
              </a:p>
              <a:p>
                <a:r>
                  <a:rPr lang="tr-TR" dirty="0" smtClean="0"/>
                  <a:t>Tüm </a:t>
                </a:r>
                <a:r>
                  <a:rPr lang="tr-TR" dirty="0"/>
                  <a:t>katılımcılar, katılımdan önce yazılı ve bilgilendirilmiş onam verdi ve bir ödeme aldı.</a:t>
                </a: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17" t="-22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82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Metod</a:t>
            </a:r>
            <a:r>
              <a:rPr lang="tr-TR" dirty="0" smtClean="0"/>
              <a:t>- Çalışma Dizaynı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Birincil çalışma </a:t>
            </a:r>
            <a:r>
              <a:rPr lang="tr-TR" dirty="0" smtClean="0"/>
              <a:t>amacı; </a:t>
            </a:r>
            <a:r>
              <a:rPr lang="tr-TR" dirty="0"/>
              <a:t>aşırı kilolu ve şişman </a:t>
            </a:r>
            <a:r>
              <a:rPr lang="tr-TR" dirty="0" smtClean="0"/>
              <a:t>erişkin </a:t>
            </a:r>
            <a:r>
              <a:rPr lang="tr-TR" dirty="0"/>
              <a:t>popülasyonda diyetle verilen karbonhidrat / yağ </a:t>
            </a:r>
            <a:r>
              <a:rPr lang="tr-TR" dirty="0" smtClean="0"/>
              <a:t>oranı </a:t>
            </a:r>
            <a:r>
              <a:rPr lang="tr-TR" dirty="0"/>
              <a:t>ve </a:t>
            </a:r>
            <a:r>
              <a:rPr lang="tr-TR" dirty="0" err="1"/>
              <a:t>Gİ'yi</a:t>
            </a:r>
            <a:r>
              <a:rPr lang="tr-TR" dirty="0"/>
              <a:t> </a:t>
            </a:r>
            <a:r>
              <a:rPr lang="tr-TR" dirty="0" smtClean="0"/>
              <a:t>değiştirerek bunun vücut </a:t>
            </a:r>
            <a:r>
              <a:rPr lang="tr-TR" dirty="0"/>
              <a:t>ağırlığı ve </a:t>
            </a:r>
            <a:r>
              <a:rPr lang="tr-TR" dirty="0" err="1"/>
              <a:t>kardiyometabolik</a:t>
            </a:r>
            <a:r>
              <a:rPr lang="tr-TR" dirty="0"/>
              <a:t> </a:t>
            </a:r>
            <a:r>
              <a:rPr lang="tr-TR" dirty="0" err="1" smtClean="0"/>
              <a:t>biyobelirteçlere</a:t>
            </a:r>
            <a:r>
              <a:rPr lang="tr-TR" dirty="0" smtClean="0"/>
              <a:t> </a:t>
            </a:r>
            <a:r>
              <a:rPr lang="tr-TR" dirty="0"/>
              <a:t>etkilerini değerlendirmekti.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/>
              <a:t>Ç</a:t>
            </a:r>
            <a:r>
              <a:rPr lang="tr-TR" dirty="0" smtClean="0"/>
              <a:t>alışmanın </a:t>
            </a:r>
            <a:r>
              <a:rPr lang="tr-TR" dirty="0"/>
              <a:t>ikincil </a:t>
            </a:r>
            <a:r>
              <a:rPr lang="tr-TR" dirty="0" smtClean="0"/>
              <a:t>hedefi</a:t>
            </a:r>
            <a:r>
              <a:rPr lang="tr-TR" dirty="0"/>
              <a:t>, özellikle diyetteki karbonhidrat bileşiminin </a:t>
            </a:r>
            <a:r>
              <a:rPr lang="tr-TR" dirty="0" smtClean="0"/>
              <a:t>kilo kaybı sırasında vücut </a:t>
            </a:r>
            <a:r>
              <a:rPr lang="tr-TR" dirty="0"/>
              <a:t>kompozisyonu ve </a:t>
            </a:r>
            <a:r>
              <a:rPr lang="tr-TR" dirty="0" err="1"/>
              <a:t>metabolik</a:t>
            </a:r>
            <a:r>
              <a:rPr lang="tr-TR" dirty="0"/>
              <a:t> adaptasyon </a:t>
            </a:r>
            <a:r>
              <a:rPr lang="tr-TR" dirty="0" smtClean="0"/>
              <a:t>üzerine </a:t>
            </a:r>
            <a:r>
              <a:rPr lang="tr-TR" dirty="0"/>
              <a:t>etkileri ile ilgilidir.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Çalışma dizaynında, kilo </a:t>
            </a:r>
            <a:r>
              <a:rPr lang="tr-TR" dirty="0"/>
              <a:t>kaybı ve </a:t>
            </a:r>
            <a:r>
              <a:rPr lang="tr-TR" dirty="0" err="1"/>
              <a:t>kardiyometabolik</a:t>
            </a:r>
            <a:r>
              <a:rPr lang="tr-TR" dirty="0"/>
              <a:t> sağlık için o</a:t>
            </a:r>
            <a:r>
              <a:rPr lang="tr-TR" dirty="0" smtClean="0"/>
              <a:t>rta </a:t>
            </a:r>
            <a:r>
              <a:rPr lang="tr-TR" dirty="0"/>
              <a:t>ve yüksek karbonhidratlı diyetler, </a:t>
            </a:r>
            <a:r>
              <a:rPr lang="tr-TR" dirty="0" smtClean="0"/>
              <a:t>düşük </a:t>
            </a:r>
            <a:r>
              <a:rPr lang="tr-TR" dirty="0"/>
              <a:t>yağlı diyetler </a:t>
            </a:r>
            <a:r>
              <a:rPr lang="tr-TR" dirty="0" smtClean="0"/>
              <a:t>tüketmek </a:t>
            </a:r>
            <a:r>
              <a:rPr lang="tr-TR" dirty="0"/>
              <a:t>ortak </a:t>
            </a:r>
            <a:r>
              <a:rPr lang="tr-TR" dirty="0" smtClean="0"/>
              <a:t>öneridir.</a:t>
            </a:r>
          </a:p>
        </p:txBody>
      </p:sp>
    </p:spTree>
    <p:extLst>
      <p:ext uri="{BB962C8B-B14F-4D97-AF65-F5344CB8AC3E}">
        <p14:creationId xmlns:p14="http://schemas.microsoft.com/office/powerpoint/2010/main" val="106433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r>
              <a:rPr lang="tr-TR" dirty="0"/>
              <a:t>- Çalışma Dizaynı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Toplam 22 </a:t>
            </a:r>
            <a:r>
              <a:rPr lang="tr-TR" dirty="0"/>
              <a:t>haftalık </a:t>
            </a:r>
            <a:r>
              <a:rPr lang="tr-TR" dirty="0" smtClean="0"/>
              <a:t>üç kontrollü </a:t>
            </a:r>
            <a:r>
              <a:rPr lang="tr-TR" dirty="0"/>
              <a:t>diyet </a:t>
            </a:r>
            <a:r>
              <a:rPr lang="tr-TR" dirty="0" smtClean="0"/>
              <a:t>fazı </a:t>
            </a:r>
            <a:r>
              <a:rPr lang="tr-TR" dirty="0"/>
              <a:t>ve bunu izleyen 12 aylık </a:t>
            </a:r>
            <a:r>
              <a:rPr lang="tr-TR" dirty="0" smtClean="0"/>
              <a:t>‘istenildiği kadar’ </a:t>
            </a:r>
            <a:r>
              <a:rPr lang="tr-TR" dirty="0"/>
              <a:t>diyet takip periyodu </a:t>
            </a:r>
            <a:r>
              <a:rPr lang="tr-TR" dirty="0" smtClean="0"/>
              <a:t> </a:t>
            </a:r>
            <a:r>
              <a:rPr lang="tr-TR" dirty="0"/>
              <a:t>(Şekil 1).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Tüm </a:t>
            </a:r>
            <a:r>
              <a:rPr lang="tr-TR" dirty="0"/>
              <a:t>gıda ve enerji içeren içecekler ilk üç evrede katılımcılara sağlandı ve gönüllülere </a:t>
            </a:r>
            <a:r>
              <a:rPr lang="tr-TR" dirty="0" smtClean="0"/>
              <a:t>diyete </a:t>
            </a:r>
            <a:r>
              <a:rPr lang="tr-TR" dirty="0"/>
              <a:t>ek kullanımdan kaçınma talimatı verildi.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Sağlanan </a:t>
            </a:r>
            <a:r>
              <a:rPr lang="tr-TR" dirty="0"/>
              <a:t>diyetler, </a:t>
            </a:r>
            <a:r>
              <a:rPr lang="tr-TR" dirty="0" smtClean="0"/>
              <a:t>protein</a:t>
            </a:r>
            <a:r>
              <a:rPr lang="tr-TR" dirty="0"/>
              <a:t>, lif ve enerji yoğunluğu için eşleştirildi ve sadece karbonhidrat / yağ oranı ve </a:t>
            </a:r>
            <a:r>
              <a:rPr lang="tr-TR" dirty="0" err="1"/>
              <a:t>Gİ'de</a:t>
            </a:r>
            <a:r>
              <a:rPr lang="tr-TR" dirty="0"/>
              <a:t> farklılık gösterdi (Tablo 1).</a:t>
            </a:r>
          </a:p>
        </p:txBody>
      </p:sp>
    </p:spTree>
    <p:extLst>
      <p:ext uri="{BB962C8B-B14F-4D97-AF65-F5344CB8AC3E}">
        <p14:creationId xmlns:p14="http://schemas.microsoft.com/office/powerpoint/2010/main" val="10507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86" y="-50920"/>
            <a:ext cx="6406137" cy="69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ır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Kır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Kır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241</TotalTime>
  <Words>1680</Words>
  <Application>Microsoft Macintosh PowerPoint</Application>
  <PresentationFormat>Geniş Ekran</PresentationFormat>
  <Paragraphs>147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3" baseType="lpstr">
      <vt:lpstr>Cambria Math</vt:lpstr>
      <vt:lpstr>Franklin Gothic Book</vt:lpstr>
      <vt:lpstr>Kırp</vt:lpstr>
      <vt:lpstr>Kilo Kaybı Sırasında Karbonhidrat Miktarı ve Glikoz İndeksinin İstirahat Metabolik Hızı ve Vücut Kompozisyonu Üzerine Etkileri</vt:lpstr>
      <vt:lpstr>PowerPoint Sunusu</vt:lpstr>
      <vt:lpstr>Giriş</vt:lpstr>
      <vt:lpstr>PowerPoint Sunusu</vt:lpstr>
      <vt:lpstr>PowerPoint Sunusu</vt:lpstr>
      <vt:lpstr>Metod- Çalışma populasyonu</vt:lpstr>
      <vt:lpstr>Metod- Çalışma Dizaynı</vt:lpstr>
      <vt:lpstr>Metod- Çalışma Dizaynı</vt:lpstr>
      <vt:lpstr>PowerPoint Sunusu</vt:lpstr>
      <vt:lpstr>PowerPoint Sunusu</vt:lpstr>
      <vt:lpstr>PowerPoint Sunusu</vt:lpstr>
      <vt:lpstr>PowerPoint Sunusu</vt:lpstr>
      <vt:lpstr>PowerPoint Sunusu</vt:lpstr>
      <vt:lpstr>Çalışma Sonuçları</vt:lpstr>
      <vt:lpstr>PowerPoint Sunusu</vt:lpstr>
      <vt:lpstr>İstatistiksel Analiz</vt:lpstr>
      <vt:lpstr>Sonuçlar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Tartışma</vt:lpstr>
      <vt:lpstr>PowerPoint Sunusu</vt:lpstr>
      <vt:lpstr>PowerPoint Sunusu</vt:lpstr>
      <vt:lpstr>PowerPoint Sunusu</vt:lpstr>
      <vt:lpstr>PowerPoint Sunusu</vt:lpstr>
      <vt:lpstr>Sonuç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Kilo Kaybı Sırasında Karbonhidrat Miktarı ve Glikoz İndeksinin İstirahat Metabolik Hızı ve Vücut Kompozisyonu Üzerine Etkileri</dc:title>
  <dc:creator>Zehra Aslan Aydoğdu</dc:creator>
  <cp:lastModifiedBy>Zehra Aslan Aydoğdu</cp:lastModifiedBy>
  <cp:revision>30</cp:revision>
  <dcterms:created xsi:type="dcterms:W3CDTF">2017-06-04T12:40:46Z</dcterms:created>
  <dcterms:modified xsi:type="dcterms:W3CDTF">2017-06-05T19:54:00Z</dcterms:modified>
</cp:coreProperties>
</file>