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8"/>
  </p:notesMasterIdLst>
  <p:sldIdLst>
    <p:sldId id="256" r:id="rId2"/>
    <p:sldId id="270" r:id="rId3"/>
    <p:sldId id="257" r:id="rId4"/>
    <p:sldId id="258" r:id="rId5"/>
    <p:sldId id="276" r:id="rId6"/>
    <p:sldId id="277" r:id="rId7"/>
    <p:sldId id="261" r:id="rId8"/>
    <p:sldId id="275" r:id="rId9"/>
    <p:sldId id="262" r:id="rId10"/>
    <p:sldId id="263" r:id="rId11"/>
    <p:sldId id="283" r:id="rId12"/>
    <p:sldId id="284" r:id="rId13"/>
    <p:sldId id="286" r:id="rId14"/>
    <p:sldId id="306" r:id="rId15"/>
    <p:sldId id="307" r:id="rId16"/>
    <p:sldId id="264" r:id="rId17"/>
    <p:sldId id="287" r:id="rId18"/>
    <p:sldId id="265" r:id="rId19"/>
    <p:sldId id="266" r:id="rId20"/>
    <p:sldId id="289" r:id="rId21"/>
    <p:sldId id="292" r:id="rId22"/>
    <p:sldId id="291" r:id="rId23"/>
    <p:sldId id="293" r:id="rId24"/>
    <p:sldId id="267" r:id="rId25"/>
    <p:sldId id="268" r:id="rId26"/>
    <p:sldId id="308" r:id="rId27"/>
    <p:sldId id="299" r:id="rId28"/>
    <p:sldId id="300" r:id="rId29"/>
    <p:sldId id="295" r:id="rId30"/>
    <p:sldId id="297" r:id="rId31"/>
    <p:sldId id="304" r:id="rId32"/>
    <p:sldId id="305" r:id="rId33"/>
    <p:sldId id="337" r:id="rId34"/>
    <p:sldId id="334" r:id="rId35"/>
    <p:sldId id="302" r:id="rId36"/>
    <p:sldId id="326" r:id="rId37"/>
    <p:sldId id="325" r:id="rId38"/>
    <p:sldId id="336" r:id="rId39"/>
    <p:sldId id="301" r:id="rId40"/>
    <p:sldId id="311" r:id="rId41"/>
    <p:sldId id="312" r:id="rId42"/>
    <p:sldId id="317" r:id="rId43"/>
    <p:sldId id="318" r:id="rId44"/>
    <p:sldId id="319" r:id="rId45"/>
    <p:sldId id="320" r:id="rId46"/>
    <p:sldId id="321" r:id="rId47"/>
    <p:sldId id="322" r:id="rId48"/>
    <p:sldId id="323" r:id="rId49"/>
    <p:sldId id="313" r:id="rId50"/>
    <p:sldId id="294" r:id="rId51"/>
    <p:sldId id="314" r:id="rId52"/>
    <p:sldId id="315" r:id="rId53"/>
    <p:sldId id="316" r:id="rId54"/>
    <p:sldId id="332" r:id="rId55"/>
    <p:sldId id="327" r:id="rId56"/>
    <p:sldId id="328" r:id="rId57"/>
    <p:sldId id="330" r:id="rId58"/>
    <p:sldId id="333" r:id="rId59"/>
    <p:sldId id="338" r:id="rId60"/>
    <p:sldId id="339" r:id="rId61"/>
    <p:sldId id="340" r:id="rId62"/>
    <p:sldId id="341" r:id="rId63"/>
    <p:sldId id="342" r:id="rId64"/>
    <p:sldId id="343" r:id="rId65"/>
    <p:sldId id="344" r:id="rId66"/>
    <p:sldId id="269" r:id="rId67"/>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562" autoAdjust="0"/>
    <p:restoredTop sz="81362" autoAdjust="0"/>
  </p:normalViewPr>
  <p:slideViewPr>
    <p:cSldViewPr snapToGrid="0">
      <p:cViewPr varScale="1">
        <p:scale>
          <a:sx n="73" d="100"/>
          <a:sy n="73" d="100"/>
        </p:scale>
        <p:origin x="998"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A4E5CC1-2783-4531-BB1C-4AD848FDE353}" type="doc">
      <dgm:prSet loTypeId="urn:microsoft.com/office/officeart/2005/8/layout/process2" loCatId="process" qsTypeId="urn:microsoft.com/office/officeart/2005/8/quickstyle/simple1" qsCatId="simple" csTypeId="urn:microsoft.com/office/officeart/2005/8/colors/accent1_2" csCatId="accent1" phldr="1"/>
      <dgm:spPr/>
    </dgm:pt>
    <dgm:pt modelId="{60002087-EA4C-4EAF-BFF9-3244465EE142}">
      <dgm:prSet phldrT="[Metin]"/>
      <dgm:spPr/>
      <dgm:t>
        <a:bodyPr/>
        <a:lstStyle/>
        <a:p>
          <a:r>
            <a:rPr lang="tr-TR" dirty="0" smtClean="0">
              <a:solidFill>
                <a:schemeClr val="tx1">
                  <a:lumMod val="85000"/>
                  <a:lumOff val="15000"/>
                </a:schemeClr>
              </a:solidFill>
              <a:latin typeface="Times New Roman" panose="02020603050405020304" pitchFamily="18" charset="0"/>
              <a:cs typeface="Times New Roman" panose="02020603050405020304" pitchFamily="18" charset="0"/>
            </a:rPr>
            <a:t>1- </a:t>
          </a:r>
          <a:r>
            <a:rPr lang="tr-TR" dirty="0" err="1" smtClean="0">
              <a:solidFill>
                <a:schemeClr val="tx1">
                  <a:lumMod val="85000"/>
                  <a:lumOff val="15000"/>
                </a:schemeClr>
              </a:solidFill>
              <a:latin typeface="Times New Roman" panose="02020603050405020304" pitchFamily="18" charset="0"/>
              <a:cs typeface="Times New Roman" panose="02020603050405020304" pitchFamily="18" charset="0"/>
            </a:rPr>
            <a:t>Asemptomatik</a:t>
          </a:r>
          <a:r>
            <a:rPr lang="tr-TR" dirty="0" smtClean="0">
              <a:solidFill>
                <a:schemeClr val="tx1">
                  <a:lumMod val="85000"/>
                  <a:lumOff val="15000"/>
                </a:schemeClr>
              </a:solidFill>
              <a:latin typeface="Times New Roman" panose="02020603050405020304" pitchFamily="18" charset="0"/>
              <a:cs typeface="Times New Roman" panose="02020603050405020304" pitchFamily="18" charset="0"/>
            </a:rPr>
            <a:t> </a:t>
          </a:r>
          <a:r>
            <a:rPr lang="tr-TR" dirty="0" err="1" smtClean="0">
              <a:solidFill>
                <a:schemeClr val="tx1">
                  <a:lumMod val="85000"/>
                  <a:lumOff val="15000"/>
                </a:schemeClr>
              </a:solidFill>
              <a:latin typeface="Times New Roman" panose="02020603050405020304" pitchFamily="18" charset="0"/>
              <a:cs typeface="Times New Roman" panose="02020603050405020304" pitchFamily="18" charset="0"/>
            </a:rPr>
            <a:t>hiperürisemi</a:t>
          </a:r>
          <a:endParaRPr lang="tr-TR" dirty="0" smtClean="0">
            <a:solidFill>
              <a:schemeClr val="tx1">
                <a:lumMod val="85000"/>
                <a:lumOff val="15000"/>
              </a:schemeClr>
            </a:solidFill>
            <a:latin typeface="Times New Roman" panose="02020603050405020304" pitchFamily="18" charset="0"/>
            <a:cs typeface="Times New Roman" panose="02020603050405020304" pitchFamily="18" charset="0"/>
          </a:endParaRPr>
        </a:p>
        <a:p>
          <a:r>
            <a:rPr lang="tr-TR" dirty="0" smtClean="0">
              <a:solidFill>
                <a:schemeClr val="bg1"/>
              </a:solidFill>
              <a:latin typeface="Times New Roman" panose="02020603050405020304" pitchFamily="18" charset="0"/>
              <a:cs typeface="Times New Roman" panose="02020603050405020304" pitchFamily="18" charset="0"/>
            </a:rPr>
            <a:t>Klinik bulgu yok .</a:t>
          </a:r>
          <a:r>
            <a:rPr lang="tr-TR" dirty="0" err="1" smtClean="0">
              <a:solidFill>
                <a:schemeClr val="bg1"/>
              </a:solidFill>
              <a:latin typeface="Times New Roman" panose="02020603050405020304" pitchFamily="18" charset="0"/>
              <a:cs typeface="Times New Roman" panose="02020603050405020304" pitchFamily="18" charset="0"/>
            </a:rPr>
            <a:t>Hiperürisemi</a:t>
          </a:r>
          <a:r>
            <a:rPr lang="tr-TR" dirty="0" smtClean="0">
              <a:solidFill>
                <a:schemeClr val="bg1"/>
              </a:solidFill>
              <a:latin typeface="Times New Roman" panose="02020603050405020304" pitchFamily="18" charset="0"/>
              <a:cs typeface="Times New Roman" panose="02020603050405020304" pitchFamily="18" charset="0"/>
            </a:rPr>
            <a:t> tek bulgu</a:t>
          </a:r>
          <a:endParaRPr lang="tr-TR" dirty="0">
            <a:solidFill>
              <a:schemeClr val="bg1"/>
            </a:solidFill>
          </a:endParaRPr>
        </a:p>
      </dgm:t>
    </dgm:pt>
    <dgm:pt modelId="{1F5B3AF5-0727-41FA-A576-341232D0579C}" type="parTrans" cxnId="{E54C2B69-3104-4645-9B70-933CD94B922B}">
      <dgm:prSet/>
      <dgm:spPr/>
      <dgm:t>
        <a:bodyPr/>
        <a:lstStyle/>
        <a:p>
          <a:endParaRPr lang="tr-TR"/>
        </a:p>
      </dgm:t>
    </dgm:pt>
    <dgm:pt modelId="{8549BAAD-0A72-43E0-82CC-8AE73F2C794A}" type="sibTrans" cxnId="{E54C2B69-3104-4645-9B70-933CD94B922B}">
      <dgm:prSet/>
      <dgm:spPr/>
      <dgm:t>
        <a:bodyPr/>
        <a:lstStyle/>
        <a:p>
          <a:endParaRPr lang="tr-TR"/>
        </a:p>
      </dgm:t>
    </dgm:pt>
    <dgm:pt modelId="{3D284AB8-9DD4-489A-A767-B7CF1A708BF7}">
      <dgm:prSet phldrT="[Metin]"/>
      <dgm:spPr/>
      <dgm:t>
        <a:bodyPr/>
        <a:lstStyle/>
        <a:p>
          <a:r>
            <a:rPr lang="tr-TR" dirty="0" smtClean="0">
              <a:solidFill>
                <a:schemeClr val="tx1">
                  <a:lumMod val="85000"/>
                  <a:lumOff val="15000"/>
                </a:schemeClr>
              </a:solidFill>
              <a:latin typeface="Times New Roman" panose="02020603050405020304" pitchFamily="18" charset="0"/>
              <a:cs typeface="Times New Roman" panose="02020603050405020304" pitchFamily="18" charset="0"/>
            </a:rPr>
            <a:t>2- Akut gut </a:t>
          </a:r>
          <a:r>
            <a:rPr lang="tr-TR" dirty="0" err="1" smtClean="0">
              <a:solidFill>
                <a:schemeClr val="tx1">
                  <a:lumMod val="85000"/>
                  <a:lumOff val="15000"/>
                </a:schemeClr>
              </a:solidFill>
              <a:latin typeface="Times New Roman" panose="02020603050405020304" pitchFamily="18" charset="0"/>
              <a:cs typeface="Times New Roman" panose="02020603050405020304" pitchFamily="18" charset="0"/>
            </a:rPr>
            <a:t>artriti</a:t>
          </a:r>
          <a:r>
            <a:rPr lang="tr-TR" dirty="0" smtClean="0">
              <a:solidFill>
                <a:schemeClr val="tx1">
                  <a:lumMod val="85000"/>
                  <a:lumOff val="15000"/>
                </a:schemeClr>
              </a:solidFill>
              <a:latin typeface="Times New Roman" panose="02020603050405020304" pitchFamily="18" charset="0"/>
              <a:cs typeface="Times New Roman" panose="02020603050405020304" pitchFamily="18" charset="0"/>
            </a:rPr>
            <a:t> </a:t>
          </a:r>
        </a:p>
        <a:p>
          <a:r>
            <a:rPr lang="tr-TR" dirty="0" smtClean="0">
              <a:solidFill>
                <a:schemeClr val="bg1"/>
              </a:solidFill>
              <a:latin typeface="Times New Roman" panose="02020603050405020304" pitchFamily="18" charset="0"/>
              <a:cs typeface="Times New Roman" panose="02020603050405020304" pitchFamily="18" charset="0"/>
            </a:rPr>
            <a:t>Ani başlangıçlıdır Sıklıkla gece başlar 1. MTF eklemi en hassas eklemdir Tutulan eklemler şiş ve aşırı hassastır     </a:t>
          </a:r>
          <a:endParaRPr lang="tr-TR" dirty="0">
            <a:solidFill>
              <a:schemeClr val="bg1"/>
            </a:solidFill>
          </a:endParaRPr>
        </a:p>
      </dgm:t>
    </dgm:pt>
    <dgm:pt modelId="{4A606224-4AFA-4741-B4F7-BB6CF5D1EC4A}" type="parTrans" cxnId="{17B88985-00CF-4CCA-9757-3A9D10C439B9}">
      <dgm:prSet/>
      <dgm:spPr/>
      <dgm:t>
        <a:bodyPr/>
        <a:lstStyle/>
        <a:p>
          <a:endParaRPr lang="tr-TR"/>
        </a:p>
      </dgm:t>
    </dgm:pt>
    <dgm:pt modelId="{C223361A-72D4-4903-93E0-12EAAF263749}" type="sibTrans" cxnId="{17B88985-00CF-4CCA-9757-3A9D10C439B9}">
      <dgm:prSet/>
      <dgm:spPr/>
      <dgm:t>
        <a:bodyPr/>
        <a:lstStyle/>
        <a:p>
          <a:endParaRPr lang="tr-TR"/>
        </a:p>
      </dgm:t>
    </dgm:pt>
    <dgm:pt modelId="{89DFD239-7CA5-4FB6-B8D4-965A14D2ACE0}">
      <dgm:prSet/>
      <dgm:spPr/>
      <dgm:t>
        <a:bodyPr/>
        <a:lstStyle/>
        <a:p>
          <a:r>
            <a:rPr lang="tr-TR" dirty="0" smtClean="0">
              <a:solidFill>
                <a:schemeClr val="tx1">
                  <a:lumMod val="85000"/>
                  <a:lumOff val="15000"/>
                </a:schemeClr>
              </a:solidFill>
              <a:latin typeface="Times New Roman" panose="02020603050405020304" pitchFamily="18" charset="0"/>
              <a:cs typeface="Times New Roman" panose="02020603050405020304" pitchFamily="18" charset="0"/>
            </a:rPr>
            <a:t>3- </a:t>
          </a:r>
          <a:r>
            <a:rPr lang="tr-TR" dirty="0" err="1" smtClean="0">
              <a:solidFill>
                <a:schemeClr val="tx1">
                  <a:lumMod val="85000"/>
                  <a:lumOff val="15000"/>
                </a:schemeClr>
              </a:solidFill>
              <a:latin typeface="Times New Roman" panose="02020603050405020304" pitchFamily="18" charset="0"/>
              <a:cs typeface="Times New Roman" panose="02020603050405020304" pitchFamily="18" charset="0"/>
            </a:rPr>
            <a:t>İnterkritik</a:t>
          </a:r>
          <a:r>
            <a:rPr lang="tr-TR" dirty="0" smtClean="0">
              <a:solidFill>
                <a:schemeClr val="tx1">
                  <a:lumMod val="85000"/>
                  <a:lumOff val="15000"/>
                </a:schemeClr>
              </a:solidFill>
              <a:latin typeface="Times New Roman" panose="02020603050405020304" pitchFamily="18" charset="0"/>
              <a:cs typeface="Times New Roman" panose="02020603050405020304" pitchFamily="18" charset="0"/>
            </a:rPr>
            <a:t> gut  (Ara dönem) </a:t>
          </a:r>
        </a:p>
        <a:p>
          <a:r>
            <a:rPr lang="tr-TR" dirty="0" smtClean="0">
              <a:solidFill>
                <a:schemeClr val="bg1"/>
              </a:solidFill>
              <a:latin typeface="Times New Roman" panose="02020603050405020304" pitchFamily="18" charset="0"/>
              <a:cs typeface="Times New Roman" panose="02020603050405020304" pitchFamily="18" charset="0"/>
            </a:rPr>
            <a:t>Ara ara oluşan akut gut </a:t>
          </a:r>
          <a:r>
            <a:rPr lang="tr-TR" dirty="0" err="1" smtClean="0">
              <a:solidFill>
                <a:schemeClr val="bg1"/>
              </a:solidFill>
              <a:latin typeface="Times New Roman" panose="02020603050405020304" pitchFamily="18" charset="0"/>
              <a:cs typeface="Times New Roman" panose="02020603050405020304" pitchFamily="18" charset="0"/>
            </a:rPr>
            <a:t>artrit</a:t>
          </a:r>
          <a:r>
            <a:rPr lang="tr-TR" dirty="0" smtClean="0">
              <a:solidFill>
                <a:schemeClr val="bg1"/>
              </a:solidFill>
              <a:latin typeface="Times New Roman" panose="02020603050405020304" pitchFamily="18" charset="0"/>
              <a:cs typeface="Times New Roman" panose="02020603050405020304" pitchFamily="18" charset="0"/>
            </a:rPr>
            <a:t> atakları ve sonrasında sessiz dönemlerdir</a:t>
          </a:r>
          <a:endParaRPr lang="tr-TR" dirty="0">
            <a:solidFill>
              <a:schemeClr val="bg1"/>
            </a:solidFill>
            <a:latin typeface="Times New Roman" panose="02020603050405020304" pitchFamily="18" charset="0"/>
            <a:cs typeface="Times New Roman" panose="02020603050405020304" pitchFamily="18" charset="0"/>
          </a:endParaRPr>
        </a:p>
      </dgm:t>
    </dgm:pt>
    <dgm:pt modelId="{6B8FB768-1689-495F-B7AB-771C526337D5}" type="parTrans" cxnId="{EC436C8F-9DB5-4A0E-85FC-E760AA5746AD}">
      <dgm:prSet/>
      <dgm:spPr/>
      <dgm:t>
        <a:bodyPr/>
        <a:lstStyle/>
        <a:p>
          <a:endParaRPr lang="tr-TR"/>
        </a:p>
      </dgm:t>
    </dgm:pt>
    <dgm:pt modelId="{15CBB2F0-3898-450B-A8E9-6F8AA4C170B3}" type="sibTrans" cxnId="{EC436C8F-9DB5-4A0E-85FC-E760AA5746AD}">
      <dgm:prSet/>
      <dgm:spPr/>
      <dgm:t>
        <a:bodyPr/>
        <a:lstStyle/>
        <a:p>
          <a:endParaRPr lang="tr-TR"/>
        </a:p>
      </dgm:t>
    </dgm:pt>
    <dgm:pt modelId="{63AB01E9-7F5B-4AF9-A8AF-BC1F0FDA4F1D}">
      <dgm:prSet/>
      <dgm:spPr/>
      <dgm:t>
        <a:bodyPr/>
        <a:lstStyle/>
        <a:p>
          <a:r>
            <a:rPr lang="tr-TR" dirty="0" smtClean="0">
              <a:solidFill>
                <a:schemeClr val="tx1">
                  <a:lumMod val="85000"/>
                  <a:lumOff val="15000"/>
                </a:schemeClr>
              </a:solidFill>
              <a:latin typeface="Times New Roman" panose="02020603050405020304" pitchFamily="18" charset="0"/>
              <a:cs typeface="Times New Roman" panose="02020603050405020304" pitchFamily="18" charset="0"/>
            </a:rPr>
            <a:t>4- Kronik </a:t>
          </a:r>
          <a:r>
            <a:rPr lang="tr-TR" dirty="0" err="1" smtClean="0">
              <a:solidFill>
                <a:schemeClr val="tx1">
                  <a:lumMod val="85000"/>
                  <a:lumOff val="15000"/>
                </a:schemeClr>
              </a:solidFill>
              <a:latin typeface="Times New Roman" panose="02020603050405020304" pitchFamily="18" charset="0"/>
              <a:cs typeface="Times New Roman" panose="02020603050405020304" pitchFamily="18" charset="0"/>
            </a:rPr>
            <a:t>tofüslü</a:t>
          </a:r>
          <a:r>
            <a:rPr lang="tr-TR" dirty="0" smtClean="0">
              <a:solidFill>
                <a:schemeClr val="tx1">
                  <a:lumMod val="85000"/>
                  <a:lumOff val="15000"/>
                </a:schemeClr>
              </a:solidFill>
              <a:latin typeface="Times New Roman" panose="02020603050405020304" pitchFamily="18" charset="0"/>
              <a:cs typeface="Times New Roman" panose="02020603050405020304" pitchFamily="18" charset="0"/>
            </a:rPr>
            <a:t> gut  (ilerlemiş kronik gut)</a:t>
          </a:r>
        </a:p>
        <a:p>
          <a:r>
            <a:rPr lang="tr-TR" dirty="0" smtClean="0">
              <a:solidFill>
                <a:schemeClr val="tx1">
                  <a:lumMod val="85000"/>
                  <a:lumOff val="15000"/>
                </a:schemeClr>
              </a:solidFill>
              <a:latin typeface="Times New Roman" panose="02020603050405020304" pitchFamily="18" charset="0"/>
              <a:cs typeface="Times New Roman" panose="02020603050405020304" pitchFamily="18" charset="0"/>
            </a:rPr>
            <a:t> </a:t>
          </a:r>
          <a:r>
            <a:rPr lang="tr-TR" dirty="0" smtClean="0">
              <a:solidFill>
                <a:schemeClr val="bg1"/>
              </a:solidFill>
              <a:latin typeface="Times New Roman" panose="02020603050405020304" pitchFamily="18" charset="0"/>
              <a:cs typeface="Times New Roman" panose="02020603050405020304" pitchFamily="18" charset="0"/>
            </a:rPr>
            <a:t>En önemli bulgusu </a:t>
          </a:r>
          <a:r>
            <a:rPr lang="tr-TR" dirty="0" err="1" smtClean="0">
              <a:solidFill>
                <a:schemeClr val="bg1"/>
              </a:solidFill>
              <a:latin typeface="Times New Roman" panose="02020603050405020304" pitchFamily="18" charset="0"/>
              <a:cs typeface="Times New Roman" panose="02020603050405020304" pitchFamily="18" charset="0"/>
            </a:rPr>
            <a:t>tofüs</a:t>
          </a:r>
          <a:r>
            <a:rPr lang="tr-TR" dirty="0" smtClean="0">
              <a:solidFill>
                <a:schemeClr val="bg1"/>
              </a:solidFill>
              <a:latin typeface="Times New Roman" panose="02020603050405020304" pitchFamily="18" charset="0"/>
              <a:cs typeface="Times New Roman" panose="02020603050405020304" pitchFamily="18" charset="0"/>
            </a:rPr>
            <a:t> Eklem ağrılarının şiddeti azalır fakat kesintisiz olur. </a:t>
          </a:r>
          <a:endParaRPr lang="tr-TR" dirty="0">
            <a:solidFill>
              <a:schemeClr val="bg1"/>
            </a:solidFill>
            <a:latin typeface="Times New Roman" panose="02020603050405020304" pitchFamily="18" charset="0"/>
            <a:cs typeface="Times New Roman" panose="02020603050405020304" pitchFamily="18" charset="0"/>
          </a:endParaRPr>
        </a:p>
      </dgm:t>
    </dgm:pt>
    <dgm:pt modelId="{2273BE53-485B-44EE-8DF1-715293C5D5A7}" type="parTrans" cxnId="{63675FCF-E289-47C7-84EE-EB4222DBF4D9}">
      <dgm:prSet/>
      <dgm:spPr/>
      <dgm:t>
        <a:bodyPr/>
        <a:lstStyle/>
        <a:p>
          <a:endParaRPr lang="tr-TR"/>
        </a:p>
      </dgm:t>
    </dgm:pt>
    <dgm:pt modelId="{4DD5FA4A-3745-43AE-8BA8-E12645DE7935}" type="sibTrans" cxnId="{63675FCF-E289-47C7-84EE-EB4222DBF4D9}">
      <dgm:prSet/>
      <dgm:spPr/>
      <dgm:t>
        <a:bodyPr/>
        <a:lstStyle/>
        <a:p>
          <a:endParaRPr lang="tr-TR"/>
        </a:p>
      </dgm:t>
    </dgm:pt>
    <dgm:pt modelId="{819A3D5F-E9AA-4BFF-9126-A4B6DCAF4C29}" type="pres">
      <dgm:prSet presAssocID="{0A4E5CC1-2783-4531-BB1C-4AD848FDE353}" presName="linearFlow" presStyleCnt="0">
        <dgm:presLayoutVars>
          <dgm:resizeHandles val="exact"/>
        </dgm:presLayoutVars>
      </dgm:prSet>
      <dgm:spPr/>
    </dgm:pt>
    <dgm:pt modelId="{5ECD3537-0C98-469A-8075-569747790222}" type="pres">
      <dgm:prSet presAssocID="{60002087-EA4C-4EAF-BFF9-3244465EE142}" presName="node" presStyleLbl="node1" presStyleIdx="0" presStyleCnt="4">
        <dgm:presLayoutVars>
          <dgm:bulletEnabled val="1"/>
        </dgm:presLayoutVars>
      </dgm:prSet>
      <dgm:spPr/>
      <dgm:t>
        <a:bodyPr/>
        <a:lstStyle/>
        <a:p>
          <a:endParaRPr lang="tr-TR"/>
        </a:p>
      </dgm:t>
    </dgm:pt>
    <dgm:pt modelId="{EB550F6E-4967-443E-877F-D07D2261026E}" type="pres">
      <dgm:prSet presAssocID="{8549BAAD-0A72-43E0-82CC-8AE73F2C794A}" presName="sibTrans" presStyleLbl="sibTrans2D1" presStyleIdx="0" presStyleCnt="3"/>
      <dgm:spPr/>
      <dgm:t>
        <a:bodyPr/>
        <a:lstStyle/>
        <a:p>
          <a:endParaRPr lang="tr-TR"/>
        </a:p>
      </dgm:t>
    </dgm:pt>
    <dgm:pt modelId="{EB6841F0-E751-4BA1-876C-4F0BA51A941C}" type="pres">
      <dgm:prSet presAssocID="{8549BAAD-0A72-43E0-82CC-8AE73F2C794A}" presName="connectorText" presStyleLbl="sibTrans2D1" presStyleIdx="0" presStyleCnt="3"/>
      <dgm:spPr/>
      <dgm:t>
        <a:bodyPr/>
        <a:lstStyle/>
        <a:p>
          <a:endParaRPr lang="tr-TR"/>
        </a:p>
      </dgm:t>
    </dgm:pt>
    <dgm:pt modelId="{00E17EB6-9E49-4AD0-B700-3A89F3E4D782}" type="pres">
      <dgm:prSet presAssocID="{3D284AB8-9DD4-489A-A767-B7CF1A708BF7}" presName="node" presStyleLbl="node1" presStyleIdx="1" presStyleCnt="4">
        <dgm:presLayoutVars>
          <dgm:bulletEnabled val="1"/>
        </dgm:presLayoutVars>
      </dgm:prSet>
      <dgm:spPr/>
      <dgm:t>
        <a:bodyPr/>
        <a:lstStyle/>
        <a:p>
          <a:endParaRPr lang="tr-TR"/>
        </a:p>
      </dgm:t>
    </dgm:pt>
    <dgm:pt modelId="{1FEB8433-6559-4FD5-99CC-E41EC9F6953C}" type="pres">
      <dgm:prSet presAssocID="{C223361A-72D4-4903-93E0-12EAAF263749}" presName="sibTrans" presStyleLbl="sibTrans2D1" presStyleIdx="1" presStyleCnt="3"/>
      <dgm:spPr/>
      <dgm:t>
        <a:bodyPr/>
        <a:lstStyle/>
        <a:p>
          <a:endParaRPr lang="tr-TR"/>
        </a:p>
      </dgm:t>
    </dgm:pt>
    <dgm:pt modelId="{BAF726A2-9D26-49A5-8A30-FE55BF909481}" type="pres">
      <dgm:prSet presAssocID="{C223361A-72D4-4903-93E0-12EAAF263749}" presName="connectorText" presStyleLbl="sibTrans2D1" presStyleIdx="1" presStyleCnt="3"/>
      <dgm:spPr/>
      <dgm:t>
        <a:bodyPr/>
        <a:lstStyle/>
        <a:p>
          <a:endParaRPr lang="tr-TR"/>
        </a:p>
      </dgm:t>
    </dgm:pt>
    <dgm:pt modelId="{00550AC2-E488-4E79-B278-8FA27E964596}" type="pres">
      <dgm:prSet presAssocID="{89DFD239-7CA5-4FB6-B8D4-965A14D2ACE0}" presName="node" presStyleLbl="node1" presStyleIdx="2" presStyleCnt="4">
        <dgm:presLayoutVars>
          <dgm:bulletEnabled val="1"/>
        </dgm:presLayoutVars>
      </dgm:prSet>
      <dgm:spPr/>
      <dgm:t>
        <a:bodyPr/>
        <a:lstStyle/>
        <a:p>
          <a:endParaRPr lang="tr-TR"/>
        </a:p>
      </dgm:t>
    </dgm:pt>
    <dgm:pt modelId="{4E3B446A-A9C7-4E5E-B818-D8A6B0017655}" type="pres">
      <dgm:prSet presAssocID="{15CBB2F0-3898-450B-A8E9-6F8AA4C170B3}" presName="sibTrans" presStyleLbl="sibTrans2D1" presStyleIdx="2" presStyleCnt="3"/>
      <dgm:spPr/>
      <dgm:t>
        <a:bodyPr/>
        <a:lstStyle/>
        <a:p>
          <a:endParaRPr lang="tr-TR"/>
        </a:p>
      </dgm:t>
    </dgm:pt>
    <dgm:pt modelId="{CA1124E1-395F-4FF0-8DF6-18F758AC63F4}" type="pres">
      <dgm:prSet presAssocID="{15CBB2F0-3898-450B-A8E9-6F8AA4C170B3}" presName="connectorText" presStyleLbl="sibTrans2D1" presStyleIdx="2" presStyleCnt="3"/>
      <dgm:spPr/>
      <dgm:t>
        <a:bodyPr/>
        <a:lstStyle/>
        <a:p>
          <a:endParaRPr lang="tr-TR"/>
        </a:p>
      </dgm:t>
    </dgm:pt>
    <dgm:pt modelId="{7AA53E3E-238B-4624-8E00-157CF6B92967}" type="pres">
      <dgm:prSet presAssocID="{63AB01E9-7F5B-4AF9-A8AF-BC1F0FDA4F1D}" presName="node" presStyleLbl="node1" presStyleIdx="3" presStyleCnt="4">
        <dgm:presLayoutVars>
          <dgm:bulletEnabled val="1"/>
        </dgm:presLayoutVars>
      </dgm:prSet>
      <dgm:spPr/>
      <dgm:t>
        <a:bodyPr/>
        <a:lstStyle/>
        <a:p>
          <a:endParaRPr lang="tr-TR"/>
        </a:p>
      </dgm:t>
    </dgm:pt>
  </dgm:ptLst>
  <dgm:cxnLst>
    <dgm:cxn modelId="{B3C529FD-4509-43DE-A57E-AE202F0CAB21}" type="presOf" srcId="{C223361A-72D4-4903-93E0-12EAAF263749}" destId="{BAF726A2-9D26-49A5-8A30-FE55BF909481}" srcOrd="1" destOrd="0" presId="urn:microsoft.com/office/officeart/2005/8/layout/process2"/>
    <dgm:cxn modelId="{A0EA7724-DCE8-419A-873F-04F2F35E906F}" type="presOf" srcId="{60002087-EA4C-4EAF-BFF9-3244465EE142}" destId="{5ECD3537-0C98-469A-8075-569747790222}" srcOrd="0" destOrd="0" presId="urn:microsoft.com/office/officeart/2005/8/layout/process2"/>
    <dgm:cxn modelId="{8723FB51-1006-4783-9DD4-5F0E664B5946}" type="presOf" srcId="{15CBB2F0-3898-450B-A8E9-6F8AA4C170B3}" destId="{CA1124E1-395F-4FF0-8DF6-18F758AC63F4}" srcOrd="1" destOrd="0" presId="urn:microsoft.com/office/officeart/2005/8/layout/process2"/>
    <dgm:cxn modelId="{F241354F-A8DD-449D-A1B7-4B7B84EDDA2F}" type="presOf" srcId="{63AB01E9-7F5B-4AF9-A8AF-BC1F0FDA4F1D}" destId="{7AA53E3E-238B-4624-8E00-157CF6B92967}" srcOrd="0" destOrd="0" presId="urn:microsoft.com/office/officeart/2005/8/layout/process2"/>
    <dgm:cxn modelId="{17B88985-00CF-4CCA-9757-3A9D10C439B9}" srcId="{0A4E5CC1-2783-4531-BB1C-4AD848FDE353}" destId="{3D284AB8-9DD4-489A-A767-B7CF1A708BF7}" srcOrd="1" destOrd="0" parTransId="{4A606224-4AFA-4741-B4F7-BB6CF5D1EC4A}" sibTransId="{C223361A-72D4-4903-93E0-12EAAF263749}"/>
    <dgm:cxn modelId="{63675FCF-E289-47C7-84EE-EB4222DBF4D9}" srcId="{0A4E5CC1-2783-4531-BB1C-4AD848FDE353}" destId="{63AB01E9-7F5B-4AF9-A8AF-BC1F0FDA4F1D}" srcOrd="3" destOrd="0" parTransId="{2273BE53-485B-44EE-8DF1-715293C5D5A7}" sibTransId="{4DD5FA4A-3745-43AE-8BA8-E12645DE7935}"/>
    <dgm:cxn modelId="{FAF2AD72-958B-44D9-BB44-1D31DA0A462B}" type="presOf" srcId="{C223361A-72D4-4903-93E0-12EAAF263749}" destId="{1FEB8433-6559-4FD5-99CC-E41EC9F6953C}" srcOrd="0" destOrd="0" presId="urn:microsoft.com/office/officeart/2005/8/layout/process2"/>
    <dgm:cxn modelId="{C927C9CB-2363-497E-937A-8465348A7448}" type="presOf" srcId="{3D284AB8-9DD4-489A-A767-B7CF1A708BF7}" destId="{00E17EB6-9E49-4AD0-B700-3A89F3E4D782}" srcOrd="0" destOrd="0" presId="urn:microsoft.com/office/officeart/2005/8/layout/process2"/>
    <dgm:cxn modelId="{40AACF3A-3DE7-472B-ABA9-51244A31EEFC}" type="presOf" srcId="{89DFD239-7CA5-4FB6-B8D4-965A14D2ACE0}" destId="{00550AC2-E488-4E79-B278-8FA27E964596}" srcOrd="0" destOrd="0" presId="urn:microsoft.com/office/officeart/2005/8/layout/process2"/>
    <dgm:cxn modelId="{EC436C8F-9DB5-4A0E-85FC-E760AA5746AD}" srcId="{0A4E5CC1-2783-4531-BB1C-4AD848FDE353}" destId="{89DFD239-7CA5-4FB6-B8D4-965A14D2ACE0}" srcOrd="2" destOrd="0" parTransId="{6B8FB768-1689-495F-B7AB-771C526337D5}" sibTransId="{15CBB2F0-3898-450B-A8E9-6F8AA4C170B3}"/>
    <dgm:cxn modelId="{B254C9E5-BF17-436E-B42A-A0D3F680F2D0}" type="presOf" srcId="{15CBB2F0-3898-450B-A8E9-6F8AA4C170B3}" destId="{4E3B446A-A9C7-4E5E-B818-D8A6B0017655}" srcOrd="0" destOrd="0" presId="urn:microsoft.com/office/officeart/2005/8/layout/process2"/>
    <dgm:cxn modelId="{2D07B7FF-8A7E-4942-9BCE-0268ED1CEE22}" type="presOf" srcId="{8549BAAD-0A72-43E0-82CC-8AE73F2C794A}" destId="{EB550F6E-4967-443E-877F-D07D2261026E}" srcOrd="0" destOrd="0" presId="urn:microsoft.com/office/officeart/2005/8/layout/process2"/>
    <dgm:cxn modelId="{52082B91-4FAA-4621-B06E-560106B73081}" type="presOf" srcId="{0A4E5CC1-2783-4531-BB1C-4AD848FDE353}" destId="{819A3D5F-E9AA-4BFF-9126-A4B6DCAF4C29}" srcOrd="0" destOrd="0" presId="urn:microsoft.com/office/officeart/2005/8/layout/process2"/>
    <dgm:cxn modelId="{E54C2B69-3104-4645-9B70-933CD94B922B}" srcId="{0A4E5CC1-2783-4531-BB1C-4AD848FDE353}" destId="{60002087-EA4C-4EAF-BFF9-3244465EE142}" srcOrd="0" destOrd="0" parTransId="{1F5B3AF5-0727-41FA-A576-341232D0579C}" sibTransId="{8549BAAD-0A72-43E0-82CC-8AE73F2C794A}"/>
    <dgm:cxn modelId="{D132771F-EDB5-4D08-982E-29F27ECDD0AD}" type="presOf" srcId="{8549BAAD-0A72-43E0-82CC-8AE73F2C794A}" destId="{EB6841F0-E751-4BA1-876C-4F0BA51A941C}" srcOrd="1" destOrd="0" presId="urn:microsoft.com/office/officeart/2005/8/layout/process2"/>
    <dgm:cxn modelId="{965A6A93-14B7-4174-9926-F32A8EDFB134}" type="presParOf" srcId="{819A3D5F-E9AA-4BFF-9126-A4B6DCAF4C29}" destId="{5ECD3537-0C98-469A-8075-569747790222}" srcOrd="0" destOrd="0" presId="urn:microsoft.com/office/officeart/2005/8/layout/process2"/>
    <dgm:cxn modelId="{B293C3E1-E7A9-4303-AA93-45E7162CA711}" type="presParOf" srcId="{819A3D5F-E9AA-4BFF-9126-A4B6DCAF4C29}" destId="{EB550F6E-4967-443E-877F-D07D2261026E}" srcOrd="1" destOrd="0" presId="urn:microsoft.com/office/officeart/2005/8/layout/process2"/>
    <dgm:cxn modelId="{6787E9C1-A93F-423F-AB25-414448D5E634}" type="presParOf" srcId="{EB550F6E-4967-443E-877F-D07D2261026E}" destId="{EB6841F0-E751-4BA1-876C-4F0BA51A941C}" srcOrd="0" destOrd="0" presId="urn:microsoft.com/office/officeart/2005/8/layout/process2"/>
    <dgm:cxn modelId="{AA20325C-2BDF-4318-8E50-BD62DAB01500}" type="presParOf" srcId="{819A3D5F-E9AA-4BFF-9126-A4B6DCAF4C29}" destId="{00E17EB6-9E49-4AD0-B700-3A89F3E4D782}" srcOrd="2" destOrd="0" presId="urn:microsoft.com/office/officeart/2005/8/layout/process2"/>
    <dgm:cxn modelId="{25E663D3-D732-48A5-821B-20F6443313FF}" type="presParOf" srcId="{819A3D5F-E9AA-4BFF-9126-A4B6DCAF4C29}" destId="{1FEB8433-6559-4FD5-99CC-E41EC9F6953C}" srcOrd="3" destOrd="0" presId="urn:microsoft.com/office/officeart/2005/8/layout/process2"/>
    <dgm:cxn modelId="{5DD6A310-18BB-4075-98B3-ABD777168F20}" type="presParOf" srcId="{1FEB8433-6559-4FD5-99CC-E41EC9F6953C}" destId="{BAF726A2-9D26-49A5-8A30-FE55BF909481}" srcOrd="0" destOrd="0" presId="urn:microsoft.com/office/officeart/2005/8/layout/process2"/>
    <dgm:cxn modelId="{A7E750EA-C8A8-4F79-B44C-E26F17109481}" type="presParOf" srcId="{819A3D5F-E9AA-4BFF-9126-A4B6DCAF4C29}" destId="{00550AC2-E488-4E79-B278-8FA27E964596}" srcOrd="4" destOrd="0" presId="urn:microsoft.com/office/officeart/2005/8/layout/process2"/>
    <dgm:cxn modelId="{90839D8E-6290-44EA-81F9-BCC5D84D4D55}" type="presParOf" srcId="{819A3D5F-E9AA-4BFF-9126-A4B6DCAF4C29}" destId="{4E3B446A-A9C7-4E5E-B818-D8A6B0017655}" srcOrd="5" destOrd="0" presId="urn:microsoft.com/office/officeart/2005/8/layout/process2"/>
    <dgm:cxn modelId="{046BE5E6-7ABE-4DE7-B4B5-20B4EB48D736}" type="presParOf" srcId="{4E3B446A-A9C7-4E5E-B818-D8A6B0017655}" destId="{CA1124E1-395F-4FF0-8DF6-18F758AC63F4}" srcOrd="0" destOrd="0" presId="urn:microsoft.com/office/officeart/2005/8/layout/process2"/>
    <dgm:cxn modelId="{AA38369A-F140-4139-9274-167D5BD9D244}" type="presParOf" srcId="{819A3D5F-E9AA-4BFF-9126-A4B6DCAF4C29}" destId="{7AA53E3E-238B-4624-8E00-157CF6B92967}" srcOrd="6" destOrd="0" presId="urn:microsoft.com/office/officeart/2005/8/layout/process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DAC4F19-EBDB-4543-837A-6199C83786DD}" type="doc">
      <dgm:prSet loTypeId="urn:microsoft.com/office/officeart/2005/8/layout/hierarchy3" loCatId="relationship" qsTypeId="urn:microsoft.com/office/officeart/2005/8/quickstyle/simple1" qsCatId="simple" csTypeId="urn:microsoft.com/office/officeart/2005/8/colors/accent1_2" csCatId="accent1" phldr="1"/>
      <dgm:spPr/>
      <dgm:t>
        <a:bodyPr/>
        <a:lstStyle/>
        <a:p>
          <a:endParaRPr lang="tr-TR"/>
        </a:p>
      </dgm:t>
    </dgm:pt>
    <dgm:pt modelId="{E389A45E-7690-47F2-85E1-A9BCAF49CC18}">
      <dgm:prSet phldrT="[Metin]" custT="1"/>
      <dgm:spPr/>
      <dgm:t>
        <a:bodyPr/>
        <a:lstStyle/>
        <a:p>
          <a:r>
            <a:rPr lang="tr-TR" sz="2000" dirty="0" err="1" smtClean="0"/>
            <a:t>Nonfarmakolojik</a:t>
          </a:r>
          <a:r>
            <a:rPr lang="tr-TR" sz="2000" dirty="0" smtClean="0"/>
            <a:t> tedavi </a:t>
          </a:r>
        </a:p>
        <a:p>
          <a:r>
            <a:rPr lang="tr-TR" sz="1200" dirty="0" err="1" smtClean="0"/>
            <a:t>Nonfarmakolojik</a:t>
          </a:r>
          <a:r>
            <a:rPr lang="tr-TR" sz="1200" dirty="0" smtClean="0"/>
            <a:t> tedavi daha çok hasta eğitimi ve  yaşam tarzı değişikliğini içermektedir. </a:t>
          </a:r>
          <a:endParaRPr lang="tr-TR" sz="1200" dirty="0"/>
        </a:p>
      </dgm:t>
    </dgm:pt>
    <dgm:pt modelId="{3C7F0FCA-613C-44B3-9C32-8E783BDD0F6A}" type="parTrans" cxnId="{A1945A22-8B4F-444E-B31B-7F8967E53161}">
      <dgm:prSet/>
      <dgm:spPr/>
      <dgm:t>
        <a:bodyPr/>
        <a:lstStyle/>
        <a:p>
          <a:endParaRPr lang="tr-TR"/>
        </a:p>
      </dgm:t>
    </dgm:pt>
    <dgm:pt modelId="{1AD2FBBA-A476-4F65-90C2-C159CF459A4D}" type="sibTrans" cxnId="{A1945A22-8B4F-444E-B31B-7F8967E53161}">
      <dgm:prSet/>
      <dgm:spPr/>
      <dgm:t>
        <a:bodyPr/>
        <a:lstStyle/>
        <a:p>
          <a:endParaRPr lang="tr-TR"/>
        </a:p>
      </dgm:t>
    </dgm:pt>
    <dgm:pt modelId="{5F8FB762-FEC2-4C94-B363-06B928C1A13B}">
      <dgm:prSet phldrT="[Metin]"/>
      <dgm:spPr/>
      <dgm:t>
        <a:bodyPr/>
        <a:lstStyle/>
        <a:p>
          <a:r>
            <a:rPr lang="tr-TR" dirty="0" smtClean="0"/>
            <a:t>Farmakolojik tedavi</a:t>
          </a:r>
          <a:endParaRPr lang="tr-TR" dirty="0"/>
        </a:p>
      </dgm:t>
    </dgm:pt>
    <dgm:pt modelId="{DE73F624-5DAD-4FFC-BB78-07D6CE8101B7}" type="parTrans" cxnId="{B1B900CD-D710-47EA-A493-BA8775C4B5E5}">
      <dgm:prSet/>
      <dgm:spPr/>
      <dgm:t>
        <a:bodyPr/>
        <a:lstStyle/>
        <a:p>
          <a:endParaRPr lang="tr-TR"/>
        </a:p>
      </dgm:t>
    </dgm:pt>
    <dgm:pt modelId="{09833942-A100-4D17-8E95-3343F5031CCD}" type="sibTrans" cxnId="{B1B900CD-D710-47EA-A493-BA8775C4B5E5}">
      <dgm:prSet/>
      <dgm:spPr/>
      <dgm:t>
        <a:bodyPr/>
        <a:lstStyle/>
        <a:p>
          <a:endParaRPr lang="tr-TR"/>
        </a:p>
      </dgm:t>
    </dgm:pt>
    <dgm:pt modelId="{5E2E5EFD-CD9F-49C1-8D84-CC4EDADE157E}">
      <dgm:prSet phldrT="[Metin]"/>
      <dgm:spPr/>
      <dgm:t>
        <a:bodyPr/>
        <a:lstStyle/>
        <a:p>
          <a:r>
            <a:rPr lang="tr-TR" dirty="0" smtClean="0"/>
            <a:t>Oral </a:t>
          </a:r>
          <a:r>
            <a:rPr lang="tr-TR" dirty="0" err="1" smtClean="0"/>
            <a:t>kolşisin</a:t>
          </a:r>
          <a:endParaRPr lang="tr-TR" dirty="0"/>
        </a:p>
      </dgm:t>
    </dgm:pt>
    <dgm:pt modelId="{C432054F-F1D4-4C66-8A76-3CDDC5F49D7B}" type="parTrans" cxnId="{2151214C-87BC-4D90-BD8D-4194F461A393}">
      <dgm:prSet/>
      <dgm:spPr/>
      <dgm:t>
        <a:bodyPr/>
        <a:lstStyle/>
        <a:p>
          <a:endParaRPr lang="tr-TR"/>
        </a:p>
      </dgm:t>
    </dgm:pt>
    <dgm:pt modelId="{3BC206C0-46EC-4C9E-B367-33DE37A3045E}" type="sibTrans" cxnId="{2151214C-87BC-4D90-BD8D-4194F461A393}">
      <dgm:prSet/>
      <dgm:spPr/>
      <dgm:t>
        <a:bodyPr/>
        <a:lstStyle/>
        <a:p>
          <a:endParaRPr lang="tr-TR"/>
        </a:p>
      </dgm:t>
    </dgm:pt>
    <dgm:pt modelId="{0FBF6E19-5D21-4E83-B174-A31866D32AF0}">
      <dgm:prSet/>
      <dgm:spPr/>
      <dgm:t>
        <a:bodyPr/>
        <a:lstStyle/>
        <a:p>
          <a:r>
            <a:rPr lang="tr-TR" dirty="0" err="1" smtClean="0"/>
            <a:t>Obez</a:t>
          </a:r>
          <a:r>
            <a:rPr lang="tr-TR" dirty="0" smtClean="0"/>
            <a:t> hastalar için kilo verme </a:t>
          </a:r>
          <a:endParaRPr lang="tr-TR" dirty="0"/>
        </a:p>
      </dgm:t>
    </dgm:pt>
    <dgm:pt modelId="{46326AEB-9BFA-4B3D-9CCC-A186820629C3}" type="parTrans" cxnId="{FBB7C876-1E7A-4A8A-8A30-9C03C1D54D10}">
      <dgm:prSet/>
      <dgm:spPr/>
      <dgm:t>
        <a:bodyPr/>
        <a:lstStyle/>
        <a:p>
          <a:endParaRPr lang="tr-TR"/>
        </a:p>
      </dgm:t>
    </dgm:pt>
    <dgm:pt modelId="{6A145143-8122-4D57-9D2C-0E1995124AE6}" type="sibTrans" cxnId="{FBB7C876-1E7A-4A8A-8A30-9C03C1D54D10}">
      <dgm:prSet/>
      <dgm:spPr/>
      <dgm:t>
        <a:bodyPr/>
        <a:lstStyle/>
        <a:p>
          <a:endParaRPr lang="tr-TR"/>
        </a:p>
      </dgm:t>
    </dgm:pt>
    <dgm:pt modelId="{02577CE3-C731-440B-B230-E52714AC6393}">
      <dgm:prSet/>
      <dgm:spPr/>
      <dgm:t>
        <a:bodyPr/>
        <a:lstStyle/>
        <a:p>
          <a:r>
            <a:rPr lang="tr-TR" dirty="0" smtClean="0"/>
            <a:t>Yüksek oranda </a:t>
          </a:r>
          <a:r>
            <a:rPr lang="tr-TR" dirty="0" err="1" smtClean="0"/>
            <a:t>fruktozlu</a:t>
          </a:r>
          <a:r>
            <a:rPr lang="tr-TR" dirty="0" smtClean="0"/>
            <a:t> </a:t>
          </a:r>
          <a:r>
            <a:rPr lang="tr-TR" dirty="0" smtClean="0"/>
            <a:t>içeceklerin azaltılması</a:t>
          </a:r>
          <a:endParaRPr lang="tr-TR" dirty="0"/>
        </a:p>
      </dgm:t>
    </dgm:pt>
    <dgm:pt modelId="{99F60A5C-2C54-4A07-B9DA-D5553216C155}" type="parTrans" cxnId="{1AA0D500-33E6-495B-B29F-9C3DE519D26E}">
      <dgm:prSet/>
      <dgm:spPr/>
      <dgm:t>
        <a:bodyPr/>
        <a:lstStyle/>
        <a:p>
          <a:endParaRPr lang="tr-TR"/>
        </a:p>
      </dgm:t>
    </dgm:pt>
    <dgm:pt modelId="{DA65796A-EDF0-463B-9899-11A51169FFEF}" type="sibTrans" cxnId="{1AA0D500-33E6-495B-B29F-9C3DE519D26E}">
      <dgm:prSet/>
      <dgm:spPr/>
      <dgm:t>
        <a:bodyPr/>
        <a:lstStyle/>
        <a:p>
          <a:endParaRPr lang="tr-TR"/>
        </a:p>
      </dgm:t>
    </dgm:pt>
    <dgm:pt modelId="{9526BAEF-1451-4DB8-B64E-896DD88C04D4}">
      <dgm:prSet/>
      <dgm:spPr/>
      <dgm:t>
        <a:bodyPr/>
        <a:lstStyle/>
        <a:p>
          <a:r>
            <a:rPr lang="tr-TR" dirty="0" smtClean="0"/>
            <a:t>Alkol tüketiminin (Bira) kısıtlanması</a:t>
          </a:r>
          <a:endParaRPr lang="tr-TR" dirty="0"/>
        </a:p>
      </dgm:t>
    </dgm:pt>
    <dgm:pt modelId="{54043705-4B11-49AA-B9F3-5AD340417F8E}" type="parTrans" cxnId="{5CA02023-BA63-47D4-8868-0A471186B031}">
      <dgm:prSet/>
      <dgm:spPr/>
      <dgm:t>
        <a:bodyPr/>
        <a:lstStyle/>
        <a:p>
          <a:endParaRPr lang="tr-TR"/>
        </a:p>
      </dgm:t>
    </dgm:pt>
    <dgm:pt modelId="{5D377FE5-4B80-4F36-A064-638545A7EFBD}" type="sibTrans" cxnId="{5CA02023-BA63-47D4-8868-0A471186B031}">
      <dgm:prSet/>
      <dgm:spPr/>
      <dgm:t>
        <a:bodyPr/>
        <a:lstStyle/>
        <a:p>
          <a:endParaRPr lang="tr-TR"/>
        </a:p>
      </dgm:t>
    </dgm:pt>
    <dgm:pt modelId="{D5A10EBE-19DE-42BB-8670-ECF17077BC08}">
      <dgm:prSet/>
      <dgm:spPr/>
      <dgm:t>
        <a:bodyPr/>
        <a:lstStyle/>
        <a:p>
          <a:r>
            <a:rPr lang="tr-TR" smtClean="0"/>
            <a:t>Kırmızı et, beyaz et ve balık ürünlerinin azaltılması</a:t>
          </a:r>
          <a:endParaRPr lang="tr-TR"/>
        </a:p>
      </dgm:t>
    </dgm:pt>
    <dgm:pt modelId="{126BD2B5-A0FA-4AC5-994B-790ADF55CDE3}" type="parTrans" cxnId="{CBF2D7C8-39CF-4D84-9348-1391F7DAB1A9}">
      <dgm:prSet/>
      <dgm:spPr/>
      <dgm:t>
        <a:bodyPr/>
        <a:lstStyle/>
        <a:p>
          <a:endParaRPr lang="tr-TR"/>
        </a:p>
      </dgm:t>
    </dgm:pt>
    <dgm:pt modelId="{110CF225-63AD-4B96-AE65-165946351B23}" type="sibTrans" cxnId="{CBF2D7C8-39CF-4D84-9348-1391F7DAB1A9}">
      <dgm:prSet/>
      <dgm:spPr/>
      <dgm:t>
        <a:bodyPr/>
        <a:lstStyle/>
        <a:p>
          <a:endParaRPr lang="tr-TR"/>
        </a:p>
      </dgm:t>
    </dgm:pt>
    <dgm:pt modelId="{77D7865A-72BD-4730-9D37-288302389184}">
      <dgm:prSet/>
      <dgm:spPr/>
      <dgm:t>
        <a:bodyPr/>
        <a:lstStyle/>
        <a:p>
          <a:r>
            <a:rPr lang="tr-TR" dirty="0" smtClean="0"/>
            <a:t>NSAİİ</a:t>
          </a:r>
          <a:endParaRPr lang="tr-TR" dirty="0"/>
        </a:p>
      </dgm:t>
    </dgm:pt>
    <dgm:pt modelId="{339D7D39-CF08-43D0-B350-00581BCCA285}" type="parTrans" cxnId="{88C8E713-724D-4E7A-BDCB-7A0C64A00203}">
      <dgm:prSet/>
      <dgm:spPr/>
      <dgm:t>
        <a:bodyPr/>
        <a:lstStyle/>
        <a:p>
          <a:endParaRPr lang="tr-TR"/>
        </a:p>
      </dgm:t>
    </dgm:pt>
    <dgm:pt modelId="{B3D8FA64-CA95-424B-A52E-9055010ECFD4}" type="sibTrans" cxnId="{88C8E713-724D-4E7A-BDCB-7A0C64A00203}">
      <dgm:prSet/>
      <dgm:spPr/>
      <dgm:t>
        <a:bodyPr/>
        <a:lstStyle/>
        <a:p>
          <a:endParaRPr lang="tr-TR"/>
        </a:p>
      </dgm:t>
    </dgm:pt>
    <dgm:pt modelId="{885AAA27-12B5-418E-96A9-778056444585}">
      <dgm:prSet/>
      <dgm:spPr/>
      <dgm:t>
        <a:bodyPr/>
        <a:lstStyle/>
        <a:p>
          <a:r>
            <a:rPr lang="tr-TR" dirty="0" err="1" smtClean="0"/>
            <a:t>Kortikosteroid</a:t>
          </a:r>
          <a:endParaRPr lang="tr-TR" dirty="0"/>
        </a:p>
      </dgm:t>
    </dgm:pt>
    <dgm:pt modelId="{FAB5DF05-F560-4575-AB70-0D8E5C5CA2D6}" type="parTrans" cxnId="{DBAF0897-528E-4835-9008-4E48A8671341}">
      <dgm:prSet/>
      <dgm:spPr/>
      <dgm:t>
        <a:bodyPr/>
        <a:lstStyle/>
        <a:p>
          <a:endParaRPr lang="tr-TR"/>
        </a:p>
      </dgm:t>
    </dgm:pt>
    <dgm:pt modelId="{89B34050-866D-4C60-8C0A-B296BF1FBC4A}" type="sibTrans" cxnId="{DBAF0897-528E-4835-9008-4E48A8671341}">
      <dgm:prSet/>
      <dgm:spPr/>
      <dgm:t>
        <a:bodyPr/>
        <a:lstStyle/>
        <a:p>
          <a:endParaRPr lang="tr-TR"/>
        </a:p>
      </dgm:t>
    </dgm:pt>
    <dgm:pt modelId="{F0D04623-F958-45C8-9743-D658C3352429}">
      <dgm:prSet/>
      <dgm:spPr/>
      <dgm:t>
        <a:bodyPr/>
        <a:lstStyle/>
        <a:p>
          <a:r>
            <a:rPr lang="tr-TR" smtClean="0"/>
            <a:t>Hiperürisemi tedavisinde kullanılan  ilaçlar</a:t>
          </a:r>
          <a:endParaRPr lang="tr-TR"/>
        </a:p>
      </dgm:t>
    </dgm:pt>
    <dgm:pt modelId="{1CFC9A25-D11E-43DF-83A4-9AF597248601}" type="parTrans" cxnId="{6AC54B8D-6611-45FE-A331-A84CCDD9F600}">
      <dgm:prSet/>
      <dgm:spPr/>
      <dgm:t>
        <a:bodyPr/>
        <a:lstStyle/>
        <a:p>
          <a:endParaRPr lang="tr-TR"/>
        </a:p>
      </dgm:t>
    </dgm:pt>
    <dgm:pt modelId="{588C61C6-3141-471C-A292-21194A461A95}" type="sibTrans" cxnId="{6AC54B8D-6611-45FE-A331-A84CCDD9F600}">
      <dgm:prSet/>
      <dgm:spPr/>
      <dgm:t>
        <a:bodyPr/>
        <a:lstStyle/>
        <a:p>
          <a:endParaRPr lang="tr-TR"/>
        </a:p>
      </dgm:t>
    </dgm:pt>
    <dgm:pt modelId="{20D5F0BE-E28D-45F7-A573-11E414FD3A52}" type="pres">
      <dgm:prSet presAssocID="{7DAC4F19-EBDB-4543-837A-6199C83786DD}" presName="diagram" presStyleCnt="0">
        <dgm:presLayoutVars>
          <dgm:chPref val="1"/>
          <dgm:dir/>
          <dgm:animOne val="branch"/>
          <dgm:animLvl val="lvl"/>
          <dgm:resizeHandles/>
        </dgm:presLayoutVars>
      </dgm:prSet>
      <dgm:spPr/>
      <dgm:t>
        <a:bodyPr/>
        <a:lstStyle/>
        <a:p>
          <a:endParaRPr lang="tr-TR"/>
        </a:p>
      </dgm:t>
    </dgm:pt>
    <dgm:pt modelId="{F9B13375-E3E8-427F-B774-9E610FD1A431}" type="pres">
      <dgm:prSet presAssocID="{E389A45E-7690-47F2-85E1-A9BCAF49CC18}" presName="root" presStyleCnt="0"/>
      <dgm:spPr/>
    </dgm:pt>
    <dgm:pt modelId="{EA523622-D12C-4D1A-855A-72CA0CC58C77}" type="pres">
      <dgm:prSet presAssocID="{E389A45E-7690-47F2-85E1-A9BCAF49CC18}" presName="rootComposite" presStyleCnt="0"/>
      <dgm:spPr/>
    </dgm:pt>
    <dgm:pt modelId="{AF70534B-AFE6-465E-81EB-DF94EF9FD1D0}" type="pres">
      <dgm:prSet presAssocID="{E389A45E-7690-47F2-85E1-A9BCAF49CC18}" presName="rootText" presStyleLbl="node1" presStyleIdx="0" presStyleCnt="2" custScaleX="213813"/>
      <dgm:spPr/>
      <dgm:t>
        <a:bodyPr/>
        <a:lstStyle/>
        <a:p>
          <a:endParaRPr lang="tr-TR"/>
        </a:p>
      </dgm:t>
    </dgm:pt>
    <dgm:pt modelId="{FF95E521-1F42-4575-9DDA-D8C76A7B573A}" type="pres">
      <dgm:prSet presAssocID="{E389A45E-7690-47F2-85E1-A9BCAF49CC18}" presName="rootConnector" presStyleLbl="node1" presStyleIdx="0" presStyleCnt="2"/>
      <dgm:spPr/>
      <dgm:t>
        <a:bodyPr/>
        <a:lstStyle/>
        <a:p>
          <a:endParaRPr lang="tr-TR"/>
        </a:p>
      </dgm:t>
    </dgm:pt>
    <dgm:pt modelId="{456A83B0-456F-491C-9930-E8756C15713C}" type="pres">
      <dgm:prSet presAssocID="{E389A45E-7690-47F2-85E1-A9BCAF49CC18}" presName="childShape" presStyleCnt="0"/>
      <dgm:spPr/>
    </dgm:pt>
    <dgm:pt modelId="{42C72ABE-948F-4A3F-9CD6-EA5B6DA48AB6}" type="pres">
      <dgm:prSet presAssocID="{126BD2B5-A0FA-4AC5-994B-790ADF55CDE3}" presName="Name13" presStyleLbl="parChTrans1D2" presStyleIdx="0" presStyleCnt="8"/>
      <dgm:spPr/>
      <dgm:t>
        <a:bodyPr/>
        <a:lstStyle/>
        <a:p>
          <a:endParaRPr lang="tr-TR"/>
        </a:p>
      </dgm:t>
    </dgm:pt>
    <dgm:pt modelId="{A746DF61-354B-4DEA-A965-AD1F75725344}" type="pres">
      <dgm:prSet presAssocID="{D5A10EBE-19DE-42BB-8670-ECF17077BC08}" presName="childText" presStyleLbl="bgAcc1" presStyleIdx="0" presStyleCnt="8">
        <dgm:presLayoutVars>
          <dgm:bulletEnabled val="1"/>
        </dgm:presLayoutVars>
      </dgm:prSet>
      <dgm:spPr/>
      <dgm:t>
        <a:bodyPr/>
        <a:lstStyle/>
        <a:p>
          <a:endParaRPr lang="tr-TR"/>
        </a:p>
      </dgm:t>
    </dgm:pt>
    <dgm:pt modelId="{30B8299A-9574-4A25-BF33-0C7A7B73C53A}" type="pres">
      <dgm:prSet presAssocID="{54043705-4B11-49AA-B9F3-5AD340417F8E}" presName="Name13" presStyleLbl="parChTrans1D2" presStyleIdx="1" presStyleCnt="8"/>
      <dgm:spPr/>
      <dgm:t>
        <a:bodyPr/>
        <a:lstStyle/>
        <a:p>
          <a:endParaRPr lang="tr-TR"/>
        </a:p>
      </dgm:t>
    </dgm:pt>
    <dgm:pt modelId="{E46B38B6-8598-405A-85C7-EC17EA749322}" type="pres">
      <dgm:prSet presAssocID="{9526BAEF-1451-4DB8-B64E-896DD88C04D4}" presName="childText" presStyleLbl="bgAcc1" presStyleIdx="1" presStyleCnt="8">
        <dgm:presLayoutVars>
          <dgm:bulletEnabled val="1"/>
        </dgm:presLayoutVars>
      </dgm:prSet>
      <dgm:spPr/>
      <dgm:t>
        <a:bodyPr/>
        <a:lstStyle/>
        <a:p>
          <a:endParaRPr lang="tr-TR"/>
        </a:p>
      </dgm:t>
    </dgm:pt>
    <dgm:pt modelId="{ECCFD8F4-9AEF-4B54-8A49-BC729FB32D28}" type="pres">
      <dgm:prSet presAssocID="{99F60A5C-2C54-4A07-B9DA-D5553216C155}" presName="Name13" presStyleLbl="parChTrans1D2" presStyleIdx="2" presStyleCnt="8"/>
      <dgm:spPr/>
      <dgm:t>
        <a:bodyPr/>
        <a:lstStyle/>
        <a:p>
          <a:endParaRPr lang="tr-TR"/>
        </a:p>
      </dgm:t>
    </dgm:pt>
    <dgm:pt modelId="{4B4C86C3-06A5-4E82-80C6-7DA7309D5E00}" type="pres">
      <dgm:prSet presAssocID="{02577CE3-C731-440B-B230-E52714AC6393}" presName="childText" presStyleLbl="bgAcc1" presStyleIdx="2" presStyleCnt="8">
        <dgm:presLayoutVars>
          <dgm:bulletEnabled val="1"/>
        </dgm:presLayoutVars>
      </dgm:prSet>
      <dgm:spPr/>
      <dgm:t>
        <a:bodyPr/>
        <a:lstStyle/>
        <a:p>
          <a:endParaRPr lang="tr-TR"/>
        </a:p>
      </dgm:t>
    </dgm:pt>
    <dgm:pt modelId="{5F268A47-E8CA-4F3C-ABA3-BCED25625C12}" type="pres">
      <dgm:prSet presAssocID="{46326AEB-9BFA-4B3D-9CCC-A186820629C3}" presName="Name13" presStyleLbl="parChTrans1D2" presStyleIdx="3" presStyleCnt="8"/>
      <dgm:spPr/>
      <dgm:t>
        <a:bodyPr/>
        <a:lstStyle/>
        <a:p>
          <a:endParaRPr lang="tr-TR"/>
        </a:p>
      </dgm:t>
    </dgm:pt>
    <dgm:pt modelId="{ADCF905E-39CB-4625-8EE1-1AD7A8211016}" type="pres">
      <dgm:prSet presAssocID="{0FBF6E19-5D21-4E83-B174-A31866D32AF0}" presName="childText" presStyleLbl="bgAcc1" presStyleIdx="3" presStyleCnt="8">
        <dgm:presLayoutVars>
          <dgm:bulletEnabled val="1"/>
        </dgm:presLayoutVars>
      </dgm:prSet>
      <dgm:spPr/>
      <dgm:t>
        <a:bodyPr/>
        <a:lstStyle/>
        <a:p>
          <a:endParaRPr lang="tr-TR"/>
        </a:p>
      </dgm:t>
    </dgm:pt>
    <dgm:pt modelId="{2F44BA9E-BA46-4B1E-A8AB-490E0CE80BEE}" type="pres">
      <dgm:prSet presAssocID="{5F8FB762-FEC2-4C94-B363-06B928C1A13B}" presName="root" presStyleCnt="0"/>
      <dgm:spPr/>
    </dgm:pt>
    <dgm:pt modelId="{0CACB871-1651-4472-B4E4-5CF80C989FFD}" type="pres">
      <dgm:prSet presAssocID="{5F8FB762-FEC2-4C94-B363-06B928C1A13B}" presName="rootComposite" presStyleCnt="0"/>
      <dgm:spPr/>
    </dgm:pt>
    <dgm:pt modelId="{BEE875D7-5C53-437A-AF11-C297C728A5CA}" type="pres">
      <dgm:prSet presAssocID="{5F8FB762-FEC2-4C94-B363-06B928C1A13B}" presName="rootText" presStyleLbl="node1" presStyleIdx="1" presStyleCnt="2"/>
      <dgm:spPr/>
      <dgm:t>
        <a:bodyPr/>
        <a:lstStyle/>
        <a:p>
          <a:endParaRPr lang="tr-TR"/>
        </a:p>
      </dgm:t>
    </dgm:pt>
    <dgm:pt modelId="{84138E82-FBFD-4AC7-81E6-3B57B53CD67C}" type="pres">
      <dgm:prSet presAssocID="{5F8FB762-FEC2-4C94-B363-06B928C1A13B}" presName="rootConnector" presStyleLbl="node1" presStyleIdx="1" presStyleCnt="2"/>
      <dgm:spPr/>
      <dgm:t>
        <a:bodyPr/>
        <a:lstStyle/>
        <a:p>
          <a:endParaRPr lang="tr-TR"/>
        </a:p>
      </dgm:t>
    </dgm:pt>
    <dgm:pt modelId="{99A825CC-4128-4BE0-BD47-53B0F57EB096}" type="pres">
      <dgm:prSet presAssocID="{5F8FB762-FEC2-4C94-B363-06B928C1A13B}" presName="childShape" presStyleCnt="0"/>
      <dgm:spPr/>
    </dgm:pt>
    <dgm:pt modelId="{6AE5FF69-66C2-4908-8990-AB5856DCF449}" type="pres">
      <dgm:prSet presAssocID="{1CFC9A25-D11E-43DF-83A4-9AF597248601}" presName="Name13" presStyleLbl="parChTrans1D2" presStyleIdx="4" presStyleCnt="8"/>
      <dgm:spPr/>
      <dgm:t>
        <a:bodyPr/>
        <a:lstStyle/>
        <a:p>
          <a:endParaRPr lang="tr-TR"/>
        </a:p>
      </dgm:t>
    </dgm:pt>
    <dgm:pt modelId="{8A22D18E-E887-44EA-BEC7-711250D15D12}" type="pres">
      <dgm:prSet presAssocID="{F0D04623-F958-45C8-9743-D658C3352429}" presName="childText" presStyleLbl="bgAcc1" presStyleIdx="4" presStyleCnt="8">
        <dgm:presLayoutVars>
          <dgm:bulletEnabled val="1"/>
        </dgm:presLayoutVars>
      </dgm:prSet>
      <dgm:spPr/>
      <dgm:t>
        <a:bodyPr/>
        <a:lstStyle/>
        <a:p>
          <a:endParaRPr lang="tr-TR"/>
        </a:p>
      </dgm:t>
    </dgm:pt>
    <dgm:pt modelId="{60335CDF-4F4C-43CE-AEF7-9F05A1906611}" type="pres">
      <dgm:prSet presAssocID="{FAB5DF05-F560-4575-AB70-0D8E5C5CA2D6}" presName="Name13" presStyleLbl="parChTrans1D2" presStyleIdx="5" presStyleCnt="8"/>
      <dgm:spPr/>
      <dgm:t>
        <a:bodyPr/>
        <a:lstStyle/>
        <a:p>
          <a:endParaRPr lang="tr-TR"/>
        </a:p>
      </dgm:t>
    </dgm:pt>
    <dgm:pt modelId="{9AF2B645-CB3C-4D94-9B71-E9EBE79F7665}" type="pres">
      <dgm:prSet presAssocID="{885AAA27-12B5-418E-96A9-778056444585}" presName="childText" presStyleLbl="bgAcc1" presStyleIdx="5" presStyleCnt="8" custLinFactY="100000" custLinFactNeighborX="780" custLinFactNeighborY="149823">
        <dgm:presLayoutVars>
          <dgm:bulletEnabled val="1"/>
        </dgm:presLayoutVars>
      </dgm:prSet>
      <dgm:spPr/>
      <dgm:t>
        <a:bodyPr/>
        <a:lstStyle/>
        <a:p>
          <a:endParaRPr lang="tr-TR"/>
        </a:p>
      </dgm:t>
    </dgm:pt>
    <dgm:pt modelId="{6D67A7EF-4F85-410B-93FE-1CC912BE338C}" type="pres">
      <dgm:prSet presAssocID="{339D7D39-CF08-43D0-B350-00581BCCA285}" presName="Name13" presStyleLbl="parChTrans1D2" presStyleIdx="6" presStyleCnt="8"/>
      <dgm:spPr/>
      <dgm:t>
        <a:bodyPr/>
        <a:lstStyle/>
        <a:p>
          <a:endParaRPr lang="tr-TR"/>
        </a:p>
      </dgm:t>
    </dgm:pt>
    <dgm:pt modelId="{5F590337-9B06-4FE6-8BE8-5108A28BAAA7}" type="pres">
      <dgm:prSet presAssocID="{77D7865A-72BD-4730-9D37-288302389184}" presName="childText" presStyleLbl="bgAcc1" presStyleIdx="6" presStyleCnt="8" custLinFactY="-41975" custLinFactNeighborY="-100000">
        <dgm:presLayoutVars>
          <dgm:bulletEnabled val="1"/>
        </dgm:presLayoutVars>
      </dgm:prSet>
      <dgm:spPr/>
      <dgm:t>
        <a:bodyPr/>
        <a:lstStyle/>
        <a:p>
          <a:endParaRPr lang="tr-TR"/>
        </a:p>
      </dgm:t>
    </dgm:pt>
    <dgm:pt modelId="{2C2502D5-A195-4E57-B60C-A7834835A188}" type="pres">
      <dgm:prSet presAssocID="{C432054F-F1D4-4C66-8A76-3CDDC5F49D7B}" presName="Name13" presStyleLbl="parChTrans1D2" presStyleIdx="7" presStyleCnt="8"/>
      <dgm:spPr/>
      <dgm:t>
        <a:bodyPr/>
        <a:lstStyle/>
        <a:p>
          <a:endParaRPr lang="tr-TR"/>
        </a:p>
      </dgm:t>
    </dgm:pt>
    <dgm:pt modelId="{3EFF9269-7189-46E4-BFFD-17C65804CF47}" type="pres">
      <dgm:prSet presAssocID="{5E2E5EFD-CD9F-49C1-8D84-CC4EDADE157E}" presName="childText" presStyleLbl="bgAcc1" presStyleIdx="7" presStyleCnt="8" custLinFactY="-38652" custLinFactNeighborX="-3903" custLinFactNeighborY="-100000">
        <dgm:presLayoutVars>
          <dgm:bulletEnabled val="1"/>
        </dgm:presLayoutVars>
      </dgm:prSet>
      <dgm:spPr/>
      <dgm:t>
        <a:bodyPr/>
        <a:lstStyle/>
        <a:p>
          <a:endParaRPr lang="tr-TR"/>
        </a:p>
      </dgm:t>
    </dgm:pt>
  </dgm:ptLst>
  <dgm:cxnLst>
    <dgm:cxn modelId="{1AA0D500-33E6-495B-B29F-9C3DE519D26E}" srcId="{E389A45E-7690-47F2-85E1-A9BCAF49CC18}" destId="{02577CE3-C731-440B-B230-E52714AC6393}" srcOrd="2" destOrd="0" parTransId="{99F60A5C-2C54-4A07-B9DA-D5553216C155}" sibTransId="{DA65796A-EDF0-463B-9899-11A51169FFEF}"/>
    <dgm:cxn modelId="{CBF2D7C8-39CF-4D84-9348-1391F7DAB1A9}" srcId="{E389A45E-7690-47F2-85E1-A9BCAF49CC18}" destId="{D5A10EBE-19DE-42BB-8670-ECF17077BC08}" srcOrd="0" destOrd="0" parTransId="{126BD2B5-A0FA-4AC5-994B-790ADF55CDE3}" sibTransId="{110CF225-63AD-4B96-AE65-165946351B23}"/>
    <dgm:cxn modelId="{9315D936-0257-42AD-84C8-0150ADC3E7F7}" type="presOf" srcId="{5E2E5EFD-CD9F-49C1-8D84-CC4EDADE157E}" destId="{3EFF9269-7189-46E4-BFFD-17C65804CF47}" srcOrd="0" destOrd="0" presId="urn:microsoft.com/office/officeart/2005/8/layout/hierarchy3"/>
    <dgm:cxn modelId="{548D3495-9371-4C99-99FD-20C6FE646226}" type="presOf" srcId="{D5A10EBE-19DE-42BB-8670-ECF17077BC08}" destId="{A746DF61-354B-4DEA-A965-AD1F75725344}" srcOrd="0" destOrd="0" presId="urn:microsoft.com/office/officeart/2005/8/layout/hierarchy3"/>
    <dgm:cxn modelId="{E1F25CF6-E8AA-4D1C-944B-8A7E2450825C}" type="presOf" srcId="{F0D04623-F958-45C8-9743-D658C3352429}" destId="{8A22D18E-E887-44EA-BEC7-711250D15D12}" srcOrd="0" destOrd="0" presId="urn:microsoft.com/office/officeart/2005/8/layout/hierarchy3"/>
    <dgm:cxn modelId="{87EDA58D-C947-4F6F-A15C-15B5884CF0BB}" type="presOf" srcId="{E389A45E-7690-47F2-85E1-A9BCAF49CC18}" destId="{FF95E521-1F42-4575-9DDA-D8C76A7B573A}" srcOrd="1" destOrd="0" presId="urn:microsoft.com/office/officeart/2005/8/layout/hierarchy3"/>
    <dgm:cxn modelId="{9D0FA448-D626-44BA-B6BC-3B3DF3A2C074}" type="presOf" srcId="{54043705-4B11-49AA-B9F3-5AD340417F8E}" destId="{30B8299A-9574-4A25-BF33-0C7A7B73C53A}" srcOrd="0" destOrd="0" presId="urn:microsoft.com/office/officeart/2005/8/layout/hierarchy3"/>
    <dgm:cxn modelId="{DBAF0897-528E-4835-9008-4E48A8671341}" srcId="{5F8FB762-FEC2-4C94-B363-06B928C1A13B}" destId="{885AAA27-12B5-418E-96A9-778056444585}" srcOrd="1" destOrd="0" parTransId="{FAB5DF05-F560-4575-AB70-0D8E5C5CA2D6}" sibTransId="{89B34050-866D-4C60-8C0A-B296BF1FBC4A}"/>
    <dgm:cxn modelId="{B1B900CD-D710-47EA-A493-BA8775C4B5E5}" srcId="{7DAC4F19-EBDB-4543-837A-6199C83786DD}" destId="{5F8FB762-FEC2-4C94-B363-06B928C1A13B}" srcOrd="1" destOrd="0" parTransId="{DE73F624-5DAD-4FFC-BB78-07D6CE8101B7}" sibTransId="{09833942-A100-4D17-8E95-3343F5031CCD}"/>
    <dgm:cxn modelId="{6AC54B8D-6611-45FE-A331-A84CCDD9F600}" srcId="{5F8FB762-FEC2-4C94-B363-06B928C1A13B}" destId="{F0D04623-F958-45C8-9743-D658C3352429}" srcOrd="0" destOrd="0" parTransId="{1CFC9A25-D11E-43DF-83A4-9AF597248601}" sibTransId="{588C61C6-3141-471C-A292-21194A461A95}"/>
    <dgm:cxn modelId="{7941ED10-52C1-4865-A18C-781C54189BF2}" type="presOf" srcId="{0FBF6E19-5D21-4E83-B174-A31866D32AF0}" destId="{ADCF905E-39CB-4625-8EE1-1AD7A8211016}" srcOrd="0" destOrd="0" presId="urn:microsoft.com/office/officeart/2005/8/layout/hierarchy3"/>
    <dgm:cxn modelId="{49E3EA6A-1F26-4A3B-AFF2-9CB2F6F53B90}" type="presOf" srcId="{5F8FB762-FEC2-4C94-B363-06B928C1A13B}" destId="{BEE875D7-5C53-437A-AF11-C297C728A5CA}" srcOrd="0" destOrd="0" presId="urn:microsoft.com/office/officeart/2005/8/layout/hierarchy3"/>
    <dgm:cxn modelId="{2151214C-87BC-4D90-BD8D-4194F461A393}" srcId="{5F8FB762-FEC2-4C94-B363-06B928C1A13B}" destId="{5E2E5EFD-CD9F-49C1-8D84-CC4EDADE157E}" srcOrd="3" destOrd="0" parTransId="{C432054F-F1D4-4C66-8A76-3CDDC5F49D7B}" sibTransId="{3BC206C0-46EC-4C9E-B367-33DE37A3045E}"/>
    <dgm:cxn modelId="{0D8C9695-E000-4061-A05F-19BB5139B0F5}" type="presOf" srcId="{46326AEB-9BFA-4B3D-9CCC-A186820629C3}" destId="{5F268A47-E8CA-4F3C-ABA3-BCED25625C12}" srcOrd="0" destOrd="0" presId="urn:microsoft.com/office/officeart/2005/8/layout/hierarchy3"/>
    <dgm:cxn modelId="{1D2B6539-00EE-4AA0-A7C1-42B8F06909AF}" type="presOf" srcId="{9526BAEF-1451-4DB8-B64E-896DD88C04D4}" destId="{E46B38B6-8598-405A-85C7-EC17EA749322}" srcOrd="0" destOrd="0" presId="urn:microsoft.com/office/officeart/2005/8/layout/hierarchy3"/>
    <dgm:cxn modelId="{FBB7C876-1E7A-4A8A-8A30-9C03C1D54D10}" srcId="{E389A45E-7690-47F2-85E1-A9BCAF49CC18}" destId="{0FBF6E19-5D21-4E83-B174-A31866D32AF0}" srcOrd="3" destOrd="0" parTransId="{46326AEB-9BFA-4B3D-9CCC-A186820629C3}" sibTransId="{6A145143-8122-4D57-9D2C-0E1995124AE6}"/>
    <dgm:cxn modelId="{BE888129-B77B-42CB-9D7C-E1ABE364167E}" type="presOf" srcId="{C432054F-F1D4-4C66-8A76-3CDDC5F49D7B}" destId="{2C2502D5-A195-4E57-B60C-A7834835A188}" srcOrd="0" destOrd="0" presId="urn:microsoft.com/office/officeart/2005/8/layout/hierarchy3"/>
    <dgm:cxn modelId="{51CC6388-BA73-4F4E-B55D-C77D8F6D82FB}" type="presOf" srcId="{7DAC4F19-EBDB-4543-837A-6199C83786DD}" destId="{20D5F0BE-E28D-45F7-A573-11E414FD3A52}" srcOrd="0" destOrd="0" presId="urn:microsoft.com/office/officeart/2005/8/layout/hierarchy3"/>
    <dgm:cxn modelId="{88C8E713-724D-4E7A-BDCB-7A0C64A00203}" srcId="{5F8FB762-FEC2-4C94-B363-06B928C1A13B}" destId="{77D7865A-72BD-4730-9D37-288302389184}" srcOrd="2" destOrd="0" parTransId="{339D7D39-CF08-43D0-B350-00581BCCA285}" sibTransId="{B3D8FA64-CA95-424B-A52E-9055010ECFD4}"/>
    <dgm:cxn modelId="{3E9B9323-ABF4-4A8C-B111-246F0006C7D9}" type="presOf" srcId="{1CFC9A25-D11E-43DF-83A4-9AF597248601}" destId="{6AE5FF69-66C2-4908-8990-AB5856DCF449}" srcOrd="0" destOrd="0" presId="urn:microsoft.com/office/officeart/2005/8/layout/hierarchy3"/>
    <dgm:cxn modelId="{A1945A22-8B4F-444E-B31B-7F8967E53161}" srcId="{7DAC4F19-EBDB-4543-837A-6199C83786DD}" destId="{E389A45E-7690-47F2-85E1-A9BCAF49CC18}" srcOrd="0" destOrd="0" parTransId="{3C7F0FCA-613C-44B3-9C32-8E783BDD0F6A}" sibTransId="{1AD2FBBA-A476-4F65-90C2-C159CF459A4D}"/>
    <dgm:cxn modelId="{5CA02023-BA63-47D4-8868-0A471186B031}" srcId="{E389A45E-7690-47F2-85E1-A9BCAF49CC18}" destId="{9526BAEF-1451-4DB8-B64E-896DD88C04D4}" srcOrd="1" destOrd="0" parTransId="{54043705-4B11-49AA-B9F3-5AD340417F8E}" sibTransId="{5D377FE5-4B80-4F36-A064-638545A7EFBD}"/>
    <dgm:cxn modelId="{288ECD45-B769-4B6A-AD77-72E9D8282AAE}" type="presOf" srcId="{FAB5DF05-F560-4575-AB70-0D8E5C5CA2D6}" destId="{60335CDF-4F4C-43CE-AEF7-9F05A1906611}" srcOrd="0" destOrd="0" presId="urn:microsoft.com/office/officeart/2005/8/layout/hierarchy3"/>
    <dgm:cxn modelId="{9FB4C049-D1BA-4C8C-92CE-3E27FAABDEDC}" type="presOf" srcId="{126BD2B5-A0FA-4AC5-994B-790ADF55CDE3}" destId="{42C72ABE-948F-4A3F-9CD6-EA5B6DA48AB6}" srcOrd="0" destOrd="0" presId="urn:microsoft.com/office/officeart/2005/8/layout/hierarchy3"/>
    <dgm:cxn modelId="{60E5C29F-1EB5-4213-8896-E89A3FC9D70D}" type="presOf" srcId="{E389A45E-7690-47F2-85E1-A9BCAF49CC18}" destId="{AF70534B-AFE6-465E-81EB-DF94EF9FD1D0}" srcOrd="0" destOrd="0" presId="urn:microsoft.com/office/officeart/2005/8/layout/hierarchy3"/>
    <dgm:cxn modelId="{D7D79731-1491-42B5-8761-B28B5FE83D7B}" type="presOf" srcId="{02577CE3-C731-440B-B230-E52714AC6393}" destId="{4B4C86C3-06A5-4E82-80C6-7DA7309D5E00}" srcOrd="0" destOrd="0" presId="urn:microsoft.com/office/officeart/2005/8/layout/hierarchy3"/>
    <dgm:cxn modelId="{0E8F070B-684E-4CB2-8C23-60EA0EF04BF4}" type="presOf" srcId="{77D7865A-72BD-4730-9D37-288302389184}" destId="{5F590337-9B06-4FE6-8BE8-5108A28BAAA7}" srcOrd="0" destOrd="0" presId="urn:microsoft.com/office/officeart/2005/8/layout/hierarchy3"/>
    <dgm:cxn modelId="{BE715A63-AB5B-4F25-B04F-5DE3408CFE21}" type="presOf" srcId="{339D7D39-CF08-43D0-B350-00581BCCA285}" destId="{6D67A7EF-4F85-410B-93FE-1CC912BE338C}" srcOrd="0" destOrd="0" presId="urn:microsoft.com/office/officeart/2005/8/layout/hierarchy3"/>
    <dgm:cxn modelId="{838AF225-18F9-47E9-9C6F-0A1A1CD308CC}" type="presOf" srcId="{5F8FB762-FEC2-4C94-B363-06B928C1A13B}" destId="{84138E82-FBFD-4AC7-81E6-3B57B53CD67C}" srcOrd="1" destOrd="0" presId="urn:microsoft.com/office/officeart/2005/8/layout/hierarchy3"/>
    <dgm:cxn modelId="{7AC3568C-6639-444D-AF52-FEB5ACBE9F95}" type="presOf" srcId="{885AAA27-12B5-418E-96A9-778056444585}" destId="{9AF2B645-CB3C-4D94-9B71-E9EBE79F7665}" srcOrd="0" destOrd="0" presId="urn:microsoft.com/office/officeart/2005/8/layout/hierarchy3"/>
    <dgm:cxn modelId="{ED2968BD-1108-4A2E-99B1-0AA6CA6C8D54}" type="presOf" srcId="{99F60A5C-2C54-4A07-B9DA-D5553216C155}" destId="{ECCFD8F4-9AEF-4B54-8A49-BC729FB32D28}" srcOrd="0" destOrd="0" presId="urn:microsoft.com/office/officeart/2005/8/layout/hierarchy3"/>
    <dgm:cxn modelId="{3AD388C6-5C30-415D-8858-D81E2F6132B3}" type="presParOf" srcId="{20D5F0BE-E28D-45F7-A573-11E414FD3A52}" destId="{F9B13375-E3E8-427F-B774-9E610FD1A431}" srcOrd="0" destOrd="0" presId="urn:microsoft.com/office/officeart/2005/8/layout/hierarchy3"/>
    <dgm:cxn modelId="{A27D879B-365B-4681-BF3F-CE288FFDAC95}" type="presParOf" srcId="{F9B13375-E3E8-427F-B774-9E610FD1A431}" destId="{EA523622-D12C-4D1A-855A-72CA0CC58C77}" srcOrd="0" destOrd="0" presId="urn:microsoft.com/office/officeart/2005/8/layout/hierarchy3"/>
    <dgm:cxn modelId="{E503296F-A2D0-4CC6-82D9-D0ED6D607B50}" type="presParOf" srcId="{EA523622-D12C-4D1A-855A-72CA0CC58C77}" destId="{AF70534B-AFE6-465E-81EB-DF94EF9FD1D0}" srcOrd="0" destOrd="0" presId="urn:microsoft.com/office/officeart/2005/8/layout/hierarchy3"/>
    <dgm:cxn modelId="{E26E65E1-09B1-4DB9-A11A-8FD18A50DCD9}" type="presParOf" srcId="{EA523622-D12C-4D1A-855A-72CA0CC58C77}" destId="{FF95E521-1F42-4575-9DDA-D8C76A7B573A}" srcOrd="1" destOrd="0" presId="urn:microsoft.com/office/officeart/2005/8/layout/hierarchy3"/>
    <dgm:cxn modelId="{0AC8DFA4-0350-4A59-895B-FC93632DEB0A}" type="presParOf" srcId="{F9B13375-E3E8-427F-B774-9E610FD1A431}" destId="{456A83B0-456F-491C-9930-E8756C15713C}" srcOrd="1" destOrd="0" presId="urn:microsoft.com/office/officeart/2005/8/layout/hierarchy3"/>
    <dgm:cxn modelId="{D729267B-E569-4ACF-9345-70C22EE9A213}" type="presParOf" srcId="{456A83B0-456F-491C-9930-E8756C15713C}" destId="{42C72ABE-948F-4A3F-9CD6-EA5B6DA48AB6}" srcOrd="0" destOrd="0" presId="urn:microsoft.com/office/officeart/2005/8/layout/hierarchy3"/>
    <dgm:cxn modelId="{D32CBF17-0423-47C4-94D7-D9B7B7C73AE5}" type="presParOf" srcId="{456A83B0-456F-491C-9930-E8756C15713C}" destId="{A746DF61-354B-4DEA-A965-AD1F75725344}" srcOrd="1" destOrd="0" presId="urn:microsoft.com/office/officeart/2005/8/layout/hierarchy3"/>
    <dgm:cxn modelId="{B58FE3A1-5884-489D-8070-3A6F897081FA}" type="presParOf" srcId="{456A83B0-456F-491C-9930-E8756C15713C}" destId="{30B8299A-9574-4A25-BF33-0C7A7B73C53A}" srcOrd="2" destOrd="0" presId="urn:microsoft.com/office/officeart/2005/8/layout/hierarchy3"/>
    <dgm:cxn modelId="{70DB4111-0FE7-42BD-9CDA-18463F411F03}" type="presParOf" srcId="{456A83B0-456F-491C-9930-E8756C15713C}" destId="{E46B38B6-8598-405A-85C7-EC17EA749322}" srcOrd="3" destOrd="0" presId="urn:microsoft.com/office/officeart/2005/8/layout/hierarchy3"/>
    <dgm:cxn modelId="{87A7A679-45BC-4379-9979-D093502A9C92}" type="presParOf" srcId="{456A83B0-456F-491C-9930-E8756C15713C}" destId="{ECCFD8F4-9AEF-4B54-8A49-BC729FB32D28}" srcOrd="4" destOrd="0" presId="urn:microsoft.com/office/officeart/2005/8/layout/hierarchy3"/>
    <dgm:cxn modelId="{00BD45A5-8447-4323-BA33-4A859AD25A27}" type="presParOf" srcId="{456A83B0-456F-491C-9930-E8756C15713C}" destId="{4B4C86C3-06A5-4E82-80C6-7DA7309D5E00}" srcOrd="5" destOrd="0" presId="urn:microsoft.com/office/officeart/2005/8/layout/hierarchy3"/>
    <dgm:cxn modelId="{D515AB44-D772-4C10-9F67-AC8359FC173E}" type="presParOf" srcId="{456A83B0-456F-491C-9930-E8756C15713C}" destId="{5F268A47-E8CA-4F3C-ABA3-BCED25625C12}" srcOrd="6" destOrd="0" presId="urn:microsoft.com/office/officeart/2005/8/layout/hierarchy3"/>
    <dgm:cxn modelId="{95BCF002-A235-4E30-B3DA-CF06BC1A8B99}" type="presParOf" srcId="{456A83B0-456F-491C-9930-E8756C15713C}" destId="{ADCF905E-39CB-4625-8EE1-1AD7A8211016}" srcOrd="7" destOrd="0" presId="urn:microsoft.com/office/officeart/2005/8/layout/hierarchy3"/>
    <dgm:cxn modelId="{F996C369-5083-4FF0-B161-D470BD3ECC7A}" type="presParOf" srcId="{20D5F0BE-E28D-45F7-A573-11E414FD3A52}" destId="{2F44BA9E-BA46-4B1E-A8AB-490E0CE80BEE}" srcOrd="1" destOrd="0" presId="urn:microsoft.com/office/officeart/2005/8/layout/hierarchy3"/>
    <dgm:cxn modelId="{DC457AC8-C37F-481B-A957-5C08B756CE85}" type="presParOf" srcId="{2F44BA9E-BA46-4B1E-A8AB-490E0CE80BEE}" destId="{0CACB871-1651-4472-B4E4-5CF80C989FFD}" srcOrd="0" destOrd="0" presId="urn:microsoft.com/office/officeart/2005/8/layout/hierarchy3"/>
    <dgm:cxn modelId="{40BB30D0-8CAC-4505-BC44-FB5B65BCE18F}" type="presParOf" srcId="{0CACB871-1651-4472-B4E4-5CF80C989FFD}" destId="{BEE875D7-5C53-437A-AF11-C297C728A5CA}" srcOrd="0" destOrd="0" presId="urn:microsoft.com/office/officeart/2005/8/layout/hierarchy3"/>
    <dgm:cxn modelId="{1E156B28-8F7A-4A94-ABD9-016540581A5B}" type="presParOf" srcId="{0CACB871-1651-4472-B4E4-5CF80C989FFD}" destId="{84138E82-FBFD-4AC7-81E6-3B57B53CD67C}" srcOrd="1" destOrd="0" presId="urn:microsoft.com/office/officeart/2005/8/layout/hierarchy3"/>
    <dgm:cxn modelId="{64E2D6D7-BB42-4366-9165-B607E17A564D}" type="presParOf" srcId="{2F44BA9E-BA46-4B1E-A8AB-490E0CE80BEE}" destId="{99A825CC-4128-4BE0-BD47-53B0F57EB096}" srcOrd="1" destOrd="0" presId="urn:microsoft.com/office/officeart/2005/8/layout/hierarchy3"/>
    <dgm:cxn modelId="{3EC171F8-FC18-4EB3-83E0-24F11A1CBC05}" type="presParOf" srcId="{99A825CC-4128-4BE0-BD47-53B0F57EB096}" destId="{6AE5FF69-66C2-4908-8990-AB5856DCF449}" srcOrd="0" destOrd="0" presId="urn:microsoft.com/office/officeart/2005/8/layout/hierarchy3"/>
    <dgm:cxn modelId="{721F085B-3E20-489D-A65C-687A597872D6}" type="presParOf" srcId="{99A825CC-4128-4BE0-BD47-53B0F57EB096}" destId="{8A22D18E-E887-44EA-BEC7-711250D15D12}" srcOrd="1" destOrd="0" presId="urn:microsoft.com/office/officeart/2005/8/layout/hierarchy3"/>
    <dgm:cxn modelId="{9D56EF8F-3CE0-4CC6-AC5C-EB1E12511DFE}" type="presParOf" srcId="{99A825CC-4128-4BE0-BD47-53B0F57EB096}" destId="{60335CDF-4F4C-43CE-AEF7-9F05A1906611}" srcOrd="2" destOrd="0" presId="urn:microsoft.com/office/officeart/2005/8/layout/hierarchy3"/>
    <dgm:cxn modelId="{F14B2174-B9FF-4F30-8554-A9D9974F59EC}" type="presParOf" srcId="{99A825CC-4128-4BE0-BD47-53B0F57EB096}" destId="{9AF2B645-CB3C-4D94-9B71-E9EBE79F7665}" srcOrd="3" destOrd="0" presId="urn:microsoft.com/office/officeart/2005/8/layout/hierarchy3"/>
    <dgm:cxn modelId="{2F01EF5A-F049-4C09-AEC4-48D3D4C1BDAE}" type="presParOf" srcId="{99A825CC-4128-4BE0-BD47-53B0F57EB096}" destId="{6D67A7EF-4F85-410B-93FE-1CC912BE338C}" srcOrd="4" destOrd="0" presId="urn:microsoft.com/office/officeart/2005/8/layout/hierarchy3"/>
    <dgm:cxn modelId="{9E45E5DD-D540-4410-9780-F609613EDDB0}" type="presParOf" srcId="{99A825CC-4128-4BE0-BD47-53B0F57EB096}" destId="{5F590337-9B06-4FE6-8BE8-5108A28BAAA7}" srcOrd="5" destOrd="0" presId="urn:microsoft.com/office/officeart/2005/8/layout/hierarchy3"/>
    <dgm:cxn modelId="{40D159FE-FFDC-4676-98DB-420AC0BAD5EF}" type="presParOf" srcId="{99A825CC-4128-4BE0-BD47-53B0F57EB096}" destId="{2C2502D5-A195-4E57-B60C-A7834835A188}" srcOrd="6" destOrd="0" presId="urn:microsoft.com/office/officeart/2005/8/layout/hierarchy3"/>
    <dgm:cxn modelId="{B13AD2C8-0290-4424-AF2C-0E6ABD307A0E}" type="presParOf" srcId="{99A825CC-4128-4BE0-BD47-53B0F57EB096}" destId="{3EFF9269-7189-46E4-BFFD-17C65804CF47}" srcOrd="7"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CD3537-0C98-469A-8075-569747790222}">
      <dsp:nvSpPr>
        <dsp:cNvPr id="0" name=""/>
        <dsp:cNvSpPr/>
      </dsp:nvSpPr>
      <dsp:spPr>
        <a:xfrm>
          <a:off x="2428549" y="2645"/>
          <a:ext cx="3270901" cy="98425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tr-TR" sz="1400" kern="1200" dirty="0" smtClean="0">
              <a:solidFill>
                <a:schemeClr val="tx1">
                  <a:lumMod val="85000"/>
                  <a:lumOff val="15000"/>
                </a:schemeClr>
              </a:solidFill>
              <a:latin typeface="Times New Roman" panose="02020603050405020304" pitchFamily="18" charset="0"/>
              <a:cs typeface="Times New Roman" panose="02020603050405020304" pitchFamily="18" charset="0"/>
            </a:rPr>
            <a:t>1- </a:t>
          </a:r>
          <a:r>
            <a:rPr lang="tr-TR" sz="1400" kern="1200" dirty="0" err="1" smtClean="0">
              <a:solidFill>
                <a:schemeClr val="tx1">
                  <a:lumMod val="85000"/>
                  <a:lumOff val="15000"/>
                </a:schemeClr>
              </a:solidFill>
              <a:latin typeface="Times New Roman" panose="02020603050405020304" pitchFamily="18" charset="0"/>
              <a:cs typeface="Times New Roman" panose="02020603050405020304" pitchFamily="18" charset="0"/>
            </a:rPr>
            <a:t>Asemptomatik</a:t>
          </a:r>
          <a:r>
            <a:rPr lang="tr-TR" sz="1400" kern="1200" dirty="0" smtClean="0">
              <a:solidFill>
                <a:schemeClr val="tx1">
                  <a:lumMod val="85000"/>
                  <a:lumOff val="15000"/>
                </a:schemeClr>
              </a:solidFill>
              <a:latin typeface="Times New Roman" panose="02020603050405020304" pitchFamily="18" charset="0"/>
              <a:cs typeface="Times New Roman" panose="02020603050405020304" pitchFamily="18" charset="0"/>
            </a:rPr>
            <a:t> </a:t>
          </a:r>
          <a:r>
            <a:rPr lang="tr-TR" sz="1400" kern="1200" dirty="0" err="1" smtClean="0">
              <a:solidFill>
                <a:schemeClr val="tx1">
                  <a:lumMod val="85000"/>
                  <a:lumOff val="15000"/>
                </a:schemeClr>
              </a:solidFill>
              <a:latin typeface="Times New Roman" panose="02020603050405020304" pitchFamily="18" charset="0"/>
              <a:cs typeface="Times New Roman" panose="02020603050405020304" pitchFamily="18" charset="0"/>
            </a:rPr>
            <a:t>hiperürisemi</a:t>
          </a:r>
          <a:endParaRPr lang="tr-TR" sz="1400" kern="1200" dirty="0" smtClean="0">
            <a:solidFill>
              <a:schemeClr val="tx1">
                <a:lumMod val="85000"/>
                <a:lumOff val="15000"/>
              </a:schemeClr>
            </a:solidFill>
            <a:latin typeface="Times New Roman" panose="02020603050405020304" pitchFamily="18" charset="0"/>
            <a:cs typeface="Times New Roman" panose="02020603050405020304" pitchFamily="18" charset="0"/>
          </a:endParaRPr>
        </a:p>
        <a:p>
          <a:pPr lvl="0" algn="ctr" defTabSz="622300">
            <a:lnSpc>
              <a:spcPct val="90000"/>
            </a:lnSpc>
            <a:spcBef>
              <a:spcPct val="0"/>
            </a:spcBef>
            <a:spcAft>
              <a:spcPct val="35000"/>
            </a:spcAft>
          </a:pPr>
          <a:r>
            <a:rPr lang="tr-TR" sz="1400" kern="1200" dirty="0" smtClean="0">
              <a:solidFill>
                <a:schemeClr val="bg1"/>
              </a:solidFill>
              <a:latin typeface="Times New Roman" panose="02020603050405020304" pitchFamily="18" charset="0"/>
              <a:cs typeface="Times New Roman" panose="02020603050405020304" pitchFamily="18" charset="0"/>
            </a:rPr>
            <a:t>Klinik bulgu yok .</a:t>
          </a:r>
          <a:r>
            <a:rPr lang="tr-TR" sz="1400" kern="1200" dirty="0" err="1" smtClean="0">
              <a:solidFill>
                <a:schemeClr val="bg1"/>
              </a:solidFill>
              <a:latin typeface="Times New Roman" panose="02020603050405020304" pitchFamily="18" charset="0"/>
              <a:cs typeface="Times New Roman" panose="02020603050405020304" pitchFamily="18" charset="0"/>
            </a:rPr>
            <a:t>Hiperürisemi</a:t>
          </a:r>
          <a:r>
            <a:rPr lang="tr-TR" sz="1400" kern="1200" dirty="0" smtClean="0">
              <a:solidFill>
                <a:schemeClr val="bg1"/>
              </a:solidFill>
              <a:latin typeface="Times New Roman" panose="02020603050405020304" pitchFamily="18" charset="0"/>
              <a:cs typeface="Times New Roman" panose="02020603050405020304" pitchFamily="18" charset="0"/>
            </a:rPr>
            <a:t> tek bulgu</a:t>
          </a:r>
          <a:endParaRPr lang="tr-TR" sz="1400" kern="1200" dirty="0">
            <a:solidFill>
              <a:schemeClr val="bg1"/>
            </a:solidFill>
          </a:endParaRPr>
        </a:p>
      </dsp:txBody>
      <dsp:txXfrm>
        <a:off x="2457377" y="31473"/>
        <a:ext cx="3213245" cy="926594"/>
      </dsp:txXfrm>
    </dsp:sp>
    <dsp:sp modelId="{EB550F6E-4967-443E-877F-D07D2261026E}">
      <dsp:nvSpPr>
        <dsp:cNvPr id="0" name=""/>
        <dsp:cNvSpPr/>
      </dsp:nvSpPr>
      <dsp:spPr>
        <a:xfrm rot="5400000">
          <a:off x="3879453" y="1011502"/>
          <a:ext cx="369093" cy="44291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tr-TR" sz="1100" kern="1200"/>
        </a:p>
      </dsp:txBody>
      <dsp:txXfrm rot="-5400000">
        <a:off x="3931126" y="1048411"/>
        <a:ext cx="265748" cy="258365"/>
      </dsp:txXfrm>
    </dsp:sp>
    <dsp:sp modelId="{00E17EB6-9E49-4AD0-B700-3A89F3E4D782}">
      <dsp:nvSpPr>
        <dsp:cNvPr id="0" name=""/>
        <dsp:cNvSpPr/>
      </dsp:nvSpPr>
      <dsp:spPr>
        <a:xfrm>
          <a:off x="2428549" y="1479020"/>
          <a:ext cx="3270901" cy="98425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tr-TR" sz="1400" kern="1200" dirty="0" smtClean="0">
              <a:solidFill>
                <a:schemeClr val="tx1">
                  <a:lumMod val="85000"/>
                  <a:lumOff val="15000"/>
                </a:schemeClr>
              </a:solidFill>
              <a:latin typeface="Times New Roman" panose="02020603050405020304" pitchFamily="18" charset="0"/>
              <a:cs typeface="Times New Roman" panose="02020603050405020304" pitchFamily="18" charset="0"/>
            </a:rPr>
            <a:t>2- Akut gut </a:t>
          </a:r>
          <a:r>
            <a:rPr lang="tr-TR" sz="1400" kern="1200" dirty="0" err="1" smtClean="0">
              <a:solidFill>
                <a:schemeClr val="tx1">
                  <a:lumMod val="85000"/>
                  <a:lumOff val="15000"/>
                </a:schemeClr>
              </a:solidFill>
              <a:latin typeface="Times New Roman" panose="02020603050405020304" pitchFamily="18" charset="0"/>
              <a:cs typeface="Times New Roman" panose="02020603050405020304" pitchFamily="18" charset="0"/>
            </a:rPr>
            <a:t>artriti</a:t>
          </a:r>
          <a:r>
            <a:rPr lang="tr-TR" sz="1400" kern="1200" dirty="0" smtClean="0">
              <a:solidFill>
                <a:schemeClr val="tx1">
                  <a:lumMod val="85000"/>
                  <a:lumOff val="15000"/>
                </a:schemeClr>
              </a:solidFill>
              <a:latin typeface="Times New Roman" panose="02020603050405020304" pitchFamily="18" charset="0"/>
              <a:cs typeface="Times New Roman" panose="02020603050405020304" pitchFamily="18" charset="0"/>
            </a:rPr>
            <a:t> </a:t>
          </a:r>
        </a:p>
        <a:p>
          <a:pPr lvl="0" algn="ctr" defTabSz="622300">
            <a:lnSpc>
              <a:spcPct val="90000"/>
            </a:lnSpc>
            <a:spcBef>
              <a:spcPct val="0"/>
            </a:spcBef>
            <a:spcAft>
              <a:spcPct val="35000"/>
            </a:spcAft>
          </a:pPr>
          <a:r>
            <a:rPr lang="tr-TR" sz="1400" kern="1200" dirty="0" smtClean="0">
              <a:solidFill>
                <a:schemeClr val="bg1"/>
              </a:solidFill>
              <a:latin typeface="Times New Roman" panose="02020603050405020304" pitchFamily="18" charset="0"/>
              <a:cs typeface="Times New Roman" panose="02020603050405020304" pitchFamily="18" charset="0"/>
            </a:rPr>
            <a:t>Ani başlangıçlıdır Sıklıkla gece başlar 1. MTF eklemi en hassas eklemdir Tutulan eklemler şiş ve aşırı hassastır     </a:t>
          </a:r>
          <a:endParaRPr lang="tr-TR" sz="1400" kern="1200" dirty="0">
            <a:solidFill>
              <a:schemeClr val="bg1"/>
            </a:solidFill>
          </a:endParaRPr>
        </a:p>
      </dsp:txBody>
      <dsp:txXfrm>
        <a:off x="2457377" y="1507848"/>
        <a:ext cx="3213245" cy="926594"/>
      </dsp:txXfrm>
    </dsp:sp>
    <dsp:sp modelId="{1FEB8433-6559-4FD5-99CC-E41EC9F6953C}">
      <dsp:nvSpPr>
        <dsp:cNvPr id="0" name=""/>
        <dsp:cNvSpPr/>
      </dsp:nvSpPr>
      <dsp:spPr>
        <a:xfrm rot="5400000">
          <a:off x="3879453" y="2487877"/>
          <a:ext cx="369093" cy="44291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tr-TR" sz="1100" kern="1200"/>
        </a:p>
      </dsp:txBody>
      <dsp:txXfrm rot="-5400000">
        <a:off x="3931126" y="2524786"/>
        <a:ext cx="265748" cy="258365"/>
      </dsp:txXfrm>
    </dsp:sp>
    <dsp:sp modelId="{00550AC2-E488-4E79-B278-8FA27E964596}">
      <dsp:nvSpPr>
        <dsp:cNvPr id="0" name=""/>
        <dsp:cNvSpPr/>
      </dsp:nvSpPr>
      <dsp:spPr>
        <a:xfrm>
          <a:off x="2428549" y="2955396"/>
          <a:ext cx="3270901" cy="98425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tr-TR" sz="1400" kern="1200" dirty="0" smtClean="0">
              <a:solidFill>
                <a:schemeClr val="tx1">
                  <a:lumMod val="85000"/>
                  <a:lumOff val="15000"/>
                </a:schemeClr>
              </a:solidFill>
              <a:latin typeface="Times New Roman" panose="02020603050405020304" pitchFamily="18" charset="0"/>
              <a:cs typeface="Times New Roman" panose="02020603050405020304" pitchFamily="18" charset="0"/>
            </a:rPr>
            <a:t>3- </a:t>
          </a:r>
          <a:r>
            <a:rPr lang="tr-TR" sz="1400" kern="1200" dirty="0" err="1" smtClean="0">
              <a:solidFill>
                <a:schemeClr val="tx1">
                  <a:lumMod val="85000"/>
                  <a:lumOff val="15000"/>
                </a:schemeClr>
              </a:solidFill>
              <a:latin typeface="Times New Roman" panose="02020603050405020304" pitchFamily="18" charset="0"/>
              <a:cs typeface="Times New Roman" panose="02020603050405020304" pitchFamily="18" charset="0"/>
            </a:rPr>
            <a:t>İnterkritik</a:t>
          </a:r>
          <a:r>
            <a:rPr lang="tr-TR" sz="1400" kern="1200" dirty="0" smtClean="0">
              <a:solidFill>
                <a:schemeClr val="tx1">
                  <a:lumMod val="85000"/>
                  <a:lumOff val="15000"/>
                </a:schemeClr>
              </a:solidFill>
              <a:latin typeface="Times New Roman" panose="02020603050405020304" pitchFamily="18" charset="0"/>
              <a:cs typeface="Times New Roman" panose="02020603050405020304" pitchFamily="18" charset="0"/>
            </a:rPr>
            <a:t> gut  (Ara dönem) </a:t>
          </a:r>
        </a:p>
        <a:p>
          <a:pPr lvl="0" algn="ctr" defTabSz="622300">
            <a:lnSpc>
              <a:spcPct val="90000"/>
            </a:lnSpc>
            <a:spcBef>
              <a:spcPct val="0"/>
            </a:spcBef>
            <a:spcAft>
              <a:spcPct val="35000"/>
            </a:spcAft>
          </a:pPr>
          <a:r>
            <a:rPr lang="tr-TR" sz="1400" kern="1200" dirty="0" smtClean="0">
              <a:solidFill>
                <a:schemeClr val="bg1"/>
              </a:solidFill>
              <a:latin typeface="Times New Roman" panose="02020603050405020304" pitchFamily="18" charset="0"/>
              <a:cs typeface="Times New Roman" panose="02020603050405020304" pitchFamily="18" charset="0"/>
            </a:rPr>
            <a:t>Ara ara oluşan akut gut </a:t>
          </a:r>
          <a:r>
            <a:rPr lang="tr-TR" sz="1400" kern="1200" dirty="0" err="1" smtClean="0">
              <a:solidFill>
                <a:schemeClr val="bg1"/>
              </a:solidFill>
              <a:latin typeface="Times New Roman" panose="02020603050405020304" pitchFamily="18" charset="0"/>
              <a:cs typeface="Times New Roman" panose="02020603050405020304" pitchFamily="18" charset="0"/>
            </a:rPr>
            <a:t>artrit</a:t>
          </a:r>
          <a:r>
            <a:rPr lang="tr-TR" sz="1400" kern="1200" dirty="0" smtClean="0">
              <a:solidFill>
                <a:schemeClr val="bg1"/>
              </a:solidFill>
              <a:latin typeface="Times New Roman" panose="02020603050405020304" pitchFamily="18" charset="0"/>
              <a:cs typeface="Times New Roman" panose="02020603050405020304" pitchFamily="18" charset="0"/>
            </a:rPr>
            <a:t> atakları ve sonrasında sessiz dönemlerdir</a:t>
          </a:r>
          <a:endParaRPr lang="tr-TR" sz="1400" kern="1200" dirty="0">
            <a:solidFill>
              <a:schemeClr val="bg1"/>
            </a:solidFill>
            <a:latin typeface="Times New Roman" panose="02020603050405020304" pitchFamily="18" charset="0"/>
            <a:cs typeface="Times New Roman" panose="02020603050405020304" pitchFamily="18" charset="0"/>
          </a:endParaRPr>
        </a:p>
      </dsp:txBody>
      <dsp:txXfrm>
        <a:off x="2457377" y="2984224"/>
        <a:ext cx="3213245" cy="926594"/>
      </dsp:txXfrm>
    </dsp:sp>
    <dsp:sp modelId="{4E3B446A-A9C7-4E5E-B818-D8A6B0017655}">
      <dsp:nvSpPr>
        <dsp:cNvPr id="0" name=""/>
        <dsp:cNvSpPr/>
      </dsp:nvSpPr>
      <dsp:spPr>
        <a:xfrm rot="5400000">
          <a:off x="3879453" y="3964252"/>
          <a:ext cx="369093" cy="44291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tr-TR" sz="1100" kern="1200"/>
        </a:p>
      </dsp:txBody>
      <dsp:txXfrm rot="-5400000">
        <a:off x="3931126" y="4001161"/>
        <a:ext cx="265748" cy="258365"/>
      </dsp:txXfrm>
    </dsp:sp>
    <dsp:sp modelId="{7AA53E3E-238B-4624-8E00-157CF6B92967}">
      <dsp:nvSpPr>
        <dsp:cNvPr id="0" name=""/>
        <dsp:cNvSpPr/>
      </dsp:nvSpPr>
      <dsp:spPr>
        <a:xfrm>
          <a:off x="2428549" y="4431771"/>
          <a:ext cx="3270901" cy="98425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tr-TR" sz="1400" kern="1200" dirty="0" smtClean="0">
              <a:solidFill>
                <a:schemeClr val="tx1">
                  <a:lumMod val="85000"/>
                  <a:lumOff val="15000"/>
                </a:schemeClr>
              </a:solidFill>
              <a:latin typeface="Times New Roman" panose="02020603050405020304" pitchFamily="18" charset="0"/>
              <a:cs typeface="Times New Roman" panose="02020603050405020304" pitchFamily="18" charset="0"/>
            </a:rPr>
            <a:t>4- Kronik </a:t>
          </a:r>
          <a:r>
            <a:rPr lang="tr-TR" sz="1400" kern="1200" dirty="0" err="1" smtClean="0">
              <a:solidFill>
                <a:schemeClr val="tx1">
                  <a:lumMod val="85000"/>
                  <a:lumOff val="15000"/>
                </a:schemeClr>
              </a:solidFill>
              <a:latin typeface="Times New Roman" panose="02020603050405020304" pitchFamily="18" charset="0"/>
              <a:cs typeface="Times New Roman" panose="02020603050405020304" pitchFamily="18" charset="0"/>
            </a:rPr>
            <a:t>tofüslü</a:t>
          </a:r>
          <a:r>
            <a:rPr lang="tr-TR" sz="1400" kern="1200" dirty="0" smtClean="0">
              <a:solidFill>
                <a:schemeClr val="tx1">
                  <a:lumMod val="85000"/>
                  <a:lumOff val="15000"/>
                </a:schemeClr>
              </a:solidFill>
              <a:latin typeface="Times New Roman" panose="02020603050405020304" pitchFamily="18" charset="0"/>
              <a:cs typeface="Times New Roman" panose="02020603050405020304" pitchFamily="18" charset="0"/>
            </a:rPr>
            <a:t> gut  (ilerlemiş kronik gut)</a:t>
          </a:r>
        </a:p>
        <a:p>
          <a:pPr lvl="0" algn="ctr" defTabSz="622300">
            <a:lnSpc>
              <a:spcPct val="90000"/>
            </a:lnSpc>
            <a:spcBef>
              <a:spcPct val="0"/>
            </a:spcBef>
            <a:spcAft>
              <a:spcPct val="35000"/>
            </a:spcAft>
          </a:pPr>
          <a:r>
            <a:rPr lang="tr-TR" sz="1400" kern="1200" dirty="0" smtClean="0">
              <a:solidFill>
                <a:schemeClr val="tx1">
                  <a:lumMod val="85000"/>
                  <a:lumOff val="15000"/>
                </a:schemeClr>
              </a:solidFill>
              <a:latin typeface="Times New Roman" panose="02020603050405020304" pitchFamily="18" charset="0"/>
              <a:cs typeface="Times New Roman" panose="02020603050405020304" pitchFamily="18" charset="0"/>
            </a:rPr>
            <a:t> </a:t>
          </a:r>
          <a:r>
            <a:rPr lang="tr-TR" sz="1400" kern="1200" dirty="0" smtClean="0">
              <a:solidFill>
                <a:schemeClr val="bg1"/>
              </a:solidFill>
              <a:latin typeface="Times New Roman" panose="02020603050405020304" pitchFamily="18" charset="0"/>
              <a:cs typeface="Times New Roman" panose="02020603050405020304" pitchFamily="18" charset="0"/>
            </a:rPr>
            <a:t>En önemli bulgusu </a:t>
          </a:r>
          <a:r>
            <a:rPr lang="tr-TR" sz="1400" kern="1200" dirty="0" err="1" smtClean="0">
              <a:solidFill>
                <a:schemeClr val="bg1"/>
              </a:solidFill>
              <a:latin typeface="Times New Roman" panose="02020603050405020304" pitchFamily="18" charset="0"/>
              <a:cs typeface="Times New Roman" panose="02020603050405020304" pitchFamily="18" charset="0"/>
            </a:rPr>
            <a:t>tofüs</a:t>
          </a:r>
          <a:r>
            <a:rPr lang="tr-TR" sz="1400" kern="1200" dirty="0" smtClean="0">
              <a:solidFill>
                <a:schemeClr val="bg1"/>
              </a:solidFill>
              <a:latin typeface="Times New Roman" panose="02020603050405020304" pitchFamily="18" charset="0"/>
              <a:cs typeface="Times New Roman" panose="02020603050405020304" pitchFamily="18" charset="0"/>
            </a:rPr>
            <a:t> Eklem ağrılarının şiddeti azalır fakat kesintisiz olur. </a:t>
          </a:r>
          <a:endParaRPr lang="tr-TR" sz="1400" kern="1200" dirty="0">
            <a:solidFill>
              <a:schemeClr val="bg1"/>
            </a:solidFill>
            <a:latin typeface="Times New Roman" panose="02020603050405020304" pitchFamily="18" charset="0"/>
            <a:cs typeface="Times New Roman" panose="02020603050405020304" pitchFamily="18" charset="0"/>
          </a:endParaRPr>
        </a:p>
      </dsp:txBody>
      <dsp:txXfrm>
        <a:off x="2457377" y="4460599"/>
        <a:ext cx="3213245" cy="92659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70534B-AFE6-465E-81EB-DF94EF9FD1D0}">
      <dsp:nvSpPr>
        <dsp:cNvPr id="0" name=""/>
        <dsp:cNvSpPr/>
      </dsp:nvSpPr>
      <dsp:spPr>
        <a:xfrm>
          <a:off x="540980" y="4586"/>
          <a:ext cx="4446508" cy="103981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5400" rIns="38100" bIns="25400" numCol="1" spcCol="1270" anchor="ctr" anchorCtr="0">
          <a:noAutofit/>
        </a:bodyPr>
        <a:lstStyle/>
        <a:p>
          <a:pPr lvl="0" algn="ctr" defTabSz="889000">
            <a:lnSpc>
              <a:spcPct val="90000"/>
            </a:lnSpc>
            <a:spcBef>
              <a:spcPct val="0"/>
            </a:spcBef>
            <a:spcAft>
              <a:spcPct val="35000"/>
            </a:spcAft>
          </a:pPr>
          <a:r>
            <a:rPr lang="tr-TR" sz="2000" kern="1200" dirty="0" err="1" smtClean="0"/>
            <a:t>Nonfarmakolojik</a:t>
          </a:r>
          <a:r>
            <a:rPr lang="tr-TR" sz="2000" kern="1200" dirty="0" smtClean="0"/>
            <a:t> tedavi </a:t>
          </a:r>
        </a:p>
        <a:p>
          <a:pPr lvl="0" algn="ctr" defTabSz="889000">
            <a:lnSpc>
              <a:spcPct val="90000"/>
            </a:lnSpc>
            <a:spcBef>
              <a:spcPct val="0"/>
            </a:spcBef>
            <a:spcAft>
              <a:spcPct val="35000"/>
            </a:spcAft>
          </a:pPr>
          <a:r>
            <a:rPr lang="tr-TR" sz="1200" kern="1200" dirty="0" err="1" smtClean="0"/>
            <a:t>Nonfarmakolojik</a:t>
          </a:r>
          <a:r>
            <a:rPr lang="tr-TR" sz="1200" kern="1200" dirty="0" smtClean="0"/>
            <a:t> tedavi daha çok hasta eğitimi ve  yaşam tarzı değişikliğini içermektedir. </a:t>
          </a:r>
          <a:endParaRPr lang="tr-TR" sz="1200" kern="1200" dirty="0"/>
        </a:p>
      </dsp:txBody>
      <dsp:txXfrm>
        <a:off x="571435" y="35041"/>
        <a:ext cx="4385598" cy="978902"/>
      </dsp:txXfrm>
    </dsp:sp>
    <dsp:sp modelId="{42C72ABE-948F-4A3F-9CD6-EA5B6DA48AB6}">
      <dsp:nvSpPr>
        <dsp:cNvPr id="0" name=""/>
        <dsp:cNvSpPr/>
      </dsp:nvSpPr>
      <dsp:spPr>
        <a:xfrm>
          <a:off x="985630" y="1044399"/>
          <a:ext cx="444650" cy="779859"/>
        </a:xfrm>
        <a:custGeom>
          <a:avLst/>
          <a:gdLst/>
          <a:ahLst/>
          <a:cxnLst/>
          <a:rect l="0" t="0" r="0" b="0"/>
          <a:pathLst>
            <a:path>
              <a:moveTo>
                <a:pt x="0" y="0"/>
              </a:moveTo>
              <a:lnTo>
                <a:pt x="0" y="779859"/>
              </a:lnTo>
              <a:lnTo>
                <a:pt x="444650" y="77985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746DF61-354B-4DEA-A965-AD1F75725344}">
      <dsp:nvSpPr>
        <dsp:cNvPr id="0" name=""/>
        <dsp:cNvSpPr/>
      </dsp:nvSpPr>
      <dsp:spPr>
        <a:xfrm>
          <a:off x="1430281" y="1304352"/>
          <a:ext cx="1663699" cy="1039812"/>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tr-TR" sz="1600" kern="1200" smtClean="0"/>
            <a:t>Kırmızı et, beyaz et ve balık ürünlerinin azaltılması</a:t>
          </a:r>
          <a:endParaRPr lang="tr-TR" sz="1600" kern="1200"/>
        </a:p>
      </dsp:txBody>
      <dsp:txXfrm>
        <a:off x="1460736" y="1334807"/>
        <a:ext cx="1602789" cy="978902"/>
      </dsp:txXfrm>
    </dsp:sp>
    <dsp:sp modelId="{30B8299A-9574-4A25-BF33-0C7A7B73C53A}">
      <dsp:nvSpPr>
        <dsp:cNvPr id="0" name=""/>
        <dsp:cNvSpPr/>
      </dsp:nvSpPr>
      <dsp:spPr>
        <a:xfrm>
          <a:off x="985630" y="1044399"/>
          <a:ext cx="444650" cy="2079624"/>
        </a:xfrm>
        <a:custGeom>
          <a:avLst/>
          <a:gdLst/>
          <a:ahLst/>
          <a:cxnLst/>
          <a:rect l="0" t="0" r="0" b="0"/>
          <a:pathLst>
            <a:path>
              <a:moveTo>
                <a:pt x="0" y="0"/>
              </a:moveTo>
              <a:lnTo>
                <a:pt x="0" y="2079624"/>
              </a:lnTo>
              <a:lnTo>
                <a:pt x="444650" y="207962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46B38B6-8598-405A-85C7-EC17EA749322}">
      <dsp:nvSpPr>
        <dsp:cNvPr id="0" name=""/>
        <dsp:cNvSpPr/>
      </dsp:nvSpPr>
      <dsp:spPr>
        <a:xfrm>
          <a:off x="1430281" y="2604117"/>
          <a:ext cx="1663699" cy="1039812"/>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tr-TR" sz="1600" kern="1200" dirty="0" smtClean="0"/>
            <a:t>Alkol tüketiminin (Bira) kısıtlanması</a:t>
          </a:r>
          <a:endParaRPr lang="tr-TR" sz="1600" kern="1200" dirty="0"/>
        </a:p>
      </dsp:txBody>
      <dsp:txXfrm>
        <a:off x="1460736" y="2634572"/>
        <a:ext cx="1602789" cy="978902"/>
      </dsp:txXfrm>
    </dsp:sp>
    <dsp:sp modelId="{ECCFD8F4-9AEF-4B54-8A49-BC729FB32D28}">
      <dsp:nvSpPr>
        <dsp:cNvPr id="0" name=""/>
        <dsp:cNvSpPr/>
      </dsp:nvSpPr>
      <dsp:spPr>
        <a:xfrm>
          <a:off x="985630" y="1044399"/>
          <a:ext cx="444650" cy="3379390"/>
        </a:xfrm>
        <a:custGeom>
          <a:avLst/>
          <a:gdLst/>
          <a:ahLst/>
          <a:cxnLst/>
          <a:rect l="0" t="0" r="0" b="0"/>
          <a:pathLst>
            <a:path>
              <a:moveTo>
                <a:pt x="0" y="0"/>
              </a:moveTo>
              <a:lnTo>
                <a:pt x="0" y="3379390"/>
              </a:lnTo>
              <a:lnTo>
                <a:pt x="444650" y="337939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B4C86C3-06A5-4E82-80C6-7DA7309D5E00}">
      <dsp:nvSpPr>
        <dsp:cNvPr id="0" name=""/>
        <dsp:cNvSpPr/>
      </dsp:nvSpPr>
      <dsp:spPr>
        <a:xfrm>
          <a:off x="1430281" y="3903883"/>
          <a:ext cx="1663699" cy="1039812"/>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tr-TR" sz="1600" kern="1200" dirty="0" smtClean="0"/>
            <a:t>Yüksek oranda </a:t>
          </a:r>
          <a:r>
            <a:rPr lang="tr-TR" sz="1600" kern="1200" dirty="0" err="1" smtClean="0"/>
            <a:t>fruktozlu</a:t>
          </a:r>
          <a:r>
            <a:rPr lang="tr-TR" sz="1600" kern="1200" dirty="0" smtClean="0"/>
            <a:t> </a:t>
          </a:r>
          <a:r>
            <a:rPr lang="tr-TR" sz="1600" kern="1200" dirty="0" smtClean="0"/>
            <a:t>içeceklerin azaltılması</a:t>
          </a:r>
          <a:endParaRPr lang="tr-TR" sz="1600" kern="1200" dirty="0"/>
        </a:p>
      </dsp:txBody>
      <dsp:txXfrm>
        <a:off x="1460736" y="3934338"/>
        <a:ext cx="1602789" cy="978902"/>
      </dsp:txXfrm>
    </dsp:sp>
    <dsp:sp modelId="{5F268A47-E8CA-4F3C-ABA3-BCED25625C12}">
      <dsp:nvSpPr>
        <dsp:cNvPr id="0" name=""/>
        <dsp:cNvSpPr/>
      </dsp:nvSpPr>
      <dsp:spPr>
        <a:xfrm>
          <a:off x="985630" y="1044399"/>
          <a:ext cx="444650" cy="4679156"/>
        </a:xfrm>
        <a:custGeom>
          <a:avLst/>
          <a:gdLst/>
          <a:ahLst/>
          <a:cxnLst/>
          <a:rect l="0" t="0" r="0" b="0"/>
          <a:pathLst>
            <a:path>
              <a:moveTo>
                <a:pt x="0" y="0"/>
              </a:moveTo>
              <a:lnTo>
                <a:pt x="0" y="4679156"/>
              </a:lnTo>
              <a:lnTo>
                <a:pt x="444650" y="467915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DCF905E-39CB-4625-8EE1-1AD7A8211016}">
      <dsp:nvSpPr>
        <dsp:cNvPr id="0" name=""/>
        <dsp:cNvSpPr/>
      </dsp:nvSpPr>
      <dsp:spPr>
        <a:xfrm>
          <a:off x="1430281" y="5203649"/>
          <a:ext cx="1663699" cy="1039812"/>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tr-TR" sz="1600" kern="1200" dirty="0" err="1" smtClean="0"/>
            <a:t>Obez</a:t>
          </a:r>
          <a:r>
            <a:rPr lang="tr-TR" sz="1600" kern="1200" dirty="0" smtClean="0"/>
            <a:t> hastalar için kilo verme </a:t>
          </a:r>
          <a:endParaRPr lang="tr-TR" sz="1600" kern="1200" dirty="0"/>
        </a:p>
      </dsp:txBody>
      <dsp:txXfrm>
        <a:off x="1460736" y="5234104"/>
        <a:ext cx="1602789" cy="978902"/>
      </dsp:txXfrm>
    </dsp:sp>
    <dsp:sp modelId="{BEE875D7-5C53-437A-AF11-C297C728A5CA}">
      <dsp:nvSpPr>
        <dsp:cNvPr id="0" name=""/>
        <dsp:cNvSpPr/>
      </dsp:nvSpPr>
      <dsp:spPr>
        <a:xfrm>
          <a:off x="5507394" y="4586"/>
          <a:ext cx="2079624" cy="103981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245" tIns="36830" rIns="55245" bIns="36830" numCol="1" spcCol="1270" anchor="ctr" anchorCtr="0">
          <a:noAutofit/>
        </a:bodyPr>
        <a:lstStyle/>
        <a:p>
          <a:pPr lvl="0" algn="ctr" defTabSz="1289050">
            <a:lnSpc>
              <a:spcPct val="90000"/>
            </a:lnSpc>
            <a:spcBef>
              <a:spcPct val="0"/>
            </a:spcBef>
            <a:spcAft>
              <a:spcPct val="35000"/>
            </a:spcAft>
          </a:pPr>
          <a:r>
            <a:rPr lang="tr-TR" sz="2900" kern="1200" dirty="0" smtClean="0"/>
            <a:t>Farmakolojik tedavi</a:t>
          </a:r>
          <a:endParaRPr lang="tr-TR" sz="2900" kern="1200" dirty="0"/>
        </a:p>
      </dsp:txBody>
      <dsp:txXfrm>
        <a:off x="5537849" y="35041"/>
        <a:ext cx="2018714" cy="978902"/>
      </dsp:txXfrm>
    </dsp:sp>
    <dsp:sp modelId="{6AE5FF69-66C2-4908-8990-AB5856DCF449}">
      <dsp:nvSpPr>
        <dsp:cNvPr id="0" name=""/>
        <dsp:cNvSpPr/>
      </dsp:nvSpPr>
      <dsp:spPr>
        <a:xfrm>
          <a:off x="5715357" y="1044399"/>
          <a:ext cx="207962" cy="779859"/>
        </a:xfrm>
        <a:custGeom>
          <a:avLst/>
          <a:gdLst/>
          <a:ahLst/>
          <a:cxnLst/>
          <a:rect l="0" t="0" r="0" b="0"/>
          <a:pathLst>
            <a:path>
              <a:moveTo>
                <a:pt x="0" y="0"/>
              </a:moveTo>
              <a:lnTo>
                <a:pt x="0" y="779859"/>
              </a:lnTo>
              <a:lnTo>
                <a:pt x="207962" y="77985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A22D18E-E887-44EA-BEC7-711250D15D12}">
      <dsp:nvSpPr>
        <dsp:cNvPr id="0" name=""/>
        <dsp:cNvSpPr/>
      </dsp:nvSpPr>
      <dsp:spPr>
        <a:xfrm>
          <a:off x="5923319" y="1304352"/>
          <a:ext cx="1663699" cy="1039812"/>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tr-TR" sz="1600" kern="1200" smtClean="0"/>
            <a:t>Hiperürisemi tedavisinde kullanılan  ilaçlar</a:t>
          </a:r>
          <a:endParaRPr lang="tr-TR" sz="1600" kern="1200"/>
        </a:p>
      </dsp:txBody>
      <dsp:txXfrm>
        <a:off x="5953774" y="1334807"/>
        <a:ext cx="1602789" cy="978902"/>
      </dsp:txXfrm>
    </dsp:sp>
    <dsp:sp modelId="{60335CDF-4F4C-43CE-AEF7-9F05A1906611}">
      <dsp:nvSpPr>
        <dsp:cNvPr id="0" name=""/>
        <dsp:cNvSpPr/>
      </dsp:nvSpPr>
      <dsp:spPr>
        <a:xfrm>
          <a:off x="5715357" y="1044399"/>
          <a:ext cx="220939" cy="4677315"/>
        </a:xfrm>
        <a:custGeom>
          <a:avLst/>
          <a:gdLst/>
          <a:ahLst/>
          <a:cxnLst/>
          <a:rect l="0" t="0" r="0" b="0"/>
          <a:pathLst>
            <a:path>
              <a:moveTo>
                <a:pt x="0" y="0"/>
              </a:moveTo>
              <a:lnTo>
                <a:pt x="0" y="4677315"/>
              </a:lnTo>
              <a:lnTo>
                <a:pt x="220939" y="467731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AF2B645-CB3C-4D94-9B71-E9EBE79F7665}">
      <dsp:nvSpPr>
        <dsp:cNvPr id="0" name=""/>
        <dsp:cNvSpPr/>
      </dsp:nvSpPr>
      <dsp:spPr>
        <a:xfrm>
          <a:off x="5936296" y="5201808"/>
          <a:ext cx="1663699" cy="1039812"/>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tr-TR" sz="1600" kern="1200" dirty="0" err="1" smtClean="0"/>
            <a:t>Kortikosteroid</a:t>
          </a:r>
          <a:endParaRPr lang="tr-TR" sz="1600" kern="1200" dirty="0"/>
        </a:p>
      </dsp:txBody>
      <dsp:txXfrm>
        <a:off x="5966751" y="5232263"/>
        <a:ext cx="1602789" cy="978902"/>
      </dsp:txXfrm>
    </dsp:sp>
    <dsp:sp modelId="{6D67A7EF-4F85-410B-93FE-1CC912BE338C}">
      <dsp:nvSpPr>
        <dsp:cNvPr id="0" name=""/>
        <dsp:cNvSpPr/>
      </dsp:nvSpPr>
      <dsp:spPr>
        <a:xfrm>
          <a:off x="5715357" y="1044399"/>
          <a:ext cx="207962" cy="1903116"/>
        </a:xfrm>
        <a:custGeom>
          <a:avLst/>
          <a:gdLst/>
          <a:ahLst/>
          <a:cxnLst/>
          <a:rect l="0" t="0" r="0" b="0"/>
          <a:pathLst>
            <a:path>
              <a:moveTo>
                <a:pt x="0" y="0"/>
              </a:moveTo>
              <a:lnTo>
                <a:pt x="0" y="1903116"/>
              </a:lnTo>
              <a:lnTo>
                <a:pt x="207962" y="190311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F590337-9B06-4FE6-8BE8-5108A28BAAA7}">
      <dsp:nvSpPr>
        <dsp:cNvPr id="0" name=""/>
        <dsp:cNvSpPr/>
      </dsp:nvSpPr>
      <dsp:spPr>
        <a:xfrm>
          <a:off x="5923319" y="2427609"/>
          <a:ext cx="1663699" cy="1039812"/>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tr-TR" sz="1600" kern="1200" dirty="0" smtClean="0"/>
            <a:t>NSAİİ</a:t>
          </a:r>
          <a:endParaRPr lang="tr-TR" sz="1600" kern="1200" dirty="0"/>
        </a:p>
      </dsp:txBody>
      <dsp:txXfrm>
        <a:off x="5953774" y="2458064"/>
        <a:ext cx="1602789" cy="978902"/>
      </dsp:txXfrm>
    </dsp:sp>
    <dsp:sp modelId="{2C2502D5-A195-4E57-B60C-A7834835A188}">
      <dsp:nvSpPr>
        <dsp:cNvPr id="0" name=""/>
        <dsp:cNvSpPr/>
      </dsp:nvSpPr>
      <dsp:spPr>
        <a:xfrm>
          <a:off x="5715357" y="1044399"/>
          <a:ext cx="143028" cy="3237435"/>
        </a:xfrm>
        <a:custGeom>
          <a:avLst/>
          <a:gdLst/>
          <a:ahLst/>
          <a:cxnLst/>
          <a:rect l="0" t="0" r="0" b="0"/>
          <a:pathLst>
            <a:path>
              <a:moveTo>
                <a:pt x="0" y="0"/>
              </a:moveTo>
              <a:lnTo>
                <a:pt x="0" y="3237435"/>
              </a:lnTo>
              <a:lnTo>
                <a:pt x="143028" y="323743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EFF9269-7189-46E4-BFFD-17C65804CF47}">
      <dsp:nvSpPr>
        <dsp:cNvPr id="0" name=""/>
        <dsp:cNvSpPr/>
      </dsp:nvSpPr>
      <dsp:spPr>
        <a:xfrm>
          <a:off x="5858385" y="3761928"/>
          <a:ext cx="1663699" cy="1039812"/>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tr-TR" sz="1600" kern="1200" dirty="0" smtClean="0"/>
            <a:t>Oral </a:t>
          </a:r>
          <a:r>
            <a:rPr lang="tr-TR" sz="1600" kern="1200" dirty="0" err="1" smtClean="0"/>
            <a:t>kolşisin</a:t>
          </a:r>
          <a:endParaRPr lang="tr-TR" sz="1600" kern="1200" dirty="0"/>
        </a:p>
      </dsp:txBody>
      <dsp:txXfrm>
        <a:off x="5888840" y="3792383"/>
        <a:ext cx="1602789" cy="978902"/>
      </dsp:txXfrm>
    </dsp:sp>
  </dsp:spTree>
</dsp:drawing>
</file>

<file path=ppt/diagrams/layout1.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F0FBA8C-3207-4A53-89CC-976DE2C509D1}" type="datetimeFigureOut">
              <a:rPr lang="tr-TR" smtClean="0"/>
              <a:t>20.11.2023</a:t>
            </a:fld>
            <a:endParaRPr lang="tr-TR"/>
          </a:p>
        </p:txBody>
      </p:sp>
      <p:sp>
        <p:nvSpPr>
          <p:cNvPr id="4" name="Slayt Görüntüsü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6" name="Alt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885F44-B267-4CFE-BF57-C2178208A8CA}" type="slidenum">
              <a:rPr lang="tr-TR" smtClean="0"/>
              <a:t>‹#›</a:t>
            </a:fld>
            <a:endParaRPr lang="tr-TR"/>
          </a:p>
        </p:txBody>
      </p:sp>
    </p:spTree>
    <p:extLst>
      <p:ext uri="{BB962C8B-B14F-4D97-AF65-F5344CB8AC3E}">
        <p14:creationId xmlns:p14="http://schemas.microsoft.com/office/powerpoint/2010/main" val="21891135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uptodate.com/contents/clinical-manifestations-and-diagnosis-of-osteoarthritis/abstract/69" TargetMode="External"/><Relationship Id="rId2" Type="http://schemas.openxmlformats.org/officeDocument/2006/relationships/slide" Target="../slides/slide20.xml"/><Relationship Id="rId1" Type="http://schemas.openxmlformats.org/officeDocument/2006/relationships/notesMaster" Target="../notesMasters/notesMaster1.xml"/><Relationship Id="rId4" Type="http://schemas.openxmlformats.org/officeDocument/2006/relationships/hyperlink" Target="https://www.uptodate.com/contents/clinical-manifestations-and-diagnosis-of-osteoarthritis/abstract/70"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uptodate.com/contents/hyaluronate-derivatives-drug-information?search=osteoartrit%20tedavisi&amp;topicRef=106097&amp;source=see_link"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uptodate.com/contents/pathogenesis-of-osteoarthritis/abstract/22" TargetMode="External"/><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hyperlink" Target="https://www.uptodate.com/contents/pathogenesis-of-osteoarthritis/abstract/26" TargetMode="Externa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pubmed.ncbi.nlm.nih.gov/10986299/" TargetMode="External"/><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dirty="0" smtClean="0"/>
              <a:t>Benzer şekilde ayak bileği, el bileği, dirsek ve omuz (</a:t>
            </a:r>
            <a:r>
              <a:rPr lang="tr-TR" dirty="0" err="1" smtClean="0"/>
              <a:t>akromiyoklaviküler</a:t>
            </a:r>
            <a:r>
              <a:rPr lang="tr-TR" dirty="0" smtClean="0"/>
              <a:t> eklem hariç) eklemlerinde de </a:t>
            </a:r>
            <a:r>
              <a:rPr lang="tr-TR" dirty="0" err="1" smtClean="0"/>
              <a:t>primer</a:t>
            </a:r>
            <a:r>
              <a:rPr lang="tr-TR" dirty="0" smtClean="0"/>
              <a:t> OA nadirdir. </a:t>
            </a:r>
          </a:p>
          <a:p>
            <a:endParaRPr lang="tr-TR" dirty="0" smtClean="0"/>
          </a:p>
          <a:p>
            <a:r>
              <a:rPr lang="tr-TR" dirty="0" smtClean="0"/>
              <a:t>Elde daha nadiren </a:t>
            </a:r>
            <a:r>
              <a:rPr lang="tr-TR" dirty="0" err="1" smtClean="0"/>
              <a:t>proksimal</a:t>
            </a:r>
            <a:r>
              <a:rPr lang="tr-TR" dirty="0" smtClean="0"/>
              <a:t> </a:t>
            </a:r>
            <a:r>
              <a:rPr lang="tr-TR" dirty="0" err="1" smtClean="0"/>
              <a:t>interfalangeal</a:t>
            </a:r>
            <a:r>
              <a:rPr lang="tr-TR" dirty="0" smtClean="0"/>
              <a:t> eklemlerdir.</a:t>
            </a:r>
          </a:p>
          <a:p>
            <a:r>
              <a:rPr lang="tr-TR" b="1" dirty="0" smtClean="0"/>
              <a:t>Elin diğer eklemlerinde </a:t>
            </a:r>
            <a:r>
              <a:rPr lang="tr-TR" b="1" dirty="0" err="1" smtClean="0"/>
              <a:t>primer</a:t>
            </a:r>
            <a:r>
              <a:rPr lang="tr-TR" b="1" dirty="0" smtClean="0"/>
              <a:t> OA görülmez. </a:t>
            </a:r>
          </a:p>
          <a:p>
            <a:endParaRPr lang="tr-TR" dirty="0"/>
          </a:p>
        </p:txBody>
      </p:sp>
      <p:sp>
        <p:nvSpPr>
          <p:cNvPr id="4" name="Slayt Numarası Yer Tutucusu 3"/>
          <p:cNvSpPr>
            <a:spLocks noGrp="1"/>
          </p:cNvSpPr>
          <p:nvPr>
            <p:ph type="sldNum" sz="quarter" idx="10"/>
          </p:nvPr>
        </p:nvSpPr>
        <p:spPr/>
        <p:txBody>
          <a:bodyPr/>
          <a:lstStyle/>
          <a:p>
            <a:fld id="{BE885F44-B267-4CFE-BF57-C2178208A8CA}" type="slidenum">
              <a:rPr lang="tr-TR" smtClean="0"/>
              <a:t>6</a:t>
            </a:fld>
            <a:endParaRPr lang="tr-TR"/>
          </a:p>
        </p:txBody>
      </p:sp>
    </p:spTree>
    <p:extLst>
      <p:ext uri="{BB962C8B-B14F-4D97-AF65-F5344CB8AC3E}">
        <p14:creationId xmlns:p14="http://schemas.microsoft.com/office/powerpoint/2010/main" val="4229396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sz="1200" dirty="0" err="1" smtClean="0"/>
              <a:t>Dinlenim</a:t>
            </a:r>
            <a:r>
              <a:rPr lang="tr-TR" sz="1200" dirty="0" smtClean="0"/>
              <a:t> sonrasında artan tutukluk sık görülen bir bulgu olup diğer </a:t>
            </a:r>
            <a:r>
              <a:rPr lang="tr-TR" sz="1200" dirty="0" err="1" smtClean="0"/>
              <a:t>inflamatuar</a:t>
            </a:r>
            <a:r>
              <a:rPr lang="tr-TR" sz="1200" dirty="0" smtClean="0"/>
              <a:t> hastalıkların tersine 30 dakikadan daha az sürmektedir. </a:t>
            </a:r>
            <a:endParaRPr lang="tr-TR" dirty="0"/>
          </a:p>
        </p:txBody>
      </p:sp>
      <p:sp>
        <p:nvSpPr>
          <p:cNvPr id="4" name="Slayt Numarası Yer Tutucusu 3"/>
          <p:cNvSpPr>
            <a:spLocks noGrp="1"/>
          </p:cNvSpPr>
          <p:nvPr>
            <p:ph type="sldNum" sz="quarter" idx="10"/>
          </p:nvPr>
        </p:nvSpPr>
        <p:spPr/>
        <p:txBody>
          <a:bodyPr/>
          <a:lstStyle/>
          <a:p>
            <a:fld id="{BE885F44-B267-4CFE-BF57-C2178208A8CA}" type="slidenum">
              <a:rPr lang="tr-TR" smtClean="0"/>
              <a:t>17</a:t>
            </a:fld>
            <a:endParaRPr lang="tr-TR"/>
          </a:p>
        </p:txBody>
      </p:sp>
    </p:spTree>
    <p:extLst>
      <p:ext uri="{BB962C8B-B14F-4D97-AF65-F5344CB8AC3E}">
        <p14:creationId xmlns:p14="http://schemas.microsoft.com/office/powerpoint/2010/main" val="14854370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smtClean="0"/>
              <a:t>Bu incelemeler daha çok ayırıcı tanıda diğer hastalıkları ekarte etmek amacıyla kullanılır. </a:t>
            </a:r>
          </a:p>
          <a:p>
            <a:pPr marL="0" marR="0" lvl="0" indent="0" algn="l" defTabSz="914400" rtl="0" eaLnBrk="1" fontAlgn="auto" latinLnBrk="0" hangingPunct="1">
              <a:lnSpc>
                <a:spcPct val="100000"/>
              </a:lnSpc>
              <a:spcBef>
                <a:spcPts val="0"/>
              </a:spcBef>
              <a:spcAft>
                <a:spcPts val="0"/>
              </a:spcAft>
              <a:buClrTx/>
              <a:buSzTx/>
              <a:buFontTx/>
              <a:buNone/>
              <a:tabLst/>
              <a:defRPr/>
            </a:pPr>
            <a:r>
              <a:rPr lang="tr-TR" dirty="0" smtClean="0"/>
              <a:t>kalsiyum </a:t>
            </a:r>
            <a:r>
              <a:rPr lang="tr-TR" dirty="0" err="1" smtClean="0"/>
              <a:t>pirifosfatdihidrat</a:t>
            </a:r>
            <a:r>
              <a:rPr lang="tr-TR" dirty="0" smtClean="0"/>
              <a:t>(CPPD) veya </a:t>
            </a:r>
            <a:r>
              <a:rPr lang="tr-TR" dirty="0" err="1" smtClean="0"/>
              <a:t>hidroksiapatit</a:t>
            </a:r>
            <a:r>
              <a:rPr lang="tr-TR" dirty="0" smtClean="0"/>
              <a:t> kristalleri saptanabilir </a:t>
            </a:r>
          </a:p>
          <a:p>
            <a:endParaRPr lang="tr-TR" dirty="0"/>
          </a:p>
        </p:txBody>
      </p:sp>
      <p:sp>
        <p:nvSpPr>
          <p:cNvPr id="4" name="Slayt Numarası Yer Tutucusu 3"/>
          <p:cNvSpPr>
            <a:spLocks noGrp="1"/>
          </p:cNvSpPr>
          <p:nvPr>
            <p:ph type="sldNum" sz="quarter" idx="10"/>
          </p:nvPr>
        </p:nvSpPr>
        <p:spPr/>
        <p:txBody>
          <a:bodyPr/>
          <a:lstStyle/>
          <a:p>
            <a:fld id="{BE885F44-B267-4CFE-BF57-C2178208A8CA}" type="slidenum">
              <a:rPr lang="tr-TR" smtClean="0"/>
              <a:t>19</a:t>
            </a:fld>
            <a:endParaRPr lang="tr-TR"/>
          </a:p>
        </p:txBody>
      </p:sp>
    </p:spTree>
    <p:extLst>
      <p:ext uri="{BB962C8B-B14F-4D97-AF65-F5344CB8AC3E}">
        <p14:creationId xmlns:p14="http://schemas.microsoft.com/office/powerpoint/2010/main" val="6046586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sz="1200" b="0" i="0" kern="1200" dirty="0" smtClean="0">
                <a:solidFill>
                  <a:schemeClr val="tx1"/>
                </a:solidFill>
                <a:effectLst/>
                <a:latin typeface="+mn-lt"/>
                <a:ea typeface="+mn-ea"/>
                <a:cs typeface="+mn-cs"/>
              </a:rPr>
              <a:t>Radyografik muayene OA teşhisini desteklemek için kullanılabilir ancak klinik semptomları açıklamanın bir yolu olarak dikkate alınacak rutin bir test değildir. Klinik açıdan sağlam bir OA tanısı olan hastaların düz radyografileri normal olabilir ve bunun tersi de geçerlidir. Ayrıca, ayın çoğu gününde diz ağrısı, </a:t>
            </a:r>
            <a:r>
              <a:rPr lang="tr-TR" sz="1200" b="0" i="0" kern="1200" dirty="0" err="1" smtClean="0">
                <a:solidFill>
                  <a:schemeClr val="tx1"/>
                </a:solidFill>
                <a:effectLst/>
                <a:latin typeface="+mn-lt"/>
                <a:ea typeface="+mn-ea"/>
                <a:cs typeface="+mn-cs"/>
              </a:rPr>
              <a:t>OA'deki</a:t>
            </a:r>
            <a:r>
              <a:rPr lang="tr-TR" sz="1200" b="0" i="0" kern="1200" dirty="0" smtClean="0">
                <a:solidFill>
                  <a:schemeClr val="tx1"/>
                </a:solidFill>
                <a:effectLst/>
                <a:latin typeface="+mn-lt"/>
                <a:ea typeface="+mn-ea"/>
                <a:cs typeface="+mn-cs"/>
              </a:rPr>
              <a:t> radyografik değişikliklerden birkaç yıl önce ortaya çıkabilir [ </a:t>
            </a:r>
            <a:r>
              <a:rPr lang="tr-TR" sz="1200" b="0" i="0" u="none" strike="noStrike" kern="1200" dirty="0" smtClean="0">
                <a:solidFill>
                  <a:schemeClr val="tx1"/>
                </a:solidFill>
                <a:effectLst/>
                <a:latin typeface="+mn-lt"/>
                <a:ea typeface="+mn-ea"/>
                <a:cs typeface="+mn-cs"/>
                <a:hlinkClick r:id="rId3"/>
              </a:rPr>
              <a:t>69</a:t>
            </a:r>
            <a:r>
              <a:rPr lang="tr-TR" sz="1200" b="0" i="0" kern="1200" dirty="0" smtClean="0">
                <a:solidFill>
                  <a:schemeClr val="tx1"/>
                </a:solidFill>
                <a:effectLst/>
                <a:latin typeface="+mn-lt"/>
                <a:ea typeface="+mn-ea"/>
                <a:cs typeface="+mn-cs"/>
              </a:rPr>
              <a:t> ]. Radyografik inceleme, </a:t>
            </a:r>
            <a:r>
              <a:rPr lang="tr-TR" sz="1200" b="0" i="0" kern="1200" dirty="0" err="1" smtClean="0">
                <a:solidFill>
                  <a:schemeClr val="tx1"/>
                </a:solidFill>
                <a:effectLst/>
                <a:latin typeface="+mn-lt"/>
                <a:ea typeface="+mn-ea"/>
                <a:cs typeface="+mn-cs"/>
              </a:rPr>
              <a:t>semptomatik</a:t>
            </a:r>
            <a:r>
              <a:rPr lang="tr-TR" sz="1200" b="0" i="0" kern="1200" dirty="0" smtClean="0">
                <a:solidFill>
                  <a:schemeClr val="tx1"/>
                </a:solidFill>
                <a:effectLst/>
                <a:latin typeface="+mn-lt"/>
                <a:ea typeface="+mn-ea"/>
                <a:cs typeface="+mn-cs"/>
              </a:rPr>
              <a:t> </a:t>
            </a:r>
            <a:r>
              <a:rPr lang="tr-TR" sz="1200" b="0" i="0" kern="1200" dirty="0" err="1" smtClean="0">
                <a:solidFill>
                  <a:schemeClr val="tx1"/>
                </a:solidFill>
                <a:effectLst/>
                <a:latin typeface="+mn-lt"/>
                <a:ea typeface="+mn-ea"/>
                <a:cs typeface="+mn-cs"/>
              </a:rPr>
              <a:t>OA'li</a:t>
            </a:r>
            <a:r>
              <a:rPr lang="tr-TR" sz="1200" b="0" i="0" kern="1200" dirty="0" smtClean="0">
                <a:solidFill>
                  <a:schemeClr val="tx1"/>
                </a:solidFill>
                <a:effectLst/>
                <a:latin typeface="+mn-lt"/>
                <a:ea typeface="+mn-ea"/>
                <a:cs typeface="+mn-cs"/>
              </a:rPr>
              <a:t> hastaların </a:t>
            </a:r>
            <a:r>
              <a:rPr lang="tr-TR" sz="1200" b="0" i="0" kern="1200" dirty="0" err="1" smtClean="0">
                <a:solidFill>
                  <a:schemeClr val="tx1"/>
                </a:solidFill>
                <a:effectLst/>
                <a:latin typeface="+mn-lt"/>
                <a:ea typeface="+mn-ea"/>
                <a:cs typeface="+mn-cs"/>
              </a:rPr>
              <a:t>prognozunun</a:t>
            </a:r>
            <a:r>
              <a:rPr lang="tr-TR" sz="1200" b="0" i="0" kern="1200" dirty="0" smtClean="0">
                <a:solidFill>
                  <a:schemeClr val="tx1"/>
                </a:solidFill>
                <a:effectLst/>
                <a:latin typeface="+mn-lt"/>
                <a:ea typeface="+mn-ea"/>
                <a:cs typeface="+mn-cs"/>
              </a:rPr>
              <a:t> belirlenmesinde rol oynayabilir [ </a:t>
            </a:r>
            <a:r>
              <a:rPr lang="tr-TR" sz="1200" b="0" i="0" u="none" strike="noStrike" kern="1200" dirty="0" smtClean="0">
                <a:solidFill>
                  <a:schemeClr val="tx1"/>
                </a:solidFill>
                <a:effectLst/>
                <a:latin typeface="+mn-lt"/>
                <a:ea typeface="+mn-ea"/>
                <a:cs typeface="+mn-cs"/>
                <a:hlinkClick r:id="rId4"/>
              </a:rPr>
              <a:t>70</a:t>
            </a:r>
            <a:r>
              <a:rPr lang="tr-TR" sz="1200" b="0" i="0" kern="1200" dirty="0" smtClean="0">
                <a:solidFill>
                  <a:schemeClr val="tx1"/>
                </a:solidFill>
                <a:effectLst/>
                <a:latin typeface="+mn-lt"/>
                <a:ea typeface="+mn-ea"/>
                <a:cs typeface="+mn-cs"/>
              </a:rPr>
              <a:t> ]. Bununla birlikte, </a:t>
            </a:r>
            <a:r>
              <a:rPr lang="tr-TR" sz="1200" b="0" i="0" kern="1200" dirty="0" err="1" smtClean="0">
                <a:solidFill>
                  <a:schemeClr val="tx1"/>
                </a:solidFill>
                <a:effectLst/>
                <a:latin typeface="+mn-lt"/>
                <a:ea typeface="+mn-ea"/>
                <a:cs typeface="+mn-cs"/>
              </a:rPr>
              <a:t>periartiküler</a:t>
            </a:r>
            <a:r>
              <a:rPr lang="tr-TR" sz="1200" b="0" i="0" kern="1200" dirty="0" smtClean="0">
                <a:solidFill>
                  <a:schemeClr val="tx1"/>
                </a:solidFill>
                <a:effectLst/>
                <a:latin typeface="+mn-lt"/>
                <a:ea typeface="+mn-ea"/>
                <a:cs typeface="+mn-cs"/>
              </a:rPr>
              <a:t> yumuşak doku lezyonları gibi eklem ağrısının diğer nedenlerini dışlamak için hastalar dikkatle muayene edilmelidir</a:t>
            </a:r>
          </a:p>
          <a:p>
            <a:r>
              <a:rPr lang="tr-TR" b="1" dirty="0" smtClean="0"/>
              <a:t>Ek testler ne zaman dikkate alınmalı </a:t>
            </a:r>
            <a:r>
              <a:rPr lang="tr-TR" dirty="0" smtClean="0"/>
              <a:t> ?</a:t>
            </a:r>
            <a:endParaRPr lang="tr-TR" sz="1200" b="0" i="0" kern="1200" dirty="0" smtClean="0">
              <a:solidFill>
                <a:schemeClr val="tx1"/>
              </a:solidFill>
              <a:effectLst/>
              <a:latin typeface="+mn-lt"/>
              <a:ea typeface="+mn-ea"/>
              <a:cs typeface="+mn-cs"/>
            </a:endParaRPr>
          </a:p>
          <a:p>
            <a:r>
              <a:rPr lang="tr-TR" dirty="0" smtClean="0"/>
              <a:t> Uygun görüntüleme ve laboratuvar incelemeleri aşağıdaki durumlarda gerçekleştirilmelidir:</a:t>
            </a:r>
          </a:p>
          <a:p>
            <a:pPr marL="457200" lvl="1" indent="0">
              <a:buNone/>
            </a:pPr>
            <a:r>
              <a:rPr lang="tr-TR" dirty="0" smtClean="0"/>
              <a:t>-OA eklem semptomları/belirtileri olan genç bireyler</a:t>
            </a:r>
          </a:p>
          <a:p>
            <a:pPr marL="457200" lvl="1" indent="0">
              <a:buNone/>
            </a:pPr>
            <a:r>
              <a:rPr lang="tr-TR" dirty="0" smtClean="0"/>
              <a:t>-Alışılmadık bir tutulum bölgesi, eklem iltihabı semptom ve bulguları, </a:t>
            </a:r>
          </a:p>
          <a:p>
            <a:pPr marL="457200" lvl="1" indent="0">
              <a:buNone/>
            </a:pPr>
            <a:r>
              <a:rPr lang="tr-TR" dirty="0" smtClean="0"/>
              <a:t>-belirgin dinlenme ve/veya gece ağrısı ve hızla ilerleyen ağrı gibi </a:t>
            </a:r>
            <a:r>
              <a:rPr lang="tr-TR" dirty="0" err="1" smtClean="0"/>
              <a:t>atipik</a:t>
            </a:r>
            <a:r>
              <a:rPr lang="tr-TR" dirty="0" smtClean="0"/>
              <a:t> semptom ve bulguların varlığı</a:t>
            </a:r>
          </a:p>
          <a:p>
            <a:pPr marL="457200" lvl="1" indent="0">
              <a:buNone/>
            </a:pPr>
            <a:r>
              <a:rPr lang="tr-TR" dirty="0" smtClean="0"/>
              <a:t>-Kilo kaybı veya yapısal semptomların varlığı</a:t>
            </a:r>
          </a:p>
          <a:p>
            <a:pPr marL="457200" lvl="1" indent="0">
              <a:buNone/>
            </a:pPr>
            <a:r>
              <a:rPr lang="tr-TR" dirty="0" smtClean="0"/>
              <a:t>-"kilitlenme" semptomu varlığı</a:t>
            </a:r>
          </a:p>
          <a:p>
            <a:endParaRPr lang="tr-TR" dirty="0"/>
          </a:p>
        </p:txBody>
      </p:sp>
      <p:sp>
        <p:nvSpPr>
          <p:cNvPr id="4" name="Slayt Numarası Yer Tutucusu 3"/>
          <p:cNvSpPr>
            <a:spLocks noGrp="1"/>
          </p:cNvSpPr>
          <p:nvPr>
            <p:ph type="sldNum" sz="quarter" idx="10"/>
          </p:nvPr>
        </p:nvSpPr>
        <p:spPr/>
        <p:txBody>
          <a:bodyPr/>
          <a:lstStyle/>
          <a:p>
            <a:fld id="{BE885F44-B267-4CFE-BF57-C2178208A8CA}" type="slidenum">
              <a:rPr lang="tr-TR" smtClean="0"/>
              <a:t>20</a:t>
            </a:fld>
            <a:endParaRPr lang="tr-TR"/>
          </a:p>
        </p:txBody>
      </p:sp>
    </p:spTree>
    <p:extLst>
      <p:ext uri="{BB962C8B-B14F-4D97-AF65-F5344CB8AC3E}">
        <p14:creationId xmlns:p14="http://schemas.microsoft.com/office/powerpoint/2010/main" val="3474728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dirty="0" smtClean="0"/>
              <a:t>Diz OA’ </a:t>
            </a:r>
            <a:r>
              <a:rPr lang="tr-TR" sz="1200" dirty="0" err="1" smtClean="0"/>
              <a:t>nde</a:t>
            </a:r>
            <a:r>
              <a:rPr lang="tr-TR" sz="1200" dirty="0" smtClean="0"/>
              <a:t> yürüme </a:t>
            </a:r>
            <a:r>
              <a:rPr lang="tr-TR" sz="1200" dirty="0" err="1" smtClean="0"/>
              <a:t>antaljik</a:t>
            </a:r>
            <a:r>
              <a:rPr lang="tr-TR" sz="1200" dirty="0" smtClean="0"/>
              <a:t> şekildedir. </a:t>
            </a:r>
          </a:p>
          <a:p>
            <a:endParaRPr lang="tr-TR" dirty="0"/>
          </a:p>
        </p:txBody>
      </p:sp>
      <p:sp>
        <p:nvSpPr>
          <p:cNvPr id="4" name="Slayt Numarası Yer Tutucusu 3"/>
          <p:cNvSpPr>
            <a:spLocks noGrp="1"/>
          </p:cNvSpPr>
          <p:nvPr>
            <p:ph type="sldNum" sz="quarter" idx="10"/>
          </p:nvPr>
        </p:nvSpPr>
        <p:spPr/>
        <p:txBody>
          <a:bodyPr/>
          <a:lstStyle/>
          <a:p>
            <a:fld id="{BE885F44-B267-4CFE-BF57-C2178208A8CA}" type="slidenum">
              <a:rPr lang="tr-TR" smtClean="0"/>
              <a:t>21</a:t>
            </a:fld>
            <a:endParaRPr lang="tr-TR"/>
          </a:p>
        </p:txBody>
      </p:sp>
    </p:spTree>
    <p:extLst>
      <p:ext uri="{BB962C8B-B14F-4D97-AF65-F5344CB8AC3E}">
        <p14:creationId xmlns:p14="http://schemas.microsoft.com/office/powerpoint/2010/main" val="25193684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dirty="0" smtClean="0"/>
              <a:t>ancak uyluğun </a:t>
            </a:r>
            <a:r>
              <a:rPr lang="tr-TR" dirty="0" err="1" smtClean="0"/>
              <a:t>anteromedial</a:t>
            </a:r>
            <a:r>
              <a:rPr lang="tr-TR" dirty="0" smtClean="0"/>
              <a:t> veya üst </a:t>
            </a:r>
            <a:r>
              <a:rPr lang="tr-TR" dirty="0" err="1" smtClean="0"/>
              <a:t>lateral</a:t>
            </a:r>
            <a:r>
              <a:rPr lang="tr-TR" dirty="0" smtClean="0"/>
              <a:t> bölgesini ve bazen de kalçayı kapsayabilir.</a:t>
            </a:r>
          </a:p>
          <a:p>
            <a:endParaRPr lang="tr-TR" dirty="0"/>
          </a:p>
        </p:txBody>
      </p:sp>
      <p:sp>
        <p:nvSpPr>
          <p:cNvPr id="4" name="Slayt Numarası Yer Tutucusu 3"/>
          <p:cNvSpPr>
            <a:spLocks noGrp="1"/>
          </p:cNvSpPr>
          <p:nvPr>
            <p:ph type="sldNum" sz="quarter" idx="10"/>
          </p:nvPr>
        </p:nvSpPr>
        <p:spPr/>
        <p:txBody>
          <a:bodyPr/>
          <a:lstStyle/>
          <a:p>
            <a:fld id="{BE885F44-B267-4CFE-BF57-C2178208A8CA}" type="slidenum">
              <a:rPr lang="tr-TR" smtClean="0"/>
              <a:t>22</a:t>
            </a:fld>
            <a:endParaRPr lang="tr-TR"/>
          </a:p>
        </p:txBody>
      </p:sp>
    </p:spTree>
    <p:extLst>
      <p:ext uri="{BB962C8B-B14F-4D97-AF65-F5344CB8AC3E}">
        <p14:creationId xmlns:p14="http://schemas.microsoft.com/office/powerpoint/2010/main" val="21898774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smtClean="0"/>
              <a:t>Yararlara, yan etki profiline ve hastaya özgü bozukluklar ve tercihlere ek olarak, müdahalelerin maliyetleri ve yerel bulunabilirlik de dikkate alınmalıdır. </a:t>
            </a:r>
          </a:p>
          <a:p>
            <a:r>
              <a:rPr lang="tr-TR" dirty="0" smtClean="0"/>
              <a:t>Örnek olarak </a:t>
            </a:r>
            <a:r>
              <a:rPr lang="tr-TR" dirty="0" err="1" smtClean="0"/>
              <a:t>intraartiküler</a:t>
            </a:r>
            <a:r>
              <a:rPr lang="tr-TR" dirty="0" smtClean="0"/>
              <a:t> </a:t>
            </a:r>
            <a:r>
              <a:rPr lang="tr-TR" dirty="0" err="1" smtClean="0">
                <a:hlinkClick r:id="rId3"/>
              </a:rPr>
              <a:t>hyaluronik</a:t>
            </a:r>
            <a:r>
              <a:rPr lang="tr-TR" dirty="0" smtClean="0">
                <a:hlinkClick r:id="rId3"/>
              </a:rPr>
              <a:t> asit</a:t>
            </a:r>
            <a:r>
              <a:rPr lang="tr-TR" dirty="0" smtClean="0"/>
              <a:t> enjeksiyonları, </a:t>
            </a:r>
            <a:r>
              <a:rPr lang="tr-TR" dirty="0" err="1" smtClean="0"/>
              <a:t>intraartiküler</a:t>
            </a:r>
            <a:r>
              <a:rPr lang="tr-TR" dirty="0" smtClean="0"/>
              <a:t> </a:t>
            </a:r>
            <a:r>
              <a:rPr lang="tr-TR" dirty="0" err="1" smtClean="0"/>
              <a:t>plaseboya</a:t>
            </a:r>
            <a:r>
              <a:rPr lang="tr-TR" dirty="0" smtClean="0"/>
              <a:t> göre klinik olarak anlamlı faydalar olmaksızın yüksek maliyetlerle ilişkilidir. </a:t>
            </a:r>
          </a:p>
          <a:p>
            <a:endParaRPr lang="tr-TR" dirty="0"/>
          </a:p>
        </p:txBody>
      </p:sp>
      <p:sp>
        <p:nvSpPr>
          <p:cNvPr id="4" name="Slayt Numarası Yer Tutucusu 3"/>
          <p:cNvSpPr>
            <a:spLocks noGrp="1"/>
          </p:cNvSpPr>
          <p:nvPr>
            <p:ph type="sldNum" sz="quarter" idx="10"/>
          </p:nvPr>
        </p:nvSpPr>
        <p:spPr/>
        <p:txBody>
          <a:bodyPr/>
          <a:lstStyle/>
          <a:p>
            <a:fld id="{BE885F44-B267-4CFE-BF57-C2178208A8CA}" type="slidenum">
              <a:rPr lang="tr-TR" smtClean="0"/>
              <a:t>25</a:t>
            </a:fld>
            <a:endParaRPr lang="tr-TR"/>
          </a:p>
        </p:txBody>
      </p:sp>
    </p:spTree>
    <p:extLst>
      <p:ext uri="{BB962C8B-B14F-4D97-AF65-F5344CB8AC3E}">
        <p14:creationId xmlns:p14="http://schemas.microsoft.com/office/powerpoint/2010/main" val="14712349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BE885F44-B267-4CFE-BF57-C2178208A8CA}" type="slidenum">
              <a:rPr lang="tr-TR" smtClean="0"/>
              <a:t>26</a:t>
            </a:fld>
            <a:endParaRPr lang="tr-TR"/>
          </a:p>
        </p:txBody>
      </p:sp>
    </p:spTree>
    <p:extLst>
      <p:ext uri="{BB962C8B-B14F-4D97-AF65-F5344CB8AC3E}">
        <p14:creationId xmlns:p14="http://schemas.microsoft.com/office/powerpoint/2010/main" val="35350590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pc="-1" dirty="0" smtClean="0">
                <a:solidFill>
                  <a:srgbClr val="000000"/>
                </a:solidFill>
                <a:latin typeface="Arial"/>
              </a:rPr>
              <a:t>2019 American College of Rheumatology/Arthritis Foundation Guideline for the Management of Osteoarthritis of the Hand, Hip, and Knee</a:t>
            </a:r>
          </a:p>
          <a:p>
            <a:endParaRPr lang="tr-TR" dirty="0"/>
          </a:p>
        </p:txBody>
      </p:sp>
      <p:sp>
        <p:nvSpPr>
          <p:cNvPr id="4" name="Slayt Numarası Yer Tutucusu 3"/>
          <p:cNvSpPr>
            <a:spLocks noGrp="1"/>
          </p:cNvSpPr>
          <p:nvPr>
            <p:ph type="sldNum" sz="quarter" idx="10"/>
          </p:nvPr>
        </p:nvSpPr>
        <p:spPr/>
        <p:txBody>
          <a:bodyPr/>
          <a:lstStyle/>
          <a:p>
            <a:fld id="{BE885F44-B267-4CFE-BF57-C2178208A8CA}" type="slidenum">
              <a:rPr lang="tr-TR" smtClean="0"/>
              <a:t>27</a:t>
            </a:fld>
            <a:endParaRPr lang="tr-TR"/>
          </a:p>
        </p:txBody>
      </p:sp>
    </p:spTree>
    <p:extLst>
      <p:ext uri="{BB962C8B-B14F-4D97-AF65-F5344CB8AC3E}">
        <p14:creationId xmlns:p14="http://schemas.microsoft.com/office/powerpoint/2010/main" val="32889447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strike="noStrike" spc="-1" dirty="0" smtClean="0">
                <a:solidFill>
                  <a:srgbClr val="000000"/>
                </a:solidFill>
                <a:latin typeface="Arial"/>
              </a:rPr>
              <a:t>2019 American College of Rheumatology/Arthritis Foundation Guideline for the Management of Osteoarthritis of the Hand, Hip, and Knee</a:t>
            </a:r>
          </a:p>
          <a:p>
            <a:pPr fontAlgn="base"/>
            <a:r>
              <a:rPr lang="tr-TR" sz="1200" b="0" i="0" kern="1200" dirty="0" smtClean="0">
                <a:solidFill>
                  <a:schemeClr val="tx1"/>
                </a:solidFill>
                <a:effectLst/>
                <a:latin typeface="+mn-lt"/>
                <a:ea typeface="+mn-ea"/>
                <a:cs typeface="+mn-cs"/>
              </a:rPr>
              <a:t>PRP tedavisine kişiden kan alınması ile başlanır. Beyaz kan hücreleri içeren ve </a:t>
            </a:r>
            <a:r>
              <a:rPr lang="tr-TR" sz="1200" b="0" i="0" kern="1200" dirty="0" err="1" smtClean="0">
                <a:solidFill>
                  <a:schemeClr val="tx1"/>
                </a:solidFill>
                <a:effectLst/>
                <a:latin typeface="+mn-lt"/>
                <a:ea typeface="+mn-ea"/>
                <a:cs typeface="+mn-cs"/>
              </a:rPr>
              <a:t>platelet</a:t>
            </a:r>
            <a:r>
              <a:rPr lang="tr-TR" sz="1200" b="0" i="0" kern="1200" dirty="0" smtClean="0">
                <a:solidFill>
                  <a:schemeClr val="tx1"/>
                </a:solidFill>
                <a:effectLst/>
                <a:latin typeface="+mn-lt"/>
                <a:ea typeface="+mn-ea"/>
                <a:cs typeface="+mn-cs"/>
              </a:rPr>
              <a:t> açısından zengin plazma hazırlanır. </a:t>
            </a:r>
            <a:r>
              <a:rPr lang="tr-TR" sz="1200" b="0" i="0" kern="1200" dirty="0" err="1" smtClean="0">
                <a:solidFill>
                  <a:schemeClr val="tx1"/>
                </a:solidFill>
                <a:effectLst/>
                <a:latin typeface="+mn-lt"/>
                <a:ea typeface="+mn-ea"/>
                <a:cs typeface="+mn-cs"/>
              </a:rPr>
              <a:t>Trombositler</a:t>
            </a:r>
            <a:r>
              <a:rPr lang="tr-TR" sz="1200" b="0" i="0" kern="1200" dirty="0" smtClean="0">
                <a:solidFill>
                  <a:schemeClr val="tx1"/>
                </a:solidFill>
                <a:effectLst/>
                <a:latin typeface="+mn-lt"/>
                <a:ea typeface="+mn-ea"/>
                <a:cs typeface="+mn-cs"/>
              </a:rPr>
              <a:t> pıhtılaşma yetenekleriyle iyi bilinirler ancak aynı zamanda hücre çoğalmasını tetikleyebilen ve tedavi edilen bölgede doku </a:t>
            </a:r>
            <a:r>
              <a:rPr lang="tr-TR" sz="1200" b="0" i="0" kern="1200" dirty="0" err="1" smtClean="0">
                <a:solidFill>
                  <a:schemeClr val="tx1"/>
                </a:solidFill>
                <a:effectLst/>
                <a:latin typeface="+mn-lt"/>
                <a:ea typeface="+mn-ea"/>
                <a:cs typeface="+mn-cs"/>
              </a:rPr>
              <a:t>rejenerasyonunu</a:t>
            </a:r>
            <a:r>
              <a:rPr lang="tr-TR" sz="1200" b="0" i="0" kern="1200" dirty="0" smtClean="0">
                <a:solidFill>
                  <a:schemeClr val="tx1"/>
                </a:solidFill>
                <a:effectLst/>
                <a:latin typeface="+mn-lt"/>
                <a:ea typeface="+mn-ea"/>
                <a:cs typeface="+mn-cs"/>
              </a:rPr>
              <a:t> veya iyileşmesini uyarabilen büyüme faktörleri içerirler. </a:t>
            </a:r>
            <a:r>
              <a:rPr lang="tr-TR" sz="1200" b="0" i="0" kern="1200" dirty="0" err="1" smtClean="0">
                <a:solidFill>
                  <a:schemeClr val="tx1"/>
                </a:solidFill>
                <a:effectLst/>
                <a:latin typeface="+mn-lt"/>
                <a:ea typeface="+mn-ea"/>
                <a:cs typeface="+mn-cs"/>
              </a:rPr>
              <a:t>Trombosit</a:t>
            </a:r>
            <a:r>
              <a:rPr lang="tr-TR" sz="1200" b="0" i="0" kern="1200" dirty="0" smtClean="0">
                <a:solidFill>
                  <a:schemeClr val="tx1"/>
                </a:solidFill>
                <a:effectLst/>
                <a:latin typeface="+mn-lt"/>
                <a:ea typeface="+mn-ea"/>
                <a:cs typeface="+mn-cs"/>
              </a:rPr>
              <a:t> açısından zengin plazma, </a:t>
            </a:r>
            <a:r>
              <a:rPr lang="tr-TR" sz="1200" b="0" i="0" kern="1200" dirty="0" err="1" smtClean="0">
                <a:solidFill>
                  <a:schemeClr val="tx1"/>
                </a:solidFill>
                <a:effectLst/>
                <a:latin typeface="+mn-lt"/>
                <a:ea typeface="+mn-ea"/>
                <a:cs typeface="+mn-cs"/>
              </a:rPr>
              <a:t>trombosit</a:t>
            </a:r>
            <a:r>
              <a:rPr lang="tr-TR" sz="1200" b="0" i="0" kern="1200" dirty="0" smtClean="0">
                <a:solidFill>
                  <a:schemeClr val="tx1"/>
                </a:solidFill>
                <a:effectLst/>
                <a:latin typeface="+mn-lt"/>
                <a:ea typeface="+mn-ea"/>
                <a:cs typeface="+mn-cs"/>
              </a:rPr>
              <a:t> sayısı yoğunlaştırılmış plazmadır.</a:t>
            </a:r>
          </a:p>
          <a:p>
            <a:pPr fontAlgn="base"/>
            <a:r>
              <a:rPr lang="tr-TR" sz="1200" b="0" i="0" kern="1200" dirty="0" smtClean="0">
                <a:solidFill>
                  <a:schemeClr val="tx1"/>
                </a:solidFill>
                <a:effectLst/>
                <a:latin typeface="+mn-lt"/>
                <a:ea typeface="+mn-ea"/>
                <a:cs typeface="+mn-cs"/>
              </a:rPr>
              <a:t>Çalışmalar, </a:t>
            </a:r>
            <a:r>
              <a:rPr lang="tr-TR" sz="1200" b="0" i="0" kern="1200" dirty="0" err="1" smtClean="0">
                <a:solidFill>
                  <a:schemeClr val="tx1"/>
                </a:solidFill>
                <a:effectLst/>
                <a:latin typeface="+mn-lt"/>
                <a:ea typeface="+mn-ea"/>
                <a:cs typeface="+mn-cs"/>
              </a:rPr>
              <a:t>trombosit</a:t>
            </a:r>
            <a:r>
              <a:rPr lang="tr-TR" sz="1200" b="0" i="0" kern="1200" dirty="0" smtClean="0">
                <a:solidFill>
                  <a:schemeClr val="tx1"/>
                </a:solidFill>
                <a:effectLst/>
                <a:latin typeface="+mn-lt"/>
                <a:ea typeface="+mn-ea"/>
                <a:cs typeface="+mn-cs"/>
              </a:rPr>
              <a:t> açısından zengin plazmadaki artan büyüme faktörlerinin konsantrasyonunun iyileşme sürecini uyarabileceğini veya hızlandırabileceğini, yaralanmaların iyileşme süresini kısaltabileceğini, ağrıyı azaltabileceğini göstermiştir.</a:t>
            </a:r>
          </a:p>
          <a:p>
            <a:endParaRPr lang="tr-TR" dirty="0"/>
          </a:p>
        </p:txBody>
      </p:sp>
      <p:sp>
        <p:nvSpPr>
          <p:cNvPr id="4" name="Slayt Numarası Yer Tutucusu 3"/>
          <p:cNvSpPr>
            <a:spLocks noGrp="1"/>
          </p:cNvSpPr>
          <p:nvPr>
            <p:ph type="sldNum" sz="quarter" idx="10"/>
          </p:nvPr>
        </p:nvSpPr>
        <p:spPr/>
        <p:txBody>
          <a:bodyPr/>
          <a:lstStyle/>
          <a:p>
            <a:fld id="{BE885F44-B267-4CFE-BF57-C2178208A8CA}" type="slidenum">
              <a:rPr lang="tr-TR" smtClean="0"/>
              <a:t>28</a:t>
            </a:fld>
            <a:endParaRPr lang="tr-TR"/>
          </a:p>
        </p:txBody>
      </p:sp>
    </p:spTree>
    <p:extLst>
      <p:ext uri="{BB962C8B-B14F-4D97-AF65-F5344CB8AC3E}">
        <p14:creationId xmlns:p14="http://schemas.microsoft.com/office/powerpoint/2010/main" val="17100171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BE885F44-B267-4CFE-BF57-C2178208A8CA}" type="slidenum">
              <a:rPr lang="tr-TR" smtClean="0"/>
              <a:t>31</a:t>
            </a:fld>
            <a:endParaRPr lang="tr-TR"/>
          </a:p>
        </p:txBody>
      </p:sp>
    </p:spTree>
    <p:extLst>
      <p:ext uri="{BB962C8B-B14F-4D97-AF65-F5344CB8AC3E}">
        <p14:creationId xmlns:p14="http://schemas.microsoft.com/office/powerpoint/2010/main" val="14875285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sz="1200" b="0" i="0" kern="1200" dirty="0" smtClean="0">
                <a:solidFill>
                  <a:schemeClr val="tx1"/>
                </a:solidFill>
                <a:effectLst/>
                <a:latin typeface="+mn-lt"/>
                <a:ea typeface="+mn-ea"/>
                <a:cs typeface="+mn-cs"/>
              </a:rPr>
              <a:t>Bir ÖÇB yırtığından sonra OA gelişme riski, bağ onarılsa da onarılmasa da aynıdır [ </a:t>
            </a:r>
            <a:r>
              <a:rPr lang="tr-TR" sz="1200" b="0" i="0" u="none" strike="noStrike" kern="1200" dirty="0" smtClean="0">
                <a:solidFill>
                  <a:schemeClr val="tx1"/>
                </a:solidFill>
                <a:effectLst/>
                <a:latin typeface="+mn-lt"/>
                <a:ea typeface="+mn-ea"/>
                <a:cs typeface="+mn-cs"/>
                <a:hlinkClick r:id="rId3"/>
              </a:rPr>
              <a:t>22</a:t>
            </a:r>
            <a:r>
              <a:rPr lang="tr-TR" sz="1200" b="0" i="0" kern="1200" dirty="0" smtClean="0">
                <a:solidFill>
                  <a:schemeClr val="tx1"/>
                </a:solidFill>
                <a:effectLst/>
                <a:latin typeface="+mn-lt"/>
                <a:ea typeface="+mn-ea"/>
                <a:cs typeface="+mn-cs"/>
              </a:rPr>
              <a:t> ]. Bu durum, ya ÖÇB rekonstrüksiyonu sonrasında eklem mekaniğinin tam olarak düzelmediğini ya da yırtıkla birlikte oluşan akut </a:t>
            </a:r>
            <a:r>
              <a:rPr lang="tr-TR" sz="1200" b="0" i="0" kern="1200" dirty="0" err="1" smtClean="0">
                <a:solidFill>
                  <a:schemeClr val="tx1"/>
                </a:solidFill>
                <a:effectLst/>
                <a:latin typeface="+mn-lt"/>
                <a:ea typeface="+mn-ea"/>
                <a:cs typeface="+mn-cs"/>
              </a:rPr>
              <a:t>enflamasyonun</a:t>
            </a:r>
            <a:r>
              <a:rPr lang="tr-TR" sz="1200" b="0" i="0" kern="1200" dirty="0" smtClean="0">
                <a:solidFill>
                  <a:schemeClr val="tx1"/>
                </a:solidFill>
                <a:effectLst/>
                <a:latin typeface="+mn-lt"/>
                <a:ea typeface="+mn-ea"/>
                <a:cs typeface="+mn-cs"/>
              </a:rPr>
              <a:t> OA sürecini harekete geçirdiğini ve bağın yeniden yapılandırılmasıyla durdurulmadığını düşündürmektedir. İkincisi, </a:t>
            </a:r>
            <a:r>
              <a:rPr lang="tr-TR" sz="1200" b="0" i="0" kern="1200" dirty="0" err="1" smtClean="0">
                <a:solidFill>
                  <a:schemeClr val="tx1"/>
                </a:solidFill>
                <a:effectLst/>
                <a:latin typeface="+mn-lt"/>
                <a:ea typeface="+mn-ea"/>
                <a:cs typeface="+mn-cs"/>
              </a:rPr>
              <a:t>kollajen</a:t>
            </a:r>
            <a:r>
              <a:rPr lang="tr-TR" sz="1200" b="0" i="0" kern="1200" dirty="0" smtClean="0">
                <a:solidFill>
                  <a:schemeClr val="tx1"/>
                </a:solidFill>
                <a:effectLst/>
                <a:latin typeface="+mn-lt"/>
                <a:ea typeface="+mn-ea"/>
                <a:cs typeface="+mn-cs"/>
              </a:rPr>
              <a:t> ve </a:t>
            </a:r>
            <a:r>
              <a:rPr lang="tr-TR" sz="1200" b="0" i="0" kern="1200" dirty="0" err="1" smtClean="0">
                <a:solidFill>
                  <a:schemeClr val="tx1"/>
                </a:solidFill>
                <a:effectLst/>
                <a:latin typeface="+mn-lt"/>
                <a:ea typeface="+mn-ea"/>
                <a:cs typeface="+mn-cs"/>
              </a:rPr>
              <a:t>proteoglikan</a:t>
            </a:r>
            <a:r>
              <a:rPr lang="tr-TR" sz="1200" b="0" i="0" kern="1200" dirty="0" smtClean="0">
                <a:solidFill>
                  <a:schemeClr val="tx1"/>
                </a:solidFill>
                <a:effectLst/>
                <a:latin typeface="+mn-lt"/>
                <a:ea typeface="+mn-ea"/>
                <a:cs typeface="+mn-cs"/>
              </a:rPr>
              <a:t> yıkımı belirteçlerinin yaralanmadan sonra akut olarak mevcut olduğunu ve zaman içinde devam ettiğini gösteren çalışmalarla desteklenmektedir</a:t>
            </a:r>
          </a:p>
          <a:p>
            <a:endParaRPr lang="tr-TR" sz="1200" b="0" i="0" kern="1200" dirty="0" smtClean="0">
              <a:solidFill>
                <a:schemeClr val="tx1"/>
              </a:solidFill>
              <a:effectLst/>
              <a:latin typeface="+mn-lt"/>
              <a:ea typeface="+mn-ea"/>
              <a:cs typeface="+mn-cs"/>
            </a:endParaRPr>
          </a:p>
          <a:p>
            <a:r>
              <a:rPr lang="tr-TR" sz="1200" b="0" i="0" kern="1200" dirty="0" smtClean="0">
                <a:solidFill>
                  <a:schemeClr val="tx1"/>
                </a:solidFill>
                <a:effectLst/>
                <a:latin typeface="+mn-lt"/>
                <a:ea typeface="+mn-ea"/>
                <a:cs typeface="+mn-cs"/>
              </a:rPr>
              <a:t> </a:t>
            </a:r>
            <a:r>
              <a:rPr lang="tr-TR" sz="1200" b="0" i="0" kern="1200" dirty="0" err="1" smtClean="0">
                <a:solidFill>
                  <a:schemeClr val="tx1"/>
                </a:solidFill>
                <a:effectLst/>
                <a:latin typeface="+mn-lt"/>
                <a:ea typeface="+mn-ea"/>
                <a:cs typeface="+mn-cs"/>
              </a:rPr>
              <a:t>Adipoz</a:t>
            </a:r>
            <a:r>
              <a:rPr lang="tr-TR" sz="1200" b="0" i="0" kern="1200" dirty="0" smtClean="0">
                <a:solidFill>
                  <a:schemeClr val="tx1"/>
                </a:solidFill>
                <a:effectLst/>
                <a:latin typeface="+mn-lt"/>
                <a:ea typeface="+mn-ea"/>
                <a:cs typeface="+mn-cs"/>
              </a:rPr>
              <a:t> dokudaki </a:t>
            </a:r>
            <a:r>
              <a:rPr lang="tr-TR" sz="1200" b="0" i="0" kern="1200" dirty="0" err="1" smtClean="0">
                <a:solidFill>
                  <a:schemeClr val="tx1"/>
                </a:solidFill>
                <a:effectLst/>
                <a:latin typeface="+mn-lt"/>
                <a:ea typeface="+mn-ea"/>
                <a:cs typeface="+mn-cs"/>
              </a:rPr>
              <a:t>makrofajlar</a:t>
            </a:r>
            <a:r>
              <a:rPr lang="tr-TR" sz="1200" b="0" i="0" kern="1200" dirty="0" smtClean="0">
                <a:solidFill>
                  <a:schemeClr val="tx1"/>
                </a:solidFill>
                <a:effectLst/>
                <a:latin typeface="+mn-lt"/>
                <a:ea typeface="+mn-ea"/>
                <a:cs typeface="+mn-cs"/>
              </a:rPr>
              <a:t>, IL-6 ve TNF-alfa dahil olmak üzere </a:t>
            </a:r>
            <a:r>
              <a:rPr lang="tr-TR" sz="1200" b="0" i="0" kern="1200" dirty="0" err="1" smtClean="0">
                <a:solidFill>
                  <a:schemeClr val="tx1"/>
                </a:solidFill>
                <a:effectLst/>
                <a:latin typeface="+mn-lt"/>
                <a:ea typeface="+mn-ea"/>
                <a:cs typeface="+mn-cs"/>
              </a:rPr>
              <a:t>proinflamatuar</a:t>
            </a:r>
            <a:r>
              <a:rPr lang="tr-TR" sz="1200" b="0" i="0" kern="1200" dirty="0" smtClean="0">
                <a:solidFill>
                  <a:schemeClr val="tx1"/>
                </a:solidFill>
                <a:effectLst/>
                <a:latin typeface="+mn-lt"/>
                <a:ea typeface="+mn-ea"/>
                <a:cs typeface="+mn-cs"/>
              </a:rPr>
              <a:t> </a:t>
            </a:r>
            <a:r>
              <a:rPr lang="tr-TR" sz="1200" b="0" i="0" kern="1200" dirty="0" err="1" smtClean="0">
                <a:solidFill>
                  <a:schemeClr val="tx1"/>
                </a:solidFill>
                <a:effectLst/>
                <a:latin typeface="+mn-lt"/>
                <a:ea typeface="+mn-ea"/>
                <a:cs typeface="+mn-cs"/>
              </a:rPr>
              <a:t>sitokinlerin</a:t>
            </a:r>
            <a:r>
              <a:rPr lang="tr-TR" sz="1200" b="0" i="0" kern="1200" dirty="0" smtClean="0">
                <a:solidFill>
                  <a:schemeClr val="tx1"/>
                </a:solidFill>
                <a:effectLst/>
                <a:latin typeface="+mn-lt"/>
                <a:ea typeface="+mn-ea"/>
                <a:cs typeface="+mn-cs"/>
              </a:rPr>
              <a:t> kaynağıdır ve </a:t>
            </a:r>
            <a:r>
              <a:rPr lang="tr-TR" sz="1200" b="0" i="0" kern="1200" dirty="0" err="1" smtClean="0">
                <a:solidFill>
                  <a:schemeClr val="tx1"/>
                </a:solidFill>
                <a:effectLst/>
                <a:latin typeface="+mn-lt"/>
                <a:ea typeface="+mn-ea"/>
                <a:cs typeface="+mn-cs"/>
              </a:rPr>
              <a:t>adipositler</a:t>
            </a:r>
            <a:r>
              <a:rPr lang="tr-TR" sz="1200" b="0" i="0" kern="1200" dirty="0" smtClean="0">
                <a:solidFill>
                  <a:schemeClr val="tx1"/>
                </a:solidFill>
                <a:effectLst/>
                <a:latin typeface="+mn-lt"/>
                <a:ea typeface="+mn-ea"/>
                <a:cs typeface="+mn-cs"/>
              </a:rPr>
              <a:t>, </a:t>
            </a:r>
            <a:r>
              <a:rPr lang="tr-TR" sz="1200" b="0" i="0" kern="1200" dirty="0" err="1" smtClean="0">
                <a:solidFill>
                  <a:schemeClr val="tx1"/>
                </a:solidFill>
                <a:effectLst/>
                <a:latin typeface="+mn-lt"/>
                <a:ea typeface="+mn-ea"/>
                <a:cs typeface="+mn-cs"/>
              </a:rPr>
              <a:t>leptin</a:t>
            </a:r>
            <a:r>
              <a:rPr lang="tr-TR" sz="1200" b="0" i="0" kern="1200" dirty="0" smtClean="0">
                <a:solidFill>
                  <a:schemeClr val="tx1"/>
                </a:solidFill>
                <a:effectLst/>
                <a:latin typeface="+mn-lt"/>
                <a:ea typeface="+mn-ea"/>
                <a:cs typeface="+mn-cs"/>
              </a:rPr>
              <a:t> gibi </a:t>
            </a:r>
            <a:r>
              <a:rPr lang="tr-TR" sz="1200" b="0" i="0" kern="1200" dirty="0" err="1" smtClean="0">
                <a:solidFill>
                  <a:schemeClr val="tx1"/>
                </a:solidFill>
                <a:effectLst/>
                <a:latin typeface="+mn-lt"/>
                <a:ea typeface="+mn-ea"/>
                <a:cs typeface="+mn-cs"/>
              </a:rPr>
              <a:t>adipokinler</a:t>
            </a:r>
            <a:r>
              <a:rPr lang="tr-TR" sz="1200" b="0" i="0" kern="1200" dirty="0" smtClean="0">
                <a:solidFill>
                  <a:schemeClr val="tx1"/>
                </a:solidFill>
                <a:effectLst/>
                <a:latin typeface="+mn-lt"/>
                <a:ea typeface="+mn-ea"/>
                <a:cs typeface="+mn-cs"/>
              </a:rPr>
              <a:t> üretir. </a:t>
            </a:r>
            <a:r>
              <a:rPr lang="tr-TR" sz="1200" b="0" i="0" kern="1200" dirty="0" err="1" smtClean="0">
                <a:solidFill>
                  <a:schemeClr val="tx1"/>
                </a:solidFill>
                <a:effectLst/>
                <a:latin typeface="+mn-lt"/>
                <a:ea typeface="+mn-ea"/>
                <a:cs typeface="+mn-cs"/>
              </a:rPr>
              <a:t>Obezite</a:t>
            </a:r>
            <a:r>
              <a:rPr lang="tr-TR" sz="1200" b="0" i="0" kern="1200" dirty="0" smtClean="0">
                <a:solidFill>
                  <a:schemeClr val="tx1"/>
                </a:solidFill>
                <a:effectLst/>
                <a:latin typeface="+mn-lt"/>
                <a:ea typeface="+mn-ea"/>
                <a:cs typeface="+mn-cs"/>
              </a:rPr>
              <a:t> ile ilişkili </a:t>
            </a:r>
            <a:r>
              <a:rPr lang="tr-TR" sz="1200" b="0" i="0" kern="1200" dirty="0" err="1" smtClean="0">
                <a:solidFill>
                  <a:schemeClr val="tx1"/>
                </a:solidFill>
                <a:effectLst/>
                <a:latin typeface="+mn-lt"/>
                <a:ea typeface="+mn-ea"/>
                <a:cs typeface="+mn-cs"/>
              </a:rPr>
              <a:t>sitokinler</a:t>
            </a:r>
            <a:r>
              <a:rPr lang="tr-TR" sz="1200" b="0" i="0" kern="1200" dirty="0" smtClean="0">
                <a:solidFill>
                  <a:schemeClr val="tx1"/>
                </a:solidFill>
                <a:effectLst/>
                <a:latin typeface="+mn-lt"/>
                <a:ea typeface="+mn-ea"/>
                <a:cs typeface="+mn-cs"/>
              </a:rPr>
              <a:t>, OA gelişimine katkıda bulunabilecek düşük dereceli, sistemik, </a:t>
            </a:r>
            <a:r>
              <a:rPr lang="tr-TR" sz="1200" b="0" i="0" kern="1200" dirty="0" err="1" smtClean="0">
                <a:solidFill>
                  <a:schemeClr val="tx1"/>
                </a:solidFill>
                <a:effectLst/>
                <a:latin typeface="+mn-lt"/>
                <a:ea typeface="+mn-ea"/>
                <a:cs typeface="+mn-cs"/>
              </a:rPr>
              <a:t>proinflamatuar</a:t>
            </a:r>
            <a:r>
              <a:rPr lang="tr-TR" sz="1200" b="0" i="0" kern="1200" dirty="0" smtClean="0">
                <a:solidFill>
                  <a:schemeClr val="tx1"/>
                </a:solidFill>
                <a:effectLst/>
                <a:latin typeface="+mn-lt"/>
                <a:ea typeface="+mn-ea"/>
                <a:cs typeface="+mn-cs"/>
              </a:rPr>
              <a:t> bir durumu teşvik edebilirken, </a:t>
            </a:r>
            <a:r>
              <a:rPr lang="tr-TR" sz="1200" b="0" i="0" kern="1200" dirty="0" err="1" smtClean="0">
                <a:solidFill>
                  <a:schemeClr val="tx1"/>
                </a:solidFill>
                <a:effectLst/>
                <a:latin typeface="+mn-lt"/>
                <a:ea typeface="+mn-ea"/>
                <a:cs typeface="+mn-cs"/>
              </a:rPr>
              <a:t>leptinin</a:t>
            </a:r>
            <a:r>
              <a:rPr lang="tr-TR" sz="1200" b="0" i="0" kern="1200" dirty="0" smtClean="0">
                <a:solidFill>
                  <a:schemeClr val="tx1"/>
                </a:solidFill>
                <a:effectLst/>
                <a:latin typeface="+mn-lt"/>
                <a:ea typeface="+mn-ea"/>
                <a:cs typeface="+mn-cs"/>
              </a:rPr>
              <a:t> OA gelişimini teşvik eden eklem dokuları üzerinde doğrudan etkilere sahip olduğu öne sürülmüştür [26 </a:t>
            </a:r>
            <a:r>
              <a:rPr lang="tr-TR" sz="1200" b="0" i="0" u="none" strike="noStrike" kern="1200" dirty="0" smtClean="0">
                <a:solidFill>
                  <a:schemeClr val="tx1"/>
                </a:solidFill>
                <a:effectLst/>
                <a:latin typeface="+mn-lt"/>
                <a:ea typeface="+mn-ea"/>
                <a:cs typeface="+mn-cs"/>
                <a:hlinkClick r:id="rId4"/>
              </a:rPr>
              <a:t>]</a:t>
            </a:r>
            <a:r>
              <a:rPr lang="tr-TR" sz="1200" b="0" i="0" kern="1200" dirty="0" smtClean="0">
                <a:solidFill>
                  <a:schemeClr val="tx1"/>
                </a:solidFill>
                <a:effectLst/>
                <a:latin typeface="+mn-lt"/>
                <a:ea typeface="+mn-ea"/>
                <a:cs typeface="+mn-cs"/>
              </a:rPr>
              <a:t> . </a:t>
            </a:r>
            <a:r>
              <a:rPr lang="tr-TR" sz="1200" b="0" i="0" kern="1200" dirty="0" err="1" smtClean="0">
                <a:solidFill>
                  <a:schemeClr val="tx1"/>
                </a:solidFill>
                <a:effectLst/>
                <a:latin typeface="+mn-lt"/>
                <a:ea typeface="+mn-ea"/>
                <a:cs typeface="+mn-cs"/>
              </a:rPr>
              <a:t>Obeziteyle</a:t>
            </a:r>
            <a:r>
              <a:rPr lang="tr-TR" sz="1200" b="0" i="0" kern="1200" dirty="0" smtClean="0">
                <a:solidFill>
                  <a:schemeClr val="tx1"/>
                </a:solidFill>
                <a:effectLst/>
                <a:latin typeface="+mn-lt"/>
                <a:ea typeface="+mn-ea"/>
                <a:cs typeface="+mn-cs"/>
              </a:rPr>
              <a:t> ilişkili </a:t>
            </a:r>
            <a:r>
              <a:rPr lang="tr-TR" sz="1200" b="0" i="0" kern="1200" dirty="0" err="1" smtClean="0">
                <a:solidFill>
                  <a:schemeClr val="tx1"/>
                </a:solidFill>
                <a:effectLst/>
                <a:latin typeface="+mn-lt"/>
                <a:ea typeface="+mn-ea"/>
                <a:cs typeface="+mn-cs"/>
              </a:rPr>
              <a:t>metabolik</a:t>
            </a:r>
            <a:r>
              <a:rPr lang="tr-TR" sz="1200" b="0" i="0" kern="1200" dirty="0" smtClean="0">
                <a:solidFill>
                  <a:schemeClr val="tx1"/>
                </a:solidFill>
                <a:effectLst/>
                <a:latin typeface="+mn-lt"/>
                <a:ea typeface="+mn-ea"/>
                <a:cs typeface="+mn-cs"/>
              </a:rPr>
              <a:t> OA aynı zamanda </a:t>
            </a:r>
            <a:r>
              <a:rPr lang="tr-TR" sz="1200" b="0" i="0" kern="1200" dirty="0" err="1" smtClean="0">
                <a:solidFill>
                  <a:schemeClr val="tx1"/>
                </a:solidFill>
                <a:effectLst/>
                <a:latin typeface="+mn-lt"/>
                <a:ea typeface="+mn-ea"/>
                <a:cs typeface="+mn-cs"/>
              </a:rPr>
              <a:t>lipid</a:t>
            </a:r>
            <a:r>
              <a:rPr lang="tr-TR" sz="1200" b="0" i="0" kern="1200" dirty="0" smtClean="0">
                <a:solidFill>
                  <a:schemeClr val="tx1"/>
                </a:solidFill>
                <a:effectLst/>
                <a:latin typeface="+mn-lt"/>
                <a:ea typeface="+mn-ea"/>
                <a:cs typeface="+mn-cs"/>
              </a:rPr>
              <a:t> metabolizmasındaki değişiklikleri ve </a:t>
            </a:r>
            <a:r>
              <a:rPr lang="tr-TR" sz="1200" b="0" i="0" kern="1200" dirty="0" err="1" smtClean="0">
                <a:solidFill>
                  <a:schemeClr val="tx1"/>
                </a:solidFill>
                <a:effectLst/>
                <a:latin typeface="+mn-lt"/>
                <a:ea typeface="+mn-ea"/>
                <a:cs typeface="+mn-cs"/>
              </a:rPr>
              <a:t>peroksizom</a:t>
            </a:r>
            <a:r>
              <a:rPr lang="tr-TR" sz="1200" b="0" i="0" kern="1200" dirty="0" smtClean="0">
                <a:solidFill>
                  <a:schemeClr val="tx1"/>
                </a:solidFill>
                <a:effectLst/>
                <a:latin typeface="+mn-lt"/>
                <a:ea typeface="+mn-ea"/>
                <a:cs typeface="+mn-cs"/>
              </a:rPr>
              <a:t> </a:t>
            </a:r>
            <a:r>
              <a:rPr lang="tr-TR" sz="1200" b="0" i="0" kern="1200" dirty="0" err="1" smtClean="0">
                <a:solidFill>
                  <a:schemeClr val="tx1"/>
                </a:solidFill>
                <a:effectLst/>
                <a:latin typeface="+mn-lt"/>
                <a:ea typeface="+mn-ea"/>
                <a:cs typeface="+mn-cs"/>
              </a:rPr>
              <a:t>proliferatörüyle</a:t>
            </a:r>
            <a:r>
              <a:rPr lang="tr-TR" sz="1200" b="0" i="0" kern="1200" dirty="0" smtClean="0">
                <a:solidFill>
                  <a:schemeClr val="tx1"/>
                </a:solidFill>
                <a:effectLst/>
                <a:latin typeface="+mn-lt"/>
                <a:ea typeface="+mn-ea"/>
                <a:cs typeface="+mn-cs"/>
              </a:rPr>
              <a:t> aktive olan reseptör (PPAR)-delta aktivitesinin artmasını da içerebilir</a:t>
            </a:r>
          </a:p>
          <a:p>
            <a:pPr marL="0" marR="0" lvl="0" indent="0" algn="l" defTabSz="914400" rtl="0" eaLnBrk="1" fontAlgn="auto" latinLnBrk="0" hangingPunct="1">
              <a:lnSpc>
                <a:spcPct val="100000"/>
              </a:lnSpc>
              <a:spcBef>
                <a:spcPts val="0"/>
              </a:spcBef>
              <a:spcAft>
                <a:spcPts val="0"/>
              </a:spcAft>
              <a:buClrTx/>
              <a:buSzTx/>
              <a:buFontTx/>
              <a:buNone/>
              <a:tabLst/>
              <a:defRPr/>
            </a:pPr>
            <a:r>
              <a:rPr lang="tr-TR" sz="1200" dirty="0" smtClean="0"/>
              <a:t>Eklem dokularını etkileyen değişiklikler arasında normal kemik yapısının kaybı, bağ ve </a:t>
            </a:r>
            <a:r>
              <a:rPr lang="tr-TR" sz="1200" dirty="0" err="1" smtClean="0"/>
              <a:t>tendonların</a:t>
            </a:r>
            <a:r>
              <a:rPr lang="tr-TR" sz="1200" dirty="0" smtClean="0"/>
              <a:t> sertliğinin artması ve </a:t>
            </a:r>
            <a:r>
              <a:rPr lang="tr-TR" sz="1200" dirty="0" err="1" smtClean="0"/>
              <a:t>menisküs</a:t>
            </a:r>
            <a:r>
              <a:rPr lang="tr-TR" sz="1200" dirty="0" smtClean="0"/>
              <a:t> dejenerasyonu yer alır. </a:t>
            </a:r>
            <a:r>
              <a:rPr lang="tr-TR" sz="1200" dirty="0" err="1" smtClean="0"/>
              <a:t>Matriks</a:t>
            </a:r>
            <a:r>
              <a:rPr lang="tr-TR" sz="1200" dirty="0" smtClean="0"/>
              <a:t> değişiklikleri eklem kıkırdağının yaşla birlikte incelmesini, </a:t>
            </a:r>
            <a:r>
              <a:rPr lang="tr-TR" sz="1200" dirty="0" err="1" smtClean="0"/>
              <a:t>hidrasyonun</a:t>
            </a:r>
            <a:r>
              <a:rPr lang="tr-TR" sz="1200" dirty="0" smtClean="0"/>
              <a:t> azalmasını ve ileri </a:t>
            </a:r>
            <a:r>
              <a:rPr lang="tr-TR" sz="1200" dirty="0" err="1" smtClean="0"/>
              <a:t>glikasyon</a:t>
            </a:r>
            <a:r>
              <a:rPr lang="tr-TR" sz="1200" dirty="0" smtClean="0"/>
              <a:t> son ürünlerini (</a:t>
            </a:r>
            <a:r>
              <a:rPr lang="tr-TR" sz="1200" dirty="0" err="1" smtClean="0"/>
              <a:t>AGE'ler</a:t>
            </a:r>
            <a:r>
              <a:rPr lang="tr-TR" sz="1200" dirty="0" smtClean="0"/>
              <a:t>) içeren proteinlerin birikmesini içerir. </a:t>
            </a:r>
            <a:r>
              <a:rPr lang="tr-TR" sz="1200" dirty="0" err="1" smtClean="0"/>
              <a:t>AGE'ler</a:t>
            </a:r>
            <a:r>
              <a:rPr lang="tr-TR" sz="1200" dirty="0" smtClean="0"/>
              <a:t> </a:t>
            </a:r>
            <a:r>
              <a:rPr lang="tr-TR" sz="1200" dirty="0" err="1" smtClean="0"/>
              <a:t>kolajenin</a:t>
            </a:r>
            <a:r>
              <a:rPr lang="tr-TR" sz="1200" dirty="0" smtClean="0"/>
              <a:t> çapraz bağlanmasının artmasına neden olur ve bu da artan "kırılganlık" ile karakterize edilen biyomekanik özelliklerin değişmesine neden olur</a:t>
            </a:r>
            <a:endParaRPr lang="tr-TR" sz="1200" b="1" dirty="0" smtClean="0"/>
          </a:p>
          <a:p>
            <a:endParaRPr lang="tr-TR" dirty="0"/>
          </a:p>
        </p:txBody>
      </p:sp>
      <p:sp>
        <p:nvSpPr>
          <p:cNvPr id="4" name="Slayt Numarası Yer Tutucusu 3"/>
          <p:cNvSpPr>
            <a:spLocks noGrp="1"/>
          </p:cNvSpPr>
          <p:nvPr>
            <p:ph type="sldNum" sz="quarter" idx="10"/>
          </p:nvPr>
        </p:nvSpPr>
        <p:spPr/>
        <p:txBody>
          <a:bodyPr/>
          <a:lstStyle/>
          <a:p>
            <a:fld id="{BE885F44-B267-4CFE-BF57-C2178208A8CA}" type="slidenum">
              <a:rPr lang="tr-TR" smtClean="0"/>
              <a:t>7</a:t>
            </a:fld>
            <a:endParaRPr lang="tr-TR"/>
          </a:p>
        </p:txBody>
      </p:sp>
    </p:spTree>
    <p:extLst>
      <p:ext uri="{BB962C8B-B14F-4D97-AF65-F5344CB8AC3E}">
        <p14:creationId xmlns:p14="http://schemas.microsoft.com/office/powerpoint/2010/main" val="10294213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dirty="0" smtClean="0"/>
              <a:t>Diz OA olgularında M. </a:t>
            </a:r>
            <a:r>
              <a:rPr lang="tr-TR" dirty="0" err="1" smtClean="0"/>
              <a:t>quadriceps</a:t>
            </a:r>
            <a:r>
              <a:rPr lang="tr-TR" dirty="0" smtClean="0"/>
              <a:t> kuvvetinde azalma olduğu yapılan çalışmalarda belirtilmiştir. </a:t>
            </a:r>
          </a:p>
          <a:p>
            <a:endParaRPr lang="tr-TR" dirty="0"/>
          </a:p>
        </p:txBody>
      </p:sp>
      <p:sp>
        <p:nvSpPr>
          <p:cNvPr id="4" name="Slayt Numarası Yer Tutucusu 3"/>
          <p:cNvSpPr>
            <a:spLocks noGrp="1"/>
          </p:cNvSpPr>
          <p:nvPr>
            <p:ph type="sldNum" sz="quarter" idx="10"/>
          </p:nvPr>
        </p:nvSpPr>
        <p:spPr/>
        <p:txBody>
          <a:bodyPr/>
          <a:lstStyle/>
          <a:p>
            <a:fld id="{BE885F44-B267-4CFE-BF57-C2178208A8CA}" type="slidenum">
              <a:rPr lang="tr-TR" smtClean="0"/>
              <a:t>32</a:t>
            </a:fld>
            <a:endParaRPr lang="tr-TR"/>
          </a:p>
        </p:txBody>
      </p:sp>
    </p:spTree>
    <p:extLst>
      <p:ext uri="{BB962C8B-B14F-4D97-AF65-F5344CB8AC3E}">
        <p14:creationId xmlns:p14="http://schemas.microsoft.com/office/powerpoint/2010/main" val="7265066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kern="1200" dirty="0" smtClean="0">
                <a:solidFill>
                  <a:schemeClr val="tx1"/>
                </a:solidFill>
                <a:effectLst/>
                <a:latin typeface="+mn-lt"/>
                <a:ea typeface="+mn-ea"/>
                <a:cs typeface="+mn-cs"/>
              </a:rPr>
              <a:t>Toplam 579 hastayı içeren 8 RKÇ dahil edildi. Meta-analiz, diz </a:t>
            </a:r>
            <a:r>
              <a:rPr lang="tr-TR" sz="1200" b="0" i="0" kern="1200" dirty="0" err="1" smtClean="0">
                <a:solidFill>
                  <a:schemeClr val="tx1"/>
                </a:solidFill>
                <a:effectLst/>
                <a:latin typeface="+mn-lt"/>
                <a:ea typeface="+mn-ea"/>
                <a:cs typeface="+mn-cs"/>
              </a:rPr>
              <a:t>OA'li</a:t>
            </a:r>
            <a:r>
              <a:rPr lang="tr-TR" sz="1200" b="0" i="0" kern="1200" dirty="0" smtClean="0">
                <a:solidFill>
                  <a:schemeClr val="tx1"/>
                </a:solidFill>
                <a:effectLst/>
                <a:latin typeface="+mn-lt"/>
                <a:ea typeface="+mn-ea"/>
                <a:cs typeface="+mn-cs"/>
              </a:rPr>
              <a:t> hastalarda hem kısa hem de uzun vadeli müdahaleler için ağrının giderilmesi, fiziksel fonksiyon ve yaşam kalitesinin iyileştirilmesi açısından AQE ve LBE arasında anlamlı bir fark olmadığını gösterdi. Ancak </a:t>
            </a:r>
            <a:r>
              <a:rPr lang="tr-TR" sz="1200" b="0" i="0" kern="1200" dirty="0" err="1" smtClean="0">
                <a:solidFill>
                  <a:schemeClr val="tx1"/>
                </a:solidFill>
                <a:effectLst/>
                <a:latin typeface="+mn-lt"/>
                <a:ea typeface="+mn-ea"/>
                <a:cs typeface="+mn-cs"/>
              </a:rPr>
              <a:t>AQE'ye</a:t>
            </a:r>
            <a:r>
              <a:rPr lang="tr-TR" sz="1200" b="0" i="0" kern="1200" dirty="0" smtClean="0">
                <a:solidFill>
                  <a:schemeClr val="tx1"/>
                </a:solidFill>
                <a:effectLst/>
                <a:latin typeface="+mn-lt"/>
                <a:ea typeface="+mn-ea"/>
                <a:cs typeface="+mn-cs"/>
              </a:rPr>
              <a:t> bağlılık ve memnuniyet düzeyi </a:t>
            </a:r>
            <a:r>
              <a:rPr lang="tr-TR" sz="1200" b="0" i="0" kern="1200" dirty="0" err="1" smtClean="0">
                <a:solidFill>
                  <a:schemeClr val="tx1"/>
                </a:solidFill>
                <a:effectLst/>
                <a:latin typeface="+mn-lt"/>
                <a:ea typeface="+mn-ea"/>
                <a:cs typeface="+mn-cs"/>
              </a:rPr>
              <a:t>LBE'den</a:t>
            </a:r>
            <a:r>
              <a:rPr lang="tr-TR" sz="1200" b="0" i="0" kern="1200" dirty="0" smtClean="0">
                <a:solidFill>
                  <a:schemeClr val="tx1"/>
                </a:solidFill>
                <a:effectLst/>
                <a:latin typeface="+mn-lt"/>
                <a:ea typeface="+mn-ea"/>
                <a:cs typeface="+mn-cs"/>
              </a:rPr>
              <a:t> daha yüksekti. Müdahale yapılmamasına kıyasla AQE, günlük yaşam aktivitelerini artırmada hafif bir etki gösterdi </a:t>
            </a:r>
            <a:endParaRPr lang="tr-TR" dirty="0" smtClean="0"/>
          </a:p>
          <a:p>
            <a:endParaRPr lang="tr-TR" dirty="0"/>
          </a:p>
        </p:txBody>
      </p:sp>
      <p:sp>
        <p:nvSpPr>
          <p:cNvPr id="4" name="Slayt Numarası Yer Tutucusu 3"/>
          <p:cNvSpPr>
            <a:spLocks noGrp="1"/>
          </p:cNvSpPr>
          <p:nvPr>
            <p:ph type="sldNum" sz="quarter" idx="10"/>
          </p:nvPr>
        </p:nvSpPr>
        <p:spPr/>
        <p:txBody>
          <a:bodyPr/>
          <a:lstStyle/>
          <a:p>
            <a:fld id="{BE885F44-B267-4CFE-BF57-C2178208A8CA}" type="slidenum">
              <a:rPr lang="tr-TR" smtClean="0"/>
              <a:t>34</a:t>
            </a:fld>
            <a:endParaRPr lang="tr-TR"/>
          </a:p>
        </p:txBody>
      </p:sp>
    </p:spTree>
    <p:extLst>
      <p:ext uri="{BB962C8B-B14F-4D97-AF65-F5344CB8AC3E}">
        <p14:creationId xmlns:p14="http://schemas.microsoft.com/office/powerpoint/2010/main" val="18815534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BE885F44-B267-4CFE-BF57-C2178208A8CA}" type="slidenum">
              <a:rPr lang="tr-TR" smtClean="0"/>
              <a:t>36</a:t>
            </a:fld>
            <a:endParaRPr lang="tr-TR"/>
          </a:p>
        </p:txBody>
      </p:sp>
    </p:spTree>
    <p:extLst>
      <p:ext uri="{BB962C8B-B14F-4D97-AF65-F5344CB8AC3E}">
        <p14:creationId xmlns:p14="http://schemas.microsoft.com/office/powerpoint/2010/main" val="26715839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dirty="0" err="1" smtClean="0"/>
              <a:t>American</a:t>
            </a:r>
            <a:r>
              <a:rPr lang="tr-TR" dirty="0" smtClean="0"/>
              <a:t> </a:t>
            </a:r>
            <a:r>
              <a:rPr lang="tr-TR" dirty="0" err="1" smtClean="0"/>
              <a:t>College</a:t>
            </a:r>
            <a:r>
              <a:rPr lang="tr-TR" dirty="0" smtClean="0"/>
              <a:t> of </a:t>
            </a:r>
            <a:r>
              <a:rPr lang="tr-TR" dirty="0" err="1" smtClean="0"/>
              <a:t>Rheumatology</a:t>
            </a:r>
            <a:r>
              <a:rPr lang="tr-TR" dirty="0" smtClean="0"/>
              <a:t> (ACR) daha önce oral NSAİİ kullanmamış olan ve 75 yaş üstü hastalara  İA-HA önermemektedir. </a:t>
            </a:r>
            <a:r>
              <a:rPr lang="en-US" dirty="0" smtClean="0"/>
              <a:t>Osteoarthritis Research Society International (OARSI)</a:t>
            </a:r>
            <a:r>
              <a:rPr lang="tr-TR" dirty="0" smtClean="0"/>
              <a:t>’ye göre de İA-HA kullanımının diz OA için faydaları net değildir. </a:t>
            </a:r>
            <a:r>
              <a:rPr lang="tr-TR" dirty="0" err="1" smtClean="0"/>
              <a:t>European</a:t>
            </a:r>
            <a:r>
              <a:rPr lang="tr-TR" dirty="0" smtClean="0"/>
              <a:t> </a:t>
            </a:r>
            <a:r>
              <a:rPr lang="tr-TR" dirty="0" err="1" smtClean="0"/>
              <a:t>Society</a:t>
            </a:r>
            <a:r>
              <a:rPr lang="tr-TR" dirty="0" smtClean="0"/>
              <a:t> </a:t>
            </a:r>
            <a:r>
              <a:rPr lang="tr-TR" dirty="0" err="1" smtClean="0"/>
              <a:t>for</a:t>
            </a:r>
            <a:r>
              <a:rPr lang="tr-TR" dirty="0" smtClean="0"/>
              <a:t> </a:t>
            </a:r>
            <a:r>
              <a:rPr lang="tr-TR" dirty="0" err="1" smtClean="0"/>
              <a:t>Clinical</a:t>
            </a:r>
            <a:r>
              <a:rPr lang="tr-TR" dirty="0" smtClean="0"/>
              <a:t> </a:t>
            </a:r>
            <a:r>
              <a:rPr lang="tr-TR" dirty="0" err="1" smtClean="0"/>
              <a:t>and</a:t>
            </a:r>
            <a:r>
              <a:rPr lang="tr-TR" dirty="0" smtClean="0"/>
              <a:t> </a:t>
            </a:r>
            <a:r>
              <a:rPr lang="tr-TR" dirty="0" err="1" smtClean="0"/>
              <a:t>Economic</a:t>
            </a:r>
            <a:r>
              <a:rPr lang="tr-TR" dirty="0" smtClean="0"/>
              <a:t> </a:t>
            </a:r>
            <a:r>
              <a:rPr lang="tr-TR" dirty="0" err="1" smtClean="0"/>
              <a:t>Aspect</a:t>
            </a:r>
            <a:r>
              <a:rPr lang="tr-TR" dirty="0" smtClean="0"/>
              <a:t> of </a:t>
            </a:r>
            <a:r>
              <a:rPr lang="tr-TR" dirty="0" err="1" smtClean="0"/>
              <a:t>Osteoporosis</a:t>
            </a:r>
            <a:r>
              <a:rPr lang="tr-TR" dirty="0" smtClean="0"/>
              <a:t> </a:t>
            </a:r>
            <a:r>
              <a:rPr lang="tr-TR" dirty="0" err="1" smtClean="0"/>
              <a:t>and</a:t>
            </a:r>
            <a:r>
              <a:rPr lang="tr-TR" dirty="0" smtClean="0"/>
              <a:t> </a:t>
            </a:r>
            <a:r>
              <a:rPr lang="tr-TR" dirty="0" err="1" smtClean="0"/>
              <a:t>Osteoarthritis</a:t>
            </a:r>
            <a:r>
              <a:rPr lang="tr-TR" dirty="0" smtClean="0"/>
              <a:t> (ESCEO) ise NSAİİ kullanımına uygun olmayan hastalar için İA-HA kullanımı önermektedir. </a:t>
            </a:r>
          </a:p>
          <a:p>
            <a:endParaRPr lang="tr-TR" dirty="0"/>
          </a:p>
        </p:txBody>
      </p:sp>
      <p:sp>
        <p:nvSpPr>
          <p:cNvPr id="4" name="Slayt Numarası Yer Tutucusu 3"/>
          <p:cNvSpPr>
            <a:spLocks noGrp="1"/>
          </p:cNvSpPr>
          <p:nvPr>
            <p:ph type="sldNum" sz="quarter" idx="10"/>
          </p:nvPr>
        </p:nvSpPr>
        <p:spPr/>
        <p:txBody>
          <a:bodyPr/>
          <a:lstStyle/>
          <a:p>
            <a:fld id="{BE885F44-B267-4CFE-BF57-C2178208A8CA}" type="slidenum">
              <a:rPr lang="tr-TR" smtClean="0"/>
              <a:t>37</a:t>
            </a:fld>
            <a:endParaRPr lang="tr-TR"/>
          </a:p>
        </p:txBody>
      </p:sp>
    </p:spTree>
    <p:extLst>
      <p:ext uri="{BB962C8B-B14F-4D97-AF65-F5344CB8AC3E}">
        <p14:creationId xmlns:p14="http://schemas.microsoft.com/office/powerpoint/2010/main" val="4630751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sz="1200" b="0" i="0" kern="1200" dirty="0" err="1" smtClean="0">
                <a:solidFill>
                  <a:schemeClr val="tx1"/>
                </a:solidFill>
                <a:effectLst/>
                <a:latin typeface="+mn-lt"/>
                <a:ea typeface="+mn-ea"/>
                <a:cs typeface="+mn-cs"/>
              </a:rPr>
              <a:t>Osteoartrit</a:t>
            </a:r>
            <a:r>
              <a:rPr lang="tr-TR" sz="1200" b="0" i="0" kern="1200" dirty="0" smtClean="0">
                <a:solidFill>
                  <a:schemeClr val="tx1"/>
                </a:solidFill>
                <a:effectLst/>
                <a:latin typeface="+mn-lt"/>
                <a:ea typeface="+mn-ea"/>
                <a:cs typeface="+mn-cs"/>
              </a:rPr>
              <a:t> İndeksi (WOMAC), ağrı için görsel analog skala (VAS) ve </a:t>
            </a:r>
            <a:r>
              <a:rPr lang="tr-TR" sz="1200" b="0" i="0" kern="1200" dirty="0" err="1" smtClean="0">
                <a:solidFill>
                  <a:schemeClr val="tx1"/>
                </a:solidFill>
                <a:effectLst/>
                <a:latin typeface="+mn-lt"/>
                <a:ea typeface="+mn-ea"/>
                <a:cs typeface="+mn-cs"/>
              </a:rPr>
              <a:t>Subjektif</a:t>
            </a:r>
            <a:r>
              <a:rPr lang="tr-TR" sz="1200" b="0" i="0" kern="1200" dirty="0" smtClean="0">
                <a:solidFill>
                  <a:schemeClr val="tx1"/>
                </a:solidFill>
                <a:effectLst/>
                <a:latin typeface="+mn-lt"/>
                <a:ea typeface="+mn-ea"/>
                <a:cs typeface="+mn-cs"/>
              </a:rPr>
              <a:t> Uluslararası Diz Dokümantasyon Komitesi (IKDC) skalası ile değerlendirildi. Lökositten fakir ve lökositten zengin PRP alan hastalardan elde edilen sonuçları izole etmek için bir alt analiz de </a:t>
            </a:r>
            <a:r>
              <a:rPr lang="tr-TR" sz="1200" b="0" i="0" kern="1200" smtClean="0">
                <a:solidFill>
                  <a:schemeClr val="tx1"/>
                </a:solidFill>
                <a:effectLst/>
                <a:latin typeface="+mn-lt"/>
                <a:ea typeface="+mn-ea"/>
                <a:cs typeface="+mn-cs"/>
              </a:rPr>
              <a:t>yapıldı.</a:t>
            </a:r>
          </a:p>
          <a:p>
            <a:r>
              <a:rPr lang="tr-TR" sz="1200" b="0" i="0" kern="1200" smtClean="0">
                <a:solidFill>
                  <a:schemeClr val="tx1"/>
                </a:solidFill>
                <a:effectLst/>
                <a:latin typeface="+mn-lt"/>
                <a:ea typeface="+mn-ea"/>
                <a:cs typeface="+mn-cs"/>
              </a:rPr>
              <a:t>HA </a:t>
            </a:r>
            <a:r>
              <a:rPr lang="tr-TR" sz="1200" b="0" i="0" kern="1200" dirty="0" smtClean="0">
                <a:solidFill>
                  <a:schemeClr val="tx1"/>
                </a:solidFill>
                <a:effectLst/>
                <a:latin typeface="+mn-lt"/>
                <a:ea typeface="+mn-ea"/>
                <a:cs typeface="+mn-cs"/>
              </a:rPr>
              <a:t>hastaları ile karşılaştırıldığında PRP hastalarının son takiplerinde anlamlı derecede daha az ağrıya sahip olduğunu bildirdi ( </a:t>
            </a:r>
            <a:r>
              <a:rPr lang="tr-TR" sz="1200" b="0" i="1" kern="1200" dirty="0" smtClean="0">
                <a:solidFill>
                  <a:schemeClr val="tx1"/>
                </a:solidFill>
                <a:effectLst/>
                <a:latin typeface="+mn-lt"/>
                <a:ea typeface="+mn-ea"/>
                <a:cs typeface="+mn-cs"/>
              </a:rPr>
              <a:t>P</a:t>
            </a:r>
            <a:r>
              <a:rPr lang="tr-TR" sz="1200" b="0" i="0" kern="1200" dirty="0" smtClean="0">
                <a:solidFill>
                  <a:schemeClr val="tx1"/>
                </a:solidFill>
                <a:effectLst/>
                <a:latin typeface="+mn-lt"/>
                <a:ea typeface="+mn-ea"/>
                <a:cs typeface="+mn-cs"/>
              </a:rPr>
              <a:t> &lt; .05). Sübjektif IKDC sonuç skorunu temel alan 6 çalışmadan 3'ü, PRP hastalarının son takipte HA hastalarıyla karşılaştırıldığında anlamlı derecede daha iyi skorlara sahip olduğunu bildirdi ( </a:t>
            </a:r>
            <a:r>
              <a:rPr lang="tr-TR" sz="1200" b="0" i="1" kern="1200" dirty="0" smtClean="0">
                <a:solidFill>
                  <a:schemeClr val="tx1"/>
                </a:solidFill>
                <a:effectLst/>
                <a:latin typeface="+mn-lt"/>
                <a:ea typeface="+mn-ea"/>
                <a:cs typeface="+mn-cs"/>
              </a:rPr>
              <a:t>P</a:t>
            </a:r>
            <a:r>
              <a:rPr lang="tr-TR" sz="1200" b="0" i="0" kern="1200" dirty="0" smtClean="0">
                <a:solidFill>
                  <a:schemeClr val="tx1"/>
                </a:solidFill>
                <a:effectLst/>
                <a:latin typeface="+mn-lt"/>
                <a:ea typeface="+mn-ea"/>
                <a:cs typeface="+mn-cs"/>
              </a:rPr>
              <a:t> &lt; .05). Son olarak, lökositten fakir PRP, lökositten zengin </a:t>
            </a:r>
            <a:r>
              <a:rPr lang="tr-TR" sz="1200" b="0" i="0" kern="1200" dirty="0" err="1" smtClean="0">
                <a:solidFill>
                  <a:schemeClr val="tx1"/>
                </a:solidFill>
                <a:effectLst/>
                <a:latin typeface="+mn-lt"/>
                <a:ea typeface="+mn-ea"/>
                <a:cs typeface="+mn-cs"/>
              </a:rPr>
              <a:t>PRP'ye</a:t>
            </a:r>
            <a:r>
              <a:rPr lang="tr-TR" sz="1200" b="0" i="0" kern="1200" dirty="0" smtClean="0">
                <a:solidFill>
                  <a:schemeClr val="tx1"/>
                </a:solidFill>
                <a:effectLst/>
                <a:latin typeface="+mn-lt"/>
                <a:ea typeface="+mn-ea"/>
                <a:cs typeface="+mn-cs"/>
              </a:rPr>
              <a:t> kıyasla anlamlı derecede daha iyi Sübjektif IKDC skorları ile ilişkilendirildi </a:t>
            </a:r>
            <a:endParaRPr lang="tr-TR" dirty="0"/>
          </a:p>
        </p:txBody>
      </p:sp>
      <p:sp>
        <p:nvSpPr>
          <p:cNvPr id="4" name="Slayt Numarası Yer Tutucusu 3"/>
          <p:cNvSpPr>
            <a:spLocks noGrp="1"/>
          </p:cNvSpPr>
          <p:nvPr>
            <p:ph type="sldNum" sz="quarter" idx="10"/>
          </p:nvPr>
        </p:nvSpPr>
        <p:spPr/>
        <p:txBody>
          <a:bodyPr/>
          <a:lstStyle/>
          <a:p>
            <a:fld id="{BE885F44-B267-4CFE-BF57-C2178208A8CA}" type="slidenum">
              <a:rPr lang="tr-TR" smtClean="0"/>
              <a:t>38</a:t>
            </a:fld>
            <a:endParaRPr lang="tr-TR"/>
          </a:p>
        </p:txBody>
      </p:sp>
    </p:spTree>
    <p:extLst>
      <p:ext uri="{BB962C8B-B14F-4D97-AF65-F5344CB8AC3E}">
        <p14:creationId xmlns:p14="http://schemas.microsoft.com/office/powerpoint/2010/main" val="6491569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dirty="0" smtClean="0">
                <a:solidFill>
                  <a:schemeClr val="tx1">
                    <a:lumMod val="85000"/>
                    <a:lumOff val="15000"/>
                  </a:schemeClr>
                </a:solidFill>
                <a:latin typeface="Times New Roman" panose="02020603050405020304" pitchFamily="18" charset="0"/>
                <a:cs typeface="Times New Roman" panose="02020603050405020304" pitchFamily="18" charset="0"/>
              </a:rPr>
              <a:t>RA kendi kendini sınırlayan çok hafif formlardan başlayarak çoklu organ yıkımı ve erken ölüme kadar götüren şekillerde olabilir.</a:t>
            </a:r>
          </a:p>
          <a:p>
            <a:endParaRPr lang="tr-TR" dirty="0"/>
          </a:p>
        </p:txBody>
      </p:sp>
      <p:sp>
        <p:nvSpPr>
          <p:cNvPr id="4" name="Slayt Numarası Yer Tutucusu 3"/>
          <p:cNvSpPr>
            <a:spLocks noGrp="1"/>
          </p:cNvSpPr>
          <p:nvPr>
            <p:ph type="sldNum" sz="quarter" idx="10"/>
          </p:nvPr>
        </p:nvSpPr>
        <p:spPr/>
        <p:txBody>
          <a:bodyPr/>
          <a:lstStyle/>
          <a:p>
            <a:fld id="{BE885F44-B267-4CFE-BF57-C2178208A8CA}" type="slidenum">
              <a:rPr lang="tr-TR" smtClean="0"/>
              <a:t>40</a:t>
            </a:fld>
            <a:endParaRPr lang="tr-TR"/>
          </a:p>
        </p:txBody>
      </p:sp>
    </p:spTree>
    <p:extLst>
      <p:ext uri="{BB962C8B-B14F-4D97-AF65-F5344CB8AC3E}">
        <p14:creationId xmlns:p14="http://schemas.microsoft.com/office/powerpoint/2010/main" val="33820774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dirty="0" err="1" smtClean="0">
                <a:latin typeface="Times New Roman" panose="02020603050405020304" pitchFamily="18" charset="0"/>
                <a:cs typeface="Times New Roman" panose="02020603050405020304" pitchFamily="18" charset="0"/>
              </a:rPr>
              <a:t>Monoartiküler</a:t>
            </a:r>
            <a:r>
              <a:rPr lang="tr-TR" sz="1200" dirty="0" smtClean="0">
                <a:latin typeface="Times New Roman" panose="02020603050405020304" pitchFamily="18" charset="0"/>
                <a:cs typeface="Times New Roman" panose="02020603050405020304" pitchFamily="18" charset="0"/>
              </a:rPr>
              <a:t> hastalık başlangıçta ara sıra görülür</a:t>
            </a:r>
          </a:p>
          <a:p>
            <a:endParaRPr lang="tr-TR" dirty="0"/>
          </a:p>
        </p:txBody>
      </p:sp>
      <p:sp>
        <p:nvSpPr>
          <p:cNvPr id="4" name="Slayt Numarası Yer Tutucusu 3"/>
          <p:cNvSpPr>
            <a:spLocks noGrp="1"/>
          </p:cNvSpPr>
          <p:nvPr>
            <p:ph type="sldNum" sz="quarter" idx="10"/>
          </p:nvPr>
        </p:nvSpPr>
        <p:spPr/>
        <p:txBody>
          <a:bodyPr/>
          <a:lstStyle/>
          <a:p>
            <a:fld id="{BE885F44-B267-4CFE-BF57-C2178208A8CA}" type="slidenum">
              <a:rPr lang="tr-TR" smtClean="0"/>
              <a:t>42</a:t>
            </a:fld>
            <a:endParaRPr lang="tr-TR"/>
          </a:p>
        </p:txBody>
      </p:sp>
    </p:spTree>
    <p:extLst>
      <p:ext uri="{BB962C8B-B14F-4D97-AF65-F5344CB8AC3E}">
        <p14:creationId xmlns:p14="http://schemas.microsoft.com/office/powerpoint/2010/main" val="14529862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indent="0">
              <a:buNone/>
            </a:pPr>
            <a:r>
              <a:rPr lang="tr-TR" sz="1200" dirty="0" smtClean="0"/>
              <a:t>Bazen tırnak yatağında veya parmak </a:t>
            </a:r>
            <a:r>
              <a:rPr lang="tr-TR" sz="1200" dirty="0" err="1" smtClean="0"/>
              <a:t>pulpasında</a:t>
            </a:r>
            <a:r>
              <a:rPr lang="tr-TR" sz="1200" dirty="0" smtClean="0"/>
              <a:t> küçük </a:t>
            </a:r>
            <a:r>
              <a:rPr lang="tr-TR" sz="1200" dirty="0" err="1" smtClean="0"/>
              <a:t>hemorajik</a:t>
            </a:r>
            <a:r>
              <a:rPr lang="tr-TR" sz="1200" dirty="0" smtClean="0"/>
              <a:t> </a:t>
            </a:r>
            <a:r>
              <a:rPr lang="tr-TR" sz="1200" dirty="0" err="1" smtClean="0"/>
              <a:t>enfarkt</a:t>
            </a:r>
            <a:r>
              <a:rPr lang="tr-TR" sz="1200" dirty="0" smtClean="0"/>
              <a:t> alanları şeklinde ortaya çıkan küçük damar </a:t>
            </a:r>
            <a:r>
              <a:rPr lang="tr-TR" sz="1200" dirty="0" err="1" smtClean="0"/>
              <a:t>vasküliti</a:t>
            </a:r>
            <a:r>
              <a:rPr lang="tr-TR" sz="1200" dirty="0" smtClean="0"/>
              <a:t> gelişir.</a:t>
            </a:r>
            <a:endParaRPr lang="tr-TR" sz="1200" dirty="0"/>
          </a:p>
        </p:txBody>
      </p:sp>
      <p:sp>
        <p:nvSpPr>
          <p:cNvPr id="4" name="Slayt Numarası Yer Tutucusu 3"/>
          <p:cNvSpPr>
            <a:spLocks noGrp="1"/>
          </p:cNvSpPr>
          <p:nvPr>
            <p:ph type="sldNum" sz="quarter" idx="10"/>
          </p:nvPr>
        </p:nvSpPr>
        <p:spPr/>
        <p:txBody>
          <a:bodyPr/>
          <a:lstStyle/>
          <a:p>
            <a:fld id="{BE885F44-B267-4CFE-BF57-C2178208A8CA}" type="slidenum">
              <a:rPr lang="tr-TR" smtClean="0"/>
              <a:t>45</a:t>
            </a:fld>
            <a:endParaRPr lang="tr-TR"/>
          </a:p>
        </p:txBody>
      </p:sp>
    </p:spTree>
    <p:extLst>
      <p:ext uri="{BB962C8B-B14F-4D97-AF65-F5344CB8AC3E}">
        <p14:creationId xmlns:p14="http://schemas.microsoft.com/office/powerpoint/2010/main" val="145166764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a:buFont typeface="Wingdings" panose="05000000000000000000" pitchFamily="2" charset="2"/>
              <a:buChar char="ü"/>
            </a:pPr>
            <a:r>
              <a:rPr lang="tr-TR" sz="1200" dirty="0" smtClean="0">
                <a:latin typeface="Times New Roman" panose="02020603050405020304" pitchFamily="18" charset="0"/>
                <a:cs typeface="Times New Roman" panose="02020603050405020304" pitchFamily="18" charset="0"/>
              </a:rPr>
              <a:t>Klinik olarak RA  tanısından şüphe duyuluyorsa tedaviye başlamak için </a:t>
            </a:r>
          </a:p>
          <a:p>
            <a:pPr marL="0" indent="0">
              <a:buNone/>
            </a:pPr>
            <a:r>
              <a:rPr lang="tr-TR" sz="1200" dirty="0" smtClean="0">
                <a:latin typeface="Times New Roman" panose="02020603050405020304" pitchFamily="18" charset="0"/>
                <a:cs typeface="Times New Roman" panose="02020603050405020304" pitchFamily="18" charset="0"/>
              </a:rPr>
              <a:t>    radyografilerde ilerlemiş yıkımı görmeyi beklenmemelidir.</a:t>
            </a:r>
          </a:p>
          <a:p>
            <a:endParaRPr lang="tr-TR" dirty="0"/>
          </a:p>
        </p:txBody>
      </p:sp>
      <p:sp>
        <p:nvSpPr>
          <p:cNvPr id="4" name="Slayt Numarası Yer Tutucusu 3"/>
          <p:cNvSpPr>
            <a:spLocks noGrp="1"/>
          </p:cNvSpPr>
          <p:nvPr>
            <p:ph type="sldNum" sz="quarter" idx="10"/>
          </p:nvPr>
        </p:nvSpPr>
        <p:spPr/>
        <p:txBody>
          <a:bodyPr/>
          <a:lstStyle/>
          <a:p>
            <a:fld id="{BE885F44-B267-4CFE-BF57-C2178208A8CA}" type="slidenum">
              <a:rPr lang="tr-TR" smtClean="0"/>
              <a:t>47</a:t>
            </a:fld>
            <a:endParaRPr lang="tr-TR"/>
          </a:p>
        </p:txBody>
      </p:sp>
    </p:spTree>
    <p:extLst>
      <p:ext uri="{BB962C8B-B14F-4D97-AF65-F5344CB8AC3E}">
        <p14:creationId xmlns:p14="http://schemas.microsoft.com/office/powerpoint/2010/main" val="317298600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BE885F44-B267-4CFE-BF57-C2178208A8CA}" type="slidenum">
              <a:rPr lang="tr-TR" smtClean="0"/>
              <a:t>48</a:t>
            </a:fld>
            <a:endParaRPr lang="tr-TR"/>
          </a:p>
        </p:txBody>
      </p:sp>
    </p:spTree>
    <p:extLst>
      <p:ext uri="{BB962C8B-B14F-4D97-AF65-F5344CB8AC3E}">
        <p14:creationId xmlns:p14="http://schemas.microsoft.com/office/powerpoint/2010/main" val="27894861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dirty="0" smtClean="0"/>
              <a:t>Eklem dokusu hücrelerine aşırı ve anormal yükler getiren değiştirilmiş mekanikler, </a:t>
            </a:r>
            <a:r>
              <a:rPr lang="tr-TR" sz="1200" dirty="0" err="1" smtClean="0"/>
              <a:t>inflamatuar</a:t>
            </a:r>
            <a:r>
              <a:rPr lang="tr-TR" sz="1200" dirty="0" smtClean="0"/>
              <a:t> </a:t>
            </a:r>
            <a:r>
              <a:rPr lang="tr-TR" sz="1200" dirty="0" err="1" smtClean="0"/>
              <a:t>medyatörlerin</a:t>
            </a:r>
            <a:r>
              <a:rPr lang="tr-TR" sz="1200" dirty="0" smtClean="0"/>
              <a:t> ve </a:t>
            </a:r>
            <a:r>
              <a:rPr lang="tr-TR" sz="1200" dirty="0" err="1" smtClean="0"/>
              <a:t>proteolitik</a:t>
            </a:r>
            <a:r>
              <a:rPr lang="tr-TR" sz="1200" dirty="0" smtClean="0"/>
              <a:t> enzimlerin üretiminin artmasına neden olan </a:t>
            </a:r>
            <a:r>
              <a:rPr lang="tr-TR" sz="1200" dirty="0" err="1" smtClean="0"/>
              <a:t>mekanotransdüksiyon</a:t>
            </a:r>
            <a:r>
              <a:rPr lang="tr-TR" sz="1200" dirty="0" smtClean="0"/>
              <a:t> yollarını aktive eder. </a:t>
            </a:r>
          </a:p>
          <a:p>
            <a:pPr marL="0" marR="0" lvl="0" indent="0" algn="l" defTabSz="914400" rtl="0" eaLnBrk="1" fontAlgn="auto" latinLnBrk="0" hangingPunct="1">
              <a:lnSpc>
                <a:spcPct val="100000"/>
              </a:lnSpc>
              <a:spcBef>
                <a:spcPts val="0"/>
              </a:spcBef>
              <a:spcAft>
                <a:spcPts val="0"/>
              </a:spcAft>
              <a:buClrTx/>
              <a:buSzTx/>
              <a:buFontTx/>
              <a:buNone/>
              <a:tabLst/>
              <a:defRPr/>
            </a:pPr>
            <a:r>
              <a:rPr lang="tr-TR" sz="1200" dirty="0" smtClean="0"/>
              <a:t>Eklem şekli, OA gelişimini etkileyebilir. </a:t>
            </a:r>
          </a:p>
          <a:p>
            <a:r>
              <a:rPr lang="tr-TR" sz="1200" dirty="0" err="1" smtClean="0"/>
              <a:t>OA'nın</a:t>
            </a:r>
            <a:r>
              <a:rPr lang="tr-TR" sz="1200" dirty="0" smtClean="0"/>
              <a:t> yaşla güçlü ilişkisi, </a:t>
            </a:r>
            <a:r>
              <a:rPr lang="tr-TR" sz="1200" dirty="0" err="1" smtClean="0"/>
              <a:t>OA'nin</a:t>
            </a:r>
            <a:r>
              <a:rPr lang="tr-TR" sz="1200" dirty="0" smtClean="0"/>
              <a:t> menopoz sonrası yıllarda neden daha yaygın olduğunu açıklayabilir, ancak östrojen kaybının katkıda bulunan bir faktör olabilir.</a:t>
            </a:r>
          </a:p>
          <a:p>
            <a:endParaRPr lang="tr-TR" dirty="0" smtClean="0"/>
          </a:p>
          <a:p>
            <a:r>
              <a:rPr lang="tr-TR" sz="1200" dirty="0" err="1" smtClean="0"/>
              <a:t>Konjenital</a:t>
            </a:r>
            <a:r>
              <a:rPr lang="tr-TR" sz="1200" dirty="0" smtClean="0"/>
              <a:t> </a:t>
            </a:r>
            <a:r>
              <a:rPr lang="tr-TR" sz="1200" dirty="0" err="1" smtClean="0"/>
              <a:t>asetabular</a:t>
            </a:r>
            <a:r>
              <a:rPr lang="tr-TR" sz="1200" dirty="0" smtClean="0"/>
              <a:t> </a:t>
            </a:r>
            <a:r>
              <a:rPr lang="tr-TR" sz="1200" dirty="0" err="1" smtClean="0"/>
              <a:t>displazi</a:t>
            </a:r>
            <a:r>
              <a:rPr lang="tr-TR" sz="1200" dirty="0" smtClean="0"/>
              <a:t>, sıklıkla eklem </a:t>
            </a:r>
            <a:r>
              <a:rPr lang="tr-TR" sz="1200" dirty="0" err="1" smtClean="0"/>
              <a:t>replasmanı</a:t>
            </a:r>
            <a:r>
              <a:rPr lang="tr-TR" sz="1200" dirty="0" smtClean="0"/>
              <a:t> gerektiren prematüre kalça </a:t>
            </a:r>
            <a:r>
              <a:rPr lang="tr-TR" sz="1200" dirty="0" err="1" smtClean="0"/>
              <a:t>OA'sı</a:t>
            </a:r>
            <a:r>
              <a:rPr lang="tr-TR" sz="1200" dirty="0" smtClean="0"/>
              <a:t> ile ilişkilidir. </a:t>
            </a:r>
            <a:endParaRPr lang="tr-TR" dirty="0" smtClean="0"/>
          </a:p>
          <a:p>
            <a:endParaRPr lang="tr-TR" dirty="0"/>
          </a:p>
        </p:txBody>
      </p:sp>
      <p:sp>
        <p:nvSpPr>
          <p:cNvPr id="4" name="Slayt Numarası Yer Tutucusu 3"/>
          <p:cNvSpPr>
            <a:spLocks noGrp="1"/>
          </p:cNvSpPr>
          <p:nvPr>
            <p:ph type="sldNum" sz="quarter" idx="10"/>
          </p:nvPr>
        </p:nvSpPr>
        <p:spPr/>
        <p:txBody>
          <a:bodyPr/>
          <a:lstStyle/>
          <a:p>
            <a:fld id="{BE885F44-B267-4CFE-BF57-C2178208A8CA}" type="slidenum">
              <a:rPr lang="tr-TR" smtClean="0"/>
              <a:t>8</a:t>
            </a:fld>
            <a:endParaRPr lang="tr-TR"/>
          </a:p>
        </p:txBody>
      </p:sp>
    </p:spTree>
    <p:extLst>
      <p:ext uri="{BB962C8B-B14F-4D97-AF65-F5344CB8AC3E}">
        <p14:creationId xmlns:p14="http://schemas.microsoft.com/office/powerpoint/2010/main" val="146252973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BE885F44-B267-4CFE-BF57-C2178208A8CA}" type="slidenum">
              <a:rPr lang="tr-TR" smtClean="0"/>
              <a:t>49</a:t>
            </a:fld>
            <a:endParaRPr lang="tr-TR"/>
          </a:p>
        </p:txBody>
      </p:sp>
    </p:spTree>
    <p:extLst>
      <p:ext uri="{BB962C8B-B14F-4D97-AF65-F5344CB8AC3E}">
        <p14:creationId xmlns:p14="http://schemas.microsoft.com/office/powerpoint/2010/main" val="98331258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smtClean="0"/>
              <a:t>•</a:t>
            </a:r>
            <a:r>
              <a:rPr lang="tr-TR" dirty="0" err="1" smtClean="0"/>
              <a:t>İnflamatuarartrit</a:t>
            </a:r>
            <a:r>
              <a:rPr lang="tr-TR" dirty="0" smtClean="0"/>
              <a:t> •Sabah uyku sonrası belirgin •Tipik 30-60 </a:t>
            </a:r>
            <a:r>
              <a:rPr lang="tr-TR" dirty="0" err="1" smtClean="0"/>
              <a:t>dkveya</a:t>
            </a:r>
            <a:r>
              <a:rPr lang="tr-TR" dirty="0" smtClean="0"/>
              <a:t> daha uzun sürer •</a:t>
            </a:r>
            <a:r>
              <a:rPr lang="tr-TR" dirty="0" err="1" smtClean="0"/>
              <a:t>Sinovial</a:t>
            </a:r>
            <a:r>
              <a:rPr lang="tr-TR" dirty="0" smtClean="0"/>
              <a:t> </a:t>
            </a:r>
            <a:r>
              <a:rPr lang="tr-TR" dirty="0" err="1" smtClean="0"/>
              <a:t>hipertrofi</a:t>
            </a:r>
            <a:r>
              <a:rPr lang="tr-TR" dirty="0" smtClean="0"/>
              <a:t> •</a:t>
            </a:r>
            <a:r>
              <a:rPr lang="tr-TR" dirty="0" err="1" smtClean="0"/>
              <a:t>Sinovial</a:t>
            </a:r>
            <a:r>
              <a:rPr lang="tr-TR" dirty="0" smtClean="0"/>
              <a:t> </a:t>
            </a:r>
            <a:r>
              <a:rPr lang="tr-TR" dirty="0" err="1" smtClean="0"/>
              <a:t>effüzyon</a:t>
            </a:r>
            <a:r>
              <a:rPr lang="tr-TR" dirty="0" smtClean="0"/>
              <a:t> •Eklem çevresi </a:t>
            </a:r>
            <a:r>
              <a:rPr lang="tr-TR" dirty="0" err="1" smtClean="0"/>
              <a:t>inflamasyon</a:t>
            </a:r>
            <a:r>
              <a:rPr lang="tr-TR" dirty="0" smtClean="0"/>
              <a:t>  Kızarıklık ve ısı artışı</a:t>
            </a:r>
          </a:p>
          <a:p>
            <a:r>
              <a:rPr lang="tr-TR" dirty="0" smtClean="0"/>
              <a:t>•</a:t>
            </a:r>
            <a:r>
              <a:rPr lang="tr-TR" dirty="0" err="1" smtClean="0"/>
              <a:t>Noninflamatuarartrit</a:t>
            </a:r>
            <a:r>
              <a:rPr lang="tr-TR" dirty="0" smtClean="0"/>
              <a:t> •15 </a:t>
            </a:r>
            <a:r>
              <a:rPr lang="tr-TR" dirty="0" err="1" smtClean="0"/>
              <a:t>dkaz</a:t>
            </a:r>
            <a:r>
              <a:rPr lang="tr-TR" dirty="0" smtClean="0"/>
              <a:t> • </a:t>
            </a:r>
            <a:r>
              <a:rPr lang="tr-TR" dirty="0" err="1" smtClean="0"/>
              <a:t>İnaktikperyodutakip</a:t>
            </a:r>
            <a:r>
              <a:rPr lang="tr-TR" dirty="0" smtClean="0"/>
              <a:t> eder •</a:t>
            </a:r>
            <a:r>
              <a:rPr lang="tr-TR" dirty="0" err="1" smtClean="0"/>
              <a:t>Osteofit</a:t>
            </a:r>
            <a:r>
              <a:rPr lang="tr-TR" dirty="0" smtClean="0"/>
              <a:t> •</a:t>
            </a:r>
            <a:r>
              <a:rPr lang="tr-TR" dirty="0" err="1" smtClean="0"/>
              <a:t>Sinovial</a:t>
            </a:r>
            <a:r>
              <a:rPr lang="tr-TR" dirty="0" smtClean="0"/>
              <a:t> kist •Kalınlaşma •</a:t>
            </a:r>
            <a:r>
              <a:rPr lang="tr-TR" dirty="0" err="1" smtClean="0"/>
              <a:t>Effüzyon</a:t>
            </a:r>
            <a:r>
              <a:rPr lang="tr-TR" dirty="0" smtClean="0"/>
              <a:t> </a:t>
            </a:r>
            <a:endParaRPr lang="tr-TR" dirty="0"/>
          </a:p>
        </p:txBody>
      </p:sp>
      <p:sp>
        <p:nvSpPr>
          <p:cNvPr id="4" name="Slayt Numarası Yer Tutucusu 3"/>
          <p:cNvSpPr>
            <a:spLocks noGrp="1"/>
          </p:cNvSpPr>
          <p:nvPr>
            <p:ph type="sldNum" sz="quarter" idx="10"/>
          </p:nvPr>
        </p:nvSpPr>
        <p:spPr/>
        <p:txBody>
          <a:bodyPr/>
          <a:lstStyle/>
          <a:p>
            <a:fld id="{BE885F44-B267-4CFE-BF57-C2178208A8CA}" type="slidenum">
              <a:rPr lang="tr-TR" smtClean="0"/>
              <a:t>50</a:t>
            </a:fld>
            <a:endParaRPr lang="tr-TR"/>
          </a:p>
        </p:txBody>
      </p:sp>
    </p:spTree>
    <p:extLst>
      <p:ext uri="{BB962C8B-B14F-4D97-AF65-F5344CB8AC3E}">
        <p14:creationId xmlns:p14="http://schemas.microsoft.com/office/powerpoint/2010/main" val="198960807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smtClean="0"/>
              <a:t>Ortaçağda aşırı beslenme ve alkol alımı ile </a:t>
            </a:r>
            <a:r>
              <a:rPr lang="tr-TR" dirty="0" err="1" smtClean="0"/>
              <a:t>ilğisininfark</a:t>
            </a:r>
            <a:r>
              <a:rPr lang="tr-TR" dirty="0" smtClean="0"/>
              <a:t> edilmesi ile kralların hastalığı olarak ifade edilmiştir.</a:t>
            </a:r>
            <a:endParaRPr lang="tr-TR" dirty="0"/>
          </a:p>
        </p:txBody>
      </p:sp>
      <p:sp>
        <p:nvSpPr>
          <p:cNvPr id="4" name="Slayt Numarası Yer Tutucusu 3"/>
          <p:cNvSpPr>
            <a:spLocks noGrp="1"/>
          </p:cNvSpPr>
          <p:nvPr>
            <p:ph type="sldNum" sz="quarter" idx="10"/>
          </p:nvPr>
        </p:nvSpPr>
        <p:spPr/>
        <p:txBody>
          <a:bodyPr/>
          <a:lstStyle/>
          <a:p>
            <a:fld id="{BE885F44-B267-4CFE-BF57-C2178208A8CA}" type="slidenum">
              <a:rPr lang="tr-TR" smtClean="0"/>
              <a:t>51</a:t>
            </a:fld>
            <a:endParaRPr lang="tr-TR"/>
          </a:p>
        </p:txBody>
      </p:sp>
    </p:spTree>
    <p:extLst>
      <p:ext uri="{BB962C8B-B14F-4D97-AF65-F5344CB8AC3E}">
        <p14:creationId xmlns:p14="http://schemas.microsoft.com/office/powerpoint/2010/main" val="203322206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dirty="0" smtClean="0">
                <a:solidFill>
                  <a:srgbClr val="92D050"/>
                </a:solidFill>
              </a:rPr>
              <a:t>USG</a:t>
            </a:r>
            <a:r>
              <a:rPr lang="tr-TR" dirty="0" smtClean="0"/>
              <a:t>: Erken evrede </a:t>
            </a:r>
            <a:r>
              <a:rPr lang="tr-TR" dirty="0" err="1" smtClean="0"/>
              <a:t>kartilaj</a:t>
            </a:r>
            <a:r>
              <a:rPr lang="tr-TR" dirty="0" smtClean="0"/>
              <a:t> zemininde MSU kristallerinin gösterilmesi</a:t>
            </a:r>
          </a:p>
          <a:p>
            <a:endParaRPr lang="tr-TR" dirty="0"/>
          </a:p>
        </p:txBody>
      </p:sp>
      <p:sp>
        <p:nvSpPr>
          <p:cNvPr id="4" name="Slayt Numarası Yer Tutucusu 3"/>
          <p:cNvSpPr>
            <a:spLocks noGrp="1"/>
          </p:cNvSpPr>
          <p:nvPr>
            <p:ph type="sldNum" sz="quarter" idx="10"/>
          </p:nvPr>
        </p:nvSpPr>
        <p:spPr/>
        <p:txBody>
          <a:bodyPr/>
          <a:lstStyle/>
          <a:p>
            <a:fld id="{BE885F44-B267-4CFE-BF57-C2178208A8CA}" type="slidenum">
              <a:rPr lang="tr-TR" smtClean="0"/>
              <a:t>54</a:t>
            </a:fld>
            <a:endParaRPr lang="tr-TR"/>
          </a:p>
        </p:txBody>
      </p:sp>
    </p:spTree>
    <p:extLst>
      <p:ext uri="{BB962C8B-B14F-4D97-AF65-F5344CB8AC3E}">
        <p14:creationId xmlns:p14="http://schemas.microsoft.com/office/powerpoint/2010/main" val="395830783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err="1" smtClean="0"/>
              <a:t>Asemptomatikdönemden</a:t>
            </a:r>
            <a:r>
              <a:rPr lang="tr-TR" dirty="0" smtClean="0"/>
              <a:t> kronik gutta ilerleme kişiden kişiye farklılık gösterir. En önemli faktör serum ürik asit düzeyidir</a:t>
            </a:r>
            <a:endParaRPr lang="tr-TR" dirty="0"/>
          </a:p>
        </p:txBody>
      </p:sp>
      <p:sp>
        <p:nvSpPr>
          <p:cNvPr id="4" name="Slayt Numarası Yer Tutucusu 3"/>
          <p:cNvSpPr>
            <a:spLocks noGrp="1"/>
          </p:cNvSpPr>
          <p:nvPr>
            <p:ph type="sldNum" sz="quarter" idx="10"/>
          </p:nvPr>
        </p:nvSpPr>
        <p:spPr/>
        <p:txBody>
          <a:bodyPr/>
          <a:lstStyle/>
          <a:p>
            <a:fld id="{BE885F44-B267-4CFE-BF57-C2178208A8CA}" type="slidenum">
              <a:rPr lang="tr-TR" smtClean="0"/>
              <a:t>55</a:t>
            </a:fld>
            <a:endParaRPr lang="tr-TR"/>
          </a:p>
        </p:txBody>
      </p:sp>
    </p:spTree>
    <p:extLst>
      <p:ext uri="{BB962C8B-B14F-4D97-AF65-F5344CB8AC3E}">
        <p14:creationId xmlns:p14="http://schemas.microsoft.com/office/powerpoint/2010/main" val="30470666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BE885F44-B267-4CFE-BF57-C2178208A8CA}" type="slidenum">
              <a:rPr lang="tr-TR" smtClean="0"/>
              <a:t>58</a:t>
            </a:fld>
            <a:endParaRPr lang="tr-TR"/>
          </a:p>
        </p:txBody>
      </p:sp>
    </p:spTree>
    <p:extLst>
      <p:ext uri="{BB962C8B-B14F-4D97-AF65-F5344CB8AC3E}">
        <p14:creationId xmlns:p14="http://schemas.microsoft.com/office/powerpoint/2010/main" val="125967982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dirty="0" err="1" smtClean="0">
                <a:solidFill>
                  <a:schemeClr val="tx1"/>
                </a:solidFill>
                <a:effectLst/>
                <a:latin typeface="+mn-lt"/>
                <a:ea typeface="+mn-ea"/>
                <a:cs typeface="+mn-cs"/>
                <a:hlinkClick r:id="rId3"/>
              </a:rPr>
              <a:t>Range</a:t>
            </a:r>
            <a:r>
              <a:rPr lang="tr-TR" sz="1200" b="0" i="0" u="none" strike="noStrike" kern="1200" dirty="0" smtClean="0">
                <a:solidFill>
                  <a:schemeClr val="tx1"/>
                </a:solidFill>
                <a:effectLst/>
                <a:latin typeface="+mn-lt"/>
                <a:ea typeface="+mn-ea"/>
                <a:cs typeface="+mn-cs"/>
                <a:hlinkClick r:id="rId3"/>
              </a:rPr>
              <a:t> of </a:t>
            </a:r>
            <a:r>
              <a:rPr lang="tr-TR" sz="1200" b="0" i="0" u="none" strike="noStrike" kern="1200" dirty="0" err="1" smtClean="0">
                <a:solidFill>
                  <a:schemeClr val="tx1"/>
                </a:solidFill>
                <a:effectLst/>
                <a:latin typeface="+mn-lt"/>
                <a:ea typeface="+mn-ea"/>
                <a:cs typeface="+mn-cs"/>
                <a:hlinkClick r:id="rId3"/>
              </a:rPr>
              <a:t>joint</a:t>
            </a:r>
            <a:r>
              <a:rPr lang="tr-TR" sz="1200" b="0" i="0" u="none" strike="noStrike" kern="1200" dirty="0" smtClean="0">
                <a:solidFill>
                  <a:schemeClr val="tx1"/>
                </a:solidFill>
                <a:effectLst/>
                <a:latin typeface="+mn-lt"/>
                <a:ea typeface="+mn-ea"/>
                <a:cs typeface="+mn-cs"/>
                <a:hlinkClick r:id="rId3"/>
              </a:rPr>
              <a:t> </a:t>
            </a:r>
            <a:r>
              <a:rPr lang="tr-TR" sz="1200" b="0" i="0" u="none" strike="noStrike" kern="1200" dirty="0" err="1" smtClean="0">
                <a:solidFill>
                  <a:schemeClr val="tx1"/>
                </a:solidFill>
                <a:effectLst/>
                <a:latin typeface="+mn-lt"/>
                <a:ea typeface="+mn-ea"/>
                <a:cs typeface="+mn-cs"/>
                <a:hlinkClick r:id="rId3"/>
              </a:rPr>
              <a:t>motion</a:t>
            </a:r>
            <a:endParaRPr lang="tr-TR" sz="1200" b="0" i="0" u="none" strike="noStrike" kern="1200" dirty="0" smtClean="0">
              <a:solidFill>
                <a:schemeClr val="tx1"/>
              </a:solidFill>
              <a:effectLst/>
              <a:latin typeface="+mn-lt"/>
              <a:ea typeface="+mn-ea"/>
              <a:cs typeface="+mn-cs"/>
              <a:hlinkClick r:id="rId3"/>
            </a:endParaRPr>
          </a:p>
          <a:p>
            <a:endParaRPr lang="tr-TR" dirty="0"/>
          </a:p>
        </p:txBody>
      </p:sp>
      <p:sp>
        <p:nvSpPr>
          <p:cNvPr id="4" name="Slayt Numarası Yer Tutucusu 3"/>
          <p:cNvSpPr>
            <a:spLocks noGrp="1"/>
          </p:cNvSpPr>
          <p:nvPr>
            <p:ph type="sldNum" sz="quarter" idx="10"/>
          </p:nvPr>
        </p:nvSpPr>
        <p:spPr/>
        <p:txBody>
          <a:bodyPr/>
          <a:lstStyle/>
          <a:p>
            <a:fld id="{BE885F44-B267-4CFE-BF57-C2178208A8CA}" type="slidenum">
              <a:rPr lang="tr-TR" smtClean="0"/>
              <a:t>59</a:t>
            </a:fld>
            <a:endParaRPr lang="tr-TR"/>
          </a:p>
        </p:txBody>
      </p:sp>
    </p:spTree>
    <p:extLst>
      <p:ext uri="{BB962C8B-B14F-4D97-AF65-F5344CB8AC3E}">
        <p14:creationId xmlns:p14="http://schemas.microsoft.com/office/powerpoint/2010/main" val="172589373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342900" marR="0" lvl="0" indent="-342900" algn="l" rtl="0">
              <a:lnSpc>
                <a:spcPct val="100000"/>
              </a:lnSpc>
              <a:spcBef>
                <a:spcPts val="600"/>
              </a:spcBef>
              <a:spcAft>
                <a:spcPts val="0"/>
              </a:spcAft>
              <a:buClr>
                <a:srgbClr val="000000"/>
              </a:buClr>
              <a:buFont typeface="Calibri"/>
              <a:buNone/>
            </a:pPr>
            <a:r>
              <a:rPr lang="tr-TR" dirty="0" smtClean="0"/>
              <a:t>ROM</a:t>
            </a:r>
            <a:r>
              <a:rPr lang="tr-TR" baseline="0" dirty="0" smtClean="0"/>
              <a:t> </a:t>
            </a:r>
            <a:r>
              <a:rPr lang="tr-TR" dirty="0" smtClean="0"/>
              <a:t>Eklem hareket açıklığı</a:t>
            </a:r>
            <a:r>
              <a:rPr lang="en-US" sz="1200" b="0" i="0" u="none" strike="noStrike" cap="none" dirty="0" smtClean="0">
                <a:solidFill>
                  <a:schemeClr val="dk2"/>
                </a:solidFill>
              </a:rPr>
              <a:t>	</a:t>
            </a:r>
            <a:endParaRPr lang="tr-TR" sz="1200" b="0" i="0" u="none" strike="noStrike" cap="none" dirty="0" smtClean="0">
              <a:solidFill>
                <a:schemeClr val="dk2"/>
              </a:solidFill>
            </a:endParaRPr>
          </a:p>
          <a:p>
            <a:pPr marL="342900" marR="0" lvl="0" indent="-342900" algn="l" rtl="0">
              <a:lnSpc>
                <a:spcPct val="100000"/>
              </a:lnSpc>
              <a:spcBef>
                <a:spcPts val="600"/>
              </a:spcBef>
              <a:spcAft>
                <a:spcPts val="0"/>
              </a:spcAft>
              <a:buClr>
                <a:srgbClr val="000000"/>
              </a:buClr>
              <a:buFont typeface="Calibri"/>
              <a:buNone/>
            </a:pPr>
            <a:r>
              <a:rPr lang="tr-TR" sz="1200" b="0" i="0" u="none" strike="noStrike" cap="none" dirty="0" smtClean="0">
                <a:solidFill>
                  <a:schemeClr val="dk2"/>
                </a:solidFill>
              </a:rPr>
              <a:t>                        </a:t>
            </a:r>
            <a:r>
              <a:rPr lang="en-US" sz="1200" b="0" i="0" u="none" strike="noStrike" cap="none" dirty="0" err="1" smtClean="0">
                <a:solidFill>
                  <a:schemeClr val="dk2"/>
                </a:solidFill>
              </a:rPr>
              <a:t>haftada</a:t>
            </a:r>
            <a:r>
              <a:rPr lang="en-US" sz="1200" b="0" i="0" u="none" strike="noStrike" cap="none" dirty="0" smtClean="0">
                <a:solidFill>
                  <a:schemeClr val="dk2"/>
                </a:solidFill>
              </a:rPr>
              <a:t> 2-3 </a:t>
            </a:r>
            <a:r>
              <a:rPr lang="en-US" sz="1200" b="0" i="0" u="none" strike="noStrike" cap="none" dirty="0" err="1" smtClean="0">
                <a:solidFill>
                  <a:schemeClr val="dk2"/>
                </a:solidFill>
              </a:rPr>
              <a:t>gün</a:t>
            </a:r>
            <a:r>
              <a:rPr lang="en-US" sz="1200" b="0" i="0" u="none" strike="noStrike" cap="none" dirty="0" smtClean="0">
                <a:solidFill>
                  <a:schemeClr val="dk2"/>
                </a:solidFill>
              </a:rPr>
              <a:t> </a:t>
            </a:r>
            <a:r>
              <a:rPr lang="en-US" sz="1200" b="0" i="0" u="none" strike="noStrike" cap="none" dirty="0" err="1" smtClean="0">
                <a:solidFill>
                  <a:schemeClr val="dk2"/>
                </a:solidFill>
              </a:rPr>
              <a:t>kuvvetlendirme</a:t>
            </a:r>
            <a:r>
              <a:rPr lang="en-US" sz="1200" b="0" i="0" u="none" strike="noStrike" cap="none" dirty="0" smtClean="0">
                <a:solidFill>
                  <a:schemeClr val="dk2"/>
                </a:solidFill>
              </a:rPr>
              <a:t> </a:t>
            </a:r>
            <a:r>
              <a:rPr lang="en-US" sz="1200" b="0" i="0" u="none" strike="noStrike" cap="none" dirty="0" err="1" smtClean="0">
                <a:solidFill>
                  <a:schemeClr val="dk2"/>
                </a:solidFill>
              </a:rPr>
              <a:t>egzersizleri</a:t>
            </a:r>
            <a:r>
              <a:rPr lang="en-US" sz="1200" b="0" i="0" u="none" strike="noStrike" cap="none" dirty="0" smtClean="0">
                <a:solidFill>
                  <a:schemeClr val="dk2"/>
                </a:solidFill>
              </a:rPr>
              <a:t>, </a:t>
            </a:r>
            <a:endParaRPr lang="en-US" sz="1200" dirty="0" smtClean="0">
              <a:solidFill>
                <a:schemeClr val="dk2"/>
              </a:solidFill>
            </a:endParaRPr>
          </a:p>
          <a:p>
            <a:pPr marL="342900" marR="0" lvl="0" indent="-342900" algn="l" rtl="0">
              <a:lnSpc>
                <a:spcPct val="100000"/>
              </a:lnSpc>
              <a:spcBef>
                <a:spcPts val="600"/>
              </a:spcBef>
              <a:spcAft>
                <a:spcPts val="0"/>
              </a:spcAft>
              <a:buClr>
                <a:srgbClr val="000000"/>
              </a:buClr>
              <a:buFont typeface="Calibri"/>
              <a:buNone/>
            </a:pPr>
            <a:r>
              <a:rPr lang="en-US" sz="1200" b="0" i="0" u="none" strike="noStrike" cap="none" dirty="0" smtClean="0">
                <a:solidFill>
                  <a:schemeClr val="dk2"/>
                </a:solidFill>
              </a:rPr>
              <a:t>		</a:t>
            </a:r>
            <a:r>
              <a:rPr lang="en-US" sz="1200" b="0" i="0" u="none" strike="noStrike" cap="none" dirty="0" err="1" smtClean="0">
                <a:solidFill>
                  <a:schemeClr val="dk2"/>
                </a:solidFill>
              </a:rPr>
              <a:t>haftada</a:t>
            </a:r>
            <a:r>
              <a:rPr lang="en-US" sz="1200" b="0" i="0" u="none" strike="noStrike" cap="none" dirty="0" smtClean="0">
                <a:solidFill>
                  <a:schemeClr val="dk2"/>
                </a:solidFill>
              </a:rPr>
              <a:t> 3-5 </a:t>
            </a:r>
            <a:r>
              <a:rPr lang="en-US" sz="1200" b="0" i="0" u="none" strike="noStrike" cap="none" dirty="0" err="1" smtClean="0">
                <a:solidFill>
                  <a:schemeClr val="dk2"/>
                </a:solidFill>
              </a:rPr>
              <a:t>gün</a:t>
            </a:r>
            <a:r>
              <a:rPr lang="en-US" sz="1200" b="0" i="0" u="none" strike="noStrike" cap="none" dirty="0" smtClean="0">
                <a:solidFill>
                  <a:schemeClr val="dk2"/>
                </a:solidFill>
              </a:rPr>
              <a:t> </a:t>
            </a:r>
            <a:r>
              <a:rPr lang="en-US" sz="1200" b="0" i="0" u="none" strike="noStrike" cap="none" dirty="0" err="1" smtClean="0">
                <a:solidFill>
                  <a:schemeClr val="dk2"/>
                </a:solidFill>
              </a:rPr>
              <a:t>aerobik</a:t>
            </a:r>
            <a:r>
              <a:rPr lang="en-US" sz="1200" b="0" i="0" u="none" strike="noStrike" cap="none" dirty="0" smtClean="0">
                <a:solidFill>
                  <a:schemeClr val="dk2"/>
                </a:solidFill>
              </a:rPr>
              <a:t> </a:t>
            </a:r>
            <a:r>
              <a:rPr lang="en-US" sz="1200" b="0" i="0" u="none" strike="noStrike" cap="none" dirty="0" err="1" smtClean="0">
                <a:solidFill>
                  <a:schemeClr val="dk2"/>
                </a:solidFill>
              </a:rPr>
              <a:t>egzersizler</a:t>
            </a:r>
            <a:r>
              <a:rPr lang="en-US" sz="1200" b="0" i="0" u="none" strike="noStrike" cap="none" dirty="0" smtClean="0">
                <a:solidFill>
                  <a:schemeClr val="dk2"/>
                </a:solidFill>
              </a:rPr>
              <a:t> </a:t>
            </a:r>
            <a:endParaRPr lang="en-US" sz="1200" dirty="0" smtClean="0">
              <a:solidFill>
                <a:schemeClr val="dk2"/>
              </a:solidFill>
            </a:endParaRPr>
          </a:p>
          <a:p>
            <a:pPr marL="342900" marR="0" lvl="0" indent="-342900" algn="l" rtl="0">
              <a:lnSpc>
                <a:spcPct val="100000"/>
              </a:lnSpc>
              <a:spcBef>
                <a:spcPts val="600"/>
              </a:spcBef>
              <a:spcAft>
                <a:spcPts val="0"/>
              </a:spcAft>
              <a:buClr>
                <a:srgbClr val="000000"/>
              </a:buClr>
              <a:buFont typeface="Calibri"/>
              <a:buNone/>
            </a:pPr>
            <a:r>
              <a:rPr lang="en-US" sz="1200" b="0" i="0" u="none" strike="noStrike" cap="none" dirty="0" smtClean="0">
                <a:solidFill>
                  <a:schemeClr val="dk2"/>
                </a:solidFill>
              </a:rPr>
              <a:t>		</a:t>
            </a:r>
            <a:r>
              <a:rPr lang="en-US" sz="1200" b="0" i="0" u="none" strike="noStrike" cap="none" dirty="0" err="1" smtClean="0">
                <a:solidFill>
                  <a:schemeClr val="dk2"/>
                </a:solidFill>
              </a:rPr>
              <a:t>haftada</a:t>
            </a:r>
            <a:r>
              <a:rPr lang="en-US" sz="1200" b="0" i="0" u="none" strike="noStrike" cap="none" dirty="0" smtClean="0">
                <a:solidFill>
                  <a:schemeClr val="dk2"/>
                </a:solidFill>
              </a:rPr>
              <a:t> 3-5 </a:t>
            </a:r>
            <a:r>
              <a:rPr lang="en-US" sz="1200" b="0" i="0" u="none" strike="noStrike" cap="none" dirty="0" err="1" smtClean="0">
                <a:solidFill>
                  <a:schemeClr val="dk2"/>
                </a:solidFill>
              </a:rPr>
              <a:t>gün</a:t>
            </a:r>
            <a:r>
              <a:rPr lang="en-US" sz="1200" b="0" i="0" u="none" strike="noStrike" cap="none" dirty="0" smtClean="0">
                <a:solidFill>
                  <a:schemeClr val="dk2"/>
                </a:solidFill>
              </a:rPr>
              <a:t> </a:t>
            </a:r>
            <a:r>
              <a:rPr lang="en-US" sz="1200" b="0" i="0" u="none" strike="noStrike" cap="none" dirty="0" err="1" smtClean="0">
                <a:solidFill>
                  <a:schemeClr val="dk2"/>
                </a:solidFill>
              </a:rPr>
              <a:t>germe</a:t>
            </a:r>
            <a:r>
              <a:rPr lang="en-US" sz="1200" b="0" i="0" u="none" strike="noStrike" cap="none" dirty="0" smtClean="0">
                <a:solidFill>
                  <a:schemeClr val="dk2"/>
                </a:solidFill>
              </a:rPr>
              <a:t> </a:t>
            </a:r>
            <a:r>
              <a:rPr lang="en-US" sz="1200" b="0" i="0" u="none" strike="noStrike" cap="none" dirty="0" err="1" smtClean="0">
                <a:solidFill>
                  <a:schemeClr val="dk2"/>
                </a:solidFill>
              </a:rPr>
              <a:t>ve</a:t>
            </a:r>
            <a:r>
              <a:rPr lang="en-US" sz="1200" b="0" i="0" u="none" strike="noStrike" cap="none" dirty="0" smtClean="0">
                <a:solidFill>
                  <a:schemeClr val="dk2"/>
                </a:solidFill>
              </a:rPr>
              <a:t> </a:t>
            </a:r>
            <a:r>
              <a:rPr lang="en-US" sz="1200" b="0" i="0" u="none" strike="noStrike" cap="none" dirty="0" err="1" smtClean="0">
                <a:solidFill>
                  <a:schemeClr val="dk2"/>
                </a:solidFill>
              </a:rPr>
              <a:t>esneme</a:t>
            </a:r>
            <a:r>
              <a:rPr lang="en-US" sz="1200" b="0" i="0" u="none" strike="noStrike" cap="none" dirty="0" smtClean="0">
                <a:solidFill>
                  <a:schemeClr val="dk2"/>
                </a:solidFill>
              </a:rPr>
              <a:t> </a:t>
            </a:r>
            <a:r>
              <a:rPr lang="en-US" sz="1200" b="0" i="0" u="none" strike="noStrike" cap="none" dirty="0" err="1" smtClean="0">
                <a:solidFill>
                  <a:schemeClr val="dk2"/>
                </a:solidFill>
              </a:rPr>
              <a:t>egzersizleri</a:t>
            </a:r>
            <a:endParaRPr lang="en-US" sz="1200" dirty="0" smtClean="0">
              <a:solidFill>
                <a:schemeClr val="dk2"/>
              </a:solidFill>
            </a:endParaRPr>
          </a:p>
          <a:p>
            <a:r>
              <a:rPr lang="tr-TR" dirty="0" smtClean="0"/>
              <a:t>GÜNDE 3KERE 3ER DEFA TEKRAR</a:t>
            </a:r>
            <a:r>
              <a:rPr lang="tr-TR" baseline="0" dirty="0" smtClean="0"/>
              <a:t> İLE BAŞLANIP GÜNDE 3 KERE 20 DEFA TEKRARA ÇIKILABİLİR</a:t>
            </a:r>
            <a:endParaRPr lang="tr-TR" dirty="0"/>
          </a:p>
        </p:txBody>
      </p:sp>
      <p:sp>
        <p:nvSpPr>
          <p:cNvPr id="4" name="Slayt Numarası Yer Tutucusu 3"/>
          <p:cNvSpPr>
            <a:spLocks noGrp="1"/>
          </p:cNvSpPr>
          <p:nvPr>
            <p:ph type="sldNum" sz="quarter" idx="10"/>
          </p:nvPr>
        </p:nvSpPr>
        <p:spPr/>
        <p:txBody>
          <a:bodyPr/>
          <a:lstStyle/>
          <a:p>
            <a:fld id="{4E6B8A38-552E-4E6B-9F31-7FBBEA3864FA}" type="slidenum">
              <a:rPr lang="tr-TR" smtClean="0"/>
              <a:t>62</a:t>
            </a:fld>
            <a:endParaRPr lang="tr-TR"/>
          </a:p>
        </p:txBody>
      </p:sp>
    </p:spTree>
    <p:extLst>
      <p:ext uri="{BB962C8B-B14F-4D97-AF65-F5344CB8AC3E}">
        <p14:creationId xmlns:p14="http://schemas.microsoft.com/office/powerpoint/2010/main" val="225276578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smtClean="0"/>
              <a:t>5 ER KEZ TEKRARLAYABİLİR</a:t>
            </a:r>
            <a:endParaRPr lang="tr-TR" dirty="0"/>
          </a:p>
        </p:txBody>
      </p:sp>
      <p:sp>
        <p:nvSpPr>
          <p:cNvPr id="4" name="Slayt Numarası Yer Tutucusu 3"/>
          <p:cNvSpPr>
            <a:spLocks noGrp="1"/>
          </p:cNvSpPr>
          <p:nvPr>
            <p:ph type="sldNum" sz="quarter" idx="10"/>
          </p:nvPr>
        </p:nvSpPr>
        <p:spPr/>
        <p:txBody>
          <a:bodyPr/>
          <a:lstStyle/>
          <a:p>
            <a:fld id="{BE885F44-B267-4CFE-BF57-C2178208A8CA}" type="slidenum">
              <a:rPr lang="tr-TR" smtClean="0"/>
              <a:t>63</a:t>
            </a:fld>
            <a:endParaRPr lang="tr-TR"/>
          </a:p>
        </p:txBody>
      </p:sp>
    </p:spTree>
    <p:extLst>
      <p:ext uri="{BB962C8B-B14F-4D97-AF65-F5344CB8AC3E}">
        <p14:creationId xmlns:p14="http://schemas.microsoft.com/office/powerpoint/2010/main" val="34402511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sz="1200" b="0" i="0" kern="1200" dirty="0" smtClean="0">
                <a:solidFill>
                  <a:schemeClr val="tx1"/>
                </a:solidFill>
                <a:effectLst/>
                <a:latin typeface="+mn-lt"/>
                <a:ea typeface="+mn-ea"/>
                <a:cs typeface="+mn-cs"/>
              </a:rPr>
              <a:t>Radyografik </a:t>
            </a:r>
            <a:r>
              <a:rPr lang="tr-TR" sz="1200" b="0" i="0" kern="1200" dirty="0" err="1" smtClean="0">
                <a:solidFill>
                  <a:schemeClr val="tx1"/>
                </a:solidFill>
                <a:effectLst/>
                <a:latin typeface="+mn-lt"/>
                <a:ea typeface="+mn-ea"/>
                <a:cs typeface="+mn-cs"/>
              </a:rPr>
              <a:t>OA'li</a:t>
            </a:r>
            <a:r>
              <a:rPr lang="tr-TR" sz="1200" b="0" i="0" kern="1200" dirty="0" smtClean="0">
                <a:solidFill>
                  <a:schemeClr val="tx1"/>
                </a:solidFill>
                <a:effectLst/>
                <a:latin typeface="+mn-lt"/>
                <a:ea typeface="+mn-ea"/>
                <a:cs typeface="+mn-cs"/>
              </a:rPr>
              <a:t> herkesin </a:t>
            </a:r>
            <a:r>
              <a:rPr lang="tr-TR" sz="1200" b="0" i="0" kern="1200" dirty="0" err="1" smtClean="0">
                <a:solidFill>
                  <a:schemeClr val="tx1"/>
                </a:solidFill>
                <a:effectLst/>
                <a:latin typeface="+mn-lt"/>
                <a:ea typeface="+mn-ea"/>
                <a:cs typeface="+mn-cs"/>
              </a:rPr>
              <a:t>semptomatik</a:t>
            </a:r>
            <a:r>
              <a:rPr lang="tr-TR" sz="1200" b="0" i="0" kern="1200" dirty="0" smtClean="0">
                <a:solidFill>
                  <a:schemeClr val="tx1"/>
                </a:solidFill>
                <a:effectLst/>
                <a:latin typeface="+mn-lt"/>
                <a:ea typeface="+mn-ea"/>
                <a:cs typeface="+mn-cs"/>
              </a:rPr>
              <a:t> olmadığına dikkat edilmelidir. Kullanılan çeşitli OA tanımları nedeniyle bildirilen </a:t>
            </a:r>
            <a:r>
              <a:rPr lang="tr-TR" sz="1200" b="0" i="0" kern="1200" dirty="0" err="1" smtClean="0">
                <a:solidFill>
                  <a:schemeClr val="tx1"/>
                </a:solidFill>
                <a:effectLst/>
                <a:latin typeface="+mn-lt"/>
                <a:ea typeface="+mn-ea"/>
                <a:cs typeface="+mn-cs"/>
              </a:rPr>
              <a:t>prevalans</a:t>
            </a:r>
            <a:r>
              <a:rPr lang="tr-TR" sz="1200" b="0" i="0" kern="1200" dirty="0" smtClean="0">
                <a:solidFill>
                  <a:schemeClr val="tx1"/>
                </a:solidFill>
                <a:effectLst/>
                <a:latin typeface="+mn-lt"/>
                <a:ea typeface="+mn-ea"/>
                <a:cs typeface="+mn-cs"/>
              </a:rPr>
              <a:t> ve </a:t>
            </a:r>
            <a:r>
              <a:rPr lang="tr-TR" sz="1200" b="0" i="0" kern="1200" dirty="0" err="1" smtClean="0">
                <a:solidFill>
                  <a:schemeClr val="tx1"/>
                </a:solidFill>
                <a:effectLst/>
                <a:latin typeface="+mn-lt"/>
                <a:ea typeface="+mn-ea"/>
                <a:cs typeface="+mn-cs"/>
              </a:rPr>
              <a:t>insidans</a:t>
            </a:r>
            <a:r>
              <a:rPr lang="tr-TR" sz="1200" b="0" i="0" kern="1200" dirty="0" smtClean="0">
                <a:solidFill>
                  <a:schemeClr val="tx1"/>
                </a:solidFill>
                <a:effectLst/>
                <a:latin typeface="+mn-lt"/>
                <a:ea typeface="+mn-ea"/>
                <a:cs typeface="+mn-cs"/>
              </a:rPr>
              <a:t> oranları çalışmalar arasında farklılık göstermektedir. </a:t>
            </a:r>
          </a:p>
          <a:p>
            <a:pPr marL="0" marR="0" lvl="0" indent="0" algn="l" defTabSz="914400" rtl="0" eaLnBrk="1" fontAlgn="auto" latinLnBrk="0" hangingPunct="1">
              <a:lnSpc>
                <a:spcPct val="100000"/>
              </a:lnSpc>
              <a:spcBef>
                <a:spcPts val="0"/>
              </a:spcBef>
              <a:spcAft>
                <a:spcPts val="0"/>
              </a:spcAft>
              <a:buClrTx/>
              <a:buSzTx/>
              <a:buFontTx/>
              <a:buNone/>
              <a:tabLst/>
              <a:defRPr/>
            </a:pPr>
            <a:r>
              <a:rPr lang="tr-TR" dirty="0" err="1" smtClean="0"/>
              <a:t>Framingham</a:t>
            </a:r>
            <a:r>
              <a:rPr lang="tr-TR" dirty="0" smtClean="0"/>
              <a:t> OA çalışması verileri, </a:t>
            </a:r>
            <a:r>
              <a:rPr lang="tr-TR" dirty="0" err="1" smtClean="0"/>
              <a:t>Prevalansı</a:t>
            </a:r>
            <a:r>
              <a:rPr lang="tr-TR" dirty="0" smtClean="0"/>
              <a:t> kadınlarda %11, erkeklerde %7 </a:t>
            </a:r>
          </a:p>
          <a:p>
            <a:endParaRPr lang="tr-TR" dirty="0"/>
          </a:p>
        </p:txBody>
      </p:sp>
      <p:sp>
        <p:nvSpPr>
          <p:cNvPr id="4" name="Slayt Numarası Yer Tutucusu 3"/>
          <p:cNvSpPr>
            <a:spLocks noGrp="1"/>
          </p:cNvSpPr>
          <p:nvPr>
            <p:ph type="sldNum" sz="quarter" idx="10"/>
          </p:nvPr>
        </p:nvSpPr>
        <p:spPr/>
        <p:txBody>
          <a:bodyPr/>
          <a:lstStyle/>
          <a:p>
            <a:fld id="{BE885F44-B267-4CFE-BF57-C2178208A8CA}" type="slidenum">
              <a:rPr lang="tr-TR" smtClean="0"/>
              <a:t>9</a:t>
            </a:fld>
            <a:endParaRPr lang="tr-TR"/>
          </a:p>
        </p:txBody>
      </p:sp>
    </p:spTree>
    <p:extLst>
      <p:ext uri="{BB962C8B-B14F-4D97-AF65-F5344CB8AC3E}">
        <p14:creationId xmlns:p14="http://schemas.microsoft.com/office/powerpoint/2010/main" val="37682044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BE885F44-B267-4CFE-BF57-C2178208A8CA}" type="slidenum">
              <a:rPr lang="tr-TR" smtClean="0"/>
              <a:t>10</a:t>
            </a:fld>
            <a:endParaRPr lang="tr-TR"/>
          </a:p>
        </p:txBody>
      </p:sp>
    </p:spTree>
    <p:extLst>
      <p:ext uri="{BB962C8B-B14F-4D97-AF65-F5344CB8AC3E}">
        <p14:creationId xmlns:p14="http://schemas.microsoft.com/office/powerpoint/2010/main" val="13016865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dirty="0" smtClean="0"/>
              <a:t>PG konsantrasyonunda % 50 veya daha fazla oranda ve özellikle alt grupların </a:t>
            </a:r>
            <a:r>
              <a:rPr lang="tr-TR" dirty="0" err="1" smtClean="0"/>
              <a:t>hiyaluronat</a:t>
            </a:r>
            <a:r>
              <a:rPr lang="tr-TR" dirty="0" smtClean="0"/>
              <a:t> bağlama düzeyinde değişiklik </a:t>
            </a:r>
          </a:p>
          <a:p>
            <a:endParaRPr lang="tr-TR" dirty="0"/>
          </a:p>
        </p:txBody>
      </p:sp>
      <p:sp>
        <p:nvSpPr>
          <p:cNvPr id="4" name="Slayt Numarası Yer Tutucusu 3"/>
          <p:cNvSpPr>
            <a:spLocks noGrp="1"/>
          </p:cNvSpPr>
          <p:nvPr>
            <p:ph type="sldNum" sz="quarter" idx="10"/>
          </p:nvPr>
        </p:nvSpPr>
        <p:spPr/>
        <p:txBody>
          <a:bodyPr/>
          <a:lstStyle/>
          <a:p>
            <a:fld id="{BE885F44-B267-4CFE-BF57-C2178208A8CA}" type="slidenum">
              <a:rPr lang="tr-TR" smtClean="0"/>
              <a:t>12</a:t>
            </a:fld>
            <a:endParaRPr lang="tr-TR"/>
          </a:p>
        </p:txBody>
      </p:sp>
    </p:spTree>
    <p:extLst>
      <p:ext uri="{BB962C8B-B14F-4D97-AF65-F5344CB8AC3E}">
        <p14:creationId xmlns:p14="http://schemas.microsoft.com/office/powerpoint/2010/main" val="20496610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kern="1200" dirty="0" err="1" smtClean="0">
                <a:solidFill>
                  <a:schemeClr val="tx1"/>
                </a:solidFill>
                <a:effectLst/>
                <a:latin typeface="+mn-lt"/>
                <a:ea typeface="+mn-ea"/>
                <a:cs typeface="+mn-cs"/>
              </a:rPr>
              <a:t>Osteoartrit</a:t>
            </a:r>
            <a:r>
              <a:rPr lang="tr-TR" sz="1200" b="0" i="0" kern="1200" dirty="0" smtClean="0">
                <a:solidFill>
                  <a:schemeClr val="tx1"/>
                </a:solidFill>
                <a:effectLst/>
                <a:latin typeface="+mn-lt"/>
                <a:ea typeface="+mn-ea"/>
                <a:cs typeface="+mn-cs"/>
              </a:rPr>
              <a:t>, dizdeki </a:t>
            </a:r>
            <a:r>
              <a:rPr lang="tr-TR" sz="1200" b="0" i="0" kern="1200" dirty="0" err="1" smtClean="0">
                <a:solidFill>
                  <a:schemeClr val="tx1"/>
                </a:solidFill>
                <a:effectLst/>
                <a:latin typeface="+mn-lt"/>
                <a:ea typeface="+mn-ea"/>
                <a:cs typeface="+mn-cs"/>
              </a:rPr>
              <a:t>menisküsler</a:t>
            </a:r>
            <a:r>
              <a:rPr lang="tr-TR" sz="1200" b="0" i="0" kern="1200" dirty="0" smtClean="0">
                <a:solidFill>
                  <a:schemeClr val="tx1"/>
                </a:solidFill>
                <a:effectLst/>
                <a:latin typeface="+mn-lt"/>
                <a:ea typeface="+mn-ea"/>
                <a:cs typeface="+mn-cs"/>
              </a:rPr>
              <a:t>, bağlar, </a:t>
            </a:r>
            <a:r>
              <a:rPr lang="tr-TR" sz="1200" b="0" i="0" kern="1200" dirty="0" err="1" smtClean="0">
                <a:solidFill>
                  <a:schemeClr val="tx1"/>
                </a:solidFill>
                <a:effectLst/>
                <a:latin typeface="+mn-lt"/>
                <a:ea typeface="+mn-ea"/>
                <a:cs typeface="+mn-cs"/>
              </a:rPr>
              <a:t>sinovyum</a:t>
            </a:r>
            <a:r>
              <a:rPr lang="tr-TR" sz="1200" b="0" i="0" kern="1200" dirty="0" smtClean="0">
                <a:solidFill>
                  <a:schemeClr val="tx1"/>
                </a:solidFill>
                <a:effectLst/>
                <a:latin typeface="+mn-lt"/>
                <a:ea typeface="+mn-ea"/>
                <a:cs typeface="+mn-cs"/>
              </a:rPr>
              <a:t>, eklem kıkırdağı ve kemik dahil olmak üzere tüm eklem dokularını içerir. </a:t>
            </a:r>
            <a:r>
              <a:rPr lang="tr-TR" sz="1200" b="0" i="0" kern="1200" dirty="0" err="1" smtClean="0">
                <a:solidFill>
                  <a:schemeClr val="tx1"/>
                </a:solidFill>
                <a:effectLst/>
                <a:latin typeface="+mn-lt"/>
                <a:ea typeface="+mn-ea"/>
                <a:cs typeface="+mn-cs"/>
              </a:rPr>
              <a:t>Menisküslerdeki</a:t>
            </a:r>
            <a:r>
              <a:rPr lang="tr-TR" sz="1200" b="0" i="0" kern="1200" dirty="0" smtClean="0">
                <a:solidFill>
                  <a:schemeClr val="tx1"/>
                </a:solidFill>
                <a:effectLst/>
                <a:latin typeface="+mn-lt"/>
                <a:ea typeface="+mn-ea"/>
                <a:cs typeface="+mn-cs"/>
              </a:rPr>
              <a:t> hasar ve bağ yırtıkları sadece eklem mekaniğini değiştirmekle kalmaz, aynı zamanda iltihaplı </a:t>
            </a:r>
            <a:r>
              <a:rPr lang="tr-TR" sz="1200" b="0" i="0" kern="1200" dirty="0" err="1" smtClean="0">
                <a:solidFill>
                  <a:schemeClr val="tx1"/>
                </a:solidFill>
                <a:effectLst/>
                <a:latin typeface="+mn-lt"/>
                <a:ea typeface="+mn-ea"/>
                <a:cs typeface="+mn-cs"/>
              </a:rPr>
              <a:t>sinovyum</a:t>
            </a:r>
            <a:r>
              <a:rPr lang="tr-TR" sz="1200" b="0" i="0" kern="1200" dirty="0" smtClean="0">
                <a:solidFill>
                  <a:schemeClr val="tx1"/>
                </a:solidFill>
                <a:effectLst/>
                <a:latin typeface="+mn-lt"/>
                <a:ea typeface="+mn-ea"/>
                <a:cs typeface="+mn-cs"/>
              </a:rPr>
              <a:t> (</a:t>
            </a:r>
            <a:r>
              <a:rPr lang="tr-TR" sz="1200" b="0" i="0" kern="1200" dirty="0" err="1" smtClean="0">
                <a:solidFill>
                  <a:schemeClr val="tx1"/>
                </a:solidFill>
                <a:effectLst/>
                <a:latin typeface="+mn-lt"/>
                <a:ea typeface="+mn-ea"/>
                <a:cs typeface="+mn-cs"/>
              </a:rPr>
              <a:t>sinovit</a:t>
            </a:r>
            <a:r>
              <a:rPr lang="tr-TR" sz="1200" b="0" i="0" kern="1200" dirty="0" smtClean="0">
                <a:solidFill>
                  <a:schemeClr val="tx1"/>
                </a:solidFill>
                <a:effectLst/>
                <a:latin typeface="+mn-lt"/>
                <a:ea typeface="+mn-ea"/>
                <a:cs typeface="+mn-cs"/>
              </a:rPr>
              <a:t>) ile birlikte </a:t>
            </a:r>
            <a:r>
              <a:rPr lang="tr-TR" sz="1200" b="0" i="0" kern="1200" dirty="0" err="1" smtClean="0">
                <a:solidFill>
                  <a:schemeClr val="tx1"/>
                </a:solidFill>
                <a:effectLst/>
                <a:latin typeface="+mn-lt"/>
                <a:ea typeface="+mn-ea"/>
                <a:cs typeface="+mn-cs"/>
              </a:rPr>
              <a:t>proinflamatuar</a:t>
            </a:r>
            <a:r>
              <a:rPr lang="tr-TR" sz="1200" b="0" i="0" kern="1200" dirty="0" smtClean="0">
                <a:solidFill>
                  <a:schemeClr val="tx1"/>
                </a:solidFill>
                <a:effectLst/>
                <a:latin typeface="+mn-lt"/>
                <a:ea typeface="+mn-ea"/>
                <a:cs typeface="+mn-cs"/>
              </a:rPr>
              <a:t> faktörler (</a:t>
            </a:r>
            <a:r>
              <a:rPr lang="tr-TR" sz="1200" b="0" i="0" kern="1200" dirty="0" err="1" smtClean="0">
                <a:solidFill>
                  <a:schemeClr val="tx1"/>
                </a:solidFill>
                <a:effectLst/>
                <a:latin typeface="+mn-lt"/>
                <a:ea typeface="+mn-ea"/>
                <a:cs typeface="+mn-cs"/>
              </a:rPr>
              <a:t>sitokinler</a:t>
            </a:r>
            <a:r>
              <a:rPr lang="tr-TR" sz="1200" b="0" i="0" kern="1200" dirty="0" smtClean="0">
                <a:solidFill>
                  <a:schemeClr val="tx1"/>
                </a:solidFill>
                <a:effectLst/>
                <a:latin typeface="+mn-lt"/>
                <a:ea typeface="+mn-ea"/>
                <a:cs typeface="+mn-cs"/>
              </a:rPr>
              <a:t> ve </a:t>
            </a:r>
            <a:r>
              <a:rPr lang="tr-TR" sz="1200" b="0" i="0" kern="1200" dirty="0" err="1" smtClean="0">
                <a:solidFill>
                  <a:schemeClr val="tx1"/>
                </a:solidFill>
                <a:effectLst/>
                <a:latin typeface="+mn-lt"/>
                <a:ea typeface="+mn-ea"/>
                <a:cs typeface="+mn-cs"/>
              </a:rPr>
              <a:t>kemokinler</a:t>
            </a:r>
            <a:r>
              <a:rPr lang="tr-TR" sz="1200" b="0" i="0" kern="1200" dirty="0" smtClean="0">
                <a:solidFill>
                  <a:schemeClr val="tx1"/>
                </a:solidFill>
                <a:effectLst/>
                <a:latin typeface="+mn-lt"/>
                <a:ea typeface="+mn-ea"/>
                <a:cs typeface="+mn-cs"/>
              </a:rPr>
              <a:t>) ve matris parçalayıcı enzimler (örneğin, matris </a:t>
            </a:r>
            <a:r>
              <a:rPr lang="tr-TR" sz="1200" b="0" i="0" kern="1200" dirty="0" err="1" smtClean="0">
                <a:solidFill>
                  <a:schemeClr val="tx1"/>
                </a:solidFill>
                <a:effectLst/>
                <a:latin typeface="+mn-lt"/>
                <a:ea typeface="+mn-ea"/>
                <a:cs typeface="+mn-cs"/>
              </a:rPr>
              <a:t>metaloproteinazlar</a:t>
            </a:r>
            <a:r>
              <a:rPr lang="tr-TR" sz="1200" b="0" i="0" kern="1200" dirty="0" smtClean="0">
                <a:solidFill>
                  <a:schemeClr val="tx1"/>
                </a:solidFill>
                <a:effectLst/>
                <a:latin typeface="+mn-lt"/>
                <a:ea typeface="+mn-ea"/>
                <a:cs typeface="+mn-cs"/>
              </a:rPr>
              <a:t> [</a:t>
            </a:r>
            <a:r>
              <a:rPr lang="tr-TR" sz="1200" b="0" i="0" kern="1200" dirty="0" err="1" smtClean="0">
                <a:solidFill>
                  <a:schemeClr val="tx1"/>
                </a:solidFill>
                <a:effectLst/>
                <a:latin typeface="+mn-lt"/>
                <a:ea typeface="+mn-ea"/>
                <a:cs typeface="+mn-cs"/>
              </a:rPr>
              <a:t>MMP'ler</a:t>
            </a:r>
            <a:r>
              <a:rPr lang="tr-TR" sz="1200" b="0" i="0" kern="1200" dirty="0" smtClean="0">
                <a:solidFill>
                  <a:schemeClr val="tx1"/>
                </a:solidFill>
                <a:effectLst/>
                <a:latin typeface="+mn-lt"/>
                <a:ea typeface="+mn-ea"/>
                <a:cs typeface="+mn-cs"/>
              </a:rPr>
              <a:t>]) üretir. Bu faktörler aynı zamanda </a:t>
            </a:r>
            <a:r>
              <a:rPr lang="tr-TR" sz="1200" b="0" i="0" kern="1200" dirty="0" err="1" smtClean="0">
                <a:solidFill>
                  <a:schemeClr val="tx1"/>
                </a:solidFill>
                <a:effectLst/>
                <a:latin typeface="+mn-lt"/>
                <a:ea typeface="+mn-ea"/>
                <a:cs typeface="+mn-cs"/>
              </a:rPr>
              <a:t>kondrositler</a:t>
            </a:r>
            <a:r>
              <a:rPr lang="tr-TR" sz="1200" b="0" i="0" kern="1200" dirty="0" smtClean="0">
                <a:solidFill>
                  <a:schemeClr val="tx1"/>
                </a:solidFill>
                <a:effectLst/>
                <a:latin typeface="+mn-lt"/>
                <a:ea typeface="+mn-ea"/>
                <a:cs typeface="+mn-cs"/>
              </a:rPr>
              <a:t> tarafından da üretilir ve eklem dokusu tahribatını teşvik etmeye yarar.</a:t>
            </a:r>
            <a:endParaRPr lang="tr-TR" dirty="0" smtClean="0"/>
          </a:p>
          <a:p>
            <a:endParaRPr lang="tr-TR" dirty="0"/>
          </a:p>
        </p:txBody>
      </p:sp>
      <p:sp>
        <p:nvSpPr>
          <p:cNvPr id="4" name="Slayt Numarası Yer Tutucusu 3"/>
          <p:cNvSpPr>
            <a:spLocks noGrp="1"/>
          </p:cNvSpPr>
          <p:nvPr>
            <p:ph type="sldNum" sz="quarter" idx="10"/>
          </p:nvPr>
        </p:nvSpPr>
        <p:spPr/>
        <p:txBody>
          <a:bodyPr/>
          <a:lstStyle/>
          <a:p>
            <a:fld id="{BE885F44-B267-4CFE-BF57-C2178208A8CA}" type="slidenum">
              <a:rPr lang="tr-TR" smtClean="0"/>
              <a:t>13</a:t>
            </a:fld>
            <a:endParaRPr lang="tr-TR"/>
          </a:p>
        </p:txBody>
      </p:sp>
    </p:spTree>
    <p:extLst>
      <p:ext uri="{BB962C8B-B14F-4D97-AF65-F5344CB8AC3E}">
        <p14:creationId xmlns:p14="http://schemas.microsoft.com/office/powerpoint/2010/main" val="25599660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sz="1200" b="0" i="0" kern="1200" dirty="0" err="1" smtClean="0">
                <a:solidFill>
                  <a:schemeClr val="tx1"/>
                </a:solidFill>
                <a:effectLst/>
                <a:latin typeface="+mn-lt"/>
                <a:ea typeface="+mn-ea"/>
                <a:cs typeface="+mn-cs"/>
              </a:rPr>
              <a:t>American</a:t>
            </a:r>
            <a:r>
              <a:rPr lang="tr-TR" sz="1200" b="0" i="0" kern="1200" dirty="0" smtClean="0">
                <a:solidFill>
                  <a:schemeClr val="tx1"/>
                </a:solidFill>
                <a:effectLst/>
                <a:latin typeface="+mn-lt"/>
                <a:ea typeface="+mn-ea"/>
                <a:cs typeface="+mn-cs"/>
              </a:rPr>
              <a:t> </a:t>
            </a:r>
            <a:r>
              <a:rPr lang="tr-TR" sz="1200" b="0" i="0" kern="1200" dirty="0" err="1" smtClean="0">
                <a:solidFill>
                  <a:schemeClr val="tx1"/>
                </a:solidFill>
                <a:effectLst/>
                <a:latin typeface="+mn-lt"/>
                <a:ea typeface="+mn-ea"/>
                <a:cs typeface="+mn-cs"/>
              </a:rPr>
              <a:t>college</a:t>
            </a:r>
            <a:r>
              <a:rPr lang="tr-TR" sz="1200" b="0" i="0" kern="1200" dirty="0" smtClean="0">
                <a:solidFill>
                  <a:schemeClr val="tx1"/>
                </a:solidFill>
                <a:effectLst/>
                <a:latin typeface="+mn-lt"/>
                <a:ea typeface="+mn-ea"/>
                <a:cs typeface="+mn-cs"/>
              </a:rPr>
              <a:t> of </a:t>
            </a:r>
            <a:r>
              <a:rPr lang="tr-TR" sz="1200" b="0" i="0" kern="1200" dirty="0" err="1" smtClean="0">
                <a:solidFill>
                  <a:schemeClr val="tx1"/>
                </a:solidFill>
                <a:effectLst/>
                <a:latin typeface="+mn-lt"/>
                <a:ea typeface="+mn-ea"/>
                <a:cs typeface="+mn-cs"/>
              </a:rPr>
              <a:t>rheumatology</a:t>
            </a:r>
            <a:endParaRPr lang="tr-TR" sz="1200" b="0" i="0" kern="1200" dirty="0" smtClean="0">
              <a:solidFill>
                <a:schemeClr val="tx1"/>
              </a:solidFill>
              <a:effectLst/>
              <a:latin typeface="+mn-lt"/>
              <a:ea typeface="+mn-ea"/>
              <a:cs typeface="+mn-cs"/>
            </a:endParaRPr>
          </a:p>
          <a:p>
            <a:r>
              <a:rPr lang="tr-TR" sz="1200" b="0" i="0" kern="1200" dirty="0" err="1" smtClean="0">
                <a:solidFill>
                  <a:schemeClr val="tx1"/>
                </a:solidFill>
                <a:effectLst/>
                <a:latin typeface="+mn-lt"/>
                <a:ea typeface="+mn-ea"/>
                <a:cs typeface="+mn-cs"/>
              </a:rPr>
              <a:t>European</a:t>
            </a:r>
            <a:r>
              <a:rPr lang="tr-TR" sz="1200" b="0" i="0" kern="1200" dirty="0" smtClean="0">
                <a:solidFill>
                  <a:schemeClr val="tx1"/>
                </a:solidFill>
                <a:effectLst/>
                <a:latin typeface="+mn-lt"/>
                <a:ea typeface="+mn-ea"/>
                <a:cs typeface="+mn-cs"/>
              </a:rPr>
              <a:t> </a:t>
            </a:r>
            <a:r>
              <a:rPr lang="tr-TR" sz="1200" b="0" i="0" kern="1200" dirty="0" err="1" smtClean="0">
                <a:solidFill>
                  <a:schemeClr val="tx1"/>
                </a:solidFill>
                <a:effectLst/>
                <a:latin typeface="+mn-lt"/>
                <a:ea typeface="+mn-ea"/>
                <a:cs typeface="+mn-cs"/>
              </a:rPr>
              <a:t>league</a:t>
            </a:r>
            <a:r>
              <a:rPr lang="tr-TR" sz="1200" b="0" i="0" kern="1200" dirty="0" smtClean="0">
                <a:solidFill>
                  <a:schemeClr val="tx1"/>
                </a:solidFill>
                <a:effectLst/>
                <a:latin typeface="+mn-lt"/>
                <a:ea typeface="+mn-ea"/>
                <a:cs typeface="+mn-cs"/>
              </a:rPr>
              <a:t> </a:t>
            </a:r>
            <a:r>
              <a:rPr lang="tr-TR" sz="1200" b="0" i="0" kern="1200" dirty="0" err="1" smtClean="0">
                <a:solidFill>
                  <a:schemeClr val="tx1"/>
                </a:solidFill>
                <a:effectLst/>
                <a:latin typeface="+mn-lt"/>
                <a:ea typeface="+mn-ea"/>
                <a:cs typeface="+mn-cs"/>
              </a:rPr>
              <a:t>against</a:t>
            </a:r>
            <a:r>
              <a:rPr lang="tr-TR" sz="1200" b="0" i="0" kern="1200" dirty="0" smtClean="0">
                <a:solidFill>
                  <a:schemeClr val="tx1"/>
                </a:solidFill>
                <a:effectLst/>
                <a:latin typeface="+mn-lt"/>
                <a:ea typeface="+mn-ea"/>
                <a:cs typeface="+mn-cs"/>
              </a:rPr>
              <a:t> </a:t>
            </a:r>
            <a:r>
              <a:rPr lang="tr-TR" sz="1200" b="0" i="0" kern="1200" dirty="0" err="1" smtClean="0">
                <a:solidFill>
                  <a:schemeClr val="tx1"/>
                </a:solidFill>
                <a:effectLst/>
                <a:latin typeface="+mn-lt"/>
                <a:ea typeface="+mn-ea"/>
                <a:cs typeface="+mn-cs"/>
              </a:rPr>
              <a:t>rheumatism</a:t>
            </a:r>
            <a:endParaRPr lang="tr-TR" dirty="0"/>
          </a:p>
        </p:txBody>
      </p:sp>
      <p:sp>
        <p:nvSpPr>
          <p:cNvPr id="4" name="Slayt Numarası Yer Tutucusu 3"/>
          <p:cNvSpPr>
            <a:spLocks noGrp="1"/>
          </p:cNvSpPr>
          <p:nvPr>
            <p:ph type="sldNum" sz="quarter" idx="10"/>
          </p:nvPr>
        </p:nvSpPr>
        <p:spPr/>
        <p:txBody>
          <a:bodyPr/>
          <a:lstStyle/>
          <a:p>
            <a:fld id="{BE885F44-B267-4CFE-BF57-C2178208A8CA}" type="slidenum">
              <a:rPr lang="tr-TR" smtClean="0"/>
              <a:t>14</a:t>
            </a:fld>
            <a:endParaRPr lang="tr-TR"/>
          </a:p>
        </p:txBody>
      </p:sp>
    </p:spTree>
    <p:extLst>
      <p:ext uri="{BB962C8B-B14F-4D97-AF65-F5344CB8AC3E}">
        <p14:creationId xmlns:p14="http://schemas.microsoft.com/office/powerpoint/2010/main" val="6503913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lvl="1"/>
            <a:r>
              <a:rPr lang="tr-TR" sz="1700" dirty="0" err="1" smtClean="0"/>
              <a:t>Osteofitlerin</a:t>
            </a:r>
            <a:r>
              <a:rPr lang="tr-TR" sz="1700" dirty="0" smtClean="0"/>
              <a:t> </a:t>
            </a:r>
            <a:r>
              <a:rPr lang="tr-TR" sz="1700" dirty="0" err="1" smtClean="0"/>
              <a:t>periostu</a:t>
            </a:r>
            <a:r>
              <a:rPr lang="tr-TR" sz="1700" dirty="0" smtClean="0"/>
              <a:t> irrite etmesi, </a:t>
            </a:r>
            <a:r>
              <a:rPr lang="tr-TR" sz="1700" dirty="0" err="1" smtClean="0"/>
              <a:t>trabeküler</a:t>
            </a:r>
            <a:r>
              <a:rPr lang="tr-TR" sz="1700" dirty="0" smtClean="0"/>
              <a:t> </a:t>
            </a:r>
            <a:r>
              <a:rPr lang="tr-TR" sz="1700" dirty="0" err="1" smtClean="0"/>
              <a:t>mikrofraktürler</a:t>
            </a:r>
            <a:r>
              <a:rPr lang="tr-TR" sz="1700" dirty="0" smtClean="0"/>
              <a:t>, </a:t>
            </a:r>
            <a:r>
              <a:rPr lang="tr-TR" sz="1700" dirty="0" err="1" smtClean="0"/>
              <a:t>subkondral</a:t>
            </a:r>
            <a:r>
              <a:rPr lang="tr-TR" sz="1700" dirty="0" smtClean="0"/>
              <a:t> kemikte kemik içi basınç artışı, kapsülde </a:t>
            </a:r>
            <a:r>
              <a:rPr lang="tr-TR" sz="1700" dirty="0" err="1" smtClean="0"/>
              <a:t>distansiyon</a:t>
            </a:r>
            <a:r>
              <a:rPr lang="tr-TR" sz="1700" dirty="0" smtClean="0"/>
              <a:t>, </a:t>
            </a:r>
            <a:r>
              <a:rPr lang="tr-TR" sz="1700" dirty="0" err="1" smtClean="0"/>
              <a:t>bursit</a:t>
            </a:r>
            <a:r>
              <a:rPr lang="tr-TR" sz="1700" dirty="0" smtClean="0"/>
              <a:t>, </a:t>
            </a:r>
            <a:r>
              <a:rPr lang="tr-TR" sz="1700" dirty="0" err="1" smtClean="0"/>
              <a:t>tenosinovit</a:t>
            </a:r>
            <a:r>
              <a:rPr lang="tr-TR" sz="1700" dirty="0" smtClean="0"/>
              <a:t>, santral </a:t>
            </a:r>
            <a:r>
              <a:rPr lang="tr-TR" sz="1700" dirty="0" err="1" smtClean="0"/>
              <a:t>nörojenik</a:t>
            </a:r>
            <a:r>
              <a:rPr lang="tr-TR" sz="1700" dirty="0" smtClean="0"/>
              <a:t> değişiklikler ve eklem çevresinde kaslarda spazm ağrıya neden olabilir. </a:t>
            </a:r>
          </a:p>
          <a:p>
            <a:pPr lvl="1"/>
            <a:r>
              <a:rPr lang="tr-TR" sz="1700" dirty="0" smtClean="0"/>
              <a:t>Hastalık </a:t>
            </a:r>
            <a:r>
              <a:rPr lang="tr-TR" sz="1700" dirty="0" err="1" smtClean="0"/>
              <a:t>progresyon</a:t>
            </a:r>
            <a:r>
              <a:rPr lang="tr-TR" sz="1700" dirty="0" smtClean="0"/>
              <a:t> gösterdikçe istirahat ağrısı ve gece ağrısı ilave olur. </a:t>
            </a:r>
          </a:p>
          <a:p>
            <a:pPr lvl="1"/>
            <a:r>
              <a:rPr lang="tr-TR" sz="1800" b="1" dirty="0" smtClean="0"/>
              <a:t>Büyük eklem yaralanmaları ve bazı nadir durumlar 40 yaşından önce </a:t>
            </a:r>
            <a:r>
              <a:rPr lang="tr-TR" sz="1800" b="1" dirty="0" err="1" smtClean="0"/>
              <a:t>OA'ya</a:t>
            </a:r>
            <a:r>
              <a:rPr lang="tr-TR" sz="1800" b="1" dirty="0" smtClean="0"/>
              <a:t> zemin hazırlayabilir.</a:t>
            </a:r>
            <a:endParaRPr lang="tr-TR" sz="1700" dirty="0" smtClean="0"/>
          </a:p>
          <a:p>
            <a:endParaRPr lang="tr-TR" dirty="0"/>
          </a:p>
        </p:txBody>
      </p:sp>
      <p:sp>
        <p:nvSpPr>
          <p:cNvPr id="4" name="Slayt Numarası Yer Tutucusu 3"/>
          <p:cNvSpPr>
            <a:spLocks noGrp="1"/>
          </p:cNvSpPr>
          <p:nvPr>
            <p:ph type="sldNum" sz="quarter" idx="10"/>
          </p:nvPr>
        </p:nvSpPr>
        <p:spPr/>
        <p:txBody>
          <a:bodyPr/>
          <a:lstStyle/>
          <a:p>
            <a:fld id="{BE885F44-B267-4CFE-BF57-C2178208A8CA}" type="slidenum">
              <a:rPr lang="tr-TR" smtClean="0"/>
              <a:t>16</a:t>
            </a:fld>
            <a:endParaRPr lang="tr-TR"/>
          </a:p>
        </p:txBody>
      </p:sp>
    </p:spTree>
    <p:extLst>
      <p:ext uri="{BB962C8B-B14F-4D97-AF65-F5344CB8AC3E}">
        <p14:creationId xmlns:p14="http://schemas.microsoft.com/office/powerpoint/2010/main" val="1641989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524000" y="1122363"/>
            <a:ext cx="9144000" cy="2387600"/>
          </a:xfrm>
        </p:spPr>
        <p:txBody>
          <a:bodyPr anchor="b"/>
          <a:lstStyle>
            <a:lvl1pPr algn="ctr">
              <a:defRPr sz="6000"/>
            </a:lvl1pPr>
          </a:lstStyle>
          <a:p>
            <a:r>
              <a:rPr lang="tr-TR" smtClean="0"/>
              <a:t>Asıl başlık stili için tıklatın</a:t>
            </a:r>
            <a:endParaRPr lang="tr-TR"/>
          </a:p>
        </p:txBody>
      </p:sp>
      <p:sp>
        <p:nvSpPr>
          <p:cNvPr id="3" name="Alt Başlı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smtClean="0"/>
              <a:t>Asıl alt başlık stilini düzenlemek için tıklatın</a:t>
            </a:r>
            <a:endParaRPr lang="tr-TR"/>
          </a:p>
        </p:txBody>
      </p:sp>
      <p:sp>
        <p:nvSpPr>
          <p:cNvPr id="4" name="Veri Yer Tutucusu 3"/>
          <p:cNvSpPr>
            <a:spLocks noGrp="1"/>
          </p:cNvSpPr>
          <p:nvPr>
            <p:ph type="dt" sz="half" idx="10"/>
          </p:nvPr>
        </p:nvSpPr>
        <p:spPr/>
        <p:txBody>
          <a:bodyPr/>
          <a:lstStyle/>
          <a:p>
            <a:fld id="{D677D006-59FF-44A1-930F-2B85F2F27964}" type="datetimeFigureOut">
              <a:rPr lang="tr-TR" smtClean="0"/>
              <a:t>20.11.2023</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3F837711-9ABE-4879-B46B-B6EAED33A542}" type="slidenum">
              <a:rPr lang="tr-TR" smtClean="0"/>
              <a:t>‹#›</a:t>
            </a:fld>
            <a:endParaRPr lang="tr-TR"/>
          </a:p>
        </p:txBody>
      </p:sp>
    </p:spTree>
    <p:extLst>
      <p:ext uri="{BB962C8B-B14F-4D97-AF65-F5344CB8AC3E}">
        <p14:creationId xmlns:p14="http://schemas.microsoft.com/office/powerpoint/2010/main" val="24562614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Dikey Metin Yer Tutucusu 2"/>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D677D006-59FF-44A1-930F-2B85F2F27964}" type="datetimeFigureOut">
              <a:rPr lang="tr-TR" smtClean="0"/>
              <a:t>20.11.2023</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3F837711-9ABE-4879-B46B-B6EAED33A542}" type="slidenum">
              <a:rPr lang="tr-TR" smtClean="0"/>
              <a:t>‹#›</a:t>
            </a:fld>
            <a:endParaRPr lang="tr-TR"/>
          </a:p>
        </p:txBody>
      </p:sp>
    </p:spTree>
    <p:extLst>
      <p:ext uri="{BB962C8B-B14F-4D97-AF65-F5344CB8AC3E}">
        <p14:creationId xmlns:p14="http://schemas.microsoft.com/office/powerpoint/2010/main" val="42931678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smtClean="0"/>
              <a:t>Asıl başlık stili için tıklatın</a:t>
            </a:r>
            <a:endParaRPr lang="tr-TR"/>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D677D006-59FF-44A1-930F-2B85F2F27964}" type="datetimeFigureOut">
              <a:rPr lang="tr-TR" smtClean="0"/>
              <a:t>20.11.2023</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3F837711-9ABE-4879-B46B-B6EAED33A542}" type="slidenum">
              <a:rPr lang="tr-TR" smtClean="0"/>
              <a:t>‹#›</a:t>
            </a:fld>
            <a:endParaRPr lang="tr-TR"/>
          </a:p>
        </p:txBody>
      </p:sp>
    </p:spTree>
    <p:extLst>
      <p:ext uri="{BB962C8B-B14F-4D97-AF65-F5344CB8AC3E}">
        <p14:creationId xmlns:p14="http://schemas.microsoft.com/office/powerpoint/2010/main" val="4235921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D677D006-59FF-44A1-930F-2B85F2F27964}" type="datetimeFigureOut">
              <a:rPr lang="tr-TR" smtClean="0"/>
              <a:t>20.11.2023</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3F837711-9ABE-4879-B46B-B6EAED33A542}" type="slidenum">
              <a:rPr lang="tr-TR" smtClean="0"/>
              <a:t>‹#›</a:t>
            </a:fld>
            <a:endParaRPr lang="tr-TR"/>
          </a:p>
        </p:txBody>
      </p:sp>
    </p:spTree>
    <p:extLst>
      <p:ext uri="{BB962C8B-B14F-4D97-AF65-F5344CB8AC3E}">
        <p14:creationId xmlns:p14="http://schemas.microsoft.com/office/powerpoint/2010/main" val="37806169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850" y="1709738"/>
            <a:ext cx="10515600" cy="2852737"/>
          </a:xfrm>
        </p:spPr>
        <p:txBody>
          <a:bodyPr anchor="b"/>
          <a:lstStyle>
            <a:lvl1pPr>
              <a:defRPr sz="6000"/>
            </a:lvl1pPr>
          </a:lstStyle>
          <a:p>
            <a:r>
              <a:rPr lang="tr-TR" smtClean="0"/>
              <a:t>Asıl başlık stili için tıklatın</a:t>
            </a:r>
            <a:endParaRPr lang="tr-TR"/>
          </a:p>
        </p:txBody>
      </p:sp>
      <p:sp>
        <p:nvSpPr>
          <p:cNvPr id="3" name="Metin Yer Tutucus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smtClean="0"/>
              <a:t>Asıl metin stillerini düzenlemek için tıklatın</a:t>
            </a:r>
          </a:p>
        </p:txBody>
      </p:sp>
      <p:sp>
        <p:nvSpPr>
          <p:cNvPr id="4" name="Veri Yer Tutucusu 3"/>
          <p:cNvSpPr>
            <a:spLocks noGrp="1"/>
          </p:cNvSpPr>
          <p:nvPr>
            <p:ph type="dt" sz="half" idx="10"/>
          </p:nvPr>
        </p:nvSpPr>
        <p:spPr/>
        <p:txBody>
          <a:bodyPr/>
          <a:lstStyle/>
          <a:p>
            <a:fld id="{D677D006-59FF-44A1-930F-2B85F2F27964}" type="datetimeFigureOut">
              <a:rPr lang="tr-TR" smtClean="0"/>
              <a:t>20.11.2023</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3F837711-9ABE-4879-B46B-B6EAED33A542}" type="slidenum">
              <a:rPr lang="tr-TR" smtClean="0"/>
              <a:t>‹#›</a:t>
            </a:fld>
            <a:endParaRPr lang="tr-TR"/>
          </a:p>
        </p:txBody>
      </p:sp>
    </p:spTree>
    <p:extLst>
      <p:ext uri="{BB962C8B-B14F-4D97-AF65-F5344CB8AC3E}">
        <p14:creationId xmlns:p14="http://schemas.microsoft.com/office/powerpoint/2010/main" val="23496408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sz="half" idx="1"/>
          </p:nvPr>
        </p:nvSpPr>
        <p:spPr>
          <a:xfrm>
            <a:off x="838200" y="1825625"/>
            <a:ext cx="5181600" cy="4351338"/>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İçerik Yer Tutucusu 3"/>
          <p:cNvSpPr>
            <a:spLocks noGrp="1"/>
          </p:cNvSpPr>
          <p:nvPr>
            <p:ph sz="half" idx="2"/>
          </p:nvPr>
        </p:nvSpPr>
        <p:spPr>
          <a:xfrm>
            <a:off x="6172200" y="1825625"/>
            <a:ext cx="5181600" cy="4351338"/>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Veri Yer Tutucusu 4"/>
          <p:cNvSpPr>
            <a:spLocks noGrp="1"/>
          </p:cNvSpPr>
          <p:nvPr>
            <p:ph type="dt" sz="half" idx="10"/>
          </p:nvPr>
        </p:nvSpPr>
        <p:spPr/>
        <p:txBody>
          <a:bodyPr/>
          <a:lstStyle/>
          <a:p>
            <a:fld id="{D677D006-59FF-44A1-930F-2B85F2F27964}" type="datetimeFigureOut">
              <a:rPr lang="tr-TR" smtClean="0"/>
              <a:t>20.11.2023</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3F837711-9ABE-4879-B46B-B6EAED33A542}" type="slidenum">
              <a:rPr lang="tr-TR" smtClean="0"/>
              <a:t>‹#›</a:t>
            </a:fld>
            <a:endParaRPr lang="tr-TR"/>
          </a:p>
        </p:txBody>
      </p:sp>
    </p:spTree>
    <p:extLst>
      <p:ext uri="{BB962C8B-B14F-4D97-AF65-F5344CB8AC3E}">
        <p14:creationId xmlns:p14="http://schemas.microsoft.com/office/powerpoint/2010/main" val="3965851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5"/>
            <a:ext cx="10515600" cy="1325563"/>
          </a:xfrm>
        </p:spPr>
        <p:txBody>
          <a:bodyPr/>
          <a:lstStyle/>
          <a:p>
            <a:r>
              <a:rPr lang="tr-TR" smtClean="0"/>
              <a:t>Asıl başlık stili için tıklatın</a:t>
            </a:r>
            <a:endParaRPr lang="tr-TR"/>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İçerik Yer Tutucusu 3"/>
          <p:cNvSpPr>
            <a:spLocks noGrp="1"/>
          </p:cNvSpPr>
          <p:nvPr>
            <p:ph sz="half" idx="2"/>
          </p:nvPr>
        </p:nvSpPr>
        <p:spPr>
          <a:xfrm>
            <a:off x="839788" y="2505075"/>
            <a:ext cx="5157787" cy="3684588"/>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İçerik Yer Tutucusu 5"/>
          <p:cNvSpPr>
            <a:spLocks noGrp="1"/>
          </p:cNvSpPr>
          <p:nvPr>
            <p:ph sz="quarter" idx="4"/>
          </p:nvPr>
        </p:nvSpPr>
        <p:spPr>
          <a:xfrm>
            <a:off x="6172200" y="2505075"/>
            <a:ext cx="5183188" cy="3684588"/>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Veri Yer Tutucusu 6"/>
          <p:cNvSpPr>
            <a:spLocks noGrp="1"/>
          </p:cNvSpPr>
          <p:nvPr>
            <p:ph type="dt" sz="half" idx="10"/>
          </p:nvPr>
        </p:nvSpPr>
        <p:spPr/>
        <p:txBody>
          <a:bodyPr/>
          <a:lstStyle/>
          <a:p>
            <a:fld id="{D677D006-59FF-44A1-930F-2B85F2F27964}" type="datetimeFigureOut">
              <a:rPr lang="tr-TR" smtClean="0"/>
              <a:t>20.11.2023</a:t>
            </a:fld>
            <a:endParaRPr lang="tr-TR"/>
          </a:p>
        </p:txBody>
      </p:sp>
      <p:sp>
        <p:nvSpPr>
          <p:cNvPr id="8" name="Altbilgi Yer Tutucusu 7"/>
          <p:cNvSpPr>
            <a:spLocks noGrp="1"/>
          </p:cNvSpPr>
          <p:nvPr>
            <p:ph type="ftr" sz="quarter" idx="11"/>
          </p:nvPr>
        </p:nvSpPr>
        <p:spPr/>
        <p:txBody>
          <a:bodyPr/>
          <a:lstStyle/>
          <a:p>
            <a:endParaRPr lang="tr-TR"/>
          </a:p>
        </p:txBody>
      </p:sp>
      <p:sp>
        <p:nvSpPr>
          <p:cNvPr id="9" name="Slayt Numarası Yer Tutucusu 8"/>
          <p:cNvSpPr>
            <a:spLocks noGrp="1"/>
          </p:cNvSpPr>
          <p:nvPr>
            <p:ph type="sldNum" sz="quarter" idx="12"/>
          </p:nvPr>
        </p:nvSpPr>
        <p:spPr/>
        <p:txBody>
          <a:bodyPr/>
          <a:lstStyle/>
          <a:p>
            <a:fld id="{3F837711-9ABE-4879-B46B-B6EAED33A542}" type="slidenum">
              <a:rPr lang="tr-TR" smtClean="0"/>
              <a:t>‹#›</a:t>
            </a:fld>
            <a:endParaRPr lang="tr-TR"/>
          </a:p>
        </p:txBody>
      </p:sp>
    </p:spTree>
    <p:extLst>
      <p:ext uri="{BB962C8B-B14F-4D97-AF65-F5344CB8AC3E}">
        <p14:creationId xmlns:p14="http://schemas.microsoft.com/office/powerpoint/2010/main" val="16972695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Veri Yer Tutucusu 2"/>
          <p:cNvSpPr>
            <a:spLocks noGrp="1"/>
          </p:cNvSpPr>
          <p:nvPr>
            <p:ph type="dt" sz="half" idx="10"/>
          </p:nvPr>
        </p:nvSpPr>
        <p:spPr/>
        <p:txBody>
          <a:bodyPr/>
          <a:lstStyle/>
          <a:p>
            <a:fld id="{D677D006-59FF-44A1-930F-2B85F2F27964}" type="datetimeFigureOut">
              <a:rPr lang="tr-TR" smtClean="0"/>
              <a:t>20.11.2023</a:t>
            </a:fld>
            <a:endParaRPr lang="tr-TR"/>
          </a:p>
        </p:txBody>
      </p:sp>
      <p:sp>
        <p:nvSpPr>
          <p:cNvPr id="4" name="Altbilgi Yer Tutucusu 3"/>
          <p:cNvSpPr>
            <a:spLocks noGrp="1"/>
          </p:cNvSpPr>
          <p:nvPr>
            <p:ph type="ftr" sz="quarter" idx="11"/>
          </p:nvPr>
        </p:nvSpPr>
        <p:spPr/>
        <p:txBody>
          <a:bodyPr/>
          <a:lstStyle/>
          <a:p>
            <a:endParaRPr lang="tr-TR"/>
          </a:p>
        </p:txBody>
      </p:sp>
      <p:sp>
        <p:nvSpPr>
          <p:cNvPr id="5" name="Slayt Numarası Yer Tutucusu 4"/>
          <p:cNvSpPr>
            <a:spLocks noGrp="1"/>
          </p:cNvSpPr>
          <p:nvPr>
            <p:ph type="sldNum" sz="quarter" idx="12"/>
          </p:nvPr>
        </p:nvSpPr>
        <p:spPr/>
        <p:txBody>
          <a:bodyPr/>
          <a:lstStyle/>
          <a:p>
            <a:fld id="{3F837711-9ABE-4879-B46B-B6EAED33A542}" type="slidenum">
              <a:rPr lang="tr-TR" smtClean="0"/>
              <a:t>‹#›</a:t>
            </a:fld>
            <a:endParaRPr lang="tr-TR"/>
          </a:p>
        </p:txBody>
      </p:sp>
    </p:spTree>
    <p:extLst>
      <p:ext uri="{BB962C8B-B14F-4D97-AF65-F5344CB8AC3E}">
        <p14:creationId xmlns:p14="http://schemas.microsoft.com/office/powerpoint/2010/main" val="26725493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D677D006-59FF-44A1-930F-2B85F2F27964}" type="datetimeFigureOut">
              <a:rPr lang="tr-TR" smtClean="0"/>
              <a:t>20.11.2023</a:t>
            </a:fld>
            <a:endParaRPr lang="tr-TR"/>
          </a:p>
        </p:txBody>
      </p:sp>
      <p:sp>
        <p:nvSpPr>
          <p:cNvPr id="3" name="Altbilgi Yer Tutucusu 2"/>
          <p:cNvSpPr>
            <a:spLocks noGrp="1"/>
          </p:cNvSpPr>
          <p:nvPr>
            <p:ph type="ftr" sz="quarter" idx="11"/>
          </p:nvPr>
        </p:nvSpPr>
        <p:spPr/>
        <p:txBody>
          <a:bodyPr/>
          <a:lstStyle/>
          <a:p>
            <a:endParaRPr lang="tr-TR"/>
          </a:p>
        </p:txBody>
      </p:sp>
      <p:sp>
        <p:nvSpPr>
          <p:cNvPr id="4" name="Slayt Numarası Yer Tutucusu 3"/>
          <p:cNvSpPr>
            <a:spLocks noGrp="1"/>
          </p:cNvSpPr>
          <p:nvPr>
            <p:ph type="sldNum" sz="quarter" idx="12"/>
          </p:nvPr>
        </p:nvSpPr>
        <p:spPr/>
        <p:txBody>
          <a:bodyPr/>
          <a:lstStyle/>
          <a:p>
            <a:fld id="{3F837711-9ABE-4879-B46B-B6EAED33A542}" type="slidenum">
              <a:rPr lang="tr-TR" smtClean="0"/>
              <a:t>‹#›</a:t>
            </a:fld>
            <a:endParaRPr lang="tr-TR"/>
          </a:p>
        </p:txBody>
      </p:sp>
    </p:spTree>
    <p:extLst>
      <p:ext uri="{BB962C8B-B14F-4D97-AF65-F5344CB8AC3E}">
        <p14:creationId xmlns:p14="http://schemas.microsoft.com/office/powerpoint/2010/main" val="1436747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smtClean="0"/>
              <a:t>Asıl başlık stili için tıklatın</a:t>
            </a:r>
            <a:endParaRPr lang="tr-TR"/>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düzenlemek için tıklatın</a:t>
            </a:r>
          </a:p>
        </p:txBody>
      </p:sp>
      <p:sp>
        <p:nvSpPr>
          <p:cNvPr id="5" name="Veri Yer Tutucusu 4"/>
          <p:cNvSpPr>
            <a:spLocks noGrp="1"/>
          </p:cNvSpPr>
          <p:nvPr>
            <p:ph type="dt" sz="half" idx="10"/>
          </p:nvPr>
        </p:nvSpPr>
        <p:spPr/>
        <p:txBody>
          <a:bodyPr/>
          <a:lstStyle/>
          <a:p>
            <a:fld id="{D677D006-59FF-44A1-930F-2B85F2F27964}" type="datetimeFigureOut">
              <a:rPr lang="tr-TR" smtClean="0"/>
              <a:t>20.11.2023</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3F837711-9ABE-4879-B46B-B6EAED33A542}" type="slidenum">
              <a:rPr lang="tr-TR" smtClean="0"/>
              <a:t>‹#›</a:t>
            </a:fld>
            <a:endParaRPr lang="tr-TR"/>
          </a:p>
        </p:txBody>
      </p:sp>
    </p:spTree>
    <p:extLst>
      <p:ext uri="{BB962C8B-B14F-4D97-AF65-F5344CB8AC3E}">
        <p14:creationId xmlns:p14="http://schemas.microsoft.com/office/powerpoint/2010/main" val="12305633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smtClean="0"/>
              <a:t>Asıl başlık stili için tıklatın</a:t>
            </a:r>
            <a:endParaRPr lang="tr-TR"/>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düzenlemek için tıklatın</a:t>
            </a:r>
          </a:p>
        </p:txBody>
      </p:sp>
      <p:sp>
        <p:nvSpPr>
          <p:cNvPr id="5" name="Veri Yer Tutucusu 4"/>
          <p:cNvSpPr>
            <a:spLocks noGrp="1"/>
          </p:cNvSpPr>
          <p:nvPr>
            <p:ph type="dt" sz="half" idx="10"/>
          </p:nvPr>
        </p:nvSpPr>
        <p:spPr/>
        <p:txBody>
          <a:bodyPr/>
          <a:lstStyle/>
          <a:p>
            <a:fld id="{D677D006-59FF-44A1-930F-2B85F2F27964}" type="datetimeFigureOut">
              <a:rPr lang="tr-TR" smtClean="0"/>
              <a:t>20.11.2023</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3F837711-9ABE-4879-B46B-B6EAED33A542}" type="slidenum">
              <a:rPr lang="tr-TR" smtClean="0"/>
              <a:t>‹#›</a:t>
            </a:fld>
            <a:endParaRPr lang="tr-TR"/>
          </a:p>
        </p:txBody>
      </p:sp>
    </p:spTree>
    <p:extLst>
      <p:ext uri="{BB962C8B-B14F-4D97-AF65-F5344CB8AC3E}">
        <p14:creationId xmlns:p14="http://schemas.microsoft.com/office/powerpoint/2010/main" val="37392317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smtClean="0"/>
              <a:t>Asıl başlık stili için tıklatın</a:t>
            </a:r>
            <a:endParaRPr lang="tr-TR"/>
          </a:p>
        </p:txBody>
      </p:sp>
      <p:sp>
        <p:nvSpPr>
          <p:cNvPr id="3" name="Metin Yer Tutucus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77D006-59FF-44A1-930F-2B85F2F27964}" type="datetimeFigureOut">
              <a:rPr lang="tr-TR" smtClean="0"/>
              <a:t>20.11.2023</a:t>
            </a:fld>
            <a:endParaRPr lang="tr-TR"/>
          </a:p>
        </p:txBody>
      </p:sp>
      <p:sp>
        <p:nvSpPr>
          <p:cNvPr id="5" name="Altbilgi Yer Tutucusu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F837711-9ABE-4879-B46B-B6EAED33A542}" type="slidenum">
              <a:rPr lang="tr-TR" smtClean="0"/>
              <a:t>‹#›</a:t>
            </a:fld>
            <a:endParaRPr lang="tr-TR"/>
          </a:p>
        </p:txBody>
      </p:sp>
    </p:spTree>
    <p:extLst>
      <p:ext uri="{BB962C8B-B14F-4D97-AF65-F5344CB8AC3E}">
        <p14:creationId xmlns:p14="http://schemas.microsoft.com/office/powerpoint/2010/main" val="8591503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hyperlink" Target="https://www.uptodate.com/contents/overview-of-the-management-of-osteoarthritis/abstract/37" TargetMode="Externa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3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41.jpeg"/><Relationship Id="rId7" Type="http://schemas.openxmlformats.org/officeDocument/2006/relationships/diagramQuickStyle" Target="../diagrams/quickStyle1.xml"/><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42.jpeg"/><Relationship Id="rId9" Type="http://schemas.microsoft.com/office/2007/relationships/diagramDrawing" Target="../diagrams/drawing1.xml"/></Relationships>
</file>

<file path=ppt/slides/_rels/slide5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44.gif"/><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4.gif"/><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hyperlink" Target="https://www.veriheal.com/conditions/osteoarthritis/" TargetMode="External"/><Relationship Id="rId2" Type="http://schemas.openxmlformats.org/officeDocument/2006/relationships/hyperlink" Target="https://www.nobelkitabevi.com.tr/aile-hekimligi-/15185--rakel-aile-hekimligi-9789752777408.html" TargetMode="External"/><Relationship Id="rId1" Type="http://schemas.openxmlformats.org/officeDocument/2006/relationships/slideLayout" Target="../slideLayouts/slideLayout2.xml"/><Relationship Id="rId4" Type="http://schemas.openxmlformats.org/officeDocument/2006/relationships/hyperlink" Target="https://www.uptodate.com/contents/overview-of-the-management-of-osteoarthritis/abstract/37" TargetMode="Externa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Osteoarthriti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4394"/>
            <a:ext cx="12192000" cy="6782676"/>
          </a:xfrm>
          <a:prstGeom prst="rect">
            <a:avLst/>
          </a:prstGeom>
          <a:noFill/>
          <a:extLst>
            <a:ext uri="{909E8E84-426E-40DD-AFC4-6F175D3DCCD1}">
              <a14:hiddenFill xmlns:a14="http://schemas.microsoft.com/office/drawing/2010/main">
                <a:solidFill>
                  <a:srgbClr val="FFFFFF"/>
                </a:solidFill>
              </a14:hiddenFill>
            </a:ext>
          </a:extLst>
        </p:spPr>
      </p:pic>
      <p:sp>
        <p:nvSpPr>
          <p:cNvPr id="2" name="Unvan 1"/>
          <p:cNvSpPr>
            <a:spLocks noGrp="1"/>
          </p:cNvSpPr>
          <p:nvPr>
            <p:ph type="ctrTitle"/>
          </p:nvPr>
        </p:nvSpPr>
        <p:spPr>
          <a:xfrm>
            <a:off x="-536029" y="3543300"/>
            <a:ext cx="6632029" cy="1773238"/>
          </a:xfrm>
        </p:spPr>
        <p:txBody>
          <a:bodyPr>
            <a:normAutofit/>
          </a:bodyPr>
          <a:lstStyle/>
          <a:p>
            <a:r>
              <a:rPr lang="tr-TR" sz="4000" b="1" dirty="0" smtClean="0">
                <a:solidFill>
                  <a:schemeClr val="bg1"/>
                </a:solidFill>
                <a:latin typeface="+mn-lt"/>
              </a:rPr>
              <a:t>OSTEOARTRİT</a:t>
            </a:r>
            <a:br>
              <a:rPr lang="tr-TR" sz="4000" b="1" dirty="0" smtClean="0">
                <a:solidFill>
                  <a:schemeClr val="bg1"/>
                </a:solidFill>
                <a:latin typeface="+mn-lt"/>
              </a:rPr>
            </a:br>
            <a:r>
              <a:rPr lang="tr-TR" sz="4000" b="1" dirty="0" smtClean="0">
                <a:solidFill>
                  <a:schemeClr val="bg1"/>
                </a:solidFill>
                <a:latin typeface="+mn-lt"/>
              </a:rPr>
              <a:t>ROMATOİD ARTRİT</a:t>
            </a:r>
            <a:br>
              <a:rPr lang="tr-TR" sz="4000" b="1" dirty="0" smtClean="0">
                <a:solidFill>
                  <a:schemeClr val="bg1"/>
                </a:solidFill>
                <a:latin typeface="+mn-lt"/>
              </a:rPr>
            </a:br>
            <a:r>
              <a:rPr lang="tr-TR" sz="4000" b="1" dirty="0" smtClean="0">
                <a:solidFill>
                  <a:schemeClr val="bg1"/>
                </a:solidFill>
                <a:latin typeface="+mn-lt"/>
              </a:rPr>
              <a:t>GUT ARTRİTİ</a:t>
            </a:r>
            <a:endParaRPr lang="tr-TR" sz="4000" b="1" dirty="0">
              <a:solidFill>
                <a:schemeClr val="bg1"/>
              </a:solidFill>
              <a:latin typeface="+mn-lt"/>
            </a:endParaRPr>
          </a:p>
        </p:txBody>
      </p:sp>
      <p:sp>
        <p:nvSpPr>
          <p:cNvPr id="3" name="Alt Başlık 2"/>
          <p:cNvSpPr>
            <a:spLocks noGrp="1"/>
          </p:cNvSpPr>
          <p:nvPr>
            <p:ph type="subTitle" idx="1"/>
          </p:nvPr>
        </p:nvSpPr>
        <p:spPr>
          <a:xfrm>
            <a:off x="-830318" y="5543632"/>
            <a:ext cx="7588469" cy="1323182"/>
          </a:xfrm>
        </p:spPr>
        <p:txBody>
          <a:bodyPr>
            <a:normAutofit/>
          </a:bodyPr>
          <a:lstStyle/>
          <a:p>
            <a:r>
              <a:rPr lang="tr-TR" sz="2000" b="1" dirty="0" err="1" smtClean="0">
                <a:solidFill>
                  <a:schemeClr val="bg1"/>
                </a:solidFill>
                <a:latin typeface="Times New Roman" panose="02020603050405020304" pitchFamily="18" charset="0"/>
                <a:cs typeface="Times New Roman" panose="02020603050405020304" pitchFamily="18" charset="0"/>
              </a:rPr>
              <a:t>Araş</a:t>
            </a:r>
            <a:r>
              <a:rPr lang="tr-TR" sz="2000" b="1" dirty="0" smtClean="0">
                <a:solidFill>
                  <a:schemeClr val="bg1"/>
                </a:solidFill>
                <a:latin typeface="Times New Roman" panose="02020603050405020304" pitchFamily="18" charset="0"/>
                <a:cs typeface="Times New Roman" panose="02020603050405020304" pitchFamily="18" charset="0"/>
              </a:rPr>
              <a:t>. Gör. Dr. Sezin Arslantürk </a:t>
            </a:r>
            <a:r>
              <a:rPr lang="tr-TR" sz="2000" b="1" dirty="0" err="1" smtClean="0">
                <a:solidFill>
                  <a:schemeClr val="bg1"/>
                </a:solidFill>
                <a:latin typeface="Times New Roman" panose="02020603050405020304" pitchFamily="18" charset="0"/>
                <a:cs typeface="Times New Roman" panose="02020603050405020304" pitchFamily="18" charset="0"/>
              </a:rPr>
              <a:t>Çontar</a:t>
            </a:r>
            <a:endParaRPr lang="tr-TR" sz="2000" b="1" dirty="0" smtClean="0">
              <a:solidFill>
                <a:schemeClr val="bg1"/>
              </a:solidFill>
              <a:latin typeface="Times New Roman" panose="02020603050405020304" pitchFamily="18" charset="0"/>
              <a:cs typeface="Times New Roman" panose="02020603050405020304" pitchFamily="18" charset="0"/>
            </a:endParaRPr>
          </a:p>
          <a:p>
            <a:r>
              <a:rPr lang="tr-TR" altLang="tr-TR" sz="2000" b="1" dirty="0" smtClean="0">
                <a:solidFill>
                  <a:schemeClr val="bg1"/>
                </a:solidFill>
                <a:latin typeface="Times New Roman" panose="02020603050405020304" pitchFamily="18" charset="0"/>
                <a:cs typeface="Times New Roman" panose="02020603050405020304" pitchFamily="18" charset="0"/>
              </a:rPr>
              <a:t>KTÜ Tıp Fakültesi Aile Hekimliği AD</a:t>
            </a:r>
          </a:p>
          <a:p>
            <a:r>
              <a:rPr lang="tr-TR" sz="2000" b="1" dirty="0" smtClean="0">
                <a:solidFill>
                  <a:schemeClr val="bg1"/>
                </a:solidFill>
                <a:latin typeface="Times New Roman" panose="02020603050405020304" pitchFamily="18" charset="0"/>
                <a:cs typeface="Times New Roman" panose="02020603050405020304" pitchFamily="18" charset="0"/>
              </a:rPr>
              <a:t>21.11.2023</a:t>
            </a:r>
          </a:p>
          <a:p>
            <a:endParaRPr lang="tr-TR" dirty="0"/>
          </a:p>
        </p:txBody>
      </p:sp>
    </p:spTree>
    <p:extLst>
      <p:ext uri="{BB962C8B-B14F-4D97-AF65-F5344CB8AC3E}">
        <p14:creationId xmlns:p14="http://schemas.microsoft.com/office/powerpoint/2010/main" val="31371209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smtClean="0">
                <a:solidFill>
                  <a:schemeClr val="tx1">
                    <a:lumMod val="85000"/>
                    <a:lumOff val="15000"/>
                  </a:schemeClr>
                </a:solidFill>
                <a:cs typeface="Times New Roman" panose="02020603050405020304" pitchFamily="18" charset="0"/>
              </a:rPr>
              <a:t>OSTEOARTRİT PATOGENEZİ</a:t>
            </a:r>
            <a:endParaRPr lang="tr-TR" dirty="0"/>
          </a:p>
        </p:txBody>
      </p:sp>
      <p:sp>
        <p:nvSpPr>
          <p:cNvPr id="3" name="İçerik Yer Tutucusu 2"/>
          <p:cNvSpPr>
            <a:spLocks noGrp="1"/>
          </p:cNvSpPr>
          <p:nvPr>
            <p:ph idx="1"/>
          </p:nvPr>
        </p:nvSpPr>
        <p:spPr/>
        <p:txBody>
          <a:bodyPr/>
          <a:lstStyle/>
          <a:p>
            <a:r>
              <a:rPr lang="tr-TR" dirty="0" err="1" smtClean="0"/>
              <a:t>Osteoartrit</a:t>
            </a:r>
            <a:r>
              <a:rPr lang="tr-TR" dirty="0" smtClean="0"/>
              <a:t> çeşitli biyokimyasal ve mekanik etkenlerle tetiklenen, yıkım ve onarımın bir arada olduğu </a:t>
            </a:r>
            <a:r>
              <a:rPr lang="tr-TR" dirty="0" smtClean="0"/>
              <a:t>bir </a:t>
            </a:r>
            <a:r>
              <a:rPr lang="tr-TR" dirty="0" smtClean="0"/>
              <a:t>prosestir. Sadece eklem </a:t>
            </a:r>
            <a:r>
              <a:rPr lang="tr-TR" dirty="0" err="1" smtClean="0"/>
              <a:t>kartilajını</a:t>
            </a:r>
            <a:r>
              <a:rPr lang="tr-TR" dirty="0" smtClean="0"/>
              <a:t> değil aynı zamanda </a:t>
            </a:r>
            <a:r>
              <a:rPr lang="tr-TR" dirty="0" err="1" smtClean="0"/>
              <a:t>subkondral</a:t>
            </a:r>
            <a:r>
              <a:rPr lang="tr-TR" dirty="0" smtClean="0"/>
              <a:t> kemik, </a:t>
            </a:r>
            <a:r>
              <a:rPr lang="tr-TR" dirty="0" err="1" smtClean="0"/>
              <a:t>ligametler</a:t>
            </a:r>
            <a:r>
              <a:rPr lang="tr-TR" dirty="0" smtClean="0"/>
              <a:t>, kapsül, </a:t>
            </a:r>
            <a:r>
              <a:rPr lang="tr-TR" dirty="0" err="1" smtClean="0"/>
              <a:t>sinovyum</a:t>
            </a:r>
            <a:r>
              <a:rPr lang="tr-TR" dirty="0" smtClean="0"/>
              <a:t> ve çevre kas dokularını da etkilemektedir. </a:t>
            </a:r>
          </a:p>
          <a:p>
            <a:endParaRPr lang="tr-TR" dirty="0"/>
          </a:p>
          <a:p>
            <a:r>
              <a:rPr lang="tr-TR" dirty="0" err="1" smtClean="0"/>
              <a:t>Sitokinler</a:t>
            </a:r>
            <a:r>
              <a:rPr lang="tr-TR" dirty="0" smtClean="0"/>
              <a:t>    +    Mekanik travma   +   Genetik  </a:t>
            </a:r>
            <a:endParaRPr lang="tr-TR" dirty="0"/>
          </a:p>
        </p:txBody>
      </p:sp>
      <p:sp>
        <p:nvSpPr>
          <p:cNvPr id="4" name="Oval 3"/>
          <p:cNvSpPr/>
          <p:nvPr/>
        </p:nvSpPr>
        <p:spPr>
          <a:xfrm>
            <a:off x="853966" y="3909849"/>
            <a:ext cx="1828800" cy="630620"/>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Oval 5"/>
          <p:cNvSpPr/>
          <p:nvPr/>
        </p:nvSpPr>
        <p:spPr>
          <a:xfrm>
            <a:off x="3160986" y="3825766"/>
            <a:ext cx="2590800" cy="79878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7" name="Oval 6"/>
          <p:cNvSpPr/>
          <p:nvPr/>
        </p:nvSpPr>
        <p:spPr>
          <a:xfrm>
            <a:off x="6161901" y="3909849"/>
            <a:ext cx="1539766" cy="630620"/>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8" name="Resim 7"/>
          <p:cNvPicPr>
            <a:picLocks noChangeAspect="1"/>
          </p:cNvPicPr>
          <p:nvPr/>
        </p:nvPicPr>
        <p:blipFill>
          <a:blip r:embed="rId3"/>
          <a:stretch>
            <a:fillRect/>
          </a:stretch>
        </p:blipFill>
        <p:spPr>
          <a:xfrm>
            <a:off x="7935520" y="3366872"/>
            <a:ext cx="3828395" cy="3471659"/>
          </a:xfrm>
          <a:prstGeom prst="rect">
            <a:avLst/>
          </a:prstGeom>
        </p:spPr>
      </p:pic>
    </p:spTree>
    <p:extLst>
      <p:ext uri="{BB962C8B-B14F-4D97-AF65-F5344CB8AC3E}">
        <p14:creationId xmlns:p14="http://schemas.microsoft.com/office/powerpoint/2010/main" val="7161973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smtClean="0">
                <a:solidFill>
                  <a:schemeClr val="tx1">
                    <a:lumMod val="85000"/>
                    <a:lumOff val="15000"/>
                  </a:schemeClr>
                </a:solidFill>
                <a:cs typeface="Times New Roman" panose="02020603050405020304" pitchFamily="18" charset="0"/>
              </a:rPr>
              <a:t>OSTEOARTRİT PATOGENEZİ</a:t>
            </a:r>
            <a:endParaRPr lang="tr-TR" dirty="0"/>
          </a:p>
        </p:txBody>
      </p:sp>
      <p:sp>
        <p:nvSpPr>
          <p:cNvPr id="3" name="İçerik Yer Tutucusu 2"/>
          <p:cNvSpPr>
            <a:spLocks noGrp="1"/>
          </p:cNvSpPr>
          <p:nvPr>
            <p:ph idx="1"/>
          </p:nvPr>
        </p:nvSpPr>
        <p:spPr/>
        <p:txBody>
          <a:bodyPr/>
          <a:lstStyle/>
          <a:p>
            <a:r>
              <a:rPr lang="tr-TR" b="1" dirty="0" smtClean="0"/>
              <a:t>Morfolojik değişiklikler </a:t>
            </a:r>
          </a:p>
          <a:p>
            <a:pPr lvl="1"/>
            <a:r>
              <a:rPr lang="tr-TR" dirty="0" err="1" smtClean="0"/>
              <a:t>artiküler</a:t>
            </a:r>
            <a:r>
              <a:rPr lang="tr-TR" dirty="0" smtClean="0"/>
              <a:t> </a:t>
            </a:r>
            <a:r>
              <a:rPr lang="tr-TR" dirty="0" err="1" smtClean="0"/>
              <a:t>kartilaj</a:t>
            </a:r>
            <a:r>
              <a:rPr lang="tr-TR" dirty="0" smtClean="0"/>
              <a:t> yüzeyinde düzensizleşme, </a:t>
            </a:r>
          </a:p>
          <a:p>
            <a:pPr lvl="1"/>
            <a:r>
              <a:rPr lang="tr-TR" dirty="0" err="1" smtClean="0"/>
              <a:t>yüzeyel</a:t>
            </a:r>
            <a:r>
              <a:rPr lang="tr-TR" dirty="0" smtClean="0"/>
              <a:t> çatlaklarda belirginleşme, </a:t>
            </a:r>
          </a:p>
          <a:p>
            <a:r>
              <a:rPr lang="tr-TR" dirty="0" err="1" smtClean="0"/>
              <a:t>Osteoartrit</a:t>
            </a:r>
            <a:r>
              <a:rPr lang="tr-TR" dirty="0" smtClean="0"/>
              <a:t> ilerledikçe </a:t>
            </a:r>
            <a:r>
              <a:rPr lang="tr-TR" dirty="0" smtClean="0"/>
              <a:t>eklem </a:t>
            </a:r>
            <a:r>
              <a:rPr lang="tr-TR" dirty="0" err="1" smtClean="0"/>
              <a:t>kartilajı</a:t>
            </a:r>
            <a:r>
              <a:rPr lang="tr-TR" dirty="0" smtClean="0"/>
              <a:t> </a:t>
            </a:r>
            <a:endParaRPr lang="tr-TR" dirty="0" smtClean="0"/>
          </a:p>
          <a:p>
            <a:r>
              <a:rPr lang="tr-TR" dirty="0" smtClean="0"/>
              <a:t>ülserleşir </a:t>
            </a:r>
            <a:r>
              <a:rPr lang="tr-TR" dirty="0" smtClean="0"/>
              <a:t>ve altta yatan </a:t>
            </a:r>
            <a:r>
              <a:rPr lang="tr-TR" dirty="0" smtClean="0"/>
              <a:t>kemik </a:t>
            </a:r>
            <a:r>
              <a:rPr lang="tr-TR" dirty="0" smtClean="0"/>
              <a:t>açığa çıkar. </a:t>
            </a:r>
          </a:p>
          <a:p>
            <a:r>
              <a:rPr lang="tr-TR" dirty="0" smtClean="0"/>
              <a:t>Marjinal </a:t>
            </a:r>
            <a:r>
              <a:rPr lang="tr-TR" dirty="0" err="1" smtClean="0"/>
              <a:t>osteofitler</a:t>
            </a:r>
            <a:r>
              <a:rPr lang="tr-TR" dirty="0" smtClean="0"/>
              <a:t> oluşur.</a:t>
            </a:r>
            <a:endParaRPr lang="tr-TR" dirty="0"/>
          </a:p>
        </p:txBody>
      </p:sp>
      <p:pic>
        <p:nvPicPr>
          <p:cNvPr id="1026" name="Picture 2" descr="https://orthoinfo.aaos.org/link/91c49ea6dd424a59b177fb0e2bf84f18.aspx"/>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76487" y="1690688"/>
            <a:ext cx="4773776" cy="29047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098337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smtClean="0">
                <a:solidFill>
                  <a:schemeClr val="tx1">
                    <a:lumMod val="85000"/>
                    <a:lumOff val="15000"/>
                  </a:schemeClr>
                </a:solidFill>
                <a:cs typeface="Times New Roman" panose="02020603050405020304" pitchFamily="18" charset="0"/>
              </a:rPr>
              <a:t>OSTEOARTRİT PATOGENEZİ</a:t>
            </a:r>
            <a:endParaRPr lang="tr-TR" dirty="0"/>
          </a:p>
        </p:txBody>
      </p:sp>
      <p:sp>
        <p:nvSpPr>
          <p:cNvPr id="3" name="İçerik Yer Tutucusu 2"/>
          <p:cNvSpPr>
            <a:spLocks noGrp="1"/>
          </p:cNvSpPr>
          <p:nvPr>
            <p:ph idx="1"/>
          </p:nvPr>
        </p:nvSpPr>
        <p:spPr/>
        <p:txBody>
          <a:bodyPr>
            <a:normAutofit/>
          </a:bodyPr>
          <a:lstStyle/>
          <a:p>
            <a:r>
              <a:rPr lang="tr-TR" b="1" dirty="0" smtClean="0"/>
              <a:t>Biyokimyasal değişiklikler</a:t>
            </a:r>
          </a:p>
          <a:p>
            <a:r>
              <a:rPr lang="tr-TR" sz="2400" dirty="0" err="1" smtClean="0"/>
              <a:t>Osteoartrit</a:t>
            </a:r>
            <a:r>
              <a:rPr lang="tr-TR" sz="2400" dirty="0" smtClean="0"/>
              <a:t> </a:t>
            </a:r>
            <a:r>
              <a:rPr lang="tr-TR" sz="2400" dirty="0" err="1" smtClean="0"/>
              <a:t>matriksindeki</a:t>
            </a:r>
            <a:r>
              <a:rPr lang="tr-TR" sz="2400" dirty="0" smtClean="0"/>
              <a:t> ilk değişiklik su içeriğinin artmasıdır.</a:t>
            </a:r>
          </a:p>
          <a:p>
            <a:r>
              <a:rPr lang="tr-TR" sz="2400" dirty="0" err="1" smtClean="0"/>
              <a:t>Osteoartritin</a:t>
            </a:r>
            <a:r>
              <a:rPr lang="tr-TR" sz="2400" dirty="0" smtClean="0"/>
              <a:t> erken dönemlerinde </a:t>
            </a:r>
            <a:r>
              <a:rPr lang="tr-TR" sz="2400" dirty="0" err="1" smtClean="0"/>
              <a:t>kartilajın</a:t>
            </a:r>
            <a:r>
              <a:rPr lang="tr-TR" sz="2400" dirty="0" smtClean="0"/>
              <a:t> </a:t>
            </a:r>
            <a:r>
              <a:rPr lang="tr-TR" sz="2400" dirty="0" err="1" smtClean="0"/>
              <a:t>kollagen</a:t>
            </a:r>
            <a:r>
              <a:rPr lang="tr-TR" sz="2400" dirty="0" smtClean="0"/>
              <a:t> </a:t>
            </a:r>
            <a:r>
              <a:rPr lang="tr-TR" sz="2400" dirty="0" smtClean="0"/>
              <a:t>liflerinin düzenlerinin bozulduğu, liflerin birbirinden ayrıldığı gözlenir. </a:t>
            </a:r>
          </a:p>
          <a:p>
            <a:r>
              <a:rPr lang="tr-TR" sz="2400" dirty="0" smtClean="0"/>
              <a:t>Bu değişiklikler </a:t>
            </a:r>
            <a:r>
              <a:rPr lang="tr-TR" sz="2400" dirty="0" err="1" smtClean="0"/>
              <a:t>matriks</a:t>
            </a:r>
            <a:r>
              <a:rPr lang="tr-TR" sz="2400" dirty="0" smtClean="0"/>
              <a:t> sertliğini ve dayanıklılığını azaltır </a:t>
            </a:r>
          </a:p>
        </p:txBody>
      </p:sp>
      <p:pic>
        <p:nvPicPr>
          <p:cNvPr id="4" name="Resim 3"/>
          <p:cNvPicPr>
            <a:picLocks noChangeAspect="1"/>
          </p:cNvPicPr>
          <p:nvPr/>
        </p:nvPicPr>
        <p:blipFill>
          <a:blip r:embed="rId3"/>
          <a:stretch>
            <a:fillRect/>
          </a:stretch>
        </p:blipFill>
        <p:spPr>
          <a:xfrm>
            <a:off x="8617005" y="3478923"/>
            <a:ext cx="3417340" cy="3147848"/>
          </a:xfrm>
          <a:prstGeom prst="rect">
            <a:avLst/>
          </a:prstGeom>
        </p:spPr>
      </p:pic>
    </p:spTree>
    <p:extLst>
      <p:ext uri="{BB962C8B-B14F-4D97-AF65-F5344CB8AC3E}">
        <p14:creationId xmlns:p14="http://schemas.microsoft.com/office/powerpoint/2010/main" val="207753589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smtClean="0">
                <a:solidFill>
                  <a:schemeClr val="tx1">
                    <a:lumMod val="85000"/>
                    <a:lumOff val="15000"/>
                  </a:schemeClr>
                </a:solidFill>
                <a:cs typeface="Times New Roman" panose="02020603050405020304" pitchFamily="18" charset="0"/>
              </a:rPr>
              <a:t>OSTEOARTRİT PATOGENEZİ</a:t>
            </a:r>
            <a:endParaRPr lang="tr-TR" dirty="0"/>
          </a:p>
        </p:txBody>
      </p:sp>
      <p:sp>
        <p:nvSpPr>
          <p:cNvPr id="3" name="İçerik Yer Tutucusu 2"/>
          <p:cNvSpPr>
            <a:spLocks noGrp="1"/>
          </p:cNvSpPr>
          <p:nvPr>
            <p:ph idx="1"/>
          </p:nvPr>
        </p:nvSpPr>
        <p:spPr/>
        <p:txBody>
          <a:bodyPr/>
          <a:lstStyle/>
          <a:p>
            <a:r>
              <a:rPr lang="tr-TR" b="1" dirty="0" err="1" smtClean="0"/>
              <a:t>Metabolik</a:t>
            </a:r>
            <a:r>
              <a:rPr lang="tr-TR" b="1" dirty="0" smtClean="0"/>
              <a:t> değişiklikler</a:t>
            </a:r>
          </a:p>
          <a:p>
            <a:r>
              <a:rPr lang="tr-TR" sz="2000" dirty="0" smtClean="0"/>
              <a:t>OA’ in şiddeti artıkça, </a:t>
            </a:r>
            <a:r>
              <a:rPr lang="tr-TR" sz="2000" dirty="0" err="1" smtClean="0"/>
              <a:t>kondrositler</a:t>
            </a:r>
            <a:r>
              <a:rPr lang="tr-TR" sz="2000" dirty="0" smtClean="0"/>
              <a:t> tarafından </a:t>
            </a:r>
          </a:p>
          <a:p>
            <a:r>
              <a:rPr lang="tr-TR" sz="2000" dirty="0" smtClean="0"/>
              <a:t>sentezlenen </a:t>
            </a:r>
            <a:r>
              <a:rPr lang="tr-TR" sz="2000" dirty="0" err="1" smtClean="0"/>
              <a:t>matriks</a:t>
            </a:r>
            <a:r>
              <a:rPr lang="tr-TR" sz="2000" dirty="0" smtClean="0"/>
              <a:t> </a:t>
            </a:r>
            <a:r>
              <a:rPr lang="tr-TR" sz="2000" dirty="0" err="1" smtClean="0"/>
              <a:t>metalloproteazlar</a:t>
            </a:r>
            <a:r>
              <a:rPr lang="tr-TR" sz="2000" dirty="0" smtClean="0"/>
              <a:t> </a:t>
            </a:r>
          </a:p>
          <a:p>
            <a:r>
              <a:rPr lang="tr-TR" sz="2000" dirty="0" smtClean="0"/>
              <a:t>(</a:t>
            </a:r>
            <a:r>
              <a:rPr lang="tr-TR" sz="2000" dirty="0" err="1" smtClean="0"/>
              <a:t>kollagenaz</a:t>
            </a:r>
            <a:r>
              <a:rPr lang="tr-TR" sz="2000" dirty="0" smtClean="0"/>
              <a:t>, </a:t>
            </a:r>
            <a:r>
              <a:rPr lang="tr-TR" sz="2000" dirty="0" err="1" smtClean="0"/>
              <a:t>stromelizin,jelatinaz</a:t>
            </a:r>
            <a:r>
              <a:rPr lang="tr-TR" sz="2000" dirty="0" smtClean="0"/>
              <a:t>) belirgin </a:t>
            </a:r>
          </a:p>
          <a:p>
            <a:r>
              <a:rPr lang="tr-TR" sz="2000" dirty="0" smtClean="0"/>
              <a:t>ölçüde artar ve </a:t>
            </a:r>
            <a:r>
              <a:rPr lang="tr-TR" sz="2000" dirty="0" err="1" smtClean="0"/>
              <a:t>matriks</a:t>
            </a:r>
            <a:r>
              <a:rPr lang="tr-TR" sz="2000" dirty="0" smtClean="0"/>
              <a:t> yıkımına </a:t>
            </a:r>
          </a:p>
          <a:p>
            <a:r>
              <a:rPr lang="tr-TR" sz="2000" dirty="0" smtClean="0"/>
              <a:t>neden olur. </a:t>
            </a:r>
          </a:p>
          <a:p>
            <a:endParaRPr lang="tr-TR" b="1" dirty="0"/>
          </a:p>
        </p:txBody>
      </p:sp>
      <p:pic>
        <p:nvPicPr>
          <p:cNvPr id="4" name="Picture 2"/>
          <p:cNvPicPr>
            <a:picLocks noChangeAspect="1"/>
          </p:cNvPicPr>
          <p:nvPr/>
        </p:nvPicPr>
        <p:blipFill>
          <a:blip r:embed="rId3"/>
          <a:stretch>
            <a:fillRect/>
          </a:stretch>
        </p:blipFill>
        <p:spPr>
          <a:xfrm>
            <a:off x="6393953" y="1303283"/>
            <a:ext cx="5674524" cy="5554717"/>
          </a:xfrm>
          <a:prstGeom prst="rect">
            <a:avLst/>
          </a:prstGeom>
        </p:spPr>
      </p:pic>
    </p:spTree>
    <p:extLst>
      <p:ext uri="{BB962C8B-B14F-4D97-AF65-F5344CB8AC3E}">
        <p14:creationId xmlns:p14="http://schemas.microsoft.com/office/powerpoint/2010/main" val="389788834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endParaRPr lang="tr-TR"/>
          </a:p>
        </p:txBody>
      </p:sp>
      <p:pic>
        <p:nvPicPr>
          <p:cNvPr id="4" name="Resim 3"/>
          <p:cNvPicPr>
            <a:picLocks noChangeAspect="1"/>
          </p:cNvPicPr>
          <p:nvPr/>
        </p:nvPicPr>
        <p:blipFill>
          <a:blip r:embed="rId3"/>
          <a:stretch>
            <a:fillRect/>
          </a:stretch>
        </p:blipFill>
        <p:spPr>
          <a:xfrm>
            <a:off x="1388186" y="627884"/>
            <a:ext cx="8897214" cy="5394544"/>
          </a:xfrm>
          <a:prstGeom prst="rect">
            <a:avLst/>
          </a:prstGeom>
        </p:spPr>
      </p:pic>
    </p:spTree>
    <p:extLst>
      <p:ext uri="{BB962C8B-B14F-4D97-AF65-F5344CB8AC3E}">
        <p14:creationId xmlns:p14="http://schemas.microsoft.com/office/powerpoint/2010/main" val="31135439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endParaRPr lang="tr-TR"/>
          </a:p>
        </p:txBody>
      </p:sp>
      <p:pic>
        <p:nvPicPr>
          <p:cNvPr id="4" name="Resim 3"/>
          <p:cNvPicPr>
            <a:picLocks noChangeAspect="1"/>
          </p:cNvPicPr>
          <p:nvPr/>
        </p:nvPicPr>
        <p:blipFill>
          <a:blip r:embed="rId2"/>
          <a:stretch>
            <a:fillRect/>
          </a:stretch>
        </p:blipFill>
        <p:spPr>
          <a:xfrm>
            <a:off x="260130" y="2406045"/>
            <a:ext cx="5299841" cy="2788416"/>
          </a:xfrm>
          <a:prstGeom prst="rect">
            <a:avLst/>
          </a:prstGeom>
        </p:spPr>
      </p:pic>
      <p:pic>
        <p:nvPicPr>
          <p:cNvPr id="5" name="Resim 4"/>
          <p:cNvPicPr>
            <a:picLocks noChangeAspect="1"/>
          </p:cNvPicPr>
          <p:nvPr/>
        </p:nvPicPr>
        <p:blipFill>
          <a:blip r:embed="rId3"/>
          <a:stretch>
            <a:fillRect/>
          </a:stretch>
        </p:blipFill>
        <p:spPr>
          <a:xfrm>
            <a:off x="5366517" y="1825625"/>
            <a:ext cx="6825483" cy="3949257"/>
          </a:xfrm>
          <a:prstGeom prst="rect">
            <a:avLst/>
          </a:prstGeom>
        </p:spPr>
      </p:pic>
    </p:spTree>
    <p:extLst>
      <p:ext uri="{BB962C8B-B14F-4D97-AF65-F5344CB8AC3E}">
        <p14:creationId xmlns:p14="http://schemas.microsoft.com/office/powerpoint/2010/main" val="36684195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smtClean="0"/>
              <a:t>KLİNİK</a:t>
            </a:r>
            <a:endParaRPr lang="tr-TR" dirty="0"/>
          </a:p>
        </p:txBody>
      </p:sp>
      <p:sp>
        <p:nvSpPr>
          <p:cNvPr id="3" name="İçerik Yer Tutucusu 2"/>
          <p:cNvSpPr>
            <a:spLocks noGrp="1"/>
          </p:cNvSpPr>
          <p:nvPr>
            <p:ph idx="1"/>
          </p:nvPr>
        </p:nvSpPr>
        <p:spPr/>
        <p:txBody>
          <a:bodyPr>
            <a:normAutofit/>
          </a:bodyPr>
          <a:lstStyle/>
          <a:p>
            <a:r>
              <a:rPr lang="tr-TR" b="1" dirty="0"/>
              <a:t>Hasta </a:t>
            </a:r>
            <a:r>
              <a:rPr lang="tr-TR" b="1" dirty="0" smtClean="0"/>
              <a:t>özellikleri </a:t>
            </a:r>
          </a:p>
          <a:p>
            <a:pPr lvl="1"/>
            <a:r>
              <a:rPr lang="tr-TR" dirty="0" smtClean="0">
                <a:solidFill>
                  <a:srgbClr val="FF0000"/>
                </a:solidFill>
              </a:rPr>
              <a:t>Başlangıç </a:t>
            </a:r>
            <a:r>
              <a:rPr lang="tr-TR" dirty="0">
                <a:solidFill>
                  <a:srgbClr val="FF0000"/>
                </a:solidFill>
              </a:rPr>
              <a:t>​​</a:t>
            </a:r>
            <a:r>
              <a:rPr lang="tr-TR" dirty="0" smtClean="0">
                <a:solidFill>
                  <a:srgbClr val="FF0000"/>
                </a:solidFill>
              </a:rPr>
              <a:t>yaşı</a:t>
            </a:r>
            <a:r>
              <a:rPr lang="tr-TR" dirty="0" smtClean="0"/>
              <a:t>   </a:t>
            </a:r>
            <a:r>
              <a:rPr lang="tr-TR" dirty="0"/>
              <a:t>&gt;40 </a:t>
            </a:r>
            <a:r>
              <a:rPr lang="tr-TR" dirty="0" smtClean="0"/>
              <a:t>yıl</a:t>
            </a:r>
            <a:endParaRPr lang="tr-TR" sz="800" b="1" dirty="0" smtClean="0"/>
          </a:p>
          <a:p>
            <a:r>
              <a:rPr lang="tr-TR" b="1" dirty="0" smtClean="0"/>
              <a:t>Belirtiler</a:t>
            </a:r>
          </a:p>
          <a:p>
            <a:pPr lvl="1"/>
            <a:r>
              <a:rPr lang="tr-TR" dirty="0" smtClean="0">
                <a:solidFill>
                  <a:srgbClr val="FF0000"/>
                </a:solidFill>
              </a:rPr>
              <a:t>Ağrı</a:t>
            </a:r>
            <a:r>
              <a:rPr lang="tr-TR" dirty="0" smtClean="0"/>
              <a:t>   </a:t>
            </a:r>
            <a:r>
              <a:rPr lang="tr-TR" sz="1800" b="1" dirty="0" smtClean="0">
                <a:solidFill>
                  <a:srgbClr val="FFC000"/>
                </a:solidFill>
              </a:rPr>
              <a:t>En sık semptom</a:t>
            </a:r>
          </a:p>
          <a:p>
            <a:pPr lvl="2"/>
            <a:r>
              <a:rPr lang="tr-TR" dirty="0" smtClean="0"/>
              <a:t>Sinsi </a:t>
            </a:r>
            <a:r>
              <a:rPr lang="tr-TR" dirty="0"/>
              <a:t>başlangıç ​​– yıllar içinde yavaş ilerleme</a:t>
            </a:r>
          </a:p>
          <a:p>
            <a:pPr lvl="2"/>
            <a:r>
              <a:rPr lang="tr-TR" dirty="0"/>
              <a:t>Değişken yoğunluk</a:t>
            </a:r>
          </a:p>
          <a:p>
            <a:pPr lvl="2"/>
            <a:r>
              <a:rPr lang="tr-TR" dirty="0"/>
              <a:t>Aralıklı </a:t>
            </a:r>
            <a:endParaRPr lang="tr-TR" dirty="0" smtClean="0"/>
          </a:p>
          <a:p>
            <a:pPr lvl="2"/>
            <a:r>
              <a:rPr lang="tr-TR" dirty="0" smtClean="0"/>
              <a:t>Eklem kullanımıyla </a:t>
            </a:r>
            <a:r>
              <a:rPr lang="tr-TR" dirty="0"/>
              <a:t>artar, dinlenmeyle rahatlar</a:t>
            </a:r>
          </a:p>
          <a:p>
            <a:pPr lvl="2"/>
            <a:r>
              <a:rPr lang="tr-TR" dirty="0"/>
              <a:t>Şiddetli </a:t>
            </a:r>
            <a:r>
              <a:rPr lang="tr-TR" dirty="0" err="1"/>
              <a:t>osteoartritte</a:t>
            </a:r>
            <a:r>
              <a:rPr lang="tr-TR" dirty="0"/>
              <a:t> gece </a:t>
            </a:r>
            <a:r>
              <a:rPr lang="tr-TR" dirty="0" smtClean="0"/>
              <a:t>ağrısı</a:t>
            </a:r>
            <a:endParaRPr lang="tr-TR" dirty="0"/>
          </a:p>
        </p:txBody>
      </p:sp>
      <p:pic>
        <p:nvPicPr>
          <p:cNvPr id="2050" name="Picture 2" descr="Knee Pain Treatment in Dubai | Knee Surgery in Dubai | Burjeel Hospita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46428" y="2934579"/>
            <a:ext cx="4141076" cy="29586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157392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KLİNİK</a:t>
            </a:r>
          </a:p>
        </p:txBody>
      </p:sp>
      <p:sp>
        <p:nvSpPr>
          <p:cNvPr id="3" name="İçerik Yer Tutucusu 2"/>
          <p:cNvSpPr>
            <a:spLocks noGrp="1"/>
          </p:cNvSpPr>
          <p:nvPr>
            <p:ph idx="1"/>
          </p:nvPr>
        </p:nvSpPr>
        <p:spPr/>
        <p:txBody>
          <a:bodyPr/>
          <a:lstStyle/>
          <a:p>
            <a:r>
              <a:rPr lang="tr-TR" b="1" dirty="0" smtClean="0"/>
              <a:t>Belirtiler</a:t>
            </a:r>
          </a:p>
          <a:p>
            <a:pPr lvl="1"/>
            <a:r>
              <a:rPr lang="tr-TR" dirty="0" smtClean="0">
                <a:solidFill>
                  <a:srgbClr val="FF0000"/>
                </a:solidFill>
              </a:rPr>
              <a:t>Tutukluluk </a:t>
            </a:r>
          </a:p>
          <a:p>
            <a:pPr lvl="2"/>
            <a:r>
              <a:rPr lang="tr-TR" sz="1600" dirty="0" smtClean="0"/>
              <a:t>Kısa </a:t>
            </a:r>
            <a:r>
              <a:rPr lang="tr-TR" sz="1600" dirty="0"/>
              <a:t>ömürlü (&lt;30 dakika) ve sabahın erken saatlerinde veya hareketsizlikle </a:t>
            </a:r>
            <a:r>
              <a:rPr lang="tr-TR" sz="1600" dirty="0" smtClean="0"/>
              <a:t>ilişkili</a:t>
            </a:r>
            <a:endParaRPr lang="tr-TR" dirty="0" smtClean="0">
              <a:solidFill>
                <a:srgbClr val="FF0000"/>
              </a:solidFill>
            </a:endParaRPr>
          </a:p>
          <a:p>
            <a:pPr lvl="1"/>
            <a:r>
              <a:rPr lang="tr-TR" dirty="0" smtClean="0">
                <a:solidFill>
                  <a:srgbClr val="FF0000"/>
                </a:solidFill>
              </a:rPr>
              <a:t>Şişlik</a:t>
            </a:r>
          </a:p>
          <a:p>
            <a:pPr lvl="2"/>
            <a:r>
              <a:rPr lang="tr-TR" sz="1800" dirty="0"/>
              <a:t>Bazı hastalar </a:t>
            </a:r>
            <a:r>
              <a:rPr lang="tr-TR" sz="1800" dirty="0" smtClean="0"/>
              <a:t>şişlik </a:t>
            </a:r>
            <a:r>
              <a:rPr lang="tr-TR" sz="1800" dirty="0"/>
              <a:t>ve/veya </a:t>
            </a:r>
            <a:r>
              <a:rPr lang="tr-TR" sz="1800" dirty="0" err="1"/>
              <a:t>deformite</a:t>
            </a:r>
            <a:r>
              <a:rPr lang="tr-TR" sz="1800" dirty="0"/>
              <a:t> ile </a:t>
            </a:r>
            <a:r>
              <a:rPr lang="tr-TR" sz="1800" dirty="0" smtClean="0"/>
              <a:t>başvurur</a:t>
            </a:r>
            <a:endParaRPr lang="tr-TR" sz="1800" dirty="0" smtClean="0">
              <a:solidFill>
                <a:srgbClr val="FF0000"/>
              </a:solidFill>
            </a:endParaRPr>
          </a:p>
          <a:p>
            <a:pPr lvl="1"/>
            <a:r>
              <a:rPr lang="tr-TR" dirty="0" err="1" smtClean="0">
                <a:solidFill>
                  <a:srgbClr val="FF0000"/>
                </a:solidFill>
              </a:rPr>
              <a:t>Konstitusyonel</a:t>
            </a:r>
            <a:r>
              <a:rPr lang="tr-TR" dirty="0" smtClean="0">
                <a:solidFill>
                  <a:srgbClr val="FF0000"/>
                </a:solidFill>
              </a:rPr>
              <a:t> semptomlar</a:t>
            </a:r>
          </a:p>
          <a:p>
            <a:pPr lvl="2"/>
            <a:r>
              <a:rPr lang="tr-TR" sz="1800" dirty="0" smtClean="0"/>
              <a:t>Beklenmez</a:t>
            </a:r>
            <a:endParaRPr lang="tr-TR" sz="1800" dirty="0"/>
          </a:p>
        </p:txBody>
      </p:sp>
      <p:pic>
        <p:nvPicPr>
          <p:cNvPr id="5" name="Picture 2"/>
          <p:cNvPicPr>
            <a:picLocks noChangeAspect="1"/>
          </p:cNvPicPr>
          <p:nvPr/>
        </p:nvPicPr>
        <p:blipFill>
          <a:blip r:embed="rId3"/>
          <a:stretch>
            <a:fillRect/>
          </a:stretch>
        </p:blipFill>
        <p:spPr>
          <a:xfrm>
            <a:off x="8302770" y="2921876"/>
            <a:ext cx="3763105" cy="3936124"/>
          </a:xfrm>
          <a:prstGeom prst="rect">
            <a:avLst/>
          </a:prstGeom>
        </p:spPr>
      </p:pic>
      <p:sp>
        <p:nvSpPr>
          <p:cNvPr id="4" name="Dikdörtgen 3"/>
          <p:cNvSpPr/>
          <p:nvPr/>
        </p:nvSpPr>
        <p:spPr>
          <a:xfrm>
            <a:off x="9471660" y="2463773"/>
            <a:ext cx="2238177" cy="646331"/>
          </a:xfrm>
          <a:prstGeom prst="rect">
            <a:avLst/>
          </a:prstGeom>
        </p:spPr>
        <p:txBody>
          <a:bodyPr wrap="none">
            <a:spAutoFit/>
          </a:bodyPr>
          <a:lstStyle/>
          <a:p>
            <a:r>
              <a:rPr lang="tr-TR" dirty="0"/>
              <a:t>•DİF </a:t>
            </a:r>
            <a:r>
              <a:rPr lang="tr-TR" dirty="0" err="1"/>
              <a:t>Heberden</a:t>
            </a:r>
            <a:r>
              <a:rPr lang="tr-TR" dirty="0"/>
              <a:t> nodül </a:t>
            </a:r>
            <a:endParaRPr lang="tr-TR" dirty="0" smtClean="0"/>
          </a:p>
          <a:p>
            <a:r>
              <a:rPr lang="tr-TR" dirty="0" smtClean="0"/>
              <a:t>•</a:t>
            </a:r>
            <a:r>
              <a:rPr lang="tr-TR" dirty="0"/>
              <a:t>PİF </a:t>
            </a:r>
            <a:r>
              <a:rPr lang="tr-TR" dirty="0" err="1"/>
              <a:t>Bouchard</a:t>
            </a:r>
            <a:r>
              <a:rPr lang="tr-TR" dirty="0"/>
              <a:t> nodül</a:t>
            </a:r>
          </a:p>
        </p:txBody>
      </p:sp>
    </p:spTree>
    <p:extLst>
      <p:ext uri="{BB962C8B-B14F-4D97-AF65-F5344CB8AC3E}">
        <p14:creationId xmlns:p14="http://schemas.microsoft.com/office/powerpoint/2010/main" val="140396443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smtClean="0"/>
              <a:t>FİZİK MUAYENE</a:t>
            </a:r>
            <a:endParaRPr lang="tr-TR" dirty="0"/>
          </a:p>
        </p:txBody>
      </p:sp>
      <p:sp>
        <p:nvSpPr>
          <p:cNvPr id="3" name="İçerik Yer Tutucusu 2"/>
          <p:cNvSpPr>
            <a:spLocks noGrp="1"/>
          </p:cNvSpPr>
          <p:nvPr>
            <p:ph idx="1"/>
          </p:nvPr>
        </p:nvSpPr>
        <p:spPr/>
        <p:txBody>
          <a:bodyPr>
            <a:normAutofit fontScale="92500" lnSpcReduction="20000"/>
          </a:bodyPr>
          <a:lstStyle/>
          <a:p>
            <a:r>
              <a:rPr lang="tr-TR" b="1" dirty="0" smtClean="0"/>
              <a:t>Görünüm</a:t>
            </a:r>
          </a:p>
          <a:p>
            <a:pPr lvl="1"/>
            <a:r>
              <a:rPr lang="tr-TR" dirty="0" smtClean="0"/>
              <a:t>Şişlik </a:t>
            </a:r>
            <a:r>
              <a:rPr lang="tr-TR" dirty="0"/>
              <a:t>(kemik aşırı büyümesi ± </a:t>
            </a:r>
            <a:r>
              <a:rPr lang="tr-TR" dirty="0" err="1" smtClean="0"/>
              <a:t>sinoviyal</a:t>
            </a:r>
            <a:r>
              <a:rPr lang="tr-TR" dirty="0" smtClean="0"/>
              <a:t> </a:t>
            </a:r>
            <a:r>
              <a:rPr lang="tr-TR" dirty="0" err="1"/>
              <a:t>hipertrofi</a:t>
            </a:r>
            <a:r>
              <a:rPr lang="tr-TR" dirty="0"/>
              <a:t>)</a:t>
            </a:r>
          </a:p>
          <a:p>
            <a:pPr lvl="1"/>
            <a:r>
              <a:rPr lang="tr-TR" dirty="0" err="1" smtClean="0"/>
              <a:t>Deformite</a:t>
            </a:r>
            <a:endParaRPr lang="tr-TR" dirty="0"/>
          </a:p>
          <a:p>
            <a:pPr lvl="1"/>
            <a:r>
              <a:rPr lang="tr-TR" dirty="0"/>
              <a:t>Kas kaybı </a:t>
            </a:r>
            <a:endParaRPr lang="tr-TR" dirty="0" smtClean="0"/>
          </a:p>
          <a:p>
            <a:r>
              <a:rPr lang="tr-TR" b="1" dirty="0" err="1" smtClean="0"/>
              <a:t>Palpasyon</a:t>
            </a:r>
            <a:endParaRPr lang="tr-TR" b="1" dirty="0" smtClean="0"/>
          </a:p>
          <a:p>
            <a:pPr lvl="1"/>
            <a:r>
              <a:rPr lang="tr-TR" dirty="0" smtClean="0"/>
              <a:t>Isı artışı </a:t>
            </a:r>
            <a:r>
              <a:rPr lang="tr-TR" dirty="0"/>
              <a:t>olmaması</a:t>
            </a:r>
          </a:p>
          <a:p>
            <a:pPr lvl="1"/>
            <a:r>
              <a:rPr lang="tr-TR" dirty="0" smtClean="0"/>
              <a:t>Şişlik </a:t>
            </a:r>
            <a:endParaRPr lang="tr-TR" dirty="0" smtClean="0"/>
          </a:p>
          <a:p>
            <a:pPr lvl="1"/>
            <a:r>
              <a:rPr lang="tr-TR" dirty="0" smtClean="0"/>
              <a:t>Eklem </a:t>
            </a:r>
            <a:r>
              <a:rPr lang="tr-TR" dirty="0" smtClean="0"/>
              <a:t>hassasiyeti</a:t>
            </a:r>
            <a:endParaRPr lang="tr-TR" dirty="0"/>
          </a:p>
          <a:p>
            <a:pPr lvl="1"/>
            <a:r>
              <a:rPr lang="tr-TR" dirty="0" err="1"/>
              <a:t>Periartiküler</a:t>
            </a:r>
            <a:r>
              <a:rPr lang="tr-TR" dirty="0"/>
              <a:t> </a:t>
            </a:r>
            <a:r>
              <a:rPr lang="tr-TR" dirty="0" smtClean="0"/>
              <a:t>hassasiyet</a:t>
            </a:r>
          </a:p>
          <a:p>
            <a:r>
              <a:rPr lang="tr-TR" b="1" dirty="0" smtClean="0"/>
              <a:t>Hareket açıklığı</a:t>
            </a:r>
          </a:p>
          <a:p>
            <a:pPr lvl="1"/>
            <a:r>
              <a:rPr lang="tr-TR" dirty="0" err="1" smtClean="0"/>
              <a:t>Krepitus</a:t>
            </a:r>
            <a:r>
              <a:rPr lang="tr-TR" dirty="0" smtClean="0"/>
              <a:t> </a:t>
            </a:r>
          </a:p>
          <a:p>
            <a:pPr lvl="1"/>
            <a:r>
              <a:rPr lang="tr-TR" dirty="0" smtClean="0"/>
              <a:t>Azalmış </a:t>
            </a:r>
            <a:r>
              <a:rPr lang="tr-TR" dirty="0"/>
              <a:t>hareket aralığı</a:t>
            </a:r>
          </a:p>
          <a:p>
            <a:pPr lvl="1"/>
            <a:r>
              <a:rPr lang="tr-TR" dirty="0"/>
              <a:t>Zayıf </a:t>
            </a:r>
            <a:r>
              <a:rPr lang="tr-TR" dirty="0" smtClean="0"/>
              <a:t>çevre kasları</a:t>
            </a:r>
            <a:endParaRPr lang="tr-TR" dirty="0"/>
          </a:p>
          <a:p>
            <a:endParaRPr lang="tr-TR" b="1" dirty="0"/>
          </a:p>
          <a:p>
            <a:endParaRPr lang="tr-TR" b="1" dirty="0"/>
          </a:p>
        </p:txBody>
      </p:sp>
      <p:pic>
        <p:nvPicPr>
          <p:cNvPr id="4" name="Picture 2"/>
          <p:cNvPicPr>
            <a:picLocks noChangeAspect="1"/>
          </p:cNvPicPr>
          <p:nvPr/>
        </p:nvPicPr>
        <p:blipFill>
          <a:blip r:embed="rId2"/>
          <a:stretch>
            <a:fillRect/>
          </a:stretch>
        </p:blipFill>
        <p:spPr>
          <a:xfrm>
            <a:off x="7483366" y="226571"/>
            <a:ext cx="4414344" cy="6284587"/>
          </a:xfrm>
          <a:prstGeom prst="rect">
            <a:avLst/>
          </a:prstGeom>
        </p:spPr>
      </p:pic>
    </p:spTree>
    <p:extLst>
      <p:ext uri="{BB962C8B-B14F-4D97-AF65-F5344CB8AC3E}">
        <p14:creationId xmlns:p14="http://schemas.microsoft.com/office/powerpoint/2010/main" val="20666819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smtClean="0"/>
              <a:t>LABORATUVAR VE GÖRÜNTÜLEME</a:t>
            </a:r>
            <a:endParaRPr lang="tr-TR" dirty="0"/>
          </a:p>
        </p:txBody>
      </p:sp>
      <p:sp>
        <p:nvSpPr>
          <p:cNvPr id="3" name="İçerik Yer Tutucusu 2"/>
          <p:cNvSpPr>
            <a:spLocks noGrp="1"/>
          </p:cNvSpPr>
          <p:nvPr>
            <p:ph idx="1"/>
          </p:nvPr>
        </p:nvSpPr>
        <p:spPr/>
        <p:txBody>
          <a:bodyPr>
            <a:normAutofit/>
          </a:bodyPr>
          <a:lstStyle/>
          <a:p>
            <a:r>
              <a:rPr lang="tr-TR" dirty="0" err="1" smtClean="0"/>
              <a:t>Osteoartritde</a:t>
            </a:r>
            <a:r>
              <a:rPr lang="tr-TR" dirty="0" smtClean="0"/>
              <a:t> eklem </a:t>
            </a:r>
            <a:r>
              <a:rPr lang="tr-TR" dirty="0" err="1" smtClean="0"/>
              <a:t>kartilajında</a:t>
            </a:r>
            <a:r>
              <a:rPr lang="tr-TR" dirty="0" smtClean="0"/>
              <a:t> yıkımı tam olarak yansıtan ve rutinde kullanılan bir test yoktur </a:t>
            </a:r>
          </a:p>
          <a:p>
            <a:pPr lvl="1"/>
            <a:r>
              <a:rPr lang="tr-TR" dirty="0" smtClean="0"/>
              <a:t>Eritrosit sedimantasyon hızı (ESH), </a:t>
            </a:r>
          </a:p>
          <a:p>
            <a:pPr lvl="1"/>
            <a:r>
              <a:rPr lang="tr-TR" dirty="0" smtClean="0"/>
              <a:t>C- reaktif protein (CRP), </a:t>
            </a:r>
          </a:p>
          <a:p>
            <a:pPr lvl="1"/>
            <a:r>
              <a:rPr lang="tr-TR" dirty="0" smtClean="0"/>
              <a:t>rutin kan sayımları ve biyokimyasal analizler normaldir. </a:t>
            </a:r>
          </a:p>
          <a:p>
            <a:pPr lvl="1"/>
            <a:r>
              <a:rPr lang="tr-TR" dirty="0" err="1" smtClean="0"/>
              <a:t>Romatoid</a:t>
            </a:r>
            <a:r>
              <a:rPr lang="tr-TR" dirty="0" smtClean="0"/>
              <a:t> faktör (RF) ve </a:t>
            </a:r>
            <a:r>
              <a:rPr lang="tr-TR" dirty="0" err="1" smtClean="0"/>
              <a:t>antinükleer</a:t>
            </a:r>
            <a:r>
              <a:rPr lang="tr-TR" dirty="0" smtClean="0"/>
              <a:t> antikor (ANA) negatiftir.</a:t>
            </a:r>
          </a:p>
          <a:p>
            <a:r>
              <a:rPr lang="tr-TR" dirty="0" err="1" smtClean="0"/>
              <a:t>Sinovyal</a:t>
            </a:r>
            <a:r>
              <a:rPr lang="tr-TR" dirty="0" smtClean="0"/>
              <a:t> sıvı; </a:t>
            </a:r>
          </a:p>
          <a:p>
            <a:pPr lvl="1"/>
            <a:r>
              <a:rPr lang="tr-TR" dirty="0" smtClean="0"/>
              <a:t>rengi berrak, </a:t>
            </a:r>
            <a:r>
              <a:rPr lang="tr-TR" dirty="0" err="1" smtClean="0"/>
              <a:t>viskositesi</a:t>
            </a:r>
            <a:r>
              <a:rPr lang="tr-TR" dirty="0" smtClean="0"/>
              <a:t> yüksek ve hücre sayısı mm3’de 2000’den düşüktür. </a:t>
            </a:r>
          </a:p>
        </p:txBody>
      </p:sp>
    </p:spTree>
    <p:extLst>
      <p:ext uri="{BB962C8B-B14F-4D97-AF65-F5344CB8AC3E}">
        <p14:creationId xmlns:p14="http://schemas.microsoft.com/office/powerpoint/2010/main" val="411786262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smtClean="0"/>
              <a:t>AMAÇ</a:t>
            </a:r>
            <a:endParaRPr lang="tr-TR" dirty="0"/>
          </a:p>
        </p:txBody>
      </p:sp>
      <p:sp>
        <p:nvSpPr>
          <p:cNvPr id="3" name="İçerik Yer Tutucusu 2"/>
          <p:cNvSpPr>
            <a:spLocks noGrp="1"/>
          </p:cNvSpPr>
          <p:nvPr>
            <p:ph idx="1"/>
          </p:nvPr>
        </p:nvSpPr>
        <p:spPr/>
        <p:txBody>
          <a:bodyPr/>
          <a:lstStyle/>
          <a:p>
            <a:r>
              <a:rPr lang="tr-TR" dirty="0" smtClean="0">
                <a:latin typeface="Times New Roman" panose="02020603050405020304" pitchFamily="18" charset="0"/>
                <a:cs typeface="Times New Roman" panose="02020603050405020304" pitchFamily="18" charset="0"/>
              </a:rPr>
              <a:t> </a:t>
            </a:r>
            <a:r>
              <a:rPr lang="tr-TR" dirty="0" err="1" smtClean="0">
                <a:latin typeface="Times New Roman" panose="02020603050405020304" pitchFamily="18" charset="0"/>
                <a:cs typeface="Times New Roman" panose="02020603050405020304" pitchFamily="18" charset="0"/>
              </a:rPr>
              <a:t>Osteoartrit</a:t>
            </a:r>
            <a:r>
              <a:rPr lang="tr-TR" dirty="0" smtClean="0">
                <a:latin typeface="Times New Roman" panose="02020603050405020304" pitchFamily="18" charset="0"/>
                <a:cs typeface="Times New Roman" panose="02020603050405020304" pitchFamily="18" charset="0"/>
              </a:rPr>
              <a:t>, </a:t>
            </a:r>
            <a:r>
              <a:rPr lang="tr-TR" dirty="0" err="1" smtClean="0">
                <a:latin typeface="Times New Roman" panose="02020603050405020304" pitchFamily="18" charset="0"/>
                <a:cs typeface="Times New Roman" panose="02020603050405020304" pitchFamily="18" charset="0"/>
              </a:rPr>
              <a:t>romatoid</a:t>
            </a:r>
            <a:r>
              <a:rPr lang="tr-TR" dirty="0" smtClean="0">
                <a:latin typeface="Times New Roman" panose="02020603050405020304" pitchFamily="18" charset="0"/>
                <a:cs typeface="Times New Roman" panose="02020603050405020304" pitchFamily="18" charset="0"/>
              </a:rPr>
              <a:t> </a:t>
            </a:r>
            <a:r>
              <a:rPr lang="tr-TR" dirty="0" err="1" smtClean="0">
                <a:latin typeface="Times New Roman" panose="02020603050405020304" pitchFamily="18" charset="0"/>
                <a:cs typeface="Times New Roman" panose="02020603050405020304" pitchFamily="18" charset="0"/>
              </a:rPr>
              <a:t>artrit</a:t>
            </a:r>
            <a:r>
              <a:rPr lang="tr-TR" dirty="0" smtClean="0">
                <a:latin typeface="Times New Roman" panose="02020603050405020304" pitchFamily="18" charset="0"/>
                <a:cs typeface="Times New Roman" panose="02020603050405020304" pitchFamily="18" charset="0"/>
              </a:rPr>
              <a:t> ve gut </a:t>
            </a:r>
            <a:r>
              <a:rPr lang="tr-TR" dirty="0" err="1" smtClean="0">
                <a:latin typeface="Times New Roman" panose="02020603050405020304" pitchFamily="18" charset="0"/>
                <a:cs typeface="Times New Roman" panose="02020603050405020304" pitchFamily="18" charset="0"/>
              </a:rPr>
              <a:t>artriti</a:t>
            </a:r>
            <a:r>
              <a:rPr lang="tr-TR" dirty="0" smtClean="0">
                <a:latin typeface="Times New Roman" panose="02020603050405020304" pitchFamily="18" charset="0"/>
                <a:cs typeface="Times New Roman" panose="02020603050405020304" pitchFamily="18" charset="0"/>
              </a:rPr>
              <a:t> hakkında bilgi vermek</a:t>
            </a:r>
          </a:p>
          <a:p>
            <a:endParaRPr lang="tr-TR" dirty="0"/>
          </a:p>
        </p:txBody>
      </p:sp>
    </p:spTree>
    <p:extLst>
      <p:ext uri="{BB962C8B-B14F-4D97-AF65-F5344CB8AC3E}">
        <p14:creationId xmlns:p14="http://schemas.microsoft.com/office/powerpoint/2010/main" val="311232992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smtClean="0"/>
              <a:t>LABORATUVAR VE GÖRÜNTÜLEME</a:t>
            </a:r>
            <a:endParaRPr lang="tr-TR" dirty="0"/>
          </a:p>
        </p:txBody>
      </p:sp>
      <p:sp>
        <p:nvSpPr>
          <p:cNvPr id="3" name="İçerik Yer Tutucusu 2"/>
          <p:cNvSpPr>
            <a:spLocks noGrp="1"/>
          </p:cNvSpPr>
          <p:nvPr>
            <p:ph idx="1"/>
          </p:nvPr>
        </p:nvSpPr>
        <p:spPr/>
        <p:txBody>
          <a:bodyPr/>
          <a:lstStyle/>
          <a:p>
            <a:r>
              <a:rPr lang="tr-TR" b="1" dirty="0" smtClean="0"/>
              <a:t>Radyolojik Bulgular </a:t>
            </a:r>
          </a:p>
          <a:p>
            <a:r>
              <a:rPr lang="tr-TR" sz="1600" dirty="0" smtClean="0"/>
              <a:t>Eklem aralığında asimetrik daralma, </a:t>
            </a:r>
          </a:p>
          <a:p>
            <a:r>
              <a:rPr lang="tr-TR" sz="1600" dirty="0" err="1" smtClean="0"/>
              <a:t>Subkondral</a:t>
            </a:r>
            <a:r>
              <a:rPr lang="tr-TR" sz="1600" dirty="0" smtClean="0"/>
              <a:t> kemikte skleroz (</a:t>
            </a:r>
            <a:r>
              <a:rPr lang="tr-TR" sz="1600" dirty="0" err="1" smtClean="0"/>
              <a:t>eburnasyon</a:t>
            </a:r>
            <a:r>
              <a:rPr lang="tr-TR" sz="1600" dirty="0" smtClean="0"/>
              <a:t>), </a:t>
            </a:r>
          </a:p>
          <a:p>
            <a:r>
              <a:rPr lang="tr-TR" sz="1600" dirty="0" err="1" smtClean="0"/>
              <a:t>Subkondral</a:t>
            </a:r>
            <a:r>
              <a:rPr lang="tr-TR" sz="1600" dirty="0" smtClean="0"/>
              <a:t> kistler ve eklem kenarlarındaki </a:t>
            </a:r>
            <a:r>
              <a:rPr lang="tr-TR" sz="1600" dirty="0" err="1" smtClean="0"/>
              <a:t>osteofitler</a:t>
            </a:r>
            <a:endParaRPr lang="tr-TR" sz="1600" dirty="0"/>
          </a:p>
          <a:p>
            <a:r>
              <a:rPr lang="tr-TR" altLang="tr-TR" sz="1600" dirty="0" err="1" smtClean="0">
                <a:latin typeface="Times New Roman" panose="02020603050405020304" pitchFamily="18" charset="0"/>
                <a:cs typeface="Times New Roman" panose="02020603050405020304" pitchFamily="18" charset="0"/>
              </a:rPr>
              <a:t>Deformite</a:t>
            </a:r>
            <a:r>
              <a:rPr lang="tr-TR" altLang="tr-TR" sz="1600" dirty="0" smtClean="0">
                <a:latin typeface="Times New Roman" panose="02020603050405020304" pitchFamily="18" charset="0"/>
                <a:cs typeface="Times New Roman" panose="02020603050405020304" pitchFamily="18" charset="0"/>
              </a:rPr>
              <a:t>, </a:t>
            </a:r>
            <a:r>
              <a:rPr lang="tr-TR" altLang="tr-TR" sz="1600" dirty="0" err="1" smtClean="0">
                <a:latin typeface="Times New Roman" panose="02020603050405020304" pitchFamily="18" charset="0"/>
                <a:cs typeface="Times New Roman" panose="02020603050405020304" pitchFamily="18" charset="0"/>
              </a:rPr>
              <a:t>subluksasyon</a:t>
            </a:r>
            <a:endParaRPr lang="tr-TR" altLang="tr-TR" sz="1600" dirty="0" smtClean="0">
              <a:latin typeface="Times New Roman" panose="02020603050405020304" pitchFamily="18" charset="0"/>
              <a:cs typeface="Times New Roman" panose="02020603050405020304" pitchFamily="18" charset="0"/>
            </a:endParaRPr>
          </a:p>
          <a:p>
            <a:r>
              <a:rPr lang="tr-TR" altLang="tr-TR" sz="1600" dirty="0" smtClean="0">
                <a:latin typeface="Times New Roman" panose="02020603050405020304" pitchFamily="18" charset="0"/>
                <a:cs typeface="Times New Roman" panose="02020603050405020304" pitchFamily="18" charset="0"/>
              </a:rPr>
              <a:t>Eklem boşluğunda serbest cisimler</a:t>
            </a:r>
          </a:p>
          <a:p>
            <a:endParaRPr lang="tr-TR" sz="1600" dirty="0"/>
          </a:p>
        </p:txBody>
      </p:sp>
      <p:pic>
        <p:nvPicPr>
          <p:cNvPr id="5" name="Resim 4"/>
          <p:cNvPicPr>
            <a:picLocks noChangeAspect="1"/>
          </p:cNvPicPr>
          <p:nvPr/>
        </p:nvPicPr>
        <p:blipFill>
          <a:blip r:embed="rId3"/>
          <a:stretch>
            <a:fillRect/>
          </a:stretch>
        </p:blipFill>
        <p:spPr>
          <a:xfrm>
            <a:off x="7205158" y="1690688"/>
            <a:ext cx="3925481" cy="4920674"/>
          </a:xfrm>
          <a:prstGeom prst="rect">
            <a:avLst/>
          </a:prstGeom>
        </p:spPr>
      </p:pic>
      <p:sp>
        <p:nvSpPr>
          <p:cNvPr id="4" name="Metin kutusu 3"/>
          <p:cNvSpPr txBox="1"/>
          <p:nvPr/>
        </p:nvSpPr>
        <p:spPr>
          <a:xfrm>
            <a:off x="8881241" y="590361"/>
            <a:ext cx="3191708" cy="923330"/>
          </a:xfrm>
          <a:prstGeom prst="rect">
            <a:avLst/>
          </a:prstGeom>
          <a:noFill/>
        </p:spPr>
        <p:txBody>
          <a:bodyPr wrap="none" rtlCol="0">
            <a:spAutoFit/>
          </a:bodyPr>
          <a:lstStyle/>
          <a:p>
            <a:r>
              <a:rPr lang="tr-TR" dirty="0" smtClean="0">
                <a:solidFill>
                  <a:srgbClr val="FF0000"/>
                </a:solidFill>
              </a:rPr>
              <a:t>TANI İÇİN ŞART DEĞİL!!</a:t>
            </a:r>
          </a:p>
          <a:p>
            <a:r>
              <a:rPr lang="tr-TR" dirty="0" smtClean="0">
                <a:solidFill>
                  <a:srgbClr val="FF0000"/>
                </a:solidFill>
              </a:rPr>
              <a:t>PROGNOZ İÇİN KULLANILABİLİR!</a:t>
            </a:r>
          </a:p>
          <a:p>
            <a:endParaRPr lang="tr-TR" dirty="0"/>
          </a:p>
        </p:txBody>
      </p:sp>
    </p:spTree>
    <p:extLst>
      <p:ext uri="{BB962C8B-B14F-4D97-AF65-F5344CB8AC3E}">
        <p14:creationId xmlns:p14="http://schemas.microsoft.com/office/powerpoint/2010/main" val="19141288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smtClean="0"/>
              <a:t>Diz </a:t>
            </a:r>
            <a:r>
              <a:rPr lang="tr-TR" dirty="0" err="1" smtClean="0"/>
              <a:t>Osteoartriti</a:t>
            </a:r>
            <a:r>
              <a:rPr lang="tr-TR" dirty="0" smtClean="0"/>
              <a:t> </a:t>
            </a:r>
            <a:endParaRPr lang="tr-TR" dirty="0"/>
          </a:p>
        </p:txBody>
      </p:sp>
      <p:sp>
        <p:nvSpPr>
          <p:cNvPr id="3" name="İçerik Yer Tutucusu 2"/>
          <p:cNvSpPr>
            <a:spLocks noGrp="1"/>
          </p:cNvSpPr>
          <p:nvPr>
            <p:ph idx="1"/>
          </p:nvPr>
        </p:nvSpPr>
        <p:spPr>
          <a:xfrm>
            <a:off x="838200" y="1461163"/>
            <a:ext cx="10515600" cy="4351338"/>
          </a:xfrm>
        </p:spPr>
        <p:txBody>
          <a:bodyPr>
            <a:normAutofit/>
          </a:bodyPr>
          <a:lstStyle/>
          <a:p>
            <a:r>
              <a:rPr lang="tr-TR" sz="2400" dirty="0" err="1" smtClean="0"/>
              <a:t>Periferik</a:t>
            </a:r>
            <a:r>
              <a:rPr lang="tr-TR" sz="2400" dirty="0" smtClean="0"/>
              <a:t> eklemler arasında </a:t>
            </a:r>
            <a:r>
              <a:rPr lang="tr-TR" sz="2400" dirty="0" err="1" smtClean="0"/>
              <a:t>osteoartritin</a:t>
            </a:r>
            <a:r>
              <a:rPr lang="tr-TR" sz="2400" dirty="0" smtClean="0"/>
              <a:t> </a:t>
            </a:r>
            <a:r>
              <a:rPr lang="tr-TR" sz="2400" dirty="0" smtClean="0">
                <a:solidFill>
                  <a:srgbClr val="FF0000"/>
                </a:solidFill>
              </a:rPr>
              <a:t>en sık görüldüğü eklem diz </a:t>
            </a:r>
            <a:r>
              <a:rPr lang="tr-TR" sz="2400" dirty="0" smtClean="0"/>
              <a:t>eklemidir.</a:t>
            </a:r>
          </a:p>
          <a:p>
            <a:r>
              <a:rPr lang="tr-TR" sz="2400" dirty="0" smtClean="0"/>
              <a:t>P</a:t>
            </a:r>
            <a:r>
              <a:rPr lang="en-US" sz="2400" dirty="0" err="1" smtClean="0"/>
              <a:t>atellofemoral</a:t>
            </a:r>
            <a:r>
              <a:rPr lang="en-US" sz="2400" dirty="0" smtClean="0"/>
              <a:t> </a:t>
            </a:r>
            <a:r>
              <a:rPr lang="tr-TR" sz="2400" dirty="0" smtClean="0"/>
              <a:t>eklem ve </a:t>
            </a:r>
            <a:r>
              <a:rPr lang="en-US" sz="2400" dirty="0" smtClean="0"/>
              <a:t>medial </a:t>
            </a:r>
            <a:r>
              <a:rPr lang="en-US" sz="2400" dirty="0"/>
              <a:t>tibiofemoral </a:t>
            </a:r>
            <a:r>
              <a:rPr lang="tr-TR" sz="2400" dirty="0" smtClean="0"/>
              <a:t>eklem en sık etkilenir</a:t>
            </a:r>
          </a:p>
          <a:p>
            <a:r>
              <a:rPr lang="tr-TR" sz="2400" dirty="0" smtClean="0"/>
              <a:t>Ağrı özellikle yürüme, merdiven inip, çıkma ve çömelme sırasında artar. </a:t>
            </a:r>
          </a:p>
        </p:txBody>
      </p:sp>
      <p:pic>
        <p:nvPicPr>
          <p:cNvPr id="4" name="Picture 2"/>
          <p:cNvPicPr>
            <a:picLocks noChangeAspect="1"/>
          </p:cNvPicPr>
          <p:nvPr/>
        </p:nvPicPr>
        <p:blipFill>
          <a:blip r:embed="rId3"/>
          <a:stretch>
            <a:fillRect/>
          </a:stretch>
        </p:blipFill>
        <p:spPr>
          <a:xfrm>
            <a:off x="8786648" y="3045879"/>
            <a:ext cx="2984938" cy="3812121"/>
          </a:xfrm>
          <a:prstGeom prst="rect">
            <a:avLst/>
          </a:prstGeom>
        </p:spPr>
      </p:pic>
      <p:pic>
        <p:nvPicPr>
          <p:cNvPr id="5" name="Picture 2"/>
          <p:cNvPicPr>
            <a:picLocks noChangeAspect="1"/>
          </p:cNvPicPr>
          <p:nvPr/>
        </p:nvPicPr>
        <p:blipFill>
          <a:blip r:embed="rId4"/>
          <a:stretch>
            <a:fillRect/>
          </a:stretch>
        </p:blipFill>
        <p:spPr>
          <a:xfrm>
            <a:off x="5644054" y="3275944"/>
            <a:ext cx="2627587" cy="3582056"/>
          </a:xfrm>
          <a:prstGeom prst="rect">
            <a:avLst/>
          </a:prstGeom>
        </p:spPr>
      </p:pic>
      <p:pic>
        <p:nvPicPr>
          <p:cNvPr id="6" name="Picture 2"/>
          <p:cNvPicPr>
            <a:picLocks noChangeAspect="1"/>
          </p:cNvPicPr>
          <p:nvPr/>
        </p:nvPicPr>
        <p:blipFill>
          <a:blip r:embed="rId5"/>
          <a:stretch>
            <a:fillRect/>
          </a:stretch>
        </p:blipFill>
        <p:spPr>
          <a:xfrm>
            <a:off x="1269124" y="3275944"/>
            <a:ext cx="3859924" cy="3582056"/>
          </a:xfrm>
          <a:prstGeom prst="rect">
            <a:avLst/>
          </a:prstGeom>
        </p:spPr>
      </p:pic>
    </p:spTree>
    <p:extLst>
      <p:ext uri="{BB962C8B-B14F-4D97-AF65-F5344CB8AC3E}">
        <p14:creationId xmlns:p14="http://schemas.microsoft.com/office/powerpoint/2010/main" val="50616235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smtClean="0"/>
              <a:t>Kalça </a:t>
            </a:r>
            <a:r>
              <a:rPr lang="tr-TR" dirty="0" err="1" smtClean="0"/>
              <a:t>Osteoartriti</a:t>
            </a:r>
            <a:endParaRPr lang="tr-TR" dirty="0"/>
          </a:p>
        </p:txBody>
      </p:sp>
      <p:sp>
        <p:nvSpPr>
          <p:cNvPr id="3" name="İçerik Yer Tutucusu 2"/>
          <p:cNvSpPr>
            <a:spLocks noGrp="1"/>
          </p:cNvSpPr>
          <p:nvPr>
            <p:ph idx="1"/>
          </p:nvPr>
        </p:nvSpPr>
        <p:spPr/>
        <p:txBody>
          <a:bodyPr>
            <a:normAutofit/>
          </a:bodyPr>
          <a:lstStyle/>
          <a:p>
            <a:r>
              <a:rPr lang="tr-TR" sz="2400" dirty="0" smtClean="0"/>
              <a:t>Ağrı</a:t>
            </a:r>
            <a:r>
              <a:rPr lang="tr-TR" sz="2400" dirty="0"/>
              <a:t>, </a:t>
            </a:r>
            <a:r>
              <a:rPr lang="tr-TR" sz="2400" dirty="0" smtClean="0"/>
              <a:t>sertlik </a:t>
            </a:r>
            <a:r>
              <a:rPr lang="tr-TR" sz="2400" dirty="0"/>
              <a:t>ve hareket kısıtlılığıyla kendini </a:t>
            </a:r>
            <a:r>
              <a:rPr lang="tr-TR" sz="2400" dirty="0" smtClean="0"/>
              <a:t>gösterir</a:t>
            </a:r>
          </a:p>
          <a:p>
            <a:r>
              <a:rPr lang="tr-TR" sz="2400" dirty="0"/>
              <a:t>Kalça </a:t>
            </a:r>
            <a:r>
              <a:rPr lang="tr-TR" sz="2400" dirty="0" err="1" smtClean="0"/>
              <a:t>OA'sinde</a:t>
            </a:r>
            <a:r>
              <a:rPr lang="tr-TR" sz="2400" dirty="0" smtClean="0"/>
              <a:t> ağrı </a:t>
            </a:r>
            <a:r>
              <a:rPr lang="tr-TR" sz="2400" dirty="0"/>
              <a:t>genellikle kasık ön bölgesinde </a:t>
            </a:r>
            <a:r>
              <a:rPr lang="tr-TR" sz="2400" dirty="0" smtClean="0"/>
              <a:t>derinde hissedilir </a:t>
            </a:r>
          </a:p>
          <a:p>
            <a:r>
              <a:rPr lang="tr-TR" sz="2400" dirty="0" smtClean="0"/>
              <a:t>Ağrı</a:t>
            </a:r>
            <a:r>
              <a:rPr lang="tr-TR" sz="2400" dirty="0"/>
              <a:t>, özellikle oturma pozisyonundan kalkarken ve </a:t>
            </a:r>
            <a:r>
              <a:rPr lang="tr-TR" sz="2400" dirty="0" smtClean="0"/>
              <a:t>yürürken</a:t>
            </a:r>
          </a:p>
          <a:p>
            <a:r>
              <a:rPr lang="tr-TR" sz="2400" dirty="0">
                <a:solidFill>
                  <a:srgbClr val="FF0000"/>
                </a:solidFill>
              </a:rPr>
              <a:t>S</a:t>
            </a:r>
            <a:r>
              <a:rPr lang="tr-TR" sz="2400" dirty="0" smtClean="0">
                <a:solidFill>
                  <a:srgbClr val="FF0000"/>
                </a:solidFill>
              </a:rPr>
              <a:t>ıklıkla </a:t>
            </a:r>
            <a:r>
              <a:rPr lang="tr-TR" sz="2400" dirty="0">
                <a:solidFill>
                  <a:srgbClr val="FF0000"/>
                </a:solidFill>
              </a:rPr>
              <a:t>tek </a:t>
            </a:r>
            <a:r>
              <a:rPr lang="tr-TR" sz="2400" dirty="0" smtClean="0">
                <a:solidFill>
                  <a:srgbClr val="FF0000"/>
                </a:solidFill>
              </a:rPr>
              <a:t>taraflıdır.</a:t>
            </a:r>
            <a:r>
              <a:rPr lang="tr-TR" sz="2400" dirty="0" smtClean="0"/>
              <a:t> </a:t>
            </a:r>
          </a:p>
          <a:p>
            <a:r>
              <a:rPr lang="tr-TR" sz="2400" dirty="0" smtClean="0"/>
              <a:t>Hem </a:t>
            </a:r>
            <a:r>
              <a:rPr lang="tr-TR" sz="2400" dirty="0"/>
              <a:t>aktif hem de pasif kalça hareketleri eşit derecede ağrılıdır </a:t>
            </a:r>
            <a:endParaRPr lang="tr-TR" sz="2400" dirty="0" smtClean="0"/>
          </a:p>
        </p:txBody>
      </p:sp>
      <p:pic>
        <p:nvPicPr>
          <p:cNvPr id="4" name="Picture 2"/>
          <p:cNvPicPr>
            <a:picLocks noChangeAspect="1"/>
          </p:cNvPicPr>
          <p:nvPr/>
        </p:nvPicPr>
        <p:blipFill>
          <a:blip r:embed="rId3"/>
          <a:stretch>
            <a:fillRect/>
          </a:stretch>
        </p:blipFill>
        <p:spPr>
          <a:xfrm>
            <a:off x="9098180" y="2659117"/>
            <a:ext cx="3093820" cy="4182320"/>
          </a:xfrm>
          <a:prstGeom prst="rect">
            <a:avLst/>
          </a:prstGeom>
        </p:spPr>
      </p:pic>
      <p:sp>
        <p:nvSpPr>
          <p:cNvPr id="5" name="Aşağı Ok 4"/>
          <p:cNvSpPr/>
          <p:nvPr/>
        </p:nvSpPr>
        <p:spPr>
          <a:xfrm rot="10800000">
            <a:off x="8567825" y="2659117"/>
            <a:ext cx="192974" cy="536028"/>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60819466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Kalça </a:t>
            </a:r>
            <a:r>
              <a:rPr lang="tr-TR" dirty="0" err="1"/>
              <a:t>Osteoartriti</a:t>
            </a:r>
            <a:endParaRPr lang="tr-TR" dirty="0"/>
          </a:p>
        </p:txBody>
      </p:sp>
      <p:sp>
        <p:nvSpPr>
          <p:cNvPr id="3" name="İçerik Yer Tutucusu 2"/>
          <p:cNvSpPr>
            <a:spLocks noGrp="1"/>
          </p:cNvSpPr>
          <p:nvPr>
            <p:ph idx="1"/>
          </p:nvPr>
        </p:nvSpPr>
        <p:spPr/>
        <p:txBody>
          <a:bodyPr/>
          <a:lstStyle/>
          <a:p>
            <a:r>
              <a:rPr lang="tr-TR" sz="2400" dirty="0" smtClean="0"/>
              <a:t>Kalçanın </a:t>
            </a:r>
            <a:r>
              <a:rPr lang="tr-TR" sz="2400" dirty="0" err="1" smtClean="0"/>
              <a:t>fleksiyonda</a:t>
            </a:r>
            <a:r>
              <a:rPr lang="tr-TR" sz="2400" dirty="0" smtClean="0"/>
              <a:t> olduğu </a:t>
            </a:r>
            <a:r>
              <a:rPr lang="tr-TR" sz="2400" dirty="0" smtClean="0">
                <a:solidFill>
                  <a:srgbClr val="FF0000"/>
                </a:solidFill>
              </a:rPr>
              <a:t>iç rotasyon </a:t>
            </a:r>
            <a:r>
              <a:rPr lang="tr-TR" sz="2400" dirty="0" smtClean="0"/>
              <a:t>sıklıkla en </a:t>
            </a:r>
          </a:p>
          <a:p>
            <a:pPr marL="0" indent="0">
              <a:buNone/>
            </a:pPr>
            <a:r>
              <a:rPr lang="tr-TR" sz="2400" dirty="0" smtClean="0"/>
              <a:t>erken ve en çok etkilenen harekettir  </a:t>
            </a:r>
          </a:p>
          <a:p>
            <a:r>
              <a:rPr lang="tr-TR" sz="2400" dirty="0" smtClean="0"/>
              <a:t>Kalça </a:t>
            </a:r>
            <a:r>
              <a:rPr lang="tr-TR" sz="2400" dirty="0" err="1" smtClean="0"/>
              <a:t>OA'nın</a:t>
            </a:r>
            <a:r>
              <a:rPr lang="tr-TR" sz="2400" dirty="0" smtClean="0"/>
              <a:t> tipik son dönem </a:t>
            </a:r>
            <a:r>
              <a:rPr lang="tr-TR" sz="2400" dirty="0" err="1" smtClean="0"/>
              <a:t>deformitesi</a:t>
            </a:r>
            <a:r>
              <a:rPr lang="tr-TR" sz="2400" dirty="0" smtClean="0"/>
              <a:t> </a:t>
            </a:r>
          </a:p>
          <a:p>
            <a:pPr marL="0" indent="0">
              <a:buNone/>
            </a:pPr>
            <a:r>
              <a:rPr lang="tr-TR" sz="2400" dirty="0" smtClean="0"/>
              <a:t>dış rotasyon, </a:t>
            </a:r>
            <a:r>
              <a:rPr lang="tr-TR" sz="2400" dirty="0" err="1" smtClean="0"/>
              <a:t>adduksiyon</a:t>
            </a:r>
            <a:r>
              <a:rPr lang="tr-TR" sz="2400" dirty="0" smtClean="0"/>
              <a:t> ve sabit </a:t>
            </a:r>
            <a:r>
              <a:rPr lang="tr-TR" sz="2400" dirty="0" err="1" smtClean="0"/>
              <a:t>fleksiyondur</a:t>
            </a:r>
            <a:r>
              <a:rPr lang="tr-TR" sz="2400" dirty="0" smtClean="0"/>
              <a:t> .</a:t>
            </a:r>
          </a:p>
          <a:p>
            <a:r>
              <a:rPr lang="tr-TR" sz="2400" dirty="0" smtClean="0"/>
              <a:t>Uyluk kaslarında </a:t>
            </a:r>
            <a:r>
              <a:rPr lang="tr-TR" sz="2400" dirty="0" err="1" smtClean="0"/>
              <a:t>atrofi</a:t>
            </a:r>
            <a:r>
              <a:rPr lang="tr-TR" sz="2400" dirty="0" smtClean="0"/>
              <a:t>, </a:t>
            </a:r>
            <a:r>
              <a:rPr lang="tr-TR" sz="2400" dirty="0" err="1" smtClean="0"/>
              <a:t>Trendelenburg</a:t>
            </a:r>
            <a:r>
              <a:rPr lang="tr-TR" sz="2400" dirty="0" smtClean="0"/>
              <a:t> testi + </a:t>
            </a:r>
          </a:p>
          <a:p>
            <a:pPr marL="0" indent="0">
              <a:buNone/>
            </a:pPr>
            <a:r>
              <a:rPr lang="tr-TR" sz="2400" dirty="0" smtClean="0"/>
              <a:t>ve etkilenen </a:t>
            </a:r>
            <a:r>
              <a:rPr lang="tr-TR" sz="2400" dirty="0" err="1" smtClean="0"/>
              <a:t>ekstremitede</a:t>
            </a:r>
            <a:r>
              <a:rPr lang="tr-TR" sz="2400" dirty="0" smtClean="0"/>
              <a:t> kısalma olabilir.</a:t>
            </a:r>
          </a:p>
          <a:p>
            <a:endParaRPr lang="tr-TR" dirty="0"/>
          </a:p>
        </p:txBody>
      </p:sp>
      <p:pic>
        <p:nvPicPr>
          <p:cNvPr id="4" name="Picture 2"/>
          <p:cNvPicPr>
            <a:picLocks noChangeAspect="1"/>
          </p:cNvPicPr>
          <p:nvPr/>
        </p:nvPicPr>
        <p:blipFill>
          <a:blip r:embed="rId2"/>
          <a:stretch>
            <a:fillRect/>
          </a:stretch>
        </p:blipFill>
        <p:spPr>
          <a:xfrm>
            <a:off x="8250621" y="-14807"/>
            <a:ext cx="3611475" cy="3545928"/>
          </a:xfrm>
          <a:prstGeom prst="rect">
            <a:avLst/>
          </a:prstGeom>
        </p:spPr>
      </p:pic>
      <p:pic>
        <p:nvPicPr>
          <p:cNvPr id="5" name="Picture 2"/>
          <p:cNvPicPr>
            <a:picLocks noChangeAspect="1"/>
          </p:cNvPicPr>
          <p:nvPr/>
        </p:nvPicPr>
        <p:blipFill>
          <a:blip r:embed="rId3"/>
          <a:stretch>
            <a:fillRect/>
          </a:stretch>
        </p:blipFill>
        <p:spPr>
          <a:xfrm>
            <a:off x="8250621" y="3110707"/>
            <a:ext cx="3611475" cy="3747293"/>
          </a:xfrm>
          <a:prstGeom prst="rect">
            <a:avLst/>
          </a:prstGeom>
        </p:spPr>
      </p:pic>
    </p:spTree>
    <p:extLst>
      <p:ext uri="{BB962C8B-B14F-4D97-AF65-F5344CB8AC3E}">
        <p14:creationId xmlns:p14="http://schemas.microsoft.com/office/powerpoint/2010/main" val="285658196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smtClean="0"/>
              <a:t>AYIRICI TANI</a:t>
            </a:r>
            <a:endParaRPr lang="tr-TR" b="1" dirty="0"/>
          </a:p>
        </p:txBody>
      </p:sp>
      <p:sp>
        <p:nvSpPr>
          <p:cNvPr id="3" name="İçerik Yer Tutucusu 2"/>
          <p:cNvSpPr>
            <a:spLocks noGrp="1"/>
          </p:cNvSpPr>
          <p:nvPr>
            <p:ph idx="1"/>
          </p:nvPr>
        </p:nvSpPr>
        <p:spPr/>
        <p:txBody>
          <a:bodyPr/>
          <a:lstStyle/>
          <a:p>
            <a:r>
              <a:rPr lang="tr-TR" dirty="0" err="1"/>
              <a:t>Romatoid</a:t>
            </a:r>
            <a:r>
              <a:rPr lang="tr-TR" dirty="0"/>
              <a:t> </a:t>
            </a:r>
            <a:r>
              <a:rPr lang="tr-TR" dirty="0" err="1"/>
              <a:t>artrit</a:t>
            </a:r>
            <a:r>
              <a:rPr lang="tr-TR" dirty="0"/>
              <a:t> </a:t>
            </a:r>
            <a:endParaRPr lang="tr-TR" dirty="0" smtClean="0"/>
          </a:p>
          <a:p>
            <a:r>
              <a:rPr lang="tr-TR" dirty="0" smtClean="0"/>
              <a:t>Gut </a:t>
            </a:r>
            <a:r>
              <a:rPr lang="tr-TR" dirty="0" err="1" smtClean="0"/>
              <a:t>artriti</a:t>
            </a:r>
            <a:endParaRPr lang="tr-TR" dirty="0" smtClean="0"/>
          </a:p>
          <a:p>
            <a:r>
              <a:rPr lang="tr-TR" dirty="0" err="1"/>
              <a:t>Psoriatik</a:t>
            </a:r>
            <a:r>
              <a:rPr lang="tr-TR" dirty="0"/>
              <a:t> </a:t>
            </a:r>
            <a:r>
              <a:rPr lang="tr-TR" dirty="0" err="1"/>
              <a:t>artrit</a:t>
            </a:r>
            <a:r>
              <a:rPr lang="tr-TR" dirty="0"/>
              <a:t> </a:t>
            </a:r>
            <a:endParaRPr lang="tr-TR" dirty="0" smtClean="0"/>
          </a:p>
          <a:p>
            <a:r>
              <a:rPr lang="tr-TR" dirty="0" err="1" smtClean="0"/>
              <a:t>Hemokromatoz</a:t>
            </a:r>
            <a:endParaRPr lang="tr-TR" dirty="0" smtClean="0"/>
          </a:p>
          <a:p>
            <a:r>
              <a:rPr lang="tr-TR" dirty="0" smtClean="0"/>
              <a:t>Septik </a:t>
            </a:r>
            <a:r>
              <a:rPr lang="tr-TR" dirty="0" err="1" smtClean="0"/>
              <a:t>artrit</a:t>
            </a:r>
            <a:endParaRPr lang="tr-TR" dirty="0" smtClean="0"/>
          </a:p>
          <a:p>
            <a:r>
              <a:rPr lang="tr-TR" dirty="0"/>
              <a:t>Diğer yumuşak doku anormallikleri </a:t>
            </a:r>
          </a:p>
        </p:txBody>
      </p:sp>
    </p:spTree>
    <p:extLst>
      <p:ext uri="{BB962C8B-B14F-4D97-AF65-F5344CB8AC3E}">
        <p14:creationId xmlns:p14="http://schemas.microsoft.com/office/powerpoint/2010/main" val="183347551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smtClean="0"/>
              <a:t>TEDAVİ</a:t>
            </a:r>
            <a:endParaRPr lang="tr-TR" dirty="0"/>
          </a:p>
        </p:txBody>
      </p:sp>
      <p:sp>
        <p:nvSpPr>
          <p:cNvPr id="3" name="İçerik Yer Tutucusu 2"/>
          <p:cNvSpPr>
            <a:spLocks noGrp="1"/>
          </p:cNvSpPr>
          <p:nvPr>
            <p:ph idx="1"/>
          </p:nvPr>
        </p:nvSpPr>
        <p:spPr/>
        <p:txBody>
          <a:bodyPr>
            <a:normAutofit/>
          </a:bodyPr>
          <a:lstStyle/>
          <a:p>
            <a:r>
              <a:rPr lang="tr-TR" dirty="0" err="1"/>
              <a:t>Osteoartrit</a:t>
            </a:r>
            <a:r>
              <a:rPr lang="tr-TR" dirty="0"/>
              <a:t> </a:t>
            </a:r>
            <a:r>
              <a:rPr lang="tr-TR" dirty="0" smtClean="0"/>
              <a:t>tedavisinin </a:t>
            </a:r>
            <a:r>
              <a:rPr lang="tr-TR" dirty="0"/>
              <a:t>hedefleri </a:t>
            </a:r>
            <a:endParaRPr lang="tr-TR" dirty="0" smtClean="0"/>
          </a:p>
          <a:p>
            <a:r>
              <a:rPr lang="tr-TR" dirty="0" smtClean="0"/>
              <a:t>Ağrıyı </a:t>
            </a:r>
            <a:r>
              <a:rPr lang="tr-TR" dirty="0"/>
              <a:t>en aza </a:t>
            </a:r>
            <a:r>
              <a:rPr lang="tr-TR" dirty="0" smtClean="0"/>
              <a:t>indirmek</a:t>
            </a:r>
          </a:p>
          <a:p>
            <a:r>
              <a:rPr lang="tr-TR" dirty="0" smtClean="0"/>
              <a:t>Fonksiyonu </a:t>
            </a:r>
            <a:r>
              <a:rPr lang="tr-TR" dirty="0"/>
              <a:t>optimize etmek ve eklem hasarı sürecini faydalı bir şekilde değiştirmektir. </a:t>
            </a:r>
            <a:endParaRPr lang="tr-TR" dirty="0" smtClean="0"/>
          </a:p>
          <a:p>
            <a:r>
              <a:rPr lang="tr-TR" dirty="0" smtClean="0"/>
              <a:t>Öncelikle değiştirilebilir </a:t>
            </a:r>
            <a:r>
              <a:rPr lang="tr-TR" dirty="0"/>
              <a:t>risk </a:t>
            </a:r>
            <a:r>
              <a:rPr lang="tr-TR" dirty="0" smtClean="0"/>
              <a:t>faktörleri hedeflenmelidir.</a:t>
            </a:r>
          </a:p>
        </p:txBody>
      </p:sp>
    </p:spTree>
    <p:extLst>
      <p:ext uri="{BB962C8B-B14F-4D97-AF65-F5344CB8AC3E}">
        <p14:creationId xmlns:p14="http://schemas.microsoft.com/office/powerpoint/2010/main" val="298396750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endParaRPr lang="tr-TR"/>
          </a:p>
        </p:txBody>
      </p:sp>
      <p:pic>
        <p:nvPicPr>
          <p:cNvPr id="4" name="Resim 3"/>
          <p:cNvPicPr>
            <a:picLocks noChangeAspect="1"/>
          </p:cNvPicPr>
          <p:nvPr/>
        </p:nvPicPr>
        <p:blipFill>
          <a:blip r:embed="rId3"/>
          <a:stretch>
            <a:fillRect/>
          </a:stretch>
        </p:blipFill>
        <p:spPr>
          <a:xfrm>
            <a:off x="2697538" y="0"/>
            <a:ext cx="6796924" cy="6858000"/>
          </a:xfrm>
          <a:prstGeom prst="rect">
            <a:avLst/>
          </a:prstGeom>
        </p:spPr>
      </p:pic>
    </p:spTree>
    <p:extLst>
      <p:ext uri="{BB962C8B-B14F-4D97-AF65-F5344CB8AC3E}">
        <p14:creationId xmlns:p14="http://schemas.microsoft.com/office/powerpoint/2010/main" val="423692887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dirty="0"/>
          </a:p>
        </p:txBody>
      </p:sp>
      <p:sp>
        <p:nvSpPr>
          <p:cNvPr id="3" name="İçerik Yer Tutucusu 2"/>
          <p:cNvSpPr>
            <a:spLocks noGrp="1"/>
          </p:cNvSpPr>
          <p:nvPr>
            <p:ph idx="1"/>
          </p:nvPr>
        </p:nvSpPr>
        <p:spPr/>
        <p:txBody>
          <a:bodyPr/>
          <a:lstStyle/>
          <a:p>
            <a:endParaRPr lang="tr-TR" dirty="0"/>
          </a:p>
        </p:txBody>
      </p:sp>
      <p:pic>
        <p:nvPicPr>
          <p:cNvPr id="4" name="Main graphic"/>
          <p:cNvPicPr/>
          <p:nvPr/>
        </p:nvPicPr>
        <p:blipFill>
          <a:blip r:embed="rId3"/>
          <a:stretch/>
        </p:blipFill>
        <p:spPr>
          <a:xfrm>
            <a:off x="2275847" y="126123"/>
            <a:ext cx="7067849" cy="6595241"/>
          </a:xfrm>
          <a:prstGeom prst="rect">
            <a:avLst/>
          </a:prstGeom>
          <a:ln>
            <a:noFill/>
          </a:ln>
        </p:spPr>
      </p:pic>
      <p:sp>
        <p:nvSpPr>
          <p:cNvPr id="6" name="Dikdörtgen 5"/>
          <p:cNvSpPr/>
          <p:nvPr/>
        </p:nvSpPr>
        <p:spPr>
          <a:xfrm>
            <a:off x="7111563" y="6485733"/>
            <a:ext cx="6096000" cy="338554"/>
          </a:xfrm>
          <a:prstGeom prst="rect">
            <a:avLst/>
          </a:prstGeom>
        </p:spPr>
        <p:txBody>
          <a:bodyPr>
            <a:spAutoFit/>
          </a:bodyPr>
          <a:lstStyle/>
          <a:p>
            <a:r>
              <a:rPr lang="en-US" sz="800" b="1" spc="-1" dirty="0">
                <a:solidFill>
                  <a:srgbClr val="0054A6"/>
                </a:solidFill>
                <a:latin typeface="Arial"/>
              </a:rPr>
              <a:t>Arthritis Care &amp; Research, Volume: 72, Issue: 2, Pages: 149-162, First published: 06 January 2020, DOI: (10.1002/acr.24131) </a:t>
            </a:r>
            <a:endParaRPr lang="en-US" sz="800" spc="-1" dirty="0">
              <a:solidFill>
                <a:srgbClr val="000000"/>
              </a:solidFill>
              <a:latin typeface="Arial"/>
            </a:endParaRPr>
          </a:p>
        </p:txBody>
      </p:sp>
    </p:spTree>
    <p:extLst>
      <p:ext uri="{BB962C8B-B14F-4D97-AF65-F5344CB8AC3E}">
        <p14:creationId xmlns:p14="http://schemas.microsoft.com/office/powerpoint/2010/main" val="25556172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endParaRPr lang="tr-TR"/>
          </a:p>
        </p:txBody>
      </p:sp>
      <p:pic>
        <p:nvPicPr>
          <p:cNvPr id="6" name="Main graphic"/>
          <p:cNvPicPr/>
          <p:nvPr/>
        </p:nvPicPr>
        <p:blipFill>
          <a:blip r:embed="rId3"/>
          <a:stretch/>
        </p:blipFill>
        <p:spPr>
          <a:xfrm>
            <a:off x="838200" y="480739"/>
            <a:ext cx="9964703" cy="5811838"/>
          </a:xfrm>
          <a:prstGeom prst="rect">
            <a:avLst/>
          </a:prstGeom>
          <a:ln>
            <a:noFill/>
          </a:ln>
        </p:spPr>
      </p:pic>
      <p:sp>
        <p:nvSpPr>
          <p:cNvPr id="7" name="Dikdörtgen 6"/>
          <p:cNvSpPr/>
          <p:nvPr/>
        </p:nvSpPr>
        <p:spPr>
          <a:xfrm>
            <a:off x="5927834" y="6392128"/>
            <a:ext cx="6096000" cy="369332"/>
          </a:xfrm>
          <a:prstGeom prst="rect">
            <a:avLst/>
          </a:prstGeom>
        </p:spPr>
        <p:txBody>
          <a:bodyPr>
            <a:spAutoFit/>
          </a:bodyPr>
          <a:lstStyle/>
          <a:p>
            <a:r>
              <a:rPr lang="en-US" sz="900" b="1" spc="-1" dirty="0">
                <a:solidFill>
                  <a:srgbClr val="0054A6"/>
                </a:solidFill>
                <a:latin typeface="Arial"/>
              </a:rPr>
              <a:t>Arthritis Care &amp; Research, Volume: 72, Issue: 2, Pages: 149-162, First published: 06 January 2020, DOI: (10.1002/acr.24131) </a:t>
            </a:r>
            <a:endParaRPr lang="en-US" sz="900" spc="-1" dirty="0">
              <a:solidFill>
                <a:srgbClr val="000000"/>
              </a:solidFill>
              <a:latin typeface="Arial"/>
            </a:endParaRPr>
          </a:p>
        </p:txBody>
      </p:sp>
    </p:spTree>
    <p:extLst>
      <p:ext uri="{BB962C8B-B14F-4D97-AF65-F5344CB8AC3E}">
        <p14:creationId xmlns:p14="http://schemas.microsoft.com/office/powerpoint/2010/main" val="303579839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a:t>Farmakolojik olmayan tedavi </a:t>
            </a:r>
            <a:br>
              <a:rPr lang="tr-TR" b="1" dirty="0"/>
            </a:br>
            <a:endParaRPr lang="tr-TR" dirty="0"/>
          </a:p>
        </p:txBody>
      </p:sp>
      <p:sp>
        <p:nvSpPr>
          <p:cNvPr id="3" name="İçerik Yer Tutucusu 2"/>
          <p:cNvSpPr>
            <a:spLocks noGrp="1"/>
          </p:cNvSpPr>
          <p:nvPr>
            <p:ph idx="1"/>
          </p:nvPr>
        </p:nvSpPr>
        <p:spPr/>
        <p:txBody>
          <a:bodyPr/>
          <a:lstStyle/>
          <a:p>
            <a:r>
              <a:rPr lang="tr-TR" dirty="0" smtClean="0"/>
              <a:t>Tedavinin temelini </a:t>
            </a:r>
            <a:r>
              <a:rPr lang="tr-TR" dirty="0"/>
              <a:t>oluşturur ve ilk önce denenmeli, ardından gerektiğinde ağrıyı hafifletmek için ilaçlarla birlikte </a:t>
            </a:r>
            <a:r>
              <a:rPr lang="tr-TR" dirty="0" smtClean="0"/>
              <a:t>kullanılmalıdır</a:t>
            </a:r>
            <a:r>
              <a:rPr lang="tr-TR" dirty="0" smtClean="0"/>
              <a:t>.</a:t>
            </a:r>
          </a:p>
          <a:p>
            <a:r>
              <a:rPr lang="tr-TR" dirty="0" smtClean="0"/>
              <a:t>Kilo </a:t>
            </a:r>
            <a:r>
              <a:rPr lang="tr-TR" dirty="0"/>
              <a:t>yönetimi ve egzersizler, </a:t>
            </a:r>
            <a:endParaRPr lang="tr-TR" dirty="0" smtClean="0"/>
          </a:p>
          <a:p>
            <a:r>
              <a:rPr lang="tr-TR" dirty="0" smtClean="0"/>
              <a:t>uygun </a:t>
            </a:r>
            <a:r>
              <a:rPr lang="tr-TR" dirty="0"/>
              <a:t>hastalara yönelik korseler ve </a:t>
            </a:r>
            <a:r>
              <a:rPr lang="tr-TR" dirty="0" err="1" smtClean="0"/>
              <a:t>ortezler</a:t>
            </a:r>
            <a:r>
              <a:rPr lang="tr-TR" dirty="0" smtClean="0"/>
              <a:t>,</a:t>
            </a:r>
          </a:p>
          <a:p>
            <a:r>
              <a:rPr lang="tr-TR" dirty="0" smtClean="0"/>
              <a:t>eğitim </a:t>
            </a:r>
            <a:r>
              <a:rPr lang="tr-TR" dirty="0"/>
              <a:t>ve gerektiğinde yardımcı cihazların </a:t>
            </a:r>
            <a:r>
              <a:rPr lang="tr-TR" dirty="0" smtClean="0"/>
              <a:t>kullanımı</a:t>
            </a:r>
            <a:endParaRPr lang="tr-TR" dirty="0"/>
          </a:p>
        </p:txBody>
      </p:sp>
    </p:spTree>
    <p:extLst>
      <p:ext uri="{BB962C8B-B14F-4D97-AF65-F5344CB8AC3E}">
        <p14:creationId xmlns:p14="http://schemas.microsoft.com/office/powerpoint/2010/main" val="37540793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smtClean="0"/>
              <a:t>SUNUM PLANI</a:t>
            </a:r>
            <a:endParaRPr lang="tr-TR" dirty="0"/>
          </a:p>
        </p:txBody>
      </p:sp>
      <p:sp>
        <p:nvSpPr>
          <p:cNvPr id="3" name="İçerik Yer Tutucusu 2"/>
          <p:cNvSpPr>
            <a:spLocks noGrp="1"/>
          </p:cNvSpPr>
          <p:nvPr>
            <p:ph idx="1"/>
          </p:nvPr>
        </p:nvSpPr>
        <p:spPr/>
        <p:txBody>
          <a:bodyPr numCol="2">
            <a:normAutofit fontScale="70000" lnSpcReduction="20000"/>
          </a:bodyPr>
          <a:lstStyle/>
          <a:p>
            <a:pPr>
              <a:lnSpc>
                <a:spcPct val="150000"/>
              </a:lnSpc>
            </a:pPr>
            <a:r>
              <a:rPr lang="tr-TR" dirty="0" err="1" smtClean="0"/>
              <a:t>Osteoartritin</a:t>
            </a:r>
            <a:r>
              <a:rPr lang="tr-TR" dirty="0" smtClean="0"/>
              <a:t> ,RA ve Gut </a:t>
            </a:r>
            <a:r>
              <a:rPr lang="tr-TR" dirty="0" err="1" smtClean="0"/>
              <a:t>artritinin</a:t>
            </a:r>
            <a:endParaRPr lang="tr-TR" dirty="0" smtClean="0"/>
          </a:p>
          <a:p>
            <a:pPr>
              <a:lnSpc>
                <a:spcPct val="150000"/>
              </a:lnSpc>
            </a:pPr>
            <a:r>
              <a:rPr lang="tr-TR" dirty="0" smtClean="0"/>
              <a:t>Tanımı</a:t>
            </a:r>
          </a:p>
          <a:p>
            <a:pPr>
              <a:lnSpc>
                <a:spcPct val="150000"/>
              </a:lnSpc>
            </a:pPr>
            <a:r>
              <a:rPr lang="tr-TR" dirty="0" smtClean="0"/>
              <a:t>Sınıflandırması</a:t>
            </a:r>
          </a:p>
          <a:p>
            <a:pPr>
              <a:lnSpc>
                <a:spcPct val="150000"/>
              </a:lnSpc>
            </a:pPr>
            <a:r>
              <a:rPr lang="tr-TR" dirty="0" smtClean="0"/>
              <a:t>Risk Faktörleri</a:t>
            </a:r>
          </a:p>
          <a:p>
            <a:pPr>
              <a:lnSpc>
                <a:spcPct val="150000"/>
              </a:lnSpc>
            </a:pPr>
            <a:r>
              <a:rPr lang="tr-TR" dirty="0" smtClean="0"/>
              <a:t>Epidemiyolojisi</a:t>
            </a:r>
          </a:p>
          <a:p>
            <a:pPr>
              <a:lnSpc>
                <a:spcPct val="150000"/>
              </a:lnSpc>
            </a:pPr>
            <a:r>
              <a:rPr lang="tr-TR" dirty="0" err="1" smtClean="0"/>
              <a:t>Patogenezi</a:t>
            </a:r>
            <a:endParaRPr lang="tr-TR" dirty="0" smtClean="0"/>
          </a:p>
          <a:p>
            <a:pPr>
              <a:lnSpc>
                <a:spcPct val="150000"/>
              </a:lnSpc>
            </a:pPr>
            <a:endParaRPr lang="tr-TR" dirty="0" smtClean="0"/>
          </a:p>
          <a:p>
            <a:pPr>
              <a:lnSpc>
                <a:spcPct val="150000"/>
              </a:lnSpc>
            </a:pPr>
            <a:endParaRPr lang="tr-TR" dirty="0" smtClean="0"/>
          </a:p>
          <a:p>
            <a:pPr>
              <a:lnSpc>
                <a:spcPct val="150000"/>
              </a:lnSpc>
            </a:pPr>
            <a:endParaRPr lang="tr-TR" dirty="0"/>
          </a:p>
          <a:p>
            <a:pPr>
              <a:lnSpc>
                <a:spcPct val="150000"/>
              </a:lnSpc>
            </a:pPr>
            <a:r>
              <a:rPr lang="tr-TR" dirty="0" smtClean="0"/>
              <a:t>Kliniği</a:t>
            </a:r>
          </a:p>
          <a:p>
            <a:pPr>
              <a:lnSpc>
                <a:spcPct val="150000"/>
              </a:lnSpc>
            </a:pPr>
            <a:r>
              <a:rPr lang="tr-TR" dirty="0" smtClean="0"/>
              <a:t>Fizik Muayenesi</a:t>
            </a:r>
          </a:p>
          <a:p>
            <a:pPr>
              <a:lnSpc>
                <a:spcPct val="150000"/>
              </a:lnSpc>
            </a:pPr>
            <a:r>
              <a:rPr lang="tr-TR" dirty="0"/>
              <a:t>Laboratuvar ve görüntülemesi</a:t>
            </a:r>
          </a:p>
          <a:p>
            <a:pPr>
              <a:lnSpc>
                <a:spcPct val="150000"/>
              </a:lnSpc>
            </a:pPr>
            <a:r>
              <a:rPr lang="tr-TR" dirty="0" smtClean="0"/>
              <a:t>Ayırıcı Tanısı</a:t>
            </a:r>
          </a:p>
          <a:p>
            <a:pPr>
              <a:lnSpc>
                <a:spcPct val="150000"/>
              </a:lnSpc>
            </a:pPr>
            <a:r>
              <a:rPr lang="tr-TR" dirty="0" smtClean="0"/>
              <a:t>Tedavisi</a:t>
            </a:r>
          </a:p>
          <a:p>
            <a:pPr>
              <a:lnSpc>
                <a:spcPct val="150000"/>
              </a:lnSpc>
            </a:pPr>
            <a:r>
              <a:rPr lang="tr-TR" dirty="0" smtClean="0"/>
              <a:t>Kaynaklar</a:t>
            </a:r>
          </a:p>
          <a:p>
            <a:endParaRPr lang="tr-TR" dirty="0" smtClean="0"/>
          </a:p>
          <a:p>
            <a:endParaRPr lang="tr-TR" dirty="0"/>
          </a:p>
        </p:txBody>
      </p:sp>
    </p:spTree>
    <p:extLst>
      <p:ext uri="{BB962C8B-B14F-4D97-AF65-F5344CB8AC3E}">
        <p14:creationId xmlns:p14="http://schemas.microsoft.com/office/powerpoint/2010/main" val="401910756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Kilo </a:t>
            </a:r>
            <a:r>
              <a:rPr lang="tr-TR" dirty="0" smtClean="0"/>
              <a:t>yönetimi</a:t>
            </a:r>
            <a:endParaRPr lang="tr-TR" dirty="0"/>
          </a:p>
        </p:txBody>
      </p:sp>
      <p:sp>
        <p:nvSpPr>
          <p:cNvPr id="3" name="İçerik Yer Tutucusu 2"/>
          <p:cNvSpPr>
            <a:spLocks noGrp="1"/>
          </p:cNvSpPr>
          <p:nvPr>
            <p:ph idx="1"/>
          </p:nvPr>
        </p:nvSpPr>
        <p:spPr/>
        <p:txBody>
          <a:bodyPr>
            <a:normAutofit/>
          </a:bodyPr>
          <a:lstStyle/>
          <a:p>
            <a:r>
              <a:rPr lang="tr-TR" sz="2400" dirty="0"/>
              <a:t>Diyet ve egzersiz kombinasyonu yoluyla vücut ağırlığının en az </a:t>
            </a:r>
            <a:r>
              <a:rPr lang="tr-TR" sz="2400" dirty="0" smtClean="0"/>
              <a:t>%10'unun </a:t>
            </a:r>
            <a:r>
              <a:rPr lang="tr-TR" sz="2400" dirty="0"/>
              <a:t>kaybı, </a:t>
            </a:r>
            <a:r>
              <a:rPr lang="tr-TR" sz="2400" dirty="0" smtClean="0"/>
              <a:t>diz </a:t>
            </a:r>
            <a:r>
              <a:rPr lang="tr-TR" sz="2400" dirty="0" err="1" smtClean="0"/>
              <a:t>osteoartritli</a:t>
            </a:r>
            <a:r>
              <a:rPr lang="tr-TR" sz="2400" dirty="0" smtClean="0"/>
              <a:t> </a:t>
            </a:r>
            <a:r>
              <a:rPr lang="tr-TR" sz="2400" dirty="0" err="1"/>
              <a:t>obezitesi</a:t>
            </a:r>
            <a:r>
              <a:rPr lang="tr-TR" sz="2400" dirty="0"/>
              <a:t> olan hastalarda 18 ay sonra ağrı skorlarında </a:t>
            </a:r>
            <a:r>
              <a:rPr lang="tr-TR" sz="2400" dirty="0" smtClean="0"/>
              <a:t>% </a:t>
            </a:r>
            <a:r>
              <a:rPr lang="tr-TR" sz="2400" dirty="0"/>
              <a:t>50'lik bir </a:t>
            </a:r>
            <a:r>
              <a:rPr lang="tr-TR" sz="2400" dirty="0" smtClean="0"/>
              <a:t>azalma</a:t>
            </a:r>
            <a:endParaRPr lang="tr-TR" sz="2400" dirty="0"/>
          </a:p>
        </p:txBody>
      </p:sp>
      <p:sp>
        <p:nvSpPr>
          <p:cNvPr id="4" name="Dikdörtgen 3"/>
          <p:cNvSpPr/>
          <p:nvPr/>
        </p:nvSpPr>
        <p:spPr>
          <a:xfrm>
            <a:off x="2448910" y="6176963"/>
            <a:ext cx="9743090" cy="430887"/>
          </a:xfrm>
          <a:prstGeom prst="rect">
            <a:avLst/>
          </a:prstGeom>
        </p:spPr>
        <p:txBody>
          <a:bodyPr wrap="square">
            <a:spAutoFit/>
          </a:bodyPr>
          <a:lstStyle/>
          <a:p>
            <a:pPr>
              <a:buFont typeface="+mj-lt"/>
              <a:buAutoNum type="arabicPeriod"/>
            </a:pPr>
            <a:r>
              <a:rPr lang="tr-TR" sz="1100" dirty="0" err="1">
                <a:solidFill>
                  <a:srgbClr val="005B92"/>
                </a:solidFill>
                <a:latin typeface="Noto Sans"/>
                <a:hlinkClick r:id="rId2"/>
              </a:rPr>
              <a:t>Messier</a:t>
            </a:r>
            <a:r>
              <a:rPr lang="tr-TR" sz="1100" dirty="0">
                <a:solidFill>
                  <a:srgbClr val="005B92"/>
                </a:solidFill>
                <a:latin typeface="Noto Sans"/>
                <a:hlinkClick r:id="rId2"/>
              </a:rPr>
              <a:t> SP, </a:t>
            </a:r>
            <a:r>
              <a:rPr lang="tr-TR" sz="1100" dirty="0" err="1">
                <a:solidFill>
                  <a:srgbClr val="005B92"/>
                </a:solidFill>
                <a:latin typeface="Noto Sans"/>
                <a:hlinkClick r:id="rId2"/>
              </a:rPr>
              <a:t>Mihalko</a:t>
            </a:r>
            <a:r>
              <a:rPr lang="tr-TR" sz="1100" dirty="0">
                <a:solidFill>
                  <a:srgbClr val="005B92"/>
                </a:solidFill>
                <a:latin typeface="Noto Sans"/>
                <a:hlinkClick r:id="rId2"/>
              </a:rPr>
              <a:t> SL, </a:t>
            </a:r>
            <a:r>
              <a:rPr lang="tr-TR" sz="1100" dirty="0" err="1">
                <a:solidFill>
                  <a:srgbClr val="005B92"/>
                </a:solidFill>
                <a:latin typeface="Noto Sans"/>
                <a:hlinkClick r:id="rId2"/>
              </a:rPr>
              <a:t>Legault</a:t>
            </a:r>
            <a:r>
              <a:rPr lang="tr-TR" sz="1100" dirty="0">
                <a:solidFill>
                  <a:srgbClr val="005B92"/>
                </a:solidFill>
                <a:latin typeface="Noto Sans"/>
                <a:hlinkClick r:id="rId2"/>
              </a:rPr>
              <a:t> C, et al. </a:t>
            </a:r>
            <a:r>
              <a:rPr lang="tr-TR" sz="1100" dirty="0" err="1">
                <a:solidFill>
                  <a:srgbClr val="005B92"/>
                </a:solidFill>
                <a:latin typeface="Noto Sans"/>
                <a:hlinkClick r:id="rId2"/>
              </a:rPr>
              <a:t>Effects</a:t>
            </a:r>
            <a:r>
              <a:rPr lang="tr-TR" sz="1100" dirty="0">
                <a:solidFill>
                  <a:srgbClr val="005B92"/>
                </a:solidFill>
                <a:latin typeface="Noto Sans"/>
                <a:hlinkClick r:id="rId2"/>
              </a:rPr>
              <a:t> of </a:t>
            </a:r>
            <a:r>
              <a:rPr lang="tr-TR" sz="1100" dirty="0" err="1">
                <a:solidFill>
                  <a:srgbClr val="005B92"/>
                </a:solidFill>
                <a:latin typeface="Noto Sans"/>
                <a:hlinkClick r:id="rId2"/>
              </a:rPr>
              <a:t>intensive</a:t>
            </a:r>
            <a:r>
              <a:rPr lang="tr-TR" sz="1100" dirty="0">
                <a:solidFill>
                  <a:srgbClr val="005B92"/>
                </a:solidFill>
                <a:latin typeface="Noto Sans"/>
                <a:hlinkClick r:id="rId2"/>
              </a:rPr>
              <a:t> </a:t>
            </a:r>
            <a:r>
              <a:rPr lang="tr-TR" sz="1100" dirty="0" err="1">
                <a:solidFill>
                  <a:srgbClr val="005B92"/>
                </a:solidFill>
                <a:latin typeface="Noto Sans"/>
                <a:hlinkClick r:id="rId2"/>
              </a:rPr>
              <a:t>diet</a:t>
            </a:r>
            <a:r>
              <a:rPr lang="tr-TR" sz="1100" dirty="0">
                <a:solidFill>
                  <a:srgbClr val="005B92"/>
                </a:solidFill>
                <a:latin typeface="Noto Sans"/>
                <a:hlinkClick r:id="rId2"/>
              </a:rPr>
              <a:t> </a:t>
            </a:r>
            <a:r>
              <a:rPr lang="tr-TR" sz="1100" dirty="0" err="1">
                <a:solidFill>
                  <a:srgbClr val="005B92"/>
                </a:solidFill>
                <a:latin typeface="Noto Sans"/>
                <a:hlinkClick r:id="rId2"/>
              </a:rPr>
              <a:t>and</a:t>
            </a:r>
            <a:r>
              <a:rPr lang="tr-TR" sz="1100" dirty="0">
                <a:solidFill>
                  <a:srgbClr val="005B92"/>
                </a:solidFill>
                <a:latin typeface="Noto Sans"/>
                <a:hlinkClick r:id="rId2"/>
              </a:rPr>
              <a:t> </a:t>
            </a:r>
            <a:r>
              <a:rPr lang="tr-TR" sz="1100" dirty="0" err="1">
                <a:solidFill>
                  <a:srgbClr val="005B92"/>
                </a:solidFill>
                <a:latin typeface="Noto Sans"/>
                <a:hlinkClick r:id="rId2"/>
              </a:rPr>
              <a:t>exercise</a:t>
            </a:r>
            <a:r>
              <a:rPr lang="tr-TR" sz="1100" dirty="0">
                <a:solidFill>
                  <a:srgbClr val="005B92"/>
                </a:solidFill>
                <a:latin typeface="Noto Sans"/>
                <a:hlinkClick r:id="rId2"/>
              </a:rPr>
              <a:t> on </a:t>
            </a:r>
            <a:r>
              <a:rPr lang="tr-TR" sz="1100" dirty="0" err="1">
                <a:solidFill>
                  <a:srgbClr val="005B92"/>
                </a:solidFill>
                <a:latin typeface="Noto Sans"/>
                <a:hlinkClick r:id="rId2"/>
              </a:rPr>
              <a:t>knee</a:t>
            </a:r>
            <a:r>
              <a:rPr lang="tr-TR" sz="1100" dirty="0">
                <a:solidFill>
                  <a:srgbClr val="005B92"/>
                </a:solidFill>
                <a:latin typeface="Noto Sans"/>
                <a:hlinkClick r:id="rId2"/>
              </a:rPr>
              <a:t> </a:t>
            </a:r>
            <a:r>
              <a:rPr lang="tr-TR" sz="1100" dirty="0" err="1">
                <a:solidFill>
                  <a:srgbClr val="005B92"/>
                </a:solidFill>
                <a:latin typeface="Noto Sans"/>
                <a:hlinkClick r:id="rId2"/>
              </a:rPr>
              <a:t>joint</a:t>
            </a:r>
            <a:r>
              <a:rPr lang="tr-TR" sz="1100" dirty="0">
                <a:solidFill>
                  <a:srgbClr val="005B92"/>
                </a:solidFill>
                <a:latin typeface="Noto Sans"/>
                <a:hlinkClick r:id="rId2"/>
              </a:rPr>
              <a:t> </a:t>
            </a:r>
            <a:r>
              <a:rPr lang="tr-TR" sz="1100" dirty="0" err="1">
                <a:solidFill>
                  <a:srgbClr val="005B92"/>
                </a:solidFill>
                <a:latin typeface="Noto Sans"/>
                <a:hlinkClick r:id="rId2"/>
              </a:rPr>
              <a:t>loads</a:t>
            </a:r>
            <a:r>
              <a:rPr lang="tr-TR" sz="1100" dirty="0">
                <a:solidFill>
                  <a:srgbClr val="005B92"/>
                </a:solidFill>
                <a:latin typeface="Noto Sans"/>
                <a:hlinkClick r:id="rId2"/>
              </a:rPr>
              <a:t>, </a:t>
            </a:r>
            <a:r>
              <a:rPr lang="tr-TR" sz="1100" dirty="0" err="1">
                <a:solidFill>
                  <a:srgbClr val="005B92"/>
                </a:solidFill>
                <a:latin typeface="Noto Sans"/>
                <a:hlinkClick r:id="rId2"/>
              </a:rPr>
              <a:t>inflammation</a:t>
            </a:r>
            <a:r>
              <a:rPr lang="tr-TR" sz="1100" dirty="0">
                <a:solidFill>
                  <a:srgbClr val="005B92"/>
                </a:solidFill>
                <a:latin typeface="Noto Sans"/>
                <a:hlinkClick r:id="rId2"/>
              </a:rPr>
              <a:t>, </a:t>
            </a:r>
            <a:r>
              <a:rPr lang="tr-TR" sz="1100" dirty="0" err="1">
                <a:solidFill>
                  <a:srgbClr val="005B92"/>
                </a:solidFill>
                <a:latin typeface="Noto Sans"/>
                <a:hlinkClick r:id="rId2"/>
              </a:rPr>
              <a:t>and</a:t>
            </a:r>
            <a:r>
              <a:rPr lang="tr-TR" sz="1100" dirty="0">
                <a:solidFill>
                  <a:srgbClr val="005B92"/>
                </a:solidFill>
                <a:latin typeface="Noto Sans"/>
                <a:hlinkClick r:id="rId2"/>
              </a:rPr>
              <a:t> </a:t>
            </a:r>
            <a:r>
              <a:rPr lang="tr-TR" sz="1100" dirty="0" err="1">
                <a:solidFill>
                  <a:srgbClr val="005B92"/>
                </a:solidFill>
                <a:latin typeface="Noto Sans"/>
                <a:hlinkClick r:id="rId2"/>
              </a:rPr>
              <a:t>clinical</a:t>
            </a:r>
            <a:r>
              <a:rPr lang="tr-TR" sz="1100" dirty="0">
                <a:solidFill>
                  <a:srgbClr val="005B92"/>
                </a:solidFill>
                <a:latin typeface="Noto Sans"/>
                <a:hlinkClick r:id="rId2"/>
              </a:rPr>
              <a:t> </a:t>
            </a:r>
            <a:r>
              <a:rPr lang="tr-TR" sz="1100" dirty="0" err="1">
                <a:solidFill>
                  <a:srgbClr val="005B92"/>
                </a:solidFill>
                <a:latin typeface="Noto Sans"/>
                <a:hlinkClick r:id="rId2"/>
              </a:rPr>
              <a:t>outcomes</a:t>
            </a:r>
            <a:r>
              <a:rPr lang="tr-TR" sz="1100" dirty="0">
                <a:solidFill>
                  <a:srgbClr val="005B92"/>
                </a:solidFill>
                <a:latin typeface="Noto Sans"/>
                <a:hlinkClick r:id="rId2"/>
              </a:rPr>
              <a:t> </a:t>
            </a:r>
            <a:r>
              <a:rPr lang="tr-TR" sz="1100" dirty="0" err="1">
                <a:solidFill>
                  <a:srgbClr val="005B92"/>
                </a:solidFill>
                <a:latin typeface="Noto Sans"/>
                <a:hlinkClick r:id="rId2"/>
              </a:rPr>
              <a:t>among</a:t>
            </a:r>
            <a:r>
              <a:rPr lang="tr-TR" sz="1100" dirty="0">
                <a:solidFill>
                  <a:srgbClr val="005B92"/>
                </a:solidFill>
                <a:latin typeface="Noto Sans"/>
                <a:hlinkClick r:id="rId2"/>
              </a:rPr>
              <a:t> </a:t>
            </a:r>
            <a:r>
              <a:rPr lang="tr-TR" sz="1100" dirty="0" err="1">
                <a:solidFill>
                  <a:srgbClr val="005B92"/>
                </a:solidFill>
                <a:latin typeface="Noto Sans"/>
                <a:hlinkClick r:id="rId2"/>
              </a:rPr>
              <a:t>overweight</a:t>
            </a:r>
            <a:r>
              <a:rPr lang="tr-TR" sz="1100" dirty="0">
                <a:solidFill>
                  <a:srgbClr val="005B92"/>
                </a:solidFill>
                <a:latin typeface="Noto Sans"/>
                <a:hlinkClick r:id="rId2"/>
              </a:rPr>
              <a:t> </a:t>
            </a:r>
            <a:r>
              <a:rPr lang="tr-TR" sz="1100" dirty="0" err="1">
                <a:solidFill>
                  <a:srgbClr val="005B92"/>
                </a:solidFill>
                <a:latin typeface="Noto Sans"/>
                <a:hlinkClick r:id="rId2"/>
              </a:rPr>
              <a:t>and</a:t>
            </a:r>
            <a:r>
              <a:rPr lang="tr-TR" sz="1100" dirty="0">
                <a:solidFill>
                  <a:srgbClr val="005B92"/>
                </a:solidFill>
                <a:latin typeface="Noto Sans"/>
                <a:hlinkClick r:id="rId2"/>
              </a:rPr>
              <a:t> </a:t>
            </a:r>
            <a:r>
              <a:rPr lang="tr-TR" sz="1100" dirty="0" err="1">
                <a:solidFill>
                  <a:srgbClr val="005B92"/>
                </a:solidFill>
                <a:latin typeface="Noto Sans"/>
                <a:hlinkClick r:id="rId2"/>
              </a:rPr>
              <a:t>obese</a:t>
            </a:r>
            <a:r>
              <a:rPr lang="tr-TR" sz="1100" dirty="0">
                <a:solidFill>
                  <a:srgbClr val="005B92"/>
                </a:solidFill>
                <a:latin typeface="Noto Sans"/>
                <a:hlinkClick r:id="rId2"/>
              </a:rPr>
              <a:t> </a:t>
            </a:r>
            <a:r>
              <a:rPr lang="tr-TR" sz="1100" dirty="0" err="1">
                <a:solidFill>
                  <a:srgbClr val="005B92"/>
                </a:solidFill>
                <a:latin typeface="Noto Sans"/>
                <a:hlinkClick r:id="rId2"/>
              </a:rPr>
              <a:t>adults</a:t>
            </a:r>
            <a:r>
              <a:rPr lang="tr-TR" sz="1100" dirty="0">
                <a:solidFill>
                  <a:srgbClr val="005B92"/>
                </a:solidFill>
                <a:latin typeface="Noto Sans"/>
                <a:hlinkClick r:id="rId2"/>
              </a:rPr>
              <a:t> </a:t>
            </a:r>
            <a:r>
              <a:rPr lang="tr-TR" sz="1100" dirty="0" err="1">
                <a:solidFill>
                  <a:srgbClr val="005B92"/>
                </a:solidFill>
                <a:latin typeface="Noto Sans"/>
                <a:hlinkClick r:id="rId2"/>
              </a:rPr>
              <a:t>with</a:t>
            </a:r>
            <a:r>
              <a:rPr lang="tr-TR" sz="1100" dirty="0">
                <a:solidFill>
                  <a:srgbClr val="005B92"/>
                </a:solidFill>
                <a:latin typeface="Noto Sans"/>
                <a:hlinkClick r:id="rId2"/>
              </a:rPr>
              <a:t> </a:t>
            </a:r>
            <a:r>
              <a:rPr lang="tr-TR" sz="1100" dirty="0" err="1">
                <a:solidFill>
                  <a:srgbClr val="005B92"/>
                </a:solidFill>
                <a:latin typeface="Noto Sans"/>
                <a:hlinkClick r:id="rId2"/>
              </a:rPr>
              <a:t>knee</a:t>
            </a:r>
            <a:r>
              <a:rPr lang="tr-TR" sz="1100" dirty="0">
                <a:solidFill>
                  <a:srgbClr val="005B92"/>
                </a:solidFill>
                <a:latin typeface="Noto Sans"/>
                <a:hlinkClick r:id="rId2"/>
              </a:rPr>
              <a:t> </a:t>
            </a:r>
            <a:r>
              <a:rPr lang="tr-TR" sz="1100" dirty="0" err="1">
                <a:solidFill>
                  <a:srgbClr val="005B92"/>
                </a:solidFill>
                <a:latin typeface="Noto Sans"/>
                <a:hlinkClick r:id="rId2"/>
              </a:rPr>
              <a:t>osteoarthritis</a:t>
            </a:r>
            <a:r>
              <a:rPr lang="tr-TR" sz="1100" dirty="0">
                <a:solidFill>
                  <a:srgbClr val="005B92"/>
                </a:solidFill>
                <a:latin typeface="Noto Sans"/>
                <a:hlinkClick r:id="rId2"/>
              </a:rPr>
              <a:t>: </a:t>
            </a:r>
            <a:r>
              <a:rPr lang="tr-TR" sz="1100" dirty="0" err="1">
                <a:solidFill>
                  <a:srgbClr val="005B92"/>
                </a:solidFill>
                <a:latin typeface="Noto Sans"/>
                <a:hlinkClick r:id="rId2"/>
              </a:rPr>
              <a:t>the</a:t>
            </a:r>
            <a:r>
              <a:rPr lang="tr-TR" sz="1100" dirty="0">
                <a:solidFill>
                  <a:srgbClr val="005B92"/>
                </a:solidFill>
                <a:latin typeface="Noto Sans"/>
                <a:hlinkClick r:id="rId2"/>
              </a:rPr>
              <a:t> IDEA </a:t>
            </a:r>
            <a:r>
              <a:rPr lang="tr-TR" sz="1100" dirty="0" err="1">
                <a:solidFill>
                  <a:srgbClr val="005B92"/>
                </a:solidFill>
                <a:latin typeface="Noto Sans"/>
                <a:hlinkClick r:id="rId2"/>
              </a:rPr>
              <a:t>randomized</a:t>
            </a:r>
            <a:r>
              <a:rPr lang="tr-TR" sz="1100" dirty="0">
                <a:solidFill>
                  <a:srgbClr val="005B92"/>
                </a:solidFill>
                <a:latin typeface="Noto Sans"/>
                <a:hlinkClick r:id="rId2"/>
              </a:rPr>
              <a:t> </a:t>
            </a:r>
            <a:r>
              <a:rPr lang="tr-TR" sz="1100" dirty="0" err="1">
                <a:solidFill>
                  <a:srgbClr val="005B92"/>
                </a:solidFill>
                <a:latin typeface="Noto Sans"/>
                <a:hlinkClick r:id="rId2"/>
              </a:rPr>
              <a:t>clinical</a:t>
            </a:r>
            <a:r>
              <a:rPr lang="tr-TR" sz="1100" dirty="0">
                <a:solidFill>
                  <a:srgbClr val="005B92"/>
                </a:solidFill>
                <a:latin typeface="Noto Sans"/>
                <a:hlinkClick r:id="rId2"/>
              </a:rPr>
              <a:t> </a:t>
            </a:r>
            <a:r>
              <a:rPr lang="tr-TR" sz="1100" dirty="0" err="1">
                <a:solidFill>
                  <a:srgbClr val="005B92"/>
                </a:solidFill>
                <a:latin typeface="Noto Sans"/>
                <a:hlinkClick r:id="rId2"/>
              </a:rPr>
              <a:t>trial</a:t>
            </a:r>
            <a:r>
              <a:rPr lang="tr-TR" sz="1100" dirty="0">
                <a:solidFill>
                  <a:srgbClr val="005B92"/>
                </a:solidFill>
                <a:latin typeface="Noto Sans"/>
                <a:hlinkClick r:id="rId2"/>
              </a:rPr>
              <a:t>. JAMA 2013; 310:1263.</a:t>
            </a:r>
            <a:endParaRPr lang="tr-TR" sz="1100" b="0" i="0" dirty="0">
              <a:solidFill>
                <a:srgbClr val="232323"/>
              </a:solidFill>
              <a:effectLst/>
              <a:latin typeface="Noto Sans"/>
            </a:endParaRPr>
          </a:p>
        </p:txBody>
      </p:sp>
    </p:spTree>
    <p:extLst>
      <p:ext uri="{BB962C8B-B14F-4D97-AF65-F5344CB8AC3E}">
        <p14:creationId xmlns:p14="http://schemas.microsoft.com/office/powerpoint/2010/main" val="177411758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smtClean="0"/>
              <a:t>Diz </a:t>
            </a:r>
            <a:r>
              <a:rPr lang="tr-TR" dirty="0" err="1" smtClean="0"/>
              <a:t>osteoartriti</a:t>
            </a:r>
            <a:r>
              <a:rPr lang="tr-TR" dirty="0" smtClean="0"/>
              <a:t> egzersizleri</a:t>
            </a:r>
            <a:endParaRPr lang="tr-TR" dirty="0"/>
          </a:p>
        </p:txBody>
      </p:sp>
      <p:sp>
        <p:nvSpPr>
          <p:cNvPr id="3" name="İçerik Yer Tutucusu 2"/>
          <p:cNvSpPr>
            <a:spLocks noGrp="1"/>
          </p:cNvSpPr>
          <p:nvPr>
            <p:ph idx="1"/>
          </p:nvPr>
        </p:nvSpPr>
        <p:spPr>
          <a:xfrm>
            <a:off x="8086814" y="1496138"/>
            <a:ext cx="3502572" cy="4351338"/>
          </a:xfrm>
        </p:spPr>
        <p:txBody>
          <a:bodyPr>
            <a:normAutofit/>
          </a:bodyPr>
          <a:lstStyle/>
          <a:p>
            <a:r>
              <a:rPr lang="tr-TR" sz="1800" dirty="0" smtClean="0"/>
              <a:t>Fiziksel </a:t>
            </a:r>
            <a:r>
              <a:rPr lang="tr-TR" sz="1800" dirty="0"/>
              <a:t>fonksiyonu artırmak ve ağrıyı azaltmak açısından </a:t>
            </a:r>
            <a:r>
              <a:rPr lang="tr-TR" sz="1800" dirty="0" smtClean="0"/>
              <a:t>faydalı </a:t>
            </a:r>
            <a:r>
              <a:rPr lang="tr-TR" sz="1800" dirty="0"/>
              <a:t>etkileri </a:t>
            </a:r>
            <a:r>
              <a:rPr lang="tr-TR" sz="1800" dirty="0" smtClean="0"/>
              <a:t>vardır. </a:t>
            </a:r>
          </a:p>
          <a:p>
            <a:r>
              <a:rPr lang="tr-TR" sz="1800" dirty="0" smtClean="0"/>
              <a:t>Kas </a:t>
            </a:r>
            <a:r>
              <a:rPr lang="tr-TR" sz="1800" dirty="0"/>
              <a:t>gücünü artırmak amacıyla </a:t>
            </a:r>
            <a:r>
              <a:rPr lang="tr-TR" sz="1800" dirty="0" err="1"/>
              <a:t>izometrik</a:t>
            </a:r>
            <a:r>
              <a:rPr lang="tr-TR" sz="1800" dirty="0"/>
              <a:t>, </a:t>
            </a:r>
            <a:r>
              <a:rPr lang="tr-TR" sz="1800" dirty="0" err="1"/>
              <a:t>izotonik</a:t>
            </a:r>
            <a:r>
              <a:rPr lang="tr-TR" sz="1800" dirty="0"/>
              <a:t> ve </a:t>
            </a:r>
            <a:r>
              <a:rPr lang="tr-TR" sz="1800" dirty="0" err="1"/>
              <a:t>izokinetik</a:t>
            </a:r>
            <a:r>
              <a:rPr lang="tr-TR" sz="1800" dirty="0"/>
              <a:t> egzersizler verilebilir. </a:t>
            </a:r>
          </a:p>
          <a:p>
            <a:endParaRPr lang="tr-TR" sz="1800" dirty="0"/>
          </a:p>
        </p:txBody>
      </p:sp>
      <p:pic>
        <p:nvPicPr>
          <p:cNvPr id="6" name="Resim 5"/>
          <p:cNvPicPr>
            <a:picLocks noChangeAspect="1"/>
          </p:cNvPicPr>
          <p:nvPr/>
        </p:nvPicPr>
        <p:blipFill>
          <a:blip r:embed="rId3"/>
          <a:stretch>
            <a:fillRect/>
          </a:stretch>
        </p:blipFill>
        <p:spPr>
          <a:xfrm>
            <a:off x="288492" y="1690688"/>
            <a:ext cx="7562736" cy="3522876"/>
          </a:xfrm>
          <a:prstGeom prst="rect">
            <a:avLst/>
          </a:prstGeom>
        </p:spPr>
      </p:pic>
      <p:sp>
        <p:nvSpPr>
          <p:cNvPr id="7" name="Dikdörtgen 6"/>
          <p:cNvSpPr/>
          <p:nvPr/>
        </p:nvSpPr>
        <p:spPr>
          <a:xfrm>
            <a:off x="536028" y="5631830"/>
            <a:ext cx="11225047" cy="646331"/>
          </a:xfrm>
          <a:prstGeom prst="rect">
            <a:avLst/>
          </a:prstGeom>
        </p:spPr>
        <p:txBody>
          <a:bodyPr wrap="square">
            <a:spAutoFit/>
          </a:bodyPr>
          <a:lstStyle/>
          <a:p>
            <a:pPr algn="ctr"/>
            <a:r>
              <a:rPr lang="tr-TR" dirty="0"/>
              <a:t>Kuvvetlendirme egzersiz çeşitleri (</a:t>
            </a:r>
            <a:r>
              <a:rPr lang="tr-TR" dirty="0" err="1"/>
              <a:t>izometrik</a:t>
            </a:r>
            <a:r>
              <a:rPr lang="tr-TR" dirty="0"/>
              <a:t>, </a:t>
            </a:r>
            <a:r>
              <a:rPr lang="tr-TR" dirty="0" err="1"/>
              <a:t>izotonik</a:t>
            </a:r>
            <a:r>
              <a:rPr lang="tr-TR" dirty="0"/>
              <a:t>, </a:t>
            </a:r>
            <a:r>
              <a:rPr lang="tr-TR" dirty="0" err="1"/>
              <a:t>izokinetik</a:t>
            </a:r>
            <a:r>
              <a:rPr lang="tr-TR" dirty="0" smtClean="0"/>
              <a:t>) = aerobik </a:t>
            </a:r>
            <a:r>
              <a:rPr lang="tr-TR" dirty="0"/>
              <a:t>egzersizler (yürüme, koşma) </a:t>
            </a:r>
            <a:endParaRPr lang="tr-TR" dirty="0" smtClean="0"/>
          </a:p>
          <a:p>
            <a:pPr algn="ctr"/>
            <a:r>
              <a:rPr lang="tr-TR" dirty="0" smtClean="0"/>
              <a:t>aralarında </a:t>
            </a:r>
            <a:r>
              <a:rPr lang="tr-TR" dirty="0"/>
              <a:t>herhangi bir fark olmadığı belirlenmiştir.</a:t>
            </a:r>
          </a:p>
        </p:txBody>
      </p:sp>
      <p:sp>
        <p:nvSpPr>
          <p:cNvPr id="4" name="Metin kutusu 3"/>
          <p:cNvSpPr txBox="1"/>
          <p:nvPr/>
        </p:nvSpPr>
        <p:spPr>
          <a:xfrm>
            <a:off x="536028" y="3671807"/>
            <a:ext cx="894416" cy="938719"/>
          </a:xfrm>
          <a:prstGeom prst="rect">
            <a:avLst/>
          </a:prstGeom>
          <a:noFill/>
        </p:spPr>
        <p:txBody>
          <a:bodyPr wrap="square" rtlCol="0">
            <a:spAutoFit/>
          </a:bodyPr>
          <a:lstStyle/>
          <a:p>
            <a:r>
              <a:rPr lang="tr-TR" sz="1100" dirty="0" smtClean="0">
                <a:solidFill>
                  <a:srgbClr val="FF0000"/>
                </a:solidFill>
              </a:rPr>
              <a:t>EKLEME YÜKLENEN AĞIRLIĞIN AZALMASINI SAĞLAR</a:t>
            </a:r>
            <a:endParaRPr lang="tr-TR" sz="1100" dirty="0">
              <a:solidFill>
                <a:srgbClr val="FF0000"/>
              </a:solidFill>
            </a:endParaRPr>
          </a:p>
        </p:txBody>
      </p:sp>
    </p:spTree>
    <p:extLst>
      <p:ext uri="{BB962C8B-B14F-4D97-AF65-F5344CB8AC3E}">
        <p14:creationId xmlns:p14="http://schemas.microsoft.com/office/powerpoint/2010/main" val="236594206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pic>
        <p:nvPicPr>
          <p:cNvPr id="6" name="Resim 5"/>
          <p:cNvPicPr>
            <a:picLocks noChangeAspect="1"/>
          </p:cNvPicPr>
          <p:nvPr/>
        </p:nvPicPr>
        <p:blipFill>
          <a:blip r:embed="rId3"/>
          <a:stretch>
            <a:fillRect/>
          </a:stretch>
        </p:blipFill>
        <p:spPr>
          <a:xfrm>
            <a:off x="725215" y="657818"/>
            <a:ext cx="7157544" cy="5347189"/>
          </a:xfrm>
          <a:prstGeom prst="rect">
            <a:avLst/>
          </a:prstGeom>
        </p:spPr>
      </p:pic>
      <p:sp>
        <p:nvSpPr>
          <p:cNvPr id="7" name="İçerik Yer Tutucusu 6"/>
          <p:cNvSpPr>
            <a:spLocks noGrp="1"/>
          </p:cNvSpPr>
          <p:nvPr>
            <p:ph idx="1"/>
          </p:nvPr>
        </p:nvSpPr>
        <p:spPr/>
        <p:txBody>
          <a:bodyPr/>
          <a:lstStyle/>
          <a:p>
            <a:endParaRPr lang="tr-TR"/>
          </a:p>
        </p:txBody>
      </p:sp>
      <p:sp>
        <p:nvSpPr>
          <p:cNvPr id="8" name="İçerik Yer Tutucusu 2"/>
          <p:cNvSpPr txBox="1">
            <a:spLocks/>
          </p:cNvSpPr>
          <p:nvPr/>
        </p:nvSpPr>
        <p:spPr>
          <a:xfrm>
            <a:off x="8372803" y="1027906"/>
            <a:ext cx="2490953" cy="474334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tr-TR" sz="2000" dirty="0" err="1" smtClean="0"/>
              <a:t>OA’lı</a:t>
            </a:r>
            <a:r>
              <a:rPr lang="tr-TR" sz="2000" dirty="0" smtClean="0"/>
              <a:t> eklemlerde eklem hareket açıklığında (EHA) azalma, kas spazmları ve </a:t>
            </a:r>
            <a:r>
              <a:rPr lang="tr-TR" sz="2000" dirty="0" err="1" smtClean="0"/>
              <a:t>deformiteler</a:t>
            </a:r>
            <a:r>
              <a:rPr lang="tr-TR" sz="2000" dirty="0" smtClean="0"/>
              <a:t> nedeniyle kas kısalıkları oluşabilir. </a:t>
            </a:r>
          </a:p>
          <a:p>
            <a:r>
              <a:rPr lang="tr-TR" sz="2000" dirty="0" smtClean="0"/>
              <a:t>Germe egzersizlerinin amacı, </a:t>
            </a:r>
            <a:r>
              <a:rPr lang="tr-TR" sz="2000" dirty="0" err="1" smtClean="0"/>
              <a:t>OA’li</a:t>
            </a:r>
            <a:r>
              <a:rPr lang="tr-TR" sz="2000" dirty="0" smtClean="0"/>
              <a:t> eklemin etrafındaki kısalmış kasların uzunluğunu arttırmaktır.</a:t>
            </a:r>
            <a:endParaRPr lang="tr-TR" sz="2000" dirty="0"/>
          </a:p>
        </p:txBody>
      </p:sp>
    </p:spTree>
    <p:extLst>
      <p:ext uri="{BB962C8B-B14F-4D97-AF65-F5344CB8AC3E}">
        <p14:creationId xmlns:p14="http://schemas.microsoft.com/office/powerpoint/2010/main" val="335058789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endParaRPr lang="tr-TR" dirty="0"/>
          </a:p>
        </p:txBody>
      </p:sp>
      <p:pic>
        <p:nvPicPr>
          <p:cNvPr id="1026" name="Picture 2" descr="🏊‍♀️What Is Aquagym and How to Do it Properl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8179" y="716782"/>
            <a:ext cx="5244662" cy="5244663"/>
          </a:xfrm>
          <a:prstGeom prst="rect">
            <a:avLst/>
          </a:prstGeom>
          <a:noFill/>
          <a:extLst>
            <a:ext uri="{909E8E84-426E-40DD-AFC4-6F175D3DCCD1}">
              <a14:hiddenFill xmlns:a14="http://schemas.microsoft.com/office/drawing/2010/main">
                <a:solidFill>
                  <a:srgbClr val="FFFFFF"/>
                </a:solidFill>
              </a14:hiddenFill>
            </a:ext>
          </a:extLst>
        </p:spPr>
      </p:pic>
      <p:sp>
        <p:nvSpPr>
          <p:cNvPr id="5" name="İçerik Yer Tutucusu 2"/>
          <p:cNvSpPr txBox="1">
            <a:spLocks/>
          </p:cNvSpPr>
          <p:nvPr/>
        </p:nvSpPr>
        <p:spPr>
          <a:xfrm>
            <a:off x="7178566" y="1289568"/>
            <a:ext cx="3576143"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tr-TR" sz="1800" dirty="0" err="1" smtClean="0"/>
              <a:t>Aquatik</a:t>
            </a:r>
            <a:r>
              <a:rPr lang="tr-TR" sz="1800" dirty="0" smtClean="0"/>
              <a:t> egzersizlerin güç, </a:t>
            </a:r>
            <a:r>
              <a:rPr lang="tr-TR" sz="1800" dirty="0" err="1" smtClean="0"/>
              <a:t>fleksibilite</a:t>
            </a:r>
            <a:r>
              <a:rPr lang="tr-TR" sz="1800" dirty="0" smtClean="0"/>
              <a:t> ve aerobik </a:t>
            </a:r>
            <a:r>
              <a:rPr lang="tr-TR" sz="1800" dirty="0" err="1" smtClean="0"/>
              <a:t>fitnes</a:t>
            </a:r>
            <a:r>
              <a:rPr lang="tr-TR" sz="1800" dirty="0" smtClean="0"/>
              <a:t> geliştirdiği için ağrı ve fonksiyon açısından faydalı olabileceği belirtilmiştir. </a:t>
            </a:r>
          </a:p>
          <a:p>
            <a:r>
              <a:rPr lang="tr-TR" sz="1800" dirty="0" smtClean="0"/>
              <a:t>Kara tabanlı ve su tabanlı egzersizler karşılaştırıldığında ikisinin de ağrıyı azaltıp, fiziksel fonksiyonu geliştirdiği belirtilmiştir. </a:t>
            </a:r>
          </a:p>
        </p:txBody>
      </p:sp>
    </p:spTree>
    <p:extLst>
      <p:ext uri="{BB962C8B-B14F-4D97-AF65-F5344CB8AC3E}">
        <p14:creationId xmlns:p14="http://schemas.microsoft.com/office/powerpoint/2010/main" val="221178642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endParaRPr lang="tr-TR"/>
          </a:p>
        </p:txBody>
      </p:sp>
      <p:pic>
        <p:nvPicPr>
          <p:cNvPr id="4" name="Resim 3"/>
          <p:cNvPicPr>
            <a:picLocks noChangeAspect="1"/>
          </p:cNvPicPr>
          <p:nvPr/>
        </p:nvPicPr>
        <p:blipFill>
          <a:blip r:embed="rId3"/>
          <a:stretch>
            <a:fillRect/>
          </a:stretch>
        </p:blipFill>
        <p:spPr>
          <a:xfrm>
            <a:off x="483476" y="90487"/>
            <a:ext cx="10236911" cy="6677025"/>
          </a:xfrm>
          <a:prstGeom prst="rect">
            <a:avLst/>
          </a:prstGeom>
        </p:spPr>
      </p:pic>
    </p:spTree>
    <p:extLst>
      <p:ext uri="{BB962C8B-B14F-4D97-AF65-F5344CB8AC3E}">
        <p14:creationId xmlns:p14="http://schemas.microsoft.com/office/powerpoint/2010/main" val="161374275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pic>
        <p:nvPicPr>
          <p:cNvPr id="4" name="Shape 109"/>
          <p:cNvPicPr preferRelativeResize="0"/>
          <p:nvPr/>
        </p:nvPicPr>
        <p:blipFill rotWithShape="1">
          <a:blip r:embed="rId2">
            <a:alphaModFix/>
          </a:blip>
          <a:srcRect/>
          <a:stretch/>
        </p:blipFill>
        <p:spPr>
          <a:xfrm>
            <a:off x="2011417" y="646030"/>
            <a:ext cx="8001000" cy="5818187"/>
          </a:xfrm>
          <a:prstGeom prst="rect">
            <a:avLst/>
          </a:prstGeom>
          <a:noFill/>
          <a:ln>
            <a:noFill/>
          </a:ln>
        </p:spPr>
      </p:pic>
    </p:spTree>
    <p:extLst>
      <p:ext uri="{BB962C8B-B14F-4D97-AF65-F5344CB8AC3E}">
        <p14:creationId xmlns:p14="http://schemas.microsoft.com/office/powerpoint/2010/main" val="353957104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a:t>Farmakolojik tedavi </a:t>
            </a:r>
            <a:endParaRPr lang="tr-TR" dirty="0"/>
          </a:p>
        </p:txBody>
      </p:sp>
      <p:sp>
        <p:nvSpPr>
          <p:cNvPr id="3" name="İçerik Yer Tutucusu 2"/>
          <p:cNvSpPr>
            <a:spLocks noGrp="1"/>
          </p:cNvSpPr>
          <p:nvPr>
            <p:ph idx="1"/>
          </p:nvPr>
        </p:nvSpPr>
        <p:spPr/>
        <p:txBody>
          <a:bodyPr>
            <a:normAutofit/>
          </a:bodyPr>
          <a:lstStyle/>
          <a:p>
            <a:r>
              <a:rPr lang="tr-TR" dirty="0" err="1"/>
              <a:t>Non</a:t>
            </a:r>
            <a:r>
              <a:rPr lang="tr-TR" dirty="0"/>
              <a:t> </a:t>
            </a:r>
            <a:r>
              <a:rPr lang="tr-TR" dirty="0" err="1"/>
              <a:t>steroid</a:t>
            </a:r>
            <a:r>
              <a:rPr lang="tr-TR" dirty="0"/>
              <a:t> </a:t>
            </a:r>
            <a:r>
              <a:rPr lang="tr-TR" dirty="0" err="1"/>
              <a:t>antiinflamatuar</a:t>
            </a:r>
            <a:r>
              <a:rPr lang="tr-TR" dirty="0"/>
              <a:t> ilaçlar (NSAİİ) </a:t>
            </a:r>
            <a:endParaRPr lang="tr-TR" dirty="0" smtClean="0"/>
          </a:p>
          <a:p>
            <a:r>
              <a:rPr lang="tr-TR" dirty="0" smtClean="0"/>
              <a:t>OA </a:t>
            </a:r>
            <a:r>
              <a:rPr lang="tr-TR" dirty="0"/>
              <a:t>için sıklıkla kullanılandır. </a:t>
            </a:r>
            <a:r>
              <a:rPr lang="tr-TR" dirty="0" err="1"/>
              <a:t>Topikal</a:t>
            </a:r>
            <a:r>
              <a:rPr lang="tr-TR" dirty="0"/>
              <a:t> NSAİİ minimal sistemik emilim sayesinde lokal </a:t>
            </a:r>
            <a:r>
              <a:rPr lang="tr-TR" dirty="0" err="1"/>
              <a:t>antiinflamatuar</a:t>
            </a:r>
            <a:r>
              <a:rPr lang="tr-TR" dirty="0"/>
              <a:t> etki sağlar. </a:t>
            </a:r>
            <a:endParaRPr lang="tr-TR" dirty="0" smtClean="0"/>
          </a:p>
          <a:p>
            <a:r>
              <a:rPr lang="tr-TR" dirty="0" err="1" smtClean="0"/>
              <a:t>Topikal</a:t>
            </a:r>
            <a:r>
              <a:rPr lang="tr-TR" dirty="0" smtClean="0"/>
              <a:t> </a:t>
            </a:r>
            <a:r>
              <a:rPr lang="tr-TR" dirty="0"/>
              <a:t>ve oral </a:t>
            </a:r>
            <a:r>
              <a:rPr lang="tr-TR" dirty="0" err="1"/>
              <a:t>NSAİİ’nin</a:t>
            </a:r>
            <a:r>
              <a:rPr lang="tr-TR" dirty="0"/>
              <a:t> </a:t>
            </a:r>
            <a:r>
              <a:rPr lang="tr-TR" dirty="0" smtClean="0"/>
              <a:t>etkisi benzer </a:t>
            </a:r>
          </a:p>
          <a:p>
            <a:r>
              <a:rPr lang="tr-TR" dirty="0" smtClean="0"/>
              <a:t>Yaşlı </a:t>
            </a:r>
            <a:r>
              <a:rPr lang="tr-TR" dirty="0" err="1"/>
              <a:t>populasyonda</a:t>
            </a:r>
            <a:r>
              <a:rPr lang="tr-TR" dirty="0"/>
              <a:t> </a:t>
            </a:r>
            <a:r>
              <a:rPr lang="tr-TR" dirty="0" err="1"/>
              <a:t>topikal</a:t>
            </a:r>
            <a:r>
              <a:rPr lang="tr-TR" dirty="0"/>
              <a:t> NSAİİ oral kullanıma göre daha çok tercih </a:t>
            </a:r>
            <a:r>
              <a:rPr lang="tr-TR" dirty="0" smtClean="0"/>
              <a:t>edilmektedir.    </a:t>
            </a:r>
            <a:r>
              <a:rPr lang="tr-TR" dirty="0" smtClean="0">
                <a:solidFill>
                  <a:srgbClr val="FF0000"/>
                </a:solidFill>
              </a:rPr>
              <a:t>UZUN SÜRELİ KULLANIM</a:t>
            </a:r>
          </a:p>
          <a:p>
            <a:endParaRPr lang="tr-TR" dirty="0"/>
          </a:p>
        </p:txBody>
      </p:sp>
      <p:pic>
        <p:nvPicPr>
          <p:cNvPr id="2050" name="Picture 2" descr="Fastjel Krem Ne Işe Yarar? Fastjel Krem Nasıl Kullanılır? Fastjel Krem  Fiyatı 2020 | Gundemtube.co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91188" y="484379"/>
            <a:ext cx="3824273" cy="144952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Naprosyn Jel nedir? Ne için ve nasıl kullanılır? Yan etkiler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48843" y="4554776"/>
            <a:ext cx="4143157" cy="206535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Muscoflex nedir? Ne için ve nasıl kullanılır? Dozu ve yan etkileri"/>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6540" y="4845085"/>
            <a:ext cx="3885254" cy="1947808"/>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Dolgit krem nedir? Dolgit krem ne işe yarar? Dolgit krem nasıl kullanılır?  - Güzellik Haberleri"/>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23453" y="4670663"/>
            <a:ext cx="2749401" cy="20620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906339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a:t>Farmakolojik tedavi </a:t>
            </a:r>
            <a:endParaRPr lang="tr-TR" dirty="0"/>
          </a:p>
        </p:txBody>
      </p:sp>
      <p:sp>
        <p:nvSpPr>
          <p:cNvPr id="3" name="İçerik Yer Tutucusu 2"/>
          <p:cNvSpPr>
            <a:spLocks noGrp="1"/>
          </p:cNvSpPr>
          <p:nvPr>
            <p:ph idx="1"/>
          </p:nvPr>
        </p:nvSpPr>
        <p:spPr/>
        <p:txBody>
          <a:bodyPr>
            <a:normAutofit/>
          </a:bodyPr>
          <a:lstStyle/>
          <a:p>
            <a:r>
              <a:rPr lang="tr-TR" sz="2400" dirty="0" err="1"/>
              <a:t>İntraartiküler</a:t>
            </a:r>
            <a:r>
              <a:rPr lang="tr-TR" sz="2400" dirty="0"/>
              <a:t> </a:t>
            </a:r>
            <a:r>
              <a:rPr lang="tr-TR" sz="2400" dirty="0" err="1"/>
              <a:t>kortikosteroid</a:t>
            </a:r>
            <a:r>
              <a:rPr lang="tr-TR" sz="2400" dirty="0"/>
              <a:t> </a:t>
            </a:r>
            <a:r>
              <a:rPr lang="tr-TR" sz="2400" dirty="0" smtClean="0"/>
              <a:t>enjeksiyonu</a:t>
            </a:r>
          </a:p>
          <a:p>
            <a:r>
              <a:rPr lang="tr-TR" sz="2400" dirty="0" smtClean="0"/>
              <a:t>Diz </a:t>
            </a:r>
            <a:r>
              <a:rPr lang="tr-TR" sz="2400" dirty="0"/>
              <a:t>OA için sıkça kullanılan yöntemlerden biridir. </a:t>
            </a:r>
            <a:endParaRPr lang="tr-TR" sz="2400" dirty="0" smtClean="0"/>
          </a:p>
          <a:p>
            <a:r>
              <a:rPr lang="tr-TR" sz="2400" dirty="0" smtClean="0"/>
              <a:t>Kullanım </a:t>
            </a:r>
            <a:r>
              <a:rPr lang="tr-TR" sz="2400" dirty="0"/>
              <a:t>açısından güvenli </a:t>
            </a:r>
            <a:r>
              <a:rPr lang="tr-TR" sz="2400" dirty="0" smtClean="0"/>
              <a:t>ve </a:t>
            </a:r>
            <a:r>
              <a:rPr lang="tr-TR" sz="2400" dirty="0"/>
              <a:t>yan </a:t>
            </a:r>
            <a:r>
              <a:rPr lang="tr-TR" sz="2400" dirty="0" smtClean="0"/>
              <a:t>etkileri </a:t>
            </a:r>
            <a:r>
              <a:rPr lang="tr-TR" sz="2400" dirty="0"/>
              <a:t>az </a:t>
            </a:r>
            <a:endParaRPr lang="tr-TR" sz="2400" dirty="0" smtClean="0"/>
          </a:p>
          <a:p>
            <a:r>
              <a:rPr lang="tr-TR" sz="2400" dirty="0" smtClean="0"/>
              <a:t>Ancak </a:t>
            </a:r>
            <a:r>
              <a:rPr lang="tr-TR" sz="2400" dirty="0"/>
              <a:t>ağrının azalması çabuk olmaz ve kişiden kişiye değişkenlik gösterir. </a:t>
            </a:r>
            <a:endParaRPr lang="tr-TR" sz="2400" dirty="0" smtClean="0"/>
          </a:p>
          <a:p>
            <a:r>
              <a:rPr lang="tr-TR" sz="2400" dirty="0" err="1" smtClean="0"/>
              <a:t>İntraartiküler</a:t>
            </a:r>
            <a:r>
              <a:rPr lang="tr-TR" sz="2400" dirty="0" smtClean="0"/>
              <a:t> </a:t>
            </a:r>
            <a:r>
              <a:rPr lang="tr-TR" sz="2400" dirty="0" err="1"/>
              <a:t>hyaluronik</a:t>
            </a:r>
            <a:r>
              <a:rPr lang="tr-TR" sz="2400" dirty="0"/>
              <a:t> asit enjeksiyonun (İA-HA) diz OA tedavisinde </a:t>
            </a:r>
            <a:r>
              <a:rPr lang="tr-TR" sz="2400" dirty="0" smtClean="0"/>
              <a:t>kullanılmaktadır</a:t>
            </a:r>
            <a:r>
              <a:rPr lang="tr-TR" sz="2400" dirty="0" smtClean="0"/>
              <a:t>.</a:t>
            </a:r>
          </a:p>
          <a:p>
            <a:r>
              <a:rPr lang="tr-TR" sz="2400" dirty="0" err="1" smtClean="0"/>
              <a:t>İntraartiküler</a:t>
            </a:r>
            <a:r>
              <a:rPr lang="tr-TR" sz="2400" dirty="0" smtClean="0"/>
              <a:t> PRP enjeksiyonu </a:t>
            </a:r>
            <a:endParaRPr lang="tr-TR" sz="2400" dirty="0" smtClean="0"/>
          </a:p>
        </p:txBody>
      </p:sp>
      <p:pic>
        <p:nvPicPr>
          <p:cNvPr id="3074" name="Picture 2" descr="Knee Pain Doctors in Kansas City | Knee Joint Injectio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53854" y="4048905"/>
            <a:ext cx="4032345" cy="2693481"/>
          </a:xfrm>
          <a:prstGeom prst="rect">
            <a:avLst/>
          </a:prstGeom>
          <a:noFill/>
          <a:extLst>
            <a:ext uri="{909E8E84-426E-40DD-AFC4-6F175D3DCCD1}">
              <a14:hiddenFill xmlns:a14="http://schemas.microsoft.com/office/drawing/2010/main">
                <a:solidFill>
                  <a:srgbClr val="FFFFFF"/>
                </a:solidFill>
              </a14:hiddenFill>
            </a:ext>
          </a:extLst>
        </p:spPr>
      </p:pic>
      <p:sp>
        <p:nvSpPr>
          <p:cNvPr id="4" name="5-Nokta Yıldız 3"/>
          <p:cNvSpPr/>
          <p:nvPr/>
        </p:nvSpPr>
        <p:spPr>
          <a:xfrm>
            <a:off x="838200" y="4466896"/>
            <a:ext cx="315311" cy="29429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131305607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endParaRPr lang="tr-TR"/>
          </a:p>
        </p:txBody>
      </p:sp>
      <p:pic>
        <p:nvPicPr>
          <p:cNvPr id="4" name="Resim 3"/>
          <p:cNvPicPr>
            <a:picLocks noChangeAspect="1"/>
          </p:cNvPicPr>
          <p:nvPr/>
        </p:nvPicPr>
        <p:blipFill>
          <a:blip r:embed="rId3"/>
          <a:stretch>
            <a:fillRect/>
          </a:stretch>
        </p:blipFill>
        <p:spPr>
          <a:xfrm>
            <a:off x="838200" y="14287"/>
            <a:ext cx="9819290" cy="6829425"/>
          </a:xfrm>
          <a:prstGeom prst="rect">
            <a:avLst/>
          </a:prstGeom>
        </p:spPr>
      </p:pic>
    </p:spTree>
    <p:extLst>
      <p:ext uri="{BB962C8B-B14F-4D97-AF65-F5344CB8AC3E}">
        <p14:creationId xmlns:p14="http://schemas.microsoft.com/office/powerpoint/2010/main" val="51949237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a:t>Cerrahi </a:t>
            </a:r>
            <a:endParaRPr lang="tr-TR" dirty="0"/>
          </a:p>
        </p:txBody>
      </p:sp>
      <p:sp>
        <p:nvSpPr>
          <p:cNvPr id="3" name="İçerik Yer Tutucusu 2"/>
          <p:cNvSpPr>
            <a:spLocks noGrp="1"/>
          </p:cNvSpPr>
          <p:nvPr>
            <p:ph idx="1"/>
          </p:nvPr>
        </p:nvSpPr>
        <p:spPr/>
        <p:txBody>
          <a:bodyPr/>
          <a:lstStyle/>
          <a:p>
            <a:r>
              <a:rPr lang="tr-TR" dirty="0"/>
              <a:t>Cerrahi tedaviye total eklem </a:t>
            </a:r>
            <a:r>
              <a:rPr lang="tr-TR" dirty="0" err="1"/>
              <a:t>replasmanı</a:t>
            </a:r>
            <a:r>
              <a:rPr lang="tr-TR" dirty="0"/>
              <a:t> </a:t>
            </a:r>
            <a:r>
              <a:rPr lang="tr-TR" dirty="0" smtClean="0"/>
              <a:t>hakimdir.</a:t>
            </a:r>
          </a:p>
          <a:p>
            <a:r>
              <a:rPr lang="tr-TR" dirty="0" smtClean="0"/>
              <a:t>Konservatif </a:t>
            </a:r>
            <a:r>
              <a:rPr lang="tr-TR" dirty="0"/>
              <a:t>tedavilerin yeterli ağrı giderme sağlayamadığı ileri diz ve kalça OA hastalarında oldukça </a:t>
            </a:r>
            <a:r>
              <a:rPr lang="tr-TR" dirty="0" smtClean="0"/>
              <a:t>etkili</a:t>
            </a:r>
            <a:endParaRPr lang="tr-TR" dirty="0"/>
          </a:p>
        </p:txBody>
      </p:sp>
    </p:spTree>
    <p:extLst>
      <p:ext uri="{BB962C8B-B14F-4D97-AF65-F5344CB8AC3E}">
        <p14:creationId xmlns:p14="http://schemas.microsoft.com/office/powerpoint/2010/main" val="310887513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smtClean="0">
                <a:solidFill>
                  <a:schemeClr val="tx1">
                    <a:lumMod val="85000"/>
                    <a:lumOff val="15000"/>
                  </a:schemeClr>
                </a:solidFill>
                <a:cs typeface="Times New Roman" panose="02020603050405020304" pitchFamily="18" charset="0"/>
              </a:rPr>
              <a:t>OSTEOARTRİT NEDİR?</a:t>
            </a:r>
            <a:endParaRPr lang="tr-TR" dirty="0"/>
          </a:p>
        </p:txBody>
      </p:sp>
      <p:sp>
        <p:nvSpPr>
          <p:cNvPr id="3" name="İçerik Yer Tutucusu 2"/>
          <p:cNvSpPr>
            <a:spLocks noGrp="1"/>
          </p:cNvSpPr>
          <p:nvPr>
            <p:ph idx="1"/>
          </p:nvPr>
        </p:nvSpPr>
        <p:spPr/>
        <p:txBody>
          <a:bodyPr/>
          <a:lstStyle/>
          <a:p>
            <a:pPr marL="0" indent="0">
              <a:buNone/>
            </a:pPr>
            <a:r>
              <a:rPr lang="tr-TR" dirty="0" err="1" smtClean="0"/>
              <a:t>Osteoartrit</a:t>
            </a:r>
            <a:r>
              <a:rPr lang="tr-TR" dirty="0" smtClean="0"/>
              <a:t> genetik, mekanik ve biyokimyasal faktörlerin etkisi ile özellikle yük taşıyan eklemlerde </a:t>
            </a:r>
            <a:r>
              <a:rPr lang="tr-TR" dirty="0" err="1" smtClean="0"/>
              <a:t>progresif</a:t>
            </a:r>
            <a:r>
              <a:rPr lang="tr-TR" dirty="0" smtClean="0"/>
              <a:t> kıkırdak yıkımı, </a:t>
            </a:r>
            <a:r>
              <a:rPr lang="tr-TR" dirty="0" err="1" smtClean="0"/>
              <a:t>osteofit</a:t>
            </a:r>
            <a:r>
              <a:rPr lang="tr-TR" dirty="0" smtClean="0"/>
              <a:t> oluşumu, </a:t>
            </a:r>
            <a:r>
              <a:rPr lang="tr-TR" dirty="0" err="1" smtClean="0"/>
              <a:t>subkondral</a:t>
            </a:r>
            <a:r>
              <a:rPr lang="tr-TR" dirty="0" smtClean="0"/>
              <a:t> skleroz, </a:t>
            </a:r>
            <a:r>
              <a:rPr lang="tr-TR" dirty="0" err="1" smtClean="0"/>
              <a:t>sinovyal</a:t>
            </a:r>
            <a:r>
              <a:rPr lang="tr-TR" dirty="0" smtClean="0"/>
              <a:t> </a:t>
            </a:r>
            <a:r>
              <a:rPr lang="tr-TR" dirty="0" err="1" smtClean="0"/>
              <a:t>membran</a:t>
            </a:r>
            <a:r>
              <a:rPr lang="tr-TR" dirty="0" smtClean="0"/>
              <a:t> ve eklem kapsülünde bir dizi biyokimyasal ve morfolojik değişiklikle karakterize </a:t>
            </a:r>
            <a:r>
              <a:rPr lang="tr-TR" dirty="0" err="1" smtClean="0"/>
              <a:t>dejeneratif</a:t>
            </a:r>
            <a:r>
              <a:rPr lang="tr-TR" dirty="0" smtClean="0"/>
              <a:t> bir hastalıktır.</a:t>
            </a:r>
          </a:p>
          <a:p>
            <a:pPr marL="0" indent="0">
              <a:buNone/>
            </a:pPr>
            <a:r>
              <a:rPr lang="tr-TR" dirty="0" smtClean="0"/>
              <a:t>Dünyada en yaygın görülen </a:t>
            </a:r>
            <a:r>
              <a:rPr lang="tr-TR" dirty="0" err="1" smtClean="0"/>
              <a:t>artrit</a:t>
            </a:r>
            <a:r>
              <a:rPr lang="tr-TR" dirty="0" smtClean="0"/>
              <a:t> formudur.</a:t>
            </a:r>
            <a:endParaRPr lang="tr-TR" dirty="0"/>
          </a:p>
        </p:txBody>
      </p:sp>
    </p:spTree>
    <p:extLst>
      <p:ext uri="{BB962C8B-B14F-4D97-AF65-F5344CB8AC3E}">
        <p14:creationId xmlns:p14="http://schemas.microsoft.com/office/powerpoint/2010/main" val="422024436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err="1">
                <a:solidFill>
                  <a:schemeClr val="tx1">
                    <a:lumMod val="85000"/>
                    <a:lumOff val="15000"/>
                  </a:schemeClr>
                </a:solidFill>
                <a:latin typeface="Arial" panose="020B0604020202020204" pitchFamily="34" charset="0"/>
                <a:cs typeface="Arial" panose="020B0604020202020204" pitchFamily="34" charset="0"/>
              </a:rPr>
              <a:t>Romatoid</a:t>
            </a:r>
            <a:r>
              <a:rPr lang="tr-TR" dirty="0">
                <a:solidFill>
                  <a:schemeClr val="tx1">
                    <a:lumMod val="85000"/>
                    <a:lumOff val="15000"/>
                  </a:schemeClr>
                </a:solidFill>
                <a:latin typeface="Arial" panose="020B0604020202020204" pitchFamily="34" charset="0"/>
                <a:cs typeface="Arial" panose="020B0604020202020204" pitchFamily="34" charset="0"/>
              </a:rPr>
              <a:t> </a:t>
            </a:r>
            <a:r>
              <a:rPr lang="tr-TR" dirty="0" err="1">
                <a:solidFill>
                  <a:schemeClr val="tx1">
                    <a:lumMod val="85000"/>
                    <a:lumOff val="15000"/>
                  </a:schemeClr>
                </a:solidFill>
                <a:latin typeface="Arial" panose="020B0604020202020204" pitchFamily="34" charset="0"/>
                <a:cs typeface="Arial" panose="020B0604020202020204" pitchFamily="34" charset="0"/>
              </a:rPr>
              <a:t>Artrit</a:t>
            </a:r>
            <a:r>
              <a:rPr lang="tr-TR" dirty="0">
                <a:solidFill>
                  <a:schemeClr val="tx1">
                    <a:lumMod val="85000"/>
                    <a:lumOff val="15000"/>
                  </a:schemeClr>
                </a:solidFill>
                <a:latin typeface="Arial" panose="020B0604020202020204" pitchFamily="34" charset="0"/>
                <a:cs typeface="Arial" panose="020B0604020202020204" pitchFamily="34" charset="0"/>
              </a:rPr>
              <a:t> </a:t>
            </a:r>
            <a:r>
              <a:rPr lang="tr-TR" dirty="0" smtClean="0">
                <a:solidFill>
                  <a:schemeClr val="tx1">
                    <a:lumMod val="85000"/>
                    <a:lumOff val="15000"/>
                  </a:schemeClr>
                </a:solidFill>
                <a:latin typeface="Arial" panose="020B0604020202020204" pitchFamily="34" charset="0"/>
                <a:cs typeface="Arial" panose="020B0604020202020204" pitchFamily="34" charset="0"/>
              </a:rPr>
              <a:t>nedir </a:t>
            </a:r>
            <a:r>
              <a:rPr lang="tr-TR" dirty="0">
                <a:solidFill>
                  <a:schemeClr val="tx1">
                    <a:lumMod val="85000"/>
                    <a:lumOff val="15000"/>
                  </a:schemeClr>
                </a:solidFill>
                <a:latin typeface="Arial" panose="020B0604020202020204" pitchFamily="34" charset="0"/>
                <a:cs typeface="Arial" panose="020B0604020202020204" pitchFamily="34" charset="0"/>
              </a:rPr>
              <a:t>?</a:t>
            </a:r>
            <a:endParaRPr lang="tr-TR" dirty="0"/>
          </a:p>
        </p:txBody>
      </p:sp>
      <p:sp>
        <p:nvSpPr>
          <p:cNvPr id="3" name="İçerik Yer Tutucusu 2"/>
          <p:cNvSpPr>
            <a:spLocks noGrp="1"/>
          </p:cNvSpPr>
          <p:nvPr>
            <p:ph idx="1"/>
          </p:nvPr>
        </p:nvSpPr>
        <p:spPr/>
        <p:txBody>
          <a:bodyPr/>
          <a:lstStyle/>
          <a:p>
            <a:pPr marL="0" indent="0">
              <a:buNone/>
            </a:pPr>
            <a:r>
              <a:rPr lang="tr-TR" dirty="0">
                <a:latin typeface="Times New Roman" panose="02020603050405020304" pitchFamily="18" charset="0"/>
                <a:cs typeface="Times New Roman" panose="02020603050405020304" pitchFamily="18" charset="0"/>
              </a:rPr>
              <a:t>Kronik seyirli, özellikle küçük eklemleri simetrik olarak tutan ve eklemlerde kalıcı bozukluklar yaratan </a:t>
            </a:r>
            <a:r>
              <a:rPr lang="tr-TR" b="1" dirty="0" err="1">
                <a:solidFill>
                  <a:schemeClr val="tx1">
                    <a:lumMod val="85000"/>
                    <a:lumOff val="15000"/>
                  </a:schemeClr>
                </a:solidFill>
                <a:latin typeface="Times New Roman" panose="02020603050405020304" pitchFamily="18" charset="0"/>
                <a:cs typeface="Times New Roman" panose="02020603050405020304" pitchFamily="18" charset="0"/>
              </a:rPr>
              <a:t>inflamatuvar</a:t>
            </a:r>
            <a:r>
              <a:rPr lang="tr-TR" dirty="0">
                <a:solidFill>
                  <a:schemeClr val="tx1">
                    <a:lumMod val="85000"/>
                    <a:lumOff val="15000"/>
                  </a:schemeClr>
                </a:solidFill>
                <a:latin typeface="Times New Roman" panose="02020603050405020304" pitchFamily="18" charset="0"/>
                <a:cs typeface="Times New Roman" panose="02020603050405020304" pitchFamily="18" charset="0"/>
              </a:rPr>
              <a:t> bir </a:t>
            </a:r>
            <a:r>
              <a:rPr lang="tr-TR" dirty="0" smtClean="0">
                <a:latin typeface="Times New Roman" panose="02020603050405020304" pitchFamily="18" charset="0"/>
                <a:cs typeface="Times New Roman" panose="02020603050405020304" pitchFamily="18" charset="0"/>
              </a:rPr>
              <a:t>hastalık </a:t>
            </a:r>
            <a:r>
              <a:rPr lang="tr-TR" dirty="0">
                <a:latin typeface="Times New Roman" panose="02020603050405020304" pitchFamily="18" charset="0"/>
                <a:cs typeface="Times New Roman" panose="02020603050405020304" pitchFamily="18" charset="0"/>
              </a:rPr>
              <a:t>olup eklem dışında da organlarda </a:t>
            </a:r>
            <a:r>
              <a:rPr lang="tr-TR" dirty="0" smtClean="0">
                <a:latin typeface="Times New Roman" panose="02020603050405020304" pitchFamily="18" charset="0"/>
                <a:cs typeface="Times New Roman" panose="02020603050405020304" pitchFamily="18" charset="0"/>
              </a:rPr>
              <a:t>tutulumla ilerler.</a:t>
            </a:r>
            <a:endParaRPr lang="tr-TR" dirty="0">
              <a:solidFill>
                <a:schemeClr val="tx1">
                  <a:lumMod val="85000"/>
                  <a:lumOff val="15000"/>
                </a:schemeClr>
              </a:solidFill>
              <a:latin typeface="Times New Roman" panose="02020603050405020304" pitchFamily="18" charset="0"/>
              <a:cs typeface="Times New Roman" panose="02020603050405020304" pitchFamily="18" charset="0"/>
            </a:endParaRPr>
          </a:p>
          <a:p>
            <a:pPr marL="0" indent="0">
              <a:buNone/>
            </a:pPr>
            <a:r>
              <a:rPr lang="tr-TR" dirty="0" smtClean="0">
                <a:solidFill>
                  <a:schemeClr val="tx1">
                    <a:lumMod val="85000"/>
                    <a:lumOff val="15000"/>
                  </a:schemeClr>
                </a:solidFill>
                <a:latin typeface="Times New Roman" panose="02020603050405020304" pitchFamily="18" charset="0"/>
                <a:cs typeface="Times New Roman" panose="02020603050405020304" pitchFamily="18" charset="0"/>
              </a:rPr>
              <a:t>Dalgalanmalar ile giden hastalık tedavi edilmez ise ilerleyen eklem </a:t>
            </a:r>
          </a:p>
          <a:p>
            <a:pPr marL="0" indent="0">
              <a:buNone/>
            </a:pPr>
            <a:r>
              <a:rPr lang="tr-TR" dirty="0" err="1" smtClean="0">
                <a:solidFill>
                  <a:schemeClr val="tx1">
                    <a:lumMod val="85000"/>
                    <a:lumOff val="15000"/>
                  </a:schemeClr>
                </a:solidFill>
                <a:latin typeface="Times New Roman" panose="02020603050405020304" pitchFamily="18" charset="0"/>
                <a:cs typeface="Times New Roman" panose="02020603050405020304" pitchFamily="18" charset="0"/>
              </a:rPr>
              <a:t>harabiyeti</a:t>
            </a:r>
            <a:r>
              <a:rPr lang="tr-TR" dirty="0" smtClean="0">
                <a:solidFill>
                  <a:schemeClr val="tx1">
                    <a:lumMod val="85000"/>
                    <a:lumOff val="15000"/>
                  </a:schemeClr>
                </a:solidFill>
                <a:latin typeface="Times New Roman" panose="02020603050405020304" pitchFamily="18" charset="0"/>
                <a:cs typeface="Times New Roman" panose="02020603050405020304" pitchFamily="18" charset="0"/>
              </a:rPr>
              <a:t> </a:t>
            </a:r>
            <a:r>
              <a:rPr lang="tr-TR" dirty="0">
                <a:solidFill>
                  <a:schemeClr val="tx1">
                    <a:lumMod val="85000"/>
                    <a:lumOff val="15000"/>
                  </a:schemeClr>
                </a:solidFill>
                <a:latin typeface="Times New Roman" panose="02020603050405020304" pitchFamily="18" charset="0"/>
                <a:cs typeface="Times New Roman" panose="02020603050405020304" pitchFamily="18" charset="0"/>
              </a:rPr>
              <a:t>ile sonuçlanabilir.</a:t>
            </a:r>
          </a:p>
          <a:p>
            <a:pPr marL="0" indent="0">
              <a:buNone/>
            </a:pPr>
            <a:endParaRPr lang="tr-TR" dirty="0">
              <a:solidFill>
                <a:schemeClr val="tx1">
                  <a:lumMod val="85000"/>
                  <a:lumOff val="15000"/>
                </a:schemeClr>
              </a:solidFill>
              <a:latin typeface="Times New Roman" panose="02020603050405020304" pitchFamily="18" charset="0"/>
              <a:cs typeface="Times New Roman" panose="02020603050405020304" pitchFamily="18" charset="0"/>
            </a:endParaRPr>
          </a:p>
          <a:p>
            <a:endParaRPr lang="tr-TR" dirty="0"/>
          </a:p>
        </p:txBody>
      </p:sp>
      <p:pic>
        <p:nvPicPr>
          <p:cNvPr id="3074" name="Picture 2" descr="ROMATOİD ARTRİ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61780" y="3828392"/>
            <a:ext cx="4342853" cy="29163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104577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EPİDEMİYOLOJİ</a:t>
            </a:r>
          </a:p>
        </p:txBody>
      </p:sp>
      <p:sp>
        <p:nvSpPr>
          <p:cNvPr id="3" name="İçerik Yer Tutucusu 2"/>
          <p:cNvSpPr>
            <a:spLocks noGrp="1"/>
          </p:cNvSpPr>
          <p:nvPr>
            <p:ph idx="1"/>
          </p:nvPr>
        </p:nvSpPr>
        <p:spPr/>
        <p:txBody>
          <a:bodyPr/>
          <a:lstStyle/>
          <a:p>
            <a:r>
              <a:rPr lang="tr-TR" dirty="0" err="1"/>
              <a:t>Prevalansı</a:t>
            </a:r>
            <a:r>
              <a:rPr lang="tr-TR" dirty="0"/>
              <a:t> </a:t>
            </a:r>
            <a:r>
              <a:rPr lang="tr-TR" dirty="0" smtClean="0"/>
              <a:t>değişim </a:t>
            </a:r>
            <a:r>
              <a:rPr lang="tr-TR" dirty="0"/>
              <a:t>göstermekle beraber % 0,5-1,1 </a:t>
            </a:r>
            <a:endParaRPr lang="tr-TR" dirty="0" smtClean="0"/>
          </a:p>
          <a:p>
            <a:r>
              <a:rPr lang="tr-TR" dirty="0" smtClean="0"/>
              <a:t>Yıllık </a:t>
            </a:r>
            <a:r>
              <a:rPr lang="tr-TR" dirty="0" err="1"/>
              <a:t>insidansı</a:t>
            </a:r>
            <a:r>
              <a:rPr lang="tr-TR" dirty="0"/>
              <a:t> </a:t>
            </a:r>
            <a:r>
              <a:rPr lang="tr-TR" dirty="0" smtClean="0"/>
              <a:t>20-50/100.000 </a:t>
            </a:r>
            <a:endParaRPr lang="tr-TR" dirty="0" smtClean="0"/>
          </a:p>
          <a:p>
            <a:r>
              <a:rPr lang="tr-TR" dirty="0" smtClean="0"/>
              <a:t>Kadınlarda</a:t>
            </a:r>
            <a:r>
              <a:rPr lang="tr-TR" dirty="0"/>
              <a:t>, erkeklere oranla 2-3 kat fazla görülür.</a:t>
            </a:r>
          </a:p>
        </p:txBody>
      </p:sp>
    </p:spTree>
    <p:extLst>
      <p:ext uri="{BB962C8B-B14F-4D97-AF65-F5344CB8AC3E}">
        <p14:creationId xmlns:p14="http://schemas.microsoft.com/office/powerpoint/2010/main" val="223752324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latin typeface="Times New Roman" panose="02020603050405020304" pitchFamily="18" charset="0"/>
                <a:cs typeface="Times New Roman" panose="02020603050405020304" pitchFamily="18" charset="0"/>
              </a:rPr>
              <a:t>Klinik Bulgular</a:t>
            </a:r>
            <a:endParaRPr lang="tr-TR" dirty="0"/>
          </a:p>
        </p:txBody>
      </p:sp>
      <p:sp>
        <p:nvSpPr>
          <p:cNvPr id="3" name="İçerik Yer Tutucusu 2"/>
          <p:cNvSpPr>
            <a:spLocks noGrp="1"/>
          </p:cNvSpPr>
          <p:nvPr>
            <p:ph idx="1"/>
          </p:nvPr>
        </p:nvSpPr>
        <p:spPr/>
        <p:txBody>
          <a:bodyPr>
            <a:normAutofit/>
          </a:bodyPr>
          <a:lstStyle/>
          <a:p>
            <a:pPr marL="0" indent="0">
              <a:buNone/>
            </a:pPr>
            <a:r>
              <a:rPr lang="tr-TR" dirty="0">
                <a:solidFill>
                  <a:schemeClr val="accent2">
                    <a:lumMod val="50000"/>
                  </a:schemeClr>
                </a:solidFill>
                <a:latin typeface="Times New Roman" panose="02020603050405020304" pitchFamily="18" charset="0"/>
                <a:cs typeface="Times New Roman" panose="02020603050405020304" pitchFamily="18" charset="0"/>
              </a:rPr>
              <a:t>Eklem </a:t>
            </a:r>
            <a:r>
              <a:rPr lang="tr-TR" dirty="0" smtClean="0">
                <a:solidFill>
                  <a:schemeClr val="accent2">
                    <a:lumMod val="50000"/>
                  </a:schemeClr>
                </a:solidFill>
                <a:latin typeface="Times New Roman" panose="02020603050405020304" pitchFamily="18" charset="0"/>
                <a:cs typeface="Times New Roman" panose="02020603050405020304" pitchFamily="18" charset="0"/>
              </a:rPr>
              <a:t>semptomları </a:t>
            </a:r>
            <a:endParaRPr lang="tr-TR" dirty="0">
              <a:solidFill>
                <a:schemeClr val="accent2">
                  <a:lumMod val="50000"/>
                </a:schemeClr>
              </a:solidFill>
              <a:latin typeface="Times New Roman" panose="02020603050405020304" pitchFamily="18" charset="0"/>
              <a:cs typeface="Times New Roman" panose="02020603050405020304" pitchFamily="18" charset="0"/>
            </a:endParaRPr>
          </a:p>
          <a:p>
            <a:pPr marL="0" indent="0">
              <a:lnSpc>
                <a:spcPct val="120000"/>
              </a:lnSpc>
              <a:buNone/>
            </a:pPr>
            <a:r>
              <a:rPr lang="tr-TR" sz="2400" dirty="0">
                <a:latin typeface="Times New Roman" panose="02020603050405020304" pitchFamily="18" charset="0"/>
                <a:cs typeface="Times New Roman" panose="02020603050405020304" pitchFamily="18" charset="0"/>
              </a:rPr>
              <a:t>Çok eklemin hassasiyet ve ağrısıyla </a:t>
            </a:r>
            <a:r>
              <a:rPr lang="tr-TR" sz="2400" dirty="0" smtClean="0">
                <a:latin typeface="Times New Roman" panose="02020603050405020304" pitchFamily="18" charset="0"/>
                <a:cs typeface="Times New Roman" panose="02020603050405020304" pitchFamily="18" charset="0"/>
              </a:rPr>
              <a:t>beraber </a:t>
            </a:r>
            <a:r>
              <a:rPr lang="tr-TR" sz="2400" dirty="0" smtClean="0">
                <a:solidFill>
                  <a:srgbClr val="FF0000"/>
                </a:solidFill>
                <a:latin typeface="Times New Roman" panose="02020603050405020304" pitchFamily="18" charset="0"/>
                <a:cs typeface="Times New Roman" panose="02020603050405020304" pitchFamily="18" charset="0"/>
              </a:rPr>
              <a:t>simetrik</a:t>
            </a:r>
            <a:r>
              <a:rPr lang="tr-TR" sz="2400" dirty="0" smtClean="0">
                <a:latin typeface="Times New Roman" panose="02020603050405020304" pitchFamily="18" charset="0"/>
                <a:cs typeface="Times New Roman" panose="02020603050405020304" pitchFamily="18" charset="0"/>
              </a:rPr>
              <a:t> </a:t>
            </a:r>
            <a:r>
              <a:rPr lang="tr-TR" sz="2400" dirty="0">
                <a:latin typeface="Times New Roman" panose="02020603050405020304" pitchFamily="18" charset="0"/>
                <a:cs typeface="Times New Roman" panose="02020603050405020304" pitchFamily="18" charset="0"/>
              </a:rPr>
              <a:t>şişliği karakteristiktir</a:t>
            </a:r>
          </a:p>
          <a:p>
            <a:pPr marL="0" indent="0">
              <a:lnSpc>
                <a:spcPct val="120000"/>
              </a:lnSpc>
              <a:buNone/>
            </a:pPr>
            <a:r>
              <a:rPr lang="tr-TR" sz="2400" dirty="0" smtClean="0">
                <a:latin typeface="Times New Roman" panose="02020603050405020304" pitchFamily="18" charset="0"/>
                <a:cs typeface="Times New Roman" panose="02020603050405020304" pitchFamily="18" charset="0"/>
              </a:rPr>
              <a:t>Otuz </a:t>
            </a:r>
            <a:r>
              <a:rPr lang="tr-TR" sz="2400" dirty="0">
                <a:latin typeface="Times New Roman" panose="02020603050405020304" pitchFamily="18" charset="0"/>
                <a:cs typeface="Times New Roman" panose="02020603050405020304" pitchFamily="18" charset="0"/>
              </a:rPr>
              <a:t>dakikadan fazla süren tutukluk </a:t>
            </a:r>
            <a:r>
              <a:rPr lang="tr-TR" sz="2400" dirty="0" smtClean="0">
                <a:latin typeface="Times New Roman" panose="02020603050405020304" pitchFamily="18" charset="0"/>
                <a:cs typeface="Times New Roman" panose="02020603050405020304" pitchFamily="18" charset="0"/>
              </a:rPr>
              <a:t>sabahları belirgindir</a:t>
            </a:r>
            <a:endParaRPr lang="tr-TR" sz="2400" dirty="0">
              <a:latin typeface="Times New Roman" panose="02020603050405020304" pitchFamily="18" charset="0"/>
              <a:cs typeface="Times New Roman" panose="02020603050405020304" pitchFamily="18" charset="0"/>
            </a:endParaRPr>
          </a:p>
          <a:p>
            <a:pPr marL="0" indent="0">
              <a:lnSpc>
                <a:spcPct val="120000"/>
              </a:lnSpc>
              <a:buNone/>
            </a:pPr>
            <a:r>
              <a:rPr lang="tr-TR" sz="2400" dirty="0">
                <a:latin typeface="Times New Roman" panose="02020603050405020304" pitchFamily="18" charset="0"/>
                <a:cs typeface="Times New Roman" panose="02020603050405020304" pitchFamily="18" charset="0"/>
              </a:rPr>
              <a:t>Katılık gün içindeki </a:t>
            </a:r>
            <a:r>
              <a:rPr lang="tr-TR" sz="2400" dirty="0" err="1">
                <a:latin typeface="Times New Roman" panose="02020603050405020304" pitchFamily="18" charset="0"/>
                <a:cs typeface="Times New Roman" panose="02020603050405020304" pitchFamily="18" charset="0"/>
              </a:rPr>
              <a:t>inaktiviteden</a:t>
            </a:r>
            <a:r>
              <a:rPr lang="tr-TR" sz="2400" dirty="0">
                <a:latin typeface="Times New Roman" panose="02020603050405020304" pitchFamily="18" charset="0"/>
                <a:cs typeface="Times New Roman" panose="02020603050405020304" pitchFamily="18" charset="0"/>
              </a:rPr>
              <a:t> sonra </a:t>
            </a:r>
            <a:r>
              <a:rPr lang="tr-TR" sz="2400" dirty="0" smtClean="0">
                <a:latin typeface="Times New Roman" panose="02020603050405020304" pitchFamily="18" charset="0"/>
                <a:cs typeface="Times New Roman" panose="02020603050405020304" pitchFamily="18" charset="0"/>
              </a:rPr>
              <a:t>tekrarlayabilir</a:t>
            </a:r>
            <a:endParaRPr lang="tr-TR" sz="2400" dirty="0">
              <a:latin typeface="Times New Roman" panose="02020603050405020304" pitchFamily="18" charset="0"/>
              <a:cs typeface="Times New Roman" panose="02020603050405020304" pitchFamily="18" charset="0"/>
            </a:endParaRPr>
          </a:p>
          <a:p>
            <a:endParaRPr lang="tr-TR" dirty="0"/>
          </a:p>
        </p:txBody>
      </p:sp>
    </p:spTree>
    <p:extLst>
      <p:ext uri="{BB962C8B-B14F-4D97-AF65-F5344CB8AC3E}">
        <p14:creationId xmlns:p14="http://schemas.microsoft.com/office/powerpoint/2010/main" val="359729893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latin typeface="Times New Roman" panose="02020603050405020304" pitchFamily="18" charset="0"/>
                <a:cs typeface="Times New Roman" panose="02020603050405020304" pitchFamily="18" charset="0"/>
              </a:rPr>
              <a:t>Klinik Bulgular</a:t>
            </a:r>
            <a:endParaRPr lang="tr-TR" dirty="0"/>
          </a:p>
        </p:txBody>
      </p:sp>
      <p:sp>
        <p:nvSpPr>
          <p:cNvPr id="3" name="İçerik Yer Tutucusu 2"/>
          <p:cNvSpPr>
            <a:spLocks noGrp="1"/>
          </p:cNvSpPr>
          <p:nvPr>
            <p:ph idx="1"/>
          </p:nvPr>
        </p:nvSpPr>
        <p:spPr/>
        <p:txBody>
          <a:bodyPr>
            <a:normAutofit/>
          </a:bodyPr>
          <a:lstStyle/>
          <a:p>
            <a:pPr marL="0" indent="0">
              <a:buNone/>
            </a:pPr>
            <a:r>
              <a:rPr lang="tr-TR" sz="4000" dirty="0" err="1">
                <a:solidFill>
                  <a:schemeClr val="accent2">
                    <a:lumMod val="50000"/>
                  </a:schemeClr>
                </a:solidFill>
                <a:latin typeface="Times New Roman" panose="02020603050405020304" pitchFamily="18" charset="0"/>
                <a:cs typeface="Times New Roman" panose="02020603050405020304" pitchFamily="18" charset="0"/>
              </a:rPr>
              <a:t>Romatoid</a:t>
            </a:r>
            <a:r>
              <a:rPr lang="tr-TR" sz="4000" dirty="0">
                <a:solidFill>
                  <a:schemeClr val="accent2">
                    <a:lumMod val="50000"/>
                  </a:schemeClr>
                </a:solidFill>
                <a:latin typeface="Times New Roman" panose="02020603050405020304" pitchFamily="18" charset="0"/>
                <a:cs typeface="Times New Roman" panose="02020603050405020304" pitchFamily="18" charset="0"/>
              </a:rPr>
              <a:t> nodüller</a:t>
            </a:r>
          </a:p>
          <a:p>
            <a:pPr marL="0" indent="0">
              <a:buNone/>
            </a:pPr>
            <a:r>
              <a:rPr lang="tr-TR" sz="2400" dirty="0">
                <a:latin typeface="Times New Roman" panose="02020603050405020304" pitchFamily="18" charset="0"/>
                <a:cs typeface="Times New Roman" panose="02020603050405020304" pitchFamily="18" charset="0"/>
              </a:rPr>
              <a:t>Hastaların % 20'sinde </a:t>
            </a:r>
            <a:r>
              <a:rPr lang="tr-TR" sz="2400" dirty="0" err="1">
                <a:latin typeface="Times New Roman" panose="02020603050405020304" pitchFamily="18" charset="0"/>
                <a:cs typeface="Times New Roman" panose="02020603050405020304" pitchFamily="18" charset="0"/>
              </a:rPr>
              <a:t>subkutan</a:t>
            </a:r>
            <a:r>
              <a:rPr lang="tr-TR" sz="2400" dirty="0">
                <a:latin typeface="Times New Roman" panose="02020603050405020304" pitchFamily="18" charset="0"/>
                <a:cs typeface="Times New Roman" panose="02020603050405020304" pitchFamily="18" charset="0"/>
              </a:rPr>
              <a:t> </a:t>
            </a:r>
            <a:r>
              <a:rPr lang="tr-TR" sz="2400" dirty="0" err="1">
                <a:latin typeface="Times New Roman" panose="02020603050405020304" pitchFamily="18" charset="0"/>
                <a:cs typeface="Times New Roman" panose="02020603050405020304" pitchFamily="18" charset="0"/>
              </a:rPr>
              <a:t>romatoid</a:t>
            </a:r>
            <a:r>
              <a:rPr lang="tr-TR" sz="2400" dirty="0">
                <a:latin typeface="Times New Roman" panose="02020603050405020304" pitchFamily="18" charset="0"/>
                <a:cs typeface="Times New Roman" panose="02020603050405020304" pitchFamily="18" charset="0"/>
              </a:rPr>
              <a:t> nodül görülür.</a:t>
            </a:r>
          </a:p>
          <a:p>
            <a:pPr>
              <a:buFont typeface="Wingdings" panose="05000000000000000000" pitchFamily="2" charset="2"/>
              <a:buChar char="Ø"/>
            </a:pPr>
            <a:endParaRPr lang="tr-TR" sz="2400" dirty="0">
              <a:latin typeface="Times New Roman" panose="02020603050405020304" pitchFamily="18" charset="0"/>
              <a:cs typeface="Times New Roman" panose="02020603050405020304" pitchFamily="18" charset="0"/>
            </a:endParaRPr>
          </a:p>
          <a:p>
            <a:pPr marL="0" indent="0">
              <a:buNone/>
            </a:pPr>
            <a:r>
              <a:rPr lang="tr-TR" sz="2400" dirty="0">
                <a:latin typeface="Times New Roman" panose="02020603050405020304" pitchFamily="18" charset="0"/>
                <a:cs typeface="Times New Roman" panose="02020603050405020304" pitchFamily="18" charset="0"/>
              </a:rPr>
              <a:t>Daha çok kemik çıkıntılar üzerine yerleşirler </a:t>
            </a:r>
            <a:r>
              <a:rPr lang="tr-TR" sz="2400" dirty="0" smtClean="0">
                <a:latin typeface="Times New Roman" panose="02020603050405020304" pitchFamily="18" charset="0"/>
                <a:cs typeface="Times New Roman" panose="02020603050405020304" pitchFamily="18" charset="0"/>
              </a:rPr>
              <a:t>ancak </a:t>
            </a:r>
          </a:p>
          <a:p>
            <a:pPr marL="0" indent="0">
              <a:buNone/>
            </a:pPr>
            <a:r>
              <a:rPr lang="tr-TR" sz="2400" dirty="0" err="1" smtClean="0">
                <a:latin typeface="Times New Roman" panose="02020603050405020304" pitchFamily="18" charset="0"/>
                <a:cs typeface="Times New Roman" panose="02020603050405020304" pitchFamily="18" charset="0"/>
              </a:rPr>
              <a:t>tendon</a:t>
            </a:r>
            <a:r>
              <a:rPr lang="tr-TR" sz="2400" dirty="0" smtClean="0">
                <a:latin typeface="Times New Roman" panose="02020603050405020304" pitchFamily="18" charset="0"/>
                <a:cs typeface="Times New Roman" panose="02020603050405020304" pitchFamily="18" charset="0"/>
              </a:rPr>
              <a:t> </a:t>
            </a:r>
            <a:r>
              <a:rPr lang="tr-TR" sz="2400" dirty="0">
                <a:latin typeface="Times New Roman" panose="02020603050405020304" pitchFamily="18" charset="0"/>
                <a:cs typeface="Times New Roman" panose="02020603050405020304" pitchFamily="18" charset="0"/>
              </a:rPr>
              <a:t>kılıflarında da gözlenebilirler.</a:t>
            </a:r>
          </a:p>
          <a:p>
            <a:pPr marL="0" indent="0">
              <a:buNone/>
            </a:pPr>
            <a:endParaRPr lang="tr-TR" sz="2400" dirty="0">
              <a:latin typeface="Times New Roman" panose="02020603050405020304" pitchFamily="18" charset="0"/>
              <a:cs typeface="Times New Roman" panose="02020603050405020304" pitchFamily="18" charset="0"/>
            </a:endParaRPr>
          </a:p>
          <a:p>
            <a:pPr marL="0" indent="0">
              <a:buNone/>
            </a:pPr>
            <a:r>
              <a:rPr lang="tr-TR" sz="2400" dirty="0">
                <a:latin typeface="Times New Roman" panose="02020603050405020304" pitchFamily="18" charset="0"/>
                <a:cs typeface="Times New Roman" panose="02020603050405020304" pitchFamily="18" charset="0"/>
              </a:rPr>
              <a:t>Nodüller diğer eklem dışı bulgularda olduğu gibi </a:t>
            </a:r>
            <a:endParaRPr lang="tr-TR" sz="2400" dirty="0" smtClean="0">
              <a:latin typeface="Times New Roman" panose="02020603050405020304" pitchFamily="18" charset="0"/>
              <a:cs typeface="Times New Roman" panose="02020603050405020304" pitchFamily="18" charset="0"/>
            </a:endParaRPr>
          </a:p>
          <a:p>
            <a:pPr marL="0" indent="0">
              <a:buNone/>
            </a:pPr>
            <a:r>
              <a:rPr lang="tr-TR" sz="2400" dirty="0" smtClean="0">
                <a:latin typeface="Times New Roman" panose="02020603050405020304" pitchFamily="18" charset="0"/>
                <a:cs typeface="Times New Roman" panose="02020603050405020304" pitchFamily="18" charset="0"/>
              </a:rPr>
              <a:t>serumda </a:t>
            </a:r>
            <a:r>
              <a:rPr lang="tr-TR" sz="2400" dirty="0" err="1">
                <a:latin typeface="Times New Roman" panose="02020603050405020304" pitchFamily="18" charset="0"/>
                <a:cs typeface="Times New Roman" panose="02020603050405020304" pitchFamily="18" charset="0"/>
              </a:rPr>
              <a:t>romatoid</a:t>
            </a:r>
            <a:r>
              <a:rPr lang="tr-TR" sz="2400" dirty="0">
                <a:latin typeface="Times New Roman" panose="02020603050405020304" pitchFamily="18" charset="0"/>
                <a:cs typeface="Times New Roman" panose="02020603050405020304" pitchFamily="18" charset="0"/>
              </a:rPr>
              <a:t> faktör varlığı ("</a:t>
            </a:r>
            <a:r>
              <a:rPr lang="tr-TR" sz="2400" dirty="0" err="1">
                <a:latin typeface="Times New Roman" panose="02020603050405020304" pitchFamily="18" charset="0"/>
                <a:cs typeface="Times New Roman" panose="02020603050405020304" pitchFamily="18" charset="0"/>
              </a:rPr>
              <a:t>seropozitif</a:t>
            </a:r>
            <a:r>
              <a:rPr lang="tr-TR" sz="2400" dirty="0">
                <a:latin typeface="Times New Roman" panose="02020603050405020304" pitchFamily="18" charset="0"/>
                <a:cs typeface="Times New Roman" panose="02020603050405020304" pitchFamily="18" charset="0"/>
              </a:rPr>
              <a:t>") ile </a:t>
            </a:r>
            <a:r>
              <a:rPr lang="tr-TR" sz="2400" dirty="0" smtClean="0">
                <a:latin typeface="Times New Roman" panose="02020603050405020304" pitchFamily="18" charset="0"/>
                <a:cs typeface="Times New Roman" panose="02020603050405020304" pitchFamily="18" charset="0"/>
              </a:rPr>
              <a:t> </a:t>
            </a:r>
          </a:p>
          <a:p>
            <a:pPr marL="0" indent="0">
              <a:buNone/>
            </a:pPr>
            <a:r>
              <a:rPr lang="tr-TR" sz="2400" dirty="0" err="1" smtClean="0">
                <a:latin typeface="Times New Roman" panose="02020603050405020304" pitchFamily="18" charset="0"/>
                <a:cs typeface="Times New Roman" panose="02020603050405020304" pitchFamily="18" charset="0"/>
              </a:rPr>
              <a:t>koreledir</a:t>
            </a:r>
            <a:r>
              <a:rPr lang="tr-TR" sz="2400" dirty="0">
                <a:latin typeface="Times New Roman" panose="02020603050405020304" pitchFamily="18" charset="0"/>
                <a:cs typeface="Times New Roman" panose="02020603050405020304" pitchFamily="18" charset="0"/>
              </a:rPr>
              <a:t>.</a:t>
            </a:r>
          </a:p>
          <a:p>
            <a:endParaRPr lang="tr-TR" dirty="0"/>
          </a:p>
        </p:txBody>
      </p:sp>
      <p:pic>
        <p:nvPicPr>
          <p:cNvPr id="4" name="Picture 2"/>
          <p:cNvPicPr>
            <a:picLocks noChangeAspect="1"/>
          </p:cNvPicPr>
          <p:nvPr/>
        </p:nvPicPr>
        <p:blipFill>
          <a:blip r:embed="rId2"/>
          <a:stretch>
            <a:fillRect/>
          </a:stretch>
        </p:blipFill>
        <p:spPr>
          <a:xfrm>
            <a:off x="7784180" y="851336"/>
            <a:ext cx="4407820" cy="5605955"/>
          </a:xfrm>
          <a:prstGeom prst="rect">
            <a:avLst/>
          </a:prstGeom>
        </p:spPr>
      </p:pic>
    </p:spTree>
    <p:extLst>
      <p:ext uri="{BB962C8B-B14F-4D97-AF65-F5344CB8AC3E}">
        <p14:creationId xmlns:p14="http://schemas.microsoft.com/office/powerpoint/2010/main" val="301113935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latin typeface="Times New Roman" panose="02020603050405020304" pitchFamily="18" charset="0"/>
                <a:cs typeface="Times New Roman" panose="02020603050405020304" pitchFamily="18" charset="0"/>
              </a:rPr>
              <a:t>Klinik Bulgular</a:t>
            </a:r>
            <a:endParaRPr lang="tr-TR" dirty="0"/>
          </a:p>
        </p:txBody>
      </p:sp>
      <p:sp>
        <p:nvSpPr>
          <p:cNvPr id="3" name="İçerik Yer Tutucusu 2"/>
          <p:cNvSpPr>
            <a:spLocks noGrp="1"/>
          </p:cNvSpPr>
          <p:nvPr>
            <p:ph idx="1"/>
          </p:nvPr>
        </p:nvSpPr>
        <p:spPr/>
        <p:txBody>
          <a:bodyPr/>
          <a:lstStyle/>
          <a:p>
            <a:pPr marL="0" indent="0">
              <a:buNone/>
            </a:pPr>
            <a:r>
              <a:rPr lang="tr-TR" sz="3100" dirty="0">
                <a:solidFill>
                  <a:schemeClr val="accent2">
                    <a:lumMod val="50000"/>
                  </a:schemeClr>
                </a:solidFill>
                <a:latin typeface="Times New Roman" panose="02020603050405020304" pitchFamily="18" charset="0"/>
                <a:cs typeface="Times New Roman" panose="02020603050405020304" pitchFamily="18" charset="0"/>
              </a:rPr>
              <a:t>Oküler semptomlar</a:t>
            </a:r>
          </a:p>
          <a:p>
            <a:pPr>
              <a:buFont typeface="Wingdings" panose="05000000000000000000" pitchFamily="2" charset="2"/>
              <a:buChar char="Ø"/>
            </a:pPr>
            <a:endParaRPr lang="tr-TR" dirty="0"/>
          </a:p>
          <a:p>
            <a:pPr marL="0" indent="0">
              <a:buNone/>
            </a:pPr>
            <a:r>
              <a:rPr lang="tr-TR" sz="2400" dirty="0"/>
              <a:t>Göz, ağız ve diğer </a:t>
            </a:r>
            <a:r>
              <a:rPr lang="tr-TR" sz="2400" dirty="0" err="1"/>
              <a:t>müköz</a:t>
            </a:r>
            <a:r>
              <a:rPr lang="tr-TR" sz="2400" dirty="0"/>
              <a:t> </a:t>
            </a:r>
            <a:r>
              <a:rPr lang="tr-TR" sz="2400" dirty="0" err="1" smtClean="0"/>
              <a:t>membranlardaki</a:t>
            </a:r>
            <a:r>
              <a:rPr lang="tr-TR" sz="2400" dirty="0" smtClean="0"/>
              <a:t>   </a:t>
            </a:r>
          </a:p>
          <a:p>
            <a:pPr marL="0" indent="0">
              <a:buNone/>
            </a:pPr>
            <a:r>
              <a:rPr lang="tr-TR" sz="2400" dirty="0" smtClean="0"/>
              <a:t>kuruluk </a:t>
            </a:r>
            <a:r>
              <a:rPr lang="tr-TR" sz="2400" dirty="0"/>
              <a:t>özellikle </a:t>
            </a:r>
            <a:r>
              <a:rPr lang="tr-TR" sz="2400" dirty="0" smtClean="0"/>
              <a:t>ilerlemiş </a:t>
            </a:r>
            <a:r>
              <a:rPr lang="tr-TR" sz="2400" dirty="0"/>
              <a:t>hastalıkta görülür.</a:t>
            </a:r>
          </a:p>
          <a:p>
            <a:endParaRPr lang="tr-TR" dirty="0"/>
          </a:p>
        </p:txBody>
      </p:sp>
      <p:pic>
        <p:nvPicPr>
          <p:cNvPr id="4" name="Picture 2"/>
          <p:cNvPicPr>
            <a:picLocks noChangeAspect="1"/>
          </p:cNvPicPr>
          <p:nvPr/>
        </p:nvPicPr>
        <p:blipFill>
          <a:blip r:embed="rId2"/>
          <a:stretch>
            <a:fillRect/>
          </a:stretch>
        </p:blipFill>
        <p:spPr>
          <a:xfrm>
            <a:off x="7055558" y="1298372"/>
            <a:ext cx="4298242" cy="4734565"/>
          </a:xfrm>
          <a:prstGeom prst="rect">
            <a:avLst/>
          </a:prstGeom>
        </p:spPr>
      </p:pic>
    </p:spTree>
    <p:extLst>
      <p:ext uri="{BB962C8B-B14F-4D97-AF65-F5344CB8AC3E}">
        <p14:creationId xmlns:p14="http://schemas.microsoft.com/office/powerpoint/2010/main" val="414590933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latin typeface="Times New Roman" panose="02020603050405020304" pitchFamily="18" charset="0"/>
                <a:cs typeface="Times New Roman" panose="02020603050405020304" pitchFamily="18" charset="0"/>
              </a:rPr>
              <a:t>Klinik Bulgular</a:t>
            </a:r>
            <a:endParaRPr lang="tr-TR" dirty="0"/>
          </a:p>
        </p:txBody>
      </p:sp>
      <p:sp>
        <p:nvSpPr>
          <p:cNvPr id="3" name="İçerik Yer Tutucusu 2"/>
          <p:cNvSpPr>
            <a:spLocks noGrp="1"/>
          </p:cNvSpPr>
          <p:nvPr>
            <p:ph idx="1"/>
          </p:nvPr>
        </p:nvSpPr>
        <p:spPr/>
        <p:txBody>
          <a:bodyPr>
            <a:normAutofit/>
          </a:bodyPr>
          <a:lstStyle/>
          <a:p>
            <a:pPr marL="0" indent="0">
              <a:buNone/>
            </a:pPr>
            <a:r>
              <a:rPr lang="tr-TR" sz="3100" dirty="0">
                <a:solidFill>
                  <a:schemeClr val="accent2">
                    <a:lumMod val="50000"/>
                  </a:schemeClr>
                </a:solidFill>
                <a:latin typeface="Times New Roman" panose="02020603050405020304" pitchFamily="18" charset="0"/>
                <a:cs typeface="Times New Roman" panose="02020603050405020304" pitchFamily="18" charset="0"/>
              </a:rPr>
              <a:t> Diğer semptomlar</a:t>
            </a:r>
          </a:p>
          <a:p>
            <a:pPr marL="0" indent="0">
              <a:buNone/>
            </a:pPr>
            <a:r>
              <a:rPr lang="tr-TR" sz="2400" dirty="0" err="1"/>
              <a:t>İnterstisyal</a:t>
            </a:r>
            <a:r>
              <a:rPr lang="tr-TR" sz="2400" dirty="0"/>
              <a:t> akciğer hastalığı </a:t>
            </a:r>
            <a:r>
              <a:rPr lang="tr-TR" sz="2400" dirty="0" smtClean="0"/>
              <a:t>&gt;&gt; </a:t>
            </a:r>
            <a:r>
              <a:rPr lang="tr-TR" sz="2400" dirty="0" err="1" smtClean="0"/>
              <a:t>progresif</a:t>
            </a:r>
            <a:r>
              <a:rPr lang="tr-TR" sz="2400" dirty="0" smtClean="0"/>
              <a:t> </a:t>
            </a:r>
            <a:r>
              <a:rPr lang="tr-TR" sz="2400" dirty="0" err="1"/>
              <a:t>dispne</a:t>
            </a:r>
            <a:r>
              <a:rPr lang="tr-TR" sz="2400" dirty="0"/>
              <a:t> ve </a:t>
            </a:r>
            <a:r>
              <a:rPr lang="tr-TR" sz="2400" dirty="0" smtClean="0"/>
              <a:t>öksürük </a:t>
            </a:r>
            <a:r>
              <a:rPr lang="tr-TR" sz="2400" dirty="0"/>
              <a:t>ile görülür.</a:t>
            </a:r>
          </a:p>
          <a:p>
            <a:pPr marL="0" indent="0">
              <a:buNone/>
            </a:pPr>
            <a:r>
              <a:rPr lang="tr-TR" sz="2400" dirty="0" err="1"/>
              <a:t>Perikardit</a:t>
            </a:r>
            <a:r>
              <a:rPr lang="tr-TR" sz="2400" dirty="0"/>
              <a:t> ve </a:t>
            </a:r>
            <a:r>
              <a:rPr lang="tr-TR" sz="2400" dirty="0" err="1"/>
              <a:t>plevral</a:t>
            </a:r>
            <a:r>
              <a:rPr lang="tr-TR" sz="2400" dirty="0"/>
              <a:t> tutulum </a:t>
            </a:r>
            <a:r>
              <a:rPr lang="tr-TR" sz="2400" dirty="0" smtClean="0"/>
              <a:t>&gt;&gt; genellikle </a:t>
            </a:r>
            <a:r>
              <a:rPr lang="tr-TR" sz="2400" dirty="0"/>
              <a:t>klinik olarak sessizdir</a:t>
            </a:r>
          </a:p>
          <a:p>
            <a:endParaRPr lang="tr-TR" dirty="0"/>
          </a:p>
        </p:txBody>
      </p:sp>
    </p:spTree>
    <p:extLst>
      <p:ext uri="{BB962C8B-B14F-4D97-AF65-F5344CB8AC3E}">
        <p14:creationId xmlns:p14="http://schemas.microsoft.com/office/powerpoint/2010/main" val="146936660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latin typeface="Times New Roman" panose="02020603050405020304" pitchFamily="18" charset="0"/>
                <a:cs typeface="Times New Roman" panose="02020603050405020304" pitchFamily="18" charset="0"/>
              </a:rPr>
              <a:t>Laboratuvar Bulguları</a:t>
            </a:r>
            <a:endParaRPr lang="tr-TR" dirty="0"/>
          </a:p>
        </p:txBody>
      </p:sp>
      <p:sp>
        <p:nvSpPr>
          <p:cNvPr id="3" name="İçerik Yer Tutucusu 2"/>
          <p:cNvSpPr>
            <a:spLocks noGrp="1"/>
          </p:cNvSpPr>
          <p:nvPr>
            <p:ph idx="1"/>
          </p:nvPr>
        </p:nvSpPr>
        <p:spPr/>
        <p:txBody>
          <a:bodyPr>
            <a:normAutofit/>
          </a:bodyPr>
          <a:lstStyle/>
          <a:p>
            <a:pPr marL="0" indent="0">
              <a:lnSpc>
                <a:spcPct val="150000"/>
              </a:lnSpc>
              <a:buNone/>
            </a:pPr>
            <a:r>
              <a:rPr lang="tr-TR" sz="2000" dirty="0">
                <a:latin typeface="Times New Roman" panose="02020603050405020304" pitchFamily="18" charset="0"/>
                <a:cs typeface="Times New Roman" panose="02020603050405020304" pitchFamily="18" charset="0"/>
              </a:rPr>
              <a:t>Anti-CCP antikorları </a:t>
            </a:r>
            <a:r>
              <a:rPr lang="tr-TR" sz="2000" dirty="0" err="1">
                <a:latin typeface="Times New Roman" panose="02020603050405020304" pitchFamily="18" charset="0"/>
                <a:cs typeface="Times New Roman" panose="02020603050405020304" pitchFamily="18" charset="0"/>
              </a:rPr>
              <a:t>romatoid</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artrit</a:t>
            </a:r>
            <a:r>
              <a:rPr lang="tr-TR" sz="2000" dirty="0">
                <a:latin typeface="Times New Roman" panose="02020603050405020304" pitchFamily="18" charset="0"/>
                <a:cs typeface="Times New Roman" panose="02020603050405020304" pitchFamily="18" charset="0"/>
              </a:rPr>
              <a:t> için en spesifik </a:t>
            </a:r>
            <a:r>
              <a:rPr lang="tr-TR" sz="2000" dirty="0" smtClean="0">
                <a:latin typeface="Times New Roman" panose="02020603050405020304" pitchFamily="18" charset="0"/>
                <a:cs typeface="Times New Roman" panose="02020603050405020304" pitchFamily="18" charset="0"/>
              </a:rPr>
              <a:t>(%</a:t>
            </a:r>
            <a:r>
              <a:rPr lang="tr-TR" sz="2000" dirty="0">
                <a:latin typeface="Times New Roman" panose="02020603050405020304" pitchFamily="18" charset="0"/>
                <a:cs typeface="Times New Roman" panose="02020603050405020304" pitchFamily="18" charset="0"/>
              </a:rPr>
              <a:t>95)</a:t>
            </a:r>
          </a:p>
          <a:p>
            <a:pPr marL="0" indent="0">
              <a:lnSpc>
                <a:spcPct val="150000"/>
              </a:lnSpc>
              <a:buNone/>
            </a:pPr>
            <a:r>
              <a:rPr lang="tr-TR" sz="2000" dirty="0" err="1">
                <a:latin typeface="Times New Roman" panose="02020603050405020304" pitchFamily="18" charset="0"/>
                <a:cs typeface="Times New Roman" panose="02020603050405020304" pitchFamily="18" charset="0"/>
              </a:rPr>
              <a:t>Romatoid</a:t>
            </a:r>
            <a:r>
              <a:rPr lang="tr-TR" sz="2000" dirty="0">
                <a:latin typeface="Times New Roman" panose="02020603050405020304" pitchFamily="18" charset="0"/>
                <a:cs typeface="Times New Roman" panose="02020603050405020304" pitchFamily="18" charset="0"/>
              </a:rPr>
              <a:t> faktör diğer </a:t>
            </a:r>
            <a:r>
              <a:rPr lang="tr-TR" sz="2000" dirty="0" err="1">
                <a:latin typeface="Times New Roman" panose="02020603050405020304" pitchFamily="18" charset="0"/>
                <a:cs typeface="Times New Roman" panose="02020603050405020304" pitchFamily="18" charset="0"/>
              </a:rPr>
              <a:t>otoimmün</a:t>
            </a:r>
            <a:r>
              <a:rPr lang="tr-TR" sz="2000" dirty="0">
                <a:latin typeface="Times New Roman" panose="02020603050405020304" pitchFamily="18" charset="0"/>
                <a:cs typeface="Times New Roman" panose="02020603050405020304" pitchFamily="18" charset="0"/>
              </a:rPr>
              <a:t> hastalıklar ve hepatit-C, </a:t>
            </a:r>
            <a:r>
              <a:rPr lang="tr-TR" sz="2000" dirty="0" err="1">
                <a:latin typeface="Times New Roman" panose="02020603050405020304" pitchFamily="18" charset="0"/>
                <a:cs typeface="Times New Roman" panose="02020603050405020304" pitchFamily="18" charset="0"/>
              </a:rPr>
              <a:t>sifiliz</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subakut</a:t>
            </a:r>
            <a:r>
              <a:rPr lang="tr-TR" sz="2000" dirty="0">
                <a:latin typeface="Times New Roman" panose="02020603050405020304" pitchFamily="18" charset="0"/>
                <a:cs typeface="Times New Roman" panose="02020603050405020304" pitchFamily="18" charset="0"/>
              </a:rPr>
              <a:t> </a:t>
            </a:r>
            <a:r>
              <a:rPr lang="tr-TR" sz="2000" dirty="0" smtClean="0">
                <a:latin typeface="Times New Roman" panose="02020603050405020304" pitchFamily="18" charset="0"/>
                <a:cs typeface="Times New Roman" panose="02020603050405020304" pitchFamily="18" charset="0"/>
              </a:rPr>
              <a:t>bakteriyel </a:t>
            </a:r>
            <a:r>
              <a:rPr lang="tr-TR" sz="2000" dirty="0" err="1">
                <a:latin typeface="Times New Roman" panose="02020603050405020304" pitchFamily="18" charset="0"/>
                <a:cs typeface="Times New Roman" panose="02020603050405020304" pitchFamily="18" charset="0"/>
              </a:rPr>
              <a:t>endokardit</a:t>
            </a:r>
            <a:r>
              <a:rPr lang="tr-TR" sz="2000" dirty="0">
                <a:latin typeface="Times New Roman" panose="02020603050405020304" pitchFamily="18" charset="0"/>
                <a:cs typeface="Times New Roman" panose="02020603050405020304" pitchFamily="18" charset="0"/>
              </a:rPr>
              <a:t> ve tüberküloz gibi kronik enfeksiyonlarda oluşabilir.</a:t>
            </a:r>
          </a:p>
          <a:p>
            <a:pPr marL="0" indent="0">
              <a:lnSpc>
                <a:spcPct val="150000"/>
              </a:lnSpc>
              <a:buNone/>
            </a:pP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Romatoid</a:t>
            </a:r>
            <a:r>
              <a:rPr lang="tr-TR" sz="2000" dirty="0">
                <a:latin typeface="Times New Roman" panose="02020603050405020304" pitchFamily="18" charset="0"/>
                <a:cs typeface="Times New Roman" panose="02020603050405020304" pitchFamily="18" charset="0"/>
              </a:rPr>
              <a:t> faktör pozitiflik </a:t>
            </a:r>
            <a:r>
              <a:rPr lang="tr-TR" sz="2000" dirty="0" err="1">
                <a:latin typeface="Times New Roman" panose="02020603050405020304" pitchFamily="18" charset="0"/>
                <a:cs typeface="Times New Roman" panose="02020603050405020304" pitchFamily="18" charset="0"/>
              </a:rPr>
              <a:t>prevalansı</a:t>
            </a:r>
            <a:r>
              <a:rPr lang="tr-TR" sz="2000" dirty="0">
                <a:latin typeface="Times New Roman" panose="02020603050405020304" pitchFamily="18" charset="0"/>
                <a:cs typeface="Times New Roman" panose="02020603050405020304" pitchFamily="18" charset="0"/>
              </a:rPr>
              <a:t> sağlıklı kişilerde yaşla da </a:t>
            </a:r>
            <a:r>
              <a:rPr lang="tr-TR" sz="2000" dirty="0" smtClean="0">
                <a:latin typeface="Times New Roman" panose="02020603050405020304" pitchFamily="18" charset="0"/>
                <a:cs typeface="Times New Roman" panose="02020603050405020304" pitchFamily="18" charset="0"/>
              </a:rPr>
              <a:t>artmaktadır</a:t>
            </a:r>
            <a:r>
              <a:rPr lang="tr-TR" sz="2000" dirty="0">
                <a:latin typeface="Times New Roman" panose="02020603050405020304" pitchFamily="18" charset="0"/>
                <a:cs typeface="Times New Roman" panose="02020603050405020304" pitchFamily="18" charset="0"/>
              </a:rPr>
              <a:t>. </a:t>
            </a:r>
          </a:p>
          <a:p>
            <a:pPr marL="0" indent="0">
              <a:lnSpc>
                <a:spcPct val="150000"/>
              </a:lnSpc>
              <a:buNone/>
            </a:pPr>
            <a:r>
              <a:rPr lang="tr-TR" sz="2000" dirty="0" smtClean="0">
                <a:latin typeface="Times New Roman" panose="02020603050405020304" pitchFamily="18" charset="0"/>
                <a:cs typeface="Times New Roman" panose="02020603050405020304" pitchFamily="18" charset="0"/>
              </a:rPr>
              <a:t>ESH </a:t>
            </a:r>
            <a:r>
              <a:rPr lang="tr-TR" sz="2000" dirty="0">
                <a:latin typeface="Times New Roman" panose="02020603050405020304" pitchFamily="18" charset="0"/>
                <a:cs typeface="Times New Roman" panose="02020603050405020304" pitchFamily="18" charset="0"/>
              </a:rPr>
              <a:t>ve CRP seviyeleri, tipik olarak hastalık aktivitesi ile orantılı bir şekilde yüksektir. </a:t>
            </a:r>
          </a:p>
          <a:p>
            <a:pPr marL="0" indent="0">
              <a:lnSpc>
                <a:spcPct val="150000"/>
              </a:lnSpc>
              <a:buNone/>
            </a:pPr>
            <a:r>
              <a:rPr lang="tr-TR" sz="2000" dirty="0">
                <a:latin typeface="Times New Roman" panose="02020603050405020304" pitchFamily="18" charset="0"/>
                <a:cs typeface="Times New Roman" panose="02020603050405020304" pitchFamily="18" charset="0"/>
              </a:rPr>
              <a:t>Beyaz küre sayısı normal veya hafif yüksek.</a:t>
            </a:r>
          </a:p>
          <a:p>
            <a:endParaRPr lang="tr-TR" dirty="0"/>
          </a:p>
        </p:txBody>
      </p:sp>
    </p:spTree>
    <p:extLst>
      <p:ext uri="{BB962C8B-B14F-4D97-AF65-F5344CB8AC3E}">
        <p14:creationId xmlns:p14="http://schemas.microsoft.com/office/powerpoint/2010/main" val="324103726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smtClean="0"/>
              <a:t>TANI</a:t>
            </a:r>
            <a:endParaRPr lang="tr-TR" dirty="0"/>
          </a:p>
        </p:txBody>
      </p:sp>
      <p:sp>
        <p:nvSpPr>
          <p:cNvPr id="3" name="İçerik Yer Tutucusu 2"/>
          <p:cNvSpPr>
            <a:spLocks noGrp="1"/>
          </p:cNvSpPr>
          <p:nvPr>
            <p:ph idx="1"/>
          </p:nvPr>
        </p:nvSpPr>
        <p:spPr>
          <a:xfrm>
            <a:off x="856593" y="1804604"/>
            <a:ext cx="10515600" cy="4351338"/>
          </a:xfrm>
        </p:spPr>
        <p:txBody>
          <a:bodyPr/>
          <a:lstStyle/>
          <a:p>
            <a:pPr marL="0" indent="0">
              <a:lnSpc>
                <a:spcPct val="150000"/>
              </a:lnSpc>
              <a:buNone/>
            </a:pPr>
            <a:r>
              <a:rPr lang="tr-TR" sz="2400" dirty="0">
                <a:latin typeface="Times New Roman" panose="02020603050405020304" pitchFamily="18" charset="0"/>
                <a:cs typeface="Times New Roman" panose="02020603050405020304" pitchFamily="18" charset="0"/>
              </a:rPr>
              <a:t>RA </a:t>
            </a:r>
            <a:r>
              <a:rPr lang="tr-TR" sz="2400" dirty="0" err="1">
                <a:latin typeface="Times New Roman" panose="02020603050405020304" pitchFamily="18" charset="0"/>
                <a:cs typeface="Times New Roman" panose="02020603050405020304" pitchFamily="18" charset="0"/>
              </a:rPr>
              <a:t>anemnez</a:t>
            </a:r>
            <a:r>
              <a:rPr lang="tr-TR" sz="2400" dirty="0">
                <a:latin typeface="Times New Roman" panose="02020603050405020304" pitchFamily="18" charset="0"/>
                <a:cs typeface="Times New Roman" panose="02020603050405020304" pitchFamily="18" charset="0"/>
              </a:rPr>
              <a:t> ve fizik muayene ile konan klinik bir tanıdır.</a:t>
            </a:r>
          </a:p>
          <a:p>
            <a:pPr marL="0" indent="0">
              <a:lnSpc>
                <a:spcPct val="150000"/>
              </a:lnSpc>
              <a:buNone/>
            </a:pPr>
            <a:r>
              <a:rPr lang="tr-TR" sz="2400" dirty="0">
                <a:latin typeface="Times New Roman" panose="02020603050405020304" pitchFamily="18" charset="0"/>
                <a:cs typeface="Times New Roman" panose="02020603050405020304" pitchFamily="18" charset="0"/>
              </a:rPr>
              <a:t>Laboratuvar testleri destekleyici olabilir.</a:t>
            </a:r>
          </a:p>
          <a:p>
            <a:pPr marL="0" indent="0">
              <a:lnSpc>
                <a:spcPct val="150000"/>
              </a:lnSpc>
              <a:buNone/>
            </a:pPr>
            <a:r>
              <a:rPr lang="tr-TR" sz="2400" dirty="0">
                <a:latin typeface="Times New Roman" panose="02020603050405020304" pitchFamily="18" charset="0"/>
                <a:cs typeface="Times New Roman" panose="02020603050405020304" pitchFamily="18" charset="0"/>
              </a:rPr>
              <a:t>Radyolojik bulgular hastalık başladıktan aylar sonra görülür.</a:t>
            </a:r>
          </a:p>
          <a:p>
            <a:endParaRPr lang="tr-TR" dirty="0"/>
          </a:p>
        </p:txBody>
      </p:sp>
    </p:spTree>
    <p:extLst>
      <p:ext uri="{BB962C8B-B14F-4D97-AF65-F5344CB8AC3E}">
        <p14:creationId xmlns:p14="http://schemas.microsoft.com/office/powerpoint/2010/main" val="246507198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endParaRPr lang="tr-TR"/>
          </a:p>
        </p:txBody>
      </p:sp>
      <p:pic>
        <p:nvPicPr>
          <p:cNvPr id="4" name="Resim 3"/>
          <p:cNvPicPr>
            <a:picLocks noChangeAspect="1"/>
          </p:cNvPicPr>
          <p:nvPr/>
        </p:nvPicPr>
        <p:blipFill>
          <a:blip r:embed="rId3"/>
          <a:stretch>
            <a:fillRect/>
          </a:stretch>
        </p:blipFill>
        <p:spPr>
          <a:xfrm>
            <a:off x="1807092" y="283191"/>
            <a:ext cx="8577815" cy="6291617"/>
          </a:xfrm>
          <a:prstGeom prst="rect">
            <a:avLst/>
          </a:prstGeom>
        </p:spPr>
      </p:pic>
      <p:sp>
        <p:nvSpPr>
          <p:cNvPr id="5" name="Metin kutusu 4">
            <a:extLst>
              <a:ext uri="{FF2B5EF4-FFF2-40B4-BE49-F238E27FC236}">
                <a16:creationId xmlns="" xmlns:a16="http://schemas.microsoft.com/office/drawing/2014/main" id="{1089E2C2-0850-4E3C-96E5-56B9EAD131B0}"/>
              </a:ext>
            </a:extLst>
          </p:cNvPr>
          <p:cNvSpPr txBox="1"/>
          <p:nvPr/>
        </p:nvSpPr>
        <p:spPr>
          <a:xfrm>
            <a:off x="2607323" y="6457890"/>
            <a:ext cx="6622789" cy="400110"/>
          </a:xfrm>
          <a:prstGeom prst="rect">
            <a:avLst/>
          </a:prstGeom>
          <a:noFill/>
        </p:spPr>
        <p:txBody>
          <a:bodyPr wrap="square" rtlCol="0">
            <a:spAutoFit/>
          </a:bodyPr>
          <a:lstStyle/>
          <a:p>
            <a:r>
              <a:rPr lang="tr-TR" altLang="tr-TR" sz="2000" b="1" dirty="0">
                <a:solidFill>
                  <a:schemeClr val="accent5">
                    <a:lumMod val="60000"/>
                    <a:lumOff val="40000"/>
                  </a:schemeClr>
                </a:solidFill>
                <a:latin typeface="Times New Roman" panose="02020603050405020304" pitchFamily="18" charset="0"/>
                <a:cs typeface="Times New Roman" panose="02020603050405020304" pitchFamily="18" charset="0"/>
              </a:rPr>
              <a:t>Toplam skor 6 ve üzerinde ise RA tanısı konulur.</a:t>
            </a:r>
            <a:endParaRPr lang="tr-TR" sz="2000" b="1" dirty="0">
              <a:solidFill>
                <a:schemeClr val="accent5">
                  <a:lumMod val="60000"/>
                  <a:lumOff val="4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8750525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solidFill>
                  <a:schemeClr val="tx1">
                    <a:lumMod val="85000"/>
                    <a:lumOff val="15000"/>
                  </a:schemeClr>
                </a:solidFill>
                <a:latin typeface="Arial" panose="020B0604020202020204" pitchFamily="34" charset="0"/>
                <a:cs typeface="Arial" panose="020B0604020202020204" pitchFamily="34" charset="0"/>
              </a:rPr>
              <a:t>Tedavi </a:t>
            </a:r>
            <a:endParaRPr lang="tr-TR" dirty="0"/>
          </a:p>
        </p:txBody>
      </p:sp>
      <p:sp>
        <p:nvSpPr>
          <p:cNvPr id="3" name="İçerik Yer Tutucusu 2"/>
          <p:cNvSpPr>
            <a:spLocks noGrp="1"/>
          </p:cNvSpPr>
          <p:nvPr>
            <p:ph idx="1"/>
          </p:nvPr>
        </p:nvSpPr>
        <p:spPr/>
        <p:txBody>
          <a:bodyPr>
            <a:normAutofit/>
          </a:bodyPr>
          <a:lstStyle/>
          <a:p>
            <a:pPr marL="0" indent="0">
              <a:buNone/>
            </a:pPr>
            <a:r>
              <a:rPr lang="tr-TR" dirty="0">
                <a:solidFill>
                  <a:schemeClr val="tx1">
                    <a:lumMod val="85000"/>
                    <a:lumOff val="15000"/>
                  </a:schemeClr>
                </a:solidFill>
                <a:latin typeface="Times New Roman" panose="02020603050405020304" pitchFamily="18" charset="0"/>
                <a:cs typeface="Times New Roman" panose="02020603050405020304" pitchFamily="18" charset="0"/>
              </a:rPr>
              <a:t> </a:t>
            </a:r>
            <a:r>
              <a:rPr lang="tr-TR" dirty="0" smtClean="0">
                <a:solidFill>
                  <a:schemeClr val="tx1">
                    <a:lumMod val="85000"/>
                    <a:lumOff val="15000"/>
                  </a:schemeClr>
                </a:solidFill>
                <a:latin typeface="Times New Roman" panose="02020603050405020304" pitchFamily="18" charset="0"/>
                <a:cs typeface="Times New Roman" panose="02020603050405020304" pitchFamily="18" charset="0"/>
              </a:rPr>
              <a:t>Tedavide amaç ağrı </a:t>
            </a:r>
            <a:r>
              <a:rPr lang="tr-TR" dirty="0">
                <a:solidFill>
                  <a:schemeClr val="tx1">
                    <a:lumMod val="85000"/>
                    <a:lumOff val="15000"/>
                  </a:schemeClr>
                </a:solidFill>
                <a:latin typeface="Times New Roman" panose="02020603050405020304" pitchFamily="18" charset="0"/>
                <a:cs typeface="Times New Roman" panose="02020603050405020304" pitchFamily="18" charset="0"/>
              </a:rPr>
              <a:t>ve </a:t>
            </a:r>
            <a:r>
              <a:rPr lang="tr-TR" dirty="0" err="1">
                <a:solidFill>
                  <a:schemeClr val="tx1">
                    <a:lumMod val="85000"/>
                    <a:lumOff val="15000"/>
                  </a:schemeClr>
                </a:solidFill>
                <a:latin typeface="Times New Roman" panose="02020603050405020304" pitchFamily="18" charset="0"/>
                <a:cs typeface="Times New Roman" panose="02020603050405020304" pitchFamily="18" charset="0"/>
              </a:rPr>
              <a:t>enflamasyonun</a:t>
            </a:r>
            <a:r>
              <a:rPr lang="tr-TR" dirty="0">
                <a:solidFill>
                  <a:schemeClr val="tx1">
                    <a:lumMod val="85000"/>
                    <a:lumOff val="15000"/>
                  </a:schemeClr>
                </a:solidFill>
                <a:latin typeface="Times New Roman" panose="02020603050405020304" pitchFamily="18" charset="0"/>
                <a:cs typeface="Times New Roman" panose="02020603050405020304" pitchFamily="18" charset="0"/>
              </a:rPr>
              <a:t> </a:t>
            </a:r>
            <a:r>
              <a:rPr lang="tr-TR" dirty="0" err="1" smtClean="0">
                <a:solidFill>
                  <a:schemeClr val="tx1">
                    <a:lumMod val="85000"/>
                    <a:lumOff val="15000"/>
                  </a:schemeClr>
                </a:solidFill>
                <a:latin typeface="Times New Roman" panose="02020603050405020304" pitchFamily="18" charset="0"/>
                <a:cs typeface="Times New Roman" panose="02020603050405020304" pitchFamily="18" charset="0"/>
              </a:rPr>
              <a:t>azaltma,fonksiyonun</a:t>
            </a:r>
            <a:r>
              <a:rPr lang="tr-TR" dirty="0" smtClean="0">
                <a:solidFill>
                  <a:schemeClr val="tx1">
                    <a:lumMod val="85000"/>
                    <a:lumOff val="15000"/>
                  </a:schemeClr>
                </a:solidFill>
                <a:latin typeface="Times New Roman" panose="02020603050405020304" pitchFamily="18" charset="0"/>
                <a:cs typeface="Times New Roman" panose="02020603050405020304" pitchFamily="18" charset="0"/>
              </a:rPr>
              <a:t> </a:t>
            </a:r>
            <a:r>
              <a:rPr lang="tr-TR" dirty="0">
                <a:solidFill>
                  <a:schemeClr val="tx1">
                    <a:lumMod val="85000"/>
                    <a:lumOff val="15000"/>
                  </a:schemeClr>
                </a:solidFill>
                <a:latin typeface="Times New Roman" panose="02020603050405020304" pitchFamily="18" charset="0"/>
                <a:cs typeface="Times New Roman" panose="02020603050405020304" pitchFamily="18" charset="0"/>
              </a:rPr>
              <a:t>korunması </a:t>
            </a:r>
          </a:p>
          <a:p>
            <a:pPr marL="0" indent="0">
              <a:buNone/>
            </a:pPr>
            <a:r>
              <a:rPr lang="tr-TR" dirty="0" err="1" smtClean="0">
                <a:solidFill>
                  <a:schemeClr val="tx1">
                    <a:lumMod val="85000"/>
                    <a:lumOff val="15000"/>
                  </a:schemeClr>
                </a:solidFill>
                <a:latin typeface="Times New Roman" panose="02020603050405020304" pitchFamily="18" charset="0"/>
                <a:cs typeface="Times New Roman" panose="02020603050405020304" pitchFamily="18" charset="0"/>
              </a:rPr>
              <a:t>deformite</a:t>
            </a:r>
            <a:r>
              <a:rPr lang="tr-TR" dirty="0" smtClean="0">
                <a:solidFill>
                  <a:schemeClr val="tx1">
                    <a:lumMod val="85000"/>
                    <a:lumOff val="15000"/>
                  </a:schemeClr>
                </a:solidFill>
                <a:latin typeface="Times New Roman" panose="02020603050405020304" pitchFamily="18" charset="0"/>
                <a:cs typeface="Times New Roman" panose="02020603050405020304" pitchFamily="18" charset="0"/>
              </a:rPr>
              <a:t> </a:t>
            </a:r>
            <a:r>
              <a:rPr lang="tr-TR" dirty="0" smtClean="0">
                <a:solidFill>
                  <a:schemeClr val="tx1">
                    <a:lumMod val="85000"/>
                    <a:lumOff val="15000"/>
                  </a:schemeClr>
                </a:solidFill>
                <a:latin typeface="Times New Roman" panose="02020603050405020304" pitchFamily="18" charset="0"/>
                <a:cs typeface="Times New Roman" panose="02020603050405020304" pitchFamily="18" charset="0"/>
              </a:rPr>
              <a:t>oluşumunu </a:t>
            </a:r>
            <a:r>
              <a:rPr lang="tr-TR" dirty="0" smtClean="0">
                <a:solidFill>
                  <a:schemeClr val="tx1">
                    <a:lumMod val="85000"/>
                    <a:lumOff val="15000"/>
                  </a:schemeClr>
                </a:solidFill>
                <a:latin typeface="Times New Roman" panose="02020603050405020304" pitchFamily="18" charset="0"/>
                <a:cs typeface="Times New Roman" panose="02020603050405020304" pitchFamily="18" charset="0"/>
              </a:rPr>
              <a:t>engellemektir.</a:t>
            </a:r>
          </a:p>
          <a:p>
            <a:pPr marL="0" indent="0">
              <a:buNone/>
            </a:pPr>
            <a:r>
              <a:rPr lang="tr-TR" sz="2000" dirty="0" smtClean="0">
                <a:solidFill>
                  <a:schemeClr val="tx1">
                    <a:lumMod val="85000"/>
                    <a:lumOff val="15000"/>
                  </a:schemeClr>
                </a:solidFill>
                <a:latin typeface="Arial" panose="020B0604020202020204" pitchFamily="34" charset="0"/>
                <a:cs typeface="Arial" panose="020B0604020202020204" pitchFamily="34" charset="0"/>
              </a:rPr>
              <a:t>NSAİİ </a:t>
            </a:r>
            <a:r>
              <a:rPr lang="tr-TR" dirty="0" smtClean="0">
                <a:solidFill>
                  <a:schemeClr val="tx1">
                    <a:lumMod val="85000"/>
                    <a:lumOff val="15000"/>
                  </a:schemeClr>
                </a:solidFill>
                <a:latin typeface="Arial" panose="020B0604020202020204" pitchFamily="34" charset="0"/>
                <a:cs typeface="Arial" panose="020B0604020202020204" pitchFamily="34" charset="0"/>
              </a:rPr>
              <a:t>      </a:t>
            </a:r>
            <a:r>
              <a:rPr lang="tr-TR" sz="1600" dirty="0" err="1" smtClean="0">
                <a:solidFill>
                  <a:schemeClr val="tx1">
                    <a:lumMod val="85000"/>
                    <a:lumOff val="15000"/>
                  </a:schemeClr>
                </a:solidFill>
                <a:latin typeface="Times New Roman" panose="02020603050405020304" pitchFamily="18" charset="0"/>
                <a:cs typeface="Times New Roman" panose="02020603050405020304" pitchFamily="18" charset="0"/>
              </a:rPr>
              <a:t>İnflamasyona</a:t>
            </a:r>
            <a:r>
              <a:rPr lang="tr-TR" sz="1600" dirty="0" smtClean="0">
                <a:solidFill>
                  <a:schemeClr val="tx1">
                    <a:lumMod val="85000"/>
                    <a:lumOff val="15000"/>
                  </a:schemeClr>
                </a:solidFill>
                <a:latin typeface="Times New Roman" panose="02020603050405020304" pitchFamily="18" charset="0"/>
                <a:cs typeface="Times New Roman" panose="02020603050405020304" pitchFamily="18" charset="0"/>
              </a:rPr>
              <a:t> </a:t>
            </a:r>
            <a:r>
              <a:rPr lang="tr-TR" sz="1600" dirty="0">
                <a:solidFill>
                  <a:schemeClr val="tx1">
                    <a:lumMod val="85000"/>
                    <a:lumOff val="15000"/>
                  </a:schemeClr>
                </a:solidFill>
                <a:latin typeface="Times New Roman" panose="02020603050405020304" pitchFamily="18" charset="0"/>
                <a:cs typeface="Times New Roman" panose="02020603050405020304" pitchFamily="18" charset="0"/>
              </a:rPr>
              <a:t>ve ağrıya iyi gelir ancak hastalık ilerlemesine etki etmezler</a:t>
            </a:r>
          </a:p>
          <a:p>
            <a:pPr marL="0" indent="0">
              <a:buNone/>
            </a:pPr>
            <a:r>
              <a:rPr lang="tr-TR" sz="2000" dirty="0" err="1" smtClean="0">
                <a:solidFill>
                  <a:schemeClr val="tx1">
                    <a:lumMod val="85000"/>
                    <a:lumOff val="15000"/>
                  </a:schemeClr>
                </a:solidFill>
                <a:latin typeface="Times New Roman" panose="02020603050405020304" pitchFamily="18" charset="0"/>
                <a:cs typeface="Times New Roman" panose="02020603050405020304" pitchFamily="18" charset="0"/>
              </a:rPr>
              <a:t>Steroidler</a:t>
            </a:r>
            <a:r>
              <a:rPr lang="tr-TR" sz="2000" dirty="0" smtClean="0">
                <a:solidFill>
                  <a:schemeClr val="tx1">
                    <a:lumMod val="85000"/>
                    <a:lumOff val="15000"/>
                  </a:schemeClr>
                </a:solidFill>
                <a:latin typeface="Times New Roman" panose="02020603050405020304" pitchFamily="18" charset="0"/>
                <a:cs typeface="Times New Roman" panose="02020603050405020304" pitchFamily="18" charset="0"/>
              </a:rPr>
              <a:t>     </a:t>
            </a:r>
            <a:r>
              <a:rPr lang="tr-TR" sz="1600" dirty="0">
                <a:solidFill>
                  <a:schemeClr val="tx1">
                    <a:lumMod val="85000"/>
                    <a:lumOff val="15000"/>
                  </a:schemeClr>
                </a:solidFill>
                <a:latin typeface="Times New Roman" panose="02020603050405020304" pitchFamily="18" charset="0"/>
                <a:cs typeface="Times New Roman" panose="02020603050405020304" pitchFamily="18" charset="0"/>
              </a:rPr>
              <a:t>Eklem erozyonunu yavaşlatırlar.</a:t>
            </a:r>
          </a:p>
          <a:p>
            <a:pPr marL="0" indent="0">
              <a:buNone/>
            </a:pPr>
            <a:r>
              <a:rPr lang="tr-TR" sz="2000" dirty="0" err="1" smtClean="0">
                <a:solidFill>
                  <a:schemeClr val="tx1">
                    <a:lumMod val="85000"/>
                    <a:lumOff val="15000"/>
                  </a:schemeClr>
                </a:solidFill>
                <a:latin typeface="Times New Roman" panose="02020603050405020304" pitchFamily="18" charset="0"/>
                <a:cs typeface="Times New Roman" panose="02020603050405020304" pitchFamily="18" charset="0"/>
              </a:rPr>
              <a:t>DMARD’lar</a:t>
            </a:r>
            <a:r>
              <a:rPr lang="tr-TR" sz="2000" dirty="0" smtClean="0">
                <a:solidFill>
                  <a:schemeClr val="tx1">
                    <a:lumMod val="85000"/>
                    <a:lumOff val="15000"/>
                  </a:schemeClr>
                </a:solidFill>
                <a:latin typeface="Times New Roman" panose="02020603050405020304" pitchFamily="18" charset="0"/>
                <a:cs typeface="Times New Roman" panose="02020603050405020304" pitchFamily="18" charset="0"/>
              </a:rPr>
              <a:t> </a:t>
            </a:r>
            <a:r>
              <a:rPr lang="tr-TR" sz="2000" dirty="0">
                <a:solidFill>
                  <a:schemeClr val="tx1">
                    <a:lumMod val="85000"/>
                    <a:lumOff val="15000"/>
                  </a:schemeClr>
                </a:solidFill>
                <a:latin typeface="Times New Roman" panose="02020603050405020304" pitchFamily="18" charset="0"/>
                <a:cs typeface="Times New Roman" panose="02020603050405020304" pitchFamily="18" charset="0"/>
              </a:rPr>
              <a:t>ve Biyolojik </a:t>
            </a:r>
            <a:r>
              <a:rPr lang="tr-TR" sz="2000" dirty="0" smtClean="0">
                <a:solidFill>
                  <a:schemeClr val="tx1">
                    <a:lumMod val="85000"/>
                    <a:lumOff val="15000"/>
                  </a:schemeClr>
                </a:solidFill>
                <a:latin typeface="Times New Roman" panose="02020603050405020304" pitchFamily="18" charset="0"/>
                <a:cs typeface="Times New Roman" panose="02020603050405020304" pitchFamily="18" charset="0"/>
              </a:rPr>
              <a:t>Ajanlar </a:t>
            </a:r>
            <a:r>
              <a:rPr lang="tr-TR" altLang="tr-TR" sz="1600" dirty="0">
                <a:solidFill>
                  <a:schemeClr val="tx1">
                    <a:lumMod val="85000"/>
                    <a:lumOff val="15000"/>
                  </a:schemeClr>
                </a:solidFill>
                <a:latin typeface="Arial" panose="020B0604020202020204" pitchFamily="34" charset="0"/>
                <a:cs typeface="Arial" panose="020B0604020202020204" pitchFamily="34" charset="0"/>
              </a:rPr>
              <a:t>Erozyonu önler veya yavaşlatabilirler</a:t>
            </a:r>
          </a:p>
          <a:p>
            <a:pPr marL="0" indent="0">
              <a:buNone/>
            </a:pPr>
            <a:r>
              <a:rPr lang="tr-TR" sz="2000" dirty="0" smtClean="0">
                <a:solidFill>
                  <a:schemeClr val="tx1">
                    <a:lumMod val="85000"/>
                    <a:lumOff val="15000"/>
                  </a:schemeClr>
                </a:solidFill>
                <a:latin typeface="Times New Roman" panose="02020603050405020304" pitchFamily="18" charset="0"/>
                <a:cs typeface="Times New Roman" panose="02020603050405020304" pitchFamily="18" charset="0"/>
              </a:rPr>
              <a:t>Sentetik </a:t>
            </a:r>
            <a:r>
              <a:rPr lang="tr-TR" sz="2000" dirty="0" err="1" smtClean="0">
                <a:solidFill>
                  <a:schemeClr val="tx1">
                    <a:lumMod val="85000"/>
                    <a:lumOff val="15000"/>
                  </a:schemeClr>
                </a:solidFill>
                <a:latin typeface="Times New Roman" panose="02020603050405020304" pitchFamily="18" charset="0"/>
                <a:cs typeface="Times New Roman" panose="02020603050405020304" pitchFamily="18" charset="0"/>
              </a:rPr>
              <a:t>DMARD'lar</a:t>
            </a:r>
            <a:r>
              <a:rPr lang="tr-TR" sz="2000" dirty="0" smtClean="0">
                <a:solidFill>
                  <a:schemeClr val="tx1">
                    <a:lumMod val="85000"/>
                    <a:lumOff val="15000"/>
                  </a:schemeClr>
                </a:solidFill>
                <a:latin typeface="Times New Roman" panose="02020603050405020304" pitchFamily="18" charset="0"/>
                <a:cs typeface="Times New Roman" panose="02020603050405020304" pitchFamily="18" charset="0"/>
              </a:rPr>
              <a:t>   </a:t>
            </a:r>
            <a:r>
              <a:rPr lang="tr-TR" sz="1600" dirty="0" err="1" smtClean="0">
                <a:solidFill>
                  <a:schemeClr val="tx1">
                    <a:lumMod val="85000"/>
                    <a:lumOff val="15000"/>
                  </a:schemeClr>
                </a:solidFill>
                <a:latin typeface="Times New Roman" panose="02020603050405020304" pitchFamily="18" charset="0"/>
                <a:cs typeface="Times New Roman" panose="02020603050405020304" pitchFamily="18" charset="0"/>
              </a:rPr>
              <a:t>metotreksat</a:t>
            </a:r>
            <a:r>
              <a:rPr lang="tr-TR" sz="1600" dirty="0" smtClean="0">
                <a:solidFill>
                  <a:schemeClr val="tx1">
                    <a:lumMod val="85000"/>
                    <a:lumOff val="15000"/>
                  </a:schemeClr>
                </a:solidFill>
                <a:latin typeface="Times New Roman" panose="02020603050405020304" pitchFamily="18" charset="0"/>
                <a:cs typeface="Times New Roman" panose="02020603050405020304" pitchFamily="18" charset="0"/>
              </a:rPr>
              <a:t> </a:t>
            </a:r>
            <a:r>
              <a:rPr lang="tr-TR" sz="1600" dirty="0" err="1" smtClean="0">
                <a:solidFill>
                  <a:schemeClr val="tx1">
                    <a:lumMod val="85000"/>
                    <a:lumOff val="15000"/>
                  </a:schemeClr>
                </a:solidFill>
                <a:latin typeface="Times New Roman" panose="02020603050405020304" pitchFamily="18" charset="0"/>
                <a:cs typeface="Times New Roman" panose="02020603050405020304" pitchFamily="18" charset="0"/>
              </a:rPr>
              <a:t>sülfasalazin</a:t>
            </a:r>
            <a:r>
              <a:rPr lang="tr-TR" sz="1600" dirty="0" smtClean="0">
                <a:solidFill>
                  <a:schemeClr val="tx1">
                    <a:lumMod val="85000"/>
                    <a:lumOff val="15000"/>
                  </a:schemeClr>
                </a:solidFill>
                <a:latin typeface="Times New Roman" panose="02020603050405020304" pitchFamily="18" charset="0"/>
                <a:cs typeface="Times New Roman" panose="02020603050405020304" pitchFamily="18" charset="0"/>
              </a:rPr>
              <a:t> </a:t>
            </a:r>
            <a:r>
              <a:rPr lang="tr-TR" sz="1600" dirty="0" err="1" smtClean="0">
                <a:solidFill>
                  <a:schemeClr val="tx1">
                    <a:lumMod val="85000"/>
                    <a:lumOff val="15000"/>
                  </a:schemeClr>
                </a:solidFill>
                <a:latin typeface="Times New Roman" panose="02020603050405020304" pitchFamily="18" charset="0"/>
                <a:cs typeface="Times New Roman" panose="02020603050405020304" pitchFamily="18" charset="0"/>
              </a:rPr>
              <a:t>leflunamid</a:t>
            </a:r>
            <a:r>
              <a:rPr lang="tr-TR" sz="1600" dirty="0" smtClean="0">
                <a:solidFill>
                  <a:schemeClr val="tx1">
                    <a:lumMod val="85000"/>
                    <a:lumOff val="15000"/>
                  </a:schemeClr>
                </a:solidFill>
                <a:latin typeface="Times New Roman" panose="02020603050405020304" pitchFamily="18" charset="0"/>
                <a:cs typeface="Times New Roman" panose="02020603050405020304" pitchFamily="18" charset="0"/>
              </a:rPr>
              <a:t> </a:t>
            </a:r>
            <a:r>
              <a:rPr lang="tr-TR" sz="1600" dirty="0" err="1" smtClean="0">
                <a:solidFill>
                  <a:schemeClr val="tx1">
                    <a:lumMod val="85000"/>
                    <a:lumOff val="15000"/>
                  </a:schemeClr>
                </a:solidFill>
                <a:latin typeface="Times New Roman" panose="02020603050405020304" pitchFamily="18" charset="0"/>
                <a:cs typeface="Times New Roman" panose="02020603050405020304" pitchFamily="18" charset="0"/>
              </a:rPr>
              <a:t>hidroksiklorokin</a:t>
            </a:r>
            <a:endParaRPr lang="tr-TR" sz="1600" dirty="0" smtClean="0">
              <a:solidFill>
                <a:schemeClr val="tx1">
                  <a:lumMod val="85000"/>
                  <a:lumOff val="15000"/>
                </a:schemeClr>
              </a:solidFill>
              <a:latin typeface="Times New Roman" panose="02020603050405020304" pitchFamily="18" charset="0"/>
              <a:cs typeface="Times New Roman" panose="02020603050405020304" pitchFamily="18" charset="0"/>
            </a:endParaRPr>
          </a:p>
          <a:p>
            <a:pPr marL="0" indent="0">
              <a:buNone/>
            </a:pPr>
            <a:r>
              <a:rPr lang="tr-TR" sz="2000" dirty="0" err="1">
                <a:solidFill>
                  <a:schemeClr val="tx1">
                    <a:lumMod val="85000"/>
                    <a:lumOff val="15000"/>
                  </a:schemeClr>
                </a:solidFill>
                <a:latin typeface="Times New Roman" panose="02020603050405020304" pitchFamily="18" charset="0"/>
                <a:cs typeface="Times New Roman" panose="02020603050405020304" pitchFamily="18" charset="0"/>
              </a:rPr>
              <a:t>İntraartiküler</a:t>
            </a:r>
            <a:r>
              <a:rPr lang="tr-TR" sz="20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tr-TR" sz="2000" dirty="0" err="1" smtClean="0">
                <a:solidFill>
                  <a:schemeClr val="tx1">
                    <a:lumMod val="85000"/>
                    <a:lumOff val="15000"/>
                  </a:schemeClr>
                </a:solidFill>
                <a:latin typeface="Times New Roman" panose="02020603050405020304" pitchFamily="18" charset="0"/>
                <a:cs typeface="Times New Roman" panose="02020603050405020304" pitchFamily="18" charset="0"/>
              </a:rPr>
              <a:t>Steroid</a:t>
            </a:r>
            <a:r>
              <a:rPr lang="tr-TR" sz="2000" dirty="0" smtClean="0">
                <a:solidFill>
                  <a:schemeClr val="tx1">
                    <a:lumMod val="85000"/>
                    <a:lumOff val="15000"/>
                  </a:schemeClr>
                </a:solidFill>
                <a:latin typeface="Times New Roman" panose="02020603050405020304" pitchFamily="18" charset="0"/>
                <a:cs typeface="Times New Roman" panose="02020603050405020304" pitchFamily="18" charset="0"/>
              </a:rPr>
              <a:t>    </a:t>
            </a:r>
            <a:r>
              <a:rPr lang="tr-TR" altLang="tr-TR" sz="1600" dirty="0" err="1">
                <a:solidFill>
                  <a:schemeClr val="tx1">
                    <a:lumMod val="85000"/>
                    <a:lumOff val="15000"/>
                  </a:schemeClr>
                </a:solidFill>
                <a:latin typeface="Times New Roman" panose="02020603050405020304" pitchFamily="18" charset="0"/>
                <a:cs typeface="Times New Roman" panose="02020603050405020304" pitchFamily="18" charset="0"/>
              </a:rPr>
              <a:t>Semptomatik</a:t>
            </a:r>
            <a:r>
              <a:rPr lang="tr-TR" altLang="tr-TR" sz="1600" dirty="0">
                <a:solidFill>
                  <a:schemeClr val="tx1">
                    <a:lumMod val="85000"/>
                    <a:lumOff val="15000"/>
                  </a:schemeClr>
                </a:solidFill>
                <a:latin typeface="Times New Roman" panose="02020603050405020304" pitchFamily="18" charset="0"/>
                <a:cs typeface="Times New Roman" panose="02020603050405020304" pitchFamily="18" charset="0"/>
              </a:rPr>
              <a:t> rahatlama için yapılır.</a:t>
            </a:r>
          </a:p>
          <a:p>
            <a:pPr marL="0" indent="0">
              <a:buNone/>
            </a:pPr>
            <a:endParaRPr lang="tr-TR" sz="2000" dirty="0" smtClean="0"/>
          </a:p>
          <a:p>
            <a:pPr marL="0" indent="0">
              <a:buNone/>
            </a:pPr>
            <a:r>
              <a:rPr lang="tr-TR" altLang="tr-TR" sz="2400" b="1" dirty="0">
                <a:solidFill>
                  <a:schemeClr val="tx1">
                    <a:lumMod val="85000"/>
                    <a:lumOff val="15000"/>
                  </a:schemeClr>
                </a:solidFill>
                <a:latin typeface="Arial" panose="020B0604020202020204" pitchFamily="34" charset="0"/>
                <a:cs typeface="Arial" panose="020B0604020202020204" pitchFamily="34" charset="0"/>
              </a:rPr>
              <a:t>Hiçbiri gelişmiş erozyonları geri </a:t>
            </a:r>
            <a:r>
              <a:rPr lang="tr-TR" altLang="tr-TR" sz="2400" b="1" dirty="0" smtClean="0">
                <a:solidFill>
                  <a:schemeClr val="tx1">
                    <a:lumMod val="85000"/>
                    <a:lumOff val="15000"/>
                  </a:schemeClr>
                </a:solidFill>
                <a:latin typeface="Arial" panose="020B0604020202020204" pitchFamily="34" charset="0"/>
                <a:cs typeface="Arial" panose="020B0604020202020204" pitchFamily="34" charset="0"/>
              </a:rPr>
              <a:t>döndüremez.</a:t>
            </a:r>
            <a:endParaRPr lang="tr-TR" altLang="tr-TR" sz="2400" b="1" dirty="0">
              <a:solidFill>
                <a:schemeClr val="tx1">
                  <a:lumMod val="85000"/>
                  <a:lumOff val="15000"/>
                </a:schemeClr>
              </a:solidFill>
              <a:latin typeface="Arial" panose="020B0604020202020204" pitchFamily="34" charset="0"/>
              <a:cs typeface="Arial" panose="020B0604020202020204" pitchFamily="34" charset="0"/>
            </a:endParaRPr>
          </a:p>
          <a:p>
            <a:pPr marL="0" indent="0">
              <a:buNone/>
            </a:pPr>
            <a:endParaRPr lang="tr-TR" sz="2000" dirty="0"/>
          </a:p>
        </p:txBody>
      </p:sp>
    </p:spTree>
    <p:extLst>
      <p:ext uri="{BB962C8B-B14F-4D97-AF65-F5344CB8AC3E}">
        <p14:creationId xmlns:p14="http://schemas.microsoft.com/office/powerpoint/2010/main" val="207647430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err="1" smtClean="0"/>
              <a:t>Osteoartrit</a:t>
            </a:r>
            <a:r>
              <a:rPr lang="tr-TR" dirty="0" smtClean="0"/>
              <a:t> Sınıflandırması </a:t>
            </a:r>
            <a:endParaRPr lang="tr-TR" dirty="0"/>
          </a:p>
        </p:txBody>
      </p:sp>
      <p:sp>
        <p:nvSpPr>
          <p:cNvPr id="3" name="İçerik Yer Tutucusu 2"/>
          <p:cNvSpPr>
            <a:spLocks noGrp="1"/>
          </p:cNvSpPr>
          <p:nvPr>
            <p:ph idx="1"/>
          </p:nvPr>
        </p:nvSpPr>
        <p:spPr/>
        <p:txBody>
          <a:bodyPr>
            <a:normAutofit lnSpcReduction="10000"/>
          </a:bodyPr>
          <a:lstStyle/>
          <a:p>
            <a:endParaRPr lang="tr-TR" sz="2400" dirty="0" smtClean="0">
              <a:solidFill>
                <a:srgbClr val="FF0000"/>
              </a:solidFill>
              <a:latin typeface="+mj-lt"/>
              <a:cs typeface="Arial" panose="020B0604020202020204" pitchFamily="34" charset="0"/>
            </a:endParaRPr>
          </a:p>
          <a:p>
            <a:r>
              <a:rPr lang="tr-TR" sz="2400" dirty="0" err="1" smtClean="0">
                <a:solidFill>
                  <a:srgbClr val="FF0000"/>
                </a:solidFill>
                <a:latin typeface="+mj-lt"/>
                <a:cs typeface="Arial" panose="020B0604020202020204" pitchFamily="34" charset="0"/>
              </a:rPr>
              <a:t>Primer</a:t>
            </a:r>
            <a:r>
              <a:rPr lang="tr-TR" sz="2400" dirty="0" smtClean="0">
                <a:solidFill>
                  <a:srgbClr val="FF0000"/>
                </a:solidFill>
                <a:latin typeface="+mj-lt"/>
                <a:cs typeface="Arial" panose="020B0604020202020204" pitchFamily="34" charset="0"/>
              </a:rPr>
              <a:t> </a:t>
            </a:r>
            <a:r>
              <a:rPr lang="tr-TR" sz="2400" dirty="0" err="1" smtClean="0">
                <a:solidFill>
                  <a:srgbClr val="FF0000"/>
                </a:solidFill>
                <a:latin typeface="+mj-lt"/>
                <a:cs typeface="Arial" panose="020B0604020202020204" pitchFamily="34" charset="0"/>
              </a:rPr>
              <a:t>Osteoartrit</a:t>
            </a:r>
            <a:endParaRPr lang="tr-TR" sz="2400" dirty="0" smtClean="0">
              <a:solidFill>
                <a:srgbClr val="FF0000"/>
              </a:solidFill>
              <a:latin typeface="+mj-lt"/>
              <a:cs typeface="Arial" panose="020B0604020202020204" pitchFamily="34" charset="0"/>
            </a:endParaRPr>
          </a:p>
          <a:p>
            <a:pPr marL="457200" lvl="1" indent="0">
              <a:buNone/>
            </a:pPr>
            <a:r>
              <a:rPr lang="tr-TR" sz="1600" dirty="0" err="1" smtClean="0">
                <a:latin typeface="+mj-lt"/>
                <a:cs typeface="Arial" panose="020B0604020202020204" pitchFamily="34" charset="0"/>
              </a:rPr>
              <a:t>İdiyopatik</a:t>
            </a:r>
            <a:r>
              <a:rPr lang="tr-TR" sz="1600" dirty="0" smtClean="0">
                <a:latin typeface="+mj-lt"/>
                <a:cs typeface="Arial" panose="020B0604020202020204" pitchFamily="34" charset="0"/>
              </a:rPr>
              <a:t>  </a:t>
            </a:r>
            <a:r>
              <a:rPr lang="tr-TR" sz="1600" b="1" dirty="0" smtClean="0">
                <a:latin typeface="+mj-lt"/>
                <a:cs typeface="Arial" panose="020B0604020202020204" pitchFamily="34" charset="0"/>
              </a:rPr>
              <a:t>en sık görülen formu                                                          40 yaşından önce nadir</a:t>
            </a:r>
            <a:endParaRPr lang="tr-TR" sz="1600" b="1" dirty="0">
              <a:latin typeface="+mj-lt"/>
              <a:cs typeface="Arial" panose="020B0604020202020204" pitchFamily="34" charset="0"/>
            </a:endParaRPr>
          </a:p>
          <a:p>
            <a:endParaRPr lang="tr-TR" dirty="0" smtClean="0">
              <a:solidFill>
                <a:srgbClr val="FF0000"/>
              </a:solidFill>
              <a:latin typeface="+mj-lt"/>
              <a:cs typeface="Arial" panose="020B0604020202020204" pitchFamily="34" charset="0"/>
            </a:endParaRPr>
          </a:p>
          <a:p>
            <a:r>
              <a:rPr lang="tr-TR" sz="2400" dirty="0" err="1" smtClean="0">
                <a:solidFill>
                  <a:srgbClr val="FF0000"/>
                </a:solidFill>
                <a:latin typeface="+mj-lt"/>
                <a:cs typeface="Times New Roman" panose="02020603050405020304" pitchFamily="18" charset="0"/>
              </a:rPr>
              <a:t>Sekonder</a:t>
            </a:r>
            <a:r>
              <a:rPr lang="tr-TR" sz="2400" dirty="0" smtClean="0">
                <a:solidFill>
                  <a:srgbClr val="FF0000"/>
                </a:solidFill>
                <a:latin typeface="+mj-lt"/>
                <a:cs typeface="Times New Roman" panose="02020603050405020304" pitchFamily="18" charset="0"/>
              </a:rPr>
              <a:t> </a:t>
            </a:r>
            <a:r>
              <a:rPr lang="tr-TR" sz="2400" dirty="0" err="1" smtClean="0">
                <a:solidFill>
                  <a:srgbClr val="FF0000"/>
                </a:solidFill>
                <a:latin typeface="+mj-lt"/>
                <a:cs typeface="Times New Roman" panose="02020603050405020304" pitchFamily="18" charset="0"/>
              </a:rPr>
              <a:t>Osteoartrit</a:t>
            </a:r>
            <a:endParaRPr lang="tr-TR" sz="2400" dirty="0" smtClean="0">
              <a:solidFill>
                <a:srgbClr val="FF0000"/>
              </a:solidFill>
              <a:latin typeface="+mj-lt"/>
              <a:cs typeface="Times New Roman" panose="02020603050405020304" pitchFamily="18" charset="0"/>
            </a:endParaRPr>
          </a:p>
          <a:p>
            <a:pPr marL="457200" lvl="1" indent="0">
              <a:buNone/>
            </a:pPr>
            <a:r>
              <a:rPr lang="tr-TR" sz="1400" dirty="0" smtClean="0">
                <a:latin typeface="Arial" panose="020B0604020202020204" pitchFamily="34" charset="0"/>
                <a:cs typeface="Arial" panose="020B0604020202020204" pitchFamily="34" charset="0"/>
              </a:rPr>
              <a:t>Travma</a:t>
            </a:r>
          </a:p>
          <a:p>
            <a:pPr marL="457200" lvl="1" indent="0">
              <a:buNone/>
            </a:pPr>
            <a:r>
              <a:rPr lang="tr-TR" sz="1400" dirty="0" err="1" smtClean="0">
                <a:latin typeface="Arial" panose="020B0604020202020204" pitchFamily="34" charset="0"/>
                <a:cs typeface="Arial" panose="020B0604020202020204" pitchFamily="34" charset="0"/>
              </a:rPr>
              <a:t>Romatoid</a:t>
            </a:r>
            <a:r>
              <a:rPr lang="tr-TR" sz="1400" dirty="0" smtClean="0">
                <a:latin typeface="Arial" panose="020B0604020202020204" pitchFamily="34" charset="0"/>
                <a:cs typeface="Arial" panose="020B0604020202020204" pitchFamily="34" charset="0"/>
              </a:rPr>
              <a:t> </a:t>
            </a:r>
            <a:r>
              <a:rPr lang="tr-TR" sz="1400" dirty="0" err="1" smtClean="0">
                <a:latin typeface="Arial" panose="020B0604020202020204" pitchFamily="34" charset="0"/>
                <a:cs typeface="Arial" panose="020B0604020202020204" pitchFamily="34" charset="0"/>
              </a:rPr>
              <a:t>artrit</a:t>
            </a:r>
            <a:endParaRPr lang="tr-TR" sz="1400" dirty="0" smtClean="0">
              <a:latin typeface="Arial" panose="020B0604020202020204" pitchFamily="34" charset="0"/>
              <a:cs typeface="Arial" panose="020B0604020202020204" pitchFamily="34" charset="0"/>
            </a:endParaRPr>
          </a:p>
          <a:p>
            <a:pPr marL="457200" lvl="1" indent="0" algn="just">
              <a:buNone/>
            </a:pPr>
            <a:r>
              <a:rPr lang="tr-TR" sz="1400" dirty="0" smtClean="0">
                <a:latin typeface="Arial" panose="020B0604020202020204" pitchFamily="34" charset="0"/>
                <a:cs typeface="Arial" panose="020B0604020202020204" pitchFamily="34" charset="0"/>
              </a:rPr>
              <a:t>Endokrin hastalıklar</a:t>
            </a:r>
          </a:p>
          <a:p>
            <a:pPr marL="457200" lvl="1" indent="0" algn="just">
              <a:buNone/>
            </a:pPr>
            <a:r>
              <a:rPr lang="tr-TR" sz="1400" dirty="0" err="1" smtClean="0">
                <a:latin typeface="Arial" panose="020B0604020202020204" pitchFamily="34" charset="0"/>
                <a:cs typeface="Arial" panose="020B0604020202020204" pitchFamily="34" charset="0"/>
              </a:rPr>
              <a:t>Metabolik</a:t>
            </a:r>
            <a:r>
              <a:rPr lang="tr-TR" sz="1400" dirty="0" smtClean="0">
                <a:latin typeface="Arial" panose="020B0604020202020204" pitchFamily="34" charset="0"/>
                <a:cs typeface="Arial" panose="020B0604020202020204" pitchFamily="34" charset="0"/>
              </a:rPr>
              <a:t> hastalıklar </a:t>
            </a:r>
            <a:r>
              <a:rPr lang="tr-TR" sz="1400" dirty="0" smtClean="0"/>
              <a:t>(</a:t>
            </a:r>
            <a:r>
              <a:rPr lang="tr-TR" sz="1400" dirty="0" err="1" smtClean="0"/>
              <a:t>hemokromatosis</a:t>
            </a:r>
            <a:r>
              <a:rPr lang="tr-TR" sz="1400" dirty="0" smtClean="0"/>
              <a:t>, Wilson hastalığı)                       </a:t>
            </a:r>
            <a:r>
              <a:rPr lang="tr-TR" sz="1400" b="1" dirty="0" smtClean="0"/>
              <a:t>daha çok genç erişkinlerde</a:t>
            </a:r>
            <a:endParaRPr lang="tr-TR" sz="1400" b="1" dirty="0" smtClean="0">
              <a:latin typeface="Arial" panose="020B0604020202020204" pitchFamily="34" charset="0"/>
              <a:cs typeface="Arial" panose="020B0604020202020204" pitchFamily="34" charset="0"/>
            </a:endParaRPr>
          </a:p>
          <a:p>
            <a:pPr marL="457200" lvl="1" indent="0" algn="just">
              <a:buNone/>
            </a:pPr>
            <a:r>
              <a:rPr lang="tr-TR" sz="1400" dirty="0" err="1" smtClean="0">
                <a:latin typeface="Arial" panose="020B0604020202020204" pitchFamily="34" charset="0"/>
                <a:cs typeface="Arial" panose="020B0604020202020204" pitchFamily="34" charset="0"/>
              </a:rPr>
              <a:t>Avasküler</a:t>
            </a:r>
            <a:r>
              <a:rPr lang="tr-TR" sz="1400" dirty="0" smtClean="0">
                <a:latin typeface="Arial" panose="020B0604020202020204" pitchFamily="34" charset="0"/>
                <a:cs typeface="Arial" panose="020B0604020202020204" pitchFamily="34" charset="0"/>
              </a:rPr>
              <a:t> nekroz</a:t>
            </a:r>
          </a:p>
          <a:p>
            <a:pPr marL="457200" lvl="1" indent="0" algn="just">
              <a:buNone/>
            </a:pPr>
            <a:r>
              <a:rPr lang="tr-TR" sz="1400" dirty="0" err="1" smtClean="0">
                <a:latin typeface="Arial" panose="020B0604020202020204" pitchFamily="34" charset="0"/>
                <a:cs typeface="Arial" panose="020B0604020202020204" pitchFamily="34" charset="0"/>
              </a:rPr>
              <a:t>Enfeksiyöz</a:t>
            </a:r>
            <a:r>
              <a:rPr lang="tr-TR" sz="1400" dirty="0" smtClean="0">
                <a:latin typeface="Arial" panose="020B0604020202020204" pitchFamily="34" charset="0"/>
                <a:cs typeface="Arial" panose="020B0604020202020204" pitchFamily="34" charset="0"/>
              </a:rPr>
              <a:t> </a:t>
            </a:r>
            <a:r>
              <a:rPr lang="tr-TR" sz="1400" dirty="0" err="1" smtClean="0">
                <a:latin typeface="Arial" panose="020B0604020202020204" pitchFamily="34" charset="0"/>
                <a:cs typeface="Arial" panose="020B0604020202020204" pitchFamily="34" charset="0"/>
              </a:rPr>
              <a:t>artrit</a:t>
            </a:r>
            <a:r>
              <a:rPr lang="tr-TR" sz="1400" dirty="0" smtClean="0">
                <a:latin typeface="Arial" panose="020B0604020202020204" pitchFamily="34" charset="0"/>
                <a:cs typeface="Arial" panose="020B0604020202020204" pitchFamily="34" charset="0"/>
              </a:rPr>
              <a:t> </a:t>
            </a:r>
          </a:p>
          <a:p>
            <a:pPr marL="457200" lvl="1" indent="0" algn="just">
              <a:buNone/>
            </a:pPr>
            <a:r>
              <a:rPr lang="tr-TR" sz="1400" dirty="0" err="1" smtClean="0">
                <a:latin typeface="Arial" panose="020B0604020202020204" pitchFamily="34" charset="0"/>
                <a:cs typeface="Arial" panose="020B0604020202020204" pitchFamily="34" charset="0"/>
              </a:rPr>
              <a:t>Paget</a:t>
            </a:r>
            <a:r>
              <a:rPr lang="tr-TR" sz="1400" dirty="0" smtClean="0">
                <a:latin typeface="Arial" panose="020B0604020202020204" pitchFamily="34" charset="0"/>
                <a:cs typeface="Arial" panose="020B0604020202020204" pitchFamily="34" charset="0"/>
              </a:rPr>
              <a:t> hastalığı</a:t>
            </a:r>
          </a:p>
          <a:p>
            <a:pPr marL="457200" lvl="1" indent="0" algn="just">
              <a:buNone/>
            </a:pPr>
            <a:r>
              <a:rPr lang="tr-TR" sz="1400" dirty="0" err="1" smtClean="0">
                <a:latin typeface="Arial" panose="020B0604020202020204" pitchFamily="34" charset="0"/>
                <a:cs typeface="Arial" panose="020B0604020202020204" pitchFamily="34" charset="0"/>
              </a:rPr>
              <a:t>Hemoglobinopati</a:t>
            </a:r>
            <a:endParaRPr lang="tr-TR" sz="1400" dirty="0" smtClean="0">
              <a:latin typeface="Arial" panose="020B0604020202020204" pitchFamily="34" charset="0"/>
              <a:cs typeface="Arial" panose="020B0604020202020204" pitchFamily="34" charset="0"/>
            </a:endParaRPr>
          </a:p>
          <a:p>
            <a:pPr marL="457200" lvl="1" indent="0" algn="just">
              <a:buNone/>
            </a:pPr>
            <a:r>
              <a:rPr lang="tr-TR" sz="1400" dirty="0" err="1" smtClean="0">
                <a:latin typeface="Arial" panose="020B0604020202020204" pitchFamily="34" charset="0"/>
                <a:cs typeface="Arial" panose="020B0604020202020204" pitchFamily="34" charset="0"/>
              </a:rPr>
              <a:t>Kollajen</a:t>
            </a:r>
            <a:r>
              <a:rPr lang="tr-TR" sz="1400" dirty="0" smtClean="0">
                <a:latin typeface="Arial" panose="020B0604020202020204" pitchFamily="34" charset="0"/>
                <a:cs typeface="Arial" panose="020B0604020202020204" pitchFamily="34" charset="0"/>
              </a:rPr>
              <a:t> gen </a:t>
            </a:r>
            <a:r>
              <a:rPr lang="tr-TR" sz="1400" dirty="0" err="1" smtClean="0">
                <a:latin typeface="Arial" panose="020B0604020202020204" pitchFamily="34" charset="0"/>
                <a:cs typeface="Arial" panose="020B0604020202020204" pitchFamily="34" charset="0"/>
              </a:rPr>
              <a:t>defektleri</a:t>
            </a:r>
            <a:r>
              <a:rPr lang="tr-TR" sz="1400" dirty="0" smtClean="0">
                <a:latin typeface="Arial" panose="020B0604020202020204" pitchFamily="34" charset="0"/>
                <a:cs typeface="Arial" panose="020B0604020202020204" pitchFamily="34" charset="0"/>
              </a:rPr>
              <a:t> sonucu</a:t>
            </a:r>
          </a:p>
          <a:p>
            <a:endParaRPr lang="tr-TR" dirty="0" smtClean="0">
              <a:solidFill>
                <a:srgbClr val="FF0000"/>
              </a:solidFill>
              <a:latin typeface="+mj-lt"/>
              <a:cs typeface="Arial" panose="020B0604020202020204" pitchFamily="34" charset="0"/>
            </a:endParaRPr>
          </a:p>
          <a:p>
            <a:endParaRPr lang="tr-TR" dirty="0"/>
          </a:p>
        </p:txBody>
      </p:sp>
      <p:sp>
        <p:nvSpPr>
          <p:cNvPr id="4" name="Dikdörtgen 3"/>
          <p:cNvSpPr/>
          <p:nvPr/>
        </p:nvSpPr>
        <p:spPr>
          <a:xfrm>
            <a:off x="867103" y="1398300"/>
            <a:ext cx="3859924" cy="584775"/>
          </a:xfrm>
          <a:prstGeom prst="rect">
            <a:avLst/>
          </a:prstGeom>
        </p:spPr>
        <p:txBody>
          <a:bodyPr wrap="square">
            <a:spAutoFit/>
          </a:bodyPr>
          <a:lstStyle/>
          <a:p>
            <a:r>
              <a:rPr lang="tr-TR" sz="3200" dirty="0" err="1" smtClean="0"/>
              <a:t>Etyolojik</a:t>
            </a:r>
            <a:r>
              <a:rPr lang="tr-TR" sz="3200" dirty="0" smtClean="0"/>
              <a:t> sınıflandırma </a:t>
            </a:r>
            <a:endParaRPr lang="tr-TR" sz="3200" dirty="0"/>
          </a:p>
        </p:txBody>
      </p:sp>
    </p:spTree>
    <p:extLst>
      <p:ext uri="{BB962C8B-B14F-4D97-AF65-F5344CB8AC3E}">
        <p14:creationId xmlns:p14="http://schemas.microsoft.com/office/powerpoint/2010/main" val="137239672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endParaRPr lang="tr-TR"/>
          </a:p>
        </p:txBody>
      </p:sp>
      <p:pic>
        <p:nvPicPr>
          <p:cNvPr id="5" name="Picture 2"/>
          <p:cNvPicPr>
            <a:picLocks noChangeAspect="1" noChangeArrowheads="1"/>
          </p:cNvPicPr>
          <p:nvPr/>
        </p:nvPicPr>
        <p:blipFill>
          <a:blip r:embed="rId3" cstate="print"/>
          <a:srcRect/>
          <a:stretch>
            <a:fillRect/>
          </a:stretch>
        </p:blipFill>
        <p:spPr bwMode="auto">
          <a:xfrm>
            <a:off x="1531882" y="913833"/>
            <a:ext cx="8547538" cy="5483327"/>
          </a:xfrm>
          <a:prstGeom prst="rect">
            <a:avLst/>
          </a:prstGeom>
          <a:noFill/>
          <a:ln w="9525">
            <a:noFill/>
            <a:miter lim="800000"/>
            <a:headEnd/>
            <a:tailEnd/>
          </a:ln>
        </p:spPr>
      </p:pic>
    </p:spTree>
    <p:extLst>
      <p:ext uri="{BB962C8B-B14F-4D97-AF65-F5344CB8AC3E}">
        <p14:creationId xmlns:p14="http://schemas.microsoft.com/office/powerpoint/2010/main" val="225596519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smtClean="0"/>
              <a:t>Gut </a:t>
            </a:r>
            <a:r>
              <a:rPr lang="tr-TR" dirty="0" err="1" smtClean="0"/>
              <a:t>artriti</a:t>
            </a:r>
            <a:endParaRPr lang="tr-TR" dirty="0"/>
          </a:p>
        </p:txBody>
      </p:sp>
      <p:sp>
        <p:nvSpPr>
          <p:cNvPr id="3" name="İçerik Yer Tutucusu 2"/>
          <p:cNvSpPr>
            <a:spLocks noGrp="1"/>
          </p:cNvSpPr>
          <p:nvPr>
            <p:ph idx="1"/>
          </p:nvPr>
        </p:nvSpPr>
        <p:spPr/>
        <p:txBody>
          <a:bodyPr/>
          <a:lstStyle/>
          <a:p>
            <a:pPr marL="0" indent="0">
              <a:buNone/>
            </a:pPr>
            <a:r>
              <a:rPr lang="tr-TR" dirty="0">
                <a:solidFill>
                  <a:schemeClr val="tx1">
                    <a:lumMod val="85000"/>
                    <a:lumOff val="15000"/>
                  </a:schemeClr>
                </a:solidFill>
                <a:latin typeface="Times New Roman" panose="02020603050405020304" pitchFamily="18" charset="0"/>
                <a:cs typeface="Times New Roman" panose="02020603050405020304" pitchFamily="18" charset="0"/>
              </a:rPr>
              <a:t>Gut, mono sodyum ürat </a:t>
            </a:r>
            <a:r>
              <a:rPr lang="tr-TR" dirty="0" err="1">
                <a:solidFill>
                  <a:schemeClr val="tx1">
                    <a:lumMod val="85000"/>
                    <a:lumOff val="15000"/>
                  </a:schemeClr>
                </a:solidFill>
                <a:latin typeface="Times New Roman" panose="02020603050405020304" pitchFamily="18" charset="0"/>
                <a:cs typeface="Times New Roman" panose="02020603050405020304" pitchFamily="18" charset="0"/>
              </a:rPr>
              <a:t>monohidrat</a:t>
            </a:r>
            <a:r>
              <a:rPr lang="tr-TR" dirty="0">
                <a:solidFill>
                  <a:schemeClr val="tx1">
                    <a:lumMod val="85000"/>
                    <a:lumOff val="15000"/>
                  </a:schemeClr>
                </a:solidFill>
                <a:latin typeface="Times New Roman" panose="02020603050405020304" pitchFamily="18" charset="0"/>
                <a:cs typeface="Times New Roman" panose="02020603050405020304" pitchFamily="18" charset="0"/>
              </a:rPr>
              <a:t> (MSU) kristallerinin eklemlerde ve diğer dokularda birikimi ile karakterize </a:t>
            </a:r>
            <a:r>
              <a:rPr lang="tr-TR" dirty="0" err="1">
                <a:solidFill>
                  <a:schemeClr val="tx1">
                    <a:lumMod val="85000"/>
                    <a:lumOff val="15000"/>
                  </a:schemeClr>
                </a:solidFill>
                <a:latin typeface="Times New Roman" panose="02020603050405020304" pitchFamily="18" charset="0"/>
                <a:cs typeface="Times New Roman" panose="02020603050405020304" pitchFamily="18" charset="0"/>
              </a:rPr>
              <a:t>inflamatuvar</a:t>
            </a:r>
            <a:r>
              <a:rPr lang="tr-TR" dirty="0">
                <a:solidFill>
                  <a:schemeClr val="tx1">
                    <a:lumMod val="85000"/>
                    <a:lumOff val="15000"/>
                  </a:schemeClr>
                </a:solidFill>
                <a:latin typeface="Times New Roman" panose="02020603050405020304" pitchFamily="18" charset="0"/>
                <a:cs typeface="Times New Roman" panose="02020603050405020304" pitchFamily="18" charset="0"/>
              </a:rPr>
              <a:t> bir  hastalıktır</a:t>
            </a:r>
            <a:r>
              <a:rPr lang="tr-TR" dirty="0" smtClean="0">
                <a:solidFill>
                  <a:schemeClr val="tx1">
                    <a:lumMod val="85000"/>
                    <a:lumOff val="15000"/>
                  </a:schemeClr>
                </a:solidFill>
                <a:latin typeface="Times New Roman" panose="02020603050405020304" pitchFamily="18" charset="0"/>
                <a:cs typeface="Times New Roman" panose="02020603050405020304" pitchFamily="18" charset="0"/>
              </a:rPr>
              <a:t>.</a:t>
            </a:r>
          </a:p>
          <a:p>
            <a:pPr marL="0" indent="0">
              <a:buNone/>
            </a:pPr>
            <a:endParaRPr lang="tr-TR" dirty="0">
              <a:solidFill>
                <a:schemeClr val="tx1">
                  <a:lumMod val="85000"/>
                  <a:lumOff val="15000"/>
                </a:schemeClr>
              </a:solidFill>
              <a:latin typeface="Times New Roman" panose="02020603050405020304" pitchFamily="18" charset="0"/>
              <a:cs typeface="Times New Roman" panose="02020603050405020304" pitchFamily="18" charset="0"/>
            </a:endParaRPr>
          </a:p>
          <a:p>
            <a:pPr marL="0" indent="0">
              <a:buNone/>
            </a:pPr>
            <a:r>
              <a:rPr lang="tr-TR" dirty="0" err="1"/>
              <a:t>İntrasinoviyal</a:t>
            </a:r>
            <a:r>
              <a:rPr lang="tr-TR" dirty="0"/>
              <a:t> kristal birikimi </a:t>
            </a:r>
            <a:endParaRPr lang="tr-TR" dirty="0" smtClean="0"/>
          </a:p>
          <a:p>
            <a:pPr marL="0" indent="0">
              <a:buNone/>
            </a:pPr>
            <a:r>
              <a:rPr lang="tr-TR" dirty="0" err="1" smtClean="0"/>
              <a:t>İnflamasyon</a:t>
            </a:r>
            <a:r>
              <a:rPr lang="tr-TR" dirty="0" smtClean="0"/>
              <a:t> </a:t>
            </a:r>
          </a:p>
          <a:p>
            <a:pPr marL="0" indent="0">
              <a:buNone/>
            </a:pPr>
            <a:r>
              <a:rPr lang="tr-TR" dirty="0" err="1" smtClean="0"/>
              <a:t>Dektrüksiyon</a:t>
            </a:r>
            <a:endParaRPr lang="tr-TR" dirty="0"/>
          </a:p>
        </p:txBody>
      </p:sp>
    </p:spTree>
    <p:extLst>
      <p:ext uri="{BB962C8B-B14F-4D97-AF65-F5344CB8AC3E}">
        <p14:creationId xmlns:p14="http://schemas.microsoft.com/office/powerpoint/2010/main" val="99832039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solidFill>
                  <a:schemeClr val="tx1">
                    <a:lumMod val="85000"/>
                    <a:lumOff val="15000"/>
                  </a:schemeClr>
                </a:solidFill>
                <a:latin typeface="Arial" panose="020B0604020202020204" pitchFamily="34" charset="0"/>
                <a:cs typeface="Arial" panose="020B0604020202020204" pitchFamily="34" charset="0"/>
              </a:rPr>
              <a:t>Epidemiyoloji</a:t>
            </a:r>
            <a:endParaRPr lang="tr-TR" dirty="0"/>
          </a:p>
        </p:txBody>
      </p:sp>
      <p:sp>
        <p:nvSpPr>
          <p:cNvPr id="3" name="İçerik Yer Tutucusu 2"/>
          <p:cNvSpPr>
            <a:spLocks noGrp="1"/>
          </p:cNvSpPr>
          <p:nvPr>
            <p:ph idx="1"/>
          </p:nvPr>
        </p:nvSpPr>
        <p:spPr/>
        <p:txBody>
          <a:bodyPr/>
          <a:lstStyle/>
          <a:p>
            <a:pPr marL="0" indent="0">
              <a:buNone/>
            </a:pPr>
            <a:r>
              <a:rPr lang="tr-TR" dirty="0">
                <a:solidFill>
                  <a:schemeClr val="tx1">
                    <a:lumMod val="85000"/>
                    <a:lumOff val="15000"/>
                  </a:schemeClr>
                </a:solidFill>
                <a:latin typeface="Times New Roman" panose="02020603050405020304" pitchFamily="18" charset="0"/>
                <a:cs typeface="Times New Roman" panose="02020603050405020304" pitchFamily="18" charset="0"/>
              </a:rPr>
              <a:t>40-60 yaş erkeklerde sık</a:t>
            </a:r>
          </a:p>
          <a:p>
            <a:pPr marL="0" indent="0">
              <a:buNone/>
            </a:pPr>
            <a:r>
              <a:rPr lang="tr-TR" dirty="0" smtClean="0">
                <a:solidFill>
                  <a:schemeClr val="tx1">
                    <a:lumMod val="85000"/>
                    <a:lumOff val="15000"/>
                  </a:schemeClr>
                </a:solidFill>
                <a:latin typeface="Times New Roman" panose="02020603050405020304" pitchFamily="18" charset="0"/>
                <a:cs typeface="Times New Roman" panose="02020603050405020304" pitchFamily="18" charset="0"/>
              </a:rPr>
              <a:t>Erkek; kadın oranı 9:1 </a:t>
            </a:r>
          </a:p>
          <a:p>
            <a:pPr marL="0" indent="0">
              <a:buNone/>
            </a:pPr>
            <a:r>
              <a:rPr lang="tr-TR" dirty="0" smtClean="0">
                <a:solidFill>
                  <a:schemeClr val="tx1">
                    <a:lumMod val="85000"/>
                    <a:lumOff val="15000"/>
                  </a:schemeClr>
                </a:solidFill>
                <a:latin typeface="Times New Roman" panose="02020603050405020304" pitchFamily="18" charset="0"/>
                <a:cs typeface="Times New Roman" panose="02020603050405020304" pitchFamily="18" charset="0"/>
              </a:rPr>
              <a:t>Genellikle kalıtsaldır , bazı ailelerde erkeklerin %25’ini etkilemektedir.</a:t>
            </a:r>
          </a:p>
          <a:p>
            <a:endParaRPr lang="tr-TR" dirty="0"/>
          </a:p>
        </p:txBody>
      </p:sp>
    </p:spTree>
    <p:extLst>
      <p:ext uri="{BB962C8B-B14F-4D97-AF65-F5344CB8AC3E}">
        <p14:creationId xmlns:p14="http://schemas.microsoft.com/office/powerpoint/2010/main" val="405314225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solidFill>
                  <a:schemeClr val="tx1">
                    <a:lumMod val="85000"/>
                    <a:lumOff val="15000"/>
                  </a:schemeClr>
                </a:solidFill>
                <a:latin typeface="Arial" panose="020B0604020202020204" pitchFamily="34" charset="0"/>
                <a:cs typeface="Arial" panose="020B0604020202020204" pitchFamily="34" charset="0"/>
              </a:rPr>
              <a:t>Risk faktörleri</a:t>
            </a:r>
            <a:endParaRPr lang="tr-TR" dirty="0"/>
          </a:p>
        </p:txBody>
      </p:sp>
      <p:sp>
        <p:nvSpPr>
          <p:cNvPr id="3" name="İçerik Yer Tutucusu 2"/>
          <p:cNvSpPr>
            <a:spLocks noGrp="1"/>
          </p:cNvSpPr>
          <p:nvPr>
            <p:ph idx="1"/>
          </p:nvPr>
        </p:nvSpPr>
        <p:spPr/>
        <p:txBody>
          <a:bodyPr>
            <a:normAutofit/>
          </a:bodyPr>
          <a:lstStyle/>
          <a:p>
            <a:pPr>
              <a:buFont typeface="Wingdings" panose="05000000000000000000" pitchFamily="2" charset="2"/>
              <a:buChar char="Ø"/>
            </a:pPr>
            <a:r>
              <a:rPr lang="tr-TR" dirty="0" err="1" smtClean="0">
                <a:solidFill>
                  <a:schemeClr val="tx1">
                    <a:lumMod val="85000"/>
                    <a:lumOff val="15000"/>
                  </a:schemeClr>
                </a:solidFill>
                <a:latin typeface="Times New Roman" panose="02020603050405020304" pitchFamily="18" charset="0"/>
                <a:cs typeface="Times New Roman" panose="02020603050405020304" pitchFamily="18" charset="0"/>
              </a:rPr>
              <a:t>Hiperürisemi</a:t>
            </a:r>
            <a:r>
              <a:rPr lang="tr-TR" dirty="0" smtClean="0">
                <a:solidFill>
                  <a:schemeClr val="tx1">
                    <a:lumMod val="85000"/>
                    <a:lumOff val="15000"/>
                  </a:schemeClr>
                </a:solidFill>
                <a:latin typeface="Times New Roman" panose="02020603050405020304" pitchFamily="18" charset="0"/>
                <a:cs typeface="Times New Roman" panose="02020603050405020304" pitchFamily="18" charset="0"/>
              </a:rPr>
              <a:t>                 </a:t>
            </a:r>
            <a:endParaRPr lang="tr-TR" dirty="0">
              <a:solidFill>
                <a:schemeClr val="tx1">
                  <a:lumMod val="85000"/>
                  <a:lumOff val="15000"/>
                </a:schemeClr>
              </a:solidFill>
              <a:latin typeface="Times New Roman" panose="02020603050405020304" pitchFamily="18" charset="0"/>
              <a:cs typeface="Times New Roman" panose="02020603050405020304" pitchFamily="18" charset="0"/>
            </a:endParaRPr>
          </a:p>
          <a:p>
            <a:pPr>
              <a:buFont typeface="Wingdings" panose="05000000000000000000" pitchFamily="2" charset="2"/>
              <a:buChar char="Ø"/>
            </a:pPr>
            <a:r>
              <a:rPr lang="tr-TR" dirty="0" err="1" smtClean="0">
                <a:solidFill>
                  <a:schemeClr val="tx1">
                    <a:lumMod val="85000"/>
                    <a:lumOff val="15000"/>
                  </a:schemeClr>
                </a:solidFill>
                <a:latin typeface="Times New Roman" panose="02020603050405020304" pitchFamily="18" charset="0"/>
                <a:cs typeface="Times New Roman" panose="02020603050405020304" pitchFamily="18" charset="0"/>
              </a:rPr>
              <a:t>Obezite</a:t>
            </a:r>
            <a:endParaRPr lang="tr-TR" dirty="0" smtClean="0">
              <a:solidFill>
                <a:schemeClr val="tx1">
                  <a:lumMod val="85000"/>
                  <a:lumOff val="15000"/>
                </a:schemeClr>
              </a:solidFill>
              <a:latin typeface="Times New Roman" panose="02020603050405020304" pitchFamily="18" charset="0"/>
              <a:cs typeface="Times New Roman" panose="02020603050405020304" pitchFamily="18" charset="0"/>
            </a:endParaRPr>
          </a:p>
          <a:p>
            <a:pPr>
              <a:buFont typeface="Wingdings" panose="05000000000000000000" pitchFamily="2" charset="2"/>
              <a:buChar char="Ø"/>
            </a:pPr>
            <a:r>
              <a:rPr lang="tr-TR" dirty="0">
                <a:solidFill>
                  <a:schemeClr val="tx1">
                    <a:lumMod val="85000"/>
                    <a:lumOff val="15000"/>
                  </a:schemeClr>
                </a:solidFill>
                <a:latin typeface="Times New Roman" panose="02020603050405020304" pitchFamily="18" charset="0"/>
                <a:cs typeface="Times New Roman" panose="02020603050405020304" pitchFamily="18" charset="0"/>
              </a:rPr>
              <a:t>Alkol </a:t>
            </a:r>
            <a:r>
              <a:rPr lang="tr-TR" dirty="0" smtClean="0">
                <a:solidFill>
                  <a:schemeClr val="tx1">
                    <a:lumMod val="85000"/>
                    <a:lumOff val="15000"/>
                  </a:schemeClr>
                </a:solidFill>
                <a:latin typeface="Times New Roman" panose="02020603050405020304" pitchFamily="18" charset="0"/>
                <a:cs typeface="Times New Roman" panose="02020603050405020304" pitchFamily="18" charset="0"/>
              </a:rPr>
              <a:t>kullanımı</a:t>
            </a:r>
            <a:endParaRPr lang="tr-TR" dirty="0">
              <a:solidFill>
                <a:schemeClr val="tx1">
                  <a:lumMod val="85000"/>
                  <a:lumOff val="15000"/>
                </a:schemeClr>
              </a:solidFill>
              <a:latin typeface="Times New Roman" panose="02020603050405020304" pitchFamily="18" charset="0"/>
              <a:cs typeface="Times New Roman" panose="02020603050405020304" pitchFamily="18" charset="0"/>
            </a:endParaRPr>
          </a:p>
          <a:p>
            <a:pPr>
              <a:buFont typeface="Wingdings" panose="05000000000000000000" pitchFamily="2" charset="2"/>
              <a:buChar char="Ø"/>
            </a:pPr>
            <a:r>
              <a:rPr lang="tr-TR" dirty="0">
                <a:solidFill>
                  <a:schemeClr val="tx1">
                    <a:lumMod val="85000"/>
                    <a:lumOff val="15000"/>
                  </a:schemeClr>
                </a:solidFill>
                <a:latin typeface="Times New Roman" panose="02020603050405020304" pitchFamily="18" charset="0"/>
                <a:cs typeface="Times New Roman" panose="02020603050405020304" pitchFamily="18" charset="0"/>
              </a:rPr>
              <a:t>Tip 2 diyabet</a:t>
            </a:r>
          </a:p>
          <a:p>
            <a:pPr>
              <a:buFont typeface="Wingdings" panose="05000000000000000000" pitchFamily="2" charset="2"/>
              <a:buChar char="Ø"/>
            </a:pPr>
            <a:r>
              <a:rPr lang="tr-TR" dirty="0">
                <a:solidFill>
                  <a:schemeClr val="tx1">
                    <a:lumMod val="85000"/>
                    <a:lumOff val="15000"/>
                  </a:schemeClr>
                </a:solidFill>
                <a:latin typeface="Times New Roman" panose="02020603050405020304" pitchFamily="18" charset="0"/>
                <a:cs typeface="Times New Roman" panose="02020603050405020304" pitchFamily="18" charset="0"/>
              </a:rPr>
              <a:t>Hipertansiyon</a:t>
            </a:r>
          </a:p>
          <a:p>
            <a:pPr>
              <a:buFont typeface="Wingdings" panose="05000000000000000000" pitchFamily="2" charset="2"/>
              <a:buChar char="Ø"/>
            </a:pPr>
            <a:r>
              <a:rPr lang="tr-TR" dirty="0" err="1">
                <a:solidFill>
                  <a:schemeClr val="tx1">
                    <a:lumMod val="85000"/>
                    <a:lumOff val="15000"/>
                  </a:schemeClr>
                </a:solidFill>
                <a:latin typeface="Times New Roman" panose="02020603050405020304" pitchFamily="18" charset="0"/>
                <a:cs typeface="Times New Roman" panose="02020603050405020304" pitchFamily="18" charset="0"/>
              </a:rPr>
              <a:t>Metabolik</a:t>
            </a:r>
            <a:r>
              <a:rPr lang="tr-TR" dirty="0">
                <a:solidFill>
                  <a:schemeClr val="tx1">
                    <a:lumMod val="85000"/>
                    <a:lumOff val="15000"/>
                  </a:schemeClr>
                </a:solidFill>
                <a:latin typeface="Times New Roman" panose="02020603050405020304" pitchFamily="18" charset="0"/>
                <a:cs typeface="Times New Roman" panose="02020603050405020304" pitchFamily="18" charset="0"/>
              </a:rPr>
              <a:t> sendrom</a:t>
            </a:r>
          </a:p>
          <a:p>
            <a:pPr>
              <a:buFont typeface="Wingdings" panose="05000000000000000000" pitchFamily="2" charset="2"/>
              <a:buChar char="Ø"/>
            </a:pPr>
            <a:r>
              <a:rPr lang="tr-TR" dirty="0">
                <a:solidFill>
                  <a:schemeClr val="tx1">
                    <a:lumMod val="85000"/>
                    <a:lumOff val="15000"/>
                  </a:schemeClr>
                </a:solidFill>
                <a:latin typeface="Times New Roman" panose="02020603050405020304" pitchFamily="18" charset="0"/>
                <a:cs typeface="Times New Roman" panose="02020603050405020304" pitchFamily="18" charset="0"/>
              </a:rPr>
              <a:t>Kronik böbrek hastalığı</a:t>
            </a:r>
          </a:p>
          <a:p>
            <a:pPr>
              <a:buFont typeface="Wingdings" panose="05000000000000000000" pitchFamily="2" charset="2"/>
              <a:buChar char="Ø"/>
            </a:pPr>
            <a:r>
              <a:rPr lang="tr-TR" dirty="0" smtClean="0">
                <a:solidFill>
                  <a:schemeClr val="tx1">
                    <a:lumMod val="85000"/>
                    <a:lumOff val="15000"/>
                  </a:schemeClr>
                </a:solidFill>
                <a:latin typeface="Times New Roman" panose="02020603050405020304" pitchFamily="18" charset="0"/>
                <a:cs typeface="Times New Roman" panose="02020603050405020304" pitchFamily="18" charset="0"/>
              </a:rPr>
              <a:t>Genetik </a:t>
            </a:r>
            <a:r>
              <a:rPr lang="tr-TR" dirty="0">
                <a:solidFill>
                  <a:schemeClr val="tx1">
                    <a:lumMod val="85000"/>
                    <a:lumOff val="15000"/>
                  </a:schemeClr>
                </a:solidFill>
                <a:latin typeface="Times New Roman" panose="02020603050405020304" pitchFamily="18" charset="0"/>
                <a:cs typeface="Times New Roman" panose="02020603050405020304" pitchFamily="18" charset="0"/>
              </a:rPr>
              <a:t>(ailesel </a:t>
            </a:r>
            <a:r>
              <a:rPr lang="tr-TR" dirty="0" err="1">
                <a:solidFill>
                  <a:schemeClr val="tx1">
                    <a:lumMod val="85000"/>
                    <a:lumOff val="15000"/>
                  </a:schemeClr>
                </a:solidFill>
                <a:latin typeface="Times New Roman" panose="02020603050405020304" pitchFamily="18" charset="0"/>
                <a:cs typeface="Times New Roman" panose="02020603050405020304" pitchFamily="18" charset="0"/>
              </a:rPr>
              <a:t>insidans</a:t>
            </a:r>
            <a:r>
              <a:rPr lang="tr-TR" dirty="0">
                <a:solidFill>
                  <a:schemeClr val="tx1">
                    <a:lumMod val="85000"/>
                    <a:lumOff val="15000"/>
                  </a:schemeClr>
                </a:solidFill>
                <a:latin typeface="Times New Roman" panose="02020603050405020304" pitchFamily="18" charset="0"/>
                <a:cs typeface="Times New Roman" panose="02020603050405020304" pitchFamily="18" charset="0"/>
              </a:rPr>
              <a:t> %11-%80 </a:t>
            </a:r>
            <a:r>
              <a:rPr lang="tr-TR" dirty="0" smtClean="0">
                <a:solidFill>
                  <a:schemeClr val="tx1">
                    <a:lumMod val="85000"/>
                    <a:lumOff val="15000"/>
                  </a:schemeClr>
                </a:solidFill>
                <a:latin typeface="Times New Roman" panose="02020603050405020304" pitchFamily="18" charset="0"/>
                <a:cs typeface="Times New Roman" panose="02020603050405020304" pitchFamily="18" charset="0"/>
              </a:rPr>
              <a:t>)</a:t>
            </a:r>
          </a:p>
          <a:p>
            <a:pPr>
              <a:buFont typeface="Wingdings" panose="05000000000000000000" pitchFamily="2" charset="2"/>
              <a:buChar char="Ø"/>
            </a:pPr>
            <a:endParaRPr lang="tr-TR" dirty="0" smtClean="0">
              <a:solidFill>
                <a:schemeClr val="tx1">
                  <a:lumMod val="85000"/>
                  <a:lumOff val="15000"/>
                </a:schemeClr>
              </a:solidFill>
              <a:latin typeface="Times New Roman" panose="02020603050405020304" pitchFamily="18" charset="0"/>
              <a:cs typeface="Times New Roman" panose="02020603050405020304" pitchFamily="18" charset="0"/>
            </a:endParaRPr>
          </a:p>
          <a:p>
            <a:endParaRPr lang="tr-TR" dirty="0"/>
          </a:p>
        </p:txBody>
      </p:sp>
      <p:pic>
        <p:nvPicPr>
          <p:cNvPr id="4" name="Resim 3"/>
          <p:cNvPicPr>
            <a:picLocks noChangeAspect="1"/>
          </p:cNvPicPr>
          <p:nvPr/>
        </p:nvPicPr>
        <p:blipFill>
          <a:blip r:embed="rId2"/>
          <a:stretch>
            <a:fillRect/>
          </a:stretch>
        </p:blipFill>
        <p:spPr>
          <a:xfrm>
            <a:off x="6096000" y="1438440"/>
            <a:ext cx="5602014" cy="3852200"/>
          </a:xfrm>
          <a:prstGeom prst="rect">
            <a:avLst/>
          </a:prstGeom>
        </p:spPr>
      </p:pic>
    </p:spTree>
    <p:extLst>
      <p:ext uri="{BB962C8B-B14F-4D97-AF65-F5344CB8AC3E}">
        <p14:creationId xmlns:p14="http://schemas.microsoft.com/office/powerpoint/2010/main" val="264997215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smtClean="0"/>
              <a:t>TANI</a:t>
            </a:r>
            <a:endParaRPr lang="tr-TR" dirty="0"/>
          </a:p>
        </p:txBody>
      </p:sp>
      <p:sp>
        <p:nvSpPr>
          <p:cNvPr id="3" name="İçerik Yer Tutucusu 2"/>
          <p:cNvSpPr>
            <a:spLocks noGrp="1"/>
          </p:cNvSpPr>
          <p:nvPr>
            <p:ph idx="1"/>
          </p:nvPr>
        </p:nvSpPr>
        <p:spPr/>
        <p:txBody>
          <a:bodyPr/>
          <a:lstStyle/>
          <a:p>
            <a:r>
              <a:rPr lang="tr-TR" dirty="0">
                <a:solidFill>
                  <a:srgbClr val="C00000"/>
                </a:solidFill>
              </a:rPr>
              <a:t>Kesin tanı</a:t>
            </a:r>
            <a:r>
              <a:rPr lang="tr-TR" dirty="0"/>
              <a:t>: Eklemden yada </a:t>
            </a:r>
            <a:r>
              <a:rPr lang="tr-TR" dirty="0" err="1"/>
              <a:t>tofüsden</a:t>
            </a:r>
            <a:r>
              <a:rPr lang="tr-TR" dirty="0"/>
              <a:t> alınan sıvının polarize ışık </a:t>
            </a:r>
            <a:r>
              <a:rPr lang="tr-TR" dirty="0" err="1"/>
              <a:t>mikroskobisinde</a:t>
            </a:r>
            <a:r>
              <a:rPr lang="tr-TR" dirty="0"/>
              <a:t> </a:t>
            </a:r>
            <a:r>
              <a:rPr lang="tr-TR" dirty="0" err="1" smtClean="0"/>
              <a:t>intrasellüler</a:t>
            </a:r>
            <a:r>
              <a:rPr lang="tr-TR" dirty="0" smtClean="0"/>
              <a:t> </a:t>
            </a:r>
            <a:r>
              <a:rPr lang="tr-TR" dirty="0"/>
              <a:t>iğne şeklindeki kristallerin güçlü negatif </a:t>
            </a:r>
            <a:r>
              <a:rPr lang="tr-TR" dirty="0" smtClean="0"/>
              <a:t>çift kırılmalarının </a:t>
            </a:r>
            <a:r>
              <a:rPr lang="tr-TR" dirty="0"/>
              <a:t>gösterilmesi gut için </a:t>
            </a:r>
            <a:r>
              <a:rPr lang="tr-TR" dirty="0" err="1"/>
              <a:t>diagnostiktir</a:t>
            </a:r>
            <a:r>
              <a:rPr lang="tr-TR" dirty="0"/>
              <a:t>. </a:t>
            </a:r>
            <a:endParaRPr lang="tr-TR" dirty="0" smtClean="0"/>
          </a:p>
          <a:p>
            <a:r>
              <a:rPr lang="tr-TR" dirty="0" smtClean="0">
                <a:solidFill>
                  <a:srgbClr val="FFC000"/>
                </a:solidFill>
              </a:rPr>
              <a:t>Olası </a:t>
            </a:r>
            <a:r>
              <a:rPr lang="tr-TR" dirty="0">
                <a:solidFill>
                  <a:srgbClr val="FFC000"/>
                </a:solidFill>
              </a:rPr>
              <a:t>tanı</a:t>
            </a:r>
            <a:r>
              <a:rPr lang="tr-TR" dirty="0"/>
              <a:t>: </a:t>
            </a:r>
            <a:r>
              <a:rPr lang="tr-TR" dirty="0" err="1"/>
              <a:t>Hiperürisemi</a:t>
            </a:r>
            <a:r>
              <a:rPr lang="tr-TR" dirty="0"/>
              <a:t> </a:t>
            </a:r>
            <a:r>
              <a:rPr lang="tr-TR" dirty="0" smtClean="0"/>
              <a:t>+ tekrarlayan </a:t>
            </a:r>
            <a:r>
              <a:rPr lang="tr-TR" dirty="0"/>
              <a:t>akut gut atakları  </a:t>
            </a:r>
            <a:endParaRPr lang="tr-TR" dirty="0" smtClean="0"/>
          </a:p>
        </p:txBody>
      </p:sp>
      <p:pic>
        <p:nvPicPr>
          <p:cNvPr id="1026" name="Picture 2" descr="mor aarkaplana karşı çok renkli iğne şeklinde sayısız krista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22111" y="3838491"/>
            <a:ext cx="3428454" cy="25713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502177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solidFill>
                  <a:schemeClr val="tx1">
                    <a:lumMod val="85000"/>
                    <a:lumOff val="15000"/>
                  </a:schemeClr>
                </a:solidFill>
                <a:latin typeface="Times New Roman" panose="02020603050405020304" pitchFamily="18" charset="0"/>
                <a:cs typeface="Times New Roman" panose="02020603050405020304" pitchFamily="18" charset="0"/>
              </a:rPr>
              <a:t>Klinik</a:t>
            </a:r>
            <a:endParaRPr lang="tr-TR" dirty="0"/>
          </a:p>
        </p:txBody>
      </p:sp>
      <p:sp>
        <p:nvSpPr>
          <p:cNvPr id="3" name="İçerik Yer Tutucusu 2"/>
          <p:cNvSpPr>
            <a:spLocks noGrp="1"/>
          </p:cNvSpPr>
          <p:nvPr>
            <p:ph idx="1"/>
          </p:nvPr>
        </p:nvSpPr>
        <p:spPr/>
        <p:txBody>
          <a:bodyPr>
            <a:normAutofit/>
          </a:bodyPr>
          <a:lstStyle/>
          <a:p>
            <a:pPr marL="0" indent="0">
              <a:buNone/>
            </a:pPr>
            <a:endParaRPr lang="tr-TR" dirty="0"/>
          </a:p>
        </p:txBody>
      </p:sp>
      <p:pic>
        <p:nvPicPr>
          <p:cNvPr id="1026" name="Picture 2" descr="Akut Gut Artriti - Acilci.Ne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272" y="1690688"/>
            <a:ext cx="3145221" cy="209935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GUT HASTALIĞI VE OZON TEDAVİSİ | Ozon Tedavis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272" y="4619584"/>
            <a:ext cx="3512536" cy="200025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Diyagram 4"/>
          <p:cNvGraphicFramePr/>
          <p:nvPr>
            <p:extLst>
              <p:ext uri="{D42A27DB-BD31-4B8C-83A1-F6EECF244321}">
                <p14:modId xmlns:p14="http://schemas.microsoft.com/office/powerpoint/2010/main" val="1711674427"/>
              </p:ext>
            </p:extLst>
          </p:nvPr>
        </p:nvGraphicFramePr>
        <p:xfrm>
          <a:off x="302883" y="861151"/>
          <a:ext cx="8128000" cy="541866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90603135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smtClean="0">
                <a:solidFill>
                  <a:schemeClr val="tx1">
                    <a:lumMod val="85000"/>
                    <a:lumOff val="15000"/>
                  </a:schemeClr>
                </a:solidFill>
                <a:cs typeface="Times New Roman" panose="02020603050405020304" pitchFamily="18" charset="0"/>
              </a:rPr>
              <a:t>Laboratuvar </a:t>
            </a:r>
            <a:r>
              <a:rPr lang="tr-TR" dirty="0">
                <a:solidFill>
                  <a:schemeClr val="tx1">
                    <a:lumMod val="85000"/>
                    <a:lumOff val="15000"/>
                  </a:schemeClr>
                </a:solidFill>
                <a:cs typeface="Times New Roman" panose="02020603050405020304" pitchFamily="18" charset="0"/>
              </a:rPr>
              <a:t>Bulguları</a:t>
            </a:r>
            <a:endParaRPr lang="tr-TR" dirty="0"/>
          </a:p>
        </p:txBody>
      </p:sp>
      <p:sp>
        <p:nvSpPr>
          <p:cNvPr id="3" name="İçerik Yer Tutucusu 2"/>
          <p:cNvSpPr>
            <a:spLocks noGrp="1"/>
          </p:cNvSpPr>
          <p:nvPr>
            <p:ph idx="1"/>
          </p:nvPr>
        </p:nvSpPr>
        <p:spPr>
          <a:xfrm>
            <a:off x="922282" y="1481959"/>
            <a:ext cx="7612117" cy="3213046"/>
          </a:xfrm>
        </p:spPr>
        <p:txBody>
          <a:bodyPr>
            <a:normAutofit/>
          </a:bodyPr>
          <a:lstStyle/>
          <a:p>
            <a:pPr marL="0" indent="0">
              <a:lnSpc>
                <a:spcPct val="150000"/>
              </a:lnSpc>
              <a:buNone/>
            </a:pPr>
            <a:r>
              <a:rPr lang="tr-TR" sz="2000" dirty="0">
                <a:solidFill>
                  <a:schemeClr val="tx1">
                    <a:lumMod val="85000"/>
                    <a:lumOff val="15000"/>
                  </a:schemeClr>
                </a:solidFill>
                <a:latin typeface="Times New Roman" panose="02020603050405020304" pitchFamily="18" charset="0"/>
                <a:cs typeface="Times New Roman" panose="02020603050405020304" pitchFamily="18" charset="0"/>
              </a:rPr>
              <a:t>Temel bulgu artan serum ürik asit </a:t>
            </a:r>
            <a:r>
              <a:rPr lang="tr-TR" sz="2000" dirty="0" smtClean="0">
                <a:solidFill>
                  <a:schemeClr val="tx1">
                    <a:lumMod val="85000"/>
                    <a:lumOff val="15000"/>
                  </a:schemeClr>
                </a:solidFill>
                <a:latin typeface="Times New Roman" panose="02020603050405020304" pitchFamily="18" charset="0"/>
                <a:cs typeface="Times New Roman" panose="02020603050405020304" pitchFamily="18" charset="0"/>
              </a:rPr>
              <a:t>düzeyidir.</a:t>
            </a:r>
          </a:p>
          <a:p>
            <a:pPr marL="0" indent="0">
              <a:lnSpc>
                <a:spcPct val="150000"/>
              </a:lnSpc>
              <a:buNone/>
            </a:pPr>
            <a:r>
              <a:rPr lang="tr-TR" altLang="tr-TR" sz="2000" dirty="0" smtClean="0">
                <a:latin typeface="Times New Roman" panose="02020603050405020304" pitchFamily="18" charset="0"/>
                <a:cs typeface="Times New Roman" panose="02020603050405020304" pitchFamily="18" charset="0"/>
              </a:rPr>
              <a:t>Akut </a:t>
            </a:r>
            <a:r>
              <a:rPr lang="tr-TR" altLang="tr-TR" sz="2000" dirty="0">
                <a:latin typeface="Times New Roman" panose="02020603050405020304" pitchFamily="18" charset="0"/>
                <a:cs typeface="Times New Roman" panose="02020603050405020304" pitchFamily="18" charset="0"/>
              </a:rPr>
              <a:t>gut atağında vakaların serum ürik asit seviyeleri normal olabilir.</a:t>
            </a:r>
            <a:endParaRPr lang="tr-TR" sz="2000" dirty="0">
              <a:solidFill>
                <a:schemeClr val="tx1">
                  <a:lumMod val="85000"/>
                  <a:lumOff val="15000"/>
                </a:schemeClr>
              </a:solidFill>
              <a:latin typeface="Times New Roman" panose="02020603050405020304" pitchFamily="18" charset="0"/>
              <a:cs typeface="Times New Roman" panose="02020603050405020304" pitchFamily="18" charset="0"/>
            </a:endParaRPr>
          </a:p>
          <a:p>
            <a:pPr marL="0" indent="0">
              <a:lnSpc>
                <a:spcPct val="150000"/>
              </a:lnSpc>
              <a:buNone/>
            </a:pPr>
            <a:r>
              <a:rPr lang="tr-TR" sz="2000" dirty="0">
                <a:solidFill>
                  <a:schemeClr val="tx1">
                    <a:lumMod val="85000"/>
                    <a:lumOff val="15000"/>
                  </a:schemeClr>
                </a:solidFill>
                <a:latin typeface="Times New Roman" panose="02020603050405020304" pitchFamily="18" charset="0"/>
                <a:cs typeface="Times New Roman" panose="02020603050405020304" pitchFamily="18" charset="0"/>
              </a:rPr>
              <a:t>Akut atak boyunca beyaz küre yükselir.</a:t>
            </a:r>
          </a:p>
          <a:p>
            <a:pPr marL="0" indent="0">
              <a:lnSpc>
                <a:spcPct val="150000"/>
              </a:lnSpc>
              <a:buNone/>
            </a:pPr>
            <a:r>
              <a:rPr lang="tr-TR" sz="2000" dirty="0">
                <a:solidFill>
                  <a:schemeClr val="tx1">
                    <a:lumMod val="85000"/>
                    <a:lumOff val="15000"/>
                  </a:schemeClr>
                </a:solidFill>
                <a:latin typeface="Times New Roman" panose="02020603050405020304" pitchFamily="18" charset="0"/>
                <a:cs typeface="Times New Roman" panose="02020603050405020304" pitchFamily="18" charset="0"/>
              </a:rPr>
              <a:t>ESR artabilir.</a:t>
            </a:r>
          </a:p>
          <a:p>
            <a:pPr marL="0" indent="0">
              <a:buNone/>
            </a:pPr>
            <a:endParaRPr lang="tr-TR" dirty="0"/>
          </a:p>
        </p:txBody>
      </p:sp>
      <p:sp>
        <p:nvSpPr>
          <p:cNvPr id="4" name="Unvan 1"/>
          <p:cNvSpPr txBox="1">
            <a:spLocks/>
          </p:cNvSpPr>
          <p:nvPr/>
        </p:nvSpPr>
        <p:spPr>
          <a:xfrm>
            <a:off x="922282" y="363039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tr-TR" dirty="0" smtClean="0"/>
              <a:t>Görüntüleme</a:t>
            </a:r>
            <a:endParaRPr lang="tr-TR" dirty="0"/>
          </a:p>
        </p:txBody>
      </p:sp>
      <p:sp>
        <p:nvSpPr>
          <p:cNvPr id="5" name="İçerik Yer Tutucusu 2"/>
          <p:cNvSpPr txBox="1">
            <a:spLocks/>
          </p:cNvSpPr>
          <p:nvPr/>
        </p:nvSpPr>
        <p:spPr>
          <a:xfrm>
            <a:off x="712076" y="4682331"/>
            <a:ext cx="6855372"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tr-TR" sz="2000" dirty="0" smtClean="0">
                <a:latin typeface="Times New Roman" panose="02020603050405020304" pitchFamily="18" charset="0"/>
                <a:cs typeface="Times New Roman" panose="02020603050405020304" pitchFamily="18" charset="0"/>
              </a:rPr>
              <a:t>İlerlemiş gutta </a:t>
            </a:r>
            <a:r>
              <a:rPr lang="tr-TR" sz="2000" dirty="0" err="1" smtClean="0">
                <a:latin typeface="Times New Roman" panose="02020603050405020304" pitchFamily="18" charset="0"/>
                <a:cs typeface="Times New Roman" panose="02020603050405020304" pitchFamily="18" charset="0"/>
              </a:rPr>
              <a:t>periartiküler</a:t>
            </a:r>
            <a:r>
              <a:rPr lang="tr-TR" sz="2000" dirty="0" smtClean="0">
                <a:latin typeface="Times New Roman" panose="02020603050405020304" pitchFamily="18" charset="0"/>
                <a:cs typeface="Times New Roman" panose="02020603050405020304" pitchFamily="18" charset="0"/>
              </a:rPr>
              <a:t> zımba deliği şeklinde erozyonların göstermesi ve </a:t>
            </a:r>
            <a:r>
              <a:rPr lang="tr-TR" sz="2000" dirty="0" err="1" smtClean="0">
                <a:latin typeface="Times New Roman" panose="02020603050405020304" pitchFamily="18" charset="0"/>
                <a:cs typeface="Times New Roman" panose="02020603050405020304" pitchFamily="18" charset="0"/>
              </a:rPr>
              <a:t>ekzantirik</a:t>
            </a:r>
            <a:r>
              <a:rPr lang="tr-TR" sz="2000" dirty="0" smtClean="0">
                <a:latin typeface="Times New Roman" panose="02020603050405020304" pitchFamily="18" charset="0"/>
                <a:cs typeface="Times New Roman" panose="02020603050405020304" pitchFamily="18" charset="0"/>
              </a:rPr>
              <a:t> yumuşak doku varlığı</a:t>
            </a:r>
            <a:endParaRPr lang="tr-TR" sz="2000" dirty="0">
              <a:latin typeface="Times New Roman" panose="02020603050405020304" pitchFamily="18" charset="0"/>
              <a:cs typeface="Times New Roman" panose="02020603050405020304" pitchFamily="18" charset="0"/>
            </a:endParaRPr>
          </a:p>
        </p:txBody>
      </p:sp>
      <p:pic>
        <p:nvPicPr>
          <p:cNvPr id="6" name="Resim 5"/>
          <p:cNvPicPr>
            <a:picLocks noChangeAspect="1"/>
          </p:cNvPicPr>
          <p:nvPr/>
        </p:nvPicPr>
        <p:blipFill>
          <a:blip r:embed="rId2"/>
          <a:stretch>
            <a:fillRect/>
          </a:stretch>
        </p:blipFill>
        <p:spPr>
          <a:xfrm>
            <a:off x="8274309" y="2234528"/>
            <a:ext cx="3339582" cy="4117293"/>
          </a:xfrm>
          <a:prstGeom prst="rect">
            <a:avLst/>
          </a:prstGeom>
        </p:spPr>
      </p:pic>
    </p:spTree>
    <p:extLst>
      <p:ext uri="{BB962C8B-B14F-4D97-AF65-F5344CB8AC3E}">
        <p14:creationId xmlns:p14="http://schemas.microsoft.com/office/powerpoint/2010/main" val="241708112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smtClean="0"/>
              <a:t>TEDAVİ</a:t>
            </a:r>
            <a:endParaRPr lang="tr-TR" dirty="0"/>
          </a:p>
        </p:txBody>
      </p:sp>
      <p:sp>
        <p:nvSpPr>
          <p:cNvPr id="3" name="İçerik Yer Tutucusu 2"/>
          <p:cNvSpPr>
            <a:spLocks noGrp="1"/>
          </p:cNvSpPr>
          <p:nvPr>
            <p:ph idx="1"/>
          </p:nvPr>
        </p:nvSpPr>
        <p:spPr/>
        <p:txBody>
          <a:bodyPr/>
          <a:lstStyle/>
          <a:p>
            <a:endParaRPr lang="tr-TR" dirty="0"/>
          </a:p>
        </p:txBody>
      </p:sp>
      <p:graphicFrame>
        <p:nvGraphicFramePr>
          <p:cNvPr id="4" name="Diyagram 3"/>
          <p:cNvGraphicFramePr/>
          <p:nvPr>
            <p:extLst>
              <p:ext uri="{D42A27DB-BD31-4B8C-83A1-F6EECF244321}">
                <p14:modId xmlns:p14="http://schemas.microsoft.com/office/powerpoint/2010/main" val="1702097774"/>
              </p:ext>
            </p:extLst>
          </p:nvPr>
        </p:nvGraphicFramePr>
        <p:xfrm>
          <a:off x="2296366" y="462580"/>
          <a:ext cx="8128000" cy="62480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0843214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TEDAVİ</a:t>
            </a:r>
          </a:p>
        </p:txBody>
      </p:sp>
      <p:sp>
        <p:nvSpPr>
          <p:cNvPr id="3" name="İçerik Yer Tutucusu 2"/>
          <p:cNvSpPr>
            <a:spLocks noGrp="1"/>
          </p:cNvSpPr>
          <p:nvPr>
            <p:ph idx="1"/>
          </p:nvPr>
        </p:nvSpPr>
        <p:spPr/>
        <p:txBody>
          <a:bodyPr>
            <a:normAutofit fontScale="62500" lnSpcReduction="20000"/>
          </a:bodyPr>
          <a:lstStyle/>
          <a:p>
            <a:r>
              <a:rPr lang="tr-TR" dirty="0" err="1"/>
              <a:t>Asemptomatik</a:t>
            </a:r>
            <a:r>
              <a:rPr lang="tr-TR" dirty="0"/>
              <a:t> </a:t>
            </a:r>
            <a:r>
              <a:rPr lang="tr-TR" dirty="0" err="1"/>
              <a:t>hiperürisemi</a:t>
            </a:r>
            <a:r>
              <a:rPr lang="tr-TR" dirty="0"/>
              <a:t> </a:t>
            </a:r>
            <a:r>
              <a:rPr lang="tr-TR" dirty="0" smtClean="0"/>
              <a:t>tedavisi</a:t>
            </a:r>
          </a:p>
          <a:p>
            <a:pPr lvl="1"/>
            <a:r>
              <a:rPr lang="tr-TR" sz="2000" dirty="0"/>
              <a:t>İlaç tedavisi ihtiyaç yok </a:t>
            </a:r>
            <a:endParaRPr lang="tr-TR" sz="2000" dirty="0" smtClean="0"/>
          </a:p>
          <a:p>
            <a:pPr lvl="1"/>
            <a:r>
              <a:rPr lang="tr-TR" sz="2000" dirty="0" err="1" smtClean="0"/>
              <a:t>Nonfarmakolojik</a:t>
            </a:r>
            <a:r>
              <a:rPr lang="tr-TR" sz="2000" dirty="0" smtClean="0"/>
              <a:t> tedavi</a:t>
            </a:r>
          </a:p>
          <a:p>
            <a:pPr lvl="1"/>
            <a:r>
              <a:rPr lang="tr-TR" sz="2000" dirty="0">
                <a:solidFill>
                  <a:srgbClr val="FF0000"/>
                </a:solidFill>
              </a:rPr>
              <a:t>10 mg/dl üzerindeki </a:t>
            </a:r>
            <a:r>
              <a:rPr lang="tr-TR" sz="2000" dirty="0" err="1" smtClean="0">
                <a:solidFill>
                  <a:srgbClr val="FF0000"/>
                </a:solidFill>
              </a:rPr>
              <a:t>hiperürisemi</a:t>
            </a:r>
            <a:r>
              <a:rPr lang="tr-TR" sz="2000" dirty="0" smtClean="0">
                <a:solidFill>
                  <a:srgbClr val="FF0000"/>
                </a:solidFill>
              </a:rPr>
              <a:t> İLAÇ!!</a:t>
            </a:r>
          </a:p>
          <a:p>
            <a:r>
              <a:rPr lang="tr-TR" dirty="0"/>
              <a:t>Akut gut atak </a:t>
            </a:r>
            <a:r>
              <a:rPr lang="tr-TR" dirty="0" smtClean="0"/>
              <a:t>tedavisi</a:t>
            </a:r>
          </a:p>
          <a:p>
            <a:pPr lvl="1"/>
            <a:r>
              <a:rPr lang="tr-TR" sz="2000" dirty="0"/>
              <a:t>Amaç ağrıdan kurtulmak ve en kısa zamanda atağı sonlandırmak </a:t>
            </a:r>
            <a:endParaRPr lang="tr-TR" sz="2000" dirty="0" smtClean="0"/>
          </a:p>
          <a:p>
            <a:pPr lvl="1"/>
            <a:r>
              <a:rPr lang="tr-TR" sz="2000" dirty="0" smtClean="0"/>
              <a:t>NSAİİ </a:t>
            </a:r>
            <a:r>
              <a:rPr lang="tr-TR" sz="2000" dirty="0"/>
              <a:t>(</a:t>
            </a:r>
            <a:r>
              <a:rPr lang="tr-TR" sz="2000" dirty="0" err="1"/>
              <a:t>İndometazinen</a:t>
            </a:r>
            <a:r>
              <a:rPr lang="tr-TR" sz="2000" dirty="0"/>
              <a:t> çok) </a:t>
            </a:r>
            <a:endParaRPr lang="tr-TR" sz="2000" dirty="0" smtClean="0"/>
          </a:p>
          <a:p>
            <a:pPr lvl="1"/>
            <a:r>
              <a:rPr lang="tr-TR" sz="2000" dirty="0" smtClean="0"/>
              <a:t>Oral </a:t>
            </a:r>
            <a:r>
              <a:rPr lang="tr-TR" sz="2000" dirty="0" err="1"/>
              <a:t>kolşisin</a:t>
            </a:r>
            <a:r>
              <a:rPr lang="tr-TR" sz="2000" dirty="0"/>
              <a:t> </a:t>
            </a:r>
          </a:p>
          <a:p>
            <a:pPr lvl="1"/>
            <a:r>
              <a:rPr lang="tr-TR" sz="2000" dirty="0" err="1" smtClean="0"/>
              <a:t>Kortikosteroid</a:t>
            </a:r>
            <a:endParaRPr lang="tr-TR" sz="2000" dirty="0" smtClean="0"/>
          </a:p>
          <a:p>
            <a:r>
              <a:rPr lang="tr-TR" dirty="0"/>
              <a:t>Kronik Gut </a:t>
            </a:r>
            <a:r>
              <a:rPr lang="tr-TR" dirty="0" smtClean="0"/>
              <a:t>Tedavisi</a:t>
            </a:r>
          </a:p>
          <a:p>
            <a:pPr lvl="1"/>
            <a:r>
              <a:rPr lang="tr-TR" sz="2200" dirty="0" smtClean="0"/>
              <a:t>Temel </a:t>
            </a:r>
            <a:r>
              <a:rPr lang="tr-TR" sz="2200" dirty="0"/>
              <a:t>prensip serum ürat seviyesini düşürmektir</a:t>
            </a:r>
            <a:r>
              <a:rPr lang="tr-TR" sz="2200" dirty="0" smtClean="0"/>
              <a:t>.</a:t>
            </a:r>
          </a:p>
          <a:p>
            <a:pPr lvl="1"/>
            <a:r>
              <a:rPr lang="tr-TR" sz="2200" dirty="0"/>
              <a:t>Ürik asit yapımını azaltan ilaçlar </a:t>
            </a:r>
            <a:endParaRPr lang="tr-TR" sz="2200" dirty="0" smtClean="0"/>
          </a:p>
          <a:p>
            <a:pPr lvl="2"/>
            <a:r>
              <a:rPr lang="tr-TR" sz="1600" dirty="0" err="1" smtClean="0"/>
              <a:t>Allopürinol</a:t>
            </a:r>
            <a:r>
              <a:rPr lang="tr-TR" sz="1600" dirty="0" smtClean="0"/>
              <a:t> </a:t>
            </a:r>
            <a:r>
              <a:rPr lang="tr-TR" sz="1600" dirty="0" err="1"/>
              <a:t>Oksipürinol</a:t>
            </a:r>
            <a:r>
              <a:rPr lang="tr-TR" sz="1600" dirty="0"/>
              <a:t> </a:t>
            </a:r>
            <a:r>
              <a:rPr lang="tr-TR" sz="1600" dirty="0" err="1"/>
              <a:t>Febuxostat</a:t>
            </a:r>
            <a:r>
              <a:rPr lang="tr-TR" sz="1600" dirty="0"/>
              <a:t> </a:t>
            </a:r>
            <a:endParaRPr lang="tr-TR" sz="1600" dirty="0" smtClean="0"/>
          </a:p>
          <a:p>
            <a:pPr lvl="1"/>
            <a:r>
              <a:rPr lang="tr-TR" sz="2000" dirty="0" err="1" smtClean="0"/>
              <a:t>Ürikolitik</a:t>
            </a:r>
            <a:r>
              <a:rPr lang="tr-TR" sz="2000" dirty="0" smtClean="0"/>
              <a:t> </a:t>
            </a:r>
            <a:r>
              <a:rPr lang="tr-TR" sz="2000" dirty="0"/>
              <a:t>ilaçlar </a:t>
            </a:r>
            <a:endParaRPr lang="tr-TR" sz="2000" dirty="0" smtClean="0"/>
          </a:p>
          <a:p>
            <a:pPr lvl="2"/>
            <a:r>
              <a:rPr lang="tr-TR" sz="1600" dirty="0" err="1" smtClean="0"/>
              <a:t>Pegloticase</a:t>
            </a:r>
            <a:r>
              <a:rPr lang="tr-TR" sz="1600" dirty="0" smtClean="0"/>
              <a:t> </a:t>
            </a:r>
            <a:r>
              <a:rPr lang="tr-TR" sz="1600" dirty="0" err="1"/>
              <a:t>Rasburicase</a:t>
            </a:r>
            <a:r>
              <a:rPr lang="tr-TR" sz="1600" dirty="0"/>
              <a:t> </a:t>
            </a:r>
            <a:endParaRPr lang="tr-TR" sz="1600" dirty="0" smtClean="0"/>
          </a:p>
          <a:p>
            <a:pPr lvl="1"/>
            <a:r>
              <a:rPr lang="tr-TR" dirty="0" err="1" smtClean="0"/>
              <a:t>Ürikozürik</a:t>
            </a:r>
            <a:r>
              <a:rPr lang="tr-TR" dirty="0" smtClean="0"/>
              <a:t> ilaçlar </a:t>
            </a:r>
          </a:p>
          <a:p>
            <a:pPr lvl="2"/>
            <a:r>
              <a:rPr lang="tr-TR" dirty="0" err="1" smtClean="0"/>
              <a:t>Probenesid</a:t>
            </a:r>
            <a:r>
              <a:rPr lang="tr-TR" dirty="0" smtClean="0"/>
              <a:t> </a:t>
            </a:r>
            <a:r>
              <a:rPr lang="tr-TR" dirty="0" err="1"/>
              <a:t>Sülfinpirazon</a:t>
            </a:r>
            <a:r>
              <a:rPr lang="tr-TR" dirty="0"/>
              <a:t> </a:t>
            </a:r>
            <a:r>
              <a:rPr lang="tr-TR" dirty="0" err="1"/>
              <a:t>Benzbromaron</a:t>
            </a:r>
            <a:r>
              <a:rPr lang="tr-TR" dirty="0"/>
              <a:t> </a:t>
            </a:r>
            <a:endParaRPr lang="tr-TR" dirty="0" smtClean="0"/>
          </a:p>
          <a:p>
            <a:pPr lvl="1"/>
            <a:r>
              <a:rPr lang="tr-TR" dirty="0" smtClean="0"/>
              <a:t>Yardımcı </a:t>
            </a:r>
            <a:r>
              <a:rPr lang="tr-TR" dirty="0"/>
              <a:t>ilaçlar </a:t>
            </a:r>
            <a:endParaRPr lang="tr-TR" dirty="0" smtClean="0"/>
          </a:p>
          <a:p>
            <a:pPr lvl="2"/>
            <a:r>
              <a:rPr lang="tr-TR" dirty="0" err="1" smtClean="0"/>
              <a:t>Losartan</a:t>
            </a:r>
            <a:r>
              <a:rPr lang="tr-TR" dirty="0" smtClean="0"/>
              <a:t> </a:t>
            </a:r>
            <a:r>
              <a:rPr lang="tr-TR" dirty="0" err="1"/>
              <a:t>Fenofibrat</a:t>
            </a:r>
            <a:r>
              <a:rPr lang="tr-TR" dirty="0"/>
              <a:t> </a:t>
            </a:r>
            <a:r>
              <a:rPr lang="tr-TR" dirty="0" err="1"/>
              <a:t>Askorbikasit</a:t>
            </a:r>
            <a:endParaRPr lang="tr-TR" dirty="0"/>
          </a:p>
        </p:txBody>
      </p:sp>
      <p:sp>
        <p:nvSpPr>
          <p:cNvPr id="4" name="Dikdörtgen 3"/>
          <p:cNvSpPr/>
          <p:nvPr/>
        </p:nvSpPr>
        <p:spPr>
          <a:xfrm>
            <a:off x="5535927" y="3213129"/>
            <a:ext cx="5465436" cy="584775"/>
          </a:xfrm>
          <a:prstGeom prst="rect">
            <a:avLst/>
          </a:prstGeom>
        </p:spPr>
        <p:txBody>
          <a:bodyPr wrap="square">
            <a:spAutoFit/>
          </a:bodyPr>
          <a:lstStyle/>
          <a:p>
            <a:r>
              <a:rPr lang="tr-TR" sz="1600" b="1" dirty="0">
                <a:solidFill>
                  <a:srgbClr val="FF0000"/>
                </a:solidFill>
              </a:rPr>
              <a:t>Atak esnasında </a:t>
            </a:r>
            <a:r>
              <a:rPr lang="tr-TR" sz="1600" b="1" dirty="0" err="1" smtClean="0">
                <a:solidFill>
                  <a:srgbClr val="FF0000"/>
                </a:solidFill>
              </a:rPr>
              <a:t>antihiperürisemik</a:t>
            </a:r>
            <a:r>
              <a:rPr lang="tr-TR" sz="1600" b="1" dirty="0" smtClean="0">
                <a:solidFill>
                  <a:srgbClr val="FF0000"/>
                </a:solidFill>
              </a:rPr>
              <a:t> tedavi </a:t>
            </a:r>
            <a:r>
              <a:rPr lang="tr-TR" sz="1600" b="1" dirty="0">
                <a:solidFill>
                  <a:srgbClr val="FF0000"/>
                </a:solidFill>
              </a:rPr>
              <a:t>alıyorsa devam edilir. Almıyorsa başlanmaz</a:t>
            </a:r>
          </a:p>
        </p:txBody>
      </p:sp>
      <p:sp>
        <p:nvSpPr>
          <p:cNvPr id="5" name="Dikdörtgen 4"/>
          <p:cNvSpPr/>
          <p:nvPr/>
        </p:nvSpPr>
        <p:spPr>
          <a:xfrm>
            <a:off x="5535927" y="4679657"/>
            <a:ext cx="6096000" cy="615553"/>
          </a:xfrm>
          <a:prstGeom prst="rect">
            <a:avLst/>
          </a:prstGeom>
        </p:spPr>
        <p:txBody>
          <a:bodyPr>
            <a:spAutoFit/>
          </a:bodyPr>
          <a:lstStyle/>
          <a:p>
            <a:r>
              <a:rPr lang="tr-TR" dirty="0"/>
              <a:t> </a:t>
            </a:r>
            <a:r>
              <a:rPr lang="tr-TR" sz="1600" b="1" dirty="0" smtClean="0"/>
              <a:t>Hedef </a:t>
            </a:r>
            <a:r>
              <a:rPr lang="tr-TR" sz="1600" b="1" dirty="0"/>
              <a:t>serum ürik asit düzeyi 6 mg/dl altında, ilerlemiş gutta ise  5 mg/dl altında</a:t>
            </a:r>
          </a:p>
        </p:txBody>
      </p:sp>
    </p:spTree>
    <p:extLst>
      <p:ext uri="{BB962C8B-B14F-4D97-AF65-F5344CB8AC3E}">
        <p14:creationId xmlns:p14="http://schemas.microsoft.com/office/powerpoint/2010/main" val="97437881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xmlns="" id="{2C66E9F7-FA34-4611-9318-205554882AB5}"/>
              </a:ext>
            </a:extLst>
          </p:cNvPr>
          <p:cNvSpPr>
            <a:spLocks noGrp="1"/>
          </p:cNvSpPr>
          <p:nvPr>
            <p:ph type="title"/>
          </p:nvPr>
        </p:nvSpPr>
        <p:spPr>
          <a:xfrm>
            <a:off x="1764779" y="306705"/>
            <a:ext cx="8229600" cy="1143000"/>
          </a:xfrm>
        </p:spPr>
        <p:txBody>
          <a:bodyPr>
            <a:normAutofit/>
          </a:bodyPr>
          <a:lstStyle/>
          <a:p>
            <a:pPr algn="ctr"/>
            <a:r>
              <a:rPr lang="tr-TR" dirty="0"/>
              <a:t>68y, </a:t>
            </a:r>
            <a:r>
              <a:rPr lang="tr-TR" dirty="0" err="1"/>
              <a:t>Şükrüye</a:t>
            </a:r>
            <a:r>
              <a:rPr lang="tr-TR" dirty="0"/>
              <a:t> Teyze</a:t>
            </a:r>
          </a:p>
        </p:txBody>
      </p:sp>
      <p:sp>
        <p:nvSpPr>
          <p:cNvPr id="3" name="İçerik Yer Tutucusu 2">
            <a:extLst>
              <a:ext uri="{FF2B5EF4-FFF2-40B4-BE49-F238E27FC236}">
                <a16:creationId xmlns:a16="http://schemas.microsoft.com/office/drawing/2014/main" xmlns="" id="{49AEA7FC-BC8B-4FEB-92C3-A74633968268}"/>
              </a:ext>
            </a:extLst>
          </p:cNvPr>
          <p:cNvSpPr>
            <a:spLocks noGrp="1"/>
          </p:cNvSpPr>
          <p:nvPr>
            <p:ph idx="1"/>
          </p:nvPr>
        </p:nvSpPr>
        <p:spPr/>
        <p:txBody>
          <a:bodyPr/>
          <a:lstStyle/>
          <a:p>
            <a:r>
              <a:rPr lang="tr-TR" dirty="0"/>
              <a:t>Obezitesi var </a:t>
            </a:r>
          </a:p>
          <a:p>
            <a:r>
              <a:rPr lang="tr-TR" dirty="0"/>
              <a:t>Baston desteğiyle yürüyor</a:t>
            </a:r>
          </a:p>
          <a:p>
            <a:r>
              <a:rPr lang="tr-TR" dirty="0"/>
              <a:t>Kronik diz ağrısı</a:t>
            </a:r>
          </a:p>
          <a:p>
            <a:pPr marL="0" indent="0">
              <a:buNone/>
            </a:pPr>
            <a:endParaRPr lang="tr-TR" dirty="0"/>
          </a:p>
          <a:p>
            <a:r>
              <a:rPr lang="tr-TR" dirty="0"/>
              <a:t>Dizinde şişlik/ısı artışı yok</a:t>
            </a:r>
          </a:p>
          <a:p>
            <a:r>
              <a:rPr lang="tr-TR" dirty="0"/>
              <a:t>Travma yok</a:t>
            </a:r>
          </a:p>
          <a:p>
            <a:r>
              <a:rPr lang="tr-TR" dirty="0" err="1"/>
              <a:t>Krepitasyon</a:t>
            </a:r>
            <a:endParaRPr lang="tr-TR" dirty="0"/>
          </a:p>
          <a:p>
            <a:r>
              <a:rPr lang="tr-TR" dirty="0"/>
              <a:t>Açık, ağrılı ROM</a:t>
            </a:r>
          </a:p>
        </p:txBody>
      </p:sp>
      <p:pic>
        <p:nvPicPr>
          <p:cNvPr id="11268" name="Picture 4" descr="Diz Kireçlenmesi - Fizik Tedavi Rehabilitasyon">
            <a:extLst>
              <a:ext uri="{FF2B5EF4-FFF2-40B4-BE49-F238E27FC236}">
                <a16:creationId xmlns:a16="http://schemas.microsoft.com/office/drawing/2014/main" xmlns="" id="{7E9A4DCD-CFD1-44F7-90DC-810FE8B0B1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32105" y="2162175"/>
            <a:ext cx="2962275" cy="2533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65828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smtClean="0"/>
              <a:t>Tutulan ekleme göre sınıflandırma </a:t>
            </a:r>
            <a:endParaRPr lang="tr-TR" dirty="0"/>
          </a:p>
        </p:txBody>
      </p:sp>
      <p:sp>
        <p:nvSpPr>
          <p:cNvPr id="3" name="İçerik Yer Tutucusu 2"/>
          <p:cNvSpPr>
            <a:spLocks noGrp="1"/>
          </p:cNvSpPr>
          <p:nvPr>
            <p:ph idx="1"/>
          </p:nvPr>
        </p:nvSpPr>
        <p:spPr/>
        <p:txBody>
          <a:bodyPr>
            <a:normAutofit fontScale="92500" lnSpcReduction="20000"/>
          </a:bodyPr>
          <a:lstStyle/>
          <a:p>
            <a:r>
              <a:rPr lang="sv-SE" b="1" dirty="0" smtClean="0"/>
              <a:t>A. Tutulan eklem sayısına göre </a:t>
            </a:r>
            <a:endParaRPr lang="tr-TR" b="1" dirty="0" smtClean="0"/>
          </a:p>
          <a:p>
            <a:pPr lvl="1"/>
            <a:r>
              <a:rPr lang="tr-TR" dirty="0" err="1" smtClean="0"/>
              <a:t>Monoartikuler</a:t>
            </a:r>
            <a:r>
              <a:rPr lang="tr-TR" dirty="0" smtClean="0"/>
              <a:t>, </a:t>
            </a:r>
            <a:r>
              <a:rPr lang="tr-TR" dirty="0" err="1" smtClean="0"/>
              <a:t>oligoartikuler</a:t>
            </a:r>
            <a:r>
              <a:rPr lang="tr-TR" dirty="0" smtClean="0"/>
              <a:t>, </a:t>
            </a:r>
            <a:r>
              <a:rPr lang="tr-TR" dirty="0" err="1" smtClean="0"/>
              <a:t>poliartikuler</a:t>
            </a:r>
            <a:r>
              <a:rPr lang="tr-TR" dirty="0" smtClean="0"/>
              <a:t> </a:t>
            </a:r>
          </a:p>
          <a:p>
            <a:r>
              <a:rPr lang="tr-TR" b="1" dirty="0" smtClean="0"/>
              <a:t>B. Tutulan eklem lokalizasyonuna göre </a:t>
            </a:r>
          </a:p>
          <a:p>
            <a:pPr lvl="1"/>
            <a:r>
              <a:rPr lang="pt-BR" dirty="0" smtClean="0"/>
              <a:t>Kalça </a:t>
            </a:r>
            <a:r>
              <a:rPr lang="tr-TR" dirty="0" smtClean="0"/>
              <a:t> </a:t>
            </a:r>
            <a:r>
              <a:rPr lang="pt-BR" dirty="0" smtClean="0"/>
              <a:t>  </a:t>
            </a:r>
            <a:endParaRPr lang="tr-TR" dirty="0" smtClean="0"/>
          </a:p>
          <a:p>
            <a:pPr lvl="1"/>
            <a:r>
              <a:rPr lang="pt-BR" dirty="0" smtClean="0"/>
              <a:t>Diz  </a:t>
            </a:r>
            <a:endParaRPr lang="tr-TR" dirty="0" smtClean="0"/>
          </a:p>
          <a:p>
            <a:pPr lvl="1"/>
            <a:r>
              <a:rPr lang="pt-BR" dirty="0" smtClean="0"/>
              <a:t>El </a:t>
            </a:r>
            <a:r>
              <a:rPr lang="tr-TR" dirty="0" smtClean="0"/>
              <a:t> </a:t>
            </a:r>
          </a:p>
          <a:p>
            <a:pPr lvl="1"/>
            <a:r>
              <a:rPr lang="pt-BR" dirty="0" smtClean="0"/>
              <a:t>Vertebra </a:t>
            </a:r>
            <a:endParaRPr lang="tr-TR" dirty="0" smtClean="0"/>
          </a:p>
          <a:p>
            <a:pPr lvl="1"/>
            <a:r>
              <a:rPr lang="tr-TR" dirty="0" smtClean="0"/>
              <a:t>Diğer</a:t>
            </a:r>
          </a:p>
          <a:p>
            <a:r>
              <a:rPr lang="tr-TR" sz="2600" dirty="0" smtClean="0"/>
              <a:t>Diz, kalça, birinci </a:t>
            </a:r>
            <a:r>
              <a:rPr lang="tr-TR" sz="2600" dirty="0" err="1" smtClean="0"/>
              <a:t>metatarsofalangeal</a:t>
            </a:r>
            <a:r>
              <a:rPr lang="tr-TR" sz="2600" dirty="0" smtClean="0"/>
              <a:t> eklem, </a:t>
            </a:r>
            <a:r>
              <a:rPr lang="tr-TR" sz="2600" dirty="0" err="1" smtClean="0"/>
              <a:t>servikal</a:t>
            </a:r>
            <a:r>
              <a:rPr lang="tr-TR" sz="2600" dirty="0" smtClean="0"/>
              <a:t> ve </a:t>
            </a:r>
            <a:r>
              <a:rPr lang="tr-TR" sz="2600" dirty="0" err="1" smtClean="0"/>
              <a:t>lomber</a:t>
            </a:r>
            <a:r>
              <a:rPr lang="tr-TR" sz="2600" dirty="0" smtClean="0"/>
              <a:t> </a:t>
            </a:r>
          </a:p>
          <a:p>
            <a:r>
              <a:rPr lang="tr-TR" sz="2600" dirty="0" smtClean="0"/>
              <a:t>omurga </a:t>
            </a:r>
            <a:r>
              <a:rPr lang="tr-TR" sz="2600" dirty="0" smtClean="0"/>
              <a:t>eklemlerinde </a:t>
            </a:r>
            <a:r>
              <a:rPr lang="tr-TR" sz="2600" dirty="0" smtClean="0"/>
              <a:t>oldukça sıktır.</a:t>
            </a:r>
          </a:p>
          <a:p>
            <a:r>
              <a:rPr lang="tr-TR" sz="2600" dirty="0"/>
              <a:t>Elde tutulan eklemler sıklıkla </a:t>
            </a:r>
            <a:r>
              <a:rPr lang="tr-TR" sz="2600" dirty="0" err="1"/>
              <a:t>distal</a:t>
            </a:r>
            <a:r>
              <a:rPr lang="tr-TR" sz="2600" dirty="0"/>
              <a:t> </a:t>
            </a:r>
            <a:r>
              <a:rPr lang="tr-TR" sz="2600" dirty="0" err="1"/>
              <a:t>interfalangeal</a:t>
            </a:r>
            <a:r>
              <a:rPr lang="tr-TR" sz="2600" dirty="0"/>
              <a:t> eklemler, </a:t>
            </a:r>
          </a:p>
          <a:p>
            <a:r>
              <a:rPr lang="tr-TR" sz="2600" dirty="0"/>
              <a:t>birinci </a:t>
            </a:r>
            <a:r>
              <a:rPr lang="tr-TR" sz="2600" dirty="0" err="1"/>
              <a:t>karpometakarpal</a:t>
            </a:r>
            <a:r>
              <a:rPr lang="tr-TR" sz="2600" dirty="0"/>
              <a:t> </a:t>
            </a:r>
            <a:r>
              <a:rPr lang="tr-TR" sz="2600" dirty="0" smtClean="0"/>
              <a:t>eklemdir. </a:t>
            </a:r>
            <a:endParaRPr lang="tr-TR" sz="2600" dirty="0"/>
          </a:p>
          <a:p>
            <a:endParaRPr lang="tr-TR" dirty="0"/>
          </a:p>
        </p:txBody>
      </p:sp>
      <p:pic>
        <p:nvPicPr>
          <p:cNvPr id="4" name="Picture 2"/>
          <p:cNvPicPr>
            <a:picLocks noChangeAspect="1"/>
          </p:cNvPicPr>
          <p:nvPr/>
        </p:nvPicPr>
        <p:blipFill>
          <a:blip r:embed="rId3"/>
          <a:stretch>
            <a:fillRect/>
          </a:stretch>
        </p:blipFill>
        <p:spPr>
          <a:xfrm>
            <a:off x="8929414" y="1"/>
            <a:ext cx="3262586" cy="5002924"/>
          </a:xfrm>
          <a:prstGeom prst="rect">
            <a:avLst/>
          </a:prstGeom>
        </p:spPr>
      </p:pic>
      <p:sp>
        <p:nvSpPr>
          <p:cNvPr id="5" name="5-Nokta Yıldız 4"/>
          <p:cNvSpPr/>
          <p:nvPr/>
        </p:nvSpPr>
        <p:spPr>
          <a:xfrm>
            <a:off x="1345324" y="2879834"/>
            <a:ext cx="178676" cy="178676"/>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5-Nokta Yıldız 5"/>
          <p:cNvSpPr/>
          <p:nvPr/>
        </p:nvSpPr>
        <p:spPr>
          <a:xfrm>
            <a:off x="1345324" y="3193447"/>
            <a:ext cx="178676" cy="178676"/>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333195719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xmlns="" id="{5A73FA76-E8D2-96B9-5F5A-51DAE34F4838}"/>
              </a:ext>
            </a:extLst>
          </p:cNvPr>
          <p:cNvSpPr>
            <a:spLocks noGrp="1"/>
          </p:cNvSpPr>
          <p:nvPr>
            <p:ph type="title"/>
          </p:nvPr>
        </p:nvSpPr>
        <p:spPr/>
        <p:txBody>
          <a:bodyPr/>
          <a:lstStyle/>
          <a:p>
            <a:pPr algn="ctr"/>
            <a:r>
              <a:rPr lang="tr-TR" dirty="0"/>
              <a:t>Yaklaşımınız?</a:t>
            </a:r>
          </a:p>
        </p:txBody>
      </p:sp>
      <p:sp>
        <p:nvSpPr>
          <p:cNvPr id="3" name="İçerik Yer Tutucusu 2">
            <a:extLst>
              <a:ext uri="{FF2B5EF4-FFF2-40B4-BE49-F238E27FC236}">
                <a16:creationId xmlns:a16="http://schemas.microsoft.com/office/drawing/2014/main" xmlns="" id="{7A021FB9-05C3-C284-1322-C39FB8F1BA42}"/>
              </a:ext>
            </a:extLst>
          </p:cNvPr>
          <p:cNvSpPr>
            <a:spLocks noGrp="1"/>
          </p:cNvSpPr>
          <p:nvPr>
            <p:ph idx="1"/>
          </p:nvPr>
        </p:nvSpPr>
        <p:spPr/>
        <p:txBody>
          <a:bodyPr/>
          <a:lstStyle/>
          <a:p>
            <a:endParaRPr lang="tr-TR" dirty="0"/>
          </a:p>
        </p:txBody>
      </p:sp>
    </p:spTree>
    <p:extLst>
      <p:ext uri="{BB962C8B-B14F-4D97-AF65-F5344CB8AC3E}">
        <p14:creationId xmlns:p14="http://schemas.microsoft.com/office/powerpoint/2010/main" val="333023334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xmlns="" id="{2C66E9F7-FA34-4611-9318-205554882AB5}"/>
              </a:ext>
            </a:extLst>
          </p:cNvPr>
          <p:cNvSpPr>
            <a:spLocks noGrp="1"/>
          </p:cNvSpPr>
          <p:nvPr>
            <p:ph type="title"/>
          </p:nvPr>
        </p:nvSpPr>
        <p:spPr>
          <a:xfrm>
            <a:off x="1764779" y="306705"/>
            <a:ext cx="8229600" cy="1143000"/>
          </a:xfrm>
        </p:spPr>
        <p:txBody>
          <a:bodyPr>
            <a:normAutofit/>
          </a:bodyPr>
          <a:lstStyle/>
          <a:p>
            <a:pPr algn="ctr"/>
            <a:r>
              <a:rPr lang="tr-TR" dirty="0"/>
              <a:t>68y, </a:t>
            </a:r>
            <a:r>
              <a:rPr lang="tr-TR" dirty="0" err="1"/>
              <a:t>Şükrüye</a:t>
            </a:r>
            <a:r>
              <a:rPr lang="tr-TR" dirty="0"/>
              <a:t> Teyze</a:t>
            </a:r>
          </a:p>
        </p:txBody>
      </p:sp>
      <p:sp>
        <p:nvSpPr>
          <p:cNvPr id="3" name="İçerik Yer Tutucusu 2">
            <a:extLst>
              <a:ext uri="{FF2B5EF4-FFF2-40B4-BE49-F238E27FC236}">
                <a16:creationId xmlns:a16="http://schemas.microsoft.com/office/drawing/2014/main" xmlns="" id="{49AEA7FC-BC8B-4FEB-92C3-A74633968268}"/>
              </a:ext>
            </a:extLst>
          </p:cNvPr>
          <p:cNvSpPr>
            <a:spLocks noGrp="1"/>
          </p:cNvSpPr>
          <p:nvPr>
            <p:ph idx="1"/>
          </p:nvPr>
        </p:nvSpPr>
        <p:spPr/>
        <p:txBody>
          <a:bodyPr/>
          <a:lstStyle/>
          <a:p>
            <a:r>
              <a:rPr lang="tr-TR" dirty="0"/>
              <a:t>Obezitesi var </a:t>
            </a:r>
          </a:p>
          <a:p>
            <a:r>
              <a:rPr lang="tr-TR" dirty="0"/>
              <a:t>Baston desteğiyle yürüyor</a:t>
            </a:r>
          </a:p>
          <a:p>
            <a:r>
              <a:rPr lang="tr-TR" dirty="0"/>
              <a:t>Kronik diz ağrısı</a:t>
            </a:r>
          </a:p>
          <a:p>
            <a:pPr marL="0" indent="0">
              <a:buNone/>
            </a:pPr>
            <a:endParaRPr lang="tr-TR" dirty="0"/>
          </a:p>
          <a:p>
            <a:r>
              <a:rPr lang="tr-TR" dirty="0"/>
              <a:t>Dizinde şişlik/ısı artışı yok</a:t>
            </a:r>
          </a:p>
          <a:p>
            <a:r>
              <a:rPr lang="tr-TR" dirty="0"/>
              <a:t>Travma yok</a:t>
            </a:r>
          </a:p>
          <a:p>
            <a:r>
              <a:rPr lang="tr-TR" dirty="0" err="1"/>
              <a:t>Krepitasyon</a:t>
            </a:r>
            <a:endParaRPr lang="tr-TR" dirty="0"/>
          </a:p>
          <a:p>
            <a:r>
              <a:rPr lang="tr-TR" dirty="0"/>
              <a:t>Açık, ağrılı ROM</a:t>
            </a:r>
          </a:p>
        </p:txBody>
      </p:sp>
      <p:graphicFrame>
        <p:nvGraphicFramePr>
          <p:cNvPr id="5" name="Tablo 4">
            <a:extLst>
              <a:ext uri="{FF2B5EF4-FFF2-40B4-BE49-F238E27FC236}">
                <a16:creationId xmlns:a16="http://schemas.microsoft.com/office/drawing/2014/main" xmlns="" id="{149F0C7A-71F3-4239-B145-DEFEB10D964B}"/>
              </a:ext>
            </a:extLst>
          </p:cNvPr>
          <p:cNvGraphicFramePr>
            <a:graphicFrameLocks noGrp="1"/>
          </p:cNvGraphicFramePr>
          <p:nvPr/>
        </p:nvGraphicFramePr>
        <p:xfrm>
          <a:off x="5540462" y="5362575"/>
          <a:ext cx="4488160" cy="1188720"/>
        </p:xfrm>
        <a:graphic>
          <a:graphicData uri="http://schemas.openxmlformats.org/drawingml/2006/table">
            <a:tbl>
              <a:tblPr firstRow="1" bandRow="1">
                <a:tableStyleId>{FABFCF23-3B69-468F-B69F-88F6DE6A72F2}</a:tableStyleId>
              </a:tblPr>
              <a:tblGrid>
                <a:gridCol w="4488160">
                  <a:extLst>
                    <a:ext uri="{9D8B030D-6E8A-4147-A177-3AD203B41FA5}">
                      <a16:colId xmlns:a16="http://schemas.microsoft.com/office/drawing/2014/main" xmlns="" val="585057252"/>
                    </a:ext>
                  </a:extLst>
                </a:gridCol>
              </a:tblGrid>
              <a:tr h="370840">
                <a:tc>
                  <a:txBody>
                    <a:bodyPr/>
                    <a:lstStyle/>
                    <a:p>
                      <a:endParaRPr lang="tr-TR" dirty="0"/>
                    </a:p>
                    <a:p>
                      <a:r>
                        <a:rPr lang="tr-TR" dirty="0"/>
                        <a:t>Diz ROM</a:t>
                      </a:r>
                    </a:p>
                    <a:p>
                      <a:r>
                        <a:rPr lang="tr-TR" dirty="0" err="1"/>
                        <a:t>Quadriceps</a:t>
                      </a:r>
                      <a:r>
                        <a:rPr lang="tr-TR" dirty="0"/>
                        <a:t> </a:t>
                      </a:r>
                      <a:r>
                        <a:rPr lang="tr-TR" dirty="0" err="1"/>
                        <a:t>izometrik</a:t>
                      </a:r>
                      <a:r>
                        <a:rPr lang="tr-TR" dirty="0"/>
                        <a:t> güçlendirme</a:t>
                      </a:r>
                    </a:p>
                    <a:p>
                      <a:endParaRPr lang="tr-TR" dirty="0"/>
                    </a:p>
                  </a:txBody>
                  <a:tcPr/>
                </a:tc>
                <a:extLst>
                  <a:ext uri="{0D108BD9-81ED-4DB2-BD59-A6C34878D82A}">
                    <a16:rowId xmlns:a16="http://schemas.microsoft.com/office/drawing/2014/main" xmlns="" val="1792700841"/>
                  </a:ext>
                </a:extLst>
              </a:tr>
            </a:tbl>
          </a:graphicData>
        </a:graphic>
      </p:graphicFrame>
      <p:pic>
        <p:nvPicPr>
          <p:cNvPr id="11268" name="Picture 4" descr="Diz Kireçlenmesi - Fizik Tedavi Rehabilitasyon">
            <a:extLst>
              <a:ext uri="{FF2B5EF4-FFF2-40B4-BE49-F238E27FC236}">
                <a16:creationId xmlns:a16="http://schemas.microsoft.com/office/drawing/2014/main" xmlns="" id="{7E9A4DCD-CFD1-44F7-90DC-810FE8B0B1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32105" y="2162175"/>
            <a:ext cx="2962275" cy="2533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3523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xmlns="" id="{9ACFDB57-6713-4CAF-8309-31D809161636}"/>
              </a:ext>
            </a:extLst>
          </p:cNvPr>
          <p:cNvSpPr>
            <a:spLocks noGrp="1"/>
          </p:cNvSpPr>
          <p:nvPr>
            <p:ph type="title"/>
          </p:nvPr>
        </p:nvSpPr>
        <p:spPr/>
        <p:txBody>
          <a:bodyPr/>
          <a:lstStyle/>
          <a:p>
            <a:pPr algn="ctr"/>
            <a:r>
              <a:rPr lang="tr-TR" dirty="0"/>
              <a:t>Diz ROM egzersizleri</a:t>
            </a:r>
          </a:p>
        </p:txBody>
      </p:sp>
      <p:pic>
        <p:nvPicPr>
          <p:cNvPr id="18434" name="Picture 2" descr="Diz Egzersizleri - Op. Dr. Haldun Seyhan">
            <a:extLst>
              <a:ext uri="{FF2B5EF4-FFF2-40B4-BE49-F238E27FC236}">
                <a16:creationId xmlns:a16="http://schemas.microsoft.com/office/drawing/2014/main" xmlns="" id="{A6C5222F-E3E7-472B-9AC2-85E3F1F09475}"/>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847528" y="2276873"/>
            <a:ext cx="8156198" cy="32198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075469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xmlns="" id="{B7DDC2C5-F25B-4FC1-907C-FD9DA582EFF5}"/>
              </a:ext>
            </a:extLst>
          </p:cNvPr>
          <p:cNvSpPr>
            <a:spLocks noGrp="1"/>
          </p:cNvSpPr>
          <p:nvPr>
            <p:ph type="title"/>
          </p:nvPr>
        </p:nvSpPr>
        <p:spPr>
          <a:xfrm>
            <a:off x="1981200" y="365761"/>
            <a:ext cx="8229600" cy="1143000"/>
          </a:xfrm>
        </p:spPr>
        <p:txBody>
          <a:bodyPr>
            <a:normAutofit/>
          </a:bodyPr>
          <a:lstStyle/>
          <a:p>
            <a:r>
              <a:rPr lang="tr-TR" dirty="0" err="1"/>
              <a:t>Quadriceps</a:t>
            </a:r>
            <a:r>
              <a:rPr lang="tr-TR" dirty="0"/>
              <a:t> </a:t>
            </a:r>
            <a:r>
              <a:rPr lang="tr-TR" dirty="0" err="1"/>
              <a:t>izometrik</a:t>
            </a:r>
            <a:r>
              <a:rPr lang="tr-TR" dirty="0"/>
              <a:t> güçlendirme</a:t>
            </a:r>
          </a:p>
        </p:txBody>
      </p:sp>
      <p:pic>
        <p:nvPicPr>
          <p:cNvPr id="17416" name="Picture 8" descr="Diz Egzersiz Programı - Doktor Fizik">
            <a:extLst>
              <a:ext uri="{FF2B5EF4-FFF2-40B4-BE49-F238E27FC236}">
                <a16:creationId xmlns:a16="http://schemas.microsoft.com/office/drawing/2014/main" xmlns="" id="{DBC1E4E8-74B1-4DE9-BCC1-E65FB24AE0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1694776"/>
            <a:ext cx="7844438" cy="432215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Diz Egzersizleri-Kuantum Fizik Tedavi Merkezi - YouTube">
            <a:extLst>
              <a:ext uri="{FF2B5EF4-FFF2-40B4-BE49-F238E27FC236}">
                <a16:creationId xmlns:a16="http://schemas.microsoft.com/office/drawing/2014/main" xmlns="" id="{D9F64393-A39B-440A-AF93-D3E0B028BBD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51784" y="2066804"/>
            <a:ext cx="3384376" cy="13621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923382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xmlns="" id="{CE2B4582-0ED1-CDD2-DF42-5ED5F962681C}"/>
              </a:ext>
            </a:extLst>
          </p:cNvPr>
          <p:cNvSpPr>
            <a:spLocks noGrp="1"/>
          </p:cNvSpPr>
          <p:nvPr>
            <p:ph type="title"/>
          </p:nvPr>
        </p:nvSpPr>
        <p:spPr/>
        <p:txBody>
          <a:bodyPr/>
          <a:lstStyle/>
          <a:p>
            <a:pPr algn="ctr"/>
            <a:r>
              <a:rPr lang="tr-TR" dirty="0"/>
              <a:t>Günlük Yaşam Önerileriniz?</a:t>
            </a:r>
          </a:p>
        </p:txBody>
      </p:sp>
      <p:sp>
        <p:nvSpPr>
          <p:cNvPr id="3" name="İçerik Yer Tutucusu 2">
            <a:extLst>
              <a:ext uri="{FF2B5EF4-FFF2-40B4-BE49-F238E27FC236}">
                <a16:creationId xmlns:a16="http://schemas.microsoft.com/office/drawing/2014/main" xmlns="" id="{1B35799D-F562-DCA0-B10D-DDC4A74CC8D2}"/>
              </a:ext>
            </a:extLst>
          </p:cNvPr>
          <p:cNvSpPr>
            <a:spLocks noGrp="1"/>
          </p:cNvSpPr>
          <p:nvPr>
            <p:ph idx="1"/>
          </p:nvPr>
        </p:nvSpPr>
        <p:spPr/>
        <p:txBody>
          <a:bodyPr/>
          <a:lstStyle/>
          <a:p>
            <a:endParaRPr lang="tr-TR"/>
          </a:p>
        </p:txBody>
      </p:sp>
    </p:spTree>
    <p:extLst>
      <p:ext uri="{BB962C8B-B14F-4D97-AF65-F5344CB8AC3E}">
        <p14:creationId xmlns:p14="http://schemas.microsoft.com/office/powerpoint/2010/main" val="322262872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xmlns="" id="{C6924122-203B-4CAD-AF39-48EA4F226109}"/>
              </a:ext>
            </a:extLst>
          </p:cNvPr>
          <p:cNvSpPr>
            <a:spLocks noGrp="1"/>
          </p:cNvSpPr>
          <p:nvPr>
            <p:ph type="title"/>
          </p:nvPr>
        </p:nvSpPr>
        <p:spPr/>
        <p:txBody>
          <a:bodyPr/>
          <a:lstStyle/>
          <a:p>
            <a:r>
              <a:rPr lang="tr-TR" dirty="0"/>
              <a:t>Öneriler</a:t>
            </a:r>
          </a:p>
        </p:txBody>
      </p:sp>
      <p:sp>
        <p:nvSpPr>
          <p:cNvPr id="4" name="Rectangle 3">
            <a:extLst>
              <a:ext uri="{FF2B5EF4-FFF2-40B4-BE49-F238E27FC236}">
                <a16:creationId xmlns:a16="http://schemas.microsoft.com/office/drawing/2014/main" xmlns="" id="{AADB4811-8509-41C4-AD1D-240B65F7F07F}"/>
              </a:ext>
            </a:extLst>
          </p:cNvPr>
          <p:cNvSpPr>
            <a:spLocks noGrp="1" noChangeArrowheads="1"/>
          </p:cNvSpPr>
          <p:nvPr>
            <p:ph idx="1"/>
          </p:nvPr>
        </p:nvSpPr>
        <p:spPr>
          <a:xfrm>
            <a:off x="1981200" y="1935164"/>
            <a:ext cx="8229600" cy="4389437"/>
          </a:xfrm>
        </p:spPr>
        <p:txBody>
          <a:bodyPr>
            <a:normAutofit fontScale="92500" lnSpcReduction="20000"/>
          </a:bodyPr>
          <a:lstStyle/>
          <a:p>
            <a:pPr algn="just">
              <a:lnSpc>
                <a:spcPct val="120000"/>
              </a:lnSpc>
            </a:pPr>
            <a:r>
              <a:rPr lang="tr-TR" altLang="tr-TR" dirty="0">
                <a:cs typeface="Times New Roman" panose="02020603050405020304" pitchFamily="18" charset="0"/>
              </a:rPr>
              <a:t>Kilo verme</a:t>
            </a:r>
          </a:p>
          <a:p>
            <a:pPr algn="just">
              <a:lnSpc>
                <a:spcPct val="120000"/>
              </a:lnSpc>
            </a:pPr>
            <a:r>
              <a:rPr lang="tr-TR" altLang="tr-TR" dirty="0">
                <a:cs typeface="Times New Roman" panose="02020603050405020304" pitchFamily="18" charset="0"/>
              </a:rPr>
              <a:t>Diz eklemini bükme</a:t>
            </a:r>
          </a:p>
          <a:p>
            <a:pPr marL="0" indent="0" algn="just">
              <a:lnSpc>
                <a:spcPct val="120000"/>
              </a:lnSpc>
              <a:buNone/>
            </a:pPr>
            <a:r>
              <a:rPr lang="tr-TR" altLang="tr-TR" dirty="0">
                <a:cs typeface="Times New Roman" panose="02020603050405020304" pitchFamily="18" charset="0"/>
              </a:rPr>
              <a:t>hareketinden kaçınma</a:t>
            </a:r>
          </a:p>
          <a:p>
            <a:pPr algn="just">
              <a:lnSpc>
                <a:spcPct val="120000"/>
              </a:lnSpc>
            </a:pPr>
            <a:r>
              <a:rPr lang="tr-TR" altLang="tr-TR" dirty="0">
                <a:cs typeface="Times New Roman" panose="02020603050405020304" pitchFamily="18" charset="0"/>
              </a:rPr>
              <a:t>Düzenli yürüyüş,</a:t>
            </a:r>
          </a:p>
          <a:p>
            <a:pPr marL="0" indent="0" algn="just">
              <a:lnSpc>
                <a:spcPct val="120000"/>
              </a:lnSpc>
              <a:buNone/>
            </a:pPr>
            <a:r>
              <a:rPr lang="tr-TR" altLang="tr-TR" dirty="0">
                <a:cs typeface="Times New Roman" panose="02020603050405020304" pitchFamily="18" charset="0"/>
              </a:rPr>
              <a:t>yüzme gibi </a:t>
            </a:r>
          </a:p>
          <a:p>
            <a:pPr marL="0" indent="0" algn="just">
              <a:lnSpc>
                <a:spcPct val="120000"/>
              </a:lnSpc>
              <a:buNone/>
            </a:pPr>
            <a:r>
              <a:rPr lang="tr-TR" altLang="tr-TR" dirty="0">
                <a:cs typeface="Times New Roman" panose="02020603050405020304" pitchFamily="18" charset="0"/>
              </a:rPr>
              <a:t>düşük/orta dereceli</a:t>
            </a:r>
          </a:p>
          <a:p>
            <a:pPr marL="0" indent="0" algn="just">
              <a:lnSpc>
                <a:spcPct val="120000"/>
              </a:lnSpc>
              <a:buNone/>
            </a:pPr>
            <a:r>
              <a:rPr lang="tr-TR" altLang="tr-TR" dirty="0">
                <a:cs typeface="Times New Roman" panose="02020603050405020304" pitchFamily="18" charset="0"/>
              </a:rPr>
              <a:t>yüklenme oluşturan </a:t>
            </a:r>
          </a:p>
          <a:p>
            <a:pPr marL="0" indent="0" algn="just">
              <a:lnSpc>
                <a:spcPct val="120000"/>
              </a:lnSpc>
              <a:buNone/>
            </a:pPr>
            <a:r>
              <a:rPr lang="tr-TR" altLang="tr-TR" dirty="0">
                <a:cs typeface="Times New Roman" panose="02020603050405020304" pitchFamily="18" charset="0"/>
              </a:rPr>
              <a:t>spor aktiviteleri ve egzersizler önerilmeli</a:t>
            </a:r>
          </a:p>
          <a:p>
            <a:pPr eaLnBrk="1" hangingPunct="1"/>
            <a:endParaRPr lang="tr-TR" altLang="tr-TR" dirty="0"/>
          </a:p>
        </p:txBody>
      </p:sp>
      <p:pic>
        <p:nvPicPr>
          <p:cNvPr id="12290" name="Picture 2" descr="Study Shows Tai Chi and Physical Therapy Were Equally Helpful for Knee  Osteoarthritis | NCCIH">
            <a:extLst>
              <a:ext uri="{FF2B5EF4-FFF2-40B4-BE49-F238E27FC236}">
                <a16:creationId xmlns:a16="http://schemas.microsoft.com/office/drawing/2014/main" xmlns="" id="{962CDE39-8270-47E0-B0D1-EEB053F3F6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0016" y="978408"/>
            <a:ext cx="4167906" cy="41679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814740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838200" y="467053"/>
            <a:ext cx="10515600" cy="1325563"/>
          </a:xfrm>
        </p:spPr>
        <p:txBody>
          <a:bodyPr/>
          <a:lstStyle/>
          <a:p>
            <a:r>
              <a:rPr lang="tr-TR" dirty="0" smtClean="0"/>
              <a:t>KAYNAKLAR</a:t>
            </a:r>
            <a:endParaRPr lang="tr-TR" dirty="0"/>
          </a:p>
        </p:txBody>
      </p:sp>
      <p:sp>
        <p:nvSpPr>
          <p:cNvPr id="3" name="İçerik Yer Tutucusu 2"/>
          <p:cNvSpPr>
            <a:spLocks noGrp="1"/>
          </p:cNvSpPr>
          <p:nvPr>
            <p:ph idx="1"/>
          </p:nvPr>
        </p:nvSpPr>
        <p:spPr/>
        <p:txBody>
          <a:bodyPr>
            <a:normAutofit/>
          </a:bodyPr>
          <a:lstStyle/>
          <a:p>
            <a:r>
              <a:rPr lang="tr-TR" sz="1000" dirty="0" err="1" smtClean="0"/>
              <a:t>UpToDate</a:t>
            </a:r>
            <a:endParaRPr lang="tr-TR" sz="1000" dirty="0" smtClean="0"/>
          </a:p>
          <a:p>
            <a:r>
              <a:rPr lang="tr-TR" sz="1000" dirty="0" err="1">
                <a:hlinkClick r:id="rId2"/>
              </a:rPr>
              <a:t>Rakel</a:t>
            </a:r>
            <a:r>
              <a:rPr lang="tr-TR" sz="1000" dirty="0">
                <a:hlinkClick r:id="rId2"/>
              </a:rPr>
              <a:t> Aile </a:t>
            </a:r>
            <a:r>
              <a:rPr lang="tr-TR" sz="1000" dirty="0" smtClean="0">
                <a:hlinkClick r:id="rId2"/>
              </a:rPr>
              <a:t>Hekimliği</a:t>
            </a:r>
          </a:p>
          <a:p>
            <a:r>
              <a:rPr lang="tr-TR" sz="1000" dirty="0" smtClean="0">
                <a:hlinkClick r:id="rId2"/>
              </a:rPr>
              <a:t>PUBMED</a:t>
            </a:r>
            <a:endParaRPr lang="tr-TR" sz="1000" dirty="0">
              <a:hlinkClick r:id="rId2"/>
            </a:endParaRPr>
          </a:p>
          <a:p>
            <a:r>
              <a:rPr lang="tr-TR" sz="1000" dirty="0" smtClean="0"/>
              <a:t>Ali Bilge1, Ragıp Gökhan Ulusoy1, Sefer Üstebay2, Ömür Öztürk3 1Kafkas Üniversitesi Tıp Fakültesi, Ortopedi ve Travmatoloji Anabilim Dalı, 2Pediatri Anabilim Dalı, 3Anesteziyoloji ve </a:t>
            </a:r>
            <a:r>
              <a:rPr lang="tr-TR" sz="1000" dirty="0" err="1" smtClean="0"/>
              <a:t>Reanimasyon</a:t>
            </a:r>
            <a:r>
              <a:rPr lang="tr-TR" sz="1000" dirty="0" smtClean="0"/>
              <a:t> Anabilim Dalı, Kars, Türkiye </a:t>
            </a:r>
          </a:p>
          <a:p>
            <a:r>
              <a:rPr lang="tr-TR" sz="1000" dirty="0" smtClean="0">
                <a:hlinkClick r:id="rId3"/>
              </a:rPr>
              <a:t>https://www.veriheal.com/conditions/osteoarthritis/</a:t>
            </a:r>
            <a:endParaRPr lang="tr-TR" sz="1000" dirty="0" smtClean="0"/>
          </a:p>
          <a:p>
            <a:r>
              <a:rPr lang="tr-TR" sz="1000" dirty="0" err="1"/>
              <a:t>Guler</a:t>
            </a:r>
            <a:r>
              <a:rPr lang="tr-TR" sz="1000" dirty="0"/>
              <a:t> Uysal F, Başaran S.  </a:t>
            </a:r>
            <a:r>
              <a:rPr lang="tr-TR" sz="1000" dirty="0" err="1"/>
              <a:t>Kneeoteoart</a:t>
            </a:r>
            <a:r>
              <a:rPr lang="tr-TR" sz="1000" dirty="0"/>
              <a:t>- </a:t>
            </a:r>
            <a:r>
              <a:rPr lang="tr-TR" sz="1000" dirty="0" err="1"/>
              <a:t>hritis</a:t>
            </a:r>
            <a:r>
              <a:rPr lang="tr-TR" sz="1000" dirty="0"/>
              <a:t> </a:t>
            </a:r>
            <a:r>
              <a:rPr lang="tr-TR" sz="1000" dirty="0" err="1"/>
              <a:t>Turl</a:t>
            </a:r>
            <a:r>
              <a:rPr lang="tr-TR" sz="1000" dirty="0"/>
              <a:t> J </a:t>
            </a:r>
            <a:r>
              <a:rPr lang="tr-TR" sz="1000" dirty="0" err="1"/>
              <a:t>Phys</a:t>
            </a:r>
            <a:r>
              <a:rPr lang="tr-TR" sz="1000" dirty="0"/>
              <a:t> </a:t>
            </a:r>
            <a:r>
              <a:rPr lang="tr-TR" sz="1000" dirty="0" err="1"/>
              <a:t>Med</a:t>
            </a:r>
            <a:r>
              <a:rPr lang="tr-TR" sz="1000" dirty="0"/>
              <a:t> </a:t>
            </a:r>
            <a:r>
              <a:rPr lang="tr-TR" sz="1000" dirty="0" err="1"/>
              <a:t>Rehab</a:t>
            </a:r>
            <a:r>
              <a:rPr lang="tr-TR" sz="1000" dirty="0"/>
              <a:t>. 2009;55 </a:t>
            </a:r>
            <a:r>
              <a:rPr lang="tr-TR" sz="1000" dirty="0" err="1"/>
              <a:t>Suppl</a:t>
            </a:r>
            <a:r>
              <a:rPr lang="tr-TR" sz="1000" dirty="0"/>
              <a:t> 1;1-7 </a:t>
            </a:r>
            <a:endParaRPr lang="tr-TR" sz="1000" dirty="0" smtClean="0"/>
          </a:p>
          <a:p>
            <a:r>
              <a:rPr lang="tr-TR" sz="1000" dirty="0" err="1">
                <a:latin typeface="Noto Sans"/>
                <a:hlinkClick r:id="rId4"/>
              </a:rPr>
              <a:t>Messier</a:t>
            </a:r>
            <a:r>
              <a:rPr lang="tr-TR" sz="1000" dirty="0">
                <a:latin typeface="Noto Sans"/>
                <a:hlinkClick r:id="rId4"/>
              </a:rPr>
              <a:t> SP, </a:t>
            </a:r>
            <a:r>
              <a:rPr lang="tr-TR" sz="1000" dirty="0" err="1">
                <a:latin typeface="Noto Sans"/>
                <a:hlinkClick r:id="rId4"/>
              </a:rPr>
              <a:t>Mihalko</a:t>
            </a:r>
            <a:r>
              <a:rPr lang="tr-TR" sz="1000" dirty="0">
                <a:latin typeface="Noto Sans"/>
                <a:hlinkClick r:id="rId4"/>
              </a:rPr>
              <a:t> SL, </a:t>
            </a:r>
            <a:r>
              <a:rPr lang="tr-TR" sz="1000" dirty="0" err="1">
                <a:latin typeface="Noto Sans"/>
                <a:hlinkClick r:id="rId4"/>
              </a:rPr>
              <a:t>Legault</a:t>
            </a:r>
            <a:r>
              <a:rPr lang="tr-TR" sz="1000" dirty="0">
                <a:latin typeface="Noto Sans"/>
                <a:hlinkClick r:id="rId4"/>
              </a:rPr>
              <a:t> C, et al. </a:t>
            </a:r>
            <a:r>
              <a:rPr lang="tr-TR" sz="1000" dirty="0" err="1">
                <a:latin typeface="Noto Sans"/>
                <a:hlinkClick r:id="rId4"/>
              </a:rPr>
              <a:t>Effects</a:t>
            </a:r>
            <a:r>
              <a:rPr lang="tr-TR" sz="1000" dirty="0">
                <a:latin typeface="Noto Sans"/>
                <a:hlinkClick r:id="rId4"/>
              </a:rPr>
              <a:t> of </a:t>
            </a:r>
            <a:r>
              <a:rPr lang="tr-TR" sz="1000" dirty="0" err="1">
                <a:latin typeface="Noto Sans"/>
                <a:hlinkClick r:id="rId4"/>
              </a:rPr>
              <a:t>intensive</a:t>
            </a:r>
            <a:r>
              <a:rPr lang="tr-TR" sz="1000" dirty="0">
                <a:latin typeface="Noto Sans"/>
                <a:hlinkClick r:id="rId4"/>
              </a:rPr>
              <a:t> </a:t>
            </a:r>
            <a:r>
              <a:rPr lang="tr-TR" sz="1000" dirty="0" err="1">
                <a:latin typeface="Noto Sans"/>
                <a:hlinkClick r:id="rId4"/>
              </a:rPr>
              <a:t>diet</a:t>
            </a:r>
            <a:r>
              <a:rPr lang="tr-TR" sz="1000" dirty="0">
                <a:latin typeface="Noto Sans"/>
                <a:hlinkClick r:id="rId4"/>
              </a:rPr>
              <a:t> </a:t>
            </a:r>
            <a:r>
              <a:rPr lang="tr-TR" sz="1000" dirty="0" err="1">
                <a:latin typeface="Noto Sans"/>
                <a:hlinkClick r:id="rId4"/>
              </a:rPr>
              <a:t>and</a:t>
            </a:r>
            <a:r>
              <a:rPr lang="tr-TR" sz="1000" dirty="0">
                <a:latin typeface="Noto Sans"/>
                <a:hlinkClick r:id="rId4"/>
              </a:rPr>
              <a:t> </a:t>
            </a:r>
            <a:r>
              <a:rPr lang="tr-TR" sz="1000" dirty="0" err="1">
                <a:latin typeface="Noto Sans"/>
                <a:hlinkClick r:id="rId4"/>
              </a:rPr>
              <a:t>exercise</a:t>
            </a:r>
            <a:r>
              <a:rPr lang="tr-TR" sz="1000" dirty="0">
                <a:latin typeface="Noto Sans"/>
                <a:hlinkClick r:id="rId4"/>
              </a:rPr>
              <a:t> on </a:t>
            </a:r>
            <a:r>
              <a:rPr lang="tr-TR" sz="1000" dirty="0" err="1">
                <a:latin typeface="Noto Sans"/>
                <a:hlinkClick r:id="rId4"/>
              </a:rPr>
              <a:t>knee</a:t>
            </a:r>
            <a:r>
              <a:rPr lang="tr-TR" sz="1000" dirty="0">
                <a:latin typeface="Noto Sans"/>
                <a:hlinkClick r:id="rId4"/>
              </a:rPr>
              <a:t> </a:t>
            </a:r>
            <a:r>
              <a:rPr lang="tr-TR" sz="1000" dirty="0" err="1">
                <a:latin typeface="Noto Sans"/>
                <a:hlinkClick r:id="rId4"/>
              </a:rPr>
              <a:t>joint</a:t>
            </a:r>
            <a:r>
              <a:rPr lang="tr-TR" sz="1000" dirty="0">
                <a:latin typeface="Noto Sans"/>
                <a:hlinkClick r:id="rId4"/>
              </a:rPr>
              <a:t> </a:t>
            </a:r>
            <a:r>
              <a:rPr lang="tr-TR" sz="1000" dirty="0" err="1">
                <a:latin typeface="Noto Sans"/>
                <a:hlinkClick r:id="rId4"/>
              </a:rPr>
              <a:t>loads</a:t>
            </a:r>
            <a:r>
              <a:rPr lang="tr-TR" sz="1000" dirty="0">
                <a:latin typeface="Noto Sans"/>
                <a:hlinkClick r:id="rId4"/>
              </a:rPr>
              <a:t>, </a:t>
            </a:r>
            <a:r>
              <a:rPr lang="tr-TR" sz="1000" dirty="0" err="1">
                <a:latin typeface="Noto Sans"/>
                <a:hlinkClick r:id="rId4"/>
              </a:rPr>
              <a:t>inflammation</a:t>
            </a:r>
            <a:r>
              <a:rPr lang="tr-TR" sz="1000" dirty="0">
                <a:latin typeface="Noto Sans"/>
                <a:hlinkClick r:id="rId4"/>
              </a:rPr>
              <a:t>, </a:t>
            </a:r>
            <a:r>
              <a:rPr lang="tr-TR" sz="1000" dirty="0" err="1">
                <a:latin typeface="Noto Sans"/>
                <a:hlinkClick r:id="rId4"/>
              </a:rPr>
              <a:t>and</a:t>
            </a:r>
            <a:r>
              <a:rPr lang="tr-TR" sz="1000" dirty="0">
                <a:latin typeface="Noto Sans"/>
                <a:hlinkClick r:id="rId4"/>
              </a:rPr>
              <a:t> </a:t>
            </a:r>
            <a:r>
              <a:rPr lang="tr-TR" sz="1000" dirty="0" err="1">
                <a:latin typeface="Noto Sans"/>
                <a:hlinkClick r:id="rId4"/>
              </a:rPr>
              <a:t>clinical</a:t>
            </a:r>
            <a:r>
              <a:rPr lang="tr-TR" sz="1000" dirty="0">
                <a:latin typeface="Noto Sans"/>
                <a:hlinkClick r:id="rId4"/>
              </a:rPr>
              <a:t> </a:t>
            </a:r>
            <a:r>
              <a:rPr lang="tr-TR" sz="1000" dirty="0" err="1">
                <a:latin typeface="Noto Sans"/>
                <a:hlinkClick r:id="rId4"/>
              </a:rPr>
              <a:t>outcomes</a:t>
            </a:r>
            <a:r>
              <a:rPr lang="tr-TR" sz="1000" dirty="0">
                <a:latin typeface="Noto Sans"/>
                <a:hlinkClick r:id="rId4"/>
              </a:rPr>
              <a:t> </a:t>
            </a:r>
            <a:r>
              <a:rPr lang="tr-TR" sz="1000" dirty="0" err="1">
                <a:latin typeface="Noto Sans"/>
                <a:hlinkClick r:id="rId4"/>
              </a:rPr>
              <a:t>among</a:t>
            </a:r>
            <a:r>
              <a:rPr lang="tr-TR" sz="1000" dirty="0">
                <a:latin typeface="Noto Sans"/>
                <a:hlinkClick r:id="rId4"/>
              </a:rPr>
              <a:t> </a:t>
            </a:r>
            <a:r>
              <a:rPr lang="tr-TR" sz="1000" dirty="0" err="1">
                <a:latin typeface="Noto Sans"/>
                <a:hlinkClick r:id="rId4"/>
              </a:rPr>
              <a:t>overweight</a:t>
            </a:r>
            <a:r>
              <a:rPr lang="tr-TR" sz="1000" dirty="0">
                <a:latin typeface="Noto Sans"/>
                <a:hlinkClick r:id="rId4"/>
              </a:rPr>
              <a:t> </a:t>
            </a:r>
            <a:r>
              <a:rPr lang="tr-TR" sz="1000" dirty="0" err="1">
                <a:latin typeface="Noto Sans"/>
                <a:hlinkClick r:id="rId4"/>
              </a:rPr>
              <a:t>and</a:t>
            </a:r>
            <a:r>
              <a:rPr lang="tr-TR" sz="1000" dirty="0">
                <a:latin typeface="Noto Sans"/>
                <a:hlinkClick r:id="rId4"/>
              </a:rPr>
              <a:t> </a:t>
            </a:r>
            <a:r>
              <a:rPr lang="tr-TR" sz="1000" dirty="0" err="1">
                <a:latin typeface="Noto Sans"/>
                <a:hlinkClick r:id="rId4"/>
              </a:rPr>
              <a:t>obese</a:t>
            </a:r>
            <a:r>
              <a:rPr lang="tr-TR" sz="1000" dirty="0">
                <a:latin typeface="Noto Sans"/>
                <a:hlinkClick r:id="rId4"/>
              </a:rPr>
              <a:t> </a:t>
            </a:r>
            <a:r>
              <a:rPr lang="tr-TR" sz="1000" dirty="0" err="1">
                <a:latin typeface="Noto Sans"/>
                <a:hlinkClick r:id="rId4"/>
              </a:rPr>
              <a:t>adults</a:t>
            </a:r>
            <a:r>
              <a:rPr lang="tr-TR" sz="1000" dirty="0">
                <a:latin typeface="Noto Sans"/>
                <a:hlinkClick r:id="rId4"/>
              </a:rPr>
              <a:t> </a:t>
            </a:r>
            <a:r>
              <a:rPr lang="tr-TR" sz="1000" dirty="0" err="1">
                <a:latin typeface="Noto Sans"/>
                <a:hlinkClick r:id="rId4"/>
              </a:rPr>
              <a:t>with</a:t>
            </a:r>
            <a:r>
              <a:rPr lang="tr-TR" sz="1000" dirty="0">
                <a:latin typeface="Noto Sans"/>
                <a:hlinkClick r:id="rId4"/>
              </a:rPr>
              <a:t> </a:t>
            </a:r>
            <a:r>
              <a:rPr lang="tr-TR" sz="1000" dirty="0" err="1">
                <a:latin typeface="Noto Sans"/>
                <a:hlinkClick r:id="rId4"/>
              </a:rPr>
              <a:t>knee</a:t>
            </a:r>
            <a:r>
              <a:rPr lang="tr-TR" sz="1000" dirty="0">
                <a:latin typeface="Noto Sans"/>
                <a:hlinkClick r:id="rId4"/>
              </a:rPr>
              <a:t> </a:t>
            </a:r>
            <a:r>
              <a:rPr lang="tr-TR" sz="1000" dirty="0" err="1">
                <a:latin typeface="Noto Sans"/>
                <a:hlinkClick r:id="rId4"/>
              </a:rPr>
              <a:t>osteoarthritis</a:t>
            </a:r>
            <a:r>
              <a:rPr lang="tr-TR" sz="1000" dirty="0">
                <a:latin typeface="Noto Sans"/>
                <a:hlinkClick r:id="rId4"/>
              </a:rPr>
              <a:t>: </a:t>
            </a:r>
            <a:r>
              <a:rPr lang="tr-TR" sz="1000" dirty="0" err="1">
                <a:latin typeface="Noto Sans"/>
                <a:hlinkClick r:id="rId4"/>
              </a:rPr>
              <a:t>the</a:t>
            </a:r>
            <a:r>
              <a:rPr lang="tr-TR" sz="1000" dirty="0">
                <a:latin typeface="Noto Sans"/>
                <a:hlinkClick r:id="rId4"/>
              </a:rPr>
              <a:t> IDEA </a:t>
            </a:r>
            <a:r>
              <a:rPr lang="tr-TR" sz="1000" dirty="0" err="1">
                <a:latin typeface="Noto Sans"/>
                <a:hlinkClick r:id="rId4"/>
              </a:rPr>
              <a:t>randomized</a:t>
            </a:r>
            <a:r>
              <a:rPr lang="tr-TR" sz="1000" dirty="0">
                <a:latin typeface="Noto Sans"/>
                <a:hlinkClick r:id="rId4"/>
              </a:rPr>
              <a:t> </a:t>
            </a:r>
            <a:r>
              <a:rPr lang="tr-TR" sz="1000" dirty="0" err="1">
                <a:latin typeface="Noto Sans"/>
                <a:hlinkClick r:id="rId4"/>
              </a:rPr>
              <a:t>clinical</a:t>
            </a:r>
            <a:r>
              <a:rPr lang="tr-TR" sz="1000" dirty="0">
                <a:latin typeface="Noto Sans"/>
                <a:hlinkClick r:id="rId4"/>
              </a:rPr>
              <a:t> </a:t>
            </a:r>
            <a:r>
              <a:rPr lang="tr-TR" sz="1000" dirty="0" err="1">
                <a:latin typeface="Noto Sans"/>
                <a:hlinkClick r:id="rId4"/>
              </a:rPr>
              <a:t>trial</a:t>
            </a:r>
            <a:r>
              <a:rPr lang="tr-TR" sz="1000" dirty="0">
                <a:latin typeface="Noto Sans"/>
                <a:hlinkClick r:id="rId4"/>
              </a:rPr>
              <a:t>. JAMA 2013; 310:1263</a:t>
            </a:r>
            <a:r>
              <a:rPr lang="tr-TR" sz="1000" dirty="0" smtClean="0">
                <a:latin typeface="Noto Sans"/>
                <a:hlinkClick r:id="rId4"/>
              </a:rPr>
              <a:t>.</a:t>
            </a:r>
            <a:endParaRPr lang="tr-TR" sz="1000" dirty="0" smtClean="0"/>
          </a:p>
          <a:p>
            <a:r>
              <a:rPr lang="tr-TR" sz="1000" dirty="0"/>
              <a:t>Sezer S, Turgay TM. </a:t>
            </a:r>
            <a:r>
              <a:rPr lang="tr-TR" sz="1000" dirty="0" err="1"/>
              <a:t>Romatoid</a:t>
            </a:r>
            <a:r>
              <a:rPr lang="tr-TR" sz="1000" dirty="0"/>
              <a:t> </a:t>
            </a:r>
            <a:r>
              <a:rPr lang="tr-TR" sz="1000" dirty="0" err="1"/>
              <a:t>Artrit</a:t>
            </a:r>
            <a:r>
              <a:rPr lang="tr-TR" sz="1000" dirty="0"/>
              <a:t> epidemiyolojisi, klinik özellikleri ve tanısı. Ateş A, editör. </a:t>
            </a:r>
            <a:r>
              <a:rPr lang="tr-TR" sz="1000" dirty="0" err="1"/>
              <a:t>Romatoid</a:t>
            </a:r>
            <a:r>
              <a:rPr lang="tr-TR" sz="1000" dirty="0"/>
              <a:t> </a:t>
            </a:r>
            <a:r>
              <a:rPr lang="tr-TR" sz="1000" dirty="0" err="1"/>
              <a:t>Artrit</a:t>
            </a:r>
            <a:r>
              <a:rPr lang="tr-TR" sz="1000" dirty="0"/>
              <a:t>. 1. Baskı. Ankara: Türkiye Klinikleri; 2020. p.8-13</a:t>
            </a:r>
            <a:r>
              <a:rPr lang="tr-TR" sz="1000" b="1" dirty="0"/>
              <a:t>.</a:t>
            </a:r>
            <a:endParaRPr lang="tr-TR" sz="1000" dirty="0" smtClean="0"/>
          </a:p>
          <a:p>
            <a:r>
              <a:rPr lang="tr-TR" sz="1000" dirty="0"/>
              <a:t>Fizyoterapi ve Rehabilitasyon Perspektifinden Diz </a:t>
            </a:r>
            <a:r>
              <a:rPr lang="tr-TR" sz="1000" dirty="0" err="1"/>
              <a:t>Osteoartritine</a:t>
            </a:r>
            <a:r>
              <a:rPr lang="tr-TR" sz="1000" dirty="0"/>
              <a:t> Güncel Bir </a:t>
            </a:r>
            <a:r>
              <a:rPr lang="tr-TR" sz="1000" dirty="0" smtClean="0"/>
              <a:t>Bakış</a:t>
            </a:r>
          </a:p>
          <a:p>
            <a:r>
              <a:rPr lang="tr-TR" sz="1000" dirty="0"/>
              <a:t>2012 </a:t>
            </a:r>
            <a:r>
              <a:rPr lang="tr-TR" sz="1000" dirty="0" err="1"/>
              <a:t>American</a:t>
            </a:r>
            <a:r>
              <a:rPr lang="tr-TR" sz="1000" dirty="0"/>
              <a:t> </a:t>
            </a:r>
            <a:r>
              <a:rPr lang="tr-TR" sz="1000" dirty="0" err="1"/>
              <a:t>College</a:t>
            </a:r>
            <a:r>
              <a:rPr lang="tr-TR" sz="1000" dirty="0"/>
              <a:t> of </a:t>
            </a:r>
            <a:r>
              <a:rPr lang="tr-TR" sz="1000" dirty="0" err="1"/>
              <a:t>Rheumatology</a:t>
            </a:r>
            <a:r>
              <a:rPr lang="tr-TR" sz="1000" dirty="0"/>
              <a:t> </a:t>
            </a:r>
            <a:r>
              <a:rPr lang="tr-TR" sz="1000" dirty="0" err="1"/>
              <a:t>Guidelines</a:t>
            </a:r>
            <a:r>
              <a:rPr lang="tr-TR" sz="1000" dirty="0"/>
              <a:t> </a:t>
            </a:r>
            <a:r>
              <a:rPr lang="tr-TR" sz="1000" dirty="0" err="1"/>
              <a:t>for</a:t>
            </a:r>
            <a:r>
              <a:rPr lang="tr-TR" sz="1000" dirty="0"/>
              <a:t> Management of </a:t>
            </a:r>
            <a:r>
              <a:rPr lang="tr-TR" sz="1000" dirty="0" err="1"/>
              <a:t>Gout</a:t>
            </a:r>
            <a:r>
              <a:rPr lang="tr-TR" sz="1000" dirty="0"/>
              <a:t>. </a:t>
            </a:r>
            <a:r>
              <a:rPr lang="tr-TR" sz="1000" dirty="0" err="1"/>
              <a:t>Part</a:t>
            </a:r>
            <a:r>
              <a:rPr lang="tr-TR" sz="1000" dirty="0"/>
              <a:t> 1, andPart2,Systematic </a:t>
            </a:r>
            <a:r>
              <a:rPr lang="tr-TR" sz="1000" dirty="0" err="1"/>
              <a:t>Nonpharmacologic</a:t>
            </a:r>
            <a:r>
              <a:rPr lang="tr-TR" sz="1000" dirty="0"/>
              <a:t> </a:t>
            </a:r>
            <a:r>
              <a:rPr lang="tr-TR" sz="1000" dirty="0" err="1"/>
              <a:t>and</a:t>
            </a:r>
            <a:r>
              <a:rPr lang="tr-TR" sz="1000" dirty="0"/>
              <a:t> </a:t>
            </a:r>
            <a:r>
              <a:rPr lang="tr-TR" sz="1000" dirty="0" err="1"/>
              <a:t>Pharmacologic</a:t>
            </a:r>
            <a:r>
              <a:rPr lang="tr-TR" sz="1000" dirty="0"/>
              <a:t> </a:t>
            </a:r>
            <a:r>
              <a:rPr lang="tr-TR" sz="1000" dirty="0" err="1"/>
              <a:t>Therapeutic</a:t>
            </a:r>
            <a:r>
              <a:rPr lang="tr-TR" sz="1000" dirty="0"/>
              <a:t> </a:t>
            </a:r>
            <a:r>
              <a:rPr lang="tr-TR" sz="1000" dirty="0" err="1"/>
              <a:t>Approaches</a:t>
            </a:r>
            <a:r>
              <a:rPr lang="tr-TR" sz="1000" dirty="0"/>
              <a:t> </a:t>
            </a:r>
            <a:r>
              <a:rPr lang="tr-TR" sz="1000" dirty="0" err="1"/>
              <a:t>to</a:t>
            </a:r>
            <a:r>
              <a:rPr lang="tr-TR" sz="1000" dirty="0"/>
              <a:t> </a:t>
            </a:r>
            <a:r>
              <a:rPr lang="tr-TR" sz="1000" dirty="0" err="1"/>
              <a:t>Hyperuricemia</a:t>
            </a:r>
            <a:r>
              <a:rPr lang="tr-TR" sz="1000" dirty="0"/>
              <a:t> </a:t>
            </a:r>
            <a:endParaRPr lang="tr-TR" sz="1000" dirty="0" smtClean="0"/>
          </a:p>
          <a:p>
            <a:r>
              <a:rPr lang="tr-TR" sz="1000" dirty="0" smtClean="0"/>
              <a:t>Van </a:t>
            </a:r>
            <a:r>
              <a:rPr lang="tr-TR" sz="1000" dirty="0" err="1"/>
              <a:t>DurmeCM</a:t>
            </a:r>
            <a:r>
              <a:rPr lang="tr-TR" sz="1000" dirty="0"/>
              <a:t>, </a:t>
            </a:r>
            <a:r>
              <a:rPr lang="tr-TR" sz="1000" dirty="0" err="1"/>
              <a:t>WechalerMD</a:t>
            </a:r>
            <a:r>
              <a:rPr lang="tr-TR" sz="1000" dirty="0"/>
              <a:t>, </a:t>
            </a:r>
            <a:r>
              <a:rPr lang="tr-TR" sz="1000" dirty="0" err="1"/>
              <a:t>BuchbinderR</a:t>
            </a:r>
            <a:r>
              <a:rPr lang="tr-TR" sz="1000" dirty="0"/>
              <a:t>, et al. </a:t>
            </a:r>
            <a:r>
              <a:rPr lang="tr-TR" sz="1000" dirty="0" err="1"/>
              <a:t>Non-steroidal</a:t>
            </a:r>
            <a:r>
              <a:rPr lang="tr-TR" sz="1000" dirty="0"/>
              <a:t> anti-</a:t>
            </a:r>
            <a:r>
              <a:rPr lang="tr-TR" sz="1000" dirty="0" err="1"/>
              <a:t>inflamtorydrugsforacutegout</a:t>
            </a:r>
            <a:r>
              <a:rPr lang="tr-TR" sz="1000" dirty="0"/>
              <a:t>. </a:t>
            </a:r>
            <a:r>
              <a:rPr lang="tr-TR" sz="1000" dirty="0" err="1"/>
              <a:t>CochronedatabaseSytRev</a:t>
            </a:r>
            <a:r>
              <a:rPr lang="tr-TR" sz="1000" dirty="0"/>
              <a:t>. 2014;9:CD010120. </a:t>
            </a:r>
            <a:endParaRPr lang="tr-TR" sz="1000" dirty="0" smtClean="0"/>
          </a:p>
          <a:p>
            <a:r>
              <a:rPr lang="tr-TR" sz="1000" dirty="0" err="1" smtClean="0"/>
              <a:t>Goldman-CecilMedicine</a:t>
            </a:r>
            <a:r>
              <a:rPr lang="tr-TR" sz="1000" dirty="0"/>
              <a:t>, 25th </a:t>
            </a:r>
            <a:r>
              <a:rPr lang="tr-TR" sz="1000" dirty="0" err="1"/>
              <a:t>edition</a:t>
            </a:r>
            <a:r>
              <a:rPr lang="tr-TR" sz="1000" dirty="0"/>
              <a:t>, Lee </a:t>
            </a:r>
            <a:r>
              <a:rPr lang="tr-TR" sz="1000" dirty="0" err="1"/>
              <a:t>Golman</a:t>
            </a:r>
            <a:r>
              <a:rPr lang="tr-TR" sz="1000" dirty="0"/>
              <a:t>, Andrew I. </a:t>
            </a:r>
            <a:r>
              <a:rPr lang="tr-TR" sz="1000" dirty="0" err="1"/>
              <a:t>Schafer</a:t>
            </a:r>
            <a:r>
              <a:rPr lang="tr-TR" sz="1000" dirty="0"/>
              <a:t>, Volume 2, Section22, chapter275. </a:t>
            </a:r>
            <a:r>
              <a:rPr lang="tr-TR" sz="1000" dirty="0" err="1"/>
              <a:t>Crystaldeposition</a:t>
            </a:r>
            <a:r>
              <a:rPr lang="tr-TR" sz="1000" dirty="0"/>
              <a:t> </a:t>
            </a:r>
            <a:r>
              <a:rPr lang="tr-TR" sz="1000" dirty="0" err="1"/>
              <a:t>diseases</a:t>
            </a:r>
            <a:r>
              <a:rPr lang="tr-TR" sz="1000" dirty="0"/>
              <a:t>. Page1811.</a:t>
            </a:r>
          </a:p>
        </p:txBody>
      </p:sp>
    </p:spTree>
    <p:extLst>
      <p:ext uri="{BB962C8B-B14F-4D97-AF65-F5344CB8AC3E}">
        <p14:creationId xmlns:p14="http://schemas.microsoft.com/office/powerpoint/2010/main" val="393983971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smtClean="0">
                <a:solidFill>
                  <a:schemeClr val="tx1">
                    <a:lumMod val="85000"/>
                    <a:lumOff val="15000"/>
                  </a:schemeClr>
                </a:solidFill>
                <a:cs typeface="Times New Roman" panose="02020603050405020304" pitchFamily="18" charset="0"/>
              </a:rPr>
              <a:t>OSTEOARTRİT RİSK FAKTÖRLERİ</a:t>
            </a:r>
            <a:endParaRPr lang="tr-TR" dirty="0"/>
          </a:p>
        </p:txBody>
      </p:sp>
      <p:sp>
        <p:nvSpPr>
          <p:cNvPr id="3" name="İçerik Yer Tutucusu 2"/>
          <p:cNvSpPr>
            <a:spLocks noGrp="1"/>
          </p:cNvSpPr>
          <p:nvPr>
            <p:ph idx="1"/>
          </p:nvPr>
        </p:nvSpPr>
        <p:spPr/>
        <p:txBody>
          <a:bodyPr>
            <a:normAutofit/>
          </a:bodyPr>
          <a:lstStyle/>
          <a:p>
            <a:r>
              <a:rPr lang="tr-TR" b="1" dirty="0" smtClean="0"/>
              <a:t>Yaşlanma </a:t>
            </a:r>
          </a:p>
          <a:p>
            <a:r>
              <a:rPr lang="tr-TR" sz="1400" dirty="0"/>
              <a:t>Yaş, </a:t>
            </a:r>
            <a:r>
              <a:rPr lang="tr-TR" sz="1400" dirty="0" err="1"/>
              <a:t>OA'nın</a:t>
            </a:r>
            <a:r>
              <a:rPr lang="tr-TR" sz="1400" dirty="0"/>
              <a:t> en güçlü belirleyicilerinden </a:t>
            </a:r>
            <a:r>
              <a:rPr lang="tr-TR" sz="1400" dirty="0" smtClean="0"/>
              <a:t>biridir. Olası </a:t>
            </a:r>
            <a:r>
              <a:rPr lang="tr-TR" sz="1400" dirty="0"/>
              <a:t>nedenler </a:t>
            </a:r>
            <a:r>
              <a:rPr lang="tr-TR" sz="1400" dirty="0" err="1"/>
              <a:t>sarkopeni</a:t>
            </a:r>
            <a:r>
              <a:rPr lang="tr-TR" sz="1400" dirty="0"/>
              <a:t>, </a:t>
            </a:r>
            <a:r>
              <a:rPr lang="tr-TR" sz="1400" dirty="0" err="1"/>
              <a:t>propriyosepsiyon</a:t>
            </a:r>
            <a:r>
              <a:rPr lang="tr-TR" sz="1400" dirty="0"/>
              <a:t> kaybı ve eklem </a:t>
            </a:r>
            <a:r>
              <a:rPr lang="tr-TR" sz="1400" dirty="0" smtClean="0"/>
              <a:t>gevşekliğidir</a:t>
            </a:r>
            <a:r>
              <a:rPr lang="tr-TR" sz="1400" dirty="0"/>
              <a:t>. </a:t>
            </a:r>
            <a:endParaRPr lang="tr-TR" sz="1400" dirty="0" smtClean="0"/>
          </a:p>
          <a:p>
            <a:r>
              <a:rPr lang="tr-TR" b="1" dirty="0" smtClean="0"/>
              <a:t>Eklem yaralanması</a:t>
            </a:r>
            <a:r>
              <a:rPr lang="tr-TR" dirty="0"/>
              <a:t> </a:t>
            </a:r>
            <a:endParaRPr lang="tr-TR" dirty="0" smtClean="0"/>
          </a:p>
          <a:p>
            <a:r>
              <a:rPr lang="tr-TR" sz="1400" dirty="0" smtClean="0"/>
              <a:t>Patolojik </a:t>
            </a:r>
            <a:r>
              <a:rPr lang="tr-TR" sz="1400" dirty="0"/>
              <a:t>değişiklikler genellikle yaralanmadan sonraki 10 yıl içinde </a:t>
            </a:r>
            <a:r>
              <a:rPr lang="tr-TR" sz="1400" dirty="0" smtClean="0"/>
              <a:t>belirgindir.</a:t>
            </a:r>
            <a:r>
              <a:rPr lang="tr-TR" sz="1400" dirty="0"/>
              <a:t> Bir ÖÇB yırtığından sonra OA gelişme riski, bağ onarılsa da onarılmasa da </a:t>
            </a:r>
            <a:r>
              <a:rPr lang="tr-TR" sz="1400" dirty="0" smtClean="0"/>
              <a:t>aynıdır. </a:t>
            </a:r>
          </a:p>
          <a:p>
            <a:r>
              <a:rPr lang="tr-TR" b="1" dirty="0" err="1" smtClean="0"/>
              <a:t>Obezite</a:t>
            </a:r>
            <a:r>
              <a:rPr lang="tr-TR" b="1" dirty="0" smtClean="0"/>
              <a:t> </a:t>
            </a:r>
          </a:p>
          <a:p>
            <a:r>
              <a:rPr lang="tr-TR" sz="1400" dirty="0" err="1" smtClean="0"/>
              <a:t>Obezitenin</a:t>
            </a:r>
            <a:r>
              <a:rPr lang="tr-TR" sz="1400" dirty="0" smtClean="0"/>
              <a:t> </a:t>
            </a:r>
            <a:r>
              <a:rPr lang="tr-TR" sz="1400" dirty="0"/>
              <a:t>OA üzerindeki etkisi </a:t>
            </a:r>
            <a:r>
              <a:rPr lang="tr-TR" sz="1400" dirty="0" smtClean="0"/>
              <a:t>eklem </a:t>
            </a:r>
            <a:r>
              <a:rPr lang="tr-TR" sz="1400" dirty="0"/>
              <a:t>üzerindeki yükün artması, kas gücünün azalması ve biyomekaniğin değişmesi nedeniyle çok faktörlü  </a:t>
            </a:r>
            <a:endParaRPr lang="tr-TR" sz="1400" dirty="0" smtClean="0"/>
          </a:p>
          <a:p>
            <a:r>
              <a:rPr lang="tr-TR" sz="1400" dirty="0" smtClean="0"/>
              <a:t>Bu </a:t>
            </a:r>
            <a:r>
              <a:rPr lang="tr-TR" sz="1400" dirty="0"/>
              <a:t>fiziksel faktörlere ek olarak </a:t>
            </a:r>
            <a:r>
              <a:rPr lang="tr-TR" sz="1400" dirty="0" err="1"/>
              <a:t>obezite</a:t>
            </a:r>
            <a:r>
              <a:rPr lang="tr-TR" sz="1400" dirty="0"/>
              <a:t>, kıkırdak, </a:t>
            </a:r>
            <a:r>
              <a:rPr lang="tr-TR" sz="1400" dirty="0" err="1"/>
              <a:t>sinovyum</a:t>
            </a:r>
            <a:r>
              <a:rPr lang="tr-TR" sz="1400" dirty="0"/>
              <a:t> ve </a:t>
            </a:r>
            <a:r>
              <a:rPr lang="tr-TR" sz="1400" dirty="0" smtClean="0"/>
              <a:t>eklem </a:t>
            </a:r>
            <a:r>
              <a:rPr lang="tr-TR" sz="1400" dirty="0"/>
              <a:t>dokusu üzerinde </a:t>
            </a:r>
            <a:r>
              <a:rPr lang="tr-TR" sz="1400" dirty="0" smtClean="0"/>
              <a:t>düşük </a:t>
            </a:r>
            <a:r>
              <a:rPr lang="tr-TR" sz="1400" dirty="0"/>
              <a:t>dereceli bir </a:t>
            </a:r>
            <a:r>
              <a:rPr lang="tr-TR" sz="1400" dirty="0" err="1" smtClean="0"/>
              <a:t>inflamatuvar</a:t>
            </a:r>
            <a:r>
              <a:rPr lang="tr-TR" sz="1400" dirty="0" smtClean="0"/>
              <a:t> duruma da neden olur</a:t>
            </a:r>
          </a:p>
          <a:p>
            <a:r>
              <a:rPr lang="tr-TR" b="1" dirty="0" smtClean="0"/>
              <a:t>Sigara  </a:t>
            </a:r>
          </a:p>
          <a:p>
            <a:r>
              <a:rPr lang="tr-TR" sz="1400" dirty="0" smtClean="0"/>
              <a:t>Sigaranın OA riskini arttırdığını destekleyen görüşler yanında, nikotinin </a:t>
            </a:r>
            <a:r>
              <a:rPr lang="tr-TR" sz="1400" dirty="0" err="1" smtClean="0"/>
              <a:t>kondrositlerin</a:t>
            </a:r>
            <a:r>
              <a:rPr lang="tr-TR" sz="1400" dirty="0" smtClean="0"/>
              <a:t> GAG ve </a:t>
            </a:r>
            <a:r>
              <a:rPr lang="tr-TR" sz="1400" dirty="0" err="1" smtClean="0"/>
              <a:t>kollagen</a:t>
            </a:r>
            <a:r>
              <a:rPr lang="tr-TR" sz="1400" dirty="0" smtClean="0"/>
              <a:t> sentez aktivitesini fizyolojik düzeyde </a:t>
            </a:r>
            <a:r>
              <a:rPr lang="tr-TR" sz="1400" dirty="0" smtClean="0"/>
              <a:t>arttırdığı da düşünülmekte</a:t>
            </a:r>
            <a:endParaRPr lang="tr-TR" sz="1400" dirty="0" smtClean="0"/>
          </a:p>
        </p:txBody>
      </p:sp>
    </p:spTree>
    <p:extLst>
      <p:ext uri="{BB962C8B-B14F-4D97-AF65-F5344CB8AC3E}">
        <p14:creationId xmlns:p14="http://schemas.microsoft.com/office/powerpoint/2010/main" val="133317965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solidFill>
                  <a:schemeClr val="tx1">
                    <a:lumMod val="85000"/>
                    <a:lumOff val="15000"/>
                  </a:schemeClr>
                </a:solidFill>
                <a:cs typeface="Times New Roman" panose="02020603050405020304" pitchFamily="18" charset="0"/>
              </a:rPr>
              <a:t>OSTEOARTRİT RİSK FAKTÖRLERİ</a:t>
            </a:r>
            <a:endParaRPr lang="tr-TR" dirty="0"/>
          </a:p>
        </p:txBody>
      </p:sp>
      <p:sp>
        <p:nvSpPr>
          <p:cNvPr id="3" name="İçerik Yer Tutucusu 2"/>
          <p:cNvSpPr>
            <a:spLocks noGrp="1"/>
          </p:cNvSpPr>
          <p:nvPr>
            <p:ph idx="1"/>
          </p:nvPr>
        </p:nvSpPr>
        <p:spPr/>
        <p:txBody>
          <a:bodyPr>
            <a:normAutofit/>
          </a:bodyPr>
          <a:lstStyle/>
          <a:p>
            <a:r>
              <a:rPr lang="tr-TR" b="1" dirty="0" smtClean="0"/>
              <a:t>Genetik </a:t>
            </a:r>
            <a:r>
              <a:rPr lang="tr-TR" dirty="0"/>
              <a:t> </a:t>
            </a:r>
            <a:endParaRPr lang="tr-TR" dirty="0" smtClean="0"/>
          </a:p>
          <a:p>
            <a:r>
              <a:rPr lang="tr-TR" sz="1400" dirty="0" smtClean="0"/>
              <a:t>Eklem </a:t>
            </a:r>
            <a:r>
              <a:rPr lang="tr-TR" sz="1400" dirty="0"/>
              <a:t>kıkırdağında bulunan yapısal </a:t>
            </a:r>
            <a:r>
              <a:rPr lang="tr-TR" sz="1400" dirty="0" err="1"/>
              <a:t>kollajenler</a:t>
            </a:r>
            <a:r>
              <a:rPr lang="tr-TR" sz="1400" dirty="0"/>
              <a:t> olan II, IX veya XI </a:t>
            </a:r>
            <a:r>
              <a:rPr lang="tr-TR" sz="1400" dirty="0" err="1"/>
              <a:t>kollajen</a:t>
            </a:r>
            <a:r>
              <a:rPr lang="tr-TR" sz="1400" dirty="0"/>
              <a:t> tiplerindeki bazı nadir mutasyonlara bağlı </a:t>
            </a:r>
            <a:r>
              <a:rPr lang="tr-TR" sz="1400" dirty="0" smtClean="0">
                <a:solidFill>
                  <a:srgbClr val="FF0000"/>
                </a:solidFill>
              </a:rPr>
              <a:t>ergenlik </a:t>
            </a:r>
            <a:r>
              <a:rPr lang="tr-TR" sz="1400" dirty="0">
                <a:solidFill>
                  <a:srgbClr val="FF0000"/>
                </a:solidFill>
              </a:rPr>
              <a:t>kadar erken başlayabilen erken OA </a:t>
            </a:r>
            <a:r>
              <a:rPr lang="tr-TR" sz="1400" dirty="0" smtClean="0"/>
              <a:t>görülebilir. </a:t>
            </a:r>
            <a:r>
              <a:rPr lang="tr-TR" sz="1400" dirty="0"/>
              <a:t>C</a:t>
            </a:r>
            <a:r>
              <a:rPr lang="tr-TR" sz="1400" dirty="0" smtClean="0"/>
              <a:t>iddi </a:t>
            </a:r>
            <a:r>
              <a:rPr lang="tr-TR" sz="1400" dirty="0"/>
              <a:t>yıkıcı bir </a:t>
            </a:r>
            <a:r>
              <a:rPr lang="tr-TR" sz="1400" dirty="0" err="1"/>
              <a:t>artrit</a:t>
            </a:r>
            <a:r>
              <a:rPr lang="tr-TR" sz="1400" dirty="0"/>
              <a:t> formuyla sonuçlanır. </a:t>
            </a:r>
            <a:r>
              <a:rPr lang="tr-TR" sz="1400" dirty="0" smtClean="0"/>
              <a:t>Birden </a:t>
            </a:r>
            <a:r>
              <a:rPr lang="tr-TR" sz="1400" dirty="0"/>
              <a:t>fazla eklemi </a:t>
            </a:r>
            <a:r>
              <a:rPr lang="tr-TR" sz="1400" dirty="0" smtClean="0"/>
              <a:t>etkileyebilir.</a:t>
            </a:r>
          </a:p>
          <a:p>
            <a:r>
              <a:rPr lang="tr-TR" b="1" dirty="0" smtClean="0"/>
              <a:t>Anatomik faktörler </a:t>
            </a:r>
          </a:p>
          <a:p>
            <a:r>
              <a:rPr lang="tr-TR" sz="1500" dirty="0" smtClean="0"/>
              <a:t>Diz </a:t>
            </a:r>
            <a:r>
              <a:rPr lang="tr-TR" sz="1500" dirty="0" err="1"/>
              <a:t>OA'sı</a:t>
            </a:r>
            <a:r>
              <a:rPr lang="tr-TR" sz="1500" dirty="0"/>
              <a:t> ile ilgili önemli bir anatomik faktör alt </a:t>
            </a:r>
            <a:r>
              <a:rPr lang="tr-TR" sz="1500" dirty="0" err="1"/>
              <a:t>ekstremite</a:t>
            </a:r>
            <a:r>
              <a:rPr lang="tr-TR" sz="1500" dirty="0"/>
              <a:t> </a:t>
            </a:r>
            <a:r>
              <a:rPr lang="tr-TR" sz="1500" dirty="0" err="1" smtClean="0"/>
              <a:t>deformitesidir</a:t>
            </a:r>
            <a:r>
              <a:rPr lang="tr-TR" sz="1500" dirty="0" smtClean="0"/>
              <a:t>.</a:t>
            </a:r>
            <a:r>
              <a:rPr lang="tr-TR" sz="1500" dirty="0"/>
              <a:t> </a:t>
            </a:r>
            <a:r>
              <a:rPr lang="tr-TR" sz="1500" dirty="0" err="1"/>
              <a:t>Varus</a:t>
            </a:r>
            <a:r>
              <a:rPr lang="tr-TR" sz="1500" dirty="0"/>
              <a:t> </a:t>
            </a:r>
            <a:r>
              <a:rPr lang="tr-TR" sz="1500" dirty="0" err="1" smtClean="0"/>
              <a:t>deformitesi</a:t>
            </a:r>
            <a:r>
              <a:rPr lang="tr-TR" sz="1500" dirty="0" smtClean="0"/>
              <a:t>(O bacak) </a:t>
            </a:r>
            <a:r>
              <a:rPr lang="tr-TR" sz="1500" dirty="0"/>
              <a:t>olan bireylerde </a:t>
            </a:r>
            <a:r>
              <a:rPr lang="tr-TR" sz="1500" dirty="0" err="1"/>
              <a:t>medial</a:t>
            </a:r>
            <a:r>
              <a:rPr lang="tr-TR" sz="1500" dirty="0"/>
              <a:t> </a:t>
            </a:r>
            <a:r>
              <a:rPr lang="tr-TR" sz="1500" dirty="0" smtClean="0"/>
              <a:t>(</a:t>
            </a:r>
            <a:r>
              <a:rPr lang="tr-TR" sz="1500" dirty="0" err="1" smtClean="0"/>
              <a:t>tibial-femoral</a:t>
            </a:r>
            <a:r>
              <a:rPr lang="tr-TR" sz="1500" dirty="0" smtClean="0"/>
              <a:t>) </a:t>
            </a:r>
            <a:r>
              <a:rPr lang="tr-TR" sz="1500" dirty="0"/>
              <a:t>OA riski artarken, </a:t>
            </a:r>
            <a:r>
              <a:rPr lang="tr-TR" sz="1500" dirty="0" err="1"/>
              <a:t>valgus</a:t>
            </a:r>
            <a:r>
              <a:rPr lang="tr-TR" sz="1500" dirty="0"/>
              <a:t> </a:t>
            </a:r>
            <a:r>
              <a:rPr lang="tr-TR" sz="1500" dirty="0" err="1" smtClean="0"/>
              <a:t>deformitesi</a:t>
            </a:r>
            <a:r>
              <a:rPr lang="tr-TR" sz="1500" dirty="0" smtClean="0"/>
              <a:t> (X bacak) </a:t>
            </a:r>
            <a:r>
              <a:rPr lang="tr-TR" sz="1500" dirty="0"/>
              <a:t>olanlar </a:t>
            </a:r>
            <a:r>
              <a:rPr lang="tr-TR" sz="1500" dirty="0" err="1"/>
              <a:t>lateral</a:t>
            </a:r>
            <a:r>
              <a:rPr lang="tr-TR" sz="1500" dirty="0"/>
              <a:t> </a:t>
            </a:r>
            <a:r>
              <a:rPr lang="tr-TR" sz="1500" dirty="0" smtClean="0"/>
              <a:t>(</a:t>
            </a:r>
            <a:r>
              <a:rPr lang="tr-TR" sz="1500" dirty="0" err="1" smtClean="0"/>
              <a:t>tibial-femoral</a:t>
            </a:r>
            <a:r>
              <a:rPr lang="tr-TR" sz="1500" dirty="0" smtClean="0"/>
              <a:t>) </a:t>
            </a:r>
            <a:r>
              <a:rPr lang="tr-TR" sz="1500" dirty="0"/>
              <a:t>OA riski </a:t>
            </a:r>
            <a:r>
              <a:rPr lang="tr-TR" sz="1500" dirty="0" smtClean="0"/>
              <a:t>altındadır.</a:t>
            </a:r>
          </a:p>
          <a:p>
            <a:r>
              <a:rPr lang="tr-TR" b="1" dirty="0" smtClean="0"/>
              <a:t>Cinsiyet </a:t>
            </a:r>
          </a:p>
          <a:p>
            <a:r>
              <a:rPr lang="tr-TR" sz="1400" dirty="0" smtClean="0"/>
              <a:t>El </a:t>
            </a:r>
            <a:r>
              <a:rPr lang="tr-TR" sz="1400" dirty="0"/>
              <a:t>ve diz </a:t>
            </a:r>
            <a:r>
              <a:rPr lang="tr-TR" sz="1400" dirty="0" err="1"/>
              <a:t>OA'sı</a:t>
            </a:r>
            <a:r>
              <a:rPr lang="tr-TR" sz="1400" dirty="0"/>
              <a:t> kadınlarda erkeklerden daha sık görülürken, kalça </a:t>
            </a:r>
            <a:r>
              <a:rPr lang="tr-TR" sz="1400" dirty="0" err="1"/>
              <a:t>OA'sı</a:t>
            </a:r>
            <a:r>
              <a:rPr lang="tr-TR" sz="1400" dirty="0"/>
              <a:t> da aynı derecede </a:t>
            </a:r>
            <a:r>
              <a:rPr lang="tr-TR" sz="1400" dirty="0" smtClean="0"/>
              <a:t>yaygındır.</a:t>
            </a:r>
            <a:r>
              <a:rPr lang="tr-TR" sz="1400" dirty="0"/>
              <a:t> </a:t>
            </a:r>
            <a:endParaRPr lang="tr-TR" sz="1400" dirty="0" smtClean="0"/>
          </a:p>
          <a:p>
            <a:r>
              <a:rPr lang="tr-TR" b="1" dirty="0" smtClean="0"/>
              <a:t>Diğer hastalıklar</a:t>
            </a:r>
            <a:r>
              <a:rPr lang="tr-TR" dirty="0" smtClean="0"/>
              <a:t>  </a:t>
            </a:r>
          </a:p>
          <a:p>
            <a:r>
              <a:rPr lang="tr-TR" sz="1500" dirty="0" err="1" smtClean="0"/>
              <a:t>Osteoartirit</a:t>
            </a:r>
            <a:r>
              <a:rPr lang="tr-TR" sz="1500" dirty="0" smtClean="0"/>
              <a:t> ile hipertansiyon, </a:t>
            </a:r>
            <a:r>
              <a:rPr lang="tr-TR" sz="1500" dirty="0" err="1" smtClean="0"/>
              <a:t>hiperürisemi</a:t>
            </a:r>
            <a:r>
              <a:rPr lang="tr-TR" sz="1500" dirty="0" smtClean="0"/>
              <a:t> ve </a:t>
            </a:r>
            <a:r>
              <a:rPr lang="tr-TR" sz="1500" dirty="0" err="1" smtClean="0"/>
              <a:t>diyabetes</a:t>
            </a:r>
            <a:r>
              <a:rPr lang="tr-TR" sz="1500" dirty="0" smtClean="0"/>
              <a:t> </a:t>
            </a:r>
            <a:r>
              <a:rPr lang="tr-TR" sz="1500" dirty="0" err="1" smtClean="0"/>
              <a:t>mellitus</a:t>
            </a:r>
            <a:r>
              <a:rPr lang="tr-TR" sz="1500" dirty="0" smtClean="0"/>
              <a:t> arasında, </a:t>
            </a:r>
            <a:r>
              <a:rPr lang="tr-TR" sz="1500" dirty="0" err="1" smtClean="0"/>
              <a:t>obesiteden</a:t>
            </a:r>
            <a:r>
              <a:rPr lang="tr-TR" sz="1500" dirty="0" smtClean="0"/>
              <a:t> bağımsız olarak ilişki tespit edilmiştir. </a:t>
            </a:r>
          </a:p>
          <a:p>
            <a:r>
              <a:rPr lang="tr-TR" sz="1500" dirty="0" err="1" smtClean="0"/>
              <a:t>Diyabetes</a:t>
            </a:r>
            <a:r>
              <a:rPr lang="tr-TR" sz="1500" dirty="0" smtClean="0"/>
              <a:t> </a:t>
            </a:r>
            <a:r>
              <a:rPr lang="tr-TR" sz="1500" dirty="0" err="1" smtClean="0"/>
              <a:t>mellitusda</a:t>
            </a:r>
            <a:r>
              <a:rPr lang="tr-TR" sz="1500" dirty="0" smtClean="0"/>
              <a:t> eklem beslenmesinin bozulması ve </a:t>
            </a:r>
            <a:r>
              <a:rPr lang="tr-TR" sz="1500" dirty="0" err="1" smtClean="0"/>
              <a:t>nöropati</a:t>
            </a:r>
            <a:r>
              <a:rPr lang="tr-TR" sz="1500" dirty="0" smtClean="0"/>
              <a:t> sonucu duysal uyaranların azalması </a:t>
            </a:r>
            <a:r>
              <a:rPr lang="tr-TR" sz="1500" dirty="0" err="1" smtClean="0"/>
              <a:t>sekonder</a:t>
            </a:r>
            <a:r>
              <a:rPr lang="tr-TR" sz="1500" dirty="0" smtClean="0"/>
              <a:t> OA gelişimine zemin hazırlamaktadır. </a:t>
            </a:r>
            <a:endParaRPr lang="tr-TR" sz="1500" dirty="0"/>
          </a:p>
        </p:txBody>
      </p:sp>
    </p:spTree>
    <p:extLst>
      <p:ext uri="{BB962C8B-B14F-4D97-AF65-F5344CB8AC3E}">
        <p14:creationId xmlns:p14="http://schemas.microsoft.com/office/powerpoint/2010/main" val="204342143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smtClean="0">
                <a:solidFill>
                  <a:schemeClr val="tx1">
                    <a:lumMod val="85000"/>
                    <a:lumOff val="15000"/>
                  </a:schemeClr>
                </a:solidFill>
                <a:cs typeface="Times New Roman" panose="02020603050405020304" pitchFamily="18" charset="0"/>
              </a:rPr>
              <a:t>OSTEOARTRİT EPİDEMİYOLOJİSİ</a:t>
            </a:r>
            <a:endParaRPr lang="tr-TR" dirty="0"/>
          </a:p>
        </p:txBody>
      </p:sp>
      <p:sp>
        <p:nvSpPr>
          <p:cNvPr id="3" name="İçerik Yer Tutucusu 2"/>
          <p:cNvSpPr>
            <a:spLocks noGrp="1"/>
          </p:cNvSpPr>
          <p:nvPr>
            <p:ph idx="1"/>
          </p:nvPr>
        </p:nvSpPr>
        <p:spPr/>
        <p:txBody>
          <a:bodyPr>
            <a:normAutofit lnSpcReduction="10000"/>
          </a:bodyPr>
          <a:lstStyle/>
          <a:p>
            <a:pPr marL="0" indent="0">
              <a:buNone/>
            </a:pPr>
            <a:r>
              <a:rPr lang="tr-TR" dirty="0" smtClean="0"/>
              <a:t>Yaklaşık 595 milyon kişi OA</a:t>
            </a:r>
          </a:p>
          <a:p>
            <a:pPr marL="0" indent="0">
              <a:buNone/>
            </a:pPr>
            <a:r>
              <a:rPr lang="tr-TR" dirty="0" err="1" smtClean="0"/>
              <a:t>Prevalansı</a:t>
            </a:r>
            <a:r>
              <a:rPr lang="tr-TR" dirty="0" smtClean="0"/>
              <a:t> kadınlarda %11, erkeklerde %7  </a:t>
            </a:r>
            <a:r>
              <a:rPr lang="tr-TR" sz="1700" b="1" dirty="0" smtClean="0">
                <a:solidFill>
                  <a:srgbClr val="FF0000"/>
                </a:solidFill>
              </a:rPr>
              <a:t>kadınlarda daha yüksek </a:t>
            </a:r>
          </a:p>
          <a:p>
            <a:pPr marL="0" indent="0">
              <a:buNone/>
            </a:pPr>
            <a:r>
              <a:rPr lang="tr-TR" dirty="0" smtClean="0"/>
              <a:t>OA </a:t>
            </a:r>
            <a:r>
              <a:rPr lang="tr-TR" dirty="0"/>
              <a:t>görülme sıklığı yaşla birlikte artar </a:t>
            </a:r>
            <a:endParaRPr lang="tr-TR" dirty="0" smtClean="0"/>
          </a:p>
          <a:p>
            <a:pPr marL="457200" lvl="1" indent="0">
              <a:buNone/>
            </a:pPr>
            <a:r>
              <a:rPr lang="tr-TR" dirty="0" smtClean="0"/>
              <a:t>25-49 </a:t>
            </a:r>
            <a:r>
              <a:rPr lang="tr-TR" dirty="0"/>
              <a:t>yaş grubunda </a:t>
            </a:r>
            <a:r>
              <a:rPr lang="tr-TR" dirty="0" smtClean="0"/>
              <a:t>%2,9</a:t>
            </a:r>
            <a:r>
              <a:rPr lang="tr-TR" dirty="0"/>
              <a:t>, </a:t>
            </a:r>
            <a:endParaRPr lang="tr-TR" dirty="0" smtClean="0"/>
          </a:p>
          <a:p>
            <a:pPr marL="457200" lvl="1" indent="0">
              <a:buNone/>
            </a:pPr>
            <a:r>
              <a:rPr lang="tr-TR" dirty="0" smtClean="0"/>
              <a:t>50-69 </a:t>
            </a:r>
            <a:r>
              <a:rPr lang="tr-TR" dirty="0"/>
              <a:t>yaş grubunda </a:t>
            </a:r>
            <a:r>
              <a:rPr lang="tr-TR" dirty="0" smtClean="0"/>
              <a:t>% </a:t>
            </a:r>
            <a:r>
              <a:rPr lang="tr-TR" dirty="0"/>
              <a:t>23,2 </a:t>
            </a:r>
            <a:endParaRPr lang="tr-TR" dirty="0" smtClean="0"/>
          </a:p>
          <a:p>
            <a:pPr marL="457200" lvl="1" indent="0">
              <a:buNone/>
            </a:pPr>
            <a:r>
              <a:rPr lang="tr-TR" dirty="0" smtClean="0"/>
              <a:t>70</a:t>
            </a:r>
            <a:r>
              <a:rPr lang="tr-TR" dirty="0"/>
              <a:t>+ yaş grubunda </a:t>
            </a:r>
            <a:r>
              <a:rPr lang="tr-TR" dirty="0" smtClean="0"/>
              <a:t>%38,4</a:t>
            </a:r>
            <a:r>
              <a:rPr lang="tr-TR" dirty="0"/>
              <a:t> </a:t>
            </a:r>
            <a:endParaRPr lang="tr-TR" dirty="0" smtClean="0"/>
          </a:p>
          <a:p>
            <a:pPr marL="0" indent="0">
              <a:buNone/>
            </a:pPr>
            <a:r>
              <a:rPr lang="tr-TR" dirty="0" smtClean="0"/>
              <a:t>Türkiye’de yapılan bir </a:t>
            </a:r>
            <a:r>
              <a:rPr lang="tr-TR" dirty="0" err="1" smtClean="0"/>
              <a:t>prevalans</a:t>
            </a:r>
            <a:r>
              <a:rPr lang="tr-TR" dirty="0" smtClean="0"/>
              <a:t> çalışmasında ise 50 yaş ve üzeri popülasyonda </a:t>
            </a:r>
            <a:r>
              <a:rPr lang="tr-TR" dirty="0" err="1" smtClean="0"/>
              <a:t>semptomatik</a:t>
            </a:r>
            <a:r>
              <a:rPr lang="tr-TR" dirty="0" smtClean="0"/>
              <a:t> diz OA </a:t>
            </a:r>
            <a:r>
              <a:rPr lang="tr-TR" dirty="0" err="1" smtClean="0"/>
              <a:t>prevalansı</a:t>
            </a:r>
            <a:r>
              <a:rPr lang="tr-TR" dirty="0" smtClean="0"/>
              <a:t> %14.8 </a:t>
            </a:r>
          </a:p>
          <a:p>
            <a:pPr marL="0" indent="0">
              <a:buNone/>
            </a:pPr>
            <a:r>
              <a:rPr lang="tr-TR" dirty="0" smtClean="0"/>
              <a:t>kadınlarda %22.5</a:t>
            </a:r>
          </a:p>
          <a:p>
            <a:pPr marL="0" indent="0">
              <a:buNone/>
            </a:pPr>
            <a:r>
              <a:rPr lang="tr-TR" dirty="0" smtClean="0"/>
              <a:t>erkeklerde %8</a:t>
            </a:r>
          </a:p>
        </p:txBody>
      </p:sp>
      <p:sp>
        <p:nvSpPr>
          <p:cNvPr id="4" name="Dikdörtgen 3"/>
          <p:cNvSpPr/>
          <p:nvPr/>
        </p:nvSpPr>
        <p:spPr>
          <a:xfrm>
            <a:off x="5896305" y="6458635"/>
            <a:ext cx="6096000" cy="276999"/>
          </a:xfrm>
          <a:prstGeom prst="rect">
            <a:avLst/>
          </a:prstGeom>
        </p:spPr>
        <p:txBody>
          <a:bodyPr>
            <a:spAutoFit/>
          </a:bodyPr>
          <a:lstStyle/>
          <a:p>
            <a:r>
              <a:rPr lang="tr-TR" sz="1200" dirty="0" err="1"/>
              <a:t>Guler</a:t>
            </a:r>
            <a:r>
              <a:rPr lang="tr-TR" sz="1200" dirty="0"/>
              <a:t> Uysal F, Başaran S.  </a:t>
            </a:r>
            <a:r>
              <a:rPr lang="tr-TR" sz="1200" dirty="0" err="1"/>
              <a:t>Kneeoteoart</a:t>
            </a:r>
            <a:r>
              <a:rPr lang="tr-TR" sz="1200" dirty="0"/>
              <a:t>- </a:t>
            </a:r>
            <a:r>
              <a:rPr lang="tr-TR" sz="1200" dirty="0" err="1"/>
              <a:t>hritis</a:t>
            </a:r>
            <a:r>
              <a:rPr lang="tr-TR" sz="1200" dirty="0"/>
              <a:t> </a:t>
            </a:r>
            <a:r>
              <a:rPr lang="tr-TR" sz="1200" dirty="0" err="1"/>
              <a:t>Turl</a:t>
            </a:r>
            <a:r>
              <a:rPr lang="tr-TR" sz="1200" dirty="0"/>
              <a:t> J </a:t>
            </a:r>
            <a:r>
              <a:rPr lang="tr-TR" sz="1200" dirty="0" err="1"/>
              <a:t>Phys</a:t>
            </a:r>
            <a:r>
              <a:rPr lang="tr-TR" sz="1200" dirty="0"/>
              <a:t> </a:t>
            </a:r>
            <a:r>
              <a:rPr lang="tr-TR" sz="1200" dirty="0" err="1"/>
              <a:t>Med</a:t>
            </a:r>
            <a:r>
              <a:rPr lang="tr-TR" sz="1200" dirty="0"/>
              <a:t> </a:t>
            </a:r>
            <a:r>
              <a:rPr lang="tr-TR" sz="1200" dirty="0" err="1"/>
              <a:t>Rehab</a:t>
            </a:r>
            <a:r>
              <a:rPr lang="tr-TR" sz="1200" dirty="0"/>
              <a:t>. 2009;55 </a:t>
            </a:r>
            <a:r>
              <a:rPr lang="tr-TR" sz="1200" dirty="0" err="1"/>
              <a:t>Suppl</a:t>
            </a:r>
            <a:r>
              <a:rPr lang="tr-TR" sz="1200" dirty="0"/>
              <a:t> 1;1-7 </a:t>
            </a:r>
          </a:p>
        </p:txBody>
      </p:sp>
    </p:spTree>
    <p:extLst>
      <p:ext uri="{BB962C8B-B14F-4D97-AF65-F5344CB8AC3E}">
        <p14:creationId xmlns:p14="http://schemas.microsoft.com/office/powerpoint/2010/main" val="339968753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958</TotalTime>
  <Words>2857</Words>
  <Application>Microsoft Office PowerPoint</Application>
  <PresentationFormat>Geniş ekran</PresentationFormat>
  <Paragraphs>496</Paragraphs>
  <Slides>66</Slides>
  <Notes>38</Notes>
  <HiddenSlides>0</HiddenSlides>
  <MMClips>0</MMClips>
  <ScaleCrop>false</ScaleCrop>
  <HeadingPairs>
    <vt:vector size="6" baseType="variant">
      <vt:variant>
        <vt:lpstr>Kullanılan Yazı Tipleri</vt:lpstr>
      </vt:variant>
      <vt:variant>
        <vt:i4>6</vt:i4>
      </vt:variant>
      <vt:variant>
        <vt:lpstr>Tema</vt:lpstr>
      </vt:variant>
      <vt:variant>
        <vt:i4>1</vt:i4>
      </vt:variant>
      <vt:variant>
        <vt:lpstr>Slayt Başlıkları</vt:lpstr>
      </vt:variant>
      <vt:variant>
        <vt:i4>66</vt:i4>
      </vt:variant>
    </vt:vector>
  </HeadingPairs>
  <TitlesOfParts>
    <vt:vector size="73" baseType="lpstr">
      <vt:lpstr>Arial</vt:lpstr>
      <vt:lpstr>Calibri</vt:lpstr>
      <vt:lpstr>Calibri Light</vt:lpstr>
      <vt:lpstr>Noto Sans</vt:lpstr>
      <vt:lpstr>Times New Roman</vt:lpstr>
      <vt:lpstr>Wingdings</vt:lpstr>
      <vt:lpstr>Office Teması</vt:lpstr>
      <vt:lpstr>OSTEOARTRİT ROMATOİD ARTRİT GUT ARTRİTİ</vt:lpstr>
      <vt:lpstr>AMAÇ</vt:lpstr>
      <vt:lpstr>SUNUM PLANI</vt:lpstr>
      <vt:lpstr>OSTEOARTRİT NEDİR?</vt:lpstr>
      <vt:lpstr>Osteoartrit Sınıflandırması </vt:lpstr>
      <vt:lpstr>Tutulan ekleme göre sınıflandırma </vt:lpstr>
      <vt:lpstr>OSTEOARTRİT RİSK FAKTÖRLERİ</vt:lpstr>
      <vt:lpstr>OSTEOARTRİT RİSK FAKTÖRLERİ</vt:lpstr>
      <vt:lpstr>OSTEOARTRİT EPİDEMİYOLOJİSİ</vt:lpstr>
      <vt:lpstr>OSTEOARTRİT PATOGENEZİ</vt:lpstr>
      <vt:lpstr>OSTEOARTRİT PATOGENEZİ</vt:lpstr>
      <vt:lpstr>OSTEOARTRİT PATOGENEZİ</vt:lpstr>
      <vt:lpstr>OSTEOARTRİT PATOGENEZİ</vt:lpstr>
      <vt:lpstr>PowerPoint Sunusu</vt:lpstr>
      <vt:lpstr>PowerPoint Sunusu</vt:lpstr>
      <vt:lpstr>KLİNİK</vt:lpstr>
      <vt:lpstr>KLİNİK</vt:lpstr>
      <vt:lpstr>FİZİK MUAYENE</vt:lpstr>
      <vt:lpstr>LABORATUVAR VE GÖRÜNTÜLEME</vt:lpstr>
      <vt:lpstr>LABORATUVAR VE GÖRÜNTÜLEME</vt:lpstr>
      <vt:lpstr>Diz Osteoartriti </vt:lpstr>
      <vt:lpstr>Kalça Osteoartriti</vt:lpstr>
      <vt:lpstr>Kalça Osteoartriti</vt:lpstr>
      <vt:lpstr>AYIRICI TANI</vt:lpstr>
      <vt:lpstr>TEDAVİ</vt:lpstr>
      <vt:lpstr>PowerPoint Sunusu</vt:lpstr>
      <vt:lpstr>PowerPoint Sunusu</vt:lpstr>
      <vt:lpstr>PowerPoint Sunusu</vt:lpstr>
      <vt:lpstr>Farmakolojik olmayan tedavi  </vt:lpstr>
      <vt:lpstr>Kilo yönetimi</vt:lpstr>
      <vt:lpstr>Diz osteoartriti egzersizleri</vt:lpstr>
      <vt:lpstr>PowerPoint Sunusu</vt:lpstr>
      <vt:lpstr>PowerPoint Sunusu</vt:lpstr>
      <vt:lpstr>PowerPoint Sunusu</vt:lpstr>
      <vt:lpstr>PowerPoint Sunusu</vt:lpstr>
      <vt:lpstr>Farmakolojik tedavi </vt:lpstr>
      <vt:lpstr>Farmakolojik tedavi </vt:lpstr>
      <vt:lpstr>PowerPoint Sunusu</vt:lpstr>
      <vt:lpstr>Cerrahi </vt:lpstr>
      <vt:lpstr>Romatoid Artrit nedir ?</vt:lpstr>
      <vt:lpstr>EPİDEMİYOLOJİ</vt:lpstr>
      <vt:lpstr>Klinik Bulgular</vt:lpstr>
      <vt:lpstr>Klinik Bulgular</vt:lpstr>
      <vt:lpstr>Klinik Bulgular</vt:lpstr>
      <vt:lpstr>Klinik Bulgular</vt:lpstr>
      <vt:lpstr>Laboratuvar Bulguları</vt:lpstr>
      <vt:lpstr>TANI</vt:lpstr>
      <vt:lpstr>PowerPoint Sunusu</vt:lpstr>
      <vt:lpstr>Tedavi </vt:lpstr>
      <vt:lpstr>PowerPoint Sunusu</vt:lpstr>
      <vt:lpstr>Gut artriti</vt:lpstr>
      <vt:lpstr>Epidemiyoloji</vt:lpstr>
      <vt:lpstr>Risk faktörleri</vt:lpstr>
      <vt:lpstr>TANI</vt:lpstr>
      <vt:lpstr>Klinik</vt:lpstr>
      <vt:lpstr>Laboratuvar Bulguları</vt:lpstr>
      <vt:lpstr>TEDAVİ</vt:lpstr>
      <vt:lpstr>TEDAVİ</vt:lpstr>
      <vt:lpstr>68y, Şükrüye Teyze</vt:lpstr>
      <vt:lpstr>Yaklaşımınız?</vt:lpstr>
      <vt:lpstr>68y, Şükrüye Teyze</vt:lpstr>
      <vt:lpstr>Diz ROM egzersizleri</vt:lpstr>
      <vt:lpstr>Quadriceps izometrik güçlendirme</vt:lpstr>
      <vt:lpstr>Günlük Yaşam Önerileriniz?</vt:lpstr>
      <vt:lpstr>Öneriler</vt:lpstr>
      <vt:lpstr>KAYNAKLAR</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OSTEOARTRİT ROMATOİD ARTRİT GUT ARTRİTİ</dc:title>
  <dc:creator>Microsoft hesabı</dc:creator>
  <cp:lastModifiedBy>Microsoft hesabı</cp:lastModifiedBy>
  <cp:revision>125</cp:revision>
  <dcterms:created xsi:type="dcterms:W3CDTF">2023-11-13T15:19:57Z</dcterms:created>
  <dcterms:modified xsi:type="dcterms:W3CDTF">2023-11-20T17:42:01Z</dcterms:modified>
</cp:coreProperties>
</file>