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0272F4-E24C-4B35-A5B3-48F7A129F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0A2AE5D-09C5-48C1-B1D6-0009AF9A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F22A51-E634-470C-8633-E5FDF727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17EE45-7B00-4A15-A744-3C558107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96BE51-C81F-4814-8A9D-EB9100F1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61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EAFF30-63A3-448E-971F-F7CA53F3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D0876FA-C268-4AE7-8F97-775A4962A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2EA593-B7D2-493A-8F99-554E3099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D3E09-0128-4CC1-868A-045DB6DE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2E0A2F-A89B-47D3-8801-300C72F4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09931-1CAE-4F5A-91BE-677B13FD9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2CA91E-483E-4314-9F28-39AF7BA98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385381-7EF0-43AC-8849-00370DEC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57314A-EE50-4072-8A4F-A407DDEA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61676C-C1E9-4976-9DAC-D898B4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99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6D41DA-00B8-43CB-9AD7-7F9DBDF7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750121-F56C-432E-9F9A-BD024C59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F9B11A-B31D-4685-BF03-CBE1F09A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49F926-6E56-47FD-A5BE-BDDEFD42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1FD7C0-0C08-4B77-9345-14CC5D32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42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C427D9-3CDE-4EA4-97FE-867AFB15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69B423-6A11-4669-8B86-CB04B201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D2F764-9A96-4269-804D-4FD92A6C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2E461A-17D5-45F9-BC8A-E86BC5B4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E35685-6339-4FA7-B5E1-DBE5F63B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94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92B681-9E3E-4E27-843B-15877095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FE9320-165B-4CB0-BE5C-76D2FA51B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A62B9E-8BB4-4E78-A92E-6C42F7134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E38515-9674-42A0-92EF-1B211A84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F0B9B6-4B44-49D6-808A-EBC0FE78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DB980F-C832-438B-80EF-BEDB4CB6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3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D65DE3-EFFE-484B-BB82-A703FD83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B76FE3-CBBA-4339-BA68-AB9BD215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0424C8-718A-4A07-9CCB-B6A5F1193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9B4A00-E114-451D-A5F5-E6F7A421A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663B9E4-A7F5-4BAC-AC9A-A5C195454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FEC8D72-26AB-4171-991E-1591D553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96BFBC2-34D0-44A3-AC62-346AF013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EC02616-E374-4B08-B096-7146D93F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97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6536E2-D8C5-4472-B96A-C7730B88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56E36E-79E0-44C4-BDC9-EBFB9C16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5E14432-A64E-4F5E-A2DF-2CA95A96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246D4E7-8D5B-40D1-A4AA-02C22B10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4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34808EF-CDBE-44C5-B242-FC0621E5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AE24B32-32A2-4EF7-A876-B1101BD3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D815CE3-7E15-4B37-9A05-C0197D97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5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0053A6-2052-47EA-93D5-2F45D061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9E4C49-523B-459B-BF24-9458FEAD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F6A427-8AFF-4CDC-B974-FF22E8BA8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ED14D3-2065-410F-AFBD-FDF05589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5CC784-42F4-424D-B991-6C53542E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45C7E3-E435-4E36-860E-714B2482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91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1B40B0-2CB7-4361-AF78-D47C66C7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53F1E3B-8D28-42E6-8BCA-563A6D87D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BAF16F-75EE-4884-8714-78D1B6A4A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7C60D8-DFAA-418A-BD51-C71C1B96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0E785D-F55D-4C02-8618-E5F06119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513134-FAC1-466F-84EF-48875228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81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116BE5C-1C2B-4EA0-96BB-BEC1C4E7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4054B3-3B2C-4C6C-A08C-F606E2CF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48FDDA-3700-4894-B620-3D4E6F60C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39AB-1D84-48F2-93BF-199260B0B9C2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C6FEBE-CF72-42D1-BE38-85078205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D78B21-91F2-4F0A-8C0B-D83B1B735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45E6-B3C4-4019-92F5-C033B1C9B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65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5B31BB-C2A7-49CC-A2F3-5DF10FEE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pPr algn="r"/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sz="2400" dirty="0" err="1"/>
              <a:t>Arş.Gör.Dr.Kevser</a:t>
            </a:r>
            <a:r>
              <a:rPr lang="tr-TR" sz="2400" dirty="0"/>
              <a:t> Ayar</a:t>
            </a:r>
            <a:br>
              <a:rPr lang="tr-TR" sz="2400" dirty="0"/>
            </a:br>
            <a:r>
              <a:rPr lang="tr-TR" sz="2400" dirty="0"/>
              <a:t>KTÜ Tıp Fakültesi Aile Hekimliği AD</a:t>
            </a:r>
            <a:br>
              <a:rPr lang="tr-TR" sz="2400" dirty="0"/>
            </a:br>
            <a:r>
              <a:rPr lang="tr-TR" sz="2400" dirty="0"/>
              <a:t>07.11.2017</a:t>
            </a:r>
          </a:p>
        </p:txBody>
      </p:sp>
      <p:pic>
        <p:nvPicPr>
          <p:cNvPr id="4" name="Resim 3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A76B06CB-7DB1-4F07-9A51-4F66DCE4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80" y="365125"/>
            <a:ext cx="7563239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CCAC096A-13C7-477D-87E0-9AFEA2FE7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4" y="1271694"/>
            <a:ext cx="7733452" cy="4505253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004016C-1316-4740-80A8-FC07D52D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Sadece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aile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öyküsüne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dayanan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hastalık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riskini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değerlendirmek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için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kullanılan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algoritma</a:t>
            </a:r>
            <a:endParaRPr lang="en-US" sz="1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431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62D10E-449F-484A-B64D-C084CDA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Sadece aile öyküsüne dayalı risk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446D0A-04ED-4BEE-9D64-ED024FBB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hastalık için aile öyküsü Kanada kılavuzu kullanılarak değerlendirildi.</a:t>
            </a:r>
          </a:p>
          <a:p>
            <a:r>
              <a:rPr lang="tr-TR" dirty="0"/>
              <a:t>Sağlık anketlerinden hastaların 4 hastalıktan herhangi biri için aile öyküsü olup olmadığı tespit edildi ve akrabaların sayısı, yakınlığı ve tanı yaşı hakkında ayrıntılı bilgi toplandı.</a:t>
            </a:r>
          </a:p>
        </p:txBody>
      </p:sp>
    </p:spTree>
    <p:extLst>
      <p:ext uri="{BB962C8B-B14F-4D97-AF65-F5344CB8AC3E}">
        <p14:creationId xmlns:p14="http://schemas.microsoft.com/office/powerpoint/2010/main" val="22507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46360F-A4CD-4F17-8F37-BF9D2E5D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Aile öyküsü riskine dayalı uygun 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195BE9-A684-45D8-80D3-1B139FEA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Uygun tarama yöntemleri Kanada kılavuzuna göre değerlendirildi.</a:t>
            </a:r>
          </a:p>
          <a:p>
            <a:r>
              <a:rPr lang="tr-TR" dirty="0"/>
              <a:t>Hastaların hem elektronik tıbbi kayıtlarda hem de sağlık anketinde tarama yaptırdığı belirtilmesi durumunda tarama tamamlanmış olarak kabul edildi.</a:t>
            </a:r>
          </a:p>
          <a:p>
            <a:r>
              <a:rPr lang="tr-TR" dirty="0"/>
              <a:t>Sonuçlar, hastanın taramaya girip girmediğini, taramanın güncel olup olmadığını ve </a:t>
            </a:r>
            <a:r>
              <a:rPr lang="tr-TR" dirty="0" err="1"/>
              <a:t>kolorektal</a:t>
            </a:r>
            <a:r>
              <a:rPr lang="tr-TR" dirty="0"/>
              <a:t> kanser için doğru tarama yönteminin(</a:t>
            </a:r>
            <a:r>
              <a:rPr lang="tr-TR" dirty="0" err="1"/>
              <a:t>ggk</a:t>
            </a:r>
            <a:r>
              <a:rPr lang="tr-TR" dirty="0"/>
              <a:t>, </a:t>
            </a:r>
            <a:r>
              <a:rPr lang="tr-TR" dirty="0" err="1"/>
              <a:t>kolonoskopi</a:t>
            </a:r>
            <a:r>
              <a:rPr lang="tr-TR" dirty="0"/>
              <a:t>) uygulanıp uygulanmadığını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168111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46D57C-AE59-4DD9-B4A2-2EE5F107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880BF1-399C-4691-888C-47FD63DF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Kılavuzlara göre KAH olanlarda 10 yıllık </a:t>
            </a:r>
            <a:r>
              <a:rPr lang="tr-TR" dirty="0" err="1"/>
              <a:t>Framingham</a:t>
            </a:r>
            <a:r>
              <a:rPr lang="tr-TR" dirty="0"/>
              <a:t> risk </a:t>
            </a:r>
            <a:r>
              <a:rPr lang="tr-TR" dirty="0" err="1"/>
              <a:t>scorunun</a:t>
            </a:r>
            <a:r>
              <a:rPr lang="tr-TR" dirty="0"/>
              <a:t>, aile öyküsü varlığında iki katına çıktığı öngörülmektedir. Ancak bireysel hesaplama gerektirdiğinden aile öyküsü ile KAH arasında taramayı raporlanamadı.</a:t>
            </a:r>
          </a:p>
        </p:txBody>
      </p:sp>
    </p:spTree>
    <p:extLst>
      <p:ext uri="{BB962C8B-B14F-4D97-AF65-F5344CB8AC3E}">
        <p14:creationId xmlns:p14="http://schemas.microsoft.com/office/powerpoint/2010/main" val="336696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9BDD2927-2981-4FFE-B50E-54B9280DA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6" r="-2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8C70802-2D16-4054-8455-57F83466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3200" b="1" kern="1200" dirty="0">
                <a:latin typeface="+mj-lt"/>
                <a:ea typeface="+mj-ea"/>
                <a:cs typeface="+mj-cs"/>
              </a:rPr>
              <a:t>SONUÇ</a:t>
            </a: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BETTER—Building on Existing Tools to Improve Chronic Disease Prevention and Screening in Primary Care.</a:t>
            </a:r>
          </a:p>
        </p:txBody>
      </p:sp>
    </p:spTree>
    <p:extLst>
      <p:ext uri="{BB962C8B-B14F-4D97-AF65-F5344CB8AC3E}">
        <p14:creationId xmlns:p14="http://schemas.microsoft.com/office/powerpoint/2010/main" val="175998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3E020F-8300-4600-8016-CC500E59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9F83595-A405-4E37-B95F-9B1DAF5A5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011" y="1825625"/>
            <a:ext cx="68359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0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FDC5B5-5432-4FC1-8035-1D34DE54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E907660-6289-4DBA-870E-2CB15B504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665" y="1825625"/>
            <a:ext cx="86846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51832D-AC4D-4573-9878-38FAB888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Elektronik tıbbi veriler ile anket verileri aile öyküsü varlığı yönünden karşılaştırıldığında;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3A2AB81-3E69-4840-9D4C-D5770C4BC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19256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28353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84078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91711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9511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ELEKTRONİK TIBBİ VERİLER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ANKET VERİLERİ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1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Tip 2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 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6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5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MEME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KOLOREKTAL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2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0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1F844B-8BDF-458C-8A10-BD25C62A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A03665-921B-4BA1-A675-79305F89C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Tanı konulma yaşı ve akrabalığın derecesi hakkında anket verileri daha fazla bilgi sağladı. Aile öyküsüyle ilişkili olarak meme kanseri  için % 18 yüksek risk,% 4 orta risk ve % 78 ortalama risk tespit edildi. </a:t>
            </a:r>
            <a:r>
              <a:rPr lang="tr-TR" dirty="0" err="1"/>
              <a:t>Kolorektal</a:t>
            </a:r>
            <a:r>
              <a:rPr lang="tr-TR" dirty="0"/>
              <a:t> kanser için% 4'ü orta ila yüksek risk,% 10'u hafif derecede yüksek risk ve% 86'sı düşük veya ortalama risk altındaydı.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98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E6049A-D94D-41FA-8B5A-82F68555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794472B-28E4-4A4B-AB34-B8CC5FCF1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95" y="1825625"/>
            <a:ext cx="104374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7C447E-415C-4C26-A6E3-F62749DD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BİRİNCİ BASAMAKTA KRONİK HASTALIĞIN AİLE ÖYKÜSÜ İLE İLİŞKİSİNİN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E741AE-C603-4D36-9854-0292C808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GİRİŞ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Aile öyküsü sağlığı etkileyen sosyal, davranışsal ve çevresel faktörleri yansıtır ve hastalığın genetik riski hakkında fikir verir. </a:t>
            </a:r>
          </a:p>
          <a:p>
            <a:pPr marL="0" indent="0">
              <a:buNone/>
            </a:pPr>
            <a:r>
              <a:rPr lang="tr-TR" dirty="0"/>
              <a:t>Nadir görülen genetik bozuklukların teşhisinde veya yaygın kronik hastalıkların riskini değerlendirmede yararlıdır.</a:t>
            </a:r>
          </a:p>
          <a:p>
            <a:pPr marL="0" indent="0">
              <a:buNone/>
            </a:pPr>
            <a:r>
              <a:rPr lang="tr-TR" dirty="0"/>
              <a:t>Aile öyküsü belirleme; kronik hastalık önlemede ve uygun tarama yöntemleri geliştirme konusunda yararlı olacaktır.</a:t>
            </a:r>
          </a:p>
        </p:txBody>
      </p:sp>
    </p:spTree>
    <p:extLst>
      <p:ext uri="{BB962C8B-B14F-4D97-AF65-F5344CB8AC3E}">
        <p14:creationId xmlns:p14="http://schemas.microsoft.com/office/powerpoint/2010/main" val="288183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İçerik Yer Tutucusu 5" descr="ekran görüntüsü içeren bir resim&#10;&#10;Yüksek güvenilirlikle oluşturulmuş açıklama">
            <a:extLst>
              <a:ext uri="{FF2B5EF4-FFF2-40B4-BE49-F238E27FC236}">
                <a16:creationId xmlns:a16="http://schemas.microsoft.com/office/drawing/2014/main" id="{79D17E1E-8385-490C-A0FF-ED20DF24F0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3783" y="389009"/>
            <a:ext cx="4890995" cy="3318695"/>
          </a:xfrm>
          <a:prstGeom prst="rect">
            <a:avLst/>
          </a:prstGeom>
        </p:spPr>
      </p:pic>
      <p:pic>
        <p:nvPicPr>
          <p:cNvPr id="5" name="İçerik Yer Tutucusu 4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B911D86A-9437-4413-907F-5F9565913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7235" y="389010"/>
            <a:ext cx="6656547" cy="4045204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59515F6-4C84-49AA-90BD-1FA84453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4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96DC11-F69A-4A95-99F7-F1FCF194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75F11F-0B00-4742-AAF6-E7225B86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Çalışmaya katılan hastaların %12 sinde, 4 hastalığın 1 i ile aile öyküsü ilişkisi gösterildi.</a:t>
            </a:r>
          </a:p>
          <a:p>
            <a:r>
              <a:rPr lang="tr-TR" dirty="0"/>
              <a:t>Sağlık anketleri ile elektronik tıbbi kayıt verileri arasında aile öyküsü ile orta derecede bir ilişki bulundu.</a:t>
            </a:r>
          </a:p>
          <a:p>
            <a:r>
              <a:rPr lang="tr-TR" dirty="0"/>
              <a:t>Bu çalışma, diyabet aile öyküsü olanlarda % 35, meme </a:t>
            </a:r>
            <a:r>
              <a:rPr lang="tr-TR" dirty="0" err="1"/>
              <a:t>ca</a:t>
            </a:r>
            <a:r>
              <a:rPr lang="tr-TR" dirty="0"/>
              <a:t> aile öyküsü olanlarda % 30 ve </a:t>
            </a:r>
            <a:r>
              <a:rPr lang="tr-TR" dirty="0" err="1"/>
              <a:t>krk</a:t>
            </a:r>
            <a:r>
              <a:rPr lang="tr-TR" dirty="0"/>
              <a:t> aile öyküsü olanlarda % 12 risk artışı saptadı ve bu hastalara </a:t>
            </a:r>
            <a:r>
              <a:rPr lang="tr-TR" dirty="0" err="1"/>
              <a:t>krk</a:t>
            </a:r>
            <a:r>
              <a:rPr lang="tr-TR" dirty="0"/>
              <a:t> hariç tarama tamamlanmadığı gözlendi.</a:t>
            </a:r>
          </a:p>
        </p:txBody>
      </p:sp>
    </p:spTree>
    <p:extLst>
      <p:ext uri="{BB962C8B-B14F-4D97-AF65-F5344CB8AC3E}">
        <p14:creationId xmlns:p14="http://schemas.microsoft.com/office/powerpoint/2010/main" val="293945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575F26-6565-4964-834A-2596ED39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831C73-A0BC-45D9-B3FD-B1DAF0BF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öyküsü olan bireylerde tarama yapılmasının hastalık riskini azalttığına dair kanıtlar mevcuttur .</a:t>
            </a:r>
          </a:p>
          <a:p>
            <a:r>
              <a:rPr lang="tr-TR" dirty="0"/>
              <a:t> Aile öyküsü olan bireyler yüksek riskli olduğundan sağlıklı yaşam için tarama ve genetik danışmanlık konusunda daha istekli olabilirler.</a:t>
            </a:r>
          </a:p>
          <a:p>
            <a:r>
              <a:rPr lang="tr-TR" dirty="0"/>
              <a:t> Ailede risk faktörü olan bireyler tarama ve yaşam tarzı değişikliklerini daha çok dikkate alabilirler.</a:t>
            </a:r>
          </a:p>
        </p:txBody>
      </p:sp>
    </p:spTree>
    <p:extLst>
      <p:ext uri="{BB962C8B-B14F-4D97-AF65-F5344CB8AC3E}">
        <p14:creationId xmlns:p14="http://schemas.microsoft.com/office/powerpoint/2010/main" val="62230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F45260-620B-419F-9BF4-6ABD6197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6C318C-8C8C-4CF6-8B51-65ABF9C7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öyküsü pozitif olan hastaların oranı, tarama tavsiyeleri verirken aile öyküsü riskinin birinci basamak hekimleri tarafından diğer risk faktörleri ile birlikte düşünülmesi gerektiğini ortaya koymuştur.</a:t>
            </a:r>
          </a:p>
          <a:p>
            <a:r>
              <a:rPr lang="tr-TR" dirty="0"/>
              <a:t>Bu 4 hastalığın aile öyküsü ile ilişkisi daha önce yapılan çalışmalarla benzer şekildeydi.</a:t>
            </a:r>
          </a:p>
          <a:p>
            <a:r>
              <a:rPr lang="tr-TR" dirty="0"/>
              <a:t>Tıbbi kayıtlara göre aile öyküsü varlığı anketlerde daha yüksek oranda belirtilmişti. Bu da daha dikkatli tıbbi kayıt tutulması ihtiyacını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149007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79C81D-BAF5-4D07-A361-26F72C55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7B116C-5141-41C2-A65A-F1E938F6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174"/>
            <a:ext cx="10515600" cy="4351338"/>
          </a:xfrm>
        </p:spPr>
        <p:txBody>
          <a:bodyPr/>
          <a:lstStyle/>
          <a:p>
            <a:r>
              <a:rPr lang="tr-TR" dirty="0"/>
              <a:t>Meme kanseri, </a:t>
            </a:r>
            <a:r>
              <a:rPr lang="tr-TR" dirty="0" err="1"/>
              <a:t>over</a:t>
            </a:r>
            <a:r>
              <a:rPr lang="tr-TR" dirty="0"/>
              <a:t> kanseri, </a:t>
            </a:r>
            <a:r>
              <a:rPr lang="tr-TR" dirty="0" err="1"/>
              <a:t>kolorektal</a:t>
            </a:r>
            <a:r>
              <a:rPr lang="tr-TR" dirty="0"/>
              <a:t> kanser, prostat kanseri, </a:t>
            </a:r>
            <a:r>
              <a:rPr lang="tr-TR" dirty="0" err="1"/>
              <a:t>melanom</a:t>
            </a:r>
            <a:r>
              <a:rPr lang="tr-TR" dirty="0"/>
              <a:t>, </a:t>
            </a:r>
            <a:r>
              <a:rPr lang="tr-TR" dirty="0" err="1"/>
              <a:t>iskemik</a:t>
            </a:r>
            <a:r>
              <a:rPr lang="tr-TR" dirty="0"/>
              <a:t> kalp hastalığı veya tip 2 diyabet riski yüksek olan kişileri tanımlamak için tasarlanmış 9 maddelik bir aile öyküsü tarama anketi son zamanlarda geçerliliğini korumuş ve artan hastalıkta birinci basamak sağlık hizmetlerinde kullanımı önerilmektedir.</a:t>
            </a:r>
          </a:p>
        </p:txBody>
      </p:sp>
    </p:spTree>
    <p:extLst>
      <p:ext uri="{BB962C8B-B14F-4D97-AF65-F5344CB8AC3E}">
        <p14:creationId xmlns:p14="http://schemas.microsoft.com/office/powerpoint/2010/main" val="221734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17CCD7-DF7A-4AE4-955B-8FB9DD2C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Kısıtlılıklar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26D4B-BFCE-41C9-85ED-D936FAF4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 kronik hastalıkların aile öyküsü </a:t>
            </a:r>
            <a:r>
              <a:rPr lang="tr-TR" dirty="0" err="1"/>
              <a:t>prevalansını</a:t>
            </a:r>
            <a:r>
              <a:rPr lang="tr-TR" dirty="0"/>
              <a:t> gösteren Kanada ‘da yapılmış ilk çalışmadır.</a:t>
            </a:r>
          </a:p>
          <a:p>
            <a:r>
              <a:rPr lang="tr-TR" dirty="0"/>
              <a:t>Hastalıkların risk faktörlerinden sadece aile öyküsü dikkate alınmıştı.</a:t>
            </a:r>
          </a:p>
          <a:p>
            <a:r>
              <a:rPr lang="tr-TR" dirty="0"/>
              <a:t>Sadece aile öyküsü faktörü değerlendirildiği için hastaların çalışmaya katılması konusunda istekli olduğu düşünülebilir.</a:t>
            </a:r>
          </a:p>
          <a:p>
            <a:r>
              <a:rPr lang="tr-TR" dirty="0"/>
              <a:t>Elektronik kayıtlarda sadece aile öyküsünün var olup olmadığı belirlenmiş ayrıntılı bilgiye ulaşılamamıştır.</a:t>
            </a:r>
          </a:p>
        </p:txBody>
      </p:sp>
    </p:spTree>
    <p:extLst>
      <p:ext uri="{BB962C8B-B14F-4D97-AF65-F5344CB8AC3E}">
        <p14:creationId xmlns:p14="http://schemas.microsoft.com/office/powerpoint/2010/main" val="38376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BC5EA7-154B-4AAF-89FE-DFA255D2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4A360E-CB8F-449D-BA65-F4E0404B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çalışma, birinci basamakta rastlanan yaygın kronik hastalıklar için pozitif aile öyküsü </a:t>
            </a:r>
            <a:r>
              <a:rPr lang="tr-TR" dirty="0" err="1"/>
              <a:t>prevalansını</a:t>
            </a:r>
            <a:r>
              <a:rPr lang="tr-TR" dirty="0"/>
              <a:t> vurguladı ve yüksek riskli olanları yalnızca aile öyküsüne dayanarak yeterli taramanın yapılmadığı görüldü. </a:t>
            </a:r>
          </a:p>
          <a:p>
            <a:r>
              <a:rPr lang="tr-TR" dirty="0"/>
              <a:t>Aile öyküsü pozitif olanlarda bireysel tarama yöntemleriyle risk değerlendirmesi mümkündür. Bunun için elektronik tıbbi kayıtların dikkatli tutulması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373664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3A58CB-FA4D-4E10-B33D-3B23A320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27EC81-A6B6-4F36-A279-8BE1CACB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 Birinci basamak sağlık uygulamalarında aile öyküsünü belirlemek için uygulanan anket gibi yöntemlerin benimsenmesi ve bu sonuçların elektronik tıbbi kayıtlara aktarılmasının gerektiği vurgulanmıştır.</a:t>
            </a:r>
          </a:p>
        </p:txBody>
      </p:sp>
    </p:spTree>
    <p:extLst>
      <p:ext uri="{BB962C8B-B14F-4D97-AF65-F5344CB8AC3E}">
        <p14:creationId xmlns:p14="http://schemas.microsoft.com/office/powerpoint/2010/main" val="251161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FA205E-6CD2-43DA-85D6-ABE5D383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75DECB-2D06-47E8-952F-C27CDF71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Bu çalışma, kronik hastalıklar için birincil koruma ve taramayı iyileştirme amacıyla yapılan </a:t>
            </a:r>
            <a:r>
              <a:rPr lang="tr-TR" dirty="0" err="1"/>
              <a:t>randomize</a:t>
            </a:r>
            <a:r>
              <a:rPr lang="tr-TR" dirty="0"/>
              <a:t> kontrollü bir çalışmadır.</a:t>
            </a:r>
          </a:p>
          <a:p>
            <a:pPr marL="0" indent="0">
              <a:buNone/>
            </a:pPr>
            <a:r>
              <a:rPr lang="tr-TR" dirty="0"/>
              <a:t>Bu çalışma, kanıt düzeyi yüksek kılavuzları ve klinik risk değerlendirme araçlarını tespit etmiş, daha sonra kronik hastalığın gelişimine katkıda bulunan faktörlerin risk değerlendirmesi, taraması ve hastalıkların yönetimi için algoritmalar oluşturmuştur.</a:t>
            </a:r>
          </a:p>
        </p:txBody>
      </p:sp>
    </p:spTree>
    <p:extLst>
      <p:ext uri="{BB962C8B-B14F-4D97-AF65-F5344CB8AC3E}">
        <p14:creationId xmlns:p14="http://schemas.microsoft.com/office/powerpoint/2010/main" val="12472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A02D16-19B9-4A0A-B9DE-95853BDA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43AA8F-5A41-463F-80AD-0DEE7FD1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Çalışmanın amacı birinci basamağa başvuran ve tip 2 diyabet, koroner arter hastalığı, meme kanseri ve </a:t>
            </a:r>
            <a:r>
              <a:rPr lang="tr-TR" dirty="0" err="1"/>
              <a:t>kolorektal</a:t>
            </a:r>
            <a:r>
              <a:rPr lang="tr-TR" dirty="0"/>
              <a:t> kanser tanısı olan hastaların aile öyküsü oranlarını değerlendirmekti. </a:t>
            </a:r>
          </a:p>
        </p:txBody>
      </p:sp>
    </p:spTree>
    <p:extLst>
      <p:ext uri="{BB962C8B-B14F-4D97-AF65-F5344CB8AC3E}">
        <p14:creationId xmlns:p14="http://schemas.microsoft.com/office/powerpoint/2010/main" val="196081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E65660-4A8E-443E-A05A-D7782531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A7FCE6-AB08-4259-A931-3C08EBA6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 BETTER (Birinci Basamakta Kronik Hastalık Önleme ve Taramayı Geliştirmek İçin Mevcut Araçları Geliştirme) araştırmasının temel verilerini kullanmıştır. </a:t>
            </a:r>
          </a:p>
          <a:p>
            <a:r>
              <a:rPr lang="tr-TR" dirty="0"/>
              <a:t>Bu çalışma birinci basamakta yürütülen, kronik hastalıkları önleme ve tarama uygulamaları ile tedavi etkisini değerlendiren iki yönlü </a:t>
            </a:r>
            <a:r>
              <a:rPr lang="tr-TR" dirty="0" err="1"/>
              <a:t>randomize</a:t>
            </a:r>
            <a:r>
              <a:rPr lang="tr-TR" dirty="0"/>
              <a:t> kontrollü bir çalışmadır.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240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CB6F09-CFCC-46D2-8A4C-9F85552B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521746-3387-4E44-B2AE-03FF5D614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Çalışmada aile öyküsü ile ilişkili tip 2 DM, KAH, meme </a:t>
            </a:r>
            <a:r>
              <a:rPr lang="tr-TR" dirty="0" err="1"/>
              <a:t>ca</a:t>
            </a:r>
            <a:r>
              <a:rPr lang="tr-TR" dirty="0"/>
              <a:t>, </a:t>
            </a:r>
            <a:r>
              <a:rPr lang="tr-TR" dirty="0" err="1"/>
              <a:t>kolorektal</a:t>
            </a:r>
            <a:r>
              <a:rPr lang="tr-TR" dirty="0"/>
              <a:t> kanser hastalıkları değerlendirildi.</a:t>
            </a:r>
          </a:p>
          <a:p>
            <a:r>
              <a:rPr lang="tr-TR" dirty="0"/>
              <a:t>Bu çalışma </a:t>
            </a:r>
            <a:r>
              <a:rPr lang="tr-TR" dirty="0" err="1"/>
              <a:t>Ontario</a:t>
            </a:r>
            <a:r>
              <a:rPr lang="tr-TR" dirty="0"/>
              <a:t> ve </a:t>
            </a:r>
            <a:r>
              <a:rPr lang="tr-TR" dirty="0" err="1"/>
              <a:t>Alberta’da</a:t>
            </a:r>
            <a:r>
              <a:rPr lang="tr-TR" dirty="0"/>
              <a:t> 4 er tane birinci basamak klinikte 32 aile hekimi tarafından yapılmıştır.</a:t>
            </a:r>
          </a:p>
          <a:p>
            <a:r>
              <a:rPr lang="tr-TR" dirty="0"/>
              <a:t>40-65 yaş arasındaki hastalar, onamları alınarak çalışmaya dahil 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298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C7CC97-49EB-4A28-95C3-770224ED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E16B96-67C5-4EA8-895A-E4BD98A7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 Bu kliniklerden rastgele seçilen hastalara çalışmaya katılım belgesi, sağlık durumu ve aile öyküsünü sorgulayan anket dosyası mail yoluyla gönderildi. Hastalardan sağlık anketini doldurmaları ve mail yoluyla iletmeleri istendi. </a:t>
            </a:r>
          </a:p>
          <a:p>
            <a:r>
              <a:rPr lang="tr-TR" dirty="0"/>
              <a:t>Anket bu konuyla ilgili daha önceki literatürlerden faydalanılarak düzenlendi.</a:t>
            </a:r>
          </a:p>
        </p:txBody>
      </p:sp>
    </p:spTree>
    <p:extLst>
      <p:ext uri="{BB962C8B-B14F-4D97-AF65-F5344CB8AC3E}">
        <p14:creationId xmlns:p14="http://schemas.microsoft.com/office/powerpoint/2010/main" val="57689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5F20A9-FF86-466C-8A92-40A5BD69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EDB137-4F09-47FA-8155-439E8323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Başlangıçtaki aile öyküsü ve tarama verileri elektronik tıbbi kayıtlardan  ve sağlık anketlerinden elde edildi.  Her bir hastalık için aile öyküsü varlığında ve tarama yaptırma durumlarında algoritmalar oluşturularak risk değerlendirmesi yapıldı.</a:t>
            </a:r>
          </a:p>
        </p:txBody>
      </p:sp>
    </p:spTree>
    <p:extLst>
      <p:ext uri="{BB962C8B-B14F-4D97-AF65-F5344CB8AC3E}">
        <p14:creationId xmlns:p14="http://schemas.microsoft.com/office/powerpoint/2010/main" val="59944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48E8BE8-C5CB-4271-AF6B-98F18BED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640" y="711200"/>
            <a:ext cx="8453120" cy="557784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939971C5-57E8-487F-88D6-2A657BEA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Sadece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aile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öyküsüne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dayanan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hastalık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riskini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değerlendirmek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kullanılan</a:t>
            </a:r>
            <a:r>
              <a:rPr lang="en-US" sz="1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algoritma</a:t>
            </a:r>
            <a:endParaRPr lang="en-US" sz="1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86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807</Words>
  <Application>Microsoft Office PowerPoint</Application>
  <PresentationFormat>Geniş ekran</PresentationFormat>
  <Paragraphs>72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        Arş.Gör.Dr.Kevser Ayar KTÜ Tıp Fakültesi Aile Hekimliği AD 07.11.2017</vt:lpstr>
      <vt:lpstr>BİRİNCİ BASAMAKTA KRONİK HASTALIĞIN AİLE ÖYKÜSÜ İLE İLİŞKİSİNİN DEĞERLENDİRİLMESİ</vt:lpstr>
      <vt:lpstr>PowerPoint Sunusu</vt:lpstr>
      <vt:lpstr>PowerPoint Sunusu</vt:lpstr>
      <vt:lpstr>METOD</vt:lpstr>
      <vt:lpstr>PowerPoint Sunusu</vt:lpstr>
      <vt:lpstr>PowerPoint Sunusu</vt:lpstr>
      <vt:lpstr>PowerPoint Sunusu</vt:lpstr>
      <vt:lpstr>Sadece aile öyküsüne dayanan hastalık riskini değerlendirmek için kullanılan algoritma</vt:lpstr>
      <vt:lpstr>Sadece aile öyküsüne dayanan hastalık riskini değerlendirmek için kullanılan algoritma</vt:lpstr>
      <vt:lpstr>Sadece aile öyküsüne dayalı risk</vt:lpstr>
      <vt:lpstr>Aile öyküsü riskine dayalı uygun tarama</vt:lpstr>
      <vt:lpstr>PowerPoint Sunusu</vt:lpstr>
      <vt:lpstr>SONUÇ</vt:lpstr>
      <vt:lpstr>PowerPoint Sunusu</vt:lpstr>
      <vt:lpstr>PowerPoint Sunusu</vt:lpstr>
      <vt:lpstr>Elektronik tıbbi veriler ile anket verileri aile öyküsü varlığı yönünden karşılaştırıldığında;</vt:lpstr>
      <vt:lpstr>PowerPoint Sunusu</vt:lpstr>
      <vt:lpstr>PowerPoint Sunusu</vt:lpstr>
      <vt:lpstr>PowerPoint Sunusu</vt:lpstr>
      <vt:lpstr>TARTIŞMA</vt:lpstr>
      <vt:lpstr>PowerPoint Sunusu</vt:lpstr>
      <vt:lpstr>PowerPoint Sunusu</vt:lpstr>
      <vt:lpstr>PowerPoint Sunusu</vt:lpstr>
      <vt:lpstr>Kısıtlılıklar </vt:lpstr>
      <vt:lpstr>SONUÇ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esranur0609@gmail.com</dc:creator>
  <cp:lastModifiedBy>esranur0609@gmail.com</cp:lastModifiedBy>
  <cp:revision>52</cp:revision>
  <dcterms:created xsi:type="dcterms:W3CDTF">2017-11-04T11:55:43Z</dcterms:created>
  <dcterms:modified xsi:type="dcterms:W3CDTF">2017-11-04T17:03:43Z</dcterms:modified>
</cp:coreProperties>
</file>