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60" r:id="rId4"/>
    <p:sldId id="261" r:id="rId5"/>
    <p:sldId id="262" r:id="rId6"/>
    <p:sldId id="264" r:id="rId7"/>
    <p:sldId id="263" r:id="rId8"/>
    <p:sldId id="265" r:id="rId9"/>
    <p:sldId id="267" r:id="rId10"/>
    <p:sldId id="266" r:id="rId11"/>
    <p:sldId id="285" r:id="rId12"/>
    <p:sldId id="287" r:id="rId13"/>
    <p:sldId id="288" r:id="rId14"/>
    <p:sldId id="268" r:id="rId15"/>
    <p:sldId id="269" r:id="rId16"/>
    <p:sldId id="271" r:id="rId17"/>
    <p:sldId id="275" r:id="rId18"/>
    <p:sldId id="276" r:id="rId19"/>
    <p:sldId id="278" r:id="rId20"/>
    <p:sldId id="279" r:id="rId21"/>
    <p:sldId id="280" r:id="rId22"/>
    <p:sldId id="289" r:id="rId23"/>
    <p:sldId id="283" r:id="rId24"/>
    <p:sldId id="284" r:id="rId25"/>
    <p:sldId id="291" r:id="rId26"/>
    <p:sldId id="292" r:id="rId27"/>
    <p:sldId id="272" r:id="rId28"/>
    <p:sldId id="298" r:id="rId29"/>
    <p:sldId id="293" r:id="rId30"/>
    <p:sldId id="297" r:id="rId31"/>
    <p:sldId id="294" r:id="rId32"/>
    <p:sldId id="295" r:id="rId33"/>
    <p:sldId id="273" r:id="rId34"/>
    <p:sldId id="296" r:id="rId35"/>
    <p:sldId id="274" r:id="rId36"/>
    <p:sldId id="259" r:id="rId37"/>
    <p:sldId id="299" r:id="rId3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04" autoAdjust="0"/>
    <p:restoredTop sz="77570" autoAdjust="0"/>
  </p:normalViewPr>
  <p:slideViewPr>
    <p:cSldViewPr snapToGrid="0">
      <p:cViewPr varScale="1">
        <p:scale>
          <a:sx n="63" d="100"/>
          <a:sy n="63" d="100"/>
        </p:scale>
        <p:origin x="101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D8171-1DBF-46A2-8B4F-63CD413101A8}" type="datetimeFigureOut">
              <a:rPr lang="tr-TR" smtClean="0"/>
              <a:t>30.04.2021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65E82-B6F5-41F5-A380-967F7F9A76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5749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jmed.com/article/S0002-9343(20)30117-0/fulltext#bib0021" TargetMode="External"/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jmed.com/article/S0002-9343(20)30117-0/fulltext#tbl0007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amjmed.com/action/showFullTableHTML?isHtml=true&amp;tableId=tbl0001&amp;pii=S0002-9343%2820%2930117-0" TargetMode="Externa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jmed.com/article/S0002-9343(20)30117-0/fulltext#tbl0002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.amjmed.com/article/S0002-9343(20)30117-0/fulltext#tbl0003" TargetMode="External"/><Relationship Id="rId4" Type="http://schemas.openxmlformats.org/officeDocument/2006/relationships/hyperlink" Target="https://www.amjmed.com/article/S0002-9343(20)30117-0/fulltext#tbl0008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/>
              <a:t>Bu deneme, 2 İsviçre çalışma merkezindeki (</a:t>
            </a:r>
            <a:r>
              <a:rPr lang="tr-TR" dirty="0" err="1"/>
              <a:t>Inselspital</a:t>
            </a:r>
            <a:r>
              <a:rPr lang="tr-TR" dirty="0"/>
              <a:t>, Bern Üniversite Hastanesi ve Center </a:t>
            </a:r>
            <a:r>
              <a:rPr lang="tr-TR" dirty="0" err="1"/>
              <a:t>Hospitalier</a:t>
            </a:r>
            <a:r>
              <a:rPr lang="tr-TR" dirty="0"/>
              <a:t>) TRUST katılımcılarını içeren TRUST denemesi  içinde yuvalanmış bir çalışma olarak kaydedilmiş.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5E82-B6F5-41F5-A380-967F7F9A76A4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23676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Normal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sistolik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işlevi olan hastaların oranları (% 93,7'ye karşı% 97,8, </a:t>
            </a:r>
            <a:r>
              <a:rPr lang="tr-TR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= 0,24) ve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diyastolik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işlev sınıflandırmasına göre (normal işlev% 54,3'e karşı% 58,1, belirsiz% 16,1'e karşı% 16,3 ve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diyastolik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işlev bozukluğu% 29,6'ya karşı% 25,6, </a:t>
            </a:r>
            <a:r>
              <a:rPr lang="tr-TR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= 0.57)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levotiroksin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 ve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plasebo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 benzerdi 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5E82-B6F5-41F5-A380-967F7F9A76A4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62013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insiyet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başlangıç ​​TSH düzeyi veya önceki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kardiyovasküler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hastalık veya kalp yetmezliği öyküsüne göre birincil sonlanım noktaları için önceden belirlenmiş sınıflandırma ve ayrıca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antihipertansif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ilacın başlangıçtaki kullanımına ve tedavi süresine göre post hoc sınıflandırma, alt gruplar arasında lehine istatistiksel olarak anlamlı herhangi bir farklılık ortaya çıkarmamıştır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5E82-B6F5-41F5-A380-967F7F9A76A4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38974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insiyet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başlangıç ​​TSH düzeyi veya önceki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kardiyovasküler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hastalık veya kalp yetmezliği öyküsüne göre birincil sonlanım noktaları için önceden belirlenmiş sınıflandırma ve ayrıca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antihipertansif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ilacın başlangıçtaki kullanımına ve tedavi süresine göre post hoc sınıflandırma, alt gruplar arasında lehine istatistiksel olarak anlamlı herhangi bir farklılık ortaya çıkarmamıştır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5E82-B6F5-41F5-A380-967F7F9A76A4}" type="slidenum">
              <a:rPr lang="tr-TR" smtClean="0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46418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 ve A tepe hızı, E / A oranı, E hız yavaşlama süresi,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transmitral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 hızının doku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Doppler'den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türetilen mitral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anulus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erken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diyastolik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hızına oranı, yavaşlama süresi</a:t>
            </a:r>
          </a:p>
          <a:p>
            <a:endParaRPr lang="tr-T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Doppler'den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türetilen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transmitral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akış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paternleri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5E82-B6F5-41F5-A380-967F7F9A76A4}" type="slidenum">
              <a:rPr lang="tr-TR" smtClean="0"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05241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5E82-B6F5-41F5-A380-967F7F9A76A4}" type="slidenum">
              <a:rPr lang="tr-TR" smtClean="0"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09357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 bulgunun nedeni bir hata türü I olabilir, çünkü </a:t>
            </a:r>
            <a:r>
              <a:rPr lang="tr-TR" sz="1200" b="1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</a:t>
            </a:r>
            <a:r>
              <a:rPr lang="tr-TR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değer</a:t>
            </a:r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protokol analizine göre anlamlı </a:t>
            </a:r>
            <a:r>
              <a:rPr lang="tr-TR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değildi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tr-TR" dirty="0" err="1"/>
              <a:t>Levotiroksine</a:t>
            </a:r>
            <a:r>
              <a:rPr lang="tr-TR" dirty="0"/>
              <a:t> tahsis edilen denekler, 2 farklı zaman noktasında (</a:t>
            </a:r>
            <a:r>
              <a:rPr lang="tr-TR" b="1" dirty="0"/>
              <a:t>başlangıçta ve 12 aylık takipte) </a:t>
            </a:r>
            <a:r>
              <a:rPr lang="tr-TR" dirty="0" err="1"/>
              <a:t>plasebo</a:t>
            </a:r>
            <a:r>
              <a:rPr lang="tr-TR" dirty="0"/>
              <a:t> grubuna kıyasla </a:t>
            </a:r>
            <a:r>
              <a:rPr lang="tr-TR" dirty="0" err="1"/>
              <a:t>levotiroksin</a:t>
            </a:r>
            <a:r>
              <a:rPr lang="tr-TR" dirty="0"/>
              <a:t> grubunda daha yüksek NT-</a:t>
            </a:r>
            <a:r>
              <a:rPr lang="tr-TR" dirty="0" err="1"/>
              <a:t>pro</a:t>
            </a:r>
            <a:r>
              <a:rPr lang="tr-TR" dirty="0"/>
              <a:t> BNP seviyelerinin önerdiği gibi, şans eseri kalp yetmezliği riski daha yüksek olabilir. yukarı). Bununla birlikte, </a:t>
            </a:r>
            <a:r>
              <a:rPr lang="tr-TR" dirty="0" err="1"/>
              <a:t>kardiyovasküler</a:t>
            </a:r>
            <a:r>
              <a:rPr lang="tr-TR" dirty="0"/>
              <a:t> risk faktörlerinde, NT-</a:t>
            </a:r>
            <a:r>
              <a:rPr lang="tr-TR" dirty="0" err="1"/>
              <a:t>pro</a:t>
            </a:r>
            <a:r>
              <a:rPr lang="tr-TR" dirty="0"/>
              <a:t> BNP seviyelerinde ve diğer </a:t>
            </a:r>
            <a:r>
              <a:rPr lang="tr-TR" dirty="0" err="1"/>
              <a:t>biyobelirteçlerde</a:t>
            </a:r>
            <a:r>
              <a:rPr lang="tr-TR" dirty="0"/>
              <a:t> ve </a:t>
            </a:r>
            <a:r>
              <a:rPr lang="tr-TR" dirty="0" err="1"/>
              <a:t>kardiyovasküler</a:t>
            </a:r>
            <a:r>
              <a:rPr lang="tr-TR" dirty="0"/>
              <a:t> tedavilerde, başlangıç ​​değerlerinin ayarlanmasından 12 ay sonra gruplar arası farklılıkların olmaması, </a:t>
            </a:r>
            <a:r>
              <a:rPr lang="tr-TR" dirty="0" err="1"/>
              <a:t>tiroid</a:t>
            </a:r>
            <a:r>
              <a:rPr lang="tr-TR" dirty="0"/>
              <a:t> </a:t>
            </a:r>
            <a:r>
              <a:rPr lang="tr-TR" dirty="0" err="1"/>
              <a:t>replasmanının</a:t>
            </a:r>
            <a:r>
              <a:rPr lang="tr-TR" dirty="0"/>
              <a:t> medyan takipten sonra kalp fonksiyonu üzerinde hiçbir etkisinin olmadığını destekledi. </a:t>
            </a:r>
            <a:r>
              <a:rPr lang="tr-TR" dirty="0" err="1"/>
              <a:t>subklinik</a:t>
            </a:r>
            <a:r>
              <a:rPr lang="tr-TR" dirty="0"/>
              <a:t> </a:t>
            </a:r>
            <a:r>
              <a:rPr lang="tr-TR" dirty="0" err="1"/>
              <a:t>hipotiroidili</a:t>
            </a:r>
            <a:r>
              <a:rPr lang="tr-TR" dirty="0"/>
              <a:t> hastalarda 18.4 aya kadar.</a:t>
            </a:r>
            <a:r>
              <a:rPr lang="tr-TR" baseline="30000" dirty="0">
                <a:hlinkClick r:id="rId3"/>
              </a:rPr>
              <a:t>21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5E82-B6F5-41F5-A380-967F7F9A76A4}" type="slidenum">
              <a:rPr lang="tr-TR" smtClean="0"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60227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başlangıç ​​değerlerinin ayarlanmasından 12 ay sonra gruplar arası farklılıkların olmaması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5E82-B6F5-41F5-A380-967F7F9A76A4}" type="slidenum">
              <a:rPr lang="tr-TR" smtClean="0"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87162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/>
              <a:t>.Çalışmamızda TSH ≥10 </a:t>
            </a:r>
            <a:r>
              <a:rPr lang="tr-TR" dirty="0" err="1"/>
              <a:t>mIU</a:t>
            </a:r>
            <a:r>
              <a:rPr lang="tr-TR" dirty="0"/>
              <a:t> / L olan yaşlı katılımcıların oranı gerçeği temsil ediyordu çünkü bu yaş kategorisinde bu tür anormallik </a:t>
            </a:r>
            <a:r>
              <a:rPr lang="tr-TR" dirty="0" err="1"/>
              <a:t>prevalansı</a:t>
            </a:r>
            <a:r>
              <a:rPr lang="tr-TR" dirty="0"/>
              <a:t>, </a:t>
            </a:r>
            <a:r>
              <a:rPr lang="tr-TR" dirty="0" err="1"/>
              <a:t>subklinik</a:t>
            </a:r>
            <a:r>
              <a:rPr lang="tr-TR" dirty="0"/>
              <a:t> </a:t>
            </a:r>
            <a:r>
              <a:rPr lang="tr-TR" dirty="0" err="1"/>
              <a:t>hipotiroidili</a:t>
            </a:r>
            <a:r>
              <a:rPr lang="tr-TR" dirty="0"/>
              <a:t> hastaların sadece yaklaşık% 5'ini </a:t>
            </a:r>
            <a:r>
              <a:rPr lang="tr-TR" dirty="0" err="1"/>
              <a:t>oluşturuy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5E82-B6F5-41F5-A380-967F7F9A76A4}" type="slidenum">
              <a:rPr lang="tr-TR" smtClean="0"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97225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/>
              <a:t>Ortalama sol </a:t>
            </a:r>
            <a:r>
              <a:rPr lang="tr-TR" dirty="0" err="1"/>
              <a:t>ventrikül</a:t>
            </a:r>
            <a:r>
              <a:rPr lang="tr-TR" dirty="0"/>
              <a:t> </a:t>
            </a:r>
            <a:r>
              <a:rPr lang="tr-TR" dirty="0" err="1"/>
              <a:t>ejeksiyon</a:t>
            </a:r>
            <a:r>
              <a:rPr lang="tr-TR" dirty="0"/>
              <a:t> fraksiyonu, </a:t>
            </a:r>
            <a:r>
              <a:rPr lang="tr-TR" dirty="0" err="1"/>
              <a:t>sistolik</a:t>
            </a:r>
            <a:r>
              <a:rPr lang="tr-TR" dirty="0"/>
              <a:t> fonksiyon için her iki kolda benzerdi ve </a:t>
            </a:r>
            <a:r>
              <a:rPr lang="tr-TR" dirty="0" err="1"/>
              <a:t>diyastolik</a:t>
            </a:r>
            <a:r>
              <a:rPr lang="tr-TR" dirty="0"/>
              <a:t> fonksiyon için erken dolmanın mitral tepe hızı ile erken </a:t>
            </a:r>
            <a:r>
              <a:rPr lang="tr-TR" dirty="0" err="1"/>
              <a:t>diyastolik</a:t>
            </a:r>
            <a:r>
              <a:rPr lang="tr-TR" dirty="0"/>
              <a:t> mitral </a:t>
            </a:r>
            <a:r>
              <a:rPr lang="tr-TR" dirty="0" err="1"/>
              <a:t>anüler</a:t>
            </a:r>
            <a:r>
              <a:rPr lang="tr-TR" dirty="0"/>
              <a:t> hız arasındaki oran için önemli bir fark bulunmadı.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5E82-B6F5-41F5-A380-967F7F9A76A4}" type="slidenum">
              <a:rPr lang="tr-TR" smtClean="0"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2645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(referans aralığı içinde FT4 ile 3 aydan 3 yıla kadar en az 2 kez ölçülen, yükselmiş bir </a:t>
            </a:r>
            <a:r>
              <a:rPr lang="tr-TR" dirty="0" err="1"/>
              <a:t>tirotropin</a:t>
            </a:r>
            <a:r>
              <a:rPr lang="tr-TR" dirty="0"/>
              <a:t> seviyesi (4,60-19,99 </a:t>
            </a:r>
            <a:r>
              <a:rPr lang="tr-TR" dirty="0" err="1"/>
              <a:t>mIU</a:t>
            </a:r>
            <a:r>
              <a:rPr lang="tr-TR" dirty="0"/>
              <a:t> / L)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5E82-B6F5-41F5-A380-967F7F9A76A4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4179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err="1"/>
              <a:t>Plasebo</a:t>
            </a:r>
            <a:r>
              <a:rPr lang="tr-TR" dirty="0"/>
              <a:t> grubunda uyarlanabilir bir program kullanılarak sahte bir </a:t>
            </a:r>
            <a:r>
              <a:rPr lang="tr-TR" dirty="0" err="1"/>
              <a:t>titrasyon</a:t>
            </a:r>
            <a:r>
              <a:rPr lang="tr-TR" dirty="0"/>
              <a:t> gerçekleştirildi, burada veri merkezi </a:t>
            </a:r>
            <a:r>
              <a:rPr lang="tr-TR" dirty="0" err="1"/>
              <a:t>plasebo</a:t>
            </a:r>
            <a:r>
              <a:rPr lang="tr-TR" dirty="0"/>
              <a:t> kullanan hastaların aynı oranını, </a:t>
            </a:r>
            <a:r>
              <a:rPr lang="tr-TR" dirty="0" err="1"/>
              <a:t>levotiroksin</a:t>
            </a:r>
            <a:r>
              <a:rPr lang="tr-TR" dirty="0"/>
              <a:t> grubunda gerekli olan doz ayarlamasına (yukarı veya aşağı) tahsis etti (ardından kontrol 6-8 haftada TSH).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5E82-B6F5-41F5-A380-967F7F9A76A4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226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err="1"/>
              <a:t>Doppler'den</a:t>
            </a:r>
            <a:r>
              <a:rPr lang="tr-TR" dirty="0"/>
              <a:t> türetilen </a:t>
            </a:r>
            <a:r>
              <a:rPr lang="tr-TR" dirty="0" err="1"/>
              <a:t>transmitral</a:t>
            </a:r>
            <a:r>
              <a:rPr lang="tr-TR" dirty="0"/>
              <a:t> giriş   E ve A tepe hızı, E / A oranı, E hız yavaşlama süresi, </a:t>
            </a:r>
            <a:r>
              <a:rPr lang="tr-TR" dirty="0" err="1"/>
              <a:t>transmitral</a:t>
            </a:r>
            <a:r>
              <a:rPr lang="tr-TR" dirty="0"/>
              <a:t> E hızının doku </a:t>
            </a:r>
            <a:r>
              <a:rPr lang="tr-TR" dirty="0" err="1"/>
              <a:t>Doppler'den</a:t>
            </a:r>
            <a:r>
              <a:rPr lang="tr-TR" dirty="0"/>
              <a:t> türetilen mitral </a:t>
            </a:r>
            <a:r>
              <a:rPr lang="tr-TR" dirty="0" err="1"/>
              <a:t>anülüsün</a:t>
            </a:r>
            <a:r>
              <a:rPr lang="tr-TR" dirty="0"/>
              <a:t> erken </a:t>
            </a:r>
            <a:r>
              <a:rPr lang="tr-TR" dirty="0" err="1"/>
              <a:t>diyastolik</a:t>
            </a:r>
            <a:r>
              <a:rPr lang="tr-TR" dirty="0"/>
              <a:t> hızına oranı, yavaşlama süresi</a:t>
            </a:r>
          </a:p>
          <a:p>
            <a:endParaRPr lang="tr-TR" dirty="0"/>
          </a:p>
          <a:p>
            <a:br>
              <a:rPr lang="tr-TR" dirty="0"/>
            </a:b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erken dolumun mitral tepe hızı (E) </a:t>
            </a:r>
            <a:br>
              <a:rPr lang="de-DE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de-DE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erken</a:t>
            </a:r>
            <a:r>
              <a:rPr lang="de-DE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diyastolik</a:t>
            </a:r>
            <a:r>
              <a:rPr lang="de-DE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mitral </a:t>
            </a:r>
            <a:r>
              <a:rPr lang="de-DE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anüler</a:t>
            </a:r>
            <a:r>
              <a:rPr lang="de-DE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hız</a:t>
            </a:r>
            <a:r>
              <a:rPr lang="de-DE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(e ′)</a:t>
            </a:r>
          </a:p>
          <a:p>
            <a:br>
              <a:rPr lang="de-DE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5E82-B6F5-41F5-A380-967F7F9A76A4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0968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erken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diyastolik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mitral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anüler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hızına (e) erken dolumun mitral tepe hızına (E)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5E82-B6F5-41F5-A380-967F7F9A76A4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6227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tr-TR" dirty="0"/>
            </a:b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erken dolumun mitral tepe hızı (E) </a:t>
            </a:r>
            <a:br>
              <a:rPr lang="de-DE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de-DE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erken</a:t>
            </a:r>
            <a:r>
              <a:rPr lang="de-DE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diyastolik</a:t>
            </a:r>
            <a:r>
              <a:rPr lang="de-DE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mitral </a:t>
            </a:r>
            <a:r>
              <a:rPr lang="de-DE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anüler</a:t>
            </a:r>
            <a:r>
              <a:rPr lang="de-DE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hız</a:t>
            </a:r>
            <a:r>
              <a:rPr lang="de-DE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(e ′)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5E82-B6F5-41F5-A380-967F7F9A76A4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58550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26 kişi izin vermedi </a:t>
            </a:r>
          </a:p>
          <a:p>
            <a:r>
              <a:rPr lang="tr-TR" dirty="0"/>
              <a:t>1 hasta tedavi eden hekim </a:t>
            </a:r>
            <a:r>
              <a:rPr lang="tr-TR" dirty="0" err="1"/>
              <a:t>akrarı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6 kişi takipten </a:t>
            </a:r>
            <a:r>
              <a:rPr lang="tr-TR" dirty="0" err="1"/>
              <a:t>çıarıldı</a:t>
            </a:r>
            <a:r>
              <a:rPr lang="tr-TR" dirty="0"/>
              <a:t> </a:t>
            </a:r>
          </a:p>
          <a:p>
            <a:r>
              <a:rPr lang="tr-TR" dirty="0"/>
              <a:t>1 </a:t>
            </a:r>
            <a:r>
              <a:rPr lang="tr-TR" dirty="0" err="1"/>
              <a:t>home</a:t>
            </a:r>
            <a:r>
              <a:rPr lang="tr-TR" dirty="0"/>
              <a:t> </a:t>
            </a:r>
            <a:r>
              <a:rPr lang="tr-TR" dirty="0" err="1"/>
              <a:t>visit</a:t>
            </a:r>
            <a:r>
              <a:rPr lang="tr-TR" dirty="0"/>
              <a:t> </a:t>
            </a:r>
          </a:p>
          <a:p>
            <a:r>
              <a:rPr lang="tr-TR" dirty="0"/>
              <a:t>2 bilinmiyor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5E82-B6F5-41F5-A380-967F7F9A76A4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9136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 =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anjiyotensin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dönüştürücü enzim; ACE =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anjiyotensin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dönüştürücü enzim; ARB =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anjiyotensin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reseptör bloke edici; BMI = vücut kitle indeksi; CKD-EPI = kronik böbrek hastalığı epidemiyolojisi işbirliği; CVD =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kardiyovasküler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hastalık; FT4 = serbest tiroksin; HDL = yüksek yoğunluklu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lipoprotein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 HF = kalp yetmezliği; IQR = çeyrekler arası aralık; LDL = düşük yoğunluklu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lipoprotein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 n = sayı; NT-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BNP = N-terminal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b-tipi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natriüretik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peptid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 SD = standart sapma; TSH = </a:t>
            </a:r>
            <a:r>
              <a:rPr lang="tr-T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tiroid</a:t>
            </a:r>
            <a:r>
              <a:rPr lang="tr-T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uyarıcı hormon; y = yıl.</a:t>
            </a:r>
          </a:p>
          <a:p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Tüm katılımcıların (n = 217) temel özellikleri, çevrimiçi erişilebilen </a:t>
            </a:r>
            <a:r>
              <a:rPr lang="tr-T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Ek Tablo 2'de verilmektedir</a:t>
            </a:r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.</a:t>
            </a:r>
          </a:p>
          <a:p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† Ağırlığın (kg) yüksekliğin karesine (m) bölünmesiyle hesaplanır.</a:t>
            </a:r>
          </a:p>
          <a:p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‡ Temel inceleme sırasında şu anda sigara içiyor olarak tanımlanmıştır.</a:t>
            </a:r>
          </a:p>
          <a:p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§ Aşağıdakilerden 1 veya daha fazlası olarak tanımlanır: akut koroner sendrom (</a:t>
            </a:r>
            <a:r>
              <a:rPr lang="tr-TR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miyokardiyal</a:t>
            </a:r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enfarktüs, stabil veya kararsız anjin), koroner veya diğer </a:t>
            </a:r>
            <a:r>
              <a:rPr lang="tr-TR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arteryel</a:t>
            </a:r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revaskülarizasyon</a:t>
            </a:r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inme, geçici </a:t>
            </a:r>
            <a:r>
              <a:rPr lang="tr-TR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iskemik</a:t>
            </a:r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atak, </a:t>
            </a:r>
            <a:r>
              <a:rPr lang="tr-TR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periferik</a:t>
            </a:r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arter hastalığı.</a:t>
            </a:r>
          </a:p>
          <a:p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¶ CKD-EPI denklemi kullanılarak hesaplanmıştır.</a:t>
            </a:r>
          </a:p>
          <a:p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tr-TR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Plasebo</a:t>
            </a:r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2 katılımcı için eksik.</a:t>
            </a:r>
          </a:p>
          <a:p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†† </a:t>
            </a:r>
            <a:r>
              <a:rPr lang="tr-TR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Trigliseridler</a:t>
            </a:r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4,6 </a:t>
            </a:r>
            <a:r>
              <a:rPr lang="tr-TR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mmol</a:t>
            </a:r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/ L'den (400 mg / </a:t>
            </a:r>
            <a:r>
              <a:rPr lang="tr-TR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dL</a:t>
            </a:r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düşükse </a:t>
            </a:r>
            <a:r>
              <a:rPr lang="tr-TR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Friedewald</a:t>
            </a:r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denklemi kullanılarak hesaplanır. </a:t>
            </a:r>
            <a:r>
              <a:rPr lang="tr-TR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Levotiroksin</a:t>
            </a:r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4 katılımcı ve </a:t>
            </a:r>
            <a:r>
              <a:rPr lang="tr-TR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plasebo</a:t>
            </a:r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4 katılımcı için kayıp.</a:t>
            </a:r>
          </a:p>
          <a:p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‡‡ </a:t>
            </a:r>
            <a:r>
              <a:rPr lang="tr-TR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Levotiroksin</a:t>
            </a:r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1 katılımcı ve </a:t>
            </a:r>
            <a:r>
              <a:rPr lang="tr-TR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plasebo</a:t>
            </a:r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3 katılımcı için eksik.</a:t>
            </a:r>
          </a:p>
          <a:p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§§ </a:t>
            </a:r>
            <a:r>
              <a:rPr lang="tr-TR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Plasebo</a:t>
            </a:r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2 katılımcı için eksik.</a:t>
            </a:r>
          </a:p>
          <a:p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¶¶ </a:t>
            </a:r>
            <a:r>
              <a:rPr lang="tr-TR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Plasebo</a:t>
            </a:r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5 katılımcı ve </a:t>
            </a:r>
            <a:r>
              <a:rPr lang="tr-TR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levotiroksin</a:t>
            </a:r>
            <a:r>
              <a:rPr lang="tr-T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grubundaki 3 katılımcı için eksik.</a:t>
            </a:r>
          </a:p>
          <a:p>
            <a:r>
              <a:rPr lang="tr-T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Tam Tabloyu Aç"/>
              </a:rPr>
              <a:t>Tabloyu yeni bir sekmede aç</a:t>
            </a:r>
            <a:endParaRPr lang="tr-T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5E82-B6F5-41F5-A380-967F7F9A76A4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3951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Ortalama sol </a:t>
            </a:r>
            <a:r>
              <a:rPr lang="tr-TR" dirty="0" err="1"/>
              <a:t>ventrikül</a:t>
            </a:r>
            <a:r>
              <a:rPr lang="tr-TR" dirty="0"/>
              <a:t> </a:t>
            </a:r>
            <a:r>
              <a:rPr lang="tr-TR" dirty="0" err="1"/>
              <a:t>ejeksiyonu</a:t>
            </a:r>
            <a:r>
              <a:rPr lang="tr-TR" dirty="0"/>
              <a:t> </a:t>
            </a:r>
            <a:r>
              <a:rPr lang="tr-TR" dirty="0" err="1"/>
              <a:t>levotiroksin</a:t>
            </a:r>
            <a:r>
              <a:rPr lang="tr-TR" dirty="0"/>
              <a:t> grubunda% 62.7 ± 7.9 ve </a:t>
            </a:r>
            <a:r>
              <a:rPr lang="tr-TR" dirty="0" err="1"/>
              <a:t>plasebo</a:t>
            </a:r>
            <a:r>
              <a:rPr lang="tr-TR" dirty="0"/>
              <a:t> grubunda% 62.5 ± 7.4 idi (gruplar arası fark% 0.4,% 95 güven aralığı [CI]% -1.8 ila% 2.5, </a:t>
            </a:r>
            <a:r>
              <a:rPr lang="tr-TR" i="1" dirty="0"/>
              <a:t>P</a:t>
            </a:r>
            <a:r>
              <a:rPr lang="tr-TR" dirty="0"/>
              <a:t>  = 0.72, </a:t>
            </a:r>
            <a:r>
              <a:rPr lang="tr-TR" dirty="0">
                <a:hlinkClick r:id="rId3"/>
              </a:rPr>
              <a:t>Tablo 2</a:t>
            </a:r>
            <a:r>
              <a:rPr lang="tr-TR" dirty="0"/>
              <a:t> ). </a:t>
            </a:r>
            <a:r>
              <a:rPr lang="tr-TR" b="1" dirty="0"/>
              <a:t>Sol </a:t>
            </a:r>
            <a:r>
              <a:rPr lang="tr-TR" b="1" dirty="0" err="1"/>
              <a:t>ventriküler</a:t>
            </a:r>
            <a:r>
              <a:rPr lang="tr-TR" b="1" dirty="0"/>
              <a:t> </a:t>
            </a:r>
            <a:r>
              <a:rPr lang="tr-TR" b="1" dirty="0" err="1"/>
              <a:t>ejeksiyon</a:t>
            </a:r>
            <a:r>
              <a:rPr lang="tr-TR" b="1" dirty="0"/>
              <a:t> fraksiyonunun aralığı (</a:t>
            </a:r>
            <a:r>
              <a:rPr lang="tr-TR" b="1" dirty="0" err="1"/>
              <a:t>min-maks</a:t>
            </a:r>
            <a:r>
              <a:rPr lang="tr-TR" b="1" dirty="0"/>
              <a:t>) </a:t>
            </a:r>
            <a:r>
              <a:rPr lang="tr-TR" b="1" dirty="0" err="1"/>
              <a:t>levotiroksin</a:t>
            </a:r>
            <a:r>
              <a:rPr lang="tr-TR" b="1" dirty="0"/>
              <a:t> kolunda% 38 -% 80 ve </a:t>
            </a:r>
            <a:r>
              <a:rPr lang="tr-TR" b="1" dirty="0" err="1"/>
              <a:t>plasebo</a:t>
            </a:r>
            <a:r>
              <a:rPr lang="tr-TR" b="1" dirty="0"/>
              <a:t> kolunda% 20 -% 77 idi. </a:t>
            </a:r>
          </a:p>
          <a:p>
            <a:r>
              <a:rPr lang="tr-TR" dirty="0" err="1"/>
              <a:t>Diyastolik</a:t>
            </a:r>
            <a:r>
              <a:rPr lang="tr-TR" dirty="0"/>
              <a:t> fonksiyonla ilgili olarak, E / e</a:t>
            </a:r>
            <a:r>
              <a:rPr lang="tr-TR" b="1" dirty="0"/>
              <a:t>(erken dolmanın mitral tepe hızı ile erken </a:t>
            </a:r>
            <a:r>
              <a:rPr lang="tr-TR" b="1" dirty="0" err="1"/>
              <a:t>diyastolik</a:t>
            </a:r>
            <a:r>
              <a:rPr lang="tr-TR" b="1" dirty="0"/>
              <a:t> mitral </a:t>
            </a:r>
            <a:r>
              <a:rPr lang="tr-TR" b="1" dirty="0" err="1"/>
              <a:t>anüler</a:t>
            </a:r>
            <a:r>
              <a:rPr lang="tr-TR" b="1" dirty="0"/>
              <a:t> hız (E / e ′ oranı) arasındaki orandır) </a:t>
            </a:r>
            <a:r>
              <a:rPr lang="tr-TR" dirty="0"/>
              <a:t>oranı için istatistiksel olarak anlamlı bir fark bulunmadı (10.6'ya karşı 10.1, gruplar arası fark 0.4,% 95 GA -0.7'den 1.4'e ayarlanmış, </a:t>
            </a:r>
            <a:r>
              <a:rPr lang="tr-TR" i="1" dirty="0"/>
              <a:t>P</a:t>
            </a:r>
            <a:r>
              <a:rPr lang="tr-TR" dirty="0"/>
              <a:t>  = 0.47). İkincil sonuçlar için, uzunlamasına </a:t>
            </a:r>
            <a:r>
              <a:rPr lang="tr-TR" dirty="0" err="1"/>
              <a:t>sistolik</a:t>
            </a:r>
            <a:r>
              <a:rPr lang="tr-TR" dirty="0"/>
              <a:t> fonksiyonda önemli bir farklılık gözlenmedi (-% 17,8 ± 3,5'e karşı -% 18,5 ± 3,7, gruplar arası fark% 0,5,% 95 CI -% 0,8 ila% 1,8, </a:t>
            </a:r>
            <a:r>
              <a:rPr lang="tr-TR" i="1" dirty="0"/>
              <a:t>P</a:t>
            </a:r>
            <a:r>
              <a:rPr lang="tr-TR" dirty="0"/>
              <a:t> = 0.43). </a:t>
            </a:r>
          </a:p>
          <a:p>
            <a:r>
              <a:rPr lang="tr-TR" dirty="0" err="1"/>
              <a:t>Diyastolik</a:t>
            </a:r>
            <a:r>
              <a:rPr lang="tr-TR" dirty="0"/>
              <a:t> fonksiyon ile ilgili olarak, </a:t>
            </a:r>
            <a:r>
              <a:rPr lang="tr-TR" dirty="0" err="1"/>
              <a:t>sistolik</a:t>
            </a:r>
            <a:r>
              <a:rPr lang="tr-TR" dirty="0"/>
              <a:t> </a:t>
            </a:r>
            <a:r>
              <a:rPr lang="tr-TR" dirty="0" err="1"/>
              <a:t>pulmoner</a:t>
            </a:r>
            <a:r>
              <a:rPr lang="tr-TR" dirty="0"/>
              <a:t> arter basıncı dışında E dalgası, </a:t>
            </a:r>
            <a:r>
              <a:rPr lang="tr-TR" dirty="0" err="1"/>
              <a:t>lateral</a:t>
            </a:r>
            <a:r>
              <a:rPr lang="tr-TR" dirty="0"/>
              <a:t> ve </a:t>
            </a:r>
            <a:r>
              <a:rPr lang="tr-TR" dirty="0" err="1"/>
              <a:t>septal</a:t>
            </a:r>
            <a:r>
              <a:rPr lang="tr-TR" dirty="0"/>
              <a:t> e ′, E / A oranı, E-dalga yavaşlama süresi, sol </a:t>
            </a:r>
            <a:r>
              <a:rPr lang="tr-TR" dirty="0" err="1"/>
              <a:t>atriyal</a:t>
            </a:r>
            <a:r>
              <a:rPr lang="tr-TR" dirty="0"/>
              <a:t> hacim indeksli (tümü </a:t>
            </a:r>
            <a:r>
              <a:rPr lang="tr-TR" i="1" dirty="0"/>
              <a:t>P</a:t>
            </a:r>
            <a:r>
              <a:rPr lang="tr-TR" dirty="0"/>
              <a:t> &gt; 0.25) için istatistiksel olarak anlamlı bir fark bulunmadı (37 </a:t>
            </a:r>
            <a:r>
              <a:rPr lang="tr-TR" dirty="0" err="1"/>
              <a:t>Levotiroksin</a:t>
            </a:r>
            <a:r>
              <a:rPr lang="tr-TR" dirty="0"/>
              <a:t> grubunda mm Hg'ye karşılık </a:t>
            </a:r>
            <a:r>
              <a:rPr lang="tr-TR" dirty="0" err="1"/>
              <a:t>plasebo</a:t>
            </a:r>
            <a:r>
              <a:rPr lang="tr-TR" dirty="0"/>
              <a:t> grubunda 33 mm Hg,  tedavi amaçlı olarak </a:t>
            </a:r>
            <a:r>
              <a:rPr lang="tr-TR" i="1" dirty="0"/>
              <a:t>P</a:t>
            </a:r>
            <a:r>
              <a:rPr lang="tr-TR" dirty="0"/>
              <a:t> = 0.02, ancak  protokol başına </a:t>
            </a:r>
            <a:r>
              <a:rPr lang="tr-TR" i="1" dirty="0"/>
              <a:t>P</a:t>
            </a:r>
            <a:r>
              <a:rPr lang="tr-TR" dirty="0"/>
              <a:t> = 0.06, </a:t>
            </a:r>
            <a:r>
              <a:rPr lang="tr-TR" dirty="0">
                <a:hlinkClick r:id="rId4"/>
              </a:rPr>
              <a:t>Ek Tablo 3</a:t>
            </a:r>
            <a:r>
              <a:rPr lang="tr-TR" dirty="0"/>
              <a:t> , çevrimiçi olarak mevcuttur).</a:t>
            </a:r>
          </a:p>
          <a:p>
            <a:r>
              <a:rPr lang="tr-TR" dirty="0"/>
              <a:t> Duyarlılık analizlerinde, inceleme sırasında </a:t>
            </a:r>
            <a:r>
              <a:rPr lang="tr-TR" dirty="0" err="1"/>
              <a:t>atriyal</a:t>
            </a:r>
            <a:r>
              <a:rPr lang="tr-TR" dirty="0"/>
              <a:t> </a:t>
            </a:r>
            <a:r>
              <a:rPr lang="tr-TR" dirty="0" err="1"/>
              <a:t>fibrilasyon</a:t>
            </a:r>
            <a:r>
              <a:rPr lang="tr-TR" dirty="0"/>
              <a:t> veya </a:t>
            </a:r>
            <a:r>
              <a:rPr lang="tr-TR" dirty="0" err="1"/>
              <a:t>nonsinus</a:t>
            </a:r>
            <a:r>
              <a:rPr lang="tr-TR" dirty="0"/>
              <a:t> ritmi olan 16 hasta hariç tutulduktan sonra sonuçlar benzerdi </a:t>
            </a:r>
          </a:p>
          <a:p>
            <a:r>
              <a:rPr lang="tr-TR" dirty="0"/>
              <a:t>Ekokardiyografi sırasında kalp hızı açısından tedavi grupları arasında anlamlı bir fark yoktu ( </a:t>
            </a:r>
            <a:r>
              <a:rPr lang="tr-TR" i="1" dirty="0"/>
              <a:t>P</a:t>
            </a:r>
            <a:r>
              <a:rPr lang="tr-TR" dirty="0"/>
              <a:t>  = 0.69).</a:t>
            </a:r>
          </a:p>
          <a:p>
            <a:r>
              <a:rPr lang="tr-TR" dirty="0"/>
              <a:t> Normal </a:t>
            </a:r>
            <a:r>
              <a:rPr lang="tr-TR" dirty="0" err="1"/>
              <a:t>sistolik</a:t>
            </a:r>
            <a:r>
              <a:rPr lang="tr-TR" dirty="0"/>
              <a:t> işlevi olan hastaların oranları (% 93,7'ye karşı% 97,8, </a:t>
            </a:r>
            <a:r>
              <a:rPr lang="tr-TR" i="1" dirty="0"/>
              <a:t>P</a:t>
            </a:r>
            <a:r>
              <a:rPr lang="tr-TR" dirty="0"/>
              <a:t>  = 0,24) ve </a:t>
            </a:r>
            <a:r>
              <a:rPr lang="tr-TR" dirty="0" err="1"/>
              <a:t>diyastolik</a:t>
            </a:r>
            <a:r>
              <a:rPr lang="tr-TR" dirty="0"/>
              <a:t> işlev sınıflandırmasına göre (normal işlev% 54,3'e karşı% 58,1, belirsiz% 16,1'e karşı% 16,3 ve </a:t>
            </a:r>
            <a:r>
              <a:rPr lang="tr-TR" dirty="0" err="1"/>
              <a:t>diyastolik</a:t>
            </a:r>
            <a:r>
              <a:rPr lang="tr-TR" dirty="0"/>
              <a:t> işlev bozukluğu% 29,6'ya karşı% 25,6, </a:t>
            </a:r>
            <a:r>
              <a:rPr lang="tr-TR" i="1" dirty="0"/>
              <a:t>P</a:t>
            </a:r>
            <a:r>
              <a:rPr lang="tr-TR" dirty="0"/>
              <a:t>  = 0.57) </a:t>
            </a:r>
            <a:r>
              <a:rPr lang="tr-TR" dirty="0" err="1"/>
              <a:t>levotiroksin</a:t>
            </a:r>
            <a:r>
              <a:rPr lang="tr-TR" dirty="0"/>
              <a:t> grubu ve </a:t>
            </a:r>
            <a:r>
              <a:rPr lang="tr-TR" dirty="0" err="1"/>
              <a:t>plasebo</a:t>
            </a:r>
            <a:r>
              <a:rPr lang="tr-TR" dirty="0"/>
              <a:t> grubunda benzerdi ( </a:t>
            </a:r>
            <a:r>
              <a:rPr lang="tr-TR" dirty="0">
                <a:hlinkClick r:id="rId5"/>
              </a:rPr>
              <a:t>Tablo 3</a:t>
            </a:r>
            <a:r>
              <a:rPr lang="tr-TR" dirty="0"/>
              <a:t> ).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5E82-B6F5-41F5-A380-967F7F9A76A4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059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E35FD8-C5FB-4AF0-8286-18D0E09B76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4050EEB-BDB9-4660-9FA7-2ADAB27E5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FE2E23F-D7C2-4379-8E4D-FB0245B8A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9F85-C5F4-4AC7-90AD-E0EC3144CE22}" type="datetimeFigureOut">
              <a:rPr lang="tr-TR" smtClean="0"/>
              <a:t>30.04.2021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41116D4-AA3E-483A-9E3D-BE77725CC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99503D1-01A1-40C3-857B-C8B3CB83D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FB38-897F-481C-8E0A-71C54BB4B0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9841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42A3475-F504-4D2B-A870-DF4AA67DC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EC0B0E1-0164-471B-A8C3-309271CB61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47FFEB1-87D9-4755-816C-253B16412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9F85-C5F4-4AC7-90AD-E0EC3144CE22}" type="datetimeFigureOut">
              <a:rPr lang="tr-TR" smtClean="0"/>
              <a:t>30.04.2021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9A5E53F-D5A8-4636-9C0D-C3F851240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F67800A-0C08-46DB-8796-C498AF92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FB38-897F-481C-8E0A-71C54BB4B0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3577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76BA2E0-B972-4033-AF39-C046DEE397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E32FDB9-C637-4030-8E8B-90A96FAD9A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692C425-E970-4BE7-A772-0DB37102F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9F85-C5F4-4AC7-90AD-E0EC3144CE22}" type="datetimeFigureOut">
              <a:rPr lang="tr-TR" smtClean="0"/>
              <a:t>30.04.2021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4961DAB-0DE1-41DC-ABC5-B25B99AEA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D47FE5C-EB96-4CFC-A1FD-AB321A82F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FB38-897F-481C-8E0A-71C54BB4B0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541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003B8B-722F-4A5A-8998-FEE7AA53C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9C435BB-404E-45FE-9B92-7252E1B9C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51E81D1-30F3-4257-804E-5CC99768C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9F85-C5F4-4AC7-90AD-E0EC3144CE22}" type="datetimeFigureOut">
              <a:rPr lang="tr-TR" smtClean="0"/>
              <a:t>30.04.2021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DB86621-23CE-4A16-8AC3-29AB092D5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48BE0D3-77BE-4A3B-B7FA-434A85B48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FB38-897F-481C-8E0A-71C54BB4B0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2416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6515B8-67C2-44AA-818B-34FC9E177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C940A52-B0D4-4B18-99E9-3114EDCB0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C2D5DDC-11F8-4CBD-8B35-CC4F2D376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9F85-C5F4-4AC7-90AD-E0EC3144CE22}" type="datetimeFigureOut">
              <a:rPr lang="tr-TR" smtClean="0"/>
              <a:t>30.04.2021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EF4DD36-309F-4E6D-8DC3-A8CC1965C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9C30AC0-B64F-44EB-ADEB-CF491D889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FB38-897F-481C-8E0A-71C54BB4B0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9012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342F687-7B2C-4FB8-A736-4504765B2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BE0CD7-D3BA-4DE8-A01D-F3C59B0FD2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2233B8B-15A9-4EC8-AE3C-8EF18944A9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D01E47B-C12E-437B-9B28-E6CF91372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9F85-C5F4-4AC7-90AD-E0EC3144CE22}" type="datetimeFigureOut">
              <a:rPr lang="tr-TR" smtClean="0"/>
              <a:t>30.04.2021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01DF640-5186-4DF4-AA97-40598FD4E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E718BF8-357E-4190-AEB5-F59A6053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FB38-897F-481C-8E0A-71C54BB4B0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7903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73FDBCB-59CD-45C0-A2E9-68DBD86F1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E94CFA3-043F-4A11-B0BE-0911F7FDF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A3EDA74-88DD-4F9F-8C47-5F9109D35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A57C2F79-D594-4826-8745-E0338697EB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A844A7C-D156-4B16-92BD-03859251EC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A3054951-7F89-41C1-B341-73D2AF5A8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9F85-C5F4-4AC7-90AD-E0EC3144CE22}" type="datetimeFigureOut">
              <a:rPr lang="tr-TR" smtClean="0"/>
              <a:t>30.04.2021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90929A03-397F-473F-96E7-0DC67FE2A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1DEC031-8E2F-42D2-B0EA-9F3FB947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FB38-897F-481C-8E0A-71C54BB4B0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137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6E80356-9FC1-4261-8B19-08A903918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BD8BABB-5424-4497-8154-E88E2BF70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9F85-C5F4-4AC7-90AD-E0EC3144CE22}" type="datetimeFigureOut">
              <a:rPr lang="tr-TR" smtClean="0"/>
              <a:t>30.04.2021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16CB15E-4EC6-45E2-9B50-858F213C5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58283E6-0BEE-4C29-A179-63A81F004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FB38-897F-481C-8E0A-71C54BB4B0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881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BD95A855-5547-415D-BD43-2DAB058C6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9F85-C5F4-4AC7-90AD-E0EC3144CE22}" type="datetimeFigureOut">
              <a:rPr lang="tr-TR" smtClean="0"/>
              <a:t>30.04.2021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31BB0E44-AF7A-4254-9974-BCEEFAEA0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95CE50EB-DB91-409B-9967-C4CD24F3A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FB38-897F-481C-8E0A-71C54BB4B0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0911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62A800-93D9-4794-863E-4FC84714B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55C3459-F96B-472E-A7E6-DCC609CD4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32BADC4-358D-4FB6-BDD8-15F574103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D6856E3-885C-4D95-B82D-91E7B0CF1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9F85-C5F4-4AC7-90AD-E0EC3144CE22}" type="datetimeFigureOut">
              <a:rPr lang="tr-TR" smtClean="0"/>
              <a:t>30.04.2021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19E2520-0B69-4AD9-9010-53918EE43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E4E7DCC-6880-4486-AF52-AFF27C57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FB38-897F-481C-8E0A-71C54BB4B0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751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1A36E8-0877-4970-AE29-A8EB4C72C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EF029B24-DEE3-41E7-A9AB-EF864C69BC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DE3DFBA-FC8E-423C-B4F9-77ECDF6B6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7F937C6-9891-4186-B065-4EC349C00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9F85-C5F4-4AC7-90AD-E0EC3144CE22}" type="datetimeFigureOut">
              <a:rPr lang="tr-TR" smtClean="0"/>
              <a:t>30.04.2021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0363DC3-95B5-43F0-BF9F-202275D72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9857738-D355-4BCA-9A40-66EF3A0F1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FB38-897F-481C-8E0A-71C54BB4B0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0127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89960997-0281-49D1-AF09-5C7026B9F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9BFC421-4779-4FC8-A2C0-04ED86307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1D3F4C7-B93C-44AA-8833-0C04CB967D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19F85-C5F4-4AC7-90AD-E0EC3144CE22}" type="datetimeFigureOut">
              <a:rPr lang="tr-TR" smtClean="0"/>
              <a:t>30.04.2021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16859ED-6E4A-482C-BCF7-EEED4AEF06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D904CA0-74D4-4E1F-B80B-EF0FE3177F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CFB38-897F-481C-8E0A-71C54BB4B09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6877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AC3FD3-A935-410D-9AE8-844A004697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J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685ADC0-38AC-4116-9CC5-0D754D34B9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3226" y="5424005"/>
            <a:ext cx="9465546" cy="972194"/>
          </a:xfrm>
        </p:spPr>
        <p:txBody>
          <a:bodyPr>
            <a:normAutofit/>
          </a:bodyPr>
          <a:lstStyle/>
          <a:p>
            <a:r>
              <a:rPr lang="en-US" altLang="tr-TR" sz="1200" i="1" dirty="0"/>
              <a:t>The American Journal of Medicine</a:t>
            </a:r>
            <a:r>
              <a:rPr lang="en-US" altLang="tr-TR" sz="1200" dirty="0"/>
              <a:t> </a:t>
            </a:r>
          </a:p>
          <a:p>
            <a:r>
              <a:rPr lang="en-US" altLang="tr-TR" sz="1200" dirty="0"/>
              <a:t>Volume 133 Issue 7 Pages 848-856.e5 (July 2020) </a:t>
            </a:r>
          </a:p>
          <a:p>
            <a:r>
              <a:rPr lang="en-US" altLang="tr-TR" sz="1000" dirty="0"/>
              <a:t>DOI: 10.1016/j.amjmed.2020.01.018</a:t>
            </a:r>
            <a:endParaRPr lang="tr-TR" sz="1200" dirty="0"/>
          </a:p>
        </p:txBody>
      </p:sp>
      <p:pic>
        <p:nvPicPr>
          <p:cNvPr id="5" name="Resim 4" descr="metin içeren bir resim&#10;&#10;Açıklama otomatik olarak oluşturuldu">
            <a:extLst>
              <a:ext uri="{FF2B5EF4-FFF2-40B4-BE49-F238E27FC236}">
                <a16:creationId xmlns:a16="http://schemas.microsoft.com/office/drawing/2014/main" id="{298EC8BE-9F2D-4A4B-A44B-4D8AB707A9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423" y="142950"/>
            <a:ext cx="8621153" cy="526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834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7E10301-ABC5-46BF-878D-A0F5183BE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METOT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6FCAAB2-7E7B-42D6-922C-AD1669F8B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Aşağıdaki algoritma kullanılmış:</a:t>
            </a:r>
          </a:p>
          <a:p>
            <a:r>
              <a:rPr lang="tr-TR" dirty="0"/>
              <a:t> 1) TSH &lt;0.40 </a:t>
            </a:r>
            <a:r>
              <a:rPr lang="tr-TR" dirty="0" err="1"/>
              <a:t>mIU</a:t>
            </a:r>
            <a:r>
              <a:rPr lang="tr-TR" dirty="0"/>
              <a:t> / L, 50 </a:t>
            </a:r>
            <a:r>
              <a:rPr lang="tr-TR" dirty="0" err="1"/>
              <a:t>ug</a:t>
            </a:r>
            <a:r>
              <a:rPr lang="tr-TR" dirty="0"/>
              <a:t> ile başlayanlarda </a:t>
            </a:r>
            <a:r>
              <a:rPr lang="tr-TR" dirty="0" err="1"/>
              <a:t>levotiroksin</a:t>
            </a:r>
            <a:r>
              <a:rPr lang="tr-TR" dirty="0"/>
              <a:t> dozunun 25 </a:t>
            </a:r>
            <a:r>
              <a:rPr lang="tr-TR" dirty="0" err="1"/>
              <a:t>ug'ye</a:t>
            </a:r>
            <a:r>
              <a:rPr lang="tr-TR" dirty="0"/>
              <a:t> düşürülmesi ve 25 </a:t>
            </a:r>
            <a:r>
              <a:rPr lang="tr-TR" dirty="0" err="1"/>
              <a:t>ug</a:t>
            </a:r>
            <a:r>
              <a:rPr lang="tr-TR" dirty="0"/>
              <a:t> ile başlayanlarda </a:t>
            </a:r>
            <a:r>
              <a:rPr lang="tr-TR" dirty="0" err="1"/>
              <a:t>plasebo</a:t>
            </a:r>
            <a:r>
              <a:rPr lang="tr-TR" dirty="0"/>
              <a:t> ile değiştirilmesi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/>
              <a:t>4-6 hafta sonra TSH &lt;0.40 </a:t>
            </a:r>
            <a:r>
              <a:rPr lang="tr-TR" dirty="0" err="1"/>
              <a:t>mIU</a:t>
            </a:r>
            <a:r>
              <a:rPr lang="tr-TR" dirty="0"/>
              <a:t> / L kalmışsa, hasta </a:t>
            </a:r>
            <a:r>
              <a:rPr lang="tr-TR" dirty="0" err="1"/>
              <a:t>randomize</a:t>
            </a:r>
            <a:r>
              <a:rPr lang="tr-TR" dirty="0"/>
              <a:t> tedaviden çıkarılmış; </a:t>
            </a:r>
          </a:p>
          <a:p>
            <a:r>
              <a:rPr lang="tr-TR" dirty="0"/>
              <a:t>2) TSH 0.40-4.59 </a:t>
            </a:r>
            <a:r>
              <a:rPr lang="tr-TR" dirty="0" err="1"/>
              <a:t>mIU</a:t>
            </a:r>
            <a:r>
              <a:rPr lang="tr-TR" dirty="0"/>
              <a:t> / L, </a:t>
            </a:r>
            <a:r>
              <a:rPr lang="tr-TR" dirty="0" err="1"/>
              <a:t>levotiroksin</a:t>
            </a:r>
            <a:r>
              <a:rPr lang="tr-TR" dirty="0"/>
              <a:t> dozunda değişiklik olmadığı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/>
              <a:t> 12 ay izlenecek hasta</a:t>
            </a:r>
          </a:p>
          <a:p>
            <a:r>
              <a:rPr lang="tr-TR" dirty="0"/>
              <a:t> 3) TSH ≥4.60 </a:t>
            </a:r>
            <a:r>
              <a:rPr lang="tr-TR" dirty="0" err="1"/>
              <a:t>mIU</a:t>
            </a:r>
            <a:r>
              <a:rPr lang="tr-TR" dirty="0"/>
              <a:t> / L, ilave 25 </a:t>
            </a:r>
            <a:r>
              <a:rPr lang="el-GR" dirty="0"/>
              <a:t>μ</a:t>
            </a:r>
            <a:r>
              <a:rPr lang="tr-TR" dirty="0"/>
              <a:t>g </a:t>
            </a:r>
            <a:r>
              <a:rPr lang="tr-TR" dirty="0" err="1"/>
              <a:t>levotiroksin</a:t>
            </a:r>
            <a:r>
              <a:rPr lang="tr-TR" dirty="0"/>
              <a:t> </a:t>
            </a:r>
          </a:p>
          <a:p>
            <a:r>
              <a:rPr lang="tr-TR" dirty="0"/>
              <a:t> </a:t>
            </a:r>
            <a:r>
              <a:rPr lang="tr-TR" dirty="0" err="1"/>
              <a:t>Plasebo</a:t>
            </a:r>
            <a:r>
              <a:rPr lang="tr-TR" dirty="0"/>
              <a:t> grubunda uyarlanabilir bir program kullanılarak sahte bir </a:t>
            </a:r>
            <a:r>
              <a:rPr lang="tr-TR" dirty="0" err="1"/>
              <a:t>titrasyon</a:t>
            </a:r>
            <a:r>
              <a:rPr lang="tr-TR" dirty="0"/>
              <a:t> gerçekleştirilmiş, </a:t>
            </a:r>
            <a:r>
              <a:rPr lang="tr-TR" dirty="0" err="1"/>
              <a:t>levotiroksin</a:t>
            </a:r>
            <a:r>
              <a:rPr lang="tr-TR" dirty="0"/>
              <a:t> grubunda olduğu gibi 6-8 haftada bir kontrol edilmiş.</a:t>
            </a:r>
          </a:p>
        </p:txBody>
      </p:sp>
    </p:spTree>
    <p:extLst>
      <p:ext uri="{BB962C8B-B14F-4D97-AF65-F5344CB8AC3E}">
        <p14:creationId xmlns:p14="http://schemas.microsoft.com/office/powerpoint/2010/main" val="2735420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2E4464B-6EDC-45B3-A5D3-9510C3D7C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METOT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2D04EF-B609-415A-B1A7-4962452DC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TRUST denemesine dahil olan İsviçreli katılımcıların son </a:t>
            </a:r>
            <a:r>
              <a:rPr lang="tr-TR" dirty="0" err="1"/>
              <a:t>visitinde</a:t>
            </a:r>
            <a:r>
              <a:rPr lang="tr-TR" dirty="0"/>
              <a:t> ekokardiyografi yapmışlar</a:t>
            </a:r>
          </a:p>
          <a:p>
            <a:r>
              <a:rPr lang="tr-TR" dirty="0"/>
              <a:t> Birincil ölçümler;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 err="1"/>
              <a:t>sistolik</a:t>
            </a:r>
            <a:r>
              <a:rPr lang="tr-TR" dirty="0"/>
              <a:t> fonksiyon için sol </a:t>
            </a:r>
            <a:r>
              <a:rPr lang="tr-TR" dirty="0" err="1"/>
              <a:t>ventrikül</a:t>
            </a:r>
            <a:r>
              <a:rPr lang="tr-TR" dirty="0"/>
              <a:t> </a:t>
            </a:r>
            <a:r>
              <a:rPr lang="tr-TR" dirty="0" err="1"/>
              <a:t>ejeksiyon</a:t>
            </a:r>
            <a:r>
              <a:rPr lang="tr-TR" dirty="0"/>
              <a:t> fraksiyonu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 err="1"/>
              <a:t>diyastolik</a:t>
            </a:r>
            <a:r>
              <a:rPr lang="tr-TR" dirty="0"/>
              <a:t> fonksiyon için birincil ölçümü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tr-TR" dirty="0"/>
              <a:t> erken dolmanın mitral tepe hızı(E) ile erken </a:t>
            </a:r>
            <a:r>
              <a:rPr lang="tr-TR" dirty="0" err="1"/>
              <a:t>diyastolik</a:t>
            </a:r>
            <a:r>
              <a:rPr lang="tr-TR" dirty="0"/>
              <a:t> mitral </a:t>
            </a:r>
            <a:r>
              <a:rPr lang="tr-TR" dirty="0" err="1"/>
              <a:t>anüler</a:t>
            </a:r>
            <a:r>
              <a:rPr lang="tr-TR" dirty="0"/>
              <a:t> hız(e) (E / e ′ oranı) arasındaki orandır. E / e oranı, yüksek riskli hastalarda kardiyak olayların güçlü bir </a:t>
            </a:r>
            <a:r>
              <a:rPr lang="tr-TR" dirty="0" err="1"/>
              <a:t>prediktörü</a:t>
            </a:r>
            <a:r>
              <a:rPr lang="tr-TR" dirty="0"/>
              <a:t> olarak doğrulanmış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 err="1"/>
              <a:t>Diyastolik</a:t>
            </a:r>
            <a:r>
              <a:rPr lang="tr-TR" dirty="0"/>
              <a:t> </a:t>
            </a:r>
            <a:r>
              <a:rPr lang="tr-TR" dirty="0" err="1"/>
              <a:t>fonsiyonun</a:t>
            </a:r>
            <a:r>
              <a:rPr lang="tr-TR" dirty="0"/>
              <a:t> ikincil ölçümü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tr-TR" dirty="0"/>
              <a:t> 1) </a:t>
            </a:r>
            <a:r>
              <a:rPr lang="tr-TR" dirty="0" err="1"/>
              <a:t>Doppler'den</a:t>
            </a:r>
            <a:r>
              <a:rPr lang="tr-TR" dirty="0"/>
              <a:t> türetilen </a:t>
            </a:r>
            <a:r>
              <a:rPr lang="tr-TR" dirty="0" err="1"/>
              <a:t>transmitral</a:t>
            </a:r>
            <a:r>
              <a:rPr lang="tr-TR" dirty="0"/>
              <a:t> giriş </a:t>
            </a:r>
            <a:r>
              <a:rPr lang="tr-TR" dirty="0" err="1"/>
              <a:t>paternleri</a:t>
            </a:r>
            <a:r>
              <a:rPr lang="tr-TR" dirty="0"/>
              <a:t>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tr-TR" dirty="0"/>
              <a:t> 2) Sol </a:t>
            </a:r>
            <a:r>
              <a:rPr lang="tr-TR" dirty="0" err="1"/>
              <a:t>atriyal</a:t>
            </a:r>
            <a:r>
              <a:rPr lang="tr-TR" dirty="0"/>
              <a:t> hacim indeksi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tr-TR" dirty="0"/>
              <a:t> 3) </a:t>
            </a:r>
            <a:r>
              <a:rPr lang="tr-TR" dirty="0" err="1"/>
              <a:t>triküspit</a:t>
            </a:r>
            <a:r>
              <a:rPr lang="tr-TR" dirty="0"/>
              <a:t> yetersizlik hızı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tr-TR" baseline="30000" dirty="0"/>
          </a:p>
          <a:p>
            <a:pPr lvl="1">
              <a:buFont typeface="Wingdings" panose="05000000000000000000" pitchFamily="2" charset="2"/>
              <a:buChar char="§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3385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F5575B-3D3F-4D2F-8880-821C58308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METOT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CF71CC-2329-45CE-B448-433DB23E8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689" y="1904647"/>
            <a:ext cx="10515600" cy="4351338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dirty="0"/>
              <a:t>Denemenin sonunda tedavi grupları arasında görüntüleme sonuçlarını karşılaştırarak önceki denemelerin sahip olduğu aynı yaklaşımı kullanmışlar</a:t>
            </a:r>
          </a:p>
          <a:p>
            <a:endParaRPr lang="tr-TR" dirty="0"/>
          </a:p>
          <a:p>
            <a:r>
              <a:rPr lang="tr-TR" dirty="0"/>
              <a:t>İkincil ölçümler;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/>
              <a:t> e-</a:t>
            </a:r>
            <a:r>
              <a:rPr lang="tr-TR" dirty="0" err="1"/>
              <a:t>lateral</a:t>
            </a:r>
            <a:r>
              <a:rPr lang="tr-TR" dirty="0"/>
              <a:t> / </a:t>
            </a:r>
            <a:r>
              <a:rPr lang="tr-TR" dirty="0" err="1"/>
              <a:t>septal</a:t>
            </a:r>
            <a:r>
              <a:rPr lang="tr-TR" dirty="0"/>
              <a:t>, sol </a:t>
            </a:r>
            <a:r>
              <a:rPr lang="tr-TR" dirty="0" err="1"/>
              <a:t>atriyal</a:t>
            </a:r>
            <a:r>
              <a:rPr lang="tr-TR" dirty="0"/>
              <a:t> hacim indeksi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/>
              <a:t> </a:t>
            </a:r>
            <a:r>
              <a:rPr lang="tr-TR" dirty="0" err="1"/>
              <a:t>sistolik</a:t>
            </a:r>
            <a:r>
              <a:rPr lang="tr-TR" dirty="0"/>
              <a:t> </a:t>
            </a:r>
            <a:r>
              <a:rPr lang="tr-TR" dirty="0" err="1"/>
              <a:t>pulmoner</a:t>
            </a:r>
            <a:r>
              <a:rPr lang="tr-TR" dirty="0"/>
              <a:t> arter basıncını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/>
              <a:t>uzunlamasına global gerilimi içermektedir.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8635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8C93559-8B0B-426D-9419-E615C469F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METOT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599E76A-5A80-4953-AED3-3148FDE27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Normal sol </a:t>
            </a:r>
            <a:r>
              <a:rPr lang="tr-TR" dirty="0" err="1"/>
              <a:t>ventrikül</a:t>
            </a:r>
            <a:r>
              <a:rPr lang="tr-TR" dirty="0"/>
              <a:t> </a:t>
            </a:r>
            <a:r>
              <a:rPr lang="tr-TR" dirty="0" err="1"/>
              <a:t>ejeksiyon</a:t>
            </a:r>
            <a:r>
              <a:rPr lang="tr-TR" dirty="0"/>
              <a:t> fraksiyonu olan hastalarda </a:t>
            </a:r>
            <a:r>
              <a:rPr lang="tr-TR" dirty="0" err="1"/>
              <a:t>diyastolik</a:t>
            </a:r>
            <a:r>
              <a:rPr lang="tr-TR" dirty="0"/>
              <a:t> </a:t>
            </a:r>
            <a:r>
              <a:rPr lang="tr-TR" dirty="0" err="1"/>
              <a:t>disfonksiyon</a:t>
            </a:r>
            <a:r>
              <a:rPr lang="tr-TR" dirty="0"/>
              <a:t> teşhisi için algoritma şunlara dayanmaktadır: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/>
              <a:t>1) ortalama E / e ′&gt; 14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/>
              <a:t>2) </a:t>
            </a:r>
            <a:r>
              <a:rPr lang="tr-TR" dirty="0" err="1"/>
              <a:t>septal</a:t>
            </a:r>
            <a:r>
              <a:rPr lang="tr-TR" dirty="0"/>
              <a:t> e ′ hızı &lt;7 cm / s veya </a:t>
            </a:r>
            <a:r>
              <a:rPr lang="tr-TR" dirty="0" err="1"/>
              <a:t>lateral</a:t>
            </a:r>
            <a:r>
              <a:rPr lang="tr-TR" dirty="0"/>
              <a:t> e ‘ hızı &lt;10 cm / s,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/>
              <a:t>3) </a:t>
            </a:r>
            <a:r>
              <a:rPr lang="tr-TR" dirty="0" err="1"/>
              <a:t>triküspit</a:t>
            </a:r>
            <a:r>
              <a:rPr lang="tr-TR" dirty="0"/>
              <a:t> hızı&gt; 2.8 m / s,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/>
              <a:t>4) sol </a:t>
            </a:r>
            <a:r>
              <a:rPr lang="tr-TR" dirty="0" err="1"/>
              <a:t>atriyal</a:t>
            </a:r>
            <a:r>
              <a:rPr lang="tr-TR" dirty="0"/>
              <a:t> hacim endeksi&gt; 34ml / m </a:t>
            </a:r>
            <a:r>
              <a:rPr lang="tr-TR" baseline="30000" dirty="0"/>
              <a:t>2</a:t>
            </a:r>
            <a:endParaRPr lang="tr-TR" dirty="0"/>
          </a:p>
          <a:p>
            <a:r>
              <a:rPr lang="tr-TR" dirty="0"/>
              <a:t>Katılımcılar,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/>
              <a:t> 1)&gt; 2 pozitif kriter varsa </a:t>
            </a:r>
            <a:r>
              <a:rPr lang="tr-TR" dirty="0" err="1"/>
              <a:t>diyastolik</a:t>
            </a:r>
            <a:r>
              <a:rPr lang="tr-TR" dirty="0"/>
              <a:t> </a:t>
            </a:r>
            <a:r>
              <a:rPr lang="tr-TR" dirty="0" err="1"/>
              <a:t>disfonksiyonu</a:t>
            </a:r>
            <a:r>
              <a:rPr lang="tr-TR" dirty="0"/>
              <a:t> olan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/>
              <a:t>  2) 2 pozitif kriter ise belirsiz fonksiyonu olan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/>
              <a:t> 3) &lt;2 pozitif kriter ise normal </a:t>
            </a:r>
            <a:r>
              <a:rPr lang="tr-TR" dirty="0" err="1"/>
              <a:t>diyastolik</a:t>
            </a:r>
            <a:r>
              <a:rPr lang="tr-TR" dirty="0"/>
              <a:t> fonksiyonu olan olarak sınıflandırıldı.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8884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61B44F-F511-4184-B21E-8B2B7A271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METOT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B51117-D366-483F-8B93-946C001E2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    İstatistiksel analiz</a:t>
            </a:r>
          </a:p>
          <a:p>
            <a:r>
              <a:rPr lang="tr-TR" dirty="0"/>
              <a:t>Birincil analiz, ekokardiyografi verileriyle </a:t>
            </a:r>
            <a:r>
              <a:rPr lang="tr-TR" dirty="0" err="1"/>
              <a:t>randomize</a:t>
            </a:r>
            <a:r>
              <a:rPr lang="tr-TR" dirty="0"/>
              <a:t> edilen katılımcılardan oluşan bir popülasyon üzerinde değiştirilmiş tedavi ilkesine göre yapılmış</a:t>
            </a:r>
          </a:p>
          <a:p>
            <a:endParaRPr lang="tr-TR" dirty="0"/>
          </a:p>
          <a:p>
            <a:r>
              <a:rPr lang="tr-TR" dirty="0"/>
              <a:t>Çok değişkenli doğrusal regresyon kullanarak, değişkenler için (cinsiyet, </a:t>
            </a:r>
            <a:r>
              <a:rPr lang="tr-TR" dirty="0" err="1"/>
              <a:t>levotiroksin</a:t>
            </a:r>
            <a:r>
              <a:rPr lang="tr-TR" dirty="0"/>
              <a:t> başlangıç ​​dozu, çalışma merkezi ve ziyaret süresi) ayarlanan gruplar arasındaki sonuçlar karşılaştırılmış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7518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4F3A8F-5EDB-4104-99DC-C24D086BB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METOT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7895EAE-7A7B-4A1E-B6C1-667C0B326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Cinsiyet, TSH seviyeleri, önceden var olan </a:t>
            </a:r>
            <a:r>
              <a:rPr lang="tr-TR" dirty="0" err="1"/>
              <a:t>kardiyovasküler</a:t>
            </a:r>
            <a:r>
              <a:rPr lang="tr-TR" dirty="0"/>
              <a:t> hastalık veya kalp yetmezliği ve anti-</a:t>
            </a:r>
            <a:r>
              <a:rPr lang="tr-TR" dirty="0" err="1"/>
              <a:t>hipertansif</a:t>
            </a:r>
            <a:r>
              <a:rPr lang="tr-TR" dirty="0"/>
              <a:t> ilaç kullanımına göre önceden belirlenmiş alt grup analizleri yapılmış</a:t>
            </a:r>
          </a:p>
          <a:p>
            <a:endParaRPr lang="tr-TR" dirty="0"/>
          </a:p>
          <a:p>
            <a:r>
              <a:rPr lang="tr-TR" dirty="0"/>
              <a:t>Başlangıç ​​değeri için çok değişkenli doğrusal regresyon ayarlamasını kullanarak tedavi grupları arasında </a:t>
            </a:r>
            <a:r>
              <a:rPr lang="tr-TR" dirty="0" err="1"/>
              <a:t>kardiyovasküler</a:t>
            </a:r>
            <a:r>
              <a:rPr lang="tr-TR" dirty="0"/>
              <a:t> risk faktörleri, ilaçlar ve </a:t>
            </a:r>
            <a:r>
              <a:rPr lang="tr-TR" dirty="0" err="1"/>
              <a:t>biyobelirteçlerdeki</a:t>
            </a:r>
            <a:r>
              <a:rPr lang="tr-TR" dirty="0"/>
              <a:t> fark karşılaştırılmış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r>
              <a:rPr lang="tr-TR" dirty="0"/>
              <a:t>Tüm analizler </a:t>
            </a:r>
            <a:r>
              <a:rPr lang="tr-TR" dirty="0" err="1"/>
              <a:t>Stata</a:t>
            </a:r>
            <a:r>
              <a:rPr lang="tr-TR" dirty="0"/>
              <a:t> istatistik yazılımı (Sürüm 14, </a:t>
            </a:r>
            <a:r>
              <a:rPr lang="tr-TR" dirty="0" err="1"/>
              <a:t>StataCorp</a:t>
            </a:r>
            <a:r>
              <a:rPr lang="tr-TR" dirty="0"/>
              <a:t> LP, </a:t>
            </a:r>
            <a:r>
              <a:rPr lang="tr-TR" dirty="0" err="1"/>
              <a:t>College</a:t>
            </a:r>
            <a:r>
              <a:rPr lang="tr-TR" dirty="0"/>
              <a:t> Station, </a:t>
            </a:r>
            <a:r>
              <a:rPr lang="tr-TR" dirty="0" err="1"/>
              <a:t>Tex</a:t>
            </a:r>
            <a:r>
              <a:rPr lang="tr-TR" dirty="0"/>
              <a:t>) kullanılarak yapıldı.</a:t>
            </a:r>
          </a:p>
        </p:txBody>
      </p:sp>
    </p:spTree>
    <p:extLst>
      <p:ext uri="{BB962C8B-B14F-4D97-AF65-F5344CB8AC3E}">
        <p14:creationId xmlns:p14="http://schemas.microsoft.com/office/powerpoint/2010/main" val="3251319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B775658-0701-490E-BCD0-2E3C507D4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BF36FB-D72F-4F08-846E-6B2E7C570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 err="1"/>
              <a:t>Populasyon</a:t>
            </a:r>
            <a:endParaRPr lang="tr-TR" b="1" dirty="0"/>
          </a:p>
          <a:p>
            <a:r>
              <a:rPr lang="tr-TR" dirty="0"/>
              <a:t>Nisan 2013'ten Aralık 2015'e </a:t>
            </a:r>
          </a:p>
          <a:p>
            <a:r>
              <a:rPr lang="tr-TR" dirty="0"/>
              <a:t>Toplam 603 katılımcı </a:t>
            </a:r>
          </a:p>
          <a:p>
            <a:r>
              <a:rPr lang="tr-TR" dirty="0"/>
              <a:t>217'si müdahale grubuna (n = 109) veya kontrol grubuna (n = 108)</a:t>
            </a:r>
          </a:p>
          <a:p>
            <a:r>
              <a:rPr lang="tr-TR" dirty="0"/>
              <a:t>Müdahale grubunda 13  ve kontrol grubundaki 19 katılımcı ekokardiyografisi yok</a:t>
            </a:r>
          </a:p>
          <a:p>
            <a:r>
              <a:rPr lang="tr-TR" dirty="0"/>
              <a:t>Müdahale grubunda 4 katılımcı, </a:t>
            </a:r>
            <a:r>
              <a:rPr lang="tr-TR" dirty="0" err="1"/>
              <a:t>plasebo</a:t>
            </a:r>
            <a:r>
              <a:rPr lang="tr-TR" dirty="0"/>
              <a:t> grubunda 1 kişi ölmüş</a:t>
            </a:r>
          </a:p>
          <a:p>
            <a:r>
              <a:rPr lang="tr-TR" dirty="0"/>
              <a:t>Müdahale grubunda 96 ve kontrol grubunda 89'luk değiştirilmiş tedavi amaçlı popülasyon</a:t>
            </a:r>
          </a:p>
          <a:p>
            <a:r>
              <a:rPr lang="tr-TR" dirty="0"/>
              <a:t>Birincil </a:t>
            </a:r>
            <a:r>
              <a:rPr lang="tr-TR" dirty="0" err="1"/>
              <a:t>ekokardiyografik</a:t>
            </a:r>
            <a:r>
              <a:rPr lang="tr-TR" dirty="0"/>
              <a:t> sonuç için eksik veriler, </a:t>
            </a:r>
            <a:r>
              <a:rPr lang="tr-TR" dirty="0" err="1"/>
              <a:t>randomize</a:t>
            </a:r>
            <a:r>
              <a:rPr lang="tr-TR" dirty="0"/>
              <a:t> kollar arasında eşit olarak dağıtılmış</a:t>
            </a:r>
          </a:p>
        </p:txBody>
      </p:sp>
    </p:spTree>
    <p:extLst>
      <p:ext uri="{BB962C8B-B14F-4D97-AF65-F5344CB8AC3E}">
        <p14:creationId xmlns:p14="http://schemas.microsoft.com/office/powerpoint/2010/main" val="3714346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82DB91-D6F7-4B85-B86B-E2434F3DF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CE319E78-AF9F-49CC-9AC3-0BB1928218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554" y="1690688"/>
            <a:ext cx="8406892" cy="5075526"/>
          </a:xfrm>
        </p:spPr>
      </p:pic>
    </p:spTree>
    <p:extLst>
      <p:ext uri="{BB962C8B-B14F-4D97-AF65-F5344CB8AC3E}">
        <p14:creationId xmlns:p14="http://schemas.microsoft.com/office/powerpoint/2010/main" val="2227038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D4B942-28C3-4434-9549-04222B03F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EA8FD6F-E294-4FA9-9D29-671F877F3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Müdahale grubunda daha yüksek diyabet </a:t>
            </a:r>
            <a:r>
              <a:rPr lang="tr-TR" dirty="0" err="1"/>
              <a:t>prevalansı</a:t>
            </a:r>
            <a:r>
              <a:rPr lang="tr-TR" dirty="0"/>
              <a:t> dışında temel özellikler iyi dengelenmiş</a:t>
            </a:r>
          </a:p>
          <a:p>
            <a:endParaRPr lang="tr-TR" dirty="0"/>
          </a:p>
          <a:p>
            <a:r>
              <a:rPr lang="tr-TR" dirty="0"/>
              <a:t>Başlangıçtan ekokardiyografi incelemesine kadar geçen medyan süre </a:t>
            </a:r>
            <a:r>
              <a:rPr lang="tr-TR" dirty="0" err="1"/>
              <a:t>levotiroksin</a:t>
            </a:r>
            <a:r>
              <a:rPr lang="tr-TR" dirty="0"/>
              <a:t> grubunda 18.4 ay ve </a:t>
            </a:r>
            <a:r>
              <a:rPr lang="tr-TR" dirty="0" err="1"/>
              <a:t>plasebo</a:t>
            </a:r>
            <a:r>
              <a:rPr lang="tr-TR" dirty="0"/>
              <a:t> grubunda 18.2 ay </a:t>
            </a:r>
          </a:p>
        </p:txBody>
      </p:sp>
    </p:spTree>
    <p:extLst>
      <p:ext uri="{BB962C8B-B14F-4D97-AF65-F5344CB8AC3E}">
        <p14:creationId xmlns:p14="http://schemas.microsoft.com/office/powerpoint/2010/main" val="373611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CA7AB31-4C0B-421F-B4B8-29E3B9E9F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</a:p>
        </p:txBody>
      </p:sp>
      <p:pic>
        <p:nvPicPr>
          <p:cNvPr id="9" name="İçerik Yer Tutucusu 8" descr="tablo içeren bir resim&#10;&#10;Açıklama otomatik olarak oluşturuldu">
            <a:extLst>
              <a:ext uri="{FF2B5EF4-FFF2-40B4-BE49-F238E27FC236}">
                <a16:creationId xmlns:a16="http://schemas.microsoft.com/office/drawing/2014/main" id="{7B3A3A3C-D4DF-47B5-8315-BD30636FFF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94022"/>
            <a:ext cx="10317892" cy="5263978"/>
          </a:xfrm>
          <a:ln>
            <a:tailEnd type="triangle"/>
          </a:ln>
        </p:spPr>
      </p:pic>
      <p:cxnSp>
        <p:nvCxnSpPr>
          <p:cNvPr id="11" name="Düz Ok Bağlayıcısı 10">
            <a:extLst>
              <a:ext uri="{FF2B5EF4-FFF2-40B4-BE49-F238E27FC236}">
                <a16:creationId xmlns:a16="http://schemas.microsoft.com/office/drawing/2014/main" id="{62C3FE8C-C5CB-4C7A-914F-C7F1A875C130}"/>
              </a:ext>
            </a:extLst>
          </p:cNvPr>
          <p:cNvCxnSpPr/>
          <p:nvPr/>
        </p:nvCxnSpPr>
        <p:spPr>
          <a:xfrm>
            <a:off x="5054981" y="6056645"/>
            <a:ext cx="12417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Düz Ok Bağlayıcısı 12">
            <a:extLst>
              <a:ext uri="{FF2B5EF4-FFF2-40B4-BE49-F238E27FC236}">
                <a16:creationId xmlns:a16="http://schemas.microsoft.com/office/drawing/2014/main" id="{37C46A84-DA87-4B74-A2F0-6D5A7CA540E8}"/>
              </a:ext>
            </a:extLst>
          </p:cNvPr>
          <p:cNvCxnSpPr/>
          <p:nvPr/>
        </p:nvCxnSpPr>
        <p:spPr>
          <a:xfrm>
            <a:off x="8624559" y="6056645"/>
            <a:ext cx="7789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>
            <a:extLst>
              <a:ext uri="{FF2B5EF4-FFF2-40B4-BE49-F238E27FC236}">
                <a16:creationId xmlns:a16="http://schemas.microsoft.com/office/drawing/2014/main" id="{48C7F6E7-08F0-4F05-B7CC-49189F65940B}"/>
              </a:ext>
            </a:extLst>
          </p:cNvPr>
          <p:cNvCxnSpPr>
            <a:cxnSpLocks/>
          </p:cNvCxnSpPr>
          <p:nvPr/>
        </p:nvCxnSpPr>
        <p:spPr>
          <a:xfrm flipV="1">
            <a:off x="3590705" y="3441356"/>
            <a:ext cx="292855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>
            <a:extLst>
              <a:ext uri="{FF2B5EF4-FFF2-40B4-BE49-F238E27FC236}">
                <a16:creationId xmlns:a16="http://schemas.microsoft.com/office/drawing/2014/main" id="{6DD939BB-FA8B-499D-B069-411A5580119D}"/>
              </a:ext>
            </a:extLst>
          </p:cNvPr>
          <p:cNvCxnSpPr>
            <a:cxnSpLocks/>
          </p:cNvCxnSpPr>
          <p:nvPr/>
        </p:nvCxnSpPr>
        <p:spPr>
          <a:xfrm>
            <a:off x="7846541" y="3429000"/>
            <a:ext cx="15569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787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C209B2B-5DCD-4CB9-8970-710CB17D9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882" y="196412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Hafif </a:t>
            </a:r>
            <a:r>
              <a:rPr lang="tr-TR" b="1" dirty="0" err="1"/>
              <a:t>Subklinik</a:t>
            </a:r>
            <a:r>
              <a:rPr lang="tr-TR" b="1" dirty="0"/>
              <a:t> </a:t>
            </a:r>
            <a:r>
              <a:rPr lang="tr-TR" b="1" dirty="0" err="1"/>
              <a:t>Hipotiroidili</a:t>
            </a:r>
            <a:r>
              <a:rPr lang="tr-TR" b="1" dirty="0"/>
              <a:t> Yaşlı Yetişkinlerde </a:t>
            </a:r>
            <a:r>
              <a:rPr lang="tr-TR" b="1" dirty="0" err="1"/>
              <a:t>Levotiroksinin</a:t>
            </a:r>
            <a:r>
              <a:rPr lang="tr-TR" b="1" dirty="0"/>
              <a:t> Kardiyak Fonksiyon Üzerindeki Etkisi: </a:t>
            </a:r>
            <a:r>
              <a:rPr lang="tr-TR" b="1" dirty="0" err="1"/>
              <a:t>Randomize</a:t>
            </a:r>
            <a:r>
              <a:rPr lang="tr-TR" b="1" dirty="0"/>
              <a:t> Bir Klinik Çalışma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6FC6420-A478-4CCF-9929-937C2D07B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4118" y="4199908"/>
            <a:ext cx="9210773" cy="2952996"/>
          </a:xfrm>
        </p:spPr>
        <p:txBody>
          <a:bodyPr/>
          <a:lstStyle/>
          <a:p>
            <a:pPr marL="0" indent="0">
              <a:buNone/>
            </a:pPr>
            <a:br>
              <a:rPr lang="tr-TR" dirty="0"/>
            </a:br>
            <a:r>
              <a:rPr lang="tr-TR" dirty="0" err="1"/>
              <a:t>Araş</a:t>
            </a:r>
            <a:r>
              <a:rPr lang="tr-TR" dirty="0"/>
              <a:t>. Gör. Dr. Merve Çilenay SEMİR</a:t>
            </a:r>
          </a:p>
          <a:p>
            <a:pPr marL="0" indent="0">
              <a:buNone/>
            </a:pPr>
            <a:r>
              <a:rPr lang="tr-TR" dirty="0" err="1"/>
              <a:t>Ktü</a:t>
            </a:r>
            <a:r>
              <a:rPr lang="tr-TR" dirty="0"/>
              <a:t> Aile Hekimliği Anabilim Dalı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18764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B1998E-B6CD-4A43-A777-CADEEAF0E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81F910E-6311-43ED-84DD-0E0EE86DEC9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51" y="1977848"/>
            <a:ext cx="4288972" cy="3805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Dikdörtgen 4">
            <a:extLst>
              <a:ext uri="{FF2B5EF4-FFF2-40B4-BE49-F238E27FC236}">
                <a16:creationId xmlns:a16="http://schemas.microsoft.com/office/drawing/2014/main" id="{21CA7B3E-3248-43E7-BBCB-AED85342C3D7}"/>
              </a:ext>
            </a:extLst>
          </p:cNvPr>
          <p:cNvSpPr/>
          <p:nvPr/>
        </p:nvSpPr>
        <p:spPr>
          <a:xfrm>
            <a:off x="5612006" y="1977848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dirty="0" err="1"/>
              <a:t>Tiroid</a:t>
            </a:r>
            <a:r>
              <a:rPr lang="tr-TR" b="1" dirty="0"/>
              <a:t> Fonksiyon Testleri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>
                <a:solidFill>
                  <a:srgbClr val="505050"/>
                </a:solidFill>
              </a:rPr>
              <a:t>Randomizasyondan</a:t>
            </a:r>
            <a:r>
              <a:rPr lang="tr-TR" dirty="0">
                <a:solidFill>
                  <a:srgbClr val="505050"/>
                </a:solidFill>
              </a:rPr>
              <a:t> 6 ila 8 hafta sonra, TSH </a:t>
            </a:r>
            <a:r>
              <a:rPr lang="tr-TR" dirty="0" err="1">
                <a:solidFill>
                  <a:srgbClr val="505050"/>
                </a:solidFill>
              </a:rPr>
              <a:t>levotiroksin</a:t>
            </a:r>
            <a:r>
              <a:rPr lang="tr-TR" dirty="0">
                <a:solidFill>
                  <a:srgbClr val="505050"/>
                </a:solidFill>
              </a:rPr>
              <a:t> grubunda 2,95 ± 1,08 (aralık 0,9-5,4) </a:t>
            </a:r>
            <a:r>
              <a:rPr lang="tr-TR" dirty="0" err="1">
                <a:solidFill>
                  <a:srgbClr val="505050"/>
                </a:solidFill>
              </a:rPr>
              <a:t>mIU</a:t>
            </a:r>
            <a:r>
              <a:rPr lang="tr-TR" dirty="0">
                <a:solidFill>
                  <a:srgbClr val="505050"/>
                </a:solidFill>
              </a:rPr>
              <a:t> / L'ye ve </a:t>
            </a:r>
            <a:r>
              <a:rPr lang="tr-TR" dirty="0" err="1">
                <a:solidFill>
                  <a:srgbClr val="505050"/>
                </a:solidFill>
              </a:rPr>
              <a:t>plasebo</a:t>
            </a:r>
            <a:r>
              <a:rPr lang="tr-TR" dirty="0">
                <a:solidFill>
                  <a:srgbClr val="505050"/>
                </a:solidFill>
              </a:rPr>
              <a:t> grubunda 5,37 ± 2,04 (aralık 1,9-12,6) </a:t>
            </a:r>
            <a:r>
              <a:rPr lang="tr-TR" dirty="0" err="1">
                <a:solidFill>
                  <a:srgbClr val="505050"/>
                </a:solidFill>
              </a:rPr>
              <a:t>mIU</a:t>
            </a:r>
            <a:r>
              <a:rPr lang="tr-TR" dirty="0">
                <a:solidFill>
                  <a:srgbClr val="505050"/>
                </a:solidFill>
              </a:rPr>
              <a:t> / L'ye düştü ( </a:t>
            </a:r>
            <a:r>
              <a:rPr lang="tr-TR" i="1" dirty="0">
                <a:solidFill>
                  <a:srgbClr val="505050"/>
                </a:solidFill>
              </a:rPr>
              <a:t>P</a:t>
            </a:r>
            <a:r>
              <a:rPr lang="tr-TR" dirty="0">
                <a:solidFill>
                  <a:srgbClr val="505050"/>
                </a:solidFill>
              </a:rPr>
              <a:t> &lt;0,001) .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505050"/>
                </a:solidFill>
              </a:rPr>
              <a:t>12 ayda; ortalama TSH </a:t>
            </a:r>
            <a:r>
              <a:rPr lang="tr-TR" dirty="0" err="1">
                <a:solidFill>
                  <a:srgbClr val="505050"/>
                </a:solidFill>
              </a:rPr>
              <a:t>levotiroksin</a:t>
            </a:r>
            <a:r>
              <a:rPr lang="tr-TR" dirty="0">
                <a:solidFill>
                  <a:srgbClr val="505050"/>
                </a:solidFill>
              </a:rPr>
              <a:t> grubunda 3,48 ± 2,12 </a:t>
            </a:r>
            <a:r>
              <a:rPr lang="tr-TR" dirty="0" err="1">
                <a:solidFill>
                  <a:srgbClr val="505050"/>
                </a:solidFill>
              </a:rPr>
              <a:t>mIU</a:t>
            </a:r>
            <a:r>
              <a:rPr lang="tr-TR" dirty="0">
                <a:solidFill>
                  <a:srgbClr val="505050"/>
                </a:solidFill>
              </a:rPr>
              <a:t> / L ve </a:t>
            </a:r>
            <a:r>
              <a:rPr lang="tr-TR" dirty="0" err="1">
                <a:solidFill>
                  <a:srgbClr val="505050"/>
                </a:solidFill>
              </a:rPr>
              <a:t>plasebo</a:t>
            </a:r>
            <a:r>
              <a:rPr lang="tr-TR" dirty="0">
                <a:solidFill>
                  <a:srgbClr val="505050"/>
                </a:solidFill>
              </a:rPr>
              <a:t> grubunda 5,25 ± 2,23 </a:t>
            </a:r>
            <a:r>
              <a:rPr lang="tr-TR" dirty="0" err="1">
                <a:solidFill>
                  <a:srgbClr val="505050"/>
                </a:solidFill>
              </a:rPr>
              <a:t>mIU</a:t>
            </a:r>
            <a:r>
              <a:rPr lang="tr-TR" dirty="0">
                <a:solidFill>
                  <a:srgbClr val="505050"/>
                </a:solidFill>
              </a:rPr>
              <a:t> / L idi (gruplar arası fark 1,74 </a:t>
            </a:r>
            <a:r>
              <a:rPr lang="tr-TR" dirty="0" err="1">
                <a:solidFill>
                  <a:srgbClr val="505050"/>
                </a:solidFill>
              </a:rPr>
              <a:t>mIU</a:t>
            </a:r>
            <a:r>
              <a:rPr lang="tr-TR" dirty="0">
                <a:solidFill>
                  <a:srgbClr val="505050"/>
                </a:solidFill>
              </a:rPr>
              <a:t> / L, </a:t>
            </a:r>
            <a:r>
              <a:rPr lang="tr-TR" i="1" dirty="0">
                <a:solidFill>
                  <a:srgbClr val="505050"/>
                </a:solidFill>
              </a:rPr>
              <a:t>P</a:t>
            </a:r>
            <a:r>
              <a:rPr lang="tr-TR" dirty="0">
                <a:solidFill>
                  <a:srgbClr val="505050"/>
                </a:solidFill>
              </a:rPr>
              <a:t> &lt;0,001;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505050"/>
                </a:solidFill>
              </a:rPr>
              <a:t>12 ayda her iki kolda 0,4 ile 0,6 </a:t>
            </a:r>
            <a:r>
              <a:rPr lang="tr-TR" dirty="0" err="1">
                <a:solidFill>
                  <a:srgbClr val="505050"/>
                </a:solidFill>
              </a:rPr>
              <a:t>mIUL</a:t>
            </a:r>
            <a:r>
              <a:rPr lang="tr-TR" dirty="0">
                <a:solidFill>
                  <a:srgbClr val="505050"/>
                </a:solidFill>
              </a:rPr>
              <a:t> / L arasında TSH olan hasta bulunmazken, </a:t>
            </a:r>
            <a:r>
              <a:rPr lang="tr-TR" dirty="0" err="1">
                <a:solidFill>
                  <a:srgbClr val="505050"/>
                </a:solidFill>
              </a:rPr>
              <a:t>levotiroksin</a:t>
            </a:r>
            <a:r>
              <a:rPr lang="tr-TR" dirty="0">
                <a:solidFill>
                  <a:srgbClr val="505050"/>
                </a:solidFill>
              </a:rPr>
              <a:t> kolunda 2 katılımcının 12 ayda TSH &lt;0,4 </a:t>
            </a:r>
            <a:r>
              <a:rPr lang="tr-TR" dirty="0" err="1">
                <a:solidFill>
                  <a:srgbClr val="505050"/>
                </a:solidFill>
              </a:rPr>
              <a:t>mIU</a:t>
            </a:r>
            <a:r>
              <a:rPr lang="tr-TR" dirty="0">
                <a:solidFill>
                  <a:srgbClr val="505050"/>
                </a:solidFill>
              </a:rPr>
              <a:t> / L olduğu görüldü.</a:t>
            </a:r>
            <a:br>
              <a:rPr lang="tr-TR" dirty="0">
                <a:solidFill>
                  <a:srgbClr val="505050"/>
                </a:solidFill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843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D6A0E9C-3182-4C02-8CDF-3B286B65D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</a:p>
        </p:txBody>
      </p:sp>
      <p:pic>
        <p:nvPicPr>
          <p:cNvPr id="4" name="İçerik Yer Tutucusu 3" descr="tablo içeren bir resim&#10;&#10;Açıklama otomatik olarak oluşturuldu">
            <a:extLst>
              <a:ext uri="{FF2B5EF4-FFF2-40B4-BE49-F238E27FC236}">
                <a16:creationId xmlns:a16="http://schemas.microsoft.com/office/drawing/2014/main" id="{2A3C4F89-B5C6-46DB-955D-E88CE7EED3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075" y="1400175"/>
            <a:ext cx="10040250" cy="4985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8575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B8CC4E-5D31-4003-98CF-EF26B5DC5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</a:p>
        </p:txBody>
      </p:sp>
      <p:pic>
        <p:nvPicPr>
          <p:cNvPr id="5" name="İçerik Yer Tutucusu 4" descr="tablo içeren bir resim&#10;&#10;Açıklama otomatik olarak oluşturuldu">
            <a:extLst>
              <a:ext uri="{FF2B5EF4-FFF2-40B4-BE49-F238E27FC236}">
                <a16:creationId xmlns:a16="http://schemas.microsoft.com/office/drawing/2014/main" id="{FE9FDFE4-22A4-40B8-88C6-8DE263A6C2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5979008" cy="4538943"/>
          </a:xfr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49D27FD9-008F-45D9-BE9F-DFE0252E6608}"/>
              </a:ext>
            </a:extLst>
          </p:cNvPr>
          <p:cNvSpPr txBox="1"/>
          <p:nvPr/>
        </p:nvSpPr>
        <p:spPr>
          <a:xfrm>
            <a:off x="7138623" y="2955962"/>
            <a:ext cx="434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 Normal </a:t>
            </a:r>
            <a:r>
              <a:rPr lang="tr-TR" dirty="0" err="1"/>
              <a:t>sistolik</a:t>
            </a:r>
            <a:r>
              <a:rPr lang="tr-TR" dirty="0"/>
              <a:t> işlevi olan hastaların oranları ve </a:t>
            </a:r>
            <a:r>
              <a:rPr lang="tr-TR" dirty="0" err="1"/>
              <a:t>diyastolik</a:t>
            </a:r>
            <a:r>
              <a:rPr lang="tr-TR" dirty="0"/>
              <a:t> işlev sınıflandırmasına göre </a:t>
            </a:r>
            <a:r>
              <a:rPr lang="tr-TR" dirty="0" err="1"/>
              <a:t>levotiroksin</a:t>
            </a:r>
            <a:r>
              <a:rPr lang="tr-TR" dirty="0"/>
              <a:t> grubu ve </a:t>
            </a:r>
            <a:r>
              <a:rPr lang="tr-TR" dirty="0" err="1"/>
              <a:t>plasebo</a:t>
            </a:r>
            <a:r>
              <a:rPr lang="tr-TR" dirty="0"/>
              <a:t> grubunda benzermiş.</a:t>
            </a:r>
          </a:p>
        </p:txBody>
      </p:sp>
    </p:spTree>
    <p:extLst>
      <p:ext uri="{BB962C8B-B14F-4D97-AF65-F5344CB8AC3E}">
        <p14:creationId xmlns:p14="http://schemas.microsoft.com/office/powerpoint/2010/main" val="3416588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C74DA7-2320-4D9A-8639-915D7C4A4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</a:p>
        </p:txBody>
      </p:sp>
      <p:pic>
        <p:nvPicPr>
          <p:cNvPr id="6" name="İçerik Yer Tutucusu 4" descr="tablo içeren bir resim&#10;&#10;Açıklama otomatik olarak oluşturuldu">
            <a:extLst>
              <a:ext uri="{FF2B5EF4-FFF2-40B4-BE49-F238E27FC236}">
                <a16:creationId xmlns:a16="http://schemas.microsoft.com/office/drawing/2014/main" id="{0A920F36-1180-4E0F-A630-25322C3ADE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131" y="1690688"/>
            <a:ext cx="7165368" cy="491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4605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0A6D52-CEDC-4165-B353-00C485691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</a:p>
        </p:txBody>
      </p:sp>
      <p:pic>
        <p:nvPicPr>
          <p:cNvPr id="8" name="İçerik Yer Tutucusu 4" descr="tablo içeren bir resim&#10;&#10;Açıklama otomatik olarak oluşturuldu">
            <a:extLst>
              <a:ext uri="{FF2B5EF4-FFF2-40B4-BE49-F238E27FC236}">
                <a16:creationId xmlns:a16="http://schemas.microsoft.com/office/drawing/2014/main" id="{DEB281EF-E64D-485F-BB3F-A5D9D2231A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8920" y="1610900"/>
            <a:ext cx="7483745" cy="5013183"/>
          </a:xfrm>
        </p:spPr>
      </p:pic>
    </p:spTree>
    <p:extLst>
      <p:ext uri="{BB962C8B-B14F-4D97-AF65-F5344CB8AC3E}">
        <p14:creationId xmlns:p14="http://schemas.microsoft.com/office/powerpoint/2010/main" val="40258256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5DB33F2-E7DA-4DA9-B7A4-6C979A75D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E06DAD-23CD-4C69-AD6F-4D4B6EB7D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Başlangıçtaki dengesizlikler nedeniyle, </a:t>
            </a:r>
            <a:r>
              <a:rPr lang="tr-TR" dirty="0" err="1"/>
              <a:t>diabetes</a:t>
            </a:r>
            <a:r>
              <a:rPr lang="tr-TR" dirty="0"/>
              <a:t> </a:t>
            </a:r>
            <a:r>
              <a:rPr lang="tr-TR" dirty="0" err="1"/>
              <a:t>mellituslu</a:t>
            </a:r>
            <a:r>
              <a:rPr lang="tr-TR" dirty="0"/>
              <a:t> katılımcıları hariç tutan </a:t>
            </a:r>
            <a:r>
              <a:rPr lang="tr-TR" dirty="0" err="1"/>
              <a:t>keşifsel</a:t>
            </a:r>
            <a:r>
              <a:rPr lang="tr-TR" dirty="0"/>
              <a:t> duyarlılık analizleri yapılmış gruplar arası istatistiksel olarak anlamlı farklılıklar göstermemiş</a:t>
            </a:r>
          </a:p>
          <a:p>
            <a:endParaRPr lang="tr-TR" dirty="0"/>
          </a:p>
          <a:p>
            <a:r>
              <a:rPr lang="tr-TR" dirty="0"/>
              <a:t>Başlangıç ​​</a:t>
            </a:r>
            <a:r>
              <a:rPr lang="tr-TR" dirty="0" err="1"/>
              <a:t>TSH'si</a:t>
            </a:r>
            <a:r>
              <a:rPr lang="tr-TR" dirty="0"/>
              <a:t> 10 </a:t>
            </a:r>
            <a:r>
              <a:rPr lang="tr-TR" dirty="0" err="1"/>
              <a:t>mIU</a:t>
            </a:r>
            <a:r>
              <a:rPr lang="tr-TR" dirty="0"/>
              <a:t> / L olan 9 katılımcı veya önceden mevcut kalp yetmezliği olanlar hariç tutulduğunda benzer bulgular gözlenmiş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17086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1809BC2-4C10-45D6-8C6D-5E77A12E7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BULGULAR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6F0CD7-D0AA-4570-9923-AD688ADAF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 Başlangıç ve 12 ay sonra </a:t>
            </a:r>
            <a:r>
              <a:rPr lang="tr-TR" dirty="0" err="1"/>
              <a:t>kardiyovasküler</a:t>
            </a:r>
            <a:r>
              <a:rPr lang="tr-TR" dirty="0"/>
              <a:t> risk faktörlerinin , </a:t>
            </a:r>
            <a:r>
              <a:rPr lang="tr-TR" dirty="0" err="1"/>
              <a:t>biyobelirteçlerin</a:t>
            </a:r>
            <a:r>
              <a:rPr lang="tr-TR" dirty="0"/>
              <a:t> ve </a:t>
            </a:r>
            <a:r>
              <a:rPr lang="tr-TR" dirty="0" err="1"/>
              <a:t>kardiyovasküler</a:t>
            </a:r>
            <a:r>
              <a:rPr lang="tr-TR" dirty="0"/>
              <a:t> ilaçların değerlendirilmesi zaman içinde önemli bir farklılık göstermemiş</a:t>
            </a:r>
          </a:p>
          <a:p>
            <a:endParaRPr lang="tr-TR" dirty="0"/>
          </a:p>
          <a:p>
            <a:r>
              <a:rPr lang="tr-TR" dirty="0"/>
              <a:t>Başlangıçta, medyan NT-</a:t>
            </a:r>
            <a:r>
              <a:rPr lang="tr-TR" dirty="0" err="1"/>
              <a:t>proBNP</a:t>
            </a:r>
            <a:r>
              <a:rPr lang="tr-TR" dirty="0"/>
              <a:t> seviyeleri </a:t>
            </a:r>
            <a:r>
              <a:rPr lang="tr-TR" dirty="0" err="1"/>
              <a:t>plaseboya</a:t>
            </a:r>
            <a:r>
              <a:rPr lang="tr-TR" dirty="0"/>
              <a:t> kıyasla </a:t>
            </a:r>
            <a:r>
              <a:rPr lang="tr-TR" dirty="0" err="1"/>
              <a:t>levotiroksine</a:t>
            </a:r>
            <a:r>
              <a:rPr lang="tr-TR" dirty="0"/>
              <a:t> </a:t>
            </a:r>
            <a:r>
              <a:rPr lang="tr-TR" dirty="0" err="1"/>
              <a:t>randomize</a:t>
            </a:r>
            <a:r>
              <a:rPr lang="tr-TR" dirty="0"/>
              <a:t> edilen grupta biraz daha yüksekti ancak zaman içindeki gruplar arası değişiklikler istatistiksel olarak anlamlı olarak bulunmamış.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33826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912F5F-DD4A-46B8-84AE-C4E738D12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5AC4CA8-BC1E-44A0-AE22-9A9574483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Hafif </a:t>
            </a:r>
            <a:r>
              <a:rPr lang="tr-TR" dirty="0" err="1"/>
              <a:t>subklinik</a:t>
            </a:r>
            <a:r>
              <a:rPr lang="tr-TR" dirty="0"/>
              <a:t> </a:t>
            </a:r>
            <a:r>
              <a:rPr lang="tr-TR" dirty="0" err="1"/>
              <a:t>hipotiroidizm</a:t>
            </a:r>
            <a:r>
              <a:rPr lang="tr-TR" dirty="0"/>
              <a:t>, </a:t>
            </a:r>
            <a:r>
              <a:rPr lang="tr-TR" dirty="0" err="1"/>
              <a:t>sistolik</a:t>
            </a:r>
            <a:r>
              <a:rPr lang="tr-TR" dirty="0"/>
              <a:t> ve </a:t>
            </a:r>
            <a:r>
              <a:rPr lang="tr-TR" dirty="0" err="1"/>
              <a:t>diyastolik</a:t>
            </a:r>
            <a:r>
              <a:rPr lang="tr-TR" dirty="0"/>
              <a:t> kardiyak fonksiyona sahip 65 yaşından büyük katılımcıların, ortalama 18,4 aylık bir takip süresinden sonra </a:t>
            </a:r>
            <a:r>
              <a:rPr lang="tr-TR" dirty="0" err="1"/>
              <a:t>levotiroksin</a:t>
            </a:r>
            <a:r>
              <a:rPr lang="tr-TR" dirty="0"/>
              <a:t> tedavisinden sonra </a:t>
            </a:r>
            <a:r>
              <a:rPr lang="tr-TR" dirty="0" err="1"/>
              <a:t>plaseboya</a:t>
            </a:r>
            <a:r>
              <a:rPr lang="tr-TR" dirty="0"/>
              <a:t> kıyasla farklılık göstermemiş</a:t>
            </a:r>
          </a:p>
          <a:p>
            <a:endParaRPr lang="tr-TR" dirty="0"/>
          </a:p>
          <a:p>
            <a:r>
              <a:rPr lang="tr-TR" dirty="0"/>
              <a:t>Ortalama sol </a:t>
            </a:r>
            <a:r>
              <a:rPr lang="tr-TR" dirty="0" err="1"/>
              <a:t>ventrikül</a:t>
            </a:r>
            <a:r>
              <a:rPr lang="tr-TR" dirty="0"/>
              <a:t> </a:t>
            </a:r>
            <a:r>
              <a:rPr lang="tr-TR" dirty="0" err="1"/>
              <a:t>ejeksiyon</a:t>
            </a:r>
            <a:r>
              <a:rPr lang="tr-TR" dirty="0"/>
              <a:t> fraksiyonu, </a:t>
            </a:r>
            <a:r>
              <a:rPr lang="tr-TR" dirty="0" err="1"/>
              <a:t>sistolik</a:t>
            </a:r>
            <a:r>
              <a:rPr lang="tr-TR" dirty="0"/>
              <a:t> fonksiyon için her iki kolda benzermiş ve </a:t>
            </a:r>
            <a:r>
              <a:rPr lang="tr-TR" dirty="0" err="1"/>
              <a:t>diyastolik</a:t>
            </a:r>
            <a:r>
              <a:rPr lang="tr-TR" dirty="0"/>
              <a:t> fonksiyon için erken dolmanın mitral tepe hızı ile erken </a:t>
            </a:r>
            <a:r>
              <a:rPr lang="tr-TR" dirty="0" err="1"/>
              <a:t>diyastolik</a:t>
            </a:r>
            <a:r>
              <a:rPr lang="tr-TR" dirty="0"/>
              <a:t> mitral </a:t>
            </a:r>
            <a:r>
              <a:rPr lang="tr-TR" dirty="0" err="1"/>
              <a:t>anüler</a:t>
            </a:r>
            <a:r>
              <a:rPr lang="tr-TR" dirty="0"/>
              <a:t> hız arasındaki oran için önemli bir fark bulunmamış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4655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8BEF5A5-DF33-4845-A12B-D16817667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56139E-C8F5-4E07-9256-3CC845236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Kalp yetersizliğinin değerlendirilmesi ve tedavisinde TSH ölçümü önerilmesine rağmen </a:t>
            </a:r>
            <a:r>
              <a:rPr lang="tr-TR" dirty="0" err="1"/>
              <a:t>subklinik</a:t>
            </a:r>
            <a:r>
              <a:rPr lang="tr-TR" dirty="0"/>
              <a:t> </a:t>
            </a:r>
            <a:r>
              <a:rPr lang="tr-TR" dirty="0" err="1"/>
              <a:t>hipotiroidizmi</a:t>
            </a:r>
            <a:r>
              <a:rPr lang="tr-TR" dirty="0"/>
              <a:t> olan hastalarda </a:t>
            </a:r>
            <a:r>
              <a:rPr lang="tr-TR" dirty="0" err="1"/>
              <a:t>tiroid</a:t>
            </a:r>
            <a:r>
              <a:rPr lang="tr-TR" dirty="0"/>
              <a:t> hormon tedavisinin kalp fonksiyonu üzerindeki etkisini değerlendiren birkaç çalışma varmış</a:t>
            </a:r>
          </a:p>
          <a:p>
            <a:endParaRPr lang="tr-TR" dirty="0"/>
          </a:p>
          <a:p>
            <a:r>
              <a:rPr lang="tr-TR" dirty="0"/>
              <a:t>Mevcut kanıtlar, hafif </a:t>
            </a:r>
            <a:r>
              <a:rPr lang="tr-TR" dirty="0" err="1"/>
              <a:t>subklinik</a:t>
            </a:r>
            <a:r>
              <a:rPr lang="tr-TR" dirty="0"/>
              <a:t> </a:t>
            </a:r>
            <a:r>
              <a:rPr lang="tr-TR" dirty="0" err="1"/>
              <a:t>hipotiroidizm</a:t>
            </a:r>
            <a:r>
              <a:rPr lang="tr-TR" dirty="0"/>
              <a:t> ve orta ölçekli çalışmalara sahip genç yetişkinlere aitmiş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39391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C20439-78F8-40E9-828B-1C3A541EC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8C10D01-813A-4546-BC1B-63C1D2815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 </a:t>
            </a:r>
            <a:r>
              <a:rPr lang="tr-TR" dirty="0" err="1"/>
              <a:t>Subklinik</a:t>
            </a:r>
            <a:r>
              <a:rPr lang="tr-TR" dirty="0"/>
              <a:t> </a:t>
            </a:r>
            <a:r>
              <a:rPr lang="tr-TR" dirty="0" err="1"/>
              <a:t>hipotiroidili</a:t>
            </a:r>
            <a:r>
              <a:rPr lang="tr-TR" dirty="0"/>
              <a:t> 26 denek (ortalama yaş 32.6 yaşında) ve 30 kontrol ile yapılan </a:t>
            </a:r>
            <a:r>
              <a:rPr lang="tr-TR" dirty="0" err="1"/>
              <a:t>randomize</a:t>
            </a:r>
            <a:r>
              <a:rPr lang="tr-TR" dirty="0"/>
              <a:t> olmayan bir çalışmada, </a:t>
            </a:r>
            <a:r>
              <a:rPr lang="tr-TR" dirty="0" err="1"/>
              <a:t>diyastolik</a:t>
            </a:r>
            <a:r>
              <a:rPr lang="tr-TR" dirty="0"/>
              <a:t> </a:t>
            </a:r>
            <a:r>
              <a:rPr lang="tr-TR" dirty="0" err="1"/>
              <a:t>disfonksiyonun</a:t>
            </a:r>
            <a:r>
              <a:rPr lang="tr-TR" dirty="0"/>
              <a:t> eko-</a:t>
            </a:r>
            <a:r>
              <a:rPr lang="tr-TR" dirty="0" err="1"/>
              <a:t>Doppler</a:t>
            </a:r>
            <a:r>
              <a:rPr lang="tr-TR" dirty="0"/>
              <a:t> parametreleri her iki grup arasında önemli ölçüde farklıymış: </a:t>
            </a:r>
            <a:r>
              <a:rPr lang="tr-TR" dirty="0" err="1"/>
              <a:t>izovolümetrik</a:t>
            </a:r>
            <a:r>
              <a:rPr lang="tr-TR" dirty="0"/>
              <a:t> gevşeme süresinin uzaması, artmış A dalgası ve azalmış E / A oran.</a:t>
            </a:r>
          </a:p>
          <a:p>
            <a:endParaRPr lang="tr-TR" dirty="0"/>
          </a:p>
          <a:p>
            <a:r>
              <a:rPr lang="tr-TR" dirty="0"/>
              <a:t> </a:t>
            </a:r>
            <a:r>
              <a:rPr lang="tr-TR" dirty="0" err="1"/>
              <a:t>Subklinik</a:t>
            </a:r>
            <a:r>
              <a:rPr lang="tr-TR" dirty="0"/>
              <a:t> </a:t>
            </a:r>
            <a:r>
              <a:rPr lang="tr-TR" dirty="0" err="1"/>
              <a:t>hipotiroidi</a:t>
            </a:r>
            <a:r>
              <a:rPr lang="tr-TR" dirty="0"/>
              <a:t> de </a:t>
            </a:r>
            <a:r>
              <a:rPr lang="tr-TR" dirty="0" err="1"/>
              <a:t>tiroid</a:t>
            </a:r>
            <a:r>
              <a:rPr lang="tr-TR" dirty="0"/>
              <a:t> hormonu </a:t>
            </a:r>
            <a:r>
              <a:rPr lang="tr-TR" dirty="0" err="1"/>
              <a:t>replasmanı</a:t>
            </a:r>
            <a:r>
              <a:rPr lang="tr-TR" dirty="0"/>
              <a:t>, </a:t>
            </a:r>
            <a:r>
              <a:rPr lang="tr-TR" dirty="0" err="1"/>
              <a:t>izovolümetrik</a:t>
            </a:r>
            <a:r>
              <a:rPr lang="tr-TR" dirty="0"/>
              <a:t> gevşeme süresinin kısalması, A dalgasının azalması ve E / A oranında bir artış ile ilişkilendirilmiş.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7112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AAE3CF5-B93A-41CD-A987-770ADFECD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FFC3BB-D771-4FE0-86EF-F86A9B769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Subklinik</a:t>
            </a:r>
            <a:r>
              <a:rPr lang="tr-TR" dirty="0"/>
              <a:t> </a:t>
            </a:r>
            <a:r>
              <a:rPr lang="tr-TR" dirty="0" err="1"/>
              <a:t>hipotiroidizm</a:t>
            </a:r>
            <a:r>
              <a:rPr lang="tr-TR" dirty="0"/>
              <a:t>, 65 yaşından büyük kişilerin% 10-% 20'sini etkileyen yaygın bir durumdur.</a:t>
            </a:r>
          </a:p>
          <a:p>
            <a:endParaRPr lang="tr-TR" dirty="0"/>
          </a:p>
          <a:p>
            <a:r>
              <a:rPr lang="tr-TR" dirty="0"/>
              <a:t>Yapılan çalışmalar </a:t>
            </a:r>
            <a:r>
              <a:rPr lang="tr-TR" dirty="0" err="1"/>
              <a:t>ötiroidizm</a:t>
            </a:r>
            <a:r>
              <a:rPr lang="tr-TR" dirty="0"/>
              <a:t> ile karşılaştırıldığında hem </a:t>
            </a:r>
            <a:r>
              <a:rPr lang="tr-TR" dirty="0" err="1"/>
              <a:t>subklinik</a:t>
            </a:r>
            <a:r>
              <a:rPr lang="tr-TR" dirty="0"/>
              <a:t> </a:t>
            </a:r>
            <a:r>
              <a:rPr lang="tr-TR" dirty="0" err="1"/>
              <a:t>hipotiroidizm</a:t>
            </a:r>
            <a:r>
              <a:rPr lang="tr-TR" dirty="0"/>
              <a:t> hem de </a:t>
            </a:r>
            <a:r>
              <a:rPr lang="tr-TR" dirty="0" err="1"/>
              <a:t>hipertiroidizm</a:t>
            </a:r>
            <a:r>
              <a:rPr lang="tr-TR" dirty="0"/>
              <a:t> için artmış kalp yetmezliği riski göstermiş ve yine yapılan çalışmalarda sadece </a:t>
            </a:r>
            <a:r>
              <a:rPr lang="tr-TR" dirty="0" err="1"/>
              <a:t>subklinik</a:t>
            </a:r>
            <a:r>
              <a:rPr lang="tr-TR" dirty="0"/>
              <a:t> </a:t>
            </a:r>
            <a:r>
              <a:rPr lang="tr-TR" dirty="0" err="1"/>
              <a:t>hipertiroidizm</a:t>
            </a:r>
            <a:r>
              <a:rPr lang="tr-TR" dirty="0"/>
              <a:t> de artmış kalp yetmezliği riskine yol açtığı görülmüş.</a:t>
            </a:r>
          </a:p>
        </p:txBody>
      </p:sp>
    </p:spTree>
    <p:extLst>
      <p:ext uri="{BB962C8B-B14F-4D97-AF65-F5344CB8AC3E}">
        <p14:creationId xmlns:p14="http://schemas.microsoft.com/office/powerpoint/2010/main" val="8008881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EA8CE46-D260-4C71-B60B-4A2C74FD2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855340-0452-4986-BF43-9D170D9EE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 </a:t>
            </a:r>
            <a:r>
              <a:rPr lang="tr-TR" dirty="0" err="1"/>
              <a:t>Subklinik</a:t>
            </a:r>
            <a:r>
              <a:rPr lang="tr-TR" dirty="0"/>
              <a:t> </a:t>
            </a:r>
            <a:r>
              <a:rPr lang="tr-TR" dirty="0" err="1"/>
              <a:t>hipotiroidizmi</a:t>
            </a:r>
            <a:r>
              <a:rPr lang="tr-TR" dirty="0"/>
              <a:t> olan 20 hasta arasında, </a:t>
            </a:r>
            <a:r>
              <a:rPr lang="tr-TR" dirty="0" err="1"/>
              <a:t>plaseboya</a:t>
            </a:r>
            <a:r>
              <a:rPr lang="tr-TR" dirty="0"/>
              <a:t> kıyasla </a:t>
            </a:r>
            <a:r>
              <a:rPr lang="tr-TR" dirty="0" err="1"/>
              <a:t>levotiroksine</a:t>
            </a:r>
            <a:r>
              <a:rPr lang="tr-TR" dirty="0"/>
              <a:t> </a:t>
            </a:r>
            <a:r>
              <a:rPr lang="tr-TR" dirty="0" err="1"/>
              <a:t>randomize</a:t>
            </a:r>
            <a:r>
              <a:rPr lang="tr-TR" dirty="0"/>
              <a:t> edilenler, </a:t>
            </a:r>
            <a:r>
              <a:rPr lang="tr-TR" dirty="0" err="1"/>
              <a:t>diyastolik</a:t>
            </a:r>
            <a:r>
              <a:rPr lang="tr-TR" dirty="0"/>
              <a:t> </a:t>
            </a:r>
            <a:r>
              <a:rPr lang="tr-TR" dirty="0" err="1"/>
              <a:t>disfonksiyonda</a:t>
            </a:r>
            <a:r>
              <a:rPr lang="tr-TR" dirty="0"/>
              <a:t> değişiklikler göstermiş.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 Kalp yetmezliği olan hastalarda </a:t>
            </a:r>
            <a:r>
              <a:rPr lang="tr-TR" dirty="0" err="1"/>
              <a:t>levotiroksinin</a:t>
            </a:r>
            <a:r>
              <a:rPr lang="tr-TR" dirty="0"/>
              <a:t> etkisiyle ilgili olarak, geriye dönük bir </a:t>
            </a:r>
            <a:r>
              <a:rPr lang="tr-TR" dirty="0" err="1"/>
              <a:t>kohort</a:t>
            </a:r>
            <a:r>
              <a:rPr lang="tr-TR" dirty="0"/>
              <a:t> çalışması, tiroksin tedavisi ile artmış </a:t>
            </a:r>
            <a:r>
              <a:rPr lang="tr-TR" dirty="0" err="1"/>
              <a:t>kardiyovasküler</a:t>
            </a:r>
            <a:r>
              <a:rPr lang="tr-TR" dirty="0"/>
              <a:t> ölüm riski ve majör </a:t>
            </a:r>
            <a:r>
              <a:rPr lang="tr-TR" dirty="0" err="1"/>
              <a:t>advers</a:t>
            </a:r>
            <a:r>
              <a:rPr lang="tr-TR" dirty="0"/>
              <a:t> </a:t>
            </a:r>
            <a:r>
              <a:rPr lang="tr-TR" dirty="0" err="1"/>
              <a:t>kardiyovasküler</a:t>
            </a:r>
            <a:r>
              <a:rPr lang="tr-TR" dirty="0"/>
              <a:t> olay bildirmiş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8095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7B239FA-669C-4B10-99B4-3730C740B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EC6F99-06F2-42D7-874B-F342CAF75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Bu çalışmadaki bulgular, </a:t>
            </a:r>
            <a:r>
              <a:rPr lang="tr-TR" dirty="0" err="1"/>
              <a:t>subklinik</a:t>
            </a:r>
            <a:r>
              <a:rPr lang="tr-TR" dirty="0"/>
              <a:t> </a:t>
            </a:r>
            <a:r>
              <a:rPr lang="tr-TR" dirty="0" err="1"/>
              <a:t>hipotiroidinin</a:t>
            </a:r>
            <a:r>
              <a:rPr lang="tr-TR" dirty="0"/>
              <a:t> </a:t>
            </a:r>
            <a:r>
              <a:rPr lang="tr-TR" dirty="0" err="1"/>
              <a:t>levotiroksin</a:t>
            </a:r>
            <a:r>
              <a:rPr lang="tr-TR" dirty="0"/>
              <a:t> ile tedavi edilmesinin </a:t>
            </a:r>
            <a:r>
              <a:rPr lang="tr-TR" dirty="0" err="1"/>
              <a:t>sistolik</a:t>
            </a:r>
            <a:r>
              <a:rPr lang="tr-TR" dirty="0"/>
              <a:t> ve </a:t>
            </a:r>
            <a:r>
              <a:rPr lang="tr-TR" dirty="0" err="1"/>
              <a:t>diyastolik</a:t>
            </a:r>
            <a:r>
              <a:rPr lang="tr-TR" dirty="0"/>
              <a:t> kalp fonksiyonu üzerinde hiçbir etkisinin olmadığını düşündürmekteymiş</a:t>
            </a:r>
          </a:p>
          <a:p>
            <a:endParaRPr lang="tr-TR" dirty="0"/>
          </a:p>
          <a:p>
            <a:r>
              <a:rPr lang="tr-TR" dirty="0"/>
              <a:t> Tek fark </a:t>
            </a:r>
            <a:r>
              <a:rPr lang="tr-TR" dirty="0" err="1"/>
              <a:t>diyastolik</a:t>
            </a:r>
            <a:r>
              <a:rPr lang="tr-TR" dirty="0"/>
              <a:t> fonksiyonun ikincil ölçümü olan </a:t>
            </a:r>
            <a:r>
              <a:rPr lang="tr-TR" dirty="0" err="1"/>
              <a:t>sistolik</a:t>
            </a:r>
            <a:r>
              <a:rPr lang="tr-TR" dirty="0"/>
              <a:t> </a:t>
            </a:r>
            <a:r>
              <a:rPr lang="tr-TR" dirty="0" err="1"/>
              <a:t>pulmoner</a:t>
            </a:r>
            <a:r>
              <a:rPr lang="tr-TR" dirty="0"/>
              <a:t> basınç değerlerinin </a:t>
            </a:r>
            <a:r>
              <a:rPr lang="tr-TR" dirty="0" err="1"/>
              <a:t>levotiroksin</a:t>
            </a:r>
            <a:r>
              <a:rPr lang="tr-TR" dirty="0"/>
              <a:t> grubunda biraz daha yüksek gözlenmiş olmasıymış (hata)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44986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AF5582-A4B2-4AFF-B409-8E785FD76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4A41CC-B64A-4123-8F11-B4636C0F2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 </a:t>
            </a:r>
            <a:r>
              <a:rPr lang="tr-TR" dirty="0" err="1"/>
              <a:t>Levotiroksine</a:t>
            </a:r>
            <a:r>
              <a:rPr lang="tr-TR" dirty="0"/>
              <a:t> tahsis edilen denekler, 2 farklı zaman noktasında </a:t>
            </a:r>
            <a:r>
              <a:rPr lang="tr-TR" dirty="0" err="1"/>
              <a:t>plasebo</a:t>
            </a:r>
            <a:r>
              <a:rPr lang="tr-TR" dirty="0"/>
              <a:t> grubuna kıyasla </a:t>
            </a:r>
            <a:r>
              <a:rPr lang="tr-TR" dirty="0" err="1"/>
              <a:t>levotiroksin</a:t>
            </a:r>
            <a:r>
              <a:rPr lang="tr-TR" dirty="0"/>
              <a:t> grubunda daha yüksek NT-</a:t>
            </a:r>
            <a:r>
              <a:rPr lang="tr-TR" dirty="0" err="1"/>
              <a:t>pro</a:t>
            </a:r>
            <a:r>
              <a:rPr lang="tr-TR" dirty="0"/>
              <a:t> BNP seviyelerine sahip fakat bu durum şans eseri kalp yetmezliği riski daha yüksek olabilir şeklinde yorumlanmış</a:t>
            </a:r>
          </a:p>
          <a:p>
            <a:r>
              <a:rPr lang="tr-TR" dirty="0"/>
              <a:t> </a:t>
            </a:r>
            <a:r>
              <a:rPr lang="tr-TR" dirty="0" err="1"/>
              <a:t>Subklinik</a:t>
            </a:r>
            <a:r>
              <a:rPr lang="tr-TR" dirty="0"/>
              <a:t> </a:t>
            </a:r>
            <a:r>
              <a:rPr lang="tr-TR" dirty="0" err="1"/>
              <a:t>hipotiroidili</a:t>
            </a:r>
            <a:r>
              <a:rPr lang="tr-TR" dirty="0"/>
              <a:t> hastalarda 18.4 aya </a:t>
            </a:r>
            <a:r>
              <a:rPr lang="tr-TR" dirty="0" err="1"/>
              <a:t>kadar;kardiyovasküler</a:t>
            </a:r>
            <a:r>
              <a:rPr lang="tr-TR" dirty="0"/>
              <a:t> risk faktörlerinde, NT-</a:t>
            </a:r>
            <a:r>
              <a:rPr lang="tr-TR" dirty="0" err="1"/>
              <a:t>pro</a:t>
            </a:r>
            <a:r>
              <a:rPr lang="tr-TR" dirty="0"/>
              <a:t> BNP seviyelerinde ve diğer </a:t>
            </a:r>
            <a:r>
              <a:rPr lang="tr-TR" dirty="0" err="1"/>
              <a:t>biyobelirteçlerde</a:t>
            </a:r>
            <a:r>
              <a:rPr lang="tr-TR" dirty="0"/>
              <a:t> ve </a:t>
            </a:r>
            <a:r>
              <a:rPr lang="tr-TR" dirty="0" err="1"/>
              <a:t>kardiyovasküler</a:t>
            </a:r>
            <a:r>
              <a:rPr lang="tr-TR" dirty="0"/>
              <a:t> tedavilerde, başlangıç ​​değerlerinin ayarlanmasından 12 ay sonra gruplar arası farklılıkların olmaması, </a:t>
            </a:r>
            <a:r>
              <a:rPr lang="tr-TR" dirty="0" err="1"/>
              <a:t>tiroid</a:t>
            </a:r>
            <a:r>
              <a:rPr lang="tr-TR" dirty="0"/>
              <a:t> </a:t>
            </a:r>
            <a:r>
              <a:rPr lang="tr-TR" dirty="0" err="1"/>
              <a:t>replasmanının</a:t>
            </a:r>
            <a:r>
              <a:rPr lang="tr-TR" dirty="0"/>
              <a:t> medyan takipten sonra kalp fonksiyonu üzerinde hiçbir etkisinin olmadığını desteklemiş</a:t>
            </a:r>
          </a:p>
          <a:p>
            <a:r>
              <a:rPr lang="tr-TR" dirty="0"/>
              <a:t>Veriler ;</a:t>
            </a:r>
            <a:r>
              <a:rPr lang="tr-TR" dirty="0" err="1"/>
              <a:t>Subklinik</a:t>
            </a:r>
            <a:r>
              <a:rPr lang="tr-TR" dirty="0"/>
              <a:t> </a:t>
            </a:r>
            <a:r>
              <a:rPr lang="tr-TR" dirty="0" err="1"/>
              <a:t>hipotiroidizmi</a:t>
            </a:r>
            <a:r>
              <a:rPr lang="tr-TR" dirty="0"/>
              <a:t> olan çoğu yetişkinin </a:t>
            </a:r>
            <a:r>
              <a:rPr lang="tr-TR" dirty="0" err="1"/>
              <a:t>tiroid</a:t>
            </a:r>
            <a:r>
              <a:rPr lang="tr-TR" dirty="0"/>
              <a:t> hormonları ile tedaviden fayda görmeyeceği sonucuna varan 2019 klinik uygulama önerisinin ifadesini doğrulamaktaymış</a:t>
            </a:r>
          </a:p>
        </p:txBody>
      </p:sp>
    </p:spTree>
    <p:extLst>
      <p:ext uri="{BB962C8B-B14F-4D97-AF65-F5344CB8AC3E}">
        <p14:creationId xmlns:p14="http://schemas.microsoft.com/office/powerpoint/2010/main" val="24229738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4E8187-C840-4740-B4C5-43A4B3F7C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24774E-D495-4DF6-8411-94EA574A0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Çalışmadaki sınırlılıklar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/>
              <a:t>1- TSH ≥10 </a:t>
            </a:r>
            <a:r>
              <a:rPr lang="tr-TR" dirty="0" err="1"/>
              <a:t>mIU</a:t>
            </a:r>
            <a:r>
              <a:rPr lang="tr-TR" dirty="0"/>
              <a:t> / L olan yaşlı hasta sayısının düşük olması nedeniyle, çalışma bulguları esas olarak hafif </a:t>
            </a:r>
            <a:r>
              <a:rPr lang="tr-TR" dirty="0" err="1"/>
              <a:t>hipotiroidili</a:t>
            </a:r>
            <a:r>
              <a:rPr lang="tr-TR" dirty="0"/>
              <a:t> hastalar için geçerliymiş Başlangıçta önceden belirlenmiş TSH seviyelerinde </a:t>
            </a:r>
            <a:r>
              <a:rPr lang="tr-TR" dirty="0" err="1"/>
              <a:t>levotiroksinin</a:t>
            </a:r>
            <a:r>
              <a:rPr lang="tr-TR" dirty="0"/>
              <a:t> önemli bir etki değişikliği gözlenmemiş ve TSH ≥10 </a:t>
            </a:r>
            <a:r>
              <a:rPr lang="tr-TR" dirty="0" err="1"/>
              <a:t>mIU</a:t>
            </a:r>
            <a:r>
              <a:rPr lang="tr-TR" dirty="0"/>
              <a:t> / L olanlar hariç tutulduktan sonra genel sonuçlar değişmemiş ancak etkiyi uygun güçle ele alamamışlar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tr-TR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/>
              <a:t>2- TRUST denemesini 2011'de tasarladı bu yüzden </a:t>
            </a:r>
            <a:r>
              <a:rPr lang="tr-TR" dirty="0" err="1"/>
              <a:t>levotiroksin</a:t>
            </a:r>
            <a:r>
              <a:rPr lang="tr-TR" dirty="0"/>
              <a:t> tedavisi  0,40 ila 4,60 </a:t>
            </a:r>
            <a:r>
              <a:rPr lang="tr-TR" dirty="0" err="1"/>
              <a:t>mIU</a:t>
            </a:r>
            <a:r>
              <a:rPr lang="tr-TR" dirty="0"/>
              <a:t> / L arasında bir </a:t>
            </a:r>
            <a:r>
              <a:rPr lang="tr-TR" dirty="0" err="1"/>
              <a:t>tirotropin</a:t>
            </a:r>
            <a:r>
              <a:rPr lang="tr-TR" dirty="0"/>
              <a:t> hedefi belirlemeyi seçmişler. Amerikan </a:t>
            </a:r>
            <a:r>
              <a:rPr lang="tr-TR" dirty="0" err="1"/>
              <a:t>Tiroid</a:t>
            </a:r>
            <a:r>
              <a:rPr lang="tr-TR" dirty="0"/>
              <a:t> Derneği'nin en son yönergeleri de yaşlı erişkinlerde hedef serum </a:t>
            </a:r>
            <a:r>
              <a:rPr lang="tr-TR" dirty="0" err="1"/>
              <a:t>TSH'yi</a:t>
            </a:r>
            <a:r>
              <a:rPr lang="tr-TR" dirty="0"/>
              <a:t> yükseltmeyi önermiş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74261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8051D91-0C7F-470F-8B59-FC5E6C552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9BC43F2-BA5B-4618-9BCB-57C4C9A0B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dirty="0"/>
              <a:t> 3-daha önce </a:t>
            </a:r>
            <a:r>
              <a:rPr lang="tr-TR" dirty="0" err="1"/>
              <a:t>diyastolik</a:t>
            </a:r>
            <a:r>
              <a:rPr lang="tr-TR" dirty="0"/>
              <a:t> fonksiyonla ilişkilendirilmiş olan </a:t>
            </a:r>
            <a:r>
              <a:rPr lang="tr-TR" dirty="0" err="1"/>
              <a:t>triiyodotironin</a:t>
            </a:r>
            <a:r>
              <a:rPr lang="tr-TR" dirty="0"/>
              <a:t> (T3) için mevcut ölçümleri yokmuş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/>
              <a:t>4-Veriler, çalışmanın sonunda </a:t>
            </a:r>
            <a:r>
              <a:rPr lang="tr-TR" dirty="0" err="1"/>
              <a:t>levotiroksin</a:t>
            </a:r>
            <a:r>
              <a:rPr lang="tr-TR" dirty="0"/>
              <a:t> kolunda% 93,7 ve </a:t>
            </a:r>
            <a:r>
              <a:rPr lang="tr-TR" dirty="0" err="1"/>
              <a:t>plasebo</a:t>
            </a:r>
            <a:r>
              <a:rPr lang="tr-TR" dirty="0"/>
              <a:t> kolunda% 97,8'inin normal bir </a:t>
            </a:r>
            <a:r>
              <a:rPr lang="tr-TR" dirty="0" err="1"/>
              <a:t>ejeksiyon</a:t>
            </a:r>
            <a:r>
              <a:rPr lang="tr-TR" dirty="0"/>
              <a:t> fraksiyonuna sahip olması nedeniyle, çalışılan popülasyonun kayıt sırasında büyük olasılıkla altta yatan büyük </a:t>
            </a:r>
            <a:r>
              <a:rPr lang="tr-TR" dirty="0" err="1"/>
              <a:t>sistolik</a:t>
            </a:r>
            <a:r>
              <a:rPr lang="tr-TR" dirty="0"/>
              <a:t> kalp yetmezliği olmadığını (başlangıç ​​ekokardiyografisi yok) </a:t>
            </a:r>
            <a:r>
              <a:rPr lang="tr-TR" dirty="0" err="1"/>
              <a:t>göstermekteymişBu</a:t>
            </a:r>
            <a:r>
              <a:rPr lang="tr-TR" dirty="0"/>
              <a:t> nedenle çalışma, önceden var olan </a:t>
            </a:r>
            <a:r>
              <a:rPr lang="tr-TR" dirty="0" err="1"/>
              <a:t>ekokardiyografik</a:t>
            </a:r>
            <a:r>
              <a:rPr lang="tr-TR" dirty="0"/>
              <a:t> anormallikleri olan bireylerde tiroksin </a:t>
            </a:r>
            <a:r>
              <a:rPr lang="tr-TR" dirty="0" err="1"/>
              <a:t>replasmanının</a:t>
            </a:r>
            <a:r>
              <a:rPr lang="tr-TR" dirty="0"/>
              <a:t> yararlı veya zararlı bir etkisini ortadan kaldırmamaktaymış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/>
              <a:t>5- Son olarak, çalışma popülasyonunun etnik çeşitliliği sınırlıydı (beyaz ırk </a:t>
            </a:r>
            <a:r>
              <a:rPr lang="tr-TR" dirty="0" err="1"/>
              <a:t>levotiroksin</a:t>
            </a:r>
            <a:r>
              <a:rPr lang="tr-TR" dirty="0"/>
              <a:t> kolunda% 99.0 ve </a:t>
            </a:r>
            <a:r>
              <a:rPr lang="tr-TR" dirty="0" err="1"/>
              <a:t>plasebo</a:t>
            </a:r>
            <a:r>
              <a:rPr lang="tr-TR" dirty="0"/>
              <a:t> kolunda% 97.8 idi).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02014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B37ACE7-42A7-418F-A566-59CA38B6B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70A298A-EA39-40CF-BB15-7E2C67240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Çalışmadaki güçlü yönler;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/>
              <a:t>Örnek boyutu, önceki </a:t>
            </a:r>
            <a:r>
              <a:rPr lang="tr-TR" dirty="0" err="1"/>
              <a:t>tiroid</a:t>
            </a:r>
            <a:r>
              <a:rPr lang="tr-TR" dirty="0"/>
              <a:t> </a:t>
            </a:r>
            <a:r>
              <a:rPr lang="tr-TR" dirty="0" err="1"/>
              <a:t>replasmanı</a:t>
            </a:r>
            <a:r>
              <a:rPr lang="tr-TR" dirty="0"/>
              <a:t> ve kalp fonksiyonu çalışmalarından daha büyükmüş,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tr-TR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/>
              <a:t>Ana  </a:t>
            </a:r>
            <a:r>
              <a:rPr lang="tr-TR" dirty="0" err="1"/>
              <a:t>kardiyovasküler</a:t>
            </a:r>
            <a:r>
              <a:rPr lang="tr-TR" dirty="0"/>
              <a:t> sonuçlarla ilgili önceden veya devam etmekte olan yeterince güçlü RKÇ yokluğunda, bu çalışma, kalp yetmezliğinin önerilen yedek sonuçlarını kullanarak </a:t>
            </a:r>
            <a:r>
              <a:rPr lang="tr-TR" dirty="0" err="1"/>
              <a:t>subklinik</a:t>
            </a:r>
            <a:r>
              <a:rPr lang="tr-TR" dirty="0"/>
              <a:t> </a:t>
            </a:r>
            <a:r>
              <a:rPr lang="tr-TR" dirty="0" err="1"/>
              <a:t>hipotiroidizmde</a:t>
            </a:r>
            <a:r>
              <a:rPr lang="tr-TR" dirty="0"/>
              <a:t> </a:t>
            </a:r>
            <a:r>
              <a:rPr lang="tr-TR" dirty="0" err="1"/>
              <a:t>tiroid</a:t>
            </a:r>
            <a:r>
              <a:rPr lang="tr-TR" dirty="0"/>
              <a:t> hormon tedavisinin etkisini değerlendiren bugüne kadarki en büyük </a:t>
            </a:r>
            <a:r>
              <a:rPr lang="tr-TR" dirty="0" err="1"/>
              <a:t>RKÇ'dir</a:t>
            </a:r>
            <a:r>
              <a:rPr lang="tr-TR" dirty="0"/>
              <a:t>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09533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627660-C3F5-4383-BA65-7622EE41D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SONUÇ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287B01-847D-4757-B981-FC8494F0A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Hafif </a:t>
            </a:r>
            <a:r>
              <a:rPr lang="tr-TR" dirty="0" err="1"/>
              <a:t>subklinik</a:t>
            </a:r>
            <a:r>
              <a:rPr lang="tr-TR" dirty="0"/>
              <a:t> </a:t>
            </a:r>
            <a:r>
              <a:rPr lang="tr-TR" dirty="0" err="1"/>
              <a:t>hipotiroidizmi</a:t>
            </a:r>
            <a:r>
              <a:rPr lang="tr-TR" dirty="0"/>
              <a:t> olan yaşlı erişkinlerde </a:t>
            </a:r>
            <a:r>
              <a:rPr lang="tr-TR" dirty="0" err="1"/>
              <a:t>levotiroksin</a:t>
            </a:r>
            <a:r>
              <a:rPr lang="tr-TR" dirty="0"/>
              <a:t> tedavisinden sonra </a:t>
            </a:r>
            <a:r>
              <a:rPr lang="tr-TR" dirty="0" err="1"/>
              <a:t>sistolik</a:t>
            </a:r>
            <a:r>
              <a:rPr lang="tr-TR" dirty="0"/>
              <a:t> ve </a:t>
            </a:r>
            <a:r>
              <a:rPr lang="tr-TR" dirty="0" err="1"/>
              <a:t>diyastolik</a:t>
            </a:r>
            <a:r>
              <a:rPr lang="tr-TR" dirty="0"/>
              <a:t> fonksiyon </a:t>
            </a:r>
            <a:r>
              <a:rPr lang="tr-TR" dirty="0" err="1"/>
              <a:t>plaseboya</a:t>
            </a:r>
            <a:r>
              <a:rPr lang="tr-TR" dirty="0"/>
              <a:t> kıyasla farklılık göstermemiş</a:t>
            </a:r>
          </a:p>
          <a:p>
            <a:endParaRPr lang="tr-TR" dirty="0"/>
          </a:p>
          <a:p>
            <a:pPr marL="0" indent="0">
              <a:buNone/>
            </a:pP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24552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9CE8C23-38E7-4790-B7D4-2BAB5B859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3F513FD-7FEF-4031-98AB-575F3325F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/>
              <a:t>DİNLEDİĞİNİZ </a:t>
            </a:r>
            <a:r>
              <a:rPr lang="tr-TR" dirty="0"/>
              <a:t>İÇİN 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95299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526133-4CB9-48E6-8ABB-C13AF139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480849-FBEB-431A-B5D4-B22DA938C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Kardiyovasküler</a:t>
            </a:r>
            <a:r>
              <a:rPr lang="tr-TR" dirty="0"/>
              <a:t> Sağlık Çalışmasında, TSH ≥10mIU / L olan katılımcılar, </a:t>
            </a:r>
            <a:r>
              <a:rPr lang="tr-TR" dirty="0" err="1"/>
              <a:t>ötiroidizmli</a:t>
            </a:r>
            <a:r>
              <a:rPr lang="tr-TR" dirty="0"/>
              <a:t> bireylere kıyasla daha yüksek kalp yetmezliği riskine sahipmiş</a:t>
            </a:r>
          </a:p>
          <a:p>
            <a:endParaRPr lang="tr-TR" dirty="0"/>
          </a:p>
          <a:p>
            <a:r>
              <a:rPr lang="tr-TR" dirty="0" err="1"/>
              <a:t>Diyastolik</a:t>
            </a:r>
            <a:r>
              <a:rPr lang="tr-TR" dirty="0"/>
              <a:t> </a:t>
            </a:r>
            <a:r>
              <a:rPr lang="tr-TR" dirty="0" err="1"/>
              <a:t>disfonksiyonun</a:t>
            </a:r>
            <a:r>
              <a:rPr lang="tr-TR" dirty="0"/>
              <a:t> </a:t>
            </a:r>
            <a:r>
              <a:rPr lang="tr-TR" dirty="0" err="1"/>
              <a:t>echo</a:t>
            </a:r>
            <a:r>
              <a:rPr lang="tr-TR" dirty="0"/>
              <a:t> parametresi olan erken dolumun  başlangıçtaki mitral tepe hızı, </a:t>
            </a:r>
            <a:r>
              <a:rPr lang="tr-TR" dirty="0" err="1"/>
              <a:t>ötiroidizmi</a:t>
            </a:r>
            <a:r>
              <a:rPr lang="tr-TR" dirty="0"/>
              <a:t> olan katılımcılara kıyasla TSH ≥10 </a:t>
            </a:r>
            <a:r>
              <a:rPr lang="tr-TR" dirty="0" err="1"/>
              <a:t>mIU</a:t>
            </a:r>
            <a:r>
              <a:rPr lang="tr-TR" dirty="0"/>
              <a:t> / l olan katılımcılarda daha yüksekmiş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8998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8086CE9-A4DA-4F9B-9B2E-CB57421DE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227C338-1B8D-4225-97D2-DAAFD02B0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Subklinik</a:t>
            </a:r>
            <a:r>
              <a:rPr lang="tr-TR" dirty="0"/>
              <a:t> </a:t>
            </a:r>
            <a:r>
              <a:rPr lang="tr-TR" dirty="0" err="1"/>
              <a:t>hipotiroidili</a:t>
            </a:r>
            <a:r>
              <a:rPr lang="tr-TR" dirty="0"/>
              <a:t> yaşlı bireylerde </a:t>
            </a:r>
            <a:r>
              <a:rPr lang="tr-TR" dirty="0" err="1"/>
              <a:t>levotiroksini</a:t>
            </a:r>
            <a:r>
              <a:rPr lang="tr-TR" dirty="0"/>
              <a:t> </a:t>
            </a:r>
            <a:r>
              <a:rPr lang="tr-TR" dirty="0" err="1"/>
              <a:t>plasebo</a:t>
            </a:r>
            <a:r>
              <a:rPr lang="tr-TR" dirty="0"/>
              <a:t> ile karşılaştıran mevcut en büyük çok merkezli </a:t>
            </a:r>
            <a:r>
              <a:rPr lang="tr-TR" dirty="0" err="1"/>
              <a:t>randomize</a:t>
            </a:r>
            <a:r>
              <a:rPr lang="tr-TR" dirty="0"/>
              <a:t> kontrollü çalışma olan TRUST denemesi (</a:t>
            </a:r>
            <a:r>
              <a:rPr lang="tr-TR" sz="2400" dirty="0" err="1"/>
              <a:t>Subklinik</a:t>
            </a:r>
            <a:r>
              <a:rPr lang="tr-TR" sz="2400" dirty="0"/>
              <a:t> </a:t>
            </a:r>
            <a:r>
              <a:rPr lang="tr-TR" sz="2400" dirty="0" err="1"/>
              <a:t>Hipotiroidili</a:t>
            </a:r>
            <a:r>
              <a:rPr lang="tr-TR" sz="2400" dirty="0"/>
              <a:t> Tedavi Görmemiş Yaşlı Yetişkinlerde </a:t>
            </a:r>
            <a:r>
              <a:rPr lang="tr-TR" sz="2400" dirty="0" err="1"/>
              <a:t>Tiroid</a:t>
            </a:r>
            <a:r>
              <a:rPr lang="tr-TR" sz="2400" dirty="0"/>
              <a:t> </a:t>
            </a:r>
            <a:r>
              <a:rPr lang="tr-TR" sz="2400" dirty="0" err="1"/>
              <a:t>Replasmanının</a:t>
            </a:r>
            <a:r>
              <a:rPr lang="tr-TR" sz="2400" dirty="0"/>
              <a:t> Çok </a:t>
            </a:r>
            <a:r>
              <a:rPr lang="tr-TR" sz="2400" dirty="0" err="1"/>
              <a:t>Modal</a:t>
            </a:r>
            <a:r>
              <a:rPr lang="tr-TR" sz="2400" dirty="0"/>
              <a:t> Etkileri</a:t>
            </a:r>
            <a:r>
              <a:rPr lang="tr-TR" dirty="0"/>
              <a:t>), klinik </a:t>
            </a:r>
            <a:r>
              <a:rPr lang="tr-TR" dirty="0" err="1"/>
              <a:t>kardiyovasküler</a:t>
            </a:r>
            <a:r>
              <a:rPr lang="tr-TR" dirty="0"/>
              <a:t> sonuçlar için güçlendirilmemiş .</a:t>
            </a:r>
          </a:p>
          <a:p>
            <a:endParaRPr lang="tr-TR" dirty="0"/>
          </a:p>
          <a:p>
            <a:r>
              <a:rPr lang="tr-TR" dirty="0"/>
              <a:t>Bu bağlamda, kardiyak fonksiyonun </a:t>
            </a:r>
            <a:r>
              <a:rPr lang="tr-TR" dirty="0" err="1"/>
              <a:t>ekokardiyografik</a:t>
            </a:r>
            <a:r>
              <a:rPr lang="tr-TR" dirty="0"/>
              <a:t> sonlanım noktaları, </a:t>
            </a:r>
            <a:r>
              <a:rPr lang="tr-TR" dirty="0" err="1"/>
              <a:t>subklinik</a:t>
            </a:r>
            <a:r>
              <a:rPr lang="tr-TR" dirty="0"/>
              <a:t> </a:t>
            </a:r>
            <a:r>
              <a:rPr lang="tr-TR" dirty="0" err="1"/>
              <a:t>hipotiroidizmi</a:t>
            </a:r>
            <a:r>
              <a:rPr lang="tr-TR" dirty="0"/>
              <a:t> tedavi etmenin etkisini değerlendirmek için önemli olarak düşünülmüş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2122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A495D3E-0EE1-46F8-9030-D0CB7FCDD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5ABC732-FD79-493A-85C3-F230BAEE4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 Birkaç küçük girişimsel çalışma, </a:t>
            </a:r>
            <a:r>
              <a:rPr lang="tr-TR" dirty="0" err="1"/>
              <a:t>subklinik</a:t>
            </a:r>
            <a:r>
              <a:rPr lang="tr-TR" dirty="0"/>
              <a:t> </a:t>
            </a:r>
            <a:r>
              <a:rPr lang="tr-TR" dirty="0" err="1"/>
              <a:t>hipotiroidizmin</a:t>
            </a:r>
            <a:r>
              <a:rPr lang="tr-TR" dirty="0"/>
              <a:t> tedavisi ile </a:t>
            </a:r>
            <a:r>
              <a:rPr lang="tr-TR" dirty="0" err="1"/>
              <a:t>sistolik</a:t>
            </a:r>
            <a:r>
              <a:rPr lang="tr-TR" dirty="0"/>
              <a:t> ve </a:t>
            </a:r>
            <a:r>
              <a:rPr lang="tr-TR" dirty="0" err="1"/>
              <a:t>diyastolik</a:t>
            </a:r>
            <a:r>
              <a:rPr lang="tr-TR" dirty="0"/>
              <a:t> fonksiyonda potansiyel bir iyileşme olduğunu öne sürmüş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/>
              <a:t>  Bununla birlikte ; bu denemelerin sınırlılıkları varmış</a:t>
            </a:r>
          </a:p>
          <a:p>
            <a:r>
              <a:rPr lang="tr-TR" dirty="0"/>
              <a:t>Bu makale de, </a:t>
            </a:r>
            <a:r>
              <a:rPr lang="tr-TR" dirty="0" err="1"/>
              <a:t>tiroid</a:t>
            </a:r>
            <a:r>
              <a:rPr lang="tr-TR" dirty="0"/>
              <a:t> hormon tedavisinin, </a:t>
            </a:r>
            <a:r>
              <a:rPr lang="tr-TR" dirty="0" err="1"/>
              <a:t>subklinik</a:t>
            </a:r>
            <a:r>
              <a:rPr lang="tr-TR" dirty="0"/>
              <a:t> </a:t>
            </a:r>
            <a:r>
              <a:rPr lang="tr-TR" dirty="0" err="1"/>
              <a:t>hipotiroidili</a:t>
            </a:r>
            <a:r>
              <a:rPr lang="tr-TR" dirty="0"/>
              <a:t> yaşlı erişkinlerde kalp fonksiyonuna etkisini değerlendirmeyi amaçlamışlar ve </a:t>
            </a:r>
            <a:r>
              <a:rPr lang="tr-TR" dirty="0" err="1"/>
              <a:t>tiroid</a:t>
            </a:r>
            <a:r>
              <a:rPr lang="tr-TR" dirty="0"/>
              <a:t> hormon tedavisinin kalp fonksiyonunu koruyacağı hipotezi belirlemişler</a:t>
            </a:r>
          </a:p>
        </p:txBody>
      </p:sp>
    </p:spTree>
    <p:extLst>
      <p:ext uri="{BB962C8B-B14F-4D97-AF65-F5344CB8AC3E}">
        <p14:creationId xmlns:p14="http://schemas.microsoft.com/office/powerpoint/2010/main" val="1566014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1B28642-7B91-4964-95BB-075DCF02B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METOT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6C2BA4-748C-4F63-99DE-6EAA9ECD4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deneme, 2 İsviçre çalışma merkezindeki (</a:t>
            </a:r>
            <a:r>
              <a:rPr lang="tr-TR" dirty="0" err="1"/>
              <a:t>Inselspital</a:t>
            </a:r>
            <a:r>
              <a:rPr lang="tr-TR" dirty="0"/>
              <a:t>, Bern Üniversite Hastanesi ve Center </a:t>
            </a:r>
            <a:r>
              <a:rPr lang="tr-TR" dirty="0" err="1"/>
              <a:t>Hospitalier</a:t>
            </a:r>
            <a:r>
              <a:rPr lang="tr-TR" dirty="0"/>
              <a:t>) TRUST katılımcılarını içeren TRUST denemesi  içinde yuvalanmış bir çalışma olarak kaydedilmiş.</a:t>
            </a:r>
          </a:p>
          <a:p>
            <a:endParaRPr lang="tr-TR" dirty="0"/>
          </a:p>
          <a:p>
            <a:r>
              <a:rPr lang="tr-TR" dirty="0"/>
              <a:t> Protokol, yerel kurumsal inceleme kurulları tarafından onaylanmış ve tüm katılımcılardan yazılı bilgilendirilmiş onay alınmış</a:t>
            </a:r>
          </a:p>
        </p:txBody>
      </p:sp>
    </p:spTree>
    <p:extLst>
      <p:ext uri="{BB962C8B-B14F-4D97-AF65-F5344CB8AC3E}">
        <p14:creationId xmlns:p14="http://schemas.microsoft.com/office/powerpoint/2010/main" val="213874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4D26DD-5E42-41C1-9748-0DFB08AB7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METOT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3FB33F-57E6-4922-947E-5FFE950C8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TRUST, 2 kollu, paralel, </a:t>
            </a:r>
            <a:r>
              <a:rPr lang="tr-TR" dirty="0" err="1"/>
              <a:t>plasebo</a:t>
            </a:r>
            <a:r>
              <a:rPr lang="tr-TR" dirty="0"/>
              <a:t> kontrollü, çift kör, çok merkezli, </a:t>
            </a:r>
            <a:r>
              <a:rPr lang="tr-TR" dirty="0" err="1"/>
              <a:t>randomize</a:t>
            </a:r>
            <a:r>
              <a:rPr lang="tr-TR" dirty="0"/>
              <a:t> bir klinik çalışmaydı.</a:t>
            </a:r>
          </a:p>
          <a:p>
            <a:r>
              <a:rPr lang="tr-TR" dirty="0"/>
              <a:t>Bu analiz için Dahil etme kriterleri,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/>
              <a:t> 65 yaş ve üstü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/>
              <a:t>Kalıcı </a:t>
            </a:r>
            <a:r>
              <a:rPr lang="tr-TR" dirty="0" err="1"/>
              <a:t>subklinik</a:t>
            </a:r>
            <a:r>
              <a:rPr lang="tr-TR" dirty="0"/>
              <a:t> </a:t>
            </a:r>
            <a:r>
              <a:rPr lang="tr-TR" dirty="0" err="1"/>
              <a:t>hipotiroidizm</a:t>
            </a:r>
            <a:endParaRPr lang="tr-TR" dirty="0"/>
          </a:p>
          <a:p>
            <a:r>
              <a:rPr lang="tr-TR" dirty="0"/>
              <a:t>Bu analiz için ilgili dışlama kriterleri,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/>
              <a:t> Önceki 4 hafta içindeki akut koroner sendrom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/>
              <a:t>New York Kalp Derneği IV. Evre olarak tanımlanan şiddetli kalp yetmezliği </a:t>
            </a:r>
          </a:p>
          <a:p>
            <a:pPr>
              <a:buFont typeface="Wingdings" panose="05000000000000000000" pitchFamily="2" charset="2"/>
              <a:buChar char="§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5033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7580AE-011F-431F-8248-209B7646D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METOT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3631D00-A320-4480-B905-77EE1B60B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Müdahale , Başlangıç ​​dozu günde 50 µg veya 50 kg altında  veya koroner kalp hastalığı öyküsü olan katılımcılarda 25 µg olarak uygulanmış</a:t>
            </a:r>
          </a:p>
          <a:p>
            <a:pPr marL="0" indent="0">
              <a:buNone/>
            </a:pPr>
            <a:endParaRPr lang="tr-TR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İlaç, referans aralığı (0.40-4.59 </a:t>
            </a:r>
            <a:r>
              <a:rPr lang="tr-TR" dirty="0" err="1"/>
              <a:t>mIU</a:t>
            </a:r>
            <a:r>
              <a:rPr lang="tr-TR" dirty="0"/>
              <a:t> / L) içinde bir TSH seviyesine ulaşmak için her 6-8 haftada bir doz </a:t>
            </a:r>
            <a:r>
              <a:rPr lang="tr-TR" dirty="0" err="1"/>
              <a:t>titrasyonuna</a:t>
            </a:r>
            <a:r>
              <a:rPr lang="tr-TR" dirty="0"/>
              <a:t> tabi tutulmuş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3275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2137</TotalTime>
  <Words>3047</Words>
  <Application>Microsoft Office PowerPoint</Application>
  <PresentationFormat>Geniş ekran</PresentationFormat>
  <Paragraphs>234</Paragraphs>
  <Slides>37</Slides>
  <Notes>18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37</vt:i4>
      </vt:variant>
    </vt:vector>
  </HeadingPairs>
  <TitlesOfParts>
    <vt:vector size="43" baseType="lpstr">
      <vt:lpstr>Arial</vt:lpstr>
      <vt:lpstr>Calibri</vt:lpstr>
      <vt:lpstr>Calibri Light</vt:lpstr>
      <vt:lpstr>Courier New</vt:lpstr>
      <vt:lpstr>Wingdings</vt:lpstr>
      <vt:lpstr>Office Teması</vt:lpstr>
      <vt:lpstr>J</vt:lpstr>
      <vt:lpstr>Hafif Subklinik Hipotiroidili Yaşlı Yetişkinlerde Levotiroksinin Kardiyak Fonksiyon Üzerindeki Etkisi: Randomize Bir Klinik Çalışma </vt:lpstr>
      <vt:lpstr>GİRİŞ</vt:lpstr>
      <vt:lpstr>GİRİŞ</vt:lpstr>
      <vt:lpstr>GİRİŞ</vt:lpstr>
      <vt:lpstr>GİRİŞ</vt:lpstr>
      <vt:lpstr>METOT</vt:lpstr>
      <vt:lpstr>METOT </vt:lpstr>
      <vt:lpstr>METOT</vt:lpstr>
      <vt:lpstr>METOT</vt:lpstr>
      <vt:lpstr>METOT</vt:lpstr>
      <vt:lpstr>METOT</vt:lpstr>
      <vt:lpstr>METOT</vt:lpstr>
      <vt:lpstr>METOT</vt:lpstr>
      <vt:lpstr>METOT</vt:lpstr>
      <vt:lpstr>BULGULAR</vt:lpstr>
      <vt:lpstr>BULGULAR</vt:lpstr>
      <vt:lpstr>BULGULAR</vt:lpstr>
      <vt:lpstr>BULGULAR</vt:lpstr>
      <vt:lpstr>BULGULAR</vt:lpstr>
      <vt:lpstr>BULGULAR</vt:lpstr>
      <vt:lpstr>BULGULAR</vt:lpstr>
      <vt:lpstr>BULGULAR</vt:lpstr>
      <vt:lpstr>BULGULAR</vt:lpstr>
      <vt:lpstr>BULGULAR</vt:lpstr>
      <vt:lpstr>BULGULAR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TARTIŞMA</vt:lpstr>
      <vt:lpstr>SONUÇ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çilenay</dc:creator>
  <cp:lastModifiedBy>çilenay burucuoğlu</cp:lastModifiedBy>
  <cp:revision>65</cp:revision>
  <dcterms:created xsi:type="dcterms:W3CDTF">2021-01-16T15:04:12Z</dcterms:created>
  <dcterms:modified xsi:type="dcterms:W3CDTF">2021-04-30T19:55:36Z</dcterms:modified>
</cp:coreProperties>
</file>