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4"/>
  </p:notesMasterIdLst>
  <p:sldIdLst>
    <p:sldId id="256" r:id="rId2"/>
    <p:sldId id="257" r:id="rId3"/>
    <p:sldId id="258" r:id="rId4"/>
    <p:sldId id="259" r:id="rId5"/>
    <p:sldId id="260" r:id="rId6"/>
    <p:sldId id="274" r:id="rId7"/>
    <p:sldId id="275" r:id="rId8"/>
    <p:sldId id="261" r:id="rId9"/>
    <p:sldId id="276" r:id="rId10"/>
    <p:sldId id="262" r:id="rId11"/>
    <p:sldId id="263" r:id="rId12"/>
    <p:sldId id="264" r:id="rId13"/>
    <p:sldId id="265" r:id="rId14"/>
    <p:sldId id="266" r:id="rId15"/>
    <p:sldId id="267" r:id="rId16"/>
    <p:sldId id="268" r:id="rId17"/>
    <p:sldId id="277" r:id="rId18"/>
    <p:sldId id="269" r:id="rId19"/>
    <p:sldId id="270" r:id="rId20"/>
    <p:sldId id="271" r:id="rId21"/>
    <p:sldId id="272" r:id="rId22"/>
    <p:sldId id="273"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jJxNFVxv+0E9hr98AuSH2YwU6e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p:scale>
          <a:sx n="118" d="100"/>
          <a:sy n="118"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customschemas.google.com/relationships/presentationmetadata" Target="metadata"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163232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BAĞIMSIZ DEĞİŞKENLER</a:t>
            </a:r>
            <a:endParaRPr dirty="0"/>
          </a:p>
        </p:txBody>
      </p:sp>
      <p:sp>
        <p:nvSpPr>
          <p:cNvPr id="161" name="Google Shape;161;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ANLAMLI KORELASYON YOK.</a:t>
            </a:r>
            <a:endParaRPr dirty="0"/>
          </a:p>
        </p:txBody>
      </p:sp>
      <p:sp>
        <p:nvSpPr>
          <p:cNvPr id="168" name="Google Shape;168;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marL="0" lvl="0" indent="0" algn="r" rtl="0">
              <a:spcBef>
                <a:spcPts val="0"/>
              </a:spcBef>
              <a:spcAft>
                <a:spcPts val="0"/>
              </a:spcAft>
              <a:buNone/>
            </a:pPr>
            <a:fld id="{00000000-1234-1234-1234-123412341234}" type="slidenum">
              <a:rPr lang="tr-TR" smtClean="0"/>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tr-T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marL="0" lvl="0" indent="0" algn="r" rtl="0">
              <a:spcBef>
                <a:spcPts val="0"/>
              </a:spcBef>
              <a:spcAft>
                <a:spcPts val="0"/>
              </a:spcAft>
              <a:buNone/>
            </a:pPr>
            <a:fld id="{00000000-1234-1234-1234-12341234123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14.xml" /><Relationship Id="rId1" Type="http://schemas.openxmlformats.org/officeDocument/2006/relationships/slideLayout" Target="../slideLayouts/slideLayout2.xml" /><Relationship Id="rId4" Type="http://schemas.openxmlformats.org/officeDocument/2006/relationships/image" Target="../media/image7.png" /></Relationships>
</file>

<file path=ppt/slides/_rels/slide19.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85" name="Google Shape;85;p1"/>
          <p:cNvSpPr txBox="1">
            <a:spLocks noGrp="1"/>
          </p:cNvSpPr>
          <p:nvPr>
            <p:ph type="subTitle" idx="1"/>
          </p:nvPr>
        </p:nvSpPr>
        <p:spPr>
          <a:xfrm>
            <a:off x="3859192" y="5441943"/>
            <a:ext cx="4888632" cy="697632"/>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1100"/>
              <a:buNone/>
            </a:pPr>
            <a:r>
              <a:rPr lang="tr-TR" sz="1100" dirty="0">
                <a:solidFill>
                  <a:schemeClr val="dk1"/>
                </a:solidFill>
              </a:rPr>
              <a:t>ARAŞ.GÖR. DR. CEREN BEKAR</a:t>
            </a:r>
            <a:endParaRPr dirty="0"/>
          </a:p>
          <a:p>
            <a:pPr marL="0" lvl="0" indent="0" algn="ctr" rtl="0">
              <a:spcBef>
                <a:spcPts val="220"/>
              </a:spcBef>
              <a:spcAft>
                <a:spcPts val="0"/>
              </a:spcAft>
              <a:buClr>
                <a:schemeClr val="dk1"/>
              </a:buClr>
              <a:buSzPts val="1100"/>
              <a:buNone/>
            </a:pPr>
            <a:r>
              <a:rPr lang="tr-TR" sz="1100" dirty="0">
                <a:solidFill>
                  <a:schemeClr val="dk1"/>
                </a:solidFill>
              </a:rPr>
              <a:t>KTÜ AİLE HEKİMLİĞİ ABD</a:t>
            </a:r>
            <a:endParaRPr dirty="0"/>
          </a:p>
          <a:p>
            <a:pPr marL="0" lvl="0" indent="0" algn="ctr" rtl="0">
              <a:spcBef>
                <a:spcPts val="220"/>
              </a:spcBef>
              <a:spcAft>
                <a:spcPts val="0"/>
              </a:spcAft>
              <a:buClr>
                <a:schemeClr val="dk1"/>
              </a:buClr>
              <a:buSzPts val="1100"/>
              <a:buNone/>
            </a:pPr>
            <a:r>
              <a:rPr lang="tr-TR" sz="1100" dirty="0">
                <a:solidFill>
                  <a:schemeClr val="dk1"/>
                </a:solidFill>
              </a:rPr>
              <a:t>19.12.2023</a:t>
            </a:r>
            <a:endParaRPr sz="1100" dirty="0">
              <a:solidFill>
                <a:schemeClr val="dk1"/>
              </a:solidFill>
            </a:endParaRPr>
          </a:p>
        </p:txBody>
      </p:sp>
      <p:pic>
        <p:nvPicPr>
          <p:cNvPr id="86" name="Google Shape;86;p1"/>
          <p:cNvPicPr preferRelativeResize="0"/>
          <p:nvPr/>
        </p:nvPicPr>
        <p:blipFill rotWithShape="1">
          <a:blip r:embed="rId3">
            <a:alphaModFix/>
          </a:blip>
          <a:srcRect/>
          <a:stretch/>
        </p:blipFill>
        <p:spPr>
          <a:xfrm>
            <a:off x="733425" y="1052736"/>
            <a:ext cx="7677150" cy="430031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a:t>ÖLÇÜMLER</a:t>
            </a:r>
            <a:endParaRPr/>
          </a:p>
        </p:txBody>
      </p:sp>
      <p:sp>
        <p:nvSpPr>
          <p:cNvPr id="122" name="Google Shape;122;p8"/>
          <p:cNvSpPr txBox="1">
            <a:spLocks noGrp="1"/>
          </p:cNvSpPr>
          <p:nvPr>
            <p:ph idx="1"/>
          </p:nvPr>
        </p:nvSpPr>
        <p:spPr>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Char char="•"/>
            </a:pPr>
            <a:r>
              <a:rPr lang="tr-TR" dirty="0"/>
              <a:t>Veri toplama, aşağıdaki ölçekleri içeren anketler aracılığıyla gerçekleştirildi:</a:t>
            </a:r>
            <a:endParaRPr dirty="0"/>
          </a:p>
          <a:p>
            <a:pPr marL="342900" lvl="0" indent="-342900" algn="l" rtl="0">
              <a:spcBef>
                <a:spcPts val="352"/>
              </a:spcBef>
              <a:spcAft>
                <a:spcPts val="0"/>
              </a:spcAft>
              <a:buClr>
                <a:schemeClr val="dk1"/>
              </a:buClr>
              <a:buSzPct val="100000"/>
              <a:buChar char="•"/>
            </a:pPr>
            <a:r>
              <a:rPr lang="tr-TR" b="1" dirty="0"/>
              <a:t>1.Depresyon, </a:t>
            </a:r>
            <a:r>
              <a:rPr lang="tr-TR" b="1" dirty="0" err="1"/>
              <a:t>Anksiyete</a:t>
            </a:r>
            <a:r>
              <a:rPr lang="tr-TR" b="1" dirty="0"/>
              <a:t>, Stres Ölçeği (DASS-21):</a:t>
            </a:r>
            <a:r>
              <a:rPr lang="tr-TR" dirty="0"/>
              <a:t>4 puanlık </a:t>
            </a:r>
            <a:r>
              <a:rPr lang="tr-TR" dirty="0" err="1"/>
              <a:t>Likert</a:t>
            </a:r>
            <a:r>
              <a:rPr lang="tr-TR" dirty="0"/>
              <a:t> tipi ölçekte 21 ifadeye dayalı depresyon, </a:t>
            </a:r>
            <a:r>
              <a:rPr lang="tr-TR" dirty="0" err="1"/>
              <a:t>anksiyete</a:t>
            </a:r>
            <a:r>
              <a:rPr lang="tr-TR" dirty="0"/>
              <a:t> ve stresin negatif duygularının değerlendirilmesi. Bu, hastanın zihinsel ve duygusal refahını gösterir.</a:t>
            </a:r>
            <a:endParaRPr dirty="0"/>
          </a:p>
          <a:p>
            <a:pPr marL="342900" lvl="0" indent="-342900" algn="l" rtl="0">
              <a:spcBef>
                <a:spcPts val="352"/>
              </a:spcBef>
              <a:spcAft>
                <a:spcPts val="0"/>
              </a:spcAft>
              <a:buClr>
                <a:schemeClr val="dk1"/>
              </a:buClr>
              <a:buSzPct val="100000"/>
              <a:buChar char="•"/>
            </a:pPr>
            <a:r>
              <a:rPr lang="tr-TR" b="1" dirty="0"/>
              <a:t>2.Algılanan Stres Ölçeği (PSS-14):</a:t>
            </a:r>
            <a:r>
              <a:rPr lang="tr-TR" dirty="0"/>
              <a:t>5 puanlık </a:t>
            </a:r>
            <a:r>
              <a:rPr lang="tr-TR" dirty="0" err="1"/>
              <a:t>Likert</a:t>
            </a:r>
            <a:r>
              <a:rPr lang="tr-TR" dirty="0"/>
              <a:t> tipi ölçekte 14 soruya dayalı algılanan stresin değerlendirilmesi. Bu, katılımcının yaşadığı </a:t>
            </a:r>
            <a:r>
              <a:rPr lang="tr-TR" dirty="0" err="1"/>
              <a:t>infertilite</a:t>
            </a:r>
            <a:r>
              <a:rPr lang="tr-TR" dirty="0"/>
              <a:t> ile ilgili stres algısını gösterir.</a:t>
            </a:r>
            <a:endParaRPr dirty="0"/>
          </a:p>
          <a:p>
            <a:pPr marL="342900" lvl="0" indent="-342900" algn="l" rtl="0">
              <a:spcBef>
                <a:spcPts val="352"/>
              </a:spcBef>
              <a:spcAft>
                <a:spcPts val="0"/>
              </a:spcAft>
              <a:buClr>
                <a:schemeClr val="dk1"/>
              </a:buClr>
              <a:buSzPct val="100000"/>
              <a:buChar char="•"/>
            </a:pPr>
            <a:r>
              <a:rPr lang="tr-TR" b="1" dirty="0"/>
              <a:t>3.Fertilite Sorunları Envanteri (FPI):</a:t>
            </a:r>
            <a:r>
              <a:rPr lang="tr-TR" dirty="0"/>
              <a:t> 6 puanlık </a:t>
            </a:r>
            <a:r>
              <a:rPr lang="tr-TR" dirty="0" err="1"/>
              <a:t>Likert</a:t>
            </a:r>
            <a:r>
              <a:rPr lang="tr-TR" dirty="0"/>
              <a:t> tipi ölçekte değerlendirilen </a:t>
            </a:r>
            <a:r>
              <a:rPr lang="tr-TR" dirty="0" err="1"/>
              <a:t>infertilite</a:t>
            </a:r>
            <a:r>
              <a:rPr lang="tr-TR" dirty="0"/>
              <a:t> stresi, şu konuları içerir: (a) </a:t>
            </a:r>
            <a:r>
              <a:rPr lang="tr-TR" dirty="0" err="1"/>
              <a:t>infertilite</a:t>
            </a:r>
            <a:r>
              <a:rPr lang="tr-TR" dirty="0"/>
              <a:t> nedeniyle ilişki endişeleri, (b) </a:t>
            </a:r>
            <a:r>
              <a:rPr lang="tr-TR" dirty="0" err="1"/>
              <a:t>infertil</a:t>
            </a:r>
            <a:r>
              <a:rPr lang="tr-TR" dirty="0"/>
              <a:t> çiftin sosyal endişeleri, (c) </a:t>
            </a:r>
            <a:r>
              <a:rPr lang="tr-TR" dirty="0" err="1"/>
              <a:t>infertil</a:t>
            </a:r>
            <a:r>
              <a:rPr lang="tr-TR" dirty="0"/>
              <a:t> çiftin cinsel endişeleri, (d) ebeveyn olma isteği ve (e) çocuksuz yaşam tarzını reddetme. Toplam puan, toplam </a:t>
            </a:r>
            <a:r>
              <a:rPr lang="tr-TR" dirty="0" err="1"/>
              <a:t>infertilite</a:t>
            </a:r>
            <a:r>
              <a:rPr lang="tr-TR" dirty="0"/>
              <a:t> ile ilgili stresi gösterir.</a:t>
            </a:r>
            <a:endParaRPr dirty="0"/>
          </a:p>
          <a:p>
            <a:pPr marL="342900" lvl="0" indent="-342900" algn="l" rtl="0">
              <a:spcBef>
                <a:spcPts val="352"/>
              </a:spcBef>
              <a:spcAft>
                <a:spcPts val="0"/>
              </a:spcAft>
              <a:buClr>
                <a:schemeClr val="dk1"/>
              </a:buClr>
              <a:buSzPct val="100000"/>
              <a:buChar char="•"/>
            </a:pPr>
            <a:r>
              <a:rPr lang="tr-TR" dirty="0"/>
              <a:t>Klinik gebelik, 6-8. haftalarda ultrasonografi ile değerlendirilen </a:t>
            </a:r>
            <a:r>
              <a:rPr lang="tr-TR" dirty="0" err="1"/>
              <a:t>fetal</a:t>
            </a:r>
            <a:r>
              <a:rPr lang="tr-TR" dirty="0"/>
              <a:t> kalp atışının varlığı olarak tanımlandı.</a:t>
            </a:r>
            <a:endParaRPr dirty="0"/>
          </a:p>
          <a:p>
            <a:pPr marL="342900" lvl="0" indent="-342900" algn="l" rtl="0">
              <a:spcBef>
                <a:spcPts val="352"/>
              </a:spcBef>
              <a:spcAft>
                <a:spcPts val="0"/>
              </a:spcAft>
              <a:buClr>
                <a:schemeClr val="dk1"/>
              </a:buClr>
              <a:buSzPct val="100000"/>
              <a:buChar char="•"/>
            </a:pPr>
            <a:br>
              <a:rPr lang="tr-TR" dirty="0"/>
            </a:b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dirty="0"/>
              <a:t>İSTATİSTİKSEL ANALİZ</a:t>
            </a:r>
            <a:endParaRPr dirty="0"/>
          </a:p>
        </p:txBody>
      </p:sp>
      <p:sp>
        <p:nvSpPr>
          <p:cNvPr id="128" name="Google Shape;128;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ct val="100000"/>
              <a:buChar char="•"/>
            </a:pPr>
            <a:r>
              <a:rPr lang="tr-TR" sz="1400" dirty="0"/>
              <a:t>Kategorik ikili sonuçların karşılaştırılması için </a:t>
            </a:r>
            <a:r>
              <a:rPr lang="tr-TR" sz="1400" dirty="0" err="1">
                <a:solidFill>
                  <a:srgbClr val="FF0000"/>
                </a:solidFill>
              </a:rPr>
              <a:t>Pearson</a:t>
            </a:r>
            <a:r>
              <a:rPr lang="tr-TR" sz="1400" dirty="0">
                <a:solidFill>
                  <a:srgbClr val="FF0000"/>
                </a:solidFill>
              </a:rPr>
              <a:t> x2 testi </a:t>
            </a:r>
            <a:r>
              <a:rPr lang="tr-TR" sz="1400" dirty="0"/>
              <a:t>veya </a:t>
            </a:r>
            <a:r>
              <a:rPr lang="tr-TR" sz="1400" dirty="0" err="1">
                <a:solidFill>
                  <a:srgbClr val="FF0000"/>
                </a:solidFill>
              </a:rPr>
              <a:t>Fisher'ın</a:t>
            </a:r>
            <a:r>
              <a:rPr lang="tr-TR" sz="1400" dirty="0">
                <a:solidFill>
                  <a:srgbClr val="FF0000"/>
                </a:solidFill>
              </a:rPr>
              <a:t> kesin testi</a:t>
            </a:r>
            <a:r>
              <a:rPr lang="tr-TR" sz="1400" dirty="0"/>
              <a:t> kullanıldı. Gruplar arasındaki sürekli değişkenlerin karşılaştırılması  </a:t>
            </a:r>
            <a:r>
              <a:rPr lang="tr-TR" sz="1400" dirty="0">
                <a:solidFill>
                  <a:srgbClr val="FF0000"/>
                </a:solidFill>
              </a:rPr>
              <a:t>Mann-</a:t>
            </a:r>
            <a:r>
              <a:rPr lang="tr-TR" sz="1400" dirty="0" err="1">
                <a:solidFill>
                  <a:srgbClr val="FF0000"/>
                </a:solidFill>
              </a:rPr>
              <a:t>Whitney</a:t>
            </a:r>
            <a:r>
              <a:rPr lang="tr-TR" sz="1400" dirty="0">
                <a:solidFill>
                  <a:srgbClr val="FF0000"/>
                </a:solidFill>
              </a:rPr>
              <a:t>-U</a:t>
            </a:r>
            <a:r>
              <a:rPr lang="tr-TR" sz="1400" dirty="0"/>
              <a:t> testi kullanıldı. Değişkenler arasındaki ilişkileri değerlendirmek için </a:t>
            </a:r>
            <a:r>
              <a:rPr lang="tr-TR" sz="1400" dirty="0" err="1"/>
              <a:t>Pearson</a:t>
            </a:r>
            <a:r>
              <a:rPr lang="tr-TR" sz="1400" dirty="0"/>
              <a:t> korelasyon katsayısı (r) kullanıldı. Başarılı IVF sonucu ile ilişkili bağımsız değişkenler, zaman içinde lojistik regresyon analizi ile değerlendirildi. Güven aralığı %95 olarak ayarlandı. Anlamlılık düzeyi p&lt;0.05 olarak belirlendi. </a:t>
            </a:r>
            <a:endParaRP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a:t>SONUÇ</a:t>
            </a:r>
            <a:endParaRPr/>
          </a:p>
        </p:txBody>
      </p:sp>
      <p:sp>
        <p:nvSpPr>
          <p:cNvPr id="134" name="Google Shape;134;p10"/>
          <p:cNvSpPr txBox="1">
            <a:spLocks noGrp="1"/>
          </p:cNvSpPr>
          <p:nvPr>
            <p:ph idx="1"/>
          </p:nvPr>
        </p:nvSpPr>
        <p:spPr>
          <a:xfrm>
            <a:off x="1043492" y="2323653"/>
            <a:ext cx="6777317" cy="2685317"/>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Char char="•"/>
            </a:pPr>
            <a:br>
              <a:rPr lang="tr-TR" dirty="0"/>
            </a:br>
            <a:r>
              <a:rPr lang="tr-TR" sz="2000" dirty="0"/>
              <a:t>Demografik veriler dahil olmak üzere gruplar arasında medikal reçete, tıbbi geçmiş, jinekolojik geçmiş, </a:t>
            </a:r>
            <a:r>
              <a:rPr lang="tr-TR" sz="2000" dirty="0" err="1"/>
              <a:t>infertilite</a:t>
            </a:r>
            <a:r>
              <a:rPr lang="tr-TR" sz="2000" dirty="0"/>
              <a:t> etiyolojisi ve önceki IVF başarısız denemelerin sayısı konusunda istatistiksel olarak anlamlı bir fark yoktu. PSS-14, DASS-21 ve FPI puanlarına dayanarak stres, </a:t>
            </a:r>
            <a:r>
              <a:rPr lang="tr-TR" sz="2000" dirty="0" err="1"/>
              <a:t>anksiyete</a:t>
            </a:r>
            <a:r>
              <a:rPr lang="tr-TR" sz="2000" dirty="0"/>
              <a:t> ve depresyon seviyelerinin korelasyonları orantılıydı. Özellikle PSS-14 ölçeğine göre, her iki grubun başlangıç ölçümleri benzer sonuçlar verirken (p=0.108), ikinci ölçüm sırasında müdahale grubu kontrol grubuna göre önemli ölçüde daha düşük stres gösterdi (p&lt;0.001). Grup içi farklar karşılaştırıldığında, iki ölçüm arasında kontrol grubunun stres seviyesinde artış gösterdiği, müdahale grubunun ise stres seviyesinde önemli bir azalma yaşadığı belirlendi (p&lt;0.001). Bu nedenle, PSS-14 ölçeğinin </a:t>
            </a:r>
            <a:r>
              <a:rPr lang="tr-TR" sz="2000" dirty="0" err="1"/>
              <a:t>varyansında</a:t>
            </a:r>
            <a:r>
              <a:rPr lang="tr-TR" sz="2000" dirty="0"/>
              <a:t> gruplar arasında anlamlı bir fark olduğu gözlendi.</a:t>
            </a: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1"/>
          <p:cNvSpPr txBox="1">
            <a:spLocks noGrp="1"/>
          </p:cNvSpPr>
          <p:nvPr>
            <p:ph type="title"/>
          </p:nvPr>
        </p:nvSpPr>
        <p:spPr>
          <a:xfrm>
            <a:off x="479531" y="378041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600"/>
              <a:buFont typeface="Calibri"/>
              <a:buNone/>
            </a:pPr>
            <a:br>
              <a:rPr lang="tr-TR" sz="1600" dirty="0"/>
            </a:br>
            <a:r>
              <a:rPr lang="tr-TR" sz="1400" dirty="0">
                <a:solidFill>
                  <a:schemeClr val="tx1"/>
                </a:solidFill>
              </a:rPr>
              <a:t>DASS-21 puanlarına dayalı depresyon, </a:t>
            </a:r>
            <a:r>
              <a:rPr lang="tr-TR" sz="1400" dirty="0" err="1">
                <a:solidFill>
                  <a:schemeClr val="tx1"/>
                </a:solidFill>
              </a:rPr>
              <a:t>anksiyete</a:t>
            </a:r>
            <a:r>
              <a:rPr lang="tr-TR" sz="1400" dirty="0">
                <a:solidFill>
                  <a:schemeClr val="tx1"/>
                </a:solidFill>
              </a:rPr>
              <a:t> ve stres açısından, başlangıç ölçümü gruplar arasında istatistiksel olarak anlamlı bir fark göstermedi (p=0.080). Ancak ikinci ölçüm sırasında, müdahale grubu depresyon, </a:t>
            </a:r>
            <a:r>
              <a:rPr lang="tr-TR" sz="1400" dirty="0" err="1">
                <a:solidFill>
                  <a:schemeClr val="tx1"/>
                </a:solidFill>
              </a:rPr>
              <a:t>anksiyete</a:t>
            </a:r>
            <a:r>
              <a:rPr lang="tr-TR" sz="1400" dirty="0">
                <a:solidFill>
                  <a:schemeClr val="tx1"/>
                </a:solidFill>
              </a:rPr>
              <a:t> ve stres belirtilerinde ve genel ölçümlerde istatistiksel olarak anlamlı bir azalma gösterdi, kontrol grubuna kıyasla (p&lt;0.001). İki ölçüm arasındaki grup içi farkların değerlendirilmesi, kontrol grubunda belirgin bir semptom artışını (p&lt;0.001) ve müdahale grubunda belirgin bir azalmayı (p&lt;0.001) ortaya koydu. Sonuç olarak, tüm boyutlardaki ve aynı zamanda toplam puanındaki </a:t>
            </a:r>
            <a:r>
              <a:rPr lang="tr-TR" sz="1400" dirty="0" err="1">
                <a:solidFill>
                  <a:schemeClr val="tx1"/>
                </a:solidFill>
              </a:rPr>
              <a:t>varyansın</a:t>
            </a:r>
            <a:r>
              <a:rPr lang="tr-TR" sz="1400" dirty="0">
                <a:solidFill>
                  <a:schemeClr val="tx1"/>
                </a:solidFill>
              </a:rPr>
              <a:t> gruplar arasında anlamlı derecede farklı olduğu görünmektedir (tablo 2).</a:t>
            </a:r>
            <a:endParaRPr sz="1400" dirty="0">
              <a:solidFill>
                <a:schemeClr val="tx1"/>
              </a:solidFill>
            </a:endParaRPr>
          </a:p>
        </p:txBody>
      </p:sp>
      <p:pic>
        <p:nvPicPr>
          <p:cNvPr id="140" name="Google Shape;140;p11"/>
          <p:cNvPicPr preferRelativeResize="0">
            <a:picLocks noGrp="1"/>
          </p:cNvPicPr>
          <p:nvPr>
            <p:ph idx="1"/>
          </p:nvPr>
        </p:nvPicPr>
        <p:blipFill rotWithShape="1">
          <a:blip r:embed="rId3">
            <a:alphaModFix/>
          </a:blip>
          <a:srcRect/>
          <a:stretch/>
        </p:blipFill>
        <p:spPr>
          <a:xfrm>
            <a:off x="755576" y="908720"/>
            <a:ext cx="7791450" cy="2162175"/>
          </a:xfrm>
          <a:prstGeom prst="rect">
            <a:avLst/>
          </a:prstGeom>
          <a:noFill/>
          <a:ln>
            <a:noFill/>
          </a:ln>
        </p:spPr>
      </p:pic>
      <p:sp>
        <p:nvSpPr>
          <p:cNvPr id="2" name="Oval 1"/>
          <p:cNvSpPr/>
          <p:nvPr/>
        </p:nvSpPr>
        <p:spPr>
          <a:xfrm>
            <a:off x="5162719" y="2387150"/>
            <a:ext cx="728283" cy="153749"/>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Oval 2"/>
          <p:cNvSpPr/>
          <p:nvPr/>
        </p:nvSpPr>
        <p:spPr>
          <a:xfrm>
            <a:off x="7776446" y="1966365"/>
            <a:ext cx="485522" cy="202300"/>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pic>
        <p:nvPicPr>
          <p:cNvPr id="146" name="Google Shape;146;p12"/>
          <p:cNvPicPr preferRelativeResize="0">
            <a:picLocks noGrp="1"/>
          </p:cNvPicPr>
          <p:nvPr>
            <p:ph idx="1"/>
          </p:nvPr>
        </p:nvPicPr>
        <p:blipFill rotWithShape="1">
          <a:blip r:embed="rId3">
            <a:alphaModFix/>
          </a:blip>
          <a:stretch/>
        </p:blipFill>
        <p:spPr>
          <a:xfrm>
            <a:off x="1635672" y="2340284"/>
            <a:ext cx="5710815" cy="3508375"/>
          </a:xfrm>
          <a:prstGeom prst="rect">
            <a:avLst/>
          </a:prstGeom>
          <a:noFill/>
          <a:ln>
            <a:noFill/>
          </a:ln>
        </p:spPr>
      </p:pic>
      <p:sp>
        <p:nvSpPr>
          <p:cNvPr id="2" name="Oval 1"/>
          <p:cNvSpPr/>
          <p:nvPr/>
        </p:nvSpPr>
        <p:spPr>
          <a:xfrm>
            <a:off x="4005558" y="5300282"/>
            <a:ext cx="412693" cy="178025"/>
          </a:xfrm>
          <a:prstGeom prst="ellipse">
            <a:avLst/>
          </a:prstGeom>
          <a:solidFill>
            <a:schemeClr val="accent1">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Oval 2"/>
          <p:cNvSpPr/>
          <p:nvPr/>
        </p:nvSpPr>
        <p:spPr>
          <a:xfrm>
            <a:off x="6716388" y="3107342"/>
            <a:ext cx="469339" cy="109242"/>
          </a:xfrm>
          <a:prstGeom prst="ellipse">
            <a:avLst/>
          </a:prstGeom>
          <a:solidFill>
            <a:schemeClr val="accent1">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Oval 3"/>
          <p:cNvSpPr/>
          <p:nvPr/>
        </p:nvSpPr>
        <p:spPr>
          <a:xfrm>
            <a:off x="6773034" y="3778981"/>
            <a:ext cx="339865" cy="137564"/>
          </a:xfrm>
          <a:prstGeom prst="ellipse">
            <a:avLst/>
          </a:prstGeom>
          <a:solidFill>
            <a:schemeClr val="accent1">
              <a:alpha val="1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152" name="Google Shape;152;p13"/>
          <p:cNvSpPr txBox="1">
            <a:spLocks noGrp="1"/>
          </p:cNvSpPr>
          <p:nvPr>
            <p:ph idx="1"/>
          </p:nvPr>
        </p:nvSpPr>
        <p:spPr>
          <a:xfrm>
            <a:off x="457200" y="1988217"/>
            <a:ext cx="7828538" cy="4471240"/>
          </a:xfrm>
          <a:prstGeom prst="rect">
            <a:avLst/>
          </a:prstGeom>
          <a:noFill/>
          <a:ln>
            <a:noFill/>
          </a:ln>
        </p:spPr>
        <p:txBody>
          <a:bodyPr spcFirstLastPara="1" wrap="square" lIns="91425" tIns="45700" rIns="91425" bIns="45700" anchor="t" anchorCtr="0">
            <a:normAutofit/>
          </a:bodyPr>
          <a:lstStyle/>
          <a:p>
            <a:pPr marL="342900" lvl="0" indent="-358140" algn="l" rtl="0">
              <a:spcBef>
                <a:spcPts val="0"/>
              </a:spcBef>
              <a:spcAft>
                <a:spcPts val="0"/>
              </a:spcAft>
              <a:buClr>
                <a:schemeClr val="dk1"/>
              </a:buClr>
              <a:buSzPct val="100000"/>
              <a:buChar char="•"/>
            </a:pPr>
            <a:r>
              <a:rPr lang="tr-TR" sz="1400" dirty="0" err="1"/>
              <a:t>İnfertilite</a:t>
            </a:r>
            <a:r>
              <a:rPr lang="tr-TR" sz="1400" dirty="0"/>
              <a:t> ile ilişkili </a:t>
            </a:r>
            <a:r>
              <a:rPr lang="tr-TR" sz="1400" dirty="0" err="1"/>
              <a:t>anksiyete</a:t>
            </a:r>
            <a:r>
              <a:rPr lang="tr-TR" sz="1400" dirty="0"/>
              <a:t> açısından, FPI puanına dayanarak, başlangıç ölçümü sırasında müdahale grubu "sosyal endişe" ve "ebeveyn olma isteği" açısından anlamlı derecede daha yüksek seviyeler gösterdi (p=0.003), bu da bu yönlerde daha yoğun stres belirtilerine işaret etmektedir, Tam tersine, ikinci ölçüm sırasında müdahale grubundaki kadınlar tüm yönlerde ve toplam puan açısından anlamlı derecede düşen değerlere sahipti (p&lt;0.001), kontrol grubuna kıyasla daha az </a:t>
            </a:r>
            <a:r>
              <a:rPr lang="tr-TR" sz="1400" dirty="0" err="1"/>
              <a:t>anksiyete</a:t>
            </a:r>
            <a:r>
              <a:rPr lang="tr-TR" sz="1400" dirty="0"/>
              <a:t> seviyelerine işaret ediyor. Grup içi farklar açısından, kontrol grubunda tüm ölçümlerde istatistiksel olarak anlamlı bir artış gözlemlendi (p&lt;0.001). Tam tersine, müdahale grubunda istatistiksel olarak anlamlı bir azalma gözlendi (p&lt;0.001). Tek istisna, "ebeveyn olma isteği" boyutundaki değerdir ki burada istatistiksel olarak anlamlı bir fark yoktu (p=0.02). Bu nedenle, tüm boyutlardaki ve aynı zamanda toplam puanındaki </a:t>
            </a:r>
            <a:r>
              <a:rPr lang="tr-TR" sz="1400" dirty="0" err="1"/>
              <a:t>varyansın</a:t>
            </a:r>
            <a:r>
              <a:rPr lang="tr-TR" sz="1400" dirty="0"/>
              <a:t> gruplar arasında anlamlı derecede farklı olduğu görünmektedir .</a:t>
            </a:r>
            <a:endParaRPr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pic>
        <p:nvPicPr>
          <p:cNvPr id="158" name="Google Shape;158;p17"/>
          <p:cNvPicPr preferRelativeResize="0">
            <a:picLocks noGrp="1"/>
          </p:cNvPicPr>
          <p:nvPr>
            <p:ph idx="1"/>
          </p:nvPr>
        </p:nvPicPr>
        <p:blipFill rotWithShape="1">
          <a:blip r:embed="rId3">
            <a:alphaModFix/>
          </a:blip>
          <a:stretch/>
        </p:blipFill>
        <p:spPr>
          <a:xfrm>
            <a:off x="641954" y="1269551"/>
            <a:ext cx="7269629" cy="4776098"/>
          </a:xfrm>
          <a:prstGeom prst="rect">
            <a:avLst/>
          </a:prstGeom>
          <a:noFill/>
          <a:ln>
            <a:noFill/>
          </a:ln>
        </p:spPr>
      </p:pic>
      <p:sp>
        <p:nvSpPr>
          <p:cNvPr id="2" name="Oval 1"/>
          <p:cNvSpPr/>
          <p:nvPr/>
        </p:nvSpPr>
        <p:spPr>
          <a:xfrm>
            <a:off x="3382470" y="2443795"/>
            <a:ext cx="380326" cy="194209"/>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Oval 2"/>
          <p:cNvSpPr/>
          <p:nvPr/>
        </p:nvSpPr>
        <p:spPr>
          <a:xfrm>
            <a:off x="3406746" y="4037926"/>
            <a:ext cx="380326" cy="194209"/>
          </a:xfrm>
          <a:prstGeom prst="ellipse">
            <a:avLst/>
          </a:prstGeom>
          <a:solidFill>
            <a:schemeClr val="accent1">
              <a:alpha val="2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Oval 3"/>
          <p:cNvSpPr/>
          <p:nvPr/>
        </p:nvSpPr>
        <p:spPr>
          <a:xfrm>
            <a:off x="4669104" y="3309638"/>
            <a:ext cx="396510" cy="129473"/>
          </a:xfrm>
          <a:prstGeom prst="ellipse">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val 4"/>
          <p:cNvSpPr/>
          <p:nvPr/>
        </p:nvSpPr>
        <p:spPr>
          <a:xfrm>
            <a:off x="4588184" y="4054110"/>
            <a:ext cx="477430" cy="178025"/>
          </a:xfrm>
          <a:prstGeom prst="ellipse">
            <a:avLst/>
          </a:prstGeom>
          <a:solidFill>
            <a:schemeClr val="accent1">
              <a:alpha val="1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4636736" y="4810714"/>
            <a:ext cx="380326" cy="153749"/>
          </a:xfrm>
          <a:prstGeom prst="ellipse">
            <a:avLst/>
          </a:prstGeom>
          <a:solidFill>
            <a:schemeClr val="accent1">
              <a:alpha val="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val 6"/>
          <p:cNvSpPr/>
          <p:nvPr/>
        </p:nvSpPr>
        <p:spPr>
          <a:xfrm>
            <a:off x="4628644" y="5583505"/>
            <a:ext cx="477430" cy="161840"/>
          </a:xfrm>
          <a:prstGeom prst="ellipse">
            <a:avLst/>
          </a:prstGeom>
          <a:solidFill>
            <a:schemeClr val="accent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6441260" y="3657600"/>
            <a:ext cx="404602" cy="178025"/>
          </a:xfrm>
          <a:prstGeom prst="ellipse">
            <a:avLst/>
          </a:prstGeom>
          <a:solidFill>
            <a:schemeClr val="accent1">
              <a:alpha val="11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32D3E3-7E54-74A6-2E6A-58D23F46413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D9F91F6-4FA8-017D-0A19-98EB6EAD940B}"/>
              </a:ext>
            </a:extLst>
          </p:cNvPr>
          <p:cNvSpPr>
            <a:spLocks noGrp="1"/>
          </p:cNvSpPr>
          <p:nvPr>
            <p:ph idx="1"/>
          </p:nvPr>
        </p:nvSpPr>
        <p:spPr>
          <a:xfrm>
            <a:off x="1043490" y="2321359"/>
            <a:ext cx="6777317" cy="3508977"/>
          </a:xfrm>
        </p:spPr>
        <p:txBody>
          <a:bodyPr>
            <a:normAutofit/>
          </a:bodyPr>
          <a:lstStyle/>
          <a:p>
            <a:r>
              <a:rPr lang="tr-TR" sz="1400" dirty="0"/>
              <a:t>Müdahalenin tamamlanmasını takiben IVF sonucu, bağımlı değer olarak klinik gebelik kullanılarak çoklu faktörlü lojistik regresyon analizi ile değerlendirildi ve katılımcıların demografik ve klinik verileri ile birlikte psikolojik ölçekler kullanılarak bağımsız değişkenler belirlendi. Klinik gebelik ile ilişkilendirilen parametreler katılımcıların yaşı (p=0.046), </a:t>
            </a:r>
            <a:r>
              <a:rPr lang="tr-TR" sz="1400" dirty="0" err="1"/>
              <a:t>kriptorşidizm</a:t>
            </a:r>
            <a:r>
              <a:rPr lang="tr-TR" sz="1400" dirty="0"/>
              <a:t> (p=0.05) ve algılanan stres (p=0.006) idi Algılanan stres, PSS-14 puanına dayalı olarak, klinik gebelikle ilişkilendirilen tek psikolojik faktördü (p=0.029) diğer psikolojik ölçeklerle anlamlı bir korelasyon gözlemlenmedi </a:t>
            </a:r>
          </a:p>
        </p:txBody>
      </p:sp>
    </p:spTree>
    <p:extLst>
      <p:ext uri="{BB962C8B-B14F-4D97-AF65-F5344CB8AC3E}">
        <p14:creationId xmlns:p14="http://schemas.microsoft.com/office/powerpoint/2010/main" val="828927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8"/>
          <p:cNvSpPr txBox="1">
            <a:spLocks noGrp="1"/>
          </p:cNvSpPr>
          <p:nvPr>
            <p:ph type="title"/>
          </p:nvPr>
        </p:nvSpPr>
        <p:spPr>
          <a:xfrm>
            <a:off x="768360" y="557807"/>
            <a:ext cx="7024744"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sz="3200" dirty="0"/>
              <a:t>BAĞIMSIZ DEĞİŞKENLER</a:t>
            </a:r>
            <a:endParaRPr sz="3200" dirty="0"/>
          </a:p>
        </p:txBody>
      </p:sp>
      <p:pic>
        <p:nvPicPr>
          <p:cNvPr id="164" name="Google Shape;164;p18"/>
          <p:cNvPicPr preferRelativeResize="0">
            <a:picLocks noGrp="1"/>
          </p:cNvPicPr>
          <p:nvPr>
            <p:ph idx="1"/>
          </p:nvPr>
        </p:nvPicPr>
        <p:blipFill rotWithShape="1">
          <a:blip r:embed="rId3">
            <a:alphaModFix/>
          </a:blip>
          <a:srcRect/>
          <a:stretch/>
        </p:blipFill>
        <p:spPr>
          <a:xfrm>
            <a:off x="502374" y="1341588"/>
            <a:ext cx="4320480" cy="4525963"/>
          </a:xfrm>
          <a:prstGeom prst="rect">
            <a:avLst/>
          </a:prstGeom>
          <a:noFill/>
          <a:ln>
            <a:noFill/>
          </a:ln>
        </p:spPr>
      </p:pic>
      <p:pic>
        <p:nvPicPr>
          <p:cNvPr id="165" name="Google Shape;165;p18"/>
          <p:cNvPicPr preferRelativeResize="0"/>
          <p:nvPr/>
        </p:nvPicPr>
        <p:blipFill rotWithShape="1">
          <a:blip r:embed="rId4">
            <a:alphaModFix/>
          </a:blip>
          <a:srcRect/>
          <a:stretch/>
        </p:blipFill>
        <p:spPr>
          <a:xfrm>
            <a:off x="4716016" y="1700807"/>
            <a:ext cx="3816424" cy="4276725"/>
          </a:xfrm>
          <a:prstGeom prst="rect">
            <a:avLst/>
          </a:prstGeom>
          <a:noFill/>
          <a:ln>
            <a:noFill/>
          </a:ln>
        </p:spPr>
      </p:pic>
      <p:sp>
        <p:nvSpPr>
          <p:cNvPr id="2" name="Oval 1"/>
          <p:cNvSpPr/>
          <p:nvPr/>
        </p:nvSpPr>
        <p:spPr>
          <a:xfrm>
            <a:off x="4070294" y="1925904"/>
            <a:ext cx="291313" cy="121381"/>
          </a:xfrm>
          <a:prstGeom prst="ellipse">
            <a:avLst/>
          </a:prstGeom>
          <a:solidFill>
            <a:schemeClr val="accent1">
              <a:alpha val="2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Oval 2"/>
          <p:cNvSpPr/>
          <p:nvPr/>
        </p:nvSpPr>
        <p:spPr>
          <a:xfrm>
            <a:off x="4070294" y="4070294"/>
            <a:ext cx="291313" cy="113288"/>
          </a:xfrm>
          <a:prstGeom prst="ellipse">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 name="Oval 3"/>
          <p:cNvSpPr/>
          <p:nvPr/>
        </p:nvSpPr>
        <p:spPr>
          <a:xfrm>
            <a:off x="7994931" y="5510676"/>
            <a:ext cx="258945" cy="169933"/>
          </a:xfrm>
          <a:prstGeom prst="ellipse">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9"/>
          <p:cNvSpPr txBox="1">
            <a:spLocks noGrp="1"/>
          </p:cNvSpPr>
          <p:nvPr>
            <p:ph type="title"/>
          </p:nvPr>
        </p:nvSpPr>
        <p:spPr>
          <a:xfrm>
            <a:off x="873558" y="4410135"/>
            <a:ext cx="7024744" cy="1143000"/>
          </a:xfrm>
          <a:prstGeom prst="rect">
            <a:avLst/>
          </a:prstGeom>
          <a:noFill/>
          <a:ln>
            <a:noFill/>
          </a:ln>
        </p:spPr>
        <p:txBody>
          <a:bodyPr spcFirstLastPara="1" wrap="square" lIns="91425" tIns="45700" rIns="91425" bIns="45700" anchor="ctr" anchorCtr="0">
            <a:normAutofit fontScale="90000"/>
          </a:bodyPr>
          <a:lstStyle/>
          <a:p>
            <a:pPr algn="ctr">
              <a:spcBef>
                <a:spcPts val="0"/>
              </a:spcBef>
              <a:buClr>
                <a:schemeClr val="dk1"/>
              </a:buClr>
              <a:buSzPts val="4400"/>
            </a:pPr>
            <a:r>
              <a:rPr lang="tr-TR" sz="1600" dirty="0"/>
              <a:t>İVF sonucu ile psikolojik ölçekler arasında pss-14 dışında anlamlı bir korelasyon gözlemlenmedi. </a:t>
            </a:r>
            <a:br>
              <a:rPr lang="tr-TR" dirty="0"/>
            </a:br>
            <a:endParaRPr dirty="0"/>
          </a:p>
        </p:txBody>
      </p:sp>
      <p:pic>
        <p:nvPicPr>
          <p:cNvPr id="171" name="Google Shape;171;p19"/>
          <p:cNvPicPr preferRelativeResize="0">
            <a:picLocks noGrp="1"/>
          </p:cNvPicPr>
          <p:nvPr>
            <p:ph idx="1"/>
          </p:nvPr>
        </p:nvPicPr>
        <p:blipFill rotWithShape="1">
          <a:blip r:embed="rId3">
            <a:alphaModFix/>
          </a:blip>
          <a:stretch/>
        </p:blipFill>
        <p:spPr>
          <a:xfrm>
            <a:off x="881148" y="1067608"/>
            <a:ext cx="6777037" cy="31729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a:t>GİRİŞ</a:t>
            </a:r>
            <a:endParaRPr/>
          </a:p>
        </p:txBody>
      </p:sp>
      <p:sp>
        <p:nvSpPr>
          <p:cNvPr id="92" name="Google Shape;92;p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ct val="100000"/>
              <a:buNone/>
            </a:pPr>
            <a:r>
              <a:rPr lang="tr-TR" sz="1400" dirty="0"/>
              <a:t>Dünya genelinde kısırlık oranı artmaktadır, bu nedenle birçok çift Yardımcı Üreme </a:t>
            </a:r>
            <a:r>
              <a:rPr lang="tr-TR" sz="1400" dirty="0" err="1"/>
              <a:t>Teknolojisi'ne</a:t>
            </a:r>
            <a:r>
              <a:rPr lang="tr-TR" sz="1400" dirty="0"/>
              <a:t> (YÜT) </a:t>
            </a:r>
            <a:r>
              <a:rPr lang="tr-TR" sz="1400" dirty="0" err="1"/>
              <a:t>başvurmaktadır.YÜT</a:t>
            </a:r>
            <a:r>
              <a:rPr lang="tr-TR" sz="1400" dirty="0"/>
              <a:t> işlemleri, zaman alıcı, acılı ve genellikle etkisiz olarak kabul edilmekte, bu da kısırlık yaşayan çiftler üzerinde ciddi psikolojik yük </a:t>
            </a:r>
            <a:r>
              <a:rPr lang="tr-TR" sz="1400" dirty="0" err="1"/>
              <a:t>oluşturmaktadır.Yardımcı</a:t>
            </a:r>
            <a:r>
              <a:rPr lang="tr-TR" sz="1400" dirty="0"/>
              <a:t> üreme prosedürleri sırasında, çiftin artan stres ve kaygı yaşadığı bildirilmiştir.</a:t>
            </a:r>
            <a:br>
              <a:rPr lang="tr-TR" dirty="0"/>
            </a:b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dirty="0"/>
              <a:t>TARTIŞMA</a:t>
            </a:r>
            <a:endParaRPr dirty="0"/>
          </a:p>
        </p:txBody>
      </p:sp>
      <p:sp>
        <p:nvSpPr>
          <p:cNvPr id="177" name="Google Shape;177;p14"/>
          <p:cNvSpPr txBox="1">
            <a:spLocks noGrp="1"/>
          </p:cNvSpPr>
          <p:nvPr>
            <p:ph idx="1"/>
          </p:nvPr>
        </p:nvSpPr>
        <p:spPr>
          <a:xfrm>
            <a:off x="1043492" y="2323653"/>
            <a:ext cx="6777317" cy="2636766"/>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Clr>
                <a:schemeClr val="dk1"/>
              </a:buClr>
              <a:buSzPct val="100000"/>
              <a:buChar char="•"/>
            </a:pPr>
            <a:r>
              <a:rPr lang="tr-TR" sz="2200" dirty="0"/>
              <a:t>Müdahale grubundaki algılanan stresin önemli ölçüde azaldığı görüldü (p&lt;0.001), bu da kadınların kısırlık sorununu ve ilgili tedaviyi farklı şekillerde algılayabileceklerini göstermektedir. Diğer taraftan, kontrol grubunda gözlemlenen önemli ölçüde artan algılanan stres, YÜT tedavisi gören kadınların tedavi sırasında daha da artabilen ciddi bir stres yaşayabileceğini </a:t>
            </a:r>
            <a:r>
              <a:rPr lang="tr-TR" sz="2200" dirty="0" err="1"/>
              <a:t>göstermektedir.</a:t>
            </a:r>
            <a:r>
              <a:rPr lang="tr-TR" sz="2200" dirty="0" err="1">
                <a:solidFill>
                  <a:srgbClr val="FF0000"/>
                </a:solidFill>
              </a:rPr>
              <a:t>Benzer</a:t>
            </a:r>
            <a:r>
              <a:rPr lang="tr-TR" sz="2200" dirty="0">
                <a:solidFill>
                  <a:srgbClr val="FF0000"/>
                </a:solidFill>
              </a:rPr>
              <a:t> şekilde, psikolojik destek alan kadınlar, kontrol grubuna kıyasla önemli ölçüde azalmış stres, </a:t>
            </a:r>
            <a:r>
              <a:rPr lang="tr-TR" sz="2200" dirty="0" err="1">
                <a:solidFill>
                  <a:srgbClr val="FF0000"/>
                </a:solidFill>
              </a:rPr>
              <a:t>anksiyete</a:t>
            </a:r>
            <a:r>
              <a:rPr lang="tr-TR" sz="2200" dirty="0">
                <a:solidFill>
                  <a:srgbClr val="FF0000"/>
                </a:solidFill>
              </a:rPr>
              <a:t> ve depresyon belirtileri gösterdi. </a:t>
            </a:r>
            <a:r>
              <a:rPr lang="tr-TR" sz="2200" dirty="0"/>
              <a:t>Bu bulgu, YÜT tedavisi gören kısırlık yaşayan kadınların destek aldıklarında daha az psikolojik sonuçlar yaşadıklarını ve daha iyi bir yaşam kalitesi sürdürdüklerini güvenli bir şekilde belirtilebilir. Bu bulgu, </a:t>
            </a:r>
            <a:r>
              <a:rPr lang="tr-TR" sz="2200" dirty="0" err="1"/>
              <a:t>Seyedi</a:t>
            </a:r>
            <a:r>
              <a:rPr lang="tr-TR" sz="2200" dirty="0"/>
              <a:t> ve arkadaşları gibi diğer çalışmalar tarafından desteklenmektedir, ki onlar da psikolojik destek alan kadınlarda yaşam kalitesinde iyileşme bildirmişlerdir.</a:t>
            </a:r>
            <a:br>
              <a:rPr lang="tr-TR" dirty="0"/>
            </a:b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183" name="Google Shape;183;p15"/>
          <p:cNvSpPr txBox="1">
            <a:spLocks noGrp="1"/>
          </p:cNvSpPr>
          <p:nvPr>
            <p:ph idx="1"/>
          </p:nvPr>
        </p:nvSpPr>
        <p:spPr>
          <a:xfrm>
            <a:off x="1043492" y="2323653"/>
            <a:ext cx="6777317" cy="2094598"/>
          </a:xfrm>
          <a:prstGeom prst="rect">
            <a:avLst/>
          </a:prstGeom>
          <a:noFill/>
          <a:ln>
            <a:noFill/>
          </a:ln>
        </p:spPr>
        <p:txBody>
          <a:bodyPr spcFirstLastPara="1" wrap="square" lIns="91425" tIns="45700" rIns="91425" bIns="45700" anchor="t" anchorCtr="0">
            <a:noAutofit/>
          </a:bodyPr>
          <a:lstStyle/>
          <a:p>
            <a:pPr marL="342900" lvl="0" indent="-358140" algn="l" rtl="0">
              <a:spcBef>
                <a:spcPts val="0"/>
              </a:spcBef>
              <a:spcAft>
                <a:spcPts val="0"/>
              </a:spcAft>
              <a:buClr>
                <a:schemeClr val="dk1"/>
              </a:buClr>
              <a:buSzPct val="100000"/>
              <a:buChar char="•"/>
            </a:pPr>
            <a:r>
              <a:rPr lang="tr-TR" sz="1400" dirty="0"/>
              <a:t>Müdahalenin IVF sonucundaki doğrudan etkisi, sonucu etkileyen önemli bağımsız değişkenler nedeniyle değerlendirilemedi. Partnerin tıbbi geçmişi ve özellikle </a:t>
            </a:r>
            <a:r>
              <a:rPr lang="tr-TR" sz="1400" dirty="0" err="1"/>
              <a:t>kriptorşizmin</a:t>
            </a:r>
            <a:r>
              <a:rPr lang="tr-TR" sz="1400" dirty="0"/>
              <a:t> IVF başarısını etkilediği görünmekte, her iki grupta da IVF başarı oranlarında %77'lik bir azalmaya neden olmaktadır. Benzer şekilde, katılımcıların yaşı da önemli bir parametre oluşturuyor, çünkü başarı, </a:t>
            </a:r>
            <a:r>
              <a:rPr lang="tr-TR" sz="1400" dirty="0" err="1"/>
              <a:t>maternal</a:t>
            </a:r>
            <a:r>
              <a:rPr lang="tr-TR" sz="1400" dirty="0"/>
              <a:t> yaş ile ters orantılıdır .</a:t>
            </a:r>
          </a:p>
          <a:p>
            <a:pPr marL="342900" lvl="0" indent="-358140" algn="l" rtl="0">
              <a:spcBef>
                <a:spcPts val="0"/>
              </a:spcBef>
              <a:spcAft>
                <a:spcPts val="0"/>
              </a:spcAft>
              <a:buClr>
                <a:schemeClr val="dk1"/>
              </a:buClr>
              <a:buSzPct val="100000"/>
              <a:buChar char="•"/>
            </a:pPr>
            <a:r>
              <a:rPr lang="tr-TR" sz="1400" dirty="0"/>
              <a:t>IVF doğal olmayan nedenlere bağlı </a:t>
            </a:r>
            <a:r>
              <a:rPr lang="tr-TR" sz="1400" dirty="0" err="1"/>
              <a:t>infertilite</a:t>
            </a:r>
            <a:r>
              <a:rPr lang="tr-TR" sz="1400" dirty="0"/>
              <a:t> yaşayan genç kadınlar için daha iyi sonuçlar </a:t>
            </a:r>
            <a:r>
              <a:rPr lang="tr-TR" sz="1400" dirty="0" err="1"/>
              <a:t>doğurabilİr.Ancak</a:t>
            </a:r>
            <a:r>
              <a:rPr lang="tr-TR" sz="1400" dirty="0"/>
              <a:t>, psikolojik destek sağlamanın zihinsel sağlığı koruma avantajı, sonuç ne olursa olsun tüm </a:t>
            </a:r>
            <a:r>
              <a:rPr lang="tr-TR" sz="1400" dirty="0" err="1"/>
              <a:t>infertil</a:t>
            </a:r>
            <a:r>
              <a:rPr lang="tr-TR" sz="1400" dirty="0"/>
              <a:t> kadınlara uygulanabilir. </a:t>
            </a:r>
            <a:endParaRPr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a:t>KAYNAKLAR</a:t>
            </a:r>
            <a:endParaRPr/>
          </a:p>
        </p:txBody>
      </p:sp>
      <p:sp>
        <p:nvSpPr>
          <p:cNvPr id="189" name="Google Shape;189;p20"/>
          <p:cNvSpPr txBox="1">
            <a:spLocks noGrp="1"/>
          </p:cNvSpPr>
          <p:nvPr>
            <p:ph idx="1"/>
          </p:nvPr>
        </p:nvSpPr>
        <p:spPr>
          <a:prstGeom prst="rect">
            <a:avLst/>
          </a:prstGeom>
          <a:noFill/>
          <a:ln>
            <a:noFill/>
          </a:ln>
        </p:spPr>
        <p:txBody>
          <a:bodyPr spcFirstLastPara="1" wrap="square" lIns="91425" tIns="45700" rIns="91425" bIns="45700" anchor="t" anchorCtr="0">
            <a:normAutofit fontScale="47500" lnSpcReduction="20000"/>
          </a:bodyPr>
          <a:lstStyle/>
          <a:p>
            <a:pPr marL="342900" lvl="0" indent="-342900" algn="l" rtl="0">
              <a:spcBef>
                <a:spcPts val="0"/>
              </a:spcBef>
              <a:spcAft>
                <a:spcPts val="0"/>
              </a:spcAft>
              <a:buClr>
                <a:schemeClr val="dk1"/>
              </a:buClr>
              <a:buSzPct val="100000"/>
              <a:buChar char="•"/>
            </a:pPr>
            <a:r>
              <a:rPr lang="tr-TR"/>
              <a:t>1.   Skakkebæk NE, Jørgensen N, Main KM, Meyts ER De, Leffers H, Andersson AM et al. Is human fecundity declining? Int J Androl 2006, 29:2–11, doi: 10.1111/j.1365-2605.2005.00573.x 2.  Volgsten H, Svanberg AS, Olsson P. Unresolved grief in women and men in Sweden three years after undergoing unsuccessful in vitro fertilization treatment. Acta Obstet Gynecol Scand 2010, 89:1290–1297, doi: 10.3109/00016349.2010.512063 3.  Wischmann T, Scherg H, Strowitzki T, Verres R. Psychosocial characteristics of women and men attending infertility counselling. Hum Reprod 2009, 24:378–385, doi: 10.1093/humrep/den401 4.  Alhassan A, Ziblim AR, Muntaka S. A survey on depression among infertile women in Ghana. BMC Womens Health 2014, 14:1–6, doi: 10.1186/1472-6874-14-42 5.  McDOWELL S, MURRAY A. Barriers to continuing in vitro fertilisation – Why do patients exit fertility treatment? Aust New Zeal J Obstet Gynaecol 2011, 51:84–90, doi: 10.1111/j.1479-828X.2010.01236.x 6.  Gabnai-Nagy E, Bugán A, Bodnár B, Papp G, Nagy BE. Association between Emotional State Changes in Infertile Couples and Outcome of Fertility Treatment. Geburtshilfe Frauenheilkd 2020, 80:200–210, doi: 10.1055/a-0854-5987 7.  Ying L, Wu LH, Loke AY. The effects of psychosocial interventions on the mental health, pregnancy rates, and marital function of infertile couples undergoing in vitro fertilization: a systematic review. J Assist Reprod Genet 2016, 33:689–701, doi: 10.1007/s10815-016-0690-8 8.  Oddens BJ, den Tonkelaar I, Nieuwenhuyse H. Psychosocial experiences in women facing fertility problems – a comparative survey. Hum Reprod 1999, 14:255–261, doi: 10.1093/humrep/14.1.255</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98" name="Google Shape;98;p3"/>
          <p:cNvSpPr txBox="1">
            <a:spLocks noGrp="1"/>
          </p:cNvSpPr>
          <p:nvPr>
            <p:ph idx="1"/>
          </p:nvPr>
        </p:nvSpPr>
        <p:spPr>
          <a:xfrm>
            <a:off x="441062" y="2245324"/>
            <a:ext cx="8229600" cy="4526100"/>
          </a:xfrm>
          <a:prstGeom prst="rect">
            <a:avLst/>
          </a:prstGeom>
          <a:noFill/>
          <a:ln>
            <a:noFill/>
          </a:ln>
        </p:spPr>
        <p:txBody>
          <a:bodyPr spcFirstLastPara="1" wrap="square" lIns="91425" tIns="45700" rIns="91425" bIns="45700" anchor="t" anchorCtr="0">
            <a:normAutofit/>
          </a:bodyPr>
          <a:lstStyle/>
          <a:p>
            <a:pPr marL="342900" lvl="0" indent="-327660" algn="l" rtl="0">
              <a:spcBef>
                <a:spcPts val="0"/>
              </a:spcBef>
              <a:spcAft>
                <a:spcPts val="0"/>
              </a:spcAft>
              <a:buClr>
                <a:schemeClr val="dk1"/>
              </a:buClr>
              <a:buSzPct val="100000"/>
              <a:buChar char="•"/>
            </a:pPr>
            <a:r>
              <a:rPr lang="tr-TR" sz="1400" dirty="0"/>
              <a:t>Bu duygular, tekrarlayan başarısız denemelerde daha da şiddetlenebilir ve ciddi psikolojik sonuçlara yol açabilir.</a:t>
            </a:r>
          </a:p>
          <a:p>
            <a:pPr marL="342900" lvl="0" indent="-327660" algn="l" rtl="0">
              <a:spcBef>
                <a:spcPts val="0"/>
              </a:spcBef>
              <a:spcAft>
                <a:spcPts val="0"/>
              </a:spcAft>
              <a:buClr>
                <a:schemeClr val="dk1"/>
              </a:buClr>
              <a:buSzPct val="100000"/>
              <a:buChar char="•"/>
            </a:pPr>
            <a:r>
              <a:rPr lang="tr-TR" sz="1400" dirty="0"/>
              <a:t>Kısırlık stresi ve YÜT tedavisi sırasındaki psikolojik yorgunluk, aynı zamanda kadın üreme sisteminin fizyolojisini etkileyebilir, çünkü bunlar </a:t>
            </a:r>
            <a:r>
              <a:rPr lang="tr-TR" sz="1400" dirty="0" err="1"/>
              <a:t>oksidatif</a:t>
            </a:r>
            <a:r>
              <a:rPr lang="tr-TR" sz="1400" dirty="0"/>
              <a:t> stres ve iltihap faktörlerinde artışla ilişkilendirilmiştir. Bu da kadın </a:t>
            </a:r>
            <a:r>
              <a:rPr lang="tr-TR" sz="1400" dirty="0" err="1"/>
              <a:t>fertilitelerini</a:t>
            </a:r>
            <a:r>
              <a:rPr lang="tr-TR" sz="1400" dirty="0"/>
              <a:t> daha da azaltan bir kısır döngü </a:t>
            </a:r>
            <a:r>
              <a:rPr lang="tr-TR" sz="1400" dirty="0" err="1"/>
              <a:t>oluşturabilir.Artan</a:t>
            </a:r>
            <a:r>
              <a:rPr lang="tr-TR" sz="1400" dirty="0"/>
              <a:t> stresle ilişkilendirilen </a:t>
            </a:r>
            <a:r>
              <a:rPr lang="tr-TR" sz="1400" dirty="0" err="1"/>
              <a:t>biyobelirteçlerin</a:t>
            </a:r>
            <a:r>
              <a:rPr lang="tr-TR" sz="1400" dirty="0"/>
              <a:t>, örneğin </a:t>
            </a:r>
            <a:r>
              <a:rPr lang="tr-TR" sz="1400" dirty="0" err="1"/>
              <a:t>kortizol</a:t>
            </a:r>
            <a:r>
              <a:rPr lang="tr-TR" sz="1400" dirty="0"/>
              <a:t> gibi, düşük doğurganlık yönetiminde önemli bir öngörü değeri olabileceği bildirilmiştir.</a:t>
            </a:r>
            <a:endParaRPr sz="1400" dirty="0"/>
          </a:p>
          <a:p>
            <a:pPr marL="342900" lvl="0" indent="-327660" algn="l" rtl="0">
              <a:spcBef>
                <a:spcPts val="0"/>
              </a:spcBef>
              <a:spcAft>
                <a:spcPts val="0"/>
              </a:spcAft>
              <a:buClr>
                <a:schemeClr val="dk1"/>
              </a:buClr>
              <a:buSzPct val="100000"/>
              <a:buChar char="•"/>
            </a:pPr>
            <a:endParaRPr lang="tr-TR" sz="1400" dirty="0"/>
          </a:p>
          <a:p>
            <a:pPr marL="342900" lvl="0" indent="-327660" algn="l" rtl="0">
              <a:spcBef>
                <a:spcPts val="0"/>
              </a:spcBef>
              <a:spcAft>
                <a:spcPts val="0"/>
              </a:spcAft>
              <a:buClr>
                <a:schemeClr val="dk1"/>
              </a:buClr>
              <a:buSzPct val="100000"/>
              <a:buChar char="•"/>
            </a:pPr>
            <a:r>
              <a:rPr lang="tr-TR" sz="1400" dirty="0"/>
              <a:t>Bu nedenle, bir dizi çalışma, kadınların </a:t>
            </a:r>
            <a:r>
              <a:rPr lang="tr-TR" sz="1400" dirty="0" err="1"/>
              <a:t>psikososyal</a:t>
            </a:r>
            <a:r>
              <a:rPr lang="tr-TR" sz="1400" dirty="0"/>
              <a:t> sağlığı ile </a:t>
            </a:r>
            <a:r>
              <a:rPr lang="tr-TR" sz="1400" dirty="0" err="1"/>
              <a:t>YÜT'nin</a:t>
            </a:r>
            <a:r>
              <a:rPr lang="tr-TR" sz="1400" dirty="0"/>
              <a:t> başarısı arasındaki ilişkiyi araştırmayı amaçlayarak yapılmıştır.</a:t>
            </a:r>
            <a:endParaRPr sz="1400" dirty="0"/>
          </a:p>
          <a:p>
            <a:pPr marL="342900" lvl="0" indent="-215900" algn="l" rtl="0">
              <a:spcBef>
                <a:spcPts val="400"/>
              </a:spcBef>
              <a:spcAft>
                <a:spcPts val="0"/>
              </a:spcAft>
              <a:buClr>
                <a:schemeClr val="dk1"/>
              </a:buClr>
              <a:buSzPct val="1000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endParaRPr/>
          </a:p>
        </p:txBody>
      </p:sp>
      <p:sp>
        <p:nvSpPr>
          <p:cNvPr id="104" name="Google Shape;104;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lang="tr-TR" sz="1400" dirty="0"/>
          </a:p>
          <a:p>
            <a:pPr marL="0" lvl="0" indent="0" algn="l" rtl="0">
              <a:spcBef>
                <a:spcPts val="0"/>
              </a:spcBef>
              <a:spcAft>
                <a:spcPts val="0"/>
              </a:spcAft>
              <a:buNone/>
            </a:pPr>
            <a:r>
              <a:rPr lang="tr-TR" sz="1400" dirty="0"/>
              <a:t>Bu pilot </a:t>
            </a:r>
            <a:r>
              <a:rPr lang="tr-TR" sz="1400" dirty="0" err="1"/>
              <a:t>randomize</a:t>
            </a:r>
            <a:r>
              <a:rPr lang="tr-TR" sz="1400" dirty="0"/>
              <a:t> kontrollü çalışma, 8 haftalık bir program sırasında psikolojik müdahalelerin ve stres yönetimi tekniklerinin kombinasyonunun, in </a:t>
            </a:r>
            <a:r>
              <a:rPr lang="tr-TR" sz="1400" dirty="0" err="1"/>
              <a:t>vitro</a:t>
            </a:r>
            <a:r>
              <a:rPr lang="tr-TR" sz="1400" dirty="0"/>
              <a:t> </a:t>
            </a:r>
            <a:r>
              <a:rPr lang="tr-TR" sz="1400" dirty="0" err="1"/>
              <a:t>fertilizasyon</a:t>
            </a:r>
            <a:r>
              <a:rPr lang="tr-TR" sz="1400" dirty="0"/>
              <a:t> (IVF) geçiren kısırlık yaşayan kadınların </a:t>
            </a:r>
            <a:r>
              <a:rPr lang="tr-TR" sz="1400" dirty="0" err="1"/>
              <a:t>mental</a:t>
            </a:r>
            <a:r>
              <a:rPr lang="tr-TR" sz="1400" dirty="0"/>
              <a:t> sağlığını ve klinik gebelik oranlarını iyileştirip iyileştirmediğini incelemeye çalışmaktadır.</a:t>
            </a:r>
            <a:endParaRP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a:t>MALZEME VE YÖNTEM</a:t>
            </a:r>
            <a:endParaRPr/>
          </a:p>
        </p:txBody>
      </p:sp>
      <p:sp>
        <p:nvSpPr>
          <p:cNvPr id="110" name="Google Shape;110;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ct val="100000"/>
              <a:buChar char="•"/>
            </a:pPr>
            <a:r>
              <a:rPr lang="tr-TR" sz="1600" dirty="0"/>
              <a:t>Çalışma, özel bir IVF Kliniği olan "</a:t>
            </a:r>
            <a:r>
              <a:rPr lang="tr-TR" sz="1600" dirty="0" err="1"/>
              <a:t>Genesis</a:t>
            </a:r>
            <a:r>
              <a:rPr lang="tr-TR" sz="1600" dirty="0"/>
              <a:t> of </a:t>
            </a:r>
            <a:r>
              <a:rPr lang="tr-TR" sz="1600" dirty="0" err="1"/>
              <a:t>Athens</a:t>
            </a:r>
            <a:r>
              <a:rPr lang="tr-TR" sz="1600" dirty="0"/>
              <a:t>" 01/11/2016 ile 01/11/2019 tarihleri arasında gerçekleştirildi. Hastalar, </a:t>
            </a:r>
            <a:r>
              <a:rPr lang="tr-TR" sz="1600" dirty="0" err="1"/>
              <a:t>randomizasyon</a:t>
            </a:r>
            <a:r>
              <a:rPr lang="tr-TR" sz="1600" dirty="0"/>
              <a:t> yoluyla ya müdahale ya da kontrol grubuna atanmışlardı. Toplamda </a:t>
            </a:r>
            <a:r>
              <a:rPr lang="tr-TR" sz="1600" dirty="0">
                <a:solidFill>
                  <a:srgbClr val="FF0000"/>
                </a:solidFill>
              </a:rPr>
              <a:t>144 </a:t>
            </a:r>
            <a:r>
              <a:rPr lang="tr-TR" sz="1600" dirty="0"/>
              <a:t>kadın çalışmaya katıldı: </a:t>
            </a:r>
            <a:r>
              <a:rPr lang="tr-TR" sz="1600" dirty="0">
                <a:solidFill>
                  <a:srgbClr val="FF0000"/>
                </a:solidFill>
              </a:rPr>
              <a:t>74</a:t>
            </a:r>
            <a:r>
              <a:rPr lang="tr-TR" sz="1600" dirty="0"/>
              <a:t>'ü müdahale grubuna ve </a:t>
            </a:r>
            <a:r>
              <a:rPr lang="tr-TR" sz="1600" dirty="0">
                <a:solidFill>
                  <a:srgbClr val="FF0000"/>
                </a:solidFill>
              </a:rPr>
              <a:t>70</a:t>
            </a:r>
            <a:r>
              <a:rPr lang="tr-TR" sz="1600" dirty="0"/>
              <a:t>'i kontrol grubuna ayrılmıştı. Katılımcıların tıbbi geçmişi ve yaşam tarzı ile ilgili demografik veriler kaydedildi.</a:t>
            </a:r>
          </a:p>
          <a:p>
            <a:pPr marL="342900" lvl="0" indent="-342900" algn="l" rtl="0">
              <a:spcBef>
                <a:spcPts val="0"/>
              </a:spcBef>
              <a:spcAft>
                <a:spcPts val="0"/>
              </a:spcAft>
              <a:buClr>
                <a:schemeClr val="dk1"/>
              </a:buClr>
              <a:buSzPct val="100000"/>
              <a:buChar char="•"/>
            </a:pPr>
            <a:r>
              <a:rPr lang="tr-TR" sz="1600" dirty="0"/>
              <a:t>Müdahale grubu için sekiz haftalık oturumlar gerçekleştirildi, 1. ve 8. oturumda her iki grup da çalışmanın anketlerini tamamlamaları istendi.</a:t>
            </a:r>
            <a:endParaRPr sz="1600" dirty="0"/>
          </a:p>
          <a:p>
            <a:pPr marL="342900" lvl="0" indent="-342900" algn="l" rtl="0">
              <a:spcBef>
                <a:spcPts val="304"/>
              </a:spcBef>
              <a:spcAft>
                <a:spcPts val="0"/>
              </a:spcAft>
              <a:buClr>
                <a:schemeClr val="dk1"/>
              </a:buClr>
              <a:buSzPct val="100000"/>
              <a:buChar char="•"/>
            </a:pPr>
            <a:br>
              <a:rPr lang="tr-TR" dirty="0"/>
            </a:b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1400" dirty="0"/>
              <a:t>DAHİL EDİLME KRİTERLERİ</a:t>
            </a:r>
          </a:p>
          <a:p>
            <a:r>
              <a:rPr lang="tr-TR" sz="1400" dirty="0"/>
              <a:t>kadın cinsiyeti, </a:t>
            </a:r>
          </a:p>
          <a:p>
            <a:r>
              <a:rPr lang="tr-TR" sz="1400" dirty="0"/>
              <a:t>yazılı katılım onayı, </a:t>
            </a:r>
          </a:p>
          <a:p>
            <a:r>
              <a:rPr lang="tr-TR" sz="1400" dirty="0"/>
              <a:t>Atina'da kalıcı ikamet, </a:t>
            </a:r>
          </a:p>
          <a:p>
            <a:r>
              <a:rPr lang="tr-TR" sz="1400" dirty="0"/>
              <a:t>Yunanca dilinde sözlü ve yazılı iletişim becerisi, </a:t>
            </a:r>
          </a:p>
          <a:p>
            <a:r>
              <a:rPr lang="tr-TR" sz="1400" dirty="0"/>
              <a:t>çalışma süresince zihinsel sağlıkla ilgili herhangi bir sözleşmeli veya alternatif tedaviden kaçınma</a:t>
            </a:r>
          </a:p>
          <a:p>
            <a:r>
              <a:rPr lang="tr-TR" sz="1400" dirty="0"/>
              <a:t>bir IVF döngüsünün başlatılmasına onay verme yeteneğiydi.</a:t>
            </a:r>
          </a:p>
        </p:txBody>
      </p:sp>
    </p:spTree>
    <p:extLst>
      <p:ext uri="{BB962C8B-B14F-4D97-AF65-F5344CB8AC3E}">
        <p14:creationId xmlns:p14="http://schemas.microsoft.com/office/powerpoint/2010/main" val="262500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1400" dirty="0"/>
              <a:t>HARİÇ TUTMA KRİTERLERİ</a:t>
            </a:r>
          </a:p>
          <a:p>
            <a:r>
              <a:rPr lang="tr-TR" sz="1400" dirty="0"/>
              <a:t>42 yaşından büyük yaş, meditasyon veya yoga gibi alternatif rahatlama yöntemlerinin kullanımı,</a:t>
            </a:r>
          </a:p>
          <a:p>
            <a:r>
              <a:rPr lang="tr-TR" sz="1400" dirty="0"/>
              <a:t>alkol veya madde kötüye kullanımı, </a:t>
            </a:r>
          </a:p>
          <a:p>
            <a:r>
              <a:rPr lang="tr-TR" sz="1400" dirty="0"/>
              <a:t>DSM-IV eksen I ve </a:t>
            </a:r>
            <a:r>
              <a:rPr lang="tr-TR" sz="1400" dirty="0" err="1"/>
              <a:t>II'ye</a:t>
            </a:r>
            <a:r>
              <a:rPr lang="tr-TR" sz="1400" dirty="0"/>
              <a:t> göre zihinsel bozukluk tanısı ve </a:t>
            </a:r>
            <a:r>
              <a:rPr lang="tr-TR" sz="1400" dirty="0" err="1"/>
              <a:t>psikotropik</a:t>
            </a:r>
            <a:r>
              <a:rPr lang="tr-TR" sz="1400" dirty="0"/>
              <a:t> ilaç kullanımı</a:t>
            </a:r>
          </a:p>
          <a:p>
            <a:r>
              <a:rPr lang="tr-TR" sz="1400" dirty="0"/>
              <a:t>Genetik etiyoloji nedeniyle </a:t>
            </a:r>
            <a:r>
              <a:rPr lang="tr-TR" sz="1400" dirty="0" err="1"/>
              <a:t>infertiliteye</a:t>
            </a:r>
            <a:r>
              <a:rPr lang="tr-TR" sz="1400" dirty="0"/>
              <a:t> sahip kadınlar, </a:t>
            </a:r>
          </a:p>
          <a:p>
            <a:r>
              <a:rPr lang="tr-TR" sz="1400" dirty="0"/>
              <a:t>cinsel yolla bulaşan hastalıklar tanısı konmuş çiftler ve bağış döngüleri geçiren çiftler de benzer şekilde çalışmadan hariç tutulmuştur.</a:t>
            </a:r>
          </a:p>
        </p:txBody>
      </p:sp>
    </p:spTree>
    <p:extLst>
      <p:ext uri="{BB962C8B-B14F-4D97-AF65-F5344CB8AC3E}">
        <p14:creationId xmlns:p14="http://schemas.microsoft.com/office/powerpoint/2010/main" val="350912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7"/>
          <p:cNvSpPr txBox="1">
            <a:spLocks noGrp="1"/>
          </p:cNvSpPr>
          <p:nvPr>
            <p:ph type="title"/>
          </p:nvPr>
        </p:nvSpPr>
        <p:spPr>
          <a:xfrm>
            <a:off x="978753" y="882008"/>
            <a:ext cx="7024744"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tr-TR" dirty="0"/>
              <a:t>MÜDAHALE</a:t>
            </a:r>
            <a:endParaRPr dirty="0"/>
          </a:p>
        </p:txBody>
      </p:sp>
      <p:sp>
        <p:nvSpPr>
          <p:cNvPr id="116" name="Google Shape;116;p7"/>
          <p:cNvSpPr txBox="1">
            <a:spLocks noGrp="1"/>
          </p:cNvSpPr>
          <p:nvPr>
            <p:ph idx="1"/>
          </p:nvPr>
        </p:nvSpPr>
        <p:spPr>
          <a:xfrm>
            <a:off x="1019216" y="1846222"/>
            <a:ext cx="6777317" cy="350897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ct val="100000"/>
              <a:buChar char="•"/>
            </a:pPr>
            <a:r>
              <a:rPr lang="tr-TR" sz="1400" b="1" dirty="0"/>
              <a:t>1.Oturum:</a:t>
            </a:r>
            <a:r>
              <a:rPr lang="tr-TR" sz="1400" dirty="0"/>
              <a:t> Her iki gruptan başlangıç anketlerini dolduruldu. Ancak </a:t>
            </a:r>
            <a:r>
              <a:rPr lang="tr-TR" sz="1400" dirty="0">
                <a:solidFill>
                  <a:srgbClr val="FF0000"/>
                </a:solidFill>
              </a:rPr>
              <a:t>müdahale grubu, stres yönetimi konusunda araçlar, teknikler ve yöntemlere yönelik bilgi içeren bilgilendirici broşürler aldı ve stres yönetiminde uzmanlaşmış bir psikolog ile haftada 50 dakikalık bireysel oturumların mevcudiyeti hakkında bilgilendirildi.</a:t>
            </a:r>
            <a:r>
              <a:rPr lang="tr-TR" sz="1400" dirty="0"/>
              <a:t> Bundan sonraki her oturum, verilen talimatların uygulanmasının ardından kişisel deneyimler ve olası sorunlar hakkında kısa bir konuşmayı içeriyordu.</a:t>
            </a:r>
            <a:endParaRPr sz="1400" dirty="0"/>
          </a:p>
          <a:p>
            <a:pPr marL="342900" lvl="0" indent="-342900" algn="l" rtl="0">
              <a:spcBef>
                <a:spcPts val="256"/>
              </a:spcBef>
              <a:spcAft>
                <a:spcPts val="0"/>
              </a:spcAft>
              <a:buClr>
                <a:schemeClr val="dk1"/>
              </a:buClr>
              <a:buSzPct val="100000"/>
              <a:buChar char="•"/>
            </a:pPr>
            <a:r>
              <a:rPr lang="tr-TR" sz="1400" b="1" dirty="0"/>
              <a:t>2.Oturum:</a:t>
            </a:r>
            <a:r>
              <a:rPr lang="tr-TR" sz="1400" dirty="0"/>
              <a:t> </a:t>
            </a:r>
            <a:r>
              <a:rPr lang="tr-TR" sz="1400" dirty="0" err="1"/>
              <a:t>Biofeedback</a:t>
            </a:r>
            <a:r>
              <a:rPr lang="tr-TR" sz="1400" dirty="0"/>
              <a:t> makinesi </a:t>
            </a:r>
            <a:r>
              <a:rPr lang="tr-TR" sz="1400" dirty="0" err="1"/>
              <a:t>Nexus</a:t>
            </a:r>
            <a:r>
              <a:rPr lang="tr-TR" sz="1400" dirty="0"/>
              <a:t> 10 Mark II uygulamasının gösterimi yapıldı. </a:t>
            </a:r>
            <a:r>
              <a:rPr lang="tr-TR" sz="1400" dirty="0" err="1">
                <a:solidFill>
                  <a:srgbClr val="FF0000"/>
                </a:solidFill>
              </a:rPr>
              <a:t>Biyofeedback</a:t>
            </a:r>
            <a:r>
              <a:rPr lang="tr-TR" sz="1400" dirty="0">
                <a:solidFill>
                  <a:srgbClr val="FF0000"/>
                </a:solidFill>
              </a:rPr>
              <a:t> teknikleri aracılığıyla stresin fiziksel belirtilerinin kontrolünün (kalp atış hızı, solunum ritmi) stres yönetimine yardımcı olduğu </a:t>
            </a:r>
            <a:r>
              <a:rPr lang="tr-TR" sz="1400" dirty="0" err="1">
                <a:solidFill>
                  <a:srgbClr val="FF0000"/>
                </a:solidFill>
              </a:rPr>
              <a:t>gösterilmiştir.</a:t>
            </a:r>
            <a:r>
              <a:rPr lang="tr-TR" sz="1400" dirty="0" err="1"/>
              <a:t>Hastalara</a:t>
            </a:r>
            <a:r>
              <a:rPr lang="tr-TR" sz="1400" dirty="0"/>
              <a:t>, tekniği günde iki kez (sabah ve gece) uygulamaları teşvik edildi.</a:t>
            </a:r>
            <a:endParaRPr sz="1400" dirty="0"/>
          </a:p>
          <a:p>
            <a:pPr marL="342900" lvl="0" indent="-342900" algn="l" rtl="0">
              <a:spcBef>
                <a:spcPts val="256"/>
              </a:spcBef>
              <a:spcAft>
                <a:spcPts val="0"/>
              </a:spcAft>
              <a:buClr>
                <a:schemeClr val="dk1"/>
              </a:buClr>
              <a:buSzPct val="100000"/>
              <a:buChar char="•"/>
            </a:pPr>
            <a:r>
              <a:rPr lang="tr-TR" sz="1400" b="1" dirty="0"/>
              <a:t>3.Oturum: </a:t>
            </a:r>
            <a:r>
              <a:rPr lang="tr-TR" sz="1400" dirty="0">
                <a:solidFill>
                  <a:srgbClr val="FF0000"/>
                </a:solidFill>
              </a:rPr>
              <a:t>10 dakikalık diyafram solunumu tekniğinin, 15 dakikalık </a:t>
            </a:r>
            <a:r>
              <a:rPr lang="tr-TR" sz="1400" dirty="0" err="1">
                <a:solidFill>
                  <a:srgbClr val="FF0000"/>
                </a:solidFill>
              </a:rPr>
              <a:t>progresif</a:t>
            </a:r>
            <a:r>
              <a:rPr lang="tr-TR" sz="1400" dirty="0">
                <a:solidFill>
                  <a:srgbClr val="FF0000"/>
                </a:solidFill>
              </a:rPr>
              <a:t> kas gevşetme ile birleştirilmiş uygulaması.</a:t>
            </a:r>
            <a:r>
              <a:rPr lang="tr-TR" sz="1400" dirty="0"/>
              <a:t> Tekniklerin detayları ayrıca katılımcılara evde egzersiz yapmaları için CD formunda verildi. Hastalara, teknikleri günde iki kez (sabah ve gece) uygulamaları önerildi.</a:t>
            </a:r>
            <a:endParaRPr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043492" y="2323653"/>
            <a:ext cx="6777317" cy="2636766"/>
          </a:xfrm>
        </p:spPr>
        <p:txBody>
          <a:bodyPr>
            <a:normAutofit fontScale="85000" lnSpcReduction="20000"/>
          </a:bodyPr>
          <a:lstStyle/>
          <a:p>
            <a:pPr lvl="0" indent="-342900">
              <a:spcBef>
                <a:spcPts val="256"/>
              </a:spcBef>
              <a:buClr>
                <a:schemeClr val="dk1"/>
              </a:buClr>
              <a:buSzPct val="100000"/>
              <a:buChar char="•"/>
            </a:pPr>
            <a:r>
              <a:rPr lang="tr-TR" sz="1600" b="1" dirty="0"/>
              <a:t>4.Oturum:</a:t>
            </a:r>
            <a:r>
              <a:rPr lang="tr-TR" sz="1600" dirty="0"/>
              <a:t> </a:t>
            </a:r>
            <a:r>
              <a:rPr lang="tr-TR" sz="1600" dirty="0">
                <a:solidFill>
                  <a:srgbClr val="FF0000"/>
                </a:solidFill>
              </a:rPr>
              <a:t>Dengeli bir diyetin önemi, özellikle </a:t>
            </a:r>
            <a:r>
              <a:rPr lang="tr-TR" sz="1600" dirty="0" err="1">
                <a:solidFill>
                  <a:srgbClr val="FF0000"/>
                </a:solidFill>
              </a:rPr>
              <a:t>fertiliteyi</a:t>
            </a:r>
            <a:r>
              <a:rPr lang="tr-TR" sz="1600" dirty="0">
                <a:solidFill>
                  <a:srgbClr val="FF0000"/>
                </a:solidFill>
              </a:rPr>
              <a:t> güçlendiren beslenmeye odaklandı.</a:t>
            </a:r>
          </a:p>
          <a:p>
            <a:pPr lvl="0" indent="-342900">
              <a:spcBef>
                <a:spcPts val="256"/>
              </a:spcBef>
              <a:buClr>
                <a:schemeClr val="dk1"/>
              </a:buClr>
              <a:buSzPct val="100000"/>
              <a:buChar char="•"/>
            </a:pPr>
            <a:r>
              <a:rPr lang="tr-TR" sz="1600" b="1" dirty="0"/>
              <a:t>5.Oturum</a:t>
            </a:r>
            <a:r>
              <a:rPr lang="tr-TR" sz="1600" b="1" dirty="0">
                <a:solidFill>
                  <a:srgbClr val="FF0000"/>
                </a:solidFill>
              </a:rPr>
              <a:t>: </a:t>
            </a:r>
            <a:r>
              <a:rPr lang="tr-TR" sz="1600" dirty="0">
                <a:solidFill>
                  <a:srgbClr val="FF0000"/>
                </a:solidFill>
              </a:rPr>
              <a:t>Bilişsel yeniden yapılandırma örnekleri egzersizler aracılığıyla sağlandı.</a:t>
            </a:r>
            <a:r>
              <a:rPr lang="tr-TR" sz="1600" dirty="0"/>
              <a:t> Ayrıca duygusal dalgalanmaları kaydetmek için duygu takvimine yer verildi.</a:t>
            </a:r>
          </a:p>
          <a:p>
            <a:pPr lvl="0" indent="-342900">
              <a:spcBef>
                <a:spcPts val="256"/>
              </a:spcBef>
              <a:buClr>
                <a:schemeClr val="dk1"/>
              </a:buClr>
              <a:buSzPct val="100000"/>
              <a:buChar char="•"/>
            </a:pPr>
            <a:r>
              <a:rPr lang="tr-TR" sz="1600" b="1" dirty="0"/>
              <a:t>6.Oturum: </a:t>
            </a:r>
            <a:r>
              <a:rPr lang="tr-TR" sz="1600" dirty="0">
                <a:solidFill>
                  <a:srgbClr val="FF0000"/>
                </a:solidFill>
              </a:rPr>
              <a:t>10 dakikalık diyafram solunumu tekniğinin, 15 dakikalık rehberli görselleştirme tekniği ile birleştirilmiş uygulaması. </a:t>
            </a:r>
            <a:r>
              <a:rPr lang="tr-TR" sz="1600" dirty="0"/>
              <a:t>Tekniklerin detayları ayrıca katılımcılara evde egzersiz yapmaları için CD formunda verildi. Hastalara, tekniği günlük olarak (sabah ve gece) uygulamaları önerildi.</a:t>
            </a:r>
          </a:p>
          <a:p>
            <a:pPr lvl="0" indent="-342900">
              <a:spcBef>
                <a:spcPts val="256"/>
              </a:spcBef>
              <a:buClr>
                <a:schemeClr val="dk1"/>
              </a:buClr>
              <a:buSzPct val="100000"/>
              <a:buChar char="•"/>
            </a:pPr>
            <a:r>
              <a:rPr lang="tr-TR" sz="1600" b="1" dirty="0">
                <a:solidFill>
                  <a:schemeClr val="tx1"/>
                </a:solidFill>
              </a:rPr>
              <a:t>7.Oturum:</a:t>
            </a:r>
            <a:r>
              <a:rPr lang="tr-TR" sz="1600" dirty="0">
                <a:solidFill>
                  <a:srgbClr val="FF0000"/>
                </a:solidFill>
              </a:rPr>
              <a:t>Önceki oturumlarda tanıtılan tüm yöntemlerin ve tekniklerin genel bir değerlendirmesi yapıldı.</a:t>
            </a:r>
          </a:p>
          <a:p>
            <a:pPr lvl="0" indent="-342900">
              <a:spcBef>
                <a:spcPts val="256"/>
              </a:spcBef>
              <a:buClr>
                <a:schemeClr val="dk1"/>
              </a:buClr>
              <a:buSzPct val="100000"/>
              <a:buChar char="•"/>
            </a:pPr>
            <a:r>
              <a:rPr lang="tr-TR" sz="1600" b="1" dirty="0"/>
              <a:t>8.Oturum:</a:t>
            </a:r>
            <a:r>
              <a:rPr lang="tr-TR" sz="1600" dirty="0"/>
              <a:t> Her iki gruptan katılımcılardan anketleri ikinci kez doldurmaları istendi.</a:t>
            </a:r>
          </a:p>
          <a:p>
            <a:endParaRPr lang="tr-TR" dirty="0"/>
          </a:p>
        </p:txBody>
      </p:sp>
    </p:spTree>
    <p:extLst>
      <p:ext uri="{BB962C8B-B14F-4D97-AF65-F5344CB8AC3E}">
        <p14:creationId xmlns:p14="http://schemas.microsoft.com/office/powerpoint/2010/main" val="56857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TotalTime>
  <Words>1745</Words>
  <Application>Microsoft Office PowerPoint</Application>
  <PresentationFormat>Ekran Gösterisi (4:3)</PresentationFormat>
  <Paragraphs>60</Paragraphs>
  <Slides>22</Slides>
  <Notes>18</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Austin</vt:lpstr>
      <vt:lpstr>PowerPoint Sunusu</vt:lpstr>
      <vt:lpstr>GİRİŞ</vt:lpstr>
      <vt:lpstr>PowerPoint Sunusu</vt:lpstr>
      <vt:lpstr>PowerPoint Sunusu</vt:lpstr>
      <vt:lpstr>MALZEME VE YÖNTEM</vt:lpstr>
      <vt:lpstr>PowerPoint Sunusu</vt:lpstr>
      <vt:lpstr>PowerPoint Sunusu</vt:lpstr>
      <vt:lpstr>MÜDAHALE</vt:lpstr>
      <vt:lpstr>PowerPoint Sunusu</vt:lpstr>
      <vt:lpstr>ÖLÇÜMLER</vt:lpstr>
      <vt:lpstr>İSTATİSTİKSEL ANALİZ</vt:lpstr>
      <vt:lpstr>SONUÇ</vt:lpstr>
      <vt:lpstr> DASS-21 puanlarına dayalı depresyon, anksiyete ve stres açısından, başlangıç ölçümü gruplar arasında istatistiksel olarak anlamlı bir fark göstermedi (p=0.080). Ancak ikinci ölçüm sırasında, müdahale grubu depresyon, anksiyete ve stres belirtilerinde ve genel ölçümlerde istatistiksel olarak anlamlı bir azalma gösterdi, kontrol grubuna kıyasla (p&lt;0.001). İki ölçüm arasındaki grup içi farkların değerlendirilmesi, kontrol grubunda belirgin bir semptom artışını (p&lt;0.001) ve müdahale grubunda belirgin bir azalmayı (p&lt;0.001) ortaya koydu. Sonuç olarak, tüm boyutlardaki ve aynı zamanda toplam puanındaki varyansın gruplar arasında anlamlı derecede farklı olduğu görünmektedir (tablo 2).</vt:lpstr>
      <vt:lpstr>PowerPoint Sunusu</vt:lpstr>
      <vt:lpstr>PowerPoint Sunusu</vt:lpstr>
      <vt:lpstr>PowerPoint Sunusu</vt:lpstr>
      <vt:lpstr>PowerPoint Sunusu</vt:lpstr>
      <vt:lpstr>BAĞIMSIZ DEĞİŞKENLER</vt:lpstr>
      <vt:lpstr>İVF sonucu ile psikolojik ölçekler arasında pss-14 dışında anlamlı bir korelasyon gözlemlenmedi.  </vt:lpstr>
      <vt:lpstr>TARTIŞMA</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cerenbekar.123@gmail.com</cp:lastModifiedBy>
  <cp:revision>7</cp:revision>
  <dcterms:created xsi:type="dcterms:W3CDTF">2023-12-08T12:01:23Z</dcterms:created>
  <dcterms:modified xsi:type="dcterms:W3CDTF">2023-12-19T06:51:37Z</dcterms:modified>
</cp:coreProperties>
</file>