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62" r:id="rId5"/>
    <p:sldId id="263" r:id="rId6"/>
    <p:sldId id="258" r:id="rId7"/>
    <p:sldId id="259" r:id="rId8"/>
    <p:sldId id="267" r:id="rId9"/>
    <p:sldId id="268" r:id="rId10"/>
    <p:sldId id="269" r:id="rId11"/>
    <p:sldId id="265" r:id="rId12"/>
    <p:sldId id="266" r:id="rId13"/>
    <p:sldId id="260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350C-A0AC-4D55-9502-50312599FCE0}" type="datetimeFigureOut">
              <a:rPr lang="tr-TR" smtClean="0"/>
              <a:t>04.04.2017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0CDE9F2-C215-4169-B666-83839C2D6E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4827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350C-A0AC-4D55-9502-50312599FCE0}" type="datetimeFigureOut">
              <a:rPr lang="tr-TR" smtClean="0"/>
              <a:t>04.04.2017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0CDE9F2-C215-4169-B666-83839C2D6E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6942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350C-A0AC-4D55-9502-50312599FCE0}" type="datetimeFigureOut">
              <a:rPr lang="tr-TR" smtClean="0"/>
              <a:t>04.04.2017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0CDE9F2-C215-4169-B666-83839C2D6EAB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18953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350C-A0AC-4D55-9502-50312599FCE0}" type="datetimeFigureOut">
              <a:rPr lang="tr-TR" smtClean="0"/>
              <a:t>04.04.2017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0CDE9F2-C215-4169-B666-83839C2D6E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04126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350C-A0AC-4D55-9502-50312599FCE0}" type="datetimeFigureOut">
              <a:rPr lang="tr-TR" smtClean="0"/>
              <a:t>04.04.2017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0CDE9F2-C215-4169-B666-83839C2D6EAB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88049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350C-A0AC-4D55-9502-50312599FCE0}" type="datetimeFigureOut">
              <a:rPr lang="tr-TR" smtClean="0"/>
              <a:t>04.04.2017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0CDE9F2-C215-4169-B666-83839C2D6E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80744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350C-A0AC-4D55-9502-50312599FCE0}" type="datetimeFigureOut">
              <a:rPr lang="tr-TR" smtClean="0"/>
              <a:t>04.04.2017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E9F2-C215-4169-B666-83839C2D6E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8931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350C-A0AC-4D55-9502-50312599FCE0}" type="datetimeFigureOut">
              <a:rPr lang="tr-TR" smtClean="0"/>
              <a:t>04.04.2017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E9F2-C215-4169-B666-83839C2D6E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8144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350C-A0AC-4D55-9502-50312599FCE0}" type="datetimeFigureOut">
              <a:rPr lang="tr-TR" smtClean="0"/>
              <a:t>04.04.2017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E9F2-C215-4169-B666-83839C2D6E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9943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350C-A0AC-4D55-9502-50312599FCE0}" type="datetimeFigureOut">
              <a:rPr lang="tr-TR" smtClean="0"/>
              <a:t>04.04.2017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0CDE9F2-C215-4169-B666-83839C2D6E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5063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350C-A0AC-4D55-9502-50312599FCE0}" type="datetimeFigureOut">
              <a:rPr lang="tr-TR" smtClean="0"/>
              <a:t>04.04.2017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0CDE9F2-C215-4169-B666-83839C2D6E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7764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350C-A0AC-4D55-9502-50312599FCE0}" type="datetimeFigureOut">
              <a:rPr lang="tr-TR" smtClean="0"/>
              <a:t>04.04.2017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0CDE9F2-C215-4169-B666-83839C2D6E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8902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350C-A0AC-4D55-9502-50312599FCE0}" type="datetimeFigureOut">
              <a:rPr lang="tr-TR" smtClean="0"/>
              <a:t>04.04.2017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E9F2-C215-4169-B666-83839C2D6E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7202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350C-A0AC-4D55-9502-50312599FCE0}" type="datetimeFigureOut">
              <a:rPr lang="tr-TR" smtClean="0"/>
              <a:t>04.04.2017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E9F2-C215-4169-B666-83839C2D6E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4536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350C-A0AC-4D55-9502-50312599FCE0}" type="datetimeFigureOut">
              <a:rPr lang="tr-TR" smtClean="0"/>
              <a:t>04.04.2017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E9F2-C215-4169-B666-83839C2D6E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0640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350C-A0AC-4D55-9502-50312599FCE0}" type="datetimeFigureOut">
              <a:rPr lang="tr-TR" smtClean="0"/>
              <a:t>04.04.2017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0CDE9F2-C215-4169-B666-83839C2D6E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1896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5350C-A0AC-4D55-9502-50312599FCE0}" type="datetimeFigureOut">
              <a:rPr lang="tr-TR" smtClean="0"/>
              <a:t>04.04.2017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0CDE9F2-C215-4169-B666-83839C2D6E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8712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703384"/>
            <a:ext cx="9144000" cy="1946031"/>
          </a:xfrm>
        </p:spPr>
        <p:txBody>
          <a:bodyPr>
            <a:normAutofit/>
          </a:bodyPr>
          <a:lstStyle/>
          <a:p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3600" dirty="0"/>
              <a:t/>
            </a:r>
            <a:br>
              <a:rPr lang="en-US" sz="3600" dirty="0"/>
            </a:b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043354"/>
            <a:ext cx="8944708" cy="4214446"/>
          </a:xfrm>
        </p:spPr>
        <p:txBody>
          <a:bodyPr>
            <a:normAutofit/>
          </a:bodyPr>
          <a:lstStyle/>
          <a:p>
            <a:pPr algn="r"/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Skin Plaques in a Woman with Renal Disease</a:t>
            </a:r>
            <a:endParaRPr lang="tr-TR" sz="36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tr-TR" sz="24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tr-TR" sz="24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tr-TR" sz="24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KTÜ Tıp Fakültesi Aile Hekimliği ABD </a:t>
            </a:r>
            <a:b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Arş.Gör.Dr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Hatice Çavuş</a:t>
            </a:r>
          </a:p>
          <a:p>
            <a:pPr algn="r"/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04.04.2017</a:t>
            </a:r>
          </a:p>
        </p:txBody>
      </p:sp>
    </p:spTree>
    <p:extLst>
      <p:ext uri="{BB962C8B-B14F-4D97-AF65-F5344CB8AC3E}">
        <p14:creationId xmlns:p14="http://schemas.microsoft.com/office/powerpoint/2010/main" val="2881262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35015" y="1137139"/>
            <a:ext cx="9659816" cy="4630616"/>
          </a:xfrm>
        </p:spPr>
        <p:txBody>
          <a:bodyPr>
            <a:normAutofit/>
          </a:bodyPr>
          <a:lstStyle/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Hızlı ilerleyen deri nekrozları ağrılıdır ve iyileşmeyen ülserler oluşur.</a:t>
            </a: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Belirli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tanı testi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yoktur.Şüpheli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lezyonların varlığında 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artmış kalsiyum, fosfor ve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paratiroid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hormonu seviyeleri tanıyı destekler.</a:t>
            </a: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Histopatoloji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damar duvarlarının kalsifikasyonu ve yağ doku nekrozu 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nekrozu görülür.</a:t>
            </a:r>
          </a:p>
        </p:txBody>
      </p:sp>
    </p:spTree>
    <p:extLst>
      <p:ext uri="{BB962C8B-B14F-4D97-AF65-F5344CB8AC3E}">
        <p14:creationId xmlns:p14="http://schemas.microsoft.com/office/powerpoint/2010/main" val="1959677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27212" y="1441938"/>
            <a:ext cx="9497280" cy="39300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Tedavi; 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Kalsiyum ve fosfor düzeylerini normale getirmek , hemodiyaliz, 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yara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debridmanı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hiperbarik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oksijen tedavisi ve antibiyotikler</a:t>
            </a: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Hiperparatiroidizm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tıbbi tedaviye cevap vermezse,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paratiroidektomi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gerekebilir.</a:t>
            </a:r>
          </a:p>
        </p:txBody>
      </p:sp>
    </p:spTree>
    <p:extLst>
      <p:ext uri="{BB962C8B-B14F-4D97-AF65-F5344CB8AC3E}">
        <p14:creationId xmlns:p14="http://schemas.microsoft.com/office/powerpoint/2010/main" val="29609830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38227" y="1254370"/>
            <a:ext cx="8915400" cy="37776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Nekrotizan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vaskülit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Kollajen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doku hastalığı,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inflamatuvar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barsak hastalığı veya 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malignite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hastalarında görülür.</a:t>
            </a:r>
          </a:p>
          <a:p>
            <a:pPr marL="0" indent="0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Lezyonlar genellikle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pruritik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ağrılıdır.</a:t>
            </a: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Genellikle ateş,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artralji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halsizlik de eşlik eder.</a:t>
            </a:r>
          </a:p>
        </p:txBody>
      </p:sp>
    </p:spTree>
    <p:extLst>
      <p:ext uri="{BB962C8B-B14F-4D97-AF65-F5344CB8AC3E}">
        <p14:creationId xmlns:p14="http://schemas.microsoft.com/office/powerpoint/2010/main" val="5196452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85828" y="1184030"/>
            <a:ext cx="8915400" cy="41030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Nefrojenik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sistemik </a:t>
            </a:r>
            <a:r>
              <a:rPr lang="tr-T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fibrozis</a:t>
            </a: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Altta yatan böbrek hastalığı varlığında ortaya çıkar.</a:t>
            </a: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Lezyonlar tipik olarak,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eritemli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papüler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düz plaklar halindedir.</a:t>
            </a: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Fibrozisli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deri bölgesi kalın ve odunsu bir haldedir.</a:t>
            </a:r>
          </a:p>
          <a:p>
            <a:pPr marL="0" indent="0">
              <a:buNone/>
            </a:pPr>
            <a:endParaRPr lang="tr-T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9581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27212" y="1195753"/>
            <a:ext cx="8915400" cy="43844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Periferal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arter hastalığı</a:t>
            </a:r>
          </a:p>
          <a:p>
            <a:pPr marL="0" indent="0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Ülser ve nekroza neden olabilir; nekroz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bilateral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olabilir.</a:t>
            </a: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Ülserler tipik olarak ayak parmakları, topuklar ve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tibia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anterior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kısmında görülürken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gövde ve üst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ekstremite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genellikle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etkilenmez.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Periferik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nabızlar alınamayabilir.</a:t>
            </a: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813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20997" y="808892"/>
            <a:ext cx="8915400" cy="5052646"/>
          </a:xfrm>
        </p:spPr>
        <p:txBody>
          <a:bodyPr>
            <a:normAutofit/>
          </a:bodyPr>
          <a:lstStyle/>
          <a:p>
            <a:r>
              <a:rPr 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Warfarine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bağlı deri nekrozu </a:t>
            </a: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Varfarine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bağlı deri nekrozu genellikle tedavi başlangıcından 3-6 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gün sonra ortaya çıkar ve tedavinin kesilmesiyle geriler.</a:t>
            </a:r>
          </a:p>
          <a:p>
            <a:pPr marL="0" indent="0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Nekroz, özellikle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subkutan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yağ dokuda görülür.</a:t>
            </a: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Döküntüler ağrılıdır,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peteşiler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24-48 saat içinde gelişir,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hemorajik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büller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ilerler ve nekrotik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eskara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dönüşür.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94900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54015" y="105507"/>
            <a:ext cx="4419600" cy="701675"/>
          </a:xfrm>
        </p:spPr>
        <p:txBody>
          <a:bodyPr/>
          <a:lstStyle/>
          <a:p>
            <a:r>
              <a:rPr lang="tr-TR" dirty="0"/>
              <a:t> 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Özet: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54015" y="984737"/>
            <a:ext cx="10544908" cy="545123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Kalsifik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üremik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arteriopati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Küçük damar kalsifikasyonu ve deri nekroz;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kutanöz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lezyonlar ağrılı ve ülseredir; Genellikle son dönem böbrek hastası olup hemodiyaliz tedavisi alan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hastlar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yakın geçmişte böbrek nakli yapılmış hastalarda görülür.</a:t>
            </a:r>
          </a:p>
          <a:p>
            <a:pPr marL="0" indent="0">
              <a:buNone/>
            </a:pP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Nekrotizan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vaskülit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Pruritik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ağrılı lezyonlar genellikle ateş, eklem ağrısı ve halsizlikle birlikte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görülür.Kollajen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doku hastalıkları,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inflamatuvar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bağırsak hastalığı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malignite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hastalarında ortaya çıkar.</a:t>
            </a:r>
          </a:p>
          <a:p>
            <a:pPr marL="0" indent="0">
              <a:buNone/>
            </a:pP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Nefrojenik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sistemik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fibrozis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Lezyonlar tipik olarak,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eritemli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papüler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düz plaklar halindedir.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Fibrozisli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deri bölgesi kalın ve odunsu bir haldedir.</a:t>
            </a:r>
          </a:p>
          <a:p>
            <a:pPr marL="0" indent="0">
              <a:buNone/>
            </a:pP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Periferal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arter  hastalığı: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Periferik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nabız alınmaz ve nekroz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bilateral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olabilir.Ülserler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tipik olarak ayak parmakları, topuklar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tibia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anterior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bölgesinde görülürken, gövde ve üst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ekstremite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genellikle etkilenmez.</a:t>
            </a:r>
          </a:p>
          <a:p>
            <a:pPr marL="0" indent="0">
              <a:buNone/>
            </a:pP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Warfarine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bağlı deri nekrozu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Genellikle tedaviye başlandıktan 3-6 gün sonra ortaya çıkar ve nekrotik lezyonlar tedavi kesildikten sonra geriler. Döküntüler ağrılıdır,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peteşiler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24-48 saat içinde gelişir,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hemorajik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büller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ilerler ve nekrotik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eskara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dönüşür.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612906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15683" y="1464129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Kaynak:</a:t>
            </a: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American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Family Physician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443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741612" y="623033"/>
            <a:ext cx="2807677" cy="877521"/>
          </a:xfrm>
        </p:spPr>
        <p:txBody>
          <a:bodyPr>
            <a:normAutofit/>
          </a:bodyPr>
          <a:lstStyle/>
          <a:p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Anamnez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44 yaşındaki bir kadın hasta;</a:t>
            </a:r>
          </a:p>
          <a:p>
            <a:pPr marL="0" indent="0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ekstremitede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lokalize şiddetli ağrı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şikayeti ile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başvurdu.</a:t>
            </a: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Diabetes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mellitus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hemodiyaliz gerektiren son dönem böbrek 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yetmezliği mevcuttu.</a:t>
            </a: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781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35369" y="1242646"/>
            <a:ext cx="9771185" cy="4887425"/>
          </a:xfrm>
        </p:spPr>
        <p:txBody>
          <a:bodyPr/>
          <a:lstStyle/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Hastaneye yatışının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gününde, 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kalça ve uyluklarda düzensiz sınırlı,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hiperpigmente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plaklar oluştu.</a:t>
            </a: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Plakların büyüklüğü giderek arttı.</a:t>
            </a: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Deride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kabarcıklanma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parçalanma başladı .</a:t>
            </a:r>
          </a:p>
          <a:p>
            <a:pPr marL="0" indent="0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3212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6899" t="22047" r="59315" b="57531"/>
          <a:stretch/>
        </p:blipFill>
        <p:spPr>
          <a:xfrm>
            <a:off x="2685424" y="281354"/>
            <a:ext cx="4911130" cy="3238134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2"/>
          <a:srcRect l="17094" t="46324" r="59402" b="33162"/>
          <a:stretch/>
        </p:blipFill>
        <p:spPr>
          <a:xfrm>
            <a:off x="2685424" y="3519488"/>
            <a:ext cx="4911130" cy="2822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104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247900" y="681648"/>
            <a:ext cx="4226169" cy="947860"/>
          </a:xfrm>
        </p:spPr>
        <p:txBody>
          <a:bodyPr>
            <a:normAutofit/>
          </a:bodyPr>
          <a:lstStyle/>
          <a:p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Laboratuvar 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47900" y="1992923"/>
            <a:ext cx="8915400" cy="3777622"/>
          </a:xfrm>
        </p:spPr>
        <p:txBody>
          <a:bodyPr/>
          <a:lstStyle/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İyonize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4.28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 per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(1.07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mmol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L)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Fosfor: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5.9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 per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(1.91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mmol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L)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Parathormon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483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mL (483 ng per L)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Protein C aktivitesi :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41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percent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rotein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aktivitesi: 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325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percent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63261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46738" y="1110517"/>
            <a:ext cx="9226062" cy="4351338"/>
          </a:xfrm>
        </p:spPr>
        <p:txBody>
          <a:bodyPr/>
          <a:lstStyle/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Deri biyopsisinde;</a:t>
            </a:r>
          </a:p>
          <a:p>
            <a:pPr>
              <a:buFont typeface="Wingdings" panose="05000000000000000000" pitchFamily="2" charset="2"/>
              <a:buChar char="ü"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Dermisin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derin tabakasında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fokal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nekroz ve 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mikrotrombus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Damar duvarlarında kalsifikasyon </a:t>
            </a:r>
          </a:p>
        </p:txBody>
      </p:sp>
    </p:spTree>
    <p:extLst>
      <p:ext uri="{BB962C8B-B14F-4D97-AF65-F5344CB8AC3E}">
        <p14:creationId xmlns:p14="http://schemas.microsoft.com/office/powerpoint/2010/main" val="2066282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64676" y="1019908"/>
            <a:ext cx="9689123" cy="5157055"/>
          </a:xfrm>
        </p:spPr>
        <p:txBody>
          <a:bodyPr/>
          <a:lstStyle/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Hastanın öyküsü ve fizik muayenesinden yola çıkarak, aşağıdakilerden hangisi en olası tanıdır?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A.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Kalsifik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üremik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arteriolopati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B.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Nekrotizan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vaskülit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C.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Nefrojenik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sistemik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fibrozis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D.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Periferik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arter hastalığı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E.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Varfarin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Coumadin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tedavisine bağlı deri nekrozu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9031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206065" y="571356"/>
            <a:ext cx="8911687" cy="741629"/>
          </a:xfrm>
        </p:spPr>
        <p:txBody>
          <a:bodyPr>
            <a:normAutofit/>
          </a:bodyPr>
          <a:lstStyle/>
          <a:p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Tartışma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67889" y="1617784"/>
            <a:ext cx="8915400" cy="3777622"/>
          </a:xfrm>
        </p:spPr>
        <p:txBody>
          <a:bodyPr/>
          <a:lstStyle/>
          <a:p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Kalsifilaksi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da bilinen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kalsifik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üremik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arteriolopati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küçük damar kalsifikasyonu ve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kutanöz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nekroz ile karakterizedir.</a:t>
            </a: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durum öncelikle, son dönem böbrek yetmezliğine bağlı diyalize giren veya yakın zamanda böbrek nakli yapılan hastalarda görülür.</a:t>
            </a: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Ayrıca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hiperparatiroidizm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alkolik siroz veya kemoterapi tedavisi alan meme kanserli hastalarda da bildirilmiştir.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86294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47446" y="1219200"/>
            <a:ext cx="9864969" cy="4817086"/>
          </a:xfrm>
        </p:spPr>
        <p:txBody>
          <a:bodyPr>
            <a:normAutofit/>
          </a:bodyPr>
          <a:lstStyle/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Diyaliz hastalarında 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prevalansı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yaklaşık % 4'tür.</a:t>
            </a:r>
          </a:p>
          <a:p>
            <a:pPr marL="0" indent="0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Ölüm genellikle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sekonder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enfeksiyon ve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sepsise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bağlıdır ; Ölüm oranı 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%80’e varabilir.</a:t>
            </a: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Patogenezi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belirsizdir, ancak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hiperparatiroidizm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 vitamini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replasmanı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hiperfosfatemi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hiperkalsemi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koagülasyon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bozuklukları ile  ilişkili 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olabileceği düşünülmektedir.</a:t>
            </a:r>
          </a:p>
        </p:txBody>
      </p:sp>
    </p:spTree>
    <p:extLst>
      <p:ext uri="{BB962C8B-B14F-4D97-AF65-F5344CB8AC3E}">
        <p14:creationId xmlns:p14="http://schemas.microsoft.com/office/powerpoint/2010/main" val="96126655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164</TotalTime>
  <Words>672</Words>
  <Application>Microsoft Office PowerPoint</Application>
  <PresentationFormat>Özel</PresentationFormat>
  <Paragraphs>112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Duman</vt:lpstr>
      <vt:lpstr>            </vt:lpstr>
      <vt:lpstr>Anamnez: </vt:lpstr>
      <vt:lpstr>PowerPoint Sunusu</vt:lpstr>
      <vt:lpstr>PowerPoint Sunusu</vt:lpstr>
      <vt:lpstr>Laboratuvar :</vt:lpstr>
      <vt:lpstr>PowerPoint Sunusu</vt:lpstr>
      <vt:lpstr>PowerPoint Sunusu</vt:lpstr>
      <vt:lpstr>Tartışma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 Özet: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Win7</cp:lastModifiedBy>
  <cp:revision>24</cp:revision>
  <dcterms:created xsi:type="dcterms:W3CDTF">2017-04-02T14:21:34Z</dcterms:created>
  <dcterms:modified xsi:type="dcterms:W3CDTF">2017-04-04T09:38:42Z</dcterms:modified>
</cp:coreProperties>
</file>