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8"/>
  </p:notesMasterIdLst>
  <p:sldIdLst>
    <p:sldId id="256" r:id="rId2"/>
    <p:sldId id="304" r:id="rId3"/>
    <p:sldId id="315" r:id="rId4"/>
    <p:sldId id="268" r:id="rId5"/>
    <p:sldId id="269" r:id="rId6"/>
    <p:sldId id="270" r:id="rId7"/>
    <p:sldId id="330" r:id="rId8"/>
    <p:sldId id="257" r:id="rId9"/>
    <p:sldId id="316" r:id="rId10"/>
    <p:sldId id="312" r:id="rId11"/>
    <p:sldId id="267" r:id="rId12"/>
    <p:sldId id="281" r:id="rId13"/>
    <p:sldId id="328" r:id="rId14"/>
    <p:sldId id="329" r:id="rId15"/>
    <p:sldId id="306" r:id="rId16"/>
    <p:sldId id="314" r:id="rId17"/>
    <p:sldId id="317" r:id="rId18"/>
    <p:sldId id="318" r:id="rId19"/>
    <p:sldId id="299" r:id="rId20"/>
    <p:sldId id="327" r:id="rId21"/>
    <p:sldId id="309" r:id="rId22"/>
    <p:sldId id="326" r:id="rId23"/>
    <p:sldId id="310" r:id="rId24"/>
    <p:sldId id="305" r:id="rId25"/>
    <p:sldId id="293" r:id="rId26"/>
    <p:sldId id="324" r:id="rId27"/>
    <p:sldId id="271" r:id="rId28"/>
    <p:sldId id="272" r:id="rId29"/>
    <p:sldId id="313" r:id="rId30"/>
    <p:sldId id="325" r:id="rId31"/>
    <p:sldId id="331" r:id="rId32"/>
    <p:sldId id="260" r:id="rId33"/>
    <p:sldId id="261" r:id="rId34"/>
    <p:sldId id="311" r:id="rId35"/>
    <p:sldId id="266" r:id="rId36"/>
    <p:sldId id="323" r:id="rId37"/>
    <p:sldId id="300" r:id="rId38"/>
    <p:sldId id="322" r:id="rId39"/>
    <p:sldId id="319" r:id="rId40"/>
    <p:sldId id="320" r:id="rId41"/>
    <p:sldId id="303" r:id="rId42"/>
    <p:sldId id="263" r:id="rId43"/>
    <p:sldId id="264" r:id="rId44"/>
    <p:sldId id="265" r:id="rId45"/>
    <p:sldId id="308" r:id="rId46"/>
    <p:sldId id="274" r:id="rId47"/>
    <p:sldId id="307" r:id="rId48"/>
    <p:sldId id="275" r:id="rId49"/>
    <p:sldId id="276" r:id="rId50"/>
    <p:sldId id="277" r:id="rId51"/>
    <p:sldId id="278" r:id="rId52"/>
    <p:sldId id="279" r:id="rId53"/>
    <p:sldId id="280" r:id="rId54"/>
    <p:sldId id="283" r:id="rId55"/>
    <p:sldId id="284" r:id="rId56"/>
    <p:sldId id="285" r:id="rId5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AB"/>
    <a:srgbClr val="FF0000"/>
    <a:srgbClr val="0101AF"/>
    <a:srgbClr val="2F02AE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9661" autoAdjust="0"/>
  </p:normalViewPr>
  <p:slideViewPr>
    <p:cSldViewPr>
      <p:cViewPr>
        <p:scale>
          <a:sx n="69" d="100"/>
          <a:sy n="69" d="100"/>
        </p:scale>
        <p:origin x="-2082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6D8331-66E9-44DC-B07E-0BA4B0A18B12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52B232-A11A-456A-ADF6-11E60E000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965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938A10-3199-4240-A32E-838F913F9157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06E377-8D90-411C-A5B4-73664CC6974E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DB43A9-C32B-4A40-A0CB-E1BC2DD7C857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6DFEE3-AD84-4A11-8963-4D867C8838FE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7E8AAC-6AC1-4928-83F0-2E05F0D527E1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CE93B5-E6DA-43CC-83BC-9DFC3EBC2DAB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01E9A5-E3EE-4F4F-94BE-86018F1E874C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CCCADB-6E67-4782-8FD7-1D9B84F49789}" type="slidenum">
              <a:rPr lang="tr-TR" smtClean="0"/>
              <a:pPr>
                <a:defRPr/>
              </a:pPr>
              <a:t>49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2CA4EC-BCC4-485A-B487-EEF1C5563DEB}" type="slidenum">
              <a:rPr lang="tr-TR" smtClean="0"/>
              <a:pPr>
                <a:defRPr/>
              </a:pPr>
              <a:t>50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4F91EF-83CD-40A5-9744-E358EE2E402F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36EFE-575E-43F2-891A-469E9041F0F1}" type="slidenum">
              <a:rPr lang="tr-TR" smtClean="0"/>
              <a:pPr>
                <a:defRPr/>
              </a:pPr>
              <a:t>52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8AF34-F884-4318-837B-366FA8406F53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D6DB15-8FF9-44B9-A9A3-8F1A734FDA4B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24932-B8A2-4BB8-948A-3386736CA3F0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011AE3-3569-44C9-933D-95F249C667C2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EF0404-4184-4805-B4A2-99F00088B650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3098A9-267D-49D4-BB15-B16E9F7FF62B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7E575C-05A7-4B3B-AE76-A447587C3B1D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8930C2-FB04-4A27-BCC8-1F7129F20FDB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647984-C69E-45AF-86A7-BB02A3DE0AD9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AD6F08-B959-4EAC-B629-A4C710068977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10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C0FCC78-CA81-4936-B4F2-55EFDDD9B3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8B33-E47C-4232-9E96-9DDD48520794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58AE1-2978-4C03-ADEC-C7D4C0C31B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CDECA-FBC9-497D-A5D3-B52A65DFD785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D1B9F-BAF0-46D0-9908-AF3DA48798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Asıl başlık stili için tıklatın</a:t>
            </a:r>
            <a:endParaRPr lang="tr-TR"/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C5C02-D7F5-4E95-A429-24B041F6EDCE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3076-767D-4C79-BED5-442D2C0D53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51DB-4BAB-43BB-AD4F-CBDF0DE8B7A7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34EA-E85B-4CEA-9C0E-022A9AA3D9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92D5B-B003-4175-B260-09F7BF9F9139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F2DE-B81C-4E43-8F21-700DD5F136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C0B21-42B1-476F-9258-ABB35B5363DD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8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C7721F-8835-48BF-A0F8-5325F42E53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81015B-D19D-4C0C-813E-45F9CCD3A8F1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6" name="Slayt Numarası Yer Tutucus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C673A0-D7D5-4515-859C-995D4ADBAC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Altbilgi Yer Tutucusu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Veri Yer Tutucusu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4D5A0B-234B-4821-8CC8-5C566E0A1FB0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8" name="Slayt Numarası Yer Tutucus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95A9DF-30C7-4422-847D-519A3C3160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61412-18FA-4733-A1E5-07CD65405322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9E687-E553-4E4C-9B49-571670D13C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F08BB-EF58-4376-AD3E-5A137F6F51B3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F6B355-FBAC-480E-B6DA-A43F9AE15D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70F50-695D-401D-967A-A361294EA50C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36E3-2125-453D-A45F-AF3775BB11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ikdörtgen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D38E4C-5A55-4B74-86BD-EE24D0D1C185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10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D496344-933E-4DDC-8883-7AD3E4120C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Metin Yer Tutucus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DD845-3EEA-43F7-B4C5-1F50B593058B}" type="datetimeFigureOut">
              <a:rPr lang="tr-TR"/>
              <a:pPr>
                <a:defRPr/>
              </a:pPr>
              <a:t>26.02.2015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6AD557-CFAC-46B9-B661-C511D080A0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  <p:sldLayoutId id="2147483711" r:id="rId3"/>
    <p:sldLayoutId id="2147483712" r:id="rId4"/>
    <p:sldLayoutId id="2147483713" r:id="rId5"/>
    <p:sldLayoutId id="2147483708" r:id="rId6"/>
    <p:sldLayoutId id="2147483714" r:id="rId7"/>
    <p:sldLayoutId id="2147483707" r:id="rId8"/>
    <p:sldLayoutId id="2147483715" r:id="rId9"/>
    <p:sldLayoutId id="2147483706" r:id="rId10"/>
    <p:sldLayoutId id="2147483716" r:id="rId11"/>
    <p:sldLayoutId id="2147483705" r:id="rId12"/>
    <p:sldLayoutId id="214748370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31913" y="765175"/>
            <a:ext cx="64770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AnemİLİ</a:t>
            </a:r>
            <a:r>
              <a:rPr lang="tr-TR" dirty="0" smtClean="0"/>
              <a:t> hastaya </a:t>
            </a:r>
            <a:r>
              <a:rPr lang="tr-TR" dirty="0" err="1" smtClean="0"/>
              <a:t>yaklaşIm</a:t>
            </a:r>
            <a:endParaRPr lang="tr-TR" dirty="0"/>
          </a:p>
        </p:txBody>
      </p:sp>
      <p:sp>
        <p:nvSpPr>
          <p:cNvPr id="15362" name="Alt Başlık 2"/>
          <p:cNvSpPr>
            <a:spLocks noGrp="1"/>
          </p:cNvSpPr>
          <p:nvPr>
            <p:ph type="subTitle" idx="1"/>
          </p:nvPr>
        </p:nvSpPr>
        <p:spPr>
          <a:xfrm>
            <a:off x="2463800" y="4508500"/>
            <a:ext cx="6705600" cy="68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tr-TR" sz="2400" dirty="0" err="1" smtClean="0"/>
              <a:t>Dr.Hilal</a:t>
            </a:r>
            <a:r>
              <a:rPr lang="tr-TR" sz="2400" dirty="0" smtClean="0"/>
              <a:t> YILDIZ </a:t>
            </a:r>
          </a:p>
          <a:p>
            <a:pPr eaLnBrk="1" hangingPunct="1">
              <a:defRPr/>
            </a:pPr>
            <a:r>
              <a:rPr lang="tr-TR" sz="2400" dirty="0" smtClean="0"/>
              <a:t>03.02.2015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Anemili Hastaya Yaklaşım</a:t>
            </a:r>
          </a:p>
        </p:txBody>
      </p:sp>
      <p:sp>
        <p:nvSpPr>
          <p:cNvPr id="2969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tr-TR" altLang="tr-TR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1.Öykü</a:t>
            </a:r>
            <a:r>
              <a:rPr lang="tr-TR" altLang="tr-TR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tr-TR" altLang="tr-TR" sz="2400" smtClean="0">
                <a:latin typeface="Arial" charset="0"/>
                <a:cs typeface="Arial" charset="0"/>
              </a:rPr>
              <a:t>(aile öyküsü, aneminin başlangıç  zamanı, transfüzyon, kanama,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tr-TR" altLang="tr-TR" sz="2400" smtClean="0">
                <a:latin typeface="Arial" charset="0"/>
                <a:cs typeface="Arial" charset="0"/>
              </a:rPr>
              <a:t>muhtemel altta yatan hastalığa ait bulgular,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tr-TR" altLang="tr-TR" sz="2400" smtClean="0">
                <a:latin typeface="Arial" charset="0"/>
                <a:cs typeface="Arial" charset="0"/>
              </a:rPr>
              <a:t>kullandıkları ilaçlar, alkol, beslenme, meslek, kilo kaybı…)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tr-TR" altLang="tr-TR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2.Fizik muayene</a:t>
            </a:r>
            <a:r>
              <a:rPr lang="tr-TR" altLang="tr-TR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tr-TR" altLang="tr-TR" sz="2400" smtClean="0">
                <a:latin typeface="Arial" charset="0"/>
                <a:cs typeface="Arial" charset="0"/>
              </a:rPr>
              <a:t>(genel görünüm, göz, baş-boyun, kardiyak,Karın, lenf)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3.Laboratuvar:</a:t>
            </a:r>
            <a:r>
              <a:rPr lang="tr-TR" altLang="tr-TR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tr-TR" altLang="tr-TR" sz="2400" smtClean="0">
                <a:latin typeface="Arial" charset="0"/>
                <a:cs typeface="Arial" charset="0"/>
              </a:rPr>
              <a:t>Tam kan sayımı, PY-retilülosit, uygun  testler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tr-TR" altLang="tr-TR" sz="2400" smtClean="0">
              <a:latin typeface="Arial" charset="0"/>
              <a:cs typeface="Arial" charset="0"/>
            </a:endParaRPr>
          </a:p>
          <a:p>
            <a:endParaRPr lang="tr-TR" altLang="tr-TR" sz="2400" b="1" smtClean="0">
              <a:solidFill>
                <a:srgbClr val="006600"/>
              </a:solidFill>
              <a:latin typeface="Comic Sans MS" pitchFamily="66" charset="0"/>
            </a:endParaRPr>
          </a:p>
          <a:p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/>
              <a:t>Anemi Semptom ve Bulguları</a:t>
            </a:r>
          </a:p>
        </p:txBody>
      </p:sp>
      <p:sp>
        <p:nvSpPr>
          <p:cNvPr id="30722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0723" name="Dikdörtgen 1"/>
          <p:cNvSpPr>
            <a:spLocks noChangeArrowheads="1"/>
          </p:cNvSpPr>
          <p:nvPr/>
        </p:nvSpPr>
        <p:spPr bwMode="auto">
          <a:xfrm>
            <a:off x="827088" y="1412875"/>
            <a:ext cx="6265862" cy="2232025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40000"/>
              </a:lnSpc>
            </a:pPr>
            <a:r>
              <a:rPr lang="tr-TR" altLang="tr-TR"/>
              <a:t>1.Aneminin derecesine                          </a:t>
            </a:r>
          </a:p>
          <a:p>
            <a:pPr>
              <a:lnSpc>
                <a:spcPct val="140000"/>
              </a:lnSpc>
            </a:pPr>
            <a:r>
              <a:rPr lang="tr-TR" altLang="tr-TR"/>
              <a:t>2.Aneminin gelişme hızı</a:t>
            </a:r>
          </a:p>
          <a:p>
            <a:pPr>
              <a:lnSpc>
                <a:spcPct val="140000"/>
              </a:lnSpc>
            </a:pPr>
            <a:r>
              <a:rPr lang="tr-TR" altLang="tr-TR"/>
              <a:t>3.Hastanın kalp-Akc işlevine                  </a:t>
            </a:r>
          </a:p>
          <a:p>
            <a:pPr>
              <a:lnSpc>
                <a:spcPct val="140000"/>
              </a:lnSpc>
            </a:pPr>
            <a:r>
              <a:rPr lang="tr-TR" altLang="tr-TR"/>
              <a:t>4.Hastanın yaşına</a:t>
            </a:r>
          </a:p>
          <a:p>
            <a:pPr>
              <a:lnSpc>
                <a:spcPct val="140000"/>
              </a:lnSpc>
            </a:pPr>
            <a:r>
              <a:rPr lang="tr-TR" altLang="tr-TR"/>
              <a:t>5.Anemiye neden olan altta yatan hastalığa</a:t>
            </a:r>
          </a:p>
        </p:txBody>
      </p:sp>
      <p:sp>
        <p:nvSpPr>
          <p:cNvPr id="30724" name="Dikdörtgen 3"/>
          <p:cNvSpPr>
            <a:spLocks noChangeArrowheads="1"/>
          </p:cNvSpPr>
          <p:nvPr/>
        </p:nvSpPr>
        <p:spPr bwMode="auto">
          <a:xfrm>
            <a:off x="250825" y="3933825"/>
            <a:ext cx="7921625" cy="1916113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tr-TR"/>
              <a:t>Akut gelişen anemilerde Hgb&lt;10 olduğunda semptomatik iken</a:t>
            </a:r>
          </a:p>
          <a:p>
            <a:pPr>
              <a:spcBef>
                <a:spcPct val="20000"/>
              </a:spcBef>
            </a:pPr>
            <a:r>
              <a:rPr lang="tr-TR"/>
              <a:t>Kronik anemilerde kompansasyon mekanizmalarından dolayı ancak </a:t>
            </a:r>
          </a:p>
          <a:p>
            <a:pPr>
              <a:spcBef>
                <a:spcPct val="20000"/>
              </a:spcBef>
            </a:pPr>
            <a:r>
              <a:rPr lang="tr-TR"/>
              <a:t>hgb&lt;7-8 g/dl olduğunda semptomlar ortaya çıkar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tr-TR" sz="32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Kompansasyon</a:t>
            </a:r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Mekanizmaları</a:t>
            </a:r>
            <a:r>
              <a:rPr lang="tr-T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6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sz="2400" smtClean="0">
                <a:latin typeface="Arial" charset="0"/>
                <a:cs typeface="Arial" charset="0"/>
              </a:rPr>
              <a:t>1.Kalp debisi artışı                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sz="2400" smtClean="0">
                <a:latin typeface="Arial" charset="0"/>
                <a:cs typeface="Arial" charset="0"/>
              </a:rPr>
              <a:t> 2.Plazma volüm artışı             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sz="2400" smtClean="0">
                <a:latin typeface="Arial" charset="0"/>
                <a:cs typeface="Arial" charset="0"/>
              </a:rPr>
              <a:t> 3.Solunum sayısında artma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sz="2400" smtClean="0">
                <a:latin typeface="Arial" charset="0"/>
                <a:cs typeface="Arial" charset="0"/>
              </a:rPr>
              <a:t>4.Eritrosit 2-3 DPG düzeyinde artış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sz="2400" smtClean="0">
                <a:latin typeface="Arial" charset="0"/>
                <a:cs typeface="Arial" charset="0"/>
              </a:rPr>
              <a:t>5.EPO düzeyinde artış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6-Anaerobik glikolizde artma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 7-VEGF-angiogenez artışı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ANEMİDE GENEL SEMPTOMLAR</a:t>
            </a:r>
          </a:p>
        </p:txBody>
      </p:sp>
      <p:sp>
        <p:nvSpPr>
          <p:cNvPr id="32770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 sz="2400" smtClean="0">
                <a:latin typeface="Arial" charset="0"/>
              </a:rPr>
              <a:t>Halsizlik ve yorgunluk</a:t>
            </a:r>
          </a:p>
          <a:p>
            <a:pPr eaLnBrk="1" hangingPunct="1"/>
            <a:r>
              <a:rPr lang="tr-TR" altLang="tr-TR" sz="2400" smtClean="0">
                <a:latin typeface="Arial" charset="0"/>
              </a:rPr>
              <a:t>Egzersiz dispnesi, iştahsızlık</a:t>
            </a:r>
          </a:p>
          <a:p>
            <a:pPr eaLnBrk="1" hangingPunct="1"/>
            <a:r>
              <a:rPr lang="tr-TR" altLang="tr-TR" sz="2400" smtClean="0">
                <a:latin typeface="Arial" charset="0"/>
              </a:rPr>
              <a:t>Baş ağrısı, çarpıntı, kulak çınlaması</a:t>
            </a:r>
          </a:p>
          <a:p>
            <a:pPr eaLnBrk="1" hangingPunct="1"/>
            <a:r>
              <a:rPr lang="tr-TR" altLang="tr-TR" sz="2400" smtClean="0">
                <a:latin typeface="Arial" charset="0"/>
              </a:rPr>
              <a:t>Uyku bozukluğu, libido azalması, saç dökülmesi</a:t>
            </a:r>
          </a:p>
          <a:p>
            <a:pPr eaLnBrk="1" hangingPunct="1"/>
            <a:r>
              <a:rPr lang="tr-TR" altLang="tr-TR" sz="2400" smtClean="0">
                <a:latin typeface="Arial" charset="0"/>
              </a:rPr>
              <a:t>Konsantrasyon bozukluğu, baş dönmesi…</a:t>
            </a:r>
          </a:p>
          <a:p>
            <a:endParaRPr lang="tr-TR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ANEMİDE GENEL BULGULAR</a:t>
            </a:r>
          </a:p>
        </p:txBody>
      </p:sp>
      <p:sp>
        <p:nvSpPr>
          <p:cNvPr id="3379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 sz="2400" smtClean="0">
                <a:latin typeface="Tahoma" pitchFamily="34" charset="0"/>
              </a:rPr>
              <a:t>Deri ve mukozada solukluk </a:t>
            </a:r>
          </a:p>
          <a:p>
            <a:pPr eaLnBrk="1" hangingPunct="1"/>
            <a:r>
              <a:rPr lang="tr-TR" altLang="tr-TR" sz="2400" smtClean="0">
                <a:latin typeface="Tahoma" pitchFamily="34" charset="0"/>
              </a:rPr>
              <a:t>Taşikardi</a:t>
            </a:r>
          </a:p>
          <a:p>
            <a:pPr eaLnBrk="1" hangingPunct="1"/>
            <a:r>
              <a:rPr lang="tr-TR" altLang="tr-TR" sz="2400" smtClean="0">
                <a:latin typeface="Tahoma" pitchFamily="34" charset="0"/>
              </a:rPr>
              <a:t>Hafif periferik ödem</a:t>
            </a:r>
          </a:p>
          <a:p>
            <a:pPr eaLnBrk="1" hangingPunct="1"/>
            <a:r>
              <a:rPr lang="tr-TR" altLang="tr-TR" sz="2400" smtClean="0">
                <a:latin typeface="Tahoma" pitchFamily="34" charset="0"/>
              </a:rPr>
              <a:t>Dil atrofisi</a:t>
            </a:r>
          </a:p>
          <a:p>
            <a:pPr eaLnBrk="1" hangingPunct="1"/>
            <a:r>
              <a:rPr lang="tr-TR" altLang="tr-TR" sz="2400" smtClean="0">
                <a:latin typeface="Tahoma" pitchFamily="34" charset="0"/>
              </a:rPr>
              <a:t>Nöropati, ataksi</a:t>
            </a:r>
          </a:p>
          <a:p>
            <a:pPr eaLnBrk="1" hangingPunct="1"/>
            <a:r>
              <a:rPr lang="tr-TR" altLang="tr-TR" sz="2400" smtClean="0">
                <a:latin typeface="Tahoma" pitchFamily="34" charset="0"/>
              </a:rPr>
              <a:t>Peteşi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/>
              <a:t>Aneminin Nedeninin Saptanması 1)Hikaye</a:t>
            </a:r>
          </a:p>
        </p:txBody>
      </p:sp>
      <p:sp>
        <p:nvSpPr>
          <p:cNvPr id="3481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z="3200" smtClean="0"/>
              <a:t>Clinical History:Important Question</a:t>
            </a:r>
          </a:p>
          <a:p>
            <a:r>
              <a:rPr lang="tr-TR" sz="3200" smtClean="0"/>
              <a:t> </a:t>
            </a:r>
            <a:endParaRPr lang="tr-TR" smtClean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/>
        </p:nvGraphicFramePr>
        <p:xfrm>
          <a:off x="0" y="1052513"/>
          <a:ext cx="9144000" cy="7573962"/>
        </p:xfrm>
        <a:graphic>
          <a:graphicData uri="http://schemas.openxmlformats.org/drawingml/2006/table">
            <a:tbl>
              <a:tblPr/>
              <a:tblGrid>
                <a:gridCol w="4716463"/>
                <a:gridCol w="4427537"/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Significance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Onset of symptoms: insidious or abrupt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Nutritional defiency likely to be insidious in onset; hemolysis more likely to be abrupt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Duration of symptoms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Nutritional defiency likely to be of long duration ; hemolysis is more likely to be of recent onset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Previous CBC? When  and what circumstances?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 previous normal CBC helps exclude an inherited disorder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Previous diagnosis of anemi?When and what circumctances?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Possible recurrence ofprevious 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İron, Folat, or b12 treatment? When and what circumstances?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Possible recurrence ofprevious disease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Family history of anemia?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Possible inherited hemoglobinopathy, thalassemia,membrane defect, or enzyme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Change in bowel habits?Black or tarry  stools ?Hematochezia?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Iron loss due to peptic ulcer disease, colon carcinoma, or other GI tract malignancy;malobsorption in folate or B12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Diet: meats, dairy products,fresh fruits and vegetables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Does the patient have adequate intake of iron (meat) ,folik acid (freh fruits and vegetables),and B12 (meat, dairy products)?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/>
              <a:t>Aneminin Nedeninin Saptanması 1)Hikaye</a:t>
            </a:r>
          </a:p>
        </p:txBody>
      </p:sp>
      <p:graphicFrame>
        <p:nvGraphicFramePr>
          <p:cNvPr id="36899" name="Group 35"/>
          <p:cNvGraphicFramePr>
            <a:graphicFrameLocks noGrp="1"/>
          </p:cNvGraphicFramePr>
          <p:nvPr>
            <p:ph sz="quarter" idx="1"/>
          </p:nvPr>
        </p:nvGraphicFramePr>
        <p:xfrm>
          <a:off x="0" y="981075"/>
          <a:ext cx="8712200" cy="6146800"/>
        </p:xfrm>
        <a:graphic>
          <a:graphicData uri="http://schemas.openxmlformats.org/drawingml/2006/table">
            <a:tbl>
              <a:tblPr/>
              <a:tblGrid>
                <a:gridCol w="2952750"/>
                <a:gridCol w="5759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Significance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76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Medications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İnterference with folate metabolism(sulfa drugs, trimehoprim, antepileptik medications); oxidant drug causing hemolysis in enzyme deficiency; blood loss from gastritis or peptic ulcer due to nonsteroidal anti-inflammatory drugs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Past medical history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Anemia of chronic disease due to inflammatory diseases or  malignancy; decreased erithropoietin production  in renal 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Alchol consumption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Alcohol interferes with folate metabollism ; liver disease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Menstrual history (women)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İron loss in menorraji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Reproductive history(women)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İron loss  in Pregnancy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Occupational history and hobbies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Exposure to chemicals thats are toxic to bone marrow (organic solvents ,hydrocarbons)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Jaundice or dark urine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Hiperblurubinemiacould indicate  hemolysis or ineffective erythropoiesis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Weight loss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Common with malignancies, also accur megaloblastic anemia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200" smtClean="0"/>
              <a:t>Aneminin Nedeninin Saptanması 1)Hikaye</a:t>
            </a:r>
          </a:p>
        </p:txBody>
      </p:sp>
      <p:graphicFrame>
        <p:nvGraphicFramePr>
          <p:cNvPr id="38935" name="Group 2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035300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Signifition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Fevers, night sweats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Common in malignancies ; could in indicate chronic infection.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Abdominal discomfort or fullness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Splenomegaly occurs with lymphoma , choric liver disease, myeloproliferative disorders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Sores in mouth or sore tongue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Common in megaloblastic anemia; may also occur in iron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Paresthesias, clumsiness, weakness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Neurologic disease due to b12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2800" smtClean="0"/>
              <a:t>ANEMİ NEDENİNİN SAPTANMASI:2) FİZİK İNCELEME</a:t>
            </a:r>
            <a:endParaRPr lang="tr-TR" sz="2400" smtClean="0"/>
          </a:p>
        </p:txBody>
      </p:sp>
      <p:graphicFrame>
        <p:nvGraphicFramePr>
          <p:cNvPr id="39968" name="Group 32"/>
          <p:cNvGraphicFramePr>
            <a:graphicFrameLocks noGrp="1"/>
          </p:cNvGraphicFramePr>
          <p:nvPr>
            <p:ph sz="quarter" idx="1"/>
          </p:nvPr>
        </p:nvGraphicFramePr>
        <p:xfrm>
          <a:off x="0" y="1038225"/>
          <a:ext cx="8693150" cy="5919788"/>
        </p:xfrm>
        <a:graphic>
          <a:graphicData uri="http://schemas.openxmlformats.org/drawingml/2006/table">
            <a:tbl>
              <a:tblPr/>
              <a:tblGrid>
                <a:gridCol w="2303463"/>
                <a:gridCol w="6389687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Significance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General  appearance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Jaundice due to hemolysis  or megaloblastic anemia;cachexia ; treor or myxedemadue to thyroid disease ;’’spider ‘’angiomata in liver disease ;’’spoon nails’’ in iron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Eye examination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Skleral icterus due to hemolysis; retinal hemorrhages in iron deficiency and other anemias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Head and neck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Glossitis or angular stomatitis in iron deficiency  or megaloblastic anemias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Cardiac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Murmurs due to bacterial vegetations in endocarditis; flow murmur in anemia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29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Abdomen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Splenomegaly in kronic hemolytic anemias; hepatosplenomegaly  lymphoma or myeloproliferative disorder; mass due to intra-abdominal malignancy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Lymphatic  sistem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LAP in lymphoma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Nervous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Peripheral neuropathy, cerebelllar or cortical dysfonction due to b12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tr-TR" sz="2800" smtClean="0">
                <a:latin typeface="Arial" charset="0"/>
              </a:rPr>
              <a:t>SYMPTOMS of IRON DEFİCİENCY ANEMİ</a:t>
            </a:r>
            <a:br>
              <a:rPr lang="tr-TR" sz="2800" smtClean="0">
                <a:latin typeface="Arial" charset="0"/>
              </a:rPr>
            </a:br>
            <a:endParaRPr lang="tr-TR" sz="2800" smtClean="0">
              <a:latin typeface="Arial" charset="0"/>
            </a:endParaRP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NO COMPLAINT: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SYMTOMS of UNDERLYING DISEASE:</a:t>
            </a:r>
          </a:p>
          <a:p>
            <a:pPr>
              <a:lnSpc>
                <a:spcPct val="80000"/>
              </a:lnSpc>
              <a:buSzPct val="85000"/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SYMPTOMS/SIGNS COMMON TO ALL ANEMIAS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POLLOR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DIZZINESS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WEAKNESS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EASY FATIGABILITY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HEADACHE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PALPITATİON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GROWTH RETARDATİON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DECREASED İNTELECTUAL CAPACITY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SYMPTOMS / SIGNS COMMON TO ALL NUTRİTIONAL ANEMIAS(IRON,B12 and FOLATE DEFİENCIES)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GLOSSİTİS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tr-TR" sz="1200" smtClean="0">
                <a:latin typeface="Arial" charset="0"/>
              </a:rPr>
              <a:t>ANGULAR STOMATITIS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SYMPTOMS / SIGNS SPECİPİC TO İRON DEFİENCY ANEMIA (RARE)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KOLONYCHIA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ESOPHAGEAL WEB(MAY LEAD ESOPHAGEAL CANCER)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PİCA</a:t>
            </a:r>
          </a:p>
          <a:p>
            <a:pPr>
              <a:lnSpc>
                <a:spcPct val="80000"/>
              </a:lnSpc>
            </a:pPr>
            <a:r>
              <a:rPr lang="tr-TR" sz="1200" smtClean="0">
                <a:latin typeface="Arial" charset="0"/>
              </a:rPr>
              <a:t>BLUE SKLERA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000" smtClean="0">
                <a:latin typeface="Arial" charset="0"/>
              </a:rPr>
              <a:t> </a:t>
            </a:r>
            <a:r>
              <a:rPr lang="tr-TR" sz="1000" smtClean="0">
                <a:solidFill>
                  <a:srgbClr val="FF0000"/>
                </a:solidFill>
                <a:latin typeface="Arial" charset="0"/>
              </a:rPr>
              <a:t>GLOSSİT +DİSFAJİ+İRON DEFİCİENCY=PLUMNER VİNSON SYNDROM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000" smtClean="0">
                <a:solidFill>
                  <a:srgbClr val="FF0000"/>
                </a:solidFill>
                <a:latin typeface="Arial" charset="0"/>
              </a:rPr>
              <a:t>PİCA +SPM+GROWFT RETARDATİON+ İRON DEFİCİENCY=TAYANC SYNDROM</a:t>
            </a:r>
          </a:p>
          <a:p>
            <a:pPr>
              <a:lnSpc>
                <a:spcPct val="80000"/>
              </a:lnSpc>
            </a:pPr>
            <a:endParaRPr lang="tr-TR" sz="190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Başlık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153400" cy="990600"/>
          </a:xfrm>
        </p:spPr>
        <p:txBody>
          <a:bodyPr/>
          <a:lstStyle/>
          <a:p>
            <a:endParaRPr lang="tr-TR" sz="2400" smtClean="0"/>
          </a:p>
        </p:txBody>
      </p:sp>
      <p:sp>
        <p:nvSpPr>
          <p:cNvPr id="1843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Süksinil coa glisin pirol halkası 4 protoporfirin fe ile bireşir hem globulin zinciri </a:t>
            </a:r>
          </a:p>
        </p:txBody>
      </p:sp>
      <p:pic>
        <p:nvPicPr>
          <p:cNvPr id="18435" name="Picture 2" descr="Imag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38150"/>
            <a:ext cx="8172450" cy="615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MEGALOBLASTİK ANEMİ SEMPTOMLAR</a:t>
            </a:r>
          </a:p>
        </p:txBody>
      </p:sp>
      <p:graphicFrame>
        <p:nvGraphicFramePr>
          <p:cNvPr id="43025" name="Group 17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6702425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BELİRTİLER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BULGULAR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7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Halsizlik, güçsüzlük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Ağrılı dil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Kilo kaybı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İştahsızlık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Ellerde karıncalanma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Unutkanlık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Mental durum bozukluğu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rial" charset="0"/>
                          <a:cs typeface="Arial" charset="0"/>
                        </a:rPr>
                        <a:t>Hallüsinasyonlar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Taşikardi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Belirgin kalp tepe atımı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Kalpte sistolik üfürüm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Özel bulgular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Soluk limon sarısı cilt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Gllossit:Papillalar silinmiş,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biftek görünümünde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57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KAŞIK TIRNAK </a:t>
            </a:r>
          </a:p>
        </p:txBody>
      </p:sp>
      <p:pic>
        <p:nvPicPr>
          <p:cNvPr id="44034" name="Picture 3" descr="IDA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8175" y="2420938"/>
            <a:ext cx="5111750" cy="2520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 </a:t>
            </a:r>
            <a:r>
              <a:rPr lang="tr-TR" sz="3600" smtClean="0"/>
              <a:t>B12 vitamin eksikliğine bağlı gelişen ağrılı özellikte Moeller-Hunter glossiti </a:t>
            </a:r>
          </a:p>
        </p:txBody>
      </p:sp>
      <p:pic>
        <p:nvPicPr>
          <p:cNvPr id="46082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2060575"/>
            <a:ext cx="4175125" cy="4032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/>
              <a:t>ANEMİ NEDENİNİN SAPTANMASI 3)TAM KAN SAYIMI</a:t>
            </a:r>
          </a:p>
        </p:txBody>
      </p:sp>
      <p:graphicFrame>
        <p:nvGraphicFramePr>
          <p:cNvPr id="47118" name="Group 14"/>
          <p:cNvGraphicFramePr>
            <a:graphicFrameLocks noGrp="1"/>
          </p:cNvGraphicFramePr>
          <p:nvPr>
            <p:ph sz="quarter" idx="1"/>
          </p:nvPr>
        </p:nvGraphicFramePr>
        <p:xfrm>
          <a:off x="395288" y="1341438"/>
          <a:ext cx="8153400" cy="4243387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208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1-Tam kan sayımı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Eritrosit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Hemoglobin-Hematokrit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Lökosit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Trombosit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3-Eritrosit morfolojisi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Hücre boyutu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Hemoglobin içeriği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Anizositoz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Eritrosit şekli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Polikromazi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43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2-Eritrosit indeksleri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MCV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MCH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MCHC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RDW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4-Retikülosit sayımı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5-Diğer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Demir destek çalışmaları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B12- folik asit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KİA-B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graphicFrame>
        <p:nvGraphicFramePr>
          <p:cNvPr id="48161" name="Group 33"/>
          <p:cNvGraphicFramePr>
            <a:graphicFrameLocks noGrp="1"/>
          </p:cNvGraphicFramePr>
          <p:nvPr>
            <p:ph sz="quarter" idx="1"/>
          </p:nvPr>
        </p:nvGraphicFramePr>
        <p:xfrm>
          <a:off x="1619250" y="476250"/>
          <a:ext cx="6121400" cy="6381750"/>
        </p:xfrm>
        <a:graphic>
          <a:graphicData uri="http://schemas.openxmlformats.org/drawingml/2006/table">
            <a:tbl>
              <a:tblPr/>
              <a:tblGrid>
                <a:gridCol w="2303463"/>
                <a:gridCol w="3817937"/>
              </a:tblGrid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Hemoglobin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Erkek    13-17g/dl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Kadın     12-16 g/dl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Hematokrit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Erkek    %40-52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Kadın     %36-42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Eritrosit sayısı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Erkek     4.5-6x10e6/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tr-TR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Kadın     4.0-5.5x10e6/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80-99 femtolitre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30-34 pigogram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MCV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30-36 g/dl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Eritrosit volüm dağılımı (RDW)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%12-14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Retikulosit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%0.5-1.5 :Erkek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%0.5-2.5 :Bayan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tr-TR" sz="4000" dirty="0"/>
              <a:t>Anemi Tanısında </a:t>
            </a:r>
            <a:r>
              <a:rPr lang="tr-TR" sz="4000" dirty="0" err="1"/>
              <a:t>Labaratuar</a:t>
            </a:r>
            <a:r>
              <a:rPr lang="tr-TR" sz="4000" dirty="0"/>
              <a:t> Testleri</a:t>
            </a: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sz="4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eaLnBrk="1" hangingPunct="1">
              <a:lnSpc>
                <a:spcPct val="60000"/>
              </a:lnSpc>
              <a:defRPr/>
            </a:pPr>
            <a:r>
              <a:rPr lang="tr-TR" sz="2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MCV (mean corpuscular volume)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bir eritrositin ortalama hacmini gösterir. Normalde 80-100 fL ‘dir 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  <a:defRPr/>
            </a:pPr>
            <a:endParaRPr lang="tr-TR" sz="22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RDW (red cell distribution width): </a:t>
            </a: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tr-TR" sz="2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Eritrositlerdeki  hacim (büyüklük) değişikliklerinin kantitatif ölçümü</a:t>
            </a: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tr-TR" sz="2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Normalin üst sınırını aşan değerler   eritrosit büyüklüklerindeki heterojenliği yansıtır (anizositoz) ve mikroskopik incelemeyi gerektirir. </a:t>
            </a:r>
          </a:p>
          <a:p>
            <a:pPr>
              <a:defRPr/>
            </a:pPr>
            <a:endParaRPr lang="tr-TR" sz="22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/>
              <a:t>Anemi Tanısında Labaratuar Testleri</a:t>
            </a:r>
          </a:p>
        </p:txBody>
      </p:sp>
      <p:graphicFrame>
        <p:nvGraphicFramePr>
          <p:cNvPr id="51228" name="Group 28"/>
          <p:cNvGraphicFramePr>
            <a:graphicFrameLocks noGrp="1"/>
          </p:cNvGraphicFramePr>
          <p:nvPr>
            <p:ph sz="quarter" idx="1"/>
          </p:nvPr>
        </p:nvGraphicFramePr>
        <p:xfrm>
          <a:off x="395288" y="1600200"/>
          <a:ext cx="8370887" cy="4697413"/>
        </p:xfrm>
        <a:graphic>
          <a:graphicData uri="http://schemas.openxmlformats.org/drawingml/2006/table">
            <a:tbl>
              <a:tblPr/>
              <a:tblGrid>
                <a:gridCol w="4184650"/>
                <a:gridCol w="4186237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PARAMETRE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YORUM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HEMOGLOBİN(G/DL)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Aneminin belirlenmesi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Kırmızı küre (x10’6 uL)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Sayı az ise eritrosit yapımı az yada yıkım fazla, sayı çok ise talasemi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MCV(Fl)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Mikro normo makro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MCH(MCHC)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Azsa mikrokrom, çoksa sferisitoz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RDW(%)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Fazla ise anizositoz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Düzeltilmiş </a:t>
            </a:r>
            <a:r>
              <a:rPr lang="tr-TR" altLang="tr-TR" dirty="0" err="1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Retikulosit</a:t>
            </a:r>
            <a:r>
              <a:rPr lang="tr-TR" altLang="tr-TR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 Oranı</a:t>
            </a:r>
            <a:endParaRPr lang="tr-TR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3250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Retikülositleri saydıktan sonra, sonucu, bir düzeltme yapmadan,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eritrositlerin yüzdesi olarak bildirmek yanlıştır.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Örneğin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solidFill>
                  <a:srgbClr val="800000"/>
                </a:solidFill>
                <a:latin typeface="Times New (W1)"/>
              </a:rPr>
              <a:t>% 1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latin typeface="Times New (W1)"/>
              </a:rPr>
              <a:t>retikülosit oranı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solidFill>
                  <a:srgbClr val="800000"/>
                </a:solidFill>
                <a:latin typeface="Times New (W1)"/>
              </a:rPr>
              <a:t>Hgb 15 (Htc 45)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latin typeface="Times New (W1)"/>
              </a:rPr>
              <a:t>olan  bir hasta için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normal,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solidFill>
                  <a:srgbClr val="800000"/>
                </a:solidFill>
                <a:latin typeface="Times New (W1)"/>
              </a:rPr>
              <a:t>Hgb 5  (Htc 15)</a:t>
            </a:r>
            <a:r>
              <a:rPr lang="tr-TR" altLang="tr-TR" sz="1400" b="1" smtClean="0">
                <a:solidFill>
                  <a:srgbClr val="000099"/>
                </a:solidFill>
                <a:latin typeface="Times New (W1)"/>
              </a:rPr>
              <a:t> </a:t>
            </a:r>
            <a:r>
              <a:rPr lang="tr-TR" altLang="tr-TR" sz="1400" b="1" smtClean="0">
                <a:latin typeface="Times New (W1)"/>
              </a:rPr>
              <a:t>olan bir hasta içinse düşüktür.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Bu nedenle retikülosit yüzdesi hematokrit değerine ya da eritrosit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400" b="1" smtClean="0">
                <a:latin typeface="Times New (W1)"/>
              </a:rPr>
              <a:t>sayısına göre düzeltilmelidir.</a:t>
            </a:r>
          </a:p>
          <a:p>
            <a:pPr>
              <a:lnSpc>
                <a:spcPct val="150000"/>
              </a:lnSpc>
              <a:buFontTx/>
              <a:buNone/>
            </a:pPr>
            <a:endParaRPr lang="tr-TR" altLang="tr-TR" sz="1400" b="1" smtClean="0">
              <a:latin typeface="Times New (W1)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zh-CN" sz="1400" b="1" smtClean="0">
                <a:solidFill>
                  <a:srgbClr val="800000"/>
                </a:solidFill>
                <a:latin typeface="Comic Sans MS" pitchFamily="66" charset="0"/>
                <a:cs typeface="华文仿宋"/>
              </a:rPr>
              <a:t>Düzeltilmiş retikülosit</a:t>
            </a:r>
            <a:r>
              <a:rPr lang="tr-TR" altLang="zh-CN" sz="1400" smtClean="0">
                <a:solidFill>
                  <a:srgbClr val="000099"/>
                </a:solidFill>
                <a:latin typeface="Comic Sans MS" pitchFamily="66" charset="0"/>
                <a:cs typeface="华文仿宋"/>
              </a:rPr>
              <a:t> </a:t>
            </a:r>
            <a:r>
              <a:rPr lang="tr-TR" altLang="zh-CN" sz="1400" smtClean="0">
                <a:solidFill>
                  <a:srgbClr val="800000"/>
                </a:solidFill>
                <a:latin typeface="Comic Sans MS" pitchFamily="66" charset="0"/>
                <a:cs typeface="华文仿宋"/>
              </a:rPr>
              <a:t>oranı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zh-CN" sz="1400" smtClean="0">
                <a:solidFill>
                  <a:srgbClr val="000099"/>
                </a:solidFill>
                <a:latin typeface="Comic Sans MS" pitchFamily="66" charset="0"/>
                <a:cs typeface="华文仿宋"/>
              </a:rPr>
              <a:t> </a:t>
            </a:r>
            <a:r>
              <a:rPr lang="tr-TR" altLang="zh-CN" sz="1400" smtClean="0">
                <a:latin typeface="Comic Sans MS" pitchFamily="66" charset="0"/>
                <a:cs typeface="华文仿宋"/>
              </a:rPr>
              <a:t>Retikülosit oranı x Hasta Htc </a:t>
            </a:r>
            <a:r>
              <a:rPr lang="en-US" altLang="zh-CN" sz="1400" smtClean="0">
                <a:latin typeface="Comic Sans MS" pitchFamily="66" charset="0"/>
                <a:ea typeface="宋体"/>
                <a:cs typeface="宋体"/>
              </a:rPr>
              <a:t>÷</a:t>
            </a:r>
            <a:r>
              <a:rPr lang="tr-TR" altLang="zh-CN" sz="1400" smtClean="0">
                <a:latin typeface="Comic Sans MS" pitchFamily="66" charset="0"/>
                <a:cs typeface="华文仿宋"/>
              </a:rPr>
              <a:t> Normal Htc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zh-CN" sz="1400" smtClean="0">
              <a:solidFill>
                <a:srgbClr val="000099"/>
              </a:solidFill>
              <a:latin typeface="Comic Sans MS" pitchFamily="66" charset="0"/>
              <a:cs typeface="华文仿宋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zh-CN" sz="1400" b="1" smtClean="0">
                <a:solidFill>
                  <a:srgbClr val="800000"/>
                </a:solidFill>
                <a:latin typeface="Comic Sans MS" pitchFamily="66" charset="0"/>
                <a:cs typeface="华文仿宋"/>
              </a:rPr>
              <a:t>Mutlak retikülosit sayısı:</a:t>
            </a:r>
            <a:r>
              <a:rPr lang="tr-TR" altLang="zh-CN" sz="1400" smtClean="0">
                <a:solidFill>
                  <a:srgbClr val="000099"/>
                </a:solidFill>
                <a:latin typeface="Comic Sans MS" pitchFamily="66" charset="0"/>
                <a:cs typeface="华文仿宋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zh-CN" sz="1400" smtClean="0">
                <a:latin typeface="Comic Sans MS" pitchFamily="66" charset="0"/>
                <a:cs typeface="华文仿宋"/>
              </a:rPr>
              <a:t>Normalde 25.000-75.000/mikrolitre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zh-CN" sz="1400" smtClean="0">
                <a:latin typeface="Comic Sans MS" pitchFamily="66" charset="0"/>
                <a:cs typeface="华文仿宋"/>
              </a:rPr>
              <a:t>&gt; 100.000 ise Kİ yanıtı artmış (Hiperproliferatif</a:t>
            </a:r>
            <a:r>
              <a:rPr lang="tr-TR" altLang="zh-CN" sz="1800" smtClean="0">
                <a:latin typeface="Comic Sans MS" pitchFamily="66" charset="0"/>
                <a:cs typeface="华文仿宋"/>
              </a:rPr>
              <a:t>)</a:t>
            </a:r>
            <a:endParaRPr lang="tr-TR" altLang="tr-TR" sz="1800" smtClean="0">
              <a:latin typeface="Comic Sans MS" pitchFamily="66" charset="0"/>
            </a:endParaRP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 err="1">
                <a:solidFill>
                  <a:schemeClr val="accent4">
                    <a:lumMod val="50000"/>
                  </a:schemeClr>
                </a:solidFill>
              </a:rPr>
              <a:t>Retikülosit</a:t>
            </a:r>
            <a:r>
              <a:rPr lang="tr-TR" altLang="tr-TR" b="1" dirty="0">
                <a:solidFill>
                  <a:schemeClr val="accent4">
                    <a:lumMod val="50000"/>
                  </a:schemeClr>
                </a:solidFill>
              </a:rPr>
              <a:t> yapım </a:t>
            </a:r>
            <a:r>
              <a:rPr lang="tr-TR" altLang="tr-TR" b="1" dirty="0" err="1">
                <a:solidFill>
                  <a:schemeClr val="accent4">
                    <a:lumMod val="50000"/>
                  </a:schemeClr>
                </a:solidFill>
              </a:rPr>
              <a:t>indeksi:RYİ</a:t>
            </a:r>
            <a:endParaRPr lang="tr-TR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529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Retikülositler ilikte yaklaşık 3-3.5 gün kaldıktan sonra çevre kanına geçer ve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periferde eritrosit olmadan önce 1 gün daha dolaşırlar.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Anemilerde retikülositler çevre kanına  3-3.5 günü doldurmadan erken geçer,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dolayısıyla çevre kanında yaşamlarını 1 günden fazla sürdürürler.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Bu nedenle ilikte yapımın gerçekten artmış olup olmadığını, ya da artmış ise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tr-TR" altLang="tr-TR" sz="1800" smtClean="0">
                <a:latin typeface="Times New Roman" pitchFamily="18" charset="0"/>
                <a:cs typeface="Times New Roman" pitchFamily="18" charset="0"/>
              </a:rPr>
              <a:t>ne derece artmış olduğunu saptamak için bu ikinci düzeltme yapılmalıdır. </a:t>
            </a:r>
          </a:p>
          <a:p>
            <a:pPr>
              <a:buFontTx/>
              <a:buNone/>
            </a:pPr>
            <a:r>
              <a:rPr lang="tr-TR" altLang="tr-TR" sz="18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RYİ = </a:t>
            </a:r>
            <a:r>
              <a:rPr lang="tr-TR" altLang="tr-TR" sz="1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Düzeltilmiş retikülosit oranı</a:t>
            </a:r>
            <a:r>
              <a:rPr lang="en-US" altLang="tr-TR" sz="1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÷</a:t>
            </a:r>
            <a:r>
              <a:rPr lang="tr-TR" altLang="tr-TR" sz="1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Düzeltme katsayısı</a:t>
            </a:r>
          </a:p>
          <a:p>
            <a:pPr eaLnBrk="1" hangingPunct="1"/>
            <a:endParaRPr lang="tr-TR" smtClean="0"/>
          </a:p>
        </p:txBody>
      </p:sp>
      <p:sp>
        <p:nvSpPr>
          <p:cNvPr id="2" name="Dikdörtgen 1"/>
          <p:cNvSpPr/>
          <p:nvPr/>
        </p:nvSpPr>
        <p:spPr>
          <a:xfrm>
            <a:off x="1116013" y="4941888"/>
            <a:ext cx="2879725" cy="1916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r-TR" altLang="tr-TR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Düzeltme katsayısı</a:t>
            </a:r>
          </a:p>
          <a:p>
            <a:pPr>
              <a:defRPr/>
            </a:pPr>
            <a:r>
              <a:rPr lang="tr-TR" altLang="tr-TR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Htc</a:t>
            </a: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%40-50 için:1, </a:t>
            </a:r>
          </a:p>
          <a:p>
            <a:pPr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%30-40 için:1,5, </a:t>
            </a:r>
          </a:p>
          <a:p>
            <a:pPr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%20-30 için:2,  </a:t>
            </a:r>
          </a:p>
          <a:p>
            <a:pPr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%10-20 için:2,5,</a:t>
            </a:r>
          </a:p>
          <a:p>
            <a:pPr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%&lt;10 için: 3</a:t>
            </a:r>
            <a:endParaRPr lang="tr-TR" altLang="tr-TR" dirty="0"/>
          </a:p>
        </p:txBody>
      </p:sp>
      <p:sp>
        <p:nvSpPr>
          <p:cNvPr id="3" name="Dikdörtgen 2"/>
          <p:cNvSpPr/>
          <p:nvPr/>
        </p:nvSpPr>
        <p:spPr>
          <a:xfrm>
            <a:off x="4716463" y="4941888"/>
            <a:ext cx="3095625" cy="1800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RYİ &gt;3 : </a:t>
            </a:r>
            <a:r>
              <a:rPr lang="tr-TR" altLang="tr-TR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Hiperproliferatif</a:t>
            </a: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anemi</a:t>
            </a:r>
          </a:p>
          <a:p>
            <a:pPr>
              <a:lnSpc>
                <a:spcPct val="150000"/>
              </a:lnSpc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RYİ 2-3: Sınırda yanıt</a:t>
            </a:r>
          </a:p>
          <a:p>
            <a:pPr>
              <a:lnSpc>
                <a:spcPct val="150000"/>
              </a:lnSpc>
              <a:defRPr/>
            </a:pP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RYİ &lt;2 : </a:t>
            </a:r>
            <a:r>
              <a:rPr lang="tr-TR" altLang="tr-TR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Hipoproliferatif</a:t>
            </a:r>
            <a:r>
              <a:rPr lang="tr-TR" altLang="tr-TR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anemi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graphicFrame>
        <p:nvGraphicFramePr>
          <p:cNvPr id="57369" name="Group 25"/>
          <p:cNvGraphicFramePr>
            <a:graphicFrameLocks noGrp="1"/>
          </p:cNvGraphicFramePr>
          <p:nvPr>
            <p:ph sz="quarter" idx="1"/>
          </p:nvPr>
        </p:nvGraphicFramePr>
        <p:xfrm>
          <a:off x="900113" y="476250"/>
          <a:ext cx="7564437" cy="5459413"/>
        </p:xfrm>
        <a:graphic>
          <a:graphicData uri="http://schemas.openxmlformats.org/drawingml/2006/table">
            <a:tbl>
              <a:tblPr/>
              <a:tblGrid>
                <a:gridCol w="1658937"/>
                <a:gridCol w="2089150"/>
                <a:gridCol w="381635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Araştırma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Uygulama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Açıklama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30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HEMOGRAM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• Anemiyi saptar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• DEA düşündürebilir • Tanı koydurucu değil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Periferik yaymada mikrositoz ve hipokromi, MCV ve MCH düşüklüğü DEA’ni kuvvetle düşündürür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49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FERRİTİN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Tanıda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seçkin 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Serum ferritin değeri ve depo                          demir durumu (µg/L)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Yetişkinlerde 15 in altı tanı koydurur**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 Çocuklarda 12 nin altı.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• KHA* ve habis hastalık varsa güvenilmez 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• Artmış ferritin değeri DE’ni dışlamaz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• Artmış ferritin miktarlarını değerlendirirken hastalarda CRP de bakılmalıdır.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*KHA, kronik hastalık anemisi;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101AF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 ** duyarlık:%59; özgüllük: %99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pic>
        <p:nvPicPr>
          <p:cNvPr id="2048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15976" r="16264" b="3488"/>
          <a:stretch>
            <a:fillRect/>
          </a:stretch>
        </p:blipFill>
        <p:spPr>
          <a:xfrm>
            <a:off x="468313" y="404813"/>
            <a:ext cx="7991475" cy="5691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/>
              <a:t>ANEMİ NEDENİNİN SAPTANMASI 4 &amp;5</a:t>
            </a:r>
          </a:p>
        </p:txBody>
      </p:sp>
      <p:sp>
        <p:nvSpPr>
          <p:cNvPr id="58370" name="İçerik Yer Tutucusu 2"/>
          <p:cNvSpPr>
            <a:spLocks noGrp="1"/>
          </p:cNvSpPr>
          <p:nvPr>
            <p:ph sz="quarter" idx="1"/>
          </p:nvPr>
        </p:nvSpPr>
        <p:spPr>
          <a:xfrm>
            <a:off x="539750" y="1052513"/>
            <a:ext cx="8153400" cy="4495800"/>
          </a:xfrm>
        </p:spPr>
        <p:txBody>
          <a:bodyPr/>
          <a:lstStyle/>
          <a:p>
            <a:r>
              <a:rPr lang="tr-TR" sz="2400" smtClean="0">
                <a:solidFill>
                  <a:schemeClr val="folHlink"/>
                </a:solidFill>
              </a:rPr>
              <a:t>4)PERİFERİK YAYMA </a:t>
            </a:r>
          </a:p>
          <a:p>
            <a:pPr>
              <a:buFont typeface="Arial" charset="0"/>
              <a:buChar char="•"/>
            </a:pPr>
            <a:r>
              <a:rPr lang="tr-TR" sz="2200" smtClean="0">
                <a:latin typeface="Arial" charset="0"/>
              </a:rPr>
              <a:t>Kan sayımında bozuk parametrelerin teyidi</a:t>
            </a:r>
          </a:p>
          <a:p>
            <a:pPr>
              <a:buFont typeface="Arial" charset="0"/>
              <a:buChar char="•"/>
            </a:pPr>
            <a:r>
              <a:rPr lang="tr-TR" sz="2200" smtClean="0">
                <a:latin typeface="Arial" charset="0"/>
              </a:rPr>
              <a:t>Kan sayımında saptanamayacak bazı eritrosit şekil bozukluklarının belirlenmesi(fregmantasyon/ ekinosit/akantosit/dimorfizm/target cell, vb)</a:t>
            </a:r>
          </a:p>
          <a:p>
            <a:pPr>
              <a:buFont typeface="Wingdings" pitchFamily="2" charset="2"/>
              <a:buChar char="q"/>
            </a:pPr>
            <a:r>
              <a:rPr lang="tr-TR" sz="2400" smtClean="0">
                <a:solidFill>
                  <a:schemeClr val="folHlink"/>
                </a:solidFill>
                <a:latin typeface="Arial" charset="0"/>
              </a:rPr>
              <a:t>5)SPESİFİK TESTLER</a:t>
            </a:r>
          </a:p>
          <a:p>
            <a:pPr>
              <a:buFont typeface="Wingdings" pitchFamily="2" charset="2"/>
              <a:buNone/>
            </a:pPr>
            <a:r>
              <a:rPr lang="tr-TR" sz="2400" smtClean="0">
                <a:latin typeface="Arial" charset="0"/>
              </a:rPr>
              <a:t>Serum Fe ,b12 , folat homosistein ,mma ,cooms testleri, ggt ,tit, ki aspirasyon ve biyopsisi ,shiling testi vb </a:t>
            </a:r>
          </a:p>
          <a:p>
            <a:pPr>
              <a:buFont typeface="Wingdings" pitchFamily="2" charset="2"/>
              <a:buNone/>
            </a:pPr>
            <a:endParaRPr lang="tr-TR" sz="2800" b="1" smtClean="0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sp>
        <p:nvSpPr>
          <p:cNvPr id="5939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z="2400" smtClean="0"/>
              <a:t>SONUÇ:  ANAMNEZ ,ÖYKÜ, FM  SONRASI </a:t>
            </a:r>
            <a:r>
              <a:rPr lang="tr-TR" sz="2400" smtClean="0">
                <a:solidFill>
                  <a:schemeClr val="folHlink"/>
                </a:solidFill>
              </a:rPr>
              <a:t>1)ERİTROSİTMORFOLOJİSİ(CBC VE PY) &amp; 2)YAPIM YIKIM DENGESİNİ GÖSTEREN(RETİKULOSİT)</a:t>
            </a:r>
            <a:r>
              <a:rPr lang="tr-TR" sz="2400" smtClean="0"/>
              <a:t> SONRASINDA TANIYA GİDİYORUZ.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SINIFLANDIRMA</a:t>
            </a:r>
          </a:p>
        </p:txBody>
      </p:sp>
      <p:sp>
        <p:nvSpPr>
          <p:cNvPr id="6041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bg1"/>
          </a:solidFill>
        </p:spPr>
        <p:txBody>
          <a:bodyPr/>
          <a:lstStyle/>
          <a:p>
            <a:pPr marL="400050" indent="-400050" eaLnBrk="1" hangingPunct="1">
              <a:buFontTx/>
              <a:buAutoNum type="alphaUcPeriod"/>
            </a:pPr>
            <a:r>
              <a:rPr lang="tr-TR" sz="2400" smtClean="0"/>
              <a:t>Relatif/Mutlak</a:t>
            </a:r>
          </a:p>
          <a:p>
            <a:pPr marL="400050" indent="-400050" eaLnBrk="1" hangingPunct="1">
              <a:buFontTx/>
              <a:buAutoNum type="alphaUcPeriod"/>
            </a:pPr>
            <a:r>
              <a:rPr lang="tr-TR" sz="2400" smtClean="0"/>
              <a:t>İzole/Diğer dizilerde değişiklikler</a:t>
            </a:r>
          </a:p>
          <a:p>
            <a:pPr marL="400050" indent="-400050" eaLnBrk="1" hangingPunct="1">
              <a:buFontTx/>
              <a:buAutoNum type="alphaUcPeriod"/>
            </a:pPr>
            <a:r>
              <a:rPr lang="tr-TR" sz="2400" smtClean="0"/>
              <a:t>Kalıtsal/Edinsel</a:t>
            </a:r>
          </a:p>
          <a:p>
            <a:pPr marL="400050" indent="-400050" eaLnBrk="1" hangingPunct="1">
              <a:buFontTx/>
              <a:buAutoNum type="alphaUcPeriod"/>
            </a:pPr>
            <a:r>
              <a:rPr lang="tr-TR" sz="2400" smtClean="0"/>
              <a:t>Gelişim hızına göre</a:t>
            </a:r>
          </a:p>
          <a:p>
            <a:pPr marL="400050" indent="-400050" eaLnBrk="1" hangingPunct="1">
              <a:buFontTx/>
              <a:buNone/>
            </a:pPr>
            <a:r>
              <a:rPr lang="tr-TR" sz="2400" smtClean="0"/>
              <a:t>      </a:t>
            </a:r>
            <a:r>
              <a:rPr lang="tr-TR" sz="2400" smtClean="0">
                <a:solidFill>
                  <a:srgbClr val="0101AF"/>
                </a:solidFill>
              </a:rPr>
              <a:t>I.Akut (hemoraji, hemoliz)</a:t>
            </a:r>
          </a:p>
          <a:p>
            <a:pPr marL="400050" indent="-400050" eaLnBrk="1" hangingPunct="1">
              <a:buFontTx/>
              <a:buNone/>
            </a:pPr>
            <a:r>
              <a:rPr lang="tr-TR" sz="2400" smtClean="0">
                <a:solidFill>
                  <a:srgbClr val="0101AF"/>
                </a:solidFill>
              </a:rPr>
              <a:t>      II.Kronik (diğerleri)</a:t>
            </a:r>
          </a:p>
          <a:p>
            <a:pPr marL="400050" indent="-400050" eaLnBrk="1" hangingPunct="1"/>
            <a:endParaRPr lang="tr-TR" smtClean="0">
              <a:solidFill>
                <a:srgbClr val="0101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z="4000" smtClean="0">
                <a:latin typeface="Arial" charset="0"/>
              </a:rPr>
              <a:t>SINIFLANDIRMA</a:t>
            </a:r>
            <a:br>
              <a:rPr lang="tr-TR" sz="4000" smtClean="0">
                <a:latin typeface="Arial" charset="0"/>
              </a:rPr>
            </a:br>
            <a:endParaRPr lang="tr-TR" sz="4000" smtClean="0">
              <a:latin typeface="Arial" charset="0"/>
            </a:endParaRPr>
          </a:p>
        </p:txBody>
      </p:sp>
      <p:sp>
        <p:nvSpPr>
          <p:cNvPr id="61442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tr-TR" sz="2400" b="1" smtClean="0"/>
              <a:t>e.Oluşum mekanizmasına göre</a:t>
            </a:r>
          </a:p>
          <a:p>
            <a:pPr marL="533400" indent="-533400" eaLnBrk="1" hangingPunct="1">
              <a:buFont typeface="Wingdings" pitchFamily="2" charset="2"/>
              <a:buAutoNum type="romanUcPeriod"/>
            </a:pPr>
            <a:r>
              <a:rPr lang="tr-TR" sz="2400" smtClean="0">
                <a:solidFill>
                  <a:srgbClr val="0101AF"/>
                </a:solidFill>
              </a:rPr>
              <a:t>Kan kaybına bağlı</a:t>
            </a:r>
          </a:p>
          <a:p>
            <a:pPr marL="533400" indent="-533400" eaLnBrk="1" hangingPunct="1">
              <a:buFont typeface="Wingdings" pitchFamily="2" charset="2"/>
              <a:buAutoNum type="romanUcPeriod"/>
            </a:pPr>
            <a:r>
              <a:rPr lang="tr-TR" sz="2400" smtClean="0">
                <a:solidFill>
                  <a:srgbClr val="0101AF"/>
                </a:solidFill>
              </a:rPr>
              <a:t>Kemik iliğinde yapım azlığına/bozukluğuna bağlı</a:t>
            </a:r>
          </a:p>
          <a:p>
            <a:pPr marL="533400" indent="-533400" eaLnBrk="1" hangingPunct="1">
              <a:buFont typeface="Wingdings" pitchFamily="2" charset="2"/>
              <a:buAutoNum type="romanUcPeriod"/>
            </a:pPr>
            <a:r>
              <a:rPr lang="tr-TR" sz="2400" smtClean="0">
                <a:solidFill>
                  <a:srgbClr val="0101AF"/>
                </a:solidFill>
              </a:rPr>
              <a:t>Kemik iliği dışında yıkım/tutulum artışına bağlı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tr-TR" sz="2400" b="1" smtClean="0"/>
              <a:t>f.Eritrosit indekslerine göre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tr-TR" sz="2100" smtClean="0"/>
              <a:t>     </a:t>
            </a:r>
            <a:r>
              <a:rPr lang="tr-TR" sz="2400" smtClean="0">
                <a:solidFill>
                  <a:srgbClr val="0101AF"/>
                </a:solidFill>
              </a:rPr>
              <a:t>Mikrositik, normositik, makrositik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tr-TR" sz="2400" smtClean="0">
              <a:solidFill>
                <a:srgbClr val="0101AF"/>
              </a:solidFill>
            </a:endParaRPr>
          </a:p>
          <a:p>
            <a:pPr marL="533400" indent="-533400" eaLnBrk="1" hangingPunct="1"/>
            <a:endParaRPr lang="tr-TR" smtClean="0">
              <a:solidFill>
                <a:srgbClr val="0101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Başlık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153400" cy="990600"/>
          </a:xfrm>
        </p:spPr>
        <p:txBody>
          <a:bodyPr/>
          <a:lstStyle/>
          <a:p>
            <a:r>
              <a:rPr lang="tr-TR" sz="3600" b="1" smtClean="0"/>
              <a:t>Anemilerin Patofizyolojilerine Göre Sınıflandırılması</a:t>
            </a:r>
          </a:p>
        </p:txBody>
      </p:sp>
      <p:graphicFrame>
        <p:nvGraphicFramePr>
          <p:cNvPr id="62475" name="Group 11"/>
          <p:cNvGraphicFramePr>
            <a:graphicFrameLocks noGrp="1"/>
          </p:cNvGraphicFramePr>
          <p:nvPr>
            <p:ph sz="quarter" idx="1"/>
          </p:nvPr>
        </p:nvGraphicFramePr>
        <p:xfrm>
          <a:off x="395288" y="1341438"/>
          <a:ext cx="8153400" cy="5846762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450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A.Yapım eksikliği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1.Eritropoietin eksikliği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KBY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2.Kök hücre veya Kİ hasarı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Aplastik anemi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PNH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Myelofibroz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Myelofitizis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Pure red cell aplazi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3.DNA sentez hasarı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MDS, B12 eks, F asit eks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Kemoterapi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4.Hem sentezi defekti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Fe eksikliği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Sideroblastik anemi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KHA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5.Globulin zincir sentez defekti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Talasemi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B.Yıkım- kayıp fazlalığı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1.Kanamalar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2.Hipersplenizm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3.Hemoliz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Ekstraeritrosit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Antikorlar (IgG, IgM)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İlaçlar (penisilin,kinin, alfa md)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Travma (MAHA, valv replasmanı)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Enfeksiyonlar (malarya)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İntraeritrosite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Enzim defektleri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G6PDH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 Piruvat kinaz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Membran defektleri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Herediter sferositoz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  Eliptositoz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Hemoglobin defektleri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Hgb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       Talasemi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Anemi Morfolojik Sınıflama</a:t>
            </a:r>
          </a:p>
        </p:txBody>
      </p:sp>
      <p:graphicFrame>
        <p:nvGraphicFramePr>
          <p:cNvPr id="64525" name="Group 13"/>
          <p:cNvGraphicFramePr>
            <a:graphicFrameLocks noGrp="1"/>
          </p:cNvGraphicFramePr>
          <p:nvPr/>
        </p:nvGraphicFramePr>
        <p:xfrm>
          <a:off x="395288" y="1268413"/>
          <a:ext cx="8064500" cy="5146675"/>
        </p:xfrm>
        <a:graphic>
          <a:graphicData uri="http://schemas.openxmlformats.org/drawingml/2006/table">
            <a:tbl>
              <a:tblPr/>
              <a:tblGrid>
                <a:gridCol w="2662237"/>
                <a:gridCol w="2662238"/>
                <a:gridCol w="2740025"/>
              </a:tblGrid>
              <a:tr h="4422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Mikrositik (hb yapımı azalmış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Demir eksikliği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Talesemi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Kronik hastalık anemisi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Sideroblastik anemi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Normositik (eritrositle ilgili)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Kronik hastalık anemisi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Renal yetmezlik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Kemik iliği infiltrasyonu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Kök hücre bozukluğu(aplastik anemi, miyelodisplazi)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Erken dönem demir eksikliği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Dimorfik anemi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Miyelodisplazi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Kanama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Hemoliz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Orak hücreli anemi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Makrositik (eritrositleilgili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Megaloblastik anemi(b12- folat yetersiz)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Kök hücre bozukluğu(aplastik  anemi,miyelodisplazi)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Karaciğer hastalığı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Hemolitik anemi(retikulositoz)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Kanama (retikulositoz)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Char char="q"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	</a:t>
            </a:r>
            <a:endParaRPr lang="tr-TR" sz="3600" smtClean="0"/>
          </a:p>
        </p:txBody>
      </p:sp>
      <p:sp>
        <p:nvSpPr>
          <p:cNvPr id="6553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tr-TR" smtClean="0"/>
          </a:p>
        </p:txBody>
      </p:sp>
      <p:sp>
        <p:nvSpPr>
          <p:cNvPr id="65539" name="Dikdörtgen 3"/>
          <p:cNvSpPr>
            <a:spLocks noChangeArrowheads="1"/>
          </p:cNvSpPr>
          <p:nvPr/>
        </p:nvSpPr>
        <p:spPr bwMode="auto">
          <a:xfrm flipH="1">
            <a:off x="2627313" y="188913"/>
            <a:ext cx="3598862" cy="79216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>
                <a:latin typeface="Tw Cen MT" pitchFamily="34" charset="0"/>
              </a:rPr>
              <a:t>MİKROSİTER ANEMİLERE </a:t>
            </a:r>
            <a:r>
              <a:rPr lang="tr-TR"/>
              <a:t>YAKLAŞIM</a:t>
            </a:r>
          </a:p>
        </p:txBody>
      </p:sp>
      <p:sp>
        <p:nvSpPr>
          <p:cNvPr id="65540" name="Dikdörtgen 4"/>
          <p:cNvSpPr>
            <a:spLocks noChangeArrowheads="1"/>
          </p:cNvSpPr>
          <p:nvPr/>
        </p:nvSpPr>
        <p:spPr bwMode="auto">
          <a:xfrm>
            <a:off x="971550" y="2259013"/>
            <a:ext cx="1944688" cy="80962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>
                <a:latin typeface="Tw Cen MT" pitchFamily="34" charset="0"/>
              </a:rPr>
              <a:t>DÜŞÜK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116013" y="3500438"/>
            <a:ext cx="1493837" cy="823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>
                <a:solidFill>
                  <a:srgbClr val="0066CC"/>
                </a:solidFill>
                <a:cs typeface="Arial" charset="0"/>
              </a:rPr>
              <a:t>DEA</a:t>
            </a:r>
          </a:p>
        </p:txBody>
      </p:sp>
      <p:sp>
        <p:nvSpPr>
          <p:cNvPr id="7" name="Dikdörtgen 6"/>
          <p:cNvSpPr/>
          <p:nvPr/>
        </p:nvSpPr>
        <p:spPr>
          <a:xfrm>
            <a:off x="933450" y="5008563"/>
            <a:ext cx="2089150" cy="466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>
                <a:solidFill>
                  <a:srgbClr val="0066CC"/>
                </a:solidFill>
                <a:cs typeface="Arial" charset="0"/>
              </a:rPr>
              <a:t>Etyoloji ara</a:t>
            </a:r>
          </a:p>
        </p:txBody>
      </p:sp>
      <p:sp>
        <p:nvSpPr>
          <p:cNvPr id="65543" name="Dikdörtgen 7"/>
          <p:cNvSpPr>
            <a:spLocks noChangeArrowheads="1"/>
          </p:cNvSpPr>
          <p:nvPr/>
        </p:nvSpPr>
        <p:spPr bwMode="auto">
          <a:xfrm>
            <a:off x="2716213" y="1262063"/>
            <a:ext cx="3368675" cy="93662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b="1">
                <a:latin typeface="Tw Cen MT" pitchFamily="34" charset="0"/>
              </a:rPr>
              <a:t>Cbc –PY- Retikulosit </a:t>
            </a:r>
          </a:p>
          <a:p>
            <a:pPr algn="ctr"/>
            <a:r>
              <a:rPr lang="tr-TR" b="1">
                <a:latin typeface="Tw Cen MT" pitchFamily="34" charset="0"/>
              </a:rPr>
              <a:t>FERRİTİN </a:t>
            </a:r>
            <a:r>
              <a:rPr lang="tr-TR" b="1"/>
              <a:t> BAK</a:t>
            </a:r>
          </a:p>
        </p:txBody>
      </p:sp>
      <p:sp>
        <p:nvSpPr>
          <p:cNvPr id="65544" name="Dikdörtgen 8"/>
          <p:cNvSpPr>
            <a:spLocks noChangeArrowheads="1"/>
          </p:cNvSpPr>
          <p:nvPr/>
        </p:nvSpPr>
        <p:spPr bwMode="auto">
          <a:xfrm>
            <a:off x="4716463" y="3500438"/>
            <a:ext cx="1557337" cy="82232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tr-TR" altLang="tr-TR"/>
              <a:t>Fe düşük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tr-TR" altLang="tr-TR"/>
              <a:t>FeBK Düşük/N</a:t>
            </a:r>
          </a:p>
        </p:txBody>
      </p:sp>
      <p:sp>
        <p:nvSpPr>
          <p:cNvPr id="65545" name="Dikdörtgen 9"/>
          <p:cNvSpPr>
            <a:spLocks noChangeArrowheads="1"/>
          </p:cNvSpPr>
          <p:nvPr/>
        </p:nvSpPr>
        <p:spPr bwMode="auto">
          <a:xfrm>
            <a:off x="6992938" y="3527425"/>
            <a:ext cx="1081087" cy="82232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tr-TR" altLang="tr-TR"/>
              <a:t>Fe normal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tr-TR" altLang="tr-TR"/>
              <a:t>FeBK N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745038" y="4810125"/>
            <a:ext cx="865187" cy="665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>
                <a:solidFill>
                  <a:srgbClr val="0066CC"/>
                </a:solidFill>
                <a:cs typeface="Arial" charset="0"/>
              </a:rPr>
              <a:t>KHA</a:t>
            </a:r>
          </a:p>
        </p:txBody>
      </p:sp>
      <p:cxnSp>
        <p:nvCxnSpPr>
          <p:cNvPr id="13" name="Düz Ok Bağlayıcısı 12"/>
          <p:cNvCxnSpPr/>
          <p:nvPr/>
        </p:nvCxnSpPr>
        <p:spPr>
          <a:xfrm flipH="1">
            <a:off x="5867400" y="3213100"/>
            <a:ext cx="288925" cy="147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7451725" y="3213100"/>
            <a:ext cx="287338" cy="182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9" name="Dikdörtgen 15"/>
          <p:cNvSpPr>
            <a:spLocks noChangeArrowheads="1"/>
          </p:cNvSpPr>
          <p:nvPr/>
        </p:nvSpPr>
        <p:spPr bwMode="auto">
          <a:xfrm>
            <a:off x="6084888" y="2349500"/>
            <a:ext cx="1511300" cy="7191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>
                <a:latin typeface="Tw Cen MT" pitchFamily="34" charset="0"/>
              </a:rPr>
              <a:t>YÜKSEK/NORMAL</a:t>
            </a:r>
          </a:p>
        </p:txBody>
      </p:sp>
      <p:cxnSp>
        <p:nvCxnSpPr>
          <p:cNvPr id="18" name="Düz Bağlayıcı 17"/>
          <p:cNvCxnSpPr>
            <a:stCxn id="65539" idx="2"/>
            <a:endCxn id="65543" idx="0"/>
          </p:cNvCxnSpPr>
          <p:nvPr/>
        </p:nvCxnSpPr>
        <p:spPr>
          <a:xfrm flipH="1">
            <a:off x="4400550" y="979488"/>
            <a:ext cx="26988" cy="282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>
            <a:off x="5292725" y="4437063"/>
            <a:ext cx="0" cy="373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ikdörtgen 21"/>
          <p:cNvSpPr/>
          <p:nvPr/>
        </p:nvSpPr>
        <p:spPr>
          <a:xfrm>
            <a:off x="6227763" y="4724400"/>
            <a:ext cx="1296987" cy="100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</a:pPr>
            <a:r>
              <a:rPr lang="tr-TR" altLang="tr-TR" sz="1400">
                <a:solidFill>
                  <a:srgbClr val="0066CC"/>
                </a:solidFill>
                <a:latin typeface="Arial" charset="0"/>
                <a:cs typeface="Arial" charset="0"/>
              </a:rPr>
              <a:t>Hgb elektroforezi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tr-TR" altLang="tr-TR" sz="1400">
                <a:solidFill>
                  <a:srgbClr val="0066CC"/>
                </a:solidFill>
                <a:latin typeface="Arial" charset="0"/>
                <a:cs typeface="Arial" charset="0"/>
              </a:rPr>
              <a:t>Talasemi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7667625" y="4724400"/>
            <a:ext cx="1476375" cy="100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1400">
                <a:solidFill>
                  <a:srgbClr val="0066CC"/>
                </a:solidFill>
                <a:latin typeface="Arial" charset="0"/>
                <a:cs typeface="Arial" charset="0"/>
              </a:rPr>
              <a:t>KİA-B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tr-TR" altLang="tr-TR" sz="1400">
                <a:solidFill>
                  <a:srgbClr val="0066CC"/>
                </a:solidFill>
                <a:latin typeface="Arial" charset="0"/>
                <a:cs typeface="Arial" charset="0"/>
              </a:rPr>
              <a:t>Sideroblastik Anemi</a:t>
            </a:r>
            <a:endParaRPr lang="tr-TR" sz="1400">
              <a:solidFill>
                <a:srgbClr val="0066CC"/>
              </a:solidFill>
              <a:latin typeface="Arial" charset="0"/>
              <a:cs typeface="Arial" charset="0"/>
            </a:endParaRPr>
          </a:p>
        </p:txBody>
      </p:sp>
      <p:cxnSp>
        <p:nvCxnSpPr>
          <p:cNvPr id="25" name="Düz Ok Bağlayıcısı 24"/>
          <p:cNvCxnSpPr/>
          <p:nvPr/>
        </p:nvCxnSpPr>
        <p:spPr>
          <a:xfrm flipH="1">
            <a:off x="7092950" y="4437063"/>
            <a:ext cx="3190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>
            <a:off x="7812088" y="4437063"/>
            <a:ext cx="261937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Ok Bağlayıcısı 28"/>
          <p:cNvCxnSpPr/>
          <p:nvPr/>
        </p:nvCxnSpPr>
        <p:spPr>
          <a:xfrm>
            <a:off x="2124075" y="3068638"/>
            <a:ext cx="0" cy="376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/>
          <p:nvPr/>
        </p:nvCxnSpPr>
        <p:spPr>
          <a:xfrm>
            <a:off x="2124075" y="4349750"/>
            <a:ext cx="0" cy="658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smtClean="0">
                <a:latin typeface="Arial" charset="0"/>
              </a:rPr>
              <a:t>KRONİK HASTALIK ANEMİSİ VE DEMİR EKSİKLİĞİ ANEMİSİNİN KARŞILAŞTIRMASI</a:t>
            </a:r>
          </a:p>
        </p:txBody>
      </p:sp>
      <p:graphicFrame>
        <p:nvGraphicFramePr>
          <p:cNvPr id="97318" name="Group 38"/>
          <p:cNvGraphicFramePr>
            <a:graphicFrameLocks noGrp="1"/>
          </p:cNvGraphicFramePr>
          <p:nvPr>
            <p:ph idx="1"/>
          </p:nvPr>
        </p:nvGraphicFramePr>
        <p:xfrm>
          <a:off x="827088" y="1196975"/>
          <a:ext cx="7939087" cy="5086350"/>
        </p:xfrm>
        <a:graphic>
          <a:graphicData uri="http://schemas.openxmlformats.org/drawingml/2006/table">
            <a:tbl>
              <a:tblPr/>
              <a:tblGrid>
                <a:gridCol w="7939087"/>
              </a:tblGrid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        KHA                        DEMİR EKSİKLİĞİ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MCV                                            Normal/düşük                              Düşük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RDW                                            Normal                                    Normal veya eşit değil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FERRİTİN                                    Normal/yüksek                                Düşük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TDBK                                            Azalmış                                          Azalmış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Çözünür transferrin reseptörü       Normal                                          Azalmış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NORMOSİTER ANEMİYE YAKLAŞIM</a:t>
            </a:r>
          </a:p>
        </p:txBody>
      </p:sp>
      <p:sp>
        <p:nvSpPr>
          <p:cNvPr id="6758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altLang="tr-TR" sz="2400" smtClean="0">
                <a:latin typeface="Arial" charset="0"/>
                <a:ea typeface="Aharoni"/>
                <a:cs typeface="Aharoni"/>
              </a:rPr>
              <a:t>Retikülosit sayımı-indeksi</a:t>
            </a:r>
          </a:p>
          <a:p>
            <a:pPr>
              <a:buFont typeface="Wingdings" pitchFamily="2" charset="2"/>
              <a:buNone/>
            </a:pPr>
            <a:r>
              <a:rPr lang="tr-TR" altLang="tr-TR" sz="2400" smtClean="0">
                <a:latin typeface="Arial" charset="0"/>
                <a:ea typeface="Aharoni"/>
                <a:cs typeface="Aharoni"/>
              </a:rPr>
              <a:t>Azalmış veya artmamışsa</a:t>
            </a:r>
          </a:p>
          <a:p>
            <a:endParaRPr lang="tr-TR" altLang="tr-TR" sz="2400" smtClean="0">
              <a:latin typeface="Arial" charset="0"/>
              <a:ea typeface="Aharoni"/>
              <a:cs typeface="Aharoni"/>
            </a:endParaRPr>
          </a:p>
          <a:p>
            <a:pPr eaLnBrk="1" hangingPunct="1"/>
            <a:r>
              <a:rPr lang="tr-TR" altLang="tr-TR" sz="1600" smtClean="0">
                <a:latin typeface="Arial" charset="0"/>
                <a:ea typeface="Aharoni"/>
                <a:cs typeface="Aharoni"/>
              </a:rPr>
              <a:t>(Anamnez, FM, İlaç öyküsü,</a:t>
            </a:r>
          </a:p>
          <a:p>
            <a:pPr eaLnBrk="1" hangingPunct="1"/>
            <a:r>
              <a:rPr lang="tr-TR" altLang="tr-TR" sz="1600" smtClean="0">
                <a:latin typeface="Arial" charset="0"/>
                <a:ea typeface="Aharoni"/>
                <a:cs typeface="Aharoni"/>
              </a:rPr>
              <a:t>Kronik hastalık, </a:t>
            </a:r>
          </a:p>
          <a:p>
            <a:pPr eaLnBrk="1" hangingPunct="1"/>
            <a:r>
              <a:rPr lang="tr-TR" altLang="tr-TR" sz="1600" smtClean="0">
                <a:latin typeface="Arial" charset="0"/>
                <a:ea typeface="Aharoni"/>
                <a:cs typeface="Aharoni"/>
              </a:rPr>
              <a:t>Laboratuvar: ESR, CRP, PY, İron parametreleri, renal, hepatik, endokrin testler)</a:t>
            </a:r>
            <a:endParaRPr lang="tr-TR" sz="2400" smtClean="0">
              <a:latin typeface="Arial" charset="0"/>
            </a:endParaRPr>
          </a:p>
        </p:txBody>
      </p:sp>
      <p:graphicFrame>
        <p:nvGraphicFramePr>
          <p:cNvPr id="67596" name="Group 12"/>
          <p:cNvGraphicFramePr>
            <a:graphicFrameLocks noGrp="1"/>
          </p:cNvGraphicFramePr>
          <p:nvPr/>
        </p:nvGraphicFramePr>
        <p:xfrm>
          <a:off x="1042988" y="4221163"/>
          <a:ext cx="6096000" cy="2011362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POZİTİFSE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Dea erken dönem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Renal/Hepatik/Endokrn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İnflamsyona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Bağlı anemi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Aharoni"/>
                        <a:cs typeface="Aharoni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NEGATİFSE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KİA-Biopsi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PRCA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MDS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Kİ infiltrasynu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NORMOSİTER ANEMİYE YAKLAŞIM</a:t>
            </a:r>
          </a:p>
        </p:txBody>
      </p:sp>
      <p:sp>
        <p:nvSpPr>
          <p:cNvPr id="68610" name="Tablo Yer Tutucusu 2"/>
          <p:cNvSpPr>
            <a:spLocks noGrp="1"/>
          </p:cNvSpPr>
          <p:nvPr>
            <p:ph type="tbl" idx="1"/>
          </p:nvPr>
        </p:nvSpPr>
        <p:spPr>
          <a:xfrm>
            <a:off x="539750" y="1484313"/>
            <a:ext cx="8153400" cy="4525962"/>
          </a:xfrm>
        </p:spPr>
      </p:sp>
      <p:sp>
        <p:nvSpPr>
          <p:cNvPr id="68611" name="Dikdörtgen 3"/>
          <p:cNvSpPr>
            <a:spLocks noChangeArrowheads="1"/>
          </p:cNvSpPr>
          <p:nvPr/>
        </p:nvSpPr>
        <p:spPr bwMode="auto">
          <a:xfrm>
            <a:off x="827088" y="1916113"/>
            <a:ext cx="1893887" cy="649287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1600"/>
              <a:t>RETİKULOSİTOZ</a:t>
            </a:r>
          </a:p>
        </p:txBody>
      </p:sp>
      <p:sp>
        <p:nvSpPr>
          <p:cNvPr id="68612" name="Dikdörtgen 4"/>
          <p:cNvSpPr>
            <a:spLocks noChangeArrowheads="1"/>
          </p:cNvSpPr>
          <p:nvPr/>
        </p:nvSpPr>
        <p:spPr bwMode="auto">
          <a:xfrm>
            <a:off x="3635375" y="1700213"/>
            <a:ext cx="2449513" cy="1620837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tr-TR" altLang="tr-TR"/>
              <a:t>HEMOLİZ PARAMETREERİ</a:t>
            </a:r>
          </a:p>
          <a:p>
            <a:pPr algn="ctr">
              <a:lnSpc>
                <a:spcPct val="120000"/>
              </a:lnSpc>
            </a:pPr>
            <a:r>
              <a:rPr lang="tr-TR" altLang="tr-TR"/>
              <a:t>(İD Bilirubin </a:t>
            </a:r>
          </a:p>
          <a:p>
            <a:pPr algn="ctr">
              <a:lnSpc>
                <a:spcPct val="120000"/>
              </a:lnSpc>
            </a:pPr>
            <a:r>
              <a:rPr lang="tr-TR" altLang="tr-TR"/>
              <a:t>LDH</a:t>
            </a:r>
          </a:p>
          <a:p>
            <a:pPr algn="ctr">
              <a:lnSpc>
                <a:spcPct val="120000"/>
              </a:lnSpc>
            </a:pPr>
            <a:r>
              <a:rPr lang="tr-TR" altLang="tr-TR"/>
              <a:t>Haptoglobulin)</a:t>
            </a:r>
          </a:p>
        </p:txBody>
      </p:sp>
      <p:sp>
        <p:nvSpPr>
          <p:cNvPr id="68613" name="Dikdörtgen 5"/>
          <p:cNvSpPr>
            <a:spLocks noChangeArrowheads="1"/>
          </p:cNvSpPr>
          <p:nvPr/>
        </p:nvSpPr>
        <p:spPr bwMode="auto">
          <a:xfrm>
            <a:off x="7092950" y="1700213"/>
            <a:ext cx="1439863" cy="102711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1600"/>
              <a:t>NEGATİFSE</a:t>
            </a:r>
            <a:r>
              <a:rPr lang="tr-TR"/>
              <a:t> </a:t>
            </a:r>
            <a:r>
              <a:rPr lang="tr-TR" sz="1400"/>
              <a:t>KANAMA</a:t>
            </a:r>
            <a:r>
              <a:rPr lang="tr-TR"/>
              <a:t> </a:t>
            </a:r>
          </a:p>
          <a:p>
            <a:pPr algn="ctr"/>
            <a:r>
              <a:rPr lang="tr-TR" sz="1400"/>
              <a:t>HİPERSPLENİZM</a:t>
            </a: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700338" y="2133600"/>
            <a:ext cx="935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6372225" y="2133600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4835525" y="3397250"/>
            <a:ext cx="0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7" name="Dikdörtgen 13"/>
          <p:cNvSpPr>
            <a:spLocks noChangeArrowheads="1"/>
          </p:cNvSpPr>
          <p:nvPr/>
        </p:nvSpPr>
        <p:spPr bwMode="auto">
          <a:xfrm>
            <a:off x="4067175" y="4221163"/>
            <a:ext cx="1657350" cy="46355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/>
              <a:t>POZİTİFSE </a:t>
            </a:r>
          </a:p>
          <a:p>
            <a:pPr algn="ctr"/>
            <a:r>
              <a:rPr lang="tr-TR"/>
              <a:t>DAT VE PYR</a:t>
            </a:r>
            <a:r>
              <a:rPr lang="tr-TR">
                <a:solidFill>
                  <a:srgbClr val="0101AF"/>
                </a:solidFill>
                <a:latin typeface="Tw Cen MT" pitchFamily="34" charset="0"/>
              </a:rPr>
              <a:t> </a:t>
            </a:r>
          </a:p>
        </p:txBody>
      </p:sp>
      <p:cxnSp>
        <p:nvCxnSpPr>
          <p:cNvPr id="16" name="Düz Ok Bağlayıcısı 15"/>
          <p:cNvCxnSpPr/>
          <p:nvPr/>
        </p:nvCxnSpPr>
        <p:spPr>
          <a:xfrm flipH="1">
            <a:off x="2555875" y="4652963"/>
            <a:ext cx="1223963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5724525" y="4652963"/>
            <a:ext cx="1368425" cy="25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1506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Kompansasyon mekanizmaları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1.Kalp debisi artışı                 6-Anaerobik glikolizde artma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2.Plazma volüm artışı               7-VEGF-angiogenez artışı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3.Solunum sayısında artma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4.Eritrosit 2-3 DPG düzeyinde artış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5.EPO düzeyinde artış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Kompansasyon mekanizmaları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1.Kalp debisi artışı                 6-Anaerobik glikolizde artma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2.Plazma volüm artışı               7-VEGF-angiogenez artışı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3.Solunum sayısında artma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4.Eritrosit 2-3 DPG düzeyinde artış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tr-TR" b="1" smtClean="0">
                <a:solidFill>
                  <a:schemeClr val="bg1"/>
                </a:solidFill>
                <a:latin typeface="Comic Sans MS" pitchFamily="66" charset="0"/>
              </a:rPr>
              <a:t>5.EPO düzeyinde artış</a:t>
            </a:r>
          </a:p>
          <a:p>
            <a:pPr eaLnBrk="1" hangingPunct="1"/>
            <a:endParaRPr lang="tr-TR" smtClean="0"/>
          </a:p>
        </p:txBody>
      </p:sp>
      <p:sp>
        <p:nvSpPr>
          <p:cNvPr id="2" name="Dikdörtgen 1"/>
          <p:cNvSpPr/>
          <p:nvPr/>
        </p:nvSpPr>
        <p:spPr>
          <a:xfrm>
            <a:off x="1979613" y="3068638"/>
            <a:ext cx="2087562" cy="1800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21508" name="Picture 4" descr="C:\Projects\Talks\rbcd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0"/>
            <a:ext cx="7991475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NORMOSİTER ANEMİYE YAKLAŞIM</a:t>
            </a:r>
          </a:p>
        </p:txBody>
      </p:sp>
      <p:graphicFrame>
        <p:nvGraphicFramePr>
          <p:cNvPr id="69647" name="Group 15"/>
          <p:cNvGraphicFramePr>
            <a:graphicFrameLocks noGrp="1"/>
          </p:cNvGraphicFramePr>
          <p:nvPr/>
        </p:nvGraphicFramePr>
        <p:xfrm>
          <a:off x="990600" y="1268413"/>
          <a:ext cx="8153400" cy="4976812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368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DAT pozitif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Aharoni"/>
                          <a:cs typeface="Aharoni"/>
                        </a:rPr>
                        <a:t> ±Sferosit, polikrmazi aglitünasyon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Otoimmün 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   Sıcak tip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   Soğuk tip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Hemolitik Transfzyon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Yenidoğan Hemolitik 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İlaçlara bağlı İHA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 negatif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PY  Fragmantasyon ?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EVET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Trombositopeni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DIC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TTP-HUS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HELLP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Preklempsi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Normal Trombosit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Kalp kapağı has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Valv replasmanı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Malign Hrtansyn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Renal trans rejks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haroni"/>
                          <a:ea typeface="Aharoni"/>
                          <a:cs typeface="Aharoni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B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HAYIR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A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SPESİFİK MORFOLOJİK BULGULAR 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Yok: PNH Wilson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Var:Eliptstz Sıtma Orak hücre 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cxnSp>
        <p:nvCxnSpPr>
          <p:cNvPr id="6" name="Düz Ok Bağlayıcısı 5"/>
          <p:cNvCxnSpPr/>
          <p:nvPr/>
        </p:nvCxnSpPr>
        <p:spPr>
          <a:xfrm flipH="1">
            <a:off x="5867400" y="2060575"/>
            <a:ext cx="504825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>
            <a:off x="5724525" y="2060575"/>
            <a:ext cx="395288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V="1">
            <a:off x="6119813" y="2205038"/>
            <a:ext cx="39687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sp>
        <p:nvSpPr>
          <p:cNvPr id="70658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685925"/>
            <a:ext cx="8153400" cy="4495800"/>
          </a:xfrm>
        </p:spPr>
        <p:txBody>
          <a:bodyPr/>
          <a:lstStyle/>
          <a:p>
            <a:endParaRPr lang="tr-TR" smtClean="0"/>
          </a:p>
        </p:txBody>
      </p:sp>
      <p:sp>
        <p:nvSpPr>
          <p:cNvPr id="70659" name="Dikdörtgen 3"/>
          <p:cNvSpPr>
            <a:spLocks noChangeArrowheads="1"/>
          </p:cNvSpPr>
          <p:nvPr/>
        </p:nvSpPr>
        <p:spPr bwMode="auto">
          <a:xfrm>
            <a:off x="3270250" y="396875"/>
            <a:ext cx="3024188" cy="9350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2800">
                <a:latin typeface="Tw Cen MT" pitchFamily="34" charset="0"/>
              </a:rPr>
              <a:t>MAKROSİTER ANEMİ</a:t>
            </a:r>
          </a:p>
        </p:txBody>
      </p:sp>
      <p:sp>
        <p:nvSpPr>
          <p:cNvPr id="70660" name="Dikdörtgen 4"/>
          <p:cNvSpPr>
            <a:spLocks noChangeArrowheads="1"/>
          </p:cNvSpPr>
          <p:nvPr/>
        </p:nvSpPr>
        <p:spPr bwMode="auto">
          <a:xfrm>
            <a:off x="1547813" y="2060575"/>
            <a:ext cx="2881312" cy="1439863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altLang="tr-TR"/>
              <a:t>RDW</a:t>
            </a:r>
            <a:r>
              <a:rPr lang="tr-TR" altLang="tr-TR" b="1">
                <a:solidFill>
                  <a:srgbClr val="0066CC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0661" name="Dikdörtgen 5"/>
          <p:cNvSpPr>
            <a:spLocks noChangeArrowheads="1"/>
          </p:cNvSpPr>
          <p:nvPr/>
        </p:nvSpPr>
        <p:spPr bwMode="auto">
          <a:xfrm>
            <a:off x="5724525" y="1773238"/>
            <a:ext cx="2879725" cy="158432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>
                <a:latin typeface="Tw Cen MT" pitchFamily="34" charset="0"/>
              </a:rPr>
              <a:t>RDW</a:t>
            </a:r>
          </a:p>
        </p:txBody>
      </p:sp>
      <p:sp>
        <p:nvSpPr>
          <p:cNvPr id="70662" name="Dikdörtgen 6"/>
          <p:cNvSpPr>
            <a:spLocks noChangeArrowheads="1"/>
          </p:cNvSpPr>
          <p:nvPr/>
        </p:nvSpPr>
        <p:spPr bwMode="auto">
          <a:xfrm>
            <a:off x="827088" y="3911600"/>
            <a:ext cx="2736850" cy="201612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70000"/>
              </a:lnSpc>
            </a:pPr>
            <a:r>
              <a:rPr lang="tr-TR" altLang="tr-TR"/>
              <a:t>B12 eks</a:t>
            </a:r>
          </a:p>
          <a:p>
            <a:pPr algn="ctr">
              <a:lnSpc>
                <a:spcPct val="170000"/>
              </a:lnSpc>
            </a:pPr>
            <a:r>
              <a:rPr lang="tr-TR" altLang="tr-TR"/>
              <a:t>F asit eks</a:t>
            </a:r>
          </a:p>
        </p:txBody>
      </p:sp>
      <p:sp>
        <p:nvSpPr>
          <p:cNvPr id="70663" name="Dikdörtgen 7"/>
          <p:cNvSpPr>
            <a:spLocks noChangeArrowheads="1"/>
          </p:cNvSpPr>
          <p:nvPr/>
        </p:nvSpPr>
        <p:spPr bwMode="auto">
          <a:xfrm>
            <a:off x="5894388" y="3911600"/>
            <a:ext cx="2879725" cy="200818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tr-TR" altLang="tr-TR"/>
              <a:t>Alkol</a:t>
            </a:r>
          </a:p>
          <a:p>
            <a:pPr algn="ctr">
              <a:lnSpc>
                <a:spcPct val="140000"/>
              </a:lnSpc>
            </a:pPr>
            <a:r>
              <a:rPr lang="tr-TR" altLang="tr-TR"/>
              <a:t>KC hastalıkları</a:t>
            </a:r>
          </a:p>
          <a:p>
            <a:pPr algn="ctr">
              <a:lnSpc>
                <a:spcPct val="140000"/>
              </a:lnSpc>
            </a:pPr>
            <a:r>
              <a:rPr lang="tr-TR" altLang="tr-TR"/>
              <a:t>Kemoterapi</a:t>
            </a:r>
          </a:p>
          <a:p>
            <a:pPr algn="ctr">
              <a:lnSpc>
                <a:spcPct val="140000"/>
              </a:lnSpc>
            </a:pPr>
            <a:r>
              <a:rPr lang="tr-TR" altLang="tr-TR"/>
              <a:t>Aplastik Anemi</a:t>
            </a:r>
          </a:p>
          <a:p>
            <a:pPr algn="ctr">
              <a:lnSpc>
                <a:spcPct val="140000"/>
              </a:lnSpc>
            </a:pPr>
            <a:r>
              <a:rPr lang="tr-TR" altLang="tr-TR"/>
              <a:t>MDS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2843213" y="1557338"/>
            <a:ext cx="427037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6294438" y="1331913"/>
            <a:ext cx="581025" cy="36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2411413" y="3284538"/>
            <a:ext cx="0" cy="627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7092950" y="3429000"/>
            <a:ext cx="169863" cy="525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V="1">
            <a:off x="3348038" y="2636838"/>
            <a:ext cx="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Başlık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Anemi Sevk Kriterleri</a:t>
            </a:r>
          </a:p>
        </p:txBody>
      </p:sp>
      <p:sp>
        <p:nvSpPr>
          <p:cNvPr id="71682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Başlangıç hemogllobin düzeyi &lt;7 gr/dl olan tüm çocuklar , ağır anemi düşünülerek 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Başlangıçta avuç solukluğu, yalnıza avç değil parmak uçlarını da kapsayacak biçimde belirginse ,ağır anemi düşünülerek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Oral demir tedavisinin uygun ve düzenli kullanımına karşın, 3 hafta sonra avuç solukluğunda düzelme olmaz ya da hemoglobin düzeyindeki artış &gt;2 g/dl  değil ise, tedaviye yanıtsızlık düşünülülerek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Anemi Sevk Kriterleri</a:t>
            </a:r>
          </a:p>
        </p:txBody>
      </p:sp>
      <p:sp>
        <p:nvSpPr>
          <p:cNvPr id="72706" name="İçerik Yer Tutucusu 1"/>
          <p:cNvSpPr>
            <a:spLocks noGrp="1"/>
          </p:cNvSpPr>
          <p:nvPr>
            <p:ph sz="quarter" idx="1"/>
          </p:nvPr>
        </p:nvSpPr>
        <p:spPr>
          <a:xfrm>
            <a:off x="684213" y="1628775"/>
            <a:ext cx="8153400" cy="4495800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Belirgin splenomegali ve/veya henoliz bulguları ve /veya ailede hemolitik anemi öyküsü varsa ,hemolitik anemi düşünülerek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Dışkıda kan varsa, özellikle erişkinde, mide bağırsak sistemi tümörü düşünülerek 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Anemi ile birlikte kalp yetmezliği bulguları varsa ağır anemi düşünülerek 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Anemi nedeni açıklanamayan hastalar 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Bütün yaşlı hastalar, malignişte riski nedeniyle sevk edilmelidir.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Başlık 2"/>
          <p:cNvSpPr>
            <a:spLocks noGrp="1"/>
          </p:cNvSpPr>
          <p:nvPr>
            <p:ph type="title"/>
          </p:nvPr>
        </p:nvSpPr>
        <p:spPr>
          <a:xfrm>
            <a:off x="990600" y="260350"/>
            <a:ext cx="8153400" cy="990600"/>
          </a:xfrm>
        </p:spPr>
        <p:txBody>
          <a:bodyPr/>
          <a:lstStyle/>
          <a:p>
            <a:pPr eaLnBrk="1" hangingPunct="1"/>
            <a:r>
              <a:rPr lang="tr-TR" sz="3600" smtClean="0">
                <a:latin typeface="Arial" charset="0"/>
              </a:rPr>
              <a:t>Korunma</a:t>
            </a:r>
            <a:br>
              <a:rPr lang="tr-TR" sz="3600" smtClean="0">
                <a:latin typeface="Arial" charset="0"/>
              </a:rPr>
            </a:br>
            <a:endParaRPr lang="tr-TR" sz="3600" smtClean="0">
              <a:latin typeface="Arial" charset="0"/>
            </a:endParaRPr>
          </a:p>
        </p:txBody>
      </p:sp>
      <p:sp>
        <p:nvSpPr>
          <p:cNvPr id="73730" name="İçerik Yer Tutucusu 1"/>
          <p:cNvSpPr>
            <a:spLocks noGrp="1"/>
          </p:cNvSpPr>
          <p:nvPr>
            <p:ph sz="quarter" idx="1"/>
          </p:nvPr>
        </p:nvSpPr>
        <p:spPr>
          <a:xfrm>
            <a:off x="611188" y="1628775"/>
            <a:ext cx="8153400" cy="4495800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Bebeklerde ilk 6 ayda yalnızca anne sütü verilmeli, 6. aydan sonra , özellikle demirden zengin ek besinlere mutlaka başlanmalıdır.Anne sütü alamayan , demir ile zenginleştirilmiş mama verilemeyen durumlarda</a:t>
            </a:r>
          </a:p>
          <a:p>
            <a:pPr eaLnBrk="1" hangingPunct="1">
              <a:buFontTx/>
              <a:buChar char="•"/>
            </a:pPr>
            <a:r>
              <a:rPr lang="tr-TR" sz="2400" smtClean="0">
                <a:latin typeface="Arial" charset="0"/>
              </a:rPr>
              <a:t> Prematüre bebeklerde 2 aydan itibaren, </a:t>
            </a:r>
          </a:p>
          <a:p>
            <a:pPr eaLnBrk="1" hangingPunct="1">
              <a:buFontTx/>
              <a:buChar char="•"/>
            </a:pPr>
            <a:r>
              <a:rPr lang="tr-TR" sz="2400" smtClean="0">
                <a:latin typeface="Arial" charset="0"/>
              </a:rPr>
              <a:t> Zamanında doğan ve doğum ağırlığı normal olan bebeklerde 4. aydan başlayarak 1 yaşına kadar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Gebelik ve emzirme döneminde 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Vaka </a:t>
            </a:r>
          </a:p>
        </p:txBody>
      </p:sp>
      <p:sp>
        <p:nvSpPr>
          <p:cNvPr id="7475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39 YAŞINDA KADIN HASTA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/>
              <a:t>Öyküsünde,</a:t>
            </a:r>
          </a:p>
        </p:txBody>
      </p:sp>
      <p:sp>
        <p:nvSpPr>
          <p:cNvPr id="7577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mtClean="0"/>
              <a:t>Uzun süredir hipermenoresi olduğu, bu nedenle 3 aydır düzensiz demir tedavisi aldığı öğrenildi. </a:t>
            </a:r>
          </a:p>
          <a:p>
            <a:pPr eaLnBrk="1" hangingPunct="1"/>
            <a:r>
              <a:rPr lang="tr-TR" smtClean="0"/>
              <a:t>Son zamanlarda dispepsi nedeniyle gastroenteroloji polikliniğine başvurmuştu. Dispepsi ve pirozis nedeni ile hastanemiz gastroenteroloji polikliniğinde muayene olmuş, demir eksikliği nedeni ile hematoloji konsültasyonu istenmiş.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Öyküsünde</a:t>
            </a:r>
          </a:p>
        </p:txBody>
      </p:sp>
      <p:sp>
        <p:nvSpPr>
          <p:cNvPr id="7782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z="2800" smtClean="0"/>
              <a:t>2 ay öncesine kadar, 12 yıldır günde 25-30 adet şekersiz sakız çiğnediği ve bu sakızlar yuttuğu öğrenildi. Sakız çiğneme ve yutma alışkanlığı, demir tedavisinin başlamasından kısa bir süre sonra azalmıştı.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/>
              <a:t>İncelemede </a:t>
            </a:r>
            <a:br>
              <a:rPr lang="tr-TR" smtClean="0"/>
            </a:br>
            <a:endParaRPr lang="tr-TR" smtClean="0"/>
          </a:p>
        </p:txBody>
      </p:sp>
      <p:sp>
        <p:nvSpPr>
          <p:cNvPr id="78850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mtClean="0"/>
              <a:t>Hb: 11 gr/dl, </a:t>
            </a:r>
          </a:p>
          <a:p>
            <a:pPr eaLnBrk="1" hangingPunct="1"/>
            <a:r>
              <a:rPr lang="tr-TR" smtClean="0"/>
              <a:t>MCV: 73 fl, </a:t>
            </a:r>
          </a:p>
          <a:p>
            <a:pPr eaLnBrk="1" hangingPunct="1"/>
            <a:r>
              <a:rPr lang="tr-TR" smtClean="0"/>
              <a:t>Serum demiri: 26 ug/dl,</a:t>
            </a:r>
          </a:p>
          <a:p>
            <a:pPr eaLnBrk="1" hangingPunct="1"/>
            <a:r>
              <a:rPr lang="tr-TR" smtClean="0"/>
              <a:t>Demir doygunluk endeksi: %6</a:t>
            </a:r>
          </a:p>
          <a:p>
            <a:pPr eaLnBrk="1" hangingPunct="1"/>
            <a:r>
              <a:rPr lang="tr-TR" smtClean="0"/>
              <a:t>Ve ferritin: 5.80 ng/ml idi.</a:t>
            </a:r>
          </a:p>
          <a:p>
            <a:pPr eaLnBrk="1" hangingPunct="1"/>
            <a:r>
              <a:rPr lang="tr-TR" smtClean="0"/>
              <a:t>Demir emiliminde bozukluk saptanmadı.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8089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mtClean="0"/>
              <a:t>Gastroduodenoskopide eroziv antral gastrit saptandı.</a:t>
            </a:r>
          </a:p>
          <a:p>
            <a:pPr eaLnBrk="1" hangingPunct="1"/>
            <a:r>
              <a:rPr lang="tr-TR" smtClean="0"/>
              <a:t> Helicobacter Pylori tanısında kullanılan CLO (Campylobacter-like Organism) testi pozitifti. </a:t>
            </a:r>
          </a:p>
          <a:p>
            <a:pPr eaLnBrk="1" hangingPunct="1"/>
            <a:r>
              <a:rPr lang="tr-TR" smtClean="0"/>
              <a:t>Helicobacter Pylori eradikasyon ve oral demir tedavisi başlanarak 2 ay sonra kontrole çağırıldı.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2530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 l="443" t="12268" r="775" b="16081"/>
          <a:stretch>
            <a:fillRect/>
          </a:stretch>
        </p:blipFill>
        <p:spPr>
          <a:xfrm>
            <a:off x="930275" y="1803400"/>
            <a:ext cx="7518400" cy="4089400"/>
          </a:xfrm>
        </p:spPr>
      </p:pic>
      <p:sp>
        <p:nvSpPr>
          <p:cNvPr id="22531" name="Dikdörtgen 1"/>
          <p:cNvSpPr>
            <a:spLocks noChangeArrowheads="1"/>
          </p:cNvSpPr>
          <p:nvPr/>
        </p:nvSpPr>
        <p:spPr bwMode="auto">
          <a:xfrm>
            <a:off x="684213" y="5589588"/>
            <a:ext cx="7772400" cy="10350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tr-TR" altLang="tr-TR" sz="1600">
                <a:latin typeface="Comic Sans MS" pitchFamily="66" charset="0"/>
              </a:rPr>
              <a:t>İçerdiği Globin zincire göre Hgb adlandırılır: HgbA, A2, F, H, Barts</a:t>
            </a:r>
          </a:p>
          <a:p>
            <a:pPr>
              <a:spcBef>
                <a:spcPct val="50000"/>
              </a:spcBef>
            </a:pPr>
            <a:r>
              <a:rPr lang="tr-TR" altLang="tr-TR" sz="1600">
                <a:solidFill>
                  <a:srgbClr val="0000FF"/>
                </a:solidFill>
                <a:latin typeface="Comic Sans MS" pitchFamily="66" charset="0"/>
              </a:rPr>
              <a:t>Her bir globülin zinciri bir hem-bir Oksijen molekülü taşır; Hgb tetrameri 4 O2 taşır</a:t>
            </a:r>
          </a:p>
        </p:txBody>
      </p:sp>
      <p:sp>
        <p:nvSpPr>
          <p:cNvPr id="22532" name="Dikdörtgen 2"/>
          <p:cNvSpPr>
            <a:spLocks noChangeArrowheads="1"/>
          </p:cNvSpPr>
          <p:nvPr/>
        </p:nvSpPr>
        <p:spPr bwMode="auto">
          <a:xfrm>
            <a:off x="1079500" y="620713"/>
            <a:ext cx="8064500" cy="11525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2400" b="1">
                <a:solidFill>
                  <a:schemeClr val="folHlink"/>
                </a:solidFill>
                <a:latin typeface="Tw Cen MT" pitchFamily="34" charset="0"/>
              </a:rPr>
              <a:t>HEMOGLOBİN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smtClean="0"/>
              <a:t>Kontrolde</a:t>
            </a:r>
            <a:br>
              <a:rPr lang="tr-TR" smtClean="0"/>
            </a:br>
            <a:endParaRPr lang="tr-TR" smtClean="0"/>
          </a:p>
        </p:txBody>
      </p:sp>
      <p:sp>
        <p:nvSpPr>
          <p:cNvPr id="82946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mtClean="0"/>
              <a:t>Ferritin: 20.34 ng/ml,</a:t>
            </a:r>
          </a:p>
          <a:p>
            <a:pPr eaLnBrk="1" hangingPunct="1"/>
            <a:r>
              <a:rPr lang="tr-TR" smtClean="0"/>
              <a:t>Hb: 13.7 gr/dl </a:t>
            </a:r>
          </a:p>
          <a:p>
            <a:pPr eaLnBrk="1" hangingPunct="1"/>
            <a:r>
              <a:rPr lang="tr-TR" smtClean="0"/>
              <a:t>MCV: 81.60 fl idi. </a:t>
            </a:r>
          </a:p>
          <a:p>
            <a:pPr eaLnBrk="1" hangingPunct="1"/>
            <a:r>
              <a:rPr lang="tr-TR" sz="2800" smtClean="0"/>
              <a:t>Dispeptik yakınmalarının artık eskisi gibi olmadığı ve sakız çiğneme isteğinin tedavinin tekrar başlanmasından kısa bir süre sonra tamamen ortadan kalktığı öğrenildi.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84994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smtClean="0"/>
              <a:t>TEŞEKKÜRLER…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87042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89090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9113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92162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93186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4578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 b="12665"/>
          <a:stretch>
            <a:fillRect/>
          </a:stretch>
        </p:blipFill>
        <p:spPr bwMode="auto">
          <a:xfrm>
            <a:off x="971550" y="476250"/>
            <a:ext cx="7488238" cy="582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Aneminin Tanımı</a:t>
            </a:r>
          </a:p>
        </p:txBody>
      </p:sp>
      <p:sp>
        <p:nvSpPr>
          <p:cNvPr id="2662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z="2200" smtClean="0">
                <a:latin typeface="Arial" charset="0"/>
              </a:rPr>
              <a:t>Kan hemoglobin düzeyinde veya eritrosit kitlesinde azalma</a:t>
            </a:r>
          </a:p>
          <a:p>
            <a:r>
              <a:rPr lang="tr-TR" sz="2200" smtClean="0">
                <a:latin typeface="Arial" charset="0"/>
              </a:rPr>
              <a:t>Yaşa ve cinsiyete göre</a:t>
            </a:r>
            <a:r>
              <a:rPr lang="tr-TR" sz="22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tr-TR" sz="2200" smtClean="0">
                <a:latin typeface="Arial" charset="0"/>
              </a:rPr>
              <a:t>olması gereken normal değerlerin altındaki hemoglobin değerleri</a:t>
            </a:r>
          </a:p>
          <a:p>
            <a:r>
              <a:rPr lang="tr-TR" sz="2200" smtClean="0">
                <a:latin typeface="Arial" charset="0"/>
              </a:rPr>
              <a:t>Anemi ; asla bir hastalık tanısı değil</a:t>
            </a:r>
            <a:br>
              <a:rPr lang="tr-TR" sz="2200" smtClean="0">
                <a:latin typeface="Arial" charset="0"/>
              </a:rPr>
            </a:br>
            <a:r>
              <a:rPr lang="tr-TR" sz="2200" smtClean="0">
                <a:latin typeface="Arial" charset="0"/>
              </a:rPr>
              <a:t>bir </a:t>
            </a:r>
            <a:r>
              <a:rPr lang="tr-TR" sz="2200" smtClean="0">
                <a:solidFill>
                  <a:srgbClr val="FF0000"/>
                </a:solidFill>
                <a:latin typeface="Arial" charset="0"/>
              </a:rPr>
              <a:t>BULGUDUR!!!</a:t>
            </a:r>
            <a:endParaRPr lang="tr-TR" sz="2200" smtClean="0">
              <a:latin typeface="Arial" charset="0"/>
            </a:endParaRPr>
          </a:p>
          <a:p>
            <a:endParaRPr lang="tr-TR" sz="22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Başlık 2"/>
          <p:cNvSpPr>
            <a:spLocks noGrp="1"/>
          </p:cNvSpPr>
          <p:nvPr>
            <p:ph type="title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sz="3500" dirty="0" err="1" smtClean="0">
                <a:solidFill>
                  <a:schemeClr val="accent4">
                    <a:lumMod val="50000"/>
                  </a:schemeClr>
                </a:solidFill>
              </a:rPr>
              <a:t>Eritropoez</a:t>
            </a:r>
            <a:r>
              <a:rPr lang="tr-TR" altLang="en-US" sz="3500" dirty="0" smtClean="0">
                <a:solidFill>
                  <a:schemeClr val="accent4">
                    <a:lumMod val="50000"/>
                  </a:schemeClr>
                </a:solidFill>
              </a:rPr>
              <a:t> için gerekli faktörler</a:t>
            </a:r>
            <a:endParaRPr lang="tr-TR" sz="35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650" name="İçerik Yer Tutucus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z="2100" smtClean="0"/>
              <a:t>1. Er</a:t>
            </a:r>
            <a:r>
              <a:rPr lang="tr-TR" altLang="en-US" sz="2100" smtClean="0"/>
              <a:t>itropo</a:t>
            </a:r>
            <a:r>
              <a:rPr lang="en-US" altLang="en-US" sz="2100" smtClean="0"/>
              <a:t>i</a:t>
            </a:r>
            <a:r>
              <a:rPr lang="tr-TR" altLang="en-US" sz="2100" smtClean="0"/>
              <a:t>etin</a:t>
            </a:r>
          </a:p>
          <a:p>
            <a:pPr eaLnBrk="1" hangingPunct="1"/>
            <a:r>
              <a:rPr lang="en-US" altLang="en-US" sz="2100" smtClean="0"/>
              <a:t>2. </a:t>
            </a:r>
            <a:r>
              <a:rPr lang="tr-TR" altLang="en-US" sz="2100" smtClean="0"/>
              <a:t>F</a:t>
            </a:r>
            <a:r>
              <a:rPr lang="en-US" altLang="en-US" sz="2100" smtClean="0"/>
              <a:t>e</a:t>
            </a:r>
          </a:p>
          <a:p>
            <a:pPr eaLnBrk="1" hangingPunct="1"/>
            <a:r>
              <a:rPr lang="en-US" altLang="en-US" sz="2100" smtClean="0"/>
              <a:t>3. Vitamin B</a:t>
            </a:r>
            <a:r>
              <a:rPr lang="en-US" altLang="en-US" sz="2100" baseline="-25000" smtClean="0"/>
              <a:t>12</a:t>
            </a:r>
            <a:r>
              <a:rPr lang="en-US" altLang="en-US" sz="2100" smtClean="0"/>
              <a:t> </a:t>
            </a:r>
            <a:r>
              <a:rPr lang="tr-TR" altLang="en-US" sz="2100" smtClean="0"/>
              <a:t>(siyanokobalam</a:t>
            </a:r>
            <a:r>
              <a:rPr lang="en-US" altLang="en-US" sz="2100" smtClean="0"/>
              <a:t>i</a:t>
            </a:r>
            <a:r>
              <a:rPr lang="tr-TR" altLang="en-US" sz="2100" smtClean="0"/>
              <a:t>n</a:t>
            </a:r>
            <a:r>
              <a:rPr lang="en-US" altLang="en-US" sz="2100" smtClean="0"/>
              <a:t>)</a:t>
            </a:r>
          </a:p>
          <a:p>
            <a:pPr eaLnBrk="1" hangingPunct="1"/>
            <a:r>
              <a:rPr lang="en-US" altLang="en-US" sz="2100" smtClean="0"/>
              <a:t>4. Foli</a:t>
            </a:r>
            <a:r>
              <a:rPr lang="tr-TR" altLang="en-US" sz="2100" smtClean="0"/>
              <a:t>k</a:t>
            </a:r>
            <a:r>
              <a:rPr lang="en-US" altLang="en-US" sz="2100" smtClean="0"/>
              <a:t> Acid (folat)</a:t>
            </a:r>
          </a:p>
          <a:p>
            <a:pPr eaLnBrk="1" hangingPunct="1"/>
            <a:r>
              <a:rPr lang="en-US" altLang="en-US" sz="2100" smtClean="0"/>
              <a:t>5. Ascorbi</a:t>
            </a:r>
            <a:r>
              <a:rPr lang="tr-TR" altLang="en-US" sz="2100" smtClean="0"/>
              <a:t>k</a:t>
            </a:r>
            <a:r>
              <a:rPr lang="en-US" altLang="en-US" sz="2100" smtClean="0"/>
              <a:t> a</a:t>
            </a:r>
            <a:r>
              <a:rPr lang="tr-TR" altLang="en-US" sz="2100" smtClean="0"/>
              <a:t>s</a:t>
            </a:r>
            <a:r>
              <a:rPr lang="en-US" altLang="en-US" sz="2100" smtClean="0"/>
              <a:t>id (Vitamin C)</a:t>
            </a:r>
          </a:p>
          <a:p>
            <a:pPr eaLnBrk="1" hangingPunct="1"/>
            <a:r>
              <a:rPr lang="en-US" altLang="en-US" sz="2100" smtClean="0"/>
              <a:t>6. P</a:t>
            </a:r>
            <a:r>
              <a:rPr lang="tr-TR" altLang="en-US" sz="2100" smtClean="0"/>
              <a:t>iridoksin </a:t>
            </a:r>
            <a:r>
              <a:rPr lang="en-US" altLang="en-US" sz="2100" smtClean="0"/>
              <a:t>(Vitamin B</a:t>
            </a:r>
            <a:r>
              <a:rPr lang="en-US" altLang="en-US" sz="2100" baseline="-25000" smtClean="0"/>
              <a:t>6</a:t>
            </a:r>
            <a:r>
              <a:rPr lang="en-US" altLang="en-US" sz="2100" smtClean="0"/>
              <a:t>)</a:t>
            </a:r>
          </a:p>
          <a:p>
            <a:pPr eaLnBrk="1" hangingPunct="1"/>
            <a:r>
              <a:rPr lang="en-US" altLang="en-US" sz="2100" smtClean="0"/>
              <a:t>7. Amino</a:t>
            </a:r>
            <a:r>
              <a:rPr lang="tr-TR" altLang="en-US" sz="2100" smtClean="0"/>
              <a:t>asit</a:t>
            </a:r>
            <a:endParaRPr lang="en-US" altLang="en-US" sz="2100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defRPr/>
            </a:pPr>
            <a:r>
              <a:rPr lang="tr-TR" altLang="tr-TR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Anemi</a:t>
            </a:r>
          </a:p>
        </p:txBody>
      </p:sp>
      <p:sp>
        <p:nvSpPr>
          <p:cNvPr id="2867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250000"/>
              </a:lnSpc>
              <a:buFontTx/>
              <a:buNone/>
            </a:pPr>
            <a:r>
              <a:rPr lang="tr-TR" altLang="tr-TR" sz="2800" smtClean="0"/>
              <a:t>Dünya Sağlık Örgütü’nün tanımlamasına göre anemi:</a:t>
            </a:r>
          </a:p>
          <a:p>
            <a:pPr>
              <a:lnSpc>
                <a:spcPct val="250000"/>
              </a:lnSpc>
            </a:pPr>
            <a:r>
              <a:rPr lang="tr-TR" altLang="tr-TR" sz="2800" smtClean="0"/>
              <a:t>Erişkin erkekte hemoglobin&lt;13g/dl   </a:t>
            </a:r>
          </a:p>
          <a:p>
            <a:pPr>
              <a:lnSpc>
                <a:spcPct val="250000"/>
              </a:lnSpc>
            </a:pPr>
            <a:r>
              <a:rPr lang="tr-TR" altLang="tr-TR" sz="2800" smtClean="0"/>
              <a:t>Erişkin </a:t>
            </a:r>
            <a:r>
              <a:rPr lang="de-DE" altLang="tr-TR" sz="2800" smtClean="0"/>
              <a:t>kadında </a:t>
            </a:r>
            <a:r>
              <a:rPr lang="tr-TR" altLang="tr-TR" sz="2800" smtClean="0"/>
              <a:t>hemoglobin&lt;</a:t>
            </a:r>
            <a:r>
              <a:rPr lang="de-DE" altLang="tr-TR" sz="2800" smtClean="0"/>
              <a:t>12 g/dl</a:t>
            </a:r>
            <a:r>
              <a:rPr lang="tr-TR" altLang="tr-TR" sz="2800" smtClean="0"/>
              <a:t> </a:t>
            </a:r>
          </a:p>
          <a:p>
            <a:pPr>
              <a:lnSpc>
                <a:spcPct val="250000"/>
              </a:lnSpc>
            </a:pPr>
            <a:r>
              <a:rPr lang="tr-TR" altLang="tr-TR" sz="2800" smtClean="0"/>
              <a:t>G</a:t>
            </a:r>
            <a:r>
              <a:rPr lang="de-DE" altLang="tr-TR" sz="2800" smtClean="0"/>
              <a:t>ebelerde</a:t>
            </a:r>
            <a:r>
              <a:rPr lang="tr-TR" altLang="tr-TR" sz="2800" smtClean="0"/>
              <a:t> ve çocuklarda </a:t>
            </a:r>
            <a:r>
              <a:rPr lang="de-DE" altLang="tr-TR" sz="2800" smtClean="0"/>
              <a:t> </a:t>
            </a:r>
            <a:r>
              <a:rPr lang="tr-TR" altLang="tr-TR" sz="2800" smtClean="0"/>
              <a:t>hemoglobin&lt;</a:t>
            </a:r>
            <a:r>
              <a:rPr lang="de-DE" altLang="tr-TR" sz="2800" smtClean="0"/>
              <a:t>11 g/</a:t>
            </a:r>
            <a:r>
              <a:rPr lang="tr-TR" altLang="tr-TR" sz="2800" smtClean="0"/>
              <a:t>dl</a:t>
            </a:r>
            <a:endParaRPr lang="de-DE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y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1040</TotalTime>
  <Words>2421</Words>
  <Application>Microsoft Office PowerPoint</Application>
  <PresentationFormat>Ekran Gösterisi (4:3)</PresentationFormat>
  <Paragraphs>531</Paragraphs>
  <Slides>56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57" baseType="lpstr">
      <vt:lpstr>Medyan</vt:lpstr>
      <vt:lpstr>AnemİLİ hastaya yaklaşIm</vt:lpstr>
      <vt:lpstr>PowerPoint Sunusu</vt:lpstr>
      <vt:lpstr>PowerPoint Sunusu</vt:lpstr>
      <vt:lpstr>PowerPoint Sunusu</vt:lpstr>
      <vt:lpstr>PowerPoint Sunusu</vt:lpstr>
      <vt:lpstr>PowerPoint Sunusu</vt:lpstr>
      <vt:lpstr>Aneminin Tanımı</vt:lpstr>
      <vt:lpstr>Eritropoez için gerekli faktörler</vt:lpstr>
      <vt:lpstr>Anemi</vt:lpstr>
      <vt:lpstr>Anemili Hastaya Yaklaşım</vt:lpstr>
      <vt:lpstr>Anemi Semptom ve Bulguları</vt:lpstr>
      <vt:lpstr>Kompansasyon Mekanizmaları </vt:lpstr>
      <vt:lpstr>ANEMİDE GENEL SEMPTOMLAR</vt:lpstr>
      <vt:lpstr>ANEMİDE GENEL BULGULAR</vt:lpstr>
      <vt:lpstr>Aneminin Nedeninin Saptanması 1)Hikaye</vt:lpstr>
      <vt:lpstr>Aneminin Nedeninin Saptanması 1)Hikaye</vt:lpstr>
      <vt:lpstr>Aneminin Nedeninin Saptanması 1)Hikaye</vt:lpstr>
      <vt:lpstr>ANEMİ NEDENİNİN SAPTANMASI:2) FİZİK İNCELEME</vt:lpstr>
      <vt:lpstr>SYMPTOMS of IRON DEFİCİENCY ANEMİ </vt:lpstr>
      <vt:lpstr>MEGALOBLASTİK ANEMİ SEMPTOMLAR</vt:lpstr>
      <vt:lpstr>KAŞIK TIRNAK </vt:lpstr>
      <vt:lpstr> B12 vitamin eksikliğine bağlı gelişen ağrılı özellikte Moeller-Hunter glossiti </vt:lpstr>
      <vt:lpstr>ANEMİ NEDENİNİN SAPTANMASI 3)TAM KAN SAYIMI</vt:lpstr>
      <vt:lpstr>PowerPoint Sunusu</vt:lpstr>
      <vt:lpstr>Anemi Tanısında Labaratuar Testleri </vt:lpstr>
      <vt:lpstr>Anemi Tanısında Labaratuar Testleri</vt:lpstr>
      <vt:lpstr>Düzeltilmiş Retikulosit Oranı</vt:lpstr>
      <vt:lpstr>Retikülosit yapım indeksi:RYİ</vt:lpstr>
      <vt:lpstr>PowerPoint Sunusu</vt:lpstr>
      <vt:lpstr>ANEMİ NEDENİNİN SAPTANMASI 4 &amp;5</vt:lpstr>
      <vt:lpstr>PowerPoint Sunusu</vt:lpstr>
      <vt:lpstr>SINIFLANDIRMA</vt:lpstr>
      <vt:lpstr>SINIFLANDIRMA </vt:lpstr>
      <vt:lpstr>Anemilerin Patofizyolojilerine Göre Sınıflandırılması</vt:lpstr>
      <vt:lpstr>Anemi Morfolojik Sınıflama</vt:lpstr>
      <vt:lpstr> </vt:lpstr>
      <vt:lpstr>KRONİK HASTALIK ANEMİSİ VE DEMİR EKSİKLİĞİ ANEMİSİNİN KARŞILAŞTIRMASI</vt:lpstr>
      <vt:lpstr>NORMOSİTER ANEMİYE YAKLAŞIM</vt:lpstr>
      <vt:lpstr>NORMOSİTER ANEMİYE YAKLAŞIM</vt:lpstr>
      <vt:lpstr>NORMOSİTER ANEMİYE YAKLAŞIM</vt:lpstr>
      <vt:lpstr>PowerPoint Sunusu</vt:lpstr>
      <vt:lpstr>Anemi Sevk Kriterleri</vt:lpstr>
      <vt:lpstr>Anemi Sevk Kriterleri</vt:lpstr>
      <vt:lpstr>Korunma </vt:lpstr>
      <vt:lpstr>Vaka </vt:lpstr>
      <vt:lpstr>Öyküsünde,</vt:lpstr>
      <vt:lpstr>Öyküsünde</vt:lpstr>
      <vt:lpstr>İncelemede  </vt:lpstr>
      <vt:lpstr>PowerPoint Sunusu</vt:lpstr>
      <vt:lpstr>Kontrolde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AnemİLİ hastaya yaklaşIm</dc:title>
  <dc:creator>TOSHIBA</dc:creator>
  <cp:lastModifiedBy>Win7</cp:lastModifiedBy>
  <cp:revision>77</cp:revision>
  <dcterms:created xsi:type="dcterms:W3CDTF">2015-02-01T22:22:52Z</dcterms:created>
  <dcterms:modified xsi:type="dcterms:W3CDTF">2015-02-26T09:41:56Z</dcterms:modified>
</cp:coreProperties>
</file>