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7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-630" y="-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notesMaster" Target="notesMasters/notesMaster1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11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2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2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139" y="1"/>
            <a:ext cx="3076575" cy="512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1048713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0600" y="766763"/>
            <a:ext cx="5118100" cy="38385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048714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614" y="4862514"/>
            <a:ext cx="5680075" cy="4605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48715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2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l">
              <a:defRPr sz="1100"/>
            </a:lvl1pPr>
          </a:lstStyle>
          <a:p>
            <a:endParaRPr lang="en-US"/>
          </a:p>
        </p:txBody>
      </p:sp>
      <p:sp>
        <p:nvSpPr>
          <p:cNvPr id="1048716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139" y="9720264"/>
            <a:ext cx="3076575" cy="512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92" tIns="45745" rIns="91492" bIns="45745" numCol="1" anchor="b" anchorCtr="0" compatLnSpc="1">
            <a:prstTxWarp prst="textNoShape">
              <a:avLst/>
            </a:prstTxWarp>
          </a:bodyPr>
          <a:lstStyle>
            <a:lvl1pPr algn="r">
              <a:defRPr sz="1100"/>
            </a:lvl1pPr>
          </a:lstStyle>
          <a:p>
            <a:fld id="{A9A0EA98-5831-4853-B862-C702E6EB345C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636350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1" name="Unvan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582" name="Alt Başlı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1048583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F6DB-D4AC-4942-8D0B-F88D2B40CE27}" type="datetimeFigureOut">
              <a:rPr lang="tr-TR" smtClean="0"/>
              <a:t>7.2.2019</a:t>
            </a:fld>
            <a:endParaRPr lang="tr-TR"/>
          </a:p>
        </p:txBody>
      </p:sp>
      <p:sp>
        <p:nvSpPr>
          <p:cNvPr id="1048584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585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BEB-2AFE-4F6D-A109-0D9D8B033C1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79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80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F6DB-D4AC-4942-8D0B-F88D2B40CE27}" type="datetimeFigureOut">
              <a:rPr lang="tr-TR" smtClean="0"/>
              <a:t>7.2.2019</a:t>
            </a:fld>
            <a:endParaRPr lang="tr-TR"/>
          </a:p>
        </p:txBody>
      </p:sp>
      <p:sp>
        <p:nvSpPr>
          <p:cNvPr id="1048681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82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BEB-2AFE-4F6D-A109-0D9D8B033C1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7" name="Dikey Başlı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68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69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F6DB-D4AC-4942-8D0B-F88D2B40CE27}" type="datetimeFigureOut">
              <a:rPr lang="tr-TR" smtClean="0"/>
              <a:t>7.2.2019</a:t>
            </a:fld>
            <a:endParaRPr lang="tr-TR"/>
          </a:p>
        </p:txBody>
      </p:sp>
      <p:sp>
        <p:nvSpPr>
          <p:cNvPr id="1048670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71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BEB-2AFE-4F6D-A109-0D9D8B033C1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58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590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F6DB-D4AC-4942-8D0B-F88D2B40CE27}" type="datetimeFigureOut">
              <a:rPr lang="tr-TR" smtClean="0"/>
              <a:t>7.2.2019</a:t>
            </a:fld>
            <a:endParaRPr lang="tr-TR"/>
          </a:p>
        </p:txBody>
      </p:sp>
      <p:sp>
        <p:nvSpPr>
          <p:cNvPr id="1048591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592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BEB-2AFE-4F6D-A109-0D9D8B033C1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3" name="Unvan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84" name="Metin Yer Tutucus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85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F6DB-D4AC-4942-8D0B-F88D2B40CE27}" type="datetimeFigureOut">
              <a:rPr lang="tr-TR" smtClean="0"/>
              <a:t>7.2.2019</a:t>
            </a:fld>
            <a:endParaRPr lang="tr-TR"/>
          </a:p>
        </p:txBody>
      </p:sp>
      <p:sp>
        <p:nvSpPr>
          <p:cNvPr id="1048686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87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BEB-2AFE-4F6D-A109-0D9D8B033C1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8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89" name="İçerik Yer Tutucus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90" name="İçerik Yer Tutucus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91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F6DB-D4AC-4942-8D0B-F88D2B40CE27}" type="datetimeFigureOut">
              <a:rPr lang="tr-TR" smtClean="0"/>
              <a:t>7.2.2019</a:t>
            </a:fld>
            <a:endParaRPr lang="tr-TR"/>
          </a:p>
        </p:txBody>
      </p:sp>
      <p:sp>
        <p:nvSpPr>
          <p:cNvPr id="1048692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93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BEB-2AFE-4F6D-A109-0D9D8B033C1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94" name="Unvan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95" name="Metin Yer Tutucus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96" name="İçerik Yer Tutucus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97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98" name="İçerik Yer Tutucus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699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F6DB-D4AC-4942-8D0B-F88D2B40CE27}" type="datetimeFigureOut">
              <a:rPr lang="tr-TR" smtClean="0"/>
              <a:t>7.2.2019</a:t>
            </a:fld>
            <a:endParaRPr lang="tr-TR"/>
          </a:p>
        </p:txBody>
      </p:sp>
      <p:sp>
        <p:nvSpPr>
          <p:cNvPr id="1048700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701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BEB-2AFE-4F6D-A109-0D9D8B033C1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3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64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F6DB-D4AC-4942-8D0B-F88D2B40CE27}" type="datetimeFigureOut">
              <a:rPr lang="tr-TR" smtClean="0"/>
              <a:t>7.2.2019</a:t>
            </a:fld>
            <a:endParaRPr lang="tr-TR"/>
          </a:p>
        </p:txBody>
      </p:sp>
      <p:sp>
        <p:nvSpPr>
          <p:cNvPr id="1048665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66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BEB-2AFE-4F6D-A109-0D9D8B033C1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F6DB-D4AC-4942-8D0B-F88D2B40CE27}" type="datetimeFigureOut">
              <a:rPr lang="tr-TR" smtClean="0"/>
              <a:t>7.2.2019</a:t>
            </a:fld>
            <a:endParaRPr lang="tr-TR"/>
          </a:p>
        </p:txBody>
      </p:sp>
      <p:sp>
        <p:nvSpPr>
          <p:cNvPr id="104870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70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BEB-2AFE-4F6D-A109-0D9D8B033C1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705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706" name="İçerik Yer Tutucus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707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708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F6DB-D4AC-4942-8D0B-F88D2B40CE27}" type="datetimeFigureOut">
              <a:rPr lang="tr-TR" smtClean="0"/>
              <a:t>7.2.2019</a:t>
            </a:fld>
            <a:endParaRPr lang="tr-TR"/>
          </a:p>
        </p:txBody>
      </p:sp>
      <p:sp>
        <p:nvSpPr>
          <p:cNvPr id="1048709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710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BEB-2AFE-4F6D-A109-0D9D8B033C1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72" name="Unvan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673" name="Resim Yer Tutucus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104867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104867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EFF6DB-D4AC-4942-8D0B-F88D2B40CE27}" type="datetimeFigureOut">
              <a:rPr lang="tr-TR" smtClean="0"/>
              <a:t>7.2.2019</a:t>
            </a:fld>
            <a:endParaRPr lang="tr-TR"/>
          </a:p>
        </p:txBody>
      </p:sp>
      <p:sp>
        <p:nvSpPr>
          <p:cNvPr id="104867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104867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67FBEB-2AFE-4F6D-A109-0D9D8B033C12}" type="slidenum">
              <a:rPr lang="tr-TR" smtClean="0"/>
              <a:t>‹#›</a:t>
            </a:fld>
            <a:endParaRPr lang="tr-T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76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1048577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1048578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8EFF6DB-D4AC-4942-8D0B-F88D2B40CE27}" type="datetimeFigureOut">
              <a:rPr lang="tr-TR" smtClean="0"/>
              <a:t>7.2.2019</a:t>
            </a:fld>
            <a:endParaRPr lang="tr-TR"/>
          </a:p>
        </p:txBody>
      </p:sp>
      <p:sp>
        <p:nvSpPr>
          <p:cNvPr id="1048579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1048580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67FBEB-2AFE-4F6D-A109-0D9D8B033C12}" type="slidenum">
              <a:rPr lang="tr-TR" smtClean="0"/>
              <a:t>‹#›</a:t>
            </a:fld>
            <a:endParaRPr lang="tr-T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images.google.com/imgres?imgurl=carolinareporter.sc.edu/archive%204-19-20/-allergy.jpg&amp;imgrefurl=http://carolinareporter.sc.edu/archive%204-19-20/news.html&amp;h=180&amp;w=180&amp;prev=/images?q=allergy&amp;start=100&amp;svnum=10&amp;hl=tr&amp;lr=&amp;ie=UTF-8&amp;oe=UTF-8&amp;sa=N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86" name="Unvan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tr-TR" dirty="0" smtClean="0"/>
              <a:t>ALLERJİK RİNİT</a:t>
            </a:r>
            <a:endParaRPr lang="tr-TR" dirty="0"/>
          </a:p>
        </p:txBody>
      </p:sp>
      <p:sp>
        <p:nvSpPr>
          <p:cNvPr id="1048587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tr-TR" dirty="0" smtClean="0"/>
              <a:t>İNT. DR. SEMANUR ŞİMŞEK</a:t>
            </a:r>
          </a:p>
          <a:p>
            <a:r>
              <a:rPr lang="tr-TR" dirty="0" smtClean="0"/>
              <a:t>KTÜ Tıp Fakültesi Aile Hekimliği Stajı</a:t>
            </a:r>
          </a:p>
          <a:p>
            <a:r>
              <a:rPr lang="tr-TR" dirty="0" smtClean="0"/>
              <a:t>07.02.2019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EPİDEMİYOLOJİ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1048619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err="1" smtClean="0"/>
              <a:t>Allerjik</a:t>
            </a:r>
            <a:r>
              <a:rPr lang="tr-TR" dirty="0" smtClean="0"/>
              <a:t> </a:t>
            </a:r>
            <a:r>
              <a:rPr lang="tr-TR" dirty="0" err="1"/>
              <a:t>rinit</a:t>
            </a:r>
            <a:r>
              <a:rPr lang="tr-TR" dirty="0"/>
              <a:t> </a:t>
            </a:r>
            <a:r>
              <a:rPr lang="tr-TR" dirty="0" smtClean="0"/>
              <a:t>oldukça </a:t>
            </a:r>
            <a:r>
              <a:rPr lang="tr-TR" dirty="0"/>
              <a:t>yaygın </a:t>
            </a:r>
            <a:r>
              <a:rPr lang="tr-TR" dirty="0" smtClean="0"/>
              <a:t>görülmekte </a:t>
            </a:r>
            <a:r>
              <a:rPr lang="tr-TR" dirty="0"/>
              <a:t>olup, Amerika</a:t>
            </a:r>
          </a:p>
          <a:p>
            <a:pPr marL="0" indent="0">
              <a:buNone/>
            </a:pPr>
            <a:r>
              <a:rPr lang="tr-TR" dirty="0"/>
              <a:t>ve diğer sanayileşmiş ü</a:t>
            </a:r>
            <a:r>
              <a:rPr lang="tr-TR" dirty="0" smtClean="0"/>
              <a:t>lkelerdeki </a:t>
            </a:r>
            <a:r>
              <a:rPr lang="tr-TR" dirty="0"/>
              <a:t>ç</a:t>
            </a:r>
            <a:r>
              <a:rPr lang="tr-TR" dirty="0" smtClean="0"/>
              <a:t>ocukların </a:t>
            </a:r>
            <a:r>
              <a:rPr lang="tr-TR" dirty="0"/>
              <a:t>ve </a:t>
            </a:r>
            <a:r>
              <a:rPr lang="tr-TR" dirty="0" smtClean="0"/>
              <a:t>erişkinlerin % </a:t>
            </a:r>
            <a:r>
              <a:rPr lang="tr-TR" dirty="0"/>
              <a:t>10-30’ unu etkiler </a:t>
            </a:r>
            <a:r>
              <a:rPr lang="tr-TR" dirty="0" smtClean="0"/>
              <a:t>. </a:t>
            </a:r>
          </a:p>
          <a:p>
            <a:r>
              <a:rPr lang="tr-TR" dirty="0" smtClean="0"/>
              <a:t>AR </a:t>
            </a:r>
            <a:r>
              <a:rPr lang="tr-TR" dirty="0"/>
              <a:t>sıklığı, </a:t>
            </a:r>
            <a:r>
              <a:rPr lang="tr-TR" dirty="0" smtClean="0"/>
              <a:t>tüm dünyada </a:t>
            </a:r>
            <a:r>
              <a:rPr lang="tr-TR" dirty="0"/>
              <a:t>ç</a:t>
            </a:r>
            <a:r>
              <a:rPr lang="tr-TR" dirty="0" smtClean="0"/>
              <a:t>oğunlukla </a:t>
            </a:r>
            <a:r>
              <a:rPr lang="tr-TR" dirty="0"/>
              <a:t>da gelişmekte </a:t>
            </a:r>
            <a:r>
              <a:rPr lang="tr-TR" dirty="0" smtClean="0"/>
              <a:t>olan ve </a:t>
            </a:r>
            <a:r>
              <a:rPr lang="tr-TR" dirty="0"/>
              <a:t>az gelişmiş ü</a:t>
            </a:r>
            <a:r>
              <a:rPr lang="tr-TR" dirty="0" smtClean="0"/>
              <a:t>lkelerde </a:t>
            </a:r>
            <a:r>
              <a:rPr lang="tr-TR" dirty="0"/>
              <a:t>artış eğilimindedir. </a:t>
            </a:r>
            <a:endParaRPr lang="tr-TR" dirty="0" smtClean="0"/>
          </a:p>
          <a:p>
            <a:r>
              <a:rPr lang="tr-TR" dirty="0" smtClean="0"/>
              <a:t>Gelişmiş </a:t>
            </a:r>
            <a:r>
              <a:rPr lang="tr-TR" dirty="0"/>
              <a:t>ü</a:t>
            </a:r>
            <a:r>
              <a:rPr lang="tr-TR" dirty="0" smtClean="0"/>
              <a:t>lkelerdeki </a:t>
            </a:r>
            <a:r>
              <a:rPr lang="tr-TR" dirty="0"/>
              <a:t>artış yavaşlayarak bir platoya ulaşmıştır </a:t>
            </a:r>
            <a:r>
              <a:rPr lang="tr-TR" dirty="0" smtClean="0"/>
              <a:t>.</a:t>
            </a:r>
            <a:endParaRPr lang="tr-TR" dirty="0"/>
          </a:p>
          <a:p>
            <a:r>
              <a:rPr lang="tr-TR" dirty="0" smtClean="0"/>
              <a:t>Türkiye’de </a:t>
            </a:r>
            <a:r>
              <a:rPr lang="tr-TR" dirty="0"/>
              <a:t>5 farklı merkezde yapılan değerlendirmede </a:t>
            </a:r>
            <a:r>
              <a:rPr lang="tr-TR" dirty="0" smtClean="0"/>
              <a:t>son 1 </a:t>
            </a:r>
            <a:r>
              <a:rPr lang="tr-TR" dirty="0"/>
              <a:t>yıl </a:t>
            </a:r>
            <a:r>
              <a:rPr lang="tr-TR" dirty="0" smtClean="0"/>
              <a:t>içinde </a:t>
            </a:r>
            <a:r>
              <a:rPr lang="tr-TR" dirty="0"/>
              <a:t>doktor tanılı AR sıklığı %11.8-%36.4 </a:t>
            </a:r>
            <a:r>
              <a:rPr lang="tr-TR" dirty="0" smtClean="0"/>
              <a:t>olarak bildirilmiştir .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0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EPİDEMİYOLOJİ</a:t>
            </a:r>
            <a:br>
              <a:rPr lang="tr-TR" b="1" dirty="0" smtClean="0"/>
            </a:br>
            <a:endParaRPr lang="tr-TR" dirty="0"/>
          </a:p>
        </p:txBody>
      </p:sp>
      <p:sp>
        <p:nvSpPr>
          <p:cNvPr id="1048621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9643"/>
          </a:bodyPr>
          <a:lstStyle/>
          <a:p>
            <a:r>
              <a:rPr lang="tr-TR" dirty="0" smtClean="0"/>
              <a:t>İki yaşından sonra AR </a:t>
            </a:r>
            <a:r>
              <a:rPr lang="tr-TR" dirty="0" err="1" smtClean="0"/>
              <a:t>prevalansı</a:t>
            </a:r>
            <a:r>
              <a:rPr lang="tr-TR" dirty="0" smtClean="0"/>
              <a:t> giderek artmakta; erken okul çağı ve erken yetişkinlikte </a:t>
            </a:r>
            <a:r>
              <a:rPr lang="tr-TR" dirty="0" err="1" smtClean="0"/>
              <a:t>bimodal</a:t>
            </a:r>
            <a:r>
              <a:rPr lang="tr-TR" dirty="0" smtClean="0"/>
              <a:t> bir zirveye ulaşmaktadır.</a:t>
            </a:r>
          </a:p>
          <a:p>
            <a:r>
              <a:rPr lang="tr-TR" dirty="0" err="1" smtClean="0"/>
              <a:t>Westman</a:t>
            </a:r>
            <a:r>
              <a:rPr lang="tr-TR" dirty="0" smtClean="0"/>
              <a:t> ve </a:t>
            </a:r>
            <a:r>
              <a:rPr lang="tr-TR" dirty="0" err="1" smtClean="0"/>
              <a:t>ark.nın</a:t>
            </a:r>
            <a:r>
              <a:rPr lang="tr-TR" dirty="0" smtClean="0"/>
              <a:t>  2024 çocukla yaptıkları </a:t>
            </a:r>
            <a:r>
              <a:rPr lang="tr-TR" dirty="0" err="1" smtClean="0"/>
              <a:t>prospektif</a:t>
            </a:r>
            <a:r>
              <a:rPr lang="tr-TR" dirty="0" smtClean="0"/>
              <a:t> bir </a:t>
            </a:r>
            <a:r>
              <a:rPr lang="tr-TR" dirty="0"/>
              <a:t>ç</a:t>
            </a:r>
            <a:r>
              <a:rPr lang="tr-TR" dirty="0" smtClean="0"/>
              <a:t>alışmada, AR     </a:t>
            </a:r>
            <a:r>
              <a:rPr lang="tr-TR" dirty="0" err="1" smtClean="0"/>
              <a:t>Prevalansı</a:t>
            </a:r>
            <a:r>
              <a:rPr lang="tr-TR" dirty="0" smtClean="0"/>
              <a:t> ,dört yaşındayken %5 iken sekiz yılda %14’e kadar artış göstermiştir.</a:t>
            </a:r>
          </a:p>
          <a:p>
            <a:r>
              <a:rPr lang="tr-TR" dirty="0" smtClean="0"/>
              <a:t> Durum genellikle yetişkinlikte devam eder ve yaşlılıkta iyileşme görülür .</a:t>
            </a:r>
          </a:p>
          <a:p>
            <a:r>
              <a:rPr lang="tr-TR" dirty="0" err="1" smtClean="0"/>
              <a:t>Allerjik</a:t>
            </a:r>
            <a:r>
              <a:rPr lang="tr-TR" dirty="0" smtClean="0"/>
              <a:t> </a:t>
            </a:r>
            <a:r>
              <a:rPr lang="tr-TR" dirty="0" err="1" smtClean="0"/>
              <a:t>rinit</a:t>
            </a:r>
            <a:r>
              <a:rPr lang="tr-TR" dirty="0" smtClean="0"/>
              <a:t> ölümcül değilse de ciddi </a:t>
            </a:r>
            <a:r>
              <a:rPr lang="tr-TR" dirty="0" err="1" smtClean="0"/>
              <a:t>morbidite</a:t>
            </a:r>
            <a:r>
              <a:rPr lang="tr-TR" dirty="0" smtClean="0"/>
              <a:t> ve ekonomik yük getirir. </a:t>
            </a:r>
          </a:p>
          <a:p>
            <a:r>
              <a:rPr lang="tr-TR" dirty="0" smtClean="0"/>
              <a:t>ABD’ de polikliniklere başvuranların en az % 2.5’ini AR oluşturmaktadır.</a:t>
            </a:r>
          </a:p>
          <a:p>
            <a:r>
              <a:rPr lang="tr-TR" dirty="0" smtClean="0"/>
              <a:t> Yılda, iki milyon okul günü kaybı, altı milyon iş günü kaybına neden olmaktadır.</a:t>
            </a:r>
          </a:p>
          <a:p>
            <a:r>
              <a:rPr lang="tr-TR" dirty="0" smtClean="0"/>
              <a:t>Doğrudan maliyetlerin yanı sıra, astım ve sinüzit ile ilişkisi ekonomik etkisini daha da artırmaktadır .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RİSK FAKTÖRLERİ</a:t>
            </a:r>
            <a:endParaRPr lang="tr-TR" b="1" dirty="0"/>
          </a:p>
        </p:txBody>
      </p:sp>
      <p:sp>
        <p:nvSpPr>
          <p:cNvPr id="104862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tr-TR" dirty="0" smtClean="0"/>
              <a:t>Ailede </a:t>
            </a:r>
            <a:r>
              <a:rPr lang="tr-TR" dirty="0" err="1"/>
              <a:t>atopi</a:t>
            </a:r>
            <a:r>
              <a:rPr lang="tr-TR" dirty="0"/>
              <a:t> </a:t>
            </a:r>
            <a:r>
              <a:rPr lang="tr-TR" dirty="0" smtClean="0"/>
              <a:t>öyküsü</a:t>
            </a:r>
          </a:p>
          <a:p>
            <a:r>
              <a:rPr lang="tr-TR" dirty="0" smtClean="0"/>
              <a:t>Erkek cinsiyet</a:t>
            </a:r>
          </a:p>
          <a:p>
            <a:r>
              <a:rPr lang="tr-TR" dirty="0"/>
              <a:t>P</a:t>
            </a:r>
            <a:r>
              <a:rPr lang="tr-TR" dirty="0" smtClean="0"/>
              <a:t>olen </a:t>
            </a:r>
            <a:r>
              <a:rPr lang="tr-TR" dirty="0"/>
              <a:t>mevsimi boyunca doğum </a:t>
            </a:r>
            <a:r>
              <a:rPr lang="tr-TR" dirty="0" smtClean="0"/>
              <a:t>zamanı</a:t>
            </a:r>
          </a:p>
          <a:p>
            <a:r>
              <a:rPr lang="tr-TR" dirty="0"/>
              <a:t>E</a:t>
            </a:r>
            <a:r>
              <a:rPr lang="tr-TR" dirty="0" smtClean="0"/>
              <a:t>rken antibiyotik kullanımı</a:t>
            </a:r>
          </a:p>
          <a:p>
            <a:r>
              <a:rPr lang="tr-TR" dirty="0" smtClean="0"/>
              <a:t>Hayatın </a:t>
            </a:r>
            <a:r>
              <a:rPr lang="tr-TR" dirty="0"/>
              <a:t>ilk yılında annenin </a:t>
            </a:r>
            <a:r>
              <a:rPr lang="tr-TR" dirty="0" smtClean="0"/>
              <a:t>sigara içmesi</a:t>
            </a:r>
          </a:p>
          <a:p>
            <a:r>
              <a:rPr lang="tr-TR" dirty="0" smtClean="0"/>
              <a:t>İç </a:t>
            </a:r>
            <a:r>
              <a:rPr lang="tr-TR" dirty="0"/>
              <a:t>ortam </a:t>
            </a:r>
            <a:r>
              <a:rPr lang="tr-TR" dirty="0" err="1"/>
              <a:t>allerjenlerine</a:t>
            </a:r>
            <a:r>
              <a:rPr lang="tr-TR" dirty="0"/>
              <a:t> maruz </a:t>
            </a:r>
            <a:r>
              <a:rPr lang="tr-TR" dirty="0" smtClean="0"/>
              <a:t>kalma</a:t>
            </a:r>
          </a:p>
          <a:p>
            <a:r>
              <a:rPr lang="tr-TR" dirty="0"/>
              <a:t>6</a:t>
            </a:r>
            <a:r>
              <a:rPr lang="tr-TR" dirty="0" smtClean="0"/>
              <a:t> yaşından ö</a:t>
            </a:r>
            <a:r>
              <a:rPr lang="de-DE" dirty="0" err="1" smtClean="0"/>
              <a:t>nce</a:t>
            </a:r>
            <a:r>
              <a:rPr lang="de-DE" dirty="0" smtClean="0"/>
              <a:t> </a:t>
            </a:r>
            <a:r>
              <a:rPr lang="de-DE" dirty="0" err="1"/>
              <a:t>serum</a:t>
            </a:r>
            <a:r>
              <a:rPr lang="de-DE" dirty="0"/>
              <a:t> </a:t>
            </a:r>
            <a:r>
              <a:rPr lang="de-DE" dirty="0" err="1"/>
              <a:t>immunglobulin</a:t>
            </a:r>
            <a:r>
              <a:rPr lang="de-DE" dirty="0"/>
              <a:t> E (</a:t>
            </a:r>
            <a:r>
              <a:rPr lang="de-DE" dirty="0" err="1"/>
              <a:t>IgE</a:t>
            </a:r>
            <a:r>
              <a:rPr lang="de-DE" dirty="0"/>
              <a:t>)&gt; 100 IU/ </a:t>
            </a:r>
            <a:r>
              <a:rPr lang="de-DE" dirty="0" smtClean="0"/>
              <a:t>Ml</a:t>
            </a:r>
            <a:endParaRPr lang="tr-TR" dirty="0" smtClean="0"/>
          </a:p>
          <a:p>
            <a:r>
              <a:rPr lang="de-DE" dirty="0" smtClean="0"/>
              <a:t>Allerjene</a:t>
            </a:r>
            <a:r>
              <a:rPr lang="tr-TR" dirty="0" smtClean="0"/>
              <a:t> spesifik </a:t>
            </a:r>
            <a:r>
              <a:rPr lang="tr-TR" dirty="0" err="1"/>
              <a:t>IgE</a:t>
            </a:r>
            <a:r>
              <a:rPr lang="tr-TR" dirty="0"/>
              <a:t> varlığı </a:t>
            </a:r>
            <a:r>
              <a:rPr lang="tr-TR" dirty="0" smtClean="0"/>
              <a:t>gösterilmiş </a:t>
            </a:r>
            <a:r>
              <a:rPr lang="tr-TR" dirty="0"/>
              <a:t>risk </a:t>
            </a:r>
            <a:r>
              <a:rPr lang="tr-TR" dirty="0" smtClean="0"/>
              <a:t>faktörleridir 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4" name="İçerik Yer Tutucusu 2"/>
          <p:cNvSpPr>
            <a:spLocks noGrp="1"/>
          </p:cNvSpPr>
          <p:nvPr>
            <p:ph idx="1"/>
          </p:nvPr>
        </p:nvSpPr>
        <p:spPr>
          <a:xfrm>
            <a:off x="698403" y="2264897"/>
            <a:ext cx="4605117" cy="3719819"/>
          </a:xfrm>
        </p:spPr>
        <p:txBody>
          <a:bodyPr/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Burun akıntısı 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Burun tıkanıklığı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Burun kaşıntısı</a:t>
            </a:r>
            <a:endParaRPr kumimoji="0" lang="tr-TR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dirty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Hapşırma </a:t>
            </a:r>
            <a:endParaRPr lang="tr-T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Burun kanaması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dirty="0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Öksürük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</a:pPr>
            <a:r>
              <a:rPr lang="tr-TR" dirty="0" err="1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</a:t>
            </a:r>
            <a:r>
              <a:rPr lang="tr-TR" dirty="0" err="1" smtClean="0">
                <a:solidFill>
                  <a:srgbClr val="000000"/>
                </a:solidFill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onjonktivit</a:t>
            </a:r>
            <a:endParaRPr lang="tr-TR" dirty="0" smtClean="0">
              <a:solidFill>
                <a:srgbClr val="000000"/>
              </a:solidFill>
              <a:latin typeface="Arial" panose="020B060402020202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endParaRPr kumimoji="0" lang="tr-TR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tr-TR" dirty="0"/>
          </a:p>
        </p:txBody>
      </p:sp>
      <p:grpSp>
        <p:nvGrpSpPr>
          <p:cNvPr id="64" name="Group 12623"/>
          <p:cNvGrpSpPr/>
          <p:nvPr/>
        </p:nvGrpSpPr>
        <p:grpSpPr>
          <a:xfrm>
            <a:off x="6794403" y="678452"/>
            <a:ext cx="3747770" cy="5854700"/>
            <a:chOff x="0" y="0"/>
            <a:chExt cx="3748150" cy="5854700"/>
          </a:xfrm>
        </p:grpSpPr>
        <p:pic>
          <p:nvPicPr>
            <p:cNvPr id="2097159" name="Picture 12659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079500" y="1797050"/>
              <a:ext cx="2670175" cy="4057650"/>
            </a:xfrm>
            <a:prstGeom prst="rect">
              <a:avLst/>
            </a:prstGeom>
          </p:spPr>
        </p:pic>
        <p:pic>
          <p:nvPicPr>
            <p:cNvPr id="2097160" name="Picture 805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1905000" cy="1714500"/>
            </a:xfrm>
            <a:prstGeom prst="rect">
              <a:avLst/>
            </a:prstGeom>
          </p:spPr>
        </p:pic>
      </p:grpSp>
      <p:sp>
        <p:nvSpPr>
          <p:cNvPr id="1048625" name="Dikdörtgen 8"/>
          <p:cNvSpPr/>
          <p:nvPr/>
        </p:nvSpPr>
        <p:spPr>
          <a:xfrm>
            <a:off x="698403" y="563245"/>
            <a:ext cx="6096000" cy="638060"/>
          </a:xfrm>
          <a:prstGeom prst="rect">
            <a:avLst/>
          </a:prstGeom>
        </p:spPr>
        <p:txBody>
          <a:bodyPr>
            <a:spAutoFit/>
          </a:bodyPr>
          <a:lstStyle/>
          <a:p>
            <a:pPr marL="454025" marR="250190" indent="-6350">
              <a:lnSpc>
                <a:spcPct val="102000"/>
              </a:lnSpc>
              <a:spcAft>
                <a:spcPts val="1980"/>
              </a:spcAft>
            </a:pPr>
            <a:r>
              <a:rPr lang="tr-TR" sz="36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Allerjik</a:t>
            </a:r>
            <a:r>
              <a:rPr lang="tr-TR" sz="3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tr-TR" sz="3600" dirty="0" err="1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Rinit</a:t>
            </a:r>
            <a:r>
              <a:rPr lang="tr-TR" sz="3600" dirty="0" smtClean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Belirtiler</a:t>
            </a:r>
            <a:endParaRPr lang="tr-TR" sz="36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1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50167" y="1209821"/>
            <a:ext cx="9321884" cy="49530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Verdana" panose="020B0604030504040204" pitchFamily="34" charset="0"/>
              </a:rPr>
              <a:t>Alerjik hastalıklarda </a:t>
            </a:r>
            <a:r>
              <a:rPr lang="tr-TR" dirty="0" smtClean="0">
                <a:latin typeface="Verdana" panose="020B0604030504040204" pitchFamily="34" charset="0"/>
              </a:rPr>
              <a:t>tanı:</a:t>
            </a:r>
            <a:endParaRPr lang="tr-TR" dirty="0"/>
          </a:p>
        </p:txBody>
      </p:sp>
      <p:sp>
        <p:nvSpPr>
          <p:cNvPr id="104862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>
                <a:latin typeface="Verdana" panose="020B0604030504040204" pitchFamily="34" charset="0"/>
              </a:rPr>
              <a:t>Anamnez</a:t>
            </a:r>
            <a:endParaRPr lang="tr-TR" dirty="0">
              <a:latin typeface="Verdana" panose="020B0604030504040204" pitchFamily="34" charset="0"/>
            </a:endParaRPr>
          </a:p>
          <a:p>
            <a:r>
              <a:rPr lang="tr-TR" dirty="0">
                <a:latin typeface="Verdana" panose="020B0604030504040204" pitchFamily="34" charset="0"/>
              </a:rPr>
              <a:t>Fizik muayene</a:t>
            </a:r>
          </a:p>
          <a:p>
            <a:r>
              <a:rPr lang="tr-TR" dirty="0" err="1">
                <a:latin typeface="Verdana" panose="020B0604030504040204" pitchFamily="34" charset="0"/>
              </a:rPr>
              <a:t>Laboratuar</a:t>
            </a:r>
            <a:r>
              <a:rPr lang="tr-TR" dirty="0">
                <a:latin typeface="Verdana" panose="020B0604030504040204" pitchFamily="34" charset="0"/>
              </a:rPr>
              <a:t> yöntemleri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2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ANAMNEZ:</a:t>
            </a:r>
            <a:endParaRPr lang="tr-TR" b="1" dirty="0"/>
          </a:p>
        </p:txBody>
      </p:sp>
      <p:sp>
        <p:nvSpPr>
          <p:cNvPr id="104862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tr-TR" dirty="0">
                <a:latin typeface="Verdana" panose="020B0604030504040204" pitchFamily="34" charset="0"/>
              </a:rPr>
              <a:t>Alerjinin hedef organlarına ait </a:t>
            </a:r>
            <a:r>
              <a:rPr lang="tr-TR" dirty="0" smtClean="0">
                <a:latin typeface="Verdana" panose="020B0604030504040204" pitchFamily="34" charset="0"/>
              </a:rPr>
              <a:t>belirtileri:</a:t>
            </a:r>
            <a:endParaRPr lang="tr-TR" dirty="0">
              <a:latin typeface="Verdana" panose="020B0604030504040204" pitchFamily="34" charset="0"/>
            </a:endParaRP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tr-TR" dirty="0">
                <a:latin typeface="Verdana" panose="020B0604030504040204" pitchFamily="34" charset="0"/>
              </a:rPr>
              <a:t>Kronik 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tr-TR" dirty="0">
                <a:latin typeface="Verdana" panose="020B0604030504040204" pitchFamily="34" charset="0"/>
              </a:rPr>
              <a:t>Mevsimlerle ilişki göstermesi,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tr-TR" dirty="0">
                <a:latin typeface="Verdana" panose="020B0604030504040204" pitchFamily="34" charset="0"/>
              </a:rPr>
              <a:t>Alerjen ile temas sonrası belirtilerin ortaya çıkması </a:t>
            </a:r>
            <a:endParaRPr lang="tr-TR" dirty="0"/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tr-TR" dirty="0">
                <a:latin typeface="Verdana" panose="020B0604030504040204" pitchFamily="34" charset="0"/>
              </a:rPr>
              <a:t>Ailede benzeri hastalık (</a:t>
            </a:r>
            <a:r>
              <a:rPr lang="tr-TR" dirty="0" err="1">
                <a:latin typeface="Verdana" panose="020B0604030504040204" pitchFamily="34" charset="0"/>
              </a:rPr>
              <a:t>atopik</a:t>
            </a:r>
            <a:r>
              <a:rPr lang="tr-TR" dirty="0">
                <a:latin typeface="Verdana" panose="020B0604030504040204" pitchFamily="34" charset="0"/>
              </a:rPr>
              <a:t> hastalık) öyküsü olması,</a:t>
            </a:r>
          </a:p>
          <a:p>
            <a:pPr lvl="1">
              <a:spcBef>
                <a:spcPts val="600"/>
              </a:spcBef>
              <a:spcAft>
                <a:spcPts val="1200"/>
              </a:spcAft>
            </a:pPr>
            <a:r>
              <a:rPr lang="tr-TR" dirty="0" err="1">
                <a:latin typeface="Verdana" panose="020B0604030504040204" pitchFamily="34" charset="0"/>
              </a:rPr>
              <a:t>İrritanlar</a:t>
            </a:r>
            <a:r>
              <a:rPr lang="tr-TR" dirty="0">
                <a:latin typeface="Verdana" panose="020B0604030504040204" pitchFamily="34" charset="0"/>
              </a:rPr>
              <a:t> (enfeksiyonlar, kimyasallar, çevre kirliliği, egzersiz, besinler</a:t>
            </a:r>
            <a:r>
              <a:rPr lang="tr-TR" dirty="0"/>
              <a:t> </a:t>
            </a:r>
            <a:r>
              <a:rPr lang="tr-TR" dirty="0" err="1"/>
              <a:t>v.s</a:t>
            </a:r>
            <a:r>
              <a:rPr lang="tr-TR" dirty="0"/>
              <a:t>.</a:t>
            </a:r>
            <a:r>
              <a:rPr lang="tr-TR" dirty="0">
                <a:latin typeface="Verdana" panose="020B0604030504040204" pitchFamily="34" charset="0"/>
              </a:rPr>
              <a:t>) ile </a:t>
            </a:r>
            <a:r>
              <a:rPr lang="tr-TR" dirty="0" smtClean="0">
                <a:latin typeface="Verdana" panose="020B0604030504040204" pitchFamily="34" charset="0"/>
              </a:rPr>
              <a:t>tetiklenmesi</a:t>
            </a:r>
            <a:endParaRPr lang="tr-TR" dirty="0">
              <a:latin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tr-TR" dirty="0">
              <a:latin typeface="Verdana" panose="020B0604030504040204" pitchFamily="34" charset="0"/>
            </a:endParaRPr>
          </a:p>
          <a:p>
            <a:pPr>
              <a:spcBef>
                <a:spcPts val="600"/>
              </a:spcBef>
              <a:spcAft>
                <a:spcPts val="1200"/>
              </a:spcAft>
            </a:pP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0" name="Unvan 1"/>
          <p:cNvSpPr>
            <a:spLocks noGrp="1"/>
          </p:cNvSpPr>
          <p:nvPr>
            <p:ph type="title"/>
          </p:nvPr>
        </p:nvSpPr>
        <p:spPr>
          <a:xfrm>
            <a:off x="672278" y="265062"/>
            <a:ext cx="9243646" cy="858765"/>
          </a:xfrm>
        </p:spPr>
        <p:txBody>
          <a:bodyPr>
            <a:normAutofit fontScale="90000"/>
          </a:bodyPr>
          <a:lstStyle/>
          <a:p>
            <a:r>
              <a:rPr lang="tr-TR" dirty="0"/>
              <a:t>ANAMNEZ</a:t>
            </a:r>
            <a:br>
              <a:rPr lang="tr-TR" dirty="0"/>
            </a:br>
            <a:endParaRPr lang="tr-TR" b="1" dirty="0"/>
          </a:p>
        </p:txBody>
      </p:sp>
      <p:sp>
        <p:nvSpPr>
          <p:cNvPr id="1048631" name="İçerik Yer Tutucusu 2"/>
          <p:cNvSpPr>
            <a:spLocks noGrp="1"/>
          </p:cNvSpPr>
          <p:nvPr>
            <p:ph idx="1"/>
          </p:nvPr>
        </p:nvSpPr>
        <p:spPr>
          <a:xfrm>
            <a:off x="379827" y="1123827"/>
            <a:ext cx="10103575" cy="5053136"/>
          </a:xfrm>
        </p:spPr>
        <p:txBody>
          <a:bodyPr>
            <a:normAutofit/>
          </a:bodyPr>
          <a:lstStyle/>
          <a:p>
            <a:r>
              <a:rPr lang="tr-TR" dirty="0" smtClean="0"/>
              <a:t>Hapşırma</a:t>
            </a:r>
            <a:r>
              <a:rPr lang="tr-TR" dirty="0"/>
              <a:t>, burun </a:t>
            </a:r>
            <a:r>
              <a:rPr lang="tr-TR" dirty="0" smtClean="0"/>
              <a:t>tıkanıklığı, burun </a:t>
            </a:r>
            <a:r>
              <a:rPr lang="tr-TR" dirty="0"/>
              <a:t>kaşıntısı ve akıntı gibi karakteristik </a:t>
            </a:r>
            <a:r>
              <a:rPr lang="tr-TR" dirty="0" smtClean="0"/>
              <a:t>semptomların  varlığında</a:t>
            </a:r>
            <a:r>
              <a:rPr lang="tr-TR" dirty="0"/>
              <a:t>, </a:t>
            </a:r>
            <a:r>
              <a:rPr lang="tr-TR" dirty="0" smtClean="0"/>
              <a:t>büyük ölçüde </a:t>
            </a:r>
            <a:r>
              <a:rPr lang="tr-TR" dirty="0"/>
              <a:t>klinik olarak konulabilir. </a:t>
            </a:r>
            <a:endParaRPr lang="tr-TR" dirty="0" smtClean="0"/>
          </a:p>
          <a:p>
            <a:r>
              <a:rPr lang="tr-TR" dirty="0" smtClean="0"/>
              <a:t>Öyküde, semptomların süresi</a:t>
            </a:r>
            <a:r>
              <a:rPr lang="tr-TR" dirty="0"/>
              <a:t>, şiddeti, tetikleyiciler, eşlik </a:t>
            </a:r>
            <a:r>
              <a:rPr lang="tr-TR" dirty="0" smtClean="0"/>
              <a:t>eden </a:t>
            </a:r>
            <a:r>
              <a:rPr lang="tr-TR" dirty="0" err="1" smtClean="0"/>
              <a:t>allerjik</a:t>
            </a:r>
            <a:r>
              <a:rPr lang="tr-TR" dirty="0" smtClean="0"/>
              <a:t> </a:t>
            </a:r>
            <a:r>
              <a:rPr lang="tr-TR" dirty="0"/>
              <a:t>ve </a:t>
            </a:r>
            <a:r>
              <a:rPr lang="tr-TR" dirty="0" err="1"/>
              <a:t>komorbid</a:t>
            </a:r>
            <a:r>
              <a:rPr lang="tr-TR" dirty="0"/>
              <a:t> hastalıklara ait semptomlar ve </a:t>
            </a:r>
            <a:r>
              <a:rPr lang="tr-TR" dirty="0" smtClean="0"/>
              <a:t>ailesel </a:t>
            </a:r>
            <a:r>
              <a:rPr lang="tr-TR" dirty="0" err="1" smtClean="0"/>
              <a:t>atopi</a:t>
            </a:r>
            <a:r>
              <a:rPr lang="tr-TR" dirty="0" smtClean="0"/>
              <a:t> </a:t>
            </a:r>
            <a:r>
              <a:rPr lang="tr-TR" dirty="0"/>
              <a:t>hikayesi sorgulanmalıdır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 </a:t>
            </a:r>
            <a:r>
              <a:rPr lang="tr-TR" dirty="0"/>
              <a:t>Ç</a:t>
            </a:r>
            <a:r>
              <a:rPr lang="tr-TR" dirty="0" smtClean="0"/>
              <a:t>ocuklarda </a:t>
            </a:r>
            <a:r>
              <a:rPr lang="tr-TR" dirty="0"/>
              <a:t>semptom </a:t>
            </a:r>
            <a:r>
              <a:rPr lang="tr-TR" dirty="0" smtClean="0"/>
              <a:t>tarifi net </a:t>
            </a:r>
            <a:r>
              <a:rPr lang="tr-TR" dirty="0"/>
              <a:t>olmayabileceği </a:t>
            </a:r>
            <a:r>
              <a:rPr lang="tr-TR" dirty="0" smtClean="0"/>
              <a:t>için </a:t>
            </a:r>
            <a:r>
              <a:rPr lang="tr-TR" dirty="0"/>
              <a:t>boğaz temizleme, burun ç</a:t>
            </a:r>
            <a:r>
              <a:rPr lang="tr-TR" dirty="0" smtClean="0"/>
              <a:t>ekme</a:t>
            </a:r>
            <a:r>
              <a:rPr lang="tr-TR" dirty="0"/>
              <a:t>, </a:t>
            </a:r>
            <a:r>
              <a:rPr lang="tr-TR" dirty="0" smtClean="0"/>
              <a:t>ağız solunumu </a:t>
            </a:r>
            <a:r>
              <a:rPr lang="tr-TR" dirty="0"/>
              <a:t>yapma, ağız kokusu araştırılmalı, ayrıca </a:t>
            </a:r>
            <a:r>
              <a:rPr lang="tr-TR" dirty="0" smtClean="0"/>
              <a:t>dikkat </a:t>
            </a:r>
            <a:r>
              <a:rPr lang="tr-TR" dirty="0"/>
              <a:t>ç</a:t>
            </a:r>
            <a:r>
              <a:rPr lang="tr-TR" dirty="0" smtClean="0"/>
              <a:t>ekmeyen </a:t>
            </a:r>
            <a:r>
              <a:rPr lang="tr-TR" dirty="0"/>
              <a:t>belirtiler olarak </a:t>
            </a:r>
            <a:r>
              <a:rPr lang="tr-TR" dirty="0" smtClean="0"/>
              <a:t>öğrenme </a:t>
            </a:r>
            <a:r>
              <a:rPr lang="tr-TR" dirty="0"/>
              <a:t>ve dikkat </a:t>
            </a:r>
            <a:r>
              <a:rPr lang="tr-TR" dirty="0" smtClean="0"/>
              <a:t>problemleri, uyku </a:t>
            </a:r>
            <a:r>
              <a:rPr lang="tr-TR" dirty="0"/>
              <a:t>bozukluğu, okul başarısızlığı, yorgun ve sinirli </a:t>
            </a:r>
            <a:r>
              <a:rPr lang="tr-TR" dirty="0" smtClean="0"/>
              <a:t>olma aileye </a:t>
            </a:r>
            <a:r>
              <a:rPr lang="tr-TR" dirty="0"/>
              <a:t>sorulmalıdır 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Verdana" panose="020B0604030504040204" pitchFamily="34" charset="0"/>
              </a:rPr>
              <a:t>Fizik </a:t>
            </a:r>
            <a:r>
              <a:rPr lang="tr-TR" dirty="0" smtClean="0">
                <a:latin typeface="Verdana" panose="020B0604030504040204" pitchFamily="34" charset="0"/>
              </a:rPr>
              <a:t>muayene:</a:t>
            </a:r>
            <a:endParaRPr lang="tr-TR" dirty="0"/>
          </a:p>
        </p:txBody>
      </p:sp>
      <p:sp>
        <p:nvSpPr>
          <p:cNvPr id="104863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Verdana" panose="020B0604030504040204" pitchFamily="34" charset="0"/>
              </a:rPr>
              <a:t>Alerjinin hedef organları</a:t>
            </a:r>
          </a:p>
          <a:p>
            <a:pPr lvl="1"/>
            <a:r>
              <a:rPr lang="tr-TR" dirty="0">
                <a:latin typeface="Verdana" panose="020B0604030504040204" pitchFamily="34" charset="0"/>
              </a:rPr>
              <a:t>Solunum sistemi</a:t>
            </a:r>
          </a:p>
          <a:p>
            <a:pPr lvl="2"/>
            <a:r>
              <a:rPr lang="tr-TR" dirty="0">
                <a:latin typeface="Verdana" panose="020B0604030504040204" pitchFamily="34" charset="0"/>
              </a:rPr>
              <a:t>Üst: Burun, sinüsler, kulaklar, </a:t>
            </a:r>
            <a:r>
              <a:rPr lang="tr-TR" dirty="0" err="1">
                <a:latin typeface="Verdana" panose="020B0604030504040204" pitchFamily="34" charset="0"/>
              </a:rPr>
              <a:t>farinks</a:t>
            </a:r>
            <a:r>
              <a:rPr lang="tr-TR" dirty="0">
                <a:latin typeface="Verdana" panose="020B0604030504040204" pitchFamily="34" charset="0"/>
              </a:rPr>
              <a:t>, </a:t>
            </a:r>
            <a:r>
              <a:rPr lang="tr-TR" dirty="0" err="1">
                <a:latin typeface="Verdana" panose="020B0604030504040204" pitchFamily="34" charset="0"/>
              </a:rPr>
              <a:t>larinks</a:t>
            </a:r>
            <a:endParaRPr lang="tr-TR" dirty="0">
              <a:latin typeface="Verdana" panose="020B0604030504040204" pitchFamily="34" charset="0"/>
            </a:endParaRPr>
          </a:p>
          <a:p>
            <a:pPr lvl="2"/>
            <a:r>
              <a:rPr lang="tr-TR" dirty="0">
                <a:latin typeface="Verdana" panose="020B0604030504040204" pitchFamily="34" charset="0"/>
              </a:rPr>
              <a:t>Alt: Bronşlar</a:t>
            </a:r>
          </a:p>
          <a:p>
            <a:pPr lvl="1"/>
            <a:r>
              <a:rPr lang="tr-TR" dirty="0">
                <a:latin typeface="Verdana" panose="020B0604030504040204" pitchFamily="34" charset="0"/>
              </a:rPr>
              <a:t>Göz</a:t>
            </a:r>
          </a:p>
          <a:p>
            <a:pPr lvl="1"/>
            <a:r>
              <a:rPr lang="tr-TR" dirty="0" err="1">
                <a:latin typeface="Verdana" panose="020B0604030504040204" pitchFamily="34" charset="0"/>
              </a:rPr>
              <a:t>Gastro</a:t>
            </a:r>
            <a:r>
              <a:rPr lang="tr-TR" dirty="0" err="1"/>
              <a:t>i</a:t>
            </a:r>
            <a:r>
              <a:rPr lang="tr-TR" dirty="0" err="1">
                <a:latin typeface="Verdana" panose="020B0604030504040204" pitchFamily="34" charset="0"/>
              </a:rPr>
              <a:t>ntestinal</a:t>
            </a:r>
            <a:r>
              <a:rPr lang="tr-TR" dirty="0">
                <a:latin typeface="Verdana" panose="020B0604030504040204" pitchFamily="34" charset="0"/>
              </a:rPr>
              <a:t> sistem</a:t>
            </a:r>
          </a:p>
          <a:p>
            <a:pPr lvl="1"/>
            <a:r>
              <a:rPr lang="tr-TR" dirty="0">
                <a:latin typeface="Verdana" panose="020B0604030504040204" pitchFamily="34" charset="0"/>
              </a:rPr>
              <a:t>Deri</a:t>
            </a:r>
          </a:p>
          <a:p>
            <a:pPr lvl="1"/>
            <a:r>
              <a:rPr lang="tr-TR" dirty="0">
                <a:latin typeface="Verdana" panose="020B0604030504040204" pitchFamily="34" charset="0"/>
              </a:rPr>
              <a:t>Sistemik</a:t>
            </a: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>
                <a:latin typeface="Verdana" panose="020B0604030504040204" pitchFamily="34" charset="0"/>
              </a:rPr>
              <a:t>Fizik </a:t>
            </a:r>
            <a:r>
              <a:rPr lang="tr-TR" dirty="0" smtClean="0">
                <a:latin typeface="Verdana" panose="020B0604030504040204" pitchFamily="34" charset="0"/>
              </a:rPr>
              <a:t>muayene:</a:t>
            </a:r>
            <a:endParaRPr lang="tr-TR" dirty="0"/>
          </a:p>
        </p:txBody>
      </p:sp>
      <p:sp>
        <p:nvSpPr>
          <p:cNvPr id="1048635" name="İçerik Yer Tutucusu 2"/>
          <p:cNvSpPr>
            <a:spLocks noGrp="1"/>
          </p:cNvSpPr>
          <p:nvPr>
            <p:ph idx="1"/>
          </p:nvPr>
        </p:nvSpPr>
        <p:spPr>
          <a:xfrm>
            <a:off x="838200" y="2039815"/>
            <a:ext cx="5337517" cy="4137148"/>
          </a:xfrm>
        </p:spPr>
        <p:txBody>
          <a:bodyPr>
            <a:normAutofit fontScale="78571" lnSpcReduction="20000"/>
          </a:bodyPr>
          <a:lstStyle/>
          <a:p>
            <a:pPr marL="0" indent="0">
              <a:buNone/>
            </a:pPr>
            <a:endParaRPr lang="tr-TR" dirty="0" smtClean="0"/>
          </a:p>
          <a:p>
            <a:r>
              <a:rPr lang="tr-TR" dirty="0" smtClean="0"/>
              <a:t>Solunum yolu değerlendirilmeli </a:t>
            </a:r>
            <a:r>
              <a:rPr lang="tr-TR" dirty="0" err="1"/>
              <a:t>rinit</a:t>
            </a:r>
            <a:r>
              <a:rPr lang="tr-TR" dirty="0"/>
              <a:t> </a:t>
            </a:r>
            <a:r>
              <a:rPr lang="tr-TR" dirty="0" smtClean="0"/>
              <a:t>dışında</a:t>
            </a:r>
          </a:p>
          <a:p>
            <a:r>
              <a:rPr lang="tr-TR" dirty="0" err="1" smtClean="0"/>
              <a:t>Konjonktivit</a:t>
            </a:r>
            <a:endParaRPr lang="tr-TR" dirty="0" smtClean="0"/>
          </a:p>
          <a:p>
            <a:r>
              <a:rPr lang="tr-TR" dirty="0" err="1"/>
              <a:t>O</a:t>
            </a:r>
            <a:r>
              <a:rPr lang="tr-TR" dirty="0" err="1" smtClean="0"/>
              <a:t>tit</a:t>
            </a:r>
            <a:endParaRPr lang="tr-TR" dirty="0" smtClean="0"/>
          </a:p>
          <a:p>
            <a:r>
              <a:rPr lang="tr-TR" dirty="0" smtClean="0"/>
              <a:t>Sinüzit</a:t>
            </a:r>
          </a:p>
          <a:p>
            <a:r>
              <a:rPr lang="tr-TR" dirty="0"/>
              <a:t>A</a:t>
            </a:r>
            <a:r>
              <a:rPr lang="tr-TR" dirty="0" smtClean="0"/>
              <a:t>stım,</a:t>
            </a:r>
          </a:p>
          <a:p>
            <a:r>
              <a:rPr lang="tr-TR" dirty="0" err="1"/>
              <a:t>A</a:t>
            </a:r>
            <a:r>
              <a:rPr lang="tr-TR" dirty="0" err="1" smtClean="0"/>
              <a:t>topik</a:t>
            </a:r>
            <a:r>
              <a:rPr lang="tr-TR" dirty="0" smtClean="0"/>
              <a:t> dermatit </a:t>
            </a:r>
          </a:p>
          <a:p>
            <a:r>
              <a:rPr lang="tr-TR" dirty="0" err="1" smtClean="0"/>
              <a:t>Dennie</a:t>
            </a:r>
            <a:r>
              <a:rPr lang="tr-TR" dirty="0" smtClean="0"/>
              <a:t> </a:t>
            </a:r>
            <a:r>
              <a:rPr lang="tr-TR" dirty="0"/>
              <a:t>Morgan </a:t>
            </a:r>
            <a:r>
              <a:rPr lang="tr-TR" dirty="0" smtClean="0"/>
              <a:t>çizgileri</a:t>
            </a:r>
          </a:p>
          <a:p>
            <a:r>
              <a:rPr lang="tr-TR" dirty="0" err="1" smtClean="0"/>
              <a:t>Allergic</a:t>
            </a:r>
            <a:r>
              <a:rPr lang="tr-TR" dirty="0" smtClean="0"/>
              <a:t> </a:t>
            </a:r>
            <a:r>
              <a:rPr lang="tr-TR" dirty="0" err="1" smtClean="0"/>
              <a:t>shiner</a:t>
            </a:r>
            <a:endParaRPr lang="tr-TR" dirty="0" smtClean="0"/>
          </a:p>
          <a:p>
            <a:r>
              <a:rPr lang="tr-TR" dirty="0" err="1" smtClean="0"/>
              <a:t>Allerjik</a:t>
            </a:r>
            <a:r>
              <a:rPr lang="tr-TR" dirty="0" smtClean="0"/>
              <a:t> </a:t>
            </a:r>
            <a:r>
              <a:rPr lang="tr-TR" dirty="0"/>
              <a:t>selam</a:t>
            </a:r>
          </a:p>
        </p:txBody>
      </p:sp>
      <p:pic>
        <p:nvPicPr>
          <p:cNvPr id="2097162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10701" y="2280490"/>
            <a:ext cx="4743099" cy="27190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3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AMAÇ :</a:t>
            </a:r>
            <a:endParaRPr lang="tr-TR" b="1" dirty="0"/>
          </a:p>
        </p:txBody>
      </p:sp>
      <p:sp>
        <p:nvSpPr>
          <p:cNvPr id="1048594" name="İçerik Yer Tutucusu 2"/>
          <p:cNvSpPr>
            <a:spLocks noGrp="1"/>
          </p:cNvSpPr>
          <p:nvPr>
            <p:ph idx="1"/>
          </p:nvPr>
        </p:nvSpPr>
        <p:spPr>
          <a:xfrm>
            <a:off x="838200" y="1690688"/>
            <a:ext cx="10515600" cy="4351338"/>
          </a:xfrm>
        </p:spPr>
        <p:txBody>
          <a:bodyPr/>
          <a:lstStyle/>
          <a:p>
            <a:r>
              <a:rPr lang="tr-TR" dirty="0" err="1" smtClean="0"/>
              <a:t>Allerjik</a:t>
            </a:r>
            <a:r>
              <a:rPr lang="tr-TR" dirty="0" smtClean="0"/>
              <a:t> </a:t>
            </a:r>
            <a:r>
              <a:rPr lang="tr-TR" dirty="0" err="1" smtClean="0"/>
              <a:t>rinit</a:t>
            </a:r>
            <a:r>
              <a:rPr lang="tr-TR" dirty="0" smtClean="0"/>
              <a:t> tanı ve tedavisi hakkında bilgi vermek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 smtClean="0">
                <a:latin typeface="Verdana" panose="020B0604030504040204" pitchFamily="34" charset="0"/>
              </a:rPr>
              <a:t>Laboratuar</a:t>
            </a:r>
            <a:r>
              <a:rPr lang="tr-TR" dirty="0" smtClean="0">
                <a:latin typeface="Verdana" panose="020B0604030504040204" pitchFamily="34" charset="0"/>
              </a:rPr>
              <a:t>:</a:t>
            </a:r>
            <a:endParaRPr lang="tr-TR" dirty="0"/>
          </a:p>
        </p:txBody>
      </p:sp>
      <p:sp>
        <p:nvSpPr>
          <p:cNvPr id="1048637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5278" lnSpcReduction="20000"/>
          </a:bodyPr>
          <a:lstStyle/>
          <a:p>
            <a:pPr>
              <a:lnSpc>
                <a:spcPct val="80000"/>
              </a:lnSpc>
            </a:pPr>
            <a:r>
              <a:rPr lang="tr-TR" sz="2400" dirty="0" err="1">
                <a:latin typeface="Verdana" panose="020B0604030504040204" pitchFamily="34" charset="0"/>
              </a:rPr>
              <a:t>İnvitro</a:t>
            </a:r>
            <a:endParaRPr lang="tr-TR" sz="2400" dirty="0">
              <a:latin typeface="Verdana" panose="020B060403050404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tr-TR" sz="2000" dirty="0" err="1">
                <a:latin typeface="Verdana" panose="020B0604030504040204" pitchFamily="34" charset="0"/>
              </a:rPr>
              <a:t>Eozinofil</a:t>
            </a:r>
            <a:endParaRPr lang="tr-TR" sz="2000" dirty="0">
              <a:latin typeface="Verdana" panose="020B0604030504040204" pitchFamily="34" charset="0"/>
            </a:endParaRPr>
          </a:p>
          <a:p>
            <a:pPr lvl="2">
              <a:lnSpc>
                <a:spcPct val="80000"/>
              </a:lnSpc>
            </a:pPr>
            <a:r>
              <a:rPr lang="tr-TR" sz="1800" dirty="0">
                <a:latin typeface="Verdana" panose="020B0604030504040204" pitchFamily="34" charset="0"/>
              </a:rPr>
              <a:t>Total</a:t>
            </a:r>
          </a:p>
          <a:p>
            <a:pPr lvl="2">
              <a:lnSpc>
                <a:spcPct val="80000"/>
              </a:lnSpc>
            </a:pPr>
            <a:r>
              <a:rPr lang="tr-TR" sz="1800" dirty="0">
                <a:latin typeface="Verdana" panose="020B0604030504040204" pitchFamily="34" charset="0"/>
              </a:rPr>
              <a:t>Nazal</a:t>
            </a:r>
          </a:p>
          <a:p>
            <a:pPr lvl="1">
              <a:lnSpc>
                <a:spcPct val="80000"/>
              </a:lnSpc>
            </a:pPr>
            <a:r>
              <a:rPr lang="tr-TR" sz="2000" dirty="0" err="1">
                <a:latin typeface="Verdana" panose="020B0604030504040204" pitchFamily="34" charset="0"/>
              </a:rPr>
              <a:t>İmmünoglobulin</a:t>
            </a:r>
            <a:r>
              <a:rPr lang="tr-TR" sz="2000" dirty="0">
                <a:latin typeface="Verdana" panose="020B0604030504040204" pitchFamily="34" charset="0"/>
              </a:rPr>
              <a:t> (</a:t>
            </a:r>
            <a:r>
              <a:rPr lang="tr-TR" sz="2000" dirty="0" err="1">
                <a:latin typeface="Verdana" panose="020B0604030504040204" pitchFamily="34" charset="0"/>
              </a:rPr>
              <a:t>Ig</a:t>
            </a:r>
            <a:r>
              <a:rPr lang="tr-TR" sz="2000" dirty="0">
                <a:latin typeface="Verdana" panose="020B0604030504040204" pitchFamily="34" charset="0"/>
              </a:rPr>
              <a:t>) E</a:t>
            </a:r>
          </a:p>
          <a:p>
            <a:pPr lvl="2">
              <a:lnSpc>
                <a:spcPct val="80000"/>
              </a:lnSpc>
            </a:pPr>
            <a:r>
              <a:rPr lang="tr-TR" sz="1800" dirty="0">
                <a:latin typeface="Verdana" panose="020B0604030504040204" pitchFamily="34" charset="0"/>
              </a:rPr>
              <a:t>Total</a:t>
            </a:r>
          </a:p>
          <a:p>
            <a:pPr lvl="2">
              <a:lnSpc>
                <a:spcPct val="80000"/>
              </a:lnSpc>
            </a:pPr>
            <a:r>
              <a:rPr lang="tr-TR" sz="1800" dirty="0">
                <a:latin typeface="Verdana" panose="020B0604030504040204" pitchFamily="34" charset="0"/>
              </a:rPr>
              <a:t>Spesifik</a:t>
            </a:r>
            <a:r>
              <a:rPr lang="tr-TR" sz="1800" dirty="0"/>
              <a:t> özellikle</a:t>
            </a:r>
          </a:p>
          <a:p>
            <a:pPr lvl="1">
              <a:lnSpc>
                <a:spcPct val="80000"/>
              </a:lnSpc>
            </a:pPr>
            <a:r>
              <a:rPr lang="tr-TR" sz="2000" dirty="0">
                <a:latin typeface="Verdana" panose="020B0604030504040204" pitchFamily="34" charset="0"/>
              </a:rPr>
              <a:t>Diğer</a:t>
            </a:r>
          </a:p>
          <a:p>
            <a:pPr lvl="2">
              <a:lnSpc>
                <a:spcPct val="80000"/>
              </a:lnSpc>
            </a:pPr>
            <a:r>
              <a:rPr lang="tr-TR" sz="1800" dirty="0">
                <a:latin typeface="Verdana" panose="020B0604030504040204" pitchFamily="34" charset="0"/>
              </a:rPr>
              <a:t>Alerjik </a:t>
            </a:r>
            <a:r>
              <a:rPr lang="tr-TR" sz="1800" dirty="0" err="1">
                <a:latin typeface="Verdana" panose="020B0604030504040204" pitchFamily="34" charset="0"/>
              </a:rPr>
              <a:t>mediyatörler</a:t>
            </a:r>
            <a:endParaRPr lang="tr-TR" sz="1800" dirty="0">
              <a:latin typeface="Verdana" panose="020B0604030504040204" pitchFamily="34" charset="0"/>
            </a:endParaRPr>
          </a:p>
          <a:p>
            <a:pPr>
              <a:lnSpc>
                <a:spcPct val="80000"/>
              </a:lnSpc>
            </a:pPr>
            <a:r>
              <a:rPr lang="tr-TR" sz="2400" dirty="0" err="1">
                <a:latin typeface="Verdana" panose="020B0604030504040204" pitchFamily="34" charset="0"/>
              </a:rPr>
              <a:t>İnvivo</a:t>
            </a:r>
            <a:endParaRPr lang="tr-TR" sz="2400" dirty="0">
              <a:latin typeface="Verdana" panose="020B0604030504040204" pitchFamily="34" charset="0"/>
            </a:endParaRPr>
          </a:p>
          <a:p>
            <a:pPr lvl="1">
              <a:lnSpc>
                <a:spcPct val="80000"/>
              </a:lnSpc>
            </a:pPr>
            <a:r>
              <a:rPr lang="tr-TR" sz="2000" dirty="0">
                <a:latin typeface="Verdana" panose="020B0604030504040204" pitchFamily="34" charset="0"/>
              </a:rPr>
              <a:t>Deri testleri</a:t>
            </a:r>
          </a:p>
          <a:p>
            <a:pPr lvl="2">
              <a:lnSpc>
                <a:spcPct val="80000"/>
              </a:lnSpc>
            </a:pPr>
            <a:r>
              <a:rPr lang="tr-TR" sz="1800" dirty="0" err="1">
                <a:latin typeface="Verdana" panose="020B0604030504040204" pitchFamily="34" charset="0"/>
              </a:rPr>
              <a:t>Prick</a:t>
            </a:r>
            <a:endParaRPr lang="tr-TR" sz="1800" dirty="0">
              <a:latin typeface="Verdana" panose="020B0604030504040204" pitchFamily="34" charset="0"/>
            </a:endParaRPr>
          </a:p>
          <a:p>
            <a:pPr lvl="2">
              <a:lnSpc>
                <a:spcPct val="80000"/>
              </a:lnSpc>
            </a:pPr>
            <a:r>
              <a:rPr lang="tr-TR" sz="1800" dirty="0" err="1">
                <a:latin typeface="Verdana" panose="020B0604030504040204" pitchFamily="34" charset="0"/>
              </a:rPr>
              <a:t>İntradermal</a:t>
            </a:r>
            <a:endParaRPr lang="tr-TR" sz="1800" dirty="0">
              <a:latin typeface="Verdana" panose="020B0604030504040204" pitchFamily="34" charset="0"/>
            </a:endParaRPr>
          </a:p>
          <a:p>
            <a:pPr lvl="2">
              <a:lnSpc>
                <a:spcPct val="80000"/>
              </a:lnSpc>
            </a:pPr>
            <a:r>
              <a:rPr lang="tr-TR" sz="1800" dirty="0">
                <a:latin typeface="Verdana" panose="020B0604030504040204" pitchFamily="34" charset="0"/>
              </a:rPr>
              <a:t>Yama</a:t>
            </a:r>
          </a:p>
          <a:p>
            <a:pPr lvl="1">
              <a:lnSpc>
                <a:spcPct val="80000"/>
              </a:lnSpc>
            </a:pPr>
            <a:r>
              <a:rPr lang="tr-TR" sz="2000" dirty="0">
                <a:latin typeface="Verdana" panose="020B0604030504040204" pitchFamily="34" charset="0"/>
              </a:rPr>
              <a:t>Provokasyon testleri</a:t>
            </a:r>
          </a:p>
          <a:p>
            <a:pPr lvl="2">
              <a:lnSpc>
                <a:spcPct val="80000"/>
              </a:lnSpc>
            </a:pPr>
            <a:r>
              <a:rPr lang="tr-TR" sz="1800" dirty="0" err="1">
                <a:latin typeface="Verdana" panose="020B0604030504040204" pitchFamily="34" charset="0"/>
              </a:rPr>
              <a:t>Bronşial</a:t>
            </a:r>
            <a:endParaRPr lang="tr-TR" sz="1800" dirty="0">
              <a:latin typeface="Verdana" panose="020B0604030504040204" pitchFamily="34" charset="0"/>
            </a:endParaRPr>
          </a:p>
          <a:p>
            <a:pPr lvl="2">
              <a:lnSpc>
                <a:spcPct val="80000"/>
              </a:lnSpc>
            </a:pPr>
            <a:r>
              <a:rPr lang="tr-TR" sz="1800" dirty="0">
                <a:latin typeface="Verdana" panose="020B0604030504040204" pitchFamily="34" charset="0"/>
              </a:rPr>
              <a:t>Nazal</a:t>
            </a:r>
          </a:p>
          <a:p>
            <a:pPr lvl="2">
              <a:lnSpc>
                <a:spcPct val="80000"/>
              </a:lnSpc>
            </a:pPr>
            <a:r>
              <a:rPr lang="tr-TR" sz="1800" dirty="0">
                <a:latin typeface="Verdana" panose="020B0604030504040204" pitchFamily="34" charset="0"/>
              </a:rPr>
              <a:t>Oral</a:t>
            </a:r>
          </a:p>
          <a:p>
            <a:pPr lvl="2">
              <a:lnSpc>
                <a:spcPct val="80000"/>
              </a:lnSpc>
            </a:pPr>
            <a:r>
              <a:rPr lang="tr-TR" sz="1800" dirty="0" err="1">
                <a:latin typeface="Verdana" panose="020B0604030504040204" pitchFamily="34" charset="0"/>
              </a:rPr>
              <a:t>Konjonktival</a:t>
            </a:r>
            <a:endParaRPr lang="tr-TR" sz="1800" dirty="0">
              <a:latin typeface="Verdana" panose="020B0604030504040204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3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smtClean="0"/>
              <a:t>YARDIMCI TESTLER</a:t>
            </a:r>
            <a:endParaRPr lang="tr-TR" dirty="0"/>
          </a:p>
        </p:txBody>
      </p:sp>
      <p:sp>
        <p:nvSpPr>
          <p:cNvPr id="104863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b="1" dirty="0" smtClean="0"/>
              <a:t>1-</a:t>
            </a:r>
            <a:r>
              <a:rPr lang="tr-TR" b="1" dirty="0" smtClean="0">
                <a:latin typeface="Arial" panose="020B0604020202020204" pitchFamily="34" charset="0"/>
              </a:rPr>
              <a:t> </a:t>
            </a:r>
            <a:r>
              <a:rPr lang="tr-TR" b="1" dirty="0" err="1">
                <a:latin typeface="Arial" panose="020B0604020202020204" pitchFamily="34" charset="0"/>
              </a:rPr>
              <a:t>Nasal</a:t>
            </a:r>
            <a:r>
              <a:rPr lang="tr-TR" b="1" dirty="0">
                <a:latin typeface="Arial" panose="020B0604020202020204" pitchFamily="34" charset="0"/>
              </a:rPr>
              <a:t> </a:t>
            </a:r>
            <a:r>
              <a:rPr lang="tr-TR" b="1" dirty="0" smtClean="0">
                <a:latin typeface="Arial" panose="020B0604020202020204" pitchFamily="34" charset="0"/>
              </a:rPr>
              <a:t>endoskopi</a:t>
            </a:r>
          </a:p>
          <a:p>
            <a:r>
              <a:rPr lang="tr-TR" b="1" dirty="0">
                <a:latin typeface="Arial" panose="020B0604020202020204" pitchFamily="34" charset="0"/>
              </a:rPr>
              <a:t>2-Paranasal </a:t>
            </a:r>
            <a:r>
              <a:rPr lang="tr-TR" b="1" dirty="0" smtClean="0">
                <a:latin typeface="Arial" panose="020B0604020202020204" pitchFamily="34" charset="0"/>
              </a:rPr>
              <a:t>sinüs tomografisi</a:t>
            </a:r>
          </a:p>
          <a:p>
            <a:r>
              <a:rPr lang="tr-TR" b="1" dirty="0" smtClean="0">
                <a:latin typeface="Arial" panose="020B0604020202020204" pitchFamily="34" charset="0"/>
              </a:rPr>
              <a:t>3-Nazal sitoloji </a:t>
            </a:r>
          </a:p>
          <a:p>
            <a:r>
              <a:rPr lang="tr-TR" b="1" dirty="0" smtClean="0">
                <a:latin typeface="Arial" panose="020B0604020202020204" pitchFamily="34" charset="0"/>
              </a:rPr>
              <a:t>4-Serolojik testler</a:t>
            </a:r>
            <a:r>
              <a:rPr lang="tr-TR" b="1" dirty="0" smtClean="0"/>
              <a:t> </a:t>
            </a:r>
            <a:br>
              <a:rPr lang="tr-TR" b="1" dirty="0" smtClean="0"/>
            </a:br>
            <a:r>
              <a:rPr lang="tr-TR" b="1" dirty="0" smtClean="0"/>
              <a:t>       </a:t>
            </a:r>
            <a:r>
              <a:rPr lang="tr-TR" b="1" dirty="0" smtClean="0">
                <a:latin typeface="Arial" panose="020B0604020202020204" pitchFamily="34" charset="0"/>
              </a:rPr>
              <a:t>a- </a:t>
            </a:r>
            <a:r>
              <a:rPr lang="tr-TR" b="1" dirty="0">
                <a:latin typeface="Arial" panose="020B0604020202020204" pitchFamily="34" charset="0"/>
              </a:rPr>
              <a:t>Total </a:t>
            </a:r>
            <a:r>
              <a:rPr lang="tr-TR" b="1" dirty="0" err="1">
                <a:latin typeface="Arial" panose="020B0604020202020204" pitchFamily="34" charset="0"/>
              </a:rPr>
              <a:t>IgE</a:t>
            </a:r>
            <a:r>
              <a:rPr lang="tr-TR" b="1" dirty="0">
                <a:latin typeface="Arial" panose="020B0604020202020204" pitchFamily="34" charset="0"/>
              </a:rPr>
              <a:t> </a:t>
            </a:r>
            <a:r>
              <a:rPr lang="tr-TR" b="1" dirty="0" smtClean="0">
                <a:latin typeface="Arial" panose="020B0604020202020204" pitchFamily="34" charset="0"/>
              </a:rPr>
              <a:t>ölçümü</a:t>
            </a:r>
          </a:p>
          <a:p>
            <a:pPr marL="0" indent="0">
              <a:buNone/>
            </a:pPr>
            <a:r>
              <a:rPr lang="tr-TR" b="1" dirty="0" smtClean="0">
                <a:latin typeface="Arial" panose="020B0604020202020204" pitchFamily="34" charset="0"/>
              </a:rPr>
              <a:t>        b-</a:t>
            </a:r>
            <a:r>
              <a:rPr lang="tr-TR" b="1" dirty="0" err="1" smtClean="0">
                <a:latin typeface="Arial" panose="020B0604020202020204" pitchFamily="34" charset="0"/>
              </a:rPr>
              <a:t>Allerjen</a:t>
            </a:r>
            <a:r>
              <a:rPr lang="tr-TR" b="1" dirty="0" smtClean="0">
                <a:latin typeface="Arial" panose="020B0604020202020204" pitchFamily="34" charset="0"/>
              </a:rPr>
              <a:t> </a:t>
            </a:r>
            <a:r>
              <a:rPr lang="tr-TR" b="1" dirty="0">
                <a:latin typeface="Arial" panose="020B0604020202020204" pitchFamily="34" charset="0"/>
              </a:rPr>
              <a:t>spesifik </a:t>
            </a:r>
            <a:r>
              <a:rPr lang="tr-TR" b="1" dirty="0" err="1">
                <a:latin typeface="Arial" panose="020B0604020202020204" pitchFamily="34" charset="0"/>
              </a:rPr>
              <a:t>IgE</a:t>
            </a:r>
            <a:r>
              <a:rPr lang="tr-TR" b="1" dirty="0">
                <a:latin typeface="Arial" panose="020B0604020202020204" pitchFamily="34" charset="0"/>
              </a:rPr>
              <a:t> </a:t>
            </a:r>
            <a:r>
              <a:rPr lang="tr-TR" b="1" dirty="0" smtClean="0">
                <a:latin typeface="Arial" panose="020B0604020202020204" pitchFamily="34" charset="0"/>
              </a:rPr>
              <a:t>ölçümü</a:t>
            </a:r>
          </a:p>
          <a:p>
            <a:r>
              <a:rPr lang="tr-TR" b="1" dirty="0" smtClean="0">
                <a:latin typeface="Arial" panose="020B0604020202020204" pitchFamily="34" charset="0"/>
              </a:rPr>
              <a:t>5- </a:t>
            </a:r>
            <a:r>
              <a:rPr lang="tr-TR" b="1" dirty="0" err="1" smtClean="0">
                <a:latin typeface="Arial" panose="020B0604020202020204" pitchFamily="34" charset="0"/>
              </a:rPr>
              <a:t>İnvivo</a:t>
            </a:r>
            <a:r>
              <a:rPr lang="tr-TR" b="1" dirty="0" smtClean="0">
                <a:latin typeface="Arial" panose="020B0604020202020204" pitchFamily="34" charset="0"/>
              </a:rPr>
              <a:t>( deri) testleri</a:t>
            </a:r>
          </a:p>
          <a:p>
            <a:pPr marL="0" indent="0">
              <a:buNone/>
            </a:pPr>
            <a:r>
              <a:rPr lang="tr-TR" b="1" dirty="0">
                <a:latin typeface="Arial" panose="020B0604020202020204" pitchFamily="34" charset="0"/>
              </a:rPr>
              <a:t> </a:t>
            </a:r>
            <a:r>
              <a:rPr lang="tr-TR" b="1" dirty="0" smtClean="0">
                <a:latin typeface="Arial" panose="020B0604020202020204" pitchFamily="34" charset="0"/>
              </a:rPr>
              <a:t>       a-</a:t>
            </a:r>
            <a:r>
              <a:rPr lang="tr-TR" b="1" dirty="0" err="1" smtClean="0">
                <a:latin typeface="Arial" panose="020B0604020202020204" pitchFamily="34" charset="0"/>
              </a:rPr>
              <a:t>Epikutan</a:t>
            </a:r>
            <a:r>
              <a:rPr lang="tr-TR" b="1" dirty="0" smtClean="0">
                <a:latin typeface="Arial" panose="020B0604020202020204" pitchFamily="34" charset="0"/>
              </a:rPr>
              <a:t> testler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0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TANI</a:t>
            </a:r>
            <a:endParaRPr lang="tr-TR" b="1" dirty="0"/>
          </a:p>
        </p:txBody>
      </p:sp>
      <p:sp>
        <p:nvSpPr>
          <p:cNvPr id="1048641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267178" cy="4351338"/>
          </a:xfrm>
        </p:spPr>
        <p:txBody>
          <a:bodyPr>
            <a:normAutofit/>
          </a:bodyPr>
          <a:lstStyle/>
          <a:p>
            <a:r>
              <a:rPr lang="tr-TR" b="1" dirty="0"/>
              <a:t>Deri </a:t>
            </a:r>
            <a:r>
              <a:rPr lang="tr-TR" b="1" dirty="0" err="1" smtClean="0"/>
              <a:t>prick</a:t>
            </a:r>
            <a:r>
              <a:rPr lang="tr-TR" b="1" dirty="0" smtClean="0"/>
              <a:t> testi;</a:t>
            </a:r>
          </a:p>
          <a:p>
            <a:r>
              <a:rPr lang="tr-TR" dirty="0" smtClean="0"/>
              <a:t> </a:t>
            </a:r>
            <a:r>
              <a:rPr lang="tr-TR" dirty="0" err="1" smtClean="0"/>
              <a:t>Ig</a:t>
            </a:r>
            <a:r>
              <a:rPr lang="tr-TR" dirty="0" smtClean="0"/>
              <a:t> E aracılı </a:t>
            </a:r>
            <a:r>
              <a:rPr lang="tr-TR" dirty="0" err="1" smtClean="0"/>
              <a:t>allerjik</a:t>
            </a:r>
            <a:r>
              <a:rPr lang="tr-TR" dirty="0" smtClean="0"/>
              <a:t> yanıtı göstermede en hızlı, en duyarlı ve en ucuz yöntemdir.  </a:t>
            </a:r>
          </a:p>
          <a:p>
            <a:r>
              <a:rPr lang="tr-TR" dirty="0"/>
              <a:t>H</a:t>
            </a:r>
            <a:r>
              <a:rPr lang="tr-TR" dirty="0" smtClean="0"/>
              <a:t>astanın </a:t>
            </a:r>
            <a:r>
              <a:rPr lang="tr-TR" dirty="0" err="1"/>
              <a:t>aeroallerjen</a:t>
            </a:r>
            <a:r>
              <a:rPr lang="tr-TR" dirty="0"/>
              <a:t> duyarlılığının </a:t>
            </a:r>
            <a:r>
              <a:rPr lang="tr-TR" dirty="0" smtClean="0"/>
              <a:t>saptanmak </a:t>
            </a:r>
          </a:p>
          <a:p>
            <a:r>
              <a:rPr lang="tr-TR" dirty="0" smtClean="0"/>
              <a:t>Tanıyı kesinleştirmek </a:t>
            </a:r>
          </a:p>
          <a:p>
            <a:r>
              <a:rPr lang="tr-TR" dirty="0"/>
              <a:t>T</a:t>
            </a:r>
            <a:r>
              <a:rPr lang="tr-TR" dirty="0" smtClean="0"/>
              <a:t>edaviyi yönlendirmek için önemlidir.</a:t>
            </a:r>
            <a:endParaRPr lang="tr-TR" dirty="0"/>
          </a:p>
        </p:txBody>
      </p:sp>
      <p:pic>
        <p:nvPicPr>
          <p:cNvPr id="2097163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37289" y="1130460"/>
            <a:ext cx="3316511" cy="2627604"/>
          </a:xfrm>
          <a:prstGeom prst="rect">
            <a:avLst/>
          </a:prstGeom>
        </p:spPr>
      </p:pic>
      <p:pic>
        <p:nvPicPr>
          <p:cNvPr id="2097164" name="Resim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58761" y="3581743"/>
            <a:ext cx="3383573" cy="290194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TANI</a:t>
            </a:r>
            <a:endParaRPr lang="tr-TR" b="1" dirty="0"/>
          </a:p>
        </p:txBody>
      </p:sp>
      <p:sp>
        <p:nvSpPr>
          <p:cNvPr id="1048643" name="İçerik Yer Tutucusu 2"/>
          <p:cNvSpPr>
            <a:spLocks noGrp="1"/>
          </p:cNvSpPr>
          <p:nvPr>
            <p:ph idx="1"/>
          </p:nvPr>
        </p:nvSpPr>
        <p:spPr>
          <a:xfrm>
            <a:off x="683456" y="1831366"/>
            <a:ext cx="10515600" cy="4351338"/>
          </a:xfrm>
        </p:spPr>
        <p:txBody>
          <a:bodyPr/>
          <a:lstStyle/>
          <a:p>
            <a:r>
              <a:rPr lang="tr-TR" dirty="0"/>
              <a:t>Serumdaki </a:t>
            </a:r>
            <a:r>
              <a:rPr lang="tr-TR" dirty="0" err="1"/>
              <a:t>allerjene</a:t>
            </a:r>
            <a:r>
              <a:rPr lang="tr-TR" dirty="0"/>
              <a:t> spesifik </a:t>
            </a:r>
            <a:r>
              <a:rPr lang="tr-TR" dirty="0" err="1"/>
              <a:t>IgE</a:t>
            </a:r>
            <a:r>
              <a:rPr lang="tr-TR" dirty="0"/>
              <a:t> antikorlarını </a:t>
            </a:r>
            <a:r>
              <a:rPr lang="tr-TR" dirty="0" smtClean="0"/>
              <a:t>saptamak</a:t>
            </a:r>
          </a:p>
          <a:p>
            <a:r>
              <a:rPr lang="tr-TR" dirty="0" smtClean="0"/>
              <a:t>Nazal provokasyon testi</a:t>
            </a:r>
          </a:p>
          <a:p>
            <a:r>
              <a:rPr lang="tr-TR" dirty="0" smtClean="0"/>
              <a:t>Nazal </a:t>
            </a:r>
            <a:r>
              <a:rPr lang="tr-TR" dirty="0" err="1" smtClean="0"/>
              <a:t>sitolojik</a:t>
            </a:r>
            <a:r>
              <a:rPr lang="tr-TR" dirty="0" smtClean="0"/>
              <a:t> bulgular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AYIRICI TANI</a:t>
            </a:r>
            <a:endParaRPr lang="tr-TR" b="1" dirty="0"/>
          </a:p>
        </p:txBody>
      </p:sp>
      <p:sp>
        <p:nvSpPr>
          <p:cNvPr id="1048645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6071" lnSpcReduction="20000"/>
          </a:bodyPr>
          <a:lstStyle/>
          <a:p>
            <a:pPr algn="just"/>
            <a:r>
              <a:rPr lang="tr-TR" b="1" dirty="0" smtClean="0">
                <a:latin typeface="Arial" panose="020B0604020202020204" pitchFamily="34" charset="0"/>
              </a:rPr>
              <a:t>A. </a:t>
            </a:r>
            <a:r>
              <a:rPr lang="tr-TR" dirty="0" smtClean="0">
                <a:latin typeface="Arial" panose="020B0604020202020204" pitchFamily="34" charset="0"/>
              </a:rPr>
              <a:t>Polipler</a:t>
            </a:r>
          </a:p>
          <a:p>
            <a:pPr algn="just"/>
            <a:r>
              <a:rPr lang="tr-TR" b="1" dirty="0" smtClean="0">
                <a:latin typeface="Arial" panose="020B0604020202020204" pitchFamily="34" charset="0"/>
              </a:rPr>
              <a:t>B</a:t>
            </a:r>
            <a:r>
              <a:rPr lang="tr-TR" dirty="0" smtClean="0">
                <a:latin typeface="Arial" panose="020B0604020202020204" pitchFamily="34" charset="0"/>
              </a:rPr>
              <a:t>. Mekanik faktörler</a:t>
            </a:r>
            <a:endParaRPr lang="tr-TR" b="1" dirty="0" smtClean="0">
              <a:latin typeface="Arial" panose="020B0604020202020204" pitchFamily="34" charset="0"/>
            </a:endParaRPr>
          </a:p>
          <a:p>
            <a:pPr algn="just"/>
            <a:r>
              <a:rPr lang="tr-TR" b="1" dirty="0" smtClean="0">
                <a:latin typeface="Arial" panose="020B0604020202020204" pitchFamily="34" charset="0"/>
              </a:rPr>
              <a:t>     1.</a:t>
            </a:r>
            <a:r>
              <a:rPr lang="tr-TR" dirty="0" smtClean="0">
                <a:latin typeface="Arial" panose="020B0604020202020204" pitchFamily="34" charset="0"/>
              </a:rPr>
              <a:t>Septum </a:t>
            </a:r>
            <a:r>
              <a:rPr lang="tr-TR" dirty="0" err="1" smtClean="0">
                <a:latin typeface="Arial" panose="020B0604020202020204" pitchFamily="34" charset="0"/>
              </a:rPr>
              <a:t>deviasyonu</a:t>
            </a:r>
            <a:endParaRPr lang="tr-TR" dirty="0" smtClean="0">
              <a:latin typeface="Arial" panose="020B0604020202020204" pitchFamily="34" charset="0"/>
            </a:endParaRPr>
          </a:p>
          <a:p>
            <a:pPr algn="just"/>
            <a:r>
              <a:rPr lang="tr-TR" b="1" dirty="0" smtClean="0">
                <a:latin typeface="Arial" panose="020B0604020202020204" pitchFamily="34" charset="0"/>
              </a:rPr>
              <a:t>     2.</a:t>
            </a:r>
            <a:r>
              <a:rPr lang="tr-TR" dirty="0" smtClean="0">
                <a:latin typeface="Arial" panose="020B0604020202020204" pitchFamily="34" charset="0"/>
              </a:rPr>
              <a:t>Konka </a:t>
            </a:r>
            <a:r>
              <a:rPr lang="tr-TR" dirty="0" err="1" smtClean="0">
                <a:latin typeface="Arial" panose="020B0604020202020204" pitchFamily="34" charset="0"/>
              </a:rPr>
              <a:t>hipertrofisi</a:t>
            </a:r>
            <a:endParaRPr lang="tr-TR" dirty="0" smtClean="0">
              <a:latin typeface="Arial" panose="020B0604020202020204" pitchFamily="34" charset="0"/>
            </a:endParaRPr>
          </a:p>
          <a:p>
            <a:pPr algn="just"/>
            <a:r>
              <a:rPr lang="tr-TR" b="1" dirty="0" smtClean="0">
                <a:latin typeface="Arial" panose="020B0604020202020204" pitchFamily="34" charset="0"/>
              </a:rPr>
              <a:t>     3.</a:t>
            </a:r>
            <a:r>
              <a:rPr lang="tr-TR" dirty="0" smtClean="0">
                <a:latin typeface="Arial" panose="020B0604020202020204" pitchFamily="34" charset="0"/>
              </a:rPr>
              <a:t>Adenoid </a:t>
            </a:r>
            <a:r>
              <a:rPr lang="tr-TR" dirty="0" err="1" smtClean="0">
                <a:latin typeface="Arial" panose="020B0604020202020204" pitchFamily="34" charset="0"/>
              </a:rPr>
              <a:t>hipertrofisi</a:t>
            </a:r>
            <a:endParaRPr lang="tr-TR" dirty="0" smtClean="0">
              <a:latin typeface="Arial" panose="020B0604020202020204" pitchFamily="34" charset="0"/>
            </a:endParaRPr>
          </a:p>
          <a:p>
            <a:pPr algn="just"/>
            <a:r>
              <a:rPr lang="tr-TR" b="1" dirty="0" smtClean="0">
                <a:latin typeface="Arial" panose="020B0604020202020204" pitchFamily="34" charset="0"/>
              </a:rPr>
              <a:t>     4.</a:t>
            </a:r>
            <a:r>
              <a:rPr lang="tr-TR" dirty="0" smtClean="0">
                <a:latin typeface="Arial" panose="020B0604020202020204" pitchFamily="34" charset="0"/>
              </a:rPr>
              <a:t>Osteomeatal kompleks anormallikleri</a:t>
            </a:r>
          </a:p>
          <a:p>
            <a:pPr algn="just"/>
            <a:r>
              <a:rPr lang="tr-TR" b="1" dirty="0" smtClean="0">
                <a:latin typeface="Arial" panose="020B0604020202020204" pitchFamily="34" charset="0"/>
              </a:rPr>
              <a:t>     5.</a:t>
            </a:r>
            <a:r>
              <a:rPr lang="tr-TR" dirty="0" smtClean="0">
                <a:latin typeface="Arial" panose="020B0604020202020204" pitchFamily="34" charset="0"/>
              </a:rPr>
              <a:t>Yabancı cisimler</a:t>
            </a:r>
          </a:p>
          <a:p>
            <a:pPr algn="just"/>
            <a:r>
              <a:rPr lang="tr-TR" b="1" dirty="0" smtClean="0">
                <a:latin typeface="Arial" panose="020B0604020202020204" pitchFamily="34" charset="0"/>
              </a:rPr>
              <a:t>     6.</a:t>
            </a:r>
            <a:r>
              <a:rPr lang="tr-TR" dirty="0" smtClean="0">
                <a:latin typeface="Arial" panose="020B0604020202020204" pitchFamily="34" charset="0"/>
              </a:rPr>
              <a:t>Koanal </a:t>
            </a:r>
            <a:r>
              <a:rPr lang="tr-TR" dirty="0" err="1" smtClean="0">
                <a:latin typeface="Arial" panose="020B0604020202020204" pitchFamily="34" charset="0"/>
              </a:rPr>
              <a:t>atrezi</a:t>
            </a:r>
            <a:endParaRPr lang="tr-TR" dirty="0" smtClean="0">
              <a:latin typeface="Arial" panose="020B0604020202020204" pitchFamily="34" charset="0"/>
            </a:endParaRPr>
          </a:p>
          <a:p>
            <a:pPr algn="just"/>
            <a:r>
              <a:rPr lang="tr-TR" b="1" dirty="0" err="1" smtClean="0">
                <a:latin typeface="Arial" panose="020B0604020202020204" pitchFamily="34" charset="0"/>
              </a:rPr>
              <a:t>C.</a:t>
            </a:r>
            <a:r>
              <a:rPr lang="tr-TR" dirty="0" err="1" smtClean="0">
                <a:latin typeface="Arial" panose="020B0604020202020204" pitchFamily="34" charset="0"/>
              </a:rPr>
              <a:t>Tümörler</a:t>
            </a:r>
            <a:endParaRPr lang="tr-TR" dirty="0" smtClean="0">
              <a:latin typeface="Arial" panose="020B0604020202020204" pitchFamily="34" charset="0"/>
            </a:endParaRPr>
          </a:p>
          <a:p>
            <a:pPr algn="just"/>
            <a:r>
              <a:rPr lang="tr-TR" b="1" dirty="0" err="1" smtClean="0">
                <a:latin typeface="Arial" panose="020B0604020202020204" pitchFamily="34" charset="0"/>
              </a:rPr>
              <a:t>D.</a:t>
            </a:r>
            <a:r>
              <a:rPr lang="tr-TR" dirty="0" err="1" smtClean="0">
                <a:latin typeface="Arial" panose="020B0604020202020204" pitchFamily="34" charset="0"/>
              </a:rPr>
              <a:t>Granülomatöz</a:t>
            </a:r>
            <a:r>
              <a:rPr lang="tr-TR" dirty="0" smtClean="0">
                <a:latin typeface="Arial" panose="020B0604020202020204" pitchFamily="34" charset="0"/>
              </a:rPr>
              <a:t> Hastalıklar</a:t>
            </a:r>
          </a:p>
          <a:p>
            <a:pPr algn="just"/>
            <a:r>
              <a:rPr lang="tr-TR" b="1" dirty="0" smtClean="0">
                <a:latin typeface="Arial" panose="020B0604020202020204" pitchFamily="34" charset="0"/>
              </a:rPr>
              <a:t>E. </a:t>
            </a:r>
            <a:r>
              <a:rPr lang="tr-TR" dirty="0" err="1" smtClean="0">
                <a:latin typeface="Arial" panose="020B0604020202020204" pitchFamily="34" charset="0"/>
              </a:rPr>
              <a:t>Enfeksiyöz</a:t>
            </a:r>
            <a:endParaRPr lang="tr-TR" dirty="0" smtClean="0">
              <a:latin typeface="Arial" panose="020B0604020202020204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TEDAVİ</a:t>
            </a:r>
            <a:endParaRPr lang="tr-TR" b="1" dirty="0"/>
          </a:p>
        </p:txBody>
      </p:sp>
      <p:sp>
        <p:nvSpPr>
          <p:cNvPr id="1048647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92857" lnSpcReduction="10000"/>
          </a:bodyPr>
          <a:lstStyle/>
          <a:p>
            <a:pPr algn="just"/>
            <a:endParaRPr lang="tr-TR" b="1" dirty="0" smtClean="0">
              <a:latin typeface="Arial" panose="020B0604020202020204" pitchFamily="34" charset="0"/>
            </a:endParaRPr>
          </a:p>
          <a:p>
            <a:pPr algn="just"/>
            <a:r>
              <a:rPr lang="tr-TR" dirty="0" err="1" smtClean="0">
                <a:latin typeface="Arial" panose="020B0604020202020204" pitchFamily="34" charset="0"/>
              </a:rPr>
              <a:t>Allerjide</a:t>
            </a:r>
            <a:r>
              <a:rPr lang="tr-TR" dirty="0" smtClean="0">
                <a:latin typeface="Arial" panose="020B0604020202020204" pitchFamily="34" charset="0"/>
              </a:rPr>
              <a:t> tedavinin başlatılması için en değerli basamak </a:t>
            </a:r>
            <a:r>
              <a:rPr lang="tr-TR" dirty="0" err="1" smtClean="0">
                <a:latin typeface="Arial" panose="020B0604020202020204" pitchFamily="34" charset="0"/>
              </a:rPr>
              <a:t>allerjenin</a:t>
            </a:r>
            <a:r>
              <a:rPr lang="tr-TR" dirty="0" smtClean="0">
                <a:latin typeface="Arial" panose="020B0604020202020204" pitchFamily="34" charset="0"/>
              </a:rPr>
              <a:t> belirlenmesidir. Suçlanan ve kaçınılması gereken maddelerin ayırt edilmesi önemlidir. Tedavide kabul gören dört temel basamak vardır, bunlar:   </a:t>
            </a:r>
          </a:p>
          <a:p>
            <a:pPr algn="just"/>
            <a:endParaRPr lang="tr-TR" dirty="0" smtClean="0">
              <a:latin typeface="Arial" panose="020B0604020202020204" pitchFamily="34" charset="0"/>
            </a:endParaRPr>
          </a:p>
          <a:p>
            <a:pPr algn="just"/>
            <a:r>
              <a:rPr lang="tr-TR" b="1" i="1" dirty="0" smtClean="0">
                <a:latin typeface="Arial" panose="020B0604020202020204" pitchFamily="34" charset="0"/>
              </a:rPr>
              <a:t>1.Çevresel kontrol(kaçınma)</a:t>
            </a:r>
          </a:p>
          <a:p>
            <a:pPr algn="just"/>
            <a:r>
              <a:rPr lang="tr-TR" b="1" i="1" dirty="0" smtClean="0">
                <a:latin typeface="Arial" panose="020B0604020202020204" pitchFamily="34" charset="0"/>
              </a:rPr>
              <a:t>2.Farmakoterapi</a:t>
            </a:r>
          </a:p>
          <a:p>
            <a:pPr algn="just"/>
            <a:r>
              <a:rPr lang="tr-TR" b="1" i="1" dirty="0" smtClean="0">
                <a:latin typeface="Arial" panose="020B0604020202020204" pitchFamily="34" charset="0"/>
              </a:rPr>
              <a:t>3.İmmünoterapi</a:t>
            </a:r>
          </a:p>
          <a:p>
            <a:pPr algn="just"/>
            <a:r>
              <a:rPr lang="tr-TR" b="1" i="1" dirty="0" smtClean="0"/>
              <a:t>4.Cerrahi tedavi</a:t>
            </a:r>
            <a:endParaRPr lang="tr-TR" b="1" i="1" dirty="0" smtClean="0">
              <a:latin typeface="Arial" panose="020B0604020202020204" pitchFamily="34" charset="0"/>
            </a:endParaRPr>
          </a:p>
          <a:p>
            <a:endParaRPr lang="en-AU" dirty="0" smtClean="0">
              <a:latin typeface="Arial" panose="020B0604020202020204" pitchFamily="34" charset="0"/>
            </a:endParaRPr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4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>
                <a:latin typeface="Arial" panose="020B0604020202020204" pitchFamily="34" charset="0"/>
              </a:rPr>
              <a:t>1.Çevresel kontrol(kaçınma):</a:t>
            </a:r>
            <a:endParaRPr lang="tr-TR" dirty="0"/>
          </a:p>
        </p:txBody>
      </p:sp>
      <p:sp>
        <p:nvSpPr>
          <p:cNvPr id="104864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tr-TR" dirty="0" err="1">
                <a:latin typeface="Arial" panose="020B0604020202020204" pitchFamily="34" charset="0"/>
              </a:rPr>
              <a:t>Allerjik</a:t>
            </a:r>
            <a:r>
              <a:rPr lang="tr-TR" dirty="0">
                <a:latin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</a:rPr>
              <a:t>rinitte</a:t>
            </a:r>
            <a:r>
              <a:rPr lang="tr-TR" dirty="0">
                <a:latin typeface="Arial" panose="020B0604020202020204" pitchFamily="34" charset="0"/>
              </a:rPr>
              <a:t> 5 temel </a:t>
            </a:r>
            <a:r>
              <a:rPr lang="tr-TR" dirty="0" err="1">
                <a:latin typeface="Arial" panose="020B0604020202020204" pitchFamily="34" charset="0"/>
              </a:rPr>
              <a:t>allerjen</a:t>
            </a:r>
            <a:r>
              <a:rPr lang="tr-TR" dirty="0">
                <a:latin typeface="Arial" panose="020B0604020202020204" pitchFamily="34" charset="0"/>
              </a:rPr>
              <a:t> gurubu tespit edilmiştir: </a:t>
            </a:r>
          </a:p>
          <a:p>
            <a:pPr algn="just"/>
            <a:r>
              <a:rPr lang="tr-TR" i="1" u="sng" dirty="0">
                <a:solidFill>
                  <a:schemeClr val="hlink"/>
                </a:solidFill>
                <a:latin typeface="Arial" panose="020B0604020202020204" pitchFamily="34" charset="0"/>
              </a:rPr>
              <a:t>polen, ev tozu akarı, mantar, hayvan ve böcekler. </a:t>
            </a:r>
          </a:p>
          <a:p>
            <a:pPr algn="just"/>
            <a:r>
              <a:rPr lang="tr-TR" dirty="0">
                <a:latin typeface="Arial" panose="020B0604020202020204" pitchFamily="34" charset="0"/>
              </a:rPr>
              <a:t>Bu </a:t>
            </a:r>
            <a:r>
              <a:rPr lang="tr-TR" dirty="0" err="1">
                <a:latin typeface="Arial" panose="020B0604020202020204" pitchFamily="34" charset="0"/>
              </a:rPr>
              <a:t>allerjenlerden</a:t>
            </a:r>
            <a:r>
              <a:rPr lang="tr-TR" dirty="0">
                <a:latin typeface="Arial" panose="020B0604020202020204" pitchFamily="34" charset="0"/>
              </a:rPr>
              <a:t> kaçınmanın farklı </a:t>
            </a:r>
            <a:r>
              <a:rPr lang="tr-TR" dirty="0" err="1">
                <a:latin typeface="Arial" panose="020B0604020202020204" pitchFamily="34" charset="0"/>
              </a:rPr>
              <a:t>metodları</a:t>
            </a:r>
            <a:r>
              <a:rPr lang="tr-TR" dirty="0">
                <a:latin typeface="Arial" panose="020B0604020202020204" pitchFamily="34" charset="0"/>
              </a:rPr>
              <a:t> mevcuttur. Çevresel kontrolün etkileri ani başlangıçlı olmaz, aylar sürebilir. Hastanın </a:t>
            </a:r>
            <a:r>
              <a:rPr lang="tr-TR" dirty="0" err="1">
                <a:latin typeface="Arial" panose="020B0604020202020204" pitchFamily="34" charset="0"/>
              </a:rPr>
              <a:t>allerjenle</a:t>
            </a:r>
            <a:r>
              <a:rPr lang="tr-TR" dirty="0">
                <a:latin typeface="Arial" panose="020B0604020202020204" pitchFamily="34" charset="0"/>
              </a:rPr>
              <a:t> temasının engellenmesi pratik uygulama açısından zor olabilir.</a:t>
            </a:r>
            <a:endParaRPr lang="tr-TR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0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>
                <a:latin typeface="Arial" panose="020B0604020202020204" pitchFamily="34" charset="0"/>
              </a:rPr>
              <a:t>1.Çevresel </a:t>
            </a:r>
            <a:r>
              <a:rPr lang="tr-TR" b="1" i="1" dirty="0" smtClean="0">
                <a:latin typeface="Arial" panose="020B0604020202020204" pitchFamily="34" charset="0"/>
              </a:rPr>
              <a:t>kontrol(kaçınma):</a:t>
            </a:r>
            <a:endParaRPr lang="tr-TR" b="1" dirty="0"/>
          </a:p>
        </p:txBody>
      </p:sp>
      <p:sp>
        <p:nvSpPr>
          <p:cNvPr id="1048651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>
                <a:latin typeface="Arial Unicode MS" panose="020B0604020202020204" pitchFamily="34" charset="-128"/>
              </a:rPr>
              <a:t>Yatak çarşafları sık yıkanmalı</a:t>
            </a:r>
          </a:p>
          <a:p>
            <a:r>
              <a:rPr lang="tr-TR" dirty="0">
                <a:latin typeface="Arial Unicode MS" panose="020B0604020202020204" pitchFamily="34" charset="-128"/>
              </a:rPr>
              <a:t>Özel yatak kılıfları kullanılmalı</a:t>
            </a:r>
            <a:r>
              <a:rPr lang="tr-TR" dirty="0"/>
              <a:t> </a:t>
            </a:r>
          </a:p>
          <a:p>
            <a:r>
              <a:rPr lang="tr-TR" dirty="0">
                <a:latin typeface="Arial Unicode MS" panose="020B0604020202020204" pitchFamily="34" charset="-128"/>
              </a:rPr>
              <a:t>Halılar kaldırılmalı</a:t>
            </a:r>
          </a:p>
          <a:p>
            <a:r>
              <a:rPr lang="tr-TR" dirty="0">
                <a:latin typeface="Arial Unicode MS" panose="020B0604020202020204" pitchFamily="34" charset="-128"/>
              </a:rPr>
              <a:t>Zeminde ıslak temizlik yapılmalı</a:t>
            </a:r>
          </a:p>
          <a:p>
            <a:r>
              <a:rPr lang="tr-TR" dirty="0">
                <a:latin typeface="Arial Unicode MS" panose="020B0604020202020204" pitchFamily="34" charset="-128"/>
              </a:rPr>
              <a:t>Etkin ve filtreli elektrikli süpürgeler kullanılmalı</a:t>
            </a:r>
          </a:p>
          <a:p>
            <a:r>
              <a:rPr lang="tr-TR" dirty="0">
                <a:latin typeface="Arial Unicode MS" panose="020B0604020202020204" pitchFamily="34" charset="-128"/>
              </a:rPr>
              <a:t>Odadan toz tutucu eşyalar kaldırılmalı</a:t>
            </a:r>
          </a:p>
          <a:p>
            <a:r>
              <a:rPr lang="tr-TR" dirty="0">
                <a:latin typeface="Arial Unicode MS" panose="020B0604020202020204" pitchFamily="34" charset="-128"/>
              </a:rPr>
              <a:t>Ev akar öldürücülerle ilaçlanmalı</a:t>
            </a:r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i="1" dirty="0">
                <a:latin typeface="Arial" panose="020B0604020202020204" pitchFamily="34" charset="0"/>
              </a:rPr>
              <a:t>1.Çevresel kontrol(kaçınma):</a:t>
            </a:r>
            <a:endParaRPr lang="tr-TR" dirty="0"/>
          </a:p>
        </p:txBody>
      </p:sp>
      <p:sp>
        <p:nvSpPr>
          <p:cNvPr id="1048653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89286"/>
          </a:bodyPr>
          <a:lstStyle/>
          <a:p>
            <a:r>
              <a:rPr lang="tr-TR" dirty="0"/>
              <a:t>HEPA Filtresi </a:t>
            </a:r>
          </a:p>
          <a:p>
            <a:r>
              <a:rPr lang="tr-TR" dirty="0"/>
              <a:t>Hasta temizlik sırasında uzak durmalıdır veya o esnada maske takmalıdır</a:t>
            </a:r>
          </a:p>
          <a:p>
            <a:r>
              <a:rPr lang="tr-TR" dirty="0">
                <a:latin typeface="Arial Unicode MS" panose="020B0604020202020204" pitchFamily="34" charset="-128"/>
              </a:rPr>
              <a:t>Odadan toz tutucu eşyalar </a:t>
            </a:r>
            <a:r>
              <a:rPr lang="tr-TR" dirty="0" smtClean="0">
                <a:latin typeface="Arial Unicode MS" panose="020B0604020202020204" pitchFamily="34" charset="-128"/>
              </a:rPr>
              <a:t>kaldırılmalı</a:t>
            </a:r>
          </a:p>
          <a:p>
            <a:r>
              <a:rPr lang="tr-TR" dirty="0"/>
              <a:t>Kumaşla kaplanmış mobilya kullanılmamalı </a:t>
            </a:r>
          </a:p>
          <a:p>
            <a:r>
              <a:rPr lang="tr-TR" dirty="0" smtClean="0"/>
              <a:t>Nem </a:t>
            </a:r>
            <a:r>
              <a:rPr lang="tr-TR" dirty="0"/>
              <a:t>kontrol edilmeli, mümkünse %50´nin altında tutulmalıdır. </a:t>
            </a:r>
            <a:endParaRPr lang="tr-TR" dirty="0" smtClean="0"/>
          </a:p>
          <a:p>
            <a:r>
              <a:rPr lang="tr-TR" dirty="0" smtClean="0">
                <a:latin typeface="Arial Unicode MS" panose="020B0604020202020204" pitchFamily="34" charset="-128"/>
              </a:rPr>
              <a:t> Polen mevsiminde; sabah </a:t>
            </a:r>
            <a:r>
              <a:rPr lang="tr-TR" dirty="0">
                <a:latin typeface="Arial Unicode MS" panose="020B0604020202020204" pitchFamily="34" charset="-128"/>
              </a:rPr>
              <a:t>öğle arası açık havada bulunulmamalı</a:t>
            </a:r>
          </a:p>
          <a:p>
            <a:r>
              <a:rPr lang="tr-TR" dirty="0">
                <a:latin typeface="Arial Unicode MS" panose="020B0604020202020204" pitchFamily="34" charset="-128"/>
              </a:rPr>
              <a:t>Piknik ve doğa yürüyüşü gibi etkinlikler polen mevsiminde yapılmamalı</a:t>
            </a:r>
          </a:p>
          <a:p>
            <a:r>
              <a:rPr lang="tr-TR" dirty="0">
                <a:latin typeface="Arial Unicode MS" panose="020B0604020202020204" pitchFamily="34" charset="-128"/>
              </a:rPr>
              <a:t>Camlar kapalı tutulmalı</a:t>
            </a:r>
          </a:p>
          <a:p>
            <a:r>
              <a:rPr lang="tr-TR" dirty="0">
                <a:latin typeface="Arial Unicode MS" panose="020B0604020202020204" pitchFamily="34" charset="-128"/>
              </a:rPr>
              <a:t>Eve girince elbiseler değiştirilmeli ve duş alınmalı</a:t>
            </a:r>
          </a:p>
          <a:p>
            <a:pPr algn="just"/>
            <a:endParaRPr lang="tr-TR" dirty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4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2.FARMAKOTERAPİ:</a:t>
            </a:r>
            <a:endParaRPr lang="tr-TR" b="1" dirty="0"/>
          </a:p>
        </p:txBody>
      </p:sp>
      <p:sp>
        <p:nvSpPr>
          <p:cNvPr id="1048655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de-DE" i="1" dirty="0" err="1">
                <a:latin typeface="Arial" panose="020B0604020202020204" pitchFamily="34" charset="0"/>
              </a:rPr>
              <a:t>Antihistaminikler</a:t>
            </a:r>
            <a:endParaRPr lang="de-DE" i="1" dirty="0">
              <a:latin typeface="Arial" panose="020B0604020202020204" pitchFamily="34" charset="0"/>
            </a:endParaRPr>
          </a:p>
          <a:p>
            <a:pPr algn="just"/>
            <a:r>
              <a:rPr lang="de-DE" i="1" dirty="0" err="1">
                <a:latin typeface="Arial" panose="020B0604020202020204" pitchFamily="34" charset="0"/>
              </a:rPr>
              <a:t>Dekonjestanlar</a:t>
            </a:r>
            <a:endParaRPr lang="tr-TR" i="1" dirty="0">
              <a:latin typeface="Arial" panose="020B0604020202020204" pitchFamily="34" charset="0"/>
            </a:endParaRPr>
          </a:p>
          <a:p>
            <a:pPr algn="just"/>
            <a:r>
              <a:rPr lang="de-DE" i="1" dirty="0" err="1">
                <a:latin typeface="Arial" panose="020B0604020202020204" pitchFamily="34" charset="0"/>
              </a:rPr>
              <a:t>Kromolinler</a:t>
            </a:r>
            <a:endParaRPr lang="tr-TR" i="1" dirty="0">
              <a:latin typeface="Arial" panose="020B0604020202020204" pitchFamily="34" charset="0"/>
            </a:endParaRPr>
          </a:p>
          <a:p>
            <a:pPr algn="just"/>
            <a:r>
              <a:rPr lang="de-DE" i="1" dirty="0" err="1">
                <a:latin typeface="Arial" panose="020B0604020202020204" pitchFamily="34" charset="0"/>
              </a:rPr>
              <a:t>Kortikosteroidler</a:t>
            </a:r>
            <a:endParaRPr lang="tr-TR" i="1" dirty="0">
              <a:latin typeface="Arial" panose="020B0604020202020204" pitchFamily="34" charset="0"/>
            </a:endParaRPr>
          </a:p>
          <a:p>
            <a:pPr algn="just"/>
            <a:r>
              <a:rPr lang="tr-TR" i="1" dirty="0" err="1">
                <a:latin typeface="Arial" panose="020B0604020202020204" pitchFamily="34" charset="0"/>
              </a:rPr>
              <a:t>Antilökotrienler</a:t>
            </a:r>
            <a:endParaRPr lang="tr-TR" i="1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5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ÖĞRENİM HEDEFLERİ:</a:t>
            </a:r>
            <a:endParaRPr lang="tr-TR" b="1" dirty="0"/>
          </a:p>
        </p:txBody>
      </p:sp>
      <p:sp>
        <p:nvSpPr>
          <p:cNvPr id="1048596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tr-TR" dirty="0" err="1" smtClean="0"/>
              <a:t>Allerjik</a:t>
            </a:r>
            <a:r>
              <a:rPr lang="tr-TR" dirty="0" smtClean="0"/>
              <a:t> </a:t>
            </a:r>
            <a:r>
              <a:rPr lang="tr-TR" dirty="0" err="1" smtClean="0"/>
              <a:t>rinit</a:t>
            </a:r>
            <a:r>
              <a:rPr lang="tr-TR" dirty="0" smtClean="0"/>
              <a:t> tanı </a:t>
            </a:r>
            <a:r>
              <a:rPr lang="tr-TR" dirty="0"/>
              <a:t>kriterlerini sayabilmek</a:t>
            </a:r>
          </a:p>
          <a:p>
            <a:r>
              <a:rPr lang="tr-TR" dirty="0" err="1" smtClean="0"/>
              <a:t>Allerjik</a:t>
            </a:r>
            <a:r>
              <a:rPr lang="tr-TR" dirty="0" smtClean="0"/>
              <a:t> </a:t>
            </a:r>
            <a:r>
              <a:rPr lang="tr-TR" dirty="0" err="1" smtClean="0"/>
              <a:t>rinit</a:t>
            </a:r>
            <a:r>
              <a:rPr lang="tr-TR" dirty="0" smtClean="0"/>
              <a:t> fizik </a:t>
            </a:r>
            <a:r>
              <a:rPr lang="tr-TR" dirty="0"/>
              <a:t>muayene bulgularını açıklayabilmek</a:t>
            </a:r>
          </a:p>
          <a:p>
            <a:r>
              <a:rPr lang="tr-TR" dirty="0"/>
              <a:t>Deri </a:t>
            </a:r>
            <a:r>
              <a:rPr lang="tr-TR" dirty="0" err="1"/>
              <a:t>prik</a:t>
            </a:r>
            <a:r>
              <a:rPr lang="tr-TR" dirty="0"/>
              <a:t> </a:t>
            </a:r>
            <a:r>
              <a:rPr lang="tr-TR" dirty="0" smtClean="0"/>
              <a:t>testini açıklayabilmek</a:t>
            </a:r>
            <a:endParaRPr lang="tr-TR" dirty="0"/>
          </a:p>
          <a:p>
            <a:r>
              <a:rPr lang="tr-TR" dirty="0" err="1" smtClean="0"/>
              <a:t>Allerjik</a:t>
            </a:r>
            <a:r>
              <a:rPr lang="tr-TR" dirty="0" smtClean="0"/>
              <a:t> </a:t>
            </a:r>
            <a:r>
              <a:rPr lang="tr-TR" dirty="0" err="1" smtClean="0"/>
              <a:t>rinitin</a:t>
            </a:r>
            <a:r>
              <a:rPr lang="tr-TR" dirty="0" smtClean="0"/>
              <a:t> </a:t>
            </a:r>
            <a:r>
              <a:rPr lang="tr-TR" dirty="0" err="1" smtClean="0"/>
              <a:t>non</a:t>
            </a:r>
            <a:r>
              <a:rPr lang="tr-TR" dirty="0" smtClean="0"/>
              <a:t>-farmakolojik </a:t>
            </a:r>
            <a:r>
              <a:rPr lang="tr-TR" dirty="0"/>
              <a:t>tedavi yaklaşımlarını açıklayabilmek</a:t>
            </a:r>
          </a:p>
          <a:p>
            <a:r>
              <a:rPr lang="tr-TR" dirty="0"/>
              <a:t>Farmakolojik tedavi basamaklarını açıklayabilmek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5" name="Resim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11669" y="734666"/>
            <a:ext cx="6552900" cy="52183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97166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2558" y="365125"/>
            <a:ext cx="8346883" cy="626808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6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3.İMMÜNOTERAPİ:</a:t>
            </a:r>
            <a:endParaRPr lang="tr-TR" b="1" dirty="0"/>
          </a:p>
        </p:txBody>
      </p:sp>
      <p:sp>
        <p:nvSpPr>
          <p:cNvPr id="1048657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tr-TR" sz="2000" dirty="0" err="1" smtClean="0">
                <a:latin typeface="Arial" panose="020B0604020202020204" pitchFamily="34" charset="0"/>
              </a:rPr>
              <a:t>İmmünoterapi</a:t>
            </a:r>
            <a:r>
              <a:rPr lang="tr-TR" sz="2000" dirty="0" smtClean="0">
                <a:latin typeface="Arial" panose="020B0604020202020204" pitchFamily="34" charset="0"/>
              </a:rPr>
              <a:t> </a:t>
            </a:r>
            <a:r>
              <a:rPr lang="tr-TR" sz="2000" dirty="0" err="1" smtClean="0">
                <a:latin typeface="Arial" panose="020B0604020202020204" pitchFamily="34" charset="0"/>
              </a:rPr>
              <a:t>allerjik</a:t>
            </a:r>
            <a:r>
              <a:rPr lang="tr-TR" sz="2000" dirty="0" smtClean="0">
                <a:latin typeface="Arial" panose="020B0604020202020204" pitchFamily="34" charset="0"/>
              </a:rPr>
              <a:t> hastalara hassas oldukları </a:t>
            </a:r>
            <a:r>
              <a:rPr lang="tr-TR" sz="2000" dirty="0" err="1" smtClean="0">
                <a:latin typeface="Arial" panose="020B0604020202020204" pitchFamily="34" charset="0"/>
              </a:rPr>
              <a:t>allerjen</a:t>
            </a:r>
            <a:r>
              <a:rPr lang="tr-TR" sz="2000" dirty="0" smtClean="0">
                <a:latin typeface="Arial" panose="020B0604020202020204" pitchFamily="34" charset="0"/>
              </a:rPr>
              <a:t> giderek artan dozlarda verilerek immünolojik tolerans sağlamayı amaçlar. </a:t>
            </a:r>
          </a:p>
          <a:p>
            <a:pPr lvl="1" algn="just"/>
            <a:r>
              <a:rPr lang="tr-TR" sz="2000" dirty="0" err="1" smtClean="0">
                <a:latin typeface="Arial" panose="020B0604020202020204" pitchFamily="34" charset="0"/>
              </a:rPr>
              <a:t>İmmünoterapi</a:t>
            </a:r>
            <a:r>
              <a:rPr lang="tr-TR" sz="2000" dirty="0" smtClean="0">
                <a:latin typeface="Arial" panose="020B0604020202020204" pitchFamily="34" charset="0"/>
              </a:rPr>
              <a:t> diğer tedavi yöntemlerinden farklı olarak, </a:t>
            </a:r>
            <a:r>
              <a:rPr lang="tr-TR" sz="2000" dirty="0" err="1" smtClean="0">
                <a:latin typeface="Arial" panose="020B0604020202020204" pitchFamily="34" charset="0"/>
              </a:rPr>
              <a:t>immün</a:t>
            </a:r>
            <a:r>
              <a:rPr lang="tr-TR" sz="2000" dirty="0" smtClean="0">
                <a:latin typeface="Arial" panose="020B0604020202020204" pitchFamily="34" charset="0"/>
              </a:rPr>
              <a:t> sisteme direk etki ile hastanın </a:t>
            </a:r>
            <a:r>
              <a:rPr lang="tr-TR" sz="2000" dirty="0" err="1" smtClean="0">
                <a:latin typeface="Arial" panose="020B0604020202020204" pitchFamily="34" charset="0"/>
              </a:rPr>
              <a:t>allerjik</a:t>
            </a:r>
            <a:r>
              <a:rPr lang="tr-TR" sz="2000" dirty="0" smtClean="0">
                <a:latin typeface="Arial" panose="020B0604020202020204" pitchFamily="34" charset="0"/>
              </a:rPr>
              <a:t> problemlerinden tümüyle veya kısmi olarak kurtulmasını sağlayabilecek bir potansiyele sahiptir. Serumdaki  </a:t>
            </a:r>
            <a:r>
              <a:rPr lang="tr-TR" sz="2000" dirty="0" err="1" smtClean="0">
                <a:latin typeface="Arial" panose="020B0604020202020204" pitchFamily="34" charset="0"/>
              </a:rPr>
              <a:t>allerjen</a:t>
            </a:r>
            <a:r>
              <a:rPr lang="tr-TR" sz="2000" dirty="0" smtClean="0">
                <a:latin typeface="Arial" panose="020B0604020202020204" pitchFamily="34" charset="0"/>
              </a:rPr>
              <a:t> spesifik </a:t>
            </a:r>
            <a:r>
              <a:rPr lang="tr-TR" sz="2000" dirty="0" err="1" smtClean="0">
                <a:latin typeface="Arial" panose="020B0604020202020204" pitchFamily="34" charset="0"/>
              </a:rPr>
              <a:t>IgE</a:t>
            </a:r>
            <a:r>
              <a:rPr lang="tr-TR" sz="2000" dirty="0" smtClean="0">
                <a:latin typeface="Arial" panose="020B0604020202020204" pitchFamily="34" charset="0"/>
              </a:rPr>
              <a:t> zamanla azalırken, spesifik </a:t>
            </a:r>
            <a:r>
              <a:rPr lang="tr-TR" sz="2000" dirty="0" err="1" smtClean="0">
                <a:latin typeface="Arial" panose="020B0604020202020204" pitchFamily="34" charset="0"/>
              </a:rPr>
              <a:t>IgG</a:t>
            </a:r>
            <a:r>
              <a:rPr lang="tr-TR" sz="2000" dirty="0" smtClean="0">
                <a:latin typeface="Arial" panose="020B0604020202020204" pitchFamily="34" charset="0"/>
              </a:rPr>
              <a:t> artar ve </a:t>
            </a:r>
            <a:r>
              <a:rPr lang="tr-TR" sz="2000" dirty="0" err="1" smtClean="0">
                <a:latin typeface="Arial" panose="020B0604020202020204" pitchFamily="34" charset="0"/>
              </a:rPr>
              <a:t>IgE</a:t>
            </a:r>
            <a:r>
              <a:rPr lang="tr-TR" sz="2000" dirty="0" smtClean="0">
                <a:latin typeface="Arial" panose="020B0604020202020204" pitchFamily="34" charset="0"/>
              </a:rPr>
              <a:t> ile yarışır. </a:t>
            </a:r>
            <a:r>
              <a:rPr lang="tr-TR" sz="2000" dirty="0" err="1" smtClean="0">
                <a:latin typeface="Arial" panose="020B0604020202020204" pitchFamily="34" charset="0"/>
              </a:rPr>
              <a:t>İnflamatuar</a:t>
            </a:r>
            <a:r>
              <a:rPr lang="tr-TR" sz="2000" dirty="0" smtClean="0">
                <a:latin typeface="Arial" panose="020B0604020202020204" pitchFamily="34" charset="0"/>
              </a:rPr>
              <a:t> hücre göçü ve </a:t>
            </a:r>
            <a:r>
              <a:rPr lang="tr-TR" sz="2000" dirty="0" err="1" smtClean="0">
                <a:latin typeface="Arial" panose="020B0604020202020204" pitchFamily="34" charset="0"/>
              </a:rPr>
              <a:t>mediatör</a:t>
            </a:r>
            <a:r>
              <a:rPr lang="tr-TR" sz="2000" dirty="0" smtClean="0">
                <a:latin typeface="Arial" panose="020B0604020202020204" pitchFamily="34" charset="0"/>
              </a:rPr>
              <a:t> salınımı azalır. </a:t>
            </a:r>
          </a:p>
          <a:p>
            <a:pPr lvl="1" algn="just"/>
            <a:endParaRPr lang="tr-TR" sz="20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58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 smtClean="0"/>
              <a:t>4.CERRAHİ TEDAVİ:</a:t>
            </a:r>
            <a:endParaRPr lang="tr-TR" b="1" dirty="0"/>
          </a:p>
        </p:txBody>
      </p:sp>
      <p:sp>
        <p:nvSpPr>
          <p:cNvPr id="1048659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algn="just"/>
            <a:r>
              <a:rPr lang="tr-TR" dirty="0" err="1">
                <a:latin typeface="Arial" panose="020B0604020202020204" pitchFamily="34" charset="0"/>
              </a:rPr>
              <a:t>Allerjik</a:t>
            </a:r>
            <a:r>
              <a:rPr lang="tr-TR" dirty="0">
                <a:latin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</a:rPr>
              <a:t>rinitle</a:t>
            </a:r>
            <a:r>
              <a:rPr lang="tr-TR" dirty="0">
                <a:latin typeface="Arial" panose="020B0604020202020204" pitchFamily="34" charset="0"/>
              </a:rPr>
              <a:t> ilgili her tür cerrahi tedavi hastalığa yönelik olmayıp, nazal hava akımının düzelmesiyle </a:t>
            </a:r>
            <a:r>
              <a:rPr lang="tr-TR" dirty="0" err="1">
                <a:latin typeface="Arial" panose="020B0604020202020204" pitchFamily="34" charset="0"/>
              </a:rPr>
              <a:t>semptomatik</a:t>
            </a:r>
            <a:r>
              <a:rPr lang="tr-TR" dirty="0">
                <a:latin typeface="Arial" panose="020B0604020202020204" pitchFamily="34" charset="0"/>
              </a:rPr>
              <a:t> iyileşme sağlar. Ayrıca medikal tedavinin </a:t>
            </a:r>
            <a:r>
              <a:rPr lang="tr-TR" dirty="0" err="1">
                <a:latin typeface="Arial" panose="020B0604020202020204" pitchFamily="34" charset="0"/>
              </a:rPr>
              <a:t>efektivitesini</a:t>
            </a:r>
            <a:r>
              <a:rPr lang="tr-TR" dirty="0">
                <a:latin typeface="Arial" panose="020B0604020202020204" pitchFamily="34" charset="0"/>
              </a:rPr>
              <a:t> arttırmaya yöneliktir. Cerrahi girişimler nazal </a:t>
            </a:r>
            <a:r>
              <a:rPr lang="tr-TR" dirty="0" err="1">
                <a:latin typeface="Arial" panose="020B0604020202020204" pitchFamily="34" charset="0"/>
              </a:rPr>
              <a:t>septal</a:t>
            </a:r>
            <a:r>
              <a:rPr lang="tr-TR" dirty="0">
                <a:latin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</a:rPr>
              <a:t>deviasyonun</a:t>
            </a:r>
            <a:r>
              <a:rPr lang="tr-TR" dirty="0">
                <a:latin typeface="Arial" panose="020B0604020202020204" pitchFamily="34" charset="0"/>
              </a:rPr>
              <a:t> düzeltilmesi, </a:t>
            </a:r>
            <a:r>
              <a:rPr lang="tr-TR" dirty="0" err="1">
                <a:latin typeface="Arial" panose="020B0604020202020204" pitchFamily="34" charset="0"/>
              </a:rPr>
              <a:t>etmoid</a:t>
            </a:r>
            <a:r>
              <a:rPr lang="tr-TR" dirty="0">
                <a:latin typeface="Arial" panose="020B0604020202020204" pitchFamily="34" charset="0"/>
              </a:rPr>
              <a:t>, </a:t>
            </a:r>
            <a:r>
              <a:rPr lang="tr-TR" dirty="0" err="1">
                <a:latin typeface="Arial" panose="020B0604020202020204" pitchFamily="34" charset="0"/>
              </a:rPr>
              <a:t>lateral</a:t>
            </a:r>
            <a:r>
              <a:rPr lang="tr-TR" dirty="0">
                <a:latin typeface="Arial" panose="020B0604020202020204" pitchFamily="34" charset="0"/>
              </a:rPr>
              <a:t> nazal duvar ve </a:t>
            </a:r>
            <a:r>
              <a:rPr lang="tr-TR" dirty="0" err="1">
                <a:latin typeface="Arial" panose="020B0604020202020204" pitchFamily="34" charset="0"/>
              </a:rPr>
              <a:t>paranasal</a:t>
            </a:r>
            <a:r>
              <a:rPr lang="tr-TR" dirty="0">
                <a:latin typeface="Arial" panose="020B0604020202020204" pitchFamily="34" charset="0"/>
              </a:rPr>
              <a:t> sinüslere yöneliktir.</a:t>
            </a:r>
          </a:p>
          <a:p>
            <a:endParaRPr lang="en-AU" dirty="0" smtClean="0"/>
          </a:p>
          <a:p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0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KAYNAKLAR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1048661" name="İçerik Yer Tutucusu 2"/>
          <p:cNvSpPr>
            <a:spLocks noGrp="1"/>
          </p:cNvSpPr>
          <p:nvPr>
            <p:ph idx="1"/>
          </p:nvPr>
        </p:nvSpPr>
        <p:spPr/>
        <p:txBody>
          <a:bodyPr>
            <a:normAutofit fontScale="64643" lnSpcReduction="20000"/>
          </a:bodyPr>
          <a:lstStyle/>
          <a:p>
            <a:r>
              <a:rPr lang="tr-TR" dirty="0" smtClean="0"/>
              <a:t>1.Bousquet </a:t>
            </a:r>
            <a:r>
              <a:rPr lang="tr-TR" dirty="0"/>
              <a:t>J, </a:t>
            </a:r>
            <a:r>
              <a:rPr lang="tr-TR" dirty="0" err="1"/>
              <a:t>Khaltaev</a:t>
            </a:r>
            <a:r>
              <a:rPr lang="tr-TR" dirty="0"/>
              <a:t> N, </a:t>
            </a:r>
            <a:r>
              <a:rPr lang="tr-TR" dirty="0" err="1"/>
              <a:t>Cruz</a:t>
            </a:r>
            <a:r>
              <a:rPr lang="tr-TR" dirty="0"/>
              <a:t> AA, </a:t>
            </a:r>
            <a:r>
              <a:rPr lang="tr-TR" dirty="0" err="1"/>
              <a:t>Denburg</a:t>
            </a:r>
            <a:r>
              <a:rPr lang="tr-TR" dirty="0"/>
              <a:t> J, </a:t>
            </a:r>
            <a:r>
              <a:rPr lang="tr-TR" dirty="0" err="1"/>
              <a:t>Fokkens</a:t>
            </a:r>
            <a:r>
              <a:rPr lang="tr-TR" dirty="0"/>
              <a:t> WJ, </a:t>
            </a:r>
            <a:r>
              <a:rPr lang="tr-TR" dirty="0" err="1" smtClean="0"/>
              <a:t>Togias</a:t>
            </a:r>
            <a:r>
              <a:rPr lang="tr-TR" dirty="0" smtClean="0"/>
              <a:t> </a:t>
            </a:r>
            <a:r>
              <a:rPr lang="en-US" dirty="0" smtClean="0"/>
              <a:t>A</a:t>
            </a:r>
            <a:r>
              <a:rPr lang="en-US" dirty="0"/>
              <a:t>, et al; World Health Organization; GA(2)LEN; </a:t>
            </a:r>
            <a:r>
              <a:rPr lang="en-US" dirty="0" err="1" smtClean="0"/>
              <a:t>AllerGen</a:t>
            </a:r>
            <a:r>
              <a:rPr lang="en-US" dirty="0" smtClean="0"/>
              <a:t>.</a:t>
            </a:r>
            <a:r>
              <a:rPr lang="tr-TR" dirty="0" smtClean="0"/>
              <a:t> </a:t>
            </a:r>
            <a:r>
              <a:rPr lang="en-US" dirty="0" smtClean="0"/>
              <a:t>Allergic </a:t>
            </a:r>
            <a:r>
              <a:rPr lang="en-US" dirty="0"/>
              <a:t>Rhinitis and its Impact on Asthma (ARIA) 2008 </a:t>
            </a:r>
            <a:r>
              <a:rPr lang="en-US" dirty="0" err="1" smtClean="0"/>
              <a:t>updatein</a:t>
            </a:r>
            <a:r>
              <a:rPr lang="en-US" dirty="0" smtClean="0"/>
              <a:t> </a:t>
            </a:r>
            <a:r>
              <a:rPr lang="en-US" dirty="0"/>
              <a:t>collaboration with the World Health Organization, </a:t>
            </a:r>
            <a:r>
              <a:rPr lang="en-US" dirty="0" smtClean="0"/>
              <a:t>GA(2)</a:t>
            </a:r>
            <a:r>
              <a:rPr lang="tr-TR" dirty="0" smtClean="0"/>
              <a:t>LEN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AllerGen</a:t>
            </a:r>
            <a:r>
              <a:rPr lang="tr-TR" dirty="0"/>
              <a:t>). </a:t>
            </a:r>
            <a:r>
              <a:rPr lang="tr-TR" dirty="0" err="1"/>
              <a:t>Allergy</a:t>
            </a:r>
            <a:r>
              <a:rPr lang="tr-TR" dirty="0"/>
              <a:t> 2008;63 </a:t>
            </a:r>
            <a:r>
              <a:rPr lang="tr-TR" dirty="0" err="1"/>
              <a:t>Suppl</a:t>
            </a:r>
            <a:r>
              <a:rPr lang="tr-TR" dirty="0"/>
              <a:t> 86:8-160.</a:t>
            </a:r>
          </a:p>
          <a:p>
            <a:r>
              <a:rPr lang="tr-TR" dirty="0"/>
              <a:t>2. </a:t>
            </a:r>
            <a:r>
              <a:rPr lang="tr-TR" dirty="0" err="1"/>
              <a:t>Allerjik</a:t>
            </a:r>
            <a:r>
              <a:rPr lang="tr-TR" dirty="0"/>
              <a:t> </a:t>
            </a:r>
            <a:r>
              <a:rPr lang="tr-TR" dirty="0" err="1"/>
              <a:t>rinit</a:t>
            </a:r>
            <a:r>
              <a:rPr lang="tr-TR" dirty="0"/>
              <a:t> tanımı ve sınıflandırılması. </a:t>
            </a:r>
            <a:r>
              <a:rPr lang="tr-TR" dirty="0" err="1"/>
              <a:t>İcinde</a:t>
            </a:r>
            <a:r>
              <a:rPr lang="tr-TR" dirty="0"/>
              <a:t>: Tuncer </a:t>
            </a:r>
            <a:r>
              <a:rPr lang="tr-TR" dirty="0" err="1" smtClean="0"/>
              <a:t>A,Yuksel</a:t>
            </a:r>
            <a:r>
              <a:rPr lang="tr-TR" dirty="0" smtClean="0"/>
              <a:t> </a:t>
            </a:r>
            <a:r>
              <a:rPr lang="tr-TR" dirty="0"/>
              <a:t>H (</a:t>
            </a:r>
            <a:r>
              <a:rPr lang="tr-TR" dirty="0" err="1"/>
              <a:t>eds</a:t>
            </a:r>
            <a:r>
              <a:rPr lang="tr-TR" dirty="0"/>
              <a:t>). </a:t>
            </a:r>
            <a:r>
              <a:rPr lang="tr-TR" dirty="0" err="1"/>
              <a:t>Allerjik</a:t>
            </a:r>
            <a:r>
              <a:rPr lang="tr-TR" dirty="0"/>
              <a:t> </a:t>
            </a:r>
            <a:r>
              <a:rPr lang="tr-TR" dirty="0" err="1"/>
              <a:t>Rinit</a:t>
            </a:r>
            <a:r>
              <a:rPr lang="tr-TR" dirty="0"/>
              <a:t> Tanı ve Tedavi Rehberi </a:t>
            </a:r>
            <a:r>
              <a:rPr lang="tr-TR" dirty="0" smtClean="0"/>
              <a:t>2012.Ankara</a:t>
            </a:r>
            <a:r>
              <a:rPr lang="tr-TR" dirty="0"/>
              <a:t>: Bilimsel Tıp Yayınevi, 2012: 1-2</a:t>
            </a:r>
            <a:r>
              <a:rPr lang="tr-TR" dirty="0" smtClean="0"/>
              <a:t>.</a:t>
            </a:r>
          </a:p>
          <a:p>
            <a:r>
              <a:rPr lang="tr-TR" dirty="0" err="1"/>
              <a:t>Cochrane</a:t>
            </a:r>
            <a:r>
              <a:rPr lang="tr-TR" dirty="0"/>
              <a:t> </a:t>
            </a:r>
            <a:r>
              <a:rPr lang="tr-TR" dirty="0" smtClean="0"/>
              <a:t>incelemeleri 1</a:t>
            </a:r>
          </a:p>
          <a:p>
            <a:r>
              <a:rPr lang="tr-TR" dirty="0" smtClean="0"/>
              <a:t>Literatür</a:t>
            </a:r>
            <a:r>
              <a:rPr lang="tr-TR" dirty="0"/>
              <a:t> </a:t>
            </a:r>
            <a:r>
              <a:rPr lang="tr-TR" dirty="0" smtClean="0"/>
              <a:t>1</a:t>
            </a:r>
          </a:p>
          <a:p>
            <a:r>
              <a:rPr lang="tr-TR" dirty="0" err="1" smtClean="0"/>
              <a:t>Lockey</a:t>
            </a:r>
            <a:r>
              <a:rPr lang="tr-TR" dirty="0" smtClean="0"/>
              <a:t> </a:t>
            </a:r>
            <a:r>
              <a:rPr lang="tr-TR" dirty="0"/>
              <a:t>RF. "ARIA": global </a:t>
            </a:r>
            <a:r>
              <a:rPr lang="tr-TR" dirty="0" err="1"/>
              <a:t>guidelines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new</a:t>
            </a:r>
            <a:r>
              <a:rPr lang="tr-TR" dirty="0"/>
              <a:t> </a:t>
            </a:r>
            <a:r>
              <a:rPr lang="tr-TR" dirty="0" err="1"/>
              <a:t>forms</a:t>
            </a:r>
            <a:r>
              <a:rPr lang="tr-TR" dirty="0"/>
              <a:t> of </a:t>
            </a:r>
            <a:r>
              <a:rPr lang="tr-TR" dirty="0" err="1"/>
              <a:t>allergen</a:t>
            </a:r>
            <a:r>
              <a:rPr lang="tr-TR" dirty="0"/>
              <a:t> </a:t>
            </a:r>
            <a:r>
              <a:rPr lang="tr-TR" dirty="0" err="1"/>
              <a:t>immunotherapy</a:t>
            </a:r>
            <a:r>
              <a:rPr lang="tr-TR" dirty="0"/>
              <a:t>. J </a:t>
            </a:r>
            <a:r>
              <a:rPr lang="tr-TR" dirty="0" err="1"/>
              <a:t>Allergy</a:t>
            </a:r>
            <a:r>
              <a:rPr lang="tr-TR" dirty="0"/>
              <a:t> </a:t>
            </a:r>
            <a:r>
              <a:rPr lang="tr-TR" dirty="0" err="1"/>
              <a:t>Clin</a:t>
            </a:r>
            <a:r>
              <a:rPr lang="tr-TR" dirty="0"/>
              <a:t> </a:t>
            </a:r>
            <a:r>
              <a:rPr lang="tr-TR" dirty="0" err="1"/>
              <a:t>Immunol</a:t>
            </a:r>
            <a:r>
              <a:rPr lang="tr-TR" dirty="0"/>
              <a:t> 2001 Oct;108(4):497-9. </a:t>
            </a:r>
            <a:r>
              <a:rPr lang="tr-TR" dirty="0" err="1" smtClean="0"/>
              <a:t>PubMed</a:t>
            </a:r>
            <a:endParaRPr lang="tr-TR" dirty="0" smtClean="0"/>
          </a:p>
          <a:p>
            <a:r>
              <a:rPr lang="tr-TR" dirty="0" smtClean="0"/>
              <a:t>Van </a:t>
            </a:r>
            <a:r>
              <a:rPr lang="tr-TR" dirty="0" err="1"/>
              <a:t>Hoecke</a:t>
            </a:r>
            <a:r>
              <a:rPr lang="tr-TR" dirty="0"/>
              <a:t> H, </a:t>
            </a:r>
            <a:r>
              <a:rPr lang="tr-TR" dirty="0" err="1" smtClean="0"/>
              <a:t>Vandenbulcke</a:t>
            </a:r>
            <a:r>
              <a:rPr lang="tr-TR" dirty="0" smtClean="0"/>
              <a:t> </a:t>
            </a:r>
            <a:r>
              <a:rPr lang="tr-TR" dirty="0"/>
              <a:t>L, Van </a:t>
            </a:r>
            <a:r>
              <a:rPr lang="tr-TR" dirty="0" err="1"/>
              <a:t>Cauwenberge</a:t>
            </a:r>
            <a:r>
              <a:rPr lang="tr-TR" dirty="0"/>
              <a:t> P. </a:t>
            </a:r>
            <a:r>
              <a:rPr lang="tr-TR" dirty="0" err="1"/>
              <a:t>Histamine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leukotriene</a:t>
            </a:r>
            <a:r>
              <a:rPr lang="tr-TR" dirty="0"/>
              <a:t> </a:t>
            </a:r>
            <a:r>
              <a:rPr lang="tr-TR" dirty="0" err="1"/>
              <a:t>receptor</a:t>
            </a:r>
            <a:r>
              <a:rPr lang="tr-TR" dirty="0"/>
              <a:t> </a:t>
            </a:r>
            <a:r>
              <a:rPr lang="tr-TR" dirty="0" err="1"/>
              <a:t>antagonism</a:t>
            </a:r>
            <a:r>
              <a:rPr lang="tr-TR" dirty="0"/>
              <a:t> in </a:t>
            </a:r>
            <a:r>
              <a:rPr lang="tr-TR" dirty="0" err="1"/>
              <a:t>the</a:t>
            </a:r>
            <a:r>
              <a:rPr lang="tr-TR" dirty="0"/>
              <a:t> </a:t>
            </a:r>
            <a:r>
              <a:rPr lang="tr-TR" dirty="0" err="1"/>
              <a:t>treatment</a:t>
            </a:r>
            <a:r>
              <a:rPr lang="tr-TR" dirty="0"/>
              <a:t> of </a:t>
            </a:r>
            <a:r>
              <a:rPr lang="tr-TR" dirty="0" err="1"/>
              <a:t>allergic</a:t>
            </a:r>
            <a:r>
              <a:rPr lang="tr-TR" dirty="0"/>
              <a:t> </a:t>
            </a:r>
            <a:r>
              <a:rPr lang="tr-TR" dirty="0" err="1"/>
              <a:t>rhinitis</a:t>
            </a:r>
            <a:r>
              <a:rPr lang="tr-TR" dirty="0"/>
              <a:t>: an </a:t>
            </a:r>
            <a:r>
              <a:rPr lang="tr-TR" dirty="0" err="1"/>
              <a:t>update</a:t>
            </a:r>
            <a:r>
              <a:rPr lang="tr-TR" dirty="0"/>
              <a:t>. </a:t>
            </a:r>
            <a:r>
              <a:rPr lang="tr-TR" dirty="0" err="1"/>
              <a:t>Drugs</a:t>
            </a:r>
            <a:r>
              <a:rPr lang="tr-TR" dirty="0"/>
              <a:t> 2007;67(18):2717-26. </a:t>
            </a:r>
            <a:r>
              <a:rPr lang="tr-TR" dirty="0" err="1" smtClean="0"/>
              <a:t>PubMed</a:t>
            </a:r>
            <a:endParaRPr lang="tr-TR" dirty="0" smtClean="0"/>
          </a:p>
          <a:p>
            <a:r>
              <a:rPr lang="tr-TR" dirty="0" err="1" smtClean="0"/>
              <a:t>Pennanen</a:t>
            </a:r>
            <a:r>
              <a:rPr lang="tr-TR" dirty="0" smtClean="0"/>
              <a:t> </a:t>
            </a:r>
            <a:r>
              <a:rPr lang="tr-TR" dirty="0"/>
              <a:t>S, </a:t>
            </a:r>
            <a:r>
              <a:rPr lang="tr-TR" dirty="0" err="1"/>
              <a:t>Mussalo-Rauhamaa</a:t>
            </a:r>
            <a:r>
              <a:rPr lang="tr-TR" dirty="0"/>
              <a:t> H, </a:t>
            </a:r>
            <a:r>
              <a:rPr lang="tr-TR" dirty="0" err="1"/>
              <a:t>Harju</a:t>
            </a:r>
            <a:r>
              <a:rPr lang="tr-TR" dirty="0"/>
              <a:t> A, </a:t>
            </a:r>
            <a:r>
              <a:rPr lang="tr-TR" dirty="0" err="1"/>
              <a:t>Pippuri</a:t>
            </a:r>
            <a:r>
              <a:rPr lang="tr-TR" dirty="0"/>
              <a:t> M, </a:t>
            </a:r>
            <a:r>
              <a:rPr lang="tr-TR" dirty="0" err="1"/>
              <a:t>Liesivuori</a:t>
            </a:r>
            <a:r>
              <a:rPr lang="tr-TR" dirty="0"/>
              <a:t> J, </a:t>
            </a:r>
            <a:r>
              <a:rPr lang="tr-TR" dirty="0" err="1"/>
              <a:t>Elg</a:t>
            </a:r>
            <a:r>
              <a:rPr lang="tr-TR" dirty="0"/>
              <a:t> P, </a:t>
            </a:r>
            <a:r>
              <a:rPr lang="tr-TR" dirty="0" err="1"/>
              <a:t>Hakala</a:t>
            </a:r>
            <a:r>
              <a:rPr lang="tr-TR" dirty="0"/>
              <a:t> K, </a:t>
            </a:r>
            <a:r>
              <a:rPr lang="tr-TR" dirty="0" err="1"/>
              <a:t>Haahtela</a:t>
            </a:r>
            <a:r>
              <a:rPr lang="tr-TR" dirty="0"/>
              <a:t> T. </a:t>
            </a:r>
            <a:r>
              <a:rPr lang="tr-TR" dirty="0" err="1"/>
              <a:t>Exposure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mites</a:t>
            </a:r>
            <a:r>
              <a:rPr lang="tr-TR" dirty="0"/>
              <a:t>, </a:t>
            </a:r>
            <a:r>
              <a:rPr lang="tr-TR" dirty="0" err="1"/>
              <a:t>sensitization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allergy</a:t>
            </a:r>
            <a:r>
              <a:rPr lang="tr-TR" dirty="0"/>
              <a:t> </a:t>
            </a:r>
            <a:r>
              <a:rPr lang="tr-TR" dirty="0" err="1"/>
              <a:t>to</a:t>
            </a:r>
            <a:r>
              <a:rPr lang="tr-TR" dirty="0"/>
              <a:t> </a:t>
            </a:r>
            <a:r>
              <a:rPr lang="tr-TR" dirty="0" err="1"/>
              <a:t>mites</a:t>
            </a:r>
            <a:r>
              <a:rPr lang="tr-TR" dirty="0"/>
              <a:t> in </a:t>
            </a:r>
            <a:r>
              <a:rPr lang="tr-TR" dirty="0" err="1"/>
              <a:t>moisture</a:t>
            </a:r>
            <a:r>
              <a:rPr lang="tr-TR" dirty="0"/>
              <a:t> </a:t>
            </a:r>
            <a:r>
              <a:rPr lang="tr-TR" dirty="0" err="1"/>
              <a:t>damaged</a:t>
            </a:r>
            <a:r>
              <a:rPr lang="tr-TR" dirty="0"/>
              <a:t> </a:t>
            </a:r>
            <a:r>
              <a:rPr lang="tr-TR" dirty="0" err="1"/>
              <a:t>buildings</a:t>
            </a:r>
            <a:r>
              <a:rPr lang="tr-TR" dirty="0"/>
              <a:t>. </a:t>
            </a:r>
            <a:r>
              <a:rPr lang="tr-TR" dirty="0" err="1"/>
              <a:t>Indoor</a:t>
            </a:r>
            <a:r>
              <a:rPr lang="tr-TR" dirty="0"/>
              <a:t> </a:t>
            </a:r>
            <a:r>
              <a:rPr lang="tr-TR" dirty="0" err="1"/>
              <a:t>Built</a:t>
            </a:r>
            <a:r>
              <a:rPr lang="tr-TR" dirty="0"/>
              <a:t> </a:t>
            </a:r>
            <a:r>
              <a:rPr lang="tr-TR" dirty="0" err="1"/>
              <a:t>Environ</a:t>
            </a:r>
            <a:r>
              <a:rPr lang="tr-TR" dirty="0"/>
              <a:t> </a:t>
            </a:r>
            <a:r>
              <a:rPr lang="tr-TR" dirty="0" smtClean="0"/>
              <a:t>2007;16:19-27</a:t>
            </a:r>
          </a:p>
          <a:p>
            <a:r>
              <a:rPr lang="tr-TR" dirty="0" err="1" smtClean="0"/>
              <a:t>Scadding</a:t>
            </a:r>
            <a:r>
              <a:rPr lang="tr-TR" dirty="0" smtClean="0"/>
              <a:t> </a:t>
            </a:r>
            <a:r>
              <a:rPr lang="tr-TR" dirty="0"/>
              <a:t>G. Optimal </a:t>
            </a:r>
            <a:r>
              <a:rPr lang="tr-TR" dirty="0" err="1"/>
              <a:t>management</a:t>
            </a:r>
            <a:r>
              <a:rPr lang="tr-TR" dirty="0"/>
              <a:t> of </a:t>
            </a:r>
            <a:r>
              <a:rPr lang="tr-TR" dirty="0" err="1"/>
              <a:t>nasal</a:t>
            </a:r>
            <a:r>
              <a:rPr lang="tr-TR" dirty="0"/>
              <a:t> </a:t>
            </a:r>
            <a:r>
              <a:rPr lang="tr-TR" dirty="0" err="1"/>
              <a:t>congestion</a:t>
            </a:r>
            <a:r>
              <a:rPr lang="tr-TR" dirty="0"/>
              <a:t> </a:t>
            </a:r>
            <a:r>
              <a:rPr lang="tr-TR" dirty="0" err="1"/>
              <a:t>caused</a:t>
            </a:r>
            <a:r>
              <a:rPr lang="tr-TR" dirty="0"/>
              <a:t> </a:t>
            </a:r>
            <a:r>
              <a:rPr lang="tr-TR" dirty="0" err="1"/>
              <a:t>by</a:t>
            </a:r>
            <a:r>
              <a:rPr lang="tr-TR" dirty="0"/>
              <a:t> </a:t>
            </a:r>
            <a:r>
              <a:rPr lang="tr-TR" dirty="0" err="1"/>
              <a:t>allergic</a:t>
            </a:r>
            <a:r>
              <a:rPr lang="tr-TR" dirty="0"/>
              <a:t> </a:t>
            </a:r>
            <a:r>
              <a:rPr lang="tr-TR" dirty="0" err="1"/>
              <a:t>rhinitis</a:t>
            </a:r>
            <a:r>
              <a:rPr lang="tr-TR" dirty="0"/>
              <a:t> in </a:t>
            </a:r>
            <a:r>
              <a:rPr lang="tr-TR" dirty="0" err="1"/>
              <a:t>children</a:t>
            </a:r>
            <a:r>
              <a:rPr lang="tr-TR" dirty="0"/>
              <a:t>: </a:t>
            </a:r>
            <a:r>
              <a:rPr lang="tr-TR" dirty="0" err="1"/>
              <a:t>safety</a:t>
            </a:r>
            <a:r>
              <a:rPr lang="tr-TR" dirty="0"/>
              <a:t> </a:t>
            </a:r>
            <a:r>
              <a:rPr lang="tr-TR" dirty="0" err="1"/>
              <a:t>and</a:t>
            </a:r>
            <a:r>
              <a:rPr lang="tr-TR" dirty="0"/>
              <a:t> </a:t>
            </a:r>
            <a:r>
              <a:rPr lang="tr-TR" dirty="0" err="1"/>
              <a:t>efficacy</a:t>
            </a:r>
            <a:r>
              <a:rPr lang="tr-TR" dirty="0"/>
              <a:t> of </a:t>
            </a:r>
            <a:r>
              <a:rPr lang="tr-TR" dirty="0" err="1"/>
              <a:t>medical</a:t>
            </a:r>
            <a:r>
              <a:rPr lang="tr-TR" dirty="0"/>
              <a:t> </a:t>
            </a:r>
            <a:r>
              <a:rPr lang="tr-TR" dirty="0" err="1"/>
              <a:t>treatments</a:t>
            </a:r>
            <a:r>
              <a:rPr lang="tr-TR" dirty="0"/>
              <a:t>. </a:t>
            </a:r>
            <a:r>
              <a:rPr lang="tr-TR" dirty="0" err="1"/>
              <a:t>Paediatr</a:t>
            </a:r>
            <a:r>
              <a:rPr lang="tr-TR" dirty="0"/>
              <a:t> </a:t>
            </a:r>
            <a:r>
              <a:rPr lang="tr-TR" dirty="0" err="1"/>
              <a:t>Drugs</a:t>
            </a:r>
            <a:r>
              <a:rPr lang="tr-TR" dirty="0"/>
              <a:t> 2008;10(3):151-62. </a:t>
            </a:r>
            <a:r>
              <a:rPr lang="tr-TR" dirty="0" err="1"/>
              <a:t>PubMedEino</a:t>
            </a:r>
            <a:r>
              <a:rPr lang="tr-TR" dirty="0"/>
              <a:t> </a:t>
            </a:r>
            <a:r>
              <a:rPr lang="tr-TR" dirty="0" err="1"/>
              <a:t>Holopainen</a:t>
            </a:r>
            <a:endParaRPr lang="tr-TR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62" name="Dikdörtgen 3"/>
          <p:cNvSpPr/>
          <p:nvPr/>
        </p:nvSpPr>
        <p:spPr>
          <a:xfrm>
            <a:off x="2588653" y="3168202"/>
            <a:ext cx="7031865" cy="548640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tr-TR" sz="5400" b="1" cap="none" spc="0" dirty="0">
                <a:ln w="10160">
                  <a:solidFill>
                    <a:schemeClr val="tx1"/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TEŞEKKÜRLER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7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1048598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6462932" cy="4351338"/>
          </a:xfrm>
        </p:spPr>
        <p:txBody>
          <a:bodyPr/>
          <a:lstStyle/>
          <a:p>
            <a:r>
              <a:rPr lang="tr-TR" b="1" dirty="0" err="1" smtClean="0"/>
              <a:t>Allerji</a:t>
            </a:r>
            <a:r>
              <a:rPr lang="tr-TR" dirty="0" smtClean="0"/>
              <a:t>; </a:t>
            </a:r>
          </a:p>
          <a:p>
            <a:r>
              <a:rPr lang="tr-TR" dirty="0" smtClean="0"/>
              <a:t>Bağışıklık sisteminde (</a:t>
            </a:r>
            <a:r>
              <a:rPr lang="tr-TR" dirty="0" err="1" smtClean="0"/>
              <a:t>immün</a:t>
            </a:r>
            <a:r>
              <a:rPr lang="tr-TR" dirty="0" smtClean="0"/>
              <a:t>) dengenin bozulmasıyla gelişen doğada bulunan bazı maddelere karşı aşırı duyarlılık halidir </a:t>
            </a:r>
          </a:p>
          <a:p>
            <a:r>
              <a:rPr lang="tr-TR" dirty="0" smtClean="0"/>
              <a:t> Kalıtsaldır</a:t>
            </a:r>
          </a:p>
          <a:p>
            <a:r>
              <a:rPr lang="tr-TR" dirty="0" smtClean="0"/>
              <a:t> Alerjik kişiler alerjenle karşılaşınca bir yanıt verirler</a:t>
            </a:r>
            <a:endParaRPr lang="tr-TR" dirty="0"/>
          </a:p>
        </p:txBody>
      </p:sp>
      <p:grpSp>
        <p:nvGrpSpPr>
          <p:cNvPr id="54" name="Group 12051"/>
          <p:cNvGrpSpPr/>
          <p:nvPr/>
        </p:nvGrpSpPr>
        <p:grpSpPr>
          <a:xfrm>
            <a:off x="8648700" y="1631156"/>
            <a:ext cx="2705100" cy="4740275"/>
            <a:chOff x="0" y="0"/>
            <a:chExt cx="2705100" cy="4740339"/>
          </a:xfrm>
        </p:grpSpPr>
        <p:pic>
          <p:nvPicPr>
            <p:cNvPr id="2097152" name="Picture 48"/>
            <p:cNvPicPr>
              <a:picLocks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47700" y="1873314"/>
              <a:ext cx="1900174" cy="2867025"/>
            </a:xfrm>
            <a:prstGeom prst="rect">
              <a:avLst/>
            </a:prstGeom>
          </p:spPr>
        </p:pic>
        <p:pic>
          <p:nvPicPr>
            <p:cNvPr id="2097153" name="Picture 50"/>
            <p:cNvPicPr>
              <a:picLocks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2705100" cy="1685925"/>
            </a:xfrm>
            <a:prstGeom prst="rect">
              <a:avLst/>
            </a:prstGeom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599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b="1" dirty="0"/>
              <a:t>ALLERJEN </a:t>
            </a:r>
            <a:r>
              <a:rPr lang="tr-TR" dirty="0"/>
              <a:t/>
            </a:r>
            <a:br>
              <a:rPr lang="tr-TR" dirty="0"/>
            </a:br>
            <a:endParaRPr lang="tr-TR" dirty="0"/>
          </a:p>
        </p:txBody>
      </p:sp>
      <p:sp>
        <p:nvSpPr>
          <p:cNvPr id="1048600" name="İçerik Yer Tutucusu 2"/>
          <p:cNvSpPr>
            <a:spLocks noGrp="1"/>
          </p:cNvSpPr>
          <p:nvPr>
            <p:ph idx="1"/>
          </p:nvPr>
        </p:nvSpPr>
        <p:spPr>
          <a:xfrm>
            <a:off x="838200" y="1825625"/>
            <a:ext cx="5742904" cy="4351338"/>
          </a:xfrm>
        </p:spPr>
        <p:txBody>
          <a:bodyPr/>
          <a:lstStyle/>
          <a:p>
            <a:pPr lvl="0" fontAlgn="base"/>
            <a:r>
              <a:rPr lang="tr-TR" dirty="0" err="1" smtClean="0"/>
              <a:t>Allerjik</a:t>
            </a:r>
            <a:r>
              <a:rPr lang="tr-TR" dirty="0" smtClean="0"/>
              <a:t> kişilerde </a:t>
            </a:r>
            <a:r>
              <a:rPr lang="tr-TR" dirty="0"/>
              <a:t>duyarlılık yapan doğadaki </a:t>
            </a:r>
            <a:r>
              <a:rPr lang="tr-TR" u="sng" dirty="0"/>
              <a:t>zararsız</a:t>
            </a:r>
            <a:r>
              <a:rPr lang="tr-TR" dirty="0"/>
              <a:t> maddelere </a:t>
            </a:r>
            <a:r>
              <a:rPr lang="tr-TR" dirty="0" err="1" smtClean="0"/>
              <a:t>allerjen</a:t>
            </a:r>
            <a:r>
              <a:rPr lang="tr-TR" dirty="0" smtClean="0"/>
              <a:t> </a:t>
            </a:r>
            <a:r>
              <a:rPr lang="tr-TR" dirty="0"/>
              <a:t>denir</a:t>
            </a:r>
          </a:p>
          <a:p>
            <a:pPr lvl="0" fontAlgn="base"/>
            <a:r>
              <a:rPr lang="tr-TR" dirty="0"/>
              <a:t>Genetik alt yapısı olan </a:t>
            </a:r>
            <a:r>
              <a:rPr lang="tr-TR" dirty="0" smtClean="0"/>
              <a:t>kişilerde </a:t>
            </a:r>
            <a:r>
              <a:rPr lang="tr-TR" b="1" u="sng" dirty="0"/>
              <a:t>solunum, sindirim</a:t>
            </a:r>
            <a:r>
              <a:rPr lang="tr-TR" b="1" dirty="0"/>
              <a:t> </a:t>
            </a:r>
            <a:r>
              <a:rPr lang="tr-TR" b="1" u="sng" dirty="0"/>
              <a:t>veya temas yoluyla </a:t>
            </a:r>
            <a:r>
              <a:rPr lang="tr-TR" dirty="0"/>
              <a:t>alınan bu yabancı antijenlere </a:t>
            </a:r>
            <a:r>
              <a:rPr lang="tr-TR" dirty="0" smtClean="0"/>
              <a:t>karşı bağışıklık </a:t>
            </a:r>
            <a:r>
              <a:rPr lang="tr-TR" dirty="0"/>
              <a:t>hücreleri </a:t>
            </a:r>
            <a:r>
              <a:rPr lang="tr-TR" dirty="0" smtClean="0"/>
              <a:t>aşırı </a:t>
            </a:r>
            <a:r>
              <a:rPr lang="tr-TR" dirty="0" err="1"/>
              <a:t>IgE</a:t>
            </a:r>
            <a:r>
              <a:rPr lang="tr-TR" dirty="0"/>
              <a:t> antikoru yapar	</a:t>
            </a:r>
          </a:p>
        </p:txBody>
      </p:sp>
      <p:pic>
        <p:nvPicPr>
          <p:cNvPr id="2097154" name="Resim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52805" y="1530006"/>
            <a:ext cx="4383404" cy="40298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01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dirty="0" err="1">
                <a:solidFill>
                  <a:schemeClr val="tx2"/>
                </a:solidFill>
                <a:latin typeface="Comic Sans MS" panose="030F0702030302020204" pitchFamily="66" charset="0"/>
              </a:rPr>
              <a:t>Allerjene</a:t>
            </a:r>
            <a:r>
              <a:rPr lang="tr-TR" dirty="0">
                <a:solidFill>
                  <a:schemeClr val="tx2"/>
                </a:solidFill>
                <a:latin typeface="Comic Sans MS" panose="030F0702030302020204" pitchFamily="66" charset="0"/>
              </a:rPr>
              <a:t> nasıl yanıt veririz?</a:t>
            </a:r>
            <a:br>
              <a:rPr lang="tr-TR" dirty="0">
                <a:solidFill>
                  <a:schemeClr val="tx2"/>
                </a:solidFill>
                <a:latin typeface="Comic Sans MS" panose="030F0702030302020204" pitchFamily="66" charset="0"/>
              </a:rPr>
            </a:br>
            <a:endParaRPr lang="tr-TR" dirty="0"/>
          </a:p>
        </p:txBody>
      </p:sp>
      <p:sp>
        <p:nvSpPr>
          <p:cNvPr id="1048602" name="Oval 3"/>
          <p:cNvSpPr>
            <a:spLocks noChangeArrowheads="1"/>
          </p:cNvSpPr>
          <p:nvPr/>
        </p:nvSpPr>
        <p:spPr bwMode="auto">
          <a:xfrm>
            <a:off x="5105400" y="1854059"/>
            <a:ext cx="533400" cy="457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48603" name="AutoShape 4"/>
          <p:cNvSpPr>
            <a:spLocks noChangeArrowheads="1"/>
          </p:cNvSpPr>
          <p:nvPr/>
        </p:nvSpPr>
        <p:spPr bwMode="auto">
          <a:xfrm>
            <a:off x="5366471" y="2680477"/>
            <a:ext cx="228600" cy="1066800"/>
          </a:xfrm>
          <a:prstGeom prst="downArrow">
            <a:avLst>
              <a:gd name="adj1" fmla="val 50000"/>
              <a:gd name="adj2" fmla="val 1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48604" name="Text Box 5"/>
          <p:cNvSpPr txBox="1">
            <a:spLocks noChangeArrowheads="1"/>
          </p:cNvSpPr>
          <p:nvPr/>
        </p:nvSpPr>
        <p:spPr bwMode="auto">
          <a:xfrm>
            <a:off x="3766271" y="3812464"/>
            <a:ext cx="3657600" cy="57943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algn="ctr"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sz="3200" dirty="0" err="1" smtClean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</a:rPr>
              <a:t>Duyarlanma</a:t>
            </a:r>
            <a:endParaRPr lang="tr-TR" sz="3200" dirty="0" smtClean="0">
              <a:solidFill>
                <a:srgbClr val="000000"/>
              </a:solidFill>
              <a:latin typeface="Arial Unicode MS" panose="020B0604020202020204" pitchFamily="34" charset="-128"/>
              <a:cs typeface="Arial"/>
            </a:endParaRPr>
          </a:p>
        </p:txBody>
      </p:sp>
      <p:sp>
        <p:nvSpPr>
          <p:cNvPr id="1048605" name="AutoShape 6"/>
          <p:cNvSpPr>
            <a:spLocks noChangeArrowheads="1"/>
          </p:cNvSpPr>
          <p:nvPr/>
        </p:nvSpPr>
        <p:spPr bwMode="auto">
          <a:xfrm>
            <a:off x="5410200" y="4547194"/>
            <a:ext cx="228600" cy="1066800"/>
          </a:xfrm>
          <a:prstGeom prst="downArrow">
            <a:avLst>
              <a:gd name="adj1" fmla="val 50000"/>
              <a:gd name="adj2" fmla="val 116667"/>
            </a:avLst>
          </a:pr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48606" name="AutoShape 7"/>
          <p:cNvSpPr>
            <a:spLocks noChangeArrowheads="1"/>
          </p:cNvSpPr>
          <p:nvPr/>
        </p:nvSpPr>
        <p:spPr bwMode="auto">
          <a:xfrm rot="5400000">
            <a:off x="4457700" y="4849700"/>
            <a:ext cx="304800" cy="990600"/>
          </a:xfrm>
          <a:custGeom>
            <a:avLst/>
            <a:gdLst>
              <a:gd name="T0" fmla="*/ 42501905 w 21600"/>
              <a:gd name="T1" fmla="*/ 0 h 21600"/>
              <a:gd name="T2" fmla="*/ 42501905 w 21600"/>
              <a:gd name="T3" fmla="*/ 1172723415 h 21600"/>
              <a:gd name="T4" fmla="*/ 9095557 w 21600"/>
              <a:gd name="T5" fmla="*/ 2083470828 h 21600"/>
              <a:gd name="T6" fmla="*/ 60692834 w 21600"/>
              <a:gd name="T7" fmla="*/ 586362739 h 21600"/>
              <a:gd name="T8" fmla="*/ 17694720 60000 65536"/>
              <a:gd name="T9" fmla="*/ 5898240 60000 65536"/>
              <a:gd name="T10" fmla="*/ 5898240 60000 65536"/>
              <a:gd name="T11" fmla="*/ 0 60000 65536"/>
              <a:gd name="T12" fmla="*/ 12427 w 21600"/>
              <a:gd name="T13" fmla="*/ 2912 h 21600"/>
              <a:gd name="T14" fmla="*/ 18227 w 21600"/>
              <a:gd name="T15" fmla="*/ 9246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21600" y="6079"/>
                </a:moveTo>
                <a:lnTo>
                  <a:pt x="15126" y="0"/>
                </a:lnTo>
                <a:lnTo>
                  <a:pt x="15126" y="2912"/>
                </a:lnTo>
                <a:lnTo>
                  <a:pt x="12427" y="2912"/>
                </a:lnTo>
                <a:cubicBezTo>
                  <a:pt x="5564" y="2912"/>
                  <a:pt x="0" y="7052"/>
                  <a:pt x="0" y="12158"/>
                </a:cubicBezTo>
                <a:lnTo>
                  <a:pt x="0" y="21600"/>
                </a:lnTo>
                <a:lnTo>
                  <a:pt x="6474" y="21600"/>
                </a:lnTo>
                <a:lnTo>
                  <a:pt x="6474" y="12158"/>
                </a:lnTo>
                <a:cubicBezTo>
                  <a:pt x="6474" y="10550"/>
                  <a:pt x="9139" y="9246"/>
                  <a:pt x="12427" y="9246"/>
                </a:cubicBezTo>
                <a:lnTo>
                  <a:pt x="15126" y="9246"/>
                </a:lnTo>
                <a:lnTo>
                  <a:pt x="15126" y="12158"/>
                </a:lnTo>
                <a:lnTo>
                  <a:pt x="21600" y="6079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tr-TR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48607" name="WordArt 8"/>
          <p:cNvSpPr>
            <a:spLocks noChangeArrowheads="1" noChangeShapeType="1" noTextEdit="1"/>
          </p:cNvSpPr>
          <p:nvPr/>
        </p:nvSpPr>
        <p:spPr bwMode="auto">
          <a:xfrm>
            <a:off x="4410075" y="5737220"/>
            <a:ext cx="2457450" cy="611188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tr-TR" sz="3600" kern="10" dirty="0" err="1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Allerjik</a:t>
            </a:r>
            <a:r>
              <a:rPr lang="tr-TR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 Yanıt</a:t>
            </a:r>
          </a:p>
        </p:txBody>
      </p:sp>
      <p:sp>
        <p:nvSpPr>
          <p:cNvPr id="1048608" name="Oval 9"/>
          <p:cNvSpPr>
            <a:spLocks noChangeArrowheads="1"/>
          </p:cNvSpPr>
          <p:nvPr/>
        </p:nvSpPr>
        <p:spPr bwMode="auto">
          <a:xfrm>
            <a:off x="3365553" y="4692669"/>
            <a:ext cx="533400" cy="457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48609" name="Oval 10"/>
          <p:cNvSpPr>
            <a:spLocks noChangeArrowheads="1"/>
          </p:cNvSpPr>
          <p:nvPr/>
        </p:nvSpPr>
        <p:spPr bwMode="auto">
          <a:xfrm>
            <a:off x="3055113" y="5313240"/>
            <a:ext cx="533400" cy="457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48610" name="Oval 11"/>
          <p:cNvSpPr>
            <a:spLocks noChangeArrowheads="1"/>
          </p:cNvSpPr>
          <p:nvPr/>
        </p:nvSpPr>
        <p:spPr bwMode="auto">
          <a:xfrm>
            <a:off x="2521713" y="4708698"/>
            <a:ext cx="533400" cy="457200"/>
          </a:xfrm>
          <a:prstGeom prst="ellipse">
            <a:avLst/>
          </a:prstGeom>
          <a:solidFill>
            <a:srgbClr val="BBE0E3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marL="0" marR="0" lvl="0" indent="0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ＭＳ Ｐゴシック" panose="020B0600070205080204" pitchFamily="34" charset="-128"/>
              <a:cs typeface="Arial"/>
            </a:endParaRPr>
          </a:p>
        </p:txBody>
      </p:sp>
      <p:sp>
        <p:nvSpPr>
          <p:cNvPr id="1048611" name="Text Box 12"/>
          <p:cNvSpPr txBox="1">
            <a:spLocks noChangeArrowheads="1"/>
          </p:cNvSpPr>
          <p:nvPr/>
        </p:nvSpPr>
        <p:spPr bwMode="auto">
          <a:xfrm>
            <a:off x="6196884" y="1755875"/>
            <a:ext cx="1600200" cy="492443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ＭＳ Ｐゴシック" panose="020B0600070205080204" pitchFamily="34" charset="-128"/>
              </a:defRPr>
            </a:lvl9pPr>
          </a:lstStyle>
          <a:p>
            <a:pPr eaLnBrk="1" fontAlgn="base" hangingPunct="1">
              <a:spcBef>
                <a:spcPct val="50000"/>
              </a:spcBef>
              <a:spcAft>
                <a:spcPct val="0"/>
              </a:spcAft>
            </a:pPr>
            <a:r>
              <a:rPr lang="tr-TR" sz="2600" dirty="0" err="1" smtClean="0">
                <a:solidFill>
                  <a:srgbClr val="000000"/>
                </a:solidFill>
                <a:latin typeface="Arial Unicode MS" panose="020B0604020202020204" pitchFamily="34" charset="-128"/>
                <a:cs typeface="Arial"/>
              </a:rPr>
              <a:t>Allerjen</a:t>
            </a:r>
            <a:endParaRPr lang="tr-TR" sz="2600" dirty="0" smtClean="0">
              <a:solidFill>
                <a:srgbClr val="000000"/>
              </a:solidFill>
              <a:latin typeface="Arial Unicode MS" panose="020B0604020202020204" pitchFamily="34" charset="-128"/>
              <a:cs typeface="Arial"/>
            </a:endParaRPr>
          </a:p>
        </p:txBody>
      </p:sp>
      <p:pic>
        <p:nvPicPr>
          <p:cNvPr id="2097155" name="Picture 4" descr="-allergy">
            <a:hlinkClick r:id="rId2"/>
          </p:cNvPr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94866" y="1895475"/>
            <a:ext cx="1368425" cy="1609725"/>
          </a:xfrm>
          <a:prstGeom prst="rect">
            <a:avLst/>
          </a:prstGeom>
          <a:noFill/>
          <a:ln>
            <a:noFill/>
          </a:ln>
        </p:spPr>
      </p:pic>
      <p:sp>
        <p:nvSpPr>
          <p:cNvPr id="1048612" name="Rectangle 2"/>
          <p:cNvSpPr txBox="1">
            <a:spLocks noChangeArrowheads="1"/>
          </p:cNvSpPr>
          <p:nvPr/>
        </p:nvSpPr>
        <p:spPr bwMode="auto">
          <a:xfrm>
            <a:off x="-46038" y="1382185"/>
            <a:ext cx="6913563" cy="114300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  <a:ea typeface="ＭＳ Ｐゴシック" charset="0"/>
                <a:cs typeface="Arial" charset="0"/>
              </a:defRPr>
            </a:lvl9pPr>
          </a:lstStyle>
          <a:p>
            <a:pPr eaLnBrk="1" hangingPunct="1"/>
            <a:r>
              <a:rPr lang="tr-TR" sz="2500" kern="0" dirty="0" smtClean="0">
                <a:solidFill>
                  <a:schemeClr val="tx1"/>
                </a:solidFill>
                <a:latin typeface="Comic Sans MS" panose="030F0702030302020204" pitchFamily="66" charset="0"/>
              </a:rPr>
              <a:t>Alerji Gelişimi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3" name="İçerik Yer Tutucusu 2"/>
          <p:cNvSpPr>
            <a:spLocks noGrp="1"/>
          </p:cNvSpPr>
          <p:nvPr>
            <p:ph idx="1"/>
          </p:nvPr>
        </p:nvSpPr>
        <p:spPr>
          <a:xfrm>
            <a:off x="722290" y="1310470"/>
            <a:ext cx="10515600" cy="4351338"/>
          </a:xfrm>
        </p:spPr>
        <p:txBody>
          <a:bodyPr>
            <a:normAutofit fontScale="99167" lnSpcReduction="10000"/>
          </a:bodyPr>
          <a:lstStyle/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tr-TR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Allerjen</a:t>
            </a:r>
            <a:r>
              <a:rPr kumimoji="0" lang="tr-TR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solunum, damar yoluyla veya sindirim yoluyla girer</a:t>
            </a:r>
            <a:endParaRPr kumimoji="0" 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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Polenler (Ağaç, ot, çayır..)</a:t>
            </a:r>
            <a:endParaRPr kumimoji="0" 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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Hayvan deri, tüy ve artıkları</a:t>
            </a:r>
            <a:endParaRPr kumimoji="0" 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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Hamam böceği</a:t>
            </a:r>
            <a:endParaRPr kumimoji="0" 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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Ev tozu akarları</a:t>
            </a:r>
            <a:endParaRPr kumimoji="0" 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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Mantarlar</a:t>
            </a:r>
            <a:endParaRPr kumimoji="0" 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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Besinler </a:t>
            </a:r>
            <a:endParaRPr kumimoji="0" 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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Antibiyotik</a:t>
            </a:r>
            <a:endParaRPr kumimoji="0" lang="tr-TR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None/>
            </a:pP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Arial" panose="020B0604020202020204" pitchFamily="34" charset="0"/>
                <a:cs typeface="Calibri" panose="020F0502020204030204" pitchFamily="34" charset="0"/>
              </a:rPr>
              <a:t></a:t>
            </a:r>
            <a:r>
              <a:rPr kumimoji="0" lang="tr-TR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Arı </a:t>
            </a:r>
            <a:r>
              <a:rPr kumimoji="0" lang="tr-TR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zehiri</a:t>
            </a:r>
            <a:endParaRPr kumimoji="0" lang="tr-TR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endParaRPr lang="tr-TR" dirty="0"/>
          </a:p>
        </p:txBody>
      </p:sp>
      <p:sp>
        <p:nvSpPr>
          <p:cNvPr id="1048614" name="Rectangle 2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endParaRPr kumimoji="0" lang="tr-TR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2097156" name="Picture 22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42891" y="2588073"/>
            <a:ext cx="2886075" cy="2620963"/>
          </a:xfrm>
          <a:prstGeom prst="rect">
            <a:avLst/>
          </a:prstGeom>
          <a:noFill/>
        </p:spPr>
      </p:pic>
      <p:sp>
        <p:nvSpPr>
          <p:cNvPr id="1048615" name="Metin kutusu 5"/>
          <p:cNvSpPr txBox="1"/>
          <p:nvPr/>
        </p:nvSpPr>
        <p:spPr>
          <a:xfrm>
            <a:off x="605308" y="699168"/>
            <a:ext cx="7358130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3500" b="1" dirty="0" smtClean="0"/>
              <a:t>ALLERJEN</a:t>
            </a:r>
            <a:endParaRPr lang="tr-TR" sz="35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6" name="Unvan 1"/>
          <p:cNvSpPr>
            <a:spLocks noGrp="1"/>
          </p:cNvSpPr>
          <p:nvPr>
            <p:ph type="title"/>
          </p:nvPr>
        </p:nvSpPr>
        <p:spPr>
          <a:xfrm>
            <a:off x="1095778" y="5168945"/>
            <a:ext cx="10515600" cy="1325563"/>
          </a:xfrm>
        </p:spPr>
        <p:txBody>
          <a:bodyPr/>
          <a:lstStyle/>
          <a:p>
            <a:r>
              <a:rPr lang="tr-TR" dirty="0" smtClean="0"/>
              <a:t>               ALERJİK HASTALIKLAR</a:t>
            </a:r>
            <a:endParaRPr lang="tr-TR" dirty="0"/>
          </a:p>
        </p:txBody>
      </p:sp>
      <p:pic>
        <p:nvPicPr>
          <p:cNvPr id="2097157" name="İçerik Yer Tutucusu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63747" y="254402"/>
            <a:ext cx="5705406" cy="4351338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8617" name="İçerik Yer Tutucusu 2"/>
          <p:cNvSpPr>
            <a:spLocks noGrp="1"/>
          </p:cNvSpPr>
          <p:nvPr>
            <p:ph idx="1"/>
          </p:nvPr>
        </p:nvSpPr>
        <p:spPr>
          <a:xfrm>
            <a:off x="683653" y="351285"/>
            <a:ext cx="10515600" cy="4351338"/>
          </a:xfrm>
        </p:spPr>
        <p:txBody>
          <a:bodyPr/>
          <a:lstStyle/>
          <a:p>
            <a:r>
              <a:rPr lang="tr-TR" dirty="0" err="1"/>
              <a:t>Allerjik</a:t>
            </a:r>
            <a:r>
              <a:rPr lang="tr-TR" dirty="0"/>
              <a:t> </a:t>
            </a:r>
            <a:r>
              <a:rPr lang="tr-TR" dirty="0" err="1"/>
              <a:t>rinit</a:t>
            </a:r>
            <a:r>
              <a:rPr lang="tr-TR" dirty="0"/>
              <a:t> (AR), burun ve damakta kaşıntı </a:t>
            </a:r>
            <a:r>
              <a:rPr lang="tr-TR" dirty="0" smtClean="0"/>
              <a:t>eşliğinde hapşırma</a:t>
            </a:r>
            <a:r>
              <a:rPr lang="tr-TR" dirty="0"/>
              <a:t>, burunda akıntı ve burun tıkanıklığıyla </a:t>
            </a:r>
            <a:r>
              <a:rPr lang="tr-TR" dirty="0" smtClean="0"/>
              <a:t>karakterize, nazal </a:t>
            </a:r>
            <a:r>
              <a:rPr lang="tr-TR" dirty="0"/>
              <a:t>mukozanın </a:t>
            </a:r>
            <a:r>
              <a:rPr lang="tr-TR" dirty="0" err="1"/>
              <a:t>inflamatuvar</a:t>
            </a:r>
            <a:r>
              <a:rPr lang="tr-TR" dirty="0"/>
              <a:t> bir hastalığıdır</a:t>
            </a:r>
            <a:r>
              <a:rPr lang="tr-TR" dirty="0" smtClean="0"/>
              <a:t>.</a:t>
            </a:r>
          </a:p>
          <a:p>
            <a:r>
              <a:rPr lang="tr-TR" dirty="0" smtClean="0"/>
              <a:t>AR </a:t>
            </a:r>
            <a:r>
              <a:rPr lang="tr-TR" dirty="0" err="1"/>
              <a:t>non-enfeksiyoz</a:t>
            </a:r>
            <a:r>
              <a:rPr lang="tr-TR" dirty="0"/>
              <a:t> </a:t>
            </a:r>
            <a:r>
              <a:rPr lang="tr-TR" dirty="0" err="1"/>
              <a:t>rinitin</a:t>
            </a:r>
            <a:r>
              <a:rPr lang="tr-TR" dirty="0"/>
              <a:t> en sık </a:t>
            </a:r>
            <a:r>
              <a:rPr lang="tr-TR" dirty="0" smtClean="0"/>
              <a:t>görülen formudur .</a:t>
            </a:r>
            <a:endParaRPr lang="tr-TR" dirty="0"/>
          </a:p>
        </p:txBody>
      </p:sp>
      <p:pic>
        <p:nvPicPr>
          <p:cNvPr id="2097158" name="Resim 3"/>
          <p:cNvPicPr>
            <a:picLocks noChangeAspect="1"/>
          </p:cNvPicPr>
          <p:nvPr/>
        </p:nvPicPr>
        <p:blipFill rotWithShape="1">
          <a:blip r:embed="rId2"/>
          <a:srcRect l="-785" t="-2102" r="785" b="2102"/>
          <a:stretch>
            <a:fillRect/>
          </a:stretch>
        </p:blipFill>
        <p:spPr>
          <a:xfrm>
            <a:off x="1648496" y="2526954"/>
            <a:ext cx="6563717" cy="367640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1153</Words>
  <Application>Microsoft Office PowerPoint</Application>
  <PresentationFormat>Özel</PresentationFormat>
  <Paragraphs>204</Paragraphs>
  <Slides>35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35</vt:i4>
      </vt:variant>
    </vt:vector>
  </HeadingPairs>
  <TitlesOfParts>
    <vt:vector size="36" baseType="lpstr">
      <vt:lpstr>Office Teması</vt:lpstr>
      <vt:lpstr>ALLERJİK RİNİT</vt:lpstr>
      <vt:lpstr>AMAÇ :</vt:lpstr>
      <vt:lpstr>ÖĞRENİM HEDEFLERİ:</vt:lpstr>
      <vt:lpstr>PowerPoint Sunusu</vt:lpstr>
      <vt:lpstr>ALLERJEN  </vt:lpstr>
      <vt:lpstr>Allerjene nasıl yanıt veririz? </vt:lpstr>
      <vt:lpstr>PowerPoint Sunusu</vt:lpstr>
      <vt:lpstr>               ALERJİK HASTALIKLAR</vt:lpstr>
      <vt:lpstr>PowerPoint Sunusu</vt:lpstr>
      <vt:lpstr>EPİDEMİYOLOJİ </vt:lpstr>
      <vt:lpstr>EPİDEMİYOLOJİ </vt:lpstr>
      <vt:lpstr>RİSK FAKTÖRLERİ</vt:lpstr>
      <vt:lpstr>PowerPoint Sunusu</vt:lpstr>
      <vt:lpstr>PowerPoint Sunusu</vt:lpstr>
      <vt:lpstr>Alerjik hastalıklarda tanı:</vt:lpstr>
      <vt:lpstr>ANAMNEZ:</vt:lpstr>
      <vt:lpstr>ANAMNEZ </vt:lpstr>
      <vt:lpstr>Fizik muayene:</vt:lpstr>
      <vt:lpstr>Fizik muayene:</vt:lpstr>
      <vt:lpstr>Laboratuar:</vt:lpstr>
      <vt:lpstr>YARDIMCI TESTLER</vt:lpstr>
      <vt:lpstr>TANI</vt:lpstr>
      <vt:lpstr>TANI</vt:lpstr>
      <vt:lpstr>AYIRICI TANI</vt:lpstr>
      <vt:lpstr>TEDAVİ</vt:lpstr>
      <vt:lpstr>1.Çevresel kontrol(kaçınma):</vt:lpstr>
      <vt:lpstr>1.Çevresel kontrol(kaçınma):</vt:lpstr>
      <vt:lpstr>1.Çevresel kontrol(kaçınma):</vt:lpstr>
      <vt:lpstr>2.FARMAKOTERAPİ:</vt:lpstr>
      <vt:lpstr>PowerPoint Sunusu</vt:lpstr>
      <vt:lpstr>PowerPoint Sunusu</vt:lpstr>
      <vt:lpstr>3.İMMÜNOTERAPİ:</vt:lpstr>
      <vt:lpstr>4.CERRAHİ TEDAVİ:</vt:lpstr>
      <vt:lpstr>KAYNAKLAR  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Sunusu</dc:title>
  <dc:creator>feyza bayraktar</dc:creator>
  <cp:lastModifiedBy>Turan S</cp:lastModifiedBy>
  <cp:revision>3</cp:revision>
  <dcterms:created xsi:type="dcterms:W3CDTF">2019-01-29T13:06:26Z</dcterms:created>
  <dcterms:modified xsi:type="dcterms:W3CDTF">2019-02-07T12:30:59Z</dcterms:modified>
</cp:coreProperties>
</file>