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57" r:id="rId3"/>
    <p:sldId id="258" r:id="rId4"/>
    <p:sldId id="259" r:id="rId5"/>
    <p:sldId id="260" r:id="rId6"/>
    <p:sldId id="262" r:id="rId7"/>
    <p:sldId id="264" r:id="rId8"/>
    <p:sldId id="266" r:id="rId9"/>
    <p:sldId id="267" r:id="rId10"/>
    <p:sldId id="298" r:id="rId11"/>
    <p:sldId id="299" r:id="rId12"/>
    <p:sldId id="268" r:id="rId13"/>
    <p:sldId id="300" r:id="rId14"/>
    <p:sldId id="301" r:id="rId15"/>
    <p:sldId id="302" r:id="rId16"/>
    <p:sldId id="273" r:id="rId17"/>
    <p:sldId id="274" r:id="rId18"/>
    <p:sldId id="275" r:id="rId19"/>
    <p:sldId id="276" r:id="rId20"/>
    <p:sldId id="277" r:id="rId21"/>
    <p:sldId id="303" r:id="rId22"/>
    <p:sldId id="279" r:id="rId23"/>
    <p:sldId id="280" r:id="rId24"/>
    <p:sldId id="281" r:id="rId25"/>
    <p:sldId id="282" r:id="rId26"/>
    <p:sldId id="283" r:id="rId27"/>
    <p:sldId id="284" r:id="rId28"/>
    <p:sldId id="285" r:id="rId29"/>
    <p:sldId id="286" r:id="rId30"/>
    <p:sldId id="287" r:id="rId31"/>
    <p:sldId id="288" r:id="rId32"/>
    <p:sldId id="304" r:id="rId33"/>
    <p:sldId id="289" r:id="rId34"/>
    <p:sldId id="290" r:id="rId35"/>
    <p:sldId id="291" r:id="rId36"/>
    <p:sldId id="292" r:id="rId37"/>
    <p:sldId id="293" r:id="rId38"/>
    <p:sldId id="294" r:id="rId39"/>
    <p:sldId id="295" r:id="rId40"/>
    <p:sldId id="307" r:id="rId41"/>
    <p:sldId id="306" r:id="rId42"/>
    <p:sldId id="296" r:id="rId43"/>
    <p:sldId id="297" r:id="rId44"/>
    <p:sldId id="308"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612" autoAdjust="0"/>
  </p:normalViewPr>
  <p:slideViewPr>
    <p:cSldViewPr snapToGrid="0">
      <p:cViewPr varScale="1">
        <p:scale>
          <a:sx n="54" d="100"/>
          <a:sy n="54" d="100"/>
        </p:scale>
        <p:origin x="170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4D0F79-AEA0-4265-A250-AFC054C228C1}" type="datetimeFigureOut">
              <a:rPr lang="tr-TR" smtClean="0"/>
              <a:t>10.01.2024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EEC0E-665E-406E-B7B8-D27F276C06EF}" type="slidenum">
              <a:rPr lang="tr-TR" smtClean="0"/>
              <a:t>‹#›</a:t>
            </a:fld>
            <a:endParaRPr lang="tr-TR"/>
          </a:p>
        </p:txBody>
      </p:sp>
    </p:spTree>
    <p:extLst>
      <p:ext uri="{BB962C8B-B14F-4D97-AF65-F5344CB8AC3E}">
        <p14:creationId xmlns:p14="http://schemas.microsoft.com/office/powerpoint/2010/main" val="1049053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Bazı olaylar kimi insanlarda stres kaynağı olarak algılanırken, aynı olay bir başka insan için stres kaynağı olmayabilir. Çünkü bir olayın tek başına stres yaratmasından çok olayı stresli hale getiren bir dizi etmen söz konusudur. B</a:t>
            </a:r>
          </a:p>
        </p:txBody>
      </p:sp>
      <p:sp>
        <p:nvSpPr>
          <p:cNvPr id="4" name="Slayt Numarası Yer Tutucusu 3"/>
          <p:cNvSpPr>
            <a:spLocks noGrp="1"/>
          </p:cNvSpPr>
          <p:nvPr>
            <p:ph type="sldNum" sz="quarter" idx="5"/>
          </p:nvPr>
        </p:nvSpPr>
        <p:spPr/>
        <p:txBody>
          <a:bodyPr/>
          <a:lstStyle/>
          <a:p>
            <a:fld id="{02CEEC0E-665E-406E-B7B8-D27F276C06EF}" type="slidenum">
              <a:rPr lang="tr-TR" smtClean="0"/>
              <a:t>4</a:t>
            </a:fld>
            <a:endParaRPr lang="tr-TR"/>
          </a:p>
        </p:txBody>
      </p:sp>
    </p:spTree>
    <p:extLst>
      <p:ext uri="{BB962C8B-B14F-4D97-AF65-F5344CB8AC3E}">
        <p14:creationId xmlns:p14="http://schemas.microsoft.com/office/powerpoint/2010/main" val="2882166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31</a:t>
            </a:fld>
            <a:endParaRPr lang="tr-TR"/>
          </a:p>
        </p:txBody>
      </p:sp>
    </p:spTree>
    <p:extLst>
      <p:ext uri="{BB962C8B-B14F-4D97-AF65-F5344CB8AC3E}">
        <p14:creationId xmlns:p14="http://schemas.microsoft.com/office/powerpoint/2010/main" val="3234403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37</a:t>
            </a:fld>
            <a:endParaRPr lang="tr-TR"/>
          </a:p>
        </p:txBody>
      </p:sp>
    </p:spTree>
    <p:extLst>
      <p:ext uri="{BB962C8B-B14F-4D97-AF65-F5344CB8AC3E}">
        <p14:creationId xmlns:p14="http://schemas.microsoft.com/office/powerpoint/2010/main" val="2802833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38</a:t>
            </a:fld>
            <a:endParaRPr lang="tr-TR"/>
          </a:p>
        </p:txBody>
      </p:sp>
    </p:spTree>
    <p:extLst>
      <p:ext uri="{BB962C8B-B14F-4D97-AF65-F5344CB8AC3E}">
        <p14:creationId xmlns:p14="http://schemas.microsoft.com/office/powerpoint/2010/main" val="27431113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44</a:t>
            </a:fld>
            <a:endParaRPr lang="tr-TR"/>
          </a:p>
        </p:txBody>
      </p:sp>
    </p:spTree>
    <p:extLst>
      <p:ext uri="{BB962C8B-B14F-4D97-AF65-F5344CB8AC3E}">
        <p14:creationId xmlns:p14="http://schemas.microsoft.com/office/powerpoint/2010/main" val="2085109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5</a:t>
            </a:fld>
            <a:endParaRPr lang="tr-TR"/>
          </a:p>
        </p:txBody>
      </p:sp>
    </p:spTree>
    <p:extLst>
      <p:ext uri="{BB962C8B-B14F-4D97-AF65-F5344CB8AC3E}">
        <p14:creationId xmlns:p14="http://schemas.microsoft.com/office/powerpoint/2010/main" val="1490094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10</a:t>
            </a:fld>
            <a:endParaRPr lang="tr-TR"/>
          </a:p>
        </p:txBody>
      </p:sp>
    </p:spTree>
    <p:extLst>
      <p:ext uri="{BB962C8B-B14F-4D97-AF65-F5344CB8AC3E}">
        <p14:creationId xmlns:p14="http://schemas.microsoft.com/office/powerpoint/2010/main" val="2126814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BDT, birçok psikolojik danışma yaklaşımının aksine geçmiş olaylarla hatta olayların kendisi ile çoğu zaman ilgilenmez. Şimdi ve </a:t>
            </a:r>
            <a:r>
              <a:rPr lang="tr-TR" dirty="0" err="1"/>
              <a:t>buradaya</a:t>
            </a:r>
            <a:r>
              <a:rPr lang="tr-TR" dirty="0"/>
              <a:t> odaklanır. Bu geçmişimizi ya da yaşadıklarımızı tamamen göz ardı etmek anlamına gelmemektedir. Geçmiş yaşantılar birçok anlamda üzerimizde kalıcı izler bırakır</a:t>
            </a:r>
          </a:p>
          <a:p>
            <a:r>
              <a:rPr lang="tr-TR" dirty="0"/>
              <a:t>İşte, bilişsel davranışçı yaklaşımın özünde bu soru yatar. BDT çalışan araştırmacılar sahip olduğumuz davranış kalıpları ve duygu durumumuzun ana nedeninin yaşadığımız olaylar olmadığını, bu olay ya da durumlara yüklediğimiz anlamlar olduğunu savunur. Benzer durumlarda herkes aynı düzeyde aynı şeyleri hissetmiyor, hatta bazen birbirinin tam zıttı duygulara sahip oluyorsa; benzer olaylarda herkes aynı davranışları </a:t>
            </a:r>
            <a:r>
              <a:rPr lang="tr-TR" dirty="0" err="1"/>
              <a:t>sergilemi</a:t>
            </a:r>
            <a:r>
              <a:rPr lang="tr-TR" dirty="0"/>
              <a:t> - yorsa, insanlarda farklılaşan bir değişken olmalıdır. </a:t>
            </a:r>
          </a:p>
        </p:txBody>
      </p:sp>
      <p:sp>
        <p:nvSpPr>
          <p:cNvPr id="4" name="Slayt Numarası Yer Tutucusu 3"/>
          <p:cNvSpPr>
            <a:spLocks noGrp="1"/>
          </p:cNvSpPr>
          <p:nvPr>
            <p:ph type="sldNum" sz="quarter" idx="5"/>
          </p:nvPr>
        </p:nvSpPr>
        <p:spPr/>
        <p:txBody>
          <a:bodyPr/>
          <a:lstStyle/>
          <a:p>
            <a:fld id="{02CEEC0E-665E-406E-B7B8-D27F276C06EF}" type="slidenum">
              <a:rPr lang="tr-TR" smtClean="0"/>
              <a:t>12</a:t>
            </a:fld>
            <a:endParaRPr lang="tr-TR"/>
          </a:p>
        </p:txBody>
      </p:sp>
    </p:spTree>
    <p:extLst>
      <p:ext uri="{BB962C8B-B14F-4D97-AF65-F5344CB8AC3E}">
        <p14:creationId xmlns:p14="http://schemas.microsoft.com/office/powerpoint/2010/main" val="1796532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Olaylar hakkındaki düşüncemiz, bizi bu düşüncemiz doğrultusunda bir duyguya götürür. Duygumuz ise olan biten/ durum karşısında ne yapacağımızı ne söyleyeceğimizi ve fizyolojik tepkilerimizi belirler. O nedenledir ki insan aslında olan bitene değil, olan biten hakkında geliştirdikleri düşünce ve yoruma bağlı duygular hisseder ve duygulara bağlı olarak da davranış sergiler.</a:t>
            </a:r>
          </a:p>
        </p:txBody>
      </p:sp>
      <p:sp>
        <p:nvSpPr>
          <p:cNvPr id="4" name="Slayt Numarası Yer Tutucusu 3"/>
          <p:cNvSpPr>
            <a:spLocks noGrp="1"/>
          </p:cNvSpPr>
          <p:nvPr>
            <p:ph type="sldNum" sz="quarter" idx="5"/>
          </p:nvPr>
        </p:nvSpPr>
        <p:spPr/>
        <p:txBody>
          <a:bodyPr/>
          <a:lstStyle/>
          <a:p>
            <a:fld id="{02CEEC0E-665E-406E-B7B8-D27F276C06EF}" type="slidenum">
              <a:rPr lang="tr-TR" smtClean="0"/>
              <a:t>17</a:t>
            </a:fld>
            <a:endParaRPr lang="tr-TR"/>
          </a:p>
        </p:txBody>
      </p:sp>
    </p:spTree>
    <p:extLst>
      <p:ext uri="{BB962C8B-B14F-4D97-AF65-F5344CB8AC3E}">
        <p14:creationId xmlns:p14="http://schemas.microsoft.com/office/powerpoint/2010/main" val="2519237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Sunum yaparken, biriyle tanışırken, adres soracakken oluşan rezil olacağım düşüncesi</a:t>
            </a:r>
          </a:p>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21</a:t>
            </a:fld>
            <a:endParaRPr lang="tr-TR"/>
          </a:p>
        </p:txBody>
      </p:sp>
    </p:spTree>
    <p:extLst>
      <p:ext uri="{BB962C8B-B14F-4D97-AF65-F5344CB8AC3E}">
        <p14:creationId xmlns:p14="http://schemas.microsoft.com/office/powerpoint/2010/main" val="2763607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Düşünceleri belirlemek önemlidir ve bunları değiştirmenin ilk aşaması arkasındaki çarpıtmaları fark etmektir.</a:t>
            </a:r>
          </a:p>
        </p:txBody>
      </p:sp>
      <p:sp>
        <p:nvSpPr>
          <p:cNvPr id="4" name="Slayt Numarası Yer Tutucusu 3"/>
          <p:cNvSpPr>
            <a:spLocks noGrp="1"/>
          </p:cNvSpPr>
          <p:nvPr>
            <p:ph type="sldNum" sz="quarter" idx="5"/>
          </p:nvPr>
        </p:nvSpPr>
        <p:spPr/>
        <p:txBody>
          <a:bodyPr/>
          <a:lstStyle/>
          <a:p>
            <a:fld id="{02CEEC0E-665E-406E-B7B8-D27F276C06EF}" type="slidenum">
              <a:rPr lang="tr-TR" smtClean="0"/>
              <a:t>23</a:t>
            </a:fld>
            <a:endParaRPr lang="tr-TR"/>
          </a:p>
        </p:txBody>
      </p:sp>
    </p:spTree>
    <p:extLst>
      <p:ext uri="{BB962C8B-B14F-4D97-AF65-F5344CB8AC3E}">
        <p14:creationId xmlns:p14="http://schemas.microsoft.com/office/powerpoint/2010/main" val="3704964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24</a:t>
            </a:fld>
            <a:endParaRPr lang="tr-TR"/>
          </a:p>
        </p:txBody>
      </p:sp>
    </p:spTree>
    <p:extLst>
      <p:ext uri="{BB962C8B-B14F-4D97-AF65-F5344CB8AC3E}">
        <p14:creationId xmlns:p14="http://schemas.microsoft.com/office/powerpoint/2010/main" val="2247775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02CEEC0E-665E-406E-B7B8-D27F276C06EF}" type="slidenum">
              <a:rPr lang="tr-TR" smtClean="0"/>
              <a:t>25</a:t>
            </a:fld>
            <a:endParaRPr lang="tr-TR"/>
          </a:p>
        </p:txBody>
      </p:sp>
    </p:spTree>
    <p:extLst>
      <p:ext uri="{BB962C8B-B14F-4D97-AF65-F5344CB8AC3E}">
        <p14:creationId xmlns:p14="http://schemas.microsoft.com/office/powerpoint/2010/main" val="2332408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D15B3D-B9D9-6E51-857C-36F0F7BA1B8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257536-E58D-3076-2CEE-36D0DE4579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3F14C45-F833-BAC8-1AA4-DD9C9D93C69D}"/>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5" name="Alt Bilgi Yer Tutucusu 4">
            <a:extLst>
              <a:ext uri="{FF2B5EF4-FFF2-40B4-BE49-F238E27FC236}">
                <a16:creationId xmlns:a16="http://schemas.microsoft.com/office/drawing/2014/main" id="{A6B849F0-E064-0D14-6BEE-E5C4D053D32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15083F3-FF87-0228-80FF-79E18CBB84B1}"/>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3593358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F420A8-AC09-5E9E-0E19-48DE33C4BA1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4596A3D-E3FA-A4CE-A5C3-DE68DC7934D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B3B117B-8C16-D303-BF72-191F7AF57113}"/>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5" name="Alt Bilgi Yer Tutucusu 4">
            <a:extLst>
              <a:ext uri="{FF2B5EF4-FFF2-40B4-BE49-F238E27FC236}">
                <a16:creationId xmlns:a16="http://schemas.microsoft.com/office/drawing/2014/main" id="{647C66F2-9853-A482-B5C2-E81224EEB57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BED3E5D-6D01-BB3E-7EAC-5518BD1182B2}"/>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142128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C1C9238-35AF-CE1C-5D86-FE657F258A3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84FD64E-C38C-9645-30E4-EDCDFE0BEFC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8B3E052-37B7-5148-D14E-F704572AC371}"/>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5" name="Alt Bilgi Yer Tutucusu 4">
            <a:extLst>
              <a:ext uri="{FF2B5EF4-FFF2-40B4-BE49-F238E27FC236}">
                <a16:creationId xmlns:a16="http://schemas.microsoft.com/office/drawing/2014/main" id="{B02ABDAD-1C48-9C8E-3572-D330F15D39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95416A9-523B-69BE-8087-33132210AC75}"/>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94072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A206B20-E95F-7922-F013-0AC724A7361A}"/>
              </a:ext>
            </a:extLst>
          </p:cNvPr>
          <p:cNvSpPr>
            <a:spLocks noGrp="1"/>
          </p:cNvSpPr>
          <p:nvPr>
            <p:ph idx="1"/>
          </p:nvPr>
        </p:nvSpPr>
        <p:spPr>
          <a:xfrm>
            <a:off x="838200" y="1325431"/>
            <a:ext cx="10613922" cy="4761118"/>
          </a:xfrm>
        </p:spPr>
        <p:txBody>
          <a:bodyPr>
            <a:normAutofit/>
          </a:bodyPr>
          <a:lstStyle>
            <a:lvl1pPr>
              <a:defRPr sz="2200"/>
            </a:lvl1pPr>
            <a:lvl2pPr>
              <a:defRPr sz="2200"/>
            </a:lvl2pPr>
            <a:lvl3pPr>
              <a:defRPr sz="2200"/>
            </a:lvl3pPr>
            <a:lvl4pPr>
              <a:defRPr sz="2200"/>
            </a:lvl4pPr>
            <a:lvl5pPr>
              <a:defRPr sz="2200"/>
            </a:lvl5p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7" name="Dikdörtgen 6">
            <a:extLst>
              <a:ext uri="{FF2B5EF4-FFF2-40B4-BE49-F238E27FC236}">
                <a16:creationId xmlns:a16="http://schemas.microsoft.com/office/drawing/2014/main" id="{65E8A975-0DFE-D66C-DE9E-7B179A6923CD}"/>
              </a:ext>
            </a:extLst>
          </p:cNvPr>
          <p:cNvSpPr/>
          <p:nvPr userDrawn="1"/>
        </p:nvSpPr>
        <p:spPr>
          <a:xfrm>
            <a:off x="838200" y="235972"/>
            <a:ext cx="10613923" cy="445063"/>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Başlık 1">
            <a:extLst>
              <a:ext uri="{FF2B5EF4-FFF2-40B4-BE49-F238E27FC236}">
                <a16:creationId xmlns:a16="http://schemas.microsoft.com/office/drawing/2014/main" id="{351B0A7F-99F1-ED05-836D-AD57493F2A44}"/>
              </a:ext>
            </a:extLst>
          </p:cNvPr>
          <p:cNvSpPr>
            <a:spLocks noGrp="1"/>
          </p:cNvSpPr>
          <p:nvPr>
            <p:ph type="title" hasCustomPrompt="1"/>
          </p:nvPr>
        </p:nvSpPr>
        <p:spPr>
          <a:xfrm>
            <a:off x="838200" y="286440"/>
            <a:ext cx="10613922" cy="344129"/>
          </a:xfrm>
        </p:spPr>
        <p:txBody>
          <a:bodyPr>
            <a:noAutofit/>
          </a:bodyPr>
          <a:lstStyle>
            <a:lvl1pPr>
              <a:defRPr sz="2400" b="1">
                <a:solidFill>
                  <a:schemeClr val="tx1">
                    <a:lumMod val="75000"/>
                    <a:lumOff val="25000"/>
                  </a:schemeClr>
                </a:solidFill>
                <a:effectLst/>
              </a:defRPr>
            </a:lvl1pPr>
          </a:lstStyle>
          <a:p>
            <a:r>
              <a:rPr lang="tr-TR" dirty="0"/>
              <a:t>Asıl Başlık Stilini Düzenlemek İçin Tıklayın</a:t>
            </a:r>
          </a:p>
        </p:txBody>
      </p:sp>
    </p:spTree>
    <p:extLst>
      <p:ext uri="{BB962C8B-B14F-4D97-AF65-F5344CB8AC3E}">
        <p14:creationId xmlns:p14="http://schemas.microsoft.com/office/powerpoint/2010/main" val="395988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90D9FC-3B99-1714-EE6B-D55C98FAE1B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A68CDE2-7F3C-B411-D236-A3B7FDBA80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80E9C59-B36F-E44E-C583-6F81E958002B}"/>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5" name="Alt Bilgi Yer Tutucusu 4">
            <a:extLst>
              <a:ext uri="{FF2B5EF4-FFF2-40B4-BE49-F238E27FC236}">
                <a16:creationId xmlns:a16="http://schemas.microsoft.com/office/drawing/2014/main" id="{983689D0-E3A2-F485-2E4F-431052B9C13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AD3101C-2D7B-F363-B7E6-220A83D11208}"/>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1960917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F72464-D0AC-73B6-C3CB-6753EF4F33E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09A9B87-073F-37CD-E303-FB0BBACEE57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BE61254-A744-C960-6154-D8EBAC879F1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767E42F-1836-135A-6E7B-39CB735990D7}"/>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6" name="Alt Bilgi Yer Tutucusu 5">
            <a:extLst>
              <a:ext uri="{FF2B5EF4-FFF2-40B4-BE49-F238E27FC236}">
                <a16:creationId xmlns:a16="http://schemas.microsoft.com/office/drawing/2014/main" id="{C9D83712-2D14-175A-379F-92CD4BB48C2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BFE55AA-34CF-CFCC-7718-06FFBEC449E3}"/>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4092424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374010-BC89-E7E1-F36B-8D13B5B3AB7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4012FC1-99C2-C711-DCF7-A7AA3B959B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673D0E0-30F3-67A4-8CF0-A2883008849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F25E733-C955-D7D4-0671-E1D276598D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1AEFD35-5AA9-F4B6-8D4C-FD1A5F1FA6B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33DB9CF-9638-53D5-6979-CB6A1B36907E}"/>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8" name="Alt Bilgi Yer Tutucusu 7">
            <a:extLst>
              <a:ext uri="{FF2B5EF4-FFF2-40B4-BE49-F238E27FC236}">
                <a16:creationId xmlns:a16="http://schemas.microsoft.com/office/drawing/2014/main" id="{8B25F5B3-76D8-E1E5-460C-96542E62AB9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477CC0C-5780-5680-94D6-3D45003F4DC4}"/>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3755969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BA0D45-03F4-84B3-C939-66994594CEA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89F8D85-456F-F555-E228-3E85CE251854}"/>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4" name="Alt Bilgi Yer Tutucusu 3">
            <a:extLst>
              <a:ext uri="{FF2B5EF4-FFF2-40B4-BE49-F238E27FC236}">
                <a16:creationId xmlns:a16="http://schemas.microsoft.com/office/drawing/2014/main" id="{3F05C072-30DF-02EA-0855-D12AE8AA910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7815E3C-8919-E95F-5CBC-49AA7D1D8036}"/>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384594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3395616-0546-6DF5-0970-637203AAFBF3}"/>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3" name="Alt Bilgi Yer Tutucusu 2">
            <a:extLst>
              <a:ext uri="{FF2B5EF4-FFF2-40B4-BE49-F238E27FC236}">
                <a16:creationId xmlns:a16="http://schemas.microsoft.com/office/drawing/2014/main" id="{5527985E-57E9-5CEE-9EA9-242153AC946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0379589-7BB9-93AD-2C5F-3DB4C556EE72}"/>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37388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EE67F7-3C1A-22A3-8F96-94E63BE5413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E8A283A-DCC9-7017-570F-B52B680255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39F6D0F-3C1A-E48B-454E-09DA0B3789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5890338-B589-9647-F3F9-A6969F1B7DA6}"/>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6" name="Alt Bilgi Yer Tutucusu 5">
            <a:extLst>
              <a:ext uri="{FF2B5EF4-FFF2-40B4-BE49-F238E27FC236}">
                <a16:creationId xmlns:a16="http://schemas.microsoft.com/office/drawing/2014/main" id="{F6D0745B-E17F-7F84-D74C-BE6D559FDFC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F2FB367-FDD0-B453-C864-1DA71F76AC97}"/>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1965708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BF7635-14B5-FBCC-26AE-6990955E221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62B59F3-59CB-FE9A-CDB3-D27E7E9ECF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2326863-EF46-4032-B928-2729B560D9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5ACFA31-6463-CD95-560C-4A2BFCB6EAD4}"/>
              </a:ext>
            </a:extLst>
          </p:cNvPr>
          <p:cNvSpPr>
            <a:spLocks noGrp="1"/>
          </p:cNvSpPr>
          <p:nvPr>
            <p:ph type="dt" sz="half" idx="10"/>
          </p:nvPr>
        </p:nvSpPr>
        <p:spPr/>
        <p:txBody>
          <a:bodyPr/>
          <a:lstStyle/>
          <a:p>
            <a:fld id="{483C8D8C-0200-43DD-95E9-FEDB5C0A3608}" type="datetimeFigureOut">
              <a:rPr lang="tr-TR" smtClean="0"/>
              <a:t>10.01.2024</a:t>
            </a:fld>
            <a:endParaRPr lang="tr-TR"/>
          </a:p>
        </p:txBody>
      </p:sp>
      <p:sp>
        <p:nvSpPr>
          <p:cNvPr id="6" name="Alt Bilgi Yer Tutucusu 5">
            <a:extLst>
              <a:ext uri="{FF2B5EF4-FFF2-40B4-BE49-F238E27FC236}">
                <a16:creationId xmlns:a16="http://schemas.microsoft.com/office/drawing/2014/main" id="{B6F3CC1D-FDD3-7FA4-3A8F-58005A7EDDE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FDE27B7-43BC-9C1D-3D3F-907B64063907}"/>
              </a:ext>
            </a:extLst>
          </p:cNvPr>
          <p:cNvSpPr>
            <a:spLocks noGrp="1"/>
          </p:cNvSpPr>
          <p:nvPr>
            <p:ph type="sldNum" sz="quarter" idx="12"/>
          </p:nvPr>
        </p:nvSpPr>
        <p:spPr/>
        <p:txBody>
          <a:bodyPr/>
          <a:lstStyle/>
          <a:p>
            <a:fld id="{DBEFDAA0-2A57-4D78-B640-29969639F8EA}" type="slidenum">
              <a:rPr lang="tr-TR" smtClean="0"/>
              <a:t>‹#›</a:t>
            </a:fld>
            <a:endParaRPr lang="tr-TR"/>
          </a:p>
        </p:txBody>
      </p:sp>
    </p:spTree>
    <p:extLst>
      <p:ext uri="{BB962C8B-B14F-4D97-AF65-F5344CB8AC3E}">
        <p14:creationId xmlns:p14="http://schemas.microsoft.com/office/powerpoint/2010/main" val="2547861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8710AAB-69B2-7652-6494-72AEFB3E68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E477B1E-4568-010A-02CB-B53A1A187A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03B6EDF-1BA2-D6DB-5F4C-F4A11E09BA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3C8D8C-0200-43DD-95E9-FEDB5C0A3608}" type="datetimeFigureOut">
              <a:rPr lang="tr-TR" smtClean="0"/>
              <a:t>10.01.2024</a:t>
            </a:fld>
            <a:endParaRPr lang="tr-TR"/>
          </a:p>
        </p:txBody>
      </p:sp>
      <p:sp>
        <p:nvSpPr>
          <p:cNvPr id="5" name="Alt Bilgi Yer Tutucusu 4">
            <a:extLst>
              <a:ext uri="{FF2B5EF4-FFF2-40B4-BE49-F238E27FC236}">
                <a16:creationId xmlns:a16="http://schemas.microsoft.com/office/drawing/2014/main" id="{8F2C985D-C31B-3EB1-6BF2-352E8C1295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E541527-FCDE-CD28-8CA3-256F4BEB19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FDAA0-2A57-4D78-B640-29969639F8EA}" type="slidenum">
              <a:rPr lang="tr-TR" smtClean="0"/>
              <a:t>‹#›</a:t>
            </a:fld>
            <a:endParaRPr lang="tr-TR"/>
          </a:p>
        </p:txBody>
      </p:sp>
    </p:spTree>
    <p:extLst>
      <p:ext uri="{BB962C8B-B14F-4D97-AF65-F5344CB8AC3E}">
        <p14:creationId xmlns:p14="http://schemas.microsoft.com/office/powerpoint/2010/main" val="1966487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D23C38-8935-E324-9ADB-8B27844CF124}"/>
              </a:ext>
            </a:extLst>
          </p:cNvPr>
          <p:cNvSpPr>
            <a:spLocks noGrp="1"/>
          </p:cNvSpPr>
          <p:nvPr>
            <p:ph type="ctrTitle"/>
          </p:nvPr>
        </p:nvSpPr>
        <p:spPr>
          <a:xfrm>
            <a:off x="830317" y="2235200"/>
            <a:ext cx="10531366" cy="2387600"/>
          </a:xfrm>
        </p:spPr>
        <p:txBody>
          <a:bodyPr>
            <a:normAutofit fontScale="90000"/>
          </a:bodyPr>
          <a:lstStyle/>
          <a:p>
            <a:r>
              <a:rPr lang="tr-TR" b="1" dirty="0"/>
              <a:t>STRESLE </a:t>
            </a:r>
            <a:br>
              <a:rPr lang="tr-TR" b="1" dirty="0"/>
            </a:br>
            <a:r>
              <a:rPr lang="tr-TR" b="1" dirty="0"/>
              <a:t>MÜCADELE </a:t>
            </a:r>
            <a:br>
              <a:rPr lang="tr-TR" b="1" dirty="0"/>
            </a:br>
            <a:r>
              <a:rPr lang="tr-TR" b="1" dirty="0"/>
              <a:t>YÖNTEMLERİ</a:t>
            </a:r>
          </a:p>
        </p:txBody>
      </p:sp>
      <p:sp>
        <p:nvSpPr>
          <p:cNvPr id="3" name="Alt Başlık 2">
            <a:extLst>
              <a:ext uri="{FF2B5EF4-FFF2-40B4-BE49-F238E27FC236}">
                <a16:creationId xmlns:a16="http://schemas.microsoft.com/office/drawing/2014/main" id="{5F824ED8-FA98-84D9-F0F8-6C32CA0EAD5D}"/>
              </a:ext>
            </a:extLst>
          </p:cNvPr>
          <p:cNvSpPr>
            <a:spLocks noGrp="1"/>
          </p:cNvSpPr>
          <p:nvPr>
            <p:ph type="subTitle" idx="1"/>
          </p:nvPr>
        </p:nvSpPr>
        <p:spPr>
          <a:xfrm>
            <a:off x="1524000" y="5885410"/>
            <a:ext cx="9144000" cy="443953"/>
          </a:xfrm>
        </p:spPr>
        <p:txBody>
          <a:bodyPr/>
          <a:lstStyle/>
          <a:p>
            <a:r>
              <a:rPr lang="tr-TR" dirty="0"/>
              <a:t>Arş. Gör. Dr. Mustafa Mert SAĞLAM</a:t>
            </a:r>
          </a:p>
        </p:txBody>
      </p:sp>
      <p:pic>
        <p:nvPicPr>
          <p:cNvPr id="4" name="Picture 4" descr="PRESURC">
            <a:extLst>
              <a:ext uri="{FF2B5EF4-FFF2-40B4-BE49-F238E27FC236}">
                <a16:creationId xmlns:a16="http://schemas.microsoft.com/office/drawing/2014/main" id="{4B44FA3D-24AE-3754-1769-571AE8534B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0668000" y="5087908"/>
            <a:ext cx="1428750" cy="1400175"/>
          </a:xfrm>
          <a:prstGeom prst="rect">
            <a:avLst/>
          </a:prstGeom>
          <a:noFill/>
        </p:spPr>
      </p:pic>
      <p:pic>
        <p:nvPicPr>
          <p:cNvPr id="5" name="Picture 4" descr="MCj02825880000[1]">
            <a:extLst>
              <a:ext uri="{FF2B5EF4-FFF2-40B4-BE49-F238E27FC236}">
                <a16:creationId xmlns:a16="http://schemas.microsoft.com/office/drawing/2014/main" id="{40758BBE-ECD8-C7BE-2E4C-E9C29722F2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70699" y="154738"/>
            <a:ext cx="2324100" cy="2592387"/>
          </a:xfrm>
          <a:prstGeom prst="rect">
            <a:avLst/>
          </a:prstGeom>
          <a:noFill/>
        </p:spPr>
      </p:pic>
      <p:sp>
        <p:nvSpPr>
          <p:cNvPr id="6" name="Alt Başlık 2">
            <a:extLst>
              <a:ext uri="{FF2B5EF4-FFF2-40B4-BE49-F238E27FC236}">
                <a16:creationId xmlns:a16="http://schemas.microsoft.com/office/drawing/2014/main" id="{BD3B3FEB-E45F-2B26-C097-FBC6196071DA}"/>
              </a:ext>
            </a:extLst>
          </p:cNvPr>
          <p:cNvSpPr txBox="1">
            <a:spLocks/>
          </p:cNvSpPr>
          <p:nvPr/>
        </p:nvSpPr>
        <p:spPr>
          <a:xfrm>
            <a:off x="1524000" y="6267794"/>
            <a:ext cx="9144000" cy="44395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dirty="0"/>
              <a:t>02.01.2024</a:t>
            </a:r>
          </a:p>
        </p:txBody>
      </p:sp>
    </p:spTree>
    <p:extLst>
      <p:ext uri="{BB962C8B-B14F-4D97-AF65-F5344CB8AC3E}">
        <p14:creationId xmlns:p14="http://schemas.microsoft.com/office/powerpoint/2010/main" val="2026335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28D2300B-C1CB-B4D4-B8A3-D4EA7E397033}"/>
              </a:ext>
            </a:extLst>
          </p:cNvPr>
          <p:cNvSpPr>
            <a:spLocks noGrp="1"/>
          </p:cNvSpPr>
          <p:nvPr>
            <p:ph idx="1"/>
          </p:nvPr>
        </p:nvSpPr>
        <p:spPr>
          <a:xfrm>
            <a:off x="838200" y="1325430"/>
            <a:ext cx="10613922" cy="5532569"/>
          </a:xfrm>
        </p:spPr>
        <p:txBody>
          <a:bodyPr>
            <a:normAutofit/>
          </a:bodyPr>
          <a:lstStyle/>
          <a:p>
            <a:pPr marL="0" indent="0">
              <a:buNone/>
            </a:pPr>
            <a:r>
              <a:rPr lang="tr-TR" sz="2400" dirty="0"/>
              <a:t>Nedir?</a:t>
            </a:r>
          </a:p>
          <a:p>
            <a:pPr lvl="1"/>
            <a:r>
              <a:rPr lang="tr-TR" sz="2400" dirty="0"/>
              <a:t>Odak noktasına düşünceleri ve davranışları alan bir terapi yaklaşımıdır.</a:t>
            </a:r>
          </a:p>
          <a:p>
            <a:pPr lvl="1"/>
            <a:r>
              <a:rPr lang="tr-TR" sz="2400" dirty="0"/>
              <a:t>Düşünceleri yakalamayı, tartışmayı, onlara yanıt vermeyi öğretir ve bu sayede davranış değişikliği yaratmayı hedefler. </a:t>
            </a:r>
          </a:p>
          <a:p>
            <a:pPr lvl="1"/>
            <a:r>
              <a:rPr lang="tr-TR" sz="2400" dirty="0"/>
              <a:t>Yaklaşımın temelinde tüm psikolojik bozukluklarda bireylerin işlevsel olmayan düşünce kalıplarının yattığını düşüncesi söz konusudur</a:t>
            </a:r>
          </a:p>
          <a:p>
            <a:pPr lvl="1"/>
            <a:r>
              <a:rPr lang="tr-TR" sz="2400" dirty="0"/>
              <a:t>Bu bağlamda insanlar daha gerçekçi ve işlevsel şekilde düşüncelerini değerlendirmeyi öğrendiklerinde daha olumlu duygudurumlarına ve daha işlevsel davranışlara sahip olurlar (Beck, 2014).</a:t>
            </a:r>
          </a:p>
          <a:p>
            <a:pPr marL="0" indent="0">
              <a:buNone/>
            </a:pPr>
            <a:endParaRPr lang="tr-TR" sz="2400" dirty="0"/>
          </a:p>
        </p:txBody>
      </p:sp>
      <p:sp>
        <p:nvSpPr>
          <p:cNvPr id="3" name="Başlık 2">
            <a:extLst>
              <a:ext uri="{FF2B5EF4-FFF2-40B4-BE49-F238E27FC236}">
                <a16:creationId xmlns:a16="http://schemas.microsoft.com/office/drawing/2014/main" id="{D362112D-5DD4-48A1-AF43-D6C84A1BC226}"/>
              </a:ext>
            </a:extLst>
          </p:cNvPr>
          <p:cNvSpPr>
            <a:spLocks noGrp="1"/>
          </p:cNvSpPr>
          <p:nvPr>
            <p:ph type="title"/>
          </p:nvPr>
        </p:nvSpPr>
        <p:spPr/>
        <p:txBody>
          <a:bodyPr/>
          <a:lstStyle/>
          <a:p>
            <a:r>
              <a:rPr lang="tr-TR" dirty="0"/>
              <a:t>BİLİŞSEL DAVRANIŞÇI TERAPİ</a:t>
            </a:r>
          </a:p>
        </p:txBody>
      </p:sp>
    </p:spTree>
    <p:extLst>
      <p:ext uri="{BB962C8B-B14F-4D97-AF65-F5344CB8AC3E}">
        <p14:creationId xmlns:p14="http://schemas.microsoft.com/office/powerpoint/2010/main" val="2950408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6B1C65C5-5280-79AD-C7FF-289C090C8F4B}"/>
              </a:ext>
            </a:extLst>
          </p:cNvPr>
          <p:cNvSpPr>
            <a:spLocks noGrp="1"/>
          </p:cNvSpPr>
          <p:nvPr>
            <p:ph idx="1"/>
          </p:nvPr>
        </p:nvSpPr>
        <p:spPr/>
        <p:txBody>
          <a:bodyPr/>
          <a:lstStyle/>
          <a:p>
            <a:pPr marL="0" indent="0">
              <a:buNone/>
            </a:pPr>
            <a:r>
              <a:rPr lang="tr-TR" sz="2400" dirty="0"/>
              <a:t>Nerede kullanılır?</a:t>
            </a:r>
          </a:p>
          <a:p>
            <a:pPr lvl="1"/>
            <a:r>
              <a:rPr lang="tr-TR" sz="2400" dirty="0"/>
              <a:t>Bireyle psikolojik yardım uygulamalarında, </a:t>
            </a:r>
          </a:p>
          <a:p>
            <a:pPr lvl="1"/>
            <a:r>
              <a:rPr lang="tr-TR" sz="2400" dirty="0"/>
              <a:t>Grup süreçlerinde, </a:t>
            </a:r>
          </a:p>
          <a:p>
            <a:pPr lvl="1"/>
            <a:r>
              <a:rPr lang="tr-TR" sz="2400" dirty="0"/>
              <a:t>Tek oturumluk müdahalelerde, </a:t>
            </a:r>
          </a:p>
          <a:p>
            <a:pPr lvl="1"/>
            <a:r>
              <a:rPr lang="tr-TR" sz="2400" dirty="0"/>
              <a:t>Kendi kendine yardım süreçlerinde, </a:t>
            </a:r>
          </a:p>
          <a:p>
            <a:pPr lvl="1"/>
            <a:r>
              <a:rPr lang="tr-TR" sz="2400" dirty="0"/>
              <a:t>Web tabanlı ortamlarda, sanal gerçeklik ortamlarında</a:t>
            </a:r>
            <a:endParaRPr lang="tr-TR" sz="2800" dirty="0"/>
          </a:p>
          <a:p>
            <a:endParaRPr lang="tr-TR" dirty="0"/>
          </a:p>
        </p:txBody>
      </p:sp>
      <p:sp>
        <p:nvSpPr>
          <p:cNvPr id="3" name="Başlık 2">
            <a:extLst>
              <a:ext uri="{FF2B5EF4-FFF2-40B4-BE49-F238E27FC236}">
                <a16:creationId xmlns:a16="http://schemas.microsoft.com/office/drawing/2014/main" id="{A311F2CE-7B52-4F47-734F-0045B8024C28}"/>
              </a:ext>
            </a:extLst>
          </p:cNvPr>
          <p:cNvSpPr>
            <a:spLocks noGrp="1"/>
          </p:cNvSpPr>
          <p:nvPr>
            <p:ph type="title"/>
          </p:nvPr>
        </p:nvSpPr>
        <p:spPr/>
        <p:txBody>
          <a:bodyPr/>
          <a:lstStyle/>
          <a:p>
            <a:r>
              <a:rPr lang="tr-TR" dirty="0"/>
              <a:t>BİLİŞSEL DAVRANIŞÇI TERAPİ</a:t>
            </a:r>
          </a:p>
        </p:txBody>
      </p:sp>
    </p:spTree>
    <p:extLst>
      <p:ext uri="{BB962C8B-B14F-4D97-AF65-F5344CB8AC3E}">
        <p14:creationId xmlns:p14="http://schemas.microsoft.com/office/powerpoint/2010/main" val="3533946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F77EC4F-5FE8-8CB6-BE33-CF738735C72D}"/>
              </a:ext>
            </a:extLst>
          </p:cNvPr>
          <p:cNvSpPr>
            <a:spLocks noGrp="1"/>
          </p:cNvSpPr>
          <p:nvPr>
            <p:ph idx="1"/>
          </p:nvPr>
        </p:nvSpPr>
        <p:spPr/>
        <p:txBody>
          <a:bodyPr/>
          <a:lstStyle/>
          <a:p>
            <a:pPr marL="0" indent="0">
              <a:buNone/>
            </a:pPr>
            <a:r>
              <a:rPr lang="tr-TR" dirty="0"/>
              <a:t>Ne yapar ???</a:t>
            </a:r>
          </a:p>
          <a:p>
            <a:pPr lvl="1"/>
            <a:r>
              <a:rPr lang="tr-TR" dirty="0"/>
              <a:t>Geçmiş olaylarla hatta olayların kendisi ile çoğu zaman ilgilenmez.</a:t>
            </a:r>
          </a:p>
          <a:p>
            <a:pPr lvl="1"/>
            <a:r>
              <a:rPr lang="tr-TR" dirty="0"/>
              <a:t>Şimdi ve buraya odaklanır.</a:t>
            </a:r>
          </a:p>
          <a:p>
            <a:pPr lvl="1"/>
            <a:r>
              <a:rPr lang="tr-TR" dirty="0"/>
              <a:t>Bu geçmişimizi ya da yaşadıklarımızı tamamen göz ardı etmek anlamına gelmiyor</a:t>
            </a:r>
          </a:p>
          <a:p>
            <a:pPr lvl="1"/>
            <a:r>
              <a:rPr lang="tr-TR" dirty="0"/>
              <a:t>!! - Hemen hemen aynı şeyleri yaşayan insanlar neden aynı derecede üzülmüyor, öfkelenmiyor ya da kaygılanmıyorlar? </a:t>
            </a:r>
          </a:p>
          <a:p>
            <a:pPr lvl="1"/>
            <a:endParaRPr lang="tr-TR" dirty="0"/>
          </a:p>
          <a:p>
            <a:r>
              <a:rPr lang="tr-TR" dirty="0"/>
              <a:t>BDT ne savunuyor ???</a:t>
            </a:r>
          </a:p>
          <a:p>
            <a:pPr lvl="1"/>
            <a:r>
              <a:rPr lang="tr-TR" dirty="0"/>
              <a:t>Sahip olduğumuz davranış kalıpları ve duygu durumumuzun ana nedeninin yaşadığımız olaylar olmadığını, bu olay ya da durumlara yüklediğimiz anlamlar olduğunu savunur.</a:t>
            </a:r>
          </a:p>
        </p:txBody>
      </p:sp>
      <p:sp>
        <p:nvSpPr>
          <p:cNvPr id="3" name="Başlık 2">
            <a:extLst>
              <a:ext uri="{FF2B5EF4-FFF2-40B4-BE49-F238E27FC236}">
                <a16:creationId xmlns:a16="http://schemas.microsoft.com/office/drawing/2014/main" id="{5FDB96F0-9962-4FC9-6454-A4EE57A4BC08}"/>
              </a:ext>
            </a:extLst>
          </p:cNvPr>
          <p:cNvSpPr>
            <a:spLocks noGrp="1"/>
          </p:cNvSpPr>
          <p:nvPr>
            <p:ph type="title"/>
          </p:nvPr>
        </p:nvSpPr>
        <p:spPr/>
        <p:txBody>
          <a:bodyPr/>
          <a:lstStyle/>
          <a:p>
            <a:r>
              <a:rPr lang="tr-TR" dirty="0"/>
              <a:t>BİLİŞSEL DAVRANIŞÇI TERAPİ</a:t>
            </a:r>
          </a:p>
        </p:txBody>
      </p:sp>
    </p:spTree>
    <p:extLst>
      <p:ext uri="{BB962C8B-B14F-4D97-AF65-F5344CB8AC3E}">
        <p14:creationId xmlns:p14="http://schemas.microsoft.com/office/powerpoint/2010/main" val="1832794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1C279CA-1F0F-C1D1-C74D-A09BDB01CF7F}"/>
              </a:ext>
            </a:extLst>
          </p:cNvPr>
          <p:cNvSpPr>
            <a:spLocks noGrp="1"/>
          </p:cNvSpPr>
          <p:nvPr>
            <p:ph idx="1"/>
          </p:nvPr>
        </p:nvSpPr>
        <p:spPr/>
        <p:txBody>
          <a:bodyPr/>
          <a:lstStyle/>
          <a:p>
            <a:r>
              <a:rPr lang="tr-TR" dirty="0"/>
              <a:t>Yaşadığınız stresin düzeyini takip etmek stresle başa çıkmak için önemli bir başlangıçtır</a:t>
            </a:r>
          </a:p>
          <a:p>
            <a:r>
              <a:rPr lang="tr-TR" dirty="0"/>
              <a:t>Düzenli olarak stres seviyenizi izlemek ve not etmek, özellikle belirli olaylar, yerler ya da zamanlarda, hangi yoğunlukta stres yaşadığınızı </a:t>
            </a:r>
            <a:r>
              <a:rPr lang="tr-TR" dirty="0" err="1"/>
              <a:t>farketmenizi</a:t>
            </a:r>
            <a:r>
              <a:rPr lang="tr-TR" dirty="0"/>
              <a:t> sağlayabilir.</a:t>
            </a:r>
          </a:p>
          <a:p>
            <a:r>
              <a:rPr lang="tr-TR" dirty="0"/>
              <a:t>Bu sayede bu durumlara daha hazırlıklı olabilir stresin beraberinde getirdiği huzur - </a:t>
            </a:r>
            <a:r>
              <a:rPr lang="tr-TR" dirty="0" err="1"/>
              <a:t>suzluk</a:t>
            </a:r>
            <a:r>
              <a:rPr lang="tr-TR" dirty="0"/>
              <a:t> ve panik olma gibi durumlarla başa çıkabilirsiniz..</a:t>
            </a:r>
          </a:p>
        </p:txBody>
      </p:sp>
      <p:sp>
        <p:nvSpPr>
          <p:cNvPr id="3" name="Başlık 2">
            <a:extLst>
              <a:ext uri="{FF2B5EF4-FFF2-40B4-BE49-F238E27FC236}">
                <a16:creationId xmlns:a16="http://schemas.microsoft.com/office/drawing/2014/main" id="{3468B1FC-D815-6433-4528-5642BF1DE442}"/>
              </a:ext>
            </a:extLst>
          </p:cNvPr>
          <p:cNvSpPr>
            <a:spLocks noGrp="1"/>
          </p:cNvSpPr>
          <p:nvPr>
            <p:ph type="title"/>
          </p:nvPr>
        </p:nvSpPr>
        <p:spPr/>
        <p:txBody>
          <a:bodyPr/>
          <a:lstStyle/>
          <a:p>
            <a:r>
              <a:rPr lang="tr-TR" dirty="0"/>
              <a:t>STRESİ İZLEMEK</a:t>
            </a:r>
          </a:p>
        </p:txBody>
      </p:sp>
      <p:graphicFrame>
        <p:nvGraphicFramePr>
          <p:cNvPr id="4" name="Tablo 3">
            <a:extLst>
              <a:ext uri="{FF2B5EF4-FFF2-40B4-BE49-F238E27FC236}">
                <a16:creationId xmlns:a16="http://schemas.microsoft.com/office/drawing/2014/main" id="{EE01D39C-3907-0D7F-FB1D-D807691A1787}"/>
              </a:ext>
            </a:extLst>
          </p:cNvPr>
          <p:cNvGraphicFramePr>
            <a:graphicFrameLocks noGrp="1"/>
          </p:cNvGraphicFramePr>
          <p:nvPr>
            <p:extLst>
              <p:ext uri="{D42A27DB-BD31-4B8C-83A1-F6EECF244321}">
                <p14:modId xmlns:p14="http://schemas.microsoft.com/office/powerpoint/2010/main" val="418820645"/>
              </p:ext>
            </p:extLst>
          </p:nvPr>
        </p:nvGraphicFramePr>
        <p:xfrm>
          <a:off x="315884" y="3961630"/>
          <a:ext cx="11504814" cy="2173163"/>
        </p:xfrm>
        <a:graphic>
          <a:graphicData uri="http://schemas.openxmlformats.org/drawingml/2006/table">
            <a:tbl>
              <a:tblPr firstRow="1" bandRow="1">
                <a:tableStyleId>{5940675A-B579-460E-94D1-54222C63F5DA}</a:tableStyleId>
              </a:tblPr>
              <a:tblGrid>
                <a:gridCol w="3834938">
                  <a:extLst>
                    <a:ext uri="{9D8B030D-6E8A-4147-A177-3AD203B41FA5}">
                      <a16:colId xmlns:a16="http://schemas.microsoft.com/office/drawing/2014/main" val="3663726215"/>
                    </a:ext>
                  </a:extLst>
                </a:gridCol>
                <a:gridCol w="3834938">
                  <a:extLst>
                    <a:ext uri="{9D8B030D-6E8A-4147-A177-3AD203B41FA5}">
                      <a16:colId xmlns:a16="http://schemas.microsoft.com/office/drawing/2014/main" val="3879593990"/>
                    </a:ext>
                  </a:extLst>
                </a:gridCol>
                <a:gridCol w="3834938">
                  <a:extLst>
                    <a:ext uri="{9D8B030D-6E8A-4147-A177-3AD203B41FA5}">
                      <a16:colId xmlns:a16="http://schemas.microsoft.com/office/drawing/2014/main" val="755206085"/>
                    </a:ext>
                  </a:extLst>
                </a:gridCol>
              </a:tblGrid>
              <a:tr h="1258763">
                <a:tc>
                  <a:txBody>
                    <a:bodyPr/>
                    <a:lstStyle/>
                    <a:p>
                      <a:r>
                        <a:rPr lang="tr-TR" b="1" dirty="0"/>
                        <a:t>TARİH/ZAMAN</a:t>
                      </a:r>
                    </a:p>
                    <a:p>
                      <a:r>
                        <a:rPr lang="tr-TR" dirty="0"/>
                        <a:t>(EĞER BELİRLİ ZAMANLARDAYSA FARKINDALIK İÇİN ÖNEMLİDİR</a:t>
                      </a:r>
                    </a:p>
                  </a:txBody>
                  <a:tcPr/>
                </a:tc>
                <a:tc>
                  <a:txBody>
                    <a:bodyPr/>
                    <a:lstStyle/>
                    <a:p>
                      <a:r>
                        <a:rPr lang="tr-TR" b="1" dirty="0"/>
                        <a:t>OLAY/DURUM</a:t>
                      </a:r>
                    </a:p>
                    <a:p>
                      <a:r>
                        <a:rPr lang="tr-TR" dirty="0"/>
                        <a:t>STRES YAŞANILAN DURUMUN TANIMLANMASI. KİMLEYDİNİZ? NEREDEYDİNİZ? NELER OLDU?</a:t>
                      </a:r>
                    </a:p>
                  </a:txBody>
                  <a:tcPr/>
                </a:tc>
                <a:tc>
                  <a:txBody>
                    <a:bodyPr/>
                    <a:lstStyle/>
                    <a:p>
                      <a:r>
                        <a:rPr lang="tr-TR" b="1" dirty="0"/>
                        <a:t>STRES DÜZEYİNİ PUANLAMA</a:t>
                      </a:r>
                    </a:p>
                  </a:txBody>
                  <a:tcPr/>
                </a:tc>
                <a:extLst>
                  <a:ext uri="{0D108BD9-81ED-4DB2-BD59-A6C34878D82A}">
                    <a16:rowId xmlns:a16="http://schemas.microsoft.com/office/drawing/2014/main" val="112907694"/>
                  </a:ext>
                </a:extLst>
              </a:tr>
              <a:tr h="527770">
                <a:tc>
                  <a:txBody>
                    <a:bodyPr/>
                    <a:lstStyle/>
                    <a:p>
                      <a:r>
                        <a:rPr lang="tr-TR" dirty="0"/>
                        <a:t>02.12.2023 öğle</a:t>
                      </a:r>
                    </a:p>
                  </a:txBody>
                  <a:tcPr/>
                </a:tc>
                <a:tc>
                  <a:txBody>
                    <a:bodyPr/>
                    <a:lstStyle/>
                    <a:p>
                      <a:r>
                        <a:rPr lang="tr-TR" dirty="0"/>
                        <a:t>Yarın mesainin başlayacağı yetişmem gereken işlerin ve halletmem gereken raporların olması</a:t>
                      </a:r>
                    </a:p>
                  </a:txBody>
                  <a:tcPr/>
                </a:tc>
                <a:tc>
                  <a:txBody>
                    <a:bodyPr/>
                    <a:lstStyle/>
                    <a:p>
                      <a:r>
                        <a:rPr lang="tr-TR" dirty="0"/>
                        <a:t>%80</a:t>
                      </a:r>
                    </a:p>
                  </a:txBody>
                  <a:tcPr/>
                </a:tc>
                <a:extLst>
                  <a:ext uri="{0D108BD9-81ED-4DB2-BD59-A6C34878D82A}">
                    <a16:rowId xmlns:a16="http://schemas.microsoft.com/office/drawing/2014/main" val="1452199711"/>
                  </a:ext>
                </a:extLst>
              </a:tr>
            </a:tbl>
          </a:graphicData>
        </a:graphic>
      </p:graphicFrame>
    </p:spTree>
    <p:extLst>
      <p:ext uri="{BB962C8B-B14F-4D97-AF65-F5344CB8AC3E}">
        <p14:creationId xmlns:p14="http://schemas.microsoft.com/office/powerpoint/2010/main" val="2354535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B6E6402-6180-D6B6-7B92-C000F4204E3E}"/>
              </a:ext>
            </a:extLst>
          </p:cNvPr>
          <p:cNvSpPr>
            <a:spLocks noGrp="1"/>
          </p:cNvSpPr>
          <p:nvPr>
            <p:ph idx="1"/>
          </p:nvPr>
        </p:nvSpPr>
        <p:spPr/>
        <p:txBody>
          <a:bodyPr>
            <a:normAutofit/>
          </a:bodyPr>
          <a:lstStyle/>
          <a:p>
            <a:r>
              <a:rPr lang="tr-TR" sz="2400" dirty="0"/>
              <a:t>Birçok hasta için bir gevşeme tekniğini ve gerektiğinde nasıl uygulanacağını öğrenmek yararlı olacaktır.</a:t>
            </a:r>
          </a:p>
          <a:p>
            <a:r>
              <a:rPr lang="tr-TR" sz="2400" dirty="0"/>
              <a:t>En yaygın kullanılan gevşeme teknikleri;</a:t>
            </a:r>
          </a:p>
          <a:p>
            <a:pPr lvl="1"/>
            <a:r>
              <a:rPr lang="tr-TR" sz="2400" dirty="0"/>
              <a:t>Jacobs’un kas gevşeme</a:t>
            </a:r>
          </a:p>
          <a:p>
            <a:pPr lvl="1"/>
            <a:r>
              <a:rPr lang="tr-TR" sz="2400" dirty="0"/>
              <a:t>Schulz gevşeme ( daha az beden merkezli daha çok düşünce kontrolü üzerine) teknikleridir</a:t>
            </a:r>
          </a:p>
          <a:p>
            <a:r>
              <a:rPr lang="tr-TR" sz="2400" dirty="0"/>
              <a:t>Burada önemli olan nokta kendinize ait sakinleştirici bir unsur bulmanızdır</a:t>
            </a:r>
          </a:p>
          <a:p>
            <a:pPr lvl="1"/>
            <a:r>
              <a:rPr lang="tr-TR" sz="2400" dirty="0"/>
              <a:t>Issız bir plaj, özellikle rahatlatıcı bir resim veya nesne, yatıştırıcı bir ses (deniz sesi gibi) veya "sakin" kelimesi gibi hoş, rahatlatıcı bir düşünce size yardımcı olacaktır</a:t>
            </a:r>
          </a:p>
          <a:p>
            <a:endParaRPr lang="tr-TR" sz="2400" dirty="0"/>
          </a:p>
        </p:txBody>
      </p:sp>
      <p:sp>
        <p:nvSpPr>
          <p:cNvPr id="3" name="Başlık 2">
            <a:extLst>
              <a:ext uri="{FF2B5EF4-FFF2-40B4-BE49-F238E27FC236}">
                <a16:creationId xmlns:a16="http://schemas.microsoft.com/office/drawing/2014/main" id="{C4377B41-3469-098D-BD59-A974CC2BE07B}"/>
              </a:ext>
            </a:extLst>
          </p:cNvPr>
          <p:cNvSpPr>
            <a:spLocks noGrp="1"/>
          </p:cNvSpPr>
          <p:nvPr>
            <p:ph type="title"/>
          </p:nvPr>
        </p:nvSpPr>
        <p:spPr/>
        <p:txBody>
          <a:bodyPr/>
          <a:lstStyle/>
          <a:p>
            <a:r>
              <a:rPr lang="tr-TR" dirty="0"/>
              <a:t>GEVŞEME EGZERSİZLERİ</a:t>
            </a:r>
          </a:p>
        </p:txBody>
      </p:sp>
    </p:spTree>
    <p:extLst>
      <p:ext uri="{BB962C8B-B14F-4D97-AF65-F5344CB8AC3E}">
        <p14:creationId xmlns:p14="http://schemas.microsoft.com/office/powerpoint/2010/main" val="2278864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A16DD8E-A3AB-82D9-4589-993E1D6A2E6B}"/>
              </a:ext>
            </a:extLst>
          </p:cNvPr>
          <p:cNvSpPr>
            <a:spLocks noGrp="1"/>
          </p:cNvSpPr>
          <p:nvPr>
            <p:ph idx="1"/>
          </p:nvPr>
        </p:nvSpPr>
        <p:spPr>
          <a:xfrm>
            <a:off x="838200" y="1325430"/>
            <a:ext cx="10613922" cy="5246129"/>
          </a:xfrm>
          <a:solidFill>
            <a:srgbClr val="FFFFCC">
              <a:alpha val="30196"/>
            </a:srgbClr>
          </a:solidFill>
        </p:spPr>
        <p:txBody>
          <a:bodyPr/>
          <a:lstStyle/>
          <a:p>
            <a:r>
              <a:rPr lang="tr-TR" dirty="0"/>
              <a:t>Öncelikle rahat bir şekilde oturun</a:t>
            </a:r>
          </a:p>
          <a:p>
            <a:r>
              <a:rPr lang="tr-TR" dirty="0"/>
              <a:t>İlk olarak, nefesinize odaklanın. Yavaş ve derin bir nefes alın.</a:t>
            </a:r>
          </a:p>
          <a:p>
            <a:r>
              <a:rPr lang="tr-TR" dirty="0"/>
              <a:t>Nefesiniz içinizdeyken göğüs kafesinin altındaki kasları hissedin. Şimdi nefesinizi yavaşça bırakın</a:t>
            </a:r>
          </a:p>
          <a:p>
            <a:r>
              <a:rPr lang="tr-TR" dirty="0"/>
              <a:t>Gözlerinizi kapatın ve yavaş nefes almaya devam ederken vücudunuzun daha ağır olduğunu hayal edin. Vücudunuzun gerilimini hissetmeye çalışın.</a:t>
            </a:r>
          </a:p>
          <a:p>
            <a:r>
              <a:rPr lang="tr-TR" dirty="0"/>
              <a:t>Ayaklarınızdan başlayarak omuzlarınız ve başınıza doğru vücudunuzdaki gergin noktaları fark etmeye çalışın. Gerginlik hissettiğinizde vücudunuzun o noktalarını rahatlatmaya çalışın. Vücudunuz mümkün olduğunca ağır ve rahat hissederken, tekrar nefes alın ve nefesinizi hissetmeye çalışın</a:t>
            </a:r>
          </a:p>
          <a:p>
            <a:r>
              <a:rPr lang="tr-TR" dirty="0"/>
              <a:t>Burnunuzdan nefes alın ve ciğerlerinizi tamamen doldurun. Şimdi, tekrar nefes verin ve sakin görüntünüzü veya sesinizi aklınıza getirin. Bunu yaparken doğal ve kolay nefes almaya çalışın. Tekrar burnunuzdan nefes alın, ciğerlerinizi diyaframınıza doğru doldurun. Rahatlatıcı resminizi veya sesinizi düşünmeye devam edin. Nefesinizi verin. </a:t>
            </a:r>
          </a:p>
        </p:txBody>
      </p:sp>
      <p:sp>
        <p:nvSpPr>
          <p:cNvPr id="3" name="Başlık 2">
            <a:extLst>
              <a:ext uri="{FF2B5EF4-FFF2-40B4-BE49-F238E27FC236}">
                <a16:creationId xmlns:a16="http://schemas.microsoft.com/office/drawing/2014/main" id="{EB8C7C35-9057-D18E-D7FC-AD7503BE7433}"/>
              </a:ext>
            </a:extLst>
          </p:cNvPr>
          <p:cNvSpPr>
            <a:spLocks noGrp="1"/>
          </p:cNvSpPr>
          <p:nvPr>
            <p:ph type="title"/>
          </p:nvPr>
        </p:nvSpPr>
        <p:spPr/>
        <p:txBody>
          <a:bodyPr/>
          <a:lstStyle/>
          <a:p>
            <a:r>
              <a:rPr lang="tr-TR" dirty="0"/>
              <a:t>GEVŞEME EGZERSİZLERİ</a:t>
            </a:r>
          </a:p>
        </p:txBody>
      </p:sp>
    </p:spTree>
    <p:extLst>
      <p:ext uri="{BB962C8B-B14F-4D97-AF65-F5344CB8AC3E}">
        <p14:creationId xmlns:p14="http://schemas.microsoft.com/office/powerpoint/2010/main" val="2889583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5626BEDB-57E6-D0EA-78B2-E16A0F486073}"/>
              </a:ext>
            </a:extLst>
          </p:cNvPr>
          <p:cNvSpPr>
            <a:spLocks noGrp="1"/>
          </p:cNvSpPr>
          <p:nvPr>
            <p:ph idx="1"/>
          </p:nvPr>
        </p:nvSpPr>
        <p:spPr/>
        <p:txBody>
          <a:bodyPr/>
          <a:lstStyle/>
          <a:p>
            <a:r>
              <a:rPr lang="tr-TR" dirty="0"/>
              <a:t>Şamil bey ve yakın iki arkadaşı Ömer ve Can işten çıktıktan sonra yorgunluk atmak için ana caddeye bakan bir kafede buluştular. </a:t>
            </a:r>
          </a:p>
          <a:p>
            <a:r>
              <a:rPr lang="tr-TR" dirty="0"/>
              <a:t>Kahvelerini sipariş ettiler. </a:t>
            </a:r>
          </a:p>
          <a:p>
            <a:r>
              <a:rPr lang="tr-TR" dirty="0"/>
              <a:t>Daha ilk yudumlarını almışlardı ki büyük bir gürültü koptu. </a:t>
            </a:r>
          </a:p>
          <a:p>
            <a:r>
              <a:rPr lang="tr-TR" dirty="0"/>
              <a:t>Şamil bey sakince oturmaya devam ediyor fakat merakla karşıdaki elektrik direğine bakıyordu. </a:t>
            </a:r>
          </a:p>
          <a:p>
            <a:r>
              <a:rPr lang="tr-TR" dirty="0"/>
              <a:t>Can bey yerinden kalkmış, hemen cep telefonuna sarılmış, büyük bir telaşla telefondaki kişiye adres tarif ediyordu . </a:t>
            </a:r>
          </a:p>
          <a:p>
            <a:r>
              <a:rPr lang="tr-TR" dirty="0"/>
              <a:t>Ömer bey daha ses duyulur duyulmaz soluğu elektrik direğinin yanında almış etrafı inceliyordu. </a:t>
            </a:r>
          </a:p>
          <a:p>
            <a:r>
              <a:rPr lang="tr-TR" dirty="0"/>
              <a:t>Ses bir aracın hızla elektrik direğine çarpmasıyla çıkmıştı. </a:t>
            </a:r>
          </a:p>
          <a:p>
            <a:r>
              <a:rPr lang="tr-TR" dirty="0"/>
              <a:t>Bu üç arkadaşın gördükleri şey bir trafik kazasıydı fakat her biri farklı davranışlar sergiledi</a:t>
            </a:r>
          </a:p>
        </p:txBody>
      </p:sp>
      <p:sp>
        <p:nvSpPr>
          <p:cNvPr id="3" name="Başlık 2">
            <a:extLst>
              <a:ext uri="{FF2B5EF4-FFF2-40B4-BE49-F238E27FC236}">
                <a16:creationId xmlns:a16="http://schemas.microsoft.com/office/drawing/2014/main" id="{BE66ECDC-4F5B-BDEB-28C7-36BC1FF75CE4}"/>
              </a:ext>
            </a:extLst>
          </p:cNvPr>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4239222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108702E5-D5E4-4228-96F5-3814E249A3D5}"/>
              </a:ext>
            </a:extLst>
          </p:cNvPr>
          <p:cNvSpPr>
            <a:spLocks noGrp="1"/>
          </p:cNvSpPr>
          <p:nvPr>
            <p:ph type="title"/>
          </p:nvPr>
        </p:nvSpPr>
        <p:spPr/>
        <p:txBody>
          <a:bodyPr/>
          <a:lstStyle/>
          <a:p>
            <a:r>
              <a:rPr lang="tr-TR" dirty="0"/>
              <a:t>ÖRNEK</a:t>
            </a:r>
          </a:p>
        </p:txBody>
      </p:sp>
      <p:pic>
        <p:nvPicPr>
          <p:cNvPr id="5" name="Resim 4">
            <a:extLst>
              <a:ext uri="{FF2B5EF4-FFF2-40B4-BE49-F238E27FC236}">
                <a16:creationId xmlns:a16="http://schemas.microsoft.com/office/drawing/2014/main" id="{BD3A621D-F00F-5B8E-58D1-5B455C065E87}"/>
              </a:ext>
            </a:extLst>
          </p:cNvPr>
          <p:cNvPicPr>
            <a:picLocks noChangeAspect="1"/>
          </p:cNvPicPr>
          <p:nvPr/>
        </p:nvPicPr>
        <p:blipFill>
          <a:blip r:embed="rId3"/>
          <a:stretch>
            <a:fillRect/>
          </a:stretch>
        </p:blipFill>
        <p:spPr>
          <a:xfrm>
            <a:off x="2485548" y="956033"/>
            <a:ext cx="7220903" cy="5672660"/>
          </a:xfrm>
          <a:prstGeom prst="rect">
            <a:avLst/>
          </a:prstGeom>
        </p:spPr>
      </p:pic>
    </p:spTree>
    <p:extLst>
      <p:ext uri="{BB962C8B-B14F-4D97-AF65-F5344CB8AC3E}">
        <p14:creationId xmlns:p14="http://schemas.microsoft.com/office/powerpoint/2010/main" val="2031200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76DF55D-0598-E5B8-D137-DA0D929F9D78}"/>
              </a:ext>
            </a:extLst>
          </p:cNvPr>
          <p:cNvSpPr>
            <a:spLocks noGrp="1"/>
          </p:cNvSpPr>
          <p:nvPr>
            <p:ph idx="1"/>
          </p:nvPr>
        </p:nvSpPr>
        <p:spPr>
          <a:xfrm>
            <a:off x="6716683" y="1325431"/>
            <a:ext cx="4735439" cy="4761118"/>
          </a:xfrm>
        </p:spPr>
        <p:txBody>
          <a:bodyPr/>
          <a:lstStyle/>
          <a:p>
            <a:r>
              <a:rPr lang="tr-TR" dirty="0"/>
              <a:t>Olan bitenin bir duygusu yoktur. </a:t>
            </a:r>
          </a:p>
          <a:p>
            <a:r>
              <a:rPr lang="tr-TR" dirty="0"/>
              <a:t>Olan biten hakkındaki düşüncelerimiz, duygularımızı ve davranışlarımızı belirler</a:t>
            </a:r>
          </a:p>
        </p:txBody>
      </p:sp>
      <p:sp>
        <p:nvSpPr>
          <p:cNvPr id="3" name="Başlık 2">
            <a:extLst>
              <a:ext uri="{FF2B5EF4-FFF2-40B4-BE49-F238E27FC236}">
                <a16:creationId xmlns:a16="http://schemas.microsoft.com/office/drawing/2014/main" id="{4359C1A8-E006-1A75-E866-1D0CC2503CA3}"/>
              </a:ext>
            </a:extLst>
          </p:cNvPr>
          <p:cNvSpPr>
            <a:spLocks noGrp="1"/>
          </p:cNvSpPr>
          <p:nvPr>
            <p:ph type="title"/>
          </p:nvPr>
        </p:nvSpPr>
        <p:spPr/>
        <p:txBody>
          <a:bodyPr/>
          <a:lstStyle/>
          <a:p>
            <a:r>
              <a:rPr lang="tr-TR" dirty="0"/>
              <a:t>DÜŞÜNCE – DUYGU - DAVRANIŞ</a:t>
            </a:r>
          </a:p>
        </p:txBody>
      </p:sp>
      <p:pic>
        <p:nvPicPr>
          <p:cNvPr id="5" name="Resim 4">
            <a:extLst>
              <a:ext uri="{FF2B5EF4-FFF2-40B4-BE49-F238E27FC236}">
                <a16:creationId xmlns:a16="http://schemas.microsoft.com/office/drawing/2014/main" id="{C9E13EF4-5FFB-7D3B-602C-8FEFAE3C3312}"/>
              </a:ext>
            </a:extLst>
          </p:cNvPr>
          <p:cNvPicPr>
            <a:picLocks noChangeAspect="1"/>
          </p:cNvPicPr>
          <p:nvPr/>
        </p:nvPicPr>
        <p:blipFill>
          <a:blip r:embed="rId2"/>
          <a:stretch>
            <a:fillRect/>
          </a:stretch>
        </p:blipFill>
        <p:spPr>
          <a:xfrm>
            <a:off x="590896" y="1061605"/>
            <a:ext cx="6125787" cy="4776990"/>
          </a:xfrm>
          <a:prstGeom prst="rect">
            <a:avLst/>
          </a:prstGeom>
        </p:spPr>
      </p:pic>
    </p:spTree>
    <p:extLst>
      <p:ext uri="{BB962C8B-B14F-4D97-AF65-F5344CB8AC3E}">
        <p14:creationId xmlns:p14="http://schemas.microsoft.com/office/powerpoint/2010/main" val="1951509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916BA867-EDAC-D828-E711-CED8DDE2A79D}"/>
              </a:ext>
            </a:extLst>
          </p:cNvPr>
          <p:cNvSpPr>
            <a:spLocks noGrp="1"/>
          </p:cNvSpPr>
          <p:nvPr>
            <p:ph idx="1"/>
          </p:nvPr>
        </p:nvSpPr>
        <p:spPr/>
        <p:txBody>
          <a:bodyPr/>
          <a:lstStyle/>
          <a:p>
            <a:r>
              <a:rPr lang="tr-TR" sz="2400" b="0" i="0" dirty="0">
                <a:solidFill>
                  <a:srgbClr val="1F1F1F"/>
                </a:solidFill>
                <a:effectLst/>
              </a:rPr>
              <a:t>Otomatik düşünceler, </a:t>
            </a:r>
            <a:r>
              <a:rPr lang="tr-TR" sz="2400" b="0" i="0" dirty="0">
                <a:solidFill>
                  <a:srgbClr val="040C28"/>
                </a:solidFill>
                <a:effectLst/>
              </a:rPr>
              <a:t>Doğruluğu yeterince değerlendirilmemiş, kişinin zihninde ani ve otomatik olarak beliren düşünce, imaj veya seslerden biridir</a:t>
            </a:r>
            <a:r>
              <a:rPr lang="tr-TR" sz="2400" b="0" i="0" dirty="0">
                <a:solidFill>
                  <a:srgbClr val="1F1F1F"/>
                </a:solidFill>
                <a:effectLst/>
              </a:rPr>
              <a:t>. </a:t>
            </a:r>
          </a:p>
          <a:p>
            <a:r>
              <a:rPr lang="tr-TR" sz="2400" b="0" i="0" dirty="0">
                <a:solidFill>
                  <a:srgbClr val="1F1F1F"/>
                </a:solidFill>
                <a:effectLst/>
              </a:rPr>
              <a:t>Kişiye özgü deneyimlerle ortaya çıkan bir düşünce akışını tarif eder (Beck, 1964).</a:t>
            </a:r>
          </a:p>
          <a:p>
            <a:r>
              <a:rPr lang="tr-TR" sz="2400" b="0" i="0" dirty="0">
                <a:solidFill>
                  <a:srgbClr val="1F1F1F"/>
                </a:solidFill>
                <a:effectLst/>
              </a:rPr>
              <a:t> Refleks gibi aniden ortaya çıkar, gelip geçicidir .</a:t>
            </a:r>
          </a:p>
          <a:p>
            <a:r>
              <a:rPr lang="tr-TR" sz="2400" dirty="0"/>
              <a:t>Bilişsel davranışçı yaklaşımın özü düşünceler olduğuna göre kendinize yardım etmek için ilk olarak düşüncelerinizi belirlemelisiniz</a:t>
            </a:r>
            <a:r>
              <a:rPr lang="tr-TR" sz="2400" dirty="0">
                <a:solidFill>
                  <a:srgbClr val="1F1F1F"/>
                </a:solidFill>
              </a:rPr>
              <a:t>.</a:t>
            </a:r>
          </a:p>
          <a:p>
            <a:r>
              <a:rPr lang="tr-TR" sz="2400" dirty="0">
                <a:solidFill>
                  <a:srgbClr val="474747"/>
                </a:solidFill>
              </a:rPr>
              <a:t>T</a:t>
            </a:r>
            <a:r>
              <a:rPr lang="tr-TR" sz="2400" b="0" i="0" dirty="0">
                <a:solidFill>
                  <a:srgbClr val="040C28"/>
                </a:solidFill>
                <a:effectLst/>
              </a:rPr>
              <a:t>elefonunuz çaldığında zihnimizden “açmalıyım” gibi bir düşünce geçebilir ya da bir dersten zayıf not aldığımızda “ne kadar başarısızım ”diye düşünebilirsiniz</a:t>
            </a:r>
            <a:r>
              <a:rPr lang="tr-TR" sz="2400" b="0" i="0" dirty="0">
                <a:solidFill>
                  <a:srgbClr val="474747"/>
                </a:solidFill>
                <a:effectLst/>
              </a:rPr>
              <a:t>.</a:t>
            </a:r>
            <a:endParaRPr lang="tr-TR" sz="2400" b="0" i="0" dirty="0">
              <a:solidFill>
                <a:srgbClr val="1F1F1F"/>
              </a:solidFill>
              <a:effectLst/>
            </a:endParaRPr>
          </a:p>
          <a:p>
            <a:endParaRPr lang="tr-TR" dirty="0"/>
          </a:p>
        </p:txBody>
      </p:sp>
      <p:sp>
        <p:nvSpPr>
          <p:cNvPr id="3" name="Başlık 2">
            <a:extLst>
              <a:ext uri="{FF2B5EF4-FFF2-40B4-BE49-F238E27FC236}">
                <a16:creationId xmlns:a16="http://schemas.microsoft.com/office/drawing/2014/main" id="{91241326-4AF8-90FB-2680-827B708B1778}"/>
              </a:ext>
            </a:extLst>
          </p:cNvPr>
          <p:cNvSpPr>
            <a:spLocks noGrp="1"/>
          </p:cNvSpPr>
          <p:nvPr>
            <p:ph type="title"/>
          </p:nvPr>
        </p:nvSpPr>
        <p:spPr/>
        <p:txBody>
          <a:bodyPr/>
          <a:lstStyle/>
          <a:p>
            <a:r>
              <a:rPr lang="tr-TR" dirty="0"/>
              <a:t>OTOMATİK DÜŞÜNCELER</a:t>
            </a:r>
          </a:p>
        </p:txBody>
      </p:sp>
    </p:spTree>
    <p:extLst>
      <p:ext uri="{BB962C8B-B14F-4D97-AF65-F5344CB8AC3E}">
        <p14:creationId xmlns:p14="http://schemas.microsoft.com/office/powerpoint/2010/main" val="507101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C920A62-CD90-AC71-1337-67A32D7BF712}"/>
              </a:ext>
            </a:extLst>
          </p:cNvPr>
          <p:cNvSpPr>
            <a:spLocks noGrp="1"/>
          </p:cNvSpPr>
          <p:nvPr>
            <p:ph idx="1"/>
          </p:nvPr>
        </p:nvSpPr>
        <p:spPr>
          <a:xfrm>
            <a:off x="838199" y="1325431"/>
            <a:ext cx="11006959" cy="4360994"/>
          </a:xfrm>
        </p:spPr>
        <p:txBody>
          <a:bodyPr numCol="2">
            <a:normAutofit/>
          </a:bodyPr>
          <a:lstStyle/>
          <a:p>
            <a:pPr algn="l"/>
            <a:r>
              <a:rPr lang="tr-TR" b="1" i="0" dirty="0">
                <a:effectLst/>
                <a:latin typeface="Söhne"/>
              </a:rPr>
              <a:t>Giriş</a:t>
            </a:r>
          </a:p>
          <a:p>
            <a:pPr lvl="1"/>
            <a:r>
              <a:rPr lang="tr-TR" b="0" i="0" dirty="0">
                <a:solidFill>
                  <a:srgbClr val="374151"/>
                </a:solidFill>
                <a:effectLst/>
                <a:latin typeface="Söhne"/>
              </a:rPr>
              <a:t>Stresin tanımı</a:t>
            </a:r>
          </a:p>
          <a:p>
            <a:pPr lvl="1"/>
            <a:r>
              <a:rPr lang="tr-TR" b="0" i="0" dirty="0">
                <a:solidFill>
                  <a:srgbClr val="374151"/>
                </a:solidFill>
                <a:effectLst/>
                <a:latin typeface="Söhne"/>
              </a:rPr>
              <a:t>Bir olayı stresli hale getiren etmenler</a:t>
            </a:r>
          </a:p>
          <a:p>
            <a:pPr lvl="1"/>
            <a:r>
              <a:rPr lang="tr-TR" b="0" i="0" dirty="0">
                <a:solidFill>
                  <a:srgbClr val="374151"/>
                </a:solidFill>
                <a:effectLst/>
                <a:latin typeface="Söhne"/>
              </a:rPr>
              <a:t>Fizyolojik, Bilişsel ve Duygusal tepkiler</a:t>
            </a:r>
          </a:p>
          <a:p>
            <a:pPr algn="l"/>
            <a:r>
              <a:rPr lang="tr-TR" b="1" i="0" dirty="0">
                <a:effectLst/>
                <a:latin typeface="Söhne"/>
              </a:rPr>
              <a:t>Bireysel Davranışçı Terapi</a:t>
            </a:r>
          </a:p>
          <a:p>
            <a:pPr algn="l"/>
            <a:r>
              <a:rPr lang="tr-TR" b="1" dirty="0">
                <a:latin typeface="Söhne"/>
              </a:rPr>
              <a:t>Stresi İzlemek</a:t>
            </a:r>
          </a:p>
          <a:p>
            <a:pPr algn="l"/>
            <a:r>
              <a:rPr lang="tr-TR" b="1" dirty="0">
                <a:latin typeface="Söhne"/>
              </a:rPr>
              <a:t>Gevşeme Egzersizleri</a:t>
            </a:r>
          </a:p>
          <a:p>
            <a:pPr algn="l"/>
            <a:r>
              <a:rPr lang="tr-TR" b="1" i="0" dirty="0">
                <a:effectLst/>
                <a:latin typeface="Söhne"/>
              </a:rPr>
              <a:t>Düşünce – Duygu – Davranış İlişkisi</a:t>
            </a:r>
          </a:p>
          <a:p>
            <a:pPr algn="l"/>
            <a:r>
              <a:rPr lang="tr-TR" b="1" i="0" dirty="0">
                <a:effectLst/>
                <a:latin typeface="Söhne"/>
              </a:rPr>
              <a:t>Otomatik Düşünceler</a:t>
            </a:r>
          </a:p>
          <a:p>
            <a:pPr algn="l"/>
            <a:r>
              <a:rPr lang="tr-TR" b="1" dirty="0">
                <a:latin typeface="Söhne"/>
              </a:rPr>
              <a:t>Bilişsel Çarpıtmalar</a:t>
            </a:r>
            <a:endParaRPr lang="tr-TR" b="1" i="0" dirty="0">
              <a:effectLst/>
              <a:latin typeface="Söhne"/>
            </a:endParaRPr>
          </a:p>
          <a:p>
            <a:pPr algn="l"/>
            <a:r>
              <a:rPr lang="tr-TR" b="1" dirty="0">
                <a:latin typeface="Söhne"/>
              </a:rPr>
              <a:t>Şimdiki Zamanın Farkındalığı </a:t>
            </a:r>
          </a:p>
          <a:p>
            <a:pPr algn="l"/>
            <a:r>
              <a:rPr lang="tr-TR" b="1" i="0" dirty="0">
                <a:effectLst/>
                <a:latin typeface="Söhne"/>
              </a:rPr>
              <a:t>Stres Saati</a:t>
            </a:r>
          </a:p>
          <a:p>
            <a:pPr algn="l"/>
            <a:r>
              <a:rPr lang="tr-TR" b="1" dirty="0">
                <a:latin typeface="Söhne"/>
              </a:rPr>
              <a:t>Sorun Çözme Becerisi</a:t>
            </a:r>
          </a:p>
          <a:p>
            <a:pPr algn="l"/>
            <a:r>
              <a:rPr lang="tr-TR" b="1" i="0" dirty="0">
                <a:effectLst/>
                <a:latin typeface="Söhne"/>
              </a:rPr>
              <a:t>Sorun Çözme Sürecinde Hatalar</a:t>
            </a:r>
          </a:p>
          <a:p>
            <a:pPr algn="l"/>
            <a:r>
              <a:rPr lang="tr-TR" b="1" i="0" dirty="0">
                <a:effectLst/>
                <a:latin typeface="Söhne"/>
              </a:rPr>
              <a:t>Kısa </a:t>
            </a:r>
            <a:r>
              <a:rPr lang="tr-TR" b="1" dirty="0">
                <a:latin typeface="Söhne"/>
              </a:rPr>
              <a:t>Zamanda Ne Yapabiliriz</a:t>
            </a:r>
            <a:endParaRPr lang="tr-TR" b="1" i="0" dirty="0">
              <a:effectLst/>
              <a:latin typeface="Söhne"/>
            </a:endParaRPr>
          </a:p>
          <a:p>
            <a:r>
              <a:rPr lang="tr-TR" b="1" dirty="0"/>
              <a:t>Kaynaklar</a:t>
            </a:r>
          </a:p>
        </p:txBody>
      </p:sp>
      <p:sp>
        <p:nvSpPr>
          <p:cNvPr id="3" name="Başlık 2">
            <a:extLst>
              <a:ext uri="{FF2B5EF4-FFF2-40B4-BE49-F238E27FC236}">
                <a16:creationId xmlns:a16="http://schemas.microsoft.com/office/drawing/2014/main" id="{799A1D13-30D4-7E00-6E2C-F993C4B3623C}"/>
              </a:ext>
            </a:extLst>
          </p:cNvPr>
          <p:cNvSpPr>
            <a:spLocks noGrp="1"/>
          </p:cNvSpPr>
          <p:nvPr>
            <p:ph type="title"/>
          </p:nvPr>
        </p:nvSpPr>
        <p:spPr/>
        <p:txBody>
          <a:bodyPr/>
          <a:lstStyle/>
          <a:p>
            <a:r>
              <a:rPr lang="tr-TR" dirty="0"/>
              <a:t>SUNUM PLANI</a:t>
            </a:r>
          </a:p>
        </p:txBody>
      </p:sp>
    </p:spTree>
    <p:extLst>
      <p:ext uri="{BB962C8B-B14F-4D97-AF65-F5344CB8AC3E}">
        <p14:creationId xmlns:p14="http://schemas.microsoft.com/office/powerpoint/2010/main" val="4160472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DDA92A5-15E9-262B-88C9-743338425B21}"/>
              </a:ext>
            </a:extLst>
          </p:cNvPr>
          <p:cNvSpPr>
            <a:spLocks noGrp="1"/>
          </p:cNvSpPr>
          <p:nvPr>
            <p:ph idx="1"/>
          </p:nvPr>
        </p:nvSpPr>
        <p:spPr/>
        <p:txBody>
          <a:bodyPr/>
          <a:lstStyle/>
          <a:p>
            <a:pPr marL="0" indent="0">
              <a:buNone/>
            </a:pPr>
            <a:r>
              <a:rPr lang="tr-TR" b="1" dirty="0"/>
              <a:t>J. Beck (2014) otomatik düşüncelerin genel özelliklerinin şöyle sıralamaktadır: </a:t>
            </a:r>
          </a:p>
          <a:p>
            <a:pPr marL="0" indent="0">
              <a:buNone/>
            </a:pPr>
            <a:r>
              <a:rPr lang="tr-TR" dirty="0"/>
              <a:t>1. Otomatik düşünceler genel olarak </a:t>
            </a:r>
            <a:r>
              <a:rPr lang="tr-TR" b="1" dirty="0"/>
              <a:t>kısa</a:t>
            </a:r>
            <a:r>
              <a:rPr lang="tr-TR" dirty="0"/>
              <a:t> ve </a:t>
            </a:r>
            <a:r>
              <a:rPr lang="tr-TR" b="1" dirty="0"/>
              <a:t>nettir</a:t>
            </a:r>
            <a:r>
              <a:rPr lang="tr-TR" dirty="0"/>
              <a:t>. </a:t>
            </a:r>
          </a:p>
          <a:p>
            <a:pPr marL="0" indent="0">
              <a:buNone/>
            </a:pPr>
            <a:r>
              <a:rPr lang="tr-TR" dirty="0"/>
              <a:t>2. Yorumdan ziyade bir </a:t>
            </a:r>
            <a:r>
              <a:rPr lang="tr-TR" b="1" dirty="0"/>
              <a:t>yargı</a:t>
            </a:r>
            <a:r>
              <a:rPr lang="tr-TR" dirty="0"/>
              <a:t> içerir (benim aptal olduğumu düşündüler gibi). </a:t>
            </a:r>
          </a:p>
          <a:p>
            <a:pPr marL="0" indent="0">
              <a:buNone/>
            </a:pPr>
            <a:r>
              <a:rPr lang="tr-TR" dirty="0"/>
              <a:t>3. Genel olarak </a:t>
            </a:r>
            <a:r>
              <a:rPr lang="tr-TR" b="1" dirty="0"/>
              <a:t>yanlış</a:t>
            </a:r>
            <a:r>
              <a:rPr lang="tr-TR" dirty="0"/>
              <a:t> ya da </a:t>
            </a:r>
            <a:r>
              <a:rPr lang="tr-TR" b="1" dirty="0"/>
              <a:t>abartılı</a:t>
            </a:r>
            <a:r>
              <a:rPr lang="tr-TR" dirty="0"/>
              <a:t> olmasına rağmen bize doğru gibi gelir ve üzerinde</a:t>
            </a:r>
          </a:p>
          <a:p>
            <a:pPr marL="0" indent="0">
              <a:buNone/>
            </a:pPr>
            <a:r>
              <a:rPr lang="tr-TR" b="1" dirty="0"/>
              <a:t>düşünmeden</a:t>
            </a:r>
            <a:r>
              <a:rPr lang="tr-TR" dirty="0"/>
              <a:t> </a:t>
            </a:r>
            <a:r>
              <a:rPr lang="tr-TR" b="1" dirty="0"/>
              <a:t>kabul</a:t>
            </a:r>
            <a:r>
              <a:rPr lang="tr-TR" dirty="0"/>
              <a:t> </a:t>
            </a:r>
            <a:r>
              <a:rPr lang="tr-TR" b="1" dirty="0"/>
              <a:t>etme</a:t>
            </a:r>
            <a:r>
              <a:rPr lang="tr-TR" dirty="0"/>
              <a:t> eğiliminde oluruz. </a:t>
            </a:r>
          </a:p>
          <a:p>
            <a:pPr marL="0" indent="0">
              <a:buNone/>
            </a:pPr>
            <a:r>
              <a:rPr lang="tr-TR" dirty="0"/>
              <a:t>4. Genelde </a:t>
            </a:r>
            <a:r>
              <a:rPr lang="tr-TR" b="1" dirty="0"/>
              <a:t>sözel</a:t>
            </a:r>
            <a:r>
              <a:rPr lang="tr-TR" dirty="0"/>
              <a:t> şekilde zihnimizden geçen otomatik düşünceler zaman zaman </a:t>
            </a:r>
            <a:r>
              <a:rPr lang="tr-TR" b="1" dirty="0"/>
              <a:t>görüntü</a:t>
            </a:r>
            <a:r>
              <a:rPr lang="tr-TR" dirty="0"/>
              <a:t> şeklinde de olabilir (asansörde nefessiz kalmış halinin zihinde canlanması gibi) . </a:t>
            </a:r>
          </a:p>
          <a:p>
            <a:pPr marL="0" indent="0">
              <a:buNone/>
            </a:pPr>
            <a:r>
              <a:rPr lang="tr-TR" dirty="0"/>
              <a:t>5. Otomatik düşünceler genel olarak duygu ile paraleldir. Hissettiğiniz duygu size düşüncenizi</a:t>
            </a:r>
          </a:p>
          <a:p>
            <a:pPr marL="0" indent="0">
              <a:buNone/>
            </a:pPr>
            <a:r>
              <a:rPr lang="tr-TR" dirty="0"/>
              <a:t>belirleme de yardımcı olabilir. </a:t>
            </a:r>
          </a:p>
          <a:p>
            <a:pPr marL="0" indent="0">
              <a:buNone/>
            </a:pPr>
            <a:r>
              <a:rPr lang="tr-TR" dirty="0"/>
              <a:t>6. Bizi rahatsız ettiğini düşündüğümüz olay/durumdan ziyade otomatik düşünceler duygu ve</a:t>
            </a:r>
          </a:p>
          <a:p>
            <a:pPr marL="0" indent="0">
              <a:buNone/>
            </a:pPr>
            <a:r>
              <a:rPr lang="tr-TR" dirty="0"/>
              <a:t>davranışlarımızın temel belirleyicisidir . </a:t>
            </a:r>
          </a:p>
        </p:txBody>
      </p:sp>
      <p:sp>
        <p:nvSpPr>
          <p:cNvPr id="3" name="Başlık 2">
            <a:extLst>
              <a:ext uri="{FF2B5EF4-FFF2-40B4-BE49-F238E27FC236}">
                <a16:creationId xmlns:a16="http://schemas.microsoft.com/office/drawing/2014/main" id="{73042AF4-E32C-CE15-06FA-2336B6A9B926}"/>
              </a:ext>
            </a:extLst>
          </p:cNvPr>
          <p:cNvSpPr>
            <a:spLocks noGrp="1"/>
          </p:cNvSpPr>
          <p:nvPr>
            <p:ph type="title"/>
          </p:nvPr>
        </p:nvSpPr>
        <p:spPr/>
        <p:txBody>
          <a:bodyPr/>
          <a:lstStyle/>
          <a:p>
            <a:r>
              <a:rPr lang="tr-TR" dirty="0"/>
              <a:t>OTOMATİK DÜŞÜNCELER</a:t>
            </a:r>
          </a:p>
        </p:txBody>
      </p:sp>
    </p:spTree>
    <p:extLst>
      <p:ext uri="{BB962C8B-B14F-4D97-AF65-F5344CB8AC3E}">
        <p14:creationId xmlns:p14="http://schemas.microsoft.com/office/powerpoint/2010/main" val="1089249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8765D759-BD76-E800-2052-B74DC378513A}"/>
              </a:ext>
            </a:extLst>
          </p:cNvPr>
          <p:cNvSpPr>
            <a:spLocks noGrp="1"/>
          </p:cNvSpPr>
          <p:nvPr>
            <p:ph type="title"/>
          </p:nvPr>
        </p:nvSpPr>
        <p:spPr/>
        <p:txBody>
          <a:bodyPr/>
          <a:lstStyle/>
          <a:p>
            <a:r>
              <a:rPr lang="tr-TR" dirty="0"/>
              <a:t>OTOMATİK DÜŞÜNCELER</a:t>
            </a:r>
          </a:p>
        </p:txBody>
      </p:sp>
      <p:graphicFrame>
        <p:nvGraphicFramePr>
          <p:cNvPr id="4" name="Tablo 3">
            <a:extLst>
              <a:ext uri="{FF2B5EF4-FFF2-40B4-BE49-F238E27FC236}">
                <a16:creationId xmlns:a16="http://schemas.microsoft.com/office/drawing/2014/main" id="{0D33491B-549D-DA55-C12D-DA094903E56C}"/>
              </a:ext>
            </a:extLst>
          </p:cNvPr>
          <p:cNvGraphicFramePr>
            <a:graphicFrameLocks noGrp="1"/>
          </p:cNvGraphicFramePr>
          <p:nvPr>
            <p:extLst>
              <p:ext uri="{D42A27DB-BD31-4B8C-83A1-F6EECF244321}">
                <p14:modId xmlns:p14="http://schemas.microsoft.com/office/powerpoint/2010/main" val="418026152"/>
              </p:ext>
            </p:extLst>
          </p:nvPr>
        </p:nvGraphicFramePr>
        <p:xfrm>
          <a:off x="838202" y="1512338"/>
          <a:ext cx="10613920" cy="3833323"/>
        </p:xfrm>
        <a:graphic>
          <a:graphicData uri="http://schemas.openxmlformats.org/drawingml/2006/table">
            <a:tbl>
              <a:tblPr firstRow="1" bandRow="1">
                <a:tableStyleId>{5940675A-B579-460E-94D1-54222C63F5DA}</a:tableStyleId>
              </a:tblPr>
              <a:tblGrid>
                <a:gridCol w="2122784">
                  <a:extLst>
                    <a:ext uri="{9D8B030D-6E8A-4147-A177-3AD203B41FA5}">
                      <a16:colId xmlns:a16="http://schemas.microsoft.com/office/drawing/2014/main" val="2084704082"/>
                    </a:ext>
                  </a:extLst>
                </a:gridCol>
                <a:gridCol w="2122784">
                  <a:extLst>
                    <a:ext uri="{9D8B030D-6E8A-4147-A177-3AD203B41FA5}">
                      <a16:colId xmlns:a16="http://schemas.microsoft.com/office/drawing/2014/main" val="2984365193"/>
                    </a:ext>
                  </a:extLst>
                </a:gridCol>
                <a:gridCol w="2122784">
                  <a:extLst>
                    <a:ext uri="{9D8B030D-6E8A-4147-A177-3AD203B41FA5}">
                      <a16:colId xmlns:a16="http://schemas.microsoft.com/office/drawing/2014/main" val="1672313328"/>
                    </a:ext>
                  </a:extLst>
                </a:gridCol>
                <a:gridCol w="2122784">
                  <a:extLst>
                    <a:ext uri="{9D8B030D-6E8A-4147-A177-3AD203B41FA5}">
                      <a16:colId xmlns:a16="http://schemas.microsoft.com/office/drawing/2014/main" val="330471781"/>
                    </a:ext>
                  </a:extLst>
                </a:gridCol>
                <a:gridCol w="2122784">
                  <a:extLst>
                    <a:ext uri="{9D8B030D-6E8A-4147-A177-3AD203B41FA5}">
                      <a16:colId xmlns:a16="http://schemas.microsoft.com/office/drawing/2014/main" val="3297686561"/>
                    </a:ext>
                  </a:extLst>
                </a:gridCol>
              </a:tblGrid>
              <a:tr h="1574647">
                <a:tc>
                  <a:txBody>
                    <a:bodyPr/>
                    <a:lstStyle/>
                    <a:p>
                      <a:r>
                        <a:rPr lang="tr-TR" dirty="0"/>
                        <a:t>OLAY / DURUM</a:t>
                      </a:r>
                    </a:p>
                    <a:p>
                      <a:r>
                        <a:rPr lang="tr-TR" dirty="0"/>
                        <a:t>NE OLDU?</a:t>
                      </a:r>
                    </a:p>
                  </a:txBody>
                  <a:tcPr/>
                </a:tc>
                <a:tc>
                  <a:txBody>
                    <a:bodyPr/>
                    <a:lstStyle/>
                    <a:p>
                      <a:r>
                        <a:rPr lang="tr-TR" dirty="0"/>
                        <a:t>OTOMATİK DÜŞÜNCEM</a:t>
                      </a:r>
                    </a:p>
                    <a:p>
                      <a:r>
                        <a:rPr lang="tr-TR" dirty="0"/>
                        <a:t>O AN AKLIMDAN NE GEÇTİ?</a:t>
                      </a:r>
                    </a:p>
                  </a:txBody>
                  <a:tcPr/>
                </a:tc>
                <a:tc>
                  <a:txBody>
                    <a:bodyPr/>
                    <a:lstStyle/>
                    <a:p>
                      <a:r>
                        <a:rPr lang="tr-TR" dirty="0"/>
                        <a:t>HANGİ ÇARPITMA?</a:t>
                      </a:r>
                    </a:p>
                    <a:p>
                      <a:endParaRPr lang="tr-TR" dirty="0"/>
                    </a:p>
                  </a:txBody>
                  <a:tcPr/>
                </a:tc>
                <a:tc>
                  <a:txBody>
                    <a:bodyPr/>
                    <a:lstStyle/>
                    <a:p>
                      <a:r>
                        <a:rPr lang="tr-TR" dirty="0"/>
                        <a:t>DUYGULARIM</a:t>
                      </a:r>
                    </a:p>
                    <a:p>
                      <a:r>
                        <a:rPr lang="tr-TR" dirty="0"/>
                        <a:t>NE HİSSETTİM % ?</a:t>
                      </a:r>
                    </a:p>
                  </a:txBody>
                  <a:tcPr/>
                </a:tc>
                <a:tc>
                  <a:txBody>
                    <a:bodyPr/>
                    <a:lstStyle/>
                    <a:p>
                      <a:r>
                        <a:rPr lang="tr-TR" dirty="0"/>
                        <a:t>DAVRANIŞIM</a:t>
                      </a:r>
                    </a:p>
                    <a:p>
                      <a:r>
                        <a:rPr lang="tr-TR" dirty="0"/>
                        <a:t>OLAYIN SONUNDA NE YAPTIM?</a:t>
                      </a:r>
                    </a:p>
                  </a:txBody>
                  <a:tcPr/>
                </a:tc>
                <a:extLst>
                  <a:ext uri="{0D108BD9-81ED-4DB2-BD59-A6C34878D82A}">
                    <a16:rowId xmlns:a16="http://schemas.microsoft.com/office/drawing/2014/main" val="3568888247"/>
                  </a:ext>
                </a:extLst>
              </a:tr>
              <a:tr h="2258676">
                <a:tc>
                  <a:txBody>
                    <a:bodyPr/>
                    <a:lstStyle/>
                    <a:p>
                      <a:r>
                        <a:rPr lang="tr-TR" dirty="0"/>
                        <a:t>Sınavdan Beklediğim Notu Alamadım</a:t>
                      </a:r>
                    </a:p>
                  </a:txBody>
                  <a:tcPr/>
                </a:tc>
                <a:tc>
                  <a:txBody>
                    <a:bodyPr/>
                    <a:lstStyle/>
                    <a:p>
                      <a:r>
                        <a:rPr lang="tr-TR" dirty="0"/>
                        <a:t>Okulu Bitiremeyeceğim</a:t>
                      </a:r>
                    </a:p>
                  </a:txBody>
                  <a:tcPr/>
                </a:tc>
                <a:tc>
                  <a:txBody>
                    <a:bodyPr/>
                    <a:lstStyle/>
                    <a:p>
                      <a:r>
                        <a:rPr lang="tr-TR" dirty="0"/>
                        <a:t>Felaketleştirme</a:t>
                      </a:r>
                    </a:p>
                  </a:txBody>
                  <a:tcPr/>
                </a:tc>
                <a:tc>
                  <a:txBody>
                    <a:bodyPr/>
                    <a:lstStyle/>
                    <a:p>
                      <a:r>
                        <a:rPr lang="tr-TR" dirty="0"/>
                        <a:t>Üzüntü %60</a:t>
                      </a:r>
                    </a:p>
                    <a:p>
                      <a:r>
                        <a:rPr lang="tr-TR" dirty="0"/>
                        <a:t>Kaygı %70</a:t>
                      </a:r>
                    </a:p>
                  </a:txBody>
                  <a:tcPr/>
                </a:tc>
                <a:tc>
                  <a:txBody>
                    <a:bodyPr/>
                    <a:lstStyle/>
                    <a:p>
                      <a:r>
                        <a:rPr lang="tr-TR" dirty="0"/>
                        <a:t>Ders Çalışmaktan Vazgeçtim</a:t>
                      </a:r>
                    </a:p>
                  </a:txBody>
                  <a:tcPr/>
                </a:tc>
                <a:extLst>
                  <a:ext uri="{0D108BD9-81ED-4DB2-BD59-A6C34878D82A}">
                    <a16:rowId xmlns:a16="http://schemas.microsoft.com/office/drawing/2014/main" val="3581550963"/>
                  </a:ext>
                </a:extLst>
              </a:tr>
            </a:tbl>
          </a:graphicData>
        </a:graphic>
      </p:graphicFrame>
    </p:spTree>
    <p:extLst>
      <p:ext uri="{BB962C8B-B14F-4D97-AF65-F5344CB8AC3E}">
        <p14:creationId xmlns:p14="http://schemas.microsoft.com/office/powerpoint/2010/main" val="166179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25D5063-880D-102D-EA37-E8AD3A570138}"/>
              </a:ext>
            </a:extLst>
          </p:cNvPr>
          <p:cNvSpPr>
            <a:spLocks noGrp="1"/>
          </p:cNvSpPr>
          <p:nvPr>
            <p:ph idx="1"/>
          </p:nvPr>
        </p:nvSpPr>
        <p:spPr/>
        <p:txBody>
          <a:bodyPr>
            <a:normAutofit/>
          </a:bodyPr>
          <a:lstStyle/>
          <a:p>
            <a:r>
              <a:rPr lang="tr-TR" sz="2400" dirty="0"/>
              <a:t>Düşünce hataları ya da bilişsel çarpıtmalar insanların olaylara karşı yaygın olarak kullandığı yanlı çıkarımlardır. </a:t>
            </a:r>
          </a:p>
          <a:p>
            <a:r>
              <a:rPr lang="tr-TR" sz="2400" dirty="0"/>
              <a:t>Aslında çarpıtmalarımızı farklı renklerde üretilmiş güneş gözlüklerine benzetebiliriz. </a:t>
            </a:r>
          </a:p>
          <a:p>
            <a:r>
              <a:rPr lang="tr-TR" sz="2400" dirty="0"/>
              <a:t>Siyah, yeşil, kırmızı hatta pembe renkli camlara sahip güneş gözlüklerini düşünün. </a:t>
            </a:r>
          </a:p>
          <a:p>
            <a:r>
              <a:rPr lang="tr-TR" sz="2400" dirty="0"/>
              <a:t>Dünyaya bu gözlüklerle baktığımızda etrafımızı yeşil, pembe ya da karanlık görürüz. </a:t>
            </a:r>
          </a:p>
          <a:p>
            <a:r>
              <a:rPr lang="tr-TR" sz="2400" dirty="0"/>
              <a:t>Oysa dünya, gerçekte bu renklerde değildir</a:t>
            </a:r>
          </a:p>
        </p:txBody>
      </p:sp>
      <p:sp>
        <p:nvSpPr>
          <p:cNvPr id="3" name="Başlık 2">
            <a:extLst>
              <a:ext uri="{FF2B5EF4-FFF2-40B4-BE49-F238E27FC236}">
                <a16:creationId xmlns:a16="http://schemas.microsoft.com/office/drawing/2014/main" id="{312EDB93-D46C-611C-C8C5-37A9A2BA027F}"/>
              </a:ext>
            </a:extLst>
          </p:cNvPr>
          <p:cNvSpPr>
            <a:spLocks noGrp="1"/>
          </p:cNvSpPr>
          <p:nvPr>
            <p:ph type="title"/>
          </p:nvPr>
        </p:nvSpPr>
        <p:spPr/>
        <p:txBody>
          <a:bodyPr/>
          <a:lstStyle/>
          <a:p>
            <a:r>
              <a:rPr lang="tr-TR" dirty="0"/>
              <a:t>BİLİŞSEL ÇARPITMALAR (DÜŞÜNCE HATALARI)</a:t>
            </a:r>
          </a:p>
        </p:txBody>
      </p:sp>
    </p:spTree>
    <p:extLst>
      <p:ext uri="{BB962C8B-B14F-4D97-AF65-F5344CB8AC3E}">
        <p14:creationId xmlns:p14="http://schemas.microsoft.com/office/powerpoint/2010/main" val="3139857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EF11095-FE7A-0F67-B39E-F3000DA6BADE}"/>
              </a:ext>
            </a:extLst>
          </p:cNvPr>
          <p:cNvSpPr>
            <a:spLocks noGrp="1"/>
          </p:cNvSpPr>
          <p:nvPr>
            <p:ph idx="1"/>
          </p:nvPr>
        </p:nvSpPr>
        <p:spPr>
          <a:xfrm>
            <a:off x="838200" y="997528"/>
            <a:ext cx="10613922" cy="5702530"/>
          </a:xfrm>
        </p:spPr>
        <p:txBody>
          <a:bodyPr/>
          <a:lstStyle/>
          <a:p>
            <a:r>
              <a:rPr lang="tr-TR" dirty="0"/>
              <a:t>Etrafımızda olanlara güneş gözlükleri ile bakmak çoğu zaman sıkıntı yaratmayabilir. </a:t>
            </a:r>
          </a:p>
          <a:p>
            <a:r>
              <a:rPr lang="tr-TR" dirty="0"/>
              <a:t>Diğer bir ifade güneş gözlüklerinizin olması ve bunu zaman zaman kullanmanız tek başına bir sorun değildir. </a:t>
            </a:r>
          </a:p>
          <a:p>
            <a:r>
              <a:rPr lang="tr-TR" dirty="0"/>
              <a:t>Bu çerçevede düşünce hatalarına sahip olmak bir hastalık göstergesi olarak değerlendirilmez. </a:t>
            </a:r>
          </a:p>
          <a:p>
            <a:r>
              <a:rPr lang="tr-TR" dirty="0"/>
              <a:t>Hatta, hepimiz bu hataları zaman zaman yaparız. </a:t>
            </a:r>
          </a:p>
          <a:p>
            <a:r>
              <a:rPr lang="tr-TR" dirty="0"/>
              <a:t>Ancak bilişsel çarpıtmaları sıklıkla kullandığımızda sorunlar yaşarız. </a:t>
            </a:r>
          </a:p>
          <a:p>
            <a:r>
              <a:rPr lang="tr-TR" dirty="0"/>
              <a:t>Aynı karanlık bir ortamda siyah güneş gözlüğü takmak gibi düşünebilirsiniz</a:t>
            </a:r>
          </a:p>
          <a:p>
            <a:r>
              <a:rPr lang="tr-TR" dirty="0"/>
              <a:t>Bilişsel çarpıtmaların bazı temel özellikleri vardır. Bunlar ; </a:t>
            </a:r>
          </a:p>
          <a:p>
            <a:pPr lvl="1"/>
            <a:r>
              <a:rPr lang="tr-TR" dirty="0"/>
              <a:t>Bilişsel çarpıtmalar her insanda bulunur ve oldukça normaldir. </a:t>
            </a:r>
          </a:p>
          <a:p>
            <a:pPr lvl="1"/>
            <a:r>
              <a:rPr lang="tr-TR" dirty="0"/>
              <a:t>Bilişsel çarpıtmaları sıklıkla ve her durumda kullanmak problem yaratan bir durumdur. </a:t>
            </a:r>
          </a:p>
          <a:p>
            <a:pPr lvl="1"/>
            <a:r>
              <a:rPr lang="tr-TR" dirty="0"/>
              <a:t>Bir düşünce birden fazla çarpıtmayı bir arada bulundurabilir.</a:t>
            </a:r>
          </a:p>
        </p:txBody>
      </p:sp>
      <p:sp>
        <p:nvSpPr>
          <p:cNvPr id="3" name="Başlık 2">
            <a:extLst>
              <a:ext uri="{FF2B5EF4-FFF2-40B4-BE49-F238E27FC236}">
                <a16:creationId xmlns:a16="http://schemas.microsoft.com/office/drawing/2014/main" id="{096CA662-6CAC-2A66-3E44-F5510BEDFB2D}"/>
              </a:ext>
            </a:extLst>
          </p:cNvPr>
          <p:cNvSpPr>
            <a:spLocks noGrp="1"/>
          </p:cNvSpPr>
          <p:nvPr>
            <p:ph type="title"/>
          </p:nvPr>
        </p:nvSpPr>
        <p:spPr/>
        <p:txBody>
          <a:bodyPr/>
          <a:lstStyle/>
          <a:p>
            <a:r>
              <a:rPr lang="tr-TR" dirty="0"/>
              <a:t>BİLİŞSEL ÇARPITMALAR (DÜŞÜNCE HATALARI)</a:t>
            </a:r>
          </a:p>
        </p:txBody>
      </p:sp>
    </p:spTree>
    <p:extLst>
      <p:ext uri="{BB962C8B-B14F-4D97-AF65-F5344CB8AC3E}">
        <p14:creationId xmlns:p14="http://schemas.microsoft.com/office/powerpoint/2010/main" val="1553044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08955D6F-FED1-C620-CB53-F3A937C4808E}"/>
              </a:ext>
            </a:extLst>
          </p:cNvPr>
          <p:cNvSpPr>
            <a:spLocks noGrp="1"/>
          </p:cNvSpPr>
          <p:nvPr>
            <p:ph idx="1"/>
          </p:nvPr>
        </p:nvSpPr>
        <p:spPr>
          <a:xfrm>
            <a:off x="838200" y="1163781"/>
            <a:ext cx="10613922" cy="1109117"/>
          </a:xfrm>
          <a:solidFill>
            <a:schemeClr val="accent6">
              <a:lumMod val="20000"/>
              <a:lumOff val="80000"/>
            </a:schemeClr>
          </a:solidFill>
        </p:spPr>
        <p:txBody>
          <a:bodyPr>
            <a:normAutofit/>
          </a:bodyPr>
          <a:lstStyle/>
          <a:p>
            <a:r>
              <a:rPr lang="tr-TR" b="1" dirty="0"/>
              <a:t>Ya hep ya hiç : </a:t>
            </a:r>
            <a:r>
              <a:rPr lang="tr-TR" dirty="0"/>
              <a:t>Bu çarpıtma olayları siyah ya da beyaz görmek olarak ifade edilebilir. Bu çarpıtmayı kullandığınızda sizin için gri renk yoktur. İnsanlar ya iyidir ya da kötü; ya size aşıktır ya da nefret ediyordur</a:t>
            </a:r>
          </a:p>
        </p:txBody>
      </p:sp>
      <p:sp>
        <p:nvSpPr>
          <p:cNvPr id="3" name="Başlık 2">
            <a:extLst>
              <a:ext uri="{FF2B5EF4-FFF2-40B4-BE49-F238E27FC236}">
                <a16:creationId xmlns:a16="http://schemas.microsoft.com/office/drawing/2014/main" id="{EF7B90B8-C5DF-16C1-4A99-A6037A3D3919}"/>
              </a:ext>
            </a:extLst>
          </p:cNvPr>
          <p:cNvSpPr>
            <a:spLocks noGrp="1"/>
          </p:cNvSpPr>
          <p:nvPr>
            <p:ph type="title"/>
          </p:nvPr>
        </p:nvSpPr>
        <p:spPr/>
        <p:txBody>
          <a:bodyPr/>
          <a:lstStyle/>
          <a:p>
            <a:r>
              <a:rPr lang="tr-TR" dirty="0"/>
              <a:t>BİLİŞSEL ÇARPITMALAR (DÜŞÜNCE HATALARI)</a:t>
            </a:r>
          </a:p>
        </p:txBody>
      </p:sp>
      <p:sp>
        <p:nvSpPr>
          <p:cNvPr id="4" name="İçerik Yer Tutucusu 1">
            <a:extLst>
              <a:ext uri="{FF2B5EF4-FFF2-40B4-BE49-F238E27FC236}">
                <a16:creationId xmlns:a16="http://schemas.microsoft.com/office/drawing/2014/main" id="{449044CB-8F75-096F-AB4B-390A6EA6DE5E}"/>
              </a:ext>
            </a:extLst>
          </p:cNvPr>
          <p:cNvSpPr txBox="1">
            <a:spLocks/>
          </p:cNvSpPr>
          <p:nvPr/>
        </p:nvSpPr>
        <p:spPr>
          <a:xfrm>
            <a:off x="838200" y="2496591"/>
            <a:ext cx="10613922" cy="708716"/>
          </a:xfrm>
          <a:prstGeom prst="rect">
            <a:avLst/>
          </a:prstGeom>
          <a:solidFill>
            <a:schemeClr val="accent5">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b="1" dirty="0"/>
              <a:t>Felaketleştirme :</a:t>
            </a:r>
            <a:r>
              <a:rPr lang="tr-TR" dirty="0"/>
              <a:t> Olayların sonuçlarını olduğundan daha kötü görme eğilimidir. Virüs kaparsam kesin ölürüm düşüncesi felaketleştirmeye örnektir</a:t>
            </a:r>
          </a:p>
        </p:txBody>
      </p:sp>
      <p:sp>
        <p:nvSpPr>
          <p:cNvPr id="7" name="İçerik Yer Tutucusu 1">
            <a:extLst>
              <a:ext uri="{FF2B5EF4-FFF2-40B4-BE49-F238E27FC236}">
                <a16:creationId xmlns:a16="http://schemas.microsoft.com/office/drawing/2014/main" id="{A189E705-1824-AFEC-FFFD-F4B6244E0535}"/>
              </a:ext>
            </a:extLst>
          </p:cNvPr>
          <p:cNvSpPr txBox="1">
            <a:spLocks/>
          </p:cNvSpPr>
          <p:nvPr/>
        </p:nvSpPr>
        <p:spPr>
          <a:xfrm>
            <a:off x="838200" y="3429000"/>
            <a:ext cx="10613922" cy="1185013"/>
          </a:xfrm>
          <a:prstGeom prst="rect">
            <a:avLst/>
          </a:prstGeom>
          <a:solidFill>
            <a:schemeClr val="accent4">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b="1" dirty="0"/>
              <a:t>Aşırı Genelleme : </a:t>
            </a:r>
            <a:r>
              <a:rPr lang="tr-TR" dirty="0"/>
              <a:t>Tek bir olaydan yola çıkarak büyük genellemelere ulaşmaktır. Tüm insanlar kötüdür düşüncesi bunun tipik bir örneğidir. Ya da çevrenizde bir COVID pozitif hasta duyduğunuzda tüm mahalle virüs kaptı düşüncesi bir genelleme örneğidir.</a:t>
            </a:r>
          </a:p>
        </p:txBody>
      </p:sp>
      <p:sp>
        <p:nvSpPr>
          <p:cNvPr id="8" name="İçerik Yer Tutucusu 1">
            <a:extLst>
              <a:ext uri="{FF2B5EF4-FFF2-40B4-BE49-F238E27FC236}">
                <a16:creationId xmlns:a16="http://schemas.microsoft.com/office/drawing/2014/main" id="{2C97DA6B-40D7-F89F-50F2-45B1796312F3}"/>
              </a:ext>
            </a:extLst>
          </p:cNvPr>
          <p:cNvSpPr txBox="1">
            <a:spLocks/>
          </p:cNvSpPr>
          <p:nvPr/>
        </p:nvSpPr>
        <p:spPr>
          <a:xfrm>
            <a:off x="838200" y="4837706"/>
            <a:ext cx="10613922" cy="1380214"/>
          </a:xfrm>
          <a:prstGeom prst="rect">
            <a:avLst/>
          </a:prstGeom>
          <a:solidFill>
            <a:schemeClr val="accent3">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b="1" dirty="0"/>
              <a:t>-</a:t>
            </a:r>
            <a:r>
              <a:rPr lang="tr-TR" b="1" dirty="0" err="1"/>
              <a:t>meli</a:t>
            </a:r>
            <a:r>
              <a:rPr lang="tr-TR" b="1" dirty="0"/>
              <a:t> -malı şeklinde düşünmek: </a:t>
            </a:r>
            <a:r>
              <a:rPr lang="tr-TR" dirty="0"/>
              <a:t>Bu çarpıtma sürekli olarak kendine zorunluluk içeren cümleler telkin etmektir. Bazı durumlarda başkalarından istediğimiz gibi düşünmesini ya da davranmasını beklemek olarak da karşımıza çıkar. Sürekli ellerimi yıkamalıyım, hata yapmamalıyım</a:t>
            </a:r>
          </a:p>
        </p:txBody>
      </p:sp>
    </p:spTree>
    <p:extLst>
      <p:ext uri="{BB962C8B-B14F-4D97-AF65-F5344CB8AC3E}">
        <p14:creationId xmlns:p14="http://schemas.microsoft.com/office/powerpoint/2010/main" val="240411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6E59C74-9D83-1954-807A-E7C0B5A66F75}"/>
              </a:ext>
            </a:extLst>
          </p:cNvPr>
          <p:cNvSpPr>
            <a:spLocks noGrp="1"/>
          </p:cNvSpPr>
          <p:nvPr>
            <p:ph idx="1"/>
          </p:nvPr>
        </p:nvSpPr>
        <p:spPr>
          <a:xfrm>
            <a:off x="838200" y="1325431"/>
            <a:ext cx="10613922" cy="1068634"/>
          </a:xfrm>
          <a:solidFill>
            <a:schemeClr val="accent1">
              <a:lumMod val="40000"/>
              <a:lumOff val="60000"/>
            </a:schemeClr>
          </a:solidFill>
        </p:spPr>
        <p:txBody>
          <a:bodyPr/>
          <a:lstStyle/>
          <a:p>
            <a:r>
              <a:rPr lang="tr-TR" b="1" dirty="0"/>
              <a:t>Ya olursa ? : </a:t>
            </a:r>
            <a:r>
              <a:rPr lang="tr-TR" dirty="0"/>
              <a:t>Bu bilişsel çarpıtma her durumdan kaygılanmayı ve ya olursa düşüncesi ile sürekli meşgul olmayı ifade eder. Ya hastalık bulaşmışsa ? Ya gerçekten hastaysam ama belirti göstermiyorsam ? gibi düşünceler bu çarpıtmaya örnektir</a:t>
            </a:r>
          </a:p>
        </p:txBody>
      </p:sp>
      <p:sp>
        <p:nvSpPr>
          <p:cNvPr id="3" name="Başlık 2">
            <a:extLst>
              <a:ext uri="{FF2B5EF4-FFF2-40B4-BE49-F238E27FC236}">
                <a16:creationId xmlns:a16="http://schemas.microsoft.com/office/drawing/2014/main" id="{D6A8CF64-3DEB-F96F-BAD2-0237AEAD7379}"/>
              </a:ext>
            </a:extLst>
          </p:cNvPr>
          <p:cNvSpPr>
            <a:spLocks noGrp="1"/>
          </p:cNvSpPr>
          <p:nvPr>
            <p:ph type="title"/>
          </p:nvPr>
        </p:nvSpPr>
        <p:spPr/>
        <p:txBody>
          <a:bodyPr/>
          <a:lstStyle/>
          <a:p>
            <a:r>
              <a:rPr lang="tr-TR" dirty="0"/>
              <a:t>BİLİŞSEL ÇARPITMALAR (DÜŞÜNCE HATALARI)</a:t>
            </a:r>
          </a:p>
        </p:txBody>
      </p:sp>
      <p:sp>
        <p:nvSpPr>
          <p:cNvPr id="4" name="İçerik Yer Tutucusu 1">
            <a:extLst>
              <a:ext uri="{FF2B5EF4-FFF2-40B4-BE49-F238E27FC236}">
                <a16:creationId xmlns:a16="http://schemas.microsoft.com/office/drawing/2014/main" id="{8BBE6F65-6BAA-88D9-0C05-028780291ECE}"/>
              </a:ext>
            </a:extLst>
          </p:cNvPr>
          <p:cNvSpPr txBox="1">
            <a:spLocks/>
          </p:cNvSpPr>
          <p:nvPr/>
        </p:nvSpPr>
        <p:spPr>
          <a:xfrm>
            <a:off x="838200" y="2554610"/>
            <a:ext cx="10613922" cy="874390"/>
          </a:xfrm>
          <a:prstGeom prst="rect">
            <a:avLst/>
          </a:prstGeom>
          <a:solidFill>
            <a:schemeClr val="accent4">
              <a:lumMod val="40000"/>
              <a:lumOff val="6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b="1" dirty="0"/>
              <a:t>Duygusal Çıkarım : </a:t>
            </a:r>
            <a:r>
              <a:rPr lang="tr-TR" dirty="0"/>
              <a:t>İnsanların hissettiklerinden yola çıkarak sonuçlara ulaşmasıdır. İçimde bir huzursuzluk var kötü bir şey olacak düşüncesi</a:t>
            </a:r>
          </a:p>
        </p:txBody>
      </p:sp>
      <p:sp>
        <p:nvSpPr>
          <p:cNvPr id="5" name="İçerik Yer Tutucusu 1">
            <a:extLst>
              <a:ext uri="{FF2B5EF4-FFF2-40B4-BE49-F238E27FC236}">
                <a16:creationId xmlns:a16="http://schemas.microsoft.com/office/drawing/2014/main" id="{4D26ECB8-954C-FF64-CFDB-7E53BD3997E0}"/>
              </a:ext>
            </a:extLst>
          </p:cNvPr>
          <p:cNvSpPr txBox="1">
            <a:spLocks/>
          </p:cNvSpPr>
          <p:nvPr/>
        </p:nvSpPr>
        <p:spPr>
          <a:xfrm>
            <a:off x="838200" y="3594448"/>
            <a:ext cx="10613922" cy="1370103"/>
          </a:xfrm>
          <a:prstGeom prst="rect">
            <a:avLst/>
          </a:prstGeom>
          <a:solidFill>
            <a:schemeClr val="accent2">
              <a:lumMod val="60000"/>
              <a:lumOff val="4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b="1" dirty="0"/>
              <a:t>Olumluyu görmeme : </a:t>
            </a:r>
            <a:r>
              <a:rPr lang="tr-TR" dirty="0"/>
              <a:t>Yaşam olaylarına tek pencereden bakma ve olumlu durumları göz ardı etmektir. Bu çarpıtma aktif olduğunda yaşamımızdaki olumlu gelişmeleri görmezden gelir ya da küçümseriz. Hastalık belirtileri azaldığında bu sadece geçici bir gerileme düşüncesi</a:t>
            </a:r>
          </a:p>
        </p:txBody>
      </p:sp>
      <p:sp>
        <p:nvSpPr>
          <p:cNvPr id="6" name="İçerik Yer Tutucusu 1">
            <a:extLst>
              <a:ext uri="{FF2B5EF4-FFF2-40B4-BE49-F238E27FC236}">
                <a16:creationId xmlns:a16="http://schemas.microsoft.com/office/drawing/2014/main" id="{991C2D3D-DF67-9557-9DDE-9DC0DD88B08C}"/>
              </a:ext>
            </a:extLst>
          </p:cNvPr>
          <p:cNvSpPr txBox="1">
            <a:spLocks/>
          </p:cNvSpPr>
          <p:nvPr/>
        </p:nvSpPr>
        <p:spPr>
          <a:xfrm>
            <a:off x="838200" y="5129999"/>
            <a:ext cx="10613922" cy="1068634"/>
          </a:xfrm>
          <a:prstGeom prst="rect">
            <a:avLst/>
          </a:prstGeom>
          <a:solidFill>
            <a:schemeClr val="accent6">
              <a:lumMod val="40000"/>
              <a:lumOff val="6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b="1" dirty="0"/>
              <a:t>Falcılık : </a:t>
            </a:r>
            <a:r>
              <a:rPr lang="tr-TR" dirty="0"/>
              <a:t>Ortada yeterli kanıt yok iken çıkarımlarda bulunmaktır. Kesin hasta olacağım, beni kesin işten çıkaracaklar gibi düşünceler</a:t>
            </a:r>
          </a:p>
        </p:txBody>
      </p:sp>
    </p:spTree>
    <p:extLst>
      <p:ext uri="{BB962C8B-B14F-4D97-AF65-F5344CB8AC3E}">
        <p14:creationId xmlns:p14="http://schemas.microsoft.com/office/powerpoint/2010/main" val="233147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AB9C20AB-A548-3C97-DDD7-F92669EA8819}"/>
              </a:ext>
            </a:extLst>
          </p:cNvPr>
          <p:cNvSpPr>
            <a:spLocks noGrp="1"/>
          </p:cNvSpPr>
          <p:nvPr>
            <p:ph type="title"/>
          </p:nvPr>
        </p:nvSpPr>
        <p:spPr/>
        <p:txBody>
          <a:bodyPr/>
          <a:lstStyle/>
          <a:p>
            <a:r>
              <a:rPr lang="tr-TR" dirty="0"/>
              <a:t>STRES YARATAN BU DÜŞÜNCELERLE NE YAPALIM ?????????</a:t>
            </a:r>
          </a:p>
        </p:txBody>
      </p:sp>
      <p:sp>
        <p:nvSpPr>
          <p:cNvPr id="4" name="Oval 3">
            <a:extLst>
              <a:ext uri="{FF2B5EF4-FFF2-40B4-BE49-F238E27FC236}">
                <a16:creationId xmlns:a16="http://schemas.microsoft.com/office/drawing/2014/main" id="{B6734BC3-4BBF-BF8C-BCFB-3024B67B9161}"/>
              </a:ext>
            </a:extLst>
          </p:cNvPr>
          <p:cNvSpPr/>
          <p:nvPr/>
        </p:nvSpPr>
        <p:spPr>
          <a:xfrm>
            <a:off x="1047404" y="1612668"/>
            <a:ext cx="4804756" cy="4806000"/>
          </a:xfrm>
          <a:prstGeom prst="ellipse">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4400" dirty="0"/>
              <a:t>ŞİMDİKİ </a:t>
            </a:r>
          </a:p>
          <a:p>
            <a:pPr algn="ctr"/>
            <a:r>
              <a:rPr lang="tr-TR" sz="4400" dirty="0"/>
              <a:t>ZAMANIN </a:t>
            </a:r>
          </a:p>
          <a:p>
            <a:pPr algn="ctr"/>
            <a:r>
              <a:rPr lang="tr-TR" sz="4400" dirty="0"/>
              <a:t>FARKINDALIĞI</a:t>
            </a:r>
            <a:endParaRPr lang="tr-TR" dirty="0"/>
          </a:p>
        </p:txBody>
      </p:sp>
      <p:sp>
        <p:nvSpPr>
          <p:cNvPr id="5" name="Oval 4">
            <a:extLst>
              <a:ext uri="{FF2B5EF4-FFF2-40B4-BE49-F238E27FC236}">
                <a16:creationId xmlns:a16="http://schemas.microsoft.com/office/drawing/2014/main" id="{41EDBEAF-FF21-7165-5AB2-8A327B4D6432}"/>
              </a:ext>
            </a:extLst>
          </p:cNvPr>
          <p:cNvSpPr/>
          <p:nvPr/>
        </p:nvSpPr>
        <p:spPr>
          <a:xfrm>
            <a:off x="6339842" y="1612668"/>
            <a:ext cx="4804756" cy="4806000"/>
          </a:xfrm>
          <a:prstGeom prst="ellipse">
            <a:avLst/>
          </a:prstGeom>
          <a:solidFill>
            <a:schemeClr val="accent6">
              <a:lumMod val="75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4400" dirty="0"/>
              <a:t>STRES </a:t>
            </a:r>
          </a:p>
          <a:p>
            <a:pPr algn="ctr"/>
            <a:r>
              <a:rPr lang="tr-TR" sz="4400" dirty="0"/>
              <a:t>SAATİ</a:t>
            </a:r>
          </a:p>
        </p:txBody>
      </p:sp>
    </p:spTree>
    <p:extLst>
      <p:ext uri="{BB962C8B-B14F-4D97-AF65-F5344CB8AC3E}">
        <p14:creationId xmlns:p14="http://schemas.microsoft.com/office/powerpoint/2010/main" val="2444877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5B92794-E3A9-FAD1-F747-BE3CD1B069B1}"/>
              </a:ext>
            </a:extLst>
          </p:cNvPr>
          <p:cNvSpPr>
            <a:spLocks noGrp="1"/>
          </p:cNvSpPr>
          <p:nvPr>
            <p:ph idx="1"/>
          </p:nvPr>
        </p:nvSpPr>
        <p:spPr>
          <a:xfrm>
            <a:off x="838200" y="1325430"/>
            <a:ext cx="10613922" cy="5246129"/>
          </a:xfrm>
        </p:spPr>
        <p:txBody>
          <a:bodyPr>
            <a:normAutofit/>
          </a:bodyPr>
          <a:lstStyle/>
          <a:p>
            <a:r>
              <a:rPr lang="tr-TR" sz="2800" dirty="0"/>
              <a:t>Şimdiki zamanın farkındalığı, beklenmedik yer ve zamanlarda zihninize doluşan ve rahatsızlık veren düşüncelerle savaşmak yerine onları bir «</a:t>
            </a:r>
            <a:r>
              <a:rPr lang="tr-TR" sz="2800" b="1" dirty="0"/>
              <a:t>izleyici»</a:t>
            </a:r>
            <a:r>
              <a:rPr lang="tr-TR" sz="2800" dirty="0"/>
              <a:t> gibi görebilmeyi sağlamaktadır</a:t>
            </a:r>
          </a:p>
          <a:p>
            <a:r>
              <a:rPr lang="tr-TR" sz="2800" dirty="0"/>
              <a:t>Stres seviyenizin artmasına neden olan düşünceler aslında diğer düşünceler gibidir. Gün boyunca yüzlerce farklı konuda düşünürken stres yaşamıyor olabilirsiniz. Ancak bazı düşünceler söz konusu olduğunda onlara ayrı bir önem verirsiniz. Bu da stres seviyenizin yükselmesine neden olur.</a:t>
            </a:r>
          </a:p>
          <a:p>
            <a:r>
              <a:rPr lang="tr-TR" sz="2800" b="1" dirty="0"/>
              <a:t>«Şimdiki zaman farkındalığı stres yaratan düşünceleri diğer düşünceler gibi görmeyi içerir.» </a:t>
            </a:r>
            <a:r>
              <a:rPr lang="tr-TR" sz="2800" dirty="0"/>
              <a:t>Yani düşünceyi gerçeklikten ayırmayı ve düşünceyi sadece bir düşünce olarak görebilmeyi ifade eder.</a:t>
            </a:r>
          </a:p>
        </p:txBody>
      </p:sp>
      <p:sp>
        <p:nvSpPr>
          <p:cNvPr id="3" name="Başlık 2">
            <a:extLst>
              <a:ext uri="{FF2B5EF4-FFF2-40B4-BE49-F238E27FC236}">
                <a16:creationId xmlns:a16="http://schemas.microsoft.com/office/drawing/2014/main" id="{A12289EF-FC5E-CBFA-5C57-09394DFA6EE1}"/>
              </a:ext>
            </a:extLst>
          </p:cNvPr>
          <p:cNvSpPr>
            <a:spLocks noGrp="1"/>
          </p:cNvSpPr>
          <p:nvPr>
            <p:ph type="title"/>
          </p:nvPr>
        </p:nvSpPr>
        <p:spPr/>
        <p:txBody>
          <a:bodyPr/>
          <a:lstStyle/>
          <a:p>
            <a:r>
              <a:rPr lang="tr-TR" dirty="0"/>
              <a:t>ŞİMDİKİ ZAMANIN FARKINDALIĞI</a:t>
            </a:r>
          </a:p>
        </p:txBody>
      </p:sp>
    </p:spTree>
    <p:extLst>
      <p:ext uri="{BB962C8B-B14F-4D97-AF65-F5344CB8AC3E}">
        <p14:creationId xmlns:p14="http://schemas.microsoft.com/office/powerpoint/2010/main" val="430409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68AAF2AC-5786-3C11-3E1B-6686B4B5F4F1}"/>
              </a:ext>
            </a:extLst>
          </p:cNvPr>
          <p:cNvSpPr>
            <a:spLocks noGrp="1"/>
          </p:cNvSpPr>
          <p:nvPr>
            <p:ph idx="1"/>
          </p:nvPr>
        </p:nvSpPr>
        <p:spPr>
          <a:xfrm>
            <a:off x="838200" y="1325430"/>
            <a:ext cx="10613922" cy="5246129"/>
          </a:xfrm>
        </p:spPr>
        <p:txBody>
          <a:bodyPr>
            <a:normAutofit/>
          </a:bodyPr>
          <a:lstStyle/>
          <a:p>
            <a:r>
              <a:rPr lang="tr-TR" dirty="0"/>
              <a:t>Sibel hanım yaşamındaki hemen hemen her şey için endişeleniyor ve gün içerisinde bu konularla ilgili yoğun bir şekilde stres yaşıyordu. </a:t>
            </a:r>
          </a:p>
          <a:p>
            <a:r>
              <a:rPr lang="tr-TR" dirty="0"/>
              <a:t>İş yerine geldiğinde iş ile ilgili sorunlar, cevaplanması gereken telefonlar, iş arkadaşları ile ilişkileri zihnini meşgul ediyordu. </a:t>
            </a:r>
          </a:p>
          <a:p>
            <a:r>
              <a:rPr lang="tr-TR" dirty="0"/>
              <a:t>Eve gittiğinde ailesi ile olan iletişimleri, eşi, çocukları ile ilgili durumlar stres kaynağı olarak kendisini gösteriyordu. </a:t>
            </a:r>
          </a:p>
          <a:p>
            <a:r>
              <a:rPr lang="tr-TR" dirty="0"/>
              <a:t>Maddi konuları düşündüğünde yaz tatili için para biriktirmesi gerektiği düşüncesi onu yoran başka bir durumdur. </a:t>
            </a:r>
          </a:p>
          <a:p>
            <a:r>
              <a:rPr lang="tr-TR" dirty="0"/>
              <a:t>Sibel hanım aynı zamanda bir yabancı dil kursuna gidiyordu . </a:t>
            </a:r>
          </a:p>
          <a:p>
            <a:r>
              <a:rPr lang="tr-TR" dirty="0"/>
              <a:t>Kurstaki uygulamalar , ödevler, kurstan sonra gireceği sınav hepsi birer stres kaynağıydı. </a:t>
            </a:r>
          </a:p>
          <a:p>
            <a:r>
              <a:rPr lang="tr-TR" dirty="0"/>
              <a:t>Tüm bunlar yetmezmiş gibi ortalıkta bir salgın süreci vardı. </a:t>
            </a:r>
          </a:p>
          <a:p>
            <a:r>
              <a:rPr lang="tr-TR" dirty="0"/>
              <a:t>Kendisi ve çocukları için endişeleniyor, acaba hasta olur muyum düşüncesi stres seviyesini artırıyordu</a:t>
            </a:r>
          </a:p>
        </p:txBody>
      </p:sp>
      <p:sp>
        <p:nvSpPr>
          <p:cNvPr id="3" name="Başlık 2">
            <a:extLst>
              <a:ext uri="{FF2B5EF4-FFF2-40B4-BE49-F238E27FC236}">
                <a16:creationId xmlns:a16="http://schemas.microsoft.com/office/drawing/2014/main" id="{5845F5FA-7BC2-77CF-CE66-2CBC18CA5AD1}"/>
              </a:ext>
            </a:extLst>
          </p:cNvPr>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216370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C7D0147-E1D6-5187-12DC-2F7D5C09A425}"/>
              </a:ext>
            </a:extLst>
          </p:cNvPr>
          <p:cNvSpPr>
            <a:spLocks noGrp="1"/>
          </p:cNvSpPr>
          <p:nvPr>
            <p:ph idx="1"/>
          </p:nvPr>
        </p:nvSpPr>
        <p:spPr>
          <a:xfrm>
            <a:off x="838200" y="1325430"/>
            <a:ext cx="10613922" cy="5246129"/>
          </a:xfrm>
        </p:spPr>
        <p:txBody>
          <a:bodyPr>
            <a:noAutofit/>
          </a:bodyPr>
          <a:lstStyle/>
          <a:p>
            <a:r>
              <a:rPr lang="tr-TR" sz="2400" dirty="0"/>
              <a:t>DÜŞÜNCELERİN GELMESİNE İZİN VER AMA ONLARA KARŞILIK VERME</a:t>
            </a:r>
          </a:p>
          <a:p>
            <a:r>
              <a:rPr lang="tr-TR" sz="2400" dirty="0"/>
              <a:t>Örneğin iş yerinde işe odaklanmış çalışırken evdeki problemler ile ilgili düşünceler zihnine gelebilir. Bu düşünceyi kovmaya çalışma. Ancak evdeki problemleri nasıl çözeceğin ile ilgili planlamalar yapmaya da başlama. Problemleri çözmek konusunda ısrarcı olursan bu döngüden çıkman kolay olmayacak ve çözüm bulamadıkça da stresin artacaktır. </a:t>
            </a:r>
          </a:p>
          <a:p>
            <a:r>
              <a:rPr lang="tr-TR" sz="2400" dirty="0"/>
              <a:t>Evde otururken bir anda İngilizce kursu ve sonunda gireceğin sınav aklına gelebilir. Bunu engelleyemezsin, bu yüzden onu kovmaya çalışma. Çünkü bu konuda büyük ihtimalle başarısız olacaksın . Ancak sınıfta İngilizce konuşabilecek miyim? Sınavda başarılı olabilir miyim? diye plan yapmayı bir kenara bırak. </a:t>
            </a:r>
          </a:p>
          <a:p>
            <a:r>
              <a:rPr lang="tr-TR" sz="2400" dirty="0"/>
              <a:t>Düşüncelerini izle ve geç. Tıpkı sinema da film izleyen bir seyirci gibi. Sonuçta film oynayacak ve sen sonunu tahmin etmeye çalışsan da bu filmin sonuna etki etmeyecek ya da film durmayacak.</a:t>
            </a:r>
          </a:p>
          <a:p>
            <a:r>
              <a:rPr lang="tr-TR" sz="2400" dirty="0"/>
              <a:t>STRES KAYNAKLARIM????????</a:t>
            </a:r>
          </a:p>
        </p:txBody>
      </p:sp>
      <p:sp>
        <p:nvSpPr>
          <p:cNvPr id="3" name="Başlık 2">
            <a:extLst>
              <a:ext uri="{FF2B5EF4-FFF2-40B4-BE49-F238E27FC236}">
                <a16:creationId xmlns:a16="http://schemas.microsoft.com/office/drawing/2014/main" id="{598BD5F0-6196-43AD-E2FC-2EB401EFC49E}"/>
              </a:ext>
            </a:extLst>
          </p:cNvPr>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1046612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E4E0851-B961-5226-D9DD-4AF234149045}"/>
              </a:ext>
            </a:extLst>
          </p:cNvPr>
          <p:cNvSpPr>
            <a:spLocks noGrp="1"/>
          </p:cNvSpPr>
          <p:nvPr>
            <p:ph idx="1"/>
          </p:nvPr>
        </p:nvSpPr>
        <p:spPr/>
        <p:txBody>
          <a:bodyPr>
            <a:normAutofit/>
          </a:bodyPr>
          <a:lstStyle/>
          <a:p>
            <a:r>
              <a:rPr lang="tr-TR" sz="2400" dirty="0"/>
              <a:t>Stres, en genel anlamı ile yaşadığımız olay ve içinde bulunulan durumlara karşı ortaya çıkan zorlayıcı ve rahatsız edici gerilimleri ifade eder.</a:t>
            </a:r>
          </a:p>
          <a:p>
            <a:endParaRPr lang="tr-TR" sz="2400" dirty="0"/>
          </a:p>
          <a:p>
            <a:r>
              <a:rPr lang="tr-TR" sz="2400" dirty="0"/>
              <a:t>Stres doğal bir tepki ANCAK </a:t>
            </a:r>
          </a:p>
          <a:p>
            <a:r>
              <a:rPr lang="tr-TR" sz="2400" dirty="0"/>
              <a:t>Yaşamı etkileyen düzeyde ve sürekli olduğunda bireyin hem fiziksel hem de ruh sağlığına olumsuz yönde etki edebilen bir durum haline gelebilmektedir</a:t>
            </a:r>
          </a:p>
          <a:p>
            <a:endParaRPr lang="tr-TR" sz="2400" dirty="0"/>
          </a:p>
          <a:p>
            <a:r>
              <a:rPr lang="tr-TR" sz="2400" dirty="0"/>
              <a:t>Problem düzeyinde var olan strese karşı erken dönemde önlem alınmaz ise, bu durum daha büyük problemler için bir başlangıç noktası oluşturabilmektedir</a:t>
            </a:r>
          </a:p>
        </p:txBody>
      </p:sp>
      <p:sp>
        <p:nvSpPr>
          <p:cNvPr id="3" name="Başlık 2">
            <a:extLst>
              <a:ext uri="{FF2B5EF4-FFF2-40B4-BE49-F238E27FC236}">
                <a16:creationId xmlns:a16="http://schemas.microsoft.com/office/drawing/2014/main" id="{731302AE-BA0E-3E0F-5525-0EF2AD1CDF4E}"/>
              </a:ext>
            </a:extLst>
          </p:cNvPr>
          <p:cNvSpPr>
            <a:spLocks noGrp="1"/>
          </p:cNvSpPr>
          <p:nvPr>
            <p:ph type="title"/>
          </p:nvPr>
        </p:nvSpPr>
        <p:spPr/>
        <p:txBody>
          <a:bodyPr/>
          <a:lstStyle/>
          <a:p>
            <a:r>
              <a:rPr lang="tr-TR" dirty="0"/>
              <a:t>GİRİŞ</a:t>
            </a:r>
          </a:p>
        </p:txBody>
      </p:sp>
    </p:spTree>
    <p:extLst>
      <p:ext uri="{BB962C8B-B14F-4D97-AF65-F5344CB8AC3E}">
        <p14:creationId xmlns:p14="http://schemas.microsoft.com/office/powerpoint/2010/main" val="292220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643862DC-9591-30D1-56D9-6112192D6CB3}"/>
              </a:ext>
            </a:extLst>
          </p:cNvPr>
          <p:cNvSpPr>
            <a:spLocks noGrp="1"/>
          </p:cNvSpPr>
          <p:nvPr>
            <p:ph idx="1"/>
          </p:nvPr>
        </p:nvSpPr>
        <p:spPr/>
        <p:txBody>
          <a:bodyPr/>
          <a:lstStyle/>
          <a:p>
            <a:r>
              <a:rPr lang="tr-TR" sz="2800" dirty="0"/>
              <a:t>Stres saati, stres kaynağı olarak belirlediğiniz ve gün içinde beklenmedik yer ve zamanlarda zihninizde belirerek sizi rahatsız eden düşünceleri ele alabileceğiniz , sadece bu düşüncelerle olabileceğiniz bir zaman dilimi belirlemeyi içerir</a:t>
            </a:r>
          </a:p>
          <a:p>
            <a:endParaRPr lang="tr-TR" sz="2800" dirty="0"/>
          </a:p>
          <a:p>
            <a:r>
              <a:rPr lang="tr-TR" sz="2800" dirty="0"/>
              <a:t>Düşünceleri durdurmanın ya da yok etmenin mümkün olmadığı gerçeğinden yola çıkarak stres kaynağı olan düşünceleri ertelemenin etkili bir yol olduğu değerlendirilmektedir.</a:t>
            </a:r>
          </a:p>
          <a:p>
            <a:endParaRPr lang="tr-TR" dirty="0"/>
          </a:p>
        </p:txBody>
      </p:sp>
      <p:sp>
        <p:nvSpPr>
          <p:cNvPr id="3" name="Başlık 2">
            <a:extLst>
              <a:ext uri="{FF2B5EF4-FFF2-40B4-BE49-F238E27FC236}">
                <a16:creationId xmlns:a16="http://schemas.microsoft.com/office/drawing/2014/main" id="{F8079057-D5E2-D83C-DEE9-997D23167370}"/>
              </a:ext>
            </a:extLst>
          </p:cNvPr>
          <p:cNvSpPr>
            <a:spLocks noGrp="1"/>
          </p:cNvSpPr>
          <p:nvPr>
            <p:ph type="title"/>
          </p:nvPr>
        </p:nvSpPr>
        <p:spPr/>
        <p:txBody>
          <a:bodyPr/>
          <a:lstStyle/>
          <a:p>
            <a:r>
              <a:rPr lang="tr-TR" dirty="0"/>
              <a:t>STRES SAATİ</a:t>
            </a:r>
          </a:p>
        </p:txBody>
      </p:sp>
    </p:spTree>
    <p:extLst>
      <p:ext uri="{BB962C8B-B14F-4D97-AF65-F5344CB8AC3E}">
        <p14:creationId xmlns:p14="http://schemas.microsoft.com/office/powerpoint/2010/main" val="3316739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023946CF-B105-7192-DF2F-4E3CD9AECD36}"/>
              </a:ext>
            </a:extLst>
          </p:cNvPr>
          <p:cNvSpPr>
            <a:spLocks noGrp="1"/>
          </p:cNvSpPr>
          <p:nvPr>
            <p:ph idx="1"/>
          </p:nvPr>
        </p:nvSpPr>
        <p:spPr>
          <a:xfrm>
            <a:off x="838200" y="1429789"/>
            <a:ext cx="10613922" cy="5141770"/>
          </a:xfrm>
        </p:spPr>
        <p:txBody>
          <a:bodyPr>
            <a:normAutofit/>
          </a:bodyPr>
          <a:lstStyle/>
          <a:p>
            <a:r>
              <a:rPr lang="tr-TR" sz="2800" dirty="0"/>
              <a:t>Öncelikle başka bir işinizin olduğu , bir aktivite yaptığınız bir saati seçmeyin. Stres saati, sadece bu etkinlik için ayıracağınız boş bir vaktiniz olmalıdır. </a:t>
            </a:r>
          </a:p>
          <a:p>
            <a:endParaRPr lang="tr-TR" sz="2800" dirty="0"/>
          </a:p>
          <a:p>
            <a:r>
              <a:rPr lang="tr-TR" sz="2800" dirty="0"/>
              <a:t>Bu etkinlik için rahat bir yer belirleyin. Bu genel olarak kendinizi en iyi hissettiğiniz yerdir. Evin bir köşesi ya da herhangi bir park olabilir. </a:t>
            </a:r>
          </a:p>
          <a:p>
            <a:endParaRPr lang="tr-TR" sz="2800" dirty="0"/>
          </a:p>
          <a:p>
            <a:r>
              <a:rPr lang="tr-TR" sz="2800" dirty="0"/>
              <a:t>Yalnız olun . Diğer insanlarla iletişim halinde iken bu etkinliği yapmanız mümkün değildir. Bir önceki etkinliğin aksine bu saat sizin çözüm saatinizdir. </a:t>
            </a:r>
          </a:p>
        </p:txBody>
      </p:sp>
      <p:sp>
        <p:nvSpPr>
          <p:cNvPr id="3" name="Başlık 2">
            <a:extLst>
              <a:ext uri="{FF2B5EF4-FFF2-40B4-BE49-F238E27FC236}">
                <a16:creationId xmlns:a16="http://schemas.microsoft.com/office/drawing/2014/main" id="{9868B109-CB85-B828-AC3B-D6FC3BB64FB3}"/>
              </a:ext>
            </a:extLst>
          </p:cNvPr>
          <p:cNvSpPr>
            <a:spLocks noGrp="1"/>
          </p:cNvSpPr>
          <p:nvPr>
            <p:ph type="title"/>
          </p:nvPr>
        </p:nvSpPr>
        <p:spPr/>
        <p:txBody>
          <a:bodyPr/>
          <a:lstStyle/>
          <a:p>
            <a:r>
              <a:rPr lang="tr-TR" dirty="0"/>
              <a:t>STRES SAATİ</a:t>
            </a:r>
          </a:p>
        </p:txBody>
      </p:sp>
    </p:spTree>
    <p:extLst>
      <p:ext uri="{BB962C8B-B14F-4D97-AF65-F5344CB8AC3E}">
        <p14:creationId xmlns:p14="http://schemas.microsoft.com/office/powerpoint/2010/main" val="3899422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8281CEA5-9E62-F405-632B-83896A5D32ED}"/>
              </a:ext>
            </a:extLst>
          </p:cNvPr>
          <p:cNvSpPr>
            <a:spLocks noGrp="1"/>
          </p:cNvSpPr>
          <p:nvPr>
            <p:ph idx="1"/>
          </p:nvPr>
        </p:nvSpPr>
        <p:spPr>
          <a:xfrm>
            <a:off x="838200" y="1213658"/>
            <a:ext cx="10613922" cy="5357901"/>
          </a:xfrm>
        </p:spPr>
        <p:txBody>
          <a:bodyPr>
            <a:normAutofit/>
          </a:bodyPr>
          <a:lstStyle/>
          <a:p>
            <a:r>
              <a:rPr lang="tr-TR" sz="2800" dirty="0"/>
              <a:t>Kendinizi endişeli durumları düşünmeye odaklayın ve olası çözüm düşünceleriniz de zihninizde yer edinsin. </a:t>
            </a:r>
          </a:p>
          <a:p>
            <a:endParaRPr lang="tr-TR" sz="2800" dirty="0"/>
          </a:p>
          <a:p>
            <a:r>
              <a:rPr lang="tr-TR" sz="2800" dirty="0"/>
              <a:t>Bir süre belirleyin mümkünse yarım saatten fazla bir süre vermeyin . İlerleyen günlerde yarım saat bile sürmediğini fark edeceksiniz. </a:t>
            </a:r>
          </a:p>
          <a:p>
            <a:endParaRPr lang="tr-TR" sz="2800" dirty="0"/>
          </a:p>
          <a:p>
            <a:r>
              <a:rPr lang="tr-TR" sz="2800" dirty="0"/>
              <a:t>Kesin bir saat belirleyin ve bu saate uyun . bazı insanlar gündüz bazı insanlar akşam vakitlerinde daha iyi odaklanırlar. Kendinize göre bir saat belirleyin. Ancak yatmadan hemen önce bu etkinliği yapmamaya çalışın . Bu etkinlikten sonra yapılacak, uyumak haricinde en az bir günlük aktiviteniz olsun .Böylelikle stres saati sizin için bir rutin haline gelecektir. </a:t>
            </a:r>
          </a:p>
          <a:p>
            <a:endParaRPr lang="tr-TR" dirty="0"/>
          </a:p>
        </p:txBody>
      </p:sp>
      <p:sp>
        <p:nvSpPr>
          <p:cNvPr id="3" name="Başlık 2">
            <a:extLst>
              <a:ext uri="{FF2B5EF4-FFF2-40B4-BE49-F238E27FC236}">
                <a16:creationId xmlns:a16="http://schemas.microsoft.com/office/drawing/2014/main" id="{DFDAF362-32DA-D3F7-F1D6-705B423A1D7D}"/>
              </a:ext>
            </a:extLst>
          </p:cNvPr>
          <p:cNvSpPr>
            <a:spLocks noGrp="1"/>
          </p:cNvSpPr>
          <p:nvPr>
            <p:ph type="title"/>
          </p:nvPr>
        </p:nvSpPr>
        <p:spPr/>
        <p:txBody>
          <a:bodyPr/>
          <a:lstStyle/>
          <a:p>
            <a:r>
              <a:rPr lang="tr-TR" dirty="0"/>
              <a:t>STRES SAATİ</a:t>
            </a:r>
          </a:p>
        </p:txBody>
      </p:sp>
    </p:spTree>
    <p:extLst>
      <p:ext uri="{BB962C8B-B14F-4D97-AF65-F5344CB8AC3E}">
        <p14:creationId xmlns:p14="http://schemas.microsoft.com/office/powerpoint/2010/main" val="411637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21757408-B687-9873-F296-4A0D495ABADA}"/>
              </a:ext>
            </a:extLst>
          </p:cNvPr>
          <p:cNvSpPr>
            <a:spLocks noGrp="1"/>
          </p:cNvSpPr>
          <p:nvPr>
            <p:ph idx="1"/>
          </p:nvPr>
        </p:nvSpPr>
        <p:spPr/>
        <p:txBody>
          <a:bodyPr>
            <a:normAutofit/>
          </a:bodyPr>
          <a:lstStyle/>
          <a:p>
            <a:r>
              <a:rPr lang="tr-TR" sz="2800" dirty="0"/>
              <a:t>Sorunun doğru algılanması</a:t>
            </a:r>
          </a:p>
          <a:p>
            <a:r>
              <a:rPr lang="tr-TR" sz="2800" dirty="0"/>
              <a:t>Sorunun çözümü için alternatif çözüm seçenekleri düşünebilme </a:t>
            </a:r>
          </a:p>
          <a:p>
            <a:r>
              <a:rPr lang="tr-TR" sz="2800" dirty="0"/>
              <a:t>Hedefe ulaşmayı düşünebilme </a:t>
            </a:r>
          </a:p>
          <a:p>
            <a:r>
              <a:rPr lang="tr-TR" sz="2800" dirty="0"/>
              <a:t>Sosyal olaylarda neden sonuç ilişkisini düşünebilme</a:t>
            </a:r>
          </a:p>
          <a:p>
            <a:r>
              <a:rPr lang="tr-TR" sz="2800" dirty="0"/>
              <a:t>Başkalarına kendimmiş gibi, kendime ise başkalarıymış gibi bakabilme </a:t>
            </a:r>
          </a:p>
          <a:p>
            <a:r>
              <a:rPr lang="tr-TR" sz="2800" dirty="0"/>
              <a:t>Sorunu çözme konusunda kendini yeterli bulabilme</a:t>
            </a:r>
          </a:p>
        </p:txBody>
      </p:sp>
      <p:sp>
        <p:nvSpPr>
          <p:cNvPr id="3" name="Başlık 2">
            <a:extLst>
              <a:ext uri="{FF2B5EF4-FFF2-40B4-BE49-F238E27FC236}">
                <a16:creationId xmlns:a16="http://schemas.microsoft.com/office/drawing/2014/main" id="{87A4C2CC-34F6-B1F4-F917-A0F303CFD4C3}"/>
              </a:ext>
            </a:extLst>
          </p:cNvPr>
          <p:cNvSpPr>
            <a:spLocks noGrp="1"/>
          </p:cNvSpPr>
          <p:nvPr>
            <p:ph type="title"/>
          </p:nvPr>
        </p:nvSpPr>
        <p:spPr/>
        <p:txBody>
          <a:bodyPr/>
          <a:lstStyle/>
          <a:p>
            <a:r>
              <a:rPr lang="tr-TR" dirty="0"/>
              <a:t>SORUN ÇÖZME BECERİSİ</a:t>
            </a:r>
          </a:p>
        </p:txBody>
      </p:sp>
    </p:spTree>
    <p:extLst>
      <p:ext uri="{BB962C8B-B14F-4D97-AF65-F5344CB8AC3E}">
        <p14:creationId xmlns:p14="http://schemas.microsoft.com/office/powerpoint/2010/main" val="3399766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79D2EE4-BFC4-9C7D-EC45-448F7E393DEE}"/>
              </a:ext>
            </a:extLst>
          </p:cNvPr>
          <p:cNvSpPr>
            <a:spLocks noGrp="1"/>
          </p:cNvSpPr>
          <p:nvPr>
            <p:ph idx="1"/>
          </p:nvPr>
        </p:nvSpPr>
        <p:spPr/>
        <p:txBody>
          <a:bodyPr/>
          <a:lstStyle/>
          <a:p>
            <a:r>
              <a:rPr lang="tr-TR" dirty="0"/>
              <a:t>Mehmet bey, hukuk fakültesinden mezun olmuş ve avukatlık stajını tamamlamıştır. Bu sayede küçük yaştan beri hayali olan mesleğe kavuşmuştur. Bir hukuk bürosunda avukat olarak çalışmaya başlamıştır. Mehmet Bey bir süredir işe giderken yoğun kalp çarpıntısı hissetmekte ve neredeyse tüm gününü gergin bir biçimde geçirmekte ve uyumakta zorluk çekmektedir. </a:t>
            </a:r>
          </a:p>
          <a:p>
            <a:r>
              <a:rPr lang="tr-TR" dirty="0"/>
              <a:t>İş yerinde birden fazla avukat çalışmaktadır fakat en gençleri Mehmet Bey ’</a:t>
            </a:r>
            <a:r>
              <a:rPr lang="tr-TR" dirty="0" err="1"/>
              <a:t>dir</a:t>
            </a:r>
            <a:r>
              <a:rPr lang="tr-TR" dirty="0"/>
              <a:t>. Mehmet Bey iş arkadaşlarını eleştirel, mükemmeliyetçi ve anlayışsız olarak tanımlamaktadır. Mehmet Bey ona verilen her bir dosyada hiç hata yapmaması gerektiğini düşünmekte, dikkatini toplamakta zorlanmakta, çoğu zaman kendisini bir türlü dosyaları çalışmadan eve giderken bulmakta ve işleri ertelemektedir. </a:t>
            </a:r>
          </a:p>
          <a:p>
            <a:r>
              <a:rPr lang="tr-TR" dirty="0"/>
              <a:t>İş yerinde kendisine iş ile ilgili yapılan her türlü öneriyi eleştiri gibi algılamaktadır. Kendisini yetersiz, başarısız hissetmekte ve böyle giderse meslek hayatının mahvolacağını, asla iyi bir avukat olamayacağını düşünmektedir. Mehmet Bey bu mesleğin ona uygun olmadığını düşünerek işi bırakmak istemektedir.</a:t>
            </a:r>
          </a:p>
        </p:txBody>
      </p:sp>
      <p:sp>
        <p:nvSpPr>
          <p:cNvPr id="3" name="Başlık 2">
            <a:extLst>
              <a:ext uri="{FF2B5EF4-FFF2-40B4-BE49-F238E27FC236}">
                <a16:creationId xmlns:a16="http://schemas.microsoft.com/office/drawing/2014/main" id="{67D9E552-1BD2-59B4-4A60-FD59C673EE74}"/>
              </a:ext>
            </a:extLst>
          </p:cNvPr>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22846273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7BF388C4-DF9F-E6F7-02DF-8A39068EAC6E}"/>
              </a:ext>
            </a:extLst>
          </p:cNvPr>
          <p:cNvSpPr>
            <a:spLocks noGrp="1"/>
          </p:cNvSpPr>
          <p:nvPr>
            <p:ph idx="1"/>
          </p:nvPr>
        </p:nvSpPr>
        <p:spPr/>
        <p:txBody>
          <a:bodyPr>
            <a:normAutofit/>
          </a:bodyPr>
          <a:lstStyle/>
          <a:p>
            <a:r>
              <a:rPr lang="tr-TR" sz="2800" dirty="0"/>
              <a:t>Mehmet Bey ’in son zamanlarda sorunları olduğu çok açık. </a:t>
            </a:r>
          </a:p>
          <a:p>
            <a:r>
              <a:rPr lang="tr-TR" sz="2800" dirty="0"/>
              <a:t>Sizce Mehmet Bey ’in sorunları neler?</a:t>
            </a:r>
          </a:p>
          <a:p>
            <a:r>
              <a:rPr lang="tr-TR" sz="2800" dirty="0"/>
              <a:t>Mehmet Bey problemini ne olarak tanımlamış ve çözüm olarak ne yapmayı planlıyor?</a:t>
            </a:r>
          </a:p>
          <a:p>
            <a:r>
              <a:rPr lang="tr-TR" sz="2800" dirty="0"/>
              <a:t>Sorunu doğru anlamış ve sağlıklı çözümler denemiş mi?</a:t>
            </a:r>
          </a:p>
        </p:txBody>
      </p:sp>
      <p:sp>
        <p:nvSpPr>
          <p:cNvPr id="3" name="Başlık 2">
            <a:extLst>
              <a:ext uri="{FF2B5EF4-FFF2-40B4-BE49-F238E27FC236}">
                <a16:creationId xmlns:a16="http://schemas.microsoft.com/office/drawing/2014/main" id="{5DAB75C2-AF43-A2E9-6113-E9D2494A8730}"/>
              </a:ext>
            </a:extLst>
          </p:cNvPr>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3876273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22D6DB7E-7451-228B-5621-B51E3AF4CE79}"/>
              </a:ext>
            </a:extLst>
          </p:cNvPr>
          <p:cNvSpPr>
            <a:spLocks noGrp="1"/>
          </p:cNvSpPr>
          <p:nvPr>
            <p:ph idx="1"/>
          </p:nvPr>
        </p:nvSpPr>
        <p:spPr/>
        <p:txBody>
          <a:bodyPr>
            <a:normAutofit/>
          </a:bodyPr>
          <a:lstStyle/>
          <a:p>
            <a:r>
              <a:rPr lang="tr-TR" sz="2800" dirty="0"/>
              <a:t>Mehmet Bey’in stres yaşamasının en büyük kaynağı, olayları yanlış kaynaklara atfetmesi diğer bir ifade ile olaylara yanlış ve işlevsel olmayan açıklamalar bulması</a:t>
            </a:r>
          </a:p>
          <a:p>
            <a:endParaRPr lang="tr-TR" sz="2800" dirty="0"/>
          </a:p>
          <a:p>
            <a:r>
              <a:rPr lang="tr-TR" sz="2800" dirty="0"/>
              <a:t>????</a:t>
            </a:r>
          </a:p>
        </p:txBody>
      </p:sp>
      <p:sp>
        <p:nvSpPr>
          <p:cNvPr id="3" name="Başlık 2">
            <a:extLst>
              <a:ext uri="{FF2B5EF4-FFF2-40B4-BE49-F238E27FC236}">
                <a16:creationId xmlns:a16="http://schemas.microsoft.com/office/drawing/2014/main" id="{7D01FF84-FD25-9D76-F3C7-6CFD7F6E70D7}"/>
              </a:ext>
            </a:extLst>
          </p:cNvPr>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3989338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7EF5D9EC-D4E3-6C72-D3A0-80F7D994DE3D}"/>
              </a:ext>
            </a:extLst>
          </p:cNvPr>
          <p:cNvSpPr>
            <a:spLocks noGrp="1"/>
          </p:cNvSpPr>
          <p:nvPr>
            <p:ph idx="1"/>
          </p:nvPr>
        </p:nvSpPr>
        <p:spPr>
          <a:xfrm>
            <a:off x="838200" y="1201539"/>
            <a:ext cx="10613922" cy="5370021"/>
          </a:xfrm>
        </p:spPr>
        <p:txBody>
          <a:bodyPr>
            <a:normAutofit lnSpcReduction="10000"/>
          </a:bodyPr>
          <a:lstStyle/>
          <a:p>
            <a:r>
              <a:rPr lang="tr-TR" sz="2800" b="1" dirty="0"/>
              <a:t>İlgilendiği hiçbir dosyada hata olmaması gerektiği düşünmesi : </a:t>
            </a:r>
          </a:p>
          <a:p>
            <a:pPr lvl="1"/>
            <a:r>
              <a:rPr lang="tr-TR" sz="2800" dirty="0"/>
              <a:t>Mehmet Bey’in dosyalar üzerinde hata yapma kaygısı ve mükemmel iş çıkarması gerektiğini düşünmesi nedeniyle çalışmayı ertelediği görülmektedir. Bu durum da dosyaların birikmesine ve bu dosya yığını ile baş edemeyip çalışmayı tekrar ertelemesine neden olmaktadır. </a:t>
            </a:r>
          </a:p>
          <a:p>
            <a:endParaRPr lang="tr-TR" sz="2800" dirty="0"/>
          </a:p>
          <a:p>
            <a:r>
              <a:rPr lang="tr-TR" sz="2800" b="1" dirty="0"/>
              <a:t>Temelde meslek seçiminin uygun olmadığı ve olumsuz iş arkadaşlarının olduğunu düşünmesi: </a:t>
            </a:r>
          </a:p>
          <a:p>
            <a:pPr lvl="1"/>
            <a:r>
              <a:rPr lang="tr-TR" sz="2800" dirty="0"/>
              <a:t>İş ortamında kendini yetersiz hissetmesi meslektaşlarının önerilerini de bir eleştiri gibi algılamasına neden olmaktadır. Bu nedenle iş arkadaşlarını mükemmeliyetçi, eleştirel ve anlayışsız olarak tanımlamakta ve onlar değişirse iyi bir avukat olabileceğine inanmaktadır.</a:t>
            </a:r>
          </a:p>
        </p:txBody>
      </p:sp>
      <p:sp>
        <p:nvSpPr>
          <p:cNvPr id="3" name="Başlık 2">
            <a:extLst>
              <a:ext uri="{FF2B5EF4-FFF2-40B4-BE49-F238E27FC236}">
                <a16:creationId xmlns:a16="http://schemas.microsoft.com/office/drawing/2014/main" id="{71E96516-0D1D-3E43-339E-7305B94CA18E}"/>
              </a:ext>
            </a:extLst>
          </p:cNvPr>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20696809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8DC336EA-1BA5-EAEB-7D26-0FBF015BCEB9}"/>
              </a:ext>
            </a:extLst>
          </p:cNvPr>
          <p:cNvSpPr>
            <a:spLocks noGrp="1"/>
          </p:cNvSpPr>
          <p:nvPr>
            <p:ph idx="1"/>
          </p:nvPr>
        </p:nvSpPr>
        <p:spPr>
          <a:xfrm>
            <a:off x="838200" y="1014154"/>
            <a:ext cx="10613922" cy="5557406"/>
          </a:xfrm>
        </p:spPr>
        <p:txBody>
          <a:bodyPr>
            <a:noAutofit/>
          </a:bodyPr>
          <a:lstStyle/>
          <a:p>
            <a:r>
              <a:rPr lang="tr-TR" sz="2800" b="1" dirty="0"/>
              <a:t>Biriken dosyalarda hata yapmaktan korkması nedeniyle çalışmaya başlayamamak ve işlerini ertelemek </a:t>
            </a:r>
          </a:p>
          <a:p>
            <a:pPr lvl="1"/>
            <a:r>
              <a:rPr lang="tr-TR" sz="2800" dirty="0"/>
              <a:t>Bu durum daha çok dosyanın birikmesiyle sonuçlanmaktadır. Yani Mehmet Bey’in çözümünün işlevsel bir çözüm olmadığı görülmektedir. </a:t>
            </a:r>
          </a:p>
          <a:p>
            <a:r>
              <a:rPr lang="tr-TR" sz="2800" b="1" dirty="0"/>
              <a:t>İş arkadaşlarının değişmesini istemek;</a:t>
            </a:r>
          </a:p>
          <a:p>
            <a:pPr lvl="1"/>
            <a:r>
              <a:rPr lang="tr-TR" sz="2800" dirty="0"/>
              <a:t>Diğer insanların davranışları üzerinde etkide bulunma olasılığımız düşüktür. Bu nedenle diğer insanların davranışları konusunda düşünmek ya da çabalamak çoğu zaman işlevsizdir. </a:t>
            </a:r>
          </a:p>
          <a:p>
            <a:r>
              <a:rPr lang="tr-TR" sz="2800" b="1" dirty="0"/>
              <a:t>İşini bırakıp başka bir iş yapmayı düşünmek; </a:t>
            </a:r>
          </a:p>
          <a:p>
            <a:pPr lvl="1"/>
            <a:r>
              <a:rPr lang="tr-TR" sz="2800" dirty="0"/>
              <a:t>Oysa Mehmet Bey’in temel olarak istediği şey işini bırakmak değildir. Hatta çocukluk hayali avukat olmaktır. Diğer bir ifade ile bu çözümün de işlevsel olmadığı görülmektedir.</a:t>
            </a:r>
          </a:p>
        </p:txBody>
      </p:sp>
      <p:sp>
        <p:nvSpPr>
          <p:cNvPr id="3" name="Başlık 2">
            <a:extLst>
              <a:ext uri="{FF2B5EF4-FFF2-40B4-BE49-F238E27FC236}">
                <a16:creationId xmlns:a16="http://schemas.microsoft.com/office/drawing/2014/main" id="{408FBD41-FCF8-466A-B8C2-D0EFD8970691}"/>
              </a:ext>
            </a:extLst>
          </p:cNvPr>
          <p:cNvSpPr>
            <a:spLocks noGrp="1"/>
          </p:cNvSpPr>
          <p:nvPr>
            <p:ph type="title"/>
          </p:nvPr>
        </p:nvSpPr>
        <p:spPr/>
        <p:txBody>
          <a:bodyPr/>
          <a:lstStyle/>
          <a:p>
            <a:r>
              <a:rPr lang="tr-TR" dirty="0"/>
              <a:t>ÖRNEK</a:t>
            </a:r>
          </a:p>
        </p:txBody>
      </p:sp>
    </p:spTree>
    <p:extLst>
      <p:ext uri="{BB962C8B-B14F-4D97-AF65-F5344CB8AC3E}">
        <p14:creationId xmlns:p14="http://schemas.microsoft.com/office/powerpoint/2010/main" val="35084034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0F42D3B-A46B-D52D-B8AA-8B4D9285089C}"/>
              </a:ext>
            </a:extLst>
          </p:cNvPr>
          <p:cNvSpPr>
            <a:spLocks noGrp="1"/>
          </p:cNvSpPr>
          <p:nvPr>
            <p:ph idx="1"/>
          </p:nvPr>
        </p:nvSpPr>
        <p:spPr/>
        <p:txBody>
          <a:bodyPr>
            <a:normAutofit/>
          </a:bodyPr>
          <a:lstStyle/>
          <a:p>
            <a:pPr marL="0" indent="0">
              <a:buNone/>
            </a:pPr>
            <a:r>
              <a:rPr lang="tr-TR" sz="2800" b="1" dirty="0"/>
              <a:t>Bir sorunla karşılaştığımızda problemden ya tamamen kendimizi ya da başkasını sorumlu tutmak. </a:t>
            </a:r>
          </a:p>
          <a:p>
            <a:r>
              <a:rPr lang="tr-TR" sz="2800" dirty="0"/>
              <a:t>Bu tepki sorumluluk almayı ve çözüm için adım atmayı imkansız hale sokmaktadır. </a:t>
            </a:r>
          </a:p>
          <a:p>
            <a:r>
              <a:rPr lang="tr-TR" sz="2800" dirty="0"/>
              <a:t>Tüm sorumluluğu başkaları üzerine atmak kadar tüm sorumluluğu kendi üzerine almak da aynı derecede işlevsiz bir yaklaşımdır .</a:t>
            </a:r>
          </a:p>
        </p:txBody>
      </p:sp>
      <p:sp>
        <p:nvSpPr>
          <p:cNvPr id="3" name="Başlık 2">
            <a:extLst>
              <a:ext uri="{FF2B5EF4-FFF2-40B4-BE49-F238E27FC236}">
                <a16:creationId xmlns:a16="http://schemas.microsoft.com/office/drawing/2014/main" id="{9F557E37-52EC-4459-EA7B-ADEE12A62DDE}"/>
              </a:ext>
            </a:extLst>
          </p:cNvPr>
          <p:cNvSpPr>
            <a:spLocks noGrp="1"/>
          </p:cNvSpPr>
          <p:nvPr>
            <p:ph type="title"/>
          </p:nvPr>
        </p:nvSpPr>
        <p:spPr/>
        <p:txBody>
          <a:bodyPr/>
          <a:lstStyle/>
          <a:p>
            <a:r>
              <a:rPr lang="tr-TR" dirty="0"/>
              <a:t>SORUN ÇÖZME SÜRECİNDE HATALAR</a:t>
            </a:r>
          </a:p>
        </p:txBody>
      </p:sp>
    </p:spTree>
    <p:extLst>
      <p:ext uri="{BB962C8B-B14F-4D97-AF65-F5344CB8AC3E}">
        <p14:creationId xmlns:p14="http://schemas.microsoft.com/office/powerpoint/2010/main" val="773010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A8DF5AE-9394-038E-596E-D7075B75F866}"/>
              </a:ext>
            </a:extLst>
          </p:cNvPr>
          <p:cNvSpPr>
            <a:spLocks noGrp="1"/>
          </p:cNvSpPr>
          <p:nvPr>
            <p:ph idx="1"/>
          </p:nvPr>
        </p:nvSpPr>
        <p:spPr/>
        <p:txBody>
          <a:bodyPr>
            <a:normAutofit/>
          </a:bodyPr>
          <a:lstStyle/>
          <a:p>
            <a:r>
              <a:rPr lang="tr-TR" sz="2400" dirty="0"/>
              <a:t>Genel olarak yaşam zorluğu olarak da tanımlanabilecek olan stresin; yoksunluk, kayıp, gürültü, hastalık, iş yükü, kişisel sıkıntılar gibi kaynakları söz konusudur.</a:t>
            </a:r>
          </a:p>
          <a:p>
            <a:endParaRPr lang="tr-TR" sz="2400" dirty="0"/>
          </a:p>
          <a:p>
            <a:r>
              <a:rPr lang="tr-TR" sz="2400" dirty="0"/>
              <a:t>Bu bağlamda herhangi bir olayın kendisini tek başına stres yaratacağını söylemek çok da doğru değildir. </a:t>
            </a:r>
          </a:p>
          <a:p>
            <a:endParaRPr lang="tr-TR" sz="2400" dirty="0"/>
          </a:p>
          <a:p>
            <a:r>
              <a:rPr lang="tr-TR" sz="2400" dirty="0"/>
              <a:t>Burada önemli olan </a:t>
            </a:r>
            <a:r>
              <a:rPr lang="tr-TR" sz="2400" b="1" dirty="0"/>
              <a:t>bir olayın ya da durumun kişi tarafından nasıl algılandığıdır.</a:t>
            </a:r>
            <a:r>
              <a:rPr lang="tr-TR" sz="2400" dirty="0"/>
              <a:t> </a:t>
            </a:r>
          </a:p>
          <a:p>
            <a:endParaRPr lang="tr-TR" sz="2400" dirty="0"/>
          </a:p>
          <a:p>
            <a:r>
              <a:rPr lang="tr-TR" sz="2400" dirty="0"/>
              <a:t>Elbette yaşam stres kaynağı olabilir, ancak önemli olan bu </a:t>
            </a:r>
            <a:r>
              <a:rPr lang="tr-TR" sz="2400" b="1" dirty="0"/>
              <a:t>stres kaynaklarının </a:t>
            </a:r>
            <a:r>
              <a:rPr lang="tr-TR" sz="2400" dirty="0"/>
              <a:t>ortaya çıkardığı zorluklardan ziyade kişinin bu zorluklarla nasıl baş edebildiğidir.</a:t>
            </a:r>
          </a:p>
        </p:txBody>
      </p:sp>
      <p:sp>
        <p:nvSpPr>
          <p:cNvPr id="3" name="Başlık 2">
            <a:extLst>
              <a:ext uri="{FF2B5EF4-FFF2-40B4-BE49-F238E27FC236}">
                <a16:creationId xmlns:a16="http://schemas.microsoft.com/office/drawing/2014/main" id="{0FFA76F5-12AB-215E-2FED-892922227401}"/>
              </a:ext>
            </a:extLst>
          </p:cNvPr>
          <p:cNvSpPr>
            <a:spLocks noGrp="1"/>
          </p:cNvSpPr>
          <p:nvPr>
            <p:ph type="title"/>
          </p:nvPr>
        </p:nvSpPr>
        <p:spPr/>
        <p:txBody>
          <a:bodyPr/>
          <a:lstStyle/>
          <a:p>
            <a:r>
              <a:rPr lang="tr-TR" dirty="0"/>
              <a:t>GİRİŞ</a:t>
            </a:r>
          </a:p>
        </p:txBody>
      </p:sp>
    </p:spTree>
    <p:extLst>
      <p:ext uri="{BB962C8B-B14F-4D97-AF65-F5344CB8AC3E}">
        <p14:creationId xmlns:p14="http://schemas.microsoft.com/office/powerpoint/2010/main" val="36378908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0F42D3B-A46B-D52D-B8AA-8B4D9285089C}"/>
              </a:ext>
            </a:extLst>
          </p:cNvPr>
          <p:cNvSpPr>
            <a:spLocks noGrp="1"/>
          </p:cNvSpPr>
          <p:nvPr>
            <p:ph idx="1"/>
          </p:nvPr>
        </p:nvSpPr>
        <p:spPr/>
        <p:txBody>
          <a:bodyPr>
            <a:normAutofit/>
          </a:bodyPr>
          <a:lstStyle/>
          <a:p>
            <a:pPr marL="0" indent="0">
              <a:buNone/>
            </a:pPr>
            <a:r>
              <a:rPr lang="tr-TR" sz="2800" b="1" dirty="0"/>
              <a:t>Sorunlar ortaya çıktığında onları görmeme veya görmezlikten gelmek. </a:t>
            </a:r>
          </a:p>
          <a:p>
            <a:r>
              <a:rPr lang="tr-TR" sz="2800" dirty="0"/>
              <a:t>Bu tutum sorun başlangıçta bir kar topu iken sorunun çığa dönüşmesine neden olabilmektedir. </a:t>
            </a:r>
          </a:p>
          <a:p>
            <a:r>
              <a:rPr lang="tr-TR" sz="2800" dirty="0"/>
              <a:t>Birçok sorun ilk aşamada daha kolay çözümlenir. </a:t>
            </a:r>
          </a:p>
          <a:p>
            <a:r>
              <a:rPr lang="tr-TR" sz="2800" dirty="0"/>
              <a:t>Ancak bu sorunlar görmezden gelinirse yaşamın diğer alanlarında da problem oluşturmaya başlayabilir. </a:t>
            </a:r>
          </a:p>
        </p:txBody>
      </p:sp>
      <p:sp>
        <p:nvSpPr>
          <p:cNvPr id="3" name="Başlık 2">
            <a:extLst>
              <a:ext uri="{FF2B5EF4-FFF2-40B4-BE49-F238E27FC236}">
                <a16:creationId xmlns:a16="http://schemas.microsoft.com/office/drawing/2014/main" id="{9F557E37-52EC-4459-EA7B-ADEE12A62DDE}"/>
              </a:ext>
            </a:extLst>
          </p:cNvPr>
          <p:cNvSpPr>
            <a:spLocks noGrp="1"/>
          </p:cNvSpPr>
          <p:nvPr>
            <p:ph type="title"/>
          </p:nvPr>
        </p:nvSpPr>
        <p:spPr/>
        <p:txBody>
          <a:bodyPr/>
          <a:lstStyle/>
          <a:p>
            <a:r>
              <a:rPr lang="tr-TR" dirty="0"/>
              <a:t>SORUN ÇÖZME SÜRECİNDE HATALAR</a:t>
            </a:r>
          </a:p>
        </p:txBody>
      </p:sp>
    </p:spTree>
    <p:extLst>
      <p:ext uri="{BB962C8B-B14F-4D97-AF65-F5344CB8AC3E}">
        <p14:creationId xmlns:p14="http://schemas.microsoft.com/office/powerpoint/2010/main" val="3295269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0F42D3B-A46B-D52D-B8AA-8B4D9285089C}"/>
              </a:ext>
            </a:extLst>
          </p:cNvPr>
          <p:cNvSpPr>
            <a:spLocks noGrp="1"/>
          </p:cNvSpPr>
          <p:nvPr>
            <p:ph idx="1"/>
          </p:nvPr>
        </p:nvSpPr>
        <p:spPr>
          <a:xfrm>
            <a:off x="838200" y="1197034"/>
            <a:ext cx="10613922" cy="5374526"/>
          </a:xfrm>
        </p:spPr>
        <p:txBody>
          <a:bodyPr>
            <a:normAutofit/>
          </a:bodyPr>
          <a:lstStyle/>
          <a:p>
            <a:pPr marL="0" indent="0">
              <a:buNone/>
            </a:pPr>
            <a:r>
              <a:rPr lang="tr-TR" sz="2800" b="1" dirty="0"/>
              <a:t>Sorunlar ortaya çıktığında, sorunları hayatımızda ortaya çıkan bir tehdit gibi algılamak. </a:t>
            </a:r>
          </a:p>
          <a:p>
            <a:r>
              <a:rPr lang="tr-TR" sz="2800" dirty="0"/>
              <a:t>Oysa problemler herkes içindir ve herkes yaşamın bazı dönemlerinde sorunlar yaşayabilmektedir</a:t>
            </a:r>
          </a:p>
          <a:p>
            <a:pPr marL="0" indent="0">
              <a:buNone/>
            </a:pPr>
            <a:endParaRPr lang="tr-TR" sz="2800" dirty="0"/>
          </a:p>
          <a:p>
            <a:pPr marL="0" indent="0">
              <a:buNone/>
            </a:pPr>
            <a:r>
              <a:rPr lang="tr-TR" sz="2800" b="1" dirty="0"/>
              <a:t>Genellikle sorunların çözümünün zor olduğu yönünde beklenti içinde olmak. </a:t>
            </a:r>
          </a:p>
          <a:p>
            <a:r>
              <a:rPr lang="tr-TR" sz="2800" dirty="0"/>
              <a:t>Bu negatif beklenti çözüm için harekete geçmenizi engellemektedir. </a:t>
            </a:r>
          </a:p>
          <a:p>
            <a:r>
              <a:rPr lang="tr-TR" sz="2800" dirty="0"/>
              <a:t>Bazı problemler sadece zihinsel olarak zordur. </a:t>
            </a:r>
          </a:p>
          <a:p>
            <a:r>
              <a:rPr lang="tr-TR" sz="2800" dirty="0"/>
              <a:t>Önemli olan ilk adımı atmak diğer bir ifade ile davranışta bulunmaktır. </a:t>
            </a:r>
          </a:p>
          <a:p>
            <a:pPr marL="0" indent="0">
              <a:buNone/>
            </a:pPr>
            <a:r>
              <a:rPr lang="tr-TR" dirty="0"/>
              <a:t> </a:t>
            </a:r>
          </a:p>
        </p:txBody>
      </p:sp>
      <p:sp>
        <p:nvSpPr>
          <p:cNvPr id="3" name="Başlık 2">
            <a:extLst>
              <a:ext uri="{FF2B5EF4-FFF2-40B4-BE49-F238E27FC236}">
                <a16:creationId xmlns:a16="http://schemas.microsoft.com/office/drawing/2014/main" id="{9F557E37-52EC-4459-EA7B-ADEE12A62DDE}"/>
              </a:ext>
            </a:extLst>
          </p:cNvPr>
          <p:cNvSpPr>
            <a:spLocks noGrp="1"/>
          </p:cNvSpPr>
          <p:nvPr>
            <p:ph type="title"/>
          </p:nvPr>
        </p:nvSpPr>
        <p:spPr/>
        <p:txBody>
          <a:bodyPr/>
          <a:lstStyle/>
          <a:p>
            <a:r>
              <a:rPr lang="tr-TR" dirty="0"/>
              <a:t>SORUN ÇÖZME SÜRECİNDE HATALAR</a:t>
            </a:r>
          </a:p>
        </p:txBody>
      </p:sp>
    </p:spTree>
    <p:extLst>
      <p:ext uri="{BB962C8B-B14F-4D97-AF65-F5344CB8AC3E}">
        <p14:creationId xmlns:p14="http://schemas.microsoft.com/office/powerpoint/2010/main" val="33820044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3978F2D-009D-2CE2-23E6-60E23D7712D5}"/>
              </a:ext>
            </a:extLst>
          </p:cNvPr>
          <p:cNvSpPr>
            <a:spLocks noGrp="1"/>
          </p:cNvSpPr>
          <p:nvPr>
            <p:ph idx="1"/>
          </p:nvPr>
        </p:nvSpPr>
        <p:spPr>
          <a:xfrm>
            <a:off x="838200" y="1325430"/>
            <a:ext cx="10613922" cy="5532570"/>
          </a:xfrm>
        </p:spPr>
        <p:txBody>
          <a:bodyPr>
            <a:normAutofit lnSpcReduction="10000"/>
          </a:bodyPr>
          <a:lstStyle/>
          <a:p>
            <a:pPr marL="0" indent="0">
              <a:buNone/>
            </a:pPr>
            <a:r>
              <a:rPr lang="tr-TR" sz="3000" b="1" dirty="0"/>
              <a:t>Karşılaşılan problemi çözmede yetenek ve becerilerinden kuşku duymak. </a:t>
            </a:r>
          </a:p>
          <a:p>
            <a:r>
              <a:rPr lang="tr-TR" sz="3000" dirty="0"/>
              <a:t>Bu durum sizi sorunlar karşısında kolayca paniğe kapılıp, pes etmeye itebilir. </a:t>
            </a:r>
          </a:p>
          <a:p>
            <a:r>
              <a:rPr lang="tr-TR" sz="3000" dirty="0"/>
              <a:t>İlk aşama, kendinize duyduğunuz güvendir. </a:t>
            </a:r>
          </a:p>
          <a:p>
            <a:endParaRPr lang="tr-TR" sz="3000" dirty="0"/>
          </a:p>
          <a:p>
            <a:pPr marL="0" indent="0">
              <a:buNone/>
            </a:pPr>
            <a:r>
              <a:rPr lang="tr-TR" sz="3000" b="1" dirty="0"/>
              <a:t>Sorunlar ortaya çıkınca kendimizi hüsrana uğramış, tedirgin ve engellenmiş hissetmek. </a:t>
            </a:r>
          </a:p>
          <a:p>
            <a:r>
              <a:rPr lang="tr-TR" sz="3000" dirty="0"/>
              <a:t>Bu tepki yaşamsal problemleri kendi gelişiminiz için bir fırsat olarak görmenize engel olur. Oysa bazı problemler yaşam döngüsü içerisinde birer fırsat haline gelebilir. Birçok durumda krizler yeni fırsatlar doğurur. </a:t>
            </a:r>
          </a:p>
          <a:p>
            <a:endParaRPr lang="tr-TR" dirty="0"/>
          </a:p>
        </p:txBody>
      </p:sp>
      <p:sp>
        <p:nvSpPr>
          <p:cNvPr id="3" name="Başlık 2">
            <a:extLst>
              <a:ext uri="{FF2B5EF4-FFF2-40B4-BE49-F238E27FC236}">
                <a16:creationId xmlns:a16="http://schemas.microsoft.com/office/drawing/2014/main" id="{A6B94C9E-83A7-53F9-A7EB-CB5532AEE9D0}"/>
              </a:ext>
            </a:extLst>
          </p:cNvPr>
          <p:cNvSpPr>
            <a:spLocks noGrp="1"/>
          </p:cNvSpPr>
          <p:nvPr>
            <p:ph type="title"/>
          </p:nvPr>
        </p:nvSpPr>
        <p:spPr/>
        <p:txBody>
          <a:bodyPr/>
          <a:lstStyle/>
          <a:p>
            <a:r>
              <a:rPr lang="tr-TR" dirty="0"/>
              <a:t>SORUN ÇÖZME SÜRECİNDE HATALAR</a:t>
            </a:r>
          </a:p>
        </p:txBody>
      </p:sp>
    </p:spTree>
    <p:extLst>
      <p:ext uri="{BB962C8B-B14F-4D97-AF65-F5344CB8AC3E}">
        <p14:creationId xmlns:p14="http://schemas.microsoft.com/office/powerpoint/2010/main" val="9966724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9C9195F-D31A-ED37-8E5E-B2A5908B910F}"/>
              </a:ext>
            </a:extLst>
          </p:cNvPr>
          <p:cNvSpPr>
            <a:spLocks noGrp="1"/>
          </p:cNvSpPr>
          <p:nvPr>
            <p:ph idx="1"/>
          </p:nvPr>
        </p:nvSpPr>
        <p:spPr/>
        <p:txBody>
          <a:bodyPr>
            <a:normAutofit/>
          </a:bodyPr>
          <a:lstStyle/>
          <a:p>
            <a:r>
              <a:rPr lang="tr-TR" sz="2800" dirty="0"/>
              <a:t>Öncelikle sizde strese neden olan sorunlarınızın bir listesini yapınız. </a:t>
            </a:r>
          </a:p>
          <a:p>
            <a:r>
              <a:rPr lang="tr-TR" sz="2800" dirty="0"/>
              <a:t>Kontrolü sizde olan ve olmayan stres durumlarınızı belirleyiniz. </a:t>
            </a:r>
          </a:p>
          <a:p>
            <a:r>
              <a:rPr lang="tr-TR" sz="2800" dirty="0"/>
              <a:t>Örneğin diğer insanların bizimle ilgili düşünce, duygu ve davranışlarını, geçmişimizi, fizyolojik tepkilerimizi; aklımıza kendiliğinden gelen duygu, düşünce ve istekleri kontrol edemeyiz. </a:t>
            </a:r>
          </a:p>
          <a:p>
            <a:r>
              <a:rPr lang="tr-TR" sz="2800" dirty="0"/>
              <a:t>Fakat kararlarımızı ve seçimlerimizi; davranışlarımızı, geleceğimizi, söylemlerimizi; ilişkilerle, kendimizle, dünya ve diğer insanlarla ilgili inançlarımızı kontrol edebiliriz.</a:t>
            </a:r>
          </a:p>
          <a:p>
            <a:r>
              <a:rPr lang="tr-TR" sz="2800" dirty="0"/>
              <a:t>İlgi alanlarına göre önerilerde bulunma</a:t>
            </a:r>
          </a:p>
        </p:txBody>
      </p:sp>
      <p:sp>
        <p:nvSpPr>
          <p:cNvPr id="3" name="Başlık 2">
            <a:extLst>
              <a:ext uri="{FF2B5EF4-FFF2-40B4-BE49-F238E27FC236}">
                <a16:creationId xmlns:a16="http://schemas.microsoft.com/office/drawing/2014/main" id="{E6ED6DAB-F4A3-E37E-B0C2-DD3CAA37E200}"/>
              </a:ext>
            </a:extLst>
          </p:cNvPr>
          <p:cNvSpPr>
            <a:spLocks noGrp="1"/>
          </p:cNvSpPr>
          <p:nvPr>
            <p:ph type="title"/>
          </p:nvPr>
        </p:nvSpPr>
        <p:spPr/>
        <p:txBody>
          <a:bodyPr/>
          <a:lstStyle/>
          <a:p>
            <a:r>
              <a:rPr lang="tr-TR" dirty="0"/>
              <a:t>KISA ZAMANDA BİR HASTADAN NE İSTEYELİM ??</a:t>
            </a:r>
          </a:p>
        </p:txBody>
      </p:sp>
    </p:spTree>
    <p:extLst>
      <p:ext uri="{BB962C8B-B14F-4D97-AF65-F5344CB8AC3E}">
        <p14:creationId xmlns:p14="http://schemas.microsoft.com/office/powerpoint/2010/main" val="40157316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2645187-CFB3-8F77-E8C6-A6CE6449B554}"/>
              </a:ext>
            </a:extLst>
          </p:cNvPr>
          <p:cNvSpPr>
            <a:spLocks noGrp="1"/>
          </p:cNvSpPr>
          <p:nvPr>
            <p:ph idx="1"/>
          </p:nvPr>
        </p:nvSpPr>
        <p:spPr>
          <a:xfrm>
            <a:off x="838200" y="981301"/>
            <a:ext cx="10613922" cy="5375407"/>
          </a:xfrm>
        </p:spPr>
        <p:txBody>
          <a:bodyPr>
            <a:normAutofit fontScale="62500" lnSpcReduction="20000"/>
          </a:bodyPr>
          <a:lstStyle/>
          <a:p>
            <a:r>
              <a:rPr lang="tr-TR" dirty="0"/>
              <a:t>Beck, J.S. (2014). Bilişsel davranışçı terapi: Temelleri ve ötesi. Nobel Akademik Yayıncılık. Ankara.</a:t>
            </a:r>
          </a:p>
          <a:p>
            <a:r>
              <a:rPr lang="en-US" dirty="0"/>
              <a:t>Beck AT (1976) Cognitive therapy for emotional disorders. New York: International Universities Press.</a:t>
            </a:r>
            <a:endParaRPr lang="tr-TR" dirty="0"/>
          </a:p>
          <a:p>
            <a:r>
              <a:rPr lang="tr-TR" dirty="0" err="1"/>
              <a:t>Antoni</a:t>
            </a:r>
            <a:r>
              <a:rPr lang="tr-TR" dirty="0"/>
              <a:t>, M. H., </a:t>
            </a:r>
            <a:r>
              <a:rPr lang="tr-TR" dirty="0" err="1"/>
              <a:t>Ironson</a:t>
            </a:r>
            <a:r>
              <a:rPr lang="tr-TR" dirty="0"/>
              <a:t>, G., &amp; </a:t>
            </a:r>
            <a:r>
              <a:rPr lang="tr-TR" dirty="0" err="1"/>
              <a:t>Schneiderman</a:t>
            </a:r>
            <a:r>
              <a:rPr lang="tr-TR" dirty="0"/>
              <a:t>, N. (2007). </a:t>
            </a:r>
            <a:r>
              <a:rPr lang="tr-TR" dirty="0" err="1"/>
              <a:t>Cognitive-behavioral</a:t>
            </a:r>
            <a:r>
              <a:rPr lang="tr-TR" dirty="0"/>
              <a:t> </a:t>
            </a:r>
            <a:r>
              <a:rPr lang="tr-TR" dirty="0" err="1"/>
              <a:t>stress</a:t>
            </a:r>
            <a:r>
              <a:rPr lang="tr-TR" dirty="0"/>
              <a:t> </a:t>
            </a:r>
            <a:r>
              <a:rPr lang="tr-TR" dirty="0" err="1"/>
              <a:t>management</a:t>
            </a:r>
            <a:r>
              <a:rPr lang="tr-TR" dirty="0"/>
              <a:t>. Oxford </a:t>
            </a:r>
            <a:r>
              <a:rPr lang="tr-TR" dirty="0" err="1"/>
              <a:t>University</a:t>
            </a:r>
            <a:r>
              <a:rPr lang="tr-TR" dirty="0"/>
              <a:t> </a:t>
            </a:r>
            <a:r>
              <a:rPr lang="tr-TR" dirty="0" err="1"/>
              <a:t>Press</a:t>
            </a:r>
            <a:endParaRPr lang="tr-TR" dirty="0"/>
          </a:p>
          <a:p>
            <a:r>
              <a:rPr lang="tr-TR" dirty="0"/>
              <a:t>Güleç C. Toplum ruh sağlığı açısından psikiyatrik epidemiyoloji. Halk Sağlığı Temel Bilgiler. Güneş Kitabevi, Ankara, 442-454, 1997.</a:t>
            </a:r>
          </a:p>
          <a:p>
            <a:r>
              <a:rPr lang="tr-TR" dirty="0"/>
              <a:t>JAMA International (2020) . Koronavirüs Anksiyetesi Çalışma Kitabı.</a:t>
            </a:r>
          </a:p>
          <a:p>
            <a:r>
              <a:rPr lang="tr-TR" dirty="0" err="1"/>
              <a:t>Francesc</a:t>
            </a:r>
            <a:r>
              <a:rPr lang="tr-TR" dirty="0"/>
              <a:t> C., Eduard V., Bipolar Bozuklukta psikoeğitim</a:t>
            </a:r>
          </a:p>
          <a:p>
            <a:r>
              <a:rPr lang="tr-TR" dirty="0"/>
              <a:t>Stres İle Başa Çıkma Kendi Kendine Yardım Temelli Çalışma Kitabı</a:t>
            </a:r>
          </a:p>
          <a:p>
            <a:r>
              <a:rPr lang="tr-TR" dirty="0"/>
              <a:t>Nezahat G., Stres Yönetimi, G.Ü. Gazi Eğitim Fakültesi Dergisi Cilt 21, Sayı 1 (2001) 91-109</a:t>
            </a:r>
          </a:p>
          <a:p>
            <a:r>
              <a:rPr lang="tr-TR" dirty="0"/>
              <a:t>Yasemin Ö., Aysun K., Günlük Yaşam ve Stres Yönetimi, Türkiye Sağlık Bilimleri ve Araştırmaları Dergisi, 1(1), 2018, 48-56</a:t>
            </a:r>
          </a:p>
          <a:p>
            <a:r>
              <a:rPr lang="tr-TR" b="0" i="0" dirty="0" err="1">
                <a:solidFill>
                  <a:srgbClr val="212121"/>
                </a:solidFill>
                <a:effectLst/>
                <a:latin typeface="BlinkMacSystemFont"/>
              </a:rPr>
              <a:t>Maresca</a:t>
            </a:r>
            <a:r>
              <a:rPr lang="tr-TR" b="0" i="0" dirty="0">
                <a:solidFill>
                  <a:srgbClr val="212121"/>
                </a:solidFill>
                <a:effectLst/>
                <a:latin typeface="BlinkMacSystemFont"/>
              </a:rPr>
              <a:t> G, </a:t>
            </a:r>
            <a:r>
              <a:rPr lang="tr-TR" b="0" i="0" dirty="0" err="1">
                <a:solidFill>
                  <a:srgbClr val="212121"/>
                </a:solidFill>
                <a:effectLst/>
                <a:latin typeface="BlinkMacSystemFont"/>
              </a:rPr>
              <a:t>Corallo</a:t>
            </a:r>
            <a:r>
              <a:rPr lang="tr-TR" b="0" i="0" dirty="0">
                <a:solidFill>
                  <a:srgbClr val="212121"/>
                </a:solidFill>
                <a:effectLst/>
                <a:latin typeface="BlinkMacSystemFont"/>
              </a:rPr>
              <a:t> F, </a:t>
            </a:r>
            <a:r>
              <a:rPr lang="tr-TR" b="0" i="0" dirty="0" err="1">
                <a:solidFill>
                  <a:srgbClr val="212121"/>
                </a:solidFill>
                <a:effectLst/>
                <a:latin typeface="BlinkMacSystemFont"/>
              </a:rPr>
              <a:t>Catanese</a:t>
            </a:r>
            <a:r>
              <a:rPr lang="tr-TR" b="0" i="0" dirty="0">
                <a:solidFill>
                  <a:srgbClr val="212121"/>
                </a:solidFill>
                <a:effectLst/>
                <a:latin typeface="BlinkMacSystemFont"/>
              </a:rPr>
              <a:t> G, </a:t>
            </a:r>
            <a:r>
              <a:rPr lang="tr-TR" b="0" i="0" dirty="0" err="1">
                <a:solidFill>
                  <a:srgbClr val="212121"/>
                </a:solidFill>
                <a:effectLst/>
                <a:latin typeface="BlinkMacSystemFont"/>
              </a:rPr>
              <a:t>Formica</a:t>
            </a:r>
            <a:r>
              <a:rPr lang="tr-TR" b="0" i="0" dirty="0">
                <a:solidFill>
                  <a:srgbClr val="212121"/>
                </a:solidFill>
                <a:effectLst/>
                <a:latin typeface="BlinkMacSystemFont"/>
              </a:rPr>
              <a:t> C, </a:t>
            </a:r>
            <a:r>
              <a:rPr lang="tr-TR" b="0" i="0" dirty="0" err="1">
                <a:solidFill>
                  <a:srgbClr val="212121"/>
                </a:solidFill>
                <a:effectLst/>
                <a:latin typeface="BlinkMacSystemFont"/>
              </a:rPr>
              <a:t>Lo</a:t>
            </a:r>
            <a:r>
              <a:rPr lang="tr-TR" b="0" i="0" dirty="0">
                <a:solidFill>
                  <a:srgbClr val="212121"/>
                </a:solidFill>
                <a:effectLst/>
                <a:latin typeface="BlinkMacSystemFont"/>
              </a:rPr>
              <a:t> </a:t>
            </a:r>
            <a:r>
              <a:rPr lang="tr-TR" b="0" i="0" dirty="0" err="1">
                <a:solidFill>
                  <a:srgbClr val="212121"/>
                </a:solidFill>
                <a:effectLst/>
                <a:latin typeface="BlinkMacSystemFont"/>
              </a:rPr>
              <a:t>Buono</a:t>
            </a:r>
            <a:r>
              <a:rPr lang="tr-TR" b="0" i="0" dirty="0">
                <a:solidFill>
                  <a:srgbClr val="212121"/>
                </a:solidFill>
                <a:effectLst/>
                <a:latin typeface="BlinkMacSystemFont"/>
              </a:rPr>
              <a:t> V. </a:t>
            </a:r>
            <a:r>
              <a:rPr lang="tr-TR" b="0" i="0" dirty="0" err="1">
                <a:solidFill>
                  <a:srgbClr val="212121"/>
                </a:solidFill>
                <a:effectLst/>
                <a:latin typeface="BlinkMacSystemFont"/>
              </a:rPr>
              <a:t>Coping</a:t>
            </a:r>
            <a:r>
              <a:rPr lang="tr-TR" b="0" i="0" dirty="0">
                <a:solidFill>
                  <a:srgbClr val="212121"/>
                </a:solidFill>
                <a:effectLst/>
                <a:latin typeface="BlinkMacSystemFont"/>
              </a:rPr>
              <a:t> </a:t>
            </a:r>
            <a:r>
              <a:rPr lang="tr-TR" b="0" i="0" dirty="0" err="1">
                <a:solidFill>
                  <a:srgbClr val="212121"/>
                </a:solidFill>
                <a:effectLst/>
                <a:latin typeface="BlinkMacSystemFont"/>
              </a:rPr>
              <a:t>Strategies</a:t>
            </a:r>
            <a:r>
              <a:rPr lang="tr-TR" b="0" i="0" dirty="0">
                <a:solidFill>
                  <a:srgbClr val="212121"/>
                </a:solidFill>
                <a:effectLst/>
                <a:latin typeface="BlinkMacSystemFont"/>
              </a:rPr>
              <a:t> of Healthcare </a:t>
            </a:r>
            <a:r>
              <a:rPr lang="tr-TR" b="0" i="0" dirty="0" err="1">
                <a:solidFill>
                  <a:srgbClr val="212121"/>
                </a:solidFill>
                <a:effectLst/>
                <a:latin typeface="BlinkMacSystemFont"/>
              </a:rPr>
              <a:t>Professionals</a:t>
            </a:r>
            <a:r>
              <a:rPr lang="tr-TR" b="0" i="0" dirty="0">
                <a:solidFill>
                  <a:srgbClr val="212121"/>
                </a:solidFill>
                <a:effectLst/>
                <a:latin typeface="BlinkMacSystemFont"/>
              </a:rPr>
              <a:t> </a:t>
            </a:r>
            <a:r>
              <a:rPr lang="tr-TR" b="0" i="0" dirty="0" err="1">
                <a:solidFill>
                  <a:srgbClr val="212121"/>
                </a:solidFill>
                <a:effectLst/>
                <a:latin typeface="BlinkMacSystemFont"/>
              </a:rPr>
              <a:t>with</a:t>
            </a:r>
            <a:r>
              <a:rPr lang="tr-TR" b="0" i="0" dirty="0">
                <a:solidFill>
                  <a:srgbClr val="212121"/>
                </a:solidFill>
                <a:effectLst/>
                <a:latin typeface="BlinkMacSystemFont"/>
              </a:rPr>
              <a:t> </a:t>
            </a:r>
            <a:r>
              <a:rPr lang="tr-TR" b="0" i="0" dirty="0" err="1">
                <a:solidFill>
                  <a:srgbClr val="212121"/>
                </a:solidFill>
                <a:effectLst/>
                <a:latin typeface="BlinkMacSystemFont"/>
              </a:rPr>
              <a:t>Burnout</a:t>
            </a:r>
            <a:r>
              <a:rPr lang="tr-TR" b="0" i="0" dirty="0">
                <a:solidFill>
                  <a:srgbClr val="212121"/>
                </a:solidFill>
                <a:effectLst/>
                <a:latin typeface="BlinkMacSystemFont"/>
              </a:rPr>
              <a:t> </a:t>
            </a:r>
            <a:r>
              <a:rPr lang="tr-TR" b="0" i="0" dirty="0" err="1">
                <a:solidFill>
                  <a:srgbClr val="212121"/>
                </a:solidFill>
                <a:effectLst/>
                <a:latin typeface="BlinkMacSystemFont"/>
              </a:rPr>
              <a:t>Syndrome</a:t>
            </a:r>
            <a:r>
              <a:rPr lang="tr-TR" b="0" i="0" dirty="0">
                <a:solidFill>
                  <a:srgbClr val="212121"/>
                </a:solidFill>
                <a:effectLst/>
                <a:latin typeface="BlinkMacSystemFont"/>
              </a:rPr>
              <a:t>: A </a:t>
            </a:r>
            <a:r>
              <a:rPr lang="tr-TR" b="0" i="0" dirty="0" err="1">
                <a:solidFill>
                  <a:srgbClr val="212121"/>
                </a:solidFill>
                <a:effectLst/>
                <a:latin typeface="BlinkMacSystemFont"/>
              </a:rPr>
              <a:t>Systematic</a:t>
            </a:r>
            <a:r>
              <a:rPr lang="tr-TR" b="0" i="0" dirty="0">
                <a:solidFill>
                  <a:srgbClr val="212121"/>
                </a:solidFill>
                <a:effectLst/>
                <a:latin typeface="BlinkMacSystemFont"/>
              </a:rPr>
              <a:t> </a:t>
            </a:r>
            <a:r>
              <a:rPr lang="tr-TR" b="0" i="0" dirty="0" err="1">
                <a:solidFill>
                  <a:srgbClr val="212121"/>
                </a:solidFill>
                <a:effectLst/>
                <a:latin typeface="BlinkMacSystemFont"/>
              </a:rPr>
              <a:t>Review</a:t>
            </a:r>
            <a:r>
              <a:rPr lang="tr-TR" b="0" i="0" dirty="0">
                <a:solidFill>
                  <a:srgbClr val="212121"/>
                </a:solidFill>
                <a:effectLst/>
                <a:latin typeface="BlinkMacSystemFont"/>
              </a:rPr>
              <a:t>. </a:t>
            </a:r>
            <a:r>
              <a:rPr lang="tr-TR" b="0" i="0" dirty="0" err="1">
                <a:solidFill>
                  <a:srgbClr val="212121"/>
                </a:solidFill>
                <a:effectLst/>
                <a:latin typeface="BlinkMacSystemFont"/>
              </a:rPr>
              <a:t>Medicina</a:t>
            </a:r>
            <a:r>
              <a:rPr lang="tr-TR" b="0" i="0" dirty="0">
                <a:solidFill>
                  <a:srgbClr val="212121"/>
                </a:solidFill>
                <a:effectLst/>
                <a:latin typeface="BlinkMacSystemFont"/>
              </a:rPr>
              <a:t> (</a:t>
            </a:r>
            <a:r>
              <a:rPr lang="tr-TR" b="0" i="0" dirty="0" err="1">
                <a:solidFill>
                  <a:srgbClr val="212121"/>
                </a:solidFill>
                <a:effectLst/>
                <a:latin typeface="BlinkMacSystemFont"/>
              </a:rPr>
              <a:t>Kaunas</a:t>
            </a:r>
            <a:r>
              <a:rPr lang="tr-TR" b="0" i="0" dirty="0">
                <a:solidFill>
                  <a:srgbClr val="212121"/>
                </a:solidFill>
                <a:effectLst/>
                <a:latin typeface="BlinkMacSystemFont"/>
              </a:rPr>
              <a:t>). 2022 </a:t>
            </a:r>
            <a:r>
              <a:rPr lang="tr-TR" b="0" i="0" dirty="0" err="1">
                <a:solidFill>
                  <a:srgbClr val="212121"/>
                </a:solidFill>
                <a:effectLst/>
                <a:latin typeface="BlinkMacSystemFont"/>
              </a:rPr>
              <a:t>Feb</a:t>
            </a:r>
            <a:r>
              <a:rPr lang="tr-TR" b="0" i="0" dirty="0">
                <a:solidFill>
                  <a:srgbClr val="212121"/>
                </a:solidFill>
                <a:effectLst/>
                <a:latin typeface="BlinkMacSystemFont"/>
              </a:rPr>
              <a:t> 21;58(2):327. </a:t>
            </a:r>
            <a:r>
              <a:rPr lang="tr-TR" b="0" i="0" dirty="0" err="1">
                <a:solidFill>
                  <a:srgbClr val="212121"/>
                </a:solidFill>
                <a:effectLst/>
                <a:latin typeface="BlinkMacSystemFont"/>
              </a:rPr>
              <a:t>doi</a:t>
            </a:r>
            <a:r>
              <a:rPr lang="tr-TR" b="0" i="0" dirty="0">
                <a:solidFill>
                  <a:srgbClr val="212121"/>
                </a:solidFill>
                <a:effectLst/>
                <a:latin typeface="BlinkMacSystemFont"/>
              </a:rPr>
              <a:t>: 10.3390/medicina58020327. PMID: 35208650; PMCID: PMC8877512.</a:t>
            </a:r>
          </a:p>
          <a:p>
            <a:r>
              <a:rPr lang="en-US" b="0" i="0" dirty="0">
                <a:solidFill>
                  <a:srgbClr val="212121"/>
                </a:solidFill>
                <a:effectLst/>
                <a:latin typeface="BlinkMacSystemFont"/>
              </a:rPr>
              <a:t>Saeed SA, Cunningham K, Bloch RM. Depression and Anxiety Disorders: Benefits of Exercise, Yoga, and Meditation. Am Fam Physician. 2019 May 15;99(10):620-627. PMID: 31083878.</a:t>
            </a:r>
            <a:endParaRPr lang="tr-TR" b="0" i="0" dirty="0">
              <a:solidFill>
                <a:srgbClr val="212121"/>
              </a:solidFill>
              <a:effectLst/>
              <a:latin typeface="BlinkMacSystemFont"/>
            </a:endParaRPr>
          </a:p>
          <a:p>
            <a:r>
              <a:rPr lang="tr-TR" b="0" i="0" dirty="0" err="1">
                <a:solidFill>
                  <a:srgbClr val="212121"/>
                </a:solidFill>
                <a:effectLst/>
                <a:latin typeface="BlinkMacSystemFont"/>
              </a:rPr>
              <a:t>Nakao</a:t>
            </a:r>
            <a:r>
              <a:rPr lang="tr-TR" b="0" i="0" dirty="0">
                <a:solidFill>
                  <a:srgbClr val="212121"/>
                </a:solidFill>
                <a:effectLst/>
                <a:latin typeface="BlinkMacSystemFont"/>
              </a:rPr>
              <a:t> M, </a:t>
            </a:r>
            <a:r>
              <a:rPr lang="tr-TR" b="0" i="0" dirty="0" err="1">
                <a:solidFill>
                  <a:srgbClr val="212121"/>
                </a:solidFill>
                <a:effectLst/>
                <a:latin typeface="BlinkMacSystemFont"/>
              </a:rPr>
              <a:t>Shirotsuki</a:t>
            </a:r>
            <a:r>
              <a:rPr lang="tr-TR" b="0" i="0" dirty="0">
                <a:solidFill>
                  <a:srgbClr val="212121"/>
                </a:solidFill>
                <a:effectLst/>
                <a:latin typeface="BlinkMacSystemFont"/>
              </a:rPr>
              <a:t> K, </a:t>
            </a:r>
            <a:r>
              <a:rPr lang="tr-TR" b="0" i="0" dirty="0" err="1">
                <a:solidFill>
                  <a:srgbClr val="212121"/>
                </a:solidFill>
                <a:effectLst/>
                <a:latin typeface="BlinkMacSystemFont"/>
              </a:rPr>
              <a:t>Sugaya</a:t>
            </a:r>
            <a:r>
              <a:rPr lang="tr-TR" b="0" i="0" dirty="0">
                <a:solidFill>
                  <a:srgbClr val="212121"/>
                </a:solidFill>
                <a:effectLst/>
                <a:latin typeface="BlinkMacSystemFont"/>
              </a:rPr>
              <a:t> N. </a:t>
            </a:r>
            <a:r>
              <a:rPr lang="tr-TR" b="0" i="0" dirty="0" err="1">
                <a:solidFill>
                  <a:srgbClr val="212121"/>
                </a:solidFill>
                <a:effectLst/>
                <a:latin typeface="BlinkMacSystemFont"/>
              </a:rPr>
              <a:t>Cognitive-behavioral</a:t>
            </a:r>
            <a:r>
              <a:rPr lang="tr-TR" b="0" i="0" dirty="0">
                <a:solidFill>
                  <a:srgbClr val="212121"/>
                </a:solidFill>
                <a:effectLst/>
                <a:latin typeface="BlinkMacSystemFont"/>
              </a:rPr>
              <a:t> </a:t>
            </a:r>
            <a:r>
              <a:rPr lang="tr-TR" b="0" i="0" dirty="0" err="1">
                <a:solidFill>
                  <a:srgbClr val="212121"/>
                </a:solidFill>
                <a:effectLst/>
                <a:latin typeface="BlinkMacSystemFont"/>
              </a:rPr>
              <a:t>therapy</a:t>
            </a:r>
            <a:r>
              <a:rPr lang="tr-TR" b="0" i="0" dirty="0">
                <a:solidFill>
                  <a:srgbClr val="212121"/>
                </a:solidFill>
                <a:effectLst/>
                <a:latin typeface="BlinkMacSystemFont"/>
              </a:rPr>
              <a:t> </a:t>
            </a:r>
            <a:r>
              <a:rPr lang="tr-TR" b="0" i="0" dirty="0" err="1">
                <a:solidFill>
                  <a:srgbClr val="212121"/>
                </a:solidFill>
                <a:effectLst/>
                <a:latin typeface="BlinkMacSystemFont"/>
              </a:rPr>
              <a:t>for</a:t>
            </a:r>
            <a:r>
              <a:rPr lang="tr-TR" b="0" i="0" dirty="0">
                <a:solidFill>
                  <a:srgbClr val="212121"/>
                </a:solidFill>
                <a:effectLst/>
                <a:latin typeface="BlinkMacSystemFont"/>
              </a:rPr>
              <a:t> </a:t>
            </a:r>
            <a:r>
              <a:rPr lang="tr-TR" b="0" i="0" dirty="0" err="1">
                <a:solidFill>
                  <a:srgbClr val="212121"/>
                </a:solidFill>
                <a:effectLst/>
                <a:latin typeface="BlinkMacSystemFont"/>
              </a:rPr>
              <a:t>management</a:t>
            </a:r>
            <a:r>
              <a:rPr lang="tr-TR" b="0" i="0" dirty="0">
                <a:solidFill>
                  <a:srgbClr val="212121"/>
                </a:solidFill>
                <a:effectLst/>
                <a:latin typeface="BlinkMacSystemFont"/>
              </a:rPr>
              <a:t> of </a:t>
            </a:r>
            <a:r>
              <a:rPr lang="tr-TR" b="0" i="0" dirty="0" err="1">
                <a:solidFill>
                  <a:srgbClr val="212121"/>
                </a:solidFill>
                <a:effectLst/>
                <a:latin typeface="BlinkMacSystemFont"/>
              </a:rPr>
              <a:t>mental</a:t>
            </a:r>
            <a:r>
              <a:rPr lang="tr-TR" b="0" i="0" dirty="0">
                <a:solidFill>
                  <a:srgbClr val="212121"/>
                </a:solidFill>
                <a:effectLst/>
                <a:latin typeface="BlinkMacSystemFont"/>
              </a:rPr>
              <a:t> </a:t>
            </a:r>
            <a:r>
              <a:rPr lang="tr-TR" b="0" i="0" dirty="0" err="1">
                <a:solidFill>
                  <a:srgbClr val="212121"/>
                </a:solidFill>
                <a:effectLst/>
                <a:latin typeface="BlinkMacSystemFont"/>
              </a:rPr>
              <a:t>health</a:t>
            </a:r>
            <a:r>
              <a:rPr lang="tr-TR" b="0" i="0" dirty="0">
                <a:solidFill>
                  <a:srgbClr val="212121"/>
                </a:solidFill>
                <a:effectLst/>
                <a:latin typeface="BlinkMacSystemFont"/>
              </a:rPr>
              <a:t> </a:t>
            </a:r>
            <a:r>
              <a:rPr lang="tr-TR" b="0" i="0" dirty="0" err="1">
                <a:solidFill>
                  <a:srgbClr val="212121"/>
                </a:solidFill>
                <a:effectLst/>
                <a:latin typeface="BlinkMacSystemFont"/>
              </a:rPr>
              <a:t>and</a:t>
            </a:r>
            <a:r>
              <a:rPr lang="tr-TR" b="0" i="0" dirty="0">
                <a:solidFill>
                  <a:srgbClr val="212121"/>
                </a:solidFill>
                <a:effectLst/>
                <a:latin typeface="BlinkMacSystemFont"/>
              </a:rPr>
              <a:t> </a:t>
            </a:r>
            <a:r>
              <a:rPr lang="tr-TR" b="0" i="0" dirty="0" err="1">
                <a:solidFill>
                  <a:srgbClr val="212121"/>
                </a:solidFill>
                <a:effectLst/>
                <a:latin typeface="BlinkMacSystemFont"/>
              </a:rPr>
              <a:t>stress-related</a:t>
            </a:r>
            <a:r>
              <a:rPr lang="tr-TR" b="0" i="0" dirty="0">
                <a:solidFill>
                  <a:srgbClr val="212121"/>
                </a:solidFill>
                <a:effectLst/>
                <a:latin typeface="BlinkMacSystemFont"/>
              </a:rPr>
              <a:t> </a:t>
            </a:r>
            <a:r>
              <a:rPr lang="tr-TR" b="0" i="0" dirty="0" err="1">
                <a:solidFill>
                  <a:srgbClr val="212121"/>
                </a:solidFill>
                <a:effectLst/>
                <a:latin typeface="BlinkMacSystemFont"/>
              </a:rPr>
              <a:t>disorders</a:t>
            </a:r>
            <a:r>
              <a:rPr lang="tr-TR" b="0" i="0" dirty="0">
                <a:solidFill>
                  <a:srgbClr val="212121"/>
                </a:solidFill>
                <a:effectLst/>
                <a:latin typeface="BlinkMacSystemFont"/>
              </a:rPr>
              <a:t>: </a:t>
            </a:r>
            <a:r>
              <a:rPr lang="tr-TR" b="0" i="0" dirty="0" err="1">
                <a:solidFill>
                  <a:srgbClr val="212121"/>
                </a:solidFill>
                <a:effectLst/>
                <a:latin typeface="BlinkMacSystemFont"/>
              </a:rPr>
              <a:t>Recent</a:t>
            </a:r>
            <a:r>
              <a:rPr lang="tr-TR" b="0" i="0" dirty="0">
                <a:solidFill>
                  <a:srgbClr val="212121"/>
                </a:solidFill>
                <a:effectLst/>
                <a:latin typeface="BlinkMacSystemFont"/>
              </a:rPr>
              <a:t> </a:t>
            </a:r>
            <a:r>
              <a:rPr lang="tr-TR" b="0" i="0" dirty="0" err="1">
                <a:solidFill>
                  <a:srgbClr val="212121"/>
                </a:solidFill>
                <a:effectLst/>
                <a:latin typeface="BlinkMacSystemFont"/>
              </a:rPr>
              <a:t>advances</a:t>
            </a:r>
            <a:r>
              <a:rPr lang="tr-TR" b="0" i="0" dirty="0">
                <a:solidFill>
                  <a:srgbClr val="212121"/>
                </a:solidFill>
                <a:effectLst/>
                <a:latin typeface="BlinkMacSystemFont"/>
              </a:rPr>
              <a:t> in </a:t>
            </a:r>
            <a:r>
              <a:rPr lang="tr-TR" b="0" i="0" dirty="0" err="1">
                <a:solidFill>
                  <a:srgbClr val="212121"/>
                </a:solidFill>
                <a:effectLst/>
                <a:latin typeface="BlinkMacSystemFont"/>
              </a:rPr>
              <a:t>techniques</a:t>
            </a:r>
            <a:r>
              <a:rPr lang="tr-TR" b="0" i="0" dirty="0">
                <a:solidFill>
                  <a:srgbClr val="212121"/>
                </a:solidFill>
                <a:effectLst/>
                <a:latin typeface="BlinkMacSystemFont"/>
              </a:rPr>
              <a:t> </a:t>
            </a:r>
            <a:r>
              <a:rPr lang="tr-TR" b="0" i="0" dirty="0" err="1">
                <a:solidFill>
                  <a:srgbClr val="212121"/>
                </a:solidFill>
                <a:effectLst/>
                <a:latin typeface="BlinkMacSystemFont"/>
              </a:rPr>
              <a:t>and</a:t>
            </a:r>
            <a:r>
              <a:rPr lang="tr-TR" b="0" i="0" dirty="0">
                <a:solidFill>
                  <a:srgbClr val="212121"/>
                </a:solidFill>
                <a:effectLst/>
                <a:latin typeface="BlinkMacSystemFont"/>
              </a:rPr>
              <a:t> </a:t>
            </a:r>
            <a:r>
              <a:rPr lang="tr-TR" b="0" i="0" dirty="0" err="1">
                <a:solidFill>
                  <a:srgbClr val="212121"/>
                </a:solidFill>
                <a:effectLst/>
                <a:latin typeface="BlinkMacSystemFont"/>
              </a:rPr>
              <a:t>technologies</a:t>
            </a:r>
            <a:r>
              <a:rPr lang="tr-TR" b="0" i="0" dirty="0">
                <a:solidFill>
                  <a:srgbClr val="212121"/>
                </a:solidFill>
                <a:effectLst/>
                <a:latin typeface="BlinkMacSystemFont"/>
              </a:rPr>
              <a:t>. </a:t>
            </a:r>
            <a:r>
              <a:rPr lang="tr-TR" b="0" i="0" dirty="0" err="1">
                <a:solidFill>
                  <a:srgbClr val="212121"/>
                </a:solidFill>
                <a:effectLst/>
                <a:latin typeface="BlinkMacSystemFont"/>
              </a:rPr>
              <a:t>Biopsychosoc</a:t>
            </a:r>
            <a:r>
              <a:rPr lang="tr-TR" b="0" i="0" dirty="0">
                <a:solidFill>
                  <a:srgbClr val="212121"/>
                </a:solidFill>
                <a:effectLst/>
                <a:latin typeface="BlinkMacSystemFont"/>
              </a:rPr>
              <a:t> </a:t>
            </a:r>
            <a:r>
              <a:rPr lang="tr-TR" b="0" i="0" dirty="0" err="1">
                <a:solidFill>
                  <a:srgbClr val="212121"/>
                </a:solidFill>
                <a:effectLst/>
                <a:latin typeface="BlinkMacSystemFont"/>
              </a:rPr>
              <a:t>Med</a:t>
            </a:r>
            <a:r>
              <a:rPr lang="tr-TR" b="0" i="0" dirty="0">
                <a:solidFill>
                  <a:srgbClr val="212121"/>
                </a:solidFill>
                <a:effectLst/>
                <a:latin typeface="BlinkMacSystemFont"/>
              </a:rPr>
              <a:t>. 2021 </a:t>
            </a:r>
            <a:r>
              <a:rPr lang="tr-TR" b="0" i="0" dirty="0" err="1">
                <a:solidFill>
                  <a:srgbClr val="212121"/>
                </a:solidFill>
                <a:effectLst/>
                <a:latin typeface="BlinkMacSystemFont"/>
              </a:rPr>
              <a:t>Oct</a:t>
            </a:r>
            <a:r>
              <a:rPr lang="tr-TR" b="0" i="0" dirty="0">
                <a:solidFill>
                  <a:srgbClr val="212121"/>
                </a:solidFill>
                <a:effectLst/>
                <a:latin typeface="BlinkMacSystemFont"/>
              </a:rPr>
              <a:t> 3;15(1):16. </a:t>
            </a:r>
            <a:r>
              <a:rPr lang="tr-TR" b="0" i="0" dirty="0" err="1">
                <a:solidFill>
                  <a:srgbClr val="212121"/>
                </a:solidFill>
                <a:effectLst/>
                <a:latin typeface="BlinkMacSystemFont"/>
              </a:rPr>
              <a:t>doi</a:t>
            </a:r>
            <a:r>
              <a:rPr lang="tr-TR" b="0" i="0" dirty="0">
                <a:solidFill>
                  <a:srgbClr val="212121"/>
                </a:solidFill>
                <a:effectLst/>
                <a:latin typeface="BlinkMacSystemFont"/>
              </a:rPr>
              <a:t>: 10.1186/s13030-021-00219-w. PMID: 34602086; PMCID: PMC8489050.</a:t>
            </a:r>
          </a:p>
          <a:p>
            <a:r>
              <a:rPr lang="en-US" b="0" i="0" dirty="0">
                <a:solidFill>
                  <a:srgbClr val="212121"/>
                </a:solidFill>
                <a:effectLst/>
                <a:latin typeface="BlinkMacSystemFont"/>
              </a:rPr>
              <a:t>Jerath R, </a:t>
            </a:r>
            <a:r>
              <a:rPr lang="en-US" b="0" i="0" dirty="0" err="1">
                <a:solidFill>
                  <a:srgbClr val="212121"/>
                </a:solidFill>
                <a:effectLst/>
                <a:latin typeface="BlinkMacSystemFont"/>
              </a:rPr>
              <a:t>Syam</a:t>
            </a:r>
            <a:r>
              <a:rPr lang="en-US" b="0" i="0" dirty="0">
                <a:solidFill>
                  <a:srgbClr val="212121"/>
                </a:solidFill>
                <a:effectLst/>
                <a:latin typeface="BlinkMacSystemFont"/>
              </a:rPr>
              <a:t> M, Ahmed S. The Future of Stress Management: Integration of Smartwatches and HRV Technology. Sensors (Basel). 2023 Aug 22;23(17):7314. </a:t>
            </a:r>
            <a:r>
              <a:rPr lang="en-US" b="0" i="0" dirty="0" err="1">
                <a:solidFill>
                  <a:srgbClr val="212121"/>
                </a:solidFill>
                <a:effectLst/>
                <a:latin typeface="BlinkMacSystemFont"/>
              </a:rPr>
              <a:t>doi</a:t>
            </a:r>
            <a:r>
              <a:rPr lang="en-US" b="0" i="0" dirty="0">
                <a:solidFill>
                  <a:srgbClr val="212121"/>
                </a:solidFill>
                <a:effectLst/>
                <a:latin typeface="BlinkMacSystemFont"/>
              </a:rPr>
              <a:t>: 10.3390/s23177314. PMID: 37687769; PMCID: PMC10490434.</a:t>
            </a:r>
            <a:endParaRPr lang="tr-TR" b="0" i="0" dirty="0">
              <a:solidFill>
                <a:srgbClr val="212121"/>
              </a:solidFill>
              <a:effectLst/>
              <a:latin typeface="BlinkMacSystemFont"/>
            </a:endParaRPr>
          </a:p>
          <a:p>
            <a:r>
              <a:rPr lang="en-US" b="0" i="0" dirty="0" err="1">
                <a:solidFill>
                  <a:srgbClr val="212121"/>
                </a:solidFill>
                <a:effectLst/>
                <a:latin typeface="BlinkMacSystemFont"/>
              </a:rPr>
              <a:t>Zeckhausen</a:t>
            </a:r>
            <a:r>
              <a:rPr lang="en-US" b="0" i="0" dirty="0">
                <a:solidFill>
                  <a:srgbClr val="212121"/>
                </a:solidFill>
                <a:effectLst/>
                <a:latin typeface="BlinkMacSystemFont"/>
              </a:rPr>
              <a:t> W. Ideas for managing stress and extinguishing burnout. Fam </a:t>
            </a:r>
            <a:r>
              <a:rPr lang="en-US" b="0" i="0" dirty="0" err="1">
                <a:solidFill>
                  <a:srgbClr val="212121"/>
                </a:solidFill>
                <a:effectLst/>
                <a:latin typeface="BlinkMacSystemFont"/>
              </a:rPr>
              <a:t>Pract</a:t>
            </a:r>
            <a:r>
              <a:rPr lang="en-US" b="0" i="0" dirty="0">
                <a:solidFill>
                  <a:srgbClr val="212121"/>
                </a:solidFill>
                <a:effectLst/>
                <a:latin typeface="BlinkMacSystemFont"/>
              </a:rPr>
              <a:t> </a:t>
            </a:r>
            <a:r>
              <a:rPr lang="en-US" b="0" i="0" dirty="0" err="1">
                <a:solidFill>
                  <a:srgbClr val="212121"/>
                </a:solidFill>
                <a:effectLst/>
                <a:latin typeface="BlinkMacSystemFont"/>
              </a:rPr>
              <a:t>Manag</a:t>
            </a:r>
            <a:r>
              <a:rPr lang="en-US" b="0" i="0" dirty="0">
                <a:solidFill>
                  <a:srgbClr val="212121"/>
                </a:solidFill>
                <a:effectLst/>
                <a:latin typeface="BlinkMacSystemFont"/>
              </a:rPr>
              <a:t>. 2002 Apr;9(4):35-8. PMID: 11993043.</a:t>
            </a:r>
            <a:endParaRPr lang="tr-TR" b="0" i="0" dirty="0">
              <a:solidFill>
                <a:srgbClr val="212121"/>
              </a:solidFill>
              <a:effectLst/>
              <a:latin typeface="BlinkMacSystemFont"/>
            </a:endParaRPr>
          </a:p>
          <a:p>
            <a:r>
              <a:rPr lang="tr-TR" b="0" i="0" dirty="0" err="1">
                <a:solidFill>
                  <a:srgbClr val="212121"/>
                </a:solidFill>
                <a:effectLst/>
                <a:latin typeface="BlinkMacSystemFont"/>
              </a:rPr>
              <a:t>Umbrello</a:t>
            </a:r>
            <a:r>
              <a:rPr lang="tr-TR" b="0" i="0" dirty="0">
                <a:solidFill>
                  <a:srgbClr val="212121"/>
                </a:solidFill>
                <a:effectLst/>
                <a:latin typeface="BlinkMacSystemFont"/>
              </a:rPr>
              <a:t> M, </a:t>
            </a:r>
            <a:r>
              <a:rPr lang="tr-TR" b="0" i="0" dirty="0" err="1">
                <a:solidFill>
                  <a:srgbClr val="212121"/>
                </a:solidFill>
                <a:effectLst/>
                <a:latin typeface="BlinkMacSystemFont"/>
              </a:rPr>
              <a:t>Sorrenti</a:t>
            </a:r>
            <a:r>
              <a:rPr lang="tr-TR" b="0" i="0" dirty="0">
                <a:solidFill>
                  <a:srgbClr val="212121"/>
                </a:solidFill>
                <a:effectLst/>
                <a:latin typeface="BlinkMacSystemFont"/>
              </a:rPr>
              <a:t> T, </a:t>
            </a:r>
            <a:r>
              <a:rPr lang="tr-TR" b="0" i="0" dirty="0" err="1">
                <a:solidFill>
                  <a:srgbClr val="212121"/>
                </a:solidFill>
                <a:effectLst/>
                <a:latin typeface="BlinkMacSystemFont"/>
              </a:rPr>
              <a:t>Mistraletti</a:t>
            </a:r>
            <a:r>
              <a:rPr lang="tr-TR" b="0" i="0" dirty="0">
                <a:solidFill>
                  <a:srgbClr val="212121"/>
                </a:solidFill>
                <a:effectLst/>
                <a:latin typeface="BlinkMacSystemFont"/>
              </a:rPr>
              <a:t> G, </a:t>
            </a:r>
            <a:r>
              <a:rPr lang="tr-TR" b="0" i="0" dirty="0" err="1">
                <a:solidFill>
                  <a:srgbClr val="212121"/>
                </a:solidFill>
                <a:effectLst/>
                <a:latin typeface="BlinkMacSystemFont"/>
              </a:rPr>
              <a:t>Formenti</a:t>
            </a:r>
            <a:r>
              <a:rPr lang="tr-TR" b="0" i="0" dirty="0">
                <a:solidFill>
                  <a:srgbClr val="212121"/>
                </a:solidFill>
                <a:effectLst/>
                <a:latin typeface="BlinkMacSystemFont"/>
              </a:rPr>
              <a:t> P, </a:t>
            </a:r>
            <a:r>
              <a:rPr lang="tr-TR" b="0" i="0" dirty="0" err="1">
                <a:solidFill>
                  <a:srgbClr val="212121"/>
                </a:solidFill>
                <a:effectLst/>
                <a:latin typeface="BlinkMacSystemFont"/>
              </a:rPr>
              <a:t>Chiumello</a:t>
            </a:r>
            <a:r>
              <a:rPr lang="tr-TR" b="0" i="0" dirty="0">
                <a:solidFill>
                  <a:srgbClr val="212121"/>
                </a:solidFill>
                <a:effectLst/>
                <a:latin typeface="BlinkMacSystemFont"/>
              </a:rPr>
              <a:t> D, </a:t>
            </a:r>
            <a:r>
              <a:rPr lang="tr-TR" b="0" i="0" dirty="0" err="1">
                <a:solidFill>
                  <a:srgbClr val="212121"/>
                </a:solidFill>
                <a:effectLst/>
                <a:latin typeface="BlinkMacSystemFont"/>
              </a:rPr>
              <a:t>Terzoni</a:t>
            </a:r>
            <a:r>
              <a:rPr lang="tr-TR" b="0" i="0" dirty="0">
                <a:solidFill>
                  <a:srgbClr val="212121"/>
                </a:solidFill>
                <a:effectLst/>
                <a:latin typeface="BlinkMacSystemFont"/>
              </a:rPr>
              <a:t> S. Music </a:t>
            </a:r>
            <a:r>
              <a:rPr lang="tr-TR" b="0" i="0" dirty="0" err="1">
                <a:solidFill>
                  <a:srgbClr val="212121"/>
                </a:solidFill>
                <a:effectLst/>
                <a:latin typeface="BlinkMacSystemFont"/>
              </a:rPr>
              <a:t>therapy</a:t>
            </a:r>
            <a:r>
              <a:rPr lang="tr-TR" b="0" i="0" dirty="0">
                <a:solidFill>
                  <a:srgbClr val="212121"/>
                </a:solidFill>
                <a:effectLst/>
                <a:latin typeface="BlinkMacSystemFont"/>
              </a:rPr>
              <a:t> </a:t>
            </a:r>
            <a:r>
              <a:rPr lang="tr-TR" b="0" i="0" dirty="0" err="1">
                <a:solidFill>
                  <a:srgbClr val="212121"/>
                </a:solidFill>
                <a:effectLst/>
                <a:latin typeface="BlinkMacSystemFont"/>
              </a:rPr>
              <a:t>reduces</a:t>
            </a:r>
            <a:r>
              <a:rPr lang="tr-TR" b="0" i="0" dirty="0">
                <a:solidFill>
                  <a:srgbClr val="212121"/>
                </a:solidFill>
                <a:effectLst/>
                <a:latin typeface="BlinkMacSystemFont"/>
              </a:rPr>
              <a:t> </a:t>
            </a:r>
            <a:r>
              <a:rPr lang="tr-TR" b="0" i="0" dirty="0" err="1">
                <a:solidFill>
                  <a:srgbClr val="212121"/>
                </a:solidFill>
                <a:effectLst/>
                <a:latin typeface="BlinkMacSystemFont"/>
              </a:rPr>
              <a:t>stress</a:t>
            </a:r>
            <a:r>
              <a:rPr lang="tr-TR" b="0" i="0" dirty="0">
                <a:solidFill>
                  <a:srgbClr val="212121"/>
                </a:solidFill>
                <a:effectLst/>
                <a:latin typeface="BlinkMacSystemFont"/>
              </a:rPr>
              <a:t> </a:t>
            </a:r>
            <a:r>
              <a:rPr lang="tr-TR" b="0" i="0" dirty="0" err="1">
                <a:solidFill>
                  <a:srgbClr val="212121"/>
                </a:solidFill>
                <a:effectLst/>
                <a:latin typeface="BlinkMacSystemFont"/>
              </a:rPr>
              <a:t>and</a:t>
            </a:r>
            <a:r>
              <a:rPr lang="tr-TR" b="0" i="0" dirty="0">
                <a:solidFill>
                  <a:srgbClr val="212121"/>
                </a:solidFill>
                <a:effectLst/>
                <a:latin typeface="BlinkMacSystemFont"/>
              </a:rPr>
              <a:t> </a:t>
            </a:r>
            <a:r>
              <a:rPr lang="tr-TR" b="0" i="0" dirty="0" err="1">
                <a:solidFill>
                  <a:srgbClr val="212121"/>
                </a:solidFill>
                <a:effectLst/>
                <a:latin typeface="BlinkMacSystemFont"/>
              </a:rPr>
              <a:t>anxiety</a:t>
            </a:r>
            <a:r>
              <a:rPr lang="tr-TR" b="0" i="0" dirty="0">
                <a:solidFill>
                  <a:srgbClr val="212121"/>
                </a:solidFill>
                <a:effectLst/>
                <a:latin typeface="BlinkMacSystemFont"/>
              </a:rPr>
              <a:t> in </a:t>
            </a:r>
            <a:r>
              <a:rPr lang="tr-TR" b="0" i="0" dirty="0" err="1">
                <a:solidFill>
                  <a:srgbClr val="212121"/>
                </a:solidFill>
                <a:effectLst/>
                <a:latin typeface="BlinkMacSystemFont"/>
              </a:rPr>
              <a:t>critically</a:t>
            </a:r>
            <a:r>
              <a:rPr lang="tr-TR" b="0" i="0" dirty="0">
                <a:solidFill>
                  <a:srgbClr val="212121"/>
                </a:solidFill>
                <a:effectLst/>
                <a:latin typeface="BlinkMacSystemFont"/>
              </a:rPr>
              <a:t> </a:t>
            </a:r>
            <a:r>
              <a:rPr lang="tr-TR" b="0" i="0" dirty="0" err="1">
                <a:solidFill>
                  <a:srgbClr val="212121"/>
                </a:solidFill>
                <a:effectLst/>
                <a:latin typeface="BlinkMacSystemFont"/>
              </a:rPr>
              <a:t>ill</a:t>
            </a:r>
            <a:r>
              <a:rPr lang="tr-TR" b="0" i="0" dirty="0">
                <a:solidFill>
                  <a:srgbClr val="212121"/>
                </a:solidFill>
                <a:effectLst/>
                <a:latin typeface="BlinkMacSystemFont"/>
              </a:rPr>
              <a:t> </a:t>
            </a:r>
            <a:r>
              <a:rPr lang="tr-TR" b="0" i="0" dirty="0" err="1">
                <a:solidFill>
                  <a:srgbClr val="212121"/>
                </a:solidFill>
                <a:effectLst/>
                <a:latin typeface="BlinkMacSystemFont"/>
              </a:rPr>
              <a:t>patients</a:t>
            </a:r>
            <a:r>
              <a:rPr lang="tr-TR" b="0" i="0" dirty="0">
                <a:solidFill>
                  <a:srgbClr val="212121"/>
                </a:solidFill>
                <a:effectLst/>
                <a:latin typeface="BlinkMacSystemFont"/>
              </a:rPr>
              <a:t>: a </a:t>
            </a:r>
            <a:r>
              <a:rPr lang="tr-TR" b="0" i="0" dirty="0" err="1">
                <a:solidFill>
                  <a:srgbClr val="212121"/>
                </a:solidFill>
                <a:effectLst/>
                <a:latin typeface="BlinkMacSystemFont"/>
              </a:rPr>
              <a:t>systematic</a:t>
            </a:r>
            <a:r>
              <a:rPr lang="tr-TR" b="0" i="0" dirty="0">
                <a:solidFill>
                  <a:srgbClr val="212121"/>
                </a:solidFill>
                <a:effectLst/>
                <a:latin typeface="BlinkMacSystemFont"/>
              </a:rPr>
              <a:t> </a:t>
            </a:r>
            <a:r>
              <a:rPr lang="tr-TR" b="0" i="0" dirty="0" err="1">
                <a:solidFill>
                  <a:srgbClr val="212121"/>
                </a:solidFill>
                <a:effectLst/>
                <a:latin typeface="BlinkMacSystemFont"/>
              </a:rPr>
              <a:t>review</a:t>
            </a:r>
            <a:r>
              <a:rPr lang="tr-TR" b="0" i="0" dirty="0">
                <a:solidFill>
                  <a:srgbClr val="212121"/>
                </a:solidFill>
                <a:effectLst/>
                <a:latin typeface="BlinkMacSystemFont"/>
              </a:rPr>
              <a:t> of </a:t>
            </a:r>
            <a:r>
              <a:rPr lang="tr-TR" b="0" i="0" dirty="0" err="1">
                <a:solidFill>
                  <a:srgbClr val="212121"/>
                </a:solidFill>
                <a:effectLst/>
                <a:latin typeface="BlinkMacSystemFont"/>
              </a:rPr>
              <a:t>randomized</a:t>
            </a:r>
            <a:r>
              <a:rPr lang="tr-TR" b="0" i="0" dirty="0">
                <a:solidFill>
                  <a:srgbClr val="212121"/>
                </a:solidFill>
                <a:effectLst/>
                <a:latin typeface="BlinkMacSystemFont"/>
              </a:rPr>
              <a:t> </a:t>
            </a:r>
            <a:r>
              <a:rPr lang="tr-TR" b="0" i="0" dirty="0" err="1">
                <a:solidFill>
                  <a:srgbClr val="212121"/>
                </a:solidFill>
                <a:effectLst/>
                <a:latin typeface="BlinkMacSystemFont"/>
              </a:rPr>
              <a:t>clinical</a:t>
            </a:r>
            <a:r>
              <a:rPr lang="tr-TR" b="0" i="0" dirty="0">
                <a:solidFill>
                  <a:srgbClr val="212121"/>
                </a:solidFill>
                <a:effectLst/>
                <a:latin typeface="BlinkMacSystemFont"/>
              </a:rPr>
              <a:t> </a:t>
            </a:r>
            <a:r>
              <a:rPr lang="tr-TR" b="0" i="0" dirty="0" err="1">
                <a:solidFill>
                  <a:srgbClr val="212121"/>
                </a:solidFill>
                <a:effectLst/>
                <a:latin typeface="BlinkMacSystemFont"/>
              </a:rPr>
              <a:t>trials</a:t>
            </a:r>
            <a:r>
              <a:rPr lang="tr-TR" b="0" i="0" dirty="0">
                <a:solidFill>
                  <a:srgbClr val="212121"/>
                </a:solidFill>
                <a:effectLst/>
                <a:latin typeface="BlinkMacSystemFont"/>
              </a:rPr>
              <a:t>. </a:t>
            </a:r>
            <a:r>
              <a:rPr lang="tr-TR" b="0" i="0" dirty="0" err="1">
                <a:solidFill>
                  <a:srgbClr val="212121"/>
                </a:solidFill>
                <a:effectLst/>
                <a:latin typeface="BlinkMacSystemFont"/>
              </a:rPr>
              <a:t>Minerva</a:t>
            </a:r>
            <a:r>
              <a:rPr lang="tr-TR" b="0" i="0" dirty="0">
                <a:solidFill>
                  <a:srgbClr val="212121"/>
                </a:solidFill>
                <a:effectLst/>
                <a:latin typeface="BlinkMacSystemFont"/>
              </a:rPr>
              <a:t> </a:t>
            </a:r>
            <a:r>
              <a:rPr lang="tr-TR" b="0" i="0" dirty="0" err="1">
                <a:solidFill>
                  <a:srgbClr val="212121"/>
                </a:solidFill>
                <a:effectLst/>
                <a:latin typeface="BlinkMacSystemFont"/>
              </a:rPr>
              <a:t>Anestesiol</a:t>
            </a:r>
            <a:r>
              <a:rPr lang="tr-TR" b="0" i="0" dirty="0">
                <a:solidFill>
                  <a:srgbClr val="212121"/>
                </a:solidFill>
                <a:effectLst/>
                <a:latin typeface="BlinkMacSystemFont"/>
              </a:rPr>
              <a:t>. 2019 Aug;85(8):886-898. </a:t>
            </a:r>
            <a:r>
              <a:rPr lang="tr-TR" b="0" i="0" dirty="0" err="1">
                <a:solidFill>
                  <a:srgbClr val="212121"/>
                </a:solidFill>
                <a:effectLst/>
                <a:latin typeface="BlinkMacSystemFont"/>
              </a:rPr>
              <a:t>doi</a:t>
            </a:r>
            <a:r>
              <a:rPr lang="tr-TR" b="0" i="0" dirty="0">
                <a:solidFill>
                  <a:srgbClr val="212121"/>
                </a:solidFill>
                <a:effectLst/>
                <a:latin typeface="BlinkMacSystemFont"/>
              </a:rPr>
              <a:t>: 10.23736/S0375-9393.19.13526-2. </a:t>
            </a:r>
            <a:r>
              <a:rPr lang="tr-TR" b="0" i="0" dirty="0" err="1">
                <a:solidFill>
                  <a:srgbClr val="212121"/>
                </a:solidFill>
                <a:effectLst/>
                <a:latin typeface="BlinkMacSystemFont"/>
              </a:rPr>
              <a:t>Epub</a:t>
            </a:r>
            <a:r>
              <a:rPr lang="tr-TR" b="0" i="0" dirty="0">
                <a:solidFill>
                  <a:srgbClr val="212121"/>
                </a:solidFill>
                <a:effectLst/>
                <a:latin typeface="BlinkMacSystemFont"/>
              </a:rPr>
              <a:t> 2019 </a:t>
            </a:r>
            <a:r>
              <a:rPr lang="tr-TR" b="0" i="0" dirty="0" err="1">
                <a:solidFill>
                  <a:srgbClr val="212121"/>
                </a:solidFill>
                <a:effectLst/>
                <a:latin typeface="BlinkMacSystemFont"/>
              </a:rPr>
              <a:t>Apr</a:t>
            </a:r>
            <a:r>
              <a:rPr lang="tr-TR" b="0" i="0" dirty="0">
                <a:solidFill>
                  <a:srgbClr val="212121"/>
                </a:solidFill>
                <a:effectLst/>
                <a:latin typeface="BlinkMacSystemFont"/>
              </a:rPr>
              <a:t> 3. PMID: 30947484.</a:t>
            </a:r>
            <a:endParaRPr lang="tr-TR" dirty="0"/>
          </a:p>
        </p:txBody>
      </p:sp>
      <p:sp>
        <p:nvSpPr>
          <p:cNvPr id="3" name="Başlık 2">
            <a:extLst>
              <a:ext uri="{FF2B5EF4-FFF2-40B4-BE49-F238E27FC236}">
                <a16:creationId xmlns:a16="http://schemas.microsoft.com/office/drawing/2014/main" id="{69DD3A78-8B30-8507-A689-FF1CBCE58A24}"/>
              </a:ext>
            </a:extLst>
          </p:cNvPr>
          <p:cNvSpPr>
            <a:spLocks noGrp="1"/>
          </p:cNvSpPr>
          <p:nvPr>
            <p:ph type="title"/>
          </p:nvPr>
        </p:nvSpPr>
        <p:spPr/>
        <p:txBody>
          <a:bodyPr/>
          <a:lstStyle/>
          <a:p>
            <a:r>
              <a:rPr lang="tr-TR" dirty="0"/>
              <a:t>KAYNAKLAR</a:t>
            </a:r>
          </a:p>
        </p:txBody>
      </p:sp>
    </p:spTree>
    <p:extLst>
      <p:ext uri="{BB962C8B-B14F-4D97-AF65-F5344CB8AC3E}">
        <p14:creationId xmlns:p14="http://schemas.microsoft.com/office/powerpoint/2010/main" val="2418574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D072D66-3979-9A0C-08A0-E9FD206A8A29}"/>
              </a:ext>
            </a:extLst>
          </p:cNvPr>
          <p:cNvSpPr>
            <a:spLocks noGrp="1"/>
          </p:cNvSpPr>
          <p:nvPr>
            <p:ph idx="1"/>
          </p:nvPr>
        </p:nvSpPr>
        <p:spPr>
          <a:xfrm>
            <a:off x="838200" y="1039678"/>
            <a:ext cx="10613921" cy="2403607"/>
          </a:xfrm>
        </p:spPr>
        <p:txBody>
          <a:bodyPr>
            <a:normAutofit/>
          </a:bodyPr>
          <a:lstStyle/>
          <a:p>
            <a:pPr marL="0" indent="0">
              <a:buNone/>
            </a:pPr>
            <a:r>
              <a:rPr lang="tr-TR" sz="2400" b="1" dirty="0"/>
              <a:t>Baş etme kaynağının az olması : </a:t>
            </a:r>
          </a:p>
          <a:p>
            <a:pPr lvl="1"/>
            <a:r>
              <a:rPr lang="tr-TR" sz="2300" dirty="0"/>
              <a:t>Zorlayıcı yaşam olayları ile başa çıkmak için farklı kaynaklar kullanırız. </a:t>
            </a:r>
          </a:p>
          <a:p>
            <a:pPr lvl="1"/>
            <a:r>
              <a:rPr lang="tr-TR" sz="2300" dirty="0"/>
              <a:t>Bu kaynaklar bazen </a:t>
            </a:r>
            <a:r>
              <a:rPr lang="tr-TR" sz="2300" b="1" dirty="0"/>
              <a:t>içsel kaynaklarımız </a:t>
            </a:r>
            <a:r>
              <a:rPr lang="tr-TR" sz="2300" dirty="0"/>
              <a:t>, bazen de </a:t>
            </a:r>
            <a:r>
              <a:rPr lang="tr-TR" sz="2300" b="1" dirty="0"/>
              <a:t>sosyal çevremizde </a:t>
            </a:r>
            <a:r>
              <a:rPr lang="tr-TR" sz="2300" dirty="0"/>
              <a:t>bize destek olan insanlardan oluşur. </a:t>
            </a:r>
          </a:p>
          <a:p>
            <a:pPr lvl="1"/>
            <a:r>
              <a:rPr lang="tr-TR" sz="2300" dirty="0"/>
              <a:t>Baş etme kaynaklarınız arttığı ölçüde olayları stresli olarak algılamanız da azalacaktır. </a:t>
            </a:r>
          </a:p>
        </p:txBody>
      </p:sp>
      <p:sp>
        <p:nvSpPr>
          <p:cNvPr id="3" name="Başlık 2">
            <a:extLst>
              <a:ext uri="{FF2B5EF4-FFF2-40B4-BE49-F238E27FC236}">
                <a16:creationId xmlns:a16="http://schemas.microsoft.com/office/drawing/2014/main" id="{59C1170F-AF27-5FCF-C5A3-FC9E767FB70E}"/>
              </a:ext>
            </a:extLst>
          </p:cNvPr>
          <p:cNvSpPr>
            <a:spLocks noGrp="1"/>
          </p:cNvSpPr>
          <p:nvPr>
            <p:ph type="title"/>
          </p:nvPr>
        </p:nvSpPr>
        <p:spPr/>
        <p:txBody>
          <a:bodyPr/>
          <a:lstStyle/>
          <a:p>
            <a:r>
              <a:rPr lang="tr-TR" dirty="0"/>
              <a:t>GİRİŞ</a:t>
            </a:r>
          </a:p>
        </p:txBody>
      </p:sp>
      <p:sp>
        <p:nvSpPr>
          <p:cNvPr id="5" name="İçerik Yer Tutucusu 1">
            <a:extLst>
              <a:ext uri="{FF2B5EF4-FFF2-40B4-BE49-F238E27FC236}">
                <a16:creationId xmlns:a16="http://schemas.microsoft.com/office/drawing/2014/main" id="{E414D85C-9471-F181-AE87-FB4C284748B0}"/>
              </a:ext>
            </a:extLst>
          </p:cNvPr>
          <p:cNvSpPr txBox="1">
            <a:spLocks/>
          </p:cNvSpPr>
          <p:nvPr/>
        </p:nvSpPr>
        <p:spPr>
          <a:xfrm>
            <a:off x="838200" y="3825053"/>
            <a:ext cx="10934700" cy="24036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b="1" dirty="0"/>
              <a:t>Olaylara karşı olumsuz bakış açısına sahip olma : </a:t>
            </a:r>
          </a:p>
          <a:p>
            <a:pPr lvl="1"/>
            <a:r>
              <a:rPr lang="tr-TR" sz="2300" dirty="0"/>
              <a:t>Olayın kaynağını olumlu olarak algılıyorsanız , olayı stres kaynağı olarak görmezsiniz. </a:t>
            </a:r>
          </a:p>
          <a:p>
            <a:pPr lvl="1"/>
            <a:r>
              <a:rPr lang="tr-TR" sz="2300" dirty="0"/>
              <a:t>Örneğin, gireceği bir sınavı kendi becerilerini sergileyebileceği bir fırsat olarak gören bir öğrenci için sınav durumu stres kaynağı olarak algılanmaz. </a:t>
            </a:r>
          </a:p>
          <a:p>
            <a:pPr lvl="1"/>
            <a:r>
              <a:rPr lang="tr-TR" sz="2300" dirty="0"/>
              <a:t>Ancak bunu kendi yeterliğinin bir değerlendirmesi olarak algılayan kişi için sınav dünyanın en stresli olayı haline gelebilir.</a:t>
            </a:r>
          </a:p>
        </p:txBody>
      </p:sp>
    </p:spTree>
    <p:extLst>
      <p:ext uri="{BB962C8B-B14F-4D97-AF65-F5344CB8AC3E}">
        <p14:creationId xmlns:p14="http://schemas.microsoft.com/office/powerpoint/2010/main" val="1512056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54E3EFA9-2DFF-659C-33AF-699853BE09DC}"/>
              </a:ext>
            </a:extLst>
          </p:cNvPr>
          <p:cNvSpPr>
            <a:spLocks noGrp="1"/>
          </p:cNvSpPr>
          <p:nvPr>
            <p:ph idx="1"/>
          </p:nvPr>
        </p:nvSpPr>
        <p:spPr>
          <a:xfrm>
            <a:off x="838200" y="978000"/>
            <a:ext cx="10613922" cy="2679600"/>
          </a:xfrm>
        </p:spPr>
        <p:txBody>
          <a:bodyPr>
            <a:normAutofit/>
          </a:bodyPr>
          <a:lstStyle/>
          <a:p>
            <a:pPr marL="0" indent="0">
              <a:buNone/>
            </a:pPr>
            <a:r>
              <a:rPr lang="tr-TR" sz="2400" b="1" dirty="0"/>
              <a:t>Stres kaynağını tanımama : </a:t>
            </a:r>
          </a:p>
          <a:p>
            <a:pPr lvl="1"/>
            <a:r>
              <a:rPr lang="tr-TR" sz="2300" dirty="0"/>
              <a:t>Stres kaynağı ile daha önce tanışık olup olmamanız stres seviyeniz üzerinde önemli bir belirleyicidir. </a:t>
            </a:r>
          </a:p>
          <a:p>
            <a:pPr lvl="1"/>
            <a:r>
              <a:rPr lang="tr-TR" sz="2300" dirty="0"/>
              <a:t>Eğer stres kaynağını daha önceden tanıyorsanız, olayı stresli olarak algılama olasılığınız azalır. </a:t>
            </a:r>
          </a:p>
          <a:p>
            <a:pPr lvl="1"/>
            <a:r>
              <a:rPr lang="tr-TR" sz="2300" dirty="0"/>
              <a:t>Stres kaynağı kişi için tanıdıksa birey için stres yaratmayabilir. Kişilerin bildikleri, tanıdıkları çevrelerde daha az sıkıntı yaşamaları bu yüzdendir.</a:t>
            </a:r>
          </a:p>
        </p:txBody>
      </p:sp>
      <p:sp>
        <p:nvSpPr>
          <p:cNvPr id="3" name="Başlık 2">
            <a:extLst>
              <a:ext uri="{FF2B5EF4-FFF2-40B4-BE49-F238E27FC236}">
                <a16:creationId xmlns:a16="http://schemas.microsoft.com/office/drawing/2014/main" id="{ACB6E1BA-55A9-C97A-51CE-D4241F9A1836}"/>
              </a:ext>
            </a:extLst>
          </p:cNvPr>
          <p:cNvSpPr>
            <a:spLocks noGrp="1"/>
          </p:cNvSpPr>
          <p:nvPr>
            <p:ph type="title"/>
          </p:nvPr>
        </p:nvSpPr>
        <p:spPr/>
        <p:txBody>
          <a:bodyPr/>
          <a:lstStyle/>
          <a:p>
            <a:r>
              <a:rPr lang="tr-TR" dirty="0"/>
              <a:t>GİRİŞ</a:t>
            </a:r>
          </a:p>
        </p:txBody>
      </p:sp>
      <p:sp>
        <p:nvSpPr>
          <p:cNvPr id="4" name="İçerik Yer Tutucusu 1">
            <a:extLst>
              <a:ext uri="{FF2B5EF4-FFF2-40B4-BE49-F238E27FC236}">
                <a16:creationId xmlns:a16="http://schemas.microsoft.com/office/drawing/2014/main" id="{F5986EB7-A830-F848-6FF5-65CECB675D96}"/>
              </a:ext>
            </a:extLst>
          </p:cNvPr>
          <p:cNvSpPr txBox="1">
            <a:spLocks/>
          </p:cNvSpPr>
          <p:nvPr/>
        </p:nvSpPr>
        <p:spPr>
          <a:xfrm>
            <a:off x="838200" y="4005031"/>
            <a:ext cx="10613922" cy="24036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b="1" dirty="0"/>
              <a:t>Riskli yaşam olaylarına sahip olma : </a:t>
            </a:r>
          </a:p>
          <a:p>
            <a:pPr lvl="1"/>
            <a:r>
              <a:rPr lang="tr-TR" sz="2300" dirty="0"/>
              <a:t>Tehlikeli ve riskli algılanan olaylar insanlar için stres yaratır. </a:t>
            </a:r>
          </a:p>
          <a:p>
            <a:pPr lvl="1"/>
            <a:r>
              <a:rPr lang="tr-TR" sz="2300" dirty="0"/>
              <a:t>Dolayısıyla tehlikeli, riskli ve önemli algılanan olay ve durumlar kişi için stres yaratacak potansiyele sahiptir. </a:t>
            </a:r>
          </a:p>
          <a:p>
            <a:pPr lvl="1"/>
            <a:r>
              <a:rPr lang="tr-TR" sz="2300" dirty="0"/>
              <a:t>Salgın dönemleri, kazalar, doğal afetler, ekonomik ve sosyal krizler riskli yaşam olayları olarak değerlendirilebilir.</a:t>
            </a:r>
          </a:p>
        </p:txBody>
      </p:sp>
    </p:spTree>
    <p:extLst>
      <p:ext uri="{BB962C8B-B14F-4D97-AF65-F5344CB8AC3E}">
        <p14:creationId xmlns:p14="http://schemas.microsoft.com/office/powerpoint/2010/main" val="1838767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90E304C-3378-30FF-0966-6F698051711A}"/>
              </a:ext>
            </a:extLst>
          </p:cNvPr>
          <p:cNvSpPr>
            <a:spLocks noGrp="1"/>
          </p:cNvSpPr>
          <p:nvPr>
            <p:ph idx="1"/>
          </p:nvPr>
        </p:nvSpPr>
        <p:spPr>
          <a:xfrm>
            <a:off x="838200" y="1049972"/>
            <a:ext cx="10613922" cy="2303594"/>
          </a:xfrm>
        </p:spPr>
        <p:txBody>
          <a:bodyPr>
            <a:noAutofit/>
          </a:bodyPr>
          <a:lstStyle/>
          <a:p>
            <a:pPr marL="0" indent="0">
              <a:buNone/>
            </a:pPr>
            <a:r>
              <a:rPr lang="tr-TR" sz="2400" b="1" dirty="0"/>
              <a:t>Strese yatkınlık oluşturan kişilik özelliklerine sahip olma : </a:t>
            </a:r>
          </a:p>
          <a:p>
            <a:pPr lvl="1"/>
            <a:r>
              <a:rPr lang="tr-TR" sz="2300" dirty="0"/>
              <a:t>Bazı kişilik özellikleri bireyin stres yaşamaya daha yatkın olmalarına ve stres kaynaklarına karşı daha duyarlı olmalarına zemin hazırlar. </a:t>
            </a:r>
          </a:p>
          <a:p>
            <a:pPr lvl="1"/>
            <a:r>
              <a:rPr lang="tr-TR" sz="2300" dirty="0"/>
              <a:t>Örneğin kaygılı kişilerin yaşamlarındaki olumsuz ipuçlarını kaygılı olmayanlardan daha fazla algılama eğilimi göstermeleri, hem de algıladıklarını gözlerinde daha fazla büyütmeleri söz konusudur. </a:t>
            </a:r>
          </a:p>
        </p:txBody>
      </p:sp>
      <p:sp>
        <p:nvSpPr>
          <p:cNvPr id="3" name="Başlık 2">
            <a:extLst>
              <a:ext uri="{FF2B5EF4-FFF2-40B4-BE49-F238E27FC236}">
                <a16:creationId xmlns:a16="http://schemas.microsoft.com/office/drawing/2014/main" id="{88AD50E9-4A9D-F377-19B3-7E3F683F070A}"/>
              </a:ext>
            </a:extLst>
          </p:cNvPr>
          <p:cNvSpPr>
            <a:spLocks noGrp="1"/>
          </p:cNvSpPr>
          <p:nvPr>
            <p:ph type="title"/>
          </p:nvPr>
        </p:nvSpPr>
        <p:spPr/>
        <p:txBody>
          <a:bodyPr/>
          <a:lstStyle/>
          <a:p>
            <a:r>
              <a:rPr lang="tr-TR" dirty="0"/>
              <a:t>GİRİŞ</a:t>
            </a:r>
          </a:p>
        </p:txBody>
      </p:sp>
      <p:sp>
        <p:nvSpPr>
          <p:cNvPr id="4" name="İçerik Yer Tutucusu 1">
            <a:extLst>
              <a:ext uri="{FF2B5EF4-FFF2-40B4-BE49-F238E27FC236}">
                <a16:creationId xmlns:a16="http://schemas.microsoft.com/office/drawing/2014/main" id="{3E33ED3F-D155-0E44-25B1-4B8F76691AB4}"/>
              </a:ext>
            </a:extLst>
          </p:cNvPr>
          <p:cNvSpPr txBox="1">
            <a:spLocks/>
          </p:cNvSpPr>
          <p:nvPr/>
        </p:nvSpPr>
        <p:spPr>
          <a:xfrm>
            <a:off x="838200" y="3772969"/>
            <a:ext cx="10613922" cy="24544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400" b="1" dirty="0"/>
              <a:t>Yanlış baş etme stratejileri : </a:t>
            </a:r>
          </a:p>
          <a:p>
            <a:pPr lvl="1"/>
            <a:r>
              <a:rPr lang="tr-TR" sz="2300" dirty="0"/>
              <a:t>Her insan zorlu olaylarıyla karşılaşır.  Önemli olan kişinin zorluklarla karşılaşıp karşılaşmadığı değil karşılaştığı sorunlarla nasıl baş ettiğidir. </a:t>
            </a:r>
          </a:p>
          <a:p>
            <a:pPr lvl="1"/>
            <a:r>
              <a:rPr lang="tr-TR" sz="2300" dirty="0"/>
              <a:t>Karşılaştığı zorluk ve problemlerle nasıl baş edeceğini bilemeyen ya da yanlış baş etme stratejileri kullanan birey, kolaylıkla umutsuzluk ve çaresizlik duygularına teslim olabilir. </a:t>
            </a:r>
          </a:p>
        </p:txBody>
      </p:sp>
    </p:spTree>
    <p:extLst>
      <p:ext uri="{BB962C8B-B14F-4D97-AF65-F5344CB8AC3E}">
        <p14:creationId xmlns:p14="http://schemas.microsoft.com/office/powerpoint/2010/main" val="2669275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1BCF65AE-186B-3010-5A3D-278E0B384CCA}"/>
              </a:ext>
            </a:extLst>
          </p:cNvPr>
          <p:cNvSpPr>
            <a:spLocks noGrp="1"/>
          </p:cNvSpPr>
          <p:nvPr>
            <p:ph idx="1"/>
          </p:nvPr>
        </p:nvSpPr>
        <p:spPr/>
        <p:txBody>
          <a:bodyPr>
            <a:normAutofit/>
          </a:bodyPr>
          <a:lstStyle/>
          <a:p>
            <a:pPr marL="0" indent="0">
              <a:buNone/>
            </a:pPr>
            <a:r>
              <a:rPr lang="tr-TR" sz="2400" b="1" dirty="0"/>
              <a:t>Sorun çözme becerisinde eksiklik : </a:t>
            </a:r>
          </a:p>
          <a:p>
            <a:pPr lvl="1"/>
            <a:r>
              <a:rPr lang="tr-TR" sz="2400" dirty="0"/>
              <a:t>İşlevsel sorun çözme yöntemleri konusunda yeterli bilgi sahibi olmayan kişiler daha fazla stres yaşayabilirler. </a:t>
            </a:r>
          </a:p>
          <a:p>
            <a:pPr lvl="1"/>
            <a:r>
              <a:rPr lang="tr-TR" sz="2400" dirty="0"/>
              <a:t>Karşılaşılan problemleri etkili bir biçimde ele alıp, çözüme kavuşturabilen kişiler ise strese karşı daha dayanıklıdır. </a:t>
            </a:r>
          </a:p>
          <a:p>
            <a:pPr lvl="1"/>
            <a:r>
              <a:rPr lang="tr-TR" sz="2400" dirty="0"/>
              <a:t>Dolayısıyla stresle başa çıkma söz konusu olduğunda, sorun çözme becerileri önemli bir baş etme kaynağıdır. </a:t>
            </a:r>
          </a:p>
          <a:p>
            <a:pPr lvl="1"/>
            <a:r>
              <a:rPr lang="tr-TR" sz="2400" dirty="0"/>
              <a:t>Sorun çözme sistemli bir süreçtir ve öğrenilebilir. </a:t>
            </a:r>
          </a:p>
        </p:txBody>
      </p:sp>
      <p:sp>
        <p:nvSpPr>
          <p:cNvPr id="3" name="Başlık 2">
            <a:extLst>
              <a:ext uri="{FF2B5EF4-FFF2-40B4-BE49-F238E27FC236}">
                <a16:creationId xmlns:a16="http://schemas.microsoft.com/office/drawing/2014/main" id="{71CD0AEB-65F8-44DC-C06D-87216646B6DD}"/>
              </a:ext>
            </a:extLst>
          </p:cNvPr>
          <p:cNvSpPr>
            <a:spLocks noGrp="1"/>
          </p:cNvSpPr>
          <p:nvPr>
            <p:ph type="title"/>
          </p:nvPr>
        </p:nvSpPr>
        <p:spPr/>
        <p:txBody>
          <a:bodyPr/>
          <a:lstStyle/>
          <a:p>
            <a:r>
              <a:rPr lang="tr-TR" dirty="0"/>
              <a:t>GİRİŞ</a:t>
            </a:r>
          </a:p>
        </p:txBody>
      </p:sp>
    </p:spTree>
    <p:extLst>
      <p:ext uri="{BB962C8B-B14F-4D97-AF65-F5344CB8AC3E}">
        <p14:creationId xmlns:p14="http://schemas.microsoft.com/office/powerpoint/2010/main" val="4218296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49083AB-C203-4AFC-00CC-2EBF73DE2C7B}"/>
              </a:ext>
            </a:extLst>
          </p:cNvPr>
          <p:cNvSpPr>
            <a:spLocks noGrp="1"/>
          </p:cNvSpPr>
          <p:nvPr>
            <p:ph idx="1"/>
          </p:nvPr>
        </p:nvSpPr>
        <p:spPr>
          <a:xfrm>
            <a:off x="4508269" y="1477831"/>
            <a:ext cx="3517669" cy="4194307"/>
          </a:xfrm>
          <a:solidFill>
            <a:schemeClr val="accent5">
              <a:lumMod val="20000"/>
              <a:lumOff val="80000"/>
            </a:schemeClr>
          </a:solidFill>
        </p:spPr>
        <p:txBody>
          <a:bodyPr/>
          <a:lstStyle/>
          <a:p>
            <a:r>
              <a:rPr lang="tr-TR" b="1" u="sng" dirty="0"/>
              <a:t>Stresin Bilişsel Belirtileri</a:t>
            </a:r>
          </a:p>
          <a:p>
            <a:pPr lvl="1"/>
            <a:r>
              <a:rPr lang="tr-TR" dirty="0"/>
              <a:t>İlgi azalması</a:t>
            </a:r>
          </a:p>
          <a:p>
            <a:pPr lvl="1"/>
            <a:r>
              <a:rPr lang="tr-TR" dirty="0"/>
              <a:t>Dikkati toplamakta güçlük</a:t>
            </a:r>
          </a:p>
          <a:p>
            <a:pPr lvl="1"/>
            <a:r>
              <a:rPr lang="tr-TR" dirty="0"/>
              <a:t>Kararsızlık</a:t>
            </a:r>
          </a:p>
          <a:p>
            <a:pPr lvl="1"/>
            <a:r>
              <a:rPr lang="tr-TR" dirty="0"/>
              <a:t>Zihin Karışıklığı</a:t>
            </a:r>
          </a:p>
          <a:p>
            <a:pPr lvl="1"/>
            <a:r>
              <a:rPr lang="tr-TR" dirty="0"/>
              <a:t>Olumsuzluklara Odaklanma</a:t>
            </a:r>
          </a:p>
        </p:txBody>
      </p:sp>
      <p:sp>
        <p:nvSpPr>
          <p:cNvPr id="3" name="Başlık 2">
            <a:extLst>
              <a:ext uri="{FF2B5EF4-FFF2-40B4-BE49-F238E27FC236}">
                <a16:creationId xmlns:a16="http://schemas.microsoft.com/office/drawing/2014/main" id="{8E95A8EE-F16A-DBFC-7EE2-E70299DFE702}"/>
              </a:ext>
            </a:extLst>
          </p:cNvPr>
          <p:cNvSpPr>
            <a:spLocks noGrp="1"/>
          </p:cNvSpPr>
          <p:nvPr>
            <p:ph type="title"/>
          </p:nvPr>
        </p:nvSpPr>
        <p:spPr/>
        <p:txBody>
          <a:bodyPr/>
          <a:lstStyle/>
          <a:p>
            <a:r>
              <a:rPr lang="tr-TR" dirty="0"/>
              <a:t>GİRİŞ</a:t>
            </a:r>
          </a:p>
        </p:txBody>
      </p:sp>
      <p:sp>
        <p:nvSpPr>
          <p:cNvPr id="4" name="İçerik Yer Tutucusu 1">
            <a:extLst>
              <a:ext uri="{FF2B5EF4-FFF2-40B4-BE49-F238E27FC236}">
                <a16:creationId xmlns:a16="http://schemas.microsoft.com/office/drawing/2014/main" id="{994B5CF1-3EF4-26F1-0182-C7BFB8E4FEE1}"/>
              </a:ext>
            </a:extLst>
          </p:cNvPr>
          <p:cNvSpPr txBox="1">
            <a:spLocks/>
          </p:cNvSpPr>
          <p:nvPr/>
        </p:nvSpPr>
        <p:spPr>
          <a:xfrm>
            <a:off x="847720" y="1477831"/>
            <a:ext cx="3517669" cy="4194307"/>
          </a:xfrm>
          <a:prstGeom prst="rect">
            <a:avLst/>
          </a:prstGeom>
          <a:solidFill>
            <a:schemeClr val="accent6">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b="1" u="sng" dirty="0"/>
              <a:t>Stresin Fizyolojik Belirtileri</a:t>
            </a:r>
          </a:p>
          <a:p>
            <a:pPr lvl="1"/>
            <a:r>
              <a:rPr lang="tr-TR" dirty="0"/>
              <a:t>Nefes Darlığı</a:t>
            </a:r>
          </a:p>
          <a:p>
            <a:pPr lvl="1"/>
            <a:r>
              <a:rPr lang="tr-TR" dirty="0"/>
              <a:t>Kas ağrıları</a:t>
            </a:r>
          </a:p>
          <a:p>
            <a:pPr lvl="1"/>
            <a:r>
              <a:rPr lang="tr-TR" dirty="0"/>
              <a:t>Baş ağrısı</a:t>
            </a:r>
          </a:p>
          <a:p>
            <a:pPr lvl="1"/>
            <a:r>
              <a:rPr lang="tr-TR" dirty="0"/>
              <a:t>Uyku zorluğu</a:t>
            </a:r>
          </a:p>
          <a:p>
            <a:pPr lvl="1"/>
            <a:r>
              <a:rPr lang="tr-TR" dirty="0"/>
              <a:t>Huzursuzluk</a:t>
            </a:r>
          </a:p>
          <a:p>
            <a:pPr lvl="1"/>
            <a:r>
              <a:rPr lang="tr-TR" dirty="0"/>
              <a:t>Çarpıntı</a:t>
            </a:r>
          </a:p>
          <a:p>
            <a:pPr lvl="1"/>
            <a:r>
              <a:rPr lang="tr-TR" dirty="0"/>
              <a:t>GİS sorunları</a:t>
            </a:r>
          </a:p>
        </p:txBody>
      </p:sp>
      <p:sp>
        <p:nvSpPr>
          <p:cNvPr id="5" name="İçerik Yer Tutucusu 1">
            <a:extLst>
              <a:ext uri="{FF2B5EF4-FFF2-40B4-BE49-F238E27FC236}">
                <a16:creationId xmlns:a16="http://schemas.microsoft.com/office/drawing/2014/main" id="{BA49E0AF-9717-367A-7B4D-F8D81E3ED4EA}"/>
              </a:ext>
            </a:extLst>
          </p:cNvPr>
          <p:cNvSpPr txBox="1">
            <a:spLocks/>
          </p:cNvSpPr>
          <p:nvPr/>
        </p:nvSpPr>
        <p:spPr>
          <a:xfrm>
            <a:off x="8168818" y="1477831"/>
            <a:ext cx="3517669" cy="4194307"/>
          </a:xfrm>
          <a:prstGeom prst="rect">
            <a:avLst/>
          </a:prstGeom>
          <a:solidFill>
            <a:schemeClr val="accent4">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b="1" u="sng" dirty="0"/>
              <a:t>Stresin Duygusal Belirtileri</a:t>
            </a:r>
          </a:p>
          <a:p>
            <a:pPr lvl="1"/>
            <a:r>
              <a:rPr lang="tr-TR" dirty="0"/>
              <a:t>Kaygı</a:t>
            </a:r>
          </a:p>
          <a:p>
            <a:pPr lvl="1"/>
            <a:r>
              <a:rPr lang="tr-TR" dirty="0"/>
              <a:t>Üzüntü</a:t>
            </a:r>
          </a:p>
          <a:p>
            <a:pPr lvl="1"/>
            <a:r>
              <a:rPr lang="tr-TR" dirty="0"/>
              <a:t>Umutsuzluk</a:t>
            </a:r>
          </a:p>
          <a:p>
            <a:pPr lvl="1"/>
            <a:r>
              <a:rPr lang="tr-TR" dirty="0"/>
              <a:t>Sabırsızlık</a:t>
            </a:r>
          </a:p>
          <a:p>
            <a:pPr lvl="1"/>
            <a:r>
              <a:rPr lang="tr-TR" dirty="0"/>
              <a:t>Huzursuzluk</a:t>
            </a:r>
          </a:p>
          <a:p>
            <a:pPr marL="457200" lvl="1" indent="0">
              <a:buNone/>
            </a:pPr>
            <a:endParaRPr lang="tr-TR" dirty="0"/>
          </a:p>
        </p:txBody>
      </p:sp>
    </p:spTree>
    <p:extLst>
      <p:ext uri="{BB962C8B-B14F-4D97-AF65-F5344CB8AC3E}">
        <p14:creationId xmlns:p14="http://schemas.microsoft.com/office/powerpoint/2010/main" val="26157692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12725</TotalTime>
  <Words>4008</Words>
  <Application>Microsoft Office PowerPoint</Application>
  <PresentationFormat>Geniş ekran</PresentationFormat>
  <Paragraphs>348</Paragraphs>
  <Slides>44</Slides>
  <Notes>13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44</vt:i4>
      </vt:variant>
    </vt:vector>
  </HeadingPairs>
  <TitlesOfParts>
    <vt:vector size="50" baseType="lpstr">
      <vt:lpstr>Arial</vt:lpstr>
      <vt:lpstr>BlinkMacSystemFont</vt:lpstr>
      <vt:lpstr>Calibri</vt:lpstr>
      <vt:lpstr>Calibri Light</vt:lpstr>
      <vt:lpstr>Söhne</vt:lpstr>
      <vt:lpstr>Office Teması</vt:lpstr>
      <vt:lpstr>STRESLE  MÜCADELE  YÖNTEMLERİ</vt:lpstr>
      <vt:lpstr>SUNUM PLANI</vt:lpstr>
      <vt:lpstr>GİRİŞ</vt:lpstr>
      <vt:lpstr>GİRİŞ</vt:lpstr>
      <vt:lpstr>GİRİŞ</vt:lpstr>
      <vt:lpstr>GİRİŞ</vt:lpstr>
      <vt:lpstr>GİRİŞ</vt:lpstr>
      <vt:lpstr>GİRİŞ</vt:lpstr>
      <vt:lpstr>GİRİŞ</vt:lpstr>
      <vt:lpstr>BİLİŞSEL DAVRANIŞÇI TERAPİ</vt:lpstr>
      <vt:lpstr>BİLİŞSEL DAVRANIŞÇI TERAPİ</vt:lpstr>
      <vt:lpstr>BİLİŞSEL DAVRANIŞÇI TERAPİ</vt:lpstr>
      <vt:lpstr>STRESİ İZLEMEK</vt:lpstr>
      <vt:lpstr>GEVŞEME EGZERSİZLERİ</vt:lpstr>
      <vt:lpstr>GEVŞEME EGZERSİZLERİ</vt:lpstr>
      <vt:lpstr>ÖRNEK</vt:lpstr>
      <vt:lpstr>ÖRNEK</vt:lpstr>
      <vt:lpstr>DÜŞÜNCE – DUYGU - DAVRANIŞ</vt:lpstr>
      <vt:lpstr>OTOMATİK DÜŞÜNCELER</vt:lpstr>
      <vt:lpstr>OTOMATİK DÜŞÜNCELER</vt:lpstr>
      <vt:lpstr>OTOMATİK DÜŞÜNCELER</vt:lpstr>
      <vt:lpstr>BİLİŞSEL ÇARPITMALAR (DÜŞÜNCE HATALARI)</vt:lpstr>
      <vt:lpstr>BİLİŞSEL ÇARPITMALAR (DÜŞÜNCE HATALARI)</vt:lpstr>
      <vt:lpstr>BİLİŞSEL ÇARPITMALAR (DÜŞÜNCE HATALARI)</vt:lpstr>
      <vt:lpstr>BİLİŞSEL ÇARPITMALAR (DÜŞÜNCE HATALARI)</vt:lpstr>
      <vt:lpstr>STRES YARATAN BU DÜŞÜNCELERLE NE YAPALIM ?????????</vt:lpstr>
      <vt:lpstr>ŞİMDİKİ ZAMANIN FARKINDALIĞI</vt:lpstr>
      <vt:lpstr>ÖRNEK</vt:lpstr>
      <vt:lpstr>ÖRNEK</vt:lpstr>
      <vt:lpstr>STRES SAATİ</vt:lpstr>
      <vt:lpstr>STRES SAATİ</vt:lpstr>
      <vt:lpstr>STRES SAATİ</vt:lpstr>
      <vt:lpstr>SORUN ÇÖZME BECERİSİ</vt:lpstr>
      <vt:lpstr>ÖRNEK</vt:lpstr>
      <vt:lpstr>ÖRNEK</vt:lpstr>
      <vt:lpstr>ÖRNEK</vt:lpstr>
      <vt:lpstr>ÖRNEK</vt:lpstr>
      <vt:lpstr>ÖRNEK</vt:lpstr>
      <vt:lpstr>SORUN ÇÖZME SÜRECİNDE HATALAR</vt:lpstr>
      <vt:lpstr>SORUN ÇÖZME SÜRECİNDE HATALAR</vt:lpstr>
      <vt:lpstr>SORUN ÇÖZME SÜRECİNDE HATALAR</vt:lpstr>
      <vt:lpstr>SORUN ÇÖZME SÜRECİNDE HATALAR</vt:lpstr>
      <vt:lpstr>KISA ZAMANDA BİR HASTADAN NE İSTEYELİM ??</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STRESLE MÜCADELE YÖNTEMLERİ</dc:title>
  <dc:creator>Mustafa Mert SAĞLAM</dc:creator>
  <cp:lastModifiedBy>Yavuz</cp:lastModifiedBy>
  <cp:revision>7</cp:revision>
  <dcterms:created xsi:type="dcterms:W3CDTF">2023-12-24T13:53:00Z</dcterms:created>
  <dcterms:modified xsi:type="dcterms:W3CDTF">2024-01-10T20:05:18Z</dcterms:modified>
</cp:coreProperties>
</file>