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HİPERTANSİYON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                   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                                                           </a:t>
            </a:r>
            <a:br>
              <a:rPr lang="tr-TR" sz="2400" dirty="0" smtClean="0"/>
            </a:br>
            <a:r>
              <a:rPr lang="tr-TR" sz="2400" dirty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5" y="3619500"/>
            <a:ext cx="8825658" cy="2019300"/>
          </a:xfrm>
        </p:spPr>
        <p:txBody>
          <a:bodyPr>
            <a:normAutofit/>
          </a:bodyPr>
          <a:lstStyle/>
          <a:p>
            <a:r>
              <a:rPr lang="tr-TR" dirty="0" smtClean="0"/>
              <a:t>                                                                   </a:t>
            </a:r>
            <a:r>
              <a:rPr lang="tr-TR" dirty="0" err="1" smtClean="0"/>
              <a:t>İnt.dr.Emrah</a:t>
            </a:r>
            <a:r>
              <a:rPr lang="tr-TR" dirty="0" smtClean="0"/>
              <a:t> </a:t>
            </a:r>
            <a:r>
              <a:rPr lang="tr-TR" dirty="0" err="1" smtClean="0"/>
              <a:t>patat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                 </a:t>
            </a:r>
            <a:r>
              <a:rPr lang="tr-TR" dirty="0" err="1" smtClean="0"/>
              <a:t>ktü</a:t>
            </a:r>
            <a:r>
              <a:rPr lang="tr-TR" dirty="0" smtClean="0"/>
              <a:t> tıp fakültesi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                 aile hekimliği stajı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                  30.03.2018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564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Standart Kan Basıncı Ölçümü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Muane</a:t>
            </a:r>
            <a:r>
              <a:rPr lang="tr-TR" dirty="0" smtClean="0"/>
              <a:t> olacak hastanın 3-5 </a:t>
            </a:r>
            <a:r>
              <a:rPr lang="tr-TR" dirty="0" err="1" smtClean="0"/>
              <a:t>dk</a:t>
            </a:r>
            <a:r>
              <a:rPr lang="tr-TR" dirty="0" smtClean="0"/>
              <a:t> dinlenmesine izin verilmeli</a:t>
            </a:r>
          </a:p>
          <a:p>
            <a:r>
              <a:rPr lang="tr-TR" dirty="0" smtClean="0"/>
              <a:t>Dik oturur pozisyonda veya yatar tarzda manşon kalp hizasında olmalı</a:t>
            </a:r>
          </a:p>
          <a:p>
            <a:r>
              <a:rPr lang="tr-TR" dirty="0" smtClean="0"/>
              <a:t>En az 2 kez ölçülmeli  (en az 2 </a:t>
            </a:r>
            <a:r>
              <a:rPr lang="tr-TR" dirty="0" err="1" smtClean="0"/>
              <a:t>dk</a:t>
            </a:r>
            <a:r>
              <a:rPr lang="tr-TR" dirty="0" smtClean="0"/>
              <a:t> ara ile)</a:t>
            </a:r>
          </a:p>
          <a:p>
            <a:r>
              <a:rPr lang="tr-TR" dirty="0" smtClean="0"/>
              <a:t>İki koldan da ölçüm yapılmalı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3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57"/>
            <a:ext cx="12191999" cy="6895957"/>
          </a:xfrm>
        </p:spPr>
      </p:pic>
    </p:spTree>
    <p:extLst>
      <p:ext uri="{BB962C8B-B14F-4D97-AF65-F5344CB8AC3E}">
        <p14:creationId xmlns:p14="http://schemas.microsoft.com/office/powerpoint/2010/main" val="5786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Hipertansiyon Kan Basıncı Eşik Değeri ESC-ESH 2013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92615"/>
            <a:ext cx="6334401" cy="3510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63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 Tetkikleri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Tam kan sayımı </a:t>
            </a:r>
          </a:p>
          <a:p>
            <a:r>
              <a:rPr lang="tr-TR" dirty="0" smtClean="0"/>
              <a:t>Tam idrar tetkiki</a:t>
            </a:r>
          </a:p>
          <a:p>
            <a:r>
              <a:rPr lang="tr-TR" dirty="0" smtClean="0"/>
              <a:t>Açlık kan şekeri</a:t>
            </a:r>
          </a:p>
          <a:p>
            <a:r>
              <a:rPr lang="tr-TR" dirty="0" smtClean="0"/>
              <a:t>KCFT(ALT AST)</a:t>
            </a:r>
          </a:p>
          <a:p>
            <a:r>
              <a:rPr lang="tr-TR" dirty="0" smtClean="0"/>
              <a:t>Kanda sodyum potasyum </a:t>
            </a:r>
          </a:p>
          <a:p>
            <a:r>
              <a:rPr lang="tr-TR" dirty="0" err="1" smtClean="0"/>
              <a:t>Kreatinin</a:t>
            </a:r>
            <a:r>
              <a:rPr lang="tr-TR" dirty="0" smtClean="0"/>
              <a:t> ve </a:t>
            </a:r>
            <a:r>
              <a:rPr lang="tr-TR" dirty="0" err="1" smtClean="0"/>
              <a:t>Egfr</a:t>
            </a:r>
            <a:endParaRPr lang="tr-TR" dirty="0" smtClean="0"/>
          </a:p>
          <a:p>
            <a:r>
              <a:rPr lang="tr-TR" dirty="0" smtClean="0"/>
              <a:t>Lipit Profili</a:t>
            </a:r>
          </a:p>
          <a:p>
            <a:r>
              <a:rPr lang="tr-TR" dirty="0" smtClean="0"/>
              <a:t>EKG,EKO</a:t>
            </a:r>
          </a:p>
          <a:p>
            <a:r>
              <a:rPr lang="tr-TR" dirty="0" smtClean="0"/>
              <a:t>TSH T4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227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Yaşam tarzı değişiklikleri</a:t>
            </a:r>
          </a:p>
          <a:p>
            <a:pPr lvl="1"/>
            <a:r>
              <a:rPr lang="tr-TR" dirty="0"/>
              <a:t>İdeal vücut ağırlığı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sz="2800" b="1" i="1" dirty="0">
                <a:solidFill>
                  <a:srgbClr val="FFFF00"/>
                </a:solidFill>
              </a:rPr>
              <a:t>KAYBEDİLEN 1 KİLO İÇİN TANSİYON 0.3-0.9 </a:t>
            </a:r>
            <a:r>
              <a:rPr lang="tr-TR" sz="2800" b="1" i="1" dirty="0" err="1">
                <a:solidFill>
                  <a:srgbClr val="FFFF00"/>
                </a:solidFill>
              </a:rPr>
              <a:t>mmhg</a:t>
            </a:r>
            <a:r>
              <a:rPr lang="tr-TR" sz="2800" b="1" i="1" dirty="0">
                <a:solidFill>
                  <a:srgbClr val="FFFF00"/>
                </a:solidFill>
              </a:rPr>
              <a:t>  DÜŞER )</a:t>
            </a:r>
            <a:endParaRPr lang="tr-TR" dirty="0">
              <a:solidFill>
                <a:srgbClr val="FFFF00"/>
              </a:solidFill>
            </a:endParaRPr>
          </a:p>
          <a:p>
            <a:pPr lvl="1"/>
            <a:r>
              <a:rPr lang="tr-TR" dirty="0"/>
              <a:t>Tuz kısıtlaması (SALTURK, 15g-16g</a:t>
            </a:r>
            <a:r>
              <a:rPr lang="tr-TR" dirty="0">
                <a:sym typeface="Wingdings" pitchFamily="2" charset="2"/>
              </a:rPr>
              <a:t>5-6g   1 çay kaşığı</a:t>
            </a:r>
            <a:r>
              <a:rPr lang="tr-TR" dirty="0" smtClean="0">
                <a:sym typeface="Wingdings" pitchFamily="2" charset="2"/>
              </a:rPr>
              <a:t>)(</a:t>
            </a:r>
            <a:r>
              <a:rPr lang="tr-TR" dirty="0" smtClean="0">
                <a:solidFill>
                  <a:srgbClr val="FFFF00"/>
                </a:solidFill>
                <a:sym typeface="Wingdings" pitchFamily="2" charset="2"/>
              </a:rPr>
              <a:t>2-8mmhg)</a:t>
            </a:r>
            <a:endParaRPr lang="tr-TR" dirty="0">
              <a:solidFill>
                <a:srgbClr val="FFFF00"/>
              </a:solidFill>
            </a:endParaRPr>
          </a:p>
          <a:p>
            <a:pPr lvl="1"/>
            <a:r>
              <a:rPr lang="tr-TR" dirty="0"/>
              <a:t>Sağlıklı beslenme</a:t>
            </a:r>
          </a:p>
          <a:p>
            <a:pPr lvl="1"/>
            <a:r>
              <a:rPr lang="tr-TR" dirty="0"/>
              <a:t>Tütün mamulü kesinlikle kullanılmamalı</a:t>
            </a:r>
          </a:p>
          <a:p>
            <a:pPr lvl="1"/>
            <a:r>
              <a:rPr lang="tr-TR" dirty="0"/>
              <a:t>Alkol kısıtlanması</a:t>
            </a:r>
          </a:p>
          <a:p>
            <a:r>
              <a:rPr lang="tr-TR" dirty="0"/>
              <a:t>Egzersiz(haftada 5-7 </a:t>
            </a:r>
            <a:r>
              <a:rPr lang="tr-TR" dirty="0" smtClean="0"/>
              <a:t>gün en </a:t>
            </a:r>
            <a:r>
              <a:rPr lang="tr-TR" dirty="0"/>
              <a:t>az 30 dakikalık hafif tempoda </a:t>
            </a:r>
            <a:r>
              <a:rPr lang="tr-TR" dirty="0" err="1"/>
              <a:t>koşu,yüzme</a:t>
            </a:r>
            <a:r>
              <a:rPr lang="tr-TR" dirty="0"/>
              <a:t> , bisiklet</a:t>
            </a:r>
            <a:r>
              <a:rPr lang="tr-TR" dirty="0" smtClean="0"/>
              <a:t>) (</a:t>
            </a:r>
            <a:r>
              <a:rPr lang="tr-TR" dirty="0" smtClean="0">
                <a:solidFill>
                  <a:srgbClr val="FFFF00"/>
                </a:solidFill>
              </a:rPr>
              <a:t>4-9mmhg)</a:t>
            </a:r>
          </a:p>
          <a:p>
            <a:r>
              <a:rPr lang="tr-TR" dirty="0" err="1" smtClean="0"/>
              <a:t>İzometrik</a:t>
            </a:r>
            <a:r>
              <a:rPr lang="tr-TR" dirty="0" smtClean="0"/>
              <a:t> egzersiz </a:t>
            </a:r>
            <a:r>
              <a:rPr lang="tr-TR" dirty="0" err="1" smtClean="0"/>
              <a:t>önerilmiyor.İzotonık</a:t>
            </a:r>
            <a:r>
              <a:rPr lang="tr-TR" dirty="0" smtClean="0"/>
              <a:t> egzersiz </a:t>
            </a:r>
            <a:r>
              <a:rPr lang="tr-TR" dirty="0" err="1" smtClean="0"/>
              <a:t>yapılabiliri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169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 </a:t>
            </a:r>
            <a:r>
              <a:rPr lang="tr-TR" dirty="0" err="1" smtClean="0"/>
              <a:t>hipertansif</a:t>
            </a:r>
            <a:r>
              <a:rPr lang="tr-TR" dirty="0" smtClean="0"/>
              <a:t> ilaç </a:t>
            </a:r>
            <a:r>
              <a:rPr lang="tr-TR" dirty="0" err="1" smtClean="0"/>
              <a:t>başlanımı</a:t>
            </a:r>
            <a:r>
              <a:rPr lang="tr-TR" dirty="0" smtClean="0"/>
              <a:t> için hasta bazlı ilaç seçimi yapılmalıdır.</a:t>
            </a:r>
          </a:p>
          <a:p>
            <a:endParaRPr lang="tr-TR" dirty="0" smtClean="0"/>
          </a:p>
          <a:p>
            <a:r>
              <a:rPr lang="tr-TR" dirty="0"/>
              <a:t>Genel popülasyonda tedaviye başlama için eşik değer; </a:t>
            </a:r>
            <a:r>
              <a:rPr lang="tr-TR" dirty="0" err="1"/>
              <a:t>sistolik</a:t>
            </a:r>
            <a:r>
              <a:rPr lang="tr-TR" dirty="0"/>
              <a:t> KB ≥140 </a:t>
            </a:r>
            <a:r>
              <a:rPr lang="tr-TR" dirty="0" err="1"/>
              <a:t>mmHg</a:t>
            </a:r>
            <a:r>
              <a:rPr lang="tr-TR" dirty="0"/>
              <a:t> veya </a:t>
            </a:r>
            <a:r>
              <a:rPr lang="tr-TR" dirty="0" err="1"/>
              <a:t>diyastolik</a:t>
            </a:r>
            <a:r>
              <a:rPr lang="tr-TR" dirty="0"/>
              <a:t> KB ≥90 </a:t>
            </a:r>
            <a:r>
              <a:rPr lang="tr-TR" dirty="0" err="1"/>
              <a:t>mmHg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yaşı ≥80 olanlarda eşik </a:t>
            </a:r>
            <a:r>
              <a:rPr lang="tr-TR" dirty="0" err="1"/>
              <a:t>sistolik</a:t>
            </a:r>
            <a:r>
              <a:rPr lang="tr-TR" dirty="0"/>
              <a:t> KB ≥160 </a:t>
            </a:r>
            <a:r>
              <a:rPr lang="tr-TR" dirty="0" err="1"/>
              <a:t>mmHg’dir</a:t>
            </a:r>
            <a:r>
              <a:rPr lang="tr-TR" dirty="0"/>
              <a:t>. tedavi hedefi 140-150 </a:t>
            </a:r>
            <a:r>
              <a:rPr lang="tr-TR" dirty="0" err="1"/>
              <a:t>mmHg’dir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305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EVRE 1 HİPERTANSİYON da  eşlik eden hastalık ve risk yoksa ;</a:t>
            </a:r>
          </a:p>
          <a:p>
            <a:endParaRPr lang="tr-TR" dirty="0" smtClean="0"/>
          </a:p>
          <a:p>
            <a:pPr lvl="1"/>
            <a:r>
              <a:rPr lang="tr-TR" sz="2400" dirty="0"/>
              <a:t>1-2 ay Yaşam tarzı değişikliği ile izlenir KB ‘da düşüş yoksa ilaç tedavisine başlanır. </a:t>
            </a:r>
          </a:p>
          <a:p>
            <a:pPr lvl="1"/>
            <a:r>
              <a:rPr lang="tr-TR" sz="2400" dirty="0"/>
              <a:t>Semptomu olan ve yaşam kalitesi etkilenen hastada hemen medikal tedavi başlanır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18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678"/>
            <a:ext cx="9067800" cy="4598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93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Medikal tedavide 3 ana grup ilaç ilk tercih olabilir</a:t>
            </a:r>
          </a:p>
          <a:p>
            <a:pPr marL="0" indent="0">
              <a:buNone/>
            </a:pPr>
            <a:r>
              <a:rPr lang="tr-TR" dirty="0" smtClean="0"/>
              <a:t>.Kalsiyum kanal </a:t>
            </a:r>
            <a:r>
              <a:rPr lang="tr-TR" dirty="0" err="1" smtClean="0"/>
              <a:t>blokörü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.ACE/ARB</a:t>
            </a:r>
          </a:p>
          <a:p>
            <a:pPr marL="0" indent="0">
              <a:buNone/>
            </a:pPr>
            <a:r>
              <a:rPr lang="tr-TR" dirty="0" err="1" smtClean="0"/>
              <a:t>Diüretikler</a:t>
            </a:r>
            <a:r>
              <a:rPr lang="tr-TR" dirty="0" smtClean="0"/>
              <a:t>(</a:t>
            </a:r>
            <a:r>
              <a:rPr lang="tr-TR" dirty="0" err="1" smtClean="0"/>
              <a:t>tiazid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1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Tedaviye tek ilaçla başlandığında, KB hedef düzeye gelmezse tedaviye ikinci bir ilaç eklenir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İkili üçlü dörtlü kombinasyonlar yapılabilir.</a:t>
            </a:r>
          </a:p>
          <a:p>
            <a:endParaRPr lang="tr-TR" dirty="0" smtClean="0"/>
          </a:p>
          <a:p>
            <a:r>
              <a:rPr lang="tr-TR" dirty="0" smtClean="0"/>
              <a:t>Birden fazla ilaç kullanılıyorsa ,en az bir tanesi farklı genelde akşam saatlerinde alınmalıdır.(hipotansiyon riski)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667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Hipertansiyonun tanı ,tedavi, komplikasyonları 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87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ESH –ESC 2013 ÖNERİLERİ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1152983"/>
            <a:ext cx="11536326" cy="5644567"/>
          </a:xfrm>
        </p:spPr>
      </p:pic>
    </p:spTree>
    <p:extLst>
      <p:ext uri="{BB962C8B-B14F-4D97-AF65-F5344CB8AC3E}">
        <p14:creationId xmlns:p14="http://schemas.microsoft.com/office/powerpoint/2010/main" val="74474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921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29"/>
            <a:ext cx="12192000" cy="6895529"/>
          </a:xfrm>
        </p:spPr>
      </p:pic>
    </p:spTree>
    <p:extLst>
      <p:ext uri="{BB962C8B-B14F-4D97-AF65-F5344CB8AC3E}">
        <p14:creationId xmlns:p14="http://schemas.microsoft.com/office/powerpoint/2010/main" val="50779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24"/>
            <a:ext cx="12192000" cy="6900324"/>
          </a:xfrm>
        </p:spPr>
      </p:pic>
    </p:spTree>
    <p:extLst>
      <p:ext uri="{BB962C8B-B14F-4D97-AF65-F5344CB8AC3E}">
        <p14:creationId xmlns:p14="http://schemas.microsoft.com/office/powerpoint/2010/main" val="393214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TAKİP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antihipertansif</a:t>
            </a:r>
            <a:r>
              <a:rPr lang="tr-TR" dirty="0"/>
              <a:t> ilaçtan beklenen etkinin önemli miktarı 3–4 hafta içinde çıkar. </a:t>
            </a:r>
          </a:p>
          <a:p>
            <a:r>
              <a:rPr lang="tr-TR" dirty="0"/>
              <a:t>Bu nedenle </a:t>
            </a:r>
            <a:r>
              <a:rPr lang="tr-TR" dirty="0" err="1"/>
              <a:t>antihipertansif</a:t>
            </a:r>
            <a:r>
              <a:rPr lang="tr-TR" dirty="0"/>
              <a:t> ilaç tedavisi başlanan veya tedavi rejiminde değişiklik yapılan hastalarda KB kontrolünün sağlanıp sağlanmadığı 3–4 hafta sonraki kontrolde değerlendirilmelidir. </a:t>
            </a:r>
          </a:p>
          <a:p>
            <a:r>
              <a:rPr lang="tr-TR" dirty="0"/>
              <a:t>İlaç bu süre içerisinde hiç etki göstermezse, başka bir </a:t>
            </a:r>
            <a:r>
              <a:rPr lang="tr-TR" dirty="0" err="1"/>
              <a:t>antihipertansif</a:t>
            </a:r>
            <a:r>
              <a:rPr lang="tr-TR" dirty="0"/>
              <a:t> gruba veya kombinasyon tedavisine geçilmesi önerilir. </a:t>
            </a:r>
          </a:p>
          <a:p>
            <a:r>
              <a:rPr lang="tr-TR" dirty="0"/>
              <a:t>Hastalar, imkanları varsa ev KB ölçümlerini yaptırarak kontrole çağrılmalıdır. Kontrolde ilaçların yan etkileri de mutlaka değerlendirilmelidir.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17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Türk hipertansiyon uzlaşı </a:t>
            </a:r>
            <a:r>
              <a:rPr lang="tr-TR" dirty="0" smtClean="0"/>
              <a:t>raporu</a:t>
            </a:r>
          </a:p>
          <a:p>
            <a:endParaRPr lang="tr-TR" dirty="0"/>
          </a:p>
          <a:p>
            <a:r>
              <a:rPr lang="tr-TR" dirty="0"/>
              <a:t>2013 ESC-ESH Hipertansiyon </a:t>
            </a:r>
            <a:r>
              <a:rPr lang="tr-TR" dirty="0" smtClean="0"/>
              <a:t>Kılavuzu</a:t>
            </a:r>
          </a:p>
          <a:p>
            <a:endParaRPr lang="tr-TR" dirty="0"/>
          </a:p>
          <a:p>
            <a:r>
              <a:rPr lang="tr-TR" dirty="0"/>
              <a:t>Türk Kardiyoloji Derneği, </a:t>
            </a:r>
            <a:r>
              <a:rPr lang="tr-TR" dirty="0" err="1"/>
              <a:t>Arteriyel</a:t>
            </a:r>
            <a:r>
              <a:rPr lang="tr-TR" dirty="0"/>
              <a:t> Hipertansiyon Tedavisi 2007 Kılavuzu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9849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 smtClean="0"/>
              <a:t>   TEŞEKKÜRLER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4471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Hipertansiyon evrensel bir sağlık ve ekonomik sorun ,</a:t>
            </a:r>
          </a:p>
          <a:p>
            <a:r>
              <a:rPr lang="tr-TR" dirty="0" smtClean="0"/>
              <a:t>Kalp hastalıklarına bağlı ölümlerin %45’inden </a:t>
            </a:r>
          </a:p>
          <a:p>
            <a:r>
              <a:rPr lang="tr-TR" dirty="0" smtClean="0"/>
              <a:t>SVO bağlı ölümlerin  yarısından fazlasına hipertansiyon neden olmaktadır.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794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 da hipertansiyon </a:t>
            </a:r>
            <a:r>
              <a:rPr lang="tr-TR" dirty="0" err="1" smtClean="0"/>
              <a:t>prevelansı</a:t>
            </a:r>
            <a:r>
              <a:rPr lang="tr-TR" dirty="0" smtClean="0"/>
              <a:t>  %35-46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Türkiye’de </a:t>
            </a:r>
            <a:r>
              <a:rPr lang="tr-TR" dirty="0" err="1" smtClean="0"/>
              <a:t>prevelansı</a:t>
            </a:r>
            <a:r>
              <a:rPr lang="tr-TR" dirty="0" smtClean="0"/>
              <a:t> %30.3</a:t>
            </a:r>
          </a:p>
          <a:p>
            <a:r>
              <a:rPr lang="tr-TR" dirty="0"/>
              <a:t> </a:t>
            </a:r>
            <a:r>
              <a:rPr lang="tr-TR" dirty="0" smtClean="0"/>
              <a:t> Kadınlarda %32.3</a:t>
            </a:r>
          </a:p>
          <a:p>
            <a:r>
              <a:rPr lang="tr-TR" dirty="0"/>
              <a:t>  </a:t>
            </a:r>
            <a:r>
              <a:rPr lang="tr-TR" dirty="0" smtClean="0"/>
              <a:t>Erkeklerde %28.4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459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4711" y="452718"/>
            <a:ext cx="9404723" cy="1071282"/>
          </a:xfrm>
        </p:spPr>
        <p:txBody>
          <a:bodyPr/>
          <a:lstStyle/>
          <a:p>
            <a:r>
              <a:rPr lang="tr-TR" dirty="0" smtClean="0"/>
              <a:t>PATENT-PATENT2 SONUÇLARI(2005-12)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7" y="1687196"/>
            <a:ext cx="8553450" cy="4364068"/>
          </a:xfrm>
        </p:spPr>
      </p:pic>
    </p:spTree>
    <p:extLst>
      <p:ext uri="{BB962C8B-B14F-4D97-AF65-F5344CB8AC3E}">
        <p14:creationId xmlns:p14="http://schemas.microsoft.com/office/powerpoint/2010/main" val="42005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18 Yaş üstü bireylerde hekim tarafından yapılan en az 2 ölçümde</a:t>
            </a:r>
          </a:p>
          <a:p>
            <a:pPr marL="0" lvl="1" indent="0">
              <a:buNone/>
            </a:pPr>
            <a:r>
              <a:rPr lang="tr-TR" dirty="0" smtClean="0"/>
              <a:t>  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Sistolik</a:t>
            </a:r>
            <a:r>
              <a:rPr lang="tr-TR" dirty="0">
                <a:solidFill>
                  <a:srgbClr val="FFFF00"/>
                </a:solidFill>
              </a:rPr>
              <a:t> KB ≥140 </a:t>
            </a:r>
            <a:r>
              <a:rPr lang="tr-TR" dirty="0" err="1">
                <a:solidFill>
                  <a:srgbClr val="FFFF00"/>
                </a:solidFill>
              </a:rPr>
              <a:t>mmHg</a:t>
            </a:r>
            <a:r>
              <a:rPr lang="tr-TR" dirty="0">
                <a:solidFill>
                  <a:srgbClr val="FFFF00"/>
                </a:solidFill>
              </a:rPr>
              <a:t> ve/ veya </a:t>
            </a:r>
            <a:r>
              <a:rPr lang="tr-TR" dirty="0" err="1">
                <a:solidFill>
                  <a:srgbClr val="FFFF00"/>
                </a:solidFill>
              </a:rPr>
              <a:t>diyastolik</a:t>
            </a:r>
            <a:r>
              <a:rPr lang="tr-TR" dirty="0">
                <a:solidFill>
                  <a:srgbClr val="FFFF00"/>
                </a:solidFill>
              </a:rPr>
              <a:t> KB ≥90 </a:t>
            </a:r>
            <a:r>
              <a:rPr lang="tr-TR" dirty="0" err="1">
                <a:solidFill>
                  <a:srgbClr val="FFFF00"/>
                </a:solidFill>
              </a:rPr>
              <a:t>mmHg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 olmasıdır.</a:t>
            </a:r>
          </a:p>
          <a:p>
            <a:pPr marL="0" lvl="1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  </a:t>
            </a:r>
            <a:endParaRPr lang="tr-T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  </a:t>
            </a:r>
            <a:r>
              <a:rPr lang="tr-TR" dirty="0" smtClean="0"/>
              <a:t>18 yaş altı bireylerde ise yaşa göre %95 </a:t>
            </a:r>
            <a:r>
              <a:rPr lang="tr-TR" dirty="0" err="1" smtClean="0"/>
              <a:t>percentel</a:t>
            </a:r>
            <a:r>
              <a:rPr lang="tr-TR" dirty="0" smtClean="0"/>
              <a:t> üzeri kan basıncı değerleri hipertansiyon kabul edilmektedir.</a:t>
            </a:r>
          </a:p>
        </p:txBody>
      </p:sp>
    </p:spTree>
    <p:extLst>
      <p:ext uri="{BB962C8B-B14F-4D97-AF65-F5344CB8AC3E}">
        <p14:creationId xmlns:p14="http://schemas.microsoft.com/office/powerpoint/2010/main" val="264537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ETİYOLOJİ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Hipertansiyon(%90-95)</a:t>
            </a:r>
          </a:p>
          <a:p>
            <a:endParaRPr lang="tr-TR" dirty="0"/>
          </a:p>
          <a:p>
            <a:r>
              <a:rPr lang="tr-TR" dirty="0" err="1" smtClean="0"/>
              <a:t>Sekonder</a:t>
            </a:r>
            <a:r>
              <a:rPr lang="tr-TR" dirty="0" smtClean="0"/>
              <a:t> Hipertansiyon(%5-10)</a:t>
            </a:r>
          </a:p>
          <a:p>
            <a:pPr marL="0" indent="0">
              <a:buNone/>
            </a:pPr>
            <a:r>
              <a:rPr lang="tr-TR" dirty="0" smtClean="0"/>
              <a:t> .</a:t>
            </a:r>
            <a:r>
              <a:rPr lang="tr-TR" dirty="0" err="1" smtClean="0"/>
              <a:t>Renal</a:t>
            </a:r>
            <a:r>
              <a:rPr lang="tr-TR" dirty="0" smtClean="0"/>
              <a:t> Nedenler(EN SIK)</a:t>
            </a:r>
          </a:p>
          <a:p>
            <a:pPr marL="0" indent="0">
              <a:buNone/>
            </a:pPr>
            <a:r>
              <a:rPr lang="tr-TR" dirty="0" smtClean="0"/>
              <a:t> .Endokrin Nedenler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.</a:t>
            </a:r>
            <a:r>
              <a:rPr lang="tr-TR" dirty="0" err="1" smtClean="0"/>
              <a:t>Uyku_apne</a:t>
            </a:r>
            <a:r>
              <a:rPr lang="tr-TR" dirty="0" smtClean="0"/>
              <a:t> Sendromu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.Nörolojik nedenler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.</a:t>
            </a:r>
            <a:r>
              <a:rPr lang="tr-TR" dirty="0"/>
              <a:t>İ</a:t>
            </a:r>
            <a:r>
              <a:rPr lang="tr-TR" dirty="0" smtClean="0"/>
              <a:t>laç kullanımı 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20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 Basıncı Düzeylerine Göre Tanımlama ve Sınıflandırma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920410"/>
            <a:ext cx="8953500" cy="4061289"/>
          </a:xfrm>
        </p:spPr>
      </p:pic>
    </p:spTree>
    <p:extLst>
      <p:ext uri="{BB962C8B-B14F-4D97-AF65-F5344CB8AC3E}">
        <p14:creationId xmlns:p14="http://schemas.microsoft.com/office/powerpoint/2010/main" val="21210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KLİNİK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Hastalar genelde </a:t>
            </a:r>
            <a:r>
              <a:rPr lang="tr-TR" dirty="0" err="1" smtClean="0"/>
              <a:t>asemptomatiktir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Baş ağrısı(</a:t>
            </a:r>
            <a:r>
              <a:rPr lang="tr-TR" dirty="0" err="1" smtClean="0"/>
              <a:t>occipital</a:t>
            </a:r>
            <a:r>
              <a:rPr lang="tr-TR" dirty="0" smtClean="0"/>
              <a:t> odaklı başlayan zonklayıcı)</a:t>
            </a:r>
          </a:p>
          <a:p>
            <a:r>
              <a:rPr lang="tr-TR" dirty="0" smtClean="0"/>
              <a:t>Baş dönmesi</a:t>
            </a:r>
          </a:p>
          <a:p>
            <a:r>
              <a:rPr lang="tr-TR" dirty="0" smtClean="0"/>
              <a:t>Çarpıntı</a:t>
            </a:r>
          </a:p>
          <a:p>
            <a:r>
              <a:rPr lang="tr-TR" dirty="0" smtClean="0"/>
              <a:t>Bulantı kusma</a:t>
            </a:r>
          </a:p>
          <a:p>
            <a:r>
              <a:rPr lang="tr-TR" dirty="0" smtClean="0"/>
              <a:t>Ödem</a:t>
            </a:r>
          </a:p>
          <a:p>
            <a:r>
              <a:rPr lang="tr-TR" dirty="0" smtClean="0"/>
              <a:t>Sık idrara çıkma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74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556</Words>
  <Application>Microsoft Office PowerPoint</Application>
  <PresentationFormat>Özel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İyon</vt:lpstr>
      <vt:lpstr>HİPERTANSİYON                                                                                     </vt:lpstr>
      <vt:lpstr> Amaç</vt:lpstr>
      <vt:lpstr>Epidemiyoloji</vt:lpstr>
      <vt:lpstr>EPİDEMİYOLOJİ</vt:lpstr>
      <vt:lpstr>PATENT-PATENT2 SONUÇLARI(2005-12)</vt:lpstr>
      <vt:lpstr>TANIM</vt:lpstr>
      <vt:lpstr>    ETİYOLOJİ </vt:lpstr>
      <vt:lpstr>Kan Basıncı Düzeylerine Göre Tanımlama ve Sınıflandırma</vt:lpstr>
      <vt:lpstr>KLİNİK</vt:lpstr>
      <vt:lpstr>Standart Kan Basıncı Ölçümü </vt:lpstr>
      <vt:lpstr>PowerPoint Sunusu</vt:lpstr>
      <vt:lpstr>Hipertansiyon Kan Basıncı Eşik Değeri ESC-ESH 2013</vt:lpstr>
      <vt:lpstr>Laboratuvar Tetkikleri</vt:lpstr>
      <vt:lpstr>TEDAVİ</vt:lpstr>
      <vt:lpstr>TEDAVİ </vt:lpstr>
      <vt:lpstr>TEDAVİ</vt:lpstr>
      <vt:lpstr>TEDAVİ</vt:lpstr>
      <vt:lpstr>TEDAVİ</vt:lpstr>
      <vt:lpstr>TEDAVİ</vt:lpstr>
      <vt:lpstr>ESH –ESC 2013 ÖNERİLERİ</vt:lpstr>
      <vt:lpstr>PowerPoint Sunusu</vt:lpstr>
      <vt:lpstr>PowerPoint Sunusu</vt:lpstr>
      <vt:lpstr>PowerPoint Sunusu</vt:lpstr>
      <vt:lpstr>TAKİP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HİPERTANSİYON</dc:title>
  <dc:creator>ders</dc:creator>
  <cp:lastModifiedBy>Turan S</cp:lastModifiedBy>
  <cp:revision>10</cp:revision>
  <dcterms:created xsi:type="dcterms:W3CDTF">2018-04-02T06:24:47Z</dcterms:created>
  <dcterms:modified xsi:type="dcterms:W3CDTF">2018-04-06T07:16:34Z</dcterms:modified>
</cp:coreProperties>
</file>