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229fa688ea7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229fa688ea7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29fa688ea7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229fa688ea7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229fa688ea7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229fa688ea7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22a8f4ae08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22a8f4ae08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229fa688ea7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229fa688ea7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229fa688ea7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229fa688ea7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229fa688ea7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229fa688ea7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22a8f4ae081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22a8f4ae081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229fa688ea7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229fa688ea7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229fa688ea7_0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229fa688ea7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229e811a2c4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229e811a2c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229fa688ea7_0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229fa688ea7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rgbClr val="595959"/>
              </a:buClr>
              <a:buSzPts val="1800"/>
              <a:buChar char="●"/>
            </a:pPr>
            <a:r>
              <a:rPr lang="tr" sz="1500">
                <a:solidFill>
                  <a:srgbClr val="212121"/>
                </a:solidFill>
                <a:highlight>
                  <a:schemeClr val="lt1"/>
                </a:highlight>
                <a:latin typeface="Times New Roman"/>
                <a:ea typeface="Times New Roman"/>
                <a:cs typeface="Times New Roman"/>
                <a:sym typeface="Times New Roman"/>
              </a:rPr>
              <a:t>FSSG ölçeğinde , plasebo grubunda herhangi bir gelişme gözlenmezken, müdahale sonrası probiyotik grubunda mide yanması  ve yutarken takılma hissi alt ölçeklerinde iyileşme gözlendi ( </a:t>
            </a:r>
            <a:r>
              <a:rPr i="1" lang="tr" sz="1500">
                <a:solidFill>
                  <a:srgbClr val="212121"/>
                </a:solidFill>
                <a:highlight>
                  <a:schemeClr val="lt1"/>
                </a:highlight>
                <a:latin typeface="Times New Roman"/>
                <a:ea typeface="Times New Roman"/>
                <a:cs typeface="Times New Roman"/>
                <a:sym typeface="Times New Roman"/>
              </a:rPr>
              <a:t>P</a:t>
            </a:r>
            <a:r>
              <a:rPr lang="tr" sz="1500">
                <a:solidFill>
                  <a:srgbClr val="212121"/>
                </a:solidFill>
                <a:highlight>
                  <a:schemeClr val="lt1"/>
                </a:highlight>
                <a:latin typeface="Times New Roman"/>
                <a:ea typeface="Times New Roman"/>
                <a:cs typeface="Times New Roman"/>
                <a:sym typeface="Times New Roman"/>
              </a:rPr>
              <a:t> &lt; 0.05)</a:t>
            </a:r>
            <a:endParaRPr sz="1500">
              <a:solidFill>
                <a:srgbClr val="212121"/>
              </a:solidFill>
              <a:highlight>
                <a:schemeClr val="lt1"/>
              </a:highlight>
              <a:latin typeface="Times New Roman"/>
              <a:ea typeface="Times New Roman"/>
              <a:cs typeface="Times New Roman"/>
              <a:sym typeface="Times New Roman"/>
            </a:endParaRPr>
          </a:p>
          <a:p>
            <a:pPr indent="-323850" lvl="0" marL="457200" rtl="0" algn="l">
              <a:lnSpc>
                <a:spcPct val="115000"/>
              </a:lnSpc>
              <a:spcBef>
                <a:spcPts val="0"/>
              </a:spcBef>
              <a:spcAft>
                <a:spcPts val="0"/>
              </a:spcAft>
              <a:buClr>
                <a:srgbClr val="212121"/>
              </a:buClr>
              <a:buSzPts val="1500"/>
              <a:buFont typeface="Times New Roman"/>
              <a:buChar char="●"/>
            </a:pPr>
            <a:r>
              <a:t/>
            </a:r>
            <a:endParaRPr sz="1500">
              <a:solidFill>
                <a:srgbClr val="212121"/>
              </a:solidFill>
              <a:highlight>
                <a:schemeClr val="lt1"/>
              </a:highlight>
              <a:latin typeface="Times New Roman"/>
              <a:ea typeface="Times New Roman"/>
              <a:cs typeface="Times New Roman"/>
              <a:sym typeface="Times New Roman"/>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229fa688ea7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229fa688ea7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229fa688ea7_0_1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229fa688ea7_0_1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22a8f4ae081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22a8f4ae081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229fa688ea7_0_1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229fa688ea7_0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229fa688ea7_0_1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229fa688ea7_0_1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229fa688ea7_0_2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229fa688ea7_0_2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229fa688ea7_0_2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229fa688ea7_0_2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229fa688ea7_0_2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229fa688ea7_0_2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229fa688ea7_0_2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229fa688ea7_0_2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229e811a2c4_1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229e811a2c4_1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229fa688ea7_0_2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229fa688ea7_0_2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229e811a2c4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229e811a2c4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229e811a2c4_1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229e811a2c4_1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229e811a2c4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229e811a2c4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229e811a2c4_2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229e811a2c4_2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229fa688ea7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229fa688ea7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229fa688ea7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229fa688ea7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t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8.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1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9.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471488" y="631400"/>
            <a:ext cx="8201025" cy="2211775"/>
          </a:xfrm>
          <a:prstGeom prst="rect">
            <a:avLst/>
          </a:prstGeom>
          <a:noFill/>
          <a:ln>
            <a:noFill/>
          </a:ln>
        </p:spPr>
      </p:pic>
      <p:pic>
        <p:nvPicPr>
          <p:cNvPr id="55" name="Google Shape;55;p13"/>
          <p:cNvPicPr preferRelativeResize="0"/>
          <p:nvPr/>
        </p:nvPicPr>
        <p:blipFill>
          <a:blip r:embed="rId4">
            <a:alphaModFix/>
          </a:blip>
          <a:stretch>
            <a:fillRect/>
          </a:stretch>
        </p:blipFill>
        <p:spPr>
          <a:xfrm>
            <a:off x="190525" y="0"/>
            <a:ext cx="8763000" cy="525500"/>
          </a:xfrm>
          <a:prstGeom prst="rect">
            <a:avLst/>
          </a:prstGeom>
          <a:noFill/>
          <a:ln>
            <a:noFill/>
          </a:ln>
        </p:spPr>
      </p:pic>
      <p:pic>
        <p:nvPicPr>
          <p:cNvPr id="56" name="Google Shape;56;p13"/>
          <p:cNvPicPr preferRelativeResize="0"/>
          <p:nvPr/>
        </p:nvPicPr>
        <p:blipFill>
          <a:blip r:embed="rId5">
            <a:alphaModFix/>
          </a:blip>
          <a:stretch>
            <a:fillRect/>
          </a:stretch>
        </p:blipFill>
        <p:spPr>
          <a:xfrm>
            <a:off x="471500" y="2949075"/>
            <a:ext cx="7100549" cy="1331800"/>
          </a:xfrm>
          <a:prstGeom prst="rect">
            <a:avLst/>
          </a:prstGeom>
          <a:noFill/>
          <a:ln>
            <a:noFill/>
          </a:ln>
        </p:spPr>
      </p:pic>
      <p:sp>
        <p:nvSpPr>
          <p:cNvPr id="57" name="Google Shape;57;p13"/>
          <p:cNvSpPr txBox="1"/>
          <p:nvPr/>
        </p:nvSpPr>
        <p:spPr>
          <a:xfrm>
            <a:off x="3187725" y="4776650"/>
            <a:ext cx="5983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58" name="Google Shape;58;p13"/>
          <p:cNvSpPr txBox="1"/>
          <p:nvPr/>
        </p:nvSpPr>
        <p:spPr>
          <a:xfrm>
            <a:off x="4572000" y="4386775"/>
            <a:ext cx="56616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tr"/>
              <a:t>         KTÜ Aile Hekimliği ABD</a:t>
            </a:r>
            <a:endParaRPr/>
          </a:p>
          <a:p>
            <a:pPr indent="0" lvl="0" marL="0" rtl="0" algn="l">
              <a:spcBef>
                <a:spcPts val="0"/>
              </a:spcBef>
              <a:spcAft>
                <a:spcPts val="0"/>
              </a:spcAft>
              <a:buNone/>
            </a:pPr>
            <a:r>
              <a:rPr lang="tr"/>
              <a:t>      Arş. Gör. Dr. Kübra GÜNER</a:t>
            </a:r>
            <a:endParaRPr/>
          </a:p>
          <a:p>
            <a:pPr indent="0" lvl="0" marL="0" rtl="0" algn="l">
              <a:spcBef>
                <a:spcPts val="0"/>
              </a:spcBef>
              <a:spcAft>
                <a:spcPts val="0"/>
              </a:spcAft>
              <a:buNone/>
            </a:pPr>
            <a:r>
              <a:rPr lang="tr"/>
              <a:t>                 04.04.2023</a:t>
            </a:r>
            <a:endParaRPr/>
          </a:p>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45833"/>
              <a:buFont typeface="Arial"/>
              <a:buNone/>
            </a:pPr>
            <a:r>
              <a:rPr b="1" lang="tr" sz="2400"/>
              <a:t>MATERYAL VE METOD</a:t>
            </a:r>
            <a:endParaRPr/>
          </a:p>
        </p:txBody>
      </p:sp>
      <p:sp>
        <p:nvSpPr>
          <p:cNvPr id="112" name="Google Shape;112;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tr">
                <a:solidFill>
                  <a:schemeClr val="dk1"/>
                </a:solidFill>
              </a:rPr>
              <a:t> </a:t>
            </a:r>
            <a:r>
              <a:rPr lang="tr">
                <a:solidFill>
                  <a:schemeClr val="dk1"/>
                </a:solidFill>
                <a:highlight>
                  <a:srgbClr val="FFFFFF"/>
                </a:highlight>
                <a:latin typeface="Times New Roman"/>
                <a:ea typeface="Times New Roman"/>
                <a:cs typeface="Times New Roman"/>
                <a:sym typeface="Times New Roman"/>
              </a:rPr>
              <a:t> 9- Aşırı sigara içme, düzenli alkol kullanımı, düzensiz beslenme, anormal uyku döngüsü veya diğer yaşam tarzı anormallikleri</a:t>
            </a:r>
            <a:endParaRPr>
              <a:solidFill>
                <a:schemeClr val="dk1"/>
              </a:solidFill>
            </a:endParaRPr>
          </a:p>
          <a:p>
            <a:pPr indent="0" lvl="0" marL="0" rtl="0" algn="l">
              <a:spcBef>
                <a:spcPts val="1200"/>
              </a:spcBef>
              <a:spcAft>
                <a:spcPts val="0"/>
              </a:spcAft>
              <a:buNone/>
            </a:pPr>
            <a:r>
              <a:rPr lang="tr">
                <a:solidFill>
                  <a:schemeClr val="dk1"/>
                </a:solidFill>
              </a:rPr>
              <a:t>10-</a:t>
            </a:r>
            <a:r>
              <a:rPr lang="tr">
                <a:solidFill>
                  <a:schemeClr val="dk1"/>
                </a:solidFill>
                <a:highlight>
                  <a:srgbClr val="FFFFFF"/>
                </a:highlight>
                <a:latin typeface="Times New Roman"/>
                <a:ea typeface="Times New Roman"/>
                <a:cs typeface="Times New Roman"/>
                <a:sym typeface="Times New Roman"/>
              </a:rPr>
              <a:t>Yukarıdakilere ek olarak, sorumlu araştırmacı herhangi bir hastayı uygun görmeyebilir</a:t>
            </a:r>
            <a:endParaRPr>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rPr lang="tr">
                <a:solidFill>
                  <a:schemeClr val="dk1"/>
                </a:solidFill>
                <a:highlight>
                  <a:srgbClr val="FFFFFF"/>
                </a:highlight>
                <a:latin typeface="Times New Roman"/>
                <a:ea typeface="Times New Roman"/>
                <a:cs typeface="Times New Roman"/>
                <a:sym typeface="Times New Roman"/>
              </a:rPr>
              <a:t> 11-Kan basıncında/kan testlerinde önemli anormallikler, şiddetli anemi veya ilaçlara veya gıdalara karşı alerjiler</a:t>
            </a:r>
            <a:endParaRPr>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rPr lang="tr">
                <a:solidFill>
                  <a:schemeClr val="dk1"/>
                </a:solidFill>
                <a:highlight>
                  <a:srgbClr val="FFFFFF"/>
                </a:highlight>
                <a:latin typeface="Times New Roman"/>
                <a:ea typeface="Times New Roman"/>
                <a:cs typeface="Times New Roman"/>
                <a:sym typeface="Times New Roman"/>
              </a:rPr>
              <a:t> 12- Kşırı sigara içme, düzenli alkol kullanımı, düzensiz beslenme, anormal uyku döngüsü veya diğer yaşam tarzı anormallikleri</a:t>
            </a:r>
            <a:endParaRPr>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1200"/>
              </a:spcAft>
              <a:buNone/>
            </a:pPr>
            <a:r>
              <a:rPr lang="tr" sz="1500">
                <a:solidFill>
                  <a:schemeClr val="accent2"/>
                </a:solidFill>
                <a:highlight>
                  <a:srgbClr val="FFFFFF"/>
                </a:highlight>
                <a:latin typeface="Times New Roman"/>
                <a:ea typeface="Times New Roman"/>
                <a:cs typeface="Times New Roman"/>
                <a:sym typeface="Times New Roman"/>
              </a:rPr>
              <a:t> </a:t>
            </a:r>
            <a:endParaRPr sz="1500">
              <a:solidFill>
                <a:schemeClr val="accent2"/>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3"/>
          <p:cNvSpPr txBox="1"/>
          <p:nvPr>
            <p:ph type="title"/>
          </p:nvPr>
        </p:nvSpPr>
        <p:spPr>
          <a:xfrm>
            <a:off x="398675" y="293600"/>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tr" sz="1800">
                <a:highlight>
                  <a:schemeClr val="lt1"/>
                </a:highlight>
              </a:rPr>
              <a:t>RANDOMİZASYON ,MÜDAHALE VE DEĞERLENDİRMELER</a:t>
            </a:r>
            <a:endParaRPr b="1" sz="1800">
              <a:highlight>
                <a:schemeClr val="lt1"/>
              </a:highlight>
            </a:endParaRPr>
          </a:p>
        </p:txBody>
      </p:sp>
      <p:sp>
        <p:nvSpPr>
          <p:cNvPr id="118" name="Google Shape;118;p23"/>
          <p:cNvSpPr txBox="1"/>
          <p:nvPr>
            <p:ph idx="1" type="body"/>
          </p:nvPr>
        </p:nvSpPr>
        <p:spPr>
          <a:xfrm>
            <a:off x="257350" y="91792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Font typeface="Times New Roman"/>
              <a:buChar char="●"/>
            </a:pPr>
            <a:r>
              <a:rPr lang="tr" sz="1400">
                <a:solidFill>
                  <a:schemeClr val="dk1"/>
                </a:solidFill>
                <a:highlight>
                  <a:srgbClr val="FFFFFF"/>
                </a:highlight>
                <a:latin typeface="Times New Roman"/>
                <a:ea typeface="Times New Roman"/>
                <a:cs typeface="Times New Roman"/>
                <a:sym typeface="Times New Roman"/>
              </a:rPr>
              <a:t>Uygunluk değerlendirmesinden sonra, katılımcıların probiyotik (BB536) içinde dengeli bir şekilde tahsis edilmesini sağlamak için cinsiyete (erkek - kadın) ve CSS puanına (≥9 - &lt;9) göre sınıflandırıldıktan sonra katılımcıların rastgele izin verilen blokları kullanılarak randomizasyon gerçekleştirildi. ) </a:t>
            </a:r>
            <a:endParaRPr sz="1400">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rPr lang="tr" sz="1400">
                <a:solidFill>
                  <a:schemeClr val="dk1"/>
                </a:solidFill>
                <a:highlight>
                  <a:srgbClr val="FFFFFF"/>
                </a:highlight>
                <a:latin typeface="Times New Roman"/>
                <a:ea typeface="Times New Roman"/>
                <a:cs typeface="Times New Roman"/>
                <a:sym typeface="Times New Roman"/>
              </a:rPr>
              <a:t>                  -probiyotik(BB536) ve plasebo gruplarındaki katılımcılar</a:t>
            </a:r>
            <a:endParaRPr sz="1400">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sz="1400">
              <a:solidFill>
                <a:schemeClr val="dk1"/>
              </a:solidFill>
              <a:highlight>
                <a:srgbClr val="FFFFFF"/>
              </a:highlight>
              <a:latin typeface="Times New Roman"/>
              <a:ea typeface="Times New Roman"/>
              <a:cs typeface="Times New Roman"/>
              <a:sym typeface="Times New Roman"/>
            </a:endParaRPr>
          </a:p>
          <a:p>
            <a:pPr indent="-317500" lvl="0" marL="457200" rtl="0" algn="l">
              <a:spcBef>
                <a:spcPts val="1200"/>
              </a:spcBef>
              <a:spcAft>
                <a:spcPts val="0"/>
              </a:spcAft>
              <a:buClr>
                <a:schemeClr val="dk1"/>
              </a:buClr>
              <a:buSzPts val="1400"/>
              <a:buFont typeface="Times New Roman"/>
              <a:buChar char="●"/>
            </a:pPr>
            <a:r>
              <a:rPr i="1" lang="tr" sz="1400">
                <a:solidFill>
                  <a:schemeClr val="dk1"/>
                </a:solidFill>
                <a:highlight>
                  <a:srgbClr val="FFFFFF"/>
                </a:highlight>
                <a:latin typeface="Times New Roman"/>
                <a:ea typeface="Times New Roman"/>
                <a:cs typeface="Times New Roman"/>
                <a:sym typeface="Times New Roman"/>
              </a:rPr>
              <a:t>B. longum</a:t>
            </a:r>
            <a:r>
              <a:rPr lang="tr" sz="1400">
                <a:solidFill>
                  <a:schemeClr val="dk1"/>
                </a:solidFill>
                <a:highlight>
                  <a:srgbClr val="FFFFFF"/>
                </a:highlight>
                <a:latin typeface="Times New Roman"/>
                <a:ea typeface="Times New Roman"/>
                <a:cs typeface="Times New Roman"/>
                <a:sym typeface="Times New Roman"/>
              </a:rPr>
              <a:t> BB536'nın liyofilize tozunu (5 x           koloni oluşturan birim veya daha fazla, 2 g/paket) veya plasebo içeren poşetler daha önce tarif edildiği gibi hazırlandı .</a:t>
            </a:r>
            <a:endParaRPr sz="1400">
              <a:solidFill>
                <a:schemeClr val="dk1"/>
              </a:solidFill>
              <a:highlight>
                <a:srgbClr val="FFFFFF"/>
              </a:highlight>
              <a:latin typeface="Times New Roman"/>
              <a:ea typeface="Times New Roman"/>
              <a:cs typeface="Times New Roman"/>
              <a:sym typeface="Times New Roman"/>
            </a:endParaRPr>
          </a:p>
          <a:p>
            <a:pPr indent="0" lvl="0" marL="457200" rtl="0" algn="l">
              <a:spcBef>
                <a:spcPts val="1200"/>
              </a:spcBef>
              <a:spcAft>
                <a:spcPts val="0"/>
              </a:spcAft>
              <a:buNone/>
            </a:pPr>
            <a:r>
              <a:t/>
            </a:r>
            <a:endParaRPr sz="1400">
              <a:solidFill>
                <a:schemeClr val="dk1"/>
              </a:solidFill>
              <a:highlight>
                <a:srgbClr val="FFFFFF"/>
              </a:highlight>
              <a:latin typeface="Times New Roman"/>
              <a:ea typeface="Times New Roman"/>
              <a:cs typeface="Times New Roman"/>
              <a:sym typeface="Times New Roman"/>
            </a:endParaRPr>
          </a:p>
          <a:p>
            <a:pPr indent="-317500" lvl="0" marL="457200" rtl="0" algn="l">
              <a:spcBef>
                <a:spcPts val="1200"/>
              </a:spcBef>
              <a:spcAft>
                <a:spcPts val="0"/>
              </a:spcAft>
              <a:buClr>
                <a:schemeClr val="dk1"/>
              </a:buClr>
              <a:buSzPts val="1400"/>
              <a:buFont typeface="Times New Roman"/>
              <a:buChar char="●"/>
            </a:pPr>
            <a:r>
              <a:rPr lang="tr" sz="1400">
                <a:solidFill>
                  <a:schemeClr val="accent2"/>
                </a:solidFill>
                <a:highlight>
                  <a:srgbClr val="FFFFFF"/>
                </a:highlight>
                <a:latin typeface="Times New Roman"/>
                <a:ea typeface="Times New Roman"/>
                <a:cs typeface="Times New Roman"/>
                <a:sym typeface="Times New Roman"/>
              </a:rPr>
              <a:t>Her katılımcı 4 hafta boyunca günde 1 probiyotik veya plasebo poşet tüketti ve gözlem sonrası 4 haftaya katılmaları istendi.</a:t>
            </a:r>
            <a:endParaRPr sz="1400">
              <a:solidFill>
                <a:schemeClr val="accent2"/>
              </a:solidFill>
              <a:highlight>
                <a:srgbClr val="FFFFFF"/>
              </a:highlight>
              <a:latin typeface="Times New Roman"/>
              <a:ea typeface="Times New Roman"/>
              <a:cs typeface="Times New Roman"/>
              <a:sym typeface="Times New Roman"/>
            </a:endParaRPr>
          </a:p>
          <a:p>
            <a:pPr indent="0" lvl="0" marL="457200" rtl="0" algn="l">
              <a:spcBef>
                <a:spcPts val="1200"/>
              </a:spcBef>
              <a:spcAft>
                <a:spcPts val="0"/>
              </a:spcAft>
              <a:buNone/>
            </a:pPr>
            <a:r>
              <a:t/>
            </a:r>
            <a:endParaRPr sz="1400">
              <a:solidFill>
                <a:schemeClr val="accent2"/>
              </a:solidFill>
              <a:highlight>
                <a:srgbClr val="FFFFFF"/>
              </a:highlight>
              <a:latin typeface="Times New Roman"/>
              <a:ea typeface="Times New Roman"/>
              <a:cs typeface="Times New Roman"/>
              <a:sym typeface="Times New Roman"/>
            </a:endParaRPr>
          </a:p>
          <a:p>
            <a:pPr indent="-317500" lvl="0" marL="457200" rtl="0" algn="l">
              <a:spcBef>
                <a:spcPts val="1200"/>
              </a:spcBef>
              <a:spcAft>
                <a:spcPts val="0"/>
              </a:spcAft>
              <a:buClr>
                <a:schemeClr val="accent2"/>
              </a:buClr>
              <a:buSzPts val="1400"/>
              <a:buFont typeface="Times New Roman"/>
              <a:buChar char="●"/>
            </a:pPr>
            <a:r>
              <a:rPr lang="tr" sz="1400">
                <a:solidFill>
                  <a:schemeClr val="accent2"/>
                </a:solidFill>
                <a:highlight>
                  <a:srgbClr val="FFFFFF"/>
                </a:highlight>
                <a:latin typeface="Times New Roman"/>
                <a:ea typeface="Times New Roman"/>
                <a:cs typeface="Times New Roman"/>
                <a:sym typeface="Times New Roman"/>
              </a:rPr>
              <a:t>Araştırma ekibinin tüm üyeleri, çalışmanın sonuna ve veri tabanı kilitlenene kadar tahsis edilen diziden habersizdi.</a:t>
            </a:r>
            <a:endParaRPr sz="1400">
              <a:solidFill>
                <a:schemeClr val="accent2"/>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sz="1500">
              <a:solidFill>
                <a:schemeClr val="accent2"/>
              </a:solidFill>
              <a:highlight>
                <a:srgbClr val="FFFFFF"/>
              </a:highlight>
              <a:latin typeface="Times New Roman"/>
              <a:ea typeface="Times New Roman"/>
              <a:cs typeface="Times New Roman"/>
              <a:sym typeface="Times New Roman"/>
            </a:endParaRPr>
          </a:p>
          <a:p>
            <a:pPr indent="0" lvl="0" marL="0" rtl="0" algn="l">
              <a:spcBef>
                <a:spcPts val="1200"/>
              </a:spcBef>
              <a:spcAft>
                <a:spcPts val="1200"/>
              </a:spcAft>
              <a:buNone/>
            </a:pPr>
            <a:r>
              <a:t/>
            </a:r>
            <a:endParaRPr sz="1500">
              <a:solidFill>
                <a:schemeClr val="accent2"/>
              </a:solidFill>
              <a:highlight>
                <a:srgbClr val="FFFFFF"/>
              </a:highlight>
              <a:latin typeface="Times New Roman"/>
              <a:ea typeface="Times New Roman"/>
              <a:cs typeface="Times New Roman"/>
              <a:sym typeface="Times New Roman"/>
            </a:endParaRPr>
          </a:p>
        </p:txBody>
      </p:sp>
      <p:pic>
        <p:nvPicPr>
          <p:cNvPr id="119" name="Google Shape;119;p23"/>
          <p:cNvPicPr preferRelativeResize="0"/>
          <p:nvPr/>
        </p:nvPicPr>
        <p:blipFill>
          <a:blip r:embed="rId3">
            <a:alphaModFix/>
          </a:blip>
          <a:stretch>
            <a:fillRect/>
          </a:stretch>
        </p:blipFill>
        <p:spPr>
          <a:xfrm>
            <a:off x="3936600" y="2731150"/>
            <a:ext cx="390525" cy="1809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4"/>
          <p:cNvSpPr txBox="1"/>
          <p:nvPr>
            <p:ph type="title"/>
          </p:nvPr>
        </p:nvSpPr>
        <p:spPr>
          <a:xfrm>
            <a:off x="311700" y="271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61111"/>
              <a:buFont typeface="Arial"/>
              <a:buNone/>
            </a:pPr>
            <a:r>
              <a:rPr b="1" lang="tr" sz="1800">
                <a:highlight>
                  <a:schemeClr val="lt1"/>
                </a:highlight>
              </a:rPr>
              <a:t>RANDOMİZASYON ,MÜDAHALE VE DEĞERLENDİRMELER</a:t>
            </a:r>
            <a:endParaRPr/>
          </a:p>
        </p:txBody>
      </p:sp>
      <p:sp>
        <p:nvSpPr>
          <p:cNvPr id="125" name="Google Shape;125;p24"/>
          <p:cNvSpPr txBox="1"/>
          <p:nvPr>
            <p:ph idx="1" type="body"/>
          </p:nvPr>
        </p:nvSpPr>
        <p:spPr>
          <a:xfrm>
            <a:off x="311700" y="1084900"/>
            <a:ext cx="8520600" cy="3416400"/>
          </a:xfrm>
          <a:prstGeom prst="rect">
            <a:avLst/>
          </a:prstGeom>
        </p:spPr>
        <p:txBody>
          <a:bodyPr anchorCtr="0" anchor="t" bIns="91425" lIns="91425" spcFirstLastPara="1" rIns="91425" wrap="square" tIns="91425">
            <a:normAutofit fontScale="40000" lnSpcReduction="10000"/>
          </a:bodyPr>
          <a:lstStyle/>
          <a:p>
            <a:pPr indent="-360680" lvl="0" marL="457200" rtl="0" algn="l">
              <a:spcBef>
                <a:spcPts val="0"/>
              </a:spcBef>
              <a:spcAft>
                <a:spcPts val="0"/>
              </a:spcAft>
              <a:buClr>
                <a:schemeClr val="dk1"/>
              </a:buClr>
              <a:buSzPct val="100000"/>
              <a:buFont typeface="Times New Roman"/>
              <a:buChar char="●"/>
            </a:pPr>
            <a:r>
              <a:rPr lang="tr" sz="5200">
                <a:solidFill>
                  <a:schemeClr val="dk1"/>
                </a:solidFill>
                <a:highlight>
                  <a:srgbClr val="FFFFFF"/>
                </a:highlight>
                <a:latin typeface="Times New Roman"/>
                <a:ea typeface="Times New Roman"/>
                <a:cs typeface="Times New Roman"/>
                <a:sym typeface="Times New Roman"/>
              </a:rPr>
              <a:t>Hastalar 2 anketle değerlendirildi: CSS ve gastrointestinal reflü hastalığı (FSSG; gastrointestinal reflü hastalığı [ GÖRH])</a:t>
            </a:r>
            <a:endParaRPr sz="5200">
              <a:solidFill>
                <a:schemeClr val="dk1"/>
              </a:solidFill>
              <a:highlight>
                <a:srgbClr val="FFFFFF"/>
              </a:highlight>
              <a:latin typeface="Times New Roman"/>
              <a:ea typeface="Times New Roman"/>
              <a:cs typeface="Times New Roman"/>
              <a:sym typeface="Times New Roman"/>
            </a:endParaRPr>
          </a:p>
          <a:p>
            <a:pPr indent="0" lvl="0" marL="457200" rtl="0" algn="l">
              <a:spcBef>
                <a:spcPts val="1200"/>
              </a:spcBef>
              <a:spcAft>
                <a:spcPts val="0"/>
              </a:spcAft>
              <a:buNone/>
            </a:pPr>
            <a:r>
              <a:t/>
            </a:r>
            <a:endParaRPr sz="5200">
              <a:solidFill>
                <a:schemeClr val="dk1"/>
              </a:solidFill>
              <a:highlight>
                <a:srgbClr val="FFFFFF"/>
              </a:highlight>
              <a:latin typeface="Times New Roman"/>
              <a:ea typeface="Times New Roman"/>
              <a:cs typeface="Times New Roman"/>
              <a:sym typeface="Times New Roman"/>
            </a:endParaRPr>
          </a:p>
          <a:p>
            <a:pPr indent="-360680" lvl="0" marL="457200" rtl="0" algn="l">
              <a:spcBef>
                <a:spcPts val="1200"/>
              </a:spcBef>
              <a:spcAft>
                <a:spcPts val="0"/>
              </a:spcAft>
              <a:buClr>
                <a:schemeClr val="dk1"/>
              </a:buClr>
              <a:buSzPct val="100000"/>
              <a:buFont typeface="Times New Roman"/>
              <a:buChar char="●"/>
            </a:pPr>
            <a:r>
              <a:rPr lang="tr" sz="5200">
                <a:solidFill>
                  <a:schemeClr val="dk1"/>
                </a:solidFill>
                <a:highlight>
                  <a:srgbClr val="FFFFFF"/>
                </a:highlight>
                <a:latin typeface="Times New Roman"/>
                <a:ea typeface="Times New Roman"/>
                <a:cs typeface="Times New Roman"/>
                <a:sym typeface="Times New Roman"/>
              </a:rPr>
              <a:t>Anketler, hastalara müdahalenin başlangıcından önce (başlangıç, 0. hafta) ve sonrasında (4. hafta) ve dönemin sonunda (8. hafta) poliklinik vizitlerinde verildi. </a:t>
            </a:r>
            <a:endParaRPr sz="5200">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sz="5200">
              <a:solidFill>
                <a:schemeClr val="dk1"/>
              </a:solidFill>
              <a:highlight>
                <a:srgbClr val="FFFFFF"/>
              </a:highlight>
              <a:latin typeface="Times New Roman"/>
              <a:ea typeface="Times New Roman"/>
              <a:cs typeface="Times New Roman"/>
              <a:sym typeface="Times New Roman"/>
            </a:endParaRPr>
          </a:p>
          <a:p>
            <a:pPr indent="0" lvl="0" marL="457200" rtl="0" algn="l">
              <a:spcBef>
                <a:spcPts val="1200"/>
              </a:spcBef>
              <a:spcAft>
                <a:spcPts val="1200"/>
              </a:spcAft>
              <a:buNone/>
            </a:pPr>
            <a:r>
              <a:t/>
            </a:r>
            <a:endParaRPr sz="1500">
              <a:solidFill>
                <a:schemeClr val="accent2"/>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pic>
        <p:nvPicPr>
          <p:cNvPr id="130" name="Google Shape;130;p25"/>
          <p:cNvPicPr preferRelativeResize="0"/>
          <p:nvPr/>
        </p:nvPicPr>
        <p:blipFill>
          <a:blip r:embed="rId3">
            <a:alphaModFix/>
          </a:blip>
          <a:stretch>
            <a:fillRect/>
          </a:stretch>
        </p:blipFill>
        <p:spPr>
          <a:xfrm>
            <a:off x="710125" y="339600"/>
            <a:ext cx="7467600" cy="41767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61111"/>
              <a:buFont typeface="Arial"/>
              <a:buNone/>
            </a:pPr>
            <a:r>
              <a:rPr b="1" lang="tr" sz="1800">
                <a:highlight>
                  <a:schemeClr val="lt1"/>
                </a:highlight>
              </a:rPr>
              <a:t>RANDOMİZASYON ,MÜDAHALE VE DEĞERLENDİRMELER</a:t>
            </a:r>
            <a:endParaRPr/>
          </a:p>
        </p:txBody>
      </p:sp>
      <p:sp>
        <p:nvSpPr>
          <p:cNvPr id="136" name="Google Shape;136;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accent2"/>
              </a:buClr>
              <a:buSzPts val="1800"/>
              <a:buFont typeface="Times New Roman"/>
              <a:buChar char="●"/>
            </a:pPr>
            <a:r>
              <a:rPr lang="tr">
                <a:solidFill>
                  <a:schemeClr val="accent2"/>
                </a:solidFill>
                <a:highlight>
                  <a:srgbClr val="FFFFFF"/>
                </a:highlight>
                <a:latin typeface="Times New Roman"/>
                <a:ea typeface="Times New Roman"/>
                <a:cs typeface="Times New Roman"/>
                <a:sym typeface="Times New Roman"/>
              </a:rPr>
              <a:t>Hastaların durumundaki değişiklikler Başlangıçtan 4. haftaya ve 8. haftaya kadar olan puanlar da incelenmiştir.</a:t>
            </a:r>
            <a:endParaRPr>
              <a:solidFill>
                <a:schemeClr val="accent2"/>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a:solidFill>
                <a:schemeClr val="accent2"/>
              </a:solidFill>
              <a:highlight>
                <a:srgbClr val="FFFFFF"/>
              </a:highlight>
              <a:latin typeface="Times New Roman"/>
              <a:ea typeface="Times New Roman"/>
              <a:cs typeface="Times New Roman"/>
              <a:sym typeface="Times New Roman"/>
            </a:endParaRPr>
          </a:p>
          <a:p>
            <a:pPr indent="-342900" lvl="0" marL="457200" rtl="0" algn="l">
              <a:spcBef>
                <a:spcPts val="1200"/>
              </a:spcBef>
              <a:spcAft>
                <a:spcPts val="0"/>
              </a:spcAft>
              <a:buClr>
                <a:schemeClr val="accent2"/>
              </a:buClr>
              <a:buSzPts val="1800"/>
              <a:buFont typeface="Times New Roman"/>
              <a:buChar char="●"/>
            </a:pPr>
            <a:r>
              <a:rPr lang="tr">
                <a:solidFill>
                  <a:schemeClr val="accent2"/>
                </a:solidFill>
                <a:highlight>
                  <a:srgbClr val="FFFFFF"/>
                </a:highlight>
                <a:latin typeface="Times New Roman"/>
                <a:ea typeface="Times New Roman"/>
                <a:cs typeface="Times New Roman"/>
                <a:sym typeface="Times New Roman"/>
              </a:rPr>
              <a:t>Müdahaleden sonraki toplam CSS (4. hafta) birincil sonuç ölçütüydü ve FSSG toplam puanı ve CSS ve GÖRH alt ölçek puanlarının yanı sıra başlangıca göre değişen puanlar ikincil sonuç ölçütüydü.</a:t>
            </a:r>
            <a:endParaRPr>
              <a:solidFill>
                <a:schemeClr val="accent2"/>
              </a:solidFill>
              <a:highlight>
                <a:srgbClr val="FFFFFF"/>
              </a:highlight>
              <a:latin typeface="Times New Roman"/>
              <a:ea typeface="Times New Roman"/>
              <a:cs typeface="Times New Roman"/>
              <a:sym typeface="Times New Roman"/>
            </a:endParaRPr>
          </a:p>
          <a:p>
            <a:pPr indent="-342900" lvl="0" marL="457200" rtl="0" algn="l">
              <a:spcBef>
                <a:spcPts val="0"/>
              </a:spcBef>
              <a:spcAft>
                <a:spcPts val="0"/>
              </a:spcAft>
              <a:buClr>
                <a:schemeClr val="accent2"/>
              </a:buClr>
              <a:buSzPts val="1800"/>
              <a:buFont typeface="Times New Roman"/>
              <a:buChar char="●"/>
            </a:pPr>
            <a:r>
              <a:rPr lang="tr">
                <a:solidFill>
                  <a:schemeClr val="accent2"/>
                </a:solidFill>
                <a:highlight>
                  <a:srgbClr val="FFFFFF"/>
                </a:highlight>
                <a:latin typeface="Times New Roman"/>
                <a:ea typeface="Times New Roman"/>
                <a:cs typeface="Times New Roman"/>
                <a:sym typeface="Times New Roman"/>
              </a:rPr>
              <a:t>Müdahaleden önce ve sonra dışkı örnekleri alındı. Dışkı DNA hazırlığı ve mikrobiyota analizi yapıldı.</a:t>
            </a:r>
            <a:endParaRPr>
              <a:solidFill>
                <a:schemeClr val="accent2"/>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7"/>
          <p:cNvSpPr txBox="1"/>
          <p:nvPr>
            <p:ph type="title"/>
          </p:nvPr>
        </p:nvSpPr>
        <p:spPr>
          <a:xfrm>
            <a:off x="268200" y="33627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73076"/>
              </a:lnSpc>
              <a:spcBef>
                <a:spcPts val="2000"/>
              </a:spcBef>
              <a:spcAft>
                <a:spcPts val="0"/>
              </a:spcAft>
              <a:buClr>
                <a:schemeClr val="dk1"/>
              </a:buClr>
              <a:buSzPct val="55000"/>
              <a:buFont typeface="Arial"/>
              <a:buNone/>
            </a:pPr>
            <a:r>
              <a:rPr b="1" lang="tr" sz="2000">
                <a:solidFill>
                  <a:srgbClr val="090808"/>
                </a:solidFill>
                <a:highlight>
                  <a:srgbClr val="FFFFFF"/>
                </a:highlight>
                <a:latin typeface="Times New Roman"/>
                <a:ea typeface="Times New Roman"/>
                <a:cs typeface="Times New Roman"/>
                <a:sym typeface="Times New Roman"/>
              </a:rPr>
              <a:t>İSTATİKSEL ANALİZ</a:t>
            </a:r>
            <a:endParaRPr b="1" sz="2000">
              <a:solidFill>
                <a:srgbClr val="090808"/>
              </a:solidFill>
              <a:highlight>
                <a:srgbClr val="FFFFFF"/>
              </a:highlight>
              <a:latin typeface="Times New Roman"/>
              <a:ea typeface="Times New Roman"/>
              <a:cs typeface="Times New Roman"/>
              <a:sym typeface="Times New Roman"/>
            </a:endParaRPr>
          </a:p>
          <a:p>
            <a:pPr indent="0" lvl="0" marL="0" rtl="0" algn="l">
              <a:lnSpc>
                <a:spcPct val="115000"/>
              </a:lnSpc>
              <a:spcBef>
                <a:spcPts val="1000"/>
              </a:spcBef>
              <a:spcAft>
                <a:spcPts val="0"/>
              </a:spcAft>
              <a:buClr>
                <a:schemeClr val="dk1"/>
              </a:buClr>
              <a:buSzPct val="100000"/>
              <a:buFont typeface="Arial"/>
              <a:buNone/>
            </a:pPr>
            <a:r>
              <a:t/>
            </a:r>
            <a:endParaRPr sz="1100"/>
          </a:p>
          <a:p>
            <a:pPr indent="0" lvl="0" marL="0" rtl="0" algn="l">
              <a:spcBef>
                <a:spcPts val="0"/>
              </a:spcBef>
              <a:spcAft>
                <a:spcPts val="0"/>
              </a:spcAft>
              <a:buNone/>
            </a:pPr>
            <a:r>
              <a:t/>
            </a:r>
            <a:endParaRPr/>
          </a:p>
        </p:txBody>
      </p:sp>
      <p:sp>
        <p:nvSpPr>
          <p:cNvPr id="142" name="Google Shape;142;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10000"/>
          </a:bodyPr>
          <a:lstStyle/>
          <a:p>
            <a:pPr indent="-334327" lvl="0" marL="457200" rtl="0" algn="l">
              <a:spcBef>
                <a:spcPts val="0"/>
              </a:spcBef>
              <a:spcAft>
                <a:spcPts val="0"/>
              </a:spcAft>
              <a:buClr>
                <a:schemeClr val="dk1"/>
              </a:buClr>
              <a:buSzPct val="100000"/>
              <a:buChar char="●"/>
            </a:pPr>
            <a:r>
              <a:rPr lang="tr">
                <a:solidFill>
                  <a:schemeClr val="dk1"/>
                </a:solidFill>
                <a:highlight>
                  <a:srgbClr val="FFFFFF"/>
                </a:highlight>
                <a:latin typeface="Times New Roman"/>
                <a:ea typeface="Times New Roman"/>
                <a:cs typeface="Times New Roman"/>
                <a:sym typeface="Times New Roman"/>
              </a:rPr>
              <a:t>Başlangıca göre değişiklikler, Wilcoxon sıra toplamı testi kullanılarak probiyotik ve plasebo grupları arasında karşılaştırıldı.</a:t>
            </a:r>
            <a:endParaRPr>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a:solidFill>
                <a:schemeClr val="dk1"/>
              </a:solidFill>
              <a:highlight>
                <a:srgbClr val="FFFFFF"/>
              </a:highlight>
              <a:latin typeface="Times New Roman"/>
              <a:ea typeface="Times New Roman"/>
              <a:cs typeface="Times New Roman"/>
              <a:sym typeface="Times New Roman"/>
            </a:endParaRPr>
          </a:p>
          <a:p>
            <a:pPr indent="-334327" lvl="0" marL="457200" rtl="0" algn="l">
              <a:spcBef>
                <a:spcPts val="1200"/>
              </a:spcBef>
              <a:spcAft>
                <a:spcPts val="0"/>
              </a:spcAft>
              <a:buClr>
                <a:schemeClr val="dk1"/>
              </a:buClr>
              <a:buSzPct val="100000"/>
              <a:buFont typeface="Times New Roman"/>
              <a:buChar char="●"/>
            </a:pPr>
            <a:r>
              <a:rPr lang="tr">
                <a:solidFill>
                  <a:schemeClr val="dk1"/>
                </a:solidFill>
                <a:highlight>
                  <a:srgbClr val="FFFFFF"/>
                </a:highlight>
                <a:latin typeface="Times New Roman"/>
                <a:ea typeface="Times New Roman"/>
                <a:cs typeface="Times New Roman"/>
                <a:sym typeface="Times New Roman"/>
              </a:rPr>
              <a:t> Ayrıca başlangıç ​​ve müdahale sonrası değerlerdeki grup içi değişiklikler Wilcoxon işaretli sıra testi kullanılarak test edildi. </a:t>
            </a:r>
            <a:endParaRPr>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a:solidFill>
                <a:schemeClr val="dk1"/>
              </a:solidFill>
              <a:highlight>
                <a:srgbClr val="FFFFFF"/>
              </a:highlight>
              <a:latin typeface="Times New Roman"/>
              <a:ea typeface="Times New Roman"/>
              <a:cs typeface="Times New Roman"/>
              <a:sym typeface="Times New Roman"/>
            </a:endParaRPr>
          </a:p>
          <a:p>
            <a:pPr indent="-334327" lvl="0" marL="457200" rtl="0" algn="l">
              <a:spcBef>
                <a:spcPts val="1200"/>
              </a:spcBef>
              <a:spcAft>
                <a:spcPts val="0"/>
              </a:spcAft>
              <a:buClr>
                <a:schemeClr val="dk1"/>
              </a:buClr>
              <a:buSzPct val="100000"/>
              <a:buFont typeface="Times New Roman"/>
              <a:buChar char="●"/>
            </a:pPr>
            <a:r>
              <a:rPr lang="tr">
                <a:solidFill>
                  <a:schemeClr val="dk1"/>
                </a:solidFill>
                <a:highlight>
                  <a:srgbClr val="FFFFFF"/>
                </a:highlight>
                <a:latin typeface="Times New Roman"/>
                <a:ea typeface="Times New Roman"/>
                <a:cs typeface="Times New Roman"/>
                <a:sym typeface="Times New Roman"/>
              </a:rPr>
              <a:t>İstatistiksel analiz, gastrointestinal veriler için </a:t>
            </a:r>
            <a:r>
              <a:rPr lang="tr">
                <a:solidFill>
                  <a:schemeClr val="dk1"/>
                </a:solidFill>
              </a:rPr>
              <a:t>anlamlılık düzeyi olarak p &lt; 0.05 olacak şekilde </a:t>
            </a:r>
            <a:r>
              <a:rPr lang="tr">
                <a:solidFill>
                  <a:schemeClr val="dk1"/>
                </a:solidFill>
                <a:highlight>
                  <a:srgbClr val="FFFFFF"/>
                </a:highlight>
                <a:latin typeface="Times New Roman"/>
                <a:ea typeface="Times New Roman"/>
                <a:cs typeface="Times New Roman"/>
                <a:sym typeface="Times New Roman"/>
              </a:rPr>
              <a:t> SAS yazılımı sürüm 9.4 (SAS Institute, Cary, NC) ve R yazılımı ile yapıldı.</a:t>
            </a:r>
            <a:endParaRPr>
              <a:solidFill>
                <a:schemeClr val="dk1"/>
              </a:solidFill>
              <a:highlight>
                <a:srgbClr val="FFFFFF"/>
              </a:highlight>
              <a:latin typeface="Times New Roman"/>
              <a:ea typeface="Times New Roman"/>
              <a:cs typeface="Times New Roman"/>
              <a:sym typeface="Times New Roman"/>
            </a:endParaRPr>
          </a:p>
          <a:p>
            <a:pPr indent="0" lvl="0" marL="457200" rtl="0" algn="l">
              <a:spcBef>
                <a:spcPts val="1200"/>
              </a:spcBef>
              <a:spcAft>
                <a:spcPts val="1200"/>
              </a:spcAft>
              <a:buNone/>
            </a:pPr>
            <a:r>
              <a:t/>
            </a:r>
            <a:endParaRPr sz="1500">
              <a:solidFill>
                <a:schemeClr val="accent2"/>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8"/>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tr" sz="2000"/>
              <a:t>BULGULAR</a:t>
            </a:r>
            <a:endParaRPr b="1" sz="2000"/>
          </a:p>
        </p:txBody>
      </p:sp>
      <p:sp>
        <p:nvSpPr>
          <p:cNvPr id="148" name="Google Shape;148;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Char char="●"/>
            </a:pPr>
            <a:r>
              <a:rPr lang="tr">
                <a:solidFill>
                  <a:schemeClr val="dk1"/>
                </a:solidFill>
                <a:highlight>
                  <a:srgbClr val="FFFFFF"/>
                </a:highlight>
                <a:latin typeface="Times New Roman"/>
                <a:ea typeface="Times New Roman"/>
                <a:cs typeface="Times New Roman"/>
                <a:sym typeface="Times New Roman"/>
              </a:rPr>
              <a:t>Doksan altı hasta uygunluk açısından değerlendirildi ve 80 hasta çalışmaya dahil edildi.</a:t>
            </a:r>
            <a:endParaRPr>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a:solidFill>
                <a:schemeClr val="dk1"/>
              </a:solidFill>
              <a:highlight>
                <a:srgbClr val="FFFFFF"/>
              </a:highlight>
              <a:latin typeface="Times New Roman"/>
              <a:ea typeface="Times New Roman"/>
              <a:cs typeface="Times New Roman"/>
              <a:sym typeface="Times New Roman"/>
            </a:endParaRPr>
          </a:p>
          <a:p>
            <a:pPr indent="-342900" lvl="0" marL="457200" rtl="0" algn="l">
              <a:spcBef>
                <a:spcPts val="1200"/>
              </a:spcBef>
              <a:spcAft>
                <a:spcPts val="0"/>
              </a:spcAft>
              <a:buClr>
                <a:schemeClr val="dk1"/>
              </a:buClr>
              <a:buSzPts val="1800"/>
              <a:buFont typeface="Times New Roman"/>
              <a:buChar char="●"/>
            </a:pPr>
            <a:r>
              <a:rPr lang="tr">
                <a:solidFill>
                  <a:schemeClr val="dk1"/>
                </a:solidFill>
                <a:highlight>
                  <a:srgbClr val="FFFFFF"/>
                </a:highlight>
                <a:latin typeface="Times New Roman"/>
                <a:ea typeface="Times New Roman"/>
                <a:cs typeface="Times New Roman"/>
                <a:sym typeface="Times New Roman"/>
              </a:rPr>
              <a:t>Probiyotik grubundan 1 hasta hastaneye gitmekte zorlandığı için bırakmış, geriye probiyotik grubunda 38, plasebo grubunda 41 hasta değerlendirmeye alınmıştır.</a:t>
            </a:r>
            <a:endParaRPr>
              <a:solidFill>
                <a:schemeClr val="dk1"/>
              </a:solidFill>
              <a:highlight>
                <a:srgbClr val="FFFFFF"/>
              </a:highlight>
              <a:latin typeface="Times New Roman"/>
              <a:ea typeface="Times New Roman"/>
              <a:cs typeface="Times New Roman"/>
              <a:sym typeface="Times New Roman"/>
            </a:endParaRPr>
          </a:p>
          <a:p>
            <a:pPr indent="0" lvl="0" marL="457200" rtl="0" algn="l">
              <a:spcBef>
                <a:spcPts val="1200"/>
              </a:spcBef>
              <a:spcAft>
                <a:spcPts val="1200"/>
              </a:spcAft>
              <a:buNone/>
            </a:pPr>
            <a:r>
              <a:t/>
            </a:r>
            <a:endParaRPr sz="1500">
              <a:solidFill>
                <a:schemeClr val="accent2"/>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pic>
        <p:nvPicPr>
          <p:cNvPr id="153" name="Google Shape;153;p29"/>
          <p:cNvPicPr preferRelativeResize="0"/>
          <p:nvPr/>
        </p:nvPicPr>
        <p:blipFill>
          <a:blip r:embed="rId3">
            <a:alphaModFix/>
          </a:blip>
          <a:stretch>
            <a:fillRect/>
          </a:stretch>
        </p:blipFill>
        <p:spPr>
          <a:xfrm>
            <a:off x="671750" y="484100"/>
            <a:ext cx="7200900" cy="441647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30"/>
          <p:cNvSpPr txBox="1"/>
          <p:nvPr>
            <p:ph type="title"/>
          </p:nvPr>
        </p:nvSpPr>
        <p:spPr>
          <a:xfrm>
            <a:off x="311700" y="184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tr" sz="2000"/>
              <a:t>BULGULAR</a:t>
            </a:r>
            <a:endParaRPr b="1" sz="2000"/>
          </a:p>
        </p:txBody>
      </p:sp>
      <p:pic>
        <p:nvPicPr>
          <p:cNvPr id="159" name="Google Shape;159;p30"/>
          <p:cNvPicPr preferRelativeResize="0"/>
          <p:nvPr/>
        </p:nvPicPr>
        <p:blipFill>
          <a:blip r:embed="rId3">
            <a:alphaModFix/>
          </a:blip>
          <a:stretch>
            <a:fillRect/>
          </a:stretch>
        </p:blipFill>
        <p:spPr>
          <a:xfrm>
            <a:off x="2239800" y="1907325"/>
            <a:ext cx="4751450" cy="3236175"/>
          </a:xfrm>
          <a:prstGeom prst="rect">
            <a:avLst/>
          </a:prstGeom>
          <a:noFill/>
          <a:ln>
            <a:noFill/>
          </a:ln>
        </p:spPr>
      </p:pic>
      <p:sp>
        <p:nvSpPr>
          <p:cNvPr id="160" name="Google Shape;160;p30"/>
          <p:cNvSpPr txBox="1"/>
          <p:nvPr/>
        </p:nvSpPr>
        <p:spPr>
          <a:xfrm>
            <a:off x="126850" y="271025"/>
            <a:ext cx="8058000" cy="1571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100"/>
              <a:buFont typeface="Arial"/>
              <a:buNone/>
            </a:pPr>
            <a:r>
              <a:t/>
            </a:r>
            <a:endParaRPr sz="1800">
              <a:solidFill>
                <a:schemeClr val="dk1"/>
              </a:solidFill>
              <a:highlight>
                <a:srgbClr val="FFFFFF"/>
              </a:highlight>
              <a:latin typeface="Times New Roman"/>
              <a:ea typeface="Times New Roman"/>
              <a:cs typeface="Times New Roman"/>
              <a:sym typeface="Times New Roman"/>
            </a:endParaRPr>
          </a:p>
          <a:p>
            <a:pPr indent="-342900" lvl="0" marL="457200" rtl="0" algn="l">
              <a:lnSpc>
                <a:spcPct val="115000"/>
              </a:lnSpc>
              <a:spcBef>
                <a:spcPts val="1200"/>
              </a:spcBef>
              <a:spcAft>
                <a:spcPts val="0"/>
              </a:spcAft>
              <a:buClr>
                <a:schemeClr val="dk1"/>
              </a:buClr>
              <a:buSzPts val="1800"/>
              <a:buFont typeface="Times New Roman"/>
              <a:buChar char="●"/>
            </a:pPr>
            <a:r>
              <a:rPr lang="tr" sz="1800">
                <a:solidFill>
                  <a:schemeClr val="dk1"/>
                </a:solidFill>
                <a:highlight>
                  <a:srgbClr val="FFFFFF"/>
                </a:highlight>
                <a:latin typeface="Times New Roman"/>
                <a:ea typeface="Times New Roman"/>
                <a:cs typeface="Times New Roman"/>
                <a:sym typeface="Times New Roman"/>
              </a:rPr>
              <a:t>Probiyotik grubunda 39 hasta ve plasebo grubunda 41 hasta olmak üzere 80 hasta (E/K: 36/44, ortalama yaş 77,9 yıl) vardı ve gruplar arasında hasta özgeçmişlerinde fark yoktu.</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pic>
        <p:nvPicPr>
          <p:cNvPr id="165" name="Google Shape;165;p31"/>
          <p:cNvPicPr preferRelativeResize="0"/>
          <p:nvPr/>
        </p:nvPicPr>
        <p:blipFill>
          <a:blip r:embed="rId3">
            <a:alphaModFix/>
          </a:blip>
          <a:stretch>
            <a:fillRect/>
          </a:stretch>
        </p:blipFill>
        <p:spPr>
          <a:xfrm>
            <a:off x="688900" y="265325"/>
            <a:ext cx="7766199" cy="482815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45833"/>
              <a:buFont typeface="Arial"/>
              <a:buNone/>
            </a:pPr>
            <a:r>
              <a:rPr b="1" lang="tr" sz="2400"/>
              <a:t>GİRİŞ</a:t>
            </a:r>
            <a:endParaRPr/>
          </a:p>
        </p:txBody>
      </p:sp>
      <p:sp>
        <p:nvSpPr>
          <p:cNvPr id="64" name="Google Shape;64;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accent2"/>
              </a:buClr>
              <a:buSzPts val="1800"/>
              <a:buFont typeface="Times New Roman"/>
              <a:buChar char="●"/>
            </a:pPr>
            <a:r>
              <a:rPr lang="tr">
                <a:solidFill>
                  <a:schemeClr val="accent2"/>
                </a:solidFill>
                <a:highlight>
                  <a:srgbClr val="FFFFFF"/>
                </a:highlight>
                <a:latin typeface="Times New Roman"/>
                <a:ea typeface="Times New Roman"/>
                <a:cs typeface="Times New Roman"/>
                <a:sym typeface="Times New Roman"/>
              </a:rPr>
              <a:t>Kronik kabızlık,  yaşlanan toplumda sağlıklı uzun yaşamın önündeki ana engellerden biridir.</a:t>
            </a:r>
            <a:endParaRPr>
              <a:solidFill>
                <a:schemeClr val="accent2"/>
              </a:solidFill>
              <a:highlight>
                <a:srgbClr val="FFFFFF"/>
              </a:highlight>
              <a:latin typeface="Times New Roman"/>
              <a:ea typeface="Times New Roman"/>
              <a:cs typeface="Times New Roman"/>
              <a:sym typeface="Times New Roman"/>
            </a:endParaRPr>
          </a:p>
          <a:p>
            <a:pPr indent="0" lvl="0" marL="457200" rtl="0" algn="l">
              <a:spcBef>
                <a:spcPts val="1200"/>
              </a:spcBef>
              <a:spcAft>
                <a:spcPts val="0"/>
              </a:spcAft>
              <a:buNone/>
            </a:pPr>
            <a:r>
              <a:t/>
            </a:r>
            <a:endParaRPr>
              <a:solidFill>
                <a:schemeClr val="accent2"/>
              </a:solidFill>
              <a:highlight>
                <a:srgbClr val="FFFFFF"/>
              </a:highlight>
              <a:latin typeface="Times New Roman"/>
              <a:ea typeface="Times New Roman"/>
              <a:cs typeface="Times New Roman"/>
              <a:sym typeface="Times New Roman"/>
            </a:endParaRPr>
          </a:p>
          <a:p>
            <a:pPr indent="-342900" lvl="0" marL="457200" rtl="0" algn="l">
              <a:spcBef>
                <a:spcPts val="1200"/>
              </a:spcBef>
              <a:spcAft>
                <a:spcPts val="0"/>
              </a:spcAft>
              <a:buClr>
                <a:schemeClr val="accent2"/>
              </a:buClr>
              <a:buSzPts val="1800"/>
              <a:buFont typeface="Times New Roman"/>
              <a:buChar char="●"/>
            </a:pPr>
            <a:r>
              <a:rPr lang="tr">
                <a:solidFill>
                  <a:schemeClr val="accent2"/>
                </a:solidFill>
                <a:highlight>
                  <a:srgbClr val="FFFFFF"/>
                </a:highlight>
                <a:latin typeface="Times New Roman"/>
                <a:ea typeface="Times New Roman"/>
                <a:cs typeface="Times New Roman"/>
                <a:sym typeface="Times New Roman"/>
              </a:rPr>
              <a:t>Bir meta-analiz, Roma IV kriterleri kullanıldığında kronik kabızlık prevalansının %10.1 olduğunu ve insidansın yaşla birlikte arttığını göstermiştir .</a:t>
            </a:r>
            <a:endParaRPr>
              <a:solidFill>
                <a:schemeClr val="accent2"/>
              </a:solidFill>
              <a:highlight>
                <a:srgbClr val="FFFFFF"/>
              </a:highlight>
              <a:latin typeface="Times New Roman"/>
              <a:ea typeface="Times New Roman"/>
              <a:cs typeface="Times New Roman"/>
              <a:sym typeface="Times New Roman"/>
            </a:endParaRPr>
          </a:p>
          <a:p>
            <a:pPr indent="0" lvl="0" marL="457200" rtl="0" algn="l">
              <a:spcBef>
                <a:spcPts val="1200"/>
              </a:spcBef>
              <a:spcAft>
                <a:spcPts val="0"/>
              </a:spcAft>
              <a:buNone/>
            </a:pPr>
            <a:r>
              <a:t/>
            </a:r>
            <a:endParaRPr>
              <a:solidFill>
                <a:schemeClr val="accent2"/>
              </a:solidFill>
              <a:highlight>
                <a:srgbClr val="FFFFFF"/>
              </a:highlight>
              <a:latin typeface="Times New Roman"/>
              <a:ea typeface="Times New Roman"/>
              <a:cs typeface="Times New Roman"/>
              <a:sym typeface="Times New Roman"/>
            </a:endParaRPr>
          </a:p>
          <a:p>
            <a:pPr indent="-342900" lvl="0" marL="457200" rtl="0" algn="l">
              <a:spcBef>
                <a:spcPts val="1200"/>
              </a:spcBef>
              <a:spcAft>
                <a:spcPts val="0"/>
              </a:spcAft>
              <a:buClr>
                <a:schemeClr val="accent2"/>
              </a:buClr>
              <a:buSzPts val="1800"/>
              <a:buFont typeface="Times New Roman"/>
              <a:buChar char="●"/>
            </a:pPr>
            <a:r>
              <a:t/>
            </a:r>
            <a:endParaRPr>
              <a:solidFill>
                <a:schemeClr val="accent2"/>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pic>
        <p:nvPicPr>
          <p:cNvPr id="170" name="Google Shape;170;p32"/>
          <p:cNvPicPr preferRelativeResize="0"/>
          <p:nvPr/>
        </p:nvPicPr>
        <p:blipFill>
          <a:blip r:embed="rId3">
            <a:alphaModFix/>
          </a:blip>
          <a:stretch>
            <a:fillRect/>
          </a:stretch>
        </p:blipFill>
        <p:spPr>
          <a:xfrm>
            <a:off x="935350" y="152400"/>
            <a:ext cx="7442519" cy="4838701"/>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pic>
        <p:nvPicPr>
          <p:cNvPr id="175" name="Google Shape;175;p33"/>
          <p:cNvPicPr preferRelativeResize="0"/>
          <p:nvPr/>
        </p:nvPicPr>
        <p:blipFill>
          <a:blip r:embed="rId3">
            <a:alphaModFix/>
          </a:blip>
          <a:stretch>
            <a:fillRect/>
          </a:stretch>
        </p:blipFill>
        <p:spPr>
          <a:xfrm>
            <a:off x="239400" y="402475"/>
            <a:ext cx="8839202" cy="4227444"/>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4"/>
          <p:cNvSpPr txBox="1"/>
          <p:nvPr>
            <p:ph type="title"/>
          </p:nvPr>
        </p:nvSpPr>
        <p:spPr>
          <a:xfrm>
            <a:off x="241475" y="271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tr" sz="2000"/>
              <a:t>BULGULAR</a:t>
            </a:r>
            <a:endParaRPr b="1" sz="2000"/>
          </a:p>
        </p:txBody>
      </p:sp>
      <p:sp>
        <p:nvSpPr>
          <p:cNvPr id="181" name="Google Shape;181;p34"/>
          <p:cNvSpPr txBox="1"/>
          <p:nvPr>
            <p:ph idx="1" type="body"/>
          </p:nvPr>
        </p:nvSpPr>
        <p:spPr>
          <a:xfrm>
            <a:off x="311700" y="945850"/>
            <a:ext cx="8520600" cy="3416400"/>
          </a:xfrm>
          <a:prstGeom prst="rect">
            <a:avLst/>
          </a:prstGeom>
        </p:spPr>
        <p:txBody>
          <a:bodyPr anchorCtr="0" anchor="t" bIns="91425" lIns="91425" spcFirstLastPara="1" rIns="91425" wrap="square" tIns="91425">
            <a:normAutofit/>
          </a:bodyPr>
          <a:lstStyle/>
          <a:p>
            <a:pPr indent="0" lvl="0" marL="457200" rtl="0" algn="l">
              <a:spcBef>
                <a:spcPts val="0"/>
              </a:spcBef>
              <a:spcAft>
                <a:spcPts val="0"/>
              </a:spcAft>
              <a:buNone/>
            </a:pPr>
            <a:r>
              <a:t/>
            </a:r>
            <a:endParaRPr>
              <a:solidFill>
                <a:srgbClr val="090808"/>
              </a:solidFill>
            </a:endParaRPr>
          </a:p>
          <a:p>
            <a:pPr indent="0" lvl="0" marL="457200" rtl="0" algn="l">
              <a:spcBef>
                <a:spcPts val="1200"/>
              </a:spcBef>
              <a:spcAft>
                <a:spcPts val="1200"/>
              </a:spcAft>
              <a:buNone/>
            </a:pPr>
            <a:r>
              <a:t/>
            </a:r>
            <a:endParaRPr>
              <a:solidFill>
                <a:srgbClr val="090808"/>
              </a:solidFill>
            </a:endParaRPr>
          </a:p>
        </p:txBody>
      </p:sp>
      <p:sp>
        <p:nvSpPr>
          <p:cNvPr id="182" name="Google Shape;182;p34"/>
          <p:cNvSpPr txBox="1"/>
          <p:nvPr/>
        </p:nvSpPr>
        <p:spPr>
          <a:xfrm>
            <a:off x="-168450" y="4133900"/>
            <a:ext cx="5770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183" name="Google Shape;183;p34"/>
          <p:cNvSpPr txBox="1"/>
          <p:nvPr/>
        </p:nvSpPr>
        <p:spPr>
          <a:xfrm>
            <a:off x="0" y="3524975"/>
            <a:ext cx="60135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pic>
        <p:nvPicPr>
          <p:cNvPr id="184" name="Google Shape;184;p34"/>
          <p:cNvPicPr preferRelativeResize="0"/>
          <p:nvPr/>
        </p:nvPicPr>
        <p:blipFill>
          <a:blip r:embed="rId3">
            <a:alphaModFix/>
          </a:blip>
          <a:stretch>
            <a:fillRect/>
          </a:stretch>
        </p:blipFill>
        <p:spPr>
          <a:xfrm>
            <a:off x="783300" y="831150"/>
            <a:ext cx="7027375" cy="364582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pic>
        <p:nvPicPr>
          <p:cNvPr id="189" name="Google Shape;189;p35"/>
          <p:cNvPicPr preferRelativeResize="0"/>
          <p:nvPr/>
        </p:nvPicPr>
        <p:blipFill>
          <a:blip r:embed="rId3">
            <a:alphaModFix/>
          </a:blip>
          <a:stretch>
            <a:fillRect/>
          </a:stretch>
        </p:blipFill>
        <p:spPr>
          <a:xfrm>
            <a:off x="288750" y="697725"/>
            <a:ext cx="8058150" cy="360045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3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tr" sz="2000"/>
              <a:t>BULGULAR</a:t>
            </a:r>
            <a:endParaRPr b="1" sz="2000"/>
          </a:p>
        </p:txBody>
      </p:sp>
      <p:sp>
        <p:nvSpPr>
          <p:cNvPr id="195" name="Google Shape;195;p3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tr">
                <a:solidFill>
                  <a:schemeClr val="dk1"/>
                </a:solidFill>
              </a:rPr>
              <a:t>Çalışmada ölen olmadı.</a:t>
            </a:r>
            <a:endParaRPr>
              <a:solidFill>
                <a:schemeClr val="dk1"/>
              </a:solidFill>
            </a:endParaRPr>
          </a:p>
          <a:p>
            <a:pPr indent="0" lvl="0" marL="0" rtl="0" algn="l">
              <a:spcBef>
                <a:spcPts val="1200"/>
              </a:spcBef>
              <a:spcAft>
                <a:spcPts val="0"/>
              </a:spcAft>
              <a:buNone/>
            </a:pPr>
            <a:r>
              <a:t/>
            </a:r>
            <a:endParaRPr>
              <a:solidFill>
                <a:schemeClr val="dk1"/>
              </a:solidFill>
            </a:endParaRPr>
          </a:p>
          <a:p>
            <a:pPr indent="-342900" lvl="0" marL="457200" rtl="0" algn="l">
              <a:spcBef>
                <a:spcPts val="1200"/>
              </a:spcBef>
              <a:spcAft>
                <a:spcPts val="0"/>
              </a:spcAft>
              <a:buClr>
                <a:schemeClr val="dk1"/>
              </a:buClr>
              <a:buSzPts val="1800"/>
              <a:buChar char="●"/>
            </a:pPr>
            <a:r>
              <a:rPr lang="tr">
                <a:solidFill>
                  <a:schemeClr val="dk1"/>
                </a:solidFill>
                <a:highlight>
                  <a:srgbClr val="FFFFFF"/>
                </a:highlight>
                <a:latin typeface="Times New Roman"/>
                <a:ea typeface="Times New Roman"/>
                <a:cs typeface="Times New Roman"/>
                <a:sym typeface="Times New Roman"/>
              </a:rPr>
              <a:t>Hem BB536 hem de plasebo gruplarında tedavi alımı sırasında bir diyare vakası gözlendi.</a:t>
            </a:r>
            <a:endParaRPr>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a:solidFill>
                <a:schemeClr val="dk1"/>
              </a:solidFill>
              <a:highlight>
                <a:srgbClr val="FFFFFF"/>
              </a:highlight>
              <a:latin typeface="Times New Roman"/>
              <a:ea typeface="Times New Roman"/>
              <a:cs typeface="Times New Roman"/>
              <a:sym typeface="Times New Roman"/>
            </a:endParaRPr>
          </a:p>
          <a:p>
            <a:pPr indent="-342900" lvl="0" marL="457200" rtl="0" algn="l">
              <a:spcBef>
                <a:spcPts val="1200"/>
              </a:spcBef>
              <a:spcAft>
                <a:spcPts val="0"/>
              </a:spcAft>
              <a:buClr>
                <a:schemeClr val="dk1"/>
              </a:buClr>
              <a:buSzPts val="1800"/>
              <a:buFont typeface="Times New Roman"/>
              <a:buChar char="●"/>
            </a:pPr>
            <a:r>
              <a:rPr lang="tr">
                <a:solidFill>
                  <a:schemeClr val="dk1"/>
                </a:solidFill>
                <a:highlight>
                  <a:srgbClr val="FFFFFF"/>
                </a:highlight>
                <a:latin typeface="Times New Roman"/>
                <a:ea typeface="Times New Roman"/>
                <a:cs typeface="Times New Roman"/>
                <a:sym typeface="Times New Roman"/>
              </a:rPr>
              <a:t>BB536 ve plasebo grupları arasında ciddi, toplam yan etki insidansı veya olumsuz olaylara bağlı olarak tedaviyi bırakma açısından fark yoktu. </a:t>
            </a:r>
            <a:endParaRPr>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a:solidFill>
                <a:schemeClr val="dk1"/>
              </a:solidFill>
              <a:highlight>
                <a:srgbClr val="FFFFFF"/>
              </a:highlight>
              <a:latin typeface="Times New Roman"/>
              <a:ea typeface="Times New Roman"/>
              <a:cs typeface="Times New Roman"/>
              <a:sym typeface="Times New Roman"/>
            </a:endParaRPr>
          </a:p>
          <a:p>
            <a:pPr indent="-342900" lvl="0" marL="457200" rtl="0" algn="l">
              <a:spcBef>
                <a:spcPts val="1200"/>
              </a:spcBef>
              <a:spcAft>
                <a:spcPts val="0"/>
              </a:spcAft>
              <a:buClr>
                <a:schemeClr val="dk1"/>
              </a:buClr>
              <a:buSzPts val="1800"/>
              <a:buFont typeface="Times New Roman"/>
              <a:buChar char="●"/>
            </a:pPr>
            <a:r>
              <a:rPr lang="tr">
                <a:solidFill>
                  <a:schemeClr val="dk1"/>
                </a:solidFill>
                <a:highlight>
                  <a:srgbClr val="FFFFFF"/>
                </a:highlight>
                <a:latin typeface="Times New Roman"/>
                <a:ea typeface="Times New Roman"/>
                <a:cs typeface="Times New Roman"/>
                <a:sym typeface="Times New Roman"/>
              </a:rPr>
              <a:t>Tedavinin uygulanmasına sekonder herhangi bir advers olay olmamıştır.</a:t>
            </a:r>
            <a:endParaRPr>
              <a:solidFill>
                <a:schemeClr val="dk1"/>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7"/>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tr" sz="2000"/>
              <a:t>TARTIŞMA</a:t>
            </a:r>
            <a:endParaRPr b="1" sz="2000"/>
          </a:p>
        </p:txBody>
      </p:sp>
      <p:sp>
        <p:nvSpPr>
          <p:cNvPr id="201" name="Google Shape;201;p37"/>
          <p:cNvSpPr txBox="1"/>
          <p:nvPr>
            <p:ph idx="1" type="body"/>
          </p:nvPr>
        </p:nvSpPr>
        <p:spPr>
          <a:xfrm>
            <a:off x="246450" y="1087250"/>
            <a:ext cx="8520600" cy="3416400"/>
          </a:xfrm>
          <a:prstGeom prst="rect">
            <a:avLst/>
          </a:prstGeom>
        </p:spPr>
        <p:txBody>
          <a:bodyPr anchorCtr="0" anchor="t" bIns="91425" lIns="91425" spcFirstLastPara="1" rIns="91425" wrap="square" tIns="91425">
            <a:normAutofit/>
          </a:bodyPr>
          <a:lstStyle/>
          <a:p>
            <a:pPr indent="-323850" lvl="0" marL="457200" rtl="0" algn="l">
              <a:spcBef>
                <a:spcPts val="0"/>
              </a:spcBef>
              <a:spcAft>
                <a:spcPts val="0"/>
              </a:spcAft>
              <a:buClr>
                <a:schemeClr val="dk1"/>
              </a:buClr>
              <a:buSzPts val="1500"/>
              <a:buFont typeface="Times New Roman"/>
              <a:buChar char="●"/>
            </a:pPr>
            <a:r>
              <a:rPr lang="tr" sz="1500">
                <a:solidFill>
                  <a:schemeClr val="dk1"/>
                </a:solidFill>
                <a:highlight>
                  <a:srgbClr val="FFFFFF"/>
                </a:highlight>
                <a:latin typeface="Times New Roman"/>
                <a:ea typeface="Times New Roman"/>
                <a:cs typeface="Times New Roman"/>
                <a:sym typeface="Times New Roman"/>
              </a:rPr>
              <a:t>Bu çalışmada, BB536'nın kronik kabızlığı olan yaşlı hastalarda kabızlık ve karın semptomları üzerindeki etkilerini CSS ve FSSG anketlerini kullanarak araştırdık. Bu, ayaktan yaşlı hastalarda kronik kabızlık için BB536'yı değerlendiren ilk randomize kontrollü çalışmadır.</a:t>
            </a:r>
            <a:endParaRPr sz="1500">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sz="1500">
              <a:solidFill>
                <a:schemeClr val="dk1"/>
              </a:solidFill>
              <a:highlight>
                <a:srgbClr val="FFFFFF"/>
              </a:highlight>
              <a:latin typeface="Times New Roman"/>
              <a:ea typeface="Times New Roman"/>
              <a:cs typeface="Times New Roman"/>
              <a:sym typeface="Times New Roman"/>
            </a:endParaRPr>
          </a:p>
          <a:p>
            <a:pPr indent="-323850" lvl="0" marL="457200" rtl="0" algn="l">
              <a:spcBef>
                <a:spcPts val="1200"/>
              </a:spcBef>
              <a:spcAft>
                <a:spcPts val="0"/>
              </a:spcAft>
              <a:buClr>
                <a:schemeClr val="dk1"/>
              </a:buClr>
              <a:buSzPts val="1500"/>
              <a:buFont typeface="Times New Roman"/>
              <a:buChar char="●"/>
            </a:pPr>
            <a:r>
              <a:rPr lang="tr" sz="1500">
                <a:solidFill>
                  <a:schemeClr val="dk1"/>
                </a:solidFill>
                <a:highlight>
                  <a:srgbClr val="FFFFFF"/>
                </a:highlight>
                <a:latin typeface="Times New Roman"/>
                <a:ea typeface="Times New Roman"/>
                <a:cs typeface="Times New Roman"/>
                <a:sym typeface="Times New Roman"/>
              </a:rPr>
              <a:t>Toplam CSS'de (birincil sonuç) gruplar arası fark olmamasına rağmen, plasebo grubuna kıyasla 4 haftalık BB536 alımından sonra hastaların bağırsak hareketlerinde ve üst gis semptomlarında bir iyileşme gözlemledik. Tedavi alımından 4 hafta sonra bile semptom skorlarında iyileşmeler gözlendi. </a:t>
            </a:r>
            <a:endParaRPr sz="1500">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1200"/>
              </a:spcAft>
              <a:buNone/>
            </a:pPr>
            <a:r>
              <a:t/>
            </a:r>
            <a:endParaRPr sz="1500">
              <a:solidFill>
                <a:schemeClr val="accent2"/>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tr"/>
              <a:t>TARTIŞMA</a:t>
            </a:r>
            <a:endParaRPr/>
          </a:p>
        </p:txBody>
      </p:sp>
      <p:sp>
        <p:nvSpPr>
          <p:cNvPr id="207" name="Google Shape;207;p3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10000"/>
          </a:bodyPr>
          <a:lstStyle/>
          <a:p>
            <a:pPr indent="-314960" lvl="0" marL="457200" rtl="0" algn="l">
              <a:spcBef>
                <a:spcPts val="0"/>
              </a:spcBef>
              <a:spcAft>
                <a:spcPts val="0"/>
              </a:spcAft>
              <a:buClr>
                <a:schemeClr val="dk1"/>
              </a:buClr>
              <a:buSzPct val="100000"/>
              <a:buFont typeface="Times New Roman"/>
              <a:buChar char="●"/>
            </a:pPr>
            <a:r>
              <a:rPr lang="tr" sz="1600">
                <a:solidFill>
                  <a:schemeClr val="dk1"/>
                </a:solidFill>
                <a:highlight>
                  <a:srgbClr val="FFFFFF"/>
                </a:highlight>
                <a:latin typeface="Times New Roman"/>
                <a:ea typeface="Times New Roman"/>
                <a:cs typeface="Times New Roman"/>
                <a:sym typeface="Times New Roman"/>
              </a:rPr>
              <a:t>Bifidobacterium'un , asetik asit gibi kısa zincirli yağ asitlerinin üretimi yoluyla bağırsak peristaltizmini teşvik ettiği bildirilmiştir </a:t>
            </a:r>
            <a:endParaRPr sz="1600">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sz="1600">
              <a:solidFill>
                <a:schemeClr val="dk1"/>
              </a:solidFill>
              <a:highlight>
                <a:srgbClr val="FFFFFF"/>
              </a:highlight>
              <a:latin typeface="Times New Roman"/>
              <a:ea typeface="Times New Roman"/>
              <a:cs typeface="Times New Roman"/>
              <a:sym typeface="Times New Roman"/>
            </a:endParaRPr>
          </a:p>
          <a:p>
            <a:pPr indent="-314960" lvl="0" marL="457200" rtl="0" algn="l">
              <a:spcBef>
                <a:spcPts val="1200"/>
              </a:spcBef>
              <a:spcAft>
                <a:spcPts val="0"/>
              </a:spcAft>
              <a:buClr>
                <a:schemeClr val="dk1"/>
              </a:buClr>
              <a:buSzPct val="100000"/>
              <a:buFont typeface="Times New Roman"/>
              <a:buChar char="●"/>
            </a:pPr>
            <a:r>
              <a:rPr lang="tr" sz="1600">
                <a:solidFill>
                  <a:schemeClr val="dk1"/>
                </a:solidFill>
                <a:highlight>
                  <a:srgbClr val="FFFFFF"/>
                </a:highlight>
                <a:latin typeface="Times New Roman"/>
                <a:ea typeface="Times New Roman"/>
                <a:cs typeface="Times New Roman"/>
                <a:sym typeface="Times New Roman"/>
              </a:rPr>
              <a:t>Bifidobacterium</a:t>
            </a:r>
            <a:r>
              <a:rPr i="1" lang="tr" sz="1600">
                <a:solidFill>
                  <a:schemeClr val="dk1"/>
                </a:solidFill>
                <a:highlight>
                  <a:srgbClr val="FFFFFF"/>
                </a:highlight>
                <a:latin typeface="Times New Roman"/>
                <a:ea typeface="Times New Roman"/>
                <a:cs typeface="Times New Roman"/>
                <a:sym typeface="Times New Roman"/>
              </a:rPr>
              <a:t> </a:t>
            </a:r>
            <a:r>
              <a:rPr lang="tr" sz="1600">
                <a:solidFill>
                  <a:schemeClr val="dk1"/>
                </a:solidFill>
                <a:highlight>
                  <a:srgbClr val="FFFFFF"/>
                </a:highlight>
                <a:latin typeface="Times New Roman"/>
                <a:ea typeface="Times New Roman"/>
                <a:cs typeface="Times New Roman"/>
                <a:sym typeface="Times New Roman"/>
              </a:rPr>
              <a:t>, asetik asit üretimi ile iyi bilinir ve </a:t>
            </a:r>
            <a:r>
              <a:rPr i="1" lang="tr" sz="1600">
                <a:solidFill>
                  <a:schemeClr val="dk1"/>
                </a:solidFill>
                <a:highlight>
                  <a:srgbClr val="FFFFFF"/>
                </a:highlight>
                <a:latin typeface="Times New Roman"/>
                <a:ea typeface="Times New Roman"/>
                <a:cs typeface="Times New Roman"/>
                <a:sym typeface="Times New Roman"/>
              </a:rPr>
              <a:t>B. longum</a:t>
            </a:r>
            <a:r>
              <a:rPr lang="tr" sz="1600">
                <a:solidFill>
                  <a:schemeClr val="dk1"/>
                </a:solidFill>
                <a:highlight>
                  <a:srgbClr val="FFFFFF"/>
                </a:highlight>
                <a:latin typeface="Times New Roman"/>
                <a:ea typeface="Times New Roman"/>
                <a:cs typeface="Times New Roman"/>
                <a:sym typeface="Times New Roman"/>
              </a:rPr>
              <a:t>BB536'nın, bağırsak mikrobiyotasındaki diğer bakterilerle çapraz karışmanın aracılık ettiği bütirik asit seviyesini yükselttiği gösterilmiştir . Bu nedenle </a:t>
            </a:r>
            <a:r>
              <a:rPr i="1" lang="tr" sz="1600">
                <a:solidFill>
                  <a:schemeClr val="dk1"/>
                </a:solidFill>
                <a:highlight>
                  <a:srgbClr val="FFFFFF"/>
                </a:highlight>
                <a:latin typeface="Times New Roman"/>
                <a:ea typeface="Times New Roman"/>
                <a:cs typeface="Times New Roman"/>
                <a:sym typeface="Times New Roman"/>
              </a:rPr>
              <a:t>B. longum</a:t>
            </a:r>
            <a:r>
              <a:rPr lang="tr" sz="1600">
                <a:solidFill>
                  <a:schemeClr val="dk1"/>
                </a:solidFill>
                <a:highlight>
                  <a:srgbClr val="FFFFFF"/>
                </a:highlight>
                <a:latin typeface="Times New Roman"/>
                <a:ea typeface="Times New Roman"/>
                <a:cs typeface="Times New Roman"/>
                <a:sym typeface="Times New Roman"/>
              </a:rPr>
              <a:t> BB536, bu hastalarda dışkılama sayısında ve dışkılama güçlüklerinde iyileşme gibi dışkılama anormalliklerinde bir iyileşmeye katkıda bulunabilir.</a:t>
            </a:r>
            <a:endParaRPr sz="1600">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sz="1600">
              <a:solidFill>
                <a:schemeClr val="dk1"/>
              </a:solidFill>
              <a:highlight>
                <a:srgbClr val="FFFFFF"/>
              </a:highlight>
              <a:latin typeface="Times New Roman"/>
              <a:ea typeface="Times New Roman"/>
              <a:cs typeface="Times New Roman"/>
              <a:sym typeface="Times New Roman"/>
            </a:endParaRPr>
          </a:p>
          <a:p>
            <a:pPr indent="-309562" lvl="0" marL="457200" rtl="0" algn="l">
              <a:spcBef>
                <a:spcPts val="1200"/>
              </a:spcBef>
              <a:spcAft>
                <a:spcPts val="0"/>
              </a:spcAft>
              <a:buClr>
                <a:schemeClr val="dk1"/>
              </a:buClr>
              <a:buSzPct val="93750"/>
              <a:buFont typeface="Times New Roman"/>
              <a:buChar char="●"/>
            </a:pPr>
            <a:r>
              <a:rPr lang="tr" sz="1600">
                <a:solidFill>
                  <a:schemeClr val="dk1"/>
                </a:solidFill>
                <a:highlight>
                  <a:srgbClr val="FFFFFF"/>
                </a:highlight>
                <a:latin typeface="Times New Roman"/>
                <a:ea typeface="Times New Roman"/>
                <a:cs typeface="Times New Roman"/>
                <a:sym typeface="Times New Roman"/>
              </a:rPr>
              <a:t>Bifidobacterium'un bağırsak bariyer fonksiyonunu iyileştirdiği ve inflamasyonu baskıladığı bildirilmiştir.Bu nedenle inflamasyonun baskılanmasının bu hastaların üst karın semptomlarını da iyileştirdiğine inanılıyordu</a:t>
            </a:r>
            <a:r>
              <a:rPr lang="tr" sz="1500">
                <a:solidFill>
                  <a:schemeClr val="dk1"/>
                </a:solidFill>
                <a:highlight>
                  <a:srgbClr val="FFFFFF"/>
                </a:highlight>
                <a:latin typeface="Times New Roman"/>
                <a:ea typeface="Times New Roman"/>
                <a:cs typeface="Times New Roman"/>
                <a:sym typeface="Times New Roman"/>
              </a:rPr>
              <a:t>.</a:t>
            </a:r>
            <a:endParaRPr sz="1500">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1200"/>
              </a:spcAft>
              <a:buNone/>
            </a:pPr>
            <a:r>
              <a:t/>
            </a:r>
            <a:endParaRPr sz="1500">
              <a:solidFill>
                <a:schemeClr val="accent2"/>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39"/>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tr" sz="2000"/>
              <a:t>TARTIŞMA</a:t>
            </a:r>
            <a:endParaRPr b="1" sz="2000"/>
          </a:p>
        </p:txBody>
      </p:sp>
      <p:sp>
        <p:nvSpPr>
          <p:cNvPr id="213" name="Google Shape;213;p3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23850" lvl="0" marL="457200" rtl="0" algn="l">
              <a:spcBef>
                <a:spcPts val="0"/>
              </a:spcBef>
              <a:spcAft>
                <a:spcPts val="0"/>
              </a:spcAft>
              <a:buClr>
                <a:schemeClr val="dk1"/>
              </a:buClr>
              <a:buSzPts val="1500"/>
              <a:buFont typeface="Times New Roman"/>
              <a:buChar char="●"/>
            </a:pPr>
            <a:r>
              <a:rPr lang="tr" sz="1500">
                <a:solidFill>
                  <a:schemeClr val="dk1"/>
                </a:solidFill>
                <a:highlight>
                  <a:srgbClr val="FFFFFF"/>
                </a:highlight>
                <a:latin typeface="Times New Roman"/>
                <a:ea typeface="Times New Roman"/>
                <a:cs typeface="Times New Roman"/>
                <a:sym typeface="Times New Roman"/>
              </a:rPr>
              <a:t>Bu çalışmada, tedavi alımından sonra bağırsak mikrobiyota bileşiminde belirgin bir değişiklik bulamadık. </a:t>
            </a:r>
            <a:r>
              <a:rPr i="1" lang="tr" sz="1500">
                <a:solidFill>
                  <a:schemeClr val="dk1"/>
                </a:solidFill>
                <a:highlight>
                  <a:srgbClr val="FFFFFF"/>
                </a:highlight>
                <a:latin typeface="Times New Roman"/>
                <a:ea typeface="Times New Roman"/>
                <a:cs typeface="Times New Roman"/>
                <a:sym typeface="Times New Roman"/>
              </a:rPr>
              <a:t>Clostridiaceae'nin</a:t>
            </a:r>
            <a:r>
              <a:rPr lang="tr" sz="1500">
                <a:solidFill>
                  <a:schemeClr val="dk1"/>
                </a:solidFill>
                <a:highlight>
                  <a:srgbClr val="FFFFFF"/>
                </a:highlight>
                <a:latin typeface="Times New Roman"/>
                <a:ea typeface="Times New Roman"/>
                <a:cs typeface="Times New Roman"/>
                <a:sym typeface="Times New Roman"/>
              </a:rPr>
              <a:t> nispi bolluğu | BB536 grubunda başlangıca göre 4. haftada g arttı ve Coprococcus'unki </a:t>
            </a:r>
            <a:r>
              <a:rPr i="1" lang="tr" sz="1500">
                <a:solidFill>
                  <a:schemeClr val="dk1"/>
                </a:solidFill>
                <a:highlight>
                  <a:srgbClr val="FFFFFF"/>
                </a:highlight>
                <a:latin typeface="Times New Roman"/>
                <a:ea typeface="Times New Roman"/>
                <a:cs typeface="Times New Roman"/>
                <a:sym typeface="Times New Roman"/>
              </a:rPr>
              <a:t>azaldı.FDR düzeltmesi ile anlamlı bulınamadı,</a:t>
            </a:r>
            <a:r>
              <a:rPr lang="tr" sz="1500">
                <a:solidFill>
                  <a:schemeClr val="dk1"/>
                </a:solidFill>
                <a:highlight>
                  <a:srgbClr val="FFFFFF"/>
                </a:highlight>
                <a:latin typeface="Times New Roman"/>
                <a:ea typeface="Times New Roman"/>
                <a:cs typeface="Times New Roman"/>
                <a:sym typeface="Times New Roman"/>
              </a:rPr>
              <a:t>klinik gözlem ile ilişki gelecekteki araştırmaları bekliyor.</a:t>
            </a:r>
            <a:endParaRPr sz="1500">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sz="1500">
              <a:solidFill>
                <a:schemeClr val="dk1"/>
              </a:solidFill>
              <a:highlight>
                <a:srgbClr val="FFFFFF"/>
              </a:highlight>
              <a:latin typeface="Times New Roman"/>
              <a:ea typeface="Times New Roman"/>
              <a:cs typeface="Times New Roman"/>
              <a:sym typeface="Times New Roman"/>
            </a:endParaRPr>
          </a:p>
          <a:p>
            <a:pPr indent="-323850" lvl="0" marL="457200" rtl="0" algn="l">
              <a:spcBef>
                <a:spcPts val="1200"/>
              </a:spcBef>
              <a:spcAft>
                <a:spcPts val="0"/>
              </a:spcAft>
              <a:buClr>
                <a:schemeClr val="dk1"/>
              </a:buClr>
              <a:buSzPts val="1500"/>
              <a:buFont typeface="Times New Roman"/>
              <a:buChar char="●"/>
            </a:pPr>
            <a:r>
              <a:rPr lang="tr" sz="1500">
                <a:solidFill>
                  <a:schemeClr val="dk1"/>
                </a:solidFill>
                <a:highlight>
                  <a:srgbClr val="FFFFFF"/>
                </a:highlight>
                <a:latin typeface="Times New Roman"/>
                <a:ea typeface="Times New Roman"/>
                <a:cs typeface="Times New Roman"/>
                <a:sym typeface="Times New Roman"/>
              </a:rPr>
              <a:t>Toplam CSS'de anlamlı bir iyileşme gözlemleyemediğimiz için, bağırsak mikrobiyota değişiklikleri ile bu çalışmada gözlemlenen klinik etkinlik arasındaki ilişki, daha büyük örneklemli çalışmalarda daha fazla araştırılmayı beklemektedir.</a:t>
            </a:r>
            <a:endParaRPr sz="1500">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1200"/>
              </a:spcAft>
              <a:buNone/>
            </a:pPr>
            <a:r>
              <a:t/>
            </a:r>
            <a:endParaRPr i="1" sz="1500">
              <a:solidFill>
                <a:schemeClr val="accent2"/>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4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55000"/>
              <a:buFont typeface="Arial"/>
              <a:buNone/>
            </a:pPr>
            <a:r>
              <a:rPr b="1" lang="tr" sz="2000"/>
              <a:t>SONUÇLAR</a:t>
            </a:r>
            <a:endParaRPr/>
          </a:p>
        </p:txBody>
      </p:sp>
      <p:sp>
        <p:nvSpPr>
          <p:cNvPr id="219" name="Google Shape;219;p40"/>
          <p:cNvSpPr txBox="1"/>
          <p:nvPr>
            <p:ph idx="1" type="body"/>
          </p:nvPr>
        </p:nvSpPr>
        <p:spPr>
          <a:xfrm>
            <a:off x="311700" y="11850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Times New Roman"/>
              <a:buChar char="●"/>
            </a:pPr>
            <a:r>
              <a:rPr lang="tr">
                <a:solidFill>
                  <a:schemeClr val="dk1"/>
                </a:solidFill>
                <a:highlight>
                  <a:srgbClr val="FFFFFF"/>
                </a:highlight>
                <a:latin typeface="Times New Roman"/>
                <a:ea typeface="Times New Roman"/>
                <a:cs typeface="Times New Roman"/>
                <a:sym typeface="Times New Roman"/>
              </a:rPr>
              <a:t>Bu çalışma için çeşitli sınırlamalar mevcuttur:</a:t>
            </a:r>
            <a:endParaRPr>
              <a:solidFill>
                <a:schemeClr val="dk1"/>
              </a:solidFill>
              <a:highlight>
                <a:srgbClr val="FFFFFF"/>
              </a:highlight>
              <a:latin typeface="Times New Roman"/>
              <a:ea typeface="Times New Roman"/>
              <a:cs typeface="Times New Roman"/>
              <a:sym typeface="Times New Roman"/>
            </a:endParaRPr>
          </a:p>
          <a:p>
            <a:pPr indent="0" lvl="0" marL="457200" rtl="0" algn="l">
              <a:spcBef>
                <a:spcPts val="1200"/>
              </a:spcBef>
              <a:spcAft>
                <a:spcPts val="0"/>
              </a:spcAft>
              <a:buNone/>
            </a:pPr>
            <a:r>
              <a:rPr lang="tr">
                <a:solidFill>
                  <a:schemeClr val="dk1"/>
                </a:solidFill>
                <a:highlight>
                  <a:srgbClr val="FFFFFF"/>
                </a:highlight>
                <a:latin typeface="Times New Roman"/>
                <a:ea typeface="Times New Roman"/>
                <a:cs typeface="Times New Roman"/>
                <a:sym typeface="Times New Roman"/>
              </a:rPr>
              <a:t>- çalışma nispeten az sayıda bireyi içeriyordu</a:t>
            </a:r>
            <a:endParaRPr>
              <a:solidFill>
                <a:schemeClr val="dk1"/>
              </a:solidFill>
              <a:highlight>
                <a:srgbClr val="FFFFFF"/>
              </a:highlight>
              <a:latin typeface="Times New Roman"/>
              <a:ea typeface="Times New Roman"/>
              <a:cs typeface="Times New Roman"/>
              <a:sym typeface="Times New Roman"/>
            </a:endParaRPr>
          </a:p>
          <a:p>
            <a:pPr indent="0" lvl="0" marL="457200" rtl="0" algn="l">
              <a:spcBef>
                <a:spcPts val="1200"/>
              </a:spcBef>
              <a:spcAft>
                <a:spcPts val="0"/>
              </a:spcAft>
              <a:buNone/>
            </a:pPr>
            <a:r>
              <a:rPr lang="tr">
                <a:solidFill>
                  <a:schemeClr val="dk1"/>
                </a:solidFill>
                <a:highlight>
                  <a:srgbClr val="FFFFFF"/>
                </a:highlight>
                <a:latin typeface="Times New Roman"/>
                <a:ea typeface="Times New Roman"/>
                <a:cs typeface="Times New Roman"/>
                <a:sym typeface="Times New Roman"/>
              </a:rPr>
              <a:t>- müdahale sırasında diyet, alkol tüketimi ve egzersiz alışkanlıkları gibi yaşam tarzı alışkanlıklarını değerlendirmedik</a:t>
            </a:r>
            <a:endParaRPr>
              <a:solidFill>
                <a:schemeClr val="dk1"/>
              </a:solidFill>
              <a:highlight>
                <a:srgbClr val="FFFFFF"/>
              </a:highlight>
              <a:latin typeface="Times New Roman"/>
              <a:ea typeface="Times New Roman"/>
              <a:cs typeface="Times New Roman"/>
              <a:sym typeface="Times New Roman"/>
            </a:endParaRPr>
          </a:p>
          <a:p>
            <a:pPr indent="0" lvl="0" marL="457200" rtl="0" algn="l">
              <a:spcBef>
                <a:spcPts val="1200"/>
              </a:spcBef>
              <a:spcAft>
                <a:spcPts val="0"/>
              </a:spcAft>
              <a:buNone/>
            </a:pPr>
            <a:r>
              <a:rPr lang="tr">
                <a:solidFill>
                  <a:schemeClr val="dk1"/>
                </a:solidFill>
                <a:highlight>
                  <a:srgbClr val="FFFFFF"/>
                </a:highlight>
                <a:latin typeface="Times New Roman"/>
                <a:ea typeface="Times New Roman"/>
                <a:cs typeface="Times New Roman"/>
                <a:sym typeface="Times New Roman"/>
              </a:rPr>
              <a:t>-hastaları uzun süre takip etmedik</a:t>
            </a:r>
            <a:endParaRPr>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sz="1500">
              <a:solidFill>
                <a:schemeClr val="dk1"/>
              </a:solidFill>
              <a:highlight>
                <a:srgbClr val="FFFFFF"/>
              </a:highlight>
              <a:latin typeface="Times New Roman"/>
              <a:ea typeface="Times New Roman"/>
              <a:cs typeface="Times New Roman"/>
              <a:sym typeface="Times New Roman"/>
            </a:endParaRPr>
          </a:p>
          <a:p>
            <a:pPr indent="0" lvl="0" marL="457200" rtl="0" algn="l">
              <a:spcBef>
                <a:spcPts val="1200"/>
              </a:spcBef>
              <a:spcAft>
                <a:spcPts val="1200"/>
              </a:spcAft>
              <a:buNone/>
            </a:pPr>
            <a:r>
              <a:t/>
            </a:r>
            <a:endParaRPr sz="1500">
              <a:solidFill>
                <a:schemeClr val="accent2"/>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4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55000"/>
              <a:buFont typeface="Arial"/>
              <a:buNone/>
            </a:pPr>
            <a:r>
              <a:rPr b="1" lang="tr" sz="2000"/>
              <a:t>SONUÇLAR</a:t>
            </a:r>
            <a:endParaRPr/>
          </a:p>
        </p:txBody>
      </p:sp>
      <p:sp>
        <p:nvSpPr>
          <p:cNvPr id="225" name="Google Shape;225;p4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Char char="●"/>
            </a:pPr>
            <a:r>
              <a:rPr lang="tr">
                <a:solidFill>
                  <a:schemeClr val="dk1"/>
                </a:solidFill>
                <a:highlight>
                  <a:srgbClr val="FFFFFF"/>
                </a:highlight>
                <a:latin typeface="Times New Roman"/>
                <a:ea typeface="Times New Roman"/>
                <a:cs typeface="Times New Roman"/>
                <a:sym typeface="Times New Roman"/>
              </a:rPr>
              <a:t>Bu çalışmanın, kabızlık semptomlarının ve üst karın semptomlarının ayrıntılı bir değerlendirmesini içeren, randomize, çift-kör, plasebo-kontrollü bir paralel müdahale çalışması olması da dahil olmak üzere birçok güçlü yönü vardı.</a:t>
            </a:r>
            <a:endParaRPr>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a:solidFill>
                <a:schemeClr val="dk1"/>
              </a:solidFill>
              <a:highlight>
                <a:srgbClr val="FFFFFF"/>
              </a:highlight>
              <a:latin typeface="Times New Roman"/>
              <a:ea typeface="Times New Roman"/>
              <a:cs typeface="Times New Roman"/>
              <a:sym typeface="Times New Roman"/>
            </a:endParaRPr>
          </a:p>
          <a:p>
            <a:pPr indent="-342900" lvl="0" marL="457200" rtl="0" algn="l">
              <a:spcBef>
                <a:spcPts val="1200"/>
              </a:spcBef>
              <a:spcAft>
                <a:spcPts val="0"/>
              </a:spcAft>
              <a:buClr>
                <a:schemeClr val="dk1"/>
              </a:buClr>
              <a:buSzPts val="1800"/>
              <a:buFont typeface="Times New Roman"/>
              <a:buChar char="●"/>
            </a:pPr>
            <a:r>
              <a:rPr lang="tr">
                <a:solidFill>
                  <a:schemeClr val="dk1"/>
                </a:solidFill>
                <a:highlight>
                  <a:srgbClr val="FFFFFF"/>
                </a:highlight>
                <a:latin typeface="Times New Roman"/>
                <a:ea typeface="Times New Roman"/>
                <a:cs typeface="Times New Roman"/>
                <a:sym typeface="Times New Roman"/>
              </a:rPr>
              <a:t>Bu çalışma ayrıca dışkı mikrobiyotasının bir değerlendirmesini de içermektedir. </a:t>
            </a:r>
            <a:endParaRPr>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a:solidFill>
                <a:schemeClr val="dk1"/>
              </a:solidFill>
              <a:highlight>
                <a:srgbClr val="FFFFFF"/>
              </a:highlight>
              <a:latin typeface="Times New Roman"/>
              <a:ea typeface="Times New Roman"/>
              <a:cs typeface="Times New Roman"/>
              <a:sym typeface="Times New Roman"/>
            </a:endParaRPr>
          </a:p>
          <a:p>
            <a:pPr indent="-342900" lvl="0" marL="457200" rtl="0" algn="l">
              <a:spcBef>
                <a:spcPts val="1200"/>
              </a:spcBef>
              <a:spcAft>
                <a:spcPts val="0"/>
              </a:spcAft>
              <a:buClr>
                <a:schemeClr val="dk1"/>
              </a:buClr>
              <a:buSzPts val="1800"/>
              <a:buFont typeface="Times New Roman"/>
              <a:buChar char="●"/>
            </a:pPr>
            <a:r>
              <a:rPr lang="tr">
                <a:solidFill>
                  <a:schemeClr val="dk1"/>
                </a:solidFill>
                <a:highlight>
                  <a:srgbClr val="FFFFFF"/>
                </a:highlight>
                <a:latin typeface="Times New Roman"/>
                <a:ea typeface="Times New Roman"/>
                <a:cs typeface="Times New Roman"/>
                <a:sym typeface="Times New Roman"/>
              </a:rPr>
              <a:t>Gelecekte, birden fazla kurumda çok sayıda vakanın incelenmesi ve bağırsak yolundaki organik asitler gibi metabolitlerin analiz edilmesi gerekmektedir.</a:t>
            </a:r>
            <a:endParaRPr>
              <a:solidFill>
                <a:schemeClr val="dk1"/>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45833"/>
              <a:buFont typeface="Arial"/>
              <a:buNone/>
            </a:pPr>
            <a:r>
              <a:rPr b="1" lang="tr" sz="2400"/>
              <a:t>GİRİŞ</a:t>
            </a:r>
            <a:endParaRPr/>
          </a:p>
        </p:txBody>
      </p:sp>
      <p:sp>
        <p:nvSpPr>
          <p:cNvPr id="70" name="Google Shape;70;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accent2"/>
              </a:buClr>
              <a:buSzPts val="1800"/>
              <a:buFont typeface="Times New Roman"/>
              <a:buChar char="●"/>
            </a:pPr>
            <a:r>
              <a:rPr lang="tr">
                <a:solidFill>
                  <a:schemeClr val="accent2"/>
                </a:solidFill>
                <a:highlight>
                  <a:srgbClr val="FFFFFF"/>
                </a:highlight>
                <a:latin typeface="Times New Roman"/>
                <a:ea typeface="Times New Roman"/>
                <a:cs typeface="Times New Roman"/>
                <a:sym typeface="Times New Roman"/>
              </a:rPr>
              <a:t>Günlük klinik uygulamada kabızlık bakımı her zaman önemli görülmemekte ve laksatif kullanıldığında karın ağrısı, şişkinlik veya ishal korkusuyla sosyal ortamlara çıkmak istemeyen yaşlı hastalarla karşılaşmaktayız.</a:t>
            </a:r>
            <a:endParaRPr>
              <a:solidFill>
                <a:schemeClr val="accent2"/>
              </a:solidFill>
              <a:highlight>
                <a:srgbClr val="FFFFFF"/>
              </a:highlight>
              <a:latin typeface="Times New Roman"/>
              <a:ea typeface="Times New Roman"/>
              <a:cs typeface="Times New Roman"/>
              <a:sym typeface="Times New Roman"/>
            </a:endParaRPr>
          </a:p>
          <a:p>
            <a:pPr indent="0" lvl="0" marL="457200" rtl="0" algn="l">
              <a:spcBef>
                <a:spcPts val="1200"/>
              </a:spcBef>
              <a:spcAft>
                <a:spcPts val="0"/>
              </a:spcAft>
              <a:buNone/>
            </a:pPr>
            <a:r>
              <a:t/>
            </a:r>
            <a:endParaRPr>
              <a:solidFill>
                <a:schemeClr val="accent2"/>
              </a:solidFill>
              <a:highlight>
                <a:srgbClr val="FFFFFF"/>
              </a:highlight>
              <a:latin typeface="Times New Roman"/>
              <a:ea typeface="Times New Roman"/>
              <a:cs typeface="Times New Roman"/>
              <a:sym typeface="Times New Roman"/>
            </a:endParaRPr>
          </a:p>
          <a:p>
            <a:pPr indent="-342900" lvl="0" marL="457200" rtl="0" algn="l">
              <a:spcBef>
                <a:spcPts val="1200"/>
              </a:spcBef>
              <a:spcAft>
                <a:spcPts val="0"/>
              </a:spcAft>
              <a:buClr>
                <a:schemeClr val="accent2"/>
              </a:buClr>
              <a:buSzPts val="1800"/>
              <a:buFont typeface="Times New Roman"/>
              <a:buChar char="●"/>
            </a:pPr>
            <a:r>
              <a:rPr lang="tr">
                <a:solidFill>
                  <a:schemeClr val="accent2"/>
                </a:solidFill>
                <a:highlight>
                  <a:srgbClr val="FFFFFF"/>
                </a:highlight>
                <a:latin typeface="Times New Roman"/>
                <a:ea typeface="Times New Roman"/>
                <a:cs typeface="Times New Roman"/>
                <a:sym typeface="Times New Roman"/>
              </a:rPr>
              <a:t> Uyarıcı laksatifler nispeten yaygındır, ancak kronik olarak kullanıldıklarında karın ağrısı, ishal ve tolerans gelişimi dahil olmak üzere çeşitli yan etkileri vardır.</a:t>
            </a:r>
            <a:endParaRPr>
              <a:solidFill>
                <a:schemeClr val="dk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42"/>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tr" sz="2000"/>
              <a:t>SONUÇLAR</a:t>
            </a:r>
            <a:endParaRPr b="1" sz="2000"/>
          </a:p>
        </p:txBody>
      </p:sp>
      <p:sp>
        <p:nvSpPr>
          <p:cNvPr id="231" name="Google Shape;231;p42"/>
          <p:cNvSpPr txBox="1"/>
          <p:nvPr>
            <p:ph idx="1" type="body"/>
          </p:nvPr>
        </p:nvSpPr>
        <p:spPr>
          <a:xfrm>
            <a:off x="311700" y="101772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Font typeface="Times New Roman"/>
              <a:buChar char="●"/>
            </a:pPr>
            <a:r>
              <a:rPr lang="tr">
                <a:solidFill>
                  <a:schemeClr val="dk1"/>
                </a:solidFill>
                <a:highlight>
                  <a:srgbClr val="FFFFFF"/>
                </a:highlight>
                <a:latin typeface="Times New Roman"/>
                <a:ea typeface="Times New Roman"/>
                <a:cs typeface="Times New Roman"/>
                <a:sym typeface="Times New Roman"/>
              </a:rPr>
              <a:t>Bu çalışmada, BB536'nın kronik kabızlığı olan yaşlı hastalarda dışkılamayı ve bazı üst gis semptomlarını iyileştirdiğini bildirdik. </a:t>
            </a:r>
            <a:endParaRPr>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a:solidFill>
                <a:schemeClr val="dk1"/>
              </a:solidFill>
              <a:highlight>
                <a:srgbClr val="FFFFFF"/>
              </a:highlight>
              <a:latin typeface="Times New Roman"/>
              <a:ea typeface="Times New Roman"/>
              <a:cs typeface="Times New Roman"/>
              <a:sym typeface="Times New Roman"/>
            </a:endParaRPr>
          </a:p>
          <a:p>
            <a:pPr indent="-342900" lvl="0" marL="457200" rtl="0" algn="l">
              <a:spcBef>
                <a:spcPts val="1200"/>
              </a:spcBef>
              <a:spcAft>
                <a:spcPts val="0"/>
              </a:spcAft>
              <a:buClr>
                <a:schemeClr val="dk1"/>
              </a:buClr>
              <a:buSzPts val="1800"/>
              <a:buFont typeface="Times New Roman"/>
              <a:buChar char="●"/>
            </a:pPr>
            <a:r>
              <a:rPr lang="tr">
                <a:solidFill>
                  <a:schemeClr val="dk1"/>
                </a:solidFill>
                <a:highlight>
                  <a:srgbClr val="FFFFFF"/>
                </a:highlight>
                <a:latin typeface="Times New Roman"/>
                <a:ea typeface="Times New Roman"/>
                <a:cs typeface="Times New Roman"/>
                <a:sym typeface="Times New Roman"/>
              </a:rPr>
              <a:t>İyileşen semptomların bir kısmının probiyotikler kesildikten 4 hafta sonra bile devam ettiği gözlendi.</a:t>
            </a:r>
            <a:endParaRPr>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a:solidFill>
                <a:schemeClr val="dk1"/>
              </a:solidFill>
              <a:highlight>
                <a:srgbClr val="FFFFFF"/>
              </a:highlight>
              <a:latin typeface="Times New Roman"/>
              <a:ea typeface="Times New Roman"/>
              <a:cs typeface="Times New Roman"/>
              <a:sym typeface="Times New Roman"/>
            </a:endParaRPr>
          </a:p>
          <a:p>
            <a:pPr indent="-342900" lvl="0" marL="457200" rtl="0" algn="l">
              <a:spcBef>
                <a:spcPts val="1200"/>
              </a:spcBef>
              <a:spcAft>
                <a:spcPts val="0"/>
              </a:spcAft>
              <a:buClr>
                <a:schemeClr val="dk1"/>
              </a:buClr>
              <a:buSzPts val="1800"/>
              <a:buFont typeface="Times New Roman"/>
              <a:buChar char="●"/>
            </a:pPr>
            <a:r>
              <a:rPr lang="tr">
                <a:solidFill>
                  <a:schemeClr val="dk1"/>
                </a:solidFill>
                <a:highlight>
                  <a:srgbClr val="FFFFFF"/>
                </a:highlight>
                <a:latin typeface="Times New Roman"/>
                <a:ea typeface="Times New Roman"/>
                <a:cs typeface="Times New Roman"/>
                <a:sym typeface="Times New Roman"/>
              </a:rPr>
              <a:t>Bu probiyotik tedavinin çok az yan etkisi oldu.</a:t>
            </a:r>
            <a:endParaRPr>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a:solidFill>
                <a:schemeClr val="dk1"/>
              </a:solidFill>
              <a:highlight>
                <a:srgbClr val="FFFFFF"/>
              </a:highlight>
              <a:latin typeface="Times New Roman"/>
              <a:ea typeface="Times New Roman"/>
              <a:cs typeface="Times New Roman"/>
              <a:sym typeface="Times New Roman"/>
            </a:endParaRPr>
          </a:p>
          <a:p>
            <a:pPr indent="-342900" lvl="0" marL="457200" rtl="0" algn="l">
              <a:spcBef>
                <a:spcPts val="1200"/>
              </a:spcBef>
              <a:spcAft>
                <a:spcPts val="0"/>
              </a:spcAft>
              <a:buClr>
                <a:schemeClr val="dk1"/>
              </a:buClr>
              <a:buSzPts val="1800"/>
              <a:buFont typeface="Times New Roman"/>
              <a:buChar char="●"/>
            </a:pPr>
            <a:r>
              <a:rPr i="1" lang="tr">
                <a:solidFill>
                  <a:schemeClr val="dk1"/>
                </a:solidFill>
                <a:highlight>
                  <a:srgbClr val="FFFFFF"/>
                </a:highlight>
                <a:latin typeface="Times New Roman"/>
                <a:ea typeface="Times New Roman"/>
                <a:cs typeface="Times New Roman"/>
                <a:sym typeface="Times New Roman"/>
              </a:rPr>
              <a:t>Bu sonuçlar , B. longum</a:t>
            </a:r>
            <a:r>
              <a:rPr lang="tr">
                <a:solidFill>
                  <a:schemeClr val="dk1"/>
                </a:solidFill>
                <a:highlight>
                  <a:srgbClr val="FFFFFF"/>
                </a:highlight>
                <a:latin typeface="Times New Roman"/>
                <a:ea typeface="Times New Roman"/>
                <a:cs typeface="Times New Roman"/>
                <a:sym typeface="Times New Roman"/>
              </a:rPr>
              <a:t> almanın güvenliğini ve yararlılığını göstermektedir.</a:t>
            </a:r>
            <a:endParaRPr>
              <a:solidFill>
                <a:schemeClr val="dk1"/>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tr" sz="2400"/>
              <a:t>GİRİŞ</a:t>
            </a:r>
            <a:endParaRPr sz="2400"/>
          </a:p>
        </p:txBody>
      </p:sp>
      <p:sp>
        <p:nvSpPr>
          <p:cNvPr id="76" name="Google Shape;76;p16"/>
          <p:cNvSpPr txBox="1"/>
          <p:nvPr>
            <p:ph idx="1" type="body"/>
          </p:nvPr>
        </p:nvSpPr>
        <p:spPr>
          <a:xfrm>
            <a:off x="311700" y="1164850"/>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accent2"/>
              </a:buClr>
              <a:buSzPts val="1800"/>
              <a:buFont typeface="Times New Roman"/>
              <a:buChar char="●"/>
            </a:pPr>
            <a:r>
              <a:rPr lang="tr">
                <a:solidFill>
                  <a:schemeClr val="accent2"/>
                </a:solidFill>
                <a:highlight>
                  <a:srgbClr val="FFFFFF"/>
                </a:highlight>
                <a:latin typeface="Times New Roman"/>
                <a:ea typeface="Times New Roman"/>
                <a:cs typeface="Times New Roman"/>
                <a:sym typeface="Times New Roman"/>
              </a:rPr>
              <a:t>Son yıllarda, yeni nesil dizileme kullanan raporlar, yaşlı bireylerin dışkılarında bifidobakteri miktarının azaldığını göstermiştir .</a:t>
            </a:r>
            <a:endParaRPr>
              <a:solidFill>
                <a:schemeClr val="accent2"/>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a:solidFill>
                <a:schemeClr val="accent2"/>
              </a:solidFill>
              <a:highlight>
                <a:srgbClr val="FFFFFF"/>
              </a:highlight>
              <a:latin typeface="Times New Roman"/>
              <a:ea typeface="Times New Roman"/>
              <a:cs typeface="Times New Roman"/>
              <a:sym typeface="Times New Roman"/>
            </a:endParaRPr>
          </a:p>
          <a:p>
            <a:pPr indent="-342900" lvl="0" marL="457200" rtl="0" algn="l">
              <a:spcBef>
                <a:spcPts val="1200"/>
              </a:spcBef>
              <a:spcAft>
                <a:spcPts val="0"/>
              </a:spcAft>
              <a:buClr>
                <a:schemeClr val="accent2"/>
              </a:buClr>
              <a:buSzPts val="1800"/>
              <a:buFont typeface="Times New Roman"/>
              <a:buChar char="●"/>
            </a:pPr>
            <a:r>
              <a:rPr lang="tr">
                <a:solidFill>
                  <a:schemeClr val="accent2"/>
                </a:solidFill>
                <a:highlight>
                  <a:srgbClr val="FFFFFF"/>
                </a:highlight>
                <a:latin typeface="Times New Roman"/>
                <a:ea typeface="Times New Roman"/>
                <a:cs typeface="Times New Roman"/>
                <a:sym typeface="Times New Roman"/>
              </a:rPr>
              <a:t>Sağlıklı bir bebekten izole edilen Bifidobacterium longum BB536, gastrointestinal, immünolojik ve bulaşıcı hastalıkları hafifletmede uzun bir insan kullanım geçmişine sahip, klinik olarak etkili, köklü, çok işlevli bir probiyotiktir .</a:t>
            </a:r>
            <a:endParaRPr>
              <a:solidFill>
                <a:schemeClr val="accent2"/>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7"/>
          <p:cNvSpPr txBox="1"/>
          <p:nvPr>
            <p:ph type="title"/>
          </p:nvPr>
        </p:nvSpPr>
        <p:spPr>
          <a:xfrm>
            <a:off x="366100" y="455900"/>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tr" sz="2400"/>
              <a:t>GİRİŞ</a:t>
            </a:r>
            <a:endParaRPr sz="2400">
              <a:solidFill>
                <a:srgbClr val="090808"/>
              </a:solidFill>
            </a:endParaRPr>
          </a:p>
        </p:txBody>
      </p:sp>
      <p:sp>
        <p:nvSpPr>
          <p:cNvPr id="82" name="Google Shape;82;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61950" lvl="0" marL="457200" rtl="0" algn="l">
              <a:spcBef>
                <a:spcPts val="0"/>
              </a:spcBef>
              <a:spcAft>
                <a:spcPts val="0"/>
              </a:spcAft>
              <a:buClr>
                <a:schemeClr val="dk1"/>
              </a:buClr>
              <a:buSzPts val="2100"/>
              <a:buChar char="●"/>
            </a:pPr>
            <a:r>
              <a:rPr lang="tr" sz="2100">
                <a:solidFill>
                  <a:schemeClr val="accent2"/>
                </a:solidFill>
                <a:highlight>
                  <a:srgbClr val="FFFFFF"/>
                </a:highlight>
                <a:latin typeface="Times New Roman"/>
                <a:ea typeface="Times New Roman"/>
                <a:cs typeface="Times New Roman"/>
                <a:sym typeface="Times New Roman"/>
              </a:rPr>
              <a:t>Ayakta tedavi gören yaşlı hastalarda kronik kabızlık için BB536 tozunun etkinliği ve probiyotik uygulamasının neden olduğu bağırsak mikrobiyotasındaki değişiklikler ayrıntılı olarak araştırılmamıştır. Bu nedenle, etkinliğini doğrulamak için bu türün çift kör, randomize, kontrollü bir denemesini yapmayı amaçladık.</a:t>
            </a:r>
            <a:endParaRPr sz="21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8"/>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tr" sz="2400"/>
              <a:t>MATERYAL VE METOD</a:t>
            </a:r>
            <a:endParaRPr sz="2400"/>
          </a:p>
        </p:txBody>
      </p:sp>
      <p:sp>
        <p:nvSpPr>
          <p:cNvPr id="88" name="Google Shape;88;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rgbClr val="090808"/>
              </a:buClr>
              <a:buSzPts val="1800"/>
              <a:buFont typeface="Times New Roman"/>
              <a:buChar char="●"/>
            </a:pPr>
            <a:r>
              <a:rPr lang="tr">
                <a:solidFill>
                  <a:srgbClr val="090808"/>
                </a:solidFill>
                <a:highlight>
                  <a:srgbClr val="FFFFFF"/>
                </a:highlight>
                <a:latin typeface="Times New Roman"/>
                <a:ea typeface="Times New Roman"/>
                <a:cs typeface="Times New Roman"/>
                <a:sym typeface="Times New Roman"/>
              </a:rPr>
              <a:t>Bu çalışma Juntendo Üniversitesi etik kurulunun onayı ile yapıldı ve Helsinki Deklarasyonu ilkelerine dayandırıldı. Her katılımcıdan bilgilendirilmiş onam alındı. Bu çalışma Üniversite Hastanesi Tıbbi Araştırma Ağı'nda UMIN000033031 numarasıyla kayıtlıdır.</a:t>
            </a:r>
            <a:endParaRPr>
              <a:solidFill>
                <a:srgbClr val="090808"/>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a:solidFill>
                <a:schemeClr val="accent2"/>
              </a:solidFill>
              <a:highlight>
                <a:srgbClr val="FFFFFF"/>
              </a:highlight>
              <a:latin typeface="Times New Roman"/>
              <a:ea typeface="Times New Roman"/>
              <a:cs typeface="Times New Roman"/>
              <a:sym typeface="Times New Roman"/>
            </a:endParaRPr>
          </a:p>
          <a:p>
            <a:pPr indent="-342900" lvl="0" marL="457200" rtl="0" algn="l">
              <a:spcBef>
                <a:spcPts val="1200"/>
              </a:spcBef>
              <a:spcAft>
                <a:spcPts val="0"/>
              </a:spcAft>
              <a:buClr>
                <a:srgbClr val="090808"/>
              </a:buClr>
              <a:buSzPts val="1800"/>
              <a:buFont typeface="Times New Roman"/>
              <a:buChar char="●"/>
            </a:pPr>
            <a:r>
              <a:rPr lang="tr">
                <a:solidFill>
                  <a:srgbClr val="090808"/>
                </a:solidFill>
                <a:highlight>
                  <a:srgbClr val="FFFFFF"/>
                </a:highlight>
                <a:latin typeface="Times New Roman"/>
                <a:ea typeface="Times New Roman"/>
                <a:cs typeface="Times New Roman"/>
                <a:sym typeface="Times New Roman"/>
              </a:rPr>
              <a:t>Bu çalışma, Juntendo Tokyo Koto Geriatri Tıp Merkezi'nde Gastroenteroloji Bölümü'ne başvuran ayakta hastalar üzerinde yürütülmüştür.</a:t>
            </a:r>
            <a:endParaRPr>
              <a:solidFill>
                <a:srgbClr val="090808"/>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45833"/>
              <a:buFont typeface="Arial"/>
              <a:buNone/>
            </a:pPr>
            <a:r>
              <a:rPr b="1" lang="tr" sz="2400"/>
              <a:t>MATERYAL VE METOD</a:t>
            </a:r>
            <a:endParaRPr/>
          </a:p>
        </p:txBody>
      </p:sp>
      <p:sp>
        <p:nvSpPr>
          <p:cNvPr id="94" name="Google Shape;94;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Times New Roman"/>
              <a:buChar char="●"/>
            </a:pPr>
            <a:r>
              <a:rPr lang="tr">
                <a:solidFill>
                  <a:schemeClr val="dk1"/>
                </a:solidFill>
                <a:highlight>
                  <a:srgbClr val="FFFFFF"/>
                </a:highlight>
                <a:latin typeface="Times New Roman"/>
                <a:ea typeface="Times New Roman"/>
                <a:cs typeface="Times New Roman"/>
                <a:sym typeface="Times New Roman"/>
              </a:rPr>
              <a:t>Dahil edilme kriterleri şu şekildeydi:</a:t>
            </a:r>
            <a:endParaRPr>
              <a:solidFill>
                <a:schemeClr val="dk1"/>
              </a:solidFill>
              <a:highlight>
                <a:srgbClr val="FFFFFF"/>
              </a:highlight>
              <a:latin typeface="Times New Roman"/>
              <a:ea typeface="Times New Roman"/>
              <a:cs typeface="Times New Roman"/>
              <a:sym typeface="Times New Roman"/>
            </a:endParaRPr>
          </a:p>
          <a:p>
            <a:pPr indent="0" lvl="0" marL="457200" rtl="0" algn="l">
              <a:spcBef>
                <a:spcPts val="1200"/>
              </a:spcBef>
              <a:spcAft>
                <a:spcPts val="0"/>
              </a:spcAft>
              <a:buNone/>
            </a:pPr>
            <a:r>
              <a:rPr lang="tr" sz="1500">
                <a:solidFill>
                  <a:schemeClr val="dk1"/>
                </a:solidFill>
                <a:highlight>
                  <a:srgbClr val="FFFFFF"/>
                </a:highlight>
                <a:latin typeface="Times New Roman"/>
                <a:ea typeface="Times New Roman"/>
                <a:cs typeface="Times New Roman"/>
                <a:sym typeface="Times New Roman"/>
              </a:rPr>
              <a:t>1-Onay anında 65 yaş ve üstü erkek ve kadın hastalar</a:t>
            </a:r>
            <a:endParaRPr sz="1500">
              <a:solidFill>
                <a:schemeClr val="dk1"/>
              </a:solidFill>
              <a:highlight>
                <a:srgbClr val="FFFFFF"/>
              </a:highlight>
              <a:latin typeface="Times New Roman"/>
              <a:ea typeface="Times New Roman"/>
              <a:cs typeface="Times New Roman"/>
              <a:sym typeface="Times New Roman"/>
            </a:endParaRPr>
          </a:p>
          <a:p>
            <a:pPr indent="0" lvl="0" marL="457200" rtl="0" algn="l">
              <a:spcBef>
                <a:spcPts val="1200"/>
              </a:spcBef>
              <a:spcAft>
                <a:spcPts val="0"/>
              </a:spcAft>
              <a:buNone/>
            </a:pPr>
            <a:r>
              <a:rPr lang="tr" sz="1500">
                <a:solidFill>
                  <a:schemeClr val="dk1"/>
                </a:solidFill>
                <a:highlight>
                  <a:srgbClr val="FFFFFF"/>
                </a:highlight>
                <a:latin typeface="Times New Roman"/>
                <a:ea typeface="Times New Roman"/>
                <a:cs typeface="Times New Roman"/>
                <a:sym typeface="Times New Roman"/>
              </a:rPr>
              <a:t>2-Roma IV tanı kriterlerine göre fonksiyonel kabızlık veya kabız irritabl bağırsak sendromu tanısı konan hastalar</a:t>
            </a:r>
            <a:endParaRPr sz="1500">
              <a:solidFill>
                <a:schemeClr val="dk1"/>
              </a:solidFill>
              <a:highlight>
                <a:srgbClr val="FFFFFF"/>
              </a:highlight>
              <a:latin typeface="Times New Roman"/>
              <a:ea typeface="Times New Roman"/>
              <a:cs typeface="Times New Roman"/>
              <a:sym typeface="Times New Roman"/>
            </a:endParaRPr>
          </a:p>
          <a:p>
            <a:pPr indent="0" lvl="0" marL="457200" rtl="0" algn="l">
              <a:spcBef>
                <a:spcPts val="1200"/>
              </a:spcBef>
              <a:spcAft>
                <a:spcPts val="0"/>
              </a:spcAft>
              <a:buNone/>
            </a:pPr>
            <a:r>
              <a:rPr lang="tr" sz="1500">
                <a:solidFill>
                  <a:schemeClr val="dk1"/>
                </a:solidFill>
                <a:highlight>
                  <a:srgbClr val="FFFFFF"/>
                </a:highlight>
                <a:latin typeface="Times New Roman"/>
                <a:ea typeface="Times New Roman"/>
                <a:cs typeface="Times New Roman"/>
                <a:sym typeface="Times New Roman"/>
              </a:rPr>
              <a:t>3- Hastalar Kabızlık Puanlama Sistemi (CSS) skoru 6 veya daha yüksek olan </a:t>
            </a:r>
            <a:endParaRPr sz="1500">
              <a:solidFill>
                <a:schemeClr val="dk1"/>
              </a:solidFill>
              <a:highlight>
                <a:srgbClr val="FFFFFF"/>
              </a:highlight>
              <a:latin typeface="Times New Roman"/>
              <a:ea typeface="Times New Roman"/>
              <a:cs typeface="Times New Roman"/>
              <a:sym typeface="Times New Roman"/>
            </a:endParaRPr>
          </a:p>
          <a:p>
            <a:pPr indent="0" lvl="0" marL="457200" rtl="0" algn="l">
              <a:spcBef>
                <a:spcPts val="1200"/>
              </a:spcBef>
              <a:spcAft>
                <a:spcPts val="1200"/>
              </a:spcAft>
              <a:buNone/>
            </a:pPr>
            <a:r>
              <a:rPr lang="tr" sz="1500">
                <a:solidFill>
                  <a:schemeClr val="dk1"/>
                </a:solidFill>
                <a:highlight>
                  <a:srgbClr val="FFFFFF"/>
                </a:highlight>
                <a:latin typeface="Times New Roman"/>
                <a:ea typeface="Times New Roman"/>
                <a:cs typeface="Times New Roman"/>
                <a:sym typeface="Times New Roman"/>
              </a:rPr>
              <a:t>4-Bu çalışmaya katılmak için yazılı bilgilendirilmiş onam veren hastalar</a:t>
            </a:r>
            <a:endParaRPr sz="1500">
              <a:solidFill>
                <a:schemeClr val="dk1"/>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45833"/>
              <a:buFont typeface="Arial"/>
              <a:buNone/>
            </a:pPr>
            <a:r>
              <a:rPr b="1" lang="tr" sz="2400"/>
              <a:t>MATERYAL VE METOD</a:t>
            </a:r>
            <a:endParaRPr/>
          </a:p>
        </p:txBody>
      </p:sp>
      <p:sp>
        <p:nvSpPr>
          <p:cNvPr id="100" name="Google Shape;100;p20"/>
          <p:cNvSpPr txBox="1"/>
          <p:nvPr>
            <p:ph idx="1" type="body"/>
          </p:nvPr>
        </p:nvSpPr>
        <p:spPr>
          <a:xfrm>
            <a:off x="311700" y="1369950"/>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tr" sz="1500">
                <a:solidFill>
                  <a:schemeClr val="dk1"/>
                </a:solidFill>
                <a:highlight>
                  <a:srgbClr val="FFFFFF"/>
                </a:highlight>
                <a:latin typeface="Times New Roman"/>
                <a:ea typeface="Times New Roman"/>
                <a:cs typeface="Times New Roman"/>
                <a:sym typeface="Times New Roman"/>
              </a:rPr>
              <a:t>Dışlama kriterleri aşağıdaki gibidir:</a:t>
            </a:r>
            <a:endParaRPr sz="1500">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rPr lang="tr" sz="1500">
                <a:solidFill>
                  <a:schemeClr val="dk1"/>
                </a:solidFill>
                <a:highlight>
                  <a:srgbClr val="FFFFFF"/>
                </a:highlight>
                <a:latin typeface="Times New Roman"/>
                <a:ea typeface="Times New Roman"/>
                <a:cs typeface="Times New Roman"/>
                <a:sym typeface="Times New Roman"/>
              </a:rPr>
              <a:t>1-  Kolorektal kanser, kolorektal veya anal stenoz, rektal kitle veya rektal aşırı yüklenme, psödo barsak tıkanıklığı veya dev rektuma bağlı organik kabızlık</a:t>
            </a:r>
            <a:endParaRPr sz="1500">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rPr lang="tr" sz="1500">
                <a:solidFill>
                  <a:schemeClr val="dk1"/>
                </a:solidFill>
                <a:highlight>
                  <a:srgbClr val="FFFFFF"/>
                </a:highlight>
                <a:latin typeface="Times New Roman"/>
                <a:ea typeface="Times New Roman"/>
                <a:cs typeface="Times New Roman"/>
                <a:sym typeface="Times New Roman"/>
              </a:rPr>
              <a:t>2- Omurilik lezyonuna bağlı nörolojik hastalık, serebral enfarktüs, Parkinson hastalığı veya multipl skleroz</a:t>
            </a:r>
            <a:endParaRPr sz="1500">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rPr lang="tr" sz="1500">
                <a:solidFill>
                  <a:schemeClr val="dk1"/>
                </a:solidFill>
                <a:highlight>
                  <a:srgbClr val="FFFFFF"/>
                </a:highlight>
                <a:latin typeface="Times New Roman"/>
                <a:ea typeface="Times New Roman"/>
                <a:cs typeface="Times New Roman"/>
                <a:sym typeface="Times New Roman"/>
              </a:rPr>
              <a:t>3-Diabetes mellitus, hiperkalsemi, hipokalemi, hipomagnezemi, hipotiroidizm veya üremi</a:t>
            </a:r>
            <a:endParaRPr sz="1500">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rPr lang="tr" sz="1500">
                <a:solidFill>
                  <a:schemeClr val="dk1"/>
                </a:solidFill>
                <a:highlight>
                  <a:srgbClr val="FFFFFF"/>
                </a:highlight>
                <a:latin typeface="Times New Roman"/>
                <a:ea typeface="Times New Roman"/>
                <a:cs typeface="Times New Roman"/>
                <a:sym typeface="Times New Roman"/>
              </a:rPr>
              <a:t>4-Opioidlerin, antikolinerjiklerin, kalsiyum kanal blokerlerinin, antikonvülsanların, psikotrop ilaçların, antispazmodiklerin, histamin H1-reseptör antagonistlerinin veya antiemetiklerin kullanımı</a:t>
            </a:r>
            <a:endParaRPr sz="1500">
              <a:solidFill>
                <a:schemeClr val="dk1"/>
              </a:solidFill>
              <a:highlight>
                <a:srgbClr val="FFFFFF"/>
              </a:highlight>
              <a:latin typeface="Times New Roman"/>
              <a:ea typeface="Times New Roman"/>
              <a:cs typeface="Times New Roman"/>
              <a:sym typeface="Times New Roman"/>
            </a:endParaRPr>
          </a:p>
          <a:p>
            <a:pPr indent="0" lvl="0" marL="0" rtl="0" algn="l">
              <a:spcBef>
                <a:spcPts val="1200"/>
              </a:spcBef>
              <a:spcAft>
                <a:spcPts val="1200"/>
              </a:spcAft>
              <a:buNone/>
            </a:pPr>
            <a:r>
              <a:rPr lang="tr" sz="1500">
                <a:solidFill>
                  <a:schemeClr val="dk1"/>
                </a:solidFill>
                <a:highlight>
                  <a:srgbClr val="FFFFFF"/>
                </a:highlight>
                <a:latin typeface="Times New Roman"/>
                <a:ea typeface="Times New Roman"/>
                <a:cs typeface="Times New Roman"/>
                <a:sym typeface="Times New Roman"/>
              </a:rPr>
              <a:t>5-Amiloidoz, sistemik skleroderma veya ağır metal zehirlenmesi</a:t>
            </a:r>
            <a:endParaRPr sz="1500">
              <a:solidFill>
                <a:schemeClr val="dk1"/>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45833"/>
              <a:buFont typeface="Arial"/>
              <a:buNone/>
            </a:pPr>
            <a:r>
              <a:rPr b="1" lang="tr" sz="2400"/>
              <a:t>MATERYAL VE METOD</a:t>
            </a:r>
            <a:endParaRPr/>
          </a:p>
        </p:txBody>
      </p:sp>
      <p:sp>
        <p:nvSpPr>
          <p:cNvPr id="106" name="Google Shape;106;p21"/>
          <p:cNvSpPr txBox="1"/>
          <p:nvPr>
            <p:ph idx="1" type="body"/>
          </p:nvPr>
        </p:nvSpPr>
        <p:spPr>
          <a:xfrm>
            <a:off x="246475" y="1061225"/>
            <a:ext cx="8520600" cy="3416400"/>
          </a:xfrm>
          <a:prstGeom prst="rect">
            <a:avLst/>
          </a:prstGeom>
        </p:spPr>
        <p:txBody>
          <a:bodyPr anchorCtr="0" anchor="t" bIns="91425" lIns="91425" spcFirstLastPara="1" rIns="91425" wrap="square" tIns="91425">
            <a:normAutofit fontScale="62500"/>
          </a:bodyPr>
          <a:lstStyle/>
          <a:p>
            <a:pPr indent="0" lvl="0" marL="0" rtl="0" algn="l">
              <a:spcBef>
                <a:spcPts val="0"/>
              </a:spcBef>
              <a:spcAft>
                <a:spcPts val="0"/>
              </a:spcAft>
              <a:buNone/>
            </a:pPr>
            <a:r>
              <a:rPr lang="tr" sz="2100">
                <a:solidFill>
                  <a:srgbClr val="090808"/>
                </a:solidFill>
              </a:rPr>
              <a:t> 6-</a:t>
            </a:r>
            <a:r>
              <a:rPr lang="tr" sz="2100">
                <a:solidFill>
                  <a:srgbClr val="090808"/>
                </a:solidFill>
                <a:highlight>
                  <a:srgbClr val="FFFFFF"/>
                </a:highlight>
                <a:latin typeface="Times New Roman"/>
                <a:ea typeface="Times New Roman"/>
                <a:cs typeface="Times New Roman"/>
                <a:sym typeface="Times New Roman"/>
              </a:rPr>
              <a:t>Ciddi serebrovasküler hastalık, karaciğer hastalığı, böbrek hastalığı, gastrointestinal hastalık, endokrin/metabolik hastalık, bildirim gerektiren bulaşıcı bir hastalık, sindirim sistemi kanseri öyküsü, hastalık için şu anda tedavi/ilaç almak, büyük cerrahi öyküsü gastrektomi, gastrointestinal sütür atma veya bağırsak rezeksiyonu gibi sindirim sisteminde veya enfeksiyöz enterit veya inflamatuar bağırsak sendromu gibi sindirim bozukluklarında</a:t>
            </a:r>
            <a:endParaRPr sz="2100">
              <a:solidFill>
                <a:srgbClr val="090808"/>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sz="2100">
              <a:solidFill>
                <a:srgbClr val="090808"/>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rPr lang="tr" sz="2100">
                <a:solidFill>
                  <a:srgbClr val="090808"/>
                </a:solidFill>
                <a:highlight>
                  <a:srgbClr val="FFFFFF"/>
                </a:highlight>
                <a:latin typeface="Times New Roman"/>
                <a:ea typeface="Times New Roman"/>
                <a:cs typeface="Times New Roman"/>
                <a:sym typeface="Times New Roman"/>
              </a:rPr>
              <a:t>  7- Bağırsak hareketlerini etkileyen ilaçların (antibiyotikler, bağırsak kontrolü, ishal önleyiciler, vb.) veya belirli sağlık gıdaları ve takviyelerinin (laktik asit bakterileri, bifidobakteriler, oligosakkaritler, diyet lifi, vb.)düzenli kullanımı</a:t>
            </a:r>
            <a:endParaRPr sz="2100">
              <a:solidFill>
                <a:srgbClr val="090808"/>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rPr lang="tr" sz="2100">
                <a:solidFill>
                  <a:srgbClr val="090808"/>
                </a:solidFill>
                <a:highlight>
                  <a:srgbClr val="FFFFFF"/>
                </a:highlight>
                <a:latin typeface="Times New Roman"/>
                <a:ea typeface="Times New Roman"/>
                <a:cs typeface="Times New Roman"/>
                <a:sym typeface="Times New Roman"/>
              </a:rPr>
              <a:t> 8-Kan basıncında/kan testlerinde önemli anormallikler, şiddetli anemi veya ilaçlara veya gıdalara karşı alerjiler</a:t>
            </a:r>
            <a:endParaRPr sz="2100">
              <a:solidFill>
                <a:srgbClr val="090808"/>
              </a:solidFill>
              <a:highlight>
                <a:srgbClr val="FFFFFF"/>
              </a:highlight>
              <a:latin typeface="Times New Roman"/>
              <a:ea typeface="Times New Roman"/>
              <a:cs typeface="Times New Roman"/>
              <a:sym typeface="Times New Roman"/>
            </a:endParaRPr>
          </a:p>
          <a:p>
            <a:pPr indent="0" lvl="0" marL="0" rtl="0" algn="l">
              <a:spcBef>
                <a:spcPts val="1200"/>
              </a:spcBef>
              <a:spcAft>
                <a:spcPts val="0"/>
              </a:spcAft>
              <a:buNone/>
            </a:pPr>
            <a:r>
              <a:t/>
            </a:r>
            <a:endParaRPr sz="1700">
              <a:solidFill>
                <a:srgbClr val="090808"/>
              </a:solidFill>
              <a:highlight>
                <a:srgbClr val="FFFFFF"/>
              </a:highlight>
              <a:latin typeface="Times New Roman"/>
              <a:ea typeface="Times New Roman"/>
              <a:cs typeface="Times New Roman"/>
              <a:sym typeface="Times New Roman"/>
            </a:endParaRPr>
          </a:p>
          <a:p>
            <a:pPr indent="0" lvl="0" marL="0" rtl="0" algn="l">
              <a:spcBef>
                <a:spcPts val="1200"/>
              </a:spcBef>
              <a:spcAft>
                <a:spcPts val="1200"/>
              </a:spcAft>
              <a:buNone/>
            </a:pPr>
            <a:r>
              <a:t/>
            </a:r>
            <a:endParaRPr sz="1500">
              <a:solidFill>
                <a:schemeClr val="accent2"/>
              </a:solidFill>
              <a:highlight>
                <a:srgbClr val="FFFFFF"/>
              </a:highlight>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