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72E78D5-1089-44F9-907A-55A587222D29}" type="datetimeFigureOut">
              <a:rPr lang="tr-TR" smtClean="0"/>
              <a:t>22.03.2016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771FD8A7-237D-4B6F-9BE0-C6357A87FE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5400" b="1" dirty="0" smtClean="0">
                <a:latin typeface="Arial" pitchFamily="34" charset="0"/>
                <a:cs typeface="Arial" pitchFamily="34" charset="0"/>
              </a:rPr>
              <a:t>VAKA SUNUMU</a:t>
            </a:r>
            <a:endParaRPr lang="tr-TR" sz="5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ARAŞ. GÖR. DR. SELMAN DEMİRCİ-22.03.2016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91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İmpetİgo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impetigo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toksin üreten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Staphylococcus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suşlarının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neden olduğu en sık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bebeklerde ve çocuklarda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görülen bir durumdur.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Veziküller hızla  büyüyerek berrak veya bulanık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sıvı içeren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bülleri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oluşturur.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Lezyon geride yakalık tarzında nemli bir kabuk ve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eritematöz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bir  taban bırakarak genişleyerek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ruptüre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olabilir.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Tanı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genellikle klinik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olarak konulur ancak lezyon sıvısından kültür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gerekebilir.</a:t>
            </a:r>
          </a:p>
        </p:txBody>
      </p:sp>
    </p:spTree>
    <p:extLst>
      <p:ext uri="{BB962C8B-B14F-4D97-AF65-F5344CB8AC3E}">
        <p14:creationId xmlns:p14="http://schemas.microsoft.com/office/powerpoint/2010/main" val="3016825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pemfigoid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1100628"/>
            <a:ext cx="7732340" cy="3912548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pemfigoid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eritematöz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ürtikeryal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noninflamatuar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tabanda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gergin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büller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ile karakterize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otoimmün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bir hastalıktır. </a:t>
            </a:r>
            <a:endParaRPr 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ül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genellikle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kaşıntılıdır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prodromal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evre öncesinde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haftarca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süren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ekzematöz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papüler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ürtiker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deri lezyonları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ile birlikte seyredebilir.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Tanı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lezyon ve lezyon çevresindeki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dokulardan biyopsisi alınarak konulur, standart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histoloji ve direkt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immünfloresan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teknikleri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mikroskopik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değerlendirme 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yapılır. 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0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Pemfigus</a:t>
            </a:r>
            <a:r>
              <a:rPr lang="tr-TR" sz="4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vulgaris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400" dirty="0" err="1"/>
              <a:t>Pemfigus</a:t>
            </a:r>
            <a:r>
              <a:rPr lang="tr-TR" sz="2400" dirty="0"/>
              <a:t> </a:t>
            </a:r>
            <a:r>
              <a:rPr lang="tr-TR" sz="2400" dirty="0" err="1"/>
              <a:t>vulgaris</a:t>
            </a:r>
            <a:r>
              <a:rPr lang="tr-TR" sz="2400" dirty="0"/>
              <a:t> </a:t>
            </a:r>
            <a:r>
              <a:rPr lang="tr-TR" sz="2400" dirty="0" smtClean="0"/>
              <a:t> cilt üzerinde ve </a:t>
            </a:r>
            <a:r>
              <a:rPr lang="tr-TR" sz="2400" dirty="0" err="1" smtClean="0"/>
              <a:t>mukozal</a:t>
            </a:r>
            <a:r>
              <a:rPr lang="tr-TR" sz="2400" dirty="0" smtClean="0"/>
              <a:t> yüzeylerde ağrılı </a:t>
            </a:r>
            <a:r>
              <a:rPr lang="tr-TR" sz="2400" dirty="0"/>
              <a:t>erozyonlar </a:t>
            </a:r>
            <a:r>
              <a:rPr lang="tr-TR" sz="2400" dirty="0" smtClean="0"/>
              <a:t>bırakan, kolayca </a:t>
            </a:r>
            <a:r>
              <a:rPr lang="tr-TR" sz="2400" dirty="0" err="1" smtClean="0"/>
              <a:t>ruptüre</a:t>
            </a:r>
            <a:r>
              <a:rPr lang="tr-TR" sz="2400" dirty="0" smtClean="0"/>
              <a:t>  olabilen, yumuşak </a:t>
            </a:r>
            <a:r>
              <a:rPr lang="tr-TR" sz="2400" dirty="0"/>
              <a:t>kabarcıklar </a:t>
            </a:r>
            <a:r>
              <a:rPr lang="tr-TR" sz="2400" dirty="0" smtClean="0"/>
              <a:t>ile </a:t>
            </a:r>
            <a:r>
              <a:rPr lang="tr-TR" sz="2400" dirty="0"/>
              <a:t>karakterize </a:t>
            </a:r>
            <a:r>
              <a:rPr lang="tr-TR" sz="2400" dirty="0" err="1"/>
              <a:t>otoimmün</a:t>
            </a:r>
            <a:r>
              <a:rPr lang="tr-TR" sz="2400" dirty="0"/>
              <a:t> bir hastalıktır. </a:t>
            </a:r>
            <a:endParaRPr lang="tr-TR" sz="2400" dirty="0" smtClean="0"/>
          </a:p>
          <a:p>
            <a:pPr>
              <a:buFont typeface="Arial" panose="020B0604020202020204" pitchFamily="34" charset="0"/>
              <a:buChar char="•"/>
            </a:pPr>
            <a:endParaRPr lang="tr-TR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/>
              <a:t>Tanı </a:t>
            </a:r>
            <a:r>
              <a:rPr lang="tr-TR" sz="2400" dirty="0"/>
              <a:t>lezyon ve lezyon çevresindeki doku biyopsisi ile yapılır.</a:t>
            </a:r>
          </a:p>
        </p:txBody>
      </p:sp>
    </p:spTree>
    <p:extLst>
      <p:ext uri="{BB962C8B-B14F-4D97-AF65-F5344CB8AC3E}">
        <p14:creationId xmlns:p14="http://schemas.microsoft.com/office/powerpoint/2010/main" val="31297820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4853962"/>
              </p:ext>
            </p:extLst>
          </p:nvPr>
        </p:nvGraphicFramePr>
        <p:xfrm>
          <a:off x="107504" y="116632"/>
          <a:ext cx="8928992" cy="4896544"/>
        </p:xfrm>
        <a:graphic>
          <a:graphicData uri="http://schemas.openxmlformats.org/drawingml/2006/table">
            <a:tbl>
              <a:tblPr/>
              <a:tblGrid>
                <a:gridCol w="4464496"/>
                <a:gridCol w="4464496"/>
              </a:tblGrid>
              <a:tr h="320812">
                <a:tc>
                  <a:txBody>
                    <a:bodyPr/>
                    <a:lstStyle/>
                    <a:p>
                      <a:pPr algn="l" fontAlgn="auto"/>
                      <a:r>
                        <a:rPr lang="tr-TR" sz="1800" b="1" i="1" cap="all" dirty="0" err="1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hastalIK</a:t>
                      </a:r>
                      <a:endParaRPr lang="tr-TR" sz="1800" b="1" i="0" cap="all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38743" marR="46491" marT="23246" marB="23246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3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tr-TR" sz="1800" b="1" i="1" cap="all" dirty="0" smtClean="0">
                          <a:solidFill>
                            <a:srgbClr val="444444"/>
                          </a:solidFill>
                          <a:effectLst/>
                          <a:latin typeface="Arial"/>
                        </a:rPr>
                        <a:t>ÖZELLİKLERİ</a:t>
                      </a:r>
                      <a:endParaRPr lang="tr-TR" sz="1800" b="1" i="0" cap="all" dirty="0">
                        <a:solidFill>
                          <a:srgbClr val="444444"/>
                        </a:solidFill>
                        <a:effectLst/>
                        <a:latin typeface="Arial"/>
                      </a:endParaRPr>
                    </a:p>
                  </a:txBody>
                  <a:tcPr marL="38743" marR="46491" marT="23246" marB="23246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DCE3E8"/>
                    </a:solidFill>
                  </a:tcPr>
                </a:tc>
              </a:tr>
              <a:tr h="119094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BÜLLOZ İMPETİGO</a:t>
                      </a:r>
                      <a:endParaRPr lang="tr-TR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Berrak</a:t>
                      </a:r>
                      <a:r>
                        <a:rPr lang="tr-TR" sz="1400" b="0" i="0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ya da bulanık bir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sıvı</a:t>
                      </a:r>
                      <a:r>
                        <a:rPr lang="tr-TR" sz="1400" b="0" i="0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içeren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endParaRPr lang="tr-TR" sz="1400" b="0" i="0" dirty="0" smtClean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sık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bebek</a:t>
                      </a:r>
                      <a:r>
                        <a:rPr lang="tr-TR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lerde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çocuklarda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ızlı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başlangıçlı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</a:t>
                      </a:r>
                      <a:endParaRPr lang="tr-TR" sz="1400" b="0" i="0" dirty="0" smtClean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üptüre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lezyonlar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nemli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kabuk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eritematöz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bırakabilir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9094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BÜLLOZ PEMFİGOİD</a:t>
                      </a:r>
                      <a:endParaRPr lang="tr-TR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ritem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ürtiker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veya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noninflamatuar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taban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üzerinde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gergin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bül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Yaygın kaşıntı</a:t>
                      </a:r>
                    </a:p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rodromal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faz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öncesinde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ekzematöz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papüler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veya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ürtiker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deri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lezyonları</a:t>
                      </a:r>
                      <a:r>
                        <a:rPr lang="tr-TR" sz="1400" b="0" i="0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olabilir.</a:t>
                      </a:r>
                      <a:endParaRPr lang="en-US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19094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ERİTAMA MULTİFORME</a:t>
                      </a:r>
                      <a:endParaRPr lang="tr-TR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Genellikle b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enfeksiyon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veya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ilaç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kullanım sonrası</a:t>
                      </a:r>
                      <a:r>
                        <a:rPr lang="tr-TR" sz="1400" b="0" i="0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gelişen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aşırı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duyarlılık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reaksiyonu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endParaRPr lang="tr-TR" sz="1400" b="0" i="0" dirty="0" smtClean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 fontAlgn="t"/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Yaygın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olarak </a:t>
                      </a:r>
                      <a:r>
                        <a:rPr lang="tr-TR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distal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ekstremitelerde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başlay</a:t>
                      </a:r>
                      <a:r>
                        <a:rPr lang="tr-TR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ıp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proksimal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ilerle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hedef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benzeri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lezyonlar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tr-TR" sz="1400" b="0" i="0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seyreden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asemptomatik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döküntü</a:t>
                      </a:r>
                      <a:endParaRPr lang="en-US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290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PEMFİGUS VULGARİS</a:t>
                      </a:r>
                      <a:endParaRPr lang="tr-TR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eri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veya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mukozal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yüzeylerde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yumuşak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kabarcıklar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ile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karakterize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otoimmün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hastalı</a:t>
                      </a:r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</a:p>
                    <a:p>
                      <a:pPr algn="l" fontAlgn="t"/>
                      <a:r>
                        <a:rPr lang="tr-TR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ezyonlar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ağrılı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erozyonlar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bırakarak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kolayca</a:t>
                      </a:r>
                      <a:r>
                        <a:rPr lang="en-US" sz="1400" b="0" i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tr-TR" sz="1400" b="0" i="0" dirty="0" err="1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ruptüre</a:t>
                      </a:r>
                      <a:r>
                        <a:rPr lang="tr-TR" sz="1400" b="0" i="0" baseline="0" dirty="0" smtClean="0">
                          <a:solidFill>
                            <a:srgbClr val="666666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olabilir.</a:t>
                      </a:r>
                      <a:endParaRPr lang="en-US" sz="1400" b="0" i="0" dirty="0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6491" marR="46491" marT="23246" marB="23246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ADADA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79130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kaynaklar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268759"/>
            <a:ext cx="7520940" cy="3456385"/>
          </a:xfrm>
        </p:spPr>
        <p:txBody>
          <a:bodyPr/>
          <a:lstStyle/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AAFP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photo-quiz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sz="24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Scott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cordts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MD,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Jennıfer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ıtzman</a:t>
            </a:r>
            <a:r>
              <a:rPr lang="tr-TR" sz="2400" b="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MSN, NP-C,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Deaconess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Family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Medicine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Residency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Evansville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, Indiana</a:t>
            </a:r>
          </a:p>
          <a:p>
            <a:r>
              <a:rPr lang="tr-TR" sz="24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tr-TR" sz="2400" b="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Fam</a:t>
            </a:r>
            <a:r>
              <a:rPr lang="tr-TR" sz="2400" b="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i="1" dirty="0" err="1">
                <a:latin typeface="Arial" panose="020B0604020202020204" pitchFamily="34" charset="0"/>
                <a:cs typeface="Arial" panose="020B0604020202020204" pitchFamily="34" charset="0"/>
              </a:rPr>
              <a:t>Physician</a:t>
            </a:r>
            <a:r>
              <a:rPr lang="tr-TR" sz="2400" b="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 2015 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Feb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 15;91(4):231-232.</a:t>
            </a: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63026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2" name="Picture 4" descr="http://etimesgutabdurrahimkarakoc.meb.k12.tr/meb_iys_dosyalar/06/27/748888/resimler/2015_04/k_02172321_tesekkur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5210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4688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hİKAYE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63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yaşındaki erkek hasta,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ört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gün önce başlayan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asemptomatik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döküntü ile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başvurdu.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Bir gün önce sağ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karın bölgesinde  bulunan bir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apse nedeniyle tedavi gördü.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Apse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insizyon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ve drenaj ile tedavi edildi ve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metisilin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dirençli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Staphylococcus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enfeksiyonu öyküsü 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olduğu için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trimetoprim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sz="2400" dirty="0" err="1">
                <a:latin typeface="Arial" panose="020B0604020202020204" pitchFamily="34" charset="0"/>
                <a:cs typeface="Arial" panose="020B0604020202020204" pitchFamily="34" charset="0"/>
              </a:rPr>
              <a:t>sülfametoksazol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reçete edildi.</a:t>
            </a:r>
          </a:p>
        </p:txBody>
      </p:sp>
    </p:spTree>
    <p:extLst>
      <p:ext uri="{BB962C8B-B14F-4D97-AF65-F5344CB8AC3E}">
        <p14:creationId xmlns:p14="http://schemas.microsoft.com/office/powerpoint/2010/main" val="218114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FİZİK MUAYENE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55576" y="1268760"/>
            <a:ext cx="7520940" cy="3579849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övde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ekstremitelerde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 birden çok büyük,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eritemli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, keskin sınırlı yuvarlak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plaklar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mevcut.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Bazılarının merkezinde 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gergin </a:t>
            </a:r>
            <a:r>
              <a:rPr lang="tr-TR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büller</a:t>
            </a: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mevcut.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Hiçbir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mukozal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tutulum yoktu.</a:t>
            </a:r>
          </a:p>
        </p:txBody>
      </p:sp>
    </p:spTree>
    <p:extLst>
      <p:ext uri="{BB962C8B-B14F-4D97-AF65-F5344CB8AC3E}">
        <p14:creationId xmlns:p14="http://schemas.microsoft.com/office/powerpoint/2010/main" val="354481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946" y="404663"/>
            <a:ext cx="5646357" cy="4680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627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60648"/>
            <a:ext cx="537659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5623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20940" cy="1008112"/>
          </a:xfrm>
        </p:spPr>
        <p:txBody>
          <a:bodyPr/>
          <a:lstStyle/>
          <a:p>
            <a:r>
              <a:rPr lang="tr-T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astanın öykü ve fizik muayenesine göre, aşağıdaki tanılardan hangisini öncelikli olarak düşünürsünüz?</a:t>
            </a:r>
            <a:r>
              <a:rPr lang="tr-TR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impetigo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pemfigoid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Eritema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multiforme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Pemfigus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vulgaris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3196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520940" cy="1008112"/>
          </a:xfrm>
        </p:spPr>
        <p:txBody>
          <a:bodyPr/>
          <a:lstStyle/>
          <a:p>
            <a:r>
              <a:rPr lang="tr-TR" sz="2400" cap="none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tr-TR" sz="24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>astanın öykü ve fizik muayenesine göre, aşağıdaki tanılardan hangisini öncelikli olarak düşünürsünüz?</a:t>
            </a:r>
            <a:r>
              <a:rPr lang="tr-TR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sz="2000" cap="non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sz="2000" cap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768532"/>
          </a:xfrm>
        </p:spPr>
        <p:txBody>
          <a:bodyPr>
            <a:noAutofit/>
          </a:bodyPr>
          <a:lstStyle/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A.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impetigo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B.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Büllöz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pemfigoid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 </a:t>
            </a:r>
            <a:r>
              <a:rPr lang="tr-TR" sz="2400" b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Eritema</a:t>
            </a:r>
            <a:r>
              <a:rPr lang="tr-TR" sz="24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multiforme</a:t>
            </a:r>
            <a:endParaRPr lang="tr-TR" sz="2400" b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D. </a:t>
            </a:r>
            <a:r>
              <a:rPr lang="tr-TR" sz="2400" b="0" dirty="0" err="1">
                <a:latin typeface="Arial" panose="020B0604020202020204" pitchFamily="34" charset="0"/>
                <a:cs typeface="Arial" panose="020B0604020202020204" pitchFamily="34" charset="0"/>
              </a:rPr>
              <a:t>Pemfigus</a:t>
            </a:r>
            <a:r>
              <a:rPr lang="tr-TR" sz="24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vulgaris</a:t>
            </a:r>
            <a:endParaRPr lang="tr-TR" sz="24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7726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ERİTEMA MULTİFORME</a:t>
            </a:r>
            <a:endParaRPr lang="tr-TR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Eritema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multiforme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kendi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kendini sınırlayan bir aşırı duyarlılık reaksiyonudur. </a:t>
            </a:r>
            <a:endParaRPr lang="tr-TR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en yaygın olarak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öncül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herpes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simplex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virüsü enfeksiyonuna yanıt olarak ortaya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çıkar.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F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akat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aynı zamanda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sülfonamidler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barbituratlar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penisilinler,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fenitoin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gibi bazı ilaçlar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tarafından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tetiklenebilir.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Erythema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multiform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majus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Stevens-Johnson sendromu olarak bilinen durumun daha ağır şeklidir.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Eritema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multiforme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tanısı klinik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olarak konulur.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Lezyonlar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hedef görünüme sahip ve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genellikle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ekstremitelerin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distalinden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başlayarak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proksimale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doğru yayılır.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Bazen lezyonun merkezinde vezikül yahut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bül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ortaya çıkabilir.</a:t>
            </a:r>
            <a:endParaRPr lang="tr-TR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5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400" b="1" dirty="0">
                <a:latin typeface="Arial" panose="020B0604020202020204" pitchFamily="34" charset="0"/>
                <a:cs typeface="Arial" panose="020B0604020202020204" pitchFamily="34" charset="0"/>
              </a:rPr>
              <a:t>ERİTEMA MULTİFORME</a:t>
            </a:r>
            <a:endParaRPr lang="tr-TR" sz="4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Eritema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multiforme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genellikle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minimal semptomlara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neden olur ve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tedavisiz birkaç haftada ortadan kaybolur.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Sebep olabilecek şüpheli ilaçlar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en kısa sürede kesilmelidir. </a:t>
            </a:r>
            <a:endParaRPr lang="tr-TR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antihistaminikler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topikal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steroidler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kaşıntı için kullanılabilir. </a:t>
            </a:r>
            <a:endParaRPr lang="tr-TR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Ciddi seyirli vakalarda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ral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kortikosteroid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yararlı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olabilir;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ancak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bu tartışmalı bir konudur. </a:t>
            </a:r>
            <a:endParaRPr lang="tr-TR" sz="2000" b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Tekrarlayan olgularda </a:t>
            </a:r>
            <a:r>
              <a:rPr lang="tr-TR" sz="2000" b="0" dirty="0" err="1">
                <a:latin typeface="Arial" panose="020B0604020202020204" pitchFamily="34" charset="0"/>
                <a:cs typeface="Arial" panose="020B0604020202020204" pitchFamily="34" charset="0"/>
              </a:rPr>
              <a:t>antiviral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ajanlar </a:t>
            </a:r>
            <a:r>
              <a:rPr lang="tr-TR" sz="2000" b="0" dirty="0">
                <a:latin typeface="Arial" panose="020B0604020202020204" pitchFamily="34" charset="0"/>
                <a:cs typeface="Arial" panose="020B0604020202020204" pitchFamily="34" charset="0"/>
              </a:rPr>
              <a:t>ya da </a:t>
            </a:r>
            <a:r>
              <a:rPr lang="tr-TR" sz="2000" b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immunsupresif</a:t>
            </a:r>
            <a:r>
              <a:rPr lang="tr-TR" sz="2000" b="0" dirty="0" smtClean="0">
                <a:latin typeface="Arial" panose="020B0604020202020204" pitchFamily="34" charset="0"/>
                <a:cs typeface="Arial" panose="020B0604020202020204" pitchFamily="34" charset="0"/>
              </a:rPr>
              <a:t> ilaçlar kullanılabilir.</a:t>
            </a:r>
            <a:endParaRPr lang="tr-TR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3379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137</TotalTime>
  <Words>594</Words>
  <Application>Microsoft Office PowerPoint</Application>
  <PresentationFormat>Ekran Gösterisi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Açılar</vt:lpstr>
      <vt:lpstr>VAKA SUNUMU</vt:lpstr>
      <vt:lpstr>hİKAYE</vt:lpstr>
      <vt:lpstr>FİZİK MUAYENE</vt:lpstr>
      <vt:lpstr>PowerPoint Sunusu</vt:lpstr>
      <vt:lpstr>PowerPoint Sunusu</vt:lpstr>
      <vt:lpstr>Hastanın öykü ve fizik muayenesine göre, aşağıdaki tanılardan hangisini öncelikli olarak düşünürsünüz? </vt:lpstr>
      <vt:lpstr>Hastanın öykü ve fizik muayenesine göre, aşağıdaki tanılardan hangisini öncelikli olarak düşünürsünüz? </vt:lpstr>
      <vt:lpstr>ERİTEMA MULTİFORME</vt:lpstr>
      <vt:lpstr>ERİTEMA MULTİFORME</vt:lpstr>
      <vt:lpstr>Büllöz İmpetİgo</vt:lpstr>
      <vt:lpstr>Büllöz pemfigoid</vt:lpstr>
      <vt:lpstr>Pemfigus vulgaris</vt:lpstr>
      <vt:lpstr>PowerPoint Sunusu</vt:lpstr>
      <vt:lpstr>kaynaklar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VAKA SUNUMU</dc:title>
  <dc:creator>Win7</dc:creator>
  <cp:lastModifiedBy>Win7</cp:lastModifiedBy>
  <cp:revision>15</cp:revision>
  <dcterms:created xsi:type="dcterms:W3CDTF">2016-03-22T07:21:44Z</dcterms:created>
  <dcterms:modified xsi:type="dcterms:W3CDTF">2016-03-22T10:43:18Z</dcterms:modified>
</cp:coreProperties>
</file>