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000"/>
            </a:lvl1pPr>
            <a:lvl2pPr>
              <a:spcAft>
                <a:spcPts val="1200"/>
              </a:spcAft>
              <a:defRPr sz="20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400"/>
            </a:lvl5pPr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07.05.2019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s.usda.gov/main/site_main.htm?modecode=12-35-45-0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.medscape.com/search/?q=vitamin%20D&amp;plr=ed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7467600" cy="4873752"/>
          </a:xfrm>
        </p:spPr>
        <p:txBody>
          <a:bodyPr>
            <a:normAutofit/>
          </a:bodyPr>
          <a:lstStyle/>
          <a:p>
            <a:r>
              <a:rPr lang="tr-TR" sz="4800" dirty="0" smtClean="0"/>
              <a:t>D VİTAMİNİ EKSİKLİĞİ</a:t>
            </a:r>
            <a:endParaRPr lang="tr-TR" sz="48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4000496" y="5072074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İnt</a:t>
            </a:r>
            <a:r>
              <a:rPr lang="tr-TR" dirty="0" smtClean="0"/>
              <a:t>. Dr. Gökçe Nur Alemdağ</a:t>
            </a:r>
          </a:p>
          <a:p>
            <a:r>
              <a:rPr lang="tr-TR" dirty="0" err="1" smtClean="0"/>
              <a:t>Ktü</a:t>
            </a:r>
            <a:r>
              <a:rPr lang="tr-TR" dirty="0" smtClean="0"/>
              <a:t> Tıp Fakültesi Aile Hekimliği Stajı</a:t>
            </a:r>
          </a:p>
          <a:p>
            <a:r>
              <a:rPr lang="tr-TR" dirty="0" smtClean="0"/>
              <a:t>07.05.2019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 vitamin eksikliği olan ve 1-18 yaş arası hastalar için önerilen tedavi şekli</a:t>
            </a:r>
          </a:p>
          <a:p>
            <a:r>
              <a:rPr lang="tr-TR" dirty="0" smtClean="0"/>
              <a:t>D2 veya D3 vitamini 2000 IU / gün </a:t>
            </a:r>
            <a:r>
              <a:rPr lang="tr-TR" baseline="-25000" dirty="0" smtClean="0"/>
              <a:t>2</a:t>
            </a:r>
            <a:r>
              <a:rPr lang="tr-TR" dirty="0" smtClean="0"/>
              <a:t> , en az 6 hafta boyunca </a:t>
            </a:r>
            <a:r>
              <a:rPr lang="tr-TR" i="1" dirty="0" smtClean="0"/>
              <a:t>veya</a:t>
            </a:r>
            <a:endParaRPr lang="tr-TR" dirty="0" smtClean="0"/>
          </a:p>
          <a:p>
            <a:r>
              <a:rPr lang="tr-TR" dirty="0" smtClean="0"/>
              <a:t>D vitamini, 50,000 IU </a:t>
            </a:r>
            <a:r>
              <a:rPr lang="tr-TR" baseline="-25000" dirty="0" smtClean="0"/>
              <a:t>2</a:t>
            </a:r>
            <a:r>
              <a:rPr lang="tr-TR" dirty="0" smtClean="0"/>
              <a:t> , en az 6 hafta boyunca haftada bir kez</a:t>
            </a:r>
          </a:p>
          <a:p>
            <a:r>
              <a:rPr lang="tr-TR" dirty="0" smtClean="0"/>
              <a:t>Serum 25 (OH) D seviyesi 30 </a:t>
            </a:r>
            <a:r>
              <a:rPr lang="tr-TR" dirty="0" err="1" smtClean="0"/>
              <a:t>ng</a:t>
            </a:r>
            <a:r>
              <a:rPr lang="tr-TR" dirty="0" smtClean="0"/>
              <a:t> / </a:t>
            </a:r>
            <a:r>
              <a:rPr lang="tr-TR" dirty="0" err="1" smtClean="0"/>
              <a:t>mL'yi</a:t>
            </a:r>
            <a:r>
              <a:rPr lang="tr-TR" dirty="0" smtClean="0"/>
              <a:t> aştığında, 600-1000 IU / gün bakım tedavisi yapın.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 vitamini eksikliği olan yetişkinler için önerilen tedavi </a:t>
            </a:r>
          </a:p>
          <a:p>
            <a:r>
              <a:rPr lang="tr-TR" dirty="0" smtClean="0"/>
              <a:t>D2 veya D3 vitamini, 50,000 IU   8 hafta boyunca haftada bir kez </a:t>
            </a:r>
            <a:r>
              <a:rPr lang="tr-TR" i="1" dirty="0" smtClean="0"/>
              <a:t>ya da</a:t>
            </a:r>
            <a:endParaRPr lang="tr-TR" dirty="0" smtClean="0"/>
          </a:p>
          <a:p>
            <a:r>
              <a:rPr lang="tr-TR" dirty="0" smtClean="0"/>
              <a:t>D vitamini 6000 IU / gün </a:t>
            </a:r>
            <a:r>
              <a:rPr lang="tr-TR" baseline="-25000" dirty="0" smtClean="0"/>
              <a:t>2</a:t>
            </a:r>
            <a:r>
              <a:rPr lang="tr-TR" dirty="0" smtClean="0"/>
              <a:t> veya D </a:t>
            </a:r>
            <a:r>
              <a:rPr lang="tr-TR" baseline="-25000" dirty="0" smtClean="0"/>
              <a:t>3</a:t>
            </a:r>
            <a:r>
              <a:rPr lang="tr-TR" dirty="0" smtClean="0"/>
              <a:t> 8 hafta</a:t>
            </a:r>
          </a:p>
          <a:p>
            <a:r>
              <a:rPr lang="tr-TR" dirty="0" smtClean="0"/>
              <a:t>Serum 25 (OH) D seviyesi 30 </a:t>
            </a:r>
            <a:r>
              <a:rPr lang="tr-TR" dirty="0" err="1" smtClean="0"/>
              <a:t>ng</a:t>
            </a:r>
            <a:r>
              <a:rPr lang="tr-TR" dirty="0" smtClean="0"/>
              <a:t> / </a:t>
            </a:r>
            <a:r>
              <a:rPr lang="tr-TR" dirty="0" err="1" smtClean="0"/>
              <a:t>mL'yi</a:t>
            </a:r>
            <a:r>
              <a:rPr lang="tr-TR" dirty="0" smtClean="0"/>
              <a:t> aştığında, 1500-2000 IU / gün bakım tedavisi yapın.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/>
              <a:t>Obez</a:t>
            </a:r>
            <a:r>
              <a:rPr lang="tr-TR" dirty="0" smtClean="0"/>
              <a:t>, </a:t>
            </a:r>
            <a:r>
              <a:rPr lang="tr-TR" dirty="0" err="1" smtClean="0"/>
              <a:t>malabsorpsiyon</a:t>
            </a:r>
            <a:r>
              <a:rPr lang="tr-TR" dirty="0" smtClean="0"/>
              <a:t> sendromu olan veya D vitamini metabolizmasını etkileyen ilaçları alan D vitamini eksikliği olan hastalar için önerilen tedavi yöntemi </a:t>
            </a:r>
          </a:p>
          <a:p>
            <a:r>
              <a:rPr lang="tr-TR" dirty="0" smtClean="0"/>
              <a:t>Günlük en az 6000-10,000 IU D vitamini</a:t>
            </a:r>
          </a:p>
          <a:p>
            <a:r>
              <a:rPr lang="tr-TR" dirty="0" smtClean="0"/>
              <a:t>Serum 25 (OH) D vitamini seviyesi 30 </a:t>
            </a:r>
            <a:r>
              <a:rPr lang="tr-TR" dirty="0" err="1" smtClean="0"/>
              <a:t>ng</a:t>
            </a:r>
            <a:r>
              <a:rPr lang="tr-TR" dirty="0" smtClean="0"/>
              <a:t> / </a:t>
            </a:r>
            <a:r>
              <a:rPr lang="tr-TR" dirty="0" err="1" smtClean="0"/>
              <a:t>mL'yi</a:t>
            </a:r>
            <a:r>
              <a:rPr lang="tr-TR" dirty="0" smtClean="0"/>
              <a:t> aştığında, 3000-6000 IU / gün bakım tedavisi yapın.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korunma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Korunmasız güneşe maruz kalma, hem çocuklar hem de yetişkinler için ana D vitamini kaynağıdır.</a:t>
            </a:r>
          </a:p>
          <a:p>
            <a:r>
              <a:rPr lang="tr-TR" dirty="0" smtClean="0"/>
              <a:t> D vitamini güneş ışığından sağlanması aşağıdaki gibidir:</a:t>
            </a:r>
          </a:p>
          <a:p>
            <a:pPr>
              <a:buNone/>
            </a:pPr>
            <a:r>
              <a:rPr lang="tr-TR" dirty="0" smtClean="0"/>
              <a:t>     -Özellikle saat 10 ile saat 15 arasında güneşe maruz kalma oral D vitamini ile karşılaştırıldığında kanda iki kat daha uzun sürebilen D vitamini üretir </a:t>
            </a:r>
          </a:p>
          <a:p>
            <a:pPr>
              <a:buNone/>
            </a:pPr>
            <a:r>
              <a:rPr lang="tr-TR" dirty="0" smtClean="0"/>
              <a:t>    -Açık tenli kişilerde hafif pembelik üreten tam vücut güneş ışığına maruz kalma, D vitamini üretiminin 10.000-25.000 IU tüketmeye eşdeğer olmasını sağlar </a:t>
            </a:r>
          </a:p>
          <a:p>
            <a:r>
              <a:rPr lang="tr-TR" dirty="0" smtClean="0"/>
              <a:t>Artan cilt </a:t>
            </a:r>
            <a:r>
              <a:rPr lang="tr-TR" dirty="0" err="1" smtClean="0"/>
              <a:t>pigmentasyonu</a:t>
            </a:r>
            <a:r>
              <a:rPr lang="tr-TR" dirty="0" smtClean="0"/>
              <a:t>, yaşlanma ve güneş kremi kullanımı, cildin D vitamini  üretimi azaltmaktadır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 vitamini eksikliği riski olan hastalarda D vitamini için önerilen diyet alımı aşağıdaki gibidir :</a:t>
            </a:r>
          </a:p>
          <a:p>
            <a:pPr>
              <a:buNone/>
            </a:pPr>
            <a:r>
              <a:rPr lang="tr-TR" dirty="0" smtClean="0"/>
              <a:t>    -Kemik sağlığını en üst düzeye çıkarmak için bebeklerde ve 1 yaşına kadar olan çocuklarda en az 400 IU / gün </a:t>
            </a:r>
          </a:p>
          <a:p>
            <a:pPr>
              <a:buNone/>
            </a:pPr>
            <a:r>
              <a:rPr lang="tr-TR" dirty="0" smtClean="0"/>
              <a:t>    -1-18 yaş arası çocuk ve ergenlerde, kemik sağlığını en üst düzeye çıkarmak için en az 600 IU / gün</a:t>
            </a:r>
          </a:p>
          <a:p>
            <a:pPr>
              <a:buNone/>
            </a:pPr>
            <a:r>
              <a:rPr lang="tr-TR" dirty="0" smtClean="0"/>
              <a:t>    -19-50 yaş arası erişkinlerde, kemik sağlığını ve kas fonksiyonunu maksimuma çıkarmak için en az 600 IU / gün</a:t>
            </a:r>
          </a:p>
          <a:p>
            <a:pPr>
              <a:buNone/>
            </a:pPr>
            <a:r>
              <a:rPr lang="tr-TR" dirty="0" smtClean="0"/>
              <a:t>    -Serum 25 (OH) D seviyesini sürekli olarak 30 </a:t>
            </a:r>
            <a:r>
              <a:rPr lang="tr-TR" dirty="0" err="1" smtClean="0"/>
              <a:t>ng</a:t>
            </a:r>
            <a:r>
              <a:rPr lang="tr-TR" dirty="0" smtClean="0"/>
              <a:t> / </a:t>
            </a:r>
            <a:r>
              <a:rPr lang="tr-TR" dirty="0" err="1" smtClean="0"/>
              <a:t>mL'nin</a:t>
            </a:r>
            <a:r>
              <a:rPr lang="tr-TR" dirty="0" smtClean="0"/>
              <a:t> üzerine çıkarmak, en az 1000 IU / gün D vitamini alımını gerektirebilir</a:t>
            </a:r>
          </a:p>
          <a:p>
            <a:pPr>
              <a:buNone/>
            </a:pPr>
            <a:r>
              <a:rPr lang="tr-TR" dirty="0" smtClean="0"/>
              <a:t>    -Önerilen D vitamini alım seviyelerinin, D vitamini ile ilişkili tüm potansiyel iskelet dışı sağlık yararlarını sağlayıp sağlayamayacağı henüz bilinmemektedir.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smtClean="0"/>
              <a:t>D vitamininin çoğu besin kaynağı günlük ihtiyaçları karşılamak için yeterli miktarda vitamin içermez. Aşağıdaki yiyecekler,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ABD Tarım Bakanlığı (USDA) 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Besin Verileri 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Laboratuvarı</a:t>
            </a:r>
            <a:r>
              <a:rPr lang="tr-TR" dirty="0" smtClean="0"/>
              <a:t> tarafından bildirildiği gibi belirtilen miktarda D vitamini içerir :</a:t>
            </a:r>
          </a:p>
          <a:p>
            <a:r>
              <a:rPr lang="tr-TR" dirty="0" smtClean="0"/>
              <a:t>Süt (8 </a:t>
            </a:r>
            <a:r>
              <a:rPr lang="tr-TR" dirty="0" err="1" smtClean="0"/>
              <a:t>oz</a:t>
            </a:r>
            <a:r>
              <a:rPr lang="tr-TR" dirty="0" smtClean="0"/>
              <a:t> = 236 ml) - 100 IU</a:t>
            </a:r>
          </a:p>
          <a:p>
            <a:r>
              <a:rPr lang="tr-TR" dirty="0" smtClean="0"/>
              <a:t>Portakal suyu (8 </a:t>
            </a:r>
            <a:r>
              <a:rPr lang="tr-TR" dirty="0" err="1" smtClean="0"/>
              <a:t>oz</a:t>
            </a:r>
            <a:r>
              <a:rPr lang="tr-TR" dirty="0" smtClean="0"/>
              <a:t> = 236 ml) - 100 IU</a:t>
            </a:r>
          </a:p>
          <a:p>
            <a:r>
              <a:rPr lang="tr-TR" dirty="0" smtClean="0"/>
              <a:t>Tahıl (1 porsiyon) - 40-80 IU</a:t>
            </a:r>
          </a:p>
          <a:p>
            <a:r>
              <a:rPr lang="tr-TR" dirty="0" smtClean="0"/>
              <a:t>Salamura ringa balığı (100 g) - 680 IU</a:t>
            </a:r>
          </a:p>
          <a:p>
            <a:r>
              <a:rPr lang="tr-TR" dirty="0" smtClean="0"/>
              <a:t>Kemikli konserve somon balığı (100 g) - 624 IU</a:t>
            </a:r>
          </a:p>
          <a:p>
            <a:r>
              <a:rPr lang="tr-TR" dirty="0" smtClean="0"/>
              <a:t>Uskumru (100 g) - 360 IU</a:t>
            </a:r>
          </a:p>
          <a:p>
            <a:r>
              <a:rPr lang="tr-TR" dirty="0" smtClean="0"/>
              <a:t>Konserve </a:t>
            </a:r>
            <a:r>
              <a:rPr lang="tr-TR" dirty="0" err="1" smtClean="0"/>
              <a:t>sardalya</a:t>
            </a:r>
            <a:r>
              <a:rPr lang="tr-TR" dirty="0" smtClean="0"/>
              <a:t> (100 g) - 272 IU</a:t>
            </a:r>
          </a:p>
          <a:p>
            <a:r>
              <a:rPr lang="tr-TR" dirty="0" smtClean="0"/>
              <a:t>Morina balığı (100 g) - 44 IU</a:t>
            </a:r>
          </a:p>
          <a:p>
            <a:r>
              <a:rPr lang="tr-TR" dirty="0" smtClean="0"/>
              <a:t>İsviçre peyniri (100 g) - 44 IU</a:t>
            </a:r>
          </a:p>
          <a:p>
            <a:r>
              <a:rPr lang="tr-TR" dirty="0" smtClean="0"/>
              <a:t>Ham </a:t>
            </a:r>
            <a:r>
              <a:rPr lang="tr-TR" dirty="0" err="1" smtClean="0"/>
              <a:t>shiitake</a:t>
            </a:r>
            <a:r>
              <a:rPr lang="tr-TR" dirty="0" smtClean="0"/>
              <a:t> mantarı (100 g) - 76 IU</a:t>
            </a:r>
          </a:p>
          <a:p>
            <a:r>
              <a:rPr lang="tr-TR" dirty="0" smtClean="0"/>
              <a:t>Çoğu </a:t>
            </a:r>
            <a:r>
              <a:rPr lang="tr-TR" dirty="0" err="1" smtClean="0"/>
              <a:t>multivitamin</a:t>
            </a:r>
            <a:r>
              <a:rPr lang="tr-TR" dirty="0" smtClean="0"/>
              <a:t>  - 400 IU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Fidan F, </a:t>
            </a:r>
            <a:r>
              <a:rPr lang="tr-TR" dirty="0"/>
              <a:t>Berat </a:t>
            </a:r>
            <a:r>
              <a:rPr lang="tr-TR" dirty="0" smtClean="0"/>
              <a:t>Alkan M, Tosun A. Çağın </a:t>
            </a:r>
            <a:r>
              <a:rPr lang="tr-TR" dirty="0" err="1"/>
              <a:t>pandemisi</a:t>
            </a:r>
            <a:r>
              <a:rPr lang="tr-TR" dirty="0"/>
              <a:t>: D vitamini eksikliği ve yetersizliği</a:t>
            </a:r>
            <a:r>
              <a:rPr lang="tr-TR" dirty="0" smtClean="0"/>
              <a:t>.</a:t>
            </a:r>
            <a:r>
              <a:rPr lang="tr-TR" dirty="0"/>
              <a:t> </a:t>
            </a:r>
            <a:r>
              <a:rPr lang="tr-TR" i="1" dirty="0"/>
              <a:t>Türk Osteoporoz Dergisi</a:t>
            </a:r>
            <a:r>
              <a:rPr lang="tr-TR" dirty="0"/>
              <a:t> 20 (2014): </a:t>
            </a:r>
            <a:r>
              <a:rPr lang="tr-TR" dirty="0" smtClean="0"/>
              <a:t>71-4.</a:t>
            </a:r>
          </a:p>
          <a:p>
            <a:r>
              <a:rPr lang="tr-TR" dirty="0">
                <a:hlinkClick r:id="rId2"/>
              </a:rPr>
              <a:t>https://search.medscape.com/search/?</a:t>
            </a:r>
            <a:r>
              <a:rPr lang="tr-TR" dirty="0" smtClean="0">
                <a:hlinkClick r:id="rId2"/>
              </a:rPr>
              <a:t>q=vitamin%20D&amp;plr=edu</a:t>
            </a:r>
            <a:r>
              <a:rPr lang="tr-TR" dirty="0" smtClean="0"/>
              <a:t> adresinden 06.05.2019 tarihinde ulaşılmıştır.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3533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TEŞEKKÜRLER..</a:t>
            </a:r>
            <a:endParaRPr lang="tr-T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7467600" cy="4873752"/>
          </a:xfrm>
        </p:spPr>
        <p:txBody>
          <a:bodyPr>
            <a:normAutofit/>
          </a:bodyPr>
          <a:lstStyle/>
          <a:p>
            <a:r>
              <a:rPr lang="tr-TR" dirty="0" smtClean="0"/>
              <a:t>D vitamini hücre içine etkili </a:t>
            </a:r>
            <a:r>
              <a:rPr lang="tr-TR" dirty="0" err="1" smtClean="0"/>
              <a:t>steroid</a:t>
            </a:r>
            <a:r>
              <a:rPr lang="tr-TR" dirty="0" smtClean="0"/>
              <a:t> </a:t>
            </a:r>
            <a:r>
              <a:rPr lang="tr-TR" dirty="0" err="1" smtClean="0"/>
              <a:t>derivesi</a:t>
            </a:r>
            <a:r>
              <a:rPr lang="tr-TR" dirty="0" smtClean="0"/>
              <a:t> bir hormondur.</a:t>
            </a:r>
          </a:p>
          <a:p>
            <a:r>
              <a:rPr lang="tr-TR" dirty="0" smtClean="0"/>
              <a:t>Deride D3 vitamini üretimi, 7-</a:t>
            </a:r>
            <a:r>
              <a:rPr lang="tr-TR" dirty="0" err="1" smtClean="0"/>
              <a:t>dehidrokolesterol</a:t>
            </a:r>
            <a:r>
              <a:rPr lang="tr-TR" dirty="0" smtClean="0"/>
              <a:t> ile başlayan bir dizi reaksiyonu içerir.   Deride yeni oluşan D3 vitamini, aktif olmak için  2 sıralı </a:t>
            </a:r>
            <a:r>
              <a:rPr lang="tr-TR" dirty="0" err="1" smtClean="0"/>
              <a:t>hidroksilasyona</a:t>
            </a:r>
            <a:r>
              <a:rPr lang="tr-TR" dirty="0" smtClean="0"/>
              <a:t> ihtiyaç duyar .</a:t>
            </a:r>
          </a:p>
          <a:p>
            <a:r>
              <a:rPr lang="tr-TR" dirty="0" err="1" smtClean="0"/>
              <a:t>KC’de</a:t>
            </a:r>
            <a:r>
              <a:rPr lang="tr-TR" dirty="0" smtClean="0"/>
              <a:t> 25-</a:t>
            </a:r>
            <a:r>
              <a:rPr lang="tr-TR" dirty="0" err="1" smtClean="0"/>
              <a:t>hidroksilaz</a:t>
            </a:r>
            <a:r>
              <a:rPr lang="tr-TR" dirty="0" smtClean="0"/>
              <a:t> enzimi ile 25-alfa </a:t>
            </a:r>
            <a:r>
              <a:rPr lang="tr-TR" dirty="0" err="1" smtClean="0"/>
              <a:t>hidroksivitamin</a:t>
            </a:r>
            <a:r>
              <a:rPr lang="tr-TR" dirty="0" smtClean="0"/>
              <a:t> D</a:t>
            </a:r>
          </a:p>
          <a:p>
            <a:r>
              <a:rPr lang="tr-TR" dirty="0" smtClean="0"/>
              <a:t> Böbrekte 1-alfa-</a:t>
            </a:r>
            <a:r>
              <a:rPr lang="tr-TR" dirty="0" err="1" smtClean="0"/>
              <a:t>hidroksilaz</a:t>
            </a:r>
            <a:r>
              <a:rPr lang="tr-TR" dirty="0" smtClean="0"/>
              <a:t> ile aktif form olan 1,25-</a:t>
            </a:r>
            <a:r>
              <a:rPr lang="tr-TR" dirty="0" err="1" smtClean="0"/>
              <a:t>dihidroksi</a:t>
            </a:r>
            <a:r>
              <a:rPr lang="tr-TR" dirty="0" smtClean="0"/>
              <a:t> vitamin D’ ye dönüşür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 vitamini, kalsiyum </a:t>
            </a:r>
            <a:r>
              <a:rPr lang="tr-TR" dirty="0" err="1" smtClean="0"/>
              <a:t>homeostazı</a:t>
            </a:r>
            <a:r>
              <a:rPr lang="tr-TR" dirty="0" smtClean="0"/>
              <a:t> ve optimal iskelet sağlığı için önemlidir. </a:t>
            </a:r>
          </a:p>
          <a:p>
            <a:r>
              <a:rPr lang="tr-TR" dirty="0" smtClean="0"/>
              <a:t>D vitamininin ana işlevi, ince bağırsaktan kalsiyum emiliminin verimliliğini arttırmaktır.</a:t>
            </a:r>
          </a:p>
          <a:p>
            <a:r>
              <a:rPr lang="tr-TR" dirty="0" smtClean="0"/>
              <a:t>D Vitamini </a:t>
            </a:r>
            <a:r>
              <a:rPr lang="tr-TR" dirty="0" err="1" smtClean="0"/>
              <a:t>distal</a:t>
            </a:r>
            <a:r>
              <a:rPr lang="tr-TR" dirty="0" smtClean="0"/>
              <a:t> ince bağırsaktan fosforun emilimini arttırır. Bağırsaktan yeterli kalsiyum ve fosfor emilimi kemiğin uygun </a:t>
            </a:r>
            <a:r>
              <a:rPr lang="tr-TR" dirty="0" err="1" smtClean="0"/>
              <a:t>mineralizasyonu</a:t>
            </a:r>
            <a:r>
              <a:rPr lang="tr-TR" dirty="0" smtClean="0"/>
              <a:t> için önemlidir. </a:t>
            </a:r>
          </a:p>
          <a:p>
            <a:r>
              <a:rPr lang="tr-TR" dirty="0" smtClean="0"/>
              <a:t>D vitamininin ikinci ana işlevi, kemiklerden kalsiyumu emen </a:t>
            </a:r>
            <a:r>
              <a:rPr lang="tr-TR" dirty="0" err="1" smtClean="0"/>
              <a:t>osteoklastların</a:t>
            </a:r>
            <a:r>
              <a:rPr lang="tr-TR" dirty="0" smtClean="0"/>
              <a:t> olgunlaşmasına dahil olmaktır. 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Hamilelik sırasında D Vitamini eksikliği </a:t>
            </a:r>
            <a:r>
              <a:rPr lang="tr-TR" dirty="0" err="1" smtClean="0"/>
              <a:t>fetal</a:t>
            </a:r>
            <a:r>
              <a:rPr lang="tr-TR" dirty="0" smtClean="0"/>
              <a:t> gelişimi etkiler. 901 gebede yapılan çalışmada hamilelikteki </a:t>
            </a:r>
            <a:r>
              <a:rPr lang="tr-TR" dirty="0" err="1" smtClean="0"/>
              <a:t>maternal</a:t>
            </a:r>
            <a:r>
              <a:rPr lang="tr-TR" dirty="0" smtClean="0"/>
              <a:t> D vitamini eksikliğinin (serum 25-</a:t>
            </a:r>
            <a:r>
              <a:rPr lang="tr-TR" dirty="0" err="1" smtClean="0"/>
              <a:t>hidroksivitamin</a:t>
            </a:r>
            <a:r>
              <a:rPr lang="tr-TR" dirty="0" smtClean="0"/>
              <a:t> D &lt;50 </a:t>
            </a:r>
            <a:r>
              <a:rPr lang="tr-TR" dirty="0" err="1" smtClean="0"/>
              <a:t>nmol</a:t>
            </a:r>
            <a:r>
              <a:rPr lang="tr-TR" dirty="0" smtClean="0"/>
              <a:t> / L), Çocuklarda bozulmuş beyin gelişimi ile ilişkili olduğunu, D vitaminin </a:t>
            </a:r>
            <a:r>
              <a:rPr lang="tr-TR" dirty="0" err="1" smtClean="0"/>
              <a:t>nörobilişsel</a:t>
            </a:r>
            <a:r>
              <a:rPr lang="tr-TR" dirty="0" smtClean="0"/>
              <a:t> etkili  olduğunu bulmuşlardır. 10 yaşında ergenlikte yeme bozukluğu riski ve 20 yaşında daha düşük pik kemik kütlesi riski vardır.</a:t>
            </a:r>
          </a:p>
          <a:p>
            <a:r>
              <a:rPr lang="tr-TR" dirty="0" smtClean="0"/>
              <a:t>Bulgular, D vitamininin </a:t>
            </a:r>
            <a:r>
              <a:rPr lang="tr-TR" dirty="0" err="1" smtClean="0"/>
              <a:t>fetal</a:t>
            </a:r>
            <a:r>
              <a:rPr lang="tr-TR" dirty="0" smtClean="0"/>
              <a:t> gelişiminde, özellikle beynin, akciğerlerin ve kemiklerin gelişiminde aktif bir rol oynadığını göstermektedir.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tr-TR" dirty="0" smtClean="0"/>
              <a:t>etiyoloji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Deride sentezin azalması   </a:t>
            </a:r>
            <a:br>
              <a:rPr lang="tr-TR" dirty="0" smtClean="0"/>
            </a:br>
            <a:r>
              <a:rPr lang="tr-TR" dirty="0" smtClean="0"/>
              <a:t>•    Güneş ışınlarına yetersiz </a:t>
            </a:r>
            <a:r>
              <a:rPr lang="tr-TR" dirty="0" err="1" smtClean="0"/>
              <a:t>maruziyet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•    70 yaş üzeri kişiler</a:t>
            </a:r>
            <a:br>
              <a:rPr lang="tr-TR" dirty="0" smtClean="0"/>
            </a:br>
            <a:r>
              <a:rPr lang="tr-TR" dirty="0" smtClean="0"/>
              <a:t>•    Koyu tenli kişiler</a:t>
            </a:r>
          </a:p>
          <a:p>
            <a:r>
              <a:rPr lang="tr-TR" dirty="0" smtClean="0"/>
              <a:t>  </a:t>
            </a:r>
            <a:r>
              <a:rPr lang="tr-TR" dirty="0" err="1" smtClean="0"/>
              <a:t>Biyo</a:t>
            </a:r>
            <a:r>
              <a:rPr lang="tr-TR" dirty="0" smtClean="0"/>
              <a:t> </a:t>
            </a:r>
            <a:r>
              <a:rPr lang="tr-TR" dirty="0" err="1" smtClean="0"/>
              <a:t>yararlanımın</a:t>
            </a:r>
            <a:r>
              <a:rPr lang="tr-TR" dirty="0" smtClean="0"/>
              <a:t> azalması</a:t>
            </a:r>
            <a:br>
              <a:rPr lang="tr-TR" dirty="0" smtClean="0"/>
            </a:br>
            <a:r>
              <a:rPr lang="tr-TR" dirty="0" smtClean="0"/>
              <a:t>•    </a:t>
            </a:r>
            <a:r>
              <a:rPr lang="tr-TR" dirty="0" err="1" smtClean="0"/>
              <a:t>Malabsorbsiyon</a:t>
            </a:r>
            <a:r>
              <a:rPr lang="tr-TR" dirty="0" smtClean="0"/>
              <a:t> (</a:t>
            </a:r>
            <a:r>
              <a:rPr lang="tr-TR" dirty="0" err="1" smtClean="0"/>
              <a:t>Postgastrektomi</a:t>
            </a:r>
            <a:r>
              <a:rPr lang="tr-TR" dirty="0" smtClean="0"/>
              <a:t>, </a:t>
            </a:r>
            <a:r>
              <a:rPr lang="tr-TR" dirty="0" err="1" smtClean="0"/>
              <a:t>Gluten</a:t>
            </a:r>
            <a:r>
              <a:rPr lang="tr-TR" dirty="0" smtClean="0"/>
              <a:t> </a:t>
            </a:r>
            <a:r>
              <a:rPr lang="tr-TR" dirty="0" err="1" smtClean="0"/>
              <a:t>enteropatisi</a:t>
            </a:r>
            <a:r>
              <a:rPr lang="tr-TR" dirty="0" smtClean="0"/>
              <a:t>, </a:t>
            </a:r>
            <a:r>
              <a:rPr lang="tr-TR" dirty="0" err="1" smtClean="0"/>
              <a:t>Pankreatik</a:t>
            </a:r>
            <a:r>
              <a:rPr lang="tr-TR" dirty="0" smtClean="0"/>
              <a:t> yetersizlik, </a:t>
            </a:r>
            <a:r>
              <a:rPr lang="tr-TR" dirty="0" err="1" smtClean="0"/>
              <a:t>Kistik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r>
              <a:rPr lang="tr-TR" dirty="0" smtClean="0"/>
              <a:t>, </a:t>
            </a:r>
            <a:r>
              <a:rPr lang="tr-TR" dirty="0" err="1" smtClean="0"/>
              <a:t>Crohn</a:t>
            </a:r>
            <a:r>
              <a:rPr lang="tr-TR" dirty="0" smtClean="0"/>
              <a:t> Hastalığı, </a:t>
            </a:r>
            <a:r>
              <a:rPr lang="tr-TR" dirty="0" err="1" smtClean="0"/>
              <a:t>Bilier</a:t>
            </a:r>
            <a:r>
              <a:rPr lang="tr-TR" dirty="0" smtClean="0"/>
              <a:t> Obstrüksiyon vs.)</a:t>
            </a:r>
            <a:br>
              <a:rPr lang="tr-TR" dirty="0" smtClean="0"/>
            </a:br>
            <a:r>
              <a:rPr lang="tr-TR" dirty="0" smtClean="0"/>
              <a:t>•    </a:t>
            </a:r>
            <a:r>
              <a:rPr lang="tr-TR" dirty="0" err="1" smtClean="0"/>
              <a:t>Obezite</a:t>
            </a:r>
            <a:endParaRPr lang="tr-TR" dirty="0" smtClean="0"/>
          </a:p>
          <a:p>
            <a:r>
              <a:rPr lang="tr-TR" dirty="0" smtClean="0"/>
              <a:t>  Katabolizmanın arttığı durumlar</a:t>
            </a:r>
            <a:br>
              <a:rPr lang="tr-TR" dirty="0" smtClean="0"/>
            </a:br>
            <a:r>
              <a:rPr lang="tr-TR" dirty="0" smtClean="0"/>
              <a:t>•    </a:t>
            </a:r>
            <a:r>
              <a:rPr lang="tr-TR" dirty="0" err="1" smtClean="0"/>
              <a:t>Glikokortikoid</a:t>
            </a:r>
            <a:r>
              <a:rPr lang="tr-TR" dirty="0" smtClean="0"/>
              <a:t> ve </a:t>
            </a:r>
            <a:r>
              <a:rPr lang="tr-TR" dirty="0" err="1" smtClean="0"/>
              <a:t>antikonvülzan</a:t>
            </a:r>
            <a:r>
              <a:rPr lang="tr-TR" dirty="0" smtClean="0"/>
              <a:t> ilaç kullanımı</a:t>
            </a:r>
          </a:p>
          <a:p>
            <a:r>
              <a:rPr lang="tr-TR" dirty="0" smtClean="0"/>
              <a:t>    25(OH)D sentezinin azalması</a:t>
            </a:r>
            <a:br>
              <a:rPr lang="tr-TR" dirty="0" smtClean="0"/>
            </a:br>
            <a:r>
              <a:rPr lang="tr-TR" dirty="0" smtClean="0"/>
              <a:t>•    Karaciğer yetmezliği</a:t>
            </a:r>
          </a:p>
          <a:p>
            <a:r>
              <a:rPr lang="tr-TR" dirty="0" smtClean="0"/>
              <a:t>   25(OH)D atılımının artması</a:t>
            </a:r>
            <a:br>
              <a:rPr lang="tr-TR" dirty="0" smtClean="0"/>
            </a:br>
            <a:r>
              <a:rPr lang="tr-TR" dirty="0" smtClean="0"/>
              <a:t>•    </a:t>
            </a:r>
            <a:r>
              <a:rPr lang="tr-TR" dirty="0" err="1" smtClean="0"/>
              <a:t>Nefrotik</a:t>
            </a:r>
            <a:r>
              <a:rPr lang="tr-TR" dirty="0" smtClean="0"/>
              <a:t> sendrom</a:t>
            </a:r>
          </a:p>
          <a:p>
            <a:r>
              <a:rPr lang="tr-TR" dirty="0" smtClean="0"/>
              <a:t>    1,25(OH)2D vitamini sentezinin azalması</a:t>
            </a:r>
            <a:br>
              <a:rPr lang="tr-TR" dirty="0" smtClean="0"/>
            </a:br>
            <a:r>
              <a:rPr lang="tr-TR" dirty="0" smtClean="0"/>
              <a:t>•    Kronik böbrek yetmezliği</a:t>
            </a:r>
            <a:br>
              <a:rPr lang="tr-TR" dirty="0" smtClean="0"/>
            </a:br>
            <a:r>
              <a:rPr lang="tr-TR" dirty="0" smtClean="0"/>
              <a:t>•    </a:t>
            </a:r>
            <a:r>
              <a:rPr lang="tr-TR" dirty="0" err="1" smtClean="0"/>
              <a:t>Hiperfosfatemi</a:t>
            </a:r>
            <a:endParaRPr lang="tr-TR" dirty="0" smtClean="0"/>
          </a:p>
          <a:p>
            <a:r>
              <a:rPr lang="tr-TR" dirty="0" smtClean="0"/>
              <a:t>    Tümör kaynaklı </a:t>
            </a:r>
            <a:r>
              <a:rPr lang="tr-TR" dirty="0" err="1" smtClean="0"/>
              <a:t>osteomalazi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•    Tümörün </a:t>
            </a:r>
            <a:r>
              <a:rPr lang="tr-TR" dirty="0" err="1" smtClean="0"/>
              <a:t>Fibroblast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Faktör 23 salgılaması</a:t>
            </a:r>
          </a:p>
          <a:p>
            <a:r>
              <a:rPr lang="tr-TR" dirty="0" smtClean="0"/>
              <a:t>  Genetik Hastalıklar</a:t>
            </a:r>
            <a:br>
              <a:rPr lang="tr-TR" dirty="0" smtClean="0"/>
            </a:br>
            <a:r>
              <a:rPr lang="tr-TR" dirty="0" smtClean="0"/>
              <a:t>•    Vitamin D Bağımlı </a:t>
            </a:r>
            <a:r>
              <a:rPr lang="tr-TR" dirty="0" err="1" smtClean="0"/>
              <a:t>Rikets</a:t>
            </a:r>
            <a:r>
              <a:rPr lang="tr-TR" dirty="0" smtClean="0"/>
              <a:t> (Tip 1, Tip 2 ve Tip 3)</a:t>
            </a:r>
            <a:br>
              <a:rPr lang="tr-TR" dirty="0" smtClean="0"/>
            </a:br>
            <a:r>
              <a:rPr lang="tr-TR" dirty="0" smtClean="0"/>
              <a:t>•    </a:t>
            </a:r>
            <a:r>
              <a:rPr lang="tr-TR" dirty="0" err="1" smtClean="0"/>
              <a:t>Otozomal</a:t>
            </a:r>
            <a:r>
              <a:rPr lang="tr-TR" dirty="0" smtClean="0"/>
              <a:t> Dominant </a:t>
            </a:r>
            <a:r>
              <a:rPr lang="tr-TR" dirty="0" err="1" smtClean="0"/>
              <a:t>Hipofosfatemik</a:t>
            </a:r>
            <a:r>
              <a:rPr lang="tr-TR" dirty="0" smtClean="0"/>
              <a:t> </a:t>
            </a:r>
            <a:r>
              <a:rPr lang="tr-TR" dirty="0" err="1" smtClean="0"/>
              <a:t>Rikets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•    X </a:t>
            </a:r>
            <a:r>
              <a:rPr lang="tr-TR" dirty="0" err="1" smtClean="0"/>
              <a:t>linked</a:t>
            </a:r>
            <a:r>
              <a:rPr lang="tr-TR" dirty="0" smtClean="0"/>
              <a:t> </a:t>
            </a:r>
            <a:r>
              <a:rPr lang="tr-TR" dirty="0" err="1" smtClean="0"/>
              <a:t>Hipoposfatemik</a:t>
            </a:r>
            <a:r>
              <a:rPr lang="tr-TR" dirty="0" smtClean="0"/>
              <a:t> </a:t>
            </a:r>
            <a:r>
              <a:rPr lang="tr-TR" dirty="0" err="1" smtClean="0"/>
              <a:t>Rikets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klinik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Yetişkinlerde</a:t>
            </a:r>
          </a:p>
          <a:p>
            <a:pPr>
              <a:buNone/>
            </a:pPr>
            <a:r>
              <a:rPr lang="tr-TR" dirty="0" smtClean="0"/>
              <a:t>    -En sık yakınma; </a:t>
            </a:r>
            <a:r>
              <a:rPr lang="tr-TR" dirty="0" err="1" smtClean="0"/>
              <a:t>pelvis</a:t>
            </a:r>
            <a:r>
              <a:rPr lang="tr-TR" dirty="0" smtClean="0"/>
              <a:t>, omurga ve </a:t>
            </a:r>
            <a:r>
              <a:rPr lang="tr-TR" dirty="0" err="1" smtClean="0"/>
              <a:t>kostaları</a:t>
            </a:r>
            <a:r>
              <a:rPr lang="tr-TR" dirty="0" smtClean="0"/>
              <a:t> içeren yaygın ağrıdır. </a:t>
            </a:r>
          </a:p>
          <a:p>
            <a:pPr>
              <a:buNone/>
            </a:pPr>
            <a:r>
              <a:rPr lang="tr-TR" dirty="0" smtClean="0"/>
              <a:t>    -Yorgunluk</a:t>
            </a:r>
          </a:p>
          <a:p>
            <a:pPr>
              <a:buNone/>
            </a:pPr>
            <a:r>
              <a:rPr lang="tr-TR" dirty="0" smtClean="0"/>
              <a:t>    - Depresyon</a:t>
            </a:r>
          </a:p>
          <a:p>
            <a:pPr>
              <a:buNone/>
            </a:pPr>
            <a:r>
              <a:rPr lang="tr-TR" dirty="0" smtClean="0"/>
              <a:t>    -Yara iyileşmesinde gecikme</a:t>
            </a:r>
          </a:p>
          <a:p>
            <a:pPr>
              <a:buNone/>
            </a:pPr>
            <a:r>
              <a:rPr lang="tr-TR" dirty="0" smtClean="0"/>
              <a:t>    -Saç dökülmesi</a:t>
            </a:r>
          </a:p>
          <a:p>
            <a:pPr>
              <a:buNone/>
            </a:pPr>
            <a:r>
              <a:rPr lang="tr-TR" dirty="0" smtClean="0"/>
              <a:t>    -Kemik kaybı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teşhis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Serum 25-</a:t>
            </a:r>
            <a:r>
              <a:rPr lang="tr-TR" dirty="0" err="1" smtClean="0"/>
              <a:t>hidroksivitamin</a:t>
            </a:r>
            <a:r>
              <a:rPr lang="tr-TR" dirty="0" smtClean="0"/>
              <a:t> D  ölçümü vitamin D durumunu belirlemek için en iyi testtir. </a:t>
            </a:r>
          </a:p>
          <a:p>
            <a:r>
              <a:rPr lang="tr-TR" dirty="0" smtClean="0"/>
              <a:t>25 (OH) D seviyeleri:</a:t>
            </a:r>
          </a:p>
          <a:p>
            <a:r>
              <a:rPr lang="tr-TR" dirty="0" smtClean="0"/>
              <a:t>21-29 </a:t>
            </a:r>
            <a:r>
              <a:rPr lang="tr-TR" dirty="0" err="1" smtClean="0"/>
              <a:t>ng</a:t>
            </a:r>
            <a:r>
              <a:rPr lang="tr-TR" dirty="0" smtClean="0"/>
              <a:t> / mL (52.5-72.5 </a:t>
            </a:r>
            <a:r>
              <a:rPr lang="tr-TR" dirty="0" err="1" smtClean="0"/>
              <a:t>nmol</a:t>
            </a:r>
            <a:r>
              <a:rPr lang="tr-TR" dirty="0" smtClean="0"/>
              <a:t> / L): D vitamini yetersizliği</a:t>
            </a:r>
          </a:p>
          <a:p>
            <a:r>
              <a:rPr lang="tr-TR" dirty="0" smtClean="0"/>
              <a:t>&lt;20 </a:t>
            </a:r>
            <a:r>
              <a:rPr lang="tr-TR" dirty="0" err="1" smtClean="0"/>
              <a:t>ng</a:t>
            </a:r>
            <a:r>
              <a:rPr lang="tr-TR" dirty="0" smtClean="0"/>
              <a:t> / mL (&lt;50 </a:t>
            </a:r>
            <a:r>
              <a:rPr lang="tr-TR" dirty="0" err="1" smtClean="0"/>
              <a:t>nmol</a:t>
            </a:r>
            <a:r>
              <a:rPr lang="tr-TR" dirty="0" smtClean="0"/>
              <a:t> / L): D Vitamini eksikliği</a:t>
            </a:r>
          </a:p>
          <a:p>
            <a:r>
              <a:rPr lang="tr-TR" dirty="0" smtClean="0"/>
              <a:t>Her zaman D vitamini yetersizliği teşhisi için gerekli olmasa da, serum </a:t>
            </a:r>
            <a:r>
              <a:rPr lang="tr-TR" dirty="0" err="1" smtClean="0"/>
              <a:t>paratiroid</a:t>
            </a:r>
            <a:r>
              <a:rPr lang="tr-TR" dirty="0" smtClean="0"/>
              <a:t> hormonu (PTH) seviyesinin ölçülmesi, D vitamini yetersizliği teşhisinin tespit edilmesine yardımcı olabilir.</a:t>
            </a:r>
          </a:p>
          <a:p>
            <a:r>
              <a:rPr lang="tr-TR" dirty="0" smtClean="0"/>
              <a:t> D vitamini yetersizliği olan hastalarda PTH düzeyleri sıklıkla yükselir ve bu da </a:t>
            </a: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hiperparatiroidizmi</a:t>
            </a:r>
            <a:r>
              <a:rPr lang="tr-TR" dirty="0" smtClean="0"/>
              <a:t> gösterir.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 vitamini eksikliği taraması  D vitamini eksikliği için yüksek risk altındaki kişilerde önerilmektedir </a:t>
            </a:r>
            <a:r>
              <a:rPr lang="tr-TR" baseline="30000" dirty="0" smtClean="0"/>
              <a:t>[</a:t>
            </a:r>
            <a:endParaRPr lang="tr-TR" dirty="0" smtClean="0"/>
          </a:p>
          <a:p>
            <a:r>
              <a:rPr lang="tr-TR" dirty="0" smtClean="0"/>
              <a:t>Osteoporozlu hastalar</a:t>
            </a:r>
          </a:p>
          <a:p>
            <a:r>
              <a:rPr lang="tr-TR" dirty="0" err="1" smtClean="0"/>
              <a:t>Malabsorpsiyon</a:t>
            </a:r>
            <a:r>
              <a:rPr lang="tr-TR" dirty="0" smtClean="0"/>
              <a:t> sendromu olan hastalar</a:t>
            </a:r>
          </a:p>
          <a:p>
            <a:r>
              <a:rPr lang="tr-TR" dirty="0" smtClean="0"/>
              <a:t>Siyah ve </a:t>
            </a:r>
            <a:r>
              <a:rPr lang="tr-TR" dirty="0" err="1" smtClean="0"/>
              <a:t>Hispanik</a:t>
            </a:r>
            <a:r>
              <a:rPr lang="tr-TR" dirty="0" smtClean="0"/>
              <a:t> bireyler</a:t>
            </a:r>
          </a:p>
          <a:p>
            <a:r>
              <a:rPr lang="tr-TR" dirty="0" err="1" smtClean="0"/>
              <a:t>Obez</a:t>
            </a:r>
            <a:r>
              <a:rPr lang="tr-TR" dirty="0" smtClean="0"/>
              <a:t> kişiler (vücut kitle indeksi&gt; 30 kg / </a:t>
            </a:r>
            <a:r>
              <a:rPr lang="tr-TR" baseline="30000" dirty="0" smtClean="0"/>
              <a:t>2</a:t>
            </a:r>
            <a:r>
              <a:rPr lang="tr-TR" dirty="0" smtClean="0"/>
              <a:t> ) </a:t>
            </a:r>
          </a:p>
          <a:p>
            <a:r>
              <a:rPr lang="tr-TR" dirty="0" smtClean="0"/>
              <a:t>D vitamini ve fosfat metabolizmasını etkileyen hastalıkları olan hastalar (örn. Kronik böbrek hastalığı)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 vitamini eksikliği olan ve 1 yaşına kadar olan hastalar için önerilen tedavi şekli aşağıdaki gibidir :</a:t>
            </a:r>
          </a:p>
          <a:p>
            <a:r>
              <a:rPr lang="tr-TR" dirty="0" smtClean="0"/>
              <a:t>D2 veya D3 vitamini 2000 IU / gün  için 6 hafta </a:t>
            </a:r>
            <a:r>
              <a:rPr lang="tr-TR" i="1" dirty="0" smtClean="0"/>
              <a:t>ya da</a:t>
            </a:r>
            <a:endParaRPr lang="tr-TR" dirty="0" smtClean="0"/>
          </a:p>
          <a:p>
            <a:r>
              <a:rPr lang="tr-TR" dirty="0" smtClean="0"/>
              <a:t>D2 veya D3 vitamini, 50.000 IU   6 hafta boyunca haftada bir kez</a:t>
            </a:r>
          </a:p>
          <a:p>
            <a:r>
              <a:rPr lang="tr-TR" dirty="0" smtClean="0"/>
              <a:t>Serum 25 (OH) D seviyesi 30 </a:t>
            </a:r>
            <a:r>
              <a:rPr lang="tr-TR" dirty="0" err="1" smtClean="0"/>
              <a:t>ng</a:t>
            </a:r>
            <a:r>
              <a:rPr lang="tr-TR" dirty="0" smtClean="0"/>
              <a:t> / </a:t>
            </a:r>
            <a:r>
              <a:rPr lang="tr-TR" dirty="0" err="1" smtClean="0"/>
              <a:t>mL'yi</a:t>
            </a:r>
            <a:r>
              <a:rPr lang="tr-TR" dirty="0" smtClean="0"/>
              <a:t> aştığında, 400-1000 IU /gün idame tedavisi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299</Words>
  <Application>Microsoft Office PowerPoint</Application>
  <PresentationFormat>Ekran Gösterisi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Cumba</vt:lpstr>
      <vt:lpstr>PowerPoint Sunusu</vt:lpstr>
      <vt:lpstr>GİRİŞ</vt:lpstr>
      <vt:lpstr>PowerPoint Sunusu</vt:lpstr>
      <vt:lpstr>PowerPoint Sunusu</vt:lpstr>
      <vt:lpstr>etiyoloji</vt:lpstr>
      <vt:lpstr>klinik</vt:lpstr>
      <vt:lpstr>teşhis</vt:lpstr>
      <vt:lpstr>PowerPoint Sunusu</vt:lpstr>
      <vt:lpstr>tedavi</vt:lpstr>
      <vt:lpstr>PowerPoint Sunusu</vt:lpstr>
      <vt:lpstr>PowerPoint Sunusu</vt:lpstr>
      <vt:lpstr>PowerPoint Sunusu</vt:lpstr>
      <vt:lpstr>korunma</vt:lpstr>
      <vt:lpstr>PowerPoint Sunusu</vt:lpstr>
      <vt:lpstr>PowerPoint Sunusu</vt:lpstr>
      <vt:lpstr>Kaynaklar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</dc:title>
  <dc:creator>hp</dc:creator>
  <cp:lastModifiedBy>Win7</cp:lastModifiedBy>
  <cp:revision>14</cp:revision>
  <dcterms:created xsi:type="dcterms:W3CDTF">2019-05-06T20:02:13Z</dcterms:created>
  <dcterms:modified xsi:type="dcterms:W3CDTF">2019-05-07T12:02:31Z</dcterms:modified>
</cp:coreProperties>
</file>