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6" r:id="rId2"/>
    <p:sldId id="344" r:id="rId3"/>
    <p:sldId id="345" r:id="rId4"/>
    <p:sldId id="338" r:id="rId5"/>
    <p:sldId id="339" r:id="rId6"/>
    <p:sldId id="340" r:id="rId7"/>
    <p:sldId id="341" r:id="rId8"/>
    <p:sldId id="342" r:id="rId9"/>
    <p:sldId id="346" r:id="rId10"/>
    <p:sldId id="273" r:id="rId11"/>
    <p:sldId id="274" r:id="rId12"/>
    <p:sldId id="275" r:id="rId13"/>
    <p:sldId id="276" r:id="rId14"/>
    <p:sldId id="277" r:id="rId15"/>
    <p:sldId id="278" r:id="rId16"/>
    <p:sldId id="30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6" r:id="rId34"/>
    <p:sldId id="297" r:id="rId35"/>
    <p:sldId id="298" r:id="rId36"/>
    <p:sldId id="299" r:id="rId37"/>
    <p:sldId id="302" r:id="rId38"/>
    <p:sldId id="303" r:id="rId39"/>
    <p:sldId id="304" r:id="rId40"/>
    <p:sldId id="305" r:id="rId41"/>
    <p:sldId id="306" r:id="rId42"/>
    <p:sldId id="347" r:id="rId43"/>
    <p:sldId id="348" r:id="rId44"/>
    <p:sldId id="349" r:id="rId45"/>
    <p:sldId id="350" r:id="rId46"/>
    <p:sldId id="351" r:id="rId47"/>
    <p:sldId id="352" r:id="rId48"/>
    <p:sldId id="353" r:id="rId49"/>
    <p:sldId id="354" r:id="rId50"/>
    <p:sldId id="355" r:id="rId51"/>
    <p:sldId id="356" r:id="rId52"/>
    <p:sldId id="307" r:id="rId53"/>
    <p:sldId id="309" r:id="rId54"/>
    <p:sldId id="310" r:id="rId55"/>
    <p:sldId id="311" r:id="rId56"/>
    <p:sldId id="312" r:id="rId57"/>
    <p:sldId id="313" r:id="rId58"/>
    <p:sldId id="314" r:id="rId59"/>
    <p:sldId id="315" r:id="rId60"/>
    <p:sldId id="318" r:id="rId61"/>
    <p:sldId id="319" r:id="rId62"/>
    <p:sldId id="357" r:id="rId63"/>
    <p:sldId id="358" r:id="rId64"/>
    <p:sldId id="359" r:id="rId65"/>
    <p:sldId id="360" r:id="rId66"/>
    <p:sldId id="361" r:id="rId67"/>
    <p:sldId id="320" r:id="rId68"/>
    <p:sldId id="321" r:id="rId69"/>
    <p:sldId id="322" r:id="rId70"/>
    <p:sldId id="362" r:id="rId71"/>
    <p:sldId id="363" r:id="rId72"/>
    <p:sldId id="364" r:id="rId73"/>
    <p:sldId id="365" r:id="rId74"/>
    <p:sldId id="323" r:id="rId75"/>
    <p:sldId id="324" r:id="rId76"/>
    <p:sldId id="325" r:id="rId77"/>
    <p:sldId id="326" r:id="rId78"/>
    <p:sldId id="366" r:id="rId79"/>
    <p:sldId id="367" r:id="rId80"/>
    <p:sldId id="368" r:id="rId81"/>
    <p:sldId id="327" r:id="rId82"/>
    <p:sldId id="328" r:id="rId83"/>
    <p:sldId id="329" r:id="rId84"/>
    <p:sldId id="330" r:id="rId85"/>
    <p:sldId id="331" r:id="rId86"/>
    <p:sldId id="332" r:id="rId87"/>
    <p:sldId id="333" r:id="rId88"/>
    <p:sldId id="370" r:id="rId89"/>
    <p:sldId id="371" r:id="rId90"/>
    <p:sldId id="372" r:id="rId91"/>
    <p:sldId id="373" r:id="rId92"/>
    <p:sldId id="334" r:id="rId93"/>
    <p:sldId id="337" r:id="rId94"/>
    <p:sldId id="375" r:id="rId95"/>
    <p:sldId id="374" r:id="rId9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per" initial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65675" autoAdjust="0"/>
  </p:normalViewPr>
  <p:slideViewPr>
    <p:cSldViewPr snapToGrid="0">
      <p:cViewPr varScale="1">
        <p:scale>
          <a:sx n="75" d="100"/>
          <a:sy n="75" d="100"/>
        </p:scale>
        <p:origin x="-194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25T23:00:50.649" idx="1">
    <p:pos x="10" y="10"/>
    <p:text/>
    <p:extLst>
      <p:ext uri="{C676402C-5697-4E1C-873F-D02D1690AC5C}">
        <p15:threadingInfo xmlns=""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7A73F-51A2-40FB-ABA6-DB4A95012EB9}" type="datetimeFigureOut">
              <a:rPr lang="tr-TR" smtClean="0"/>
              <a:t>28.01.2020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7AF0B-ABA2-4841-BB2C-684ABA2A6A2E}" type="slidenum">
              <a:rPr lang="tr-TR" smtClean="0"/>
              <a:t>‹#›</a:t>
            </a:fld>
            <a:endParaRPr lang="tr-TR"/>
          </a:p>
        </p:txBody>
      </p:sp>
    </p:spTree>
    <p:extLst>
      <p:ext uri="{BB962C8B-B14F-4D97-AF65-F5344CB8AC3E}">
        <p14:creationId xmlns:p14="http://schemas.microsoft.com/office/powerpoint/2010/main" val="46547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5</a:t>
            </a:fld>
            <a:endParaRPr lang="tr-TR"/>
          </a:p>
        </p:txBody>
      </p:sp>
    </p:spTree>
    <p:extLst>
      <p:ext uri="{BB962C8B-B14F-4D97-AF65-F5344CB8AC3E}">
        <p14:creationId xmlns:p14="http://schemas.microsoft.com/office/powerpoint/2010/main" val="71787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Postpartum</a:t>
            </a:r>
            <a:r>
              <a:rPr lang="tr-TR" dirty="0" smtClean="0"/>
              <a:t> dönem: Emzirenlerde 6 hafta, emzirmeyenlerde 3 hafta</a:t>
            </a:r>
          </a:p>
          <a:p>
            <a:r>
              <a:rPr lang="tr-TR" dirty="0" smtClean="0"/>
              <a:t>• 35 yaş üzerinde günde en az 15 adet sigara içilmesi</a:t>
            </a:r>
          </a:p>
          <a:p>
            <a:r>
              <a:rPr lang="tr-TR" dirty="0" smtClean="0"/>
              <a:t>• Hipertansiyon (≥ 160 </a:t>
            </a:r>
            <a:r>
              <a:rPr lang="tr-TR" dirty="0" err="1" smtClean="0"/>
              <a:t>mmHg</a:t>
            </a:r>
            <a:r>
              <a:rPr lang="tr-TR" dirty="0" smtClean="0"/>
              <a:t> </a:t>
            </a:r>
            <a:r>
              <a:rPr lang="tr-TR" dirty="0" err="1" smtClean="0"/>
              <a:t>sistolik</a:t>
            </a:r>
            <a:r>
              <a:rPr lang="tr-TR" dirty="0" smtClean="0"/>
              <a:t> veya ≥ 100 </a:t>
            </a:r>
            <a:r>
              <a:rPr lang="tr-TR" dirty="0" err="1" smtClean="0"/>
              <a:t>mmHg</a:t>
            </a:r>
            <a:r>
              <a:rPr lang="tr-TR" dirty="0" smtClean="0"/>
              <a:t> </a:t>
            </a:r>
            <a:r>
              <a:rPr lang="tr-TR" dirty="0" err="1" smtClean="0"/>
              <a:t>diyastolik</a:t>
            </a:r>
            <a:r>
              <a:rPr lang="tr-TR" dirty="0" smtClean="0"/>
              <a:t>)</a:t>
            </a:r>
          </a:p>
          <a:p>
            <a:r>
              <a:rPr lang="tr-TR" dirty="0" smtClean="0"/>
              <a:t>• </a:t>
            </a:r>
            <a:r>
              <a:rPr lang="tr-TR" dirty="0" err="1" smtClean="0"/>
              <a:t>Venöz</a:t>
            </a:r>
            <a:r>
              <a:rPr lang="tr-TR" dirty="0" smtClean="0"/>
              <a:t> </a:t>
            </a:r>
            <a:r>
              <a:rPr lang="tr-TR" dirty="0" err="1" smtClean="0"/>
              <a:t>tromboembolizm</a:t>
            </a:r>
            <a:r>
              <a:rPr lang="tr-TR" dirty="0" smtClean="0"/>
              <a:t> (VTE) / </a:t>
            </a:r>
            <a:r>
              <a:rPr lang="tr-TR" dirty="0" err="1" smtClean="0"/>
              <a:t>pulmoner</a:t>
            </a:r>
            <a:r>
              <a:rPr lang="tr-TR" dirty="0" smtClean="0"/>
              <a:t> </a:t>
            </a:r>
            <a:r>
              <a:rPr lang="tr-TR" dirty="0" err="1" smtClean="0"/>
              <a:t>emboli</a:t>
            </a:r>
            <a:r>
              <a:rPr lang="tr-TR" dirty="0" smtClean="0"/>
              <a:t> (PE) öyküsü</a:t>
            </a:r>
          </a:p>
          <a:p>
            <a:r>
              <a:rPr lang="tr-TR" dirty="0" err="1" smtClean="0"/>
              <a:t>İskemik</a:t>
            </a:r>
            <a:r>
              <a:rPr lang="tr-TR" dirty="0" smtClean="0"/>
              <a:t> kalp hastalığı</a:t>
            </a:r>
          </a:p>
          <a:p>
            <a:r>
              <a:rPr lang="tr-TR" dirty="0" smtClean="0"/>
              <a:t>• </a:t>
            </a:r>
            <a:r>
              <a:rPr lang="tr-TR" dirty="0" err="1" smtClean="0"/>
              <a:t>Serebrovasküler</a:t>
            </a:r>
            <a:r>
              <a:rPr lang="tr-TR" dirty="0" smtClean="0"/>
              <a:t> olay öyküsü</a:t>
            </a:r>
          </a:p>
          <a:p>
            <a:r>
              <a:rPr lang="tr-TR" dirty="0" smtClean="0"/>
              <a:t>• Komplike </a:t>
            </a:r>
            <a:r>
              <a:rPr lang="tr-TR" dirty="0" err="1" smtClean="0"/>
              <a:t>valvüler</a:t>
            </a:r>
            <a:r>
              <a:rPr lang="tr-TR" dirty="0" smtClean="0"/>
              <a:t> kalp hastalığı (</a:t>
            </a:r>
            <a:r>
              <a:rPr lang="tr-TR" dirty="0" err="1" smtClean="0"/>
              <a:t>pulmoner</a:t>
            </a:r>
            <a:r>
              <a:rPr lang="tr-TR" dirty="0" smtClean="0"/>
              <a:t> hipertansiyon, </a:t>
            </a:r>
            <a:r>
              <a:rPr lang="tr-TR" dirty="0" err="1" smtClean="0"/>
              <a:t>atriyal</a:t>
            </a:r>
            <a:endParaRPr lang="tr-TR" dirty="0" smtClean="0"/>
          </a:p>
          <a:p>
            <a:r>
              <a:rPr lang="tr-TR" dirty="0" err="1" smtClean="0"/>
              <a:t>fibrilasyon</a:t>
            </a:r>
            <a:r>
              <a:rPr lang="tr-TR" dirty="0" smtClean="0"/>
              <a:t>, </a:t>
            </a:r>
            <a:r>
              <a:rPr lang="tr-TR" dirty="0" err="1" smtClean="0"/>
              <a:t>subakut</a:t>
            </a:r>
            <a:r>
              <a:rPr lang="tr-TR" dirty="0" smtClean="0"/>
              <a:t> bakteriyel </a:t>
            </a:r>
            <a:r>
              <a:rPr lang="tr-TR" dirty="0" err="1" smtClean="0"/>
              <a:t>endokardit</a:t>
            </a:r>
            <a:r>
              <a:rPr lang="tr-TR" dirty="0" smtClean="0"/>
              <a:t> öyküsü</a:t>
            </a:r>
          </a:p>
          <a:p>
            <a:r>
              <a:rPr lang="tr-TR" dirty="0" smtClean="0"/>
              <a:t>• </a:t>
            </a:r>
            <a:r>
              <a:rPr lang="tr-TR" dirty="0" err="1" smtClean="0"/>
              <a:t>Auralı</a:t>
            </a:r>
            <a:r>
              <a:rPr lang="tr-TR" dirty="0" smtClean="0"/>
              <a:t> migren (yaşa bakılmaksızın)</a:t>
            </a:r>
          </a:p>
          <a:p>
            <a:r>
              <a:rPr lang="tr-TR" dirty="0" smtClean="0"/>
              <a:t>• Aktif meme kanseri</a:t>
            </a:r>
          </a:p>
          <a:p>
            <a:r>
              <a:rPr lang="tr-TR" dirty="0" smtClean="0"/>
              <a:t>• </a:t>
            </a:r>
            <a:r>
              <a:rPr lang="tr-TR" dirty="0" err="1" smtClean="0"/>
              <a:t>Retinopati</a:t>
            </a:r>
            <a:r>
              <a:rPr lang="tr-TR" dirty="0" smtClean="0"/>
              <a:t>/</a:t>
            </a:r>
            <a:r>
              <a:rPr lang="tr-TR" dirty="0" err="1" smtClean="0"/>
              <a:t>nefropati</a:t>
            </a:r>
            <a:r>
              <a:rPr lang="tr-TR" dirty="0" smtClean="0"/>
              <a:t>/</a:t>
            </a:r>
            <a:r>
              <a:rPr lang="tr-TR" dirty="0" err="1" smtClean="0"/>
              <a:t>nöropatiyle</a:t>
            </a:r>
            <a:r>
              <a:rPr lang="tr-TR" dirty="0" smtClean="0"/>
              <a:t> seyreden diyabet</a:t>
            </a:r>
          </a:p>
          <a:p>
            <a:r>
              <a:rPr lang="tr-TR" dirty="0" smtClean="0"/>
              <a:t>• &gt;20 yıldır devam eden diyabet</a:t>
            </a:r>
          </a:p>
          <a:p>
            <a:r>
              <a:rPr lang="tr-TR" dirty="0" smtClean="0"/>
              <a:t>• Ağır siroz</a:t>
            </a:r>
          </a:p>
          <a:p>
            <a:r>
              <a:rPr lang="tr-TR" dirty="0" smtClean="0"/>
              <a:t>• Karaciğer tümörü (adenom veya </a:t>
            </a:r>
            <a:r>
              <a:rPr lang="tr-TR" dirty="0" err="1" smtClean="0"/>
              <a:t>hepatom</a:t>
            </a:r>
            <a:r>
              <a:rPr lang="tr-TR" dirty="0" smtClean="0"/>
              <a:t>)</a:t>
            </a:r>
          </a:p>
          <a:p>
            <a:r>
              <a:rPr lang="tr-TR" dirty="0" smtClean="0"/>
              <a:t>• Uzun süren hareketsizliğe neden olacak büyük cerrahi işlemler</a:t>
            </a:r>
          </a:p>
          <a:p>
            <a:r>
              <a:rPr lang="tr-TR" dirty="0" smtClean="0"/>
              <a:t>• </a:t>
            </a:r>
            <a:r>
              <a:rPr lang="tr-TR" dirty="0" err="1" smtClean="0"/>
              <a:t>Trombojenik</a:t>
            </a:r>
            <a:r>
              <a:rPr lang="tr-TR" dirty="0" smtClean="0"/>
              <a:t> mutasyonlar (Faktör V </a:t>
            </a:r>
            <a:r>
              <a:rPr lang="tr-TR" dirty="0" err="1" smtClean="0"/>
              <a:t>Leiden</a:t>
            </a:r>
            <a:r>
              <a:rPr lang="tr-TR" dirty="0" smtClean="0"/>
              <a:t>, </a:t>
            </a:r>
            <a:r>
              <a:rPr lang="tr-TR" dirty="0" err="1" smtClean="0"/>
              <a:t>protrombin</a:t>
            </a:r>
            <a:r>
              <a:rPr lang="tr-TR" dirty="0" smtClean="0"/>
              <a:t> mutasyonu,</a:t>
            </a:r>
          </a:p>
          <a:p>
            <a:r>
              <a:rPr lang="tr-TR" dirty="0" smtClean="0"/>
              <a:t>Protein S, C ve </a:t>
            </a:r>
            <a:r>
              <a:rPr lang="tr-TR" dirty="0" err="1" smtClean="0"/>
              <a:t>antitrombin</a:t>
            </a:r>
            <a:r>
              <a:rPr lang="tr-TR" dirty="0" smtClean="0"/>
              <a:t> yetersizliği)</a:t>
            </a:r>
          </a:p>
          <a:p>
            <a:r>
              <a:rPr lang="tr-TR" dirty="0" smtClean="0"/>
              <a:t>• </a:t>
            </a:r>
            <a:r>
              <a:rPr lang="tr-TR" dirty="0" err="1" smtClean="0"/>
              <a:t>Viral</a:t>
            </a:r>
            <a:r>
              <a:rPr lang="tr-TR" dirty="0" smtClean="0"/>
              <a:t> hepatit</a:t>
            </a:r>
          </a:p>
          <a:p>
            <a:r>
              <a:rPr lang="tr-TR" dirty="0" smtClean="0"/>
              <a:t>• </a:t>
            </a:r>
            <a:r>
              <a:rPr lang="tr-TR" dirty="0" err="1" smtClean="0"/>
              <a:t>Arteriyel</a:t>
            </a:r>
            <a:r>
              <a:rPr lang="tr-TR" dirty="0" smtClean="0"/>
              <a:t> kalp hastalığı için çoklu risklerin bir arada olması (diyabet,</a:t>
            </a:r>
          </a:p>
          <a:p>
            <a:r>
              <a:rPr lang="tr-TR" dirty="0" err="1" smtClean="0"/>
              <a:t>obezite</a:t>
            </a:r>
            <a:r>
              <a:rPr lang="tr-TR" dirty="0" smtClean="0"/>
              <a:t>, hipertansiyon, sigara içimi, ileri yaş gibi)</a:t>
            </a:r>
          </a:p>
          <a:p>
            <a:r>
              <a:rPr lang="tr-TR" dirty="0" smtClean="0"/>
              <a:t>• </a:t>
            </a:r>
            <a:r>
              <a:rPr lang="tr-TR" dirty="0" err="1" smtClean="0"/>
              <a:t>Antifosfolipid</a:t>
            </a:r>
            <a:r>
              <a:rPr lang="tr-TR" dirty="0" smtClean="0"/>
              <a:t> antikor pozitifliği</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21</a:t>
            </a:fld>
            <a:endParaRPr lang="tr-TR"/>
          </a:p>
        </p:txBody>
      </p:sp>
    </p:spTree>
    <p:extLst>
      <p:ext uri="{BB962C8B-B14F-4D97-AF65-F5344CB8AC3E}">
        <p14:creationId xmlns:p14="http://schemas.microsoft.com/office/powerpoint/2010/main" val="415531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35 yaş üzerinde günde 15’ten az sigara içilmesi</a:t>
            </a:r>
          </a:p>
          <a:p>
            <a:r>
              <a:rPr lang="tr-TR" dirty="0" smtClean="0"/>
              <a:t>• Hipertansiyon öyküsü olan kan basıncı ölçümlerinin yapılamadığı</a:t>
            </a:r>
          </a:p>
          <a:p>
            <a:r>
              <a:rPr lang="tr-TR" dirty="0" smtClean="0"/>
              <a:t>kişiler</a:t>
            </a:r>
          </a:p>
          <a:p>
            <a:r>
              <a:rPr lang="tr-TR" dirty="0" smtClean="0"/>
              <a:t>• Kontrol altında hipertansiyon</a:t>
            </a:r>
          </a:p>
          <a:p>
            <a:r>
              <a:rPr lang="tr-TR" dirty="0" smtClean="0"/>
              <a:t>• Hipertansiyon (</a:t>
            </a:r>
            <a:r>
              <a:rPr lang="tr-TR" dirty="0" err="1" smtClean="0"/>
              <a:t>sistolik</a:t>
            </a:r>
            <a:r>
              <a:rPr lang="tr-TR" dirty="0" smtClean="0"/>
              <a:t> 140-159 </a:t>
            </a:r>
            <a:r>
              <a:rPr lang="tr-TR" dirty="0" err="1" smtClean="0"/>
              <a:t>mmHg</a:t>
            </a:r>
            <a:r>
              <a:rPr lang="tr-TR" dirty="0" smtClean="0"/>
              <a:t>, </a:t>
            </a:r>
            <a:r>
              <a:rPr lang="tr-TR" dirty="0" err="1" smtClean="0"/>
              <a:t>diyastolik</a:t>
            </a:r>
            <a:r>
              <a:rPr lang="tr-TR" dirty="0" smtClean="0"/>
              <a:t> 90-99 </a:t>
            </a:r>
            <a:r>
              <a:rPr lang="tr-TR" dirty="0" err="1" smtClean="0"/>
              <a:t>mmHg</a:t>
            </a:r>
            <a:r>
              <a:rPr lang="tr-TR" dirty="0" smtClean="0"/>
              <a:t>)</a:t>
            </a:r>
          </a:p>
          <a:p>
            <a:r>
              <a:rPr lang="tr-TR" dirty="0" smtClean="0"/>
              <a:t>• 35 yaş üzerinde </a:t>
            </a:r>
            <a:r>
              <a:rPr lang="tr-TR" dirty="0" err="1" smtClean="0"/>
              <a:t>aurasız</a:t>
            </a:r>
            <a:r>
              <a:rPr lang="tr-TR" dirty="0" smtClean="0"/>
              <a:t> migren</a:t>
            </a:r>
          </a:p>
          <a:p>
            <a:r>
              <a:rPr lang="tr-TR" dirty="0" smtClean="0"/>
              <a:t>Semptomatik safra kesesi hastalığı</a:t>
            </a:r>
          </a:p>
          <a:p>
            <a:r>
              <a:rPr lang="tr-TR" dirty="0" smtClean="0"/>
              <a:t>• Hafif siroz</a:t>
            </a:r>
          </a:p>
          <a:p>
            <a:r>
              <a:rPr lang="tr-TR" dirty="0" smtClean="0"/>
              <a:t>• KOK ile ilişkili </a:t>
            </a:r>
            <a:r>
              <a:rPr lang="tr-TR" dirty="0" err="1" smtClean="0"/>
              <a:t>kolestaz</a:t>
            </a:r>
            <a:r>
              <a:rPr lang="tr-TR" dirty="0" smtClean="0"/>
              <a:t> öyküsü</a:t>
            </a:r>
          </a:p>
          <a:p>
            <a:r>
              <a:rPr lang="tr-TR" dirty="0" smtClean="0"/>
              <a:t>• KOK metabolizmasıyla etkileşebilecek ilaç (</a:t>
            </a:r>
            <a:r>
              <a:rPr lang="tr-TR" dirty="0" err="1" smtClean="0"/>
              <a:t>antikonvülzanlar</a:t>
            </a:r>
            <a:r>
              <a:rPr lang="tr-TR" dirty="0" smtClean="0"/>
              <a:t>, bazı</a:t>
            </a:r>
          </a:p>
          <a:p>
            <a:r>
              <a:rPr lang="tr-TR" dirty="0" smtClean="0"/>
              <a:t>antibiyotikler) kullanımı – </a:t>
            </a:r>
            <a:r>
              <a:rPr lang="tr-TR" dirty="0" err="1" smtClean="0"/>
              <a:t>KOK’lerin</a:t>
            </a:r>
            <a:r>
              <a:rPr lang="tr-TR" dirty="0" smtClean="0"/>
              <a:t> etkinliklerinin antibiyotik</a:t>
            </a:r>
          </a:p>
          <a:p>
            <a:r>
              <a:rPr lang="tr-TR" dirty="0" smtClean="0"/>
              <a:t>kullanımından etkilenebileceği ileri sürülmüştür. </a:t>
            </a:r>
            <a:r>
              <a:rPr lang="tr-TR" dirty="0" err="1" smtClean="0"/>
              <a:t>Rifampisin</a:t>
            </a:r>
            <a:r>
              <a:rPr lang="tr-TR" dirty="0" smtClean="0"/>
              <a:t> gibi</a:t>
            </a:r>
          </a:p>
          <a:p>
            <a:r>
              <a:rPr lang="tr-TR" dirty="0" smtClean="0"/>
              <a:t>enzim indükleyiciler </a:t>
            </a:r>
            <a:r>
              <a:rPr lang="tr-TR" dirty="0" err="1" smtClean="0"/>
              <a:t>KOK’lerin</a:t>
            </a:r>
            <a:r>
              <a:rPr lang="tr-TR" dirty="0" smtClean="0"/>
              <a:t> etkilerini azaltabilirler, bu durumda</a:t>
            </a:r>
          </a:p>
          <a:p>
            <a:r>
              <a:rPr lang="tr-TR" dirty="0" smtClean="0"/>
              <a:t>ek </a:t>
            </a:r>
            <a:r>
              <a:rPr lang="tr-TR" dirty="0" err="1" smtClean="0"/>
              <a:t>kontraseptif</a:t>
            </a:r>
            <a:r>
              <a:rPr lang="tr-TR" dirty="0" smtClean="0"/>
              <a:t> yöntemlerin uygulanması önerilir. </a:t>
            </a:r>
            <a:r>
              <a:rPr lang="tr-TR" dirty="0" err="1" smtClean="0"/>
              <a:t>KOK’ler</a:t>
            </a:r>
            <a:r>
              <a:rPr lang="tr-TR" dirty="0" smtClean="0"/>
              <a:t> de serum</a:t>
            </a:r>
          </a:p>
          <a:p>
            <a:r>
              <a:rPr lang="tr-TR" dirty="0" err="1" smtClean="0"/>
              <a:t>lamotrijin</a:t>
            </a:r>
            <a:r>
              <a:rPr lang="tr-TR" dirty="0" smtClean="0"/>
              <a:t> düzeylerini düşürerek nöbet riskini artırabilirler, </a:t>
            </a:r>
            <a:r>
              <a:rPr lang="tr-TR" dirty="0" err="1" smtClean="0"/>
              <a:t>KOK’larla</a:t>
            </a:r>
            <a:endParaRPr lang="tr-TR" dirty="0" smtClean="0"/>
          </a:p>
          <a:p>
            <a:r>
              <a:rPr lang="tr-TR" dirty="0" smtClean="0"/>
              <a:t>eş zamanlı kullanımda </a:t>
            </a:r>
            <a:r>
              <a:rPr lang="tr-TR" dirty="0" err="1" smtClean="0"/>
              <a:t>fenitoin</a:t>
            </a:r>
            <a:r>
              <a:rPr lang="tr-TR" dirty="0" smtClean="0"/>
              <a:t>, </a:t>
            </a:r>
            <a:r>
              <a:rPr lang="tr-TR" dirty="0" err="1" smtClean="0"/>
              <a:t>barbitüratlar</a:t>
            </a:r>
            <a:r>
              <a:rPr lang="tr-TR" dirty="0" smtClean="0"/>
              <a:t>, </a:t>
            </a:r>
            <a:r>
              <a:rPr lang="tr-TR" dirty="0" err="1" smtClean="0"/>
              <a:t>primidon</a:t>
            </a:r>
            <a:r>
              <a:rPr lang="tr-TR" dirty="0" smtClean="0"/>
              <a:t> gibi bazı</a:t>
            </a:r>
          </a:p>
          <a:p>
            <a:r>
              <a:rPr lang="tr-TR" dirty="0" err="1" smtClean="0"/>
              <a:t>antikonvülsanların</a:t>
            </a:r>
            <a:r>
              <a:rPr lang="tr-TR" dirty="0" smtClean="0"/>
              <a:t> etkinliği azalabilir.27,37</a:t>
            </a:r>
          </a:p>
          <a:p>
            <a:r>
              <a:rPr lang="tr-TR" dirty="0" smtClean="0"/>
              <a:t>• Birinci derece akrabada 45 yaşından önce gelişen VTE öyküsü</a:t>
            </a:r>
          </a:p>
          <a:p>
            <a:r>
              <a:rPr lang="tr-TR" dirty="0" smtClean="0"/>
              <a:t>bulunması3</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22</a:t>
            </a:fld>
            <a:endParaRPr lang="tr-TR"/>
          </a:p>
        </p:txBody>
      </p:sp>
    </p:spTree>
    <p:extLst>
      <p:ext uri="{BB962C8B-B14F-4D97-AF65-F5344CB8AC3E}">
        <p14:creationId xmlns:p14="http://schemas.microsoft.com/office/powerpoint/2010/main" val="1459851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Benign</a:t>
            </a:r>
            <a:r>
              <a:rPr lang="tr-TR" dirty="0" smtClean="0"/>
              <a:t> meme hastalıkları ve ailede meme kanseri öyküsü olması KOK</a:t>
            </a:r>
          </a:p>
          <a:p>
            <a:r>
              <a:rPr lang="tr-TR" dirty="0" smtClean="0"/>
              <a:t>kullanımı </a:t>
            </a:r>
            <a:r>
              <a:rPr lang="tr-TR" dirty="0" err="1" smtClean="0"/>
              <a:t>kontrendike</a:t>
            </a:r>
            <a:r>
              <a:rPr lang="tr-TR" dirty="0" smtClean="0"/>
              <a:t> olarak değerlendirilmemektedir.</a:t>
            </a:r>
          </a:p>
          <a:p>
            <a:r>
              <a:rPr lang="tr-TR" dirty="0" smtClean="0"/>
              <a:t>• Hafif </a:t>
            </a:r>
            <a:r>
              <a:rPr lang="tr-TR" dirty="0" err="1" smtClean="0"/>
              <a:t>lupusu</a:t>
            </a:r>
            <a:r>
              <a:rPr lang="tr-TR" dirty="0" smtClean="0"/>
              <a:t> olan ve </a:t>
            </a:r>
            <a:r>
              <a:rPr lang="tr-TR" dirty="0" err="1" smtClean="0"/>
              <a:t>antifosfolipid</a:t>
            </a:r>
            <a:r>
              <a:rPr lang="tr-TR" dirty="0" smtClean="0"/>
              <a:t> antikorları pozitif olmayan kadınlar</a:t>
            </a:r>
          </a:p>
          <a:p>
            <a:r>
              <a:rPr lang="tr-TR" dirty="0" smtClean="0"/>
              <a:t>KOK kullanabilir.</a:t>
            </a:r>
          </a:p>
          <a:p>
            <a:r>
              <a:rPr lang="tr-TR" dirty="0" smtClean="0"/>
              <a:t>• Kırk yaş üzerinde </a:t>
            </a:r>
            <a:r>
              <a:rPr lang="tr-TR" dirty="0" err="1" smtClean="0"/>
              <a:t>kardiyovasküler</a:t>
            </a:r>
            <a:r>
              <a:rPr lang="tr-TR" dirty="0" smtClean="0"/>
              <a:t> hastalık riski artmaktadır. Sağlıklı ve</a:t>
            </a:r>
          </a:p>
          <a:p>
            <a:r>
              <a:rPr lang="tr-TR" dirty="0" smtClean="0"/>
              <a:t>sigara içmeyen kadınlar risk-yarar oranı değerlendirilmek koşuluyla</a:t>
            </a:r>
          </a:p>
          <a:p>
            <a:r>
              <a:rPr lang="tr-TR" dirty="0" smtClean="0"/>
              <a:t>menopoza kadar KOK alabilirler.</a:t>
            </a:r>
          </a:p>
          <a:p>
            <a:r>
              <a:rPr lang="tr-TR" dirty="0" smtClean="0"/>
              <a:t>• </a:t>
            </a:r>
            <a:r>
              <a:rPr lang="tr-TR" dirty="0" err="1" smtClean="0"/>
              <a:t>Hipertansif</a:t>
            </a:r>
            <a:r>
              <a:rPr lang="tr-TR" dirty="0" smtClean="0"/>
              <a:t> kadınlar, ancak kan basıncı kontrol altında ve 35 yaşından</a:t>
            </a:r>
          </a:p>
          <a:p>
            <a:r>
              <a:rPr lang="tr-TR" dirty="0" smtClean="0"/>
              <a:t>genç olmak, başka bir sağlık sorunu bulunmamak (</a:t>
            </a:r>
            <a:r>
              <a:rPr lang="tr-TR" dirty="0" err="1" smtClean="0"/>
              <a:t>endorgan</a:t>
            </a:r>
            <a:r>
              <a:rPr lang="tr-TR" dirty="0" smtClean="0"/>
              <a:t> hasarı)</a:t>
            </a:r>
          </a:p>
          <a:p>
            <a:r>
              <a:rPr lang="tr-TR" dirty="0" smtClean="0"/>
              <a:t>ve sigara içmemek koşullarıyla KOK kullanabilirler.</a:t>
            </a:r>
          </a:p>
          <a:p>
            <a:r>
              <a:rPr lang="tr-TR" dirty="0" smtClean="0"/>
              <a:t>• Diyabetik kadınlar, ancak 35 yaşından genç olmak ve hipertansiyon,</a:t>
            </a:r>
          </a:p>
          <a:p>
            <a:r>
              <a:rPr lang="tr-TR" dirty="0" err="1" smtClean="0"/>
              <a:t>nefropati</a:t>
            </a:r>
            <a:r>
              <a:rPr lang="tr-TR" dirty="0" smtClean="0"/>
              <a:t>, </a:t>
            </a:r>
            <a:r>
              <a:rPr lang="tr-TR" dirty="0" err="1" smtClean="0"/>
              <a:t>retinopati</a:t>
            </a:r>
            <a:r>
              <a:rPr lang="tr-TR" dirty="0" smtClean="0"/>
              <a:t> ve başka bir </a:t>
            </a:r>
            <a:r>
              <a:rPr lang="tr-TR" dirty="0" err="1" smtClean="0"/>
              <a:t>vasküler</a:t>
            </a:r>
            <a:r>
              <a:rPr lang="tr-TR" dirty="0" smtClean="0"/>
              <a:t> hastalıkları bulunmamak,</a:t>
            </a:r>
          </a:p>
          <a:p>
            <a:r>
              <a:rPr lang="tr-TR" dirty="0" smtClean="0"/>
              <a:t>tanı konulalı &gt;20 yıl olmamak koşuluyla KOK kullanabilirler</a:t>
            </a:r>
          </a:p>
          <a:p>
            <a:r>
              <a:rPr lang="tr-TR" dirty="0" smtClean="0"/>
              <a:t>Depresif hastaların semptomları KOK kullanımıyla ağırlaşma</a:t>
            </a:r>
          </a:p>
          <a:p>
            <a:r>
              <a:rPr lang="tr-TR" dirty="0" smtClean="0"/>
              <a:t>sergilememiştir.</a:t>
            </a:r>
          </a:p>
          <a:p>
            <a:r>
              <a:rPr lang="tr-TR" dirty="0" smtClean="0"/>
              <a:t>• Kontrol altında </a:t>
            </a:r>
            <a:r>
              <a:rPr lang="tr-TR" dirty="0" err="1" smtClean="0"/>
              <a:t>dislipidemisi</a:t>
            </a:r>
            <a:r>
              <a:rPr lang="tr-TR" dirty="0" smtClean="0"/>
              <a:t> olan çoğu kadın 35 </a:t>
            </a:r>
            <a:r>
              <a:rPr lang="tr-TR" dirty="0" err="1" smtClean="0"/>
              <a:t>mcg</a:t>
            </a:r>
            <a:r>
              <a:rPr lang="tr-TR" dirty="0" smtClean="0"/>
              <a:t> ve altı dozlarda</a:t>
            </a:r>
          </a:p>
          <a:p>
            <a:r>
              <a:rPr lang="tr-TR" dirty="0" smtClean="0"/>
              <a:t>östrojen içeren </a:t>
            </a:r>
            <a:r>
              <a:rPr lang="tr-TR" dirty="0" err="1" smtClean="0"/>
              <a:t>KOK’leri</a:t>
            </a:r>
            <a:r>
              <a:rPr lang="tr-TR" dirty="0" smtClean="0"/>
              <a:t> kullanabilir. (LDL≥160 mg/dl, trigliserid≥250</a:t>
            </a:r>
          </a:p>
          <a:p>
            <a:r>
              <a:rPr lang="tr-TR" dirty="0" smtClean="0"/>
              <a:t>mg/dl ise ve koroner arter hastalığı risk faktörleri bulunuyorsa alternatif</a:t>
            </a:r>
          </a:p>
          <a:p>
            <a:r>
              <a:rPr lang="tr-TR" dirty="0" smtClean="0"/>
              <a:t>yöntemler uygulanmalıdır.)</a:t>
            </a:r>
          </a:p>
          <a:p>
            <a:r>
              <a:rPr lang="tr-TR" dirty="0" smtClean="0"/>
              <a:t>• KOK kullanımı sırasında migren gelişirse KOK bırakılmalıdır.</a:t>
            </a:r>
          </a:p>
          <a:p>
            <a:r>
              <a:rPr lang="tr-TR" dirty="0" smtClean="0"/>
              <a:t>• 35 yaşından büyük </a:t>
            </a:r>
            <a:r>
              <a:rPr lang="tr-TR" dirty="0" err="1" smtClean="0"/>
              <a:t>obez</a:t>
            </a:r>
            <a:r>
              <a:rPr lang="tr-TR" dirty="0" smtClean="0"/>
              <a:t> kadınlarda VTE riski artışı nedeniyle </a:t>
            </a:r>
            <a:r>
              <a:rPr lang="tr-TR" dirty="0" err="1" smtClean="0"/>
              <a:t>KOK’ler</a:t>
            </a:r>
            <a:endParaRPr lang="tr-TR" dirty="0" smtClean="0"/>
          </a:p>
          <a:p>
            <a:r>
              <a:rPr lang="tr-TR" dirty="0" smtClean="0"/>
              <a:t>dikkatle kullanılmalıdır.37</a:t>
            </a:r>
          </a:p>
          <a:p>
            <a:r>
              <a:rPr lang="tr-TR" dirty="0" smtClean="0"/>
              <a:t>• VTE riski yüksek bir operasyon geçirecek olan kadınlarda </a:t>
            </a:r>
            <a:r>
              <a:rPr lang="tr-TR" dirty="0" err="1" smtClean="0"/>
              <a:t>KOK’nin</a:t>
            </a:r>
            <a:endParaRPr lang="tr-TR" dirty="0" smtClean="0"/>
          </a:p>
          <a:p>
            <a:r>
              <a:rPr lang="tr-TR" dirty="0" smtClean="0"/>
              <a:t>cerrahiden en az 4 hafta önce kesilmesi ve alternatif bir yönteme</a:t>
            </a:r>
          </a:p>
          <a:p>
            <a:r>
              <a:rPr lang="tr-TR" dirty="0" smtClean="0"/>
              <a:t>geçilmesi önerilir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23</a:t>
            </a:fld>
            <a:endParaRPr lang="tr-TR"/>
          </a:p>
        </p:txBody>
      </p:sp>
    </p:spTree>
    <p:extLst>
      <p:ext uri="{BB962C8B-B14F-4D97-AF65-F5344CB8AC3E}">
        <p14:creationId xmlns:p14="http://schemas.microsoft.com/office/powerpoint/2010/main" val="2713630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Sağlıklı ve engel olacak bir risk faktörü bulunmayan 40 yaş üstü kadınlar KOK</a:t>
            </a:r>
          </a:p>
          <a:p>
            <a:r>
              <a:rPr lang="tr-TR" dirty="0" smtClean="0"/>
              <a:t>kullanabilirler. </a:t>
            </a:r>
            <a:r>
              <a:rPr lang="tr-TR" dirty="0" err="1" smtClean="0"/>
              <a:t>KOK’ler</a:t>
            </a:r>
            <a:r>
              <a:rPr lang="tr-TR" dirty="0" smtClean="0"/>
              <a:t> </a:t>
            </a:r>
            <a:r>
              <a:rPr lang="tr-TR" dirty="0" err="1" smtClean="0"/>
              <a:t>perimenopozal</a:t>
            </a:r>
            <a:r>
              <a:rPr lang="tr-TR" dirty="0" smtClean="0"/>
              <a:t> semptomların varlığında ek yarar</a:t>
            </a:r>
          </a:p>
          <a:p>
            <a:r>
              <a:rPr lang="tr-TR" dirty="0" smtClean="0"/>
              <a:t>sağlayabilir. Bu yaş grubunda mümkün olan en düşük </a:t>
            </a:r>
            <a:r>
              <a:rPr lang="tr-TR" dirty="0" err="1" smtClean="0"/>
              <a:t>etinil</a:t>
            </a:r>
            <a:r>
              <a:rPr lang="tr-TR" dirty="0" smtClean="0"/>
              <a:t> östrojen dozlu</a:t>
            </a:r>
          </a:p>
          <a:p>
            <a:r>
              <a:rPr lang="tr-TR" dirty="0" err="1" smtClean="0"/>
              <a:t>KOK’lerin</a:t>
            </a:r>
            <a:r>
              <a:rPr lang="tr-TR" dirty="0" smtClean="0"/>
              <a:t> kullanılması tercih edilir. KOK kullanmaya başlamadan önce tam</a:t>
            </a:r>
          </a:p>
          <a:p>
            <a:r>
              <a:rPr lang="tr-TR" dirty="0" smtClean="0"/>
              <a:t>bir değerlendirme yapılmalı ve </a:t>
            </a:r>
            <a:r>
              <a:rPr lang="tr-TR" dirty="0" err="1" smtClean="0"/>
              <a:t>obezitesi</a:t>
            </a:r>
            <a:r>
              <a:rPr lang="tr-TR" dirty="0" smtClean="0"/>
              <a:t> olan, sigara içen, hipertansiyonu</a:t>
            </a:r>
          </a:p>
          <a:p>
            <a:r>
              <a:rPr lang="tr-TR" dirty="0" smtClean="0"/>
              <a:t>veya diyabeti bulunan kadınlara KOK önerilmemelidir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24</a:t>
            </a:fld>
            <a:endParaRPr lang="tr-TR"/>
          </a:p>
        </p:txBody>
      </p:sp>
    </p:spTree>
    <p:extLst>
      <p:ext uri="{BB962C8B-B14F-4D97-AF65-F5344CB8AC3E}">
        <p14:creationId xmlns:p14="http://schemas.microsoft.com/office/powerpoint/2010/main" val="930510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Adolesanlarda</a:t>
            </a:r>
            <a:r>
              <a:rPr lang="tr-TR" dirty="0" smtClean="0"/>
              <a:t> </a:t>
            </a:r>
            <a:r>
              <a:rPr lang="tr-TR" dirty="0" err="1" smtClean="0"/>
              <a:t>KOK’ler</a:t>
            </a:r>
            <a:r>
              <a:rPr lang="tr-TR" dirty="0" smtClean="0"/>
              <a:t> dünyada sıkça tercih edilen yöntemlerdendir ve</a:t>
            </a:r>
          </a:p>
          <a:p>
            <a:r>
              <a:rPr lang="tr-TR" dirty="0" smtClean="0"/>
              <a:t>tedavi uyumunu artırmak için 28 günlük (</a:t>
            </a:r>
            <a:r>
              <a:rPr lang="tr-TR" dirty="0" err="1" smtClean="0"/>
              <a:t>plasebo</a:t>
            </a:r>
            <a:r>
              <a:rPr lang="tr-TR" dirty="0" smtClean="0"/>
              <a:t> tabletleri de içeren), ara</a:t>
            </a:r>
          </a:p>
          <a:p>
            <a:r>
              <a:rPr lang="tr-TR" dirty="0" smtClean="0"/>
              <a:t>vermeksizin kullanılabilen preparatların tercih edilmesi önerilmektedir.</a:t>
            </a:r>
          </a:p>
          <a:p>
            <a:r>
              <a:rPr lang="tr-TR" dirty="0" err="1" smtClean="0"/>
              <a:t>Adolesanlarda</a:t>
            </a:r>
            <a:r>
              <a:rPr lang="tr-TR" dirty="0" smtClean="0"/>
              <a:t> karşılaşılan en büyük sorun tedavi uyumsuzluğuna</a:t>
            </a:r>
          </a:p>
          <a:p>
            <a:r>
              <a:rPr lang="tr-TR" dirty="0" smtClean="0"/>
              <a:t>bağlı yüksek gebelik oranlarıdır, bu oranın %15 kadar yüksek olabildiği</a:t>
            </a:r>
          </a:p>
          <a:p>
            <a:r>
              <a:rPr lang="tr-TR" dirty="0" smtClean="0"/>
              <a:t>bildirilmiştir.41-43 Bir çalışmada </a:t>
            </a:r>
            <a:r>
              <a:rPr lang="tr-TR" dirty="0" err="1" smtClean="0"/>
              <a:t>adolesanların</a:t>
            </a:r>
            <a:r>
              <a:rPr lang="tr-TR" dirty="0" smtClean="0"/>
              <a:t> ayda ortalama 3 kez ilaç almayı</a:t>
            </a:r>
          </a:p>
          <a:p>
            <a:r>
              <a:rPr lang="tr-TR" dirty="0" smtClean="0"/>
              <a:t>unuttuğu saptanmıştır.44 Bu nedenle eğitim ve danışmanlık çok önem taşımaktadır. Oral </a:t>
            </a:r>
            <a:r>
              <a:rPr lang="tr-TR" dirty="0" err="1" smtClean="0"/>
              <a:t>kontraseptif</a:t>
            </a:r>
            <a:r>
              <a:rPr lang="tr-TR" dirty="0" smtClean="0"/>
              <a:t> kullanımı özenle anlatılmalı ve sık takip</a:t>
            </a:r>
          </a:p>
          <a:p>
            <a:r>
              <a:rPr lang="tr-TR" dirty="0" smtClean="0"/>
              <a:t>önerilmelidir. Oral </a:t>
            </a:r>
            <a:r>
              <a:rPr lang="tr-TR" dirty="0" err="1" smtClean="0"/>
              <a:t>kontraseptifler</a:t>
            </a:r>
            <a:r>
              <a:rPr lang="tr-TR" dirty="0" smtClean="0"/>
              <a:t> özellikle düzenli adet görmek isteyen</a:t>
            </a:r>
          </a:p>
          <a:p>
            <a:r>
              <a:rPr lang="tr-TR" dirty="0" smtClean="0"/>
              <a:t>ve düzenli kullanımı ihmal etmeme konusunda motive olan gençlere</a:t>
            </a:r>
          </a:p>
          <a:p>
            <a:r>
              <a:rPr lang="tr-TR" dirty="0" smtClean="0"/>
              <a:t>önerilmelidir.41,45 </a:t>
            </a:r>
            <a:r>
              <a:rPr lang="tr-TR" dirty="0" err="1" smtClean="0"/>
              <a:t>Adolesanlarda</a:t>
            </a:r>
            <a:r>
              <a:rPr lang="tr-TR" dirty="0" smtClean="0"/>
              <a:t> kemik mineral </a:t>
            </a:r>
            <a:r>
              <a:rPr lang="tr-TR" dirty="0" err="1" smtClean="0"/>
              <a:t>dansitesini</a:t>
            </a:r>
            <a:r>
              <a:rPr lang="tr-TR" dirty="0" smtClean="0"/>
              <a:t> korumak için EE</a:t>
            </a:r>
          </a:p>
          <a:p>
            <a:r>
              <a:rPr lang="tr-TR" dirty="0" err="1" smtClean="0"/>
              <a:t>komponentinin</a:t>
            </a:r>
            <a:r>
              <a:rPr lang="tr-TR" dirty="0" smtClean="0"/>
              <a:t> 30 </a:t>
            </a:r>
            <a:r>
              <a:rPr lang="tr-TR" dirty="0" err="1" smtClean="0"/>
              <a:t>mcg</a:t>
            </a:r>
            <a:r>
              <a:rPr lang="tr-TR" dirty="0" smtClean="0"/>
              <a:t> altında olmaması önerilmektedir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25</a:t>
            </a:fld>
            <a:endParaRPr lang="tr-TR"/>
          </a:p>
        </p:txBody>
      </p:sp>
    </p:spTree>
    <p:extLst>
      <p:ext uri="{BB962C8B-B14F-4D97-AF65-F5344CB8AC3E}">
        <p14:creationId xmlns:p14="http://schemas.microsoft.com/office/powerpoint/2010/main" val="144212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KOK kullanımında özellikle ilk 3 ayda adet kanama değişiklikleri, bulantı,</a:t>
            </a:r>
          </a:p>
          <a:p>
            <a:r>
              <a:rPr lang="tr-TR" dirty="0" smtClean="0"/>
              <a:t>kilo artışı, </a:t>
            </a:r>
            <a:r>
              <a:rPr lang="tr-TR" dirty="0" err="1" smtClean="0"/>
              <a:t>duygudurum</a:t>
            </a:r>
            <a:r>
              <a:rPr lang="tr-TR" dirty="0" smtClean="0"/>
              <a:t> değişiklikleri, memelerde hassasiyet ve baş ağrısı</a:t>
            </a:r>
          </a:p>
          <a:p>
            <a:r>
              <a:rPr lang="tr-TR" dirty="0" smtClean="0"/>
              <a:t>gibi hafif yan etkiler oluşabilir. Yapılan çalışmalarda bu yan etkilerden kilo</a:t>
            </a:r>
          </a:p>
          <a:p>
            <a:r>
              <a:rPr lang="tr-TR" dirty="0" smtClean="0"/>
              <a:t>artışı ve </a:t>
            </a:r>
            <a:r>
              <a:rPr lang="tr-TR" dirty="0" err="1" smtClean="0"/>
              <a:t>duygudurum</a:t>
            </a:r>
            <a:r>
              <a:rPr lang="tr-TR" dirty="0" smtClean="0"/>
              <a:t> değişiklikleri, </a:t>
            </a:r>
            <a:r>
              <a:rPr lang="tr-TR" dirty="0" err="1" smtClean="0"/>
              <a:t>plasebodan</a:t>
            </a:r>
            <a:r>
              <a:rPr lang="tr-TR" dirty="0" smtClean="0"/>
              <a:t> farklı bulunmamıştır.</a:t>
            </a:r>
          </a:p>
          <a:p>
            <a:r>
              <a:rPr lang="tr-TR" dirty="0" smtClean="0"/>
              <a:t>Hastalar yan etkiler konusunda bilgilendirilerek KOK kullanımının</a:t>
            </a:r>
          </a:p>
          <a:p>
            <a:r>
              <a:rPr lang="tr-TR" dirty="0" smtClean="0"/>
              <a:t>bırakılması engellenebilir.19,47,49</a:t>
            </a:r>
          </a:p>
          <a:p>
            <a:r>
              <a:rPr lang="tr-TR" dirty="0" smtClean="0"/>
              <a:t>KOK kullanımıyla ilişkilendirilen sağlık riskleri ise genel olarak</a:t>
            </a:r>
          </a:p>
          <a:p>
            <a:r>
              <a:rPr lang="tr-TR" dirty="0" err="1" smtClean="0"/>
              <a:t>kardiyovasküler</a:t>
            </a:r>
            <a:r>
              <a:rPr lang="tr-TR" dirty="0" smtClean="0"/>
              <a:t> sistem ve onkoloji alanlarında gruplandırılabilir.19,27</a:t>
            </a:r>
          </a:p>
          <a:p>
            <a:r>
              <a:rPr lang="tr-TR" dirty="0" smtClean="0"/>
              <a:t>Önemli </a:t>
            </a:r>
            <a:r>
              <a:rPr lang="tr-TR" dirty="0" err="1" smtClean="0"/>
              <a:t>kardiyovasküler</a:t>
            </a:r>
            <a:r>
              <a:rPr lang="tr-TR" dirty="0" smtClean="0"/>
              <a:t> riskler arasında </a:t>
            </a:r>
            <a:r>
              <a:rPr lang="tr-TR" dirty="0" err="1" smtClean="0"/>
              <a:t>venöz</a:t>
            </a:r>
            <a:r>
              <a:rPr lang="tr-TR" dirty="0" smtClean="0"/>
              <a:t> </a:t>
            </a:r>
            <a:r>
              <a:rPr lang="tr-TR" dirty="0" err="1" smtClean="0"/>
              <a:t>tromboembolizm</a:t>
            </a:r>
            <a:r>
              <a:rPr lang="tr-TR" dirty="0" smtClean="0"/>
              <a:t>,</a:t>
            </a:r>
          </a:p>
          <a:p>
            <a:r>
              <a:rPr lang="tr-TR" dirty="0" err="1" smtClean="0"/>
              <a:t>miyokard</a:t>
            </a:r>
            <a:r>
              <a:rPr lang="tr-TR" dirty="0" smtClean="0"/>
              <a:t> </a:t>
            </a:r>
            <a:r>
              <a:rPr lang="tr-TR" dirty="0" err="1" smtClean="0"/>
              <a:t>infarktüsü</a:t>
            </a:r>
            <a:r>
              <a:rPr lang="tr-TR" dirty="0" smtClean="0"/>
              <a:t> ve inme sayılabilir. </a:t>
            </a:r>
            <a:r>
              <a:rPr lang="tr-TR" dirty="0" err="1" smtClean="0"/>
              <a:t>KOK’ler</a:t>
            </a:r>
            <a:r>
              <a:rPr lang="tr-TR" dirty="0" smtClean="0"/>
              <a:t> </a:t>
            </a:r>
            <a:r>
              <a:rPr lang="tr-TR" dirty="0" err="1" smtClean="0"/>
              <a:t>vasküler</a:t>
            </a:r>
            <a:r>
              <a:rPr lang="tr-TR" dirty="0" smtClean="0"/>
              <a:t> hastalık riskini</a:t>
            </a:r>
          </a:p>
          <a:p>
            <a:r>
              <a:rPr lang="tr-TR" dirty="0" smtClean="0"/>
              <a:t>kardiyak fonksiyonu, kan basıncını, yağ ve karbonhidrat metabolizmasını</a:t>
            </a:r>
          </a:p>
          <a:p>
            <a:r>
              <a:rPr lang="tr-TR" dirty="0" smtClean="0"/>
              <a:t>ve kan pıhtılaşmasını etkileyerek, ayrıca damar duvarı üzerindeki</a:t>
            </a:r>
          </a:p>
          <a:p>
            <a:r>
              <a:rPr lang="tr-TR" dirty="0" smtClean="0"/>
              <a:t>doğrudan etkileriyle artırabilirler. </a:t>
            </a:r>
            <a:r>
              <a:rPr lang="tr-TR" dirty="0" err="1" smtClean="0"/>
              <a:t>KOK’lerle</a:t>
            </a:r>
            <a:r>
              <a:rPr lang="tr-TR" dirty="0" smtClean="0"/>
              <a:t> ilişkilendirilen </a:t>
            </a:r>
            <a:r>
              <a:rPr lang="tr-TR" dirty="0" err="1" smtClean="0"/>
              <a:t>kardiyovasküler</a:t>
            </a:r>
            <a:endParaRPr lang="tr-TR" dirty="0" smtClean="0"/>
          </a:p>
          <a:p>
            <a:r>
              <a:rPr lang="tr-TR" dirty="0" smtClean="0"/>
              <a:t>sorunlardan </a:t>
            </a:r>
            <a:r>
              <a:rPr lang="tr-TR" dirty="0" err="1" smtClean="0"/>
              <a:t>venöz</a:t>
            </a:r>
            <a:r>
              <a:rPr lang="tr-TR" dirty="0" smtClean="0"/>
              <a:t> </a:t>
            </a:r>
            <a:r>
              <a:rPr lang="tr-TR" dirty="0" err="1" smtClean="0"/>
              <a:t>tromboembolizm</a:t>
            </a:r>
            <a:r>
              <a:rPr lang="tr-TR" dirty="0" smtClean="0"/>
              <a:t> riski, </a:t>
            </a:r>
            <a:r>
              <a:rPr lang="tr-TR" dirty="0" err="1" smtClean="0"/>
              <a:t>KOK’lerdeki</a:t>
            </a:r>
            <a:r>
              <a:rPr lang="tr-TR" dirty="0" smtClean="0"/>
              <a:t> östrojen dozunun</a:t>
            </a:r>
          </a:p>
          <a:p>
            <a:r>
              <a:rPr lang="tr-TR" dirty="0" smtClean="0"/>
              <a:t>zaman içerisinde düşürülmesiyle azalmıştır. Doğurganlık çağındaki</a:t>
            </a:r>
          </a:p>
          <a:p>
            <a:r>
              <a:rPr lang="tr-TR" dirty="0" smtClean="0"/>
              <a:t>kadınlarda 10.000’de 4-5 olan VTE </a:t>
            </a:r>
            <a:r>
              <a:rPr lang="tr-TR" dirty="0" err="1" smtClean="0"/>
              <a:t>insidansı</a:t>
            </a:r>
            <a:r>
              <a:rPr lang="tr-TR" dirty="0" smtClean="0"/>
              <a:t> KOK kullanımıyla 2 kat</a:t>
            </a:r>
          </a:p>
          <a:p>
            <a:r>
              <a:rPr lang="tr-TR" dirty="0" smtClean="0"/>
              <a:t>kadar artmaktadır. Gebelik VTE riskini 5 kat kadar artırırken, </a:t>
            </a:r>
            <a:r>
              <a:rPr lang="tr-TR" dirty="0" err="1" smtClean="0"/>
              <a:t>postpartum</a:t>
            </a:r>
            <a:endParaRPr lang="tr-TR" dirty="0" smtClean="0"/>
          </a:p>
          <a:p>
            <a:r>
              <a:rPr lang="tr-TR" dirty="0" smtClean="0"/>
              <a:t>dönemdeki artış yaklaşık 100 kat kadardır.19,27 KOK kullanan kadınlarda VTE</a:t>
            </a:r>
          </a:p>
          <a:p>
            <a:r>
              <a:rPr lang="tr-TR" dirty="0" smtClean="0"/>
              <a:t>riski kullanıma başlandıktan sonraki ilk aylarda artmakta, 4. ayda en yüksek</a:t>
            </a:r>
          </a:p>
          <a:p>
            <a:r>
              <a:rPr lang="tr-TR" dirty="0" smtClean="0"/>
              <a:t>düzeye ulaşmakta ve kullanım sürdürüldükçe azalma sergilemektedir;</a:t>
            </a:r>
          </a:p>
          <a:p>
            <a:r>
              <a:rPr lang="tr-TR" dirty="0" err="1" smtClean="0"/>
              <a:t>KOK’nin</a:t>
            </a:r>
            <a:r>
              <a:rPr lang="tr-TR" dirty="0" smtClean="0"/>
              <a:t> kesilmesiyle bazal düzeyine inmektedir.36 Kontrollü bir çalışmada</a:t>
            </a:r>
          </a:p>
          <a:p>
            <a:r>
              <a:rPr lang="tr-TR" dirty="0" err="1" smtClean="0"/>
              <a:t>desogestrel</a:t>
            </a:r>
            <a:r>
              <a:rPr lang="tr-TR" dirty="0" smtClean="0"/>
              <a:t> veya </a:t>
            </a:r>
            <a:r>
              <a:rPr lang="tr-TR" dirty="0" err="1" smtClean="0"/>
              <a:t>gestoden</a:t>
            </a:r>
            <a:r>
              <a:rPr lang="tr-TR" dirty="0" smtClean="0"/>
              <a:t> içeren </a:t>
            </a:r>
            <a:r>
              <a:rPr lang="tr-TR" dirty="0" err="1" smtClean="0"/>
              <a:t>KOK’leri</a:t>
            </a:r>
            <a:r>
              <a:rPr lang="tr-TR" dirty="0" smtClean="0"/>
              <a:t> kullanmakta olan kadınlarda</a:t>
            </a:r>
          </a:p>
          <a:p>
            <a:r>
              <a:rPr lang="tr-TR" dirty="0" err="1" smtClean="0"/>
              <a:t>etinil</a:t>
            </a:r>
            <a:r>
              <a:rPr lang="tr-TR" dirty="0" smtClean="0"/>
              <a:t> </a:t>
            </a:r>
            <a:r>
              <a:rPr lang="tr-TR" dirty="0" err="1" smtClean="0"/>
              <a:t>östradiol</a:t>
            </a:r>
            <a:r>
              <a:rPr lang="tr-TR" dirty="0" smtClean="0"/>
              <a:t> dozunun 20 </a:t>
            </a:r>
            <a:r>
              <a:rPr lang="tr-TR" dirty="0" err="1" smtClean="0"/>
              <a:t>mcg’a</a:t>
            </a:r>
            <a:r>
              <a:rPr lang="tr-TR" dirty="0" smtClean="0"/>
              <a:t> düşürülmesinin VTE riskinde %18</a:t>
            </a:r>
          </a:p>
          <a:p>
            <a:r>
              <a:rPr lang="tr-TR" dirty="0" smtClean="0"/>
              <a:t>oranında azalma sağladığı gösterilmiştir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26</a:t>
            </a:fld>
            <a:endParaRPr lang="tr-TR"/>
          </a:p>
        </p:txBody>
      </p:sp>
    </p:spTree>
    <p:extLst>
      <p:ext uri="{BB962C8B-B14F-4D97-AF65-F5344CB8AC3E}">
        <p14:creationId xmlns:p14="http://schemas.microsoft.com/office/powerpoint/2010/main" val="345428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KOK kullanan kadınlarda VTE riskinde artışıyla ilgili diğer etmenler arasında</a:t>
            </a:r>
          </a:p>
          <a:p>
            <a:r>
              <a:rPr lang="tr-TR" dirty="0" smtClean="0"/>
              <a:t>yaş, </a:t>
            </a:r>
            <a:r>
              <a:rPr lang="tr-TR" dirty="0" err="1" smtClean="0"/>
              <a:t>obezite</a:t>
            </a:r>
            <a:r>
              <a:rPr lang="tr-TR" dirty="0" smtClean="0"/>
              <a:t>, </a:t>
            </a:r>
            <a:r>
              <a:rPr lang="tr-TR" dirty="0" err="1" smtClean="0"/>
              <a:t>vaskülit</a:t>
            </a:r>
            <a:r>
              <a:rPr lang="tr-TR" dirty="0" smtClean="0"/>
              <a:t>, sigara içilmesi, ailede veya özgeçmişte VTE öyküsü</a:t>
            </a:r>
          </a:p>
          <a:p>
            <a:r>
              <a:rPr lang="tr-TR" dirty="0" smtClean="0"/>
              <a:t>ve </a:t>
            </a:r>
            <a:r>
              <a:rPr lang="tr-TR" dirty="0" err="1" smtClean="0"/>
              <a:t>trombofili</a:t>
            </a:r>
            <a:r>
              <a:rPr lang="tr-TR" dirty="0" smtClean="0"/>
              <a:t> sayılabilir. </a:t>
            </a:r>
            <a:r>
              <a:rPr lang="tr-TR" dirty="0" err="1" smtClean="0"/>
              <a:t>Tromboemboli</a:t>
            </a:r>
            <a:r>
              <a:rPr lang="tr-TR" dirty="0" smtClean="0"/>
              <a:t> riski yüksek olan bir operasyon</a:t>
            </a:r>
          </a:p>
          <a:p>
            <a:r>
              <a:rPr lang="tr-TR" dirty="0" smtClean="0"/>
              <a:t>planlanıyorsa </a:t>
            </a:r>
            <a:r>
              <a:rPr lang="tr-TR" dirty="0" err="1" smtClean="0"/>
              <a:t>KOK’nin</a:t>
            </a:r>
            <a:r>
              <a:rPr lang="tr-TR" dirty="0" smtClean="0"/>
              <a:t> </a:t>
            </a:r>
            <a:r>
              <a:rPr lang="tr-TR" dirty="0" err="1" smtClean="0"/>
              <a:t>preoperatif</a:t>
            </a:r>
            <a:r>
              <a:rPr lang="tr-TR" dirty="0" smtClean="0"/>
              <a:t> 4-6. haftada kesilmesi önerilir.19,27</a:t>
            </a:r>
          </a:p>
          <a:p>
            <a:r>
              <a:rPr lang="tr-TR" dirty="0" smtClean="0"/>
              <a:t>KOK kullanan genç kadınlarda </a:t>
            </a:r>
            <a:r>
              <a:rPr lang="tr-TR" dirty="0" err="1" smtClean="0"/>
              <a:t>miyokard</a:t>
            </a:r>
            <a:r>
              <a:rPr lang="tr-TR" dirty="0" smtClean="0"/>
              <a:t> </a:t>
            </a:r>
            <a:r>
              <a:rPr lang="tr-TR" dirty="0" err="1" smtClean="0"/>
              <a:t>infarktüsü</a:t>
            </a:r>
            <a:r>
              <a:rPr lang="tr-TR" dirty="0" smtClean="0"/>
              <a:t> riski çok düşüktür. Yaş,</a:t>
            </a:r>
          </a:p>
          <a:p>
            <a:r>
              <a:rPr lang="tr-TR" dirty="0" smtClean="0"/>
              <a:t>hipertansiyon, sigara tüketimi, diyabet, </a:t>
            </a:r>
            <a:r>
              <a:rPr lang="tr-TR" dirty="0" err="1" smtClean="0"/>
              <a:t>hiperlipidemi</a:t>
            </a:r>
            <a:r>
              <a:rPr lang="tr-TR" dirty="0" smtClean="0"/>
              <a:t> ve </a:t>
            </a:r>
            <a:r>
              <a:rPr lang="tr-TR" dirty="0" err="1" smtClean="0"/>
              <a:t>obezite</a:t>
            </a:r>
            <a:r>
              <a:rPr lang="tr-TR" dirty="0" smtClean="0"/>
              <a:t> gibi ek</a:t>
            </a:r>
          </a:p>
          <a:p>
            <a:r>
              <a:rPr lang="tr-TR" dirty="0" smtClean="0"/>
              <a:t>risk faktörleri dikkate alınmalıdır. Genç kadınlarda </a:t>
            </a:r>
            <a:r>
              <a:rPr lang="tr-TR" dirty="0" err="1" smtClean="0"/>
              <a:t>iskemik</a:t>
            </a:r>
            <a:r>
              <a:rPr lang="tr-TR" dirty="0" smtClean="0"/>
              <a:t> inme riski de</a:t>
            </a:r>
          </a:p>
          <a:p>
            <a:r>
              <a:rPr lang="tr-TR" dirty="0" smtClean="0"/>
              <a:t>çok düşüktür, ancak </a:t>
            </a:r>
            <a:r>
              <a:rPr lang="tr-TR" dirty="0" err="1" smtClean="0"/>
              <a:t>fokal</a:t>
            </a:r>
            <a:r>
              <a:rPr lang="tr-TR" dirty="0" smtClean="0"/>
              <a:t> migreni olanlarda KOK kullanımı ile 2 kat kadar</a:t>
            </a:r>
          </a:p>
          <a:p>
            <a:r>
              <a:rPr lang="tr-TR" dirty="0" smtClean="0"/>
              <a:t>artış gösterdiği saptanmıştır</a:t>
            </a:r>
          </a:p>
        </p:txBody>
      </p:sp>
      <p:sp>
        <p:nvSpPr>
          <p:cNvPr id="4" name="Slayt Numarası Yer Tutucusu 3"/>
          <p:cNvSpPr>
            <a:spLocks noGrp="1"/>
          </p:cNvSpPr>
          <p:nvPr>
            <p:ph type="sldNum" sz="quarter" idx="10"/>
          </p:nvPr>
        </p:nvSpPr>
        <p:spPr/>
        <p:txBody>
          <a:bodyPr/>
          <a:lstStyle/>
          <a:p>
            <a:fld id="{3E37AF0B-ABA2-4841-BB2C-684ABA2A6A2E}" type="slidenum">
              <a:rPr lang="tr-TR" smtClean="0"/>
              <a:t>27</a:t>
            </a:fld>
            <a:endParaRPr lang="tr-TR"/>
          </a:p>
        </p:txBody>
      </p:sp>
    </p:spTree>
    <p:extLst>
      <p:ext uri="{BB962C8B-B14F-4D97-AF65-F5344CB8AC3E}">
        <p14:creationId xmlns:p14="http://schemas.microsoft.com/office/powerpoint/2010/main" val="3674022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Hepatoselüler</a:t>
            </a:r>
            <a:r>
              <a:rPr lang="tr-TR" dirty="0" smtClean="0"/>
              <a:t> adenom riskinin uzun süreyle ve yüksek doz </a:t>
            </a:r>
            <a:r>
              <a:rPr lang="tr-TR" dirty="0" err="1" smtClean="0"/>
              <a:t>etinil</a:t>
            </a:r>
            <a:endParaRPr lang="tr-TR" dirty="0" smtClean="0"/>
          </a:p>
          <a:p>
            <a:r>
              <a:rPr lang="tr-TR" dirty="0" err="1" smtClean="0"/>
              <a:t>östradiol</a:t>
            </a:r>
            <a:r>
              <a:rPr lang="tr-TR" dirty="0" smtClean="0"/>
              <a:t> kullanan hastalarda arttığı düşünülmektedir. Klinik pratikte KOK</a:t>
            </a:r>
          </a:p>
          <a:p>
            <a:r>
              <a:rPr lang="tr-TR" dirty="0" smtClean="0"/>
              <a:t>kullanan bir hastada </a:t>
            </a:r>
            <a:r>
              <a:rPr lang="tr-TR" dirty="0" err="1" smtClean="0"/>
              <a:t>hepatoselüler</a:t>
            </a:r>
            <a:r>
              <a:rPr lang="tr-TR" dirty="0" smtClean="0"/>
              <a:t> adenom görülmesi durumunda KOK</a:t>
            </a:r>
          </a:p>
          <a:p>
            <a:r>
              <a:rPr lang="tr-TR" dirty="0" smtClean="0"/>
              <a:t>uygulamasının sonlandırılması önerilir. </a:t>
            </a:r>
            <a:r>
              <a:rPr lang="tr-TR" dirty="0" err="1" smtClean="0"/>
              <a:t>KOK’lerle</a:t>
            </a:r>
            <a:r>
              <a:rPr lang="tr-TR" dirty="0" smtClean="0"/>
              <a:t> (</a:t>
            </a:r>
            <a:r>
              <a:rPr lang="tr-TR" dirty="0" err="1" smtClean="0"/>
              <a:t>invazif</a:t>
            </a:r>
            <a:r>
              <a:rPr lang="tr-TR" dirty="0" smtClean="0"/>
              <a:t> </a:t>
            </a:r>
            <a:r>
              <a:rPr lang="tr-TR" dirty="0" err="1" smtClean="0"/>
              <a:t>servikal</a:t>
            </a:r>
            <a:r>
              <a:rPr lang="tr-TR" dirty="0" smtClean="0"/>
              <a:t> kanser</a:t>
            </a:r>
          </a:p>
          <a:p>
            <a:r>
              <a:rPr lang="tr-TR" dirty="0" smtClean="0"/>
              <a:t>dışındaki) kanserler arasındaki ilişkinin araştırıldığı 2 büyük çalışmada</a:t>
            </a:r>
          </a:p>
          <a:p>
            <a:r>
              <a:rPr lang="tr-TR" dirty="0" smtClean="0"/>
              <a:t>kanser riskinde artış görülmemiştir. Yapılan çalışmalarda </a:t>
            </a:r>
            <a:r>
              <a:rPr lang="tr-TR" dirty="0" err="1" smtClean="0"/>
              <a:t>KOK’lerin</a:t>
            </a:r>
            <a:r>
              <a:rPr lang="tr-TR" dirty="0" smtClean="0"/>
              <a:t> meme</a:t>
            </a:r>
          </a:p>
          <a:p>
            <a:r>
              <a:rPr lang="tr-TR" dirty="0" smtClean="0"/>
              <a:t>kanseri üzerinde etkisi olmadığı veya marjinal bir etkisi olabileceği</a:t>
            </a:r>
          </a:p>
          <a:p>
            <a:r>
              <a:rPr lang="tr-TR" dirty="0" smtClean="0"/>
              <a:t>sonucuna varılmıştır. Yirmi beş yaşında KOK kullanmaya başlanan 10.000</a:t>
            </a:r>
          </a:p>
          <a:p>
            <a:r>
              <a:rPr lang="tr-TR" dirty="0" smtClean="0"/>
              <a:t>kadında 10 yıl içinde 44 yerine 49 meme kanseri görülebilmektedir.</a:t>
            </a:r>
          </a:p>
          <a:p>
            <a:r>
              <a:rPr lang="tr-TR" dirty="0" smtClean="0"/>
              <a:t>Risk artışı KOK bırakıldıktan sonraki 10 yıl içinde ortadan kalkmaktadır.</a:t>
            </a:r>
          </a:p>
          <a:p>
            <a:r>
              <a:rPr lang="tr-TR" dirty="0" smtClean="0"/>
              <a:t>Epidemiyolojik çalışmalarda oral </a:t>
            </a:r>
            <a:r>
              <a:rPr lang="tr-TR" dirty="0" err="1" smtClean="0"/>
              <a:t>kontraseptif</a:t>
            </a:r>
            <a:r>
              <a:rPr lang="tr-TR" dirty="0" smtClean="0"/>
              <a:t> kullanımı ile meme kanseri</a:t>
            </a:r>
          </a:p>
          <a:p>
            <a:r>
              <a:rPr lang="tr-TR" dirty="0" smtClean="0"/>
              <a:t>riski arasında bir ilişki gösterilememiştir. Yakın tarihli iki çalışmada da</a:t>
            </a:r>
          </a:p>
          <a:p>
            <a:r>
              <a:rPr lang="tr-TR" dirty="0" smtClean="0"/>
              <a:t>oral </a:t>
            </a:r>
            <a:r>
              <a:rPr lang="tr-TR" dirty="0" err="1" smtClean="0"/>
              <a:t>kontraseptiflerle</a:t>
            </a:r>
            <a:r>
              <a:rPr lang="tr-TR" dirty="0" smtClean="0"/>
              <a:t> meme kanseri riski artışı arasında bir ilişki ortaya</a:t>
            </a:r>
          </a:p>
          <a:p>
            <a:r>
              <a:rPr lang="tr-TR" dirty="0" smtClean="0"/>
              <a:t>konamamıştır.51-53 HPV enfeksiyonu olan ve KOK kullanan kadınlarda</a:t>
            </a:r>
          </a:p>
          <a:p>
            <a:r>
              <a:rPr lang="tr-TR" dirty="0" err="1" smtClean="0"/>
              <a:t>serviks</a:t>
            </a:r>
            <a:r>
              <a:rPr lang="tr-TR" dirty="0" smtClean="0"/>
              <a:t> kanseri riskinin artabildiğini gösteren çalışmalar bulunmaktadır.</a:t>
            </a:r>
          </a:p>
          <a:p>
            <a:r>
              <a:rPr lang="tr-TR" dirty="0" smtClean="0"/>
              <a:t>KOK kullanan kadınlarda </a:t>
            </a:r>
            <a:r>
              <a:rPr lang="tr-TR" dirty="0" err="1" smtClean="0"/>
              <a:t>over</a:t>
            </a:r>
            <a:r>
              <a:rPr lang="tr-TR" dirty="0" smtClean="0"/>
              <a:t> kanseri </a:t>
            </a:r>
            <a:r>
              <a:rPr lang="tr-TR" dirty="0" err="1" smtClean="0"/>
              <a:t>insidansında</a:t>
            </a:r>
            <a:r>
              <a:rPr lang="tr-TR" dirty="0" smtClean="0"/>
              <a:t> %30 ile %50 oranında</a:t>
            </a:r>
          </a:p>
          <a:p>
            <a:r>
              <a:rPr lang="tr-TR" dirty="0" smtClean="0"/>
              <a:t>azalma görülmekte ve bu koruyucu etki KOK kesildikten sonra yıllarca</a:t>
            </a:r>
          </a:p>
          <a:p>
            <a:r>
              <a:rPr lang="tr-TR" dirty="0" smtClean="0"/>
              <a:t>devam etmektedir. </a:t>
            </a:r>
            <a:r>
              <a:rPr lang="tr-TR" dirty="0" err="1" smtClean="0"/>
              <a:t>Endometriyum</a:t>
            </a:r>
            <a:r>
              <a:rPr lang="tr-TR" dirty="0" smtClean="0"/>
              <a:t> kanseri </a:t>
            </a:r>
            <a:r>
              <a:rPr lang="tr-TR" dirty="0" err="1" smtClean="0"/>
              <a:t>insidansı</a:t>
            </a:r>
            <a:r>
              <a:rPr lang="tr-TR" dirty="0" smtClean="0"/>
              <a:t> da yaklaşık %50</a:t>
            </a:r>
          </a:p>
          <a:p>
            <a:r>
              <a:rPr lang="tr-TR" dirty="0" smtClean="0"/>
              <a:t>oranında azalma sergilemektedir ve KOK kesildikten sonra en az 15 yıl</a:t>
            </a:r>
          </a:p>
          <a:p>
            <a:r>
              <a:rPr lang="tr-TR" dirty="0" smtClean="0"/>
              <a:t>sürmektedir. </a:t>
            </a:r>
            <a:r>
              <a:rPr lang="tr-TR" dirty="0" err="1" smtClean="0"/>
              <a:t>KOK’ler</a:t>
            </a:r>
            <a:r>
              <a:rPr lang="tr-TR" dirty="0" smtClean="0"/>
              <a:t> </a:t>
            </a:r>
            <a:r>
              <a:rPr lang="tr-TR" dirty="0" err="1" smtClean="0"/>
              <a:t>kolorektal</a:t>
            </a:r>
            <a:r>
              <a:rPr lang="tr-TR" dirty="0" smtClean="0"/>
              <a:t> kanser riskinde %20-30 oranında azalma</a:t>
            </a:r>
          </a:p>
          <a:p>
            <a:r>
              <a:rPr lang="tr-TR" dirty="0" smtClean="0"/>
              <a:t>sağlamaktadır. Sonuç olarak KOK kullanımının genel kanser riskinde artışa</a:t>
            </a:r>
          </a:p>
          <a:p>
            <a:r>
              <a:rPr lang="tr-TR" dirty="0" smtClean="0"/>
              <a:t>neden olmadığı söylenebilir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28</a:t>
            </a:fld>
            <a:endParaRPr lang="tr-TR"/>
          </a:p>
        </p:txBody>
      </p:sp>
    </p:spTree>
    <p:extLst>
      <p:ext uri="{BB962C8B-B14F-4D97-AF65-F5344CB8AC3E}">
        <p14:creationId xmlns:p14="http://schemas.microsoft.com/office/powerpoint/2010/main" val="239823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Etinil</a:t>
            </a:r>
            <a:r>
              <a:rPr lang="tr-TR" dirty="0" smtClean="0"/>
              <a:t> </a:t>
            </a:r>
            <a:r>
              <a:rPr lang="tr-TR" dirty="0" err="1" smtClean="0"/>
              <a:t>östradiol</a:t>
            </a:r>
            <a:r>
              <a:rPr lang="tr-TR" dirty="0" smtClean="0"/>
              <a:t>, barsak duvarında </a:t>
            </a:r>
            <a:r>
              <a:rPr lang="tr-TR" dirty="0" err="1" smtClean="0"/>
              <a:t>sülfatlanır</a:t>
            </a:r>
            <a:r>
              <a:rPr lang="tr-TR" dirty="0" smtClean="0"/>
              <a:t>, karaciğerde </a:t>
            </a:r>
            <a:r>
              <a:rPr lang="tr-TR" dirty="0" err="1" smtClean="0"/>
              <a:t>sitokrom</a:t>
            </a:r>
            <a:endParaRPr lang="tr-TR" dirty="0" smtClean="0"/>
          </a:p>
          <a:p>
            <a:r>
              <a:rPr lang="tr-TR" dirty="0" smtClean="0"/>
              <a:t>P450 sistemiyle </a:t>
            </a:r>
            <a:r>
              <a:rPr lang="tr-TR" dirty="0" err="1" smtClean="0"/>
              <a:t>hidroksillenir</a:t>
            </a:r>
            <a:r>
              <a:rPr lang="tr-TR" dirty="0" smtClean="0"/>
              <a:t>, </a:t>
            </a:r>
            <a:r>
              <a:rPr lang="tr-TR" dirty="0" err="1" smtClean="0"/>
              <a:t>glukuronidlerle</a:t>
            </a:r>
            <a:r>
              <a:rPr lang="tr-TR" dirty="0" smtClean="0"/>
              <a:t> </a:t>
            </a:r>
            <a:r>
              <a:rPr lang="tr-TR" dirty="0" err="1" smtClean="0"/>
              <a:t>konjuge</a:t>
            </a:r>
            <a:r>
              <a:rPr lang="tr-TR" dirty="0" smtClean="0"/>
              <a:t> olur ve</a:t>
            </a:r>
          </a:p>
          <a:p>
            <a:r>
              <a:rPr lang="tr-TR" dirty="0" err="1" smtClean="0"/>
              <a:t>enterohepatik</a:t>
            </a:r>
            <a:r>
              <a:rPr lang="tr-TR" dirty="0" smtClean="0"/>
              <a:t> dolaşıma katılır.54 KOK’lerle oluşan ilaç etkileşimlerinin</a:t>
            </a:r>
          </a:p>
          <a:p>
            <a:r>
              <a:rPr lang="tr-TR" dirty="0" smtClean="0"/>
              <a:t>%5’ten azının gebelikle sonuçlandığı ileri sürülmüştür.55 </a:t>
            </a:r>
            <a:r>
              <a:rPr lang="tr-TR" dirty="0" err="1" smtClean="0"/>
              <a:t>KOK’ler</a:t>
            </a:r>
            <a:r>
              <a:rPr lang="tr-TR" dirty="0" smtClean="0"/>
              <a:t> </a:t>
            </a:r>
            <a:r>
              <a:rPr lang="tr-TR" dirty="0" err="1" smtClean="0"/>
              <a:t>fenitoin</a:t>
            </a:r>
            <a:endParaRPr lang="tr-TR" dirty="0" smtClean="0"/>
          </a:p>
          <a:p>
            <a:r>
              <a:rPr lang="tr-TR" dirty="0" smtClean="0"/>
              <a:t>konsantrasyonunu etkileyebileceği için konsantrasyon takibi önemlidir.</a:t>
            </a:r>
          </a:p>
          <a:p>
            <a:r>
              <a:rPr lang="tr-TR" dirty="0" smtClean="0"/>
              <a:t>Antibiyotiklerle KOK etkileşimi tartışmalı bir konudur; </a:t>
            </a:r>
            <a:r>
              <a:rPr lang="tr-TR" dirty="0" err="1" smtClean="0"/>
              <a:t>rifampisin</a:t>
            </a:r>
            <a:r>
              <a:rPr lang="tr-TR" dirty="0" smtClean="0"/>
              <a:t> ve</a:t>
            </a:r>
          </a:p>
          <a:p>
            <a:r>
              <a:rPr lang="tr-TR" dirty="0" err="1" smtClean="0"/>
              <a:t>griseofulvin</a:t>
            </a:r>
            <a:r>
              <a:rPr lang="tr-TR" dirty="0" smtClean="0"/>
              <a:t> dışında önemli bir etkileşim gösterilmemiş ve az sayıda</a:t>
            </a:r>
          </a:p>
          <a:p>
            <a:r>
              <a:rPr lang="tr-TR" dirty="0" smtClean="0"/>
              <a:t>kişide etkileşim olabileceği düşünülmüştür. Genel olarak </a:t>
            </a:r>
            <a:r>
              <a:rPr lang="tr-TR" dirty="0" err="1" smtClean="0"/>
              <a:t>rifampisin</a:t>
            </a:r>
            <a:r>
              <a:rPr lang="tr-TR" dirty="0" smtClean="0"/>
              <a:t> ve</a:t>
            </a:r>
          </a:p>
          <a:p>
            <a:r>
              <a:rPr lang="tr-TR" dirty="0" err="1" smtClean="0"/>
              <a:t>griseofulvin</a:t>
            </a:r>
            <a:r>
              <a:rPr lang="tr-TR" dirty="0" smtClean="0"/>
              <a:t> dışındaki antibiyotiklerde </a:t>
            </a:r>
            <a:r>
              <a:rPr lang="tr-TR" dirty="0" err="1" smtClean="0"/>
              <a:t>KOK’lerin</a:t>
            </a:r>
            <a:r>
              <a:rPr lang="tr-TR" dirty="0" smtClean="0"/>
              <a:t> birlikte kullanımında ek</a:t>
            </a:r>
          </a:p>
          <a:p>
            <a:r>
              <a:rPr lang="tr-TR" dirty="0" smtClean="0"/>
              <a:t>bir öneride bulunulması gerekli görülmemektedir.19,56 KOK’lerle birlikte</a:t>
            </a:r>
          </a:p>
          <a:p>
            <a:r>
              <a:rPr lang="tr-TR" dirty="0" smtClean="0"/>
              <a:t>kullanılan bazı ilaçlar </a:t>
            </a:r>
            <a:r>
              <a:rPr lang="tr-TR" dirty="0" err="1" smtClean="0"/>
              <a:t>kontraseptif</a:t>
            </a:r>
            <a:r>
              <a:rPr lang="tr-TR" dirty="0" smtClean="0"/>
              <a:t> başarısızlığa neden olabilir, bazı ilaçlarda</a:t>
            </a:r>
          </a:p>
          <a:p>
            <a:r>
              <a:rPr lang="tr-TR" dirty="0" smtClean="0"/>
              <a:t>etkide ve </a:t>
            </a:r>
            <a:r>
              <a:rPr lang="tr-TR" dirty="0" err="1" smtClean="0"/>
              <a:t>östrojenik</a:t>
            </a:r>
            <a:r>
              <a:rPr lang="tr-TR" dirty="0" smtClean="0"/>
              <a:t> yan etkilerde artışa yol açabilir. </a:t>
            </a:r>
            <a:r>
              <a:rPr lang="tr-TR" dirty="0" err="1" smtClean="0"/>
              <a:t>KOK’ler</a:t>
            </a:r>
            <a:r>
              <a:rPr lang="tr-TR" dirty="0" smtClean="0"/>
              <a:t> de bazı ilaçların</a:t>
            </a:r>
          </a:p>
          <a:p>
            <a:r>
              <a:rPr lang="tr-TR" dirty="0" err="1" smtClean="0"/>
              <a:t>klirensini</a:t>
            </a:r>
            <a:r>
              <a:rPr lang="tr-TR" dirty="0" smtClean="0"/>
              <a:t> azaltarak etkilerini artırabilirler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29</a:t>
            </a:fld>
            <a:endParaRPr lang="tr-TR"/>
          </a:p>
        </p:txBody>
      </p:sp>
    </p:spTree>
    <p:extLst>
      <p:ext uri="{BB962C8B-B14F-4D97-AF65-F5344CB8AC3E}">
        <p14:creationId xmlns:p14="http://schemas.microsoft.com/office/powerpoint/2010/main" val="192836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KOK önermeden önce hastada bulunabilecek </a:t>
            </a:r>
            <a:r>
              <a:rPr lang="tr-TR" dirty="0" err="1" smtClean="0"/>
              <a:t>kontrendikasyonlar</a:t>
            </a:r>
            <a:endParaRPr lang="tr-TR" dirty="0" smtClean="0"/>
          </a:p>
          <a:p>
            <a:r>
              <a:rPr lang="tr-TR" dirty="0" smtClean="0"/>
              <a:t>sorgulanmalı, sigara öyküsü ve ilaç kullanımı soruşturulmalıdır. Fizik</a:t>
            </a:r>
          </a:p>
          <a:p>
            <a:r>
              <a:rPr lang="tr-TR" dirty="0" smtClean="0"/>
              <a:t>muayenede kan basıncı ölçümü yapılmalıdır. Bu başvurunun </a:t>
            </a:r>
            <a:r>
              <a:rPr lang="tr-TR" dirty="0" err="1" smtClean="0"/>
              <a:t>servikal</a:t>
            </a:r>
            <a:endParaRPr lang="tr-TR" dirty="0" smtClean="0"/>
          </a:p>
          <a:p>
            <a:r>
              <a:rPr lang="tr-TR" dirty="0" err="1" smtClean="0"/>
              <a:t>smear</a:t>
            </a:r>
            <a:r>
              <a:rPr lang="tr-TR" dirty="0" smtClean="0"/>
              <a:t> alınması için bir fırsat olduğu unutulmamalıdır. Hastaya </a:t>
            </a:r>
            <a:r>
              <a:rPr lang="tr-TR" dirty="0" err="1" smtClean="0"/>
              <a:t>KOK’un</a:t>
            </a:r>
            <a:endParaRPr lang="tr-TR" dirty="0" smtClean="0"/>
          </a:p>
          <a:p>
            <a:r>
              <a:rPr lang="tr-TR" dirty="0" smtClean="0"/>
              <a:t>doğru kullanımının yanı sıra, olası yan etkiler ve ne zaman başvurması</a:t>
            </a:r>
          </a:p>
          <a:p>
            <a:r>
              <a:rPr lang="tr-TR" dirty="0" smtClean="0"/>
              <a:t>gerektiği anlatılmalı ve doz atlarsa ne yapması gerektiği açıklanmalıdır.19,27</a:t>
            </a:r>
          </a:p>
          <a:p>
            <a:r>
              <a:rPr lang="tr-TR" dirty="0" smtClean="0"/>
              <a:t>Kapsamlı bir danışmanlık, </a:t>
            </a:r>
            <a:r>
              <a:rPr lang="tr-TR" dirty="0" err="1" smtClean="0"/>
              <a:t>kontraseptif</a:t>
            </a:r>
            <a:r>
              <a:rPr lang="tr-TR" dirty="0" smtClean="0"/>
              <a:t> yöntem başarısını ve yöntem</a:t>
            </a:r>
          </a:p>
          <a:p>
            <a:r>
              <a:rPr lang="tr-TR" dirty="0" smtClean="0"/>
              <a:t>devamlılığını arttıracaktır. Danışmanlık sadece sağlık hizmetini sunan</a:t>
            </a:r>
          </a:p>
          <a:p>
            <a:r>
              <a:rPr lang="tr-TR" dirty="0" smtClean="0"/>
              <a:t>kişinin bilgi vermesi şeklinde değil, kadının yöntemle ilgili sorularını</a:t>
            </a:r>
          </a:p>
          <a:p>
            <a:r>
              <a:rPr lang="tr-TR" dirty="0" smtClean="0"/>
              <a:t>yanıtlayacak, bu konudaki yanlış inanış veya korkuları giderecek şekilde</a:t>
            </a:r>
          </a:p>
          <a:p>
            <a:r>
              <a:rPr lang="tr-TR" dirty="0" smtClean="0"/>
              <a:t>interaktif olarak yapılmalıdır.</a:t>
            </a:r>
          </a:p>
          <a:p>
            <a:r>
              <a:rPr lang="tr-TR" dirty="0" smtClean="0"/>
              <a:t>KOK tercihi hasta özellikleri dikkate alınarak, farklı ürünlerin ek</a:t>
            </a:r>
          </a:p>
          <a:p>
            <a:r>
              <a:rPr lang="tr-TR" dirty="0" smtClean="0"/>
              <a:t>avantajlarından da yararlanabilecek şekilde gerçekleştirilmelidir. İlk kez</a:t>
            </a:r>
          </a:p>
          <a:p>
            <a:r>
              <a:rPr lang="tr-TR" dirty="0" smtClean="0"/>
              <a:t>KOK kullanacak olan kadınlarda düşük doz (20 </a:t>
            </a:r>
            <a:r>
              <a:rPr lang="tr-TR" dirty="0" err="1" smtClean="0"/>
              <a:t>mcg</a:t>
            </a:r>
            <a:r>
              <a:rPr lang="tr-TR" dirty="0" smtClean="0"/>
              <a:t>) </a:t>
            </a:r>
            <a:r>
              <a:rPr lang="tr-TR" dirty="0" err="1" smtClean="0"/>
              <a:t>etinil</a:t>
            </a:r>
            <a:r>
              <a:rPr lang="tr-TR" dirty="0" smtClean="0"/>
              <a:t> </a:t>
            </a:r>
            <a:r>
              <a:rPr lang="tr-TR" dirty="0" err="1" smtClean="0"/>
              <a:t>östradiol</a:t>
            </a:r>
            <a:r>
              <a:rPr lang="tr-TR" dirty="0" smtClean="0"/>
              <a:t> içeren</a:t>
            </a:r>
          </a:p>
          <a:p>
            <a:r>
              <a:rPr lang="tr-TR" dirty="0" smtClean="0"/>
              <a:t>bir preparatın kullanılması tercih edilir.19</a:t>
            </a:r>
          </a:p>
          <a:p>
            <a:r>
              <a:rPr lang="tr-TR" dirty="0" smtClean="0"/>
              <a:t>Doğum sonrası dönemde emziren kadınlarda 6 ay süreyle KOK kullanımı</a:t>
            </a:r>
          </a:p>
          <a:p>
            <a:r>
              <a:rPr lang="tr-TR" dirty="0" smtClean="0"/>
              <a:t>önerilmez, emzirmeyenlerde 3 hafta geçmesi gereklidir. Birinci ve 2.</a:t>
            </a:r>
          </a:p>
          <a:p>
            <a:r>
              <a:rPr lang="tr-TR" dirty="0" err="1" smtClean="0"/>
              <a:t>trimestrde</a:t>
            </a:r>
            <a:r>
              <a:rPr lang="tr-TR" dirty="0" smtClean="0"/>
              <a:t> düşük yapan veya isteğe bağlı gebeliği sonlandırılan hastalarda</a:t>
            </a:r>
          </a:p>
          <a:p>
            <a:r>
              <a:rPr lang="tr-TR" dirty="0" smtClean="0"/>
              <a:t>ise </a:t>
            </a:r>
            <a:r>
              <a:rPr lang="tr-TR" dirty="0" err="1" smtClean="0"/>
              <a:t>KOK’ye</a:t>
            </a:r>
            <a:r>
              <a:rPr lang="tr-TR" dirty="0" smtClean="0"/>
              <a:t> hemen, veya ilk 7 gün içerisinde başlanabilir.36 </a:t>
            </a:r>
            <a:r>
              <a:rPr lang="tr-TR" dirty="0" err="1" smtClean="0"/>
              <a:t>Amenoreik</a:t>
            </a:r>
            <a:endParaRPr lang="tr-TR" dirty="0" smtClean="0"/>
          </a:p>
          <a:p>
            <a:r>
              <a:rPr lang="tr-TR" dirty="0" smtClean="0"/>
              <a:t>kadınlarda gebe olmadığından emin olunduktan sonra </a:t>
            </a:r>
            <a:r>
              <a:rPr lang="tr-TR" dirty="0" err="1" smtClean="0"/>
              <a:t>KOK’a</a:t>
            </a:r>
            <a:r>
              <a:rPr lang="tr-TR" dirty="0" smtClean="0"/>
              <a:t> hemen</a:t>
            </a:r>
          </a:p>
          <a:p>
            <a:r>
              <a:rPr lang="tr-TR" dirty="0" smtClean="0"/>
              <a:t>başlanabilir, yalnız ilk 7 gün ek bir </a:t>
            </a:r>
            <a:r>
              <a:rPr lang="tr-TR" dirty="0" err="1" smtClean="0"/>
              <a:t>kontraseptif</a:t>
            </a:r>
            <a:r>
              <a:rPr lang="tr-TR" dirty="0" smtClean="0"/>
              <a:t> yöntem (kondom </a:t>
            </a:r>
            <a:r>
              <a:rPr lang="tr-TR" dirty="0" err="1" smtClean="0"/>
              <a:t>vb</a:t>
            </a:r>
            <a:r>
              <a:rPr lang="tr-TR" dirty="0" smtClean="0"/>
              <a:t>)</a:t>
            </a:r>
          </a:p>
          <a:p>
            <a:r>
              <a:rPr lang="tr-TR" dirty="0" smtClean="0"/>
              <a:t>kullanılmalıdır. </a:t>
            </a:r>
          </a:p>
          <a:p>
            <a:r>
              <a:rPr lang="tr-TR" dirty="0" smtClean="0"/>
              <a:t>KOK kullanımına </a:t>
            </a:r>
            <a:r>
              <a:rPr lang="tr-TR" dirty="0" err="1" smtClean="0"/>
              <a:t>menstrüel</a:t>
            </a:r>
            <a:r>
              <a:rPr lang="tr-TR" dirty="0" smtClean="0"/>
              <a:t> </a:t>
            </a:r>
            <a:r>
              <a:rPr lang="tr-TR" dirty="0" err="1" smtClean="0"/>
              <a:t>siklusün</a:t>
            </a:r>
            <a:r>
              <a:rPr lang="tr-TR" dirty="0" smtClean="0"/>
              <a:t> ilk 5 günü içerisinde, tercihen 1. günü</a:t>
            </a:r>
          </a:p>
          <a:p>
            <a:r>
              <a:rPr lang="tr-TR" dirty="0" smtClean="0"/>
              <a:t>başlanır; bu durumda ilk aydan itibaren </a:t>
            </a:r>
            <a:r>
              <a:rPr lang="tr-TR" dirty="0" err="1" smtClean="0"/>
              <a:t>kontrasepsiyon</a:t>
            </a:r>
            <a:r>
              <a:rPr lang="tr-TR" dirty="0" smtClean="0"/>
              <a:t> sağlanmaktadır.</a:t>
            </a:r>
          </a:p>
          <a:p>
            <a:r>
              <a:rPr lang="tr-TR" dirty="0" smtClean="0"/>
              <a:t>Ayrıca özellikle gençlerde tedavi uyumunu artırmak için kullanıma</a:t>
            </a:r>
          </a:p>
          <a:p>
            <a:r>
              <a:rPr lang="tr-TR" dirty="0" smtClean="0"/>
              <a:t>muayene sırasında başlanması da önerilmektedir. Muayenede gebelik</a:t>
            </a:r>
          </a:p>
          <a:p>
            <a:r>
              <a:rPr lang="tr-TR" dirty="0" smtClean="0"/>
              <a:t>olasılığını elendikten sonra ilk hap alınır, ancak ilk hafta boyunca ikinci bir</a:t>
            </a:r>
          </a:p>
          <a:p>
            <a:r>
              <a:rPr lang="tr-TR" dirty="0" err="1" smtClean="0"/>
              <a:t>kontrasepsiyon</a:t>
            </a:r>
            <a:r>
              <a:rPr lang="tr-TR" dirty="0" smtClean="0"/>
              <a:t> yöntemi uygulanması önerilmektedir. Bu yöntemlerle ara</a:t>
            </a:r>
          </a:p>
          <a:p>
            <a:r>
              <a:rPr lang="tr-TR" dirty="0" smtClean="0"/>
              <a:t>kanama ve diğer yan etkilerde artış saptanmamıştır.19,60-62</a:t>
            </a:r>
          </a:p>
          <a:p>
            <a:r>
              <a:rPr lang="tr-TR" dirty="0" smtClean="0"/>
              <a:t>KOK kullanımına ara verilmesi gerektiği konusunda yaygın bir yanlış</a:t>
            </a:r>
          </a:p>
          <a:p>
            <a:r>
              <a:rPr lang="tr-TR" dirty="0" smtClean="0"/>
              <a:t>inanç bulunmaktadır. Bu konuda bilgilendirme yapılması gereklidir. Ara</a:t>
            </a:r>
          </a:p>
          <a:p>
            <a:r>
              <a:rPr lang="tr-TR" dirty="0" smtClean="0"/>
              <a:t>vermenin gebelikle sonuçlanma olasılığı aktarılmalı ve tıbbi olarak ara</a:t>
            </a:r>
          </a:p>
          <a:p>
            <a:r>
              <a:rPr lang="tr-TR" dirty="0" smtClean="0"/>
              <a:t>verme gereği olmadığı belirtilmelidir.19,63</a:t>
            </a:r>
          </a:p>
          <a:p>
            <a:r>
              <a:rPr lang="tr-TR" dirty="0" smtClean="0"/>
              <a:t>21 gün süreli KOK kullanan kadınlara 7 günden uzun ara vermemeleri</a:t>
            </a:r>
          </a:p>
          <a:p>
            <a:r>
              <a:rPr lang="tr-TR" dirty="0" smtClean="0"/>
              <a:t>mutlaka belirtilmelidir.19,64</a:t>
            </a:r>
          </a:p>
          <a:p>
            <a:r>
              <a:rPr lang="tr-TR" dirty="0" smtClean="0"/>
              <a:t>28 tablet içeren haplarda ise kutu bittiğinde ara vermeden ertesi gün yeni</a:t>
            </a:r>
          </a:p>
          <a:p>
            <a:r>
              <a:rPr lang="tr-TR" dirty="0" smtClean="0"/>
              <a:t>kutuya başlamak gerektiği açıklanmalıdır.</a:t>
            </a:r>
          </a:p>
          <a:p>
            <a:r>
              <a:rPr lang="tr-TR" dirty="0" smtClean="0"/>
              <a:t>Hastalara KOK kullanımını unuttuklarında, uygulanmakta olan</a:t>
            </a:r>
          </a:p>
          <a:p>
            <a:r>
              <a:rPr lang="tr-TR" dirty="0" err="1" smtClean="0"/>
              <a:t>kontraseptifin</a:t>
            </a:r>
            <a:r>
              <a:rPr lang="tr-TR" dirty="0" smtClean="0"/>
              <a:t> özelliğine göre ne yapmaları gerektiği mutlaka</a:t>
            </a:r>
          </a:p>
          <a:p>
            <a:r>
              <a:rPr lang="tr-TR" dirty="0" smtClean="0"/>
              <a:t>anlatılmalıdır.27,64</a:t>
            </a:r>
          </a:p>
          <a:p>
            <a:r>
              <a:rPr lang="tr-TR" dirty="0" smtClean="0"/>
              <a:t>KOK kullanımı sırasında hastanın ilacı aldıktan sonraki 2 saat içerisinde</a:t>
            </a:r>
          </a:p>
          <a:p>
            <a:r>
              <a:rPr lang="tr-TR" dirty="0" smtClean="0"/>
              <a:t>kusması veya ilacın </a:t>
            </a:r>
            <a:r>
              <a:rPr lang="tr-TR" dirty="0" err="1" smtClean="0"/>
              <a:t>absorbsiyonunu</a:t>
            </a:r>
            <a:r>
              <a:rPr lang="tr-TR" dirty="0" smtClean="0"/>
              <a:t> engelleyecek şekilde </a:t>
            </a:r>
            <a:r>
              <a:rPr lang="tr-TR" dirty="0" err="1" smtClean="0"/>
              <a:t>diyare</a:t>
            </a:r>
            <a:r>
              <a:rPr lang="tr-TR" dirty="0" smtClean="0"/>
              <a:t> olması,</a:t>
            </a:r>
          </a:p>
          <a:p>
            <a:r>
              <a:rPr lang="tr-TR" dirty="0" smtClean="0"/>
              <a:t>KOK’ların etkinliğini azaltarak, istenmeyen bir gebeliğe yol açabilir. Bu</a:t>
            </a:r>
          </a:p>
          <a:p>
            <a:r>
              <a:rPr lang="tr-TR" dirty="0" smtClean="0"/>
              <a:t>durumlarda hastaya ek bir korunma yöntemi kullanması (kondom gibi)</a:t>
            </a:r>
          </a:p>
          <a:p>
            <a:r>
              <a:rPr lang="tr-TR" dirty="0" smtClean="0"/>
              <a:t>önerilmelidir.</a:t>
            </a:r>
          </a:p>
          <a:p>
            <a:r>
              <a:rPr lang="tr-TR" dirty="0" smtClean="0"/>
              <a:t>Tüm danışmanlıklarda kadınlara acil </a:t>
            </a:r>
            <a:r>
              <a:rPr lang="tr-TR" dirty="0" err="1" smtClean="0"/>
              <a:t>kontrasepsiyon</a:t>
            </a:r>
            <a:r>
              <a:rPr lang="tr-TR" dirty="0" smtClean="0"/>
              <a:t> la ilgili bilgilendirilme</a:t>
            </a:r>
          </a:p>
          <a:p>
            <a:r>
              <a:rPr lang="tr-TR" dirty="0" smtClean="0"/>
              <a:t>yapılmalı, hapı unutma veya </a:t>
            </a:r>
            <a:r>
              <a:rPr lang="tr-TR" dirty="0" err="1" smtClean="0"/>
              <a:t>KOK’un</a:t>
            </a:r>
            <a:r>
              <a:rPr lang="tr-TR" dirty="0" smtClean="0"/>
              <a:t> </a:t>
            </a:r>
            <a:r>
              <a:rPr lang="tr-TR" dirty="0" err="1" smtClean="0"/>
              <a:t>absorbsiyonunu</a:t>
            </a:r>
            <a:r>
              <a:rPr lang="tr-TR" dirty="0" smtClean="0"/>
              <a:t> engelleyecek bir</a:t>
            </a:r>
          </a:p>
          <a:p>
            <a:r>
              <a:rPr lang="tr-TR" dirty="0" smtClean="0"/>
              <a:t>durum geliştiğinde öncelikle ek bir yöntemle korunmaları gerektiği, eğer</a:t>
            </a:r>
          </a:p>
          <a:p>
            <a:r>
              <a:rPr lang="tr-TR" dirty="0" smtClean="0"/>
              <a:t>bu dönemde korunmasız cinsel ilişkide bulunmuşlarsa acil </a:t>
            </a:r>
            <a:r>
              <a:rPr lang="tr-TR" dirty="0" err="1" smtClean="0"/>
              <a:t>kontrasepsiyon</a:t>
            </a:r>
            <a:endParaRPr lang="tr-TR" dirty="0" smtClean="0"/>
          </a:p>
          <a:p>
            <a:r>
              <a:rPr lang="tr-TR" dirty="0" smtClean="0"/>
              <a:t>kullanabilecekleri açıklanmalıdır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30</a:t>
            </a:fld>
            <a:endParaRPr lang="tr-TR"/>
          </a:p>
        </p:txBody>
      </p:sp>
    </p:spTree>
    <p:extLst>
      <p:ext uri="{BB962C8B-B14F-4D97-AF65-F5344CB8AC3E}">
        <p14:creationId xmlns:p14="http://schemas.microsoft.com/office/powerpoint/2010/main" val="377542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E37AF0B-ABA2-4841-BB2C-684ABA2A6A2E}" type="slidenum">
              <a:rPr lang="tr-TR" smtClean="0"/>
              <a:t>9</a:t>
            </a:fld>
            <a:endParaRPr lang="tr-TR"/>
          </a:p>
        </p:txBody>
      </p:sp>
    </p:spTree>
    <p:extLst>
      <p:ext uri="{BB962C8B-B14F-4D97-AF65-F5344CB8AC3E}">
        <p14:creationId xmlns:p14="http://schemas.microsoft.com/office/powerpoint/2010/main" val="2926547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21 gün süreli KOK kullanan kadınlara 7 günden uzun ara vermemeleri</a:t>
            </a:r>
          </a:p>
          <a:p>
            <a:r>
              <a:rPr lang="tr-TR" dirty="0" smtClean="0"/>
              <a:t>mutlaka belirtilmelidir.19,64</a:t>
            </a:r>
          </a:p>
          <a:p>
            <a:r>
              <a:rPr lang="tr-TR" dirty="0" smtClean="0"/>
              <a:t>28 tablet içeren haplarda ise kutu bittiğinde ara vermeden ertesi gün yeni</a:t>
            </a:r>
          </a:p>
          <a:p>
            <a:r>
              <a:rPr lang="tr-TR" dirty="0" smtClean="0"/>
              <a:t>kutuya başlamak gerektiği açıklanmalıdır.</a:t>
            </a:r>
          </a:p>
          <a:p>
            <a:r>
              <a:rPr lang="tr-TR" dirty="0" smtClean="0"/>
              <a:t>Hastalara KOK kullanımını unuttuklarında, uygulanmakta olan</a:t>
            </a:r>
          </a:p>
          <a:p>
            <a:r>
              <a:rPr lang="tr-TR" dirty="0" err="1" smtClean="0"/>
              <a:t>kontraseptifin</a:t>
            </a:r>
            <a:r>
              <a:rPr lang="tr-TR" dirty="0" smtClean="0"/>
              <a:t> özelliğine göre ne yapmaları gerektiği mutlaka</a:t>
            </a:r>
          </a:p>
          <a:p>
            <a:r>
              <a:rPr lang="tr-TR" dirty="0" smtClean="0"/>
              <a:t>anlatılmalıdır.27,64</a:t>
            </a:r>
          </a:p>
          <a:p>
            <a:r>
              <a:rPr lang="tr-TR" dirty="0" smtClean="0"/>
              <a:t>KOK kullanımı sırasında hastanın ilacı aldıktan sonraki 2 saat içerisinde</a:t>
            </a:r>
          </a:p>
          <a:p>
            <a:r>
              <a:rPr lang="tr-TR" dirty="0" smtClean="0"/>
              <a:t>kusması veya ilacın </a:t>
            </a:r>
            <a:r>
              <a:rPr lang="tr-TR" dirty="0" err="1" smtClean="0"/>
              <a:t>absorbsiyonunu</a:t>
            </a:r>
            <a:r>
              <a:rPr lang="tr-TR" dirty="0" smtClean="0"/>
              <a:t> engelleyecek şekilde </a:t>
            </a:r>
            <a:r>
              <a:rPr lang="tr-TR" dirty="0" err="1" smtClean="0"/>
              <a:t>diyare</a:t>
            </a:r>
            <a:r>
              <a:rPr lang="tr-TR" dirty="0" smtClean="0"/>
              <a:t> olması,</a:t>
            </a:r>
          </a:p>
          <a:p>
            <a:r>
              <a:rPr lang="tr-TR" dirty="0" err="1" smtClean="0"/>
              <a:t>KOK’ların</a:t>
            </a:r>
            <a:r>
              <a:rPr lang="tr-TR" dirty="0" smtClean="0"/>
              <a:t> etkinliğini azaltarak, istenmeyen bir gebeliğe yol açabilir. Bu</a:t>
            </a:r>
          </a:p>
          <a:p>
            <a:r>
              <a:rPr lang="tr-TR" dirty="0" smtClean="0"/>
              <a:t>durumlarda hastaya ek bir korunma yöntemi kullanması (kondom gibi)</a:t>
            </a:r>
          </a:p>
          <a:p>
            <a:r>
              <a:rPr lang="tr-TR" dirty="0" smtClean="0"/>
              <a:t>önerilmelidir.</a:t>
            </a:r>
          </a:p>
          <a:p>
            <a:r>
              <a:rPr lang="tr-TR" dirty="0" smtClean="0"/>
              <a:t>Tüm danışmanlıklarda kadınlara acil </a:t>
            </a:r>
            <a:r>
              <a:rPr lang="tr-TR" dirty="0" err="1" smtClean="0"/>
              <a:t>kontrasepsiyon</a:t>
            </a:r>
            <a:r>
              <a:rPr lang="tr-TR" dirty="0" smtClean="0"/>
              <a:t> la ilgili bilgilendirilme</a:t>
            </a:r>
          </a:p>
          <a:p>
            <a:r>
              <a:rPr lang="tr-TR" dirty="0" smtClean="0"/>
              <a:t>yapılmalı, hapı unutma veya </a:t>
            </a:r>
            <a:r>
              <a:rPr lang="tr-TR" dirty="0" err="1" smtClean="0"/>
              <a:t>KOK’un</a:t>
            </a:r>
            <a:r>
              <a:rPr lang="tr-TR" dirty="0" smtClean="0"/>
              <a:t> </a:t>
            </a:r>
            <a:r>
              <a:rPr lang="tr-TR" dirty="0" err="1" smtClean="0"/>
              <a:t>absorbsiyonunu</a:t>
            </a:r>
            <a:r>
              <a:rPr lang="tr-TR" dirty="0" smtClean="0"/>
              <a:t> engelleyecek bir</a:t>
            </a:r>
          </a:p>
          <a:p>
            <a:r>
              <a:rPr lang="tr-TR" dirty="0" smtClean="0"/>
              <a:t>durum geliştiğinde öncelikle ek bir yöntemle korunmaları gerektiği, eğer</a:t>
            </a:r>
          </a:p>
          <a:p>
            <a:r>
              <a:rPr lang="tr-TR" dirty="0" smtClean="0"/>
              <a:t>bu dönemde korunmasız cinsel ilişkide bulunmuşlarsa acil </a:t>
            </a:r>
            <a:r>
              <a:rPr lang="tr-TR" dirty="0" err="1" smtClean="0"/>
              <a:t>kontrasepsiyon</a:t>
            </a:r>
            <a:endParaRPr lang="tr-TR" dirty="0" smtClean="0"/>
          </a:p>
          <a:p>
            <a:r>
              <a:rPr lang="tr-TR" dirty="0" smtClean="0"/>
              <a:t>kullanabilecekleri açıklanmalıdır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31</a:t>
            </a:fld>
            <a:endParaRPr lang="tr-TR"/>
          </a:p>
        </p:txBody>
      </p:sp>
    </p:spTree>
    <p:extLst>
      <p:ext uri="{BB962C8B-B14F-4D97-AF65-F5344CB8AC3E}">
        <p14:creationId xmlns:p14="http://schemas.microsoft.com/office/powerpoint/2010/main" val="1775104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Ara kanama-lekelenmeler: Klinik çalışmalarda KOK ile bildirilen</a:t>
            </a:r>
          </a:p>
          <a:p>
            <a:r>
              <a:rPr lang="tr-TR" dirty="0" smtClean="0"/>
              <a:t>kanama düzensizlik oranları farklılık sergilemektedir, genellikle kanamalar</a:t>
            </a:r>
          </a:p>
          <a:p>
            <a:r>
              <a:rPr lang="tr-TR" dirty="0" smtClean="0"/>
              <a:t>zamanla azalma sergiler.73-76 Hastalara </a:t>
            </a:r>
            <a:r>
              <a:rPr lang="tr-TR" dirty="0" err="1" smtClean="0"/>
              <a:t>KOK’yi</a:t>
            </a:r>
            <a:r>
              <a:rPr lang="tr-TR" dirty="0" smtClean="0"/>
              <a:t> değiştirmek yerine bu</a:t>
            </a:r>
          </a:p>
          <a:p>
            <a:r>
              <a:rPr lang="tr-TR" dirty="0" smtClean="0"/>
              <a:t>yan etkinin çok büyük oranda geçici olduğunu anlatmak doğru olur.</a:t>
            </a:r>
          </a:p>
          <a:p>
            <a:r>
              <a:rPr lang="tr-TR" dirty="0" smtClean="0"/>
              <a:t>Kanamalar 3 aydan uzun sürerse ya da KOK kullanımı sırasında ileri</a:t>
            </a:r>
          </a:p>
          <a:p>
            <a:r>
              <a:rPr lang="tr-TR" dirty="0" smtClean="0"/>
              <a:t>dönemlerde başlarsa diğer kanama nedenleri araştırılmalıdır. KOK ile</a:t>
            </a:r>
          </a:p>
          <a:p>
            <a:r>
              <a:rPr lang="tr-TR" dirty="0" smtClean="0"/>
              <a:t>ilişkili olabilecek neden düzensiz kullanım ve </a:t>
            </a:r>
            <a:r>
              <a:rPr lang="tr-TR" dirty="0" err="1" smtClean="0"/>
              <a:t>antikonvülsan</a:t>
            </a:r>
            <a:r>
              <a:rPr lang="tr-TR" dirty="0" smtClean="0"/>
              <a:t> ve </a:t>
            </a:r>
            <a:r>
              <a:rPr lang="tr-TR" dirty="0" err="1" smtClean="0"/>
              <a:t>rifampin</a:t>
            </a:r>
            <a:endParaRPr lang="tr-TR" dirty="0" smtClean="0"/>
          </a:p>
          <a:p>
            <a:r>
              <a:rPr lang="tr-TR" dirty="0" smtClean="0"/>
              <a:t>gibi eşzamanlı ilaç kullanımıdır. 19,77 Uzun süredir KOK kullanan kadınlarda</a:t>
            </a:r>
          </a:p>
          <a:p>
            <a:r>
              <a:rPr lang="tr-TR" dirty="0" smtClean="0"/>
              <a:t>ortaya çıkan ara kanamaların %29’a kadar çıkan bir oranında </a:t>
            </a:r>
            <a:r>
              <a:rPr lang="tr-TR" dirty="0" err="1" smtClean="0"/>
              <a:t>Chlamydia</a:t>
            </a:r>
            <a:endParaRPr lang="tr-TR" dirty="0" smtClean="0"/>
          </a:p>
          <a:p>
            <a:r>
              <a:rPr lang="tr-TR" dirty="0" smtClean="0"/>
              <a:t>enfeksiyonu saptanmıştır, bu nedenle </a:t>
            </a:r>
            <a:r>
              <a:rPr lang="tr-TR" dirty="0" err="1" smtClean="0"/>
              <a:t>Chlamydia</a:t>
            </a:r>
            <a:r>
              <a:rPr lang="tr-TR" dirty="0" smtClean="0"/>
              <a:t> testi yapılması doğru</a:t>
            </a:r>
          </a:p>
          <a:p>
            <a:r>
              <a:rPr lang="tr-TR" dirty="0" smtClean="0"/>
              <a:t>olur.77 Ara kanama durumunda diğer nedenler elendikten sonra hastaya</a:t>
            </a:r>
          </a:p>
          <a:p>
            <a:r>
              <a:rPr lang="tr-TR" dirty="0" smtClean="0"/>
              <a:t>KOK kullanımı tekrar açıklanmalı ve düzenli kullanım vurgulanmalıdır. Ara</a:t>
            </a:r>
          </a:p>
          <a:p>
            <a:r>
              <a:rPr lang="tr-TR" dirty="0" smtClean="0"/>
              <a:t>kanamalar sigara içilmesiyle de ilgili olabileceği için içiliyorsa sigaranın</a:t>
            </a:r>
          </a:p>
          <a:p>
            <a:r>
              <a:rPr lang="tr-TR" dirty="0" smtClean="0"/>
              <a:t>bırakılması önerilmelidir. Yeni başlayan veya inatçı kanamada kısa süreli</a:t>
            </a:r>
          </a:p>
          <a:p>
            <a:r>
              <a:rPr lang="tr-TR" dirty="0" smtClean="0"/>
              <a:t>oral östrojen uygulanabilir (7 gün süreyle 1.25 mg </a:t>
            </a:r>
            <a:r>
              <a:rPr lang="tr-TR" dirty="0" err="1" smtClean="0"/>
              <a:t>konjuge</a:t>
            </a:r>
            <a:r>
              <a:rPr lang="tr-TR" dirty="0" smtClean="0"/>
              <a:t> östrojen veya</a:t>
            </a:r>
          </a:p>
          <a:p>
            <a:r>
              <a:rPr lang="tr-TR" dirty="0" smtClean="0"/>
              <a:t>2 mg 17beta </a:t>
            </a:r>
            <a:r>
              <a:rPr lang="tr-TR" dirty="0" err="1" smtClean="0"/>
              <a:t>östradiol</a:t>
            </a:r>
            <a:r>
              <a:rPr lang="tr-TR" dirty="0" smtClean="0"/>
              <a:t>). İyileşme görülmezse farklı sentetik </a:t>
            </a:r>
            <a:r>
              <a:rPr lang="tr-TR" dirty="0" err="1" smtClean="0"/>
              <a:t>progesteron</a:t>
            </a:r>
            <a:endParaRPr lang="tr-TR" dirty="0" smtClean="0"/>
          </a:p>
          <a:p>
            <a:r>
              <a:rPr lang="tr-TR" dirty="0" smtClean="0"/>
              <a:t>içeriğine sahip bir </a:t>
            </a:r>
            <a:r>
              <a:rPr lang="tr-TR" dirty="0" err="1" smtClean="0"/>
              <a:t>KOK’ye</a:t>
            </a:r>
            <a:r>
              <a:rPr lang="tr-TR" dirty="0" smtClean="0"/>
              <a:t> geçilebilir.19</a:t>
            </a:r>
          </a:p>
          <a:p>
            <a:r>
              <a:rPr lang="tr-TR" dirty="0" err="1" smtClean="0"/>
              <a:t>Amenore</a:t>
            </a:r>
            <a:r>
              <a:rPr lang="tr-TR" dirty="0" smtClean="0"/>
              <a:t>: KOK kullanan kadınların %2-3’ünde </a:t>
            </a:r>
            <a:r>
              <a:rPr lang="tr-TR" dirty="0" err="1" smtClean="0"/>
              <a:t>amenore</a:t>
            </a:r>
            <a:r>
              <a:rPr lang="tr-TR" dirty="0" smtClean="0"/>
              <a:t> oluşur.78 KOK</a:t>
            </a:r>
          </a:p>
          <a:p>
            <a:r>
              <a:rPr lang="tr-TR" dirty="0" smtClean="0"/>
              <a:t>kullanan kadınlarda ortaya çıkan </a:t>
            </a:r>
            <a:r>
              <a:rPr lang="tr-TR" dirty="0" err="1" smtClean="0"/>
              <a:t>amenore</a:t>
            </a:r>
            <a:r>
              <a:rPr lang="tr-TR" dirty="0" smtClean="0"/>
              <a:t> tehlikeli bir durum değildir,</a:t>
            </a:r>
          </a:p>
          <a:p>
            <a:r>
              <a:rPr lang="tr-TR" dirty="0" smtClean="0"/>
              <a:t>ancak gebelik olasılığının elenmesi gerekir. </a:t>
            </a:r>
            <a:r>
              <a:rPr lang="tr-TR" dirty="0" err="1" smtClean="0"/>
              <a:t>Amenore</a:t>
            </a:r>
            <a:r>
              <a:rPr lang="tr-TR" dirty="0" smtClean="0"/>
              <a:t> hastayı rahatsız</a:t>
            </a:r>
          </a:p>
          <a:p>
            <a:r>
              <a:rPr lang="tr-TR" dirty="0" smtClean="0"/>
              <a:t>ediyorsa 10 gün süreyle ek östrojen kullanılabilir (0.625-1.25 mg </a:t>
            </a:r>
            <a:r>
              <a:rPr lang="tr-TR" dirty="0" err="1" smtClean="0"/>
              <a:t>konjuge</a:t>
            </a:r>
            <a:endParaRPr lang="tr-TR" dirty="0" smtClean="0"/>
          </a:p>
          <a:p>
            <a:r>
              <a:rPr lang="tr-TR" dirty="0" smtClean="0"/>
              <a:t>östrojen veya 1-2 mg 17beta </a:t>
            </a:r>
            <a:r>
              <a:rPr lang="tr-TR" dirty="0" err="1" smtClean="0"/>
              <a:t>estradiol</a:t>
            </a:r>
            <a:r>
              <a:rPr lang="tr-TR" dirty="0" smtClean="0"/>
              <a:t>) veya farklı bir preparata geçilebilir.19</a:t>
            </a:r>
          </a:p>
          <a:p>
            <a:r>
              <a:rPr lang="tr-TR" dirty="0" smtClean="0"/>
              <a:t>Gebelik: KOK kullanmakta olan bir kadın hamile kalırsa KOK kullanımının</a:t>
            </a:r>
          </a:p>
          <a:p>
            <a:r>
              <a:rPr lang="tr-TR" dirty="0" smtClean="0"/>
              <a:t>hemen bırakılması gerekir. Kadına gebelik başlangıcında KOK kullanmış</a:t>
            </a:r>
          </a:p>
          <a:p>
            <a:r>
              <a:rPr lang="tr-TR" dirty="0" smtClean="0"/>
              <a:t>olmanın doğum </a:t>
            </a:r>
            <a:r>
              <a:rPr lang="tr-TR" dirty="0" err="1" smtClean="0"/>
              <a:t>defekti</a:t>
            </a:r>
            <a:r>
              <a:rPr lang="tr-TR" dirty="0" smtClean="0"/>
              <a:t> riskinde artışa neden olmadığı anlatılmalıdır.19,79</a:t>
            </a:r>
          </a:p>
          <a:p>
            <a:r>
              <a:rPr lang="tr-TR" dirty="0" smtClean="0"/>
              <a:t>Memelerde hassasiyet (</a:t>
            </a:r>
            <a:r>
              <a:rPr lang="tr-TR" dirty="0" err="1" smtClean="0"/>
              <a:t>mastalji</a:t>
            </a:r>
            <a:r>
              <a:rPr lang="tr-TR" dirty="0" smtClean="0"/>
              <a:t>): Memelerde hassasiyet genellikle</a:t>
            </a:r>
          </a:p>
          <a:p>
            <a:r>
              <a:rPr lang="tr-TR" dirty="0" smtClean="0"/>
              <a:t>KOK kullanmaya başladıktan sonraki birkaç ay içinde hafifleyerek kaybolur.</a:t>
            </a:r>
          </a:p>
          <a:p>
            <a:r>
              <a:rPr lang="tr-TR" dirty="0" smtClean="0"/>
              <a:t>Kafein alımının azaltılması ve düşük doz östrojen içerikli KOK kullanılması</a:t>
            </a:r>
          </a:p>
          <a:p>
            <a:r>
              <a:rPr lang="tr-TR" dirty="0" smtClean="0"/>
              <a:t>yarar sağlar.80</a:t>
            </a:r>
          </a:p>
          <a:p>
            <a:r>
              <a:rPr lang="tr-TR" dirty="0" smtClean="0"/>
              <a:t>Bulantı: Bulantı da </a:t>
            </a:r>
            <a:r>
              <a:rPr lang="tr-TR" dirty="0" err="1" smtClean="0"/>
              <a:t>KOK’lerin</a:t>
            </a:r>
            <a:r>
              <a:rPr lang="tr-TR" dirty="0" smtClean="0"/>
              <a:t> kullanımı süresince genellikle azalan bir yan</a:t>
            </a:r>
          </a:p>
          <a:p>
            <a:r>
              <a:rPr lang="tr-TR" dirty="0" smtClean="0"/>
              <a:t>etkidir. KOK’nin yemeklerde veya yatarken alınması bulantıyı azaltır. Düşük</a:t>
            </a:r>
          </a:p>
          <a:p>
            <a:r>
              <a:rPr lang="tr-TR" dirty="0" smtClean="0"/>
              <a:t>doz östrojen içerikli KOK kullanılması yarar sağlar.74,80</a:t>
            </a:r>
          </a:p>
          <a:p>
            <a:r>
              <a:rPr lang="tr-TR" dirty="0" err="1" smtClean="0"/>
              <a:t>Kloazma</a:t>
            </a:r>
            <a:r>
              <a:rPr lang="tr-TR" dirty="0" smtClean="0"/>
              <a:t>: KOK kullanımı sırasında </a:t>
            </a:r>
            <a:r>
              <a:rPr lang="tr-TR" dirty="0" err="1" smtClean="0"/>
              <a:t>kloazma</a:t>
            </a:r>
            <a:r>
              <a:rPr lang="tr-TR" dirty="0" smtClean="0"/>
              <a:t> oluşabilir. Bu durumda</a:t>
            </a:r>
          </a:p>
          <a:p>
            <a:r>
              <a:rPr lang="tr-TR" dirty="0" smtClean="0"/>
              <a:t>başka bir </a:t>
            </a:r>
            <a:r>
              <a:rPr lang="tr-TR" dirty="0" err="1" smtClean="0"/>
              <a:t>KOK’ye</a:t>
            </a:r>
            <a:r>
              <a:rPr lang="tr-TR" dirty="0" smtClean="0"/>
              <a:t> geçilmesi yarar sağlamaz. Cilt renklenmesinin artmasını</a:t>
            </a:r>
          </a:p>
          <a:p>
            <a:r>
              <a:rPr lang="tr-TR" dirty="0" smtClean="0"/>
              <a:t>engellemek için, güneşten koruyucu önlem alınması gereklidir.80</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32</a:t>
            </a:fld>
            <a:endParaRPr lang="tr-TR"/>
          </a:p>
        </p:txBody>
      </p:sp>
    </p:spTree>
    <p:extLst>
      <p:ext uri="{BB962C8B-B14F-4D97-AF65-F5344CB8AC3E}">
        <p14:creationId xmlns:p14="http://schemas.microsoft.com/office/powerpoint/2010/main" val="3740221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Yedi gün ara verilen (21+7) KOK alınması unutulduğunda</a:t>
            </a:r>
          </a:p>
          <a:p>
            <a:r>
              <a:rPr lang="tr-TR" dirty="0" smtClean="0"/>
              <a:t>Bir hap unutulursa 24 saat içinde hemen bir tablet alınarak uygulamaya</a:t>
            </a:r>
          </a:p>
          <a:p>
            <a:r>
              <a:rPr lang="tr-TR" dirty="0" smtClean="0"/>
              <a:t>önerilen şekilde devam edilir.</a:t>
            </a:r>
          </a:p>
          <a:p>
            <a:r>
              <a:rPr lang="tr-TR" dirty="0" smtClean="0"/>
              <a:t>Birden fazla hap unutulursa:</a:t>
            </a:r>
          </a:p>
          <a:p>
            <a:r>
              <a:rPr lang="tr-TR" dirty="0" smtClean="0"/>
              <a:t>• İlk hafta: Unutulan son hap hemen alınarak uygulamaya önerilen</a:t>
            </a:r>
          </a:p>
          <a:p>
            <a:r>
              <a:rPr lang="tr-TR" dirty="0" smtClean="0"/>
              <a:t>şekilde devam edilir (aynı günde 2 KOK alınabilir), sonraki 7 gün süreyle</a:t>
            </a:r>
          </a:p>
          <a:p>
            <a:r>
              <a:rPr lang="tr-TR" dirty="0" smtClean="0"/>
              <a:t>ek </a:t>
            </a:r>
            <a:r>
              <a:rPr lang="tr-TR" dirty="0" err="1" smtClean="0"/>
              <a:t>kontraseptif</a:t>
            </a:r>
            <a:r>
              <a:rPr lang="tr-TR" dirty="0" smtClean="0"/>
              <a:t> yöntem uygulanır, son 5 gün içinde korunmasız cinsel</a:t>
            </a:r>
          </a:p>
          <a:p>
            <a:r>
              <a:rPr lang="tr-TR" dirty="0" smtClean="0"/>
              <a:t>32 33</a:t>
            </a:r>
          </a:p>
          <a:p>
            <a:r>
              <a:rPr lang="tr-TR" dirty="0" smtClean="0"/>
              <a:t>ilişki söz konusu ise acil </a:t>
            </a:r>
            <a:r>
              <a:rPr lang="tr-TR" dirty="0" err="1" smtClean="0"/>
              <a:t>kontrasepsiyon</a:t>
            </a:r>
            <a:r>
              <a:rPr lang="tr-TR" dirty="0" smtClean="0"/>
              <a:t> yapılır.</a:t>
            </a:r>
          </a:p>
          <a:p>
            <a:r>
              <a:rPr lang="tr-TR" dirty="0" smtClean="0"/>
              <a:t>• İkinci veya üçüncü hafta:</a:t>
            </a:r>
          </a:p>
          <a:p>
            <a:r>
              <a:rPr lang="tr-TR" dirty="0" smtClean="0"/>
              <a:t>• 3’ten az hap unutulduysa: Unutulan son hap hemen alınarak</a:t>
            </a:r>
          </a:p>
          <a:p>
            <a:r>
              <a:rPr lang="tr-TR" dirty="0" smtClean="0"/>
              <a:t>uygulamaya önerilen şekilde devam edilir (aynı günde 2 KOK</a:t>
            </a:r>
          </a:p>
          <a:p>
            <a:r>
              <a:rPr lang="tr-TR" dirty="0" smtClean="0"/>
              <a:t>alınabilir), sonraki pakete başlarken ara verilmez.</a:t>
            </a:r>
          </a:p>
          <a:p>
            <a:r>
              <a:rPr lang="tr-TR" dirty="0" smtClean="0"/>
              <a:t>• En az 3 hap unutulduysa: Unutulan son hap hemen alınarak uy</a:t>
            </a:r>
          </a:p>
          <a:p>
            <a:r>
              <a:rPr lang="tr-TR" dirty="0" err="1" smtClean="0"/>
              <a:t>gulamaya</a:t>
            </a:r>
            <a:r>
              <a:rPr lang="tr-TR" dirty="0" smtClean="0"/>
              <a:t> önerilen şekilde devam edilir (aynı günde 2 KOK</a:t>
            </a:r>
          </a:p>
          <a:p>
            <a:r>
              <a:rPr lang="tr-TR" dirty="0" smtClean="0"/>
              <a:t>alınabilir) sonraki pakete başlarken ara verilmez, 7 gün süreyle</a:t>
            </a:r>
          </a:p>
          <a:p>
            <a:r>
              <a:rPr lang="tr-TR" dirty="0" smtClean="0"/>
              <a:t>ek </a:t>
            </a:r>
            <a:r>
              <a:rPr lang="tr-TR" dirty="0" err="1" smtClean="0"/>
              <a:t>kontraseptif</a:t>
            </a:r>
            <a:r>
              <a:rPr lang="tr-TR" dirty="0" smtClean="0"/>
              <a:t> yöntem uygulanır ve son 5 gün içinde korun</a:t>
            </a:r>
          </a:p>
          <a:p>
            <a:r>
              <a:rPr lang="tr-TR" dirty="0" smtClean="0"/>
              <a:t>masız cinsel ilişki söz konusu ise acil </a:t>
            </a:r>
            <a:r>
              <a:rPr lang="tr-TR" dirty="0" err="1" smtClean="0"/>
              <a:t>kontrasepsiyon</a:t>
            </a:r>
            <a:r>
              <a:rPr lang="tr-TR" dirty="0" smtClean="0"/>
              <a:t> yapılır.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33</a:t>
            </a:fld>
            <a:endParaRPr lang="tr-TR"/>
          </a:p>
        </p:txBody>
      </p:sp>
    </p:spTree>
    <p:extLst>
      <p:ext uri="{BB962C8B-B14F-4D97-AF65-F5344CB8AC3E}">
        <p14:creationId xmlns:p14="http://schemas.microsoft.com/office/powerpoint/2010/main" val="2655286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Ara verilmeden uygulanan (24+4) KOK alınması unutulduğunda</a:t>
            </a:r>
          </a:p>
          <a:p>
            <a:r>
              <a:rPr lang="tr-TR" dirty="0" smtClean="0"/>
              <a:t>Plasebo tabletlerinin alınması unutulduğunda, unutulan tabletin atılması</a:t>
            </a:r>
          </a:p>
          <a:p>
            <a:r>
              <a:rPr lang="tr-TR" dirty="0" smtClean="0"/>
              <a:t>yeterlidir.</a:t>
            </a:r>
          </a:p>
          <a:p>
            <a:r>
              <a:rPr lang="tr-TR" dirty="0" smtClean="0"/>
              <a:t>Hormon içeren tabletlerin alınması 12 saatten kısa süreyle unutulursa,</a:t>
            </a:r>
          </a:p>
          <a:p>
            <a:r>
              <a:rPr lang="tr-TR" dirty="0" smtClean="0"/>
              <a:t>tablet hemen alınmalı ve sonraki tabletler her zamanki gibi alınmaya</a:t>
            </a:r>
          </a:p>
          <a:p>
            <a:r>
              <a:rPr lang="tr-TR" dirty="0" smtClean="0"/>
              <a:t>devam edilmelidir. 12 saatten fazla gecikme olmuşsa </a:t>
            </a:r>
            <a:r>
              <a:rPr lang="tr-TR" dirty="0" err="1" smtClean="0"/>
              <a:t>kontraseptif</a:t>
            </a:r>
            <a:r>
              <a:rPr lang="tr-TR" dirty="0" smtClean="0"/>
              <a:t> etkinlik</a:t>
            </a:r>
          </a:p>
          <a:p>
            <a:r>
              <a:rPr lang="tr-TR" dirty="0" smtClean="0"/>
              <a:t>azalmış olabilir. Bu durumda tablet alınması unutulan haftaya göre hareket</a:t>
            </a:r>
          </a:p>
          <a:p>
            <a:r>
              <a:rPr lang="tr-TR" dirty="0" smtClean="0"/>
              <a:t>edilmelidir:</a:t>
            </a:r>
          </a:p>
          <a:p>
            <a:r>
              <a:rPr lang="tr-TR" dirty="0" smtClean="0"/>
              <a:t>İlk hafta: Aynı zamanda iki tablet almak anlamına gelse de, kullanıcı son</a:t>
            </a:r>
          </a:p>
          <a:p>
            <a:r>
              <a:rPr lang="tr-TR" dirty="0" smtClean="0"/>
              <a:t>unuttuğu tableti hatırladığı anda içmelidir. Kalan tabletler normal şekilde</a:t>
            </a:r>
          </a:p>
          <a:p>
            <a:r>
              <a:rPr lang="tr-TR" dirty="0" smtClean="0"/>
              <a:t>kullanılmaya devam edilir ve ilk 7 gün kondom gibi ek bir bariyer yöntemi</a:t>
            </a:r>
          </a:p>
          <a:p>
            <a:r>
              <a:rPr lang="tr-TR" dirty="0" smtClean="0"/>
              <a:t>uygulanır. Bu 7 günden önce cinsel </a:t>
            </a:r>
            <a:r>
              <a:rPr lang="tr-TR" dirty="0" err="1" smtClean="0"/>
              <a:t>birlesme</a:t>
            </a:r>
            <a:r>
              <a:rPr lang="tr-TR" dirty="0" smtClean="0"/>
              <a:t> olmuşsa gebelik olasılığı göz</a:t>
            </a:r>
          </a:p>
          <a:p>
            <a:r>
              <a:rPr lang="tr-TR" dirty="0" smtClean="0"/>
              <a:t>önüne alınmalıdır. Ne kadar çok tablet unutulursa gebelik riski o kadar</a:t>
            </a:r>
          </a:p>
          <a:p>
            <a:r>
              <a:rPr lang="tr-TR" dirty="0" smtClean="0"/>
              <a:t>yüksektir.</a:t>
            </a:r>
          </a:p>
          <a:p>
            <a:r>
              <a:rPr lang="tr-TR" dirty="0" smtClean="0"/>
              <a:t>İkinci hafta: Aynı zamanda iki tablet almak anlamına gelse de, kullanıcı</a:t>
            </a:r>
          </a:p>
          <a:p>
            <a:r>
              <a:rPr lang="tr-TR" dirty="0" smtClean="0"/>
              <a:t>son unuttuğu tableti hatırladığı anda içmelidir. Kalan tabletler normal</a:t>
            </a:r>
          </a:p>
          <a:p>
            <a:r>
              <a:rPr lang="tr-TR" dirty="0" smtClean="0"/>
              <a:t>şekilde kullanılmaya devam edilir. Eğer ilk unutulan tablete kadar 7 gün</a:t>
            </a:r>
          </a:p>
          <a:p>
            <a:r>
              <a:rPr lang="tr-TR" dirty="0" smtClean="0"/>
              <a:t>boyunca tabletler hatasız alınmışsa ek yönteme gerek yoktur. Aksi takdirde</a:t>
            </a:r>
          </a:p>
          <a:p>
            <a:r>
              <a:rPr lang="tr-TR" dirty="0" smtClean="0"/>
              <a:t>ya da 1’den fazla tablet unutulmuşsa 7 gün boyunca ek bir koruyucu</a:t>
            </a:r>
          </a:p>
          <a:p>
            <a:r>
              <a:rPr lang="tr-TR" dirty="0" smtClean="0"/>
              <a:t>yöntem uygulanmalıdır.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34</a:t>
            </a:fld>
            <a:endParaRPr lang="tr-TR"/>
          </a:p>
        </p:txBody>
      </p:sp>
    </p:spTree>
    <p:extLst>
      <p:ext uri="{BB962C8B-B14F-4D97-AF65-F5344CB8AC3E}">
        <p14:creationId xmlns:p14="http://schemas.microsoft.com/office/powerpoint/2010/main" val="4188591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İkinci hafta: Aynı zamanda iki tablet almak anlamına gelse de, kullanıcı</a:t>
            </a:r>
          </a:p>
          <a:p>
            <a:r>
              <a:rPr lang="tr-TR" dirty="0" smtClean="0"/>
              <a:t>son unuttuğu tableti hatırladığı anda içmelidir. Kalan tabletler normal</a:t>
            </a:r>
          </a:p>
          <a:p>
            <a:r>
              <a:rPr lang="tr-TR" dirty="0" smtClean="0"/>
              <a:t>şekilde kullanılmaya devam edilir. Eğer ilk unutulan tablete kadar 7 gün</a:t>
            </a:r>
          </a:p>
          <a:p>
            <a:r>
              <a:rPr lang="tr-TR" dirty="0" smtClean="0"/>
              <a:t>boyunca tabletler hatasız alınmışsa ek yönteme gerek yoktur. Aksi takdirde</a:t>
            </a:r>
          </a:p>
          <a:p>
            <a:r>
              <a:rPr lang="tr-TR" dirty="0" smtClean="0"/>
              <a:t>ya da 1’den fazla tablet </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35</a:t>
            </a:fld>
            <a:endParaRPr lang="tr-TR"/>
          </a:p>
        </p:txBody>
      </p:sp>
    </p:spTree>
    <p:extLst>
      <p:ext uri="{BB962C8B-B14F-4D97-AF65-F5344CB8AC3E}">
        <p14:creationId xmlns:p14="http://schemas.microsoft.com/office/powerpoint/2010/main" val="395886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Unutulan tabletten önceki 7 gün boyunca tabletler doğru</a:t>
            </a:r>
          </a:p>
          <a:p>
            <a:r>
              <a:rPr lang="tr-TR" dirty="0" smtClean="0"/>
              <a:t>olarak alınmışsa, aşağıdaki iki seçenekten biri uygulanır:</a:t>
            </a:r>
          </a:p>
          <a:p>
            <a:r>
              <a:rPr lang="tr-TR" dirty="0" smtClean="0"/>
              <a:t>1. Aynı zamanda iki tablet almak anlamına gelse de, kullanıcı son</a:t>
            </a:r>
          </a:p>
          <a:p>
            <a:r>
              <a:rPr lang="tr-TR" dirty="0" smtClean="0"/>
              <a:t>unuttuğu tableti hatırlar hatırlamaz içmelidir. Kalan etken madde</a:t>
            </a:r>
          </a:p>
          <a:p>
            <a:r>
              <a:rPr lang="tr-TR" dirty="0" smtClean="0"/>
              <a:t>tabletleri bitene kadar normal zamanda kullanmaya devam edilebilir.</a:t>
            </a:r>
          </a:p>
          <a:p>
            <a:r>
              <a:rPr lang="tr-TR" dirty="0" err="1" smtClean="0"/>
              <a:t>Plasebo</a:t>
            </a:r>
            <a:r>
              <a:rPr lang="tr-TR" dirty="0" smtClean="0"/>
              <a:t> tabletleri atılmalı ve bir sonraki kutuya hemen geçilmelidir.</a:t>
            </a:r>
          </a:p>
          <a:p>
            <a:r>
              <a:rPr lang="tr-TR" dirty="0" smtClean="0"/>
              <a:t>Kullanıcıda ikinci kutunun etken madde içeren tabletleri bitene</a:t>
            </a:r>
          </a:p>
          <a:p>
            <a:r>
              <a:rPr lang="tr-TR" dirty="0" smtClean="0"/>
              <a:t>kadar çekilme kanaması beklenmez. Ancak tablet alındığı günlerde</a:t>
            </a:r>
          </a:p>
          <a:p>
            <a:r>
              <a:rPr lang="tr-TR" dirty="0" smtClean="0"/>
              <a:t>lekelenme veya ara </a:t>
            </a:r>
            <a:r>
              <a:rPr lang="tr-TR" dirty="0" err="1" smtClean="0"/>
              <a:t>kanamagörülebilir</a:t>
            </a:r>
            <a:r>
              <a:rPr lang="tr-TR" dirty="0" smtClean="0"/>
              <a:t>.</a:t>
            </a:r>
          </a:p>
          <a:p>
            <a:r>
              <a:rPr lang="tr-TR" dirty="0" smtClean="0"/>
              <a:t>2. Kullanıcı kullanmakta olduğu kutuyu bırakarak 4 günlük (hapı</a:t>
            </a:r>
          </a:p>
          <a:p>
            <a:r>
              <a:rPr lang="tr-TR" dirty="0" smtClean="0"/>
              <a:t>unuttuğu günler dahil) aradan sonra yeni kutuya başlar. Tablet almayı</a:t>
            </a:r>
          </a:p>
          <a:p>
            <a:r>
              <a:rPr lang="tr-TR" dirty="0" smtClean="0"/>
              <a:t>unutan kullanıcıda </a:t>
            </a:r>
            <a:r>
              <a:rPr lang="tr-TR" dirty="0" err="1" smtClean="0"/>
              <a:t>plasebo</a:t>
            </a:r>
            <a:r>
              <a:rPr lang="tr-TR" dirty="0" smtClean="0"/>
              <a:t> tablet döneminde beklenen çekilme</a:t>
            </a:r>
          </a:p>
          <a:p>
            <a:r>
              <a:rPr lang="tr-TR" dirty="0" smtClean="0"/>
              <a:t>kanaması görülmezse gebelik olasılığı düşünülmelidir.</a:t>
            </a:r>
          </a:p>
          <a:p>
            <a:r>
              <a:rPr lang="tr-TR" dirty="0" smtClean="0"/>
              <a:t>Üçüncü haftada unutulan tabletten önceki 7 gün boyunca tabletler doğru</a:t>
            </a:r>
          </a:p>
          <a:p>
            <a:r>
              <a:rPr lang="tr-TR" dirty="0" smtClean="0"/>
              <a:t>olarak alınmadıysa aynı zamanda iki tablet almak anlamına gelse de,</a:t>
            </a:r>
          </a:p>
          <a:p>
            <a:r>
              <a:rPr lang="tr-TR" dirty="0" smtClean="0"/>
              <a:t>kullanıcı son unuttuğu tableti hatırlar hatırlamaz içmelidir. Kalan etken</a:t>
            </a:r>
          </a:p>
          <a:p>
            <a:r>
              <a:rPr lang="tr-TR" dirty="0" smtClean="0"/>
              <a:t>madde içeren tabletler bitene dek normal zamanda kullanmaya devam</a:t>
            </a:r>
          </a:p>
          <a:p>
            <a:r>
              <a:rPr lang="tr-TR" dirty="0" smtClean="0"/>
              <a:t>edebilir. </a:t>
            </a:r>
            <a:r>
              <a:rPr lang="tr-TR" dirty="0" err="1" smtClean="0"/>
              <a:t>Plasebo</a:t>
            </a:r>
            <a:r>
              <a:rPr lang="tr-TR" dirty="0" smtClean="0"/>
              <a:t> tabletleri atılarak bir sonraki kutuya hemen geçilmeli ve</a:t>
            </a:r>
          </a:p>
          <a:p>
            <a:r>
              <a:rPr lang="tr-TR" dirty="0" smtClean="0"/>
              <a:t>ayrıca 7 gün boyunca ek koruyucu yöntem kullanılmalıdır.</a:t>
            </a:r>
          </a:p>
          <a:p>
            <a:r>
              <a:rPr lang="tr-TR" dirty="0" smtClean="0"/>
              <a:t>KOK başlayan kadınların ilk kontrollerinin 3 ay sonra yapılması yöntem</a:t>
            </a:r>
          </a:p>
          <a:p>
            <a:r>
              <a:rPr lang="tr-TR" dirty="0" smtClean="0"/>
              <a:t>devamlılığını arttıracaktır. Daha </a:t>
            </a:r>
            <a:r>
              <a:rPr lang="tr-TR" dirty="0" err="1" smtClean="0"/>
              <a:t>sonrayıllık</a:t>
            </a:r>
            <a:r>
              <a:rPr lang="tr-TR" dirty="0" smtClean="0"/>
              <a:t> kontroller yapılması yeterlidir.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36</a:t>
            </a:fld>
            <a:endParaRPr lang="tr-TR"/>
          </a:p>
        </p:txBody>
      </p:sp>
    </p:spTree>
    <p:extLst>
      <p:ext uri="{BB962C8B-B14F-4D97-AF65-F5344CB8AC3E}">
        <p14:creationId xmlns:p14="http://schemas.microsoft.com/office/powerpoint/2010/main" val="2377522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Kombine enjekte edilen </a:t>
            </a:r>
            <a:r>
              <a:rPr lang="tr-TR" dirty="0" err="1" smtClean="0"/>
              <a:t>kontraseptifler</a:t>
            </a:r>
            <a:r>
              <a:rPr lang="tr-TR" dirty="0" smtClean="0"/>
              <a:t> östrojen ve </a:t>
            </a:r>
            <a:r>
              <a:rPr lang="tr-TR" dirty="0" err="1" smtClean="0"/>
              <a:t>progesteron</a:t>
            </a:r>
            <a:r>
              <a:rPr lang="tr-TR" dirty="0" smtClean="0"/>
              <a:t> hormonu içeren, </a:t>
            </a:r>
            <a:r>
              <a:rPr lang="tr-TR" dirty="0" err="1" smtClean="0"/>
              <a:t>intramuskuler</a:t>
            </a:r>
            <a:r>
              <a:rPr lang="tr-TR" dirty="0" smtClean="0"/>
              <a:t> enjekte edilerek kullanılan yöntemlerdir. İçerdikleri östrojen ve </a:t>
            </a:r>
            <a:r>
              <a:rPr lang="tr-TR" dirty="0" err="1" smtClean="0"/>
              <a:t>progestinin</a:t>
            </a:r>
            <a:r>
              <a:rPr lang="tr-TR" dirty="0" smtClean="0"/>
              <a:t> etkisiyle </a:t>
            </a:r>
            <a:r>
              <a:rPr lang="tr-TR" dirty="0" err="1" smtClean="0"/>
              <a:t>ovulasyonu</a:t>
            </a:r>
            <a:r>
              <a:rPr lang="tr-TR" dirty="0" smtClean="0"/>
              <a:t> baskılar, </a:t>
            </a:r>
            <a:r>
              <a:rPr lang="tr-TR" dirty="0" err="1" smtClean="0"/>
              <a:t>servikal</a:t>
            </a:r>
            <a:r>
              <a:rPr lang="tr-TR" dirty="0" smtClean="0"/>
              <a:t> mukusu kalınlaştırarak spermlerin geçişini engeller. </a:t>
            </a:r>
            <a:r>
              <a:rPr lang="tr-TR" dirty="0" err="1" smtClean="0"/>
              <a:t>Endometrimu</a:t>
            </a:r>
            <a:r>
              <a:rPr lang="tr-TR" dirty="0" smtClean="0"/>
              <a:t> inceltip </a:t>
            </a:r>
            <a:r>
              <a:rPr lang="tr-TR" dirty="0" err="1" smtClean="0"/>
              <a:t>atrofik</a:t>
            </a:r>
            <a:r>
              <a:rPr lang="tr-TR" dirty="0" smtClean="0"/>
              <a:t> ve </a:t>
            </a:r>
            <a:r>
              <a:rPr lang="tr-TR" dirty="0" err="1" smtClean="0"/>
              <a:t>implantasyona</a:t>
            </a:r>
            <a:r>
              <a:rPr lang="tr-TR" dirty="0" smtClean="0"/>
              <a:t> elverişsiz hale getirmesi sonucu gebeliği önler. Doğru kullanıldığında çok yüksek oranda (%99.9) korur (33).</a:t>
            </a:r>
          </a:p>
          <a:p>
            <a:r>
              <a:rPr lang="tr-TR" dirty="0" smtClean="0"/>
              <a:t>Dünya Sağlık Örgütü </a:t>
            </a:r>
            <a:r>
              <a:rPr lang="tr-TR" dirty="0" err="1" smtClean="0"/>
              <a:t>Cyclafem</a:t>
            </a:r>
            <a:r>
              <a:rPr lang="tr-TR" dirty="0" smtClean="0"/>
              <a:t>® (</a:t>
            </a:r>
            <a:r>
              <a:rPr lang="tr-TR" dirty="0" err="1" smtClean="0"/>
              <a:t>estradiol</a:t>
            </a:r>
            <a:r>
              <a:rPr lang="tr-TR" dirty="0" smtClean="0"/>
              <a:t> </a:t>
            </a:r>
            <a:r>
              <a:rPr lang="tr-TR" dirty="0" err="1" smtClean="0"/>
              <a:t>cypionate</a:t>
            </a:r>
            <a:r>
              <a:rPr lang="tr-TR" dirty="0" smtClean="0"/>
              <a:t> 5mg+ </a:t>
            </a:r>
            <a:r>
              <a:rPr lang="tr-TR" dirty="0" err="1" smtClean="0"/>
              <a:t>medroxyprogesteron</a:t>
            </a:r>
            <a:r>
              <a:rPr lang="tr-TR" dirty="0" smtClean="0"/>
              <a:t> asetat 25mg) ve </a:t>
            </a:r>
            <a:r>
              <a:rPr lang="tr-TR" dirty="0" err="1" smtClean="0"/>
              <a:t>Mesigyna</a:t>
            </a:r>
            <a:r>
              <a:rPr lang="tr-TR" dirty="0" smtClean="0"/>
              <a:t>®’</a:t>
            </a:r>
            <a:r>
              <a:rPr lang="tr-TR" dirty="0" err="1" smtClean="0"/>
              <a:t>yı</a:t>
            </a:r>
            <a:r>
              <a:rPr lang="tr-TR" dirty="0" smtClean="0"/>
              <a:t> (</a:t>
            </a:r>
            <a:r>
              <a:rPr lang="tr-TR" dirty="0" err="1" smtClean="0"/>
              <a:t>estradiol</a:t>
            </a:r>
            <a:r>
              <a:rPr lang="tr-TR" dirty="0" smtClean="0"/>
              <a:t> </a:t>
            </a:r>
            <a:r>
              <a:rPr lang="tr-TR" dirty="0" err="1" smtClean="0"/>
              <a:t>valerat</a:t>
            </a:r>
            <a:r>
              <a:rPr lang="tr-TR" dirty="0" smtClean="0"/>
              <a:t> 5mg + </a:t>
            </a:r>
            <a:r>
              <a:rPr lang="tr-TR" dirty="0" err="1" smtClean="0"/>
              <a:t>noretisteron</a:t>
            </a:r>
            <a:r>
              <a:rPr lang="tr-TR" dirty="0" smtClean="0"/>
              <a:t> </a:t>
            </a:r>
            <a:r>
              <a:rPr lang="tr-TR" dirty="0" err="1" smtClean="0"/>
              <a:t>enantate</a:t>
            </a:r>
            <a:r>
              <a:rPr lang="tr-TR" dirty="0" smtClean="0"/>
              <a:t> 50 mg) etkili ve güvenli olarak onaylanmıştır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37</a:t>
            </a:fld>
            <a:endParaRPr lang="tr-TR"/>
          </a:p>
        </p:txBody>
      </p:sp>
    </p:spTree>
    <p:extLst>
      <p:ext uri="{BB962C8B-B14F-4D97-AF65-F5344CB8AC3E}">
        <p14:creationId xmlns:p14="http://schemas.microsoft.com/office/powerpoint/2010/main" val="2133853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Kadın adetinin ilk 7 günü içindeyse yöntemi kullanmaya hemen başlayabilir, ek yöntem kullanmaya gerek yoktur. Adetin 8. gününden itibaren kadın gebe olmadığından emin ise enjeksiyona başlanabilir. Fakat 7 gün cinsel perhiz yapılmalı ya da ek yöntem kullanılmalıdır. Doğum sonrası anne emziriyorsa doğumdan 6 ay sonra, anne emzirmiyorsa doğumdan 21 gün sonra (3-4 hafta sonra) enjeksiyona başlanabilir. Düşük sonrası ise ilk 7 gün içindeyse enjeksiyona hemen başlanabilir. 4 haftada bir düzenli olarak kombine aylık enjeksiyon uygulanır. Her ayın aynı günü enjeksiyon yapılmalıdır ancak enjeksiyon tarihinde +- 7 gün sapmalar kabul edilebilir. Enjeksiyon tarihinin üzerinden 7 günden fazla geçmişse ve kişi gebe olmadığından kesin eminse enjeksiyon yapılabilir fakat 7 gün ilave yöntem kullanılması gerekir .</a:t>
            </a:r>
          </a:p>
          <a:p>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38</a:t>
            </a:fld>
            <a:endParaRPr lang="tr-TR"/>
          </a:p>
        </p:txBody>
      </p:sp>
    </p:spTree>
    <p:extLst>
      <p:ext uri="{BB962C8B-B14F-4D97-AF65-F5344CB8AC3E}">
        <p14:creationId xmlns:p14="http://schemas.microsoft.com/office/powerpoint/2010/main" val="83853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Olumlu yönleri: Bırakıldığında doğurganlık geri döner (</a:t>
            </a:r>
            <a:r>
              <a:rPr lang="tr-TR" dirty="0" err="1" smtClean="0"/>
              <a:t>Folikül</a:t>
            </a:r>
            <a:r>
              <a:rPr lang="tr-TR" dirty="0" smtClean="0"/>
              <a:t> aktivitesi 28 gün içinde geri döner). Kullanımı kolaydır, ayda sadece 1 kez enjeksiyon yaptırmak yeterlidir. </a:t>
            </a:r>
            <a:r>
              <a:rPr lang="tr-TR" dirty="0" err="1" smtClean="0"/>
              <a:t>Over</a:t>
            </a:r>
            <a:r>
              <a:rPr lang="tr-TR" dirty="0" smtClean="0"/>
              <a:t> kistlerinden, </a:t>
            </a:r>
            <a:r>
              <a:rPr lang="tr-TR" dirty="0" err="1" smtClean="0"/>
              <a:t>over</a:t>
            </a:r>
            <a:r>
              <a:rPr lang="tr-TR" dirty="0" smtClean="0"/>
              <a:t> ve </a:t>
            </a:r>
            <a:r>
              <a:rPr lang="tr-TR" dirty="0" err="1" smtClean="0"/>
              <a:t>endometrium</a:t>
            </a:r>
            <a:r>
              <a:rPr lang="tr-TR" dirty="0" smtClean="0"/>
              <a:t> kanserinden koruyucu etkisi vardır.</a:t>
            </a:r>
          </a:p>
          <a:p>
            <a:r>
              <a:rPr lang="tr-TR" dirty="0" smtClean="0"/>
              <a:t>Olumsuz yönleri: Enjeksiyonlar için mutlaka sağlık kuruluşuna gidilmesi gerekir. Adet düzensizlikleri, ara kanama ve lekelenme yapabilir. Kilo artışı, memede hassasiyet, baş ağrısı gibi yan etkiler görülebilir (</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39</a:t>
            </a:fld>
            <a:endParaRPr lang="tr-TR"/>
          </a:p>
        </p:txBody>
      </p:sp>
    </p:spTree>
    <p:extLst>
      <p:ext uri="{BB962C8B-B14F-4D97-AF65-F5344CB8AC3E}">
        <p14:creationId xmlns:p14="http://schemas.microsoft.com/office/powerpoint/2010/main" val="4045283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Haftada bir uygulanabilen östrojen ve </a:t>
            </a:r>
            <a:r>
              <a:rPr lang="tr-TR" dirty="0" err="1" smtClean="0"/>
              <a:t>progesteron</a:t>
            </a:r>
            <a:r>
              <a:rPr lang="tr-TR" dirty="0" smtClean="0"/>
              <a:t> içeren </a:t>
            </a:r>
            <a:r>
              <a:rPr lang="tr-TR" dirty="0" err="1" smtClean="0"/>
              <a:t>flasterlerdir</a:t>
            </a:r>
            <a:r>
              <a:rPr lang="tr-TR" dirty="0" smtClean="0"/>
              <a:t>. </a:t>
            </a:r>
            <a:r>
              <a:rPr lang="tr-TR" dirty="0" err="1" smtClean="0"/>
              <a:t>KOK’lar</a:t>
            </a:r>
            <a:r>
              <a:rPr lang="tr-TR" dirty="0" smtClean="0"/>
              <a:t> gibi </a:t>
            </a:r>
            <a:r>
              <a:rPr lang="tr-TR" dirty="0" err="1" smtClean="0"/>
              <a:t>ovulasyonu</a:t>
            </a:r>
            <a:r>
              <a:rPr lang="tr-TR" dirty="0" smtClean="0"/>
              <a:t> </a:t>
            </a:r>
            <a:r>
              <a:rPr lang="tr-TR" dirty="0" err="1" smtClean="0"/>
              <a:t>inhibe</a:t>
            </a:r>
            <a:r>
              <a:rPr lang="tr-TR" dirty="0" smtClean="0"/>
              <a:t> edip </a:t>
            </a:r>
            <a:r>
              <a:rPr lang="tr-TR" dirty="0" err="1" smtClean="0"/>
              <a:t>servikal</a:t>
            </a:r>
            <a:r>
              <a:rPr lang="tr-TR" dirty="0" smtClean="0"/>
              <a:t> mukozayı kalınlaştırarak spermlerin </a:t>
            </a:r>
            <a:r>
              <a:rPr lang="tr-TR" dirty="0" err="1" smtClean="0"/>
              <a:t>uterusa</a:t>
            </a:r>
            <a:r>
              <a:rPr lang="tr-TR" dirty="0" smtClean="0"/>
              <a:t> geçişini önlerler. Haftada bir değişerek 3 hafta uygulanıp, 1 hafta adet döneminde kullanıma ara verilir. </a:t>
            </a:r>
            <a:r>
              <a:rPr lang="tr-TR" dirty="0" err="1" smtClean="0"/>
              <a:t>Transdermal</a:t>
            </a:r>
            <a:r>
              <a:rPr lang="tr-TR" dirty="0" smtClean="0"/>
              <a:t> </a:t>
            </a:r>
            <a:r>
              <a:rPr lang="tr-TR" dirty="0" err="1" smtClean="0"/>
              <a:t>kontraseptifler</a:t>
            </a:r>
            <a:r>
              <a:rPr lang="tr-TR" dirty="0" smtClean="0"/>
              <a:t> karnın alt bölgesi, kalça, üst kol, üst gövde (memeler hariç) uygulanabilir. Uygulamadan önce cilt temiz ve kuru olmalıdır.</a:t>
            </a:r>
          </a:p>
          <a:p>
            <a:r>
              <a:rPr lang="tr-TR" dirty="0" smtClean="0"/>
              <a:t>Daha nadir olsa da ciltte </a:t>
            </a:r>
            <a:r>
              <a:rPr lang="tr-TR" dirty="0" err="1" smtClean="0"/>
              <a:t>irritasyon</a:t>
            </a:r>
            <a:r>
              <a:rPr lang="tr-TR" dirty="0" smtClean="0"/>
              <a:t> ve göğüste hassasiyet gibi yan etkiler görülebilir. Etkinliği yüksektir ancak </a:t>
            </a:r>
            <a:r>
              <a:rPr lang="tr-TR" dirty="0" err="1" smtClean="0"/>
              <a:t>obezlerde</a:t>
            </a:r>
            <a:r>
              <a:rPr lang="tr-TR" dirty="0" smtClean="0"/>
              <a:t> özellikle 90 kg ve üzerindeki kadınlarda başarısızlık oranı yüksektir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40</a:t>
            </a:fld>
            <a:endParaRPr lang="tr-TR"/>
          </a:p>
        </p:txBody>
      </p:sp>
    </p:spTree>
    <p:extLst>
      <p:ext uri="{BB962C8B-B14F-4D97-AF65-F5344CB8AC3E}">
        <p14:creationId xmlns:p14="http://schemas.microsoft.com/office/powerpoint/2010/main" val="358901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smtClean="0"/>
              <a:t>a) Kombine oral </a:t>
            </a:r>
            <a:r>
              <a:rPr lang="tr-TR" dirty="0" err="1" smtClean="0"/>
              <a:t>kontraseptifler</a:t>
            </a:r>
            <a:r>
              <a:rPr lang="tr-TR" dirty="0" smtClean="0"/>
              <a:t> (KOK):</a:t>
            </a:r>
          </a:p>
          <a:p>
            <a:r>
              <a:rPr lang="tr-TR" dirty="0" smtClean="0"/>
              <a:t>Kombine oral </a:t>
            </a:r>
            <a:r>
              <a:rPr lang="tr-TR" dirty="0" err="1" smtClean="0"/>
              <a:t>kontraseptifler</a:t>
            </a:r>
            <a:r>
              <a:rPr lang="tr-TR" dirty="0" smtClean="0"/>
              <a:t> (KOK) hem östrojen hem de progesteron içeren oral </a:t>
            </a:r>
            <a:r>
              <a:rPr lang="tr-TR" dirty="0" err="1" smtClean="0"/>
              <a:t>kontraseptiflere</a:t>
            </a:r>
            <a:r>
              <a:rPr lang="tr-TR" dirty="0" smtClean="0"/>
              <a:t> verilen isimdir.</a:t>
            </a:r>
          </a:p>
          <a:p>
            <a:r>
              <a:rPr lang="tr-TR" dirty="0" smtClean="0"/>
              <a:t>Farklı bileşenlere ve kullanım şekillerine sahip çok sayıda KOK bulunmaktadır.</a:t>
            </a:r>
          </a:p>
          <a:p>
            <a:r>
              <a:rPr lang="tr-TR" dirty="0" err="1" smtClean="0"/>
              <a:t>KOK’lerin</a:t>
            </a:r>
            <a:r>
              <a:rPr lang="tr-TR" dirty="0" smtClean="0"/>
              <a:t> farklı içeriklere sahip olması avantaj ve yan etkilerinde farklılıklara yol açmakta ve her bir kadın için uygun </a:t>
            </a:r>
            <a:r>
              <a:rPr lang="tr-TR" dirty="0" err="1" smtClean="0"/>
              <a:t>KOK’nin</a:t>
            </a:r>
            <a:r>
              <a:rPr lang="tr-TR" dirty="0" smtClean="0"/>
              <a:t> seçilmesi gerekmektedir.</a:t>
            </a:r>
          </a:p>
          <a:p>
            <a:r>
              <a:rPr lang="tr-TR" dirty="0" err="1" smtClean="0"/>
              <a:t>KOK’lerin</a:t>
            </a:r>
            <a:r>
              <a:rPr lang="tr-TR" dirty="0" smtClean="0"/>
              <a:t> bir kısmı; 7 gün ara verilerek, 21 gün süreyle kullanılmaktadır; ara dönemde hormon içermeyen </a:t>
            </a:r>
            <a:r>
              <a:rPr lang="tr-TR" dirty="0" err="1" smtClean="0"/>
              <a:t>plasebo</a:t>
            </a:r>
            <a:r>
              <a:rPr lang="tr-TR" dirty="0" smtClean="0"/>
              <a:t> veya demir preparatı içeren tabletlerin yer aldığı ara verilmeksizin </a:t>
            </a:r>
            <a:r>
              <a:rPr lang="tr-TR" dirty="0" err="1" smtClean="0"/>
              <a:t>kullanılanürünler</a:t>
            </a:r>
            <a:r>
              <a:rPr lang="tr-TR" dirty="0" smtClean="0"/>
              <a:t> de bulunmaktadır. Bunlara örnek olarak 24 tablet hormon, 4 tablet </a:t>
            </a:r>
            <a:r>
              <a:rPr lang="tr-TR" dirty="0" err="1" smtClean="0"/>
              <a:t>plasebo</a:t>
            </a:r>
            <a:r>
              <a:rPr lang="tr-TR" dirty="0" smtClean="0"/>
              <a:t> içeren ve ara verilmeksizin kullanılan ürünler verilebilir.</a:t>
            </a:r>
          </a:p>
          <a:p>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13</a:t>
            </a:fld>
            <a:endParaRPr lang="tr-TR"/>
          </a:p>
        </p:txBody>
      </p:sp>
    </p:spTree>
    <p:extLst>
      <p:ext uri="{BB962C8B-B14F-4D97-AF65-F5344CB8AC3E}">
        <p14:creationId xmlns:p14="http://schemas.microsoft.com/office/powerpoint/2010/main" val="4024305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Şeffaf plastikten yapılmış olan 5 cm yarıçapındaki bu halkalar yavaş bir şekilde östrojen (EE) ve </a:t>
            </a:r>
            <a:r>
              <a:rPr lang="tr-TR" dirty="0" err="1" smtClean="0"/>
              <a:t>progesteron</a:t>
            </a:r>
            <a:r>
              <a:rPr lang="tr-TR" dirty="0" smtClean="0"/>
              <a:t> (</a:t>
            </a:r>
            <a:r>
              <a:rPr lang="tr-TR" dirty="0" err="1" smtClean="0"/>
              <a:t>etonorgesterol</a:t>
            </a:r>
            <a:r>
              <a:rPr lang="tr-TR" dirty="0" smtClean="0"/>
              <a:t>) salgılarlar. </a:t>
            </a:r>
            <a:r>
              <a:rPr lang="tr-TR" dirty="0" err="1" smtClean="0"/>
              <a:t>Ovulasyonu</a:t>
            </a:r>
            <a:r>
              <a:rPr lang="tr-TR" dirty="0" smtClean="0"/>
              <a:t> </a:t>
            </a:r>
            <a:r>
              <a:rPr lang="tr-TR" dirty="0" err="1" smtClean="0"/>
              <a:t>inhibe</a:t>
            </a:r>
            <a:r>
              <a:rPr lang="tr-TR" dirty="0" smtClean="0"/>
              <a:t> ederek etki gösterirler. Etkinliği oldukça yüksektir (22).</a:t>
            </a:r>
          </a:p>
          <a:p>
            <a:r>
              <a:rPr lang="tr-TR" dirty="0" smtClean="0"/>
              <a:t>17</a:t>
            </a:r>
          </a:p>
          <a:p>
            <a:r>
              <a:rPr lang="tr-TR" dirty="0" smtClean="0"/>
              <a:t>Halka adetin ilk günlerinde yerleştirilir, üç hafta süre ile takılı kalır. Sonra çıkarılarak 1 hafta ara verilir. Bu arada </a:t>
            </a:r>
            <a:r>
              <a:rPr lang="tr-TR" dirty="0" err="1" smtClean="0"/>
              <a:t>menstruasyon</a:t>
            </a:r>
            <a:r>
              <a:rPr lang="tr-TR" dirty="0" smtClean="0"/>
              <a:t> kanaması gerçekleşir. 1 hafta ara verdikten sonra yeni bir vajinal halka yerleştirilerek yönteme devam edilir. Vajinal halka </a:t>
            </a:r>
            <a:r>
              <a:rPr lang="tr-TR" dirty="0" err="1" smtClean="0"/>
              <a:t>vajenin</a:t>
            </a:r>
            <a:r>
              <a:rPr lang="tr-TR" dirty="0" smtClean="0"/>
              <a:t> olabildiğince derinine yerleştirilmelidir, yoksa cinsel ilişkide hissedilerek rahatsızlık verebilir (22).</a:t>
            </a:r>
          </a:p>
          <a:p>
            <a:r>
              <a:rPr lang="tr-TR" dirty="0" smtClean="0"/>
              <a:t>Günümüzde DSÖ’nün geliştirmiş olduğu, </a:t>
            </a:r>
            <a:r>
              <a:rPr lang="tr-TR" dirty="0" err="1" smtClean="0"/>
              <a:t>levonorgesterol</a:t>
            </a:r>
            <a:r>
              <a:rPr lang="tr-TR" dirty="0" smtClean="0"/>
              <a:t> içeren ve üç ay boyunca </a:t>
            </a:r>
            <a:r>
              <a:rPr lang="tr-TR" dirty="0" err="1" smtClean="0"/>
              <a:t>kontrasepsiyon</a:t>
            </a:r>
            <a:r>
              <a:rPr lang="tr-TR" dirty="0" smtClean="0"/>
              <a:t> sağlayan halkalar ile ilgili çeşitli çalışmalar yapılmış olup tamamlanmıştır. Üretim için ruhsatlandırılmıştır fakat hala Türkiye’de bulunmamaktadır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41</a:t>
            </a:fld>
            <a:endParaRPr lang="tr-TR"/>
          </a:p>
        </p:txBody>
      </p:sp>
    </p:spTree>
    <p:extLst>
      <p:ext uri="{BB962C8B-B14F-4D97-AF65-F5344CB8AC3E}">
        <p14:creationId xmlns:p14="http://schemas.microsoft.com/office/powerpoint/2010/main" val="4252871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Minihaplar</a:t>
            </a:r>
            <a:r>
              <a:rPr lang="tr-TR" dirty="0" smtClean="0"/>
              <a:t> (</a:t>
            </a:r>
            <a:r>
              <a:rPr lang="tr-TR" dirty="0" err="1" smtClean="0"/>
              <a:t>Progesteron-only</a:t>
            </a:r>
            <a:r>
              <a:rPr lang="tr-TR" dirty="0" smtClean="0"/>
              <a:t> </a:t>
            </a:r>
            <a:r>
              <a:rPr lang="tr-TR" dirty="0" err="1" smtClean="0"/>
              <a:t>pills</a:t>
            </a:r>
            <a:r>
              <a:rPr lang="tr-TR" dirty="0" smtClean="0"/>
              <a:t>=POP) sadece sentetik </a:t>
            </a:r>
            <a:r>
              <a:rPr lang="tr-TR" dirty="0" err="1" smtClean="0"/>
              <a:t>progesteron</a:t>
            </a:r>
            <a:endParaRPr lang="tr-TR" dirty="0" smtClean="0"/>
          </a:p>
          <a:p>
            <a:r>
              <a:rPr lang="tr-TR" dirty="0" smtClean="0"/>
              <a:t>içeren ve sürekli kullanım gerektiren oral kontraseptiflerdir.82 Dünyada ilk</a:t>
            </a:r>
          </a:p>
          <a:p>
            <a:r>
              <a:rPr lang="tr-TR" dirty="0" smtClean="0"/>
              <a:t>kez 1973’te kullanıma sunulmuşlardır.83 </a:t>
            </a:r>
            <a:r>
              <a:rPr lang="tr-TR" dirty="0" err="1" smtClean="0"/>
              <a:t>KOK’lerin</a:t>
            </a:r>
            <a:r>
              <a:rPr lang="tr-TR" dirty="0" smtClean="0"/>
              <a:t> aksine östrojen içermezler</a:t>
            </a:r>
          </a:p>
          <a:p>
            <a:r>
              <a:rPr lang="tr-TR" dirty="0" smtClean="0"/>
              <a:t>ve içerdikleri sentetik </a:t>
            </a:r>
            <a:r>
              <a:rPr lang="tr-TR" dirty="0" err="1" smtClean="0"/>
              <a:t>progesteron</a:t>
            </a:r>
            <a:r>
              <a:rPr lang="tr-TR" dirty="0" smtClean="0"/>
              <a:t> miktarı </a:t>
            </a:r>
            <a:r>
              <a:rPr lang="tr-TR" dirty="0" err="1" smtClean="0"/>
              <a:t>KOK’lerden</a:t>
            </a:r>
            <a:r>
              <a:rPr lang="tr-TR" dirty="0" smtClean="0"/>
              <a:t> düşüktür. Farklı</a:t>
            </a:r>
          </a:p>
          <a:p>
            <a:r>
              <a:rPr lang="tr-TR" dirty="0" smtClean="0"/>
              <a:t>sentetik </a:t>
            </a:r>
            <a:r>
              <a:rPr lang="tr-TR" dirty="0" err="1" smtClean="0"/>
              <a:t>progesteronları</a:t>
            </a:r>
            <a:r>
              <a:rPr lang="tr-TR" dirty="0" smtClean="0"/>
              <a:t> içeren preparatlar bulunmaktadır.82 </a:t>
            </a:r>
            <a:r>
              <a:rPr lang="tr-TR" dirty="0" err="1" smtClean="0"/>
              <a:t>Minihapların</a:t>
            </a:r>
            <a:endParaRPr lang="tr-TR" dirty="0" smtClean="0"/>
          </a:p>
          <a:p>
            <a:r>
              <a:rPr lang="tr-TR" dirty="0" smtClean="0"/>
              <a:t>dünya çapında kullanım oranları farklı olmakla birlikte genelde </a:t>
            </a:r>
            <a:r>
              <a:rPr lang="tr-TR" dirty="0" err="1" smtClean="0"/>
              <a:t>KOK’lerden</a:t>
            </a:r>
            <a:endParaRPr lang="tr-TR" dirty="0" smtClean="0"/>
          </a:p>
          <a:p>
            <a:r>
              <a:rPr lang="tr-TR" dirty="0" smtClean="0"/>
              <a:t>düşük oranda kullanılmaktadırlar.83 </a:t>
            </a:r>
            <a:r>
              <a:rPr lang="tr-TR" dirty="0" err="1" smtClean="0"/>
              <a:t>Minihaplar</a:t>
            </a:r>
            <a:r>
              <a:rPr lang="tr-TR" dirty="0" smtClean="0"/>
              <a:t> östrojen kullanamayan</a:t>
            </a:r>
          </a:p>
          <a:p>
            <a:r>
              <a:rPr lang="tr-TR" dirty="0" smtClean="0"/>
              <a:t>kadınlar için uygun bir seçenektir.22,84 Yüksek derecede etkilidir, kusursuz</a:t>
            </a:r>
          </a:p>
          <a:p>
            <a:r>
              <a:rPr lang="tr-TR" dirty="0" smtClean="0"/>
              <a:t>kullanımda 0.3 olan başarısızlık oranı tipik kullanımda %8-9 olarak</a:t>
            </a:r>
          </a:p>
          <a:p>
            <a:r>
              <a:rPr lang="tr-TR" dirty="0" smtClean="0"/>
              <a:t>bulunmuştur. Etkinlikleri </a:t>
            </a:r>
            <a:r>
              <a:rPr lang="tr-TR" dirty="0" err="1" smtClean="0"/>
              <a:t>KOK’lere</a:t>
            </a:r>
            <a:r>
              <a:rPr lang="tr-TR" dirty="0" smtClean="0"/>
              <a:t> benzer düzeydedir, ancak günün aynı</a:t>
            </a:r>
          </a:p>
          <a:p>
            <a:r>
              <a:rPr lang="tr-TR" dirty="0" smtClean="0"/>
              <a:t>saatinde düzenli kullanım çok önemlidir, saat gecikmelerinde etkinlikleri</a:t>
            </a:r>
          </a:p>
          <a:p>
            <a:r>
              <a:rPr lang="tr-TR" dirty="0" smtClean="0"/>
              <a:t>azalır.18,85 Östrojen içeren oral </a:t>
            </a:r>
            <a:r>
              <a:rPr lang="tr-TR" dirty="0" err="1" smtClean="0"/>
              <a:t>kontraseptiflere</a:t>
            </a:r>
            <a:r>
              <a:rPr lang="tr-TR" dirty="0" smtClean="0"/>
              <a:t> kıyasla kanama düzensizliği</a:t>
            </a:r>
          </a:p>
          <a:p>
            <a:r>
              <a:rPr lang="tr-TR" dirty="0" smtClean="0"/>
              <a:t>özellikle ilk aylarda daha sık görülür, bu konuda danışmanlık verilmesi</a:t>
            </a:r>
          </a:p>
          <a:p>
            <a:r>
              <a:rPr lang="tr-TR" dirty="0" smtClean="0"/>
              <a:t>önemlidir.84</a:t>
            </a:r>
          </a:p>
          <a:p>
            <a:endParaRPr lang="tr-TR" dirty="0" smtClean="0"/>
          </a:p>
          <a:p>
            <a:r>
              <a:rPr lang="tr-TR" dirty="0" err="1" smtClean="0"/>
              <a:t>Minihapların</a:t>
            </a:r>
            <a:r>
              <a:rPr lang="tr-TR" dirty="0" smtClean="0"/>
              <a:t> etki mekanizması dozlarıyla bağlantılıdır: Düşük dozlu</a:t>
            </a:r>
          </a:p>
          <a:p>
            <a:r>
              <a:rPr lang="tr-TR" dirty="0" err="1" smtClean="0"/>
              <a:t>minihaplar</a:t>
            </a:r>
            <a:r>
              <a:rPr lang="tr-TR" dirty="0" smtClean="0"/>
              <a:t> </a:t>
            </a:r>
            <a:r>
              <a:rPr lang="tr-TR" dirty="0" err="1" smtClean="0"/>
              <a:t>ovülasyonu</a:t>
            </a:r>
            <a:r>
              <a:rPr lang="tr-TR" dirty="0" smtClean="0"/>
              <a:t> </a:t>
            </a:r>
            <a:r>
              <a:rPr lang="tr-TR" dirty="0" err="1" smtClean="0"/>
              <a:t>siklusların</a:t>
            </a:r>
            <a:r>
              <a:rPr lang="tr-TR" dirty="0" smtClean="0"/>
              <a:t> yaklaşık %50’sinde </a:t>
            </a:r>
            <a:r>
              <a:rPr lang="tr-TR" dirty="0" err="1" smtClean="0"/>
              <a:t>inhibe</a:t>
            </a:r>
            <a:r>
              <a:rPr lang="tr-TR" dirty="0" smtClean="0"/>
              <a:t> ederler, temel</a:t>
            </a:r>
          </a:p>
          <a:p>
            <a:r>
              <a:rPr lang="tr-TR" dirty="0" smtClean="0"/>
              <a:t>etki mekanizmaları </a:t>
            </a:r>
            <a:r>
              <a:rPr lang="tr-TR" dirty="0" err="1" smtClean="0"/>
              <a:t>servikal</a:t>
            </a:r>
            <a:r>
              <a:rPr lang="tr-TR" dirty="0" smtClean="0"/>
              <a:t> mukusun kalınlaşmasıyla sperm canlılığının</a:t>
            </a:r>
          </a:p>
          <a:p>
            <a:r>
              <a:rPr lang="tr-TR" dirty="0" smtClean="0"/>
              <a:t>ve geçişinin engellenmesidir. İçerdiği </a:t>
            </a:r>
            <a:r>
              <a:rPr lang="tr-TR" dirty="0" err="1" smtClean="0"/>
              <a:t>progesteronun</a:t>
            </a:r>
            <a:r>
              <a:rPr lang="tr-TR" dirty="0" smtClean="0"/>
              <a:t> özelliğine bağlı</a:t>
            </a:r>
          </a:p>
          <a:p>
            <a:r>
              <a:rPr lang="tr-TR" dirty="0" smtClean="0"/>
              <a:t>olarak bazı </a:t>
            </a:r>
            <a:r>
              <a:rPr lang="tr-TR" dirty="0" err="1" smtClean="0"/>
              <a:t>minihaplar</a:t>
            </a:r>
            <a:r>
              <a:rPr lang="tr-TR" dirty="0" smtClean="0"/>
              <a:t> ise </a:t>
            </a:r>
            <a:r>
              <a:rPr lang="tr-TR" dirty="0" err="1" smtClean="0"/>
              <a:t>ovülasyonu</a:t>
            </a:r>
            <a:r>
              <a:rPr lang="tr-TR" dirty="0" smtClean="0"/>
              <a:t> </a:t>
            </a:r>
            <a:r>
              <a:rPr lang="tr-TR" dirty="0" err="1" smtClean="0"/>
              <a:t>siklusların</a:t>
            </a:r>
            <a:r>
              <a:rPr lang="tr-TR" dirty="0" smtClean="0"/>
              <a:t> %97-99’unda </a:t>
            </a:r>
            <a:r>
              <a:rPr lang="tr-TR" dirty="0" err="1" smtClean="0"/>
              <a:t>inhibe</a:t>
            </a:r>
            <a:endParaRPr lang="tr-TR" dirty="0" smtClean="0"/>
          </a:p>
          <a:p>
            <a:r>
              <a:rPr lang="tr-TR" dirty="0" smtClean="0"/>
              <a:t>ederler. Tüm </a:t>
            </a:r>
            <a:r>
              <a:rPr lang="tr-TR" dirty="0" err="1" smtClean="0"/>
              <a:t>minihapların</a:t>
            </a:r>
            <a:r>
              <a:rPr lang="tr-TR" dirty="0" smtClean="0"/>
              <a:t> </a:t>
            </a:r>
            <a:r>
              <a:rPr lang="tr-TR" dirty="0" err="1" smtClean="0"/>
              <a:t>servikal</a:t>
            </a:r>
            <a:r>
              <a:rPr lang="tr-TR" dirty="0" smtClean="0"/>
              <a:t> mukus üzerindeki etkileri ise aynıdır.</a:t>
            </a:r>
          </a:p>
          <a:p>
            <a:r>
              <a:rPr lang="tr-TR" dirty="0" err="1" smtClean="0"/>
              <a:t>Anovulatuar</a:t>
            </a:r>
            <a:r>
              <a:rPr lang="tr-TR" dirty="0" smtClean="0"/>
              <a:t> </a:t>
            </a:r>
            <a:r>
              <a:rPr lang="tr-TR" dirty="0" err="1" smtClean="0"/>
              <a:t>sikluslarda</a:t>
            </a:r>
            <a:r>
              <a:rPr lang="tr-TR" dirty="0" smtClean="0"/>
              <a:t> </a:t>
            </a:r>
            <a:r>
              <a:rPr lang="tr-TR" dirty="0" err="1" smtClean="0"/>
              <a:t>endometriyum</a:t>
            </a:r>
            <a:r>
              <a:rPr lang="tr-TR" dirty="0" smtClean="0"/>
              <a:t> ince ve atrofiktir.86,87 </a:t>
            </a:r>
            <a:r>
              <a:rPr lang="tr-TR" dirty="0" err="1" smtClean="0"/>
              <a:t>Minihapların</a:t>
            </a:r>
            <a:endParaRPr lang="tr-TR" dirty="0" smtClean="0"/>
          </a:p>
          <a:p>
            <a:r>
              <a:rPr lang="tr-TR" dirty="0" smtClean="0"/>
              <a:t>tuba </a:t>
            </a:r>
            <a:r>
              <a:rPr lang="tr-TR" dirty="0" err="1" smtClean="0"/>
              <a:t>motilitesini</a:t>
            </a:r>
            <a:r>
              <a:rPr lang="tr-TR" dirty="0" smtClean="0"/>
              <a:t> de etkiledikleri ileri sürülmüştür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52</a:t>
            </a:fld>
            <a:endParaRPr lang="tr-TR"/>
          </a:p>
        </p:txBody>
      </p:sp>
    </p:spTree>
    <p:extLst>
      <p:ext uri="{BB962C8B-B14F-4D97-AF65-F5344CB8AC3E}">
        <p14:creationId xmlns:p14="http://schemas.microsoft.com/office/powerpoint/2010/main" val="1142480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Minihapların</a:t>
            </a:r>
            <a:r>
              <a:rPr lang="tr-TR" dirty="0" smtClean="0"/>
              <a:t> </a:t>
            </a:r>
            <a:r>
              <a:rPr lang="tr-TR" dirty="0" err="1" smtClean="0"/>
              <a:t>endikasyonları</a:t>
            </a:r>
            <a:endParaRPr lang="tr-TR" dirty="0" smtClean="0"/>
          </a:p>
          <a:p>
            <a:r>
              <a:rPr lang="tr-TR" dirty="0" err="1" smtClean="0"/>
              <a:t>Minihaplar</a:t>
            </a:r>
            <a:r>
              <a:rPr lang="tr-TR" dirty="0" smtClean="0"/>
              <a:t> sağlıklı ve korunmak isteyen kadınlarda </a:t>
            </a:r>
            <a:r>
              <a:rPr lang="tr-TR" dirty="0" err="1" smtClean="0"/>
              <a:t>endikedir</a:t>
            </a:r>
            <a:r>
              <a:rPr lang="tr-TR" dirty="0" smtClean="0"/>
              <a:t>. Emziren</a:t>
            </a:r>
          </a:p>
          <a:p>
            <a:r>
              <a:rPr lang="tr-TR" dirty="0" smtClean="0"/>
              <a:t>anneler (6. haftadan sonra), hipertansiyonu olanlar, </a:t>
            </a:r>
            <a:r>
              <a:rPr lang="tr-TR" dirty="0" err="1" smtClean="0"/>
              <a:t>KOK’lerle</a:t>
            </a:r>
            <a:r>
              <a:rPr lang="tr-TR" dirty="0" smtClean="0"/>
              <a:t> </a:t>
            </a:r>
            <a:r>
              <a:rPr lang="tr-TR" dirty="0" err="1" smtClean="0"/>
              <a:t>östrojenik</a:t>
            </a:r>
            <a:endParaRPr lang="tr-TR" dirty="0" smtClean="0"/>
          </a:p>
          <a:p>
            <a:r>
              <a:rPr lang="tr-TR" dirty="0" smtClean="0"/>
              <a:t>yan etkilerden yakınanlar (migren, bulantı, memelerde hassasiyet), bazı</a:t>
            </a:r>
          </a:p>
          <a:p>
            <a:r>
              <a:rPr lang="tr-TR" dirty="0" smtClean="0"/>
              <a:t>durumlarda 35 yaş üzerinde olan sigara içen kadınlar </a:t>
            </a:r>
            <a:r>
              <a:rPr lang="tr-TR" dirty="0" err="1" smtClean="0"/>
              <a:t>minihap</a:t>
            </a:r>
            <a:r>
              <a:rPr lang="tr-TR" dirty="0" smtClean="0"/>
              <a:t> kullanmak</a:t>
            </a:r>
          </a:p>
          <a:p>
            <a:r>
              <a:rPr lang="tr-TR" dirty="0" smtClean="0"/>
              <a:t>için uygundur</a:t>
            </a:r>
          </a:p>
          <a:p>
            <a:r>
              <a:rPr lang="tr-TR" dirty="0" smtClean="0"/>
              <a:t>FERTİLİTE</a:t>
            </a:r>
          </a:p>
          <a:p>
            <a:r>
              <a:rPr lang="tr-TR" dirty="0" smtClean="0"/>
              <a:t>Gözlemsel çalışmalarda </a:t>
            </a:r>
            <a:r>
              <a:rPr lang="tr-TR" dirty="0" err="1" smtClean="0"/>
              <a:t>minihap</a:t>
            </a:r>
            <a:r>
              <a:rPr lang="tr-TR" dirty="0" smtClean="0"/>
              <a:t> bırakıldıktan sonra </a:t>
            </a:r>
            <a:r>
              <a:rPr lang="tr-TR" dirty="0" err="1" smtClean="0"/>
              <a:t>fertilitenin</a:t>
            </a:r>
            <a:r>
              <a:rPr lang="tr-TR" dirty="0" smtClean="0"/>
              <a:t> hemen</a:t>
            </a:r>
          </a:p>
          <a:p>
            <a:r>
              <a:rPr lang="tr-TR" dirty="0" smtClean="0"/>
              <a:t>başladığı saptanmıştır.87-89 </a:t>
            </a:r>
            <a:r>
              <a:rPr lang="tr-TR" dirty="0" err="1" smtClean="0"/>
              <a:t>Randomize</a:t>
            </a:r>
            <a:r>
              <a:rPr lang="tr-TR" dirty="0" smtClean="0"/>
              <a:t> kontrollü bir çalışmada </a:t>
            </a:r>
            <a:r>
              <a:rPr lang="tr-TR" dirty="0" err="1" smtClean="0"/>
              <a:t>desogestrel</a:t>
            </a:r>
            <a:endParaRPr lang="tr-TR" dirty="0" smtClean="0"/>
          </a:p>
          <a:p>
            <a:r>
              <a:rPr lang="tr-TR" dirty="0" smtClean="0"/>
              <a:t>içeren </a:t>
            </a:r>
            <a:r>
              <a:rPr lang="tr-TR" dirty="0" err="1" smtClean="0"/>
              <a:t>minihapı</a:t>
            </a:r>
            <a:r>
              <a:rPr lang="tr-TR" dirty="0" smtClean="0"/>
              <a:t> bıraktıktan 17.2 gün sonra </a:t>
            </a:r>
            <a:r>
              <a:rPr lang="tr-TR" dirty="0" err="1" smtClean="0"/>
              <a:t>ovülasyon</a:t>
            </a:r>
            <a:r>
              <a:rPr lang="tr-TR" dirty="0" smtClean="0"/>
              <a:t> oluştuğu, ilk</a:t>
            </a:r>
          </a:p>
          <a:p>
            <a:r>
              <a:rPr lang="tr-TR" dirty="0" err="1" smtClean="0"/>
              <a:t>ovülasyona</a:t>
            </a:r>
            <a:r>
              <a:rPr lang="tr-TR" dirty="0" smtClean="0"/>
              <a:t> kadar geçen minimum sürenin 7 gün olduğu saptanmıştır.90</a:t>
            </a:r>
          </a:p>
          <a:p>
            <a:endParaRPr lang="tr-TR" dirty="0" smtClean="0"/>
          </a:p>
          <a:p>
            <a:r>
              <a:rPr lang="tr-TR" dirty="0" err="1" smtClean="0"/>
              <a:t>Minihapların</a:t>
            </a:r>
            <a:r>
              <a:rPr lang="tr-TR" dirty="0" smtClean="0"/>
              <a:t> </a:t>
            </a:r>
            <a:r>
              <a:rPr lang="tr-TR" dirty="0" err="1" smtClean="0"/>
              <a:t>kontrasepsiyon</a:t>
            </a:r>
            <a:r>
              <a:rPr lang="tr-TR" dirty="0" smtClean="0"/>
              <a:t> dışındaki yararları19</a:t>
            </a:r>
          </a:p>
          <a:p>
            <a:endParaRPr lang="tr-TR" dirty="0" smtClean="0"/>
          </a:p>
          <a:p>
            <a:r>
              <a:rPr lang="tr-TR" dirty="0" err="1" smtClean="0"/>
              <a:t>Minihaplar</a:t>
            </a:r>
            <a:r>
              <a:rPr lang="tr-TR" dirty="0" smtClean="0"/>
              <a:t> </a:t>
            </a:r>
            <a:r>
              <a:rPr lang="tr-TR" dirty="0" err="1" smtClean="0"/>
              <a:t>menstrüel</a:t>
            </a:r>
            <a:r>
              <a:rPr lang="tr-TR" dirty="0" smtClean="0"/>
              <a:t> kanamada azalma sağlar, kullananların %10’unda</a:t>
            </a:r>
          </a:p>
          <a:p>
            <a:r>
              <a:rPr lang="tr-TR" dirty="0" err="1" smtClean="0"/>
              <a:t>amenore</a:t>
            </a:r>
            <a:r>
              <a:rPr lang="tr-TR" dirty="0" smtClean="0"/>
              <a:t> gelişir. </a:t>
            </a:r>
            <a:r>
              <a:rPr lang="tr-TR" dirty="0" err="1" smtClean="0"/>
              <a:t>Menstrüel</a:t>
            </a:r>
            <a:r>
              <a:rPr lang="tr-TR" dirty="0" smtClean="0"/>
              <a:t> kramplar ve </a:t>
            </a:r>
            <a:r>
              <a:rPr lang="tr-TR" dirty="0" err="1" smtClean="0"/>
              <a:t>prementrüel</a:t>
            </a:r>
            <a:r>
              <a:rPr lang="tr-TR" dirty="0" smtClean="0"/>
              <a:t> semptomlarda</a:t>
            </a:r>
          </a:p>
          <a:p>
            <a:r>
              <a:rPr lang="tr-TR" dirty="0" smtClean="0"/>
              <a:t>azalma olabilir</a:t>
            </a:r>
          </a:p>
          <a:p>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53</a:t>
            </a:fld>
            <a:endParaRPr lang="tr-TR"/>
          </a:p>
        </p:txBody>
      </p:sp>
    </p:spTree>
    <p:extLst>
      <p:ext uri="{BB962C8B-B14F-4D97-AF65-F5344CB8AC3E}">
        <p14:creationId xmlns:p14="http://schemas.microsoft.com/office/powerpoint/2010/main" val="781794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Minihapların</a:t>
            </a:r>
            <a:r>
              <a:rPr lang="tr-TR" dirty="0" smtClean="0"/>
              <a:t> </a:t>
            </a:r>
            <a:r>
              <a:rPr lang="tr-TR" dirty="0" err="1" smtClean="0"/>
              <a:t>kontrendikasyonları</a:t>
            </a:r>
            <a:endParaRPr lang="tr-TR" dirty="0" smtClean="0"/>
          </a:p>
          <a:p>
            <a:r>
              <a:rPr lang="tr-TR" dirty="0" smtClean="0"/>
              <a:t>Mutlak </a:t>
            </a:r>
            <a:r>
              <a:rPr lang="tr-TR" dirty="0" err="1" smtClean="0"/>
              <a:t>kontrendikasyonlar</a:t>
            </a:r>
            <a:endParaRPr lang="tr-TR" dirty="0" smtClean="0"/>
          </a:p>
          <a:p>
            <a:r>
              <a:rPr lang="tr-TR" dirty="0" smtClean="0"/>
              <a:t>• Gebelik</a:t>
            </a:r>
          </a:p>
          <a:p>
            <a:r>
              <a:rPr lang="tr-TR" dirty="0" smtClean="0"/>
              <a:t>• Meme kanseri</a:t>
            </a:r>
          </a:p>
          <a:p>
            <a:r>
              <a:rPr lang="tr-TR" dirty="0" smtClean="0"/>
              <a:t>Rölatif </a:t>
            </a:r>
            <a:r>
              <a:rPr lang="tr-TR" dirty="0" err="1" smtClean="0"/>
              <a:t>kontrendikasyonlar</a:t>
            </a:r>
            <a:endParaRPr lang="tr-TR" dirty="0" smtClean="0"/>
          </a:p>
          <a:p>
            <a:r>
              <a:rPr lang="tr-TR" dirty="0" smtClean="0"/>
              <a:t>• Aktif </a:t>
            </a:r>
            <a:r>
              <a:rPr lang="tr-TR" dirty="0" err="1" smtClean="0"/>
              <a:t>viral</a:t>
            </a:r>
            <a:r>
              <a:rPr lang="tr-TR" dirty="0" smtClean="0"/>
              <a:t> hepatit</a:t>
            </a:r>
          </a:p>
          <a:p>
            <a:r>
              <a:rPr lang="tr-TR" dirty="0" smtClean="0"/>
              <a:t>• Karaciğer tümörleri</a:t>
            </a:r>
          </a:p>
          <a:p>
            <a:r>
              <a:rPr lang="tr-TR" dirty="0" smtClean="0"/>
              <a:t>• Ciddi siroz</a:t>
            </a:r>
          </a:p>
          <a:p>
            <a:r>
              <a:rPr lang="tr-TR" dirty="0" smtClean="0"/>
              <a:t>• Akut derin </a:t>
            </a:r>
            <a:r>
              <a:rPr lang="tr-TR" dirty="0" err="1" smtClean="0"/>
              <a:t>ven</a:t>
            </a:r>
            <a:r>
              <a:rPr lang="tr-TR" dirty="0" smtClean="0"/>
              <a:t> </a:t>
            </a:r>
            <a:r>
              <a:rPr lang="tr-TR" dirty="0" err="1" smtClean="0"/>
              <a:t>trombozu</a:t>
            </a:r>
            <a:r>
              <a:rPr lang="tr-TR" dirty="0" smtClean="0"/>
              <a:t> (DVT) veya </a:t>
            </a:r>
            <a:r>
              <a:rPr lang="tr-TR" dirty="0" err="1" smtClean="0"/>
              <a:t>pulmoner</a:t>
            </a:r>
            <a:r>
              <a:rPr lang="tr-TR" dirty="0" smtClean="0"/>
              <a:t> </a:t>
            </a:r>
            <a:r>
              <a:rPr lang="tr-TR" dirty="0" err="1" smtClean="0"/>
              <a:t>emboli</a:t>
            </a:r>
            <a:r>
              <a:rPr lang="tr-TR" dirty="0" smtClean="0"/>
              <a:t> (PE)</a:t>
            </a:r>
          </a:p>
          <a:p>
            <a:r>
              <a:rPr lang="tr-TR" dirty="0" smtClean="0"/>
              <a:t>• </a:t>
            </a:r>
            <a:r>
              <a:rPr lang="tr-TR" dirty="0" err="1" smtClean="0"/>
              <a:t>Antifosfolipid</a:t>
            </a:r>
            <a:r>
              <a:rPr lang="tr-TR" dirty="0" smtClean="0"/>
              <a:t> antikor pozitifliği</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54</a:t>
            </a:fld>
            <a:endParaRPr lang="tr-TR"/>
          </a:p>
        </p:txBody>
      </p:sp>
    </p:spTree>
    <p:extLst>
      <p:ext uri="{BB962C8B-B14F-4D97-AF65-F5344CB8AC3E}">
        <p14:creationId xmlns:p14="http://schemas.microsoft.com/office/powerpoint/2010/main" val="2037921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Eşzamanlı bir hastalığı bulunan kadınlarda </a:t>
            </a:r>
            <a:r>
              <a:rPr lang="tr-TR" dirty="0" err="1" smtClean="0"/>
              <a:t>minihap</a:t>
            </a:r>
            <a:r>
              <a:rPr lang="tr-TR" dirty="0" smtClean="0"/>
              <a:t> kullanımı</a:t>
            </a:r>
          </a:p>
          <a:p>
            <a:endParaRPr lang="tr-TR" dirty="0" smtClean="0"/>
          </a:p>
          <a:p>
            <a:r>
              <a:rPr lang="tr-TR" dirty="0" err="1" smtClean="0"/>
              <a:t>Minihaplar</a:t>
            </a:r>
            <a:r>
              <a:rPr lang="tr-TR" dirty="0" smtClean="0"/>
              <a:t> koroner arter hastalığı, </a:t>
            </a:r>
            <a:r>
              <a:rPr lang="tr-TR" dirty="0" err="1" smtClean="0"/>
              <a:t>konjestif</a:t>
            </a:r>
            <a:r>
              <a:rPr lang="tr-TR" dirty="0" smtClean="0"/>
              <a:t> kalp yetersizliği ve</a:t>
            </a:r>
          </a:p>
          <a:p>
            <a:r>
              <a:rPr lang="tr-TR" dirty="0" err="1" smtClean="0"/>
              <a:t>serebrovasküler</a:t>
            </a:r>
            <a:r>
              <a:rPr lang="tr-TR" dirty="0" smtClean="0"/>
              <a:t> hastalığı olan kadınlarda kullanılabilir. Sadece</a:t>
            </a:r>
          </a:p>
          <a:p>
            <a:r>
              <a:rPr lang="tr-TR" dirty="0" err="1" smtClean="0"/>
              <a:t>progesteron</a:t>
            </a:r>
            <a:r>
              <a:rPr lang="tr-TR" dirty="0" smtClean="0"/>
              <a:t> içeren </a:t>
            </a:r>
            <a:r>
              <a:rPr lang="tr-TR" dirty="0" err="1" smtClean="0"/>
              <a:t>minihapların</a:t>
            </a:r>
            <a:r>
              <a:rPr lang="tr-TR" dirty="0" smtClean="0"/>
              <a:t> kullanımı sırasında </a:t>
            </a:r>
            <a:r>
              <a:rPr lang="tr-TR" dirty="0" err="1" smtClean="0"/>
              <a:t>serebrovasküler</a:t>
            </a:r>
            <a:r>
              <a:rPr lang="tr-TR" dirty="0" smtClean="0"/>
              <a:t> olay</a:t>
            </a:r>
          </a:p>
          <a:p>
            <a:r>
              <a:rPr lang="tr-TR" dirty="0" smtClean="0"/>
              <a:t>veya inme gelişirse kullanımı </a:t>
            </a:r>
            <a:r>
              <a:rPr lang="tr-TR" dirty="0" err="1" smtClean="0"/>
              <a:t>kontrendikedir</a:t>
            </a:r>
            <a:r>
              <a:rPr lang="tr-TR" dirty="0" smtClean="0"/>
              <a:t>.</a:t>
            </a:r>
          </a:p>
          <a:p>
            <a:endParaRPr lang="tr-TR" dirty="0" smtClean="0"/>
          </a:p>
          <a:p>
            <a:r>
              <a:rPr lang="tr-TR" dirty="0" err="1" smtClean="0"/>
              <a:t>Minihapların</a:t>
            </a:r>
            <a:r>
              <a:rPr lang="tr-TR" dirty="0" smtClean="0"/>
              <a:t> 40 yaşından sonra kullanımı</a:t>
            </a:r>
          </a:p>
          <a:p>
            <a:r>
              <a:rPr lang="tr-TR" dirty="0" smtClean="0"/>
              <a:t>Sağlıklı kadınlar menopoza dek istedikleri sürece </a:t>
            </a:r>
            <a:r>
              <a:rPr lang="tr-TR" dirty="0" err="1" smtClean="0"/>
              <a:t>sürece</a:t>
            </a:r>
            <a:r>
              <a:rPr lang="tr-TR" dirty="0" smtClean="0"/>
              <a:t> </a:t>
            </a:r>
            <a:r>
              <a:rPr lang="tr-TR" dirty="0" err="1" smtClean="0"/>
              <a:t>minihap</a:t>
            </a:r>
            <a:endParaRPr lang="tr-TR" dirty="0" smtClean="0"/>
          </a:p>
          <a:p>
            <a:r>
              <a:rPr lang="tr-TR" dirty="0" smtClean="0"/>
              <a:t>kullanabilir.</a:t>
            </a:r>
          </a:p>
          <a:p>
            <a:r>
              <a:rPr lang="tr-TR" dirty="0" err="1" smtClean="0"/>
              <a:t>Minihapların</a:t>
            </a:r>
            <a:r>
              <a:rPr lang="tr-TR" dirty="0" smtClean="0"/>
              <a:t> </a:t>
            </a:r>
            <a:r>
              <a:rPr lang="tr-TR" dirty="0" err="1" smtClean="0"/>
              <a:t>adolesanlarda</a:t>
            </a:r>
            <a:r>
              <a:rPr lang="tr-TR" dirty="0" smtClean="0"/>
              <a:t> kullanımı</a:t>
            </a:r>
          </a:p>
          <a:p>
            <a:r>
              <a:rPr lang="tr-TR" dirty="0" err="1" smtClean="0"/>
              <a:t>Adolesanlarda</a:t>
            </a:r>
            <a:r>
              <a:rPr lang="tr-TR" dirty="0" smtClean="0"/>
              <a:t> karşılaşılan en büyük sorun tedavi uyumsuzluğuna</a:t>
            </a:r>
          </a:p>
          <a:p>
            <a:r>
              <a:rPr lang="tr-TR" dirty="0" smtClean="0"/>
              <a:t>bağlı yüksek gebelik oranlarıdır. Bu nedenle eğitim ve danışmanlık çok</a:t>
            </a:r>
          </a:p>
          <a:p>
            <a:r>
              <a:rPr lang="tr-TR" dirty="0" smtClean="0"/>
              <a:t>önem taşımaktadır. </a:t>
            </a:r>
            <a:r>
              <a:rPr lang="tr-TR" dirty="0" err="1" smtClean="0"/>
              <a:t>Minihap</a:t>
            </a:r>
            <a:r>
              <a:rPr lang="tr-TR" dirty="0" smtClean="0"/>
              <a:t> kullanımı özenle anlatılmalı ve sık takip</a:t>
            </a:r>
          </a:p>
          <a:p>
            <a:r>
              <a:rPr lang="tr-TR" dirty="0" smtClean="0"/>
              <a:t>önerilmelidir.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55</a:t>
            </a:fld>
            <a:endParaRPr lang="tr-TR"/>
          </a:p>
        </p:txBody>
      </p:sp>
    </p:spTree>
    <p:extLst>
      <p:ext uri="{BB962C8B-B14F-4D97-AF65-F5344CB8AC3E}">
        <p14:creationId xmlns:p14="http://schemas.microsoft.com/office/powerpoint/2010/main" val="3716709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Minihapların</a:t>
            </a:r>
            <a:r>
              <a:rPr lang="tr-TR" dirty="0" smtClean="0"/>
              <a:t> yan etkileri ve riskleri</a:t>
            </a:r>
          </a:p>
          <a:p>
            <a:endParaRPr lang="tr-TR" dirty="0" smtClean="0"/>
          </a:p>
          <a:p>
            <a:r>
              <a:rPr lang="tr-TR" dirty="0" err="1" smtClean="0"/>
              <a:t>Ektopik</a:t>
            </a:r>
            <a:r>
              <a:rPr lang="tr-TR" dirty="0" smtClean="0"/>
              <a:t> gebelik: </a:t>
            </a:r>
            <a:r>
              <a:rPr lang="tr-TR" dirty="0" err="1" smtClean="0"/>
              <a:t>Minihaplar</a:t>
            </a:r>
            <a:r>
              <a:rPr lang="tr-TR" dirty="0" smtClean="0"/>
              <a:t> </a:t>
            </a:r>
            <a:r>
              <a:rPr lang="tr-TR" dirty="0" err="1" smtClean="0"/>
              <a:t>ektopik</a:t>
            </a:r>
            <a:r>
              <a:rPr lang="tr-TR" dirty="0" smtClean="0"/>
              <a:t> gebelik riskinde artışa neden olmaz.</a:t>
            </a:r>
          </a:p>
          <a:p>
            <a:r>
              <a:rPr lang="tr-TR" dirty="0" err="1" smtClean="0"/>
              <a:t>Minihaplarla</a:t>
            </a:r>
            <a:r>
              <a:rPr lang="tr-TR" dirty="0" smtClean="0"/>
              <a:t> oluşan gebeliklerin %10’a kadar çıkan bir oranı </a:t>
            </a:r>
            <a:r>
              <a:rPr lang="tr-TR" dirty="0" err="1" smtClean="0"/>
              <a:t>ektopiktir</a:t>
            </a:r>
            <a:r>
              <a:rPr lang="tr-TR" dirty="0" smtClean="0"/>
              <a:t>.</a:t>
            </a:r>
          </a:p>
          <a:p>
            <a:r>
              <a:rPr lang="tr-TR" dirty="0" smtClean="0"/>
              <a:t>Bu </a:t>
            </a:r>
            <a:r>
              <a:rPr lang="tr-TR" dirty="0" err="1" smtClean="0"/>
              <a:t>insidans</a:t>
            </a:r>
            <a:r>
              <a:rPr lang="tr-TR" dirty="0" smtClean="0"/>
              <a:t> herhangi bir yöntem kullanmayan, rahim içi araç kullanan</a:t>
            </a:r>
          </a:p>
          <a:p>
            <a:r>
              <a:rPr lang="tr-TR" dirty="0" smtClean="0"/>
              <a:t>ve uzun etkili </a:t>
            </a:r>
            <a:r>
              <a:rPr lang="tr-TR" dirty="0" err="1" smtClean="0"/>
              <a:t>hormonal</a:t>
            </a:r>
            <a:r>
              <a:rPr lang="tr-TR" dirty="0" smtClean="0"/>
              <a:t> yöntemleri uygulayanlarla aynıdır. </a:t>
            </a:r>
            <a:r>
              <a:rPr lang="tr-TR" dirty="0" err="1" smtClean="0"/>
              <a:t>Ovülasyonu</a:t>
            </a:r>
            <a:endParaRPr lang="tr-TR" dirty="0" smtClean="0"/>
          </a:p>
          <a:p>
            <a:r>
              <a:rPr lang="tr-TR" dirty="0" err="1" smtClean="0"/>
              <a:t>inhibe</a:t>
            </a:r>
            <a:r>
              <a:rPr lang="tr-TR" dirty="0" smtClean="0"/>
              <a:t> eden ürünlerle </a:t>
            </a:r>
            <a:r>
              <a:rPr lang="tr-TR" dirty="0" err="1" smtClean="0"/>
              <a:t>ektopik</a:t>
            </a:r>
            <a:r>
              <a:rPr lang="tr-TR" dirty="0" smtClean="0"/>
              <a:t> gebelik daha seyrek görülmektedir.</a:t>
            </a:r>
          </a:p>
          <a:p>
            <a:endParaRPr lang="tr-TR" dirty="0" smtClean="0"/>
          </a:p>
          <a:p>
            <a:r>
              <a:rPr lang="tr-TR" dirty="0" smtClean="0"/>
              <a:t>Düzensiz kanama: </a:t>
            </a:r>
            <a:r>
              <a:rPr lang="tr-TR" dirty="0" err="1" smtClean="0"/>
              <a:t>Minihapları</a:t>
            </a:r>
            <a:r>
              <a:rPr lang="tr-TR" dirty="0" smtClean="0"/>
              <a:t> en sık bırakma nedeni düzensiz</a:t>
            </a:r>
          </a:p>
          <a:p>
            <a:r>
              <a:rPr lang="tr-TR" dirty="0" smtClean="0"/>
              <a:t>Kanamadır. Adet düzensizliği, lekelenme, ara kanamalar, </a:t>
            </a:r>
            <a:r>
              <a:rPr lang="tr-TR" dirty="0" err="1" smtClean="0"/>
              <a:t>amenore</a:t>
            </a:r>
            <a:endParaRPr lang="tr-TR" dirty="0" smtClean="0"/>
          </a:p>
          <a:p>
            <a:r>
              <a:rPr lang="tr-TR" dirty="0" smtClean="0"/>
              <a:t>sık görülür; az sayıda kadında ise </a:t>
            </a:r>
            <a:r>
              <a:rPr lang="tr-TR" dirty="0" err="1" smtClean="0"/>
              <a:t>menoraji</a:t>
            </a:r>
            <a:r>
              <a:rPr lang="tr-TR" dirty="0" smtClean="0"/>
              <a:t> </a:t>
            </a:r>
            <a:r>
              <a:rPr lang="tr-TR" dirty="0" err="1" smtClean="0"/>
              <a:t>olabilir.Minihap</a:t>
            </a:r>
            <a:r>
              <a:rPr lang="tr-TR" dirty="0" smtClean="0"/>
              <a:t> kullanan</a:t>
            </a:r>
          </a:p>
          <a:p>
            <a:r>
              <a:rPr lang="tr-TR" dirty="0" smtClean="0"/>
              <a:t>kadınların yaklaşık yarısında kanama süresi uzayabilir ve %70’e varan</a:t>
            </a:r>
          </a:p>
          <a:p>
            <a:r>
              <a:rPr lang="tr-TR" dirty="0" smtClean="0"/>
              <a:t>oranda lekelenme görülebilir. Kanama düzensizliğinin nedeni </a:t>
            </a:r>
            <a:r>
              <a:rPr lang="tr-TR" dirty="0" err="1" smtClean="0"/>
              <a:t>over</a:t>
            </a:r>
            <a:endParaRPr lang="tr-TR" dirty="0" smtClean="0"/>
          </a:p>
          <a:p>
            <a:r>
              <a:rPr lang="tr-TR" dirty="0" smtClean="0"/>
              <a:t>fonksiyonlarının tümüyle baskılanmamasıdır. </a:t>
            </a:r>
            <a:r>
              <a:rPr lang="tr-TR" dirty="0" err="1" smtClean="0"/>
              <a:t>Folikül</a:t>
            </a:r>
            <a:r>
              <a:rPr lang="tr-TR" dirty="0" smtClean="0"/>
              <a:t> büyüme ve </a:t>
            </a:r>
            <a:r>
              <a:rPr lang="tr-TR" dirty="0" err="1" smtClean="0"/>
              <a:t>atrezi</a:t>
            </a:r>
            <a:endParaRPr lang="tr-TR" dirty="0" smtClean="0"/>
          </a:p>
          <a:p>
            <a:r>
              <a:rPr lang="tr-TR" dirty="0" smtClean="0"/>
              <a:t>dönemleri düzensiz ve öngörülemeyen kanama ve lekelenmelere</a:t>
            </a:r>
          </a:p>
          <a:p>
            <a:r>
              <a:rPr lang="tr-TR" dirty="0" smtClean="0"/>
              <a:t>yol açar. Kanama </a:t>
            </a:r>
            <a:r>
              <a:rPr lang="tr-TR" dirty="0" err="1" smtClean="0"/>
              <a:t>paterni</a:t>
            </a:r>
            <a:r>
              <a:rPr lang="tr-TR" dirty="0" smtClean="0"/>
              <a:t> kullanılan sentetik </a:t>
            </a:r>
            <a:r>
              <a:rPr lang="tr-TR" dirty="0" err="1" smtClean="0"/>
              <a:t>progesterona</a:t>
            </a:r>
            <a:r>
              <a:rPr lang="tr-TR" dirty="0" smtClean="0"/>
              <a:t>, verilme</a:t>
            </a:r>
          </a:p>
          <a:p>
            <a:r>
              <a:rPr lang="tr-TR" dirty="0" smtClean="0"/>
              <a:t>dozuna ve dolaşımdaki </a:t>
            </a:r>
            <a:r>
              <a:rPr lang="tr-TR" dirty="0" err="1" smtClean="0"/>
              <a:t>endojen</a:t>
            </a:r>
            <a:r>
              <a:rPr lang="tr-TR" dirty="0" smtClean="0"/>
              <a:t> östrojen konsantrasyonlarına bağlıdır.92</a:t>
            </a:r>
          </a:p>
          <a:p>
            <a:r>
              <a:rPr lang="tr-TR" dirty="0" err="1" smtClean="0"/>
              <a:t>Ovülasyon</a:t>
            </a:r>
            <a:r>
              <a:rPr lang="tr-TR" dirty="0" smtClean="0"/>
              <a:t> ve sonraki </a:t>
            </a:r>
            <a:r>
              <a:rPr lang="tr-TR" dirty="0" err="1" smtClean="0"/>
              <a:t>endojen</a:t>
            </a:r>
            <a:r>
              <a:rPr lang="tr-TR" dirty="0" smtClean="0"/>
              <a:t> </a:t>
            </a:r>
            <a:r>
              <a:rPr lang="tr-TR" dirty="0" err="1" smtClean="0"/>
              <a:t>progesteron</a:t>
            </a:r>
            <a:r>
              <a:rPr lang="tr-TR" dirty="0" smtClean="0"/>
              <a:t> konsantrasyonları da kanama</a:t>
            </a:r>
          </a:p>
          <a:p>
            <a:r>
              <a:rPr lang="tr-TR" dirty="0" err="1" smtClean="0"/>
              <a:t>paternelerini</a:t>
            </a:r>
            <a:r>
              <a:rPr lang="tr-TR" dirty="0" smtClean="0"/>
              <a:t> etkileyebilir.87 Kadınların her birinde nasıl bir etki oluşacağını</a:t>
            </a:r>
          </a:p>
          <a:p>
            <a:r>
              <a:rPr lang="tr-TR" dirty="0" smtClean="0"/>
              <a:t>öngörmek olası değildir.83 Kadınların yaklaşık %12’sinde ilk ayda lekelenme</a:t>
            </a:r>
          </a:p>
          <a:p>
            <a:r>
              <a:rPr lang="tr-TR" dirty="0" smtClean="0"/>
              <a:t>oluşur, bu oran 18. ayda %3’e kadar düşer. Uzun süreyle </a:t>
            </a:r>
            <a:r>
              <a:rPr lang="tr-TR" dirty="0" err="1" smtClean="0"/>
              <a:t>minihap</a:t>
            </a:r>
            <a:r>
              <a:rPr lang="tr-TR" dirty="0" smtClean="0"/>
              <a:t> kullanana</a:t>
            </a:r>
          </a:p>
          <a:p>
            <a:r>
              <a:rPr lang="tr-TR" dirty="0" smtClean="0"/>
              <a:t>kadınların %40’ı düzenli şekilde adet görmeye devam eder. Genel olarak</a:t>
            </a:r>
          </a:p>
          <a:p>
            <a:r>
              <a:rPr lang="tr-TR" dirty="0" smtClean="0"/>
              <a:t>kadınların %20’sinin </a:t>
            </a:r>
            <a:r>
              <a:rPr lang="tr-TR" dirty="0" err="1" smtClean="0"/>
              <a:t>amenoreik</a:t>
            </a:r>
            <a:r>
              <a:rPr lang="tr-TR" dirty="0" smtClean="0"/>
              <a:t> olduğu, %40’ının düzenli adet gördüğü,</a:t>
            </a:r>
          </a:p>
          <a:p>
            <a:r>
              <a:rPr lang="tr-TR" dirty="0" smtClean="0"/>
              <a:t>%40’ında ise kanama düzensizlikleri görülmektedir.87 Kadınların %10-25’i</a:t>
            </a:r>
          </a:p>
          <a:p>
            <a:r>
              <a:rPr lang="tr-TR" dirty="0" err="1" smtClean="0"/>
              <a:t>minihapı</a:t>
            </a:r>
            <a:r>
              <a:rPr lang="tr-TR" dirty="0" smtClean="0"/>
              <a:t> kanama </a:t>
            </a:r>
            <a:r>
              <a:rPr lang="tr-TR" dirty="0" err="1" smtClean="0"/>
              <a:t>paterni</a:t>
            </a:r>
            <a:r>
              <a:rPr lang="tr-TR" dirty="0" smtClean="0"/>
              <a:t> nedeniyle bırakır; bu nedenle danışmanlıkta</a:t>
            </a:r>
          </a:p>
          <a:p>
            <a:r>
              <a:rPr lang="tr-TR" dirty="0" smtClean="0"/>
              <a:t>kanama bozukluklarının özellikle de yönteme başlandığında olabileceği</a:t>
            </a:r>
          </a:p>
          <a:p>
            <a:r>
              <a:rPr lang="tr-TR" dirty="0" smtClean="0"/>
              <a:t>ama bunların kullanım süresi ilerledikçe azalacağının anlatılmalıdır.87</a:t>
            </a:r>
          </a:p>
          <a:p>
            <a:endParaRPr lang="tr-TR" dirty="0" smtClean="0"/>
          </a:p>
          <a:p>
            <a:r>
              <a:rPr lang="tr-TR" dirty="0" err="1" smtClean="0"/>
              <a:t>Folikül</a:t>
            </a:r>
            <a:r>
              <a:rPr lang="tr-TR" dirty="0" smtClean="0"/>
              <a:t> </a:t>
            </a:r>
            <a:r>
              <a:rPr lang="tr-TR" dirty="0" err="1" smtClean="0"/>
              <a:t>persistansı</a:t>
            </a:r>
            <a:r>
              <a:rPr lang="tr-TR" dirty="0" smtClean="0"/>
              <a:t>: Yetersiz </a:t>
            </a:r>
            <a:r>
              <a:rPr lang="tr-TR" dirty="0" err="1" smtClean="0"/>
              <a:t>ovülasyon</a:t>
            </a:r>
            <a:r>
              <a:rPr lang="tr-TR" dirty="0" smtClean="0"/>
              <a:t> </a:t>
            </a:r>
            <a:r>
              <a:rPr lang="tr-TR" dirty="0" err="1" smtClean="0"/>
              <a:t>inhibisyonu</a:t>
            </a:r>
            <a:r>
              <a:rPr lang="tr-TR" dirty="0" smtClean="0"/>
              <a:t> </a:t>
            </a:r>
            <a:r>
              <a:rPr lang="tr-TR" dirty="0" err="1" smtClean="0"/>
              <a:t>siklusların</a:t>
            </a:r>
            <a:r>
              <a:rPr lang="tr-TR" dirty="0" smtClean="0"/>
              <a:t> %20</a:t>
            </a:r>
          </a:p>
          <a:p>
            <a:r>
              <a:rPr lang="tr-TR" dirty="0" smtClean="0"/>
              <a:t>’sinde </a:t>
            </a:r>
            <a:r>
              <a:rPr lang="tr-TR" dirty="0" err="1" smtClean="0"/>
              <a:t>persistan</a:t>
            </a:r>
            <a:r>
              <a:rPr lang="tr-TR" dirty="0" smtClean="0"/>
              <a:t> </a:t>
            </a:r>
            <a:r>
              <a:rPr lang="tr-TR" dirty="0" err="1" smtClean="0"/>
              <a:t>over</a:t>
            </a:r>
            <a:r>
              <a:rPr lang="tr-TR" dirty="0" smtClean="0"/>
              <a:t> </a:t>
            </a:r>
            <a:r>
              <a:rPr lang="tr-TR" dirty="0" err="1" smtClean="0"/>
              <a:t>foliküllerinin</a:t>
            </a:r>
            <a:r>
              <a:rPr lang="tr-TR" dirty="0" smtClean="0"/>
              <a:t> (</a:t>
            </a:r>
            <a:r>
              <a:rPr lang="tr-TR" dirty="0" err="1" smtClean="0"/>
              <a:t>over</a:t>
            </a:r>
            <a:r>
              <a:rPr lang="tr-TR" dirty="0" smtClean="0"/>
              <a:t> kistlerinin) gelişmesine neden</a:t>
            </a:r>
          </a:p>
          <a:p>
            <a:r>
              <a:rPr lang="tr-TR" dirty="0" smtClean="0"/>
              <a:t>olur, bu kistler genellikle kendiliğinden kaybolurlar.83</a:t>
            </a:r>
          </a:p>
          <a:p>
            <a:endParaRPr lang="tr-TR" dirty="0" smtClean="0"/>
          </a:p>
          <a:p>
            <a:r>
              <a:rPr lang="tr-TR" dirty="0" err="1" smtClean="0"/>
              <a:t>Hormonal</a:t>
            </a:r>
            <a:r>
              <a:rPr lang="tr-TR" dirty="0" smtClean="0"/>
              <a:t> yan etkiler: Baş ağrısı, şişkinlik, akne ve memelerde</a:t>
            </a:r>
          </a:p>
          <a:p>
            <a:r>
              <a:rPr lang="tr-TR" dirty="0" smtClean="0"/>
              <a:t>hassasiyet gibi yan etkiler daha seyrek görülür.19</a:t>
            </a:r>
          </a:p>
          <a:p>
            <a:r>
              <a:rPr lang="tr-TR" dirty="0" smtClean="0"/>
              <a:t>Kilo artışı bildirilmekle birlikte </a:t>
            </a:r>
            <a:r>
              <a:rPr lang="tr-TR" dirty="0" err="1" smtClean="0"/>
              <a:t>minihap</a:t>
            </a:r>
            <a:r>
              <a:rPr lang="tr-TR" dirty="0" smtClean="0"/>
              <a:t> kullanımı ile kilo artışı </a:t>
            </a:r>
            <a:r>
              <a:rPr lang="tr-TR" dirty="0" err="1" smtClean="0"/>
              <a:t>rasında</a:t>
            </a:r>
            <a:endParaRPr lang="tr-TR" dirty="0" smtClean="0"/>
          </a:p>
          <a:p>
            <a:r>
              <a:rPr lang="tr-TR" dirty="0" err="1" smtClean="0"/>
              <a:t>nedensel</a:t>
            </a:r>
            <a:r>
              <a:rPr lang="tr-TR" dirty="0" smtClean="0"/>
              <a:t> bir ilişki kanıtlanamamıştır. Aynı şekilde </a:t>
            </a:r>
            <a:r>
              <a:rPr lang="tr-TR" dirty="0" err="1" smtClean="0"/>
              <a:t>duygudurum</a:t>
            </a:r>
            <a:r>
              <a:rPr lang="tr-TR" dirty="0" smtClean="0"/>
              <a:t> ile</a:t>
            </a:r>
          </a:p>
          <a:p>
            <a:r>
              <a:rPr lang="tr-TR" dirty="0" err="1" smtClean="0"/>
              <a:t>minihaplar</a:t>
            </a:r>
            <a:r>
              <a:rPr lang="tr-TR" dirty="0" smtClean="0"/>
              <a:t> arasında da </a:t>
            </a:r>
            <a:r>
              <a:rPr lang="tr-TR" dirty="0" err="1" smtClean="0"/>
              <a:t>nedensel</a:t>
            </a:r>
            <a:r>
              <a:rPr lang="tr-TR" dirty="0" smtClean="0"/>
              <a:t> bir ilişki gösterilememiştir.87</a:t>
            </a:r>
          </a:p>
          <a:p>
            <a:r>
              <a:rPr lang="tr-TR" dirty="0" err="1" smtClean="0"/>
              <a:t>Minihaplar</a:t>
            </a:r>
            <a:r>
              <a:rPr lang="tr-TR" dirty="0" smtClean="0"/>
              <a:t> </a:t>
            </a:r>
            <a:r>
              <a:rPr lang="tr-TR" dirty="0" err="1" smtClean="0"/>
              <a:t>kontraseptif</a:t>
            </a:r>
            <a:r>
              <a:rPr lang="tr-TR" dirty="0" smtClean="0"/>
              <a:t> dozlarda kullanıldıklarında önemli bir sağlık riski</a:t>
            </a:r>
          </a:p>
          <a:p>
            <a:r>
              <a:rPr lang="tr-TR" dirty="0" smtClean="0"/>
              <a:t>taşımazlar; VTE, </a:t>
            </a:r>
            <a:r>
              <a:rPr lang="tr-TR" dirty="0" err="1" smtClean="0"/>
              <a:t>miyokard</a:t>
            </a:r>
            <a:r>
              <a:rPr lang="tr-TR" dirty="0" smtClean="0"/>
              <a:t> </a:t>
            </a:r>
            <a:r>
              <a:rPr lang="tr-TR" dirty="0" err="1" smtClean="0"/>
              <a:t>infarktüsü</a:t>
            </a:r>
            <a:r>
              <a:rPr lang="tr-TR" dirty="0" smtClean="0"/>
              <a:t> ve inme riskinde artış saptanmamıştır,</a:t>
            </a:r>
          </a:p>
          <a:p>
            <a:r>
              <a:rPr lang="tr-TR" dirty="0" smtClean="0"/>
              <a:t>ayrıca meme kanseri riskinde artışa neden olmazlar.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56</a:t>
            </a:fld>
            <a:endParaRPr lang="tr-TR"/>
          </a:p>
        </p:txBody>
      </p:sp>
    </p:spTree>
    <p:extLst>
      <p:ext uri="{BB962C8B-B14F-4D97-AF65-F5344CB8AC3E}">
        <p14:creationId xmlns:p14="http://schemas.microsoft.com/office/powerpoint/2010/main" val="3833697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Minihap</a:t>
            </a:r>
            <a:r>
              <a:rPr lang="tr-TR" dirty="0" smtClean="0"/>
              <a:t> kullanımı</a:t>
            </a:r>
          </a:p>
          <a:p>
            <a:r>
              <a:rPr lang="tr-TR" dirty="0" err="1" smtClean="0"/>
              <a:t>Minihapa</a:t>
            </a:r>
            <a:r>
              <a:rPr lang="tr-TR" dirty="0" smtClean="0"/>
              <a:t> adetin ilk 5 günü içerisinde günü başlanır. </a:t>
            </a:r>
            <a:r>
              <a:rPr lang="tr-TR" dirty="0" err="1" smtClean="0"/>
              <a:t>Minihap</a:t>
            </a:r>
            <a:r>
              <a:rPr lang="tr-TR" dirty="0" smtClean="0"/>
              <a:t> </a:t>
            </a:r>
            <a:r>
              <a:rPr lang="tr-TR" dirty="0" err="1" smtClean="0"/>
              <a:t>hergün</a:t>
            </a:r>
            <a:endParaRPr lang="tr-TR" dirty="0" smtClean="0"/>
          </a:p>
          <a:p>
            <a:r>
              <a:rPr lang="tr-TR" dirty="0" smtClean="0"/>
              <a:t>kullanılmalı, ara verilmemelidir. Gebelik olasılığının elenmesi kaydıyla</a:t>
            </a:r>
          </a:p>
          <a:p>
            <a:r>
              <a:rPr lang="tr-TR" dirty="0" err="1" smtClean="0"/>
              <a:t>menstrüel</a:t>
            </a:r>
            <a:r>
              <a:rPr lang="tr-TR" dirty="0" smtClean="0"/>
              <a:t> </a:t>
            </a:r>
            <a:r>
              <a:rPr lang="tr-TR" dirty="0" err="1" smtClean="0"/>
              <a:t>siklusun</a:t>
            </a:r>
            <a:r>
              <a:rPr lang="tr-TR" dirty="0" smtClean="0"/>
              <a:t> herhangi bir gününde başlanması da olasıdır. Eğer</a:t>
            </a:r>
          </a:p>
          <a:p>
            <a:r>
              <a:rPr lang="tr-TR" dirty="0" err="1" smtClean="0"/>
              <a:t>minihapa</a:t>
            </a:r>
            <a:r>
              <a:rPr lang="tr-TR" dirty="0" smtClean="0"/>
              <a:t> adetin ilk 5 günü içerisinde başlanılmazsa </a:t>
            </a:r>
            <a:r>
              <a:rPr lang="tr-TR" dirty="0" err="1" smtClean="0"/>
              <a:t>iİlk</a:t>
            </a:r>
            <a:r>
              <a:rPr lang="tr-TR" dirty="0" smtClean="0"/>
              <a:t> 7 gün ek bir</a:t>
            </a:r>
          </a:p>
          <a:p>
            <a:r>
              <a:rPr lang="tr-TR" dirty="0" err="1" smtClean="0"/>
              <a:t>kontraseptif</a:t>
            </a:r>
            <a:r>
              <a:rPr lang="tr-TR" dirty="0" smtClean="0"/>
              <a:t> yöntem kullanılması gereklidir.19 Birinci ve ikinci </a:t>
            </a:r>
            <a:r>
              <a:rPr lang="tr-TR" dirty="0" err="1" smtClean="0"/>
              <a:t>trimester</a:t>
            </a:r>
            <a:endParaRPr lang="tr-TR" dirty="0" smtClean="0"/>
          </a:p>
          <a:p>
            <a:r>
              <a:rPr lang="tr-TR" dirty="0" smtClean="0"/>
              <a:t>düşük ve kürtajlarından sonraki ilk 7 gün içerisinde başlanırsa ek bir</a:t>
            </a:r>
          </a:p>
          <a:p>
            <a:r>
              <a:rPr lang="tr-TR" dirty="0" smtClean="0"/>
              <a:t>korunma yöntemi kullanmasına gerek yoktur.</a:t>
            </a:r>
          </a:p>
          <a:p>
            <a:r>
              <a:rPr lang="tr-TR" dirty="0" err="1" smtClean="0"/>
              <a:t>Minihap</a:t>
            </a:r>
            <a:r>
              <a:rPr lang="tr-TR" dirty="0" smtClean="0"/>
              <a:t> günün aynı saatinde alınmalıdır (3 saat içerisinde). </a:t>
            </a:r>
            <a:r>
              <a:rPr lang="tr-TR" dirty="0" err="1" smtClean="0"/>
              <a:t>Minihapların</a:t>
            </a:r>
            <a:endParaRPr lang="tr-TR" dirty="0" smtClean="0"/>
          </a:p>
          <a:p>
            <a:r>
              <a:rPr lang="tr-TR" dirty="0" smtClean="0"/>
              <a:t>alımı arasındaki saat 24’ü aştığında </a:t>
            </a:r>
            <a:r>
              <a:rPr lang="tr-TR" dirty="0" err="1" smtClean="0"/>
              <a:t>servikal</a:t>
            </a:r>
            <a:r>
              <a:rPr lang="tr-TR" dirty="0" smtClean="0"/>
              <a:t> mukusun sperm geçirgenliği</a:t>
            </a:r>
          </a:p>
          <a:p>
            <a:r>
              <a:rPr lang="tr-TR" dirty="0" smtClean="0"/>
              <a:t>artış gösterir.</a:t>
            </a:r>
          </a:p>
          <a:p>
            <a:r>
              <a:rPr lang="tr-TR" dirty="0" err="1" smtClean="0"/>
              <a:t>Minihap</a:t>
            </a:r>
            <a:r>
              <a:rPr lang="tr-TR" dirty="0" smtClean="0"/>
              <a:t> alındıktan sonraki 2 saat içinde kusulursa mümkün olan en kısa</a:t>
            </a:r>
          </a:p>
          <a:p>
            <a:r>
              <a:rPr lang="tr-TR" dirty="0" smtClean="0"/>
              <a:t>sürede yeni bir </a:t>
            </a:r>
            <a:r>
              <a:rPr lang="tr-TR" dirty="0" err="1" smtClean="0"/>
              <a:t>minihap</a:t>
            </a:r>
            <a:r>
              <a:rPr lang="tr-TR" dirty="0" smtClean="0"/>
              <a:t> alınması önerilir. </a:t>
            </a:r>
            <a:r>
              <a:rPr lang="tr-TR" dirty="0" err="1" smtClean="0"/>
              <a:t>Minihap</a:t>
            </a:r>
            <a:r>
              <a:rPr lang="tr-TR" dirty="0" smtClean="0"/>
              <a:t> alana dek 3 saatten</a:t>
            </a:r>
          </a:p>
          <a:p>
            <a:r>
              <a:rPr lang="tr-TR" dirty="0" smtClean="0"/>
              <a:t>fazla süre geçecekse, kusma sürüyorsa ya da şiddetli ishal varsa </a:t>
            </a:r>
            <a:r>
              <a:rPr lang="tr-TR" dirty="0" err="1" smtClean="0"/>
              <a:t>minihap</a:t>
            </a:r>
            <a:endParaRPr lang="tr-TR" dirty="0" smtClean="0"/>
          </a:p>
          <a:p>
            <a:r>
              <a:rPr lang="tr-TR" dirty="0" smtClean="0"/>
              <a:t>alınması unutulmuş gibi düşünülerek ek </a:t>
            </a:r>
            <a:r>
              <a:rPr lang="tr-TR" dirty="0" err="1" smtClean="0"/>
              <a:t>kontraseptif</a:t>
            </a:r>
            <a:r>
              <a:rPr lang="tr-TR" dirty="0" smtClean="0"/>
              <a:t> yöntem uygulamak</a:t>
            </a:r>
          </a:p>
          <a:p>
            <a:r>
              <a:rPr lang="tr-TR" dirty="0" smtClean="0"/>
              <a:t>gerekir.</a:t>
            </a:r>
          </a:p>
          <a:p>
            <a:r>
              <a:rPr lang="tr-TR" dirty="0" err="1" smtClean="0"/>
              <a:t>Minihapların</a:t>
            </a:r>
            <a:r>
              <a:rPr lang="tr-TR" dirty="0" smtClean="0"/>
              <a:t> </a:t>
            </a:r>
            <a:r>
              <a:rPr lang="tr-TR" dirty="0" err="1" smtClean="0"/>
              <a:t>postpartum</a:t>
            </a:r>
            <a:r>
              <a:rPr lang="tr-TR" dirty="0" smtClean="0"/>
              <a:t> 72 saat içerisinde alınmasının </a:t>
            </a:r>
            <a:r>
              <a:rPr lang="tr-TR" dirty="0" err="1" smtClean="0"/>
              <a:t>laktogenezi</a:t>
            </a:r>
            <a:endParaRPr lang="tr-TR" dirty="0" smtClean="0"/>
          </a:p>
          <a:p>
            <a:r>
              <a:rPr lang="tr-TR" dirty="0" smtClean="0"/>
              <a:t>tetikleyen serum </a:t>
            </a:r>
            <a:r>
              <a:rPr lang="tr-TR" dirty="0" err="1" smtClean="0"/>
              <a:t>progesteron</a:t>
            </a:r>
            <a:r>
              <a:rPr lang="tr-TR" dirty="0" smtClean="0"/>
              <a:t> düşüşünü etkileyebileceği ileri sürülmüşse</a:t>
            </a:r>
          </a:p>
          <a:p>
            <a:r>
              <a:rPr lang="tr-TR" dirty="0" smtClean="0"/>
              <a:t>de bu iddia kanıtlanamamıştır.</a:t>
            </a:r>
          </a:p>
          <a:p>
            <a:r>
              <a:rPr lang="tr-TR" dirty="0" err="1" smtClean="0"/>
              <a:t>Minihap</a:t>
            </a:r>
            <a:r>
              <a:rPr lang="tr-TR" dirty="0" smtClean="0"/>
              <a:t> alınması 3 saatten kısa bir süreyle unutulduğunda, fark edilir</a:t>
            </a:r>
          </a:p>
          <a:p>
            <a:r>
              <a:rPr lang="tr-TR" dirty="0" smtClean="0"/>
              <a:t>edilmez hemen alınması gereklidir. Daha sonra uygulamaya önerilen</a:t>
            </a:r>
          </a:p>
          <a:p>
            <a:r>
              <a:rPr lang="tr-TR" dirty="0" smtClean="0"/>
              <a:t>şekilde devam edilir (gerekirse günde 2 </a:t>
            </a:r>
            <a:r>
              <a:rPr lang="tr-TR" dirty="0" err="1" smtClean="0"/>
              <a:t>minihap</a:t>
            </a:r>
            <a:r>
              <a:rPr lang="tr-TR" dirty="0" smtClean="0"/>
              <a:t> alınmış olur). </a:t>
            </a:r>
            <a:r>
              <a:rPr lang="tr-TR" dirty="0" err="1" smtClean="0"/>
              <a:t>Minihap</a:t>
            </a:r>
            <a:endParaRPr lang="tr-TR" dirty="0" smtClean="0"/>
          </a:p>
          <a:p>
            <a:r>
              <a:rPr lang="tr-TR" dirty="0" smtClean="0"/>
              <a:t>alınması 3 saatten uzun bir süreyle gecikmişse sonraki 48 saat boyunca</a:t>
            </a:r>
          </a:p>
          <a:p>
            <a:r>
              <a:rPr lang="tr-TR" dirty="0" smtClean="0"/>
              <a:t>ek bir </a:t>
            </a:r>
            <a:r>
              <a:rPr lang="tr-TR" dirty="0" err="1" smtClean="0"/>
              <a:t>kontraseptif</a:t>
            </a:r>
            <a:r>
              <a:rPr lang="tr-TR" dirty="0" smtClean="0"/>
              <a:t> yöntem uygulanmalıdır. İki veya daha fazla </a:t>
            </a:r>
            <a:r>
              <a:rPr lang="tr-TR" dirty="0" err="1" smtClean="0"/>
              <a:t>minihap</a:t>
            </a:r>
            <a:endParaRPr lang="tr-TR" dirty="0" smtClean="0"/>
          </a:p>
          <a:p>
            <a:r>
              <a:rPr lang="tr-TR" dirty="0" smtClean="0"/>
              <a:t>alınması unutulduysa 2 gün süreyle günde 2 </a:t>
            </a:r>
            <a:r>
              <a:rPr lang="tr-TR" dirty="0" err="1" smtClean="0"/>
              <a:t>minihap</a:t>
            </a:r>
            <a:r>
              <a:rPr lang="tr-TR" dirty="0" smtClean="0"/>
              <a:t> alınmalı ve 48</a:t>
            </a:r>
          </a:p>
          <a:p>
            <a:r>
              <a:rPr lang="tr-TR" dirty="0" smtClean="0"/>
              <a:t>saat süreyle ek bir </a:t>
            </a:r>
            <a:r>
              <a:rPr lang="tr-TR" dirty="0" err="1" smtClean="0"/>
              <a:t>kontraseptif</a:t>
            </a:r>
            <a:r>
              <a:rPr lang="tr-TR" dirty="0" smtClean="0"/>
              <a:t> yöntem uygulanmalıdır. Gerek varsa acil</a:t>
            </a:r>
          </a:p>
          <a:p>
            <a:r>
              <a:rPr lang="tr-TR" dirty="0" err="1" smtClean="0"/>
              <a:t>kontrasepsiyon</a:t>
            </a:r>
            <a:r>
              <a:rPr lang="tr-TR" dirty="0" smtClean="0"/>
              <a:t> yapılmalıdır.1</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57</a:t>
            </a:fld>
            <a:endParaRPr lang="tr-TR"/>
          </a:p>
        </p:txBody>
      </p:sp>
    </p:spTree>
    <p:extLst>
      <p:ext uri="{BB962C8B-B14F-4D97-AF65-F5344CB8AC3E}">
        <p14:creationId xmlns:p14="http://schemas.microsoft.com/office/powerpoint/2010/main" val="2620782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Minihap</a:t>
            </a:r>
            <a:r>
              <a:rPr lang="tr-TR" dirty="0" smtClean="0"/>
              <a:t> kullanım önerileri - Hastaya önerirken</a:t>
            </a:r>
          </a:p>
          <a:p>
            <a:r>
              <a:rPr lang="tr-TR" dirty="0" err="1" smtClean="0"/>
              <a:t>Minihap</a:t>
            </a:r>
            <a:r>
              <a:rPr lang="tr-TR" dirty="0" smtClean="0"/>
              <a:t> başlanmadan önce olası </a:t>
            </a:r>
            <a:r>
              <a:rPr lang="tr-TR" dirty="0" err="1" smtClean="0"/>
              <a:t>kontrendikasyonlar</a:t>
            </a:r>
            <a:r>
              <a:rPr lang="tr-TR" dirty="0" smtClean="0"/>
              <a:t>, sigara öyküsü ve ilaç</a:t>
            </a:r>
          </a:p>
          <a:p>
            <a:r>
              <a:rPr lang="tr-TR" dirty="0" smtClean="0"/>
              <a:t>kullanımı soruşturulmalı ve mümkünse </a:t>
            </a:r>
            <a:r>
              <a:rPr lang="tr-TR" dirty="0" err="1" smtClean="0"/>
              <a:t>servikal</a:t>
            </a:r>
            <a:r>
              <a:rPr lang="tr-TR" dirty="0" smtClean="0"/>
              <a:t> </a:t>
            </a:r>
            <a:r>
              <a:rPr lang="tr-TR" dirty="0" err="1" smtClean="0"/>
              <a:t>smear</a:t>
            </a:r>
            <a:r>
              <a:rPr lang="tr-TR" dirty="0" smtClean="0"/>
              <a:t> alınmalı ve </a:t>
            </a:r>
            <a:r>
              <a:rPr lang="tr-TR" dirty="0" err="1" smtClean="0"/>
              <a:t>pelvik</a:t>
            </a:r>
            <a:endParaRPr lang="tr-TR" dirty="0" smtClean="0"/>
          </a:p>
          <a:p>
            <a:r>
              <a:rPr lang="tr-TR" dirty="0" smtClean="0"/>
              <a:t>muayene yapılmalıdır.</a:t>
            </a:r>
          </a:p>
          <a:p>
            <a:r>
              <a:rPr lang="tr-TR" dirty="0" err="1" smtClean="0"/>
              <a:t>Minihap</a:t>
            </a:r>
            <a:r>
              <a:rPr lang="tr-TR" dirty="0" smtClean="0"/>
              <a:t> kullanımına </a:t>
            </a:r>
            <a:r>
              <a:rPr lang="tr-TR" dirty="0" err="1" smtClean="0"/>
              <a:t>menstrüel</a:t>
            </a:r>
            <a:r>
              <a:rPr lang="tr-TR" dirty="0" smtClean="0"/>
              <a:t> </a:t>
            </a:r>
            <a:r>
              <a:rPr lang="tr-TR" dirty="0" err="1" smtClean="0"/>
              <a:t>siklusün</a:t>
            </a:r>
            <a:r>
              <a:rPr lang="tr-TR" dirty="0" smtClean="0"/>
              <a:t> adetin ilk günü başlanması</a:t>
            </a:r>
          </a:p>
          <a:p>
            <a:r>
              <a:rPr lang="tr-TR" dirty="0" smtClean="0"/>
              <a:t>önerilir, adetin farklı bir gününde başlandığında 48 saat süreyle ek</a:t>
            </a:r>
          </a:p>
          <a:p>
            <a:r>
              <a:rPr lang="tr-TR" dirty="0" err="1" smtClean="0"/>
              <a:t>kontraseptif</a:t>
            </a:r>
            <a:r>
              <a:rPr lang="tr-TR" dirty="0" smtClean="0"/>
              <a:t> yöntemler uygulanmalıdır.</a:t>
            </a:r>
          </a:p>
          <a:p>
            <a:r>
              <a:rPr lang="tr-TR" dirty="0" smtClean="0"/>
              <a:t>Hastaya </a:t>
            </a:r>
            <a:r>
              <a:rPr lang="tr-TR" dirty="0" err="1" smtClean="0"/>
              <a:t>minihap</a:t>
            </a:r>
            <a:r>
              <a:rPr lang="tr-TR" dirty="0" smtClean="0"/>
              <a:t> kullanımı, olası yan etkiler ve ortaya çıktıklarında ne</a:t>
            </a:r>
          </a:p>
          <a:p>
            <a:r>
              <a:rPr lang="tr-TR" dirty="0" smtClean="0"/>
              <a:t>yapılacağı yukarıda belirtilen şekilde açıklanmalıdır.</a:t>
            </a:r>
          </a:p>
          <a:p>
            <a:r>
              <a:rPr lang="tr-TR" dirty="0" err="1" smtClean="0"/>
              <a:t>Minihap</a:t>
            </a:r>
            <a:r>
              <a:rPr lang="tr-TR" dirty="0" smtClean="0"/>
              <a:t> kullanımının sürekli olması gerektiği ve günde 3 saati aşan</a:t>
            </a:r>
          </a:p>
          <a:p>
            <a:r>
              <a:rPr lang="tr-TR" dirty="0" smtClean="0"/>
              <a:t>gecikmelerde etkinlik kaybı yaşandığı mutlaka belirtilmelidir. Doz</a:t>
            </a:r>
          </a:p>
          <a:p>
            <a:r>
              <a:rPr lang="tr-TR" dirty="0" smtClean="0"/>
              <a:t>atlandığında ne yapılması gerektiği aşağıdaki şekilde anlatılmalıdır.</a:t>
            </a:r>
          </a:p>
          <a:p>
            <a:r>
              <a:rPr lang="tr-TR" dirty="0" err="1" smtClean="0"/>
              <a:t>Minihap</a:t>
            </a:r>
            <a:r>
              <a:rPr lang="tr-TR" dirty="0" smtClean="0"/>
              <a:t> verilen kadına 3 ay sonra kontrole gelmesi söylenilmelidir.</a:t>
            </a:r>
          </a:p>
          <a:p>
            <a:r>
              <a:rPr lang="tr-TR" dirty="0" smtClean="0"/>
              <a:t>Beklenmeyen bir durumda acile başvurması konusunda uyarılmalıdır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58</a:t>
            </a:fld>
            <a:endParaRPr lang="tr-TR"/>
          </a:p>
        </p:txBody>
      </p:sp>
    </p:spTree>
    <p:extLst>
      <p:ext uri="{BB962C8B-B14F-4D97-AF65-F5344CB8AC3E}">
        <p14:creationId xmlns:p14="http://schemas.microsoft.com/office/powerpoint/2010/main" val="3243849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Minihap</a:t>
            </a:r>
            <a:r>
              <a:rPr lang="tr-TR" dirty="0" smtClean="0"/>
              <a:t> alınması unutulduğunda</a:t>
            </a:r>
          </a:p>
          <a:p>
            <a:r>
              <a:rPr lang="tr-TR" dirty="0" err="1" smtClean="0"/>
              <a:t>Minihap</a:t>
            </a:r>
            <a:r>
              <a:rPr lang="tr-TR" dirty="0" smtClean="0"/>
              <a:t> alınması 3 saatten kısa süreyle unutulmuşsa hemen alınması ve</a:t>
            </a:r>
          </a:p>
          <a:p>
            <a:r>
              <a:rPr lang="tr-TR" dirty="0" smtClean="0"/>
              <a:t>daha sonra uygulamaya önerilen şekilde devam edilmesi gerekir (gerekirse</a:t>
            </a:r>
          </a:p>
          <a:p>
            <a:r>
              <a:rPr lang="tr-TR" dirty="0" smtClean="0"/>
              <a:t>günde 2 </a:t>
            </a:r>
            <a:r>
              <a:rPr lang="tr-TR" dirty="0" err="1" smtClean="0"/>
              <a:t>minihap</a:t>
            </a:r>
            <a:r>
              <a:rPr lang="tr-TR" dirty="0" smtClean="0"/>
              <a:t> alınır).</a:t>
            </a:r>
          </a:p>
          <a:p>
            <a:r>
              <a:rPr lang="tr-TR" dirty="0" err="1" smtClean="0"/>
              <a:t>Minihap</a:t>
            </a:r>
            <a:r>
              <a:rPr lang="tr-TR" dirty="0" smtClean="0"/>
              <a:t> alınması 3 saatten uzun bir süreyle gecikmişse sonraki 48 saat</a:t>
            </a:r>
          </a:p>
          <a:p>
            <a:r>
              <a:rPr lang="tr-TR" dirty="0" smtClean="0"/>
              <a:t>boyunca ek bir </a:t>
            </a:r>
            <a:r>
              <a:rPr lang="tr-TR" dirty="0" err="1" smtClean="0"/>
              <a:t>kontraseptif</a:t>
            </a:r>
            <a:r>
              <a:rPr lang="tr-TR" dirty="0" smtClean="0"/>
              <a:t> yöntem uygulanmalıdır.</a:t>
            </a:r>
          </a:p>
          <a:p>
            <a:r>
              <a:rPr lang="tr-TR" dirty="0" smtClean="0"/>
              <a:t>İki veya daha fazla </a:t>
            </a:r>
            <a:r>
              <a:rPr lang="tr-TR" dirty="0" err="1" smtClean="0"/>
              <a:t>minihap</a:t>
            </a:r>
            <a:r>
              <a:rPr lang="tr-TR" dirty="0" smtClean="0"/>
              <a:t> alınması unutulduysa 2 gün süreyle günde</a:t>
            </a:r>
          </a:p>
          <a:p>
            <a:r>
              <a:rPr lang="tr-TR" dirty="0" smtClean="0"/>
              <a:t>2 </a:t>
            </a:r>
            <a:r>
              <a:rPr lang="tr-TR" dirty="0" err="1" smtClean="0"/>
              <a:t>minihap</a:t>
            </a:r>
            <a:r>
              <a:rPr lang="tr-TR" dirty="0" smtClean="0"/>
              <a:t> alınmalı ve 48 saat süreyle ek bir </a:t>
            </a:r>
            <a:r>
              <a:rPr lang="tr-TR" dirty="0" err="1" smtClean="0"/>
              <a:t>kontraseptif</a:t>
            </a:r>
            <a:r>
              <a:rPr lang="tr-TR" dirty="0" smtClean="0"/>
              <a:t> yöntem</a:t>
            </a:r>
          </a:p>
          <a:p>
            <a:r>
              <a:rPr lang="tr-TR" dirty="0" smtClean="0"/>
              <a:t>uygulanmalıdır. Gerek varsa acil </a:t>
            </a:r>
            <a:r>
              <a:rPr lang="tr-TR" dirty="0" err="1" smtClean="0"/>
              <a:t>kontrasepsiyon</a:t>
            </a:r>
            <a:r>
              <a:rPr lang="tr-TR" dirty="0" smtClean="0"/>
              <a:t> yapılmalıdır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59</a:t>
            </a:fld>
            <a:endParaRPr lang="tr-TR"/>
          </a:p>
        </p:txBody>
      </p:sp>
    </p:spTree>
    <p:extLst>
      <p:ext uri="{BB962C8B-B14F-4D97-AF65-F5344CB8AC3E}">
        <p14:creationId xmlns:p14="http://schemas.microsoft.com/office/powerpoint/2010/main" val="405895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Depo-</a:t>
            </a:r>
            <a:r>
              <a:rPr lang="tr-TR" dirty="0" err="1" smtClean="0"/>
              <a:t>Medroksiprogesteron</a:t>
            </a:r>
            <a:r>
              <a:rPr lang="tr-TR" dirty="0" smtClean="0"/>
              <a:t> asetat (DMPA) içermektedir. Türkiye’de daha çok Depo-</a:t>
            </a:r>
            <a:r>
              <a:rPr lang="tr-TR" dirty="0" err="1" smtClean="0"/>
              <a:t>Provera</a:t>
            </a:r>
            <a:r>
              <a:rPr lang="tr-TR" dirty="0" smtClean="0"/>
              <a:t> kullanılmaktadır [16]. Kullanımı kolay, koruyuculuğu yüksektir. Emzirme döneminde de kullanılabilmesi önemli bir avantajıdır. Yapılan bir çalışmada kadınların doğum sonrası %30,4’ü </a:t>
            </a:r>
            <a:r>
              <a:rPr lang="tr-TR" dirty="0" err="1" smtClean="0"/>
              <a:t>DMPA’yı</a:t>
            </a:r>
            <a:endParaRPr lang="tr-TR" dirty="0" smtClean="0"/>
          </a:p>
          <a:p>
            <a:r>
              <a:rPr lang="tr-TR" dirty="0" smtClean="0"/>
              <a:t>8</a:t>
            </a:r>
          </a:p>
          <a:p>
            <a:r>
              <a:rPr lang="tr-TR" dirty="0" smtClean="0"/>
              <a:t>tercih etmektedir [22]. Doğurganlığın yöntemi bıraktıktan yaklaşık 10 ay sonra gelmesi dezavantajıdır</a:t>
            </a:r>
          </a:p>
          <a:p>
            <a:endParaRPr lang="tr-TR" dirty="0" smtClean="0"/>
          </a:p>
          <a:p>
            <a:r>
              <a:rPr lang="tr-TR" dirty="0" smtClean="0"/>
              <a:t>Sadece </a:t>
            </a:r>
            <a:r>
              <a:rPr lang="tr-TR" dirty="0" err="1" smtClean="0"/>
              <a:t>progesteron</a:t>
            </a:r>
            <a:r>
              <a:rPr lang="tr-TR" dirty="0" smtClean="0"/>
              <a:t> içeren ve enjekte edilebilen </a:t>
            </a:r>
            <a:r>
              <a:rPr lang="tr-TR" dirty="0" err="1" smtClean="0"/>
              <a:t>hormonal</a:t>
            </a:r>
            <a:r>
              <a:rPr lang="tr-TR" dirty="0" smtClean="0"/>
              <a:t> yöntemlerin 2 ve 3 ay süre ile koruma sağlayan çeşitleri vardır. İlk enjeksiyona adetin ilk 5 günü içinde başlanır. Doğum sonrası anne emziriyorsa doğumdan 6 hafta sonra, anne emzirmiyorsa doğumdan 21 gün sonra (3-4 hafta sonra) enjeksiyona başlanabilir. Doğru</a:t>
            </a:r>
          </a:p>
          <a:p>
            <a:r>
              <a:rPr lang="tr-TR" dirty="0" smtClean="0"/>
              <a:t>18</a:t>
            </a:r>
          </a:p>
          <a:p>
            <a:r>
              <a:rPr lang="tr-TR" dirty="0" smtClean="0"/>
              <a:t>kullanıldığında %99 etkilidir. Bırakıldığında doğurganlığın geriye dönüşü gecikebilir. Kilo artışı ve baş ağrısı yapabilir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60</a:t>
            </a:fld>
            <a:endParaRPr lang="tr-TR"/>
          </a:p>
        </p:txBody>
      </p:sp>
    </p:spTree>
    <p:extLst>
      <p:ext uri="{BB962C8B-B14F-4D97-AF65-F5344CB8AC3E}">
        <p14:creationId xmlns:p14="http://schemas.microsoft.com/office/powerpoint/2010/main" val="134650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Oral </a:t>
            </a:r>
            <a:r>
              <a:rPr lang="tr-TR" dirty="0" err="1" smtClean="0"/>
              <a:t>kontraseptifler</a:t>
            </a:r>
            <a:r>
              <a:rPr lang="tr-TR" dirty="0" smtClean="0"/>
              <a:t> östrojen olarak genellikle </a:t>
            </a:r>
            <a:r>
              <a:rPr lang="tr-TR" dirty="0" err="1" smtClean="0"/>
              <a:t>etinil</a:t>
            </a:r>
            <a:r>
              <a:rPr lang="tr-TR" dirty="0" smtClean="0"/>
              <a:t> </a:t>
            </a:r>
            <a:r>
              <a:rPr lang="tr-TR" dirty="0" err="1" smtClean="0"/>
              <a:t>östradiol</a:t>
            </a:r>
            <a:r>
              <a:rPr lang="tr-TR" dirty="0" smtClean="0"/>
              <a:t> veya</a:t>
            </a:r>
          </a:p>
          <a:p>
            <a:r>
              <a:rPr lang="tr-TR" dirty="0" err="1" smtClean="0"/>
              <a:t>östradiol</a:t>
            </a:r>
            <a:r>
              <a:rPr lang="tr-TR" dirty="0" smtClean="0"/>
              <a:t> </a:t>
            </a:r>
            <a:r>
              <a:rPr lang="tr-TR" dirty="0" err="1" smtClean="0"/>
              <a:t>valerat</a:t>
            </a:r>
            <a:r>
              <a:rPr lang="tr-TR" dirty="0" smtClean="0"/>
              <a:t> içerirler. Zaman içinde oral </a:t>
            </a:r>
            <a:r>
              <a:rPr lang="tr-TR" dirty="0" err="1" smtClean="0"/>
              <a:t>kontraseptiflerde</a:t>
            </a:r>
            <a:r>
              <a:rPr lang="tr-TR" dirty="0" smtClean="0"/>
              <a:t> kullanılan</a:t>
            </a:r>
          </a:p>
          <a:p>
            <a:r>
              <a:rPr lang="tr-TR" dirty="0" smtClean="0"/>
              <a:t>östrojen dozları düşürülmüş ve buna bağlı olarak </a:t>
            </a:r>
            <a:r>
              <a:rPr lang="tr-TR" dirty="0" err="1" smtClean="0"/>
              <a:t>östrojenik</a:t>
            </a:r>
            <a:r>
              <a:rPr lang="tr-TR" dirty="0" smtClean="0"/>
              <a:t> yan etkiler</a:t>
            </a:r>
          </a:p>
          <a:p>
            <a:r>
              <a:rPr lang="tr-TR" dirty="0" smtClean="0"/>
              <a:t>azalmıştır. </a:t>
            </a:r>
            <a:r>
              <a:rPr lang="tr-TR" dirty="0" err="1" smtClean="0"/>
              <a:t>KOK’ler</a:t>
            </a:r>
            <a:r>
              <a:rPr lang="tr-TR" dirty="0" smtClean="0"/>
              <a:t> farklı etkinlik ve etki spektrumlarına sahip farklı sentetik</a:t>
            </a:r>
          </a:p>
          <a:p>
            <a:r>
              <a:rPr lang="tr-TR" dirty="0" err="1" smtClean="0"/>
              <a:t>progesteronları</a:t>
            </a:r>
            <a:r>
              <a:rPr lang="tr-TR" dirty="0" smtClean="0"/>
              <a:t>, değişik dozlarda içerirler. Sentetik </a:t>
            </a:r>
            <a:r>
              <a:rPr lang="tr-TR" dirty="0" err="1" smtClean="0"/>
              <a:t>progesteronlar</a:t>
            </a:r>
            <a:endParaRPr lang="tr-TR" dirty="0" smtClean="0"/>
          </a:p>
          <a:p>
            <a:r>
              <a:rPr lang="tr-TR" dirty="0" err="1" smtClean="0"/>
              <a:t>östrojenik</a:t>
            </a:r>
            <a:r>
              <a:rPr lang="tr-TR" dirty="0" smtClean="0"/>
              <a:t>, anti-</a:t>
            </a:r>
            <a:r>
              <a:rPr lang="tr-TR" dirty="0" err="1" smtClean="0"/>
              <a:t>östrojenik</a:t>
            </a:r>
            <a:r>
              <a:rPr lang="tr-TR" dirty="0" smtClean="0"/>
              <a:t> ve anti-</a:t>
            </a:r>
            <a:r>
              <a:rPr lang="tr-TR" dirty="0" err="1" smtClean="0"/>
              <a:t>androjenik</a:t>
            </a:r>
            <a:r>
              <a:rPr lang="tr-TR" dirty="0" smtClean="0"/>
              <a:t> etkiler oluşturabilirler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14</a:t>
            </a:fld>
            <a:endParaRPr lang="tr-TR"/>
          </a:p>
        </p:txBody>
      </p:sp>
    </p:spTree>
    <p:extLst>
      <p:ext uri="{BB962C8B-B14F-4D97-AF65-F5344CB8AC3E}">
        <p14:creationId xmlns:p14="http://schemas.microsoft.com/office/powerpoint/2010/main" val="19425717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Üç yılda bir kez deri altına uygulanır. Adetin ilk 5 günü içinde hemen uygulanabilir, ilave yöntem kullanmaya gerek yoktur. Adetin 6-28. günlerinde ise kadın gebe olmadığından eminse hemen uygulanabilir ancak 7 gün ek korunma yöntemi kullanılmalıdır (33).</a:t>
            </a:r>
          </a:p>
          <a:p>
            <a:r>
              <a:rPr lang="tr-TR" dirty="0" smtClean="0"/>
              <a:t>Deri altı </a:t>
            </a:r>
            <a:r>
              <a:rPr lang="tr-TR" dirty="0" err="1" smtClean="0"/>
              <a:t>implantı</a:t>
            </a:r>
            <a:r>
              <a:rPr lang="tr-TR" dirty="0" smtClean="0"/>
              <a:t> uzun etkili, geri dönüşümlü, son derece etkili bir </a:t>
            </a:r>
            <a:r>
              <a:rPr lang="tr-TR" dirty="0" err="1" smtClean="0"/>
              <a:t>kontraseptif</a:t>
            </a:r>
            <a:r>
              <a:rPr lang="tr-TR" dirty="0" smtClean="0"/>
              <a:t> yöntemdir. Diğer </a:t>
            </a:r>
            <a:r>
              <a:rPr lang="tr-TR" dirty="0" err="1" smtClean="0"/>
              <a:t>kontraseptiflere</a:t>
            </a:r>
            <a:r>
              <a:rPr lang="tr-TR" dirty="0" smtClean="0"/>
              <a:t> göre uygun maliyetli ve oldukça etkilidir. Doğurganlığa dönmek hızlıdır, emzirirken de güvenle kullanabilir. Sadece </a:t>
            </a:r>
            <a:r>
              <a:rPr lang="tr-TR" dirty="0" err="1" smtClean="0"/>
              <a:t>progesteron</a:t>
            </a:r>
            <a:r>
              <a:rPr lang="tr-TR" dirty="0" smtClean="0"/>
              <a:t> içerdiği için östrojeni </a:t>
            </a:r>
            <a:r>
              <a:rPr lang="tr-TR" dirty="0" err="1" smtClean="0"/>
              <a:t>tolere</a:t>
            </a:r>
            <a:r>
              <a:rPr lang="tr-TR" dirty="0" smtClean="0"/>
              <a:t> edemeyen kadınlar tarafından da kullanılması </a:t>
            </a:r>
            <a:r>
              <a:rPr lang="tr-TR" dirty="0" err="1" smtClean="0"/>
              <a:t>uygund</a:t>
            </a:r>
            <a:endParaRPr lang="tr-TR" dirty="0" smtClean="0"/>
          </a:p>
          <a:p>
            <a:endParaRPr lang="tr-TR" dirty="0" smtClean="0"/>
          </a:p>
          <a:p>
            <a:r>
              <a:rPr lang="tr-TR" dirty="0" smtClean="0"/>
              <a:t>Deri altına (</a:t>
            </a:r>
            <a:r>
              <a:rPr lang="tr-TR" dirty="0" err="1" smtClean="0"/>
              <a:t>subdermal</a:t>
            </a:r>
            <a:r>
              <a:rPr lang="tr-TR" dirty="0" smtClean="0"/>
              <a:t>) yerleştirilerek uygulanır. Kullanılan materyalin içeriğine göre </a:t>
            </a:r>
            <a:r>
              <a:rPr lang="tr-TR" dirty="0" err="1" smtClean="0"/>
              <a:t>implantı</a:t>
            </a:r>
            <a:r>
              <a:rPr lang="tr-TR" dirty="0" smtClean="0"/>
              <a:t> yenileme süresi değişmektedir. </a:t>
            </a:r>
            <a:r>
              <a:rPr lang="tr-TR" dirty="0" err="1" smtClean="0"/>
              <a:t>Levonorgestrel</a:t>
            </a:r>
            <a:r>
              <a:rPr lang="tr-TR" dirty="0" smtClean="0"/>
              <a:t> salan </a:t>
            </a:r>
            <a:r>
              <a:rPr lang="tr-TR" dirty="0" err="1" smtClean="0"/>
              <a:t>implantlar</a:t>
            </a:r>
            <a:r>
              <a:rPr lang="tr-TR" dirty="0" smtClean="0"/>
              <a:t> 5 yıl, </a:t>
            </a:r>
            <a:r>
              <a:rPr lang="tr-TR" dirty="0" err="1" smtClean="0"/>
              <a:t>etenogestrel</a:t>
            </a:r>
            <a:r>
              <a:rPr lang="tr-TR" dirty="0" smtClean="0"/>
              <a:t> salan </a:t>
            </a:r>
            <a:r>
              <a:rPr lang="tr-TR" dirty="0" err="1" smtClean="0"/>
              <a:t>implantlar</a:t>
            </a:r>
            <a:r>
              <a:rPr lang="tr-TR" dirty="0" smtClean="0"/>
              <a:t> 3 yıl koruma sağlar. Yapılan bir çalışmada 3 yılın sonunda ETG salan </a:t>
            </a:r>
            <a:r>
              <a:rPr lang="tr-TR" dirty="0" err="1" smtClean="0"/>
              <a:t>implant</a:t>
            </a:r>
            <a:r>
              <a:rPr lang="tr-TR" dirty="0" smtClean="0"/>
              <a:t> kullanmaya devam kadınlarda 4. ve 5. yılda da gebelik gözlenmemiştir [23]. Çıkarıldıktan sonra doğurganlık 3 ay içinde geri dönmektedir [16].</a:t>
            </a:r>
          </a:p>
          <a:p>
            <a:r>
              <a:rPr lang="tr-TR" dirty="0" smtClean="0"/>
              <a:t>Türkiye’de 15-49 yaş aralığındaki tüm kadınların %32,9’u </a:t>
            </a:r>
            <a:r>
              <a:rPr lang="tr-TR" dirty="0" err="1" smtClean="0"/>
              <a:t>implant</a:t>
            </a:r>
            <a:r>
              <a:rPr lang="tr-TR" dirty="0" smtClean="0"/>
              <a:t> yöntemini bilmektedir ve %0,2’si ise hayatlarının bir döneminde kullanmıştır. Halen evli olan kadınların ise %0,2’si bu yöntemi hayatlarının bir döneminde kullanmıştır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61</a:t>
            </a:fld>
            <a:endParaRPr lang="tr-TR"/>
          </a:p>
        </p:txBody>
      </p:sp>
    </p:spTree>
    <p:extLst>
      <p:ext uri="{BB962C8B-B14F-4D97-AF65-F5344CB8AC3E}">
        <p14:creationId xmlns:p14="http://schemas.microsoft.com/office/powerpoint/2010/main" val="3385415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63</a:t>
            </a:fld>
            <a:endParaRPr lang="tr-TR"/>
          </a:p>
        </p:txBody>
      </p:sp>
    </p:spTree>
    <p:extLst>
      <p:ext uri="{BB962C8B-B14F-4D97-AF65-F5344CB8AC3E}">
        <p14:creationId xmlns:p14="http://schemas.microsoft.com/office/powerpoint/2010/main" val="444996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RİA, rahim içine yerleştirilen, genellikle bakır ya da hormon içeren küçük plastik bir cisimdir. Oldukça güvenli ve etkili olması sebebiyle dünyada yaygın olarak kullanılan doğum kontrol yöntemlerinden biridir. Özellikle sterilizasyonu istemeyen ancak etkili bir doğum kontrol yöntemi isteyen kadınlar arasında rahim içi araçlar, en sık tercih edilen modern </a:t>
            </a:r>
            <a:r>
              <a:rPr lang="tr-TR" dirty="0" err="1" smtClean="0"/>
              <a:t>kontrasepsiyon</a:t>
            </a:r>
            <a:r>
              <a:rPr lang="tr-TR" dirty="0" smtClean="0"/>
              <a:t> yöntemidir. “T” şekilli bakırlı RİA ülkemizde en fazla tercih edilen </a:t>
            </a:r>
            <a:r>
              <a:rPr lang="tr-TR" dirty="0" err="1" smtClean="0"/>
              <a:t>RİA’dır</a:t>
            </a:r>
            <a:r>
              <a:rPr lang="tr-TR" dirty="0" smtClean="0"/>
              <a:t> (36).</a:t>
            </a:r>
          </a:p>
          <a:p>
            <a:r>
              <a:rPr lang="tr-TR" dirty="0" smtClean="0"/>
              <a:t>Etki mekanizması: Bakırlı </a:t>
            </a:r>
            <a:r>
              <a:rPr lang="tr-TR" dirty="0" err="1" smtClean="0"/>
              <a:t>RİA’lar</a:t>
            </a:r>
            <a:r>
              <a:rPr lang="tr-TR" dirty="0" smtClean="0"/>
              <a:t> direkt olarak spermlerin üzerine etki ederek spermlerin üst </a:t>
            </a:r>
            <a:r>
              <a:rPr lang="tr-TR" dirty="0" err="1" smtClean="0"/>
              <a:t>genital</a:t>
            </a:r>
            <a:r>
              <a:rPr lang="tr-TR" dirty="0" smtClean="0"/>
              <a:t> yollara ulaşmasına ve </a:t>
            </a:r>
            <a:r>
              <a:rPr lang="tr-TR" dirty="0" err="1" smtClean="0"/>
              <a:t>fertilizasyona</a:t>
            </a:r>
            <a:r>
              <a:rPr lang="tr-TR" dirty="0" smtClean="0"/>
              <a:t> engel olarak gebelikten korur. Hormonlu </a:t>
            </a:r>
            <a:r>
              <a:rPr lang="tr-TR" dirty="0" err="1" smtClean="0"/>
              <a:t>RİA’lar</a:t>
            </a:r>
            <a:r>
              <a:rPr lang="tr-TR" dirty="0" smtClean="0"/>
              <a:t> içerdikleri </a:t>
            </a:r>
            <a:r>
              <a:rPr lang="tr-TR" dirty="0" err="1" smtClean="0"/>
              <a:t>progesteronun</a:t>
            </a:r>
            <a:r>
              <a:rPr lang="tr-TR" dirty="0" smtClean="0"/>
              <a:t> etkisiyle </a:t>
            </a:r>
            <a:r>
              <a:rPr lang="tr-TR" dirty="0" err="1" smtClean="0"/>
              <a:t>endometriyal</a:t>
            </a:r>
            <a:r>
              <a:rPr lang="tr-TR" dirty="0" smtClean="0"/>
              <a:t> </a:t>
            </a:r>
            <a:r>
              <a:rPr lang="tr-TR" dirty="0" err="1" smtClean="0"/>
              <a:t>proliferasyonu</a:t>
            </a:r>
            <a:r>
              <a:rPr lang="tr-TR" dirty="0" smtClean="0"/>
              <a:t> engeller, </a:t>
            </a:r>
            <a:r>
              <a:rPr lang="tr-TR" dirty="0" err="1" smtClean="0"/>
              <a:t>servikal</a:t>
            </a:r>
            <a:r>
              <a:rPr lang="tr-TR" dirty="0" smtClean="0"/>
              <a:t> mukusu kalınlaştırarak spermlerin </a:t>
            </a:r>
            <a:r>
              <a:rPr lang="tr-TR" dirty="0" err="1" smtClean="0"/>
              <a:t>uterusa</a:t>
            </a:r>
            <a:r>
              <a:rPr lang="tr-TR" dirty="0" smtClean="0"/>
              <a:t> geçişine engel olur (22). Tercihen </a:t>
            </a:r>
            <a:r>
              <a:rPr lang="tr-TR" dirty="0" err="1" smtClean="0"/>
              <a:t>siklusun</a:t>
            </a:r>
            <a:r>
              <a:rPr lang="tr-TR" dirty="0" smtClean="0"/>
              <a:t> ilk 7 gününde takılır ve yine çıkarılması gerekirse ilk 7 günde çıkarılır. İlk 7 gün dışında ise, kadının gebe kalmadığından emin olunan herhangi bir zamanda uygulanabilir. Ancak 7 gün süre ile ek bir </a:t>
            </a:r>
            <a:r>
              <a:rPr lang="tr-TR" dirty="0" err="1" smtClean="0"/>
              <a:t>kontraseptif</a:t>
            </a:r>
            <a:r>
              <a:rPr lang="tr-TR" dirty="0" smtClean="0"/>
              <a:t> yöntem ile korunmalı veya cinsel ilişkiden kaçınılmalıdır. Rahim içi araçların koruyucu etkisi hemen başlar ve takıldığı andan itibaren kullanıcı istediği zaman ilişkiye girebilir. Korunmasız ilişkiden sonra 5 güne kadar yerleştirildiğinde, bakır RİA en etkili acil doğum kontrol aracı olarak kabul edilir (15).</a:t>
            </a:r>
          </a:p>
          <a:p>
            <a:r>
              <a:rPr lang="tr-TR" dirty="0" smtClean="0"/>
              <a:t>RİA’nın olumlu yönleri:</a:t>
            </a:r>
          </a:p>
          <a:p>
            <a:r>
              <a:rPr lang="tr-TR" dirty="0" smtClean="0"/>
              <a:t>o Etkili ve güvenli bir yöntemdir.</a:t>
            </a:r>
          </a:p>
          <a:p>
            <a:r>
              <a:rPr lang="tr-TR" dirty="0" smtClean="0"/>
              <a:t>o Cinsel ilişkiden bağımsızdır.</a:t>
            </a:r>
          </a:p>
          <a:p>
            <a:r>
              <a:rPr lang="tr-TR" dirty="0" smtClean="0"/>
              <a:t>o Emzirmeye engel değildir</a:t>
            </a:r>
          </a:p>
          <a:p>
            <a:endParaRPr lang="tr-TR" dirty="0" smtClean="0"/>
          </a:p>
          <a:p>
            <a:r>
              <a:rPr lang="tr-TR" dirty="0" smtClean="0"/>
              <a:t>Rahim içi araçlar uzun süre etkili, doğurganlığın geri dönüşünün çabuk olduğu bir yöntemdir. </a:t>
            </a:r>
            <a:r>
              <a:rPr lang="tr-TR" dirty="0" err="1" smtClean="0"/>
              <a:t>Hormonal</a:t>
            </a:r>
            <a:r>
              <a:rPr lang="tr-TR" dirty="0" smtClean="0"/>
              <a:t> ve </a:t>
            </a:r>
            <a:r>
              <a:rPr lang="tr-TR" dirty="0" err="1" smtClean="0"/>
              <a:t>hormonal</a:t>
            </a:r>
            <a:r>
              <a:rPr lang="tr-TR" dirty="0" smtClean="0"/>
              <a:t> olmayan türleri vardır.</a:t>
            </a:r>
          </a:p>
          <a:p>
            <a:r>
              <a:rPr lang="tr-TR" dirty="0" smtClean="0"/>
              <a:t>a) </a:t>
            </a:r>
            <a:r>
              <a:rPr lang="tr-TR" dirty="0" err="1" smtClean="0"/>
              <a:t>Hormonal</a:t>
            </a:r>
            <a:r>
              <a:rPr lang="tr-TR" dirty="0" smtClean="0"/>
              <a:t> olanlar bir </a:t>
            </a:r>
            <a:r>
              <a:rPr lang="tr-TR" dirty="0" err="1" smtClean="0"/>
              <a:t>progesteron</a:t>
            </a:r>
            <a:r>
              <a:rPr lang="tr-TR" dirty="0" smtClean="0"/>
              <a:t> olan </a:t>
            </a:r>
            <a:r>
              <a:rPr lang="tr-TR" dirty="0" err="1" smtClean="0"/>
              <a:t>progestasert</a:t>
            </a:r>
            <a:r>
              <a:rPr lang="tr-TR" dirty="0" smtClean="0"/>
              <a:t> veya </a:t>
            </a:r>
            <a:r>
              <a:rPr lang="tr-TR" dirty="0" err="1" smtClean="0"/>
              <a:t>levonorgestrol</a:t>
            </a:r>
            <a:r>
              <a:rPr lang="tr-TR" dirty="0" smtClean="0"/>
              <a:t> içerirler.</a:t>
            </a:r>
          </a:p>
          <a:p>
            <a:r>
              <a:rPr lang="tr-TR" dirty="0" smtClean="0"/>
              <a:t>b) </a:t>
            </a:r>
            <a:r>
              <a:rPr lang="tr-TR" dirty="0" err="1" smtClean="0"/>
              <a:t>Hormonal</a:t>
            </a:r>
            <a:r>
              <a:rPr lang="tr-TR" dirty="0" smtClean="0"/>
              <a:t> olmayan türleri ise iki çeşittir.</a:t>
            </a:r>
          </a:p>
          <a:p>
            <a:r>
              <a:rPr lang="tr-TR" dirty="0" smtClean="0"/>
              <a:t>• </a:t>
            </a:r>
            <a:r>
              <a:rPr lang="tr-TR" dirty="0" err="1" smtClean="0"/>
              <a:t>İnert</a:t>
            </a:r>
            <a:r>
              <a:rPr lang="tr-TR" dirty="0" smtClean="0"/>
              <a:t> olanlar içerisinde herhangi bir ilaç olmayanlardır. Paslanmaz çelikten veya polietilenden yapılmıştır.</a:t>
            </a:r>
          </a:p>
          <a:p>
            <a:r>
              <a:rPr lang="tr-TR" dirty="0" smtClean="0"/>
              <a:t>• Bakırlı olanlar ise Nova T,T Cu–380A ve </a:t>
            </a:r>
            <a:r>
              <a:rPr lang="tr-TR" dirty="0" err="1" smtClean="0"/>
              <a:t>Multiload’dir</a:t>
            </a:r>
            <a:r>
              <a:rPr lang="tr-TR" dirty="0" smtClean="0"/>
              <a:t> [16].</a:t>
            </a:r>
          </a:p>
          <a:p>
            <a:r>
              <a:rPr lang="tr-TR" dirty="0" smtClean="0"/>
              <a:t>Avrupa kadınları arasında yapılan bir araştırmaya göre LNG-RİA ve Cu-RİA yüksek koruyuculuğa sahiptir. Koruyuculuk oranı 1 yıl içinde LNG-</a:t>
            </a:r>
            <a:r>
              <a:rPr lang="tr-TR" dirty="0" err="1" smtClean="0"/>
              <a:t>RİA’nın</a:t>
            </a:r>
            <a:r>
              <a:rPr lang="tr-TR" dirty="0" smtClean="0"/>
              <a:t> %99,04, Cu-</a:t>
            </a:r>
            <a:r>
              <a:rPr lang="tr-TR" dirty="0" err="1" smtClean="0"/>
              <a:t>RİA’nın</a:t>
            </a:r>
            <a:r>
              <a:rPr lang="tr-TR" dirty="0" smtClean="0"/>
              <a:t> %99,48’dir [24]. Bununla birlikte RİA kullanımı bırakıldığında doğurganlık hemen geri dönmektedir [16].</a:t>
            </a:r>
          </a:p>
          <a:p>
            <a:r>
              <a:rPr lang="tr-TR" dirty="0" smtClean="0"/>
              <a:t>Türkiye’de tüm kadınları %92,1’i RİA hakkında bilgi sahibidir. Bunların %28,1’i RİA kullanmıştır. Evli kadınlardın kullanım oranı ise%16,8’dir</a:t>
            </a:r>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67</a:t>
            </a:fld>
            <a:endParaRPr lang="tr-TR"/>
          </a:p>
        </p:txBody>
      </p:sp>
    </p:spTree>
    <p:extLst>
      <p:ext uri="{BB962C8B-B14F-4D97-AF65-F5344CB8AC3E}">
        <p14:creationId xmlns:p14="http://schemas.microsoft.com/office/powerpoint/2010/main" val="2689746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22). Tercihen </a:t>
            </a:r>
            <a:r>
              <a:rPr lang="tr-TR" dirty="0" err="1" smtClean="0"/>
              <a:t>siklusun</a:t>
            </a:r>
            <a:r>
              <a:rPr lang="tr-TR" dirty="0" smtClean="0"/>
              <a:t> ilk 7 gününde takılır ve yine çıkarılması gerekirse ilk 7 günde çıkarılır. İlk 7 gün dışında ise, kadının gebe kalmadığından emin olunan herhangi bir zamanda uygulanabilir. Ancak 7 gün süre ile ek bir </a:t>
            </a:r>
            <a:r>
              <a:rPr lang="tr-TR" dirty="0" err="1" smtClean="0"/>
              <a:t>kontraseptif</a:t>
            </a:r>
            <a:r>
              <a:rPr lang="tr-TR" dirty="0" smtClean="0"/>
              <a:t> yöntem ile korunmalı veya cinsel ilişkiden kaçınılmalıdır. Rahim içi araçların koruyucu etkisi hemen başlar ve takıldığı andan itibaren kullanıcı istediği zaman ilişkiye girebilir. Korunmasız ilişkiden sonra 5 güne kadar yerleştirildiğinde, bakır RİA en etkili acil doğum kontrol aracı olarak kabul edilir (15).</a:t>
            </a:r>
          </a:p>
          <a:p>
            <a:r>
              <a:rPr lang="tr-TR" dirty="0" smtClean="0"/>
              <a:t>RİA’nın olumlu yönleri:</a:t>
            </a:r>
          </a:p>
          <a:p>
            <a:r>
              <a:rPr lang="tr-TR" dirty="0" smtClean="0"/>
              <a:t>o Etkili ve güvenli bir yöntemdir.</a:t>
            </a:r>
          </a:p>
          <a:p>
            <a:r>
              <a:rPr lang="tr-TR" dirty="0" smtClean="0"/>
              <a:t>o Cinsel ilişkiden bağımsızdır.</a:t>
            </a:r>
          </a:p>
          <a:p>
            <a:r>
              <a:rPr lang="tr-TR" dirty="0" smtClean="0"/>
              <a:t>o Emzirmeye engel değildi</a:t>
            </a:r>
          </a:p>
          <a:p>
            <a:r>
              <a:rPr lang="tr-TR" dirty="0" smtClean="0"/>
              <a:t>Yöntem bırakıldıktan sonra doğurganlık hemen geri döner.</a:t>
            </a:r>
          </a:p>
          <a:p>
            <a:r>
              <a:rPr lang="tr-TR" dirty="0" smtClean="0"/>
              <a:t>o Ekonomiktir, uzun etkilidir.</a:t>
            </a:r>
          </a:p>
          <a:p>
            <a:endParaRPr lang="tr-TR" dirty="0" smtClean="0"/>
          </a:p>
          <a:p>
            <a:r>
              <a:rPr lang="tr-TR" dirty="0" smtClean="0"/>
              <a:t>RİA’nın olumsuz yönleri:</a:t>
            </a:r>
          </a:p>
          <a:p>
            <a:r>
              <a:rPr lang="tr-TR" dirty="0" smtClean="0"/>
              <a:t>o Özellikle bakırlı </a:t>
            </a:r>
            <a:r>
              <a:rPr lang="tr-TR" dirty="0" err="1" smtClean="0"/>
              <a:t>RİA’lar</a:t>
            </a:r>
            <a:r>
              <a:rPr lang="tr-TR" dirty="0" smtClean="0"/>
              <a:t> işlem sonrası ilk 3-6 ay içinde adet kanamasını artırabilirler.</a:t>
            </a:r>
          </a:p>
          <a:p>
            <a:r>
              <a:rPr lang="tr-TR" dirty="0" smtClean="0"/>
              <a:t>o Adet düzensizliği ve ara kanamalar görülebilir.</a:t>
            </a:r>
          </a:p>
          <a:p>
            <a:r>
              <a:rPr lang="tr-TR" dirty="0" smtClean="0"/>
              <a:t>o Ağrı yapabilir.</a:t>
            </a:r>
          </a:p>
          <a:p>
            <a:r>
              <a:rPr lang="tr-TR" dirty="0" smtClean="0"/>
              <a:t>o </a:t>
            </a:r>
            <a:r>
              <a:rPr lang="tr-TR" dirty="0" err="1" smtClean="0"/>
              <a:t>Vulvovajinal</a:t>
            </a:r>
            <a:r>
              <a:rPr lang="tr-TR" dirty="0" smtClean="0"/>
              <a:t> enfeksiyonlara yatkınlığı artırır.</a:t>
            </a:r>
          </a:p>
          <a:p>
            <a:r>
              <a:rPr lang="tr-TR" dirty="0" smtClean="0"/>
              <a:t>o </a:t>
            </a:r>
            <a:r>
              <a:rPr lang="tr-TR" dirty="0" err="1" smtClean="0"/>
              <a:t>Pelvik</a:t>
            </a:r>
            <a:r>
              <a:rPr lang="tr-TR" dirty="0" smtClean="0"/>
              <a:t> </a:t>
            </a:r>
            <a:r>
              <a:rPr lang="tr-TR" dirty="0" err="1" smtClean="0"/>
              <a:t>inflamatuar</a:t>
            </a:r>
            <a:r>
              <a:rPr lang="tr-TR" dirty="0" smtClean="0"/>
              <a:t> hastalık riski artabilir (37</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68</a:t>
            </a:fld>
            <a:endParaRPr lang="tr-TR"/>
          </a:p>
        </p:txBody>
      </p:sp>
    </p:spTree>
    <p:extLst>
      <p:ext uri="{BB962C8B-B14F-4D97-AF65-F5344CB8AC3E}">
        <p14:creationId xmlns:p14="http://schemas.microsoft.com/office/powerpoint/2010/main" val="4164519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RİA’nın olumlu yönleri:</a:t>
            </a:r>
          </a:p>
          <a:p>
            <a:r>
              <a:rPr lang="tr-TR" dirty="0" smtClean="0"/>
              <a:t>o Etkili ve güvenli bir yöntemdir.</a:t>
            </a:r>
          </a:p>
          <a:p>
            <a:r>
              <a:rPr lang="tr-TR" dirty="0" smtClean="0"/>
              <a:t>o Cinsel ilişkiden bağımsızdır.</a:t>
            </a:r>
          </a:p>
          <a:p>
            <a:r>
              <a:rPr lang="tr-TR" dirty="0" smtClean="0"/>
              <a:t>o Emzirmeye engel değildi</a:t>
            </a:r>
          </a:p>
          <a:p>
            <a:r>
              <a:rPr lang="tr-TR" dirty="0" smtClean="0"/>
              <a:t>Yöntem bırakıldıktan sonra doğurganlık hemen geri döner.</a:t>
            </a:r>
          </a:p>
          <a:p>
            <a:r>
              <a:rPr lang="tr-TR" dirty="0" smtClean="0"/>
              <a:t>o Ekonomiktir, uzun etkilidir.</a:t>
            </a:r>
          </a:p>
          <a:p>
            <a:endParaRPr lang="tr-TR" dirty="0" smtClean="0"/>
          </a:p>
          <a:p>
            <a:r>
              <a:rPr lang="tr-TR" dirty="0" smtClean="0"/>
              <a:t>RİA’nın olumsuz yönleri:</a:t>
            </a:r>
          </a:p>
          <a:p>
            <a:r>
              <a:rPr lang="tr-TR" dirty="0" smtClean="0"/>
              <a:t>o Özellikle bakırlı </a:t>
            </a:r>
            <a:r>
              <a:rPr lang="tr-TR" dirty="0" err="1" smtClean="0"/>
              <a:t>RİA’lar</a:t>
            </a:r>
            <a:r>
              <a:rPr lang="tr-TR" dirty="0" smtClean="0"/>
              <a:t> işlem sonrası ilk 3-6 ay içinde adet kanamasını artırabilirler.</a:t>
            </a:r>
          </a:p>
          <a:p>
            <a:r>
              <a:rPr lang="tr-TR" dirty="0" smtClean="0"/>
              <a:t>o Adet düzensizliği ve ara kanamalar görülebilir.</a:t>
            </a:r>
          </a:p>
          <a:p>
            <a:r>
              <a:rPr lang="tr-TR" dirty="0" smtClean="0"/>
              <a:t>o Ağrı yapabilir.</a:t>
            </a:r>
          </a:p>
          <a:p>
            <a:r>
              <a:rPr lang="tr-TR" dirty="0" smtClean="0"/>
              <a:t>o </a:t>
            </a:r>
            <a:r>
              <a:rPr lang="tr-TR" dirty="0" err="1" smtClean="0"/>
              <a:t>Vulvovajinal</a:t>
            </a:r>
            <a:r>
              <a:rPr lang="tr-TR" dirty="0" smtClean="0"/>
              <a:t> enfeksiyonlara yatkınlığı artırır.</a:t>
            </a:r>
          </a:p>
          <a:p>
            <a:r>
              <a:rPr lang="tr-TR" dirty="0" smtClean="0"/>
              <a:t>o </a:t>
            </a:r>
            <a:r>
              <a:rPr lang="tr-TR" dirty="0" err="1" smtClean="0"/>
              <a:t>Pelvik</a:t>
            </a:r>
            <a:r>
              <a:rPr lang="tr-TR" dirty="0" smtClean="0"/>
              <a:t> </a:t>
            </a:r>
            <a:r>
              <a:rPr lang="tr-TR" dirty="0" err="1" smtClean="0"/>
              <a:t>inflamatuar</a:t>
            </a:r>
            <a:r>
              <a:rPr lang="tr-TR" dirty="0" smtClean="0"/>
              <a:t> hastalık riski artabilir </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69</a:t>
            </a:fld>
            <a:endParaRPr lang="tr-TR"/>
          </a:p>
        </p:txBody>
      </p:sp>
    </p:spTree>
    <p:extLst>
      <p:ext uri="{BB962C8B-B14F-4D97-AF65-F5344CB8AC3E}">
        <p14:creationId xmlns:p14="http://schemas.microsoft.com/office/powerpoint/2010/main" val="3070039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70</a:t>
            </a:fld>
            <a:endParaRPr lang="tr-TR"/>
          </a:p>
        </p:txBody>
      </p:sp>
    </p:spTree>
    <p:extLst>
      <p:ext uri="{BB962C8B-B14F-4D97-AF65-F5344CB8AC3E}">
        <p14:creationId xmlns:p14="http://schemas.microsoft.com/office/powerpoint/2010/main" val="4101207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E37AF0B-ABA2-4841-BB2C-684ABA2A6A2E}" type="slidenum">
              <a:rPr lang="tr-TR" smtClean="0"/>
              <a:t>72</a:t>
            </a:fld>
            <a:endParaRPr lang="tr-TR"/>
          </a:p>
        </p:txBody>
      </p:sp>
    </p:spTree>
    <p:extLst>
      <p:ext uri="{BB962C8B-B14F-4D97-AF65-F5344CB8AC3E}">
        <p14:creationId xmlns:p14="http://schemas.microsoft.com/office/powerpoint/2010/main" val="3552372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 Kondom (Prezervatif): Gebelikten korumanın yanı sıra </a:t>
            </a:r>
            <a:r>
              <a:rPr lang="tr-TR" dirty="0" err="1" smtClean="0"/>
              <a:t>Acquired</a:t>
            </a:r>
            <a:r>
              <a:rPr lang="tr-TR" dirty="0" smtClean="0"/>
              <a:t> </a:t>
            </a:r>
            <a:r>
              <a:rPr lang="tr-TR" dirty="0" err="1" smtClean="0"/>
              <a:t>Immune</a:t>
            </a:r>
            <a:r>
              <a:rPr lang="tr-TR" dirty="0" smtClean="0"/>
              <a:t> </a:t>
            </a:r>
            <a:r>
              <a:rPr lang="tr-TR" dirty="0" err="1" smtClean="0"/>
              <a:t>Deficiency</a:t>
            </a:r>
            <a:r>
              <a:rPr lang="tr-TR" dirty="0" smtClean="0"/>
              <a:t> </a:t>
            </a:r>
            <a:r>
              <a:rPr lang="tr-TR" dirty="0" err="1" smtClean="0"/>
              <a:t>Syndrome</a:t>
            </a:r>
            <a:r>
              <a:rPr lang="tr-TR" dirty="0" smtClean="0"/>
              <a:t> (AIDS) ve diğer cinsel yolla bulaşan hastalıklara karşı da koruma sağlar. Kondom erkek ve kadın kondomu olmak üzere iki çeşittir:</a:t>
            </a:r>
          </a:p>
          <a:p>
            <a:r>
              <a:rPr lang="tr-TR" dirty="0" smtClean="0"/>
              <a:t>Erkek kondomu: Cinsel ilişki sırasında penise takılan silindir şeklinde bir kılıftır. Yaygın olarak lateks ya da poliüretandan yapılır. Ucuz, kolay bulunan, güvenli bir yöntemdir. Erken boşalmayı önleyebilmesi ve aile planlamasına erkeklerin de dahil edilmesini sağlaması olumlu yönleridir. Bazı erkeklerde </a:t>
            </a:r>
            <a:r>
              <a:rPr lang="tr-TR" dirty="0" err="1" smtClean="0"/>
              <a:t>ereksiyonu</a:t>
            </a:r>
            <a:r>
              <a:rPr lang="tr-TR" dirty="0" smtClean="0"/>
              <a:t> güçleştirebilmesi ve nadir de olsa yırtılabilmesi olumsuz yönleridir. Doğru kullanıldığında istenmeyen gebelikleri önlemede başarı oranı %97’dir (33).</a:t>
            </a:r>
          </a:p>
          <a:p>
            <a:r>
              <a:rPr lang="tr-TR" dirty="0" smtClean="0"/>
              <a:t>Kadın kondomu: Yumuşak poliüretan bir tabakadan yapılmış, vajina içini tamamen kaplayan halka şeklinde bir kılıftır. Özellikle cinsel partnerleri kondom kullanmayan kadınlar tarafından </a:t>
            </a:r>
            <a:r>
              <a:rPr lang="tr-TR" dirty="0" err="1" smtClean="0"/>
              <a:t>fertilitesini</a:t>
            </a:r>
            <a:r>
              <a:rPr lang="tr-TR" dirty="0" smtClean="0"/>
              <a:t> kendi kontrol etme isteği nedeniyle kullanılmaktadır. </a:t>
            </a:r>
            <a:r>
              <a:rPr lang="tr-TR" dirty="0" err="1" smtClean="0"/>
              <a:t>Serviks</a:t>
            </a:r>
            <a:r>
              <a:rPr lang="tr-TR" dirty="0" smtClean="0"/>
              <a:t> kanserinden de koruması ve poliüretandan yapıldıkları için lateks alerjisi olanların da kullanabilmesi olumlu yönleridir. Olumsuz yönleri ise takması zordur, kadının kendi anatomisini iyi bilmesi gerekir, fiyatı da erkek kondomuna göre daha pahalıdır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74</a:t>
            </a:fld>
            <a:endParaRPr lang="tr-TR"/>
          </a:p>
        </p:txBody>
      </p:sp>
    </p:spTree>
    <p:extLst>
      <p:ext uri="{BB962C8B-B14F-4D97-AF65-F5344CB8AC3E}">
        <p14:creationId xmlns:p14="http://schemas.microsoft.com/office/powerpoint/2010/main" val="23695580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Diyafram: </a:t>
            </a:r>
            <a:r>
              <a:rPr lang="tr-TR" dirty="0" err="1" smtClean="0"/>
              <a:t>Serviksi</a:t>
            </a:r>
            <a:r>
              <a:rPr lang="tr-TR" dirty="0" smtClean="0"/>
              <a:t> kapatan kubbe şeklinde, kauçuk ya da silikondan yapılmış </a:t>
            </a:r>
            <a:r>
              <a:rPr lang="tr-TR" dirty="0" err="1" smtClean="0"/>
              <a:t>kontraseptif</a:t>
            </a:r>
            <a:r>
              <a:rPr lang="tr-TR" dirty="0" smtClean="0"/>
              <a:t> yöntemlerdir. Cinsel ilişkiden önce kubbe kısmına </a:t>
            </a:r>
            <a:r>
              <a:rPr lang="tr-TR" dirty="0" err="1" smtClean="0"/>
              <a:t>spermisit</a:t>
            </a:r>
            <a:r>
              <a:rPr lang="tr-TR" dirty="0" smtClean="0"/>
              <a:t> konularak uygulanır, böylece yüksek düzeyde </a:t>
            </a:r>
            <a:r>
              <a:rPr lang="tr-TR" dirty="0" err="1" smtClean="0"/>
              <a:t>kontrasepsiyon</a:t>
            </a:r>
            <a:r>
              <a:rPr lang="tr-TR" dirty="0" smtClean="0"/>
              <a:t> sağlanmış olur.</a:t>
            </a:r>
          </a:p>
          <a:p>
            <a:r>
              <a:rPr lang="tr-TR" dirty="0" smtClean="0"/>
              <a:t>20</a:t>
            </a:r>
          </a:p>
          <a:p>
            <a:r>
              <a:rPr lang="tr-TR" dirty="0" smtClean="0"/>
              <a:t>İstenmeyen gebelikleri önlemede kontrolü kadına vermesi olumlu yönüdür. Olumsuz yönleri ise cinsel ilişkiden sonra minimum 6 saat yerinde kalması gerekir, kadının takmayı öğrenmesi zaman alır, her ilişki öncesinde ek olarak uygulanması gereken </a:t>
            </a:r>
            <a:r>
              <a:rPr lang="tr-TR" dirty="0" err="1" smtClean="0"/>
              <a:t>spermisit</a:t>
            </a:r>
            <a:r>
              <a:rPr lang="tr-TR" dirty="0" smtClean="0"/>
              <a:t> maliyeti </a:t>
            </a:r>
            <a:r>
              <a:rPr lang="tr-TR" dirty="0" err="1" smtClean="0"/>
              <a:t>artırı</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75</a:t>
            </a:fld>
            <a:endParaRPr lang="tr-TR"/>
          </a:p>
        </p:txBody>
      </p:sp>
    </p:spTree>
    <p:extLst>
      <p:ext uri="{BB962C8B-B14F-4D97-AF65-F5344CB8AC3E}">
        <p14:creationId xmlns:p14="http://schemas.microsoft.com/office/powerpoint/2010/main" val="42159948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Diyaframa göre daha sert, yüksek kubbeli ve daha küçük özel bir tip diyaframdır. </a:t>
            </a:r>
            <a:r>
              <a:rPr lang="tr-TR" sz="1200" b="0" i="0" u="none" strike="noStrike" kern="1200" baseline="0" dirty="0" err="1" smtClean="0">
                <a:solidFill>
                  <a:schemeClr val="tx1"/>
                </a:solidFill>
                <a:latin typeface="+mn-lt"/>
                <a:ea typeface="+mn-ea"/>
                <a:cs typeface="+mn-cs"/>
              </a:rPr>
              <a:t>Serviks</a:t>
            </a:r>
            <a:r>
              <a:rPr lang="tr-TR" sz="1200" b="0" i="0" u="none" strike="noStrike" kern="1200" baseline="0" dirty="0" smtClean="0">
                <a:solidFill>
                  <a:schemeClr val="tx1"/>
                </a:solidFill>
                <a:latin typeface="+mn-lt"/>
                <a:ea typeface="+mn-ea"/>
                <a:cs typeface="+mn-cs"/>
              </a:rPr>
              <a:t> yapısı çok uzun olduğu için diyafram kullanamayan kadınlar tarafından tercih edilirler. Diyaframda olduğu gibi başlığın kubbe kısmına </a:t>
            </a:r>
            <a:r>
              <a:rPr lang="tr-TR" sz="1200" b="0" i="0" u="none" strike="noStrike" kern="1200" baseline="0" dirty="0" err="1" smtClean="0">
                <a:solidFill>
                  <a:schemeClr val="tx1"/>
                </a:solidFill>
                <a:latin typeface="+mn-lt"/>
                <a:ea typeface="+mn-ea"/>
                <a:cs typeface="+mn-cs"/>
              </a:rPr>
              <a:t>spermisit</a:t>
            </a:r>
            <a:r>
              <a:rPr lang="tr-TR" sz="1200" b="0" i="0" u="none" strike="noStrike" kern="1200" baseline="0" dirty="0" smtClean="0">
                <a:solidFill>
                  <a:schemeClr val="tx1"/>
                </a:solidFill>
                <a:latin typeface="+mn-lt"/>
                <a:ea typeface="+mn-ea"/>
                <a:cs typeface="+mn-cs"/>
              </a:rPr>
              <a:t> konularak uygulanır. Diyafram kadar etkilidir </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76</a:t>
            </a:fld>
            <a:endParaRPr lang="tr-TR"/>
          </a:p>
        </p:txBody>
      </p:sp>
    </p:spTree>
    <p:extLst>
      <p:ext uri="{BB962C8B-B14F-4D97-AF65-F5344CB8AC3E}">
        <p14:creationId xmlns:p14="http://schemas.microsoft.com/office/powerpoint/2010/main" val="245582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Sentetik </a:t>
            </a:r>
            <a:r>
              <a:rPr lang="tr-TR" dirty="0" err="1" smtClean="0"/>
              <a:t>progesteronlar</a:t>
            </a:r>
            <a:r>
              <a:rPr lang="tr-TR" dirty="0" smtClean="0"/>
              <a:t> kimyasal yapılarına göre </a:t>
            </a:r>
            <a:r>
              <a:rPr lang="tr-TR" dirty="0" err="1" smtClean="0"/>
              <a:t>estran</a:t>
            </a:r>
            <a:r>
              <a:rPr lang="tr-TR" dirty="0" smtClean="0"/>
              <a:t> (</a:t>
            </a:r>
            <a:r>
              <a:rPr lang="tr-TR" dirty="0" err="1" smtClean="0"/>
              <a:t>noretindron</a:t>
            </a:r>
            <a:r>
              <a:rPr lang="tr-TR" dirty="0" smtClean="0"/>
              <a:t>,</a:t>
            </a:r>
          </a:p>
          <a:p>
            <a:r>
              <a:rPr lang="tr-TR" dirty="0" err="1" smtClean="0"/>
              <a:t>etinodiol</a:t>
            </a:r>
            <a:r>
              <a:rPr lang="tr-TR" dirty="0" smtClean="0"/>
              <a:t> </a:t>
            </a:r>
            <a:r>
              <a:rPr lang="tr-TR" dirty="0" err="1" smtClean="0"/>
              <a:t>diasetat</a:t>
            </a:r>
            <a:r>
              <a:rPr lang="tr-TR" dirty="0" smtClean="0"/>
              <a:t>), </a:t>
            </a:r>
            <a:r>
              <a:rPr lang="tr-TR" dirty="0" err="1" smtClean="0"/>
              <a:t>gonan</a:t>
            </a:r>
            <a:r>
              <a:rPr lang="tr-TR" dirty="0" smtClean="0"/>
              <a:t> (</a:t>
            </a:r>
            <a:r>
              <a:rPr lang="tr-TR" dirty="0" err="1" smtClean="0"/>
              <a:t>levonorgestrel</a:t>
            </a:r>
            <a:r>
              <a:rPr lang="tr-TR" dirty="0" smtClean="0"/>
              <a:t>, </a:t>
            </a:r>
            <a:r>
              <a:rPr lang="tr-TR" dirty="0" err="1" smtClean="0"/>
              <a:t>desogestrel</a:t>
            </a:r>
            <a:r>
              <a:rPr lang="tr-TR" dirty="0" smtClean="0"/>
              <a:t>, </a:t>
            </a:r>
            <a:r>
              <a:rPr lang="tr-TR" dirty="0" err="1" smtClean="0"/>
              <a:t>norgestimat</a:t>
            </a:r>
            <a:r>
              <a:rPr lang="tr-TR" dirty="0" smtClean="0"/>
              <a:t>),</a:t>
            </a:r>
          </a:p>
          <a:p>
            <a:r>
              <a:rPr lang="tr-TR" dirty="0" err="1" smtClean="0"/>
              <a:t>pregnan</a:t>
            </a:r>
            <a:r>
              <a:rPr lang="tr-TR" dirty="0" smtClean="0"/>
              <a:t> (</a:t>
            </a:r>
            <a:r>
              <a:rPr lang="tr-TR" dirty="0" err="1" smtClean="0"/>
              <a:t>medroksiprogesteron</a:t>
            </a:r>
            <a:r>
              <a:rPr lang="tr-TR" dirty="0" smtClean="0"/>
              <a:t> asetat) olarak sınıflandırılabilirler.</a:t>
            </a:r>
          </a:p>
          <a:p>
            <a:r>
              <a:rPr lang="tr-TR" dirty="0" err="1" smtClean="0"/>
              <a:t>Drospirenon</a:t>
            </a:r>
            <a:r>
              <a:rPr lang="tr-TR" dirty="0" smtClean="0"/>
              <a:t> diğerleri gibi 19-nortestosteron kökenli olmadığı,</a:t>
            </a:r>
          </a:p>
          <a:p>
            <a:r>
              <a:rPr lang="tr-TR" dirty="0" smtClean="0"/>
              <a:t>17a-spirolakton türevi olduğu için farklı bir sentetik </a:t>
            </a:r>
            <a:r>
              <a:rPr lang="tr-TR" dirty="0" err="1" smtClean="0"/>
              <a:t>progesterone</a:t>
            </a:r>
            <a:endParaRPr lang="tr-TR" dirty="0" smtClean="0"/>
          </a:p>
          <a:p>
            <a:r>
              <a:rPr lang="tr-TR" dirty="0" smtClean="0"/>
              <a:t>olarak değerlendirilir. Sentetik </a:t>
            </a:r>
            <a:r>
              <a:rPr lang="tr-TR" dirty="0" err="1" smtClean="0"/>
              <a:t>progesteronlar</a:t>
            </a:r>
            <a:r>
              <a:rPr lang="tr-TR" dirty="0" smtClean="0"/>
              <a:t> gelişim sıralarına göre</a:t>
            </a:r>
          </a:p>
          <a:p>
            <a:r>
              <a:rPr lang="tr-TR" dirty="0" smtClean="0"/>
              <a:t>birinci, ikinci, üçüncü ve dördüncü kuşak olarak da sınıflandırılırlar. Yeni</a:t>
            </a:r>
          </a:p>
          <a:p>
            <a:r>
              <a:rPr lang="tr-TR" dirty="0" err="1" smtClean="0"/>
              <a:t>progesteronların</a:t>
            </a:r>
            <a:r>
              <a:rPr lang="tr-TR" dirty="0" smtClean="0"/>
              <a:t> </a:t>
            </a:r>
            <a:r>
              <a:rPr lang="tr-TR" dirty="0" err="1" smtClean="0"/>
              <a:t>androjenik</a:t>
            </a:r>
            <a:r>
              <a:rPr lang="tr-TR" dirty="0" smtClean="0"/>
              <a:t> aktiviteleri daha düşüktür ve </a:t>
            </a:r>
            <a:r>
              <a:rPr lang="tr-TR" dirty="0" err="1" smtClean="0"/>
              <a:t>etinil</a:t>
            </a:r>
            <a:r>
              <a:rPr lang="tr-TR" dirty="0" smtClean="0"/>
              <a:t> </a:t>
            </a:r>
            <a:r>
              <a:rPr lang="tr-TR" dirty="0" err="1" smtClean="0"/>
              <a:t>östradiolle</a:t>
            </a:r>
            <a:endParaRPr lang="tr-TR" dirty="0" smtClean="0"/>
          </a:p>
          <a:p>
            <a:r>
              <a:rPr lang="tr-TR" dirty="0" smtClean="0"/>
              <a:t>birlikte kullanımda östrojen dominant bir etki saptanır.19,21,22 Genel olarak</a:t>
            </a:r>
          </a:p>
          <a:p>
            <a:r>
              <a:rPr lang="tr-TR" dirty="0" smtClean="0"/>
              <a:t>birinci kuşak sentetik </a:t>
            </a:r>
            <a:r>
              <a:rPr lang="tr-TR" dirty="0" err="1" smtClean="0"/>
              <a:t>progesteronların</a:t>
            </a:r>
            <a:r>
              <a:rPr lang="tr-TR" dirty="0" smtClean="0"/>
              <a:t> yan etki oluşturma potansiyelleri</a:t>
            </a:r>
          </a:p>
          <a:p>
            <a:r>
              <a:rPr lang="tr-TR" dirty="0" smtClean="0"/>
              <a:t>ve uygulamayı bırakma oranları daha yüksektir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15</a:t>
            </a:fld>
            <a:endParaRPr lang="tr-TR"/>
          </a:p>
        </p:txBody>
      </p:sp>
    </p:spTree>
    <p:extLst>
      <p:ext uri="{BB962C8B-B14F-4D97-AF65-F5344CB8AC3E}">
        <p14:creationId xmlns:p14="http://schemas.microsoft.com/office/powerpoint/2010/main" val="2574101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Spermlerin </a:t>
            </a:r>
            <a:r>
              <a:rPr lang="tr-TR" dirty="0" err="1" smtClean="0"/>
              <a:t>motilitesini</a:t>
            </a:r>
            <a:r>
              <a:rPr lang="tr-TR" dirty="0" smtClean="0"/>
              <a:t> azaltan kimyasallardır. Spermleri </a:t>
            </a:r>
            <a:r>
              <a:rPr lang="tr-TR" dirty="0" err="1" smtClean="0"/>
              <a:t>servikse</a:t>
            </a:r>
            <a:r>
              <a:rPr lang="tr-TR" dirty="0" smtClean="0"/>
              <a:t> ulaşmadan </a:t>
            </a:r>
            <a:r>
              <a:rPr lang="tr-TR" dirty="0" err="1" smtClean="0"/>
              <a:t>inaktif</a:t>
            </a:r>
            <a:r>
              <a:rPr lang="tr-TR" dirty="0" smtClean="0"/>
              <a:t> hale getirirler. Köpüren tablet, </a:t>
            </a:r>
            <a:r>
              <a:rPr lang="tr-TR" dirty="0" err="1" smtClean="0"/>
              <a:t>ovül</a:t>
            </a:r>
            <a:r>
              <a:rPr lang="tr-TR" dirty="0" smtClean="0"/>
              <a:t>, krem, jel, fitil gibi türleri vardır. Diyafram veya kondomla birlikte kullanıldığında </a:t>
            </a:r>
            <a:r>
              <a:rPr lang="tr-TR" dirty="0" err="1" smtClean="0"/>
              <a:t>kontraseptif</a:t>
            </a:r>
            <a:r>
              <a:rPr lang="tr-TR" dirty="0" smtClean="0"/>
              <a:t> etkinliği daha artar. Sistemik etkisinin olmaması ve kayganlaştırıcı etkisiyle birlikte vajinadaki kuruluğu gidermesi olumlu yönleridir. Olumsuz yönleri ise kimyasal maddeye karşı </a:t>
            </a:r>
            <a:r>
              <a:rPr lang="tr-TR" dirty="0" err="1" smtClean="0"/>
              <a:t>irritasyona</a:t>
            </a:r>
            <a:r>
              <a:rPr lang="tr-TR" dirty="0" smtClean="0"/>
              <a:t> veya yanmaya neden olabilmesi ve bazı türlerinde (köpüren tablet, film ve </a:t>
            </a:r>
            <a:r>
              <a:rPr lang="tr-TR" dirty="0" err="1" smtClean="0"/>
              <a:t>ovül</a:t>
            </a:r>
            <a:r>
              <a:rPr lang="tr-TR" dirty="0" smtClean="0"/>
              <a:t>) uygulamadan sonra ilişki için 5-10 dakika beklenmesi gerekmesidir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77</a:t>
            </a:fld>
            <a:endParaRPr lang="tr-TR"/>
          </a:p>
        </p:txBody>
      </p:sp>
    </p:spTree>
    <p:extLst>
      <p:ext uri="{BB962C8B-B14F-4D97-AF65-F5344CB8AC3E}">
        <p14:creationId xmlns:p14="http://schemas.microsoft.com/office/powerpoint/2010/main" val="2406691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Acil oral </a:t>
            </a:r>
            <a:r>
              <a:rPr lang="tr-TR" sz="1200" b="0" i="0" u="none" strike="noStrike" kern="1200" baseline="0" dirty="0" err="1" smtClean="0">
                <a:solidFill>
                  <a:schemeClr val="tx1"/>
                </a:solidFill>
                <a:latin typeface="+mn-lt"/>
                <a:ea typeface="+mn-ea"/>
                <a:cs typeface="+mn-cs"/>
              </a:rPr>
              <a:t>kontrasepsiyon</a:t>
            </a:r>
            <a:r>
              <a:rPr lang="tr-TR" sz="1200" b="0" i="0" u="none" strike="noStrike" kern="1200" baseline="0" dirty="0" smtClean="0">
                <a:solidFill>
                  <a:schemeClr val="tx1"/>
                </a:solidFill>
                <a:latin typeface="+mn-lt"/>
                <a:ea typeface="+mn-ea"/>
                <a:cs typeface="+mn-cs"/>
              </a:rPr>
              <a:t> korunmasız ya da </a:t>
            </a:r>
            <a:r>
              <a:rPr lang="tr-TR" sz="1200" b="0" i="0" u="none" strike="noStrike" kern="1200" baseline="0" dirty="0" err="1" smtClean="0">
                <a:solidFill>
                  <a:schemeClr val="tx1"/>
                </a:solidFill>
                <a:latin typeface="+mn-lt"/>
                <a:ea typeface="+mn-ea"/>
                <a:cs typeface="+mn-cs"/>
              </a:rPr>
              <a:t>kontrasepsiyonun</a:t>
            </a:r>
            <a:r>
              <a:rPr lang="tr-TR" sz="1200" b="0" i="0" u="none" strike="noStrike" kern="1200" baseline="0" dirty="0" smtClean="0">
                <a:solidFill>
                  <a:schemeClr val="tx1"/>
                </a:solidFill>
                <a:latin typeface="+mn-lt"/>
                <a:ea typeface="+mn-ea"/>
                <a:cs typeface="+mn-cs"/>
              </a:rPr>
              <a:t> başarısız</a:t>
            </a:r>
          </a:p>
          <a:p>
            <a:r>
              <a:rPr lang="tr-TR" sz="2000" b="0" i="0" u="sng" strike="noStrike" kern="1200" baseline="0" dirty="0" smtClean="0">
                <a:solidFill>
                  <a:srgbClr val="FF0000"/>
                </a:solidFill>
                <a:latin typeface="+mn-lt"/>
                <a:ea typeface="+mn-ea"/>
                <a:cs typeface="+mn-cs"/>
              </a:rPr>
              <a:t>Olduğu </a:t>
            </a:r>
            <a:r>
              <a:rPr lang="tr-TR" sz="2000" b="0" i="0" u="sng" strike="noStrike" kern="1200" baseline="0" dirty="0" smtClean="0">
                <a:solidFill>
                  <a:srgbClr val="FFFF00"/>
                </a:solidFill>
                <a:latin typeface="+mn-lt"/>
                <a:ea typeface="+mn-ea"/>
                <a:cs typeface="+mn-cs"/>
              </a:rPr>
              <a:t>(Yetersiz korunma kondomun uygunsuz kullanımı,</a:t>
            </a:r>
          </a:p>
          <a:p>
            <a:r>
              <a:rPr lang="tr-TR" sz="2000" b="0" i="0" u="sng" strike="noStrike" kern="1200" baseline="0" dirty="0" smtClean="0">
                <a:solidFill>
                  <a:srgbClr val="FFFF00"/>
                </a:solidFill>
                <a:latin typeface="+mn-lt"/>
                <a:ea typeface="+mn-ea"/>
                <a:cs typeface="+mn-cs"/>
              </a:rPr>
              <a:t>yırtılması, kayması; KOK veya </a:t>
            </a:r>
            <a:r>
              <a:rPr lang="tr-TR" sz="2000" b="0" i="0" u="sng" strike="noStrike" kern="1200" baseline="0" dirty="0" err="1" smtClean="0">
                <a:solidFill>
                  <a:srgbClr val="FFFF00"/>
                </a:solidFill>
                <a:latin typeface="+mn-lt"/>
                <a:ea typeface="+mn-ea"/>
                <a:cs typeface="+mn-cs"/>
              </a:rPr>
              <a:t>minihap</a:t>
            </a:r>
            <a:r>
              <a:rPr lang="tr-TR" sz="2000" b="0" i="0" u="sng" strike="noStrike" kern="1200" baseline="0" dirty="0" smtClean="0">
                <a:solidFill>
                  <a:srgbClr val="FFFF00"/>
                </a:solidFill>
                <a:latin typeface="+mn-lt"/>
                <a:ea typeface="+mn-ea"/>
                <a:cs typeface="+mn-cs"/>
              </a:rPr>
              <a:t> kullanımının unutulmuş olması;</a:t>
            </a:r>
          </a:p>
          <a:p>
            <a:r>
              <a:rPr lang="tr-TR" sz="2000" b="0" i="0" u="sng" strike="noStrike" kern="1200" baseline="0" dirty="0" err="1" smtClean="0">
                <a:solidFill>
                  <a:srgbClr val="FFFF00"/>
                </a:solidFill>
                <a:latin typeface="+mn-lt"/>
                <a:ea typeface="+mn-ea"/>
                <a:cs typeface="+mn-cs"/>
              </a:rPr>
              <a:t>kontraseptif</a:t>
            </a:r>
            <a:r>
              <a:rPr lang="tr-TR" sz="2000" b="0" i="0" u="sng" strike="noStrike" kern="1200" baseline="0" dirty="0" smtClean="0">
                <a:solidFill>
                  <a:srgbClr val="FFFF00"/>
                </a:solidFill>
                <a:latin typeface="+mn-lt"/>
                <a:ea typeface="+mn-ea"/>
                <a:cs typeface="+mn-cs"/>
              </a:rPr>
              <a:t> enjeksiyon zamanında gecikme; rahim içi araç </a:t>
            </a:r>
            <a:r>
              <a:rPr lang="tr-TR" sz="2000" b="0" i="0" u="sng" strike="noStrike" kern="1200" baseline="0" dirty="0" err="1" smtClean="0">
                <a:solidFill>
                  <a:srgbClr val="FFFF00"/>
                </a:solidFill>
                <a:latin typeface="+mn-lt"/>
                <a:ea typeface="+mn-ea"/>
                <a:cs typeface="+mn-cs"/>
              </a:rPr>
              <a:t>dislokasyonu</a:t>
            </a:r>
            <a:r>
              <a:rPr lang="tr-TR" sz="2000" b="0" i="0" u="sng" strike="noStrike" kern="1200" baseline="0" dirty="0" smtClean="0">
                <a:solidFill>
                  <a:srgbClr val="FFFF00"/>
                </a:solidFill>
                <a:latin typeface="+mn-lt"/>
                <a:ea typeface="+mn-ea"/>
                <a:cs typeface="+mn-cs"/>
              </a:rPr>
              <a:t>;</a:t>
            </a:r>
          </a:p>
          <a:p>
            <a:r>
              <a:rPr lang="tr-TR" sz="2000" b="0" i="0" u="sng" strike="noStrike" kern="1200" baseline="0" dirty="0" err="1" smtClean="0">
                <a:solidFill>
                  <a:srgbClr val="FFFF00"/>
                </a:solidFill>
                <a:latin typeface="+mn-lt"/>
                <a:ea typeface="+mn-ea"/>
                <a:cs typeface="+mn-cs"/>
              </a:rPr>
              <a:t>spermisidlerin</a:t>
            </a:r>
            <a:r>
              <a:rPr lang="tr-TR" sz="2000" b="0" i="0" u="sng" strike="noStrike" kern="1200" baseline="0" dirty="0" smtClean="0">
                <a:solidFill>
                  <a:srgbClr val="FFFF00"/>
                </a:solidFill>
                <a:latin typeface="+mn-lt"/>
                <a:ea typeface="+mn-ea"/>
                <a:cs typeface="+mn-cs"/>
              </a:rPr>
              <a:t> yanlış kullanımı gibi sorunları </a:t>
            </a:r>
            <a:r>
              <a:rPr lang="tr-TR" sz="2000" b="0" i="0" u="sng" strike="noStrike" kern="1200" baseline="0" dirty="0" err="1" smtClean="0">
                <a:solidFill>
                  <a:srgbClr val="FFFF00"/>
                </a:solidFill>
                <a:latin typeface="+mn-lt"/>
                <a:ea typeface="+mn-ea"/>
                <a:cs typeface="+mn-cs"/>
              </a:rPr>
              <a:t>içerirbir</a:t>
            </a:r>
            <a:r>
              <a:rPr lang="tr-TR" sz="2000" b="0" i="0" u="sng" strike="noStrike" kern="1200" baseline="0" dirty="0" smtClean="0">
                <a:solidFill>
                  <a:srgbClr val="FFFF00"/>
                </a:solidFill>
                <a:latin typeface="+mn-lt"/>
                <a:ea typeface="+mn-ea"/>
                <a:cs typeface="+mn-cs"/>
              </a:rPr>
              <a:t> </a:t>
            </a:r>
            <a:r>
              <a:rPr lang="tr-TR" sz="1200" b="0" i="0" u="none" strike="noStrike" kern="1200" baseline="0" dirty="0" smtClean="0">
                <a:solidFill>
                  <a:schemeClr val="tx1"/>
                </a:solidFill>
                <a:latin typeface="+mn-lt"/>
                <a:ea typeface="+mn-ea"/>
                <a:cs typeface="+mn-cs"/>
              </a:rPr>
              <a:t>cinsel ilişkiden sonra, gebelik başlamadan uygulanan</a:t>
            </a:r>
          </a:p>
          <a:p>
            <a:r>
              <a:rPr lang="tr-TR" sz="1200" b="0" i="0" u="none" strike="noStrike" kern="1200" baseline="0" dirty="0" err="1" smtClean="0">
                <a:solidFill>
                  <a:schemeClr val="tx1"/>
                </a:solidFill>
                <a:latin typeface="+mn-lt"/>
                <a:ea typeface="+mn-ea"/>
                <a:cs typeface="+mn-cs"/>
              </a:rPr>
              <a:t>kontrasepsiyon</a:t>
            </a:r>
            <a:r>
              <a:rPr lang="tr-TR" sz="1200" b="0" i="0" u="none" strike="noStrike" kern="1200" baseline="0" dirty="0" smtClean="0">
                <a:solidFill>
                  <a:schemeClr val="tx1"/>
                </a:solidFill>
                <a:latin typeface="+mn-lt"/>
                <a:ea typeface="+mn-ea"/>
                <a:cs typeface="+mn-cs"/>
              </a:rPr>
              <a:t> yöntemidir. Kombine oral </a:t>
            </a:r>
            <a:r>
              <a:rPr lang="tr-TR" sz="1200" b="0" i="0" u="none" strike="noStrike" kern="1200" baseline="0" dirty="0" err="1" smtClean="0">
                <a:solidFill>
                  <a:schemeClr val="tx1"/>
                </a:solidFill>
                <a:latin typeface="+mn-lt"/>
                <a:ea typeface="+mn-ea"/>
                <a:cs typeface="+mn-cs"/>
              </a:rPr>
              <a:t>kontraseptifler</a:t>
            </a:r>
            <a:r>
              <a:rPr lang="tr-TR" sz="1200" b="0" i="0" u="none" strike="noStrike" kern="1200" baseline="0" dirty="0" smtClean="0">
                <a:solidFill>
                  <a:schemeClr val="tx1"/>
                </a:solidFill>
                <a:latin typeface="+mn-lt"/>
                <a:ea typeface="+mn-ea"/>
                <a:cs typeface="+mn-cs"/>
              </a:rPr>
              <a:t> veya</a:t>
            </a:r>
          </a:p>
          <a:p>
            <a:r>
              <a:rPr lang="tr-TR" sz="1200" b="0" i="0" u="none" strike="noStrike" kern="1200" baseline="0" dirty="0" err="1" smtClean="0">
                <a:solidFill>
                  <a:schemeClr val="tx1"/>
                </a:solidFill>
                <a:latin typeface="+mn-lt"/>
                <a:ea typeface="+mn-ea"/>
                <a:cs typeface="+mn-cs"/>
              </a:rPr>
              <a:t>minihapların</a:t>
            </a:r>
            <a:r>
              <a:rPr lang="tr-TR" sz="1200" b="0" i="0" u="none" strike="noStrike" kern="1200" baseline="0" dirty="0" smtClean="0">
                <a:solidFill>
                  <a:schemeClr val="tx1"/>
                </a:solidFill>
                <a:latin typeface="+mn-lt"/>
                <a:ea typeface="+mn-ea"/>
                <a:cs typeface="+mn-cs"/>
              </a:rPr>
              <a:t> yüksek dozla uygulanmasıyla gerçekleştirilebilir. Ayrıca</a:t>
            </a:r>
          </a:p>
          <a:p>
            <a:r>
              <a:rPr lang="tr-TR" sz="1200" b="0" i="0" u="none" strike="noStrike" kern="1200" baseline="0" dirty="0" smtClean="0">
                <a:solidFill>
                  <a:schemeClr val="tx1"/>
                </a:solidFill>
                <a:latin typeface="+mn-lt"/>
                <a:ea typeface="+mn-ea"/>
                <a:cs typeface="+mn-cs"/>
              </a:rPr>
              <a:t>acil </a:t>
            </a:r>
            <a:r>
              <a:rPr lang="tr-TR" sz="1200" b="0" i="0" u="none" strike="noStrike" kern="1200" baseline="0" dirty="0" err="1" smtClean="0">
                <a:solidFill>
                  <a:schemeClr val="tx1"/>
                </a:solidFill>
                <a:latin typeface="+mn-lt"/>
                <a:ea typeface="+mn-ea"/>
                <a:cs typeface="+mn-cs"/>
              </a:rPr>
              <a:t>kontrasepsiyon</a:t>
            </a:r>
            <a:r>
              <a:rPr lang="tr-TR" sz="1200" b="0" i="0" u="none" strike="noStrike" kern="1200" baseline="0" dirty="0" smtClean="0">
                <a:solidFill>
                  <a:schemeClr val="tx1"/>
                </a:solidFill>
                <a:latin typeface="+mn-lt"/>
                <a:ea typeface="+mn-ea"/>
                <a:cs typeface="+mn-cs"/>
              </a:rPr>
              <a:t> için geliştirilmiş </a:t>
            </a:r>
            <a:r>
              <a:rPr lang="tr-TR" sz="1200" b="0" i="0" u="none" strike="noStrike" kern="1200" baseline="0" dirty="0" err="1" smtClean="0">
                <a:solidFill>
                  <a:schemeClr val="tx1"/>
                </a:solidFill>
                <a:latin typeface="+mn-lt"/>
                <a:ea typeface="+mn-ea"/>
                <a:cs typeface="+mn-cs"/>
              </a:rPr>
              <a:t>prepararatlar</a:t>
            </a:r>
            <a:r>
              <a:rPr lang="tr-TR" sz="1200" b="0" i="0" u="none" strike="noStrike" kern="1200" baseline="0" dirty="0" smtClean="0">
                <a:solidFill>
                  <a:schemeClr val="tx1"/>
                </a:solidFill>
                <a:latin typeface="+mn-lt"/>
                <a:ea typeface="+mn-ea"/>
                <a:cs typeface="+mn-cs"/>
              </a:rPr>
              <a:t> da bulunmaktadır.</a:t>
            </a:r>
          </a:p>
          <a:p>
            <a:r>
              <a:rPr lang="tr-TR" sz="1200" b="0" i="0" u="none" strike="noStrike" kern="1200" baseline="0" dirty="0" smtClean="0">
                <a:solidFill>
                  <a:schemeClr val="tx1"/>
                </a:solidFill>
                <a:latin typeface="+mn-lt"/>
                <a:ea typeface="+mn-ea"/>
                <a:cs typeface="+mn-cs"/>
              </a:rPr>
              <a:t>Acil </a:t>
            </a:r>
            <a:r>
              <a:rPr lang="tr-TR" sz="1200" b="0" i="0" u="none" strike="noStrike" kern="1200" baseline="0" dirty="0" err="1" smtClean="0">
                <a:solidFill>
                  <a:schemeClr val="tx1"/>
                </a:solidFill>
                <a:latin typeface="+mn-lt"/>
                <a:ea typeface="+mn-ea"/>
                <a:cs typeface="+mn-cs"/>
              </a:rPr>
              <a:t>kontrasepsiyon</a:t>
            </a:r>
            <a:r>
              <a:rPr lang="tr-TR" sz="1200" b="0" i="0" u="none" strike="noStrike" kern="1200" baseline="0" dirty="0" smtClean="0">
                <a:solidFill>
                  <a:schemeClr val="tx1"/>
                </a:solidFill>
                <a:latin typeface="+mn-lt"/>
                <a:ea typeface="+mn-ea"/>
                <a:cs typeface="+mn-cs"/>
              </a:rPr>
              <a:t> konusundaki endişeler </a:t>
            </a:r>
            <a:r>
              <a:rPr lang="tr-TR" sz="1200" b="0" i="0" u="none" strike="noStrike" kern="1200" baseline="0" dirty="0" err="1" smtClean="0">
                <a:solidFill>
                  <a:schemeClr val="tx1"/>
                </a:solidFill>
                <a:latin typeface="+mn-lt"/>
                <a:ea typeface="+mn-ea"/>
                <a:cs typeface="+mn-cs"/>
              </a:rPr>
              <a:t>kardiyovasküler</a:t>
            </a:r>
            <a:r>
              <a:rPr lang="tr-TR" sz="1200" b="0" i="0" u="none" strike="noStrike" kern="1200" baseline="0" dirty="0" smtClean="0">
                <a:solidFill>
                  <a:schemeClr val="tx1"/>
                </a:solidFill>
                <a:latin typeface="+mn-lt"/>
                <a:ea typeface="+mn-ea"/>
                <a:cs typeface="+mn-cs"/>
              </a:rPr>
              <a:t> risk artışı,</a:t>
            </a:r>
          </a:p>
          <a:p>
            <a:r>
              <a:rPr lang="tr-TR" sz="1200" b="0" i="0" u="none" strike="noStrike" kern="1200" baseline="0" dirty="0" smtClean="0">
                <a:solidFill>
                  <a:schemeClr val="tx1"/>
                </a:solidFill>
                <a:latin typeface="+mn-lt"/>
                <a:ea typeface="+mn-ea"/>
                <a:cs typeface="+mn-cs"/>
              </a:rPr>
              <a:t>güvenli ve sürekli </a:t>
            </a:r>
            <a:r>
              <a:rPr lang="tr-TR" sz="1200" b="0" i="0" u="none" strike="noStrike" kern="1200" baseline="0" dirty="0" err="1" smtClean="0">
                <a:solidFill>
                  <a:schemeClr val="tx1"/>
                </a:solidFill>
                <a:latin typeface="+mn-lt"/>
                <a:ea typeface="+mn-ea"/>
                <a:cs typeface="+mn-cs"/>
              </a:rPr>
              <a:t>kontrasepsiyon</a:t>
            </a:r>
            <a:r>
              <a:rPr lang="tr-TR" sz="1200" b="0" i="0" u="none" strike="noStrike" kern="1200" baseline="0" dirty="0" smtClean="0">
                <a:solidFill>
                  <a:schemeClr val="tx1"/>
                </a:solidFill>
                <a:latin typeface="+mn-lt"/>
                <a:ea typeface="+mn-ea"/>
                <a:cs typeface="+mn-cs"/>
              </a:rPr>
              <a:t> yerine acil </a:t>
            </a:r>
            <a:r>
              <a:rPr lang="tr-TR" sz="1200" b="0" i="0" u="none" strike="noStrike" kern="1200" baseline="0" dirty="0" err="1" smtClean="0">
                <a:solidFill>
                  <a:schemeClr val="tx1"/>
                </a:solidFill>
                <a:latin typeface="+mn-lt"/>
                <a:ea typeface="+mn-ea"/>
                <a:cs typeface="+mn-cs"/>
              </a:rPr>
              <a:t>kontrasepsiyonun</a:t>
            </a:r>
            <a:r>
              <a:rPr lang="tr-TR" sz="1200" b="0" i="0" u="none" strike="noStrike" kern="1200" baseline="0" dirty="0" smtClean="0">
                <a:solidFill>
                  <a:schemeClr val="tx1"/>
                </a:solidFill>
                <a:latin typeface="+mn-lt"/>
                <a:ea typeface="+mn-ea"/>
                <a:cs typeface="+mn-cs"/>
              </a:rPr>
              <a:t> yoğun</a:t>
            </a:r>
          </a:p>
          <a:p>
            <a:r>
              <a:rPr lang="tr-TR" sz="1200" b="0" i="0" u="none" strike="noStrike" kern="1200" baseline="0" dirty="0" smtClean="0">
                <a:solidFill>
                  <a:schemeClr val="tx1"/>
                </a:solidFill>
                <a:latin typeface="+mn-lt"/>
                <a:ea typeface="+mn-ea"/>
                <a:cs typeface="+mn-cs"/>
              </a:rPr>
              <a:t>kullanımıdır.98,99-101 Son 30 yıl içerisinde yapılan çalışmalar ışığında acil</a:t>
            </a:r>
          </a:p>
          <a:p>
            <a:r>
              <a:rPr lang="tr-TR" sz="1200" b="0" i="0" u="none" strike="noStrike" kern="1200" baseline="0" dirty="0" err="1" smtClean="0">
                <a:solidFill>
                  <a:schemeClr val="tx1"/>
                </a:solidFill>
                <a:latin typeface="+mn-lt"/>
                <a:ea typeface="+mn-ea"/>
                <a:cs typeface="+mn-cs"/>
              </a:rPr>
              <a:t>kontrasepsiyonun</a:t>
            </a:r>
            <a:r>
              <a:rPr lang="tr-TR" sz="1200" b="0" i="0" u="none" strike="noStrike" kern="1200" baseline="0" dirty="0" smtClean="0">
                <a:solidFill>
                  <a:schemeClr val="tx1"/>
                </a:solidFill>
                <a:latin typeface="+mn-lt"/>
                <a:ea typeface="+mn-ea"/>
                <a:cs typeface="+mn-cs"/>
              </a:rPr>
              <a:t> istenmeyen gebeliğin engellenmesi için ikinci bir şans</a:t>
            </a:r>
          </a:p>
          <a:p>
            <a:r>
              <a:rPr lang="tr-TR" sz="1200" b="0" i="0" u="none" strike="noStrike" kern="1200" baseline="0" dirty="0" smtClean="0">
                <a:solidFill>
                  <a:schemeClr val="tx1"/>
                </a:solidFill>
                <a:latin typeface="+mn-lt"/>
                <a:ea typeface="+mn-ea"/>
                <a:cs typeface="+mn-cs"/>
              </a:rPr>
              <a:t>tanıyan, etkili ve güvenli bir yöntem olduğu kabul edilmiştir.98,102,103</a:t>
            </a:r>
          </a:p>
          <a:p>
            <a:r>
              <a:rPr lang="tr-TR" sz="1200" b="0" i="0" u="none" strike="noStrike" kern="1200" baseline="0" dirty="0" smtClean="0">
                <a:solidFill>
                  <a:schemeClr val="tx1"/>
                </a:solidFill>
                <a:latin typeface="+mn-lt"/>
                <a:ea typeface="+mn-ea"/>
                <a:cs typeface="+mn-cs"/>
              </a:rPr>
              <a:t>Acil </a:t>
            </a:r>
            <a:r>
              <a:rPr lang="tr-TR" sz="1200" b="0" i="0" u="none" strike="noStrike" kern="1200" baseline="0" dirty="0" err="1" smtClean="0">
                <a:solidFill>
                  <a:schemeClr val="tx1"/>
                </a:solidFill>
                <a:latin typeface="+mn-lt"/>
                <a:ea typeface="+mn-ea"/>
                <a:cs typeface="+mn-cs"/>
              </a:rPr>
              <a:t>hormonal</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kontrasepsiyon</a:t>
            </a:r>
            <a:r>
              <a:rPr lang="tr-TR" sz="1200" b="0" i="0" u="none" strike="noStrike" kern="1200" baseline="0" dirty="0" smtClean="0">
                <a:solidFill>
                  <a:schemeClr val="tx1"/>
                </a:solidFill>
                <a:latin typeface="+mn-lt"/>
                <a:ea typeface="+mn-ea"/>
                <a:cs typeface="+mn-cs"/>
              </a:rPr>
              <a:t> 1977 yılında Albert </a:t>
            </a:r>
            <a:r>
              <a:rPr lang="tr-TR" sz="1200" b="0" i="0" u="none" strike="noStrike" kern="1200" baseline="0" dirty="0" err="1" smtClean="0">
                <a:solidFill>
                  <a:schemeClr val="tx1"/>
                </a:solidFill>
                <a:latin typeface="+mn-lt"/>
                <a:ea typeface="+mn-ea"/>
                <a:cs typeface="+mn-cs"/>
              </a:rPr>
              <a:t>Yuzpe</a:t>
            </a:r>
            <a:r>
              <a:rPr lang="tr-TR" sz="1200" b="0" i="0" u="none" strike="noStrike" kern="1200" baseline="0" dirty="0" smtClean="0">
                <a:solidFill>
                  <a:schemeClr val="tx1"/>
                </a:solidFill>
                <a:latin typeface="+mn-lt"/>
                <a:ea typeface="+mn-ea"/>
                <a:cs typeface="+mn-cs"/>
              </a:rPr>
              <a:t> tarafından tarif</a:t>
            </a:r>
          </a:p>
          <a:p>
            <a:r>
              <a:rPr lang="tr-TR" sz="1200" b="0" i="0" u="none" strike="noStrike" kern="1200" baseline="0" dirty="0" smtClean="0">
                <a:solidFill>
                  <a:schemeClr val="tx1"/>
                </a:solidFill>
                <a:latin typeface="+mn-lt"/>
                <a:ea typeface="+mn-ea"/>
                <a:cs typeface="+mn-cs"/>
              </a:rPr>
              <a:t>edilmiştir; </a:t>
            </a:r>
            <a:r>
              <a:rPr lang="tr-TR" sz="1200" b="0" i="0" u="none" strike="noStrike" kern="1200" baseline="0" dirty="0" err="1" smtClean="0">
                <a:solidFill>
                  <a:schemeClr val="tx1"/>
                </a:solidFill>
                <a:latin typeface="+mn-lt"/>
                <a:ea typeface="+mn-ea"/>
                <a:cs typeface="+mn-cs"/>
              </a:rPr>
              <a:t>Yuzpe</a:t>
            </a:r>
            <a:r>
              <a:rPr lang="tr-TR" sz="1200" b="0" i="0" u="none" strike="noStrike" kern="1200" baseline="0" dirty="0" smtClean="0">
                <a:solidFill>
                  <a:schemeClr val="tx1"/>
                </a:solidFill>
                <a:latin typeface="+mn-lt"/>
                <a:ea typeface="+mn-ea"/>
                <a:cs typeface="+mn-cs"/>
              </a:rPr>
              <a:t> rejimi 50 </a:t>
            </a:r>
            <a:r>
              <a:rPr lang="tr-TR" sz="1200" b="0" i="0" u="none" strike="noStrike" kern="1200" baseline="0" dirty="0" err="1" smtClean="0">
                <a:solidFill>
                  <a:schemeClr val="tx1"/>
                </a:solidFill>
                <a:latin typeface="+mn-lt"/>
                <a:ea typeface="+mn-ea"/>
                <a:cs typeface="+mn-cs"/>
              </a:rPr>
              <a:t>mcg</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etinil</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estradiol</a:t>
            </a:r>
            <a:r>
              <a:rPr lang="tr-TR" sz="1200" b="0" i="0" u="none" strike="noStrike" kern="1200" baseline="0" dirty="0" smtClean="0">
                <a:solidFill>
                  <a:schemeClr val="tx1"/>
                </a:solidFill>
                <a:latin typeface="+mn-lt"/>
                <a:ea typeface="+mn-ea"/>
                <a:cs typeface="+mn-cs"/>
              </a:rPr>
              <a:t> + 500 </a:t>
            </a:r>
            <a:r>
              <a:rPr lang="tr-TR" sz="1200" b="0" i="0" u="none" strike="noStrike" kern="1200" baseline="0" dirty="0" err="1" smtClean="0">
                <a:solidFill>
                  <a:schemeClr val="tx1"/>
                </a:solidFill>
                <a:latin typeface="+mn-lt"/>
                <a:ea typeface="+mn-ea"/>
                <a:cs typeface="+mn-cs"/>
              </a:rPr>
              <a:t>mcg</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levonorgestrel</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içeren iki hapın korunmasız cinsel ilişkiden sonraki 72 saat içinde 12 saat</a:t>
            </a:r>
          </a:p>
          <a:p>
            <a:r>
              <a:rPr lang="tr-TR" sz="1200" b="0" i="0" u="none" strike="noStrike" kern="1200" baseline="0" dirty="0" smtClean="0">
                <a:solidFill>
                  <a:schemeClr val="tx1"/>
                </a:solidFill>
                <a:latin typeface="+mn-lt"/>
                <a:ea typeface="+mn-ea"/>
                <a:cs typeface="+mn-cs"/>
              </a:rPr>
              <a:t>ara ile iki kez alınması şeklindedir. </a:t>
            </a:r>
            <a:r>
              <a:rPr lang="tr-TR" sz="1200" b="0" i="0" u="none" strike="noStrike" kern="1200" baseline="0" dirty="0" err="1" smtClean="0">
                <a:solidFill>
                  <a:schemeClr val="tx1"/>
                </a:solidFill>
                <a:latin typeface="+mn-lt"/>
                <a:ea typeface="+mn-ea"/>
                <a:cs typeface="+mn-cs"/>
              </a:rPr>
              <a:t>KOK’lar</a:t>
            </a:r>
            <a:r>
              <a:rPr lang="tr-TR" sz="1200" b="0" i="0" u="none" strike="noStrike" kern="1200" baseline="0" dirty="0" smtClean="0">
                <a:solidFill>
                  <a:schemeClr val="tx1"/>
                </a:solidFill>
                <a:latin typeface="+mn-lt"/>
                <a:ea typeface="+mn-ea"/>
                <a:cs typeface="+mn-cs"/>
              </a:rPr>
              <a:t> bu verilen dozlar ayarlanacak</a:t>
            </a:r>
          </a:p>
          <a:p>
            <a:r>
              <a:rPr lang="tr-TR" sz="1200" b="0" i="0" u="none" strike="noStrike" kern="1200" baseline="0" dirty="0" smtClean="0">
                <a:solidFill>
                  <a:schemeClr val="tx1"/>
                </a:solidFill>
                <a:latin typeface="+mn-lt"/>
                <a:ea typeface="+mn-ea"/>
                <a:cs typeface="+mn-cs"/>
              </a:rPr>
              <a:t>şekilde (örneğin 30 </a:t>
            </a:r>
            <a:r>
              <a:rPr lang="tr-TR" sz="1200" b="0" i="0" u="none" strike="noStrike" kern="1200" baseline="0" dirty="0" err="1" smtClean="0">
                <a:solidFill>
                  <a:schemeClr val="tx1"/>
                </a:solidFill>
                <a:latin typeface="+mn-lt"/>
                <a:ea typeface="+mn-ea"/>
                <a:cs typeface="+mn-cs"/>
              </a:rPr>
              <a:t>mcg</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etinil</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estradiol</a:t>
            </a:r>
            <a:r>
              <a:rPr lang="tr-TR" sz="1200" b="0" i="0" u="none" strike="noStrike" kern="1200" baseline="0" dirty="0" smtClean="0">
                <a:solidFill>
                  <a:schemeClr val="tx1"/>
                </a:solidFill>
                <a:latin typeface="+mn-lt"/>
                <a:ea typeface="+mn-ea"/>
                <a:cs typeface="+mn-cs"/>
              </a:rPr>
              <a:t> içeren haptan 4 adet kullanım gibi)</a:t>
            </a:r>
          </a:p>
          <a:p>
            <a:r>
              <a:rPr lang="tr-TR" sz="1200" b="0" i="0" u="none" strike="noStrike" kern="1200" baseline="0" dirty="0" smtClean="0">
                <a:solidFill>
                  <a:schemeClr val="tx1"/>
                </a:solidFill>
                <a:latin typeface="+mn-lt"/>
                <a:ea typeface="+mn-ea"/>
                <a:cs typeface="+mn-cs"/>
              </a:rPr>
              <a:t>acil </a:t>
            </a:r>
            <a:r>
              <a:rPr lang="tr-TR" sz="1200" b="0" i="0" u="none" strike="noStrike" kern="1200" baseline="0" dirty="0" err="1" smtClean="0">
                <a:solidFill>
                  <a:schemeClr val="tx1"/>
                </a:solidFill>
                <a:latin typeface="+mn-lt"/>
                <a:ea typeface="+mn-ea"/>
                <a:cs typeface="+mn-cs"/>
              </a:rPr>
              <a:t>kontrasepsiyonda</a:t>
            </a:r>
            <a:r>
              <a:rPr lang="tr-TR" sz="1200" b="0" i="0" u="none" strike="noStrike" kern="1200" baseline="0" dirty="0" smtClean="0">
                <a:solidFill>
                  <a:schemeClr val="tx1"/>
                </a:solidFill>
                <a:latin typeface="+mn-lt"/>
                <a:ea typeface="+mn-ea"/>
                <a:cs typeface="+mn-cs"/>
              </a:rPr>
              <a:t> kullanılabilinir.104</a:t>
            </a:r>
          </a:p>
          <a:p>
            <a:r>
              <a:rPr lang="tr-TR" sz="1200" b="0" i="0" u="none" strike="noStrike" kern="1200" baseline="0" dirty="0" smtClean="0">
                <a:solidFill>
                  <a:schemeClr val="tx1"/>
                </a:solidFill>
                <a:latin typeface="+mn-lt"/>
                <a:ea typeface="+mn-ea"/>
                <a:cs typeface="+mn-cs"/>
              </a:rPr>
              <a:t>Genelde kullanılan protokoller; tek doz 1.5 mg </a:t>
            </a:r>
            <a:r>
              <a:rPr lang="tr-TR" sz="1200" b="0" i="0" u="none" strike="noStrike" kern="1200" baseline="0" dirty="0" err="1" smtClean="0">
                <a:solidFill>
                  <a:schemeClr val="tx1"/>
                </a:solidFill>
                <a:latin typeface="+mn-lt"/>
                <a:ea typeface="+mn-ea"/>
                <a:cs typeface="+mn-cs"/>
              </a:rPr>
              <a:t>levonorgestrel</a:t>
            </a:r>
            <a:r>
              <a:rPr lang="tr-TR" sz="1200" b="0" i="0" u="none" strike="noStrike" kern="1200" baseline="0" dirty="0" smtClean="0">
                <a:solidFill>
                  <a:schemeClr val="tx1"/>
                </a:solidFill>
                <a:latin typeface="+mn-lt"/>
                <a:ea typeface="+mn-ea"/>
                <a:cs typeface="+mn-cs"/>
              </a:rPr>
              <a:t>, 12 saat</a:t>
            </a:r>
          </a:p>
          <a:p>
            <a:r>
              <a:rPr lang="tr-TR" sz="1200" b="0" i="0" u="none" strike="noStrike" kern="1200" baseline="0" dirty="0" smtClean="0">
                <a:solidFill>
                  <a:schemeClr val="tx1"/>
                </a:solidFill>
                <a:latin typeface="+mn-lt"/>
                <a:ea typeface="+mn-ea"/>
                <a:cs typeface="+mn-cs"/>
              </a:rPr>
              <a:t>arayla kullanan 0.75 </a:t>
            </a:r>
            <a:r>
              <a:rPr lang="tr-TR" sz="1200" b="0" i="0" u="none" strike="noStrike" kern="1200" baseline="0" dirty="0" err="1" smtClean="0">
                <a:solidFill>
                  <a:schemeClr val="tx1"/>
                </a:solidFill>
                <a:latin typeface="+mn-lt"/>
                <a:ea typeface="+mn-ea"/>
                <a:cs typeface="+mn-cs"/>
              </a:rPr>
              <a:t>mg’lık</a:t>
            </a:r>
            <a:r>
              <a:rPr lang="tr-TR" sz="1200" b="0" i="0" u="none" strike="noStrike" kern="1200" baseline="0" dirty="0" smtClean="0">
                <a:solidFill>
                  <a:schemeClr val="tx1"/>
                </a:solidFill>
                <a:latin typeface="+mn-lt"/>
                <a:ea typeface="+mn-ea"/>
                <a:cs typeface="+mn-cs"/>
              </a:rPr>
              <a:t> 2 doz </a:t>
            </a:r>
            <a:r>
              <a:rPr lang="tr-TR" sz="1200" b="0" i="0" u="none" strike="noStrike" kern="1200" baseline="0" dirty="0" err="1" smtClean="0">
                <a:solidFill>
                  <a:schemeClr val="tx1"/>
                </a:solidFill>
                <a:latin typeface="+mn-lt"/>
                <a:ea typeface="+mn-ea"/>
                <a:cs typeface="+mn-cs"/>
              </a:rPr>
              <a:t>levonorgestrel</a:t>
            </a:r>
            <a:r>
              <a:rPr lang="tr-TR" sz="1200" b="0" i="0" u="none" strike="noStrike" kern="1200" baseline="0" dirty="0" smtClean="0">
                <a:solidFill>
                  <a:schemeClr val="tx1"/>
                </a:solidFill>
                <a:latin typeface="+mn-lt"/>
                <a:ea typeface="+mn-ea"/>
                <a:cs typeface="+mn-cs"/>
              </a:rPr>
              <a:t>, 12 saat arayla kullanan 2</a:t>
            </a:r>
          </a:p>
          <a:p>
            <a:r>
              <a:rPr lang="tr-TR" sz="1200" b="0" i="0" u="none" strike="noStrike" kern="1200" baseline="0" dirty="0" smtClean="0">
                <a:solidFill>
                  <a:schemeClr val="tx1"/>
                </a:solidFill>
                <a:latin typeface="+mn-lt"/>
                <a:ea typeface="+mn-ea"/>
                <a:cs typeface="+mn-cs"/>
              </a:rPr>
              <a:t>doz 100 </a:t>
            </a:r>
            <a:r>
              <a:rPr lang="tr-TR" sz="1200" b="0" i="0" u="none" strike="noStrike" kern="1200" baseline="0" dirty="0" err="1" smtClean="0">
                <a:solidFill>
                  <a:schemeClr val="tx1"/>
                </a:solidFill>
                <a:latin typeface="+mn-lt"/>
                <a:ea typeface="+mn-ea"/>
                <a:cs typeface="+mn-cs"/>
              </a:rPr>
              <a:t>mcg</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etinil</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östradiol</a:t>
            </a:r>
            <a:r>
              <a:rPr lang="tr-TR" sz="1200" b="0" i="0" u="none" strike="noStrike" kern="1200" baseline="0" dirty="0" smtClean="0">
                <a:solidFill>
                  <a:schemeClr val="tx1"/>
                </a:solidFill>
                <a:latin typeface="+mn-lt"/>
                <a:ea typeface="+mn-ea"/>
                <a:cs typeface="+mn-cs"/>
              </a:rPr>
              <a:t> ve 0.5 mg </a:t>
            </a:r>
            <a:r>
              <a:rPr lang="tr-TR" sz="1200" b="0" i="0" u="none" strike="noStrike" kern="1200" baseline="0" dirty="0" err="1" smtClean="0">
                <a:solidFill>
                  <a:schemeClr val="tx1"/>
                </a:solidFill>
                <a:latin typeface="+mn-lt"/>
                <a:ea typeface="+mn-ea"/>
                <a:cs typeface="+mn-cs"/>
              </a:rPr>
              <a:t>levonorgestrel</a:t>
            </a:r>
            <a:r>
              <a:rPr lang="tr-TR" sz="1200" b="0" i="0" u="none" strike="noStrike" kern="1200" baseline="0" dirty="0" smtClean="0">
                <a:solidFill>
                  <a:schemeClr val="tx1"/>
                </a:solidFill>
                <a:latin typeface="+mn-lt"/>
                <a:ea typeface="+mn-ea"/>
                <a:cs typeface="+mn-cs"/>
              </a:rPr>
              <a:t> kombinasyonudur.102</a:t>
            </a:r>
          </a:p>
          <a:p>
            <a:r>
              <a:rPr lang="tr-TR" sz="1200" b="0" i="0" u="none" strike="noStrike" kern="1200" baseline="0" dirty="0" smtClean="0">
                <a:solidFill>
                  <a:schemeClr val="tx1"/>
                </a:solidFill>
                <a:latin typeface="+mn-lt"/>
                <a:ea typeface="+mn-ea"/>
                <a:cs typeface="+mn-cs"/>
              </a:rPr>
              <a:t>Çeşitli çalışmalarda sadece </a:t>
            </a:r>
            <a:r>
              <a:rPr lang="tr-TR" sz="1200" b="0" i="0" u="none" strike="noStrike" kern="1200" baseline="0" dirty="0" err="1" smtClean="0">
                <a:solidFill>
                  <a:schemeClr val="tx1"/>
                </a:solidFill>
                <a:latin typeface="+mn-lt"/>
                <a:ea typeface="+mn-ea"/>
                <a:cs typeface="+mn-cs"/>
              </a:rPr>
              <a:t>levonorgestrel</a:t>
            </a:r>
            <a:r>
              <a:rPr lang="tr-TR" sz="1200" b="0" i="0" u="none" strike="noStrike" kern="1200" baseline="0" dirty="0" smtClean="0">
                <a:solidFill>
                  <a:schemeClr val="tx1"/>
                </a:solidFill>
                <a:latin typeface="+mn-lt"/>
                <a:ea typeface="+mn-ea"/>
                <a:cs typeface="+mn-cs"/>
              </a:rPr>
              <a:t> içeren uygulamayla gebelik</a:t>
            </a:r>
          </a:p>
          <a:p>
            <a:r>
              <a:rPr lang="tr-TR" sz="1200" b="0" i="0" u="none" strike="noStrike" kern="1200" baseline="0" dirty="0" smtClean="0">
                <a:solidFill>
                  <a:schemeClr val="tx1"/>
                </a:solidFill>
                <a:latin typeface="+mn-lt"/>
                <a:ea typeface="+mn-ea"/>
                <a:cs typeface="+mn-cs"/>
              </a:rPr>
              <a:t>riskinin %60-93 arasında, KOK uygulamasıyla ise %56-89 arasında azaldığı</a:t>
            </a:r>
          </a:p>
          <a:p>
            <a:r>
              <a:rPr lang="tr-TR" sz="1200" b="0" i="0" u="none" strike="noStrike" kern="1200" baseline="0" dirty="0" smtClean="0">
                <a:solidFill>
                  <a:schemeClr val="tx1"/>
                </a:solidFill>
                <a:latin typeface="+mn-lt"/>
                <a:ea typeface="+mn-ea"/>
                <a:cs typeface="+mn-cs"/>
              </a:rPr>
              <a:t>gösterilmiştir. Direkt karşılaştırmalarla </a:t>
            </a:r>
            <a:r>
              <a:rPr lang="tr-TR" sz="1200" b="0" i="0" u="none" strike="noStrike" kern="1200" baseline="0" dirty="0" err="1" smtClean="0">
                <a:solidFill>
                  <a:schemeClr val="tx1"/>
                </a:solidFill>
                <a:latin typeface="+mn-lt"/>
                <a:ea typeface="+mn-ea"/>
                <a:cs typeface="+mn-cs"/>
              </a:rPr>
              <a:t>levonorgestrel</a:t>
            </a:r>
            <a:r>
              <a:rPr lang="tr-TR" sz="1200" b="0" i="0" u="none" strike="noStrike" kern="1200" baseline="0" dirty="0" smtClean="0">
                <a:solidFill>
                  <a:schemeClr val="tx1"/>
                </a:solidFill>
                <a:latin typeface="+mn-lt"/>
                <a:ea typeface="+mn-ea"/>
                <a:cs typeface="+mn-cs"/>
              </a:rPr>
              <a:t> içeren uygulama</a:t>
            </a:r>
          </a:p>
          <a:p>
            <a:r>
              <a:rPr lang="tr-TR" sz="1200" b="0" i="0" u="none" strike="noStrike" kern="1200" baseline="0" dirty="0" smtClean="0">
                <a:solidFill>
                  <a:schemeClr val="tx1"/>
                </a:solidFill>
                <a:latin typeface="+mn-lt"/>
                <a:ea typeface="+mn-ea"/>
                <a:cs typeface="+mn-cs"/>
              </a:rPr>
              <a:t>daha etkili bulunmuştur. Genelde daha etkili olduğu ve yan etki profili</a:t>
            </a:r>
          </a:p>
          <a:p>
            <a:r>
              <a:rPr lang="es-ES" sz="1200" b="0" i="0" u="none" strike="noStrike" kern="1200" baseline="0" dirty="0" smtClean="0">
                <a:solidFill>
                  <a:schemeClr val="tx1"/>
                </a:solidFill>
                <a:latin typeface="+mn-lt"/>
                <a:ea typeface="+mn-ea"/>
                <a:cs typeface="+mn-cs"/>
              </a:rPr>
              <a:t>daha uygun bulunduğu için sadece levonorgestrel içeren uygulama tercih</a:t>
            </a:r>
          </a:p>
          <a:p>
            <a:r>
              <a:rPr lang="tr-TR" sz="1200" b="0" i="0" u="none" strike="noStrike" kern="1200" baseline="0" dirty="0" smtClean="0">
                <a:solidFill>
                  <a:schemeClr val="tx1"/>
                </a:solidFill>
                <a:latin typeface="+mn-lt"/>
                <a:ea typeface="+mn-ea"/>
                <a:cs typeface="+mn-cs"/>
              </a:rPr>
              <a:t>edilmektedir. Acil </a:t>
            </a:r>
            <a:r>
              <a:rPr lang="tr-TR" sz="1200" b="0" i="0" u="none" strike="noStrike" kern="1200" baseline="0" dirty="0" err="1" smtClean="0">
                <a:solidFill>
                  <a:schemeClr val="tx1"/>
                </a:solidFill>
                <a:latin typeface="+mn-lt"/>
                <a:ea typeface="+mn-ea"/>
                <a:cs typeface="+mn-cs"/>
              </a:rPr>
              <a:t>kontrasepsiyonun</a:t>
            </a:r>
            <a:r>
              <a:rPr lang="tr-TR" sz="1200" b="0" i="0" u="none" strike="noStrike" kern="1200" baseline="0" dirty="0" smtClean="0">
                <a:solidFill>
                  <a:schemeClr val="tx1"/>
                </a:solidFill>
                <a:latin typeface="+mn-lt"/>
                <a:ea typeface="+mn-ea"/>
                <a:cs typeface="+mn-cs"/>
              </a:rPr>
              <a:t> cinsel ilişkiden sonra mümkün olan</a:t>
            </a:r>
          </a:p>
          <a:p>
            <a:r>
              <a:rPr lang="tr-TR" sz="1200" b="0" i="0" u="none" strike="noStrike" kern="1200" baseline="0" dirty="0" smtClean="0">
                <a:solidFill>
                  <a:schemeClr val="tx1"/>
                </a:solidFill>
                <a:latin typeface="+mn-lt"/>
                <a:ea typeface="+mn-ea"/>
                <a:cs typeface="+mn-cs"/>
              </a:rPr>
              <a:t>en kısa süre içinde uygulanması gereklidir. Bu yöntemlerin etkinliğinin</a:t>
            </a:r>
          </a:p>
          <a:p>
            <a:r>
              <a:rPr lang="tr-TR" sz="1200" b="0" i="0" u="none" strike="noStrike" kern="1200" baseline="0" dirty="0" smtClean="0">
                <a:solidFill>
                  <a:schemeClr val="tx1"/>
                </a:solidFill>
                <a:latin typeface="+mn-lt"/>
                <a:ea typeface="+mn-ea"/>
                <a:cs typeface="+mn-cs"/>
              </a:rPr>
              <a:t>korunmasız ilişkinin üzerinden geçen zamanın uzaması ile birlikte giderek</a:t>
            </a:r>
          </a:p>
          <a:p>
            <a:r>
              <a:rPr lang="tr-TR" sz="1200" b="0" i="0" u="none" strike="noStrike" kern="1200" baseline="0" dirty="0" smtClean="0">
                <a:solidFill>
                  <a:schemeClr val="tx1"/>
                </a:solidFill>
                <a:latin typeface="+mn-lt"/>
                <a:ea typeface="+mn-ea"/>
                <a:cs typeface="+mn-cs"/>
              </a:rPr>
              <a:t>azaldığı bilinmektedir, çalışmalar acil </a:t>
            </a:r>
            <a:r>
              <a:rPr lang="tr-TR" sz="1200" b="0" i="0" u="none" strike="noStrike" kern="1200" baseline="0" dirty="0" err="1" smtClean="0">
                <a:solidFill>
                  <a:schemeClr val="tx1"/>
                </a:solidFill>
                <a:latin typeface="+mn-lt"/>
                <a:ea typeface="+mn-ea"/>
                <a:cs typeface="+mn-cs"/>
              </a:rPr>
              <a:t>kontrasepsiyonun</a:t>
            </a:r>
            <a:r>
              <a:rPr lang="tr-TR" sz="1200" b="0" i="0" u="none" strike="noStrike" kern="1200" baseline="0" dirty="0" smtClean="0">
                <a:solidFill>
                  <a:schemeClr val="tx1"/>
                </a:solidFill>
                <a:latin typeface="+mn-lt"/>
                <a:ea typeface="+mn-ea"/>
                <a:cs typeface="+mn-cs"/>
              </a:rPr>
              <a:t> ilişkiden sonra</a:t>
            </a:r>
          </a:p>
          <a:p>
            <a:r>
              <a:rPr lang="tr-TR" sz="1200" b="0" i="0" u="none" strike="noStrike" kern="1200" baseline="0" dirty="0" smtClean="0">
                <a:solidFill>
                  <a:schemeClr val="tx1"/>
                </a:solidFill>
                <a:latin typeface="+mn-lt"/>
                <a:ea typeface="+mn-ea"/>
                <a:cs typeface="+mn-cs"/>
              </a:rPr>
              <a:t>3-5 gün içinde (72-120 saat) etkili olduğunu göstermiştir. Ancak acil</a:t>
            </a:r>
          </a:p>
          <a:p>
            <a:r>
              <a:rPr lang="tr-TR" sz="1200" b="0" i="0" u="none" strike="noStrike" kern="1200" baseline="0" dirty="0" err="1" smtClean="0">
                <a:solidFill>
                  <a:schemeClr val="tx1"/>
                </a:solidFill>
                <a:latin typeface="+mn-lt"/>
                <a:ea typeface="+mn-ea"/>
                <a:cs typeface="+mn-cs"/>
              </a:rPr>
              <a:t>kontrasepsiyonun</a:t>
            </a:r>
            <a:r>
              <a:rPr lang="tr-TR" sz="1200" b="0" i="0" u="none" strike="noStrike" kern="1200" baseline="0" dirty="0" smtClean="0">
                <a:solidFill>
                  <a:schemeClr val="tx1"/>
                </a:solidFill>
                <a:latin typeface="+mn-lt"/>
                <a:ea typeface="+mn-ea"/>
                <a:cs typeface="+mn-cs"/>
              </a:rPr>
              <a:t> modern </a:t>
            </a:r>
            <a:r>
              <a:rPr lang="tr-TR" sz="1200" b="0" i="0" u="none" strike="noStrike" kern="1200" baseline="0" dirty="0" err="1" smtClean="0">
                <a:solidFill>
                  <a:schemeClr val="tx1"/>
                </a:solidFill>
                <a:latin typeface="+mn-lt"/>
                <a:ea typeface="+mn-ea"/>
                <a:cs typeface="+mn-cs"/>
              </a:rPr>
              <a:t>kontraseptif</a:t>
            </a:r>
            <a:r>
              <a:rPr lang="tr-TR" sz="1200" b="0" i="0" u="none" strike="noStrike" kern="1200" baseline="0" dirty="0" smtClean="0">
                <a:solidFill>
                  <a:schemeClr val="tx1"/>
                </a:solidFill>
                <a:latin typeface="+mn-lt"/>
                <a:ea typeface="+mn-ea"/>
                <a:cs typeface="+mn-cs"/>
              </a:rPr>
              <a:t> yöntemler kadar etkili olmadığı</a:t>
            </a:r>
          </a:p>
          <a:p>
            <a:r>
              <a:rPr lang="tr-TR" sz="1200" b="0" i="0" u="none" strike="noStrike" kern="1200" baseline="0" dirty="0" smtClean="0">
                <a:solidFill>
                  <a:schemeClr val="tx1"/>
                </a:solidFill>
                <a:latin typeface="+mn-lt"/>
                <a:ea typeface="+mn-ea"/>
                <a:cs typeface="+mn-cs"/>
              </a:rPr>
              <a:t>bilinmelidir.102, 103, 10</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81</a:t>
            </a:fld>
            <a:endParaRPr lang="tr-TR"/>
          </a:p>
        </p:txBody>
      </p:sp>
    </p:spTree>
    <p:extLst>
      <p:ext uri="{BB962C8B-B14F-4D97-AF65-F5344CB8AC3E}">
        <p14:creationId xmlns:p14="http://schemas.microsoft.com/office/powerpoint/2010/main" val="9110059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Acil </a:t>
            </a:r>
            <a:r>
              <a:rPr lang="tr-TR" dirty="0" err="1" smtClean="0"/>
              <a:t>hormonal</a:t>
            </a:r>
            <a:r>
              <a:rPr lang="tr-TR" dirty="0" smtClean="0"/>
              <a:t> </a:t>
            </a:r>
            <a:r>
              <a:rPr lang="tr-TR" dirty="0" err="1" smtClean="0"/>
              <a:t>kontrasepsiyon</a:t>
            </a:r>
            <a:r>
              <a:rPr lang="tr-TR" dirty="0" smtClean="0"/>
              <a:t> etki mekanizması</a:t>
            </a:r>
          </a:p>
          <a:p>
            <a:endParaRPr lang="tr-TR" dirty="0" smtClean="0"/>
          </a:p>
          <a:p>
            <a:r>
              <a:rPr lang="tr-TR" dirty="0" smtClean="0"/>
              <a:t>Acil </a:t>
            </a:r>
            <a:r>
              <a:rPr lang="tr-TR" dirty="0" err="1" smtClean="0"/>
              <a:t>hormonal</a:t>
            </a:r>
            <a:r>
              <a:rPr lang="tr-TR" dirty="0" smtClean="0"/>
              <a:t> </a:t>
            </a:r>
            <a:r>
              <a:rPr lang="tr-TR" dirty="0" err="1" smtClean="0"/>
              <a:t>kontrasepsiyon</a:t>
            </a:r>
            <a:r>
              <a:rPr lang="tr-TR" dirty="0" smtClean="0"/>
              <a:t> her bir hastadaki etki mekanizması tam</a:t>
            </a:r>
          </a:p>
          <a:p>
            <a:r>
              <a:rPr lang="tr-TR" dirty="0" smtClean="0"/>
              <a:t>olarak bilinmemektedir. </a:t>
            </a:r>
            <a:r>
              <a:rPr lang="tr-TR" dirty="0" err="1" smtClean="0"/>
              <a:t>Ovülasyondan</a:t>
            </a:r>
            <a:r>
              <a:rPr lang="tr-TR" dirty="0" smtClean="0"/>
              <a:t> önce alındığında </a:t>
            </a:r>
            <a:r>
              <a:rPr lang="tr-TR" dirty="0" err="1" smtClean="0"/>
              <a:t>ovülasyonu</a:t>
            </a:r>
            <a:endParaRPr lang="tr-TR" dirty="0" smtClean="0"/>
          </a:p>
          <a:p>
            <a:r>
              <a:rPr lang="tr-TR" dirty="0" smtClean="0"/>
              <a:t>engelleyebilmektedirler, ayrıca </a:t>
            </a:r>
            <a:r>
              <a:rPr lang="tr-TR" dirty="0" err="1" smtClean="0"/>
              <a:t>ovumun</a:t>
            </a:r>
            <a:r>
              <a:rPr lang="tr-TR" dirty="0" smtClean="0"/>
              <a:t> sperm tarafından döllenmesini,</a:t>
            </a:r>
          </a:p>
          <a:p>
            <a:r>
              <a:rPr lang="tr-TR" dirty="0" smtClean="0"/>
              <a:t>döllenen yumurtanın </a:t>
            </a:r>
            <a:r>
              <a:rPr lang="tr-TR" dirty="0" err="1" smtClean="0"/>
              <a:t>uterusa</a:t>
            </a:r>
            <a:r>
              <a:rPr lang="tr-TR" dirty="0" smtClean="0"/>
              <a:t> yerleşmesini de engelleyebilirler. Oluşmuş</a:t>
            </a:r>
          </a:p>
          <a:p>
            <a:r>
              <a:rPr lang="tr-TR" dirty="0" smtClean="0"/>
              <a:t>olan gebelik üzerinde bir etki gösterilmemiştir.102,103</a:t>
            </a:r>
          </a:p>
          <a:p>
            <a:endParaRPr lang="tr-TR" dirty="0" smtClean="0"/>
          </a:p>
          <a:p>
            <a:r>
              <a:rPr lang="tr-TR" dirty="0" smtClean="0"/>
              <a:t>Acil </a:t>
            </a:r>
            <a:r>
              <a:rPr lang="tr-TR" dirty="0" err="1" smtClean="0"/>
              <a:t>kontraseptiflerin</a:t>
            </a:r>
            <a:r>
              <a:rPr lang="tr-TR" dirty="0" smtClean="0"/>
              <a:t> </a:t>
            </a:r>
            <a:r>
              <a:rPr lang="tr-TR" dirty="0" err="1" smtClean="0"/>
              <a:t>endikasyonları</a:t>
            </a:r>
            <a:endParaRPr lang="tr-TR" dirty="0" smtClean="0"/>
          </a:p>
          <a:p>
            <a:endParaRPr lang="tr-TR" dirty="0" smtClean="0"/>
          </a:p>
          <a:p>
            <a:r>
              <a:rPr lang="tr-TR" dirty="0" smtClean="0"/>
              <a:t>Acil </a:t>
            </a:r>
            <a:r>
              <a:rPr lang="tr-TR" dirty="0" err="1" smtClean="0"/>
              <a:t>kontrasepsiyon</a:t>
            </a:r>
            <a:r>
              <a:rPr lang="tr-TR" dirty="0" smtClean="0"/>
              <a:t> korunmasız veya yetersiz korunmalı cinsel ilişkiden</a:t>
            </a:r>
          </a:p>
          <a:p>
            <a:r>
              <a:rPr lang="tr-TR" dirty="0" smtClean="0"/>
              <a:t>sonra uygulanır. Yetersiz korunma kondomun uygunsuz kullanımı,</a:t>
            </a:r>
          </a:p>
          <a:p>
            <a:r>
              <a:rPr lang="tr-TR" dirty="0" smtClean="0"/>
              <a:t>yırtılması, kayması; KOK veya </a:t>
            </a:r>
            <a:r>
              <a:rPr lang="tr-TR" dirty="0" err="1" smtClean="0"/>
              <a:t>minihap</a:t>
            </a:r>
            <a:r>
              <a:rPr lang="tr-TR" dirty="0" smtClean="0"/>
              <a:t> kullanımının unutulmuş olması;</a:t>
            </a:r>
          </a:p>
          <a:p>
            <a:r>
              <a:rPr lang="tr-TR" dirty="0" err="1" smtClean="0"/>
              <a:t>kontraseptif</a:t>
            </a:r>
            <a:r>
              <a:rPr lang="tr-TR" dirty="0" smtClean="0"/>
              <a:t> enjeksiyon zamanında gecikme; rahim içi araç </a:t>
            </a:r>
            <a:r>
              <a:rPr lang="tr-TR" dirty="0" err="1" smtClean="0"/>
              <a:t>dislokasyonu</a:t>
            </a:r>
            <a:r>
              <a:rPr lang="tr-TR" dirty="0" smtClean="0"/>
              <a:t>;</a:t>
            </a:r>
          </a:p>
          <a:p>
            <a:r>
              <a:rPr lang="tr-TR" dirty="0" err="1" smtClean="0"/>
              <a:t>spermisidlerin</a:t>
            </a:r>
            <a:r>
              <a:rPr lang="tr-TR" dirty="0" smtClean="0"/>
              <a:t> yanlış kullanımı gibi sorunları içerir. Acil </a:t>
            </a:r>
            <a:r>
              <a:rPr lang="tr-TR" dirty="0" err="1" smtClean="0"/>
              <a:t>kontrasepsiyon</a:t>
            </a:r>
            <a:endParaRPr lang="tr-TR" dirty="0" smtClean="0"/>
          </a:p>
          <a:p>
            <a:r>
              <a:rPr lang="tr-TR" dirty="0" smtClean="0"/>
              <a:t>tecavüz gibi kadının korunmasız şekilde cinsel ilişkiye zorlandığı</a:t>
            </a:r>
          </a:p>
          <a:p>
            <a:r>
              <a:rPr lang="tr-TR" dirty="0" smtClean="0"/>
              <a:t>durumlarda da </a:t>
            </a:r>
            <a:r>
              <a:rPr lang="tr-TR" dirty="0" err="1" smtClean="0"/>
              <a:t>kullanılabiecek</a:t>
            </a:r>
            <a:r>
              <a:rPr lang="tr-TR" dirty="0" smtClean="0"/>
              <a:t> bir yöntemdir.102,106 Acil </a:t>
            </a:r>
            <a:r>
              <a:rPr lang="tr-TR" dirty="0" err="1" smtClean="0"/>
              <a:t>kontrasepsiyonun</a:t>
            </a:r>
            <a:endParaRPr lang="tr-TR" dirty="0" smtClean="0"/>
          </a:p>
          <a:p>
            <a:r>
              <a:rPr lang="tr-TR" dirty="0" smtClean="0"/>
              <a:t>sürekli bir doğum kontrol yöntemi olmadığı, yalnızca son çare olarak</a:t>
            </a:r>
          </a:p>
          <a:p>
            <a:r>
              <a:rPr lang="tr-TR" dirty="0" smtClean="0"/>
              <a:t>uygulanması gerektiği hastaya açıklanmalıdır. Acil </a:t>
            </a:r>
            <a:r>
              <a:rPr lang="tr-TR" dirty="0" err="1" smtClean="0"/>
              <a:t>kontrasepsiyonun</a:t>
            </a:r>
            <a:endParaRPr lang="tr-TR" dirty="0" smtClean="0"/>
          </a:p>
          <a:p>
            <a:r>
              <a:rPr lang="tr-TR" dirty="0" smtClean="0"/>
              <a:t>düşük yaptırıcı bir etkisi yoktur, oluşmuş gebeliği önlemez; bu amaçla</a:t>
            </a:r>
          </a:p>
          <a:p>
            <a:r>
              <a:rPr lang="tr-TR" dirty="0" smtClean="0"/>
              <a:t>kullanılmamalıdır.</a:t>
            </a:r>
          </a:p>
          <a:p>
            <a:r>
              <a:rPr lang="tr-TR" dirty="0" smtClean="0"/>
              <a:t>Acil </a:t>
            </a:r>
            <a:r>
              <a:rPr lang="tr-TR" dirty="0" err="1" smtClean="0"/>
              <a:t>kontrasepsiyon</a:t>
            </a:r>
            <a:r>
              <a:rPr lang="tr-TR" dirty="0" smtClean="0"/>
              <a:t> için kullanılan </a:t>
            </a:r>
            <a:r>
              <a:rPr lang="tr-TR" dirty="0" err="1" smtClean="0"/>
              <a:t>hormonal</a:t>
            </a:r>
            <a:r>
              <a:rPr lang="tr-TR" dirty="0" smtClean="0"/>
              <a:t> haplar iki çeşittir:</a:t>
            </a:r>
          </a:p>
          <a:p>
            <a:r>
              <a:rPr lang="tr-TR" dirty="0" smtClean="0"/>
              <a:t>1. Kombine </a:t>
            </a:r>
            <a:r>
              <a:rPr lang="tr-TR" dirty="0" err="1" smtClean="0"/>
              <a:t>hormonal</a:t>
            </a:r>
            <a:r>
              <a:rPr lang="tr-TR" dirty="0" smtClean="0"/>
              <a:t> preparatlar (</a:t>
            </a:r>
            <a:r>
              <a:rPr lang="tr-TR" dirty="0" err="1" smtClean="0"/>
              <a:t>KOK’lar</a:t>
            </a:r>
            <a:r>
              <a:rPr lang="tr-TR" dirty="0" smtClean="0"/>
              <a:t> bu amaçla kullanılabilir)</a:t>
            </a:r>
          </a:p>
          <a:p>
            <a:r>
              <a:rPr lang="tr-TR" dirty="0" smtClean="0"/>
              <a:t>2. Sadece </a:t>
            </a:r>
            <a:r>
              <a:rPr lang="tr-TR" dirty="0" err="1" smtClean="0"/>
              <a:t>progesteron</a:t>
            </a:r>
            <a:r>
              <a:rPr lang="tr-TR" dirty="0" smtClean="0"/>
              <a:t> içeren (</a:t>
            </a:r>
            <a:r>
              <a:rPr lang="tr-TR" dirty="0" err="1" smtClean="0"/>
              <a:t>levonorgestrel</a:t>
            </a:r>
            <a:r>
              <a:rPr lang="tr-TR" dirty="0" smtClean="0"/>
              <a:t>) preparatlar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82</a:t>
            </a:fld>
            <a:endParaRPr lang="tr-TR"/>
          </a:p>
        </p:txBody>
      </p:sp>
    </p:spTree>
    <p:extLst>
      <p:ext uri="{BB962C8B-B14F-4D97-AF65-F5344CB8AC3E}">
        <p14:creationId xmlns:p14="http://schemas.microsoft.com/office/powerpoint/2010/main" val="3474849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Acil </a:t>
            </a:r>
            <a:r>
              <a:rPr lang="tr-TR" dirty="0" err="1" smtClean="0"/>
              <a:t>kontrasepsiyonla</a:t>
            </a:r>
            <a:r>
              <a:rPr lang="tr-TR" dirty="0" smtClean="0"/>
              <a:t> ilgili ciddi bir komplikasyon bildirilmemiştir, ancak</a:t>
            </a:r>
          </a:p>
          <a:p>
            <a:r>
              <a:rPr lang="tr-TR" dirty="0" smtClean="0"/>
              <a:t>sıkıntı verici olabilen yan etkiler gözlenebilmektedir:</a:t>
            </a:r>
          </a:p>
          <a:p>
            <a:r>
              <a:rPr lang="tr-TR" dirty="0" smtClean="0"/>
              <a:t>Bulantı ve kusma: Sadece </a:t>
            </a:r>
            <a:r>
              <a:rPr lang="tr-TR" dirty="0" err="1" smtClean="0"/>
              <a:t>levonorgestrel</a:t>
            </a:r>
            <a:r>
              <a:rPr lang="tr-TR" dirty="0" smtClean="0"/>
              <a:t> kullanan hastaların yaklaşık</a:t>
            </a:r>
          </a:p>
          <a:p>
            <a:r>
              <a:rPr lang="tr-TR" dirty="0" smtClean="0"/>
              <a:t>%18’inde bulantı, %4’ünde kusma ortaya çıkmaktayken, bu oranlar</a:t>
            </a:r>
          </a:p>
          <a:p>
            <a:r>
              <a:rPr lang="tr-TR" dirty="0" smtClean="0"/>
              <a:t>kombine preparat kullanan hastalarda sırasıyla %43 ile %16 olarak bulunmuştur.102 Yalnızca </a:t>
            </a:r>
            <a:r>
              <a:rPr lang="tr-TR" dirty="0" err="1" smtClean="0"/>
              <a:t>levonorgestrel</a:t>
            </a:r>
            <a:r>
              <a:rPr lang="tr-TR" dirty="0" smtClean="0"/>
              <a:t> ile bulantı ve kusma oranı daha</a:t>
            </a:r>
          </a:p>
          <a:p>
            <a:r>
              <a:rPr lang="tr-TR" dirty="0" smtClean="0"/>
              <a:t>düşük bulunmuştur.107 Bu şikayetler ortaya çıktıklarında, genellikle 3</a:t>
            </a:r>
          </a:p>
          <a:p>
            <a:r>
              <a:rPr lang="tr-TR" dirty="0" smtClean="0"/>
              <a:t>gün içinde geçmektedir. Kombine preparat kullanılacaksa birlikte bir</a:t>
            </a:r>
          </a:p>
          <a:p>
            <a:r>
              <a:rPr lang="tr-TR" dirty="0" err="1" smtClean="0"/>
              <a:t>antiemetik</a:t>
            </a:r>
            <a:r>
              <a:rPr lang="tr-TR" dirty="0" smtClean="0"/>
              <a:t> önerilebilir.92 Acil </a:t>
            </a:r>
            <a:r>
              <a:rPr lang="tr-TR" dirty="0" err="1" smtClean="0"/>
              <a:t>kontrasepsiyon</a:t>
            </a:r>
            <a:r>
              <a:rPr lang="tr-TR" dirty="0" smtClean="0"/>
              <a:t> uygulandıktan sonraki 2 saat</a:t>
            </a:r>
          </a:p>
          <a:p>
            <a:r>
              <a:rPr lang="tr-TR" dirty="0" smtClean="0"/>
              <a:t>içinde kusma olursa dozun tekrarlanması gerekir. Acil </a:t>
            </a:r>
            <a:r>
              <a:rPr lang="tr-TR" dirty="0" err="1" smtClean="0"/>
              <a:t>kontrasseptiflerin</a:t>
            </a:r>
            <a:endParaRPr lang="tr-TR" dirty="0" smtClean="0"/>
          </a:p>
          <a:p>
            <a:r>
              <a:rPr lang="tr-TR" dirty="0" smtClean="0"/>
              <a:t>vajinal yolla uygulandığı çalışmalarda bu yolla emilim sağlandığı</a:t>
            </a:r>
          </a:p>
          <a:p>
            <a:r>
              <a:rPr lang="tr-TR" dirty="0" smtClean="0"/>
              <a:t>gösterilmiştir.108,109</a:t>
            </a:r>
          </a:p>
          <a:p>
            <a:r>
              <a:rPr lang="tr-TR" dirty="0" smtClean="0"/>
              <a:t>Adet gecikmesi: Acil </a:t>
            </a:r>
            <a:r>
              <a:rPr lang="tr-TR" dirty="0" err="1" smtClean="0"/>
              <a:t>kontrasepsiyon</a:t>
            </a:r>
            <a:r>
              <a:rPr lang="tr-TR" dirty="0" smtClean="0"/>
              <a:t> kullanımında adet bir hafta erken</a:t>
            </a:r>
          </a:p>
          <a:p>
            <a:r>
              <a:rPr lang="tr-TR" dirty="0" smtClean="0"/>
              <a:t>veya geç olabilmektedir. Hastaların bu konuda bilgilendirilmeleri gerekir.</a:t>
            </a:r>
          </a:p>
          <a:p>
            <a:r>
              <a:rPr lang="tr-TR" dirty="0" smtClean="0"/>
              <a:t>Ancak gecikme durumunda gebelik olasılığın elenmesi gereklidir.102</a:t>
            </a:r>
          </a:p>
          <a:p>
            <a:r>
              <a:rPr lang="tr-TR" dirty="0" smtClean="0"/>
              <a:t>Kanama düzensizliği: Bazı kadınlarda acil </a:t>
            </a:r>
            <a:r>
              <a:rPr lang="tr-TR" dirty="0" err="1" smtClean="0"/>
              <a:t>kontrasepsiyondan</a:t>
            </a:r>
            <a:endParaRPr lang="tr-TR" dirty="0" smtClean="0"/>
          </a:p>
          <a:p>
            <a:r>
              <a:rPr lang="tr-TR" dirty="0" smtClean="0"/>
              <a:t>sonra düzensiz kanama veya lekelenme görülebilir. Bu yan etki çeşitli</a:t>
            </a:r>
          </a:p>
          <a:p>
            <a:r>
              <a:rPr lang="tr-TR" dirty="0" smtClean="0"/>
              <a:t>çalışmalarda %0-17 arasında değişen oranlarda saptanmıştır. Kanama</a:t>
            </a:r>
          </a:p>
          <a:p>
            <a:r>
              <a:rPr lang="tr-TR" dirty="0" smtClean="0"/>
              <a:t>düzensizliği genellikle tedavisiz düzelir, ancak </a:t>
            </a:r>
            <a:r>
              <a:rPr lang="tr-TR" dirty="0" err="1" smtClean="0"/>
              <a:t>ektopik</a:t>
            </a:r>
            <a:r>
              <a:rPr lang="tr-TR" dirty="0" smtClean="0"/>
              <a:t> gebelik olasılığın</a:t>
            </a:r>
          </a:p>
          <a:p>
            <a:r>
              <a:rPr lang="tr-TR" dirty="0" smtClean="0"/>
              <a:t>elenmesi gerekir.102</a:t>
            </a:r>
          </a:p>
          <a:p>
            <a:r>
              <a:rPr lang="tr-TR" dirty="0" smtClean="0"/>
              <a:t>Diğer yan etkiler karın ağrısı, memelerde hassasiyet, baş dönmesi ve</a:t>
            </a:r>
          </a:p>
          <a:p>
            <a:r>
              <a:rPr lang="tr-TR" dirty="0" smtClean="0"/>
              <a:t>yorgunluk hissidir. Bu etkiler de en fazla birkaç gün içinde kaybolur.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83</a:t>
            </a:fld>
            <a:endParaRPr lang="tr-TR"/>
          </a:p>
        </p:txBody>
      </p:sp>
    </p:spTree>
    <p:extLst>
      <p:ext uri="{BB962C8B-B14F-4D97-AF65-F5344CB8AC3E}">
        <p14:creationId xmlns:p14="http://schemas.microsoft.com/office/powerpoint/2010/main" val="16944173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Acil </a:t>
            </a:r>
            <a:r>
              <a:rPr lang="tr-TR" dirty="0" err="1" smtClean="0"/>
              <a:t>kontrasepsiyonun</a:t>
            </a:r>
            <a:r>
              <a:rPr lang="tr-TR" dirty="0" smtClean="0"/>
              <a:t> gebelik üzerindeki etkileri</a:t>
            </a:r>
          </a:p>
          <a:p>
            <a:r>
              <a:rPr lang="tr-TR" dirty="0" smtClean="0"/>
              <a:t>Yüksek doz oral </a:t>
            </a:r>
            <a:r>
              <a:rPr lang="tr-TR" dirty="0" err="1" smtClean="0"/>
              <a:t>kontraseptiflerle</a:t>
            </a:r>
            <a:r>
              <a:rPr lang="tr-TR" dirty="0" smtClean="0"/>
              <a:t> yapılan çalışmalar gebelik erken</a:t>
            </a:r>
          </a:p>
          <a:p>
            <a:r>
              <a:rPr lang="tr-TR" dirty="0" smtClean="0"/>
              <a:t>döneminde kısa süreli kullanımın anne ve fetüse bir zarar vermediğini</a:t>
            </a:r>
          </a:p>
          <a:p>
            <a:r>
              <a:rPr lang="tr-TR" dirty="0" smtClean="0"/>
              <a:t>göstermiştir.110 Bulunan kanıtlar acil </a:t>
            </a:r>
            <a:r>
              <a:rPr lang="tr-TR" dirty="0" err="1" smtClean="0"/>
              <a:t>kontrasepsiyonun</a:t>
            </a:r>
            <a:r>
              <a:rPr lang="tr-TR" dirty="0" smtClean="0"/>
              <a:t> </a:t>
            </a:r>
            <a:r>
              <a:rPr lang="tr-TR" dirty="0" err="1" smtClean="0"/>
              <a:t>ektopik</a:t>
            </a:r>
            <a:r>
              <a:rPr lang="tr-TR" dirty="0" smtClean="0"/>
              <a:t> gebelik</a:t>
            </a:r>
          </a:p>
          <a:p>
            <a:r>
              <a:rPr lang="tr-TR" dirty="0" smtClean="0"/>
              <a:t>riskini yükseltmek yerine genel olarak gebeliği engelleyerek </a:t>
            </a:r>
            <a:r>
              <a:rPr lang="tr-TR" dirty="0" err="1" smtClean="0"/>
              <a:t>ektopik</a:t>
            </a:r>
            <a:endParaRPr lang="tr-TR" dirty="0" smtClean="0"/>
          </a:p>
          <a:p>
            <a:r>
              <a:rPr lang="tr-TR" dirty="0" smtClean="0"/>
              <a:t>gebelik riskini düşürdüğü ya da aynı düzeyde olduğu yönündedir.106,111</a:t>
            </a:r>
          </a:p>
          <a:p>
            <a:endParaRPr lang="tr-TR" dirty="0" smtClean="0"/>
          </a:p>
          <a:p>
            <a:r>
              <a:rPr lang="tr-TR" dirty="0" smtClean="0"/>
              <a:t>Acil </a:t>
            </a:r>
            <a:r>
              <a:rPr lang="tr-TR" dirty="0" err="1" smtClean="0"/>
              <a:t>kontrasepsiyonla</a:t>
            </a:r>
            <a:r>
              <a:rPr lang="tr-TR" dirty="0" smtClean="0"/>
              <a:t> ilgili diğer konular</a:t>
            </a:r>
          </a:p>
          <a:p>
            <a:r>
              <a:rPr lang="tr-TR" dirty="0" smtClean="0"/>
              <a:t>Emziren anneler: </a:t>
            </a:r>
            <a:r>
              <a:rPr lang="tr-TR" dirty="0" err="1" smtClean="0"/>
              <a:t>Postpartum</a:t>
            </a:r>
            <a:r>
              <a:rPr lang="tr-TR" dirty="0" smtClean="0"/>
              <a:t> 6 ay içerisinde olan, adet görmemiş</a:t>
            </a:r>
          </a:p>
          <a:p>
            <a:r>
              <a:rPr lang="tr-TR" dirty="0" smtClean="0"/>
              <a:t>bulunan ve bebeklerini yoğun şekilde emziren kadınların gebe kalma</a:t>
            </a:r>
          </a:p>
          <a:p>
            <a:r>
              <a:rPr lang="tr-TR" dirty="0" smtClean="0"/>
              <a:t>olasılığı düşüktür. Ancak bebeğine ek gıda veren veya adet görmüş olan</a:t>
            </a:r>
          </a:p>
          <a:p>
            <a:r>
              <a:rPr lang="tr-TR" dirty="0" smtClean="0"/>
              <a:t>kadınların gebelik riski bulunur. Tek bir acil </a:t>
            </a:r>
            <a:r>
              <a:rPr lang="tr-TR" dirty="0" err="1" smtClean="0"/>
              <a:t>kontrasepsiyon</a:t>
            </a:r>
            <a:r>
              <a:rPr lang="tr-TR" dirty="0" smtClean="0"/>
              <a:t> uygulamasının</a:t>
            </a:r>
          </a:p>
          <a:p>
            <a:r>
              <a:rPr lang="tr-TR" dirty="0" smtClean="0"/>
              <a:t>süt miktar ve kalitesine olumsuz bir etkisi olmayacağı düşünülmekle </a:t>
            </a:r>
            <a:r>
              <a:rPr lang="tr-TR" dirty="0" err="1" smtClean="0"/>
              <a:t>birlite</a:t>
            </a:r>
            <a:r>
              <a:rPr lang="tr-TR" dirty="0" smtClean="0"/>
              <a:t>,</a:t>
            </a:r>
          </a:p>
          <a:p>
            <a:r>
              <a:rPr lang="tr-TR" dirty="0" smtClean="0"/>
              <a:t>süte geçen hormon miktarı bilinemez. Bu nedenle annenin bebeğini acil</a:t>
            </a:r>
          </a:p>
          <a:p>
            <a:r>
              <a:rPr lang="tr-TR" dirty="0" err="1" smtClean="0"/>
              <a:t>kontraseptifi</a:t>
            </a:r>
            <a:r>
              <a:rPr lang="tr-TR" dirty="0" smtClean="0"/>
              <a:t> almadan önce emzirmesi ve sonraki 6 saat boyunca sütünü</a:t>
            </a:r>
          </a:p>
          <a:p>
            <a:r>
              <a:rPr lang="tr-TR" dirty="0" smtClean="0"/>
              <a:t>sağıp atarak, bebeğine mama vermesi önerilmektedir.102</a:t>
            </a:r>
          </a:p>
          <a:p>
            <a:r>
              <a:rPr lang="tr-TR" dirty="0" smtClean="0"/>
              <a:t>Tekrarlayıcı kullanım: Acil </a:t>
            </a:r>
            <a:r>
              <a:rPr lang="tr-TR" dirty="0" err="1" smtClean="0"/>
              <a:t>kontrasepsiyon</a:t>
            </a:r>
            <a:r>
              <a:rPr lang="tr-TR" dirty="0" smtClean="0"/>
              <a:t> tekrar tekrar kullanılmak için</a:t>
            </a:r>
          </a:p>
          <a:p>
            <a:r>
              <a:rPr lang="tr-TR" dirty="0" smtClean="0"/>
              <a:t>uygun değildir ve sık kullanımın etkileri bilinmemektedir. Bir kadın aynı</a:t>
            </a:r>
          </a:p>
          <a:p>
            <a:r>
              <a:rPr lang="tr-TR" dirty="0" err="1" smtClean="0"/>
              <a:t>siklus</a:t>
            </a:r>
            <a:r>
              <a:rPr lang="tr-TR" dirty="0" smtClean="0"/>
              <a:t> içerisinde birden fazla kez acil </a:t>
            </a:r>
            <a:r>
              <a:rPr lang="tr-TR" dirty="0" err="1" smtClean="0"/>
              <a:t>kontrasepsiyon</a:t>
            </a:r>
            <a:r>
              <a:rPr lang="tr-TR" dirty="0" smtClean="0"/>
              <a:t> uygulamak zorunda</a:t>
            </a:r>
          </a:p>
          <a:p>
            <a:r>
              <a:rPr lang="tr-TR" dirty="0" smtClean="0"/>
              <a:t>kaldıysa ikinci kullanıma engel olunması önerilmez, ancak mutlaka</a:t>
            </a:r>
          </a:p>
          <a:p>
            <a:r>
              <a:rPr lang="tr-TR" dirty="0" smtClean="0"/>
              <a:t>sürekli bir </a:t>
            </a:r>
            <a:r>
              <a:rPr lang="tr-TR" dirty="0" err="1" smtClean="0"/>
              <a:t>kontraseptif</a:t>
            </a:r>
            <a:r>
              <a:rPr lang="tr-TR" dirty="0" smtClean="0"/>
              <a:t> yöntem önerilmeli ve </a:t>
            </a:r>
            <a:r>
              <a:rPr lang="tr-TR" dirty="0" err="1" smtClean="0"/>
              <a:t>kontrasepsiyon</a:t>
            </a:r>
            <a:r>
              <a:rPr lang="tr-TR" dirty="0" smtClean="0"/>
              <a:t> başarısızlığı</a:t>
            </a:r>
          </a:p>
          <a:p>
            <a:r>
              <a:rPr lang="tr-TR" dirty="0" smtClean="0"/>
              <a:t>olmaması için neler yapması gerektiği anlatılmalıdır.102 Aynı </a:t>
            </a:r>
            <a:r>
              <a:rPr lang="tr-TR" dirty="0" err="1" smtClean="0"/>
              <a:t>siklusda</a:t>
            </a:r>
            <a:endParaRPr lang="tr-TR" dirty="0" smtClean="0"/>
          </a:p>
          <a:p>
            <a:r>
              <a:rPr lang="tr-TR" dirty="0" smtClean="0"/>
              <a:t>tekrarlayan acil </a:t>
            </a:r>
            <a:r>
              <a:rPr lang="tr-TR" dirty="0" err="1" smtClean="0"/>
              <a:t>hormonal</a:t>
            </a:r>
            <a:r>
              <a:rPr lang="tr-TR" dirty="0" smtClean="0"/>
              <a:t> </a:t>
            </a:r>
            <a:r>
              <a:rPr lang="tr-TR" dirty="0" err="1" smtClean="0"/>
              <a:t>kontrasepsiyon</a:t>
            </a:r>
            <a:r>
              <a:rPr lang="tr-TR" dirty="0" smtClean="0"/>
              <a:t> uygulamalarında koruyucu</a:t>
            </a:r>
          </a:p>
          <a:p>
            <a:r>
              <a:rPr lang="tr-TR" dirty="0" smtClean="0"/>
              <a:t>etkinin düşeceği hastaya açıklanmalıdır.</a:t>
            </a:r>
          </a:p>
          <a:p>
            <a:endParaRPr lang="tr-TR" dirty="0" smtClean="0"/>
          </a:p>
          <a:p>
            <a:r>
              <a:rPr lang="tr-TR" dirty="0" smtClean="0"/>
              <a:t>Acil </a:t>
            </a:r>
            <a:r>
              <a:rPr lang="tr-TR" dirty="0" err="1" smtClean="0"/>
              <a:t>kontraseptiflerin</a:t>
            </a:r>
            <a:r>
              <a:rPr lang="tr-TR" dirty="0" smtClean="0"/>
              <a:t> ilaç etkileşimleri</a:t>
            </a:r>
          </a:p>
          <a:p>
            <a:r>
              <a:rPr lang="tr-TR" dirty="0" smtClean="0"/>
              <a:t>Oral </a:t>
            </a:r>
            <a:r>
              <a:rPr lang="tr-TR" dirty="0" err="1" smtClean="0"/>
              <a:t>kontraseptiflerin</a:t>
            </a:r>
            <a:r>
              <a:rPr lang="tr-TR" dirty="0" smtClean="0"/>
              <a:t> etkinliğini azaltan tüm ilaçların (</a:t>
            </a:r>
            <a:r>
              <a:rPr lang="tr-TR" dirty="0" err="1" smtClean="0"/>
              <a:t>rifampisin</a:t>
            </a:r>
            <a:r>
              <a:rPr lang="tr-TR" dirty="0" smtClean="0"/>
              <a:t> </a:t>
            </a:r>
            <a:r>
              <a:rPr lang="tr-TR" dirty="0" err="1" smtClean="0"/>
              <a:t>vb</a:t>
            </a:r>
            <a:r>
              <a:rPr lang="tr-TR" dirty="0" smtClean="0"/>
              <a:t>) acil</a:t>
            </a:r>
          </a:p>
          <a:p>
            <a:r>
              <a:rPr lang="tr-TR" dirty="0" err="1" smtClean="0"/>
              <a:t>kontraseptifler</a:t>
            </a:r>
            <a:r>
              <a:rPr lang="tr-TR" dirty="0" smtClean="0"/>
              <a:t> üzerinde de etkisi olduğu düşünülmektedir. Bu durumlarda</a:t>
            </a:r>
          </a:p>
          <a:p>
            <a:r>
              <a:rPr lang="tr-TR" dirty="0" smtClean="0"/>
              <a:t>acil </a:t>
            </a:r>
            <a:r>
              <a:rPr lang="tr-TR" dirty="0" err="1" smtClean="0"/>
              <a:t>kontrasepsiyon</a:t>
            </a:r>
            <a:r>
              <a:rPr lang="tr-TR" dirty="0" smtClean="0"/>
              <a:t> dozunu artırmak gerekebilir.102</a:t>
            </a:r>
          </a:p>
          <a:p>
            <a:endParaRPr lang="tr-TR" dirty="0" smtClean="0"/>
          </a:p>
          <a:p>
            <a:r>
              <a:rPr lang="tr-TR" dirty="0" smtClean="0"/>
              <a:t>Acil </a:t>
            </a:r>
            <a:r>
              <a:rPr lang="tr-TR" dirty="0" err="1" smtClean="0"/>
              <a:t>kontrasepsiyondan</a:t>
            </a:r>
            <a:r>
              <a:rPr lang="tr-TR" dirty="0" smtClean="0"/>
              <a:t> sonra düzenli </a:t>
            </a:r>
            <a:r>
              <a:rPr lang="tr-TR" dirty="0" err="1" smtClean="0"/>
              <a:t>kontrasepsiyona</a:t>
            </a:r>
            <a:r>
              <a:rPr lang="tr-TR" dirty="0" smtClean="0"/>
              <a:t> başlama</a:t>
            </a:r>
          </a:p>
          <a:p>
            <a:r>
              <a:rPr lang="tr-TR" dirty="0" smtClean="0"/>
              <a:t>Acil </a:t>
            </a:r>
            <a:r>
              <a:rPr lang="tr-TR" dirty="0" err="1" smtClean="0"/>
              <a:t>kontrasepsiyon</a:t>
            </a:r>
            <a:r>
              <a:rPr lang="tr-TR" dirty="0" smtClean="0"/>
              <a:t> uygulayan kadınlara mutlaka sürekli bir </a:t>
            </a:r>
            <a:r>
              <a:rPr lang="tr-TR" dirty="0" err="1" smtClean="0"/>
              <a:t>kontrasepsiyon</a:t>
            </a:r>
            <a:endParaRPr lang="tr-TR" dirty="0" smtClean="0"/>
          </a:p>
          <a:p>
            <a:r>
              <a:rPr lang="tr-TR" dirty="0" smtClean="0"/>
              <a:t>yöntemi önerilmelidir. Acil </a:t>
            </a:r>
            <a:r>
              <a:rPr lang="tr-TR" dirty="0" err="1" smtClean="0"/>
              <a:t>kontrasepsiyon</a:t>
            </a:r>
            <a:r>
              <a:rPr lang="tr-TR" dirty="0" smtClean="0"/>
              <a:t> yöntemi kullanma gerekçesi</a:t>
            </a:r>
          </a:p>
          <a:p>
            <a:r>
              <a:rPr lang="tr-TR" dirty="0" smtClean="0"/>
              <a:t>kondom sorunları gibi </a:t>
            </a:r>
            <a:r>
              <a:rPr lang="tr-TR" dirty="0" err="1" smtClean="0"/>
              <a:t>kontraseptif</a:t>
            </a:r>
            <a:r>
              <a:rPr lang="tr-TR" dirty="0" smtClean="0"/>
              <a:t> yöntem başarısızlığı ise yöntemin</a:t>
            </a:r>
          </a:p>
          <a:p>
            <a:r>
              <a:rPr lang="tr-TR" dirty="0" smtClean="0"/>
              <a:t>doğru kullanımının açıklanması yeterli olabilir. Cinsel ilişkiyle hastalık</a:t>
            </a:r>
          </a:p>
          <a:p>
            <a:r>
              <a:rPr lang="tr-TR" dirty="0" smtClean="0"/>
              <a:t>bulaşma riski taşıyan hastalara bu konuda da danışmanlık verilmesi</a:t>
            </a:r>
          </a:p>
          <a:p>
            <a:r>
              <a:rPr lang="tr-TR" dirty="0" smtClean="0"/>
              <a:t>gereklidir.102</a:t>
            </a:r>
          </a:p>
          <a:p>
            <a:r>
              <a:rPr lang="tr-TR" dirty="0" smtClean="0"/>
              <a:t>Kondom ve </a:t>
            </a:r>
            <a:r>
              <a:rPr lang="tr-TR" dirty="0" err="1" smtClean="0"/>
              <a:t>spermisid</a:t>
            </a:r>
            <a:r>
              <a:rPr lang="tr-TR" dirty="0" smtClean="0"/>
              <a:t> kullanımına hemen başlanabilir.102</a:t>
            </a:r>
          </a:p>
          <a:p>
            <a:endParaRPr lang="tr-TR" dirty="0" smtClean="0"/>
          </a:p>
          <a:p>
            <a:r>
              <a:rPr lang="tr-TR" dirty="0" smtClean="0"/>
              <a:t>.</a:t>
            </a:r>
          </a:p>
          <a:p>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84</a:t>
            </a:fld>
            <a:endParaRPr lang="tr-TR"/>
          </a:p>
        </p:txBody>
      </p:sp>
    </p:spTree>
    <p:extLst>
      <p:ext uri="{BB962C8B-B14F-4D97-AF65-F5344CB8AC3E}">
        <p14:creationId xmlns:p14="http://schemas.microsoft.com/office/powerpoint/2010/main" val="3215587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Oral </a:t>
            </a:r>
            <a:r>
              <a:rPr lang="tr-TR" dirty="0" err="1" smtClean="0"/>
              <a:t>kontraseptiflere</a:t>
            </a:r>
            <a:r>
              <a:rPr lang="tr-TR" dirty="0" smtClean="0"/>
              <a:t> ise iki şekilde başlanabilir:</a:t>
            </a:r>
          </a:p>
          <a:p>
            <a:r>
              <a:rPr lang="tr-TR" dirty="0" smtClean="0"/>
              <a:t>• Acil </a:t>
            </a:r>
            <a:r>
              <a:rPr lang="tr-TR" dirty="0" err="1" smtClean="0"/>
              <a:t>kontrasepsiyondan</a:t>
            </a:r>
            <a:r>
              <a:rPr lang="tr-TR" dirty="0" smtClean="0"/>
              <a:t> hemen sonra: Daha önce </a:t>
            </a:r>
            <a:r>
              <a:rPr lang="tr-TR" dirty="0" err="1" smtClean="0"/>
              <a:t>kontraseptif</a:t>
            </a:r>
            <a:endParaRPr lang="tr-TR" dirty="0" smtClean="0"/>
          </a:p>
          <a:p>
            <a:r>
              <a:rPr lang="tr-TR" dirty="0" smtClean="0"/>
              <a:t>kullanmayan yeni bir paket alarak başlayabilirler; daha önce kullanan</a:t>
            </a:r>
          </a:p>
          <a:p>
            <a:r>
              <a:rPr lang="tr-TR" dirty="0" smtClean="0"/>
              <a:t>ancak hap almayı unuttuğu için acil </a:t>
            </a:r>
            <a:r>
              <a:rPr lang="tr-TR" dirty="0" err="1" smtClean="0"/>
              <a:t>kontrasepsiyon</a:t>
            </a:r>
            <a:r>
              <a:rPr lang="tr-TR" dirty="0" smtClean="0"/>
              <a:t> yapmak zorunda kalanlar eski paketlerine kaldıkları yerden devam edebilirler. Bu</a:t>
            </a:r>
          </a:p>
          <a:p>
            <a:r>
              <a:rPr lang="tr-TR" dirty="0" smtClean="0"/>
              <a:t>durumda 1 hafta süreyle ek </a:t>
            </a:r>
            <a:r>
              <a:rPr lang="tr-TR" dirty="0" err="1" smtClean="0"/>
              <a:t>kontraseptif</a:t>
            </a:r>
            <a:r>
              <a:rPr lang="tr-TR" dirty="0" smtClean="0"/>
              <a:t> yöntem kullanılması</a:t>
            </a:r>
          </a:p>
          <a:p>
            <a:r>
              <a:rPr lang="tr-TR" dirty="0" smtClean="0"/>
              <a:t>gereklidir.102</a:t>
            </a:r>
          </a:p>
          <a:p>
            <a:r>
              <a:rPr lang="tr-TR" dirty="0" smtClean="0"/>
              <a:t>• </a:t>
            </a:r>
            <a:r>
              <a:rPr lang="tr-TR" dirty="0" err="1" smtClean="0"/>
              <a:t>Kontraseptif</a:t>
            </a:r>
            <a:r>
              <a:rPr lang="tr-TR" dirty="0" smtClean="0"/>
              <a:t> kullanımına adet görüldüğünde başlanabilir. Adet</a:t>
            </a:r>
          </a:p>
          <a:p>
            <a:r>
              <a:rPr lang="tr-TR" dirty="0" smtClean="0"/>
              <a:t>görene kadar bariyer yöntemiyle korunma uygun olacaktır.102</a:t>
            </a:r>
          </a:p>
          <a:p>
            <a:r>
              <a:rPr lang="tr-TR" dirty="0" err="1" smtClean="0"/>
              <a:t>Enjektabl</a:t>
            </a:r>
            <a:r>
              <a:rPr lang="tr-TR" dirty="0" smtClean="0"/>
              <a:t> </a:t>
            </a:r>
            <a:r>
              <a:rPr lang="tr-TR" dirty="0" err="1" smtClean="0"/>
              <a:t>kontraseptifler</a:t>
            </a:r>
            <a:r>
              <a:rPr lang="tr-TR" dirty="0" smtClean="0"/>
              <a:t> ve </a:t>
            </a:r>
            <a:r>
              <a:rPr lang="tr-TR" dirty="0" err="1" smtClean="0"/>
              <a:t>implantlar</a:t>
            </a:r>
            <a:r>
              <a:rPr lang="tr-TR" dirty="0" smtClean="0"/>
              <a:t> bir sonraki </a:t>
            </a:r>
            <a:r>
              <a:rPr lang="tr-TR" dirty="0" err="1" smtClean="0"/>
              <a:t>mentrüel</a:t>
            </a:r>
            <a:r>
              <a:rPr lang="tr-TR" dirty="0" smtClean="0"/>
              <a:t> </a:t>
            </a:r>
            <a:r>
              <a:rPr lang="tr-TR" dirty="0" err="1" smtClean="0"/>
              <a:t>siklus</a:t>
            </a:r>
            <a:endParaRPr lang="tr-TR" dirty="0" smtClean="0"/>
          </a:p>
          <a:p>
            <a:r>
              <a:rPr lang="tr-TR" dirty="0" smtClean="0"/>
              <a:t>başlangıcından sonraki 7 gün içinde uygulanabilir. Bu süre zarfında bariyer</a:t>
            </a:r>
          </a:p>
          <a:p>
            <a:r>
              <a:rPr lang="tr-TR" dirty="0" smtClean="0"/>
              <a:t>yöntemiyle korunma uygun olacaktır.102</a:t>
            </a:r>
          </a:p>
          <a:p>
            <a:r>
              <a:rPr lang="tr-TR" dirty="0" smtClean="0"/>
              <a:t>Rahim içi araçlar ilk normal </a:t>
            </a:r>
            <a:r>
              <a:rPr lang="tr-TR" dirty="0" err="1" smtClean="0"/>
              <a:t>menstrüasyonda</a:t>
            </a:r>
            <a:r>
              <a:rPr lang="tr-TR" dirty="0" smtClean="0"/>
              <a:t> uygulanabilir. Bu süre</a:t>
            </a:r>
          </a:p>
          <a:p>
            <a:r>
              <a:rPr lang="tr-TR" dirty="0" smtClean="0"/>
              <a:t>içerisinde bariyer yöntemiyle korunma önerilir.102</a:t>
            </a:r>
          </a:p>
          <a:p>
            <a:r>
              <a:rPr lang="tr-TR" dirty="0" smtClean="0"/>
              <a:t>Tüp </a:t>
            </a:r>
            <a:r>
              <a:rPr lang="tr-TR" dirty="0" err="1" smtClean="0"/>
              <a:t>ligasyonunun</a:t>
            </a:r>
            <a:r>
              <a:rPr lang="tr-TR" dirty="0" smtClean="0"/>
              <a:t> da hasta adet gördükten sonra uygulanması önerilir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85</a:t>
            </a:fld>
            <a:endParaRPr lang="tr-TR"/>
          </a:p>
        </p:txBody>
      </p:sp>
    </p:spTree>
    <p:extLst>
      <p:ext uri="{BB962C8B-B14F-4D97-AF65-F5344CB8AC3E}">
        <p14:creationId xmlns:p14="http://schemas.microsoft.com/office/powerpoint/2010/main" val="2941678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Kadınlarda tüp </a:t>
            </a:r>
            <a:r>
              <a:rPr lang="tr-TR" sz="1200" b="0" i="0" u="none" strike="noStrike" kern="1200" baseline="0" dirty="0" err="1" smtClean="0">
                <a:solidFill>
                  <a:schemeClr val="tx1"/>
                </a:solidFill>
                <a:latin typeface="+mn-lt"/>
                <a:ea typeface="+mn-ea"/>
                <a:cs typeface="+mn-cs"/>
              </a:rPr>
              <a:t>ligasyonu</a:t>
            </a:r>
            <a:r>
              <a:rPr lang="tr-TR" sz="1200" b="0" i="0" u="none" strike="noStrike" kern="1200" baseline="0" dirty="0" smtClean="0">
                <a:solidFill>
                  <a:schemeClr val="tx1"/>
                </a:solidFill>
                <a:latin typeface="+mn-lt"/>
                <a:ea typeface="+mn-ea"/>
                <a:cs typeface="+mn-cs"/>
              </a:rPr>
              <a:t>, erkeklerde </a:t>
            </a:r>
            <a:r>
              <a:rPr lang="tr-TR" sz="1200" b="0" i="0" u="none" strike="noStrike" kern="1200" baseline="0" dirty="0" err="1" smtClean="0">
                <a:solidFill>
                  <a:schemeClr val="tx1"/>
                </a:solidFill>
                <a:latin typeface="+mn-lt"/>
                <a:ea typeface="+mn-ea"/>
                <a:cs typeface="+mn-cs"/>
              </a:rPr>
              <a:t>vazektomi</a:t>
            </a:r>
            <a:r>
              <a:rPr lang="tr-TR" sz="1200" b="0" i="0" u="none" strike="noStrike" kern="1200" baseline="0" dirty="0" smtClean="0">
                <a:solidFill>
                  <a:schemeClr val="tx1"/>
                </a:solidFill>
                <a:latin typeface="+mn-lt"/>
                <a:ea typeface="+mn-ea"/>
                <a:cs typeface="+mn-cs"/>
              </a:rPr>
              <a:t> yöntemidir</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Günümüz teknolojisi ile yöntemin geriye dönüşümü sağlanabilirse de bu işlemler pahalı ve güçtür. Aynı zamanda başarı şansı da yüzde yüz değildir. Bu nedenle cerrahi sterilizasyon yöntemleri topluma, kişilere hizmetler sunulurken “geriye dönüşümü olmayan, kalıcı yöntemler” olarak tanıtılmalıdır (22). </a:t>
            </a:r>
          </a:p>
          <a:p>
            <a:r>
              <a:rPr lang="tr-TR" sz="1200" b="0" i="0" u="none" strike="noStrike" kern="1200" baseline="0" dirty="0" smtClean="0">
                <a:solidFill>
                  <a:schemeClr val="tx1"/>
                </a:solidFill>
                <a:latin typeface="+mn-lt"/>
                <a:ea typeface="+mn-ea"/>
                <a:cs typeface="+mn-cs"/>
              </a:rPr>
              <a:t>a) Tüp </a:t>
            </a:r>
            <a:r>
              <a:rPr lang="tr-TR" sz="1200" b="0" i="0" u="none" strike="noStrike" kern="1200" baseline="0" dirty="0" err="1" smtClean="0">
                <a:solidFill>
                  <a:schemeClr val="tx1"/>
                </a:solidFill>
                <a:latin typeface="+mn-lt"/>
                <a:ea typeface="+mn-ea"/>
                <a:cs typeface="+mn-cs"/>
              </a:rPr>
              <a:t>ligasyonu</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Laparoskopi</a:t>
            </a:r>
            <a:r>
              <a:rPr lang="tr-TR" sz="1200" b="0" i="0" u="none" strike="noStrike" kern="1200" baseline="0" dirty="0" smtClean="0">
                <a:solidFill>
                  <a:schemeClr val="tx1"/>
                </a:solidFill>
                <a:latin typeface="+mn-lt"/>
                <a:ea typeface="+mn-ea"/>
                <a:cs typeface="+mn-cs"/>
              </a:rPr>
              <a:t> ile her iki tüp kesme, bağlama, yakma, klips ya da halka takma gibi yöntemler kullanılarak kapatılır. </a:t>
            </a:r>
            <a:r>
              <a:rPr lang="tr-TR" sz="1200" b="0" i="0" u="none" strike="noStrike" kern="1200" baseline="0" dirty="0" err="1" smtClean="0">
                <a:solidFill>
                  <a:schemeClr val="tx1"/>
                </a:solidFill>
                <a:latin typeface="+mn-lt"/>
                <a:ea typeface="+mn-ea"/>
                <a:cs typeface="+mn-cs"/>
              </a:rPr>
              <a:t>Ovum</a:t>
            </a:r>
            <a:r>
              <a:rPr lang="tr-TR" sz="1200" b="0" i="0" u="none" strike="noStrike" kern="1200" baseline="0" dirty="0" smtClean="0">
                <a:solidFill>
                  <a:schemeClr val="tx1"/>
                </a:solidFill>
                <a:latin typeface="+mn-lt"/>
                <a:ea typeface="+mn-ea"/>
                <a:cs typeface="+mn-cs"/>
              </a:rPr>
              <a:t> ve spermin buluşması engellenir. </a:t>
            </a:r>
          </a:p>
          <a:p>
            <a:r>
              <a:rPr lang="tr-TR" sz="1200" b="0" i="0" u="none" strike="noStrike" kern="1200" baseline="0" dirty="0" smtClean="0">
                <a:solidFill>
                  <a:schemeClr val="tx1"/>
                </a:solidFill>
                <a:latin typeface="+mn-lt"/>
                <a:ea typeface="+mn-ea"/>
                <a:cs typeface="+mn-cs"/>
              </a:rPr>
              <a:t>Olumlu yönleri; </a:t>
            </a:r>
            <a:r>
              <a:rPr lang="tr-TR" sz="1200" b="0" i="0" u="none" strike="noStrike" kern="1200" baseline="0" dirty="0" err="1" smtClean="0">
                <a:solidFill>
                  <a:schemeClr val="tx1"/>
                </a:solidFill>
                <a:latin typeface="+mn-lt"/>
                <a:ea typeface="+mn-ea"/>
                <a:cs typeface="+mn-cs"/>
              </a:rPr>
              <a:t>kontraseptif</a:t>
            </a:r>
            <a:r>
              <a:rPr lang="tr-TR" sz="1200" b="0" i="0" u="none" strike="noStrike" kern="1200" baseline="0" dirty="0" smtClean="0">
                <a:solidFill>
                  <a:schemeClr val="tx1"/>
                </a:solidFill>
                <a:latin typeface="+mn-lt"/>
                <a:ea typeface="+mn-ea"/>
                <a:cs typeface="+mn-cs"/>
              </a:rPr>
              <a:t> etkisi hemen başlar, başarısızlık oranı çok düşüktür ve cinsel ilişkiden bağımsızdır. </a:t>
            </a:r>
          </a:p>
          <a:p>
            <a:r>
              <a:rPr lang="tr-TR" sz="1200" b="0" i="0" u="none" strike="noStrike" kern="1200" baseline="0" dirty="0" smtClean="0">
                <a:solidFill>
                  <a:schemeClr val="tx1"/>
                </a:solidFill>
                <a:latin typeface="+mn-lt"/>
                <a:ea typeface="+mn-ea"/>
                <a:cs typeface="+mn-cs"/>
              </a:rPr>
              <a:t>Olumsuz yönleri; geri dönüşü zordur, pahalı operasyon gerektirir, düşük bir oranda da olsa gebelik görülebilir ve bunun da dış gebelik olma ihtimali vardır. Cinsel yolla bulaşan hastalıklara (CYBH) karşı korumaz (22). </a:t>
            </a:r>
          </a:p>
          <a:p>
            <a:r>
              <a:rPr lang="tr-TR" sz="1200" b="0" i="0" u="none" strike="noStrike" kern="1200" baseline="0" dirty="0" smtClean="0">
                <a:solidFill>
                  <a:schemeClr val="tx1"/>
                </a:solidFill>
                <a:latin typeface="+mn-lt"/>
                <a:ea typeface="+mn-ea"/>
                <a:cs typeface="+mn-cs"/>
              </a:rPr>
              <a:t>b) </a:t>
            </a:r>
            <a:r>
              <a:rPr lang="tr-TR" sz="1200" b="0" i="0" u="none" strike="noStrike" kern="1200" baseline="0" dirty="0" err="1" smtClean="0">
                <a:solidFill>
                  <a:schemeClr val="tx1"/>
                </a:solidFill>
                <a:latin typeface="+mn-lt"/>
                <a:ea typeface="+mn-ea"/>
                <a:cs typeface="+mn-cs"/>
              </a:rPr>
              <a:t>Vazektomi</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Skrotumdan</a:t>
            </a:r>
            <a:r>
              <a:rPr lang="tr-TR" sz="1200" b="0" i="0" u="none" strike="noStrike" kern="1200" baseline="0" dirty="0" smtClean="0">
                <a:solidFill>
                  <a:schemeClr val="tx1"/>
                </a:solidFill>
                <a:latin typeface="+mn-lt"/>
                <a:ea typeface="+mn-ea"/>
                <a:cs typeface="+mn-cs"/>
              </a:rPr>
              <a:t> yapılan bir girişimle </a:t>
            </a:r>
            <a:r>
              <a:rPr lang="tr-TR" sz="1200" b="0" i="0" u="none" strike="noStrike" kern="1200" baseline="0" dirty="0" err="1" smtClean="0">
                <a:solidFill>
                  <a:schemeClr val="tx1"/>
                </a:solidFill>
                <a:latin typeface="+mn-lt"/>
                <a:ea typeface="+mn-ea"/>
                <a:cs typeface="+mn-cs"/>
              </a:rPr>
              <a:t>vas</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deferensler</a:t>
            </a:r>
            <a:r>
              <a:rPr lang="tr-TR" sz="1200" b="0" i="0" u="none" strike="noStrike" kern="1200" baseline="0" dirty="0" smtClean="0">
                <a:solidFill>
                  <a:schemeClr val="tx1"/>
                </a:solidFill>
                <a:latin typeface="+mn-lt"/>
                <a:ea typeface="+mn-ea"/>
                <a:cs typeface="+mn-cs"/>
              </a:rPr>
              <a:t> bağlanıp kesilir ve spermlerin meni sıvısına karışması engellenir. </a:t>
            </a:r>
          </a:p>
          <a:p>
            <a:r>
              <a:rPr lang="tr-TR" sz="1200" b="0" i="0" u="none" strike="noStrike" kern="1200" baseline="0" dirty="0" smtClean="0">
                <a:solidFill>
                  <a:schemeClr val="tx1"/>
                </a:solidFill>
                <a:latin typeface="+mn-lt"/>
                <a:ea typeface="+mn-ea"/>
                <a:cs typeface="+mn-cs"/>
              </a:rPr>
              <a:t>Olumlu yönleri; en etkili </a:t>
            </a:r>
            <a:r>
              <a:rPr lang="tr-TR" sz="1200" b="0" i="0" u="none" strike="noStrike" kern="1200" baseline="0" dirty="0" err="1" smtClean="0">
                <a:solidFill>
                  <a:schemeClr val="tx1"/>
                </a:solidFill>
                <a:latin typeface="+mn-lt"/>
                <a:ea typeface="+mn-ea"/>
                <a:cs typeface="+mn-cs"/>
              </a:rPr>
              <a:t>kontraseptif</a:t>
            </a:r>
            <a:r>
              <a:rPr lang="tr-TR" sz="1200" b="0" i="0" u="none" strike="noStrike" kern="1200" baseline="0" dirty="0" smtClean="0">
                <a:solidFill>
                  <a:schemeClr val="tx1"/>
                </a:solidFill>
                <a:latin typeface="+mn-lt"/>
                <a:ea typeface="+mn-ea"/>
                <a:cs typeface="+mn-cs"/>
              </a:rPr>
              <a:t> yöntemlerden biridir, erkeğin hiçbir cinsel fonksiyonunda değişiklik oluşturmaz, lokal anestezi ile gerçekleştirilen, hastanede yatmayı gerektirmeyen bir girişimdir. </a:t>
            </a:r>
          </a:p>
          <a:p>
            <a:r>
              <a:rPr lang="tr-TR" sz="1200" b="0" i="0" u="none" strike="noStrike" kern="1200" baseline="0" dirty="0" smtClean="0">
                <a:solidFill>
                  <a:schemeClr val="tx1"/>
                </a:solidFill>
                <a:latin typeface="+mn-lt"/>
                <a:ea typeface="+mn-ea"/>
                <a:cs typeface="+mn-cs"/>
              </a:rPr>
              <a:t>Olumsuz yönleri; geri dönüşü çok zor ve pahalıdır, gebeliği önleme etkisi 20 boşalma sonrası veya 2 ay sonra başlar, bu süre boyunca ek bir </a:t>
            </a:r>
            <a:r>
              <a:rPr lang="tr-TR" sz="1200" b="0" i="0" u="none" strike="noStrike" kern="1200" baseline="0" dirty="0" err="1" smtClean="0">
                <a:solidFill>
                  <a:schemeClr val="tx1"/>
                </a:solidFill>
                <a:latin typeface="+mn-lt"/>
                <a:ea typeface="+mn-ea"/>
                <a:cs typeface="+mn-cs"/>
              </a:rPr>
              <a:t>kontraseptif</a:t>
            </a:r>
            <a:r>
              <a:rPr lang="tr-TR" sz="1200" b="0" i="0" u="none" strike="noStrike" kern="1200" baseline="0" dirty="0" smtClean="0">
                <a:solidFill>
                  <a:schemeClr val="tx1"/>
                </a:solidFill>
                <a:latin typeface="+mn-lt"/>
                <a:ea typeface="+mn-ea"/>
                <a:cs typeface="+mn-cs"/>
              </a:rPr>
              <a:t> yöntem kullanılmalıdır. </a:t>
            </a:r>
            <a:r>
              <a:rPr lang="tr-TR" sz="1200" b="0" i="0" u="none" strike="noStrike" kern="1200" baseline="0" dirty="0" err="1" smtClean="0">
                <a:solidFill>
                  <a:schemeClr val="tx1"/>
                </a:solidFill>
                <a:latin typeface="+mn-lt"/>
                <a:ea typeface="+mn-ea"/>
                <a:cs typeface="+mn-cs"/>
              </a:rPr>
              <a:t>CYBH’lara</a:t>
            </a:r>
            <a:r>
              <a:rPr lang="tr-TR" sz="1200" b="0" i="0" u="none" strike="noStrike" kern="1200" baseline="0" dirty="0" smtClean="0">
                <a:solidFill>
                  <a:schemeClr val="tx1"/>
                </a:solidFill>
                <a:latin typeface="+mn-lt"/>
                <a:ea typeface="+mn-ea"/>
                <a:cs typeface="+mn-cs"/>
              </a:rPr>
              <a:t> karşı korumaz (22). </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87</a:t>
            </a:fld>
            <a:endParaRPr lang="tr-TR"/>
          </a:p>
        </p:txBody>
      </p:sp>
    </p:spTree>
    <p:extLst>
      <p:ext uri="{BB962C8B-B14F-4D97-AF65-F5344CB8AC3E}">
        <p14:creationId xmlns:p14="http://schemas.microsoft.com/office/powerpoint/2010/main" val="183384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fontAlgn="t"/>
            <a:r>
              <a:rPr lang="tr-TR" sz="1200" b="0" i="0" kern="1200" dirty="0" smtClean="0">
                <a:solidFill>
                  <a:schemeClr val="tx1"/>
                </a:solidFill>
                <a:effectLst/>
                <a:latin typeface="+mn-lt"/>
                <a:ea typeface="+mn-ea"/>
                <a:cs typeface="+mn-cs"/>
              </a:rPr>
              <a:t/>
            </a:r>
            <a:br>
              <a:rPr lang="tr-TR" sz="1200" b="0" i="0" kern="1200" dirty="0" smtClean="0">
                <a:solidFill>
                  <a:schemeClr val="tx1"/>
                </a:solidFill>
                <a:effectLst/>
                <a:latin typeface="+mn-lt"/>
                <a:ea typeface="+mn-ea"/>
                <a:cs typeface="+mn-cs"/>
              </a:rPr>
            </a:br>
            <a:r>
              <a:rPr lang="tr-TR" sz="1200" b="0" i="0" kern="1200" dirty="0" smtClean="0">
                <a:solidFill>
                  <a:schemeClr val="tx1"/>
                </a:solidFill>
                <a:effectLst/>
                <a:latin typeface="+mn-lt"/>
                <a:ea typeface="+mn-ea"/>
                <a:cs typeface="+mn-cs"/>
              </a:rPr>
              <a:t>262/5000</a:t>
            </a:r>
          </a:p>
          <a:p>
            <a:pPr rtl="0"/>
            <a:r>
              <a:rPr lang="tr-TR" sz="1200" b="0" i="0" kern="1200" dirty="0" smtClean="0">
                <a:solidFill>
                  <a:schemeClr val="tx1"/>
                </a:solidFill>
                <a:effectLst/>
                <a:latin typeface="+mn-lt"/>
                <a:ea typeface="+mn-ea"/>
                <a:cs typeface="+mn-cs"/>
              </a:rPr>
              <a:t>Kadın, kaydedilen en kısa çevriminin uzunluğundan 18 çıkarır. Bu ona doğurgan zamanının tahmini ilk gününü söyler. Daha sonra kaydedilen en uzun döngüsünün uzunluğundan 11 gün çıkarır. Bu ona doğurgan zamanının tahmini son gününü söyler</a:t>
            </a:r>
          </a:p>
          <a:p>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89</a:t>
            </a:fld>
            <a:endParaRPr lang="tr-TR"/>
          </a:p>
        </p:txBody>
      </p:sp>
    </p:spTree>
    <p:extLst>
      <p:ext uri="{BB962C8B-B14F-4D97-AF65-F5344CB8AC3E}">
        <p14:creationId xmlns:p14="http://schemas.microsoft.com/office/powerpoint/2010/main" val="11482003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Kadın her öğleden sonra ve / veya akşam, parmaklarda, iç çamaşırlarında veya kağıt mendillerde veya vajinada veya çevresinde duyu ile </a:t>
            </a:r>
            <a:r>
              <a:rPr lang="tr-TR" dirty="0" err="1" smtClean="0"/>
              <a:t>servikal</a:t>
            </a:r>
            <a:r>
              <a:rPr lang="tr-TR" dirty="0" smtClean="0"/>
              <a:t> </a:t>
            </a:r>
            <a:r>
              <a:rPr lang="tr-TR" dirty="0" err="1" smtClean="0"/>
              <a:t>sekresyonları</a:t>
            </a:r>
            <a:r>
              <a:rPr lang="tr-TR" dirty="0" smtClean="0"/>
              <a:t> kontrol eder. Herhangi bir tür, renk veya kıvamdaki herhangi bir salgıyı fark eder etmez, o gün ve ertesi gün kendini bereketli görür.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90</a:t>
            </a:fld>
            <a:endParaRPr lang="tr-TR"/>
          </a:p>
        </p:txBody>
      </p:sp>
    </p:spTree>
    <p:extLst>
      <p:ext uri="{BB962C8B-B14F-4D97-AF65-F5344CB8AC3E}">
        <p14:creationId xmlns:p14="http://schemas.microsoft.com/office/powerpoint/2010/main" val="36933539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Doğal aile planlaması, çiftlerin </a:t>
            </a:r>
            <a:r>
              <a:rPr lang="tr-TR" sz="1200" b="0" i="0" u="none" strike="noStrike" kern="1200" baseline="0" dirty="0" err="1" smtClean="0">
                <a:solidFill>
                  <a:schemeClr val="tx1"/>
                </a:solidFill>
                <a:latin typeface="+mn-lt"/>
                <a:ea typeface="+mn-ea"/>
                <a:cs typeface="+mn-cs"/>
              </a:rPr>
              <a:t>fertilite</a:t>
            </a:r>
            <a:r>
              <a:rPr lang="tr-TR" sz="1200" b="0" i="0" u="none" strike="noStrike" kern="1200" baseline="0" dirty="0" smtClean="0">
                <a:solidFill>
                  <a:schemeClr val="tx1"/>
                </a:solidFill>
                <a:latin typeface="+mn-lt"/>
                <a:ea typeface="+mn-ea"/>
                <a:cs typeface="+mn-cs"/>
              </a:rPr>
              <a:t> bilinci ile gebeliği engellemeyi veya oluşturmayı sağlayan bazı </a:t>
            </a:r>
            <a:r>
              <a:rPr lang="tr-TR" sz="1200" b="0" i="0" u="none" strike="noStrike" kern="1200" baseline="0" dirty="0" err="1" smtClean="0">
                <a:solidFill>
                  <a:schemeClr val="tx1"/>
                </a:solidFill>
                <a:latin typeface="+mn-lt"/>
                <a:ea typeface="+mn-ea"/>
                <a:cs typeface="+mn-cs"/>
              </a:rPr>
              <a:t>metodları</a:t>
            </a:r>
            <a:r>
              <a:rPr lang="tr-TR" sz="1200" b="0" i="0" u="none" strike="noStrike" kern="1200" baseline="0" dirty="0" smtClean="0">
                <a:solidFill>
                  <a:schemeClr val="tx1"/>
                </a:solidFill>
                <a:latin typeface="+mn-lt"/>
                <a:ea typeface="+mn-ea"/>
                <a:cs typeface="+mn-cs"/>
              </a:rPr>
              <a:t> birlikte uygulamasıdır (14). </a:t>
            </a:r>
          </a:p>
          <a:p>
            <a:r>
              <a:rPr lang="tr-TR" sz="1200" b="0" i="0" u="none" strike="noStrike" kern="1200" baseline="0" dirty="0" smtClean="0">
                <a:solidFill>
                  <a:schemeClr val="tx1"/>
                </a:solidFill>
                <a:latin typeface="+mn-lt"/>
                <a:ea typeface="+mn-ea"/>
                <a:cs typeface="+mn-cs"/>
              </a:rPr>
              <a:t>a) Emzirme (Laktasyonel </a:t>
            </a:r>
            <a:r>
              <a:rPr lang="tr-TR" sz="1200" b="0" i="0" u="none" strike="noStrike" kern="1200" baseline="0" dirty="0" err="1" smtClean="0">
                <a:solidFill>
                  <a:schemeClr val="tx1"/>
                </a:solidFill>
                <a:latin typeface="+mn-lt"/>
                <a:ea typeface="+mn-ea"/>
                <a:cs typeface="+mn-cs"/>
              </a:rPr>
              <a:t>Amenore</a:t>
            </a:r>
            <a:r>
              <a:rPr lang="tr-TR" sz="1200" b="0" i="0" u="none" strike="noStrike" kern="1200" baseline="0" dirty="0" smtClean="0">
                <a:solidFill>
                  <a:schemeClr val="tx1"/>
                </a:solidFill>
                <a:latin typeface="+mn-lt"/>
                <a:ea typeface="+mn-ea"/>
                <a:cs typeface="+mn-cs"/>
              </a:rPr>
              <a:t>) Yöntemi: Emzirme </a:t>
            </a:r>
            <a:r>
              <a:rPr lang="tr-TR" sz="1200" b="0" i="0" u="none" strike="noStrike" kern="1200" baseline="0" dirty="0" err="1" smtClean="0">
                <a:solidFill>
                  <a:schemeClr val="tx1"/>
                </a:solidFill>
                <a:latin typeface="+mn-lt"/>
                <a:ea typeface="+mn-ea"/>
                <a:cs typeface="+mn-cs"/>
              </a:rPr>
              <a:t>ovulasyonu</a:t>
            </a:r>
            <a:r>
              <a:rPr lang="tr-TR" sz="1200" b="0" i="0" u="none" strike="noStrike" kern="1200" baseline="0" dirty="0" smtClean="0">
                <a:solidFill>
                  <a:schemeClr val="tx1"/>
                </a:solidFill>
                <a:latin typeface="+mn-lt"/>
                <a:ea typeface="+mn-ea"/>
                <a:cs typeface="+mn-cs"/>
              </a:rPr>
              <a:t> baskılamakta ve </a:t>
            </a:r>
            <a:r>
              <a:rPr lang="tr-TR" sz="1200" b="0" i="0" u="none" strike="noStrike" kern="1200" baseline="0" dirty="0" err="1" smtClean="0">
                <a:solidFill>
                  <a:schemeClr val="tx1"/>
                </a:solidFill>
                <a:latin typeface="+mn-lt"/>
                <a:ea typeface="+mn-ea"/>
                <a:cs typeface="+mn-cs"/>
              </a:rPr>
              <a:t>laktasyonel</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amenoreye</a:t>
            </a:r>
            <a:r>
              <a:rPr lang="tr-TR" sz="1200" b="0" i="0" u="none" strike="noStrike" kern="1200" baseline="0" dirty="0" smtClean="0">
                <a:solidFill>
                  <a:schemeClr val="tx1"/>
                </a:solidFill>
                <a:latin typeface="+mn-lt"/>
                <a:ea typeface="+mn-ea"/>
                <a:cs typeface="+mn-cs"/>
              </a:rPr>
              <a:t> (LAM) neden olmaktadır. Emziren annede meme uçları uyarılır, bu </a:t>
            </a:r>
          </a:p>
          <a:p>
            <a:r>
              <a:rPr lang="tr-TR" sz="1200" b="0" i="0" u="none" strike="noStrike" kern="1200" baseline="0" dirty="0" smtClean="0">
                <a:solidFill>
                  <a:schemeClr val="tx1"/>
                </a:solidFill>
                <a:latin typeface="+mn-lt"/>
                <a:ea typeface="+mn-ea"/>
                <a:cs typeface="+mn-cs"/>
              </a:rPr>
              <a:t>22 </a:t>
            </a:r>
          </a:p>
          <a:p>
            <a:endParaRPr lang="tr-TR" sz="1200" b="0" i="0" u="none" strike="noStrike" kern="1200" baseline="0" dirty="0" smtClean="0">
              <a:solidFill>
                <a:schemeClr val="tx1"/>
              </a:solidFill>
              <a:latin typeface="+mn-lt"/>
              <a:ea typeface="+mn-ea"/>
              <a:cs typeface="+mn-cs"/>
            </a:endParaRP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uyarı </a:t>
            </a:r>
            <a:r>
              <a:rPr lang="tr-TR" sz="1200" b="0" i="0" u="none" strike="noStrike" kern="1200" baseline="0" dirty="0" err="1" smtClean="0">
                <a:solidFill>
                  <a:schemeClr val="tx1"/>
                </a:solidFill>
                <a:latin typeface="+mn-lt"/>
                <a:ea typeface="+mn-ea"/>
                <a:cs typeface="+mn-cs"/>
              </a:rPr>
              <a:t>hipotalamusa</a:t>
            </a:r>
            <a:r>
              <a:rPr lang="tr-TR" sz="1200" b="0" i="0" u="none" strike="noStrike" kern="1200" baseline="0" dirty="0" smtClean="0">
                <a:solidFill>
                  <a:schemeClr val="tx1"/>
                </a:solidFill>
                <a:latin typeface="+mn-lt"/>
                <a:ea typeface="+mn-ea"/>
                <a:cs typeface="+mn-cs"/>
              </a:rPr>
              <a:t> ulaşır. </a:t>
            </a:r>
            <a:r>
              <a:rPr lang="tr-TR" sz="1200" b="0" i="0" u="none" strike="noStrike" kern="1200" baseline="0" dirty="0" err="1" smtClean="0">
                <a:solidFill>
                  <a:schemeClr val="tx1"/>
                </a:solidFill>
                <a:latin typeface="+mn-lt"/>
                <a:ea typeface="+mn-ea"/>
                <a:cs typeface="+mn-cs"/>
              </a:rPr>
              <a:t>Hipotalamus</a:t>
            </a:r>
            <a:r>
              <a:rPr lang="tr-TR" sz="1200" b="0" i="0" u="none" strike="noStrike" kern="1200" baseline="0" dirty="0" smtClean="0">
                <a:solidFill>
                  <a:schemeClr val="tx1"/>
                </a:solidFill>
                <a:latin typeface="+mn-lt"/>
                <a:ea typeface="+mn-ea"/>
                <a:cs typeface="+mn-cs"/>
              </a:rPr>
              <a:t>-hipofiz-</a:t>
            </a:r>
            <a:r>
              <a:rPr lang="tr-TR" sz="1200" b="0" i="0" u="none" strike="noStrike" kern="1200" baseline="0" dirty="0" err="1" smtClean="0">
                <a:solidFill>
                  <a:schemeClr val="tx1"/>
                </a:solidFill>
                <a:latin typeface="+mn-lt"/>
                <a:ea typeface="+mn-ea"/>
                <a:cs typeface="+mn-cs"/>
              </a:rPr>
              <a:t>over</a:t>
            </a:r>
            <a:r>
              <a:rPr lang="tr-TR" sz="1200" b="0" i="0" u="none" strike="noStrike" kern="1200" baseline="0" dirty="0" smtClean="0">
                <a:solidFill>
                  <a:schemeClr val="tx1"/>
                </a:solidFill>
                <a:latin typeface="+mn-lt"/>
                <a:ea typeface="+mn-ea"/>
                <a:cs typeface="+mn-cs"/>
              </a:rPr>
              <a:t> fonksiyonları baskılanır. </a:t>
            </a:r>
            <a:r>
              <a:rPr lang="tr-TR" sz="1200" b="0" i="0" u="none" strike="noStrike" kern="1200" baseline="0" dirty="0" err="1" smtClean="0">
                <a:solidFill>
                  <a:schemeClr val="tx1"/>
                </a:solidFill>
                <a:latin typeface="+mn-lt"/>
                <a:ea typeface="+mn-ea"/>
                <a:cs typeface="+mn-cs"/>
              </a:rPr>
              <a:t>Luteinizan</a:t>
            </a:r>
            <a:r>
              <a:rPr lang="tr-TR" sz="1200" b="0" i="0" u="none" strike="noStrike" kern="1200" baseline="0" dirty="0" smtClean="0">
                <a:solidFill>
                  <a:schemeClr val="tx1"/>
                </a:solidFill>
                <a:latin typeface="+mn-lt"/>
                <a:ea typeface="+mn-ea"/>
                <a:cs typeface="+mn-cs"/>
              </a:rPr>
              <a:t> hormon (LH) ve </a:t>
            </a:r>
            <a:r>
              <a:rPr lang="tr-TR" sz="1200" b="0" i="0" u="none" strike="noStrike" kern="1200" baseline="0" dirty="0" err="1" smtClean="0">
                <a:solidFill>
                  <a:schemeClr val="tx1"/>
                </a:solidFill>
                <a:latin typeface="+mn-lt"/>
                <a:ea typeface="+mn-ea"/>
                <a:cs typeface="+mn-cs"/>
              </a:rPr>
              <a:t>folikül</a:t>
            </a:r>
            <a:r>
              <a:rPr lang="tr-TR" sz="1200" b="0" i="0" u="none" strike="noStrike" kern="1200" baseline="0" dirty="0" smtClean="0">
                <a:solidFill>
                  <a:schemeClr val="tx1"/>
                </a:solidFill>
                <a:latin typeface="+mn-lt"/>
                <a:ea typeface="+mn-ea"/>
                <a:cs typeface="+mn-cs"/>
              </a:rPr>
              <a:t> uyarıcı hormonun (FSH) salgılanması azalır, böylece </a:t>
            </a:r>
            <a:r>
              <a:rPr lang="tr-TR" sz="1200" b="0" i="0" u="none" strike="noStrike" kern="1200" baseline="0" dirty="0" err="1" smtClean="0">
                <a:solidFill>
                  <a:schemeClr val="tx1"/>
                </a:solidFill>
                <a:latin typeface="+mn-lt"/>
                <a:ea typeface="+mn-ea"/>
                <a:cs typeface="+mn-cs"/>
              </a:rPr>
              <a:t>menstrüel</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siklusun</a:t>
            </a:r>
            <a:r>
              <a:rPr lang="tr-TR" sz="1200" b="0" i="0" u="none" strike="noStrike" kern="1200" baseline="0" dirty="0" smtClean="0">
                <a:solidFill>
                  <a:schemeClr val="tx1"/>
                </a:solidFill>
                <a:latin typeface="+mn-lt"/>
                <a:ea typeface="+mn-ea"/>
                <a:cs typeface="+mn-cs"/>
              </a:rPr>
              <a:t> erken başlaması önlenir. </a:t>
            </a: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Anne bebeğini ilk 6 ay hiçbir ek gıda vermeden sadece anne sütüyle beslerse</a:t>
            </a:r>
            <a:r>
              <a:rPr lang="tr-TR" sz="1200" b="0" i="0" u="sng" strike="noStrike" kern="1200" baseline="0" dirty="0" smtClean="0">
                <a:solidFill>
                  <a:schemeClr val="tx1"/>
                </a:solidFill>
                <a:latin typeface="+mn-lt"/>
                <a:ea typeface="+mn-ea"/>
                <a:cs typeface="+mn-cs"/>
              </a:rPr>
              <a:t>, emzirmenin %98 oranında gebelikten koruyucu etkisi vardır</a:t>
            </a:r>
            <a:r>
              <a:rPr lang="tr-TR" sz="1200" b="0" i="0" u="none" strike="noStrike" kern="1200" baseline="0" dirty="0" smtClean="0">
                <a:solidFill>
                  <a:schemeClr val="tx1"/>
                </a:solidFill>
                <a:latin typeface="+mn-lt"/>
                <a:ea typeface="+mn-ea"/>
                <a:cs typeface="+mn-cs"/>
              </a:rPr>
              <a:t>. Çiftlerin çoğu </a:t>
            </a:r>
            <a:r>
              <a:rPr lang="tr-TR" sz="1200" b="0" i="0" u="none" strike="noStrike" kern="1200" baseline="0" dirty="0" err="1" smtClean="0">
                <a:solidFill>
                  <a:schemeClr val="tx1"/>
                </a:solidFill>
                <a:latin typeface="+mn-lt"/>
                <a:ea typeface="+mn-ea"/>
                <a:cs typeface="+mn-cs"/>
              </a:rPr>
              <a:t>postpartum</a:t>
            </a:r>
            <a:r>
              <a:rPr lang="tr-TR" sz="1200" b="0" i="0" u="none" strike="noStrike" kern="1200" baseline="0" dirty="0" smtClean="0">
                <a:solidFill>
                  <a:schemeClr val="tx1"/>
                </a:solidFill>
                <a:latin typeface="+mn-lt"/>
                <a:ea typeface="+mn-ea"/>
                <a:cs typeface="+mn-cs"/>
              </a:rPr>
              <a:t> dönemde emzirmeye bağlı oluşan </a:t>
            </a:r>
            <a:r>
              <a:rPr lang="tr-TR" sz="1200" b="0" i="0" u="none" strike="noStrike" kern="1200" baseline="0" dirty="0" err="1" smtClean="0">
                <a:solidFill>
                  <a:schemeClr val="tx1"/>
                </a:solidFill>
                <a:latin typeface="+mn-lt"/>
                <a:ea typeface="+mn-ea"/>
                <a:cs typeface="+mn-cs"/>
              </a:rPr>
              <a:t>amenoreyi</a:t>
            </a:r>
            <a:r>
              <a:rPr lang="tr-TR" sz="1200" b="0" i="0" u="none" strike="noStrike" kern="1200" baseline="0" dirty="0" smtClean="0">
                <a:solidFill>
                  <a:schemeClr val="tx1"/>
                </a:solidFill>
                <a:latin typeface="+mn-lt"/>
                <a:ea typeface="+mn-ea"/>
                <a:cs typeface="+mn-cs"/>
              </a:rPr>
              <a:t> etkili ve </a:t>
            </a:r>
            <a:r>
              <a:rPr lang="tr-TR" sz="1200" b="0" i="0" u="none" strike="noStrike" kern="1200" baseline="0" dirty="0" err="1" smtClean="0">
                <a:solidFill>
                  <a:schemeClr val="tx1"/>
                </a:solidFill>
                <a:latin typeface="+mn-lt"/>
                <a:ea typeface="+mn-ea"/>
                <a:cs typeface="+mn-cs"/>
              </a:rPr>
              <a:t>güvenililir</a:t>
            </a:r>
            <a:r>
              <a:rPr lang="tr-TR" sz="1200" b="0" i="0" u="none" strike="noStrike" kern="1200" baseline="0" dirty="0" smtClean="0">
                <a:solidFill>
                  <a:schemeClr val="tx1"/>
                </a:solidFill>
                <a:latin typeface="+mn-lt"/>
                <a:ea typeface="+mn-ea"/>
                <a:cs typeface="+mn-cs"/>
              </a:rPr>
              <a:t> bir doğum kontrol yöntemi olarak kullanmaktadırlar (43). </a:t>
            </a:r>
          </a:p>
          <a:p>
            <a:r>
              <a:rPr lang="tr-TR" sz="1200" b="0" i="0" u="none" strike="noStrike" kern="1200" baseline="0" dirty="0" smtClean="0">
                <a:solidFill>
                  <a:schemeClr val="tx1"/>
                </a:solidFill>
                <a:latin typeface="+mn-lt"/>
                <a:ea typeface="+mn-ea"/>
                <a:cs typeface="+mn-cs"/>
              </a:rPr>
              <a:t>Emzirmeyen kadınlarda </a:t>
            </a:r>
            <a:r>
              <a:rPr lang="tr-TR" sz="1200" b="0" i="0" u="none" strike="noStrike" kern="1200" baseline="0" dirty="0" err="1" smtClean="0">
                <a:solidFill>
                  <a:schemeClr val="tx1"/>
                </a:solidFill>
                <a:latin typeface="+mn-lt"/>
                <a:ea typeface="+mn-ea"/>
                <a:cs typeface="+mn-cs"/>
              </a:rPr>
              <a:t>ovulasyonun</a:t>
            </a:r>
            <a:r>
              <a:rPr lang="tr-TR" sz="1200" b="0" i="0" u="none" strike="noStrike" kern="1200" baseline="0" dirty="0" smtClean="0">
                <a:solidFill>
                  <a:schemeClr val="tx1"/>
                </a:solidFill>
                <a:latin typeface="+mn-lt"/>
                <a:ea typeface="+mn-ea"/>
                <a:cs typeface="+mn-cs"/>
              </a:rPr>
              <a:t> en erken 25. günde, ortalama 45-94. günler arasında başladığı belirtilmektedir. </a:t>
            </a:r>
            <a:r>
              <a:rPr lang="tr-TR" sz="1200" b="0" i="0" u="none" strike="noStrike" kern="1200" baseline="0" dirty="0" err="1" smtClean="0">
                <a:solidFill>
                  <a:schemeClr val="tx1"/>
                </a:solidFill>
                <a:latin typeface="+mn-lt"/>
                <a:ea typeface="+mn-ea"/>
                <a:cs typeface="+mn-cs"/>
              </a:rPr>
              <a:t>Ovulasyon</a:t>
            </a:r>
            <a:r>
              <a:rPr lang="tr-TR" sz="1200" b="0" i="0" u="none" strike="noStrike" kern="1200" baseline="0" dirty="0" smtClean="0">
                <a:solidFill>
                  <a:schemeClr val="tx1"/>
                </a:solidFill>
                <a:latin typeface="+mn-lt"/>
                <a:ea typeface="+mn-ea"/>
                <a:cs typeface="+mn-cs"/>
              </a:rPr>
              <a:t> emziren kadınların %18’inde doğumdan sonraki 3. ayda başlar</a:t>
            </a:r>
            <a:r>
              <a:rPr lang="tr-TR" sz="1200" b="0" i="0" u="sng" strike="noStrike" kern="1200" baseline="0" dirty="0" smtClean="0">
                <a:solidFill>
                  <a:schemeClr val="tx1"/>
                </a:solidFill>
                <a:latin typeface="+mn-lt"/>
                <a:ea typeface="+mn-ea"/>
                <a:cs typeface="+mn-cs"/>
              </a:rPr>
              <a:t>. Doğum yapan her kadının, lohusalık sürecinin sona erdiği 6. haftadan itibaren, emzirmeyen kadınların ise doğum sonrası 3. haftadan itibaren etkili bir </a:t>
            </a:r>
            <a:r>
              <a:rPr lang="tr-TR" sz="1200" b="0" i="0" u="sng" strike="noStrike" kern="1200" baseline="0" dirty="0" err="1" smtClean="0">
                <a:solidFill>
                  <a:schemeClr val="tx1"/>
                </a:solidFill>
                <a:latin typeface="+mn-lt"/>
                <a:ea typeface="+mn-ea"/>
                <a:cs typeface="+mn-cs"/>
              </a:rPr>
              <a:t>kontraseptif</a:t>
            </a:r>
            <a:r>
              <a:rPr lang="tr-TR" sz="1200" b="0" i="0" u="sng" strike="noStrike" kern="1200" baseline="0" dirty="0" smtClean="0">
                <a:solidFill>
                  <a:schemeClr val="tx1"/>
                </a:solidFill>
                <a:latin typeface="+mn-lt"/>
                <a:ea typeface="+mn-ea"/>
                <a:cs typeface="+mn-cs"/>
              </a:rPr>
              <a:t> yöntemle gebelikten korunmaya başlamalıdır </a:t>
            </a:r>
          </a:p>
          <a:p>
            <a:r>
              <a:rPr lang="tr-TR" sz="1200" b="0" i="0" u="none" strike="noStrike" kern="1200" baseline="0" dirty="0" smtClean="0">
                <a:solidFill>
                  <a:schemeClr val="tx1"/>
                </a:solidFill>
                <a:latin typeface="+mn-lt"/>
                <a:ea typeface="+mn-ea"/>
                <a:cs typeface="+mn-cs"/>
              </a:rPr>
              <a:t>Gebeliği önlemede LAM yönteminin etkili olabilmesi için gerekli koşullar: </a:t>
            </a:r>
          </a:p>
          <a:p>
            <a:r>
              <a:rPr lang="tr-TR" sz="1200" b="0" i="0" u="none" strike="noStrike" kern="1200" baseline="0" dirty="0" smtClean="0">
                <a:solidFill>
                  <a:schemeClr val="tx1"/>
                </a:solidFill>
                <a:latin typeface="+mn-lt"/>
                <a:ea typeface="+mn-ea"/>
                <a:cs typeface="+mn-cs"/>
              </a:rPr>
              <a:t>• Bebeğin beslenmesinin en az %85’inin gece ve gündüz düzenli emzirme ile sağlanması </a:t>
            </a:r>
          </a:p>
          <a:p>
            <a:r>
              <a:rPr lang="sv-SE" sz="1200" b="0" i="0" u="none" strike="noStrike" kern="1200" baseline="0" dirty="0" smtClean="0">
                <a:solidFill>
                  <a:schemeClr val="tx1"/>
                </a:solidFill>
                <a:latin typeface="+mn-lt"/>
                <a:ea typeface="+mn-ea"/>
                <a:cs typeface="+mn-cs"/>
              </a:rPr>
              <a:t>• Annenin henüz adet görmemiş olması </a:t>
            </a:r>
          </a:p>
          <a:p>
            <a:r>
              <a:rPr lang="tr-TR" sz="1200" b="0" i="0" u="none" strike="noStrike" kern="1200" baseline="0" dirty="0" smtClean="0">
                <a:solidFill>
                  <a:schemeClr val="tx1"/>
                </a:solidFill>
                <a:latin typeface="+mn-lt"/>
                <a:ea typeface="+mn-ea"/>
                <a:cs typeface="+mn-cs"/>
              </a:rPr>
              <a:t>• Bebeğin 6 aylıktan küçük olması </a:t>
            </a:r>
          </a:p>
          <a:p>
            <a:r>
              <a:rPr lang="tr-TR" sz="1200" b="0" i="0" u="none" strike="noStrike" kern="1200" baseline="0" dirty="0" smtClean="0">
                <a:solidFill>
                  <a:schemeClr val="tx1"/>
                </a:solidFill>
                <a:latin typeface="+mn-lt"/>
                <a:ea typeface="+mn-ea"/>
                <a:cs typeface="+mn-cs"/>
              </a:rPr>
              <a:t>• Bebeğin gece ve gündüz sık aralarla (günde en az 6-10 kez; gündüz en az 4 saatte bir gece 6 saatte bir emzirilmesi) ve her bir beslenme için sürenin en az 5 dakika olması </a:t>
            </a:r>
          </a:p>
          <a:p>
            <a:r>
              <a:rPr lang="tr-TR" sz="1200" b="0" i="0" u="none" strike="noStrike" kern="1200" baseline="0" dirty="0" smtClean="0">
                <a:solidFill>
                  <a:schemeClr val="tx1"/>
                </a:solidFill>
                <a:latin typeface="+mn-lt"/>
                <a:ea typeface="+mn-ea"/>
                <a:cs typeface="+mn-cs"/>
              </a:rPr>
              <a:t>• Biberonun hiç kullanılmaması, sık emzirmenin sağlanamadığı durumlarda memelerin pompa ile boşaltılması </a:t>
            </a:r>
          </a:p>
          <a:p>
            <a:r>
              <a:rPr lang="tr-TR" sz="1200" b="0" i="0" u="none" strike="noStrike" kern="1200" baseline="0" dirty="0" smtClean="0">
                <a:solidFill>
                  <a:schemeClr val="tx1"/>
                </a:solidFill>
                <a:latin typeface="+mn-lt"/>
                <a:ea typeface="+mn-ea"/>
                <a:cs typeface="+mn-cs"/>
              </a:rPr>
              <a:t>Bu koşullar sağlandığı takdirde LAM için gebelik riski % 2 ye düşmektedir (45, 46 </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92</a:t>
            </a:fld>
            <a:endParaRPr lang="tr-TR"/>
          </a:p>
        </p:txBody>
      </p:sp>
    </p:spTree>
    <p:extLst>
      <p:ext uri="{BB962C8B-B14F-4D97-AF65-F5344CB8AC3E}">
        <p14:creationId xmlns:p14="http://schemas.microsoft.com/office/powerpoint/2010/main" val="372199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KOK’ler</a:t>
            </a:r>
            <a:r>
              <a:rPr lang="tr-TR" dirty="0" smtClean="0"/>
              <a:t> </a:t>
            </a:r>
            <a:r>
              <a:rPr lang="tr-TR" dirty="0" err="1" smtClean="0"/>
              <a:t>primer</a:t>
            </a:r>
            <a:r>
              <a:rPr lang="tr-TR" dirty="0" smtClean="0"/>
              <a:t> olarak </a:t>
            </a:r>
            <a:r>
              <a:rPr lang="tr-TR" dirty="0" err="1" smtClean="0"/>
              <a:t>gonadotropin</a:t>
            </a:r>
            <a:r>
              <a:rPr lang="tr-TR" dirty="0" smtClean="0"/>
              <a:t> salınımını baskılarlar; böylece</a:t>
            </a:r>
          </a:p>
          <a:p>
            <a:r>
              <a:rPr lang="tr-TR" dirty="0" err="1" smtClean="0"/>
              <a:t>folikül</a:t>
            </a:r>
            <a:r>
              <a:rPr lang="tr-TR" dirty="0" smtClean="0"/>
              <a:t> olgunlaşması, </a:t>
            </a:r>
            <a:r>
              <a:rPr lang="tr-TR" dirty="0" err="1" smtClean="0"/>
              <a:t>preovulatuar</a:t>
            </a:r>
            <a:r>
              <a:rPr lang="tr-TR" dirty="0" smtClean="0"/>
              <a:t> </a:t>
            </a:r>
            <a:r>
              <a:rPr lang="tr-TR" dirty="0" err="1" smtClean="0"/>
              <a:t>luteinizan</a:t>
            </a:r>
            <a:r>
              <a:rPr lang="tr-TR" dirty="0" smtClean="0"/>
              <a:t> hormon artışı ve </a:t>
            </a:r>
            <a:r>
              <a:rPr lang="tr-TR" dirty="0" err="1" smtClean="0"/>
              <a:t>ovülasyon</a:t>
            </a:r>
            <a:endParaRPr lang="tr-TR" dirty="0" smtClean="0"/>
          </a:p>
          <a:p>
            <a:r>
              <a:rPr lang="tr-TR" dirty="0" smtClean="0"/>
              <a:t>engellenir. Ek olarak sentetik </a:t>
            </a:r>
            <a:r>
              <a:rPr lang="tr-TR" dirty="0" err="1" smtClean="0"/>
              <a:t>servikal</a:t>
            </a:r>
            <a:r>
              <a:rPr lang="tr-TR" dirty="0" smtClean="0"/>
              <a:t> mukusu, </a:t>
            </a:r>
            <a:r>
              <a:rPr lang="tr-TR" dirty="0" err="1" smtClean="0"/>
              <a:t>tubuler</a:t>
            </a:r>
            <a:r>
              <a:rPr lang="tr-TR" dirty="0" smtClean="0"/>
              <a:t> fonksiyonu ve</a:t>
            </a:r>
          </a:p>
          <a:p>
            <a:r>
              <a:rPr lang="tr-TR" dirty="0" err="1" smtClean="0"/>
              <a:t>endometriyumu</a:t>
            </a:r>
            <a:r>
              <a:rPr lang="tr-TR" dirty="0" smtClean="0"/>
              <a:t> da etkilerler.27 </a:t>
            </a:r>
            <a:r>
              <a:rPr lang="tr-TR" dirty="0" err="1" smtClean="0"/>
              <a:t>Servikal</a:t>
            </a:r>
            <a:r>
              <a:rPr lang="tr-TR" dirty="0" smtClean="0"/>
              <a:t> mukusun </a:t>
            </a:r>
            <a:r>
              <a:rPr lang="tr-TR" dirty="0" err="1" smtClean="0"/>
              <a:t>vizközleşmesiyle</a:t>
            </a:r>
            <a:r>
              <a:rPr lang="tr-TR" dirty="0" smtClean="0"/>
              <a:t> sperm</a:t>
            </a:r>
          </a:p>
          <a:p>
            <a:r>
              <a:rPr lang="tr-TR" dirty="0" smtClean="0"/>
              <a:t>transportunu bloke eder, </a:t>
            </a:r>
            <a:r>
              <a:rPr lang="tr-TR" dirty="0" err="1" smtClean="0"/>
              <a:t>fallop</a:t>
            </a:r>
            <a:r>
              <a:rPr lang="tr-TR" dirty="0" smtClean="0"/>
              <a:t> kanallarının </a:t>
            </a:r>
            <a:r>
              <a:rPr lang="tr-TR" dirty="0" err="1" smtClean="0"/>
              <a:t>sekresyon</a:t>
            </a:r>
            <a:r>
              <a:rPr lang="tr-TR" dirty="0" smtClean="0"/>
              <a:t> ve </a:t>
            </a:r>
            <a:r>
              <a:rPr lang="tr-TR" dirty="0" err="1" smtClean="0"/>
              <a:t>peristaltizmini</a:t>
            </a:r>
            <a:endParaRPr lang="tr-TR" dirty="0" smtClean="0"/>
          </a:p>
          <a:p>
            <a:r>
              <a:rPr lang="tr-TR" dirty="0" smtClean="0"/>
              <a:t>etkileyerek </a:t>
            </a:r>
            <a:r>
              <a:rPr lang="tr-TR" dirty="0" err="1" smtClean="0"/>
              <a:t>ovum</a:t>
            </a:r>
            <a:r>
              <a:rPr lang="tr-TR" dirty="0" smtClean="0"/>
              <a:t> ve sperm transportunu güçleştirir ve </a:t>
            </a:r>
            <a:r>
              <a:rPr lang="tr-TR" dirty="0" err="1" smtClean="0"/>
              <a:t>endometriyal</a:t>
            </a:r>
            <a:r>
              <a:rPr lang="tr-TR" dirty="0" smtClean="0"/>
              <a:t> </a:t>
            </a:r>
            <a:r>
              <a:rPr lang="tr-TR" dirty="0" err="1" smtClean="0"/>
              <a:t>atrofi</a:t>
            </a:r>
            <a:endParaRPr lang="tr-TR" dirty="0" smtClean="0"/>
          </a:p>
          <a:p>
            <a:r>
              <a:rPr lang="tr-TR" dirty="0" smtClean="0"/>
              <a:t>ile </a:t>
            </a:r>
            <a:r>
              <a:rPr lang="tr-TR" dirty="0" err="1" smtClean="0"/>
              <a:t>implantasyonu</a:t>
            </a:r>
            <a:r>
              <a:rPr lang="tr-TR" dirty="0" smtClean="0"/>
              <a:t> engellerler.31</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17</a:t>
            </a:fld>
            <a:endParaRPr lang="tr-TR"/>
          </a:p>
        </p:txBody>
      </p:sp>
    </p:spTree>
    <p:extLst>
      <p:ext uri="{BB962C8B-B14F-4D97-AF65-F5344CB8AC3E}">
        <p14:creationId xmlns:p14="http://schemas.microsoft.com/office/powerpoint/2010/main" val="3782157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1-Takvim yöntemi: Bir adetin ilk günü ile sonraki adetin ilk günü arasındaki süre kadının adet döngüsüdür (çoğu kadında bu süre 28 gündür). Bu süre hesaplandıktan sonra bulunan rakamdan 14 gün çıkarılır ve bu şekilde ortaya çıkan rakam bize adetin birinci gününden itibaren hesaplanmak koşuluyla yumurtlamanın olacağı tarihi verir. Bu tarihten 5 gün öncesi ve 2 gün sonrası kadının gebe kalmaya en elverişli olduğu günler olarak kabul edilir. Bu günler içinde ya ilişkiden kaçınmak ya da tam koruyucu olmasa da prezervatif gibi gebeliği önleyecek bir yöntem kullanmak gerekir. Takvim yönteminin tam olarak başarılı olamamasının en önemli nedeni adetleri tümüyle düzenli olsa da bir kadında yumurtlamanın her ay aynı güne denk gelemeyebileceğidir </a:t>
            </a:r>
          </a:p>
          <a:p>
            <a:endParaRPr lang="tr-TR" dirty="0" smtClean="0"/>
          </a:p>
          <a:p>
            <a:endParaRPr lang="tr-TR" dirty="0" smtClean="0"/>
          </a:p>
          <a:p>
            <a:r>
              <a:rPr lang="tr-TR" dirty="0" smtClean="0"/>
              <a:t>2-Geri Çekme (</a:t>
            </a:r>
            <a:r>
              <a:rPr lang="tr-TR" dirty="0" err="1" smtClean="0"/>
              <a:t>Koitus</a:t>
            </a:r>
            <a:r>
              <a:rPr lang="tr-TR" dirty="0" smtClean="0"/>
              <a:t> </a:t>
            </a:r>
            <a:r>
              <a:rPr lang="tr-TR" dirty="0" err="1" smtClean="0"/>
              <a:t>İnterruptus</a:t>
            </a:r>
            <a:r>
              <a:rPr lang="tr-TR" dirty="0" smtClean="0"/>
              <a:t>) Yöntemi</a:t>
            </a:r>
          </a:p>
          <a:p>
            <a:r>
              <a:rPr lang="tr-TR" dirty="0" smtClean="0"/>
              <a:t>Geri çekme, penisin </a:t>
            </a:r>
            <a:r>
              <a:rPr lang="tr-TR" dirty="0" err="1" smtClean="0"/>
              <a:t>ejekülasyondan</a:t>
            </a:r>
            <a:r>
              <a:rPr lang="tr-TR" dirty="0" smtClean="0"/>
              <a:t> hemen önce </a:t>
            </a:r>
            <a:r>
              <a:rPr lang="tr-TR" dirty="0" err="1" smtClean="0"/>
              <a:t>vajenden</a:t>
            </a:r>
            <a:r>
              <a:rPr lang="tr-TR" dirty="0" smtClean="0"/>
              <a:t> geri çekilmesidir. Halk arasında çekilme, dışarı boşalma, erkeğin korunması gibi birçok isim verilmiştir (28).</a:t>
            </a:r>
          </a:p>
          <a:p>
            <a:r>
              <a:rPr lang="tr-TR" dirty="0" smtClean="0"/>
              <a:t>Geri çekme yönteminin avantajları:</a:t>
            </a:r>
          </a:p>
          <a:p>
            <a:r>
              <a:rPr lang="tr-TR" dirty="0" smtClean="0"/>
              <a:t>• Kullanan kişiler yöntemin güvenilir olduğunu düşünürler.</a:t>
            </a:r>
          </a:p>
          <a:p>
            <a:r>
              <a:rPr lang="tr-TR" dirty="0" smtClean="0"/>
              <a:t>• Gebelik istendiği taktirde yöntem kolayca bırakılabilir.</a:t>
            </a:r>
          </a:p>
          <a:p>
            <a:r>
              <a:rPr lang="tr-TR" dirty="0" smtClean="0"/>
              <a:t>• Yan etkisinin bulunmamaktadır.</a:t>
            </a:r>
          </a:p>
          <a:p>
            <a:r>
              <a:rPr lang="tr-TR" dirty="0" smtClean="0"/>
              <a:t>• </a:t>
            </a:r>
            <a:r>
              <a:rPr lang="tr-TR" dirty="0" err="1" smtClean="0"/>
              <a:t>Menstrüel</a:t>
            </a:r>
            <a:r>
              <a:rPr lang="tr-TR" dirty="0" smtClean="0"/>
              <a:t> </a:t>
            </a:r>
            <a:r>
              <a:rPr lang="tr-TR" dirty="0" err="1" smtClean="0"/>
              <a:t>siklusla</a:t>
            </a:r>
            <a:r>
              <a:rPr lang="tr-TR" dirty="0" smtClean="0"/>
              <a:t> ilişkili değildir.</a:t>
            </a:r>
          </a:p>
          <a:p>
            <a:r>
              <a:rPr lang="tr-TR" dirty="0" smtClean="0"/>
              <a:t>• Gelecekteki </a:t>
            </a:r>
            <a:r>
              <a:rPr lang="tr-TR" dirty="0" err="1" smtClean="0"/>
              <a:t>fertiliteyi</a:t>
            </a:r>
            <a:r>
              <a:rPr lang="tr-TR" dirty="0" smtClean="0"/>
              <a:t> etkilemez.</a:t>
            </a:r>
          </a:p>
          <a:p>
            <a:r>
              <a:rPr lang="tr-TR" dirty="0" smtClean="0"/>
              <a:t>• Dini inançları olan insanların da kabul ettiği bir yöntemdir. Müslüman ülkelerde, geri çekme yönteminin dini açıdan uygun bir yöntem olarak düşünülmesi daha çok tercih edilmesini etkileyebilmektedir.</a:t>
            </a:r>
          </a:p>
          <a:p>
            <a:r>
              <a:rPr lang="tr-TR" dirty="0" smtClean="0"/>
              <a:t>• Maliyeti yoktur (28, 49).</a:t>
            </a:r>
          </a:p>
          <a:p>
            <a:r>
              <a:rPr lang="tr-TR" dirty="0" smtClean="0"/>
              <a:t>Geri çekme yönteminin dezavantajları:</a:t>
            </a:r>
          </a:p>
          <a:p>
            <a:r>
              <a:rPr lang="tr-TR" dirty="0" smtClean="0"/>
              <a:t>• </a:t>
            </a:r>
            <a:r>
              <a:rPr lang="tr-TR" dirty="0" err="1" smtClean="0"/>
              <a:t>Ejekülasyondan</a:t>
            </a:r>
            <a:r>
              <a:rPr lang="tr-TR" dirty="0" smtClean="0"/>
              <a:t> önce bir miktar </a:t>
            </a:r>
            <a:r>
              <a:rPr lang="tr-TR" dirty="0" err="1" smtClean="0"/>
              <a:t>seminal</a:t>
            </a:r>
            <a:r>
              <a:rPr lang="tr-TR" dirty="0" smtClean="0"/>
              <a:t> sıvı </a:t>
            </a:r>
            <a:r>
              <a:rPr lang="tr-TR" dirty="0" err="1" smtClean="0"/>
              <a:t>vajene</a:t>
            </a:r>
            <a:r>
              <a:rPr lang="tr-TR" dirty="0" smtClean="0"/>
              <a:t> kaçabilir. Kişilerin otokontrolü ilişkiye ara vermede her daim yeterli olmayabilir.</a:t>
            </a:r>
          </a:p>
          <a:p>
            <a:r>
              <a:rPr lang="tr-TR" dirty="0" smtClean="0"/>
              <a:t>Sürekli kullanıldığında kadınlarda cinsel yönden doyumsuzluk ve ruhsal gerginliğe yol açabilir. Cinsel ilişkinin yarıda kesilmesi eşlerin cinsel tatminini azaltabilir.</a:t>
            </a:r>
          </a:p>
          <a:p>
            <a:r>
              <a:rPr lang="tr-TR" dirty="0" smtClean="0"/>
              <a:t>• CYBH’ları önlemez.</a:t>
            </a:r>
          </a:p>
          <a:p>
            <a:r>
              <a:rPr lang="tr-TR" dirty="0" smtClean="0"/>
              <a:t>• Güvenilir bir yöntem değildir (28).</a:t>
            </a:r>
          </a:p>
          <a:p>
            <a:r>
              <a:rPr lang="tr-TR" dirty="0" smtClean="0"/>
              <a:t>Geleneksel aile planlaması yöntemleri içinde en çok tercih edilen yöntem geri çekmedir. Geri çekilme yöntemi halen halk arasında etkili bir aile planlaması yöntemi olarak kabul edilmektedir ve istenmeyen gebeliklere yol açsa bile, ailelerin yönteme yönelik tutum ve davranışlarında herhangi bir değişiklik yoktur</a:t>
            </a:r>
          </a:p>
          <a:p>
            <a:endParaRPr lang="tr-TR" dirty="0" smtClean="0"/>
          </a:p>
          <a:p>
            <a:r>
              <a:rPr lang="tr-TR" dirty="0" err="1" smtClean="0"/>
              <a:t>Vajenin</a:t>
            </a:r>
            <a:r>
              <a:rPr lang="tr-TR" dirty="0" smtClean="0"/>
              <a:t> içini hortum, parmak veya bez kullanarak basınçlı su ya da başka bir sıvı ile yıkamak anlamına gelmektedir. Vajinal duş, cinsel birliktelikten sonra </a:t>
            </a:r>
            <a:r>
              <a:rPr lang="tr-TR" dirty="0" err="1" smtClean="0"/>
              <a:t>vajenin</a:t>
            </a:r>
            <a:r>
              <a:rPr lang="tr-TR" dirty="0" smtClean="0"/>
              <a:t> içinde kaldığı düşünülen meni ve diğer maddeleri, adet döneminden sonra ise kanı temizlemek için yapılmaktadır. Ancak bu dönemlerde yapılan vajinal yıkama enfeksiyon riskini artırmaktadır. Kadınların vajinal duş alışkanlığı bölgesel olarak farklılık gösterebilirken kadınlar genellikle daha temiz hissetmek için, vajinal kokuyu engellemek için, vajinal enfeksiyonu tedavi etmek için, gebelikten korunmak için ya da boy abdestinden sonra vajinal duş yapılmasının gerekli olduğunu düşündükleri için vajinal yıkama yapmaktadırlar (50). Vajinal duşun yol açtığı sağlık riskleri şunlardır: • Bakteriyel </a:t>
            </a:r>
            <a:r>
              <a:rPr lang="tr-TR" dirty="0" err="1" smtClean="0"/>
              <a:t>vajinozis</a:t>
            </a:r>
            <a:r>
              <a:rPr lang="tr-TR" dirty="0" smtClean="0"/>
              <a:t> • CYBH ve HIV • </a:t>
            </a:r>
            <a:r>
              <a:rPr lang="tr-TR" dirty="0" err="1" smtClean="0"/>
              <a:t>Pelvik</a:t>
            </a:r>
            <a:r>
              <a:rPr lang="tr-TR" dirty="0" smtClean="0"/>
              <a:t> </a:t>
            </a:r>
            <a:r>
              <a:rPr lang="tr-TR" dirty="0" err="1" smtClean="0"/>
              <a:t>inflamatuar</a:t>
            </a:r>
            <a:r>
              <a:rPr lang="tr-TR" dirty="0" smtClean="0"/>
              <a:t> hastalık • </a:t>
            </a:r>
            <a:r>
              <a:rPr lang="tr-TR" dirty="0" err="1" smtClean="0"/>
              <a:t>Ektopik</a:t>
            </a:r>
            <a:r>
              <a:rPr lang="tr-TR" dirty="0" smtClean="0"/>
              <a:t> gebelik • </a:t>
            </a:r>
            <a:r>
              <a:rPr lang="tr-TR" dirty="0" err="1" smtClean="0"/>
              <a:t>İnfertilite</a:t>
            </a:r>
            <a:r>
              <a:rPr lang="tr-TR" dirty="0" smtClean="0"/>
              <a:t> • </a:t>
            </a:r>
            <a:r>
              <a:rPr lang="tr-TR" dirty="0" err="1" smtClean="0"/>
              <a:t>Preterm</a:t>
            </a:r>
            <a:r>
              <a:rPr lang="tr-TR" dirty="0" smtClean="0"/>
              <a:t> doğum ve </a:t>
            </a:r>
            <a:r>
              <a:rPr lang="tr-TR" dirty="0" err="1" smtClean="0"/>
              <a:t>intrauterin</a:t>
            </a:r>
            <a:r>
              <a:rPr lang="tr-TR" dirty="0" smtClean="0"/>
              <a:t> gelişme geriliği • </a:t>
            </a:r>
            <a:r>
              <a:rPr lang="tr-TR" dirty="0" err="1" smtClean="0"/>
              <a:t>Servikal</a:t>
            </a:r>
            <a:r>
              <a:rPr lang="tr-TR" dirty="0" smtClean="0"/>
              <a:t> kanser (</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93</a:t>
            </a:fld>
            <a:endParaRPr lang="tr-TR"/>
          </a:p>
        </p:txBody>
      </p:sp>
    </p:spTree>
    <p:extLst>
      <p:ext uri="{BB962C8B-B14F-4D97-AF65-F5344CB8AC3E}">
        <p14:creationId xmlns:p14="http://schemas.microsoft.com/office/powerpoint/2010/main" val="102804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Sağlıklı olan ve </a:t>
            </a:r>
            <a:r>
              <a:rPr lang="tr-TR" dirty="0" err="1" smtClean="0"/>
              <a:t>kontrasepsiyon</a:t>
            </a:r>
            <a:r>
              <a:rPr lang="tr-TR" dirty="0" smtClean="0"/>
              <a:t> isteyen tüm kadınlar (</a:t>
            </a:r>
            <a:r>
              <a:rPr lang="tr-TR" dirty="0" err="1" smtClean="0"/>
              <a:t>nullipar</a:t>
            </a:r>
            <a:r>
              <a:rPr lang="tr-TR" dirty="0" smtClean="0"/>
              <a:t> veya</a:t>
            </a:r>
          </a:p>
          <a:p>
            <a:r>
              <a:rPr lang="tr-TR" dirty="0" err="1" smtClean="0"/>
              <a:t>multipar</a:t>
            </a:r>
            <a:r>
              <a:rPr lang="tr-TR" dirty="0" smtClean="0"/>
              <a:t>), </a:t>
            </a:r>
            <a:r>
              <a:rPr lang="tr-TR" dirty="0" err="1" smtClean="0"/>
              <a:t>menarştan</a:t>
            </a:r>
            <a:r>
              <a:rPr lang="tr-TR" dirty="0" smtClean="0"/>
              <a:t> menopoza dek her yaşta kombine oral </a:t>
            </a:r>
            <a:r>
              <a:rPr lang="tr-TR" dirty="0" err="1" smtClean="0"/>
              <a:t>kontraseptifleri</a:t>
            </a:r>
            <a:endParaRPr lang="tr-TR" dirty="0" smtClean="0"/>
          </a:p>
          <a:p>
            <a:r>
              <a:rPr lang="tr-TR" dirty="0" smtClean="0"/>
              <a:t>kullanabilirler. Bu yöntemle </a:t>
            </a:r>
            <a:r>
              <a:rPr lang="tr-TR" dirty="0" err="1" smtClean="0"/>
              <a:t>KOK’lerin</a:t>
            </a:r>
            <a:r>
              <a:rPr lang="tr-TR" dirty="0" smtClean="0"/>
              <a:t> </a:t>
            </a:r>
            <a:r>
              <a:rPr lang="tr-TR" dirty="0" err="1" smtClean="0"/>
              <a:t>kontrasepsiyon</a:t>
            </a:r>
            <a:r>
              <a:rPr lang="tr-TR" dirty="0" smtClean="0"/>
              <a:t> dışı yararlarıyla ek</a:t>
            </a:r>
          </a:p>
          <a:p>
            <a:r>
              <a:rPr lang="tr-TR" dirty="0" smtClean="0"/>
              <a:t>avantaj sağlanabilir. Cinsel ilişkiyle bulaşan hastalık riski taşıyan kadınların</a:t>
            </a:r>
          </a:p>
          <a:p>
            <a:r>
              <a:rPr lang="tr-TR" dirty="0" smtClean="0"/>
              <a:t>ek olarak kondom kullanmaları önerilir</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18</a:t>
            </a:fld>
            <a:endParaRPr lang="tr-TR"/>
          </a:p>
        </p:txBody>
      </p:sp>
    </p:spTree>
    <p:extLst>
      <p:ext uri="{BB962C8B-B14F-4D97-AF65-F5344CB8AC3E}">
        <p14:creationId xmlns:p14="http://schemas.microsoft.com/office/powerpoint/2010/main" val="197169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Kombine oral </a:t>
            </a:r>
            <a:r>
              <a:rPr lang="tr-TR" dirty="0" err="1" smtClean="0"/>
              <a:t>kontraseptifler</a:t>
            </a:r>
            <a:r>
              <a:rPr lang="tr-TR" dirty="0" smtClean="0"/>
              <a:t> bırakıldıktan sonra doğurganlık olumsuz</a:t>
            </a:r>
          </a:p>
          <a:p>
            <a:r>
              <a:rPr lang="tr-TR" dirty="0" smtClean="0"/>
              <a:t>olarak etkilenmez. Bırakıldıktan sonraki gebelik oranları 6 ay içinde %83, 1</a:t>
            </a:r>
          </a:p>
          <a:p>
            <a:r>
              <a:rPr lang="tr-TR" dirty="0" smtClean="0"/>
              <a:t>yıl içinde %94 olarak saptanmıştır. Bu oranlar bariyer metoduna benzerdir.19</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19</a:t>
            </a:fld>
            <a:endParaRPr lang="tr-TR"/>
          </a:p>
        </p:txBody>
      </p:sp>
    </p:spTree>
    <p:extLst>
      <p:ext uri="{BB962C8B-B14F-4D97-AF65-F5344CB8AC3E}">
        <p14:creationId xmlns:p14="http://schemas.microsoft.com/office/powerpoint/2010/main" val="88323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a:t>
            </a:r>
            <a:r>
              <a:rPr lang="tr-TR" dirty="0" err="1" smtClean="0"/>
              <a:t>Siklus</a:t>
            </a:r>
            <a:r>
              <a:rPr lang="tr-TR" dirty="0" smtClean="0"/>
              <a:t> regülasyonu</a:t>
            </a:r>
          </a:p>
          <a:p>
            <a:r>
              <a:rPr lang="tr-TR" dirty="0" smtClean="0"/>
              <a:t>• </a:t>
            </a:r>
            <a:r>
              <a:rPr lang="tr-TR" dirty="0" err="1" smtClean="0"/>
              <a:t>Menstrüel</a:t>
            </a:r>
            <a:r>
              <a:rPr lang="tr-TR" dirty="0" smtClean="0"/>
              <a:t> kan kaybında, </a:t>
            </a:r>
            <a:r>
              <a:rPr lang="tr-TR" dirty="0" err="1" smtClean="0"/>
              <a:t>polimenore</a:t>
            </a:r>
            <a:r>
              <a:rPr lang="tr-TR" dirty="0" smtClean="0"/>
              <a:t> ve </a:t>
            </a:r>
            <a:r>
              <a:rPr lang="tr-TR" dirty="0" err="1" smtClean="0"/>
              <a:t>menorajide</a:t>
            </a:r>
            <a:r>
              <a:rPr lang="tr-TR" dirty="0" smtClean="0"/>
              <a:t> azalma</a:t>
            </a:r>
          </a:p>
          <a:p>
            <a:r>
              <a:rPr lang="tr-TR" dirty="0" smtClean="0"/>
              <a:t>• </a:t>
            </a:r>
            <a:r>
              <a:rPr lang="tr-TR" dirty="0" err="1" smtClean="0"/>
              <a:t>Dismenorede</a:t>
            </a:r>
            <a:r>
              <a:rPr lang="tr-TR" dirty="0" smtClean="0"/>
              <a:t> azalma</a:t>
            </a:r>
          </a:p>
          <a:p>
            <a:r>
              <a:rPr lang="tr-TR" dirty="0" smtClean="0"/>
              <a:t>• </a:t>
            </a:r>
            <a:r>
              <a:rPr lang="tr-TR" dirty="0" err="1" smtClean="0"/>
              <a:t>Premenstrüel</a:t>
            </a:r>
            <a:r>
              <a:rPr lang="tr-TR" dirty="0" smtClean="0"/>
              <a:t> sendromda azalma</a:t>
            </a:r>
          </a:p>
          <a:p>
            <a:r>
              <a:rPr lang="tr-TR" dirty="0" smtClean="0"/>
              <a:t>• </a:t>
            </a:r>
            <a:r>
              <a:rPr lang="tr-TR" dirty="0" err="1" smtClean="0"/>
              <a:t>Perimenopozal</a:t>
            </a:r>
            <a:r>
              <a:rPr lang="tr-TR" dirty="0" smtClean="0"/>
              <a:t> semptomlarda azalma</a:t>
            </a:r>
          </a:p>
          <a:p>
            <a:r>
              <a:rPr lang="tr-TR" dirty="0" smtClean="0"/>
              <a:t>• </a:t>
            </a:r>
            <a:r>
              <a:rPr lang="tr-TR" dirty="0" err="1" smtClean="0"/>
              <a:t>Menstrüel</a:t>
            </a:r>
            <a:r>
              <a:rPr lang="tr-TR" dirty="0" smtClean="0"/>
              <a:t> migrenin engellenmesi</a:t>
            </a:r>
          </a:p>
          <a:p>
            <a:r>
              <a:rPr lang="tr-TR" dirty="0" smtClean="0"/>
              <a:t>• Kemik mineral yoğunluğunda artış</a:t>
            </a:r>
          </a:p>
          <a:p>
            <a:r>
              <a:rPr lang="tr-TR" dirty="0" smtClean="0"/>
              <a:t>• </a:t>
            </a:r>
            <a:r>
              <a:rPr lang="tr-TR" dirty="0" err="1" smtClean="0"/>
              <a:t>Over</a:t>
            </a:r>
            <a:r>
              <a:rPr lang="tr-TR" dirty="0" smtClean="0"/>
              <a:t> tümör ve kistlerinin </a:t>
            </a:r>
            <a:r>
              <a:rPr lang="tr-TR" dirty="0" err="1" smtClean="0"/>
              <a:t>insidansında</a:t>
            </a:r>
            <a:r>
              <a:rPr lang="tr-TR" dirty="0" smtClean="0"/>
              <a:t> azalma</a:t>
            </a:r>
          </a:p>
          <a:p>
            <a:r>
              <a:rPr lang="tr-TR" dirty="0" smtClean="0"/>
              <a:t>• </a:t>
            </a:r>
            <a:r>
              <a:rPr lang="tr-TR" dirty="0" err="1" smtClean="0"/>
              <a:t>Over</a:t>
            </a:r>
            <a:r>
              <a:rPr lang="tr-TR" dirty="0" smtClean="0"/>
              <a:t> ve </a:t>
            </a:r>
            <a:r>
              <a:rPr lang="tr-TR" dirty="0" err="1" smtClean="0"/>
              <a:t>endometriyum</a:t>
            </a:r>
            <a:r>
              <a:rPr lang="tr-TR" dirty="0" smtClean="0"/>
              <a:t> kanseri riskinde azalma</a:t>
            </a:r>
          </a:p>
          <a:p>
            <a:r>
              <a:rPr lang="tr-TR" dirty="0" smtClean="0"/>
              <a:t>• Akne ve </a:t>
            </a:r>
            <a:r>
              <a:rPr lang="tr-TR" dirty="0" err="1" smtClean="0"/>
              <a:t>hirsutizmde</a:t>
            </a:r>
            <a:r>
              <a:rPr lang="tr-TR" dirty="0" smtClean="0"/>
              <a:t> azalma (anti-</a:t>
            </a:r>
            <a:r>
              <a:rPr lang="tr-TR" dirty="0" err="1" smtClean="0"/>
              <a:t>androjenik</a:t>
            </a:r>
            <a:r>
              <a:rPr lang="tr-TR" dirty="0" smtClean="0"/>
              <a:t> özellikli preparatlarda)</a:t>
            </a:r>
          </a:p>
          <a:p>
            <a:r>
              <a:rPr lang="tr-TR" dirty="0" smtClean="0"/>
              <a:t>• </a:t>
            </a:r>
            <a:r>
              <a:rPr lang="tr-TR" dirty="0" err="1" smtClean="0"/>
              <a:t>Endometriozise</a:t>
            </a:r>
            <a:r>
              <a:rPr lang="tr-TR" dirty="0" smtClean="0"/>
              <a:t> bağlı </a:t>
            </a:r>
            <a:r>
              <a:rPr lang="tr-TR" dirty="0" err="1" smtClean="0"/>
              <a:t>pelvik</a:t>
            </a:r>
            <a:r>
              <a:rPr lang="tr-TR" dirty="0" smtClean="0"/>
              <a:t> ağrıda azalma</a:t>
            </a:r>
          </a:p>
          <a:p>
            <a:r>
              <a:rPr lang="tr-TR" dirty="0" smtClean="0"/>
              <a:t>• Miyoma </a:t>
            </a:r>
            <a:r>
              <a:rPr lang="tr-TR" dirty="0" err="1" smtClean="0"/>
              <a:t>uteri</a:t>
            </a:r>
            <a:r>
              <a:rPr lang="tr-TR" dirty="0" smtClean="0"/>
              <a:t> gelişme riskinde ve miyoma </a:t>
            </a:r>
            <a:r>
              <a:rPr lang="tr-TR" dirty="0" err="1" smtClean="0"/>
              <a:t>uteriye</a:t>
            </a:r>
            <a:r>
              <a:rPr lang="tr-TR" dirty="0" smtClean="0"/>
              <a:t> bağlı kanamada</a:t>
            </a:r>
          </a:p>
          <a:p>
            <a:r>
              <a:rPr lang="tr-TR" dirty="0" smtClean="0"/>
              <a:t>azalma</a:t>
            </a:r>
          </a:p>
          <a:p>
            <a:r>
              <a:rPr lang="tr-TR" dirty="0" smtClean="0"/>
              <a:t>• </a:t>
            </a:r>
            <a:r>
              <a:rPr lang="tr-TR" dirty="0" err="1" smtClean="0"/>
              <a:t>Benign</a:t>
            </a:r>
            <a:r>
              <a:rPr lang="tr-TR" dirty="0" smtClean="0"/>
              <a:t> meme hastalığı riskinde azalma olasılığı</a:t>
            </a:r>
          </a:p>
          <a:p>
            <a:r>
              <a:rPr lang="tr-TR" dirty="0" smtClean="0"/>
              <a:t>• </a:t>
            </a:r>
            <a:r>
              <a:rPr lang="tr-TR" dirty="0" err="1" smtClean="0"/>
              <a:t>Kolorektal</a:t>
            </a:r>
            <a:r>
              <a:rPr lang="tr-TR" dirty="0" smtClean="0"/>
              <a:t> kanser riskinde azalma olasılığı</a:t>
            </a:r>
            <a:endParaRPr lang="tr-TR" dirty="0"/>
          </a:p>
        </p:txBody>
      </p:sp>
      <p:sp>
        <p:nvSpPr>
          <p:cNvPr id="4" name="Slayt Numarası Yer Tutucusu 3"/>
          <p:cNvSpPr>
            <a:spLocks noGrp="1"/>
          </p:cNvSpPr>
          <p:nvPr>
            <p:ph type="sldNum" sz="quarter" idx="10"/>
          </p:nvPr>
        </p:nvSpPr>
        <p:spPr/>
        <p:txBody>
          <a:bodyPr/>
          <a:lstStyle/>
          <a:p>
            <a:fld id="{3E37AF0B-ABA2-4841-BB2C-684ABA2A6A2E}" type="slidenum">
              <a:rPr lang="tr-TR" smtClean="0"/>
              <a:t>20</a:t>
            </a:fld>
            <a:endParaRPr lang="tr-TR"/>
          </a:p>
        </p:txBody>
      </p:sp>
    </p:spTree>
    <p:extLst>
      <p:ext uri="{BB962C8B-B14F-4D97-AF65-F5344CB8AC3E}">
        <p14:creationId xmlns:p14="http://schemas.microsoft.com/office/powerpoint/2010/main" val="119997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0356DA1-ADD2-4530-AC23-B5D437B23B25}" type="datetimeFigureOut">
              <a:rPr lang="tr-TR" smtClean="0"/>
              <a:t>28.01.2020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0F1E23-E6F5-407C-8B19-598CFB8038DA}" type="slidenum">
              <a:rPr lang="tr-TR" smtClean="0"/>
              <a:t>‹#›</a:t>
            </a:fld>
            <a:endParaRPr lang="tr-TR"/>
          </a:p>
        </p:txBody>
      </p:sp>
    </p:spTree>
    <p:extLst>
      <p:ext uri="{BB962C8B-B14F-4D97-AF65-F5344CB8AC3E}">
        <p14:creationId xmlns:p14="http://schemas.microsoft.com/office/powerpoint/2010/main" val="294139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356DA1-ADD2-4530-AC23-B5D437B23B25}" type="datetimeFigureOut">
              <a:rPr lang="tr-TR" smtClean="0"/>
              <a:t>28.01.2020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0F1E23-E6F5-407C-8B19-598CFB8038DA}" type="slidenum">
              <a:rPr lang="tr-TR" smtClean="0"/>
              <a:t>‹#›</a:t>
            </a:fld>
            <a:endParaRPr lang="tr-TR"/>
          </a:p>
        </p:txBody>
      </p:sp>
    </p:spTree>
    <p:extLst>
      <p:ext uri="{BB962C8B-B14F-4D97-AF65-F5344CB8AC3E}">
        <p14:creationId xmlns:p14="http://schemas.microsoft.com/office/powerpoint/2010/main" val="1788051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356DA1-ADD2-4530-AC23-B5D437B23B25}" type="datetimeFigureOut">
              <a:rPr lang="tr-TR" smtClean="0"/>
              <a:t>28.01.2020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0F1E23-E6F5-407C-8B19-598CFB8038DA}" type="slidenum">
              <a:rPr lang="tr-TR" smtClean="0"/>
              <a:t>‹#›</a:t>
            </a:fld>
            <a:endParaRPr lang="tr-TR"/>
          </a:p>
        </p:txBody>
      </p:sp>
    </p:spTree>
    <p:extLst>
      <p:ext uri="{BB962C8B-B14F-4D97-AF65-F5344CB8AC3E}">
        <p14:creationId xmlns:p14="http://schemas.microsoft.com/office/powerpoint/2010/main" val="362337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356DA1-ADD2-4530-AC23-B5D437B23B25}" type="datetimeFigureOut">
              <a:rPr lang="tr-TR" smtClean="0"/>
              <a:t>28.01.2020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0F1E23-E6F5-407C-8B19-598CFB8038DA}" type="slidenum">
              <a:rPr lang="tr-TR" smtClean="0"/>
              <a:t>‹#›</a:t>
            </a:fld>
            <a:endParaRPr lang="tr-TR"/>
          </a:p>
        </p:txBody>
      </p:sp>
    </p:spTree>
    <p:extLst>
      <p:ext uri="{BB962C8B-B14F-4D97-AF65-F5344CB8AC3E}">
        <p14:creationId xmlns:p14="http://schemas.microsoft.com/office/powerpoint/2010/main" val="365456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0356DA1-ADD2-4530-AC23-B5D437B23B25}" type="datetimeFigureOut">
              <a:rPr lang="tr-TR" smtClean="0"/>
              <a:t>28.01.2020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0F1E23-E6F5-407C-8B19-598CFB8038DA}" type="slidenum">
              <a:rPr lang="tr-TR" smtClean="0"/>
              <a:t>‹#›</a:t>
            </a:fld>
            <a:endParaRPr lang="tr-TR"/>
          </a:p>
        </p:txBody>
      </p:sp>
    </p:spTree>
    <p:extLst>
      <p:ext uri="{BB962C8B-B14F-4D97-AF65-F5344CB8AC3E}">
        <p14:creationId xmlns:p14="http://schemas.microsoft.com/office/powerpoint/2010/main" val="62627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0356DA1-ADD2-4530-AC23-B5D437B23B25}" type="datetimeFigureOut">
              <a:rPr lang="tr-TR" smtClean="0"/>
              <a:t>28.01.2020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D0F1E23-E6F5-407C-8B19-598CFB8038DA}" type="slidenum">
              <a:rPr lang="tr-TR" smtClean="0"/>
              <a:t>‹#›</a:t>
            </a:fld>
            <a:endParaRPr lang="tr-TR"/>
          </a:p>
        </p:txBody>
      </p:sp>
    </p:spTree>
    <p:extLst>
      <p:ext uri="{BB962C8B-B14F-4D97-AF65-F5344CB8AC3E}">
        <p14:creationId xmlns:p14="http://schemas.microsoft.com/office/powerpoint/2010/main" val="30389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0356DA1-ADD2-4530-AC23-B5D437B23B25}" type="datetimeFigureOut">
              <a:rPr lang="tr-TR" smtClean="0"/>
              <a:t>28.01.2020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D0F1E23-E6F5-407C-8B19-598CFB8038DA}" type="slidenum">
              <a:rPr lang="tr-TR" smtClean="0"/>
              <a:t>‹#›</a:t>
            </a:fld>
            <a:endParaRPr lang="tr-TR"/>
          </a:p>
        </p:txBody>
      </p:sp>
    </p:spTree>
    <p:extLst>
      <p:ext uri="{BB962C8B-B14F-4D97-AF65-F5344CB8AC3E}">
        <p14:creationId xmlns:p14="http://schemas.microsoft.com/office/powerpoint/2010/main" val="38244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0356DA1-ADD2-4530-AC23-B5D437B23B25}" type="datetimeFigureOut">
              <a:rPr lang="tr-TR" smtClean="0"/>
              <a:t>28.01.2020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D0F1E23-E6F5-407C-8B19-598CFB8038DA}" type="slidenum">
              <a:rPr lang="tr-TR" smtClean="0"/>
              <a:t>‹#›</a:t>
            </a:fld>
            <a:endParaRPr lang="tr-TR"/>
          </a:p>
        </p:txBody>
      </p:sp>
    </p:spTree>
    <p:extLst>
      <p:ext uri="{BB962C8B-B14F-4D97-AF65-F5344CB8AC3E}">
        <p14:creationId xmlns:p14="http://schemas.microsoft.com/office/powerpoint/2010/main" val="347711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0356DA1-ADD2-4530-AC23-B5D437B23B25}" type="datetimeFigureOut">
              <a:rPr lang="tr-TR" smtClean="0"/>
              <a:t>28.01.2020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D0F1E23-E6F5-407C-8B19-598CFB8038DA}" type="slidenum">
              <a:rPr lang="tr-TR" smtClean="0"/>
              <a:t>‹#›</a:t>
            </a:fld>
            <a:endParaRPr lang="tr-TR"/>
          </a:p>
        </p:txBody>
      </p:sp>
    </p:spTree>
    <p:extLst>
      <p:ext uri="{BB962C8B-B14F-4D97-AF65-F5344CB8AC3E}">
        <p14:creationId xmlns:p14="http://schemas.microsoft.com/office/powerpoint/2010/main" val="232386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0356DA1-ADD2-4530-AC23-B5D437B23B25}" type="datetimeFigureOut">
              <a:rPr lang="tr-TR" smtClean="0"/>
              <a:t>28.01.2020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D0F1E23-E6F5-407C-8B19-598CFB8038DA}" type="slidenum">
              <a:rPr lang="tr-TR" smtClean="0"/>
              <a:t>‹#›</a:t>
            </a:fld>
            <a:endParaRPr lang="tr-TR"/>
          </a:p>
        </p:txBody>
      </p:sp>
    </p:spTree>
    <p:extLst>
      <p:ext uri="{BB962C8B-B14F-4D97-AF65-F5344CB8AC3E}">
        <p14:creationId xmlns:p14="http://schemas.microsoft.com/office/powerpoint/2010/main" val="269982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0356DA1-ADD2-4530-AC23-B5D437B23B25}" type="datetimeFigureOut">
              <a:rPr lang="tr-TR" smtClean="0"/>
              <a:t>28.01.2020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D0F1E23-E6F5-407C-8B19-598CFB8038DA}" type="slidenum">
              <a:rPr lang="tr-TR" smtClean="0"/>
              <a:t>‹#›</a:t>
            </a:fld>
            <a:endParaRPr lang="tr-TR"/>
          </a:p>
        </p:txBody>
      </p:sp>
    </p:spTree>
    <p:extLst>
      <p:ext uri="{BB962C8B-B14F-4D97-AF65-F5344CB8AC3E}">
        <p14:creationId xmlns:p14="http://schemas.microsoft.com/office/powerpoint/2010/main" val="70792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56DA1-ADD2-4530-AC23-B5D437B23B25}" type="datetimeFigureOut">
              <a:rPr lang="tr-TR" smtClean="0"/>
              <a:t>28.01.2020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F1E23-E6F5-407C-8B19-598CFB8038DA}" type="slidenum">
              <a:rPr lang="tr-TR" smtClean="0"/>
              <a:t>‹#›</a:t>
            </a:fld>
            <a:endParaRPr lang="tr-TR"/>
          </a:p>
        </p:txBody>
      </p:sp>
    </p:spTree>
    <p:extLst>
      <p:ext uri="{BB962C8B-B14F-4D97-AF65-F5344CB8AC3E}">
        <p14:creationId xmlns:p14="http://schemas.microsoft.com/office/powerpoint/2010/main" val="2929789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50.emf"/></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7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7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8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81.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8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8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90.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91.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070848"/>
            <a:ext cx="9144000" cy="2387600"/>
          </a:xfrm>
        </p:spPr>
        <p:txBody>
          <a:bodyPr>
            <a:normAutofit/>
          </a:bodyPr>
          <a:lstStyle/>
          <a:p>
            <a:r>
              <a:rPr lang="tr-TR" b="1" dirty="0" smtClean="0"/>
              <a:t>KONTRASEPSİYON</a:t>
            </a:r>
            <a:endParaRPr lang="tr-TR" b="1" dirty="0"/>
          </a:p>
        </p:txBody>
      </p:sp>
      <p:sp>
        <p:nvSpPr>
          <p:cNvPr id="3" name="Alt Başlık 2"/>
          <p:cNvSpPr>
            <a:spLocks noGrp="1"/>
          </p:cNvSpPr>
          <p:nvPr>
            <p:ph type="subTitle" idx="1"/>
          </p:nvPr>
        </p:nvSpPr>
        <p:spPr/>
        <p:txBody>
          <a:bodyPr/>
          <a:lstStyle/>
          <a:p>
            <a:r>
              <a:rPr lang="tr-TR" dirty="0" smtClean="0"/>
              <a:t>28.01.2020</a:t>
            </a:r>
          </a:p>
          <a:p>
            <a:r>
              <a:rPr lang="tr-TR" dirty="0" err="1" smtClean="0"/>
              <a:t>Araş.Gör.Dr.Mustafa</a:t>
            </a:r>
            <a:r>
              <a:rPr lang="tr-TR" dirty="0" smtClean="0"/>
              <a:t> GÜNER</a:t>
            </a:r>
            <a:endParaRPr lang="tr-TR" dirty="0"/>
          </a:p>
        </p:txBody>
      </p:sp>
    </p:spTree>
    <p:extLst>
      <p:ext uri="{BB962C8B-B14F-4D97-AF65-F5344CB8AC3E}">
        <p14:creationId xmlns:p14="http://schemas.microsoft.com/office/powerpoint/2010/main" val="2896955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KONTRASEPSİYON YÖNTEMLERİ</a:t>
            </a:r>
            <a:endParaRPr lang="tr-TR" dirty="0"/>
          </a:p>
        </p:txBody>
      </p:sp>
      <p:sp>
        <p:nvSpPr>
          <p:cNvPr id="3" name="İçerik Yer Tutucusu 2"/>
          <p:cNvSpPr>
            <a:spLocks noGrp="1"/>
          </p:cNvSpPr>
          <p:nvPr>
            <p:ph sz="half" idx="1"/>
          </p:nvPr>
        </p:nvSpPr>
        <p:spPr>
          <a:xfrm>
            <a:off x="838200" y="1676400"/>
            <a:ext cx="5181600" cy="4627563"/>
          </a:xfrm>
        </p:spPr>
        <p:txBody>
          <a:bodyPr>
            <a:normAutofit fontScale="92500" lnSpcReduction="10000"/>
          </a:bodyPr>
          <a:lstStyle/>
          <a:p>
            <a:pPr marL="0" indent="0">
              <a:spcAft>
                <a:spcPts val="600"/>
              </a:spcAft>
              <a:buNone/>
            </a:pPr>
            <a:r>
              <a:rPr lang="tr-TR" dirty="0" smtClean="0"/>
              <a:t>MODERN YÖNTEMLER</a:t>
            </a:r>
          </a:p>
          <a:p>
            <a:pPr marL="0" indent="0">
              <a:spcAft>
                <a:spcPts val="600"/>
              </a:spcAft>
              <a:buNone/>
            </a:pPr>
            <a:endParaRPr lang="tr-TR" dirty="0" smtClean="0"/>
          </a:p>
          <a:p>
            <a:pPr marL="514350" indent="-514350">
              <a:spcAft>
                <a:spcPts val="600"/>
              </a:spcAft>
              <a:buFont typeface="+mj-lt"/>
              <a:buAutoNum type="arabicParenR"/>
            </a:pPr>
            <a:r>
              <a:rPr lang="tr-TR" dirty="0" smtClean="0"/>
              <a:t>Kombine </a:t>
            </a:r>
            <a:r>
              <a:rPr lang="tr-TR" dirty="0" err="1" smtClean="0"/>
              <a:t>hormonal</a:t>
            </a:r>
            <a:r>
              <a:rPr lang="tr-TR" dirty="0" smtClean="0"/>
              <a:t> </a:t>
            </a:r>
            <a:r>
              <a:rPr lang="tr-TR" dirty="0" err="1" smtClean="0"/>
              <a:t>kontraseptifler</a:t>
            </a:r>
            <a:endParaRPr lang="tr-TR" dirty="0" smtClean="0"/>
          </a:p>
          <a:p>
            <a:pPr marL="0" indent="0">
              <a:spcAft>
                <a:spcPts val="600"/>
              </a:spcAft>
              <a:buNone/>
            </a:pPr>
            <a:endParaRPr lang="tr-TR" dirty="0"/>
          </a:p>
          <a:p>
            <a:pPr marL="971550" lvl="1" indent="-514350">
              <a:spcAft>
                <a:spcPts val="600"/>
              </a:spcAft>
              <a:buFont typeface="+mj-lt"/>
              <a:buAutoNum type="alphaLcParenR"/>
            </a:pPr>
            <a:r>
              <a:rPr lang="tr-TR" dirty="0" smtClean="0"/>
              <a:t>Kombine </a:t>
            </a:r>
            <a:r>
              <a:rPr lang="tr-TR" dirty="0"/>
              <a:t>oral </a:t>
            </a:r>
            <a:r>
              <a:rPr lang="tr-TR" dirty="0" err="1"/>
              <a:t>kontraseptifler</a:t>
            </a:r>
            <a:r>
              <a:rPr lang="tr-TR" dirty="0"/>
              <a:t> (KOK)</a:t>
            </a:r>
          </a:p>
          <a:p>
            <a:pPr marL="971550" lvl="1" indent="-514350">
              <a:spcAft>
                <a:spcPts val="600"/>
              </a:spcAft>
              <a:buFont typeface="+mj-lt"/>
              <a:buAutoNum type="alphaLcParenR"/>
            </a:pPr>
            <a:r>
              <a:rPr lang="tr-TR" dirty="0" smtClean="0"/>
              <a:t>Kombine </a:t>
            </a:r>
            <a:r>
              <a:rPr lang="tr-TR" dirty="0"/>
              <a:t>enjekte edilen </a:t>
            </a:r>
            <a:r>
              <a:rPr lang="tr-TR" dirty="0" err="1"/>
              <a:t>kontraseptifler</a:t>
            </a:r>
            <a:endParaRPr lang="tr-TR" dirty="0"/>
          </a:p>
          <a:p>
            <a:pPr marL="971550" lvl="1" indent="-514350">
              <a:spcAft>
                <a:spcPts val="600"/>
              </a:spcAft>
              <a:buFont typeface="+mj-lt"/>
              <a:buAutoNum type="alphaLcParenR"/>
            </a:pPr>
            <a:r>
              <a:rPr lang="tr-TR" dirty="0" smtClean="0"/>
              <a:t>Kombine </a:t>
            </a:r>
            <a:r>
              <a:rPr lang="tr-TR" dirty="0" err="1"/>
              <a:t>kontraseptif</a:t>
            </a:r>
            <a:r>
              <a:rPr lang="tr-TR" dirty="0"/>
              <a:t> bant</a:t>
            </a:r>
          </a:p>
          <a:p>
            <a:pPr marL="971550" lvl="1" indent="-514350">
              <a:spcAft>
                <a:spcPts val="600"/>
              </a:spcAft>
              <a:buFont typeface="+mj-lt"/>
              <a:buAutoNum type="alphaLcParenR"/>
            </a:pPr>
            <a:r>
              <a:rPr lang="tr-TR" dirty="0" smtClean="0"/>
              <a:t>Kombine </a:t>
            </a:r>
            <a:r>
              <a:rPr lang="tr-TR" dirty="0"/>
              <a:t>vajinal halka</a:t>
            </a:r>
            <a:endParaRPr lang="tr-TR" dirty="0" smtClean="0"/>
          </a:p>
          <a:p>
            <a:pPr>
              <a:spcAft>
                <a:spcPts val="600"/>
              </a:spcAft>
            </a:pPr>
            <a:endParaRPr lang="tr-TR" dirty="0"/>
          </a:p>
        </p:txBody>
      </p:sp>
      <p:sp>
        <p:nvSpPr>
          <p:cNvPr id="4" name="İçerik Yer Tutucusu 3"/>
          <p:cNvSpPr>
            <a:spLocks noGrp="1"/>
          </p:cNvSpPr>
          <p:nvPr>
            <p:ph sz="half" idx="2"/>
          </p:nvPr>
        </p:nvSpPr>
        <p:spPr>
          <a:xfrm>
            <a:off x="6172200" y="2155825"/>
            <a:ext cx="5181600" cy="4351338"/>
          </a:xfrm>
        </p:spPr>
        <p:txBody>
          <a:bodyPr>
            <a:normAutofit fontScale="92500" lnSpcReduction="10000"/>
          </a:bodyPr>
          <a:lstStyle/>
          <a:p>
            <a:pPr marL="0" indent="0">
              <a:spcAft>
                <a:spcPts val="600"/>
              </a:spcAft>
              <a:buNone/>
            </a:pPr>
            <a:endParaRPr lang="tr-TR" dirty="0" smtClean="0"/>
          </a:p>
          <a:p>
            <a:pPr marL="514350" indent="-514350">
              <a:spcAft>
                <a:spcPts val="600"/>
              </a:spcAft>
              <a:buFont typeface="+mj-lt"/>
              <a:buAutoNum type="arabicParenR" startAt="2"/>
            </a:pPr>
            <a:r>
              <a:rPr lang="tr-TR" dirty="0" smtClean="0"/>
              <a:t>Sadece </a:t>
            </a:r>
            <a:r>
              <a:rPr lang="tr-TR" dirty="0" err="1"/>
              <a:t>progesteron</a:t>
            </a:r>
            <a:r>
              <a:rPr lang="tr-TR" dirty="0"/>
              <a:t> içeren </a:t>
            </a:r>
            <a:r>
              <a:rPr lang="tr-TR" dirty="0" err="1" smtClean="0"/>
              <a:t>kontraseptifler</a:t>
            </a:r>
            <a:endParaRPr lang="tr-TR" dirty="0" smtClean="0"/>
          </a:p>
          <a:p>
            <a:pPr marL="0" indent="0">
              <a:spcAft>
                <a:spcPts val="600"/>
              </a:spcAft>
              <a:buNone/>
            </a:pPr>
            <a:endParaRPr lang="tr-TR" dirty="0"/>
          </a:p>
          <a:p>
            <a:pPr marL="971550" lvl="1" indent="-514350">
              <a:spcAft>
                <a:spcPts val="600"/>
              </a:spcAft>
              <a:buFont typeface="+mj-lt"/>
              <a:buAutoNum type="alphaLcParenR"/>
            </a:pPr>
            <a:r>
              <a:rPr lang="tr-TR" dirty="0" smtClean="0"/>
              <a:t>Mini </a:t>
            </a:r>
            <a:r>
              <a:rPr lang="tr-TR" dirty="0"/>
              <a:t>haplar</a:t>
            </a:r>
          </a:p>
          <a:p>
            <a:pPr marL="971550" lvl="1" indent="-514350">
              <a:spcAft>
                <a:spcPts val="600"/>
              </a:spcAft>
              <a:buFont typeface="+mj-lt"/>
              <a:buAutoNum type="alphaLcParenR"/>
            </a:pPr>
            <a:r>
              <a:rPr lang="tr-TR" dirty="0" smtClean="0"/>
              <a:t>Enjeksiyonlar</a:t>
            </a:r>
            <a:endParaRPr lang="tr-TR" dirty="0"/>
          </a:p>
          <a:p>
            <a:pPr marL="971550" lvl="1" indent="-514350">
              <a:spcAft>
                <a:spcPts val="600"/>
              </a:spcAft>
              <a:buFont typeface="+mj-lt"/>
              <a:buAutoNum type="alphaLcParenR"/>
            </a:pPr>
            <a:r>
              <a:rPr lang="tr-TR" dirty="0" err="1" smtClean="0"/>
              <a:t>İmplantlar</a:t>
            </a:r>
            <a:endParaRPr lang="tr-TR" dirty="0" smtClean="0"/>
          </a:p>
        </p:txBody>
      </p:sp>
    </p:spTree>
    <p:extLst>
      <p:ext uri="{BB962C8B-B14F-4D97-AF65-F5344CB8AC3E}">
        <p14:creationId xmlns:p14="http://schemas.microsoft.com/office/powerpoint/2010/main" val="1137062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KONTRASEPSİYON YÖNTEMLERİ</a:t>
            </a:r>
          </a:p>
        </p:txBody>
      </p:sp>
      <p:sp>
        <p:nvSpPr>
          <p:cNvPr id="3" name="İçerik Yer Tutucusu 2"/>
          <p:cNvSpPr>
            <a:spLocks noGrp="1"/>
          </p:cNvSpPr>
          <p:nvPr>
            <p:ph sz="half" idx="1"/>
          </p:nvPr>
        </p:nvSpPr>
        <p:spPr/>
        <p:txBody>
          <a:bodyPr>
            <a:normAutofit/>
          </a:bodyPr>
          <a:lstStyle/>
          <a:p>
            <a:pPr marL="0" indent="0">
              <a:buNone/>
            </a:pPr>
            <a:r>
              <a:rPr lang="tr-TR" dirty="0"/>
              <a:t>3-Rahim içi araç (RİA)</a:t>
            </a:r>
          </a:p>
          <a:p>
            <a:pPr marL="0" indent="0">
              <a:buNone/>
            </a:pPr>
            <a:r>
              <a:rPr lang="tr-TR" dirty="0" smtClean="0"/>
              <a:t>	a</a:t>
            </a:r>
            <a:r>
              <a:rPr lang="tr-TR" dirty="0"/>
              <a:t>) </a:t>
            </a:r>
            <a:r>
              <a:rPr lang="tr-TR" dirty="0" smtClean="0"/>
              <a:t>Bakırlı </a:t>
            </a:r>
            <a:r>
              <a:rPr lang="tr-TR" dirty="0" err="1"/>
              <a:t>RİA’lar</a:t>
            </a:r>
            <a:endParaRPr lang="tr-TR" dirty="0"/>
          </a:p>
          <a:p>
            <a:pPr marL="0" indent="0">
              <a:spcAft>
                <a:spcPts val="1200"/>
              </a:spcAft>
              <a:buNone/>
            </a:pPr>
            <a:r>
              <a:rPr lang="tr-TR" dirty="0" smtClean="0"/>
              <a:t>	b</a:t>
            </a:r>
            <a:r>
              <a:rPr lang="tr-TR" dirty="0"/>
              <a:t>) Hormonlu </a:t>
            </a:r>
            <a:r>
              <a:rPr lang="tr-TR" dirty="0" err="1" smtClean="0"/>
              <a:t>RİA’lar</a:t>
            </a:r>
            <a:endParaRPr lang="tr-TR" dirty="0" smtClean="0"/>
          </a:p>
          <a:p>
            <a:pPr marL="0" indent="0">
              <a:buNone/>
            </a:pPr>
            <a:r>
              <a:rPr lang="tr-TR" dirty="0"/>
              <a:t>4-Bariyer yöntemler</a:t>
            </a:r>
          </a:p>
          <a:p>
            <a:pPr marL="0" indent="0">
              <a:buNone/>
            </a:pPr>
            <a:r>
              <a:rPr lang="tr-TR" dirty="0" smtClean="0"/>
              <a:t>	a</a:t>
            </a:r>
            <a:r>
              <a:rPr lang="tr-TR" dirty="0"/>
              <a:t>) Kondom/Kadın kondomu</a:t>
            </a:r>
          </a:p>
          <a:p>
            <a:pPr marL="0" indent="0">
              <a:buNone/>
            </a:pPr>
            <a:r>
              <a:rPr lang="tr-TR" dirty="0" smtClean="0"/>
              <a:t>	b</a:t>
            </a:r>
            <a:r>
              <a:rPr lang="tr-TR" dirty="0"/>
              <a:t>) Diyafram</a:t>
            </a:r>
          </a:p>
          <a:p>
            <a:pPr marL="0" indent="0">
              <a:buNone/>
            </a:pPr>
            <a:r>
              <a:rPr lang="tr-TR" dirty="0" smtClean="0"/>
              <a:t>	c</a:t>
            </a:r>
            <a:r>
              <a:rPr lang="tr-TR" dirty="0"/>
              <a:t>) </a:t>
            </a:r>
            <a:r>
              <a:rPr lang="tr-TR" dirty="0" err="1"/>
              <a:t>Servikal</a:t>
            </a:r>
            <a:r>
              <a:rPr lang="tr-TR" dirty="0"/>
              <a:t> başlık</a:t>
            </a:r>
          </a:p>
          <a:p>
            <a:pPr marL="0" indent="0">
              <a:buNone/>
            </a:pPr>
            <a:r>
              <a:rPr lang="tr-TR" dirty="0" smtClean="0"/>
              <a:t>	d</a:t>
            </a:r>
            <a:r>
              <a:rPr lang="tr-TR" dirty="0"/>
              <a:t>) </a:t>
            </a:r>
            <a:r>
              <a:rPr lang="tr-TR" dirty="0" err="1"/>
              <a:t>Spermisit</a:t>
            </a:r>
            <a:endParaRPr lang="tr-TR" dirty="0"/>
          </a:p>
        </p:txBody>
      </p:sp>
      <p:sp>
        <p:nvSpPr>
          <p:cNvPr id="4" name="İçerik Yer Tutucusu 3"/>
          <p:cNvSpPr>
            <a:spLocks noGrp="1"/>
          </p:cNvSpPr>
          <p:nvPr>
            <p:ph sz="half" idx="2"/>
          </p:nvPr>
        </p:nvSpPr>
        <p:spPr>
          <a:xfrm>
            <a:off x="6172200" y="1838325"/>
            <a:ext cx="5181600" cy="4351338"/>
          </a:xfrm>
        </p:spPr>
        <p:txBody>
          <a:bodyPr>
            <a:normAutofit/>
          </a:bodyPr>
          <a:lstStyle/>
          <a:p>
            <a:pPr marL="0" indent="0">
              <a:spcAft>
                <a:spcPts val="1000"/>
              </a:spcAft>
              <a:buNone/>
            </a:pPr>
            <a:r>
              <a:rPr lang="tr-TR" dirty="0"/>
              <a:t>5-Acil </a:t>
            </a:r>
            <a:r>
              <a:rPr lang="tr-TR" dirty="0" err="1"/>
              <a:t>kontrasepsiyon</a:t>
            </a:r>
            <a:endParaRPr lang="tr-TR" dirty="0"/>
          </a:p>
          <a:p>
            <a:pPr marL="0" indent="0">
              <a:spcAft>
                <a:spcPts val="1000"/>
              </a:spcAft>
              <a:buNone/>
            </a:pPr>
            <a:r>
              <a:rPr lang="tr-TR" dirty="0"/>
              <a:t>6-Cerrahi sterilizasyon yöntemleri</a:t>
            </a:r>
          </a:p>
          <a:p>
            <a:pPr marL="0" indent="0">
              <a:spcAft>
                <a:spcPts val="1000"/>
              </a:spcAft>
              <a:buNone/>
            </a:pPr>
            <a:r>
              <a:rPr lang="tr-TR" dirty="0" smtClean="0"/>
              <a:t>7-Doğurganlık bilincine dayalı yöntemler </a:t>
            </a:r>
            <a:endParaRPr lang="tr-TR" dirty="0"/>
          </a:p>
          <a:p>
            <a:pPr marL="971550" lvl="1" indent="-514350">
              <a:spcAft>
                <a:spcPts val="1000"/>
              </a:spcAft>
              <a:buAutoNum type="alphaLcParenR"/>
            </a:pPr>
            <a:r>
              <a:rPr lang="tr-TR" dirty="0" smtClean="0"/>
              <a:t>Takvime dayalı yöntemler</a:t>
            </a:r>
          </a:p>
          <a:p>
            <a:pPr marL="971550" lvl="1" indent="-514350">
              <a:spcAft>
                <a:spcPts val="1000"/>
              </a:spcAft>
              <a:buAutoNum type="alphaLcParenR"/>
            </a:pPr>
            <a:r>
              <a:rPr lang="tr-TR" dirty="0" smtClean="0"/>
              <a:t>Semptomlara dayalı yöntemler</a:t>
            </a:r>
          </a:p>
          <a:p>
            <a:pPr marL="0" indent="0">
              <a:spcAft>
                <a:spcPts val="1000"/>
              </a:spcAft>
              <a:buNone/>
            </a:pPr>
            <a:r>
              <a:rPr lang="tr-TR" dirty="0" smtClean="0"/>
              <a:t>8-Laktasyonel </a:t>
            </a:r>
            <a:r>
              <a:rPr lang="tr-TR" dirty="0" err="1" smtClean="0"/>
              <a:t>amenore</a:t>
            </a:r>
            <a:endParaRPr lang="tr-TR" dirty="0"/>
          </a:p>
          <a:p>
            <a:pPr marL="0" indent="0">
              <a:spcAft>
                <a:spcPts val="1000"/>
              </a:spcAft>
              <a:buNone/>
            </a:pPr>
            <a:endParaRPr lang="tr-TR" dirty="0"/>
          </a:p>
        </p:txBody>
      </p:sp>
    </p:spTree>
    <p:extLst>
      <p:ext uri="{BB962C8B-B14F-4D97-AF65-F5344CB8AC3E}">
        <p14:creationId xmlns:p14="http://schemas.microsoft.com/office/powerpoint/2010/main" val="3140438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KONTRASEPSİYON YÖNTEMLERİ</a:t>
            </a:r>
          </a:p>
        </p:txBody>
      </p:sp>
      <p:sp>
        <p:nvSpPr>
          <p:cNvPr id="9" name="İçerik Yer Tutucusu 8"/>
          <p:cNvSpPr>
            <a:spLocks noGrp="1"/>
          </p:cNvSpPr>
          <p:nvPr>
            <p:ph idx="1"/>
          </p:nvPr>
        </p:nvSpPr>
        <p:spPr/>
        <p:txBody>
          <a:bodyPr/>
          <a:lstStyle/>
          <a:p>
            <a:pPr marL="0" indent="0">
              <a:spcAft>
                <a:spcPts val="1200"/>
              </a:spcAft>
              <a:buNone/>
            </a:pPr>
            <a:r>
              <a:rPr lang="tr-TR" dirty="0"/>
              <a:t>9</a:t>
            </a:r>
            <a:r>
              <a:rPr lang="tr-TR" dirty="0" smtClean="0"/>
              <a:t>-Geleneksel </a:t>
            </a:r>
            <a:r>
              <a:rPr lang="tr-TR" dirty="0"/>
              <a:t>Aile Planlaması Yöntemleri</a:t>
            </a:r>
          </a:p>
          <a:p>
            <a:pPr marL="457200" lvl="1" indent="0">
              <a:spcAft>
                <a:spcPts val="1200"/>
              </a:spcAft>
              <a:buNone/>
            </a:pPr>
            <a:r>
              <a:rPr lang="tr-TR" dirty="0" smtClean="0"/>
              <a:t>a) Takvim </a:t>
            </a:r>
            <a:r>
              <a:rPr lang="tr-TR" dirty="0"/>
              <a:t>yöntemi</a:t>
            </a:r>
          </a:p>
          <a:p>
            <a:pPr marL="457200" lvl="1" indent="0">
              <a:spcAft>
                <a:spcPts val="1200"/>
              </a:spcAft>
              <a:buNone/>
            </a:pPr>
            <a:r>
              <a:rPr lang="tr-TR" dirty="0" smtClean="0"/>
              <a:t>b) Geri </a:t>
            </a:r>
            <a:r>
              <a:rPr lang="tr-TR" dirty="0"/>
              <a:t>çekme (</a:t>
            </a:r>
            <a:r>
              <a:rPr lang="tr-TR" dirty="0" err="1"/>
              <a:t>Koitus</a:t>
            </a:r>
            <a:r>
              <a:rPr lang="tr-TR" dirty="0"/>
              <a:t> </a:t>
            </a:r>
            <a:r>
              <a:rPr lang="tr-TR" dirty="0" err="1"/>
              <a:t>interruptus</a:t>
            </a:r>
            <a:r>
              <a:rPr lang="tr-TR" dirty="0"/>
              <a:t>)</a:t>
            </a:r>
          </a:p>
          <a:p>
            <a:pPr marL="457200" lvl="1" indent="0">
              <a:spcAft>
                <a:spcPts val="1200"/>
              </a:spcAft>
              <a:buNone/>
            </a:pPr>
            <a:r>
              <a:rPr lang="tr-TR" dirty="0" smtClean="0"/>
              <a:t>c) Vajinal </a:t>
            </a:r>
            <a:r>
              <a:rPr lang="tr-TR" dirty="0"/>
              <a:t>duş</a:t>
            </a:r>
          </a:p>
        </p:txBody>
      </p:sp>
    </p:spTree>
    <p:extLst>
      <p:ext uri="{BB962C8B-B14F-4D97-AF65-F5344CB8AC3E}">
        <p14:creationId xmlns:p14="http://schemas.microsoft.com/office/powerpoint/2010/main" val="2242730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1-Kombine </a:t>
            </a:r>
            <a:r>
              <a:rPr lang="tr-TR" dirty="0" err="1" smtClean="0"/>
              <a:t>Hormonal</a:t>
            </a:r>
            <a:r>
              <a:rPr lang="tr-TR" dirty="0" smtClean="0"/>
              <a:t> </a:t>
            </a:r>
            <a:r>
              <a:rPr lang="tr-TR" dirty="0" err="1" smtClean="0"/>
              <a:t>Kontraseptifler</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a) Kombine oral </a:t>
            </a:r>
            <a:r>
              <a:rPr lang="tr-TR" dirty="0" err="1" smtClean="0"/>
              <a:t>kontraseptifler</a:t>
            </a:r>
            <a:r>
              <a:rPr lang="tr-TR" dirty="0" smtClean="0"/>
              <a:t> (KOK):</a:t>
            </a:r>
          </a:p>
          <a:p>
            <a:r>
              <a:rPr lang="tr-TR" dirty="0"/>
              <a:t>H</a:t>
            </a:r>
            <a:r>
              <a:rPr lang="tr-TR" dirty="0" smtClean="0"/>
              <a:t>em östrojen hem de progesteron içerir</a:t>
            </a:r>
          </a:p>
          <a:p>
            <a:r>
              <a:rPr lang="tr-TR" dirty="0" smtClean="0"/>
              <a:t>Farklı bileşenler</a:t>
            </a:r>
          </a:p>
          <a:p>
            <a:r>
              <a:rPr lang="tr-TR" dirty="0" smtClean="0"/>
              <a:t>Farklı </a:t>
            </a:r>
            <a:r>
              <a:rPr lang="tr-TR" dirty="0"/>
              <a:t>kullanım </a:t>
            </a:r>
            <a:r>
              <a:rPr lang="tr-TR" dirty="0" smtClean="0"/>
              <a:t>şekilleri</a:t>
            </a:r>
          </a:p>
          <a:p>
            <a:pPr lvl="1"/>
            <a:r>
              <a:rPr lang="tr-TR" dirty="0"/>
              <a:t>7 gün ara verilerek, 21 gün </a:t>
            </a:r>
            <a:r>
              <a:rPr lang="tr-TR" dirty="0" smtClean="0"/>
              <a:t>süreyle</a:t>
            </a:r>
          </a:p>
          <a:p>
            <a:pPr lvl="1"/>
            <a:r>
              <a:rPr lang="tr-TR" dirty="0" smtClean="0"/>
              <a:t>Ara verilmeksizin (24+4)</a:t>
            </a:r>
          </a:p>
          <a:p>
            <a:r>
              <a:rPr lang="tr-TR" dirty="0" smtClean="0"/>
              <a:t>Her bir kadın için uygun seçim</a:t>
            </a:r>
          </a:p>
        </p:txBody>
      </p:sp>
      <p:pic>
        <p:nvPicPr>
          <p:cNvPr id="4" name="Resim 3"/>
          <p:cNvPicPr>
            <a:picLocks noChangeAspect="1"/>
          </p:cNvPicPr>
          <p:nvPr/>
        </p:nvPicPr>
        <p:blipFill>
          <a:blip r:embed="rId3"/>
          <a:stretch>
            <a:fillRect/>
          </a:stretch>
        </p:blipFill>
        <p:spPr>
          <a:xfrm>
            <a:off x="8716828" y="5231305"/>
            <a:ext cx="3098023" cy="1080595"/>
          </a:xfrm>
          <a:prstGeom prst="rect">
            <a:avLst/>
          </a:prstGeom>
        </p:spPr>
      </p:pic>
      <p:pic>
        <p:nvPicPr>
          <p:cNvPr id="5" name="Resim 4"/>
          <p:cNvPicPr>
            <a:picLocks noChangeAspect="1"/>
          </p:cNvPicPr>
          <p:nvPr/>
        </p:nvPicPr>
        <p:blipFill>
          <a:blip r:embed="rId4"/>
          <a:stretch>
            <a:fillRect/>
          </a:stretch>
        </p:blipFill>
        <p:spPr>
          <a:xfrm>
            <a:off x="8432420" y="2873088"/>
            <a:ext cx="3151905" cy="1310754"/>
          </a:xfrm>
          <a:prstGeom prst="rect">
            <a:avLst/>
          </a:prstGeom>
        </p:spPr>
      </p:pic>
      <p:pic>
        <p:nvPicPr>
          <p:cNvPr id="6" name="Resim 5"/>
          <p:cNvPicPr>
            <a:picLocks noChangeAspect="1"/>
          </p:cNvPicPr>
          <p:nvPr/>
        </p:nvPicPr>
        <p:blipFill>
          <a:blip r:embed="rId5"/>
          <a:stretch>
            <a:fillRect/>
          </a:stretch>
        </p:blipFill>
        <p:spPr>
          <a:xfrm>
            <a:off x="9310320" y="1059475"/>
            <a:ext cx="2274005" cy="1085182"/>
          </a:xfrm>
          <a:prstGeom prst="rect">
            <a:avLst/>
          </a:prstGeom>
        </p:spPr>
      </p:pic>
      <p:pic>
        <p:nvPicPr>
          <p:cNvPr id="7" name="Resim 6"/>
          <p:cNvPicPr>
            <a:picLocks noChangeAspect="1"/>
          </p:cNvPicPr>
          <p:nvPr/>
        </p:nvPicPr>
        <p:blipFill>
          <a:blip r:embed="rId6"/>
          <a:stretch>
            <a:fillRect/>
          </a:stretch>
        </p:blipFill>
        <p:spPr>
          <a:xfrm>
            <a:off x="6156078" y="5685183"/>
            <a:ext cx="2330225" cy="862706"/>
          </a:xfrm>
          <a:prstGeom prst="rect">
            <a:avLst/>
          </a:prstGeom>
        </p:spPr>
      </p:pic>
    </p:spTree>
    <p:extLst>
      <p:ext uri="{BB962C8B-B14F-4D97-AF65-F5344CB8AC3E}">
        <p14:creationId xmlns:p14="http://schemas.microsoft.com/office/powerpoint/2010/main" val="2555593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spcBef>
                <a:spcPts val="1000"/>
              </a:spcBef>
            </a:pPr>
            <a:r>
              <a:rPr lang="tr-TR" sz="2800" dirty="0" smtClean="0">
                <a:solidFill>
                  <a:prstClr val="black"/>
                </a:solidFill>
                <a:latin typeface="Calibri"/>
                <a:ea typeface="+mn-ea"/>
                <a:cs typeface="+mn-cs"/>
              </a:rPr>
              <a:t/>
            </a:r>
            <a:br>
              <a:rPr lang="tr-TR" sz="2800" dirty="0" smtClean="0">
                <a:solidFill>
                  <a:prstClr val="black"/>
                </a:solidFill>
                <a:latin typeface="Calibri"/>
                <a:ea typeface="+mn-ea"/>
                <a:cs typeface="+mn-cs"/>
              </a:rPr>
            </a:br>
            <a:r>
              <a:rPr lang="tr-TR" sz="2800" dirty="0">
                <a:solidFill>
                  <a:prstClr val="black"/>
                </a:solidFill>
                <a:latin typeface="Calibri"/>
                <a:ea typeface="+mn-ea"/>
                <a:cs typeface="+mn-cs"/>
              </a:rPr>
              <a:t/>
            </a:r>
            <a:br>
              <a:rPr lang="tr-TR" sz="2800" dirty="0">
                <a:solidFill>
                  <a:prstClr val="black"/>
                </a:solidFill>
                <a:latin typeface="Calibri"/>
                <a:ea typeface="+mn-ea"/>
                <a:cs typeface="+mn-cs"/>
              </a:rPr>
            </a:br>
            <a:r>
              <a:rPr lang="tr-TR" sz="2800" dirty="0" smtClean="0">
                <a:solidFill>
                  <a:prstClr val="black"/>
                </a:solidFill>
                <a:latin typeface="Calibri"/>
                <a:ea typeface="+mn-ea"/>
                <a:cs typeface="+mn-cs"/>
              </a:rPr>
              <a:t/>
            </a:r>
            <a:br>
              <a:rPr lang="tr-TR" sz="2800" dirty="0" smtClean="0">
                <a:solidFill>
                  <a:prstClr val="black"/>
                </a:solidFill>
                <a:latin typeface="Calibri"/>
                <a:ea typeface="+mn-ea"/>
                <a:cs typeface="+mn-cs"/>
              </a:rPr>
            </a:br>
            <a:r>
              <a:rPr lang="tr-TR" sz="2800" dirty="0" smtClean="0">
                <a:solidFill>
                  <a:prstClr val="black"/>
                </a:solidFill>
                <a:latin typeface="Calibri"/>
                <a:ea typeface="+mn-ea"/>
                <a:cs typeface="+mn-cs"/>
              </a:rPr>
              <a:t>a</a:t>
            </a:r>
            <a:r>
              <a:rPr lang="tr-TR" sz="2800" dirty="0">
                <a:solidFill>
                  <a:prstClr val="black"/>
                </a:solidFill>
                <a:latin typeface="Calibri"/>
                <a:ea typeface="+mn-ea"/>
                <a:cs typeface="+mn-cs"/>
              </a:rPr>
              <a:t>) Kombine oral </a:t>
            </a:r>
            <a:r>
              <a:rPr lang="tr-TR" sz="2800" dirty="0" err="1">
                <a:solidFill>
                  <a:prstClr val="black"/>
                </a:solidFill>
                <a:latin typeface="Calibri"/>
                <a:ea typeface="+mn-ea"/>
                <a:cs typeface="+mn-cs"/>
              </a:rPr>
              <a:t>kontraseptifler</a:t>
            </a:r>
            <a:r>
              <a:rPr lang="tr-TR" sz="2800" dirty="0">
                <a:solidFill>
                  <a:prstClr val="black"/>
                </a:solidFill>
                <a:latin typeface="Calibri"/>
                <a:ea typeface="+mn-ea"/>
                <a:cs typeface="+mn-cs"/>
              </a:rPr>
              <a:t> (KOK):</a:t>
            </a:r>
            <a:br>
              <a:rPr lang="tr-TR" sz="2800" dirty="0">
                <a:solidFill>
                  <a:prstClr val="black"/>
                </a:solidFill>
                <a:latin typeface="Calibri"/>
                <a:ea typeface="+mn-ea"/>
                <a:cs typeface="+mn-cs"/>
              </a:rPr>
            </a:br>
            <a:endParaRPr lang="tr-TR" dirty="0"/>
          </a:p>
        </p:txBody>
      </p:sp>
      <p:sp>
        <p:nvSpPr>
          <p:cNvPr id="3" name="İçerik Yer Tutucusu 2"/>
          <p:cNvSpPr>
            <a:spLocks noGrp="1"/>
          </p:cNvSpPr>
          <p:nvPr>
            <p:ph idx="1"/>
          </p:nvPr>
        </p:nvSpPr>
        <p:spPr/>
        <p:txBody>
          <a:bodyPr>
            <a:normAutofit/>
          </a:bodyPr>
          <a:lstStyle/>
          <a:p>
            <a:pPr marL="0" indent="0">
              <a:buNone/>
            </a:pPr>
            <a:r>
              <a:rPr lang="tr-TR" dirty="0"/>
              <a:t>a) Kombine oral </a:t>
            </a:r>
            <a:r>
              <a:rPr lang="tr-TR" dirty="0" err="1"/>
              <a:t>kontraseptifler</a:t>
            </a:r>
            <a:r>
              <a:rPr lang="tr-TR" dirty="0"/>
              <a:t> (KOK):</a:t>
            </a:r>
          </a:p>
          <a:p>
            <a:r>
              <a:rPr lang="tr-TR" dirty="0"/>
              <a:t>Ö</a:t>
            </a:r>
            <a:r>
              <a:rPr lang="tr-TR" dirty="0" smtClean="0"/>
              <a:t>strojen </a:t>
            </a:r>
            <a:r>
              <a:rPr lang="tr-TR" dirty="0"/>
              <a:t>olarak genellikle </a:t>
            </a:r>
            <a:r>
              <a:rPr lang="tr-TR" dirty="0" err="1"/>
              <a:t>etinil</a:t>
            </a:r>
            <a:r>
              <a:rPr lang="tr-TR" dirty="0"/>
              <a:t> </a:t>
            </a:r>
            <a:r>
              <a:rPr lang="tr-TR" dirty="0" err="1"/>
              <a:t>östradiol</a:t>
            </a:r>
            <a:r>
              <a:rPr lang="tr-TR" dirty="0"/>
              <a:t> </a:t>
            </a:r>
            <a:r>
              <a:rPr lang="tr-TR" dirty="0" smtClean="0"/>
              <a:t>veya </a:t>
            </a:r>
            <a:r>
              <a:rPr lang="tr-TR" dirty="0" err="1" smtClean="0"/>
              <a:t>östradiol</a:t>
            </a:r>
            <a:r>
              <a:rPr lang="tr-TR" dirty="0" smtClean="0"/>
              <a:t> </a:t>
            </a:r>
            <a:r>
              <a:rPr lang="tr-TR" dirty="0" err="1" smtClean="0"/>
              <a:t>valerat</a:t>
            </a:r>
            <a:r>
              <a:rPr lang="tr-TR" dirty="0"/>
              <a:t> </a:t>
            </a:r>
            <a:endParaRPr lang="tr-TR" dirty="0" smtClean="0"/>
          </a:p>
          <a:p>
            <a:r>
              <a:rPr lang="tr-TR" dirty="0" smtClean="0"/>
              <a:t>Doz düşürülmesiyle </a:t>
            </a:r>
            <a:r>
              <a:rPr lang="tr-TR" dirty="0" err="1" smtClean="0"/>
              <a:t>östrojenik</a:t>
            </a:r>
            <a:r>
              <a:rPr lang="tr-TR" dirty="0" smtClean="0"/>
              <a:t> </a:t>
            </a:r>
            <a:r>
              <a:rPr lang="tr-TR" dirty="0"/>
              <a:t>yan </a:t>
            </a:r>
            <a:r>
              <a:rPr lang="tr-TR" dirty="0" smtClean="0"/>
              <a:t>etkiler azalma</a:t>
            </a:r>
          </a:p>
          <a:p>
            <a:r>
              <a:rPr lang="tr-TR" dirty="0" smtClean="0"/>
              <a:t>Farklı </a:t>
            </a:r>
            <a:r>
              <a:rPr lang="tr-TR" dirty="0"/>
              <a:t>etkinlik ve etki spektrumlarına sahip farklı </a:t>
            </a:r>
            <a:r>
              <a:rPr lang="tr-TR" dirty="0" smtClean="0"/>
              <a:t>sentetik </a:t>
            </a:r>
            <a:r>
              <a:rPr lang="tr-TR" dirty="0" err="1" smtClean="0"/>
              <a:t>progesteronlar</a:t>
            </a:r>
            <a:r>
              <a:rPr lang="tr-TR" dirty="0"/>
              <a:t> </a:t>
            </a:r>
            <a:r>
              <a:rPr lang="tr-TR" dirty="0" smtClean="0"/>
              <a:t>değişik dozlarda içerme</a:t>
            </a:r>
          </a:p>
          <a:p>
            <a:r>
              <a:rPr lang="tr-TR" dirty="0"/>
              <a:t>Sentetik </a:t>
            </a:r>
            <a:r>
              <a:rPr lang="tr-TR" dirty="0" err="1" smtClean="0"/>
              <a:t>progesteronlarda</a:t>
            </a:r>
            <a:r>
              <a:rPr lang="tr-TR" dirty="0" smtClean="0"/>
              <a:t> </a:t>
            </a:r>
            <a:r>
              <a:rPr lang="tr-TR" dirty="0" err="1" smtClean="0"/>
              <a:t>östrojenik</a:t>
            </a:r>
            <a:r>
              <a:rPr lang="tr-TR" dirty="0"/>
              <a:t>, anti-</a:t>
            </a:r>
            <a:r>
              <a:rPr lang="tr-TR" dirty="0" err="1"/>
              <a:t>östrojenik</a:t>
            </a:r>
            <a:r>
              <a:rPr lang="tr-TR" dirty="0"/>
              <a:t> ve anti-</a:t>
            </a:r>
            <a:r>
              <a:rPr lang="tr-TR" dirty="0" err="1"/>
              <a:t>androjenik</a:t>
            </a:r>
            <a:r>
              <a:rPr lang="tr-TR" dirty="0"/>
              <a:t> </a:t>
            </a:r>
            <a:r>
              <a:rPr lang="tr-TR" dirty="0" smtClean="0"/>
              <a:t>etki</a:t>
            </a:r>
          </a:p>
        </p:txBody>
      </p:sp>
      <p:pic>
        <p:nvPicPr>
          <p:cNvPr id="4" name="Resim 3"/>
          <p:cNvPicPr>
            <a:picLocks noChangeAspect="1"/>
          </p:cNvPicPr>
          <p:nvPr/>
        </p:nvPicPr>
        <p:blipFill>
          <a:blip r:embed="rId3"/>
          <a:stretch>
            <a:fillRect/>
          </a:stretch>
        </p:blipFill>
        <p:spPr>
          <a:xfrm>
            <a:off x="9187484" y="4866446"/>
            <a:ext cx="2762250" cy="1657350"/>
          </a:xfrm>
          <a:prstGeom prst="rect">
            <a:avLst/>
          </a:prstGeom>
        </p:spPr>
      </p:pic>
      <p:pic>
        <p:nvPicPr>
          <p:cNvPr id="5" name="Resim 4"/>
          <p:cNvPicPr>
            <a:picLocks noChangeAspect="1"/>
          </p:cNvPicPr>
          <p:nvPr/>
        </p:nvPicPr>
        <p:blipFill>
          <a:blip r:embed="rId4"/>
          <a:stretch>
            <a:fillRect/>
          </a:stretch>
        </p:blipFill>
        <p:spPr>
          <a:xfrm>
            <a:off x="8939834" y="721554"/>
            <a:ext cx="3009900" cy="1514475"/>
          </a:xfrm>
          <a:prstGeom prst="rect">
            <a:avLst/>
          </a:prstGeom>
        </p:spPr>
      </p:pic>
    </p:spTree>
    <p:extLst>
      <p:ext uri="{BB962C8B-B14F-4D97-AF65-F5344CB8AC3E}">
        <p14:creationId xmlns:p14="http://schemas.microsoft.com/office/powerpoint/2010/main" val="1205115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Sentetik </a:t>
            </a:r>
            <a:r>
              <a:rPr lang="tr-TR" dirty="0" err="1" smtClean="0"/>
              <a:t>Progesteronların</a:t>
            </a:r>
            <a:r>
              <a:rPr lang="tr-TR" dirty="0" smtClean="0"/>
              <a:t> Sınıflandırılması</a:t>
            </a:r>
            <a:endParaRPr lang="tr-TR" dirty="0"/>
          </a:p>
        </p:txBody>
      </p:sp>
      <p:pic>
        <p:nvPicPr>
          <p:cNvPr id="6" name="İçerik Yer Tutucusu 5"/>
          <p:cNvPicPr>
            <a:picLocks noGrp="1" noChangeAspect="1"/>
          </p:cNvPicPr>
          <p:nvPr>
            <p:ph idx="1"/>
          </p:nvPr>
        </p:nvPicPr>
        <p:blipFill>
          <a:blip r:embed="rId3"/>
          <a:stretch>
            <a:fillRect/>
          </a:stretch>
        </p:blipFill>
        <p:spPr>
          <a:xfrm>
            <a:off x="825500" y="1498600"/>
            <a:ext cx="10134600" cy="5054600"/>
          </a:xfrm>
          <a:prstGeom prst="rect">
            <a:avLst/>
          </a:prstGeom>
        </p:spPr>
      </p:pic>
    </p:spTree>
    <p:extLst>
      <p:ext uri="{BB962C8B-B14F-4D97-AF65-F5344CB8AC3E}">
        <p14:creationId xmlns:p14="http://schemas.microsoft.com/office/powerpoint/2010/main" val="171808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Doğal-Sentetik </a:t>
            </a:r>
            <a:r>
              <a:rPr lang="tr-TR" dirty="0" err="1"/>
              <a:t>P</a:t>
            </a:r>
            <a:r>
              <a:rPr lang="tr-TR" dirty="0" err="1" smtClean="0"/>
              <a:t>rogesteronların</a:t>
            </a:r>
            <a:r>
              <a:rPr lang="tr-TR" dirty="0" smtClean="0"/>
              <a:t> Etki Spektrumu </a:t>
            </a:r>
            <a:endParaRPr lang="tr-TR" dirty="0"/>
          </a:p>
        </p:txBody>
      </p:sp>
      <p:pic>
        <p:nvPicPr>
          <p:cNvPr id="8" name="İçerik Yer Tutucusu 7"/>
          <p:cNvPicPr>
            <a:picLocks noGrp="1" noChangeAspect="1"/>
          </p:cNvPicPr>
          <p:nvPr>
            <p:ph idx="1"/>
          </p:nvPr>
        </p:nvPicPr>
        <p:blipFill>
          <a:blip r:embed="rId2"/>
          <a:stretch>
            <a:fillRect/>
          </a:stretch>
        </p:blipFill>
        <p:spPr>
          <a:xfrm>
            <a:off x="355600" y="1549400"/>
            <a:ext cx="11036299" cy="5308599"/>
          </a:xfrm>
          <a:prstGeom prst="rect">
            <a:avLst/>
          </a:prstGeom>
        </p:spPr>
      </p:pic>
    </p:spTree>
    <p:extLst>
      <p:ext uri="{BB962C8B-B14F-4D97-AF65-F5344CB8AC3E}">
        <p14:creationId xmlns:p14="http://schemas.microsoft.com/office/powerpoint/2010/main" val="190863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t>Etki Mekanizması</a:t>
            </a:r>
            <a:endParaRPr lang="tr-TR" dirty="0"/>
          </a:p>
        </p:txBody>
      </p:sp>
      <p:sp>
        <p:nvSpPr>
          <p:cNvPr id="6" name="İçerik Yer Tutucusu 5"/>
          <p:cNvSpPr>
            <a:spLocks noGrp="1"/>
          </p:cNvSpPr>
          <p:nvPr>
            <p:ph idx="1"/>
          </p:nvPr>
        </p:nvSpPr>
        <p:spPr/>
        <p:txBody>
          <a:bodyPr>
            <a:normAutofit/>
          </a:bodyPr>
          <a:lstStyle/>
          <a:p>
            <a:r>
              <a:rPr lang="tr-TR" dirty="0" err="1" smtClean="0"/>
              <a:t>Primer</a:t>
            </a:r>
            <a:r>
              <a:rPr lang="tr-TR" dirty="0" smtClean="0"/>
              <a:t> </a:t>
            </a:r>
            <a:r>
              <a:rPr lang="tr-TR" dirty="0"/>
              <a:t>olarak </a:t>
            </a:r>
            <a:r>
              <a:rPr lang="tr-TR" dirty="0" err="1"/>
              <a:t>gonadotropin</a:t>
            </a:r>
            <a:r>
              <a:rPr lang="tr-TR" dirty="0"/>
              <a:t> </a:t>
            </a:r>
            <a:r>
              <a:rPr lang="tr-TR" dirty="0" smtClean="0"/>
              <a:t>salınımında baskılama</a:t>
            </a:r>
          </a:p>
          <a:p>
            <a:pPr marL="457200" lvl="1" indent="0">
              <a:buNone/>
            </a:pPr>
            <a:r>
              <a:rPr lang="tr-TR" dirty="0" smtClean="0"/>
              <a:t>-</a:t>
            </a:r>
            <a:r>
              <a:rPr lang="tr-TR" dirty="0" err="1" smtClean="0"/>
              <a:t>Folikül</a:t>
            </a:r>
            <a:r>
              <a:rPr lang="tr-TR" dirty="0" smtClean="0"/>
              <a:t> </a:t>
            </a:r>
            <a:r>
              <a:rPr lang="tr-TR" dirty="0"/>
              <a:t>olgunlaşması, </a:t>
            </a:r>
            <a:r>
              <a:rPr lang="tr-TR" dirty="0" err="1"/>
              <a:t>preovulatuar</a:t>
            </a:r>
            <a:r>
              <a:rPr lang="tr-TR" dirty="0"/>
              <a:t> </a:t>
            </a:r>
            <a:r>
              <a:rPr lang="tr-TR" dirty="0" err="1"/>
              <a:t>luteinizan</a:t>
            </a:r>
            <a:r>
              <a:rPr lang="tr-TR" dirty="0"/>
              <a:t> hormon artışı ve </a:t>
            </a:r>
            <a:r>
              <a:rPr lang="tr-TR" dirty="0" err="1" smtClean="0"/>
              <a:t>ovülasyon</a:t>
            </a:r>
            <a:r>
              <a:rPr lang="tr-TR" dirty="0" smtClean="0"/>
              <a:t> engellenir.</a:t>
            </a:r>
          </a:p>
          <a:p>
            <a:r>
              <a:rPr lang="tr-TR" dirty="0"/>
              <a:t>Ek olarak </a:t>
            </a:r>
            <a:r>
              <a:rPr lang="tr-TR" dirty="0" smtClean="0"/>
              <a:t>:</a:t>
            </a:r>
          </a:p>
          <a:p>
            <a:pPr marL="0" indent="0" algn="ctr">
              <a:buNone/>
            </a:pPr>
            <a:r>
              <a:rPr lang="tr-TR" dirty="0" smtClean="0"/>
              <a:t>-</a:t>
            </a:r>
            <a:r>
              <a:rPr lang="tr-TR" dirty="0" err="1" smtClean="0"/>
              <a:t>Servikal</a:t>
            </a:r>
            <a:r>
              <a:rPr lang="tr-TR" dirty="0" smtClean="0"/>
              <a:t> </a:t>
            </a:r>
            <a:r>
              <a:rPr lang="tr-TR" dirty="0"/>
              <a:t>mukusun </a:t>
            </a:r>
            <a:r>
              <a:rPr lang="tr-TR" dirty="0" err="1" smtClean="0"/>
              <a:t>vizközleşmesi</a:t>
            </a:r>
            <a:r>
              <a:rPr lang="tr-TR" dirty="0" smtClean="0"/>
              <a:t> (sperm transportunda blok)</a:t>
            </a:r>
          </a:p>
          <a:p>
            <a:pPr marL="0" indent="0" algn="ctr">
              <a:buNone/>
            </a:pPr>
            <a:r>
              <a:rPr lang="tr-TR" dirty="0"/>
              <a:t> </a:t>
            </a:r>
            <a:r>
              <a:rPr lang="tr-TR" dirty="0" smtClean="0"/>
              <a:t>        - </a:t>
            </a:r>
            <a:r>
              <a:rPr lang="tr-TR" dirty="0" err="1" smtClean="0"/>
              <a:t>Fallop</a:t>
            </a:r>
            <a:r>
              <a:rPr lang="tr-TR" dirty="0" smtClean="0"/>
              <a:t> kanallarında </a:t>
            </a:r>
            <a:r>
              <a:rPr lang="tr-TR" dirty="0" err="1"/>
              <a:t>sekresyon</a:t>
            </a:r>
            <a:r>
              <a:rPr lang="tr-TR" dirty="0"/>
              <a:t> ve </a:t>
            </a:r>
            <a:r>
              <a:rPr lang="tr-TR" dirty="0" err="1" smtClean="0"/>
              <a:t>peristaltizmi</a:t>
            </a:r>
            <a:r>
              <a:rPr lang="tr-TR" dirty="0" smtClean="0"/>
              <a:t> etkileme( </a:t>
            </a:r>
            <a:r>
              <a:rPr lang="tr-TR" dirty="0" err="1"/>
              <a:t>ovum</a:t>
            </a:r>
            <a:r>
              <a:rPr lang="tr-TR" dirty="0"/>
              <a:t> </a:t>
            </a:r>
            <a:r>
              <a:rPr lang="tr-TR" dirty="0" smtClean="0"/>
              <a:t>ve sperm transportunda güçleştirici etki</a:t>
            </a:r>
          </a:p>
          <a:p>
            <a:pPr marL="0" indent="0">
              <a:buNone/>
            </a:pPr>
            <a:r>
              <a:rPr lang="tr-TR" dirty="0" smtClean="0"/>
              <a:t>          -</a:t>
            </a:r>
            <a:r>
              <a:rPr lang="tr-TR" dirty="0" err="1" smtClean="0"/>
              <a:t>Endometriyal</a:t>
            </a:r>
            <a:r>
              <a:rPr lang="tr-TR" dirty="0" smtClean="0"/>
              <a:t> </a:t>
            </a:r>
            <a:r>
              <a:rPr lang="tr-TR" dirty="0" err="1" smtClean="0"/>
              <a:t>atrofi</a:t>
            </a:r>
            <a:r>
              <a:rPr lang="tr-TR" dirty="0" smtClean="0"/>
              <a:t> (</a:t>
            </a:r>
            <a:r>
              <a:rPr lang="tr-TR" dirty="0" err="1" smtClean="0"/>
              <a:t>implantasyonun</a:t>
            </a:r>
            <a:r>
              <a:rPr lang="tr-TR" dirty="0" smtClean="0"/>
              <a:t> etkilenmesi)</a:t>
            </a:r>
            <a:endParaRPr lang="tr-TR" dirty="0"/>
          </a:p>
        </p:txBody>
      </p:sp>
    </p:spTree>
    <p:extLst>
      <p:ext uri="{BB962C8B-B14F-4D97-AF65-F5344CB8AC3E}">
        <p14:creationId xmlns:p14="http://schemas.microsoft.com/office/powerpoint/2010/main" val="1337441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dirty="0" err="1" smtClean="0"/>
              <a:t>Endikasyonlar</a:t>
            </a:r>
            <a:endParaRPr lang="tr-TR" dirty="0"/>
          </a:p>
        </p:txBody>
      </p:sp>
      <p:sp>
        <p:nvSpPr>
          <p:cNvPr id="3" name="İçerik Yer Tutucusu 2"/>
          <p:cNvSpPr>
            <a:spLocks noGrp="1"/>
          </p:cNvSpPr>
          <p:nvPr>
            <p:ph idx="1"/>
          </p:nvPr>
        </p:nvSpPr>
        <p:spPr/>
        <p:txBody>
          <a:bodyPr/>
          <a:lstStyle/>
          <a:p>
            <a:r>
              <a:rPr lang="tr-TR" dirty="0"/>
              <a:t>Sağlıklı olan ve </a:t>
            </a:r>
            <a:r>
              <a:rPr lang="tr-TR" dirty="0" err="1"/>
              <a:t>kontrasepsiyon</a:t>
            </a:r>
            <a:r>
              <a:rPr lang="tr-TR" dirty="0"/>
              <a:t> isteyen tüm kadınlar (</a:t>
            </a:r>
            <a:r>
              <a:rPr lang="tr-TR" dirty="0" err="1"/>
              <a:t>nullipar</a:t>
            </a:r>
            <a:r>
              <a:rPr lang="tr-TR" dirty="0"/>
              <a:t> </a:t>
            </a:r>
            <a:r>
              <a:rPr lang="tr-TR" dirty="0" smtClean="0"/>
              <a:t>veya </a:t>
            </a:r>
            <a:r>
              <a:rPr lang="tr-TR" dirty="0" err="1" smtClean="0"/>
              <a:t>multipar</a:t>
            </a:r>
            <a:r>
              <a:rPr lang="tr-TR" dirty="0"/>
              <a:t>), </a:t>
            </a:r>
            <a:r>
              <a:rPr lang="tr-TR" dirty="0" err="1"/>
              <a:t>menarştan</a:t>
            </a:r>
            <a:r>
              <a:rPr lang="tr-TR" dirty="0"/>
              <a:t> menopoza dek her yaşta kombine oral </a:t>
            </a:r>
            <a:r>
              <a:rPr lang="tr-TR" dirty="0" err="1" smtClean="0"/>
              <a:t>kontraseptifleri</a:t>
            </a:r>
            <a:r>
              <a:rPr lang="tr-TR" dirty="0" smtClean="0"/>
              <a:t> kullanabilirler.</a:t>
            </a:r>
          </a:p>
          <a:p>
            <a:r>
              <a:rPr lang="tr-TR" dirty="0" smtClean="0"/>
              <a:t> </a:t>
            </a:r>
            <a:r>
              <a:rPr lang="tr-TR" dirty="0"/>
              <a:t>Bu yöntemle </a:t>
            </a:r>
            <a:r>
              <a:rPr lang="tr-TR" dirty="0" err="1"/>
              <a:t>KOK’lerin</a:t>
            </a:r>
            <a:r>
              <a:rPr lang="tr-TR" dirty="0"/>
              <a:t> </a:t>
            </a:r>
            <a:r>
              <a:rPr lang="tr-TR" dirty="0" err="1"/>
              <a:t>kontrasepsiyon</a:t>
            </a:r>
            <a:r>
              <a:rPr lang="tr-TR" dirty="0"/>
              <a:t> dışı yararlarıyla </a:t>
            </a:r>
            <a:r>
              <a:rPr lang="tr-TR" dirty="0" smtClean="0"/>
              <a:t>ek avantaj </a:t>
            </a:r>
            <a:r>
              <a:rPr lang="tr-TR" dirty="0"/>
              <a:t>sağlanabilir. </a:t>
            </a:r>
            <a:endParaRPr lang="tr-TR" dirty="0" smtClean="0"/>
          </a:p>
          <a:p>
            <a:r>
              <a:rPr lang="tr-TR" dirty="0" smtClean="0"/>
              <a:t>CYBH riski </a:t>
            </a:r>
            <a:r>
              <a:rPr lang="tr-TR" dirty="0"/>
              <a:t>taşıyan </a:t>
            </a:r>
            <a:r>
              <a:rPr lang="tr-TR" dirty="0" smtClean="0"/>
              <a:t>kadınların ek </a:t>
            </a:r>
            <a:r>
              <a:rPr lang="tr-TR" dirty="0"/>
              <a:t>olarak kondom kullanmaları </a:t>
            </a:r>
            <a:r>
              <a:rPr lang="tr-TR" dirty="0" smtClean="0"/>
              <a:t>önerilir.</a:t>
            </a:r>
            <a:endParaRPr lang="tr-TR" dirty="0"/>
          </a:p>
        </p:txBody>
      </p:sp>
    </p:spTree>
    <p:extLst>
      <p:ext uri="{BB962C8B-B14F-4D97-AF65-F5344CB8AC3E}">
        <p14:creationId xmlns:p14="http://schemas.microsoft.com/office/powerpoint/2010/main" val="1678669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Bırakıldıktan Sonra </a:t>
            </a:r>
            <a:r>
              <a:rPr lang="tr-TR" dirty="0" err="1" smtClean="0"/>
              <a:t>Fertilite</a:t>
            </a:r>
            <a:r>
              <a:rPr lang="tr-TR" dirty="0" smtClean="0"/>
              <a:t> </a:t>
            </a:r>
            <a:endParaRPr lang="tr-TR" dirty="0"/>
          </a:p>
        </p:txBody>
      </p:sp>
      <p:sp>
        <p:nvSpPr>
          <p:cNvPr id="3" name="İçerik Yer Tutucusu 2"/>
          <p:cNvSpPr>
            <a:spLocks noGrp="1"/>
          </p:cNvSpPr>
          <p:nvPr>
            <p:ph idx="1"/>
          </p:nvPr>
        </p:nvSpPr>
        <p:spPr/>
        <p:txBody>
          <a:bodyPr/>
          <a:lstStyle/>
          <a:p>
            <a:r>
              <a:rPr lang="tr-TR" dirty="0" err="1" smtClean="0"/>
              <a:t>KOK’lar</a:t>
            </a:r>
            <a:r>
              <a:rPr lang="tr-TR" dirty="0" smtClean="0"/>
              <a:t> </a:t>
            </a:r>
            <a:r>
              <a:rPr lang="tr-TR" dirty="0"/>
              <a:t>bırakıldıktan sonra doğurganlık </a:t>
            </a:r>
            <a:r>
              <a:rPr lang="tr-TR" dirty="0" smtClean="0"/>
              <a:t>olumsuz  </a:t>
            </a:r>
            <a:r>
              <a:rPr lang="tr-TR" dirty="0"/>
              <a:t>etkilenmez. </a:t>
            </a:r>
            <a:endParaRPr lang="tr-TR" dirty="0" smtClean="0"/>
          </a:p>
          <a:p>
            <a:r>
              <a:rPr lang="tr-TR" dirty="0" smtClean="0"/>
              <a:t>Bırakıldıktan </a:t>
            </a:r>
            <a:r>
              <a:rPr lang="tr-TR" dirty="0"/>
              <a:t>sonraki gebelik oranları 6 ay </a:t>
            </a:r>
            <a:r>
              <a:rPr lang="tr-TR" dirty="0" smtClean="0"/>
              <a:t>içinde %83</a:t>
            </a:r>
            <a:r>
              <a:rPr lang="tr-TR" dirty="0"/>
              <a:t>, </a:t>
            </a:r>
            <a:r>
              <a:rPr lang="tr-TR" dirty="0" smtClean="0"/>
              <a:t>1 yıl </a:t>
            </a:r>
            <a:r>
              <a:rPr lang="tr-TR" dirty="0"/>
              <a:t>içinde %94 olarak saptanmıştır. </a:t>
            </a:r>
            <a:endParaRPr lang="tr-TR" dirty="0" smtClean="0"/>
          </a:p>
          <a:p>
            <a:r>
              <a:rPr lang="tr-TR" dirty="0" smtClean="0"/>
              <a:t>Bu </a:t>
            </a:r>
            <a:r>
              <a:rPr lang="tr-TR" dirty="0"/>
              <a:t>oranlar bariyer metoduna </a:t>
            </a:r>
            <a:r>
              <a:rPr lang="tr-TR" dirty="0" smtClean="0"/>
              <a:t>benzerdir.</a:t>
            </a:r>
            <a:endParaRPr lang="tr-TR" dirty="0"/>
          </a:p>
        </p:txBody>
      </p:sp>
    </p:spTree>
    <p:extLst>
      <p:ext uri="{BB962C8B-B14F-4D97-AF65-F5344CB8AC3E}">
        <p14:creationId xmlns:p14="http://schemas.microsoft.com/office/powerpoint/2010/main" val="1536385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AMAÇ</a:t>
            </a:r>
            <a:endParaRPr lang="tr-TR" dirty="0"/>
          </a:p>
        </p:txBody>
      </p:sp>
      <p:sp>
        <p:nvSpPr>
          <p:cNvPr id="3" name="İçerik Yer Tutucusu 2"/>
          <p:cNvSpPr>
            <a:spLocks noGrp="1"/>
          </p:cNvSpPr>
          <p:nvPr>
            <p:ph idx="1"/>
          </p:nvPr>
        </p:nvSpPr>
        <p:spPr/>
        <p:txBody>
          <a:bodyPr/>
          <a:lstStyle/>
          <a:p>
            <a:r>
              <a:rPr lang="tr-TR" dirty="0" err="1" smtClean="0"/>
              <a:t>Kontrasepsiyon</a:t>
            </a:r>
            <a:r>
              <a:rPr lang="tr-TR" dirty="0" smtClean="0"/>
              <a:t> hakkında bilgi vermek </a:t>
            </a:r>
            <a:endParaRPr lang="tr-TR" dirty="0"/>
          </a:p>
        </p:txBody>
      </p:sp>
    </p:spTree>
    <p:extLst>
      <p:ext uri="{BB962C8B-B14F-4D97-AF65-F5344CB8AC3E}">
        <p14:creationId xmlns:p14="http://schemas.microsoft.com/office/powerpoint/2010/main" val="1599901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8"/>
          <p:cNvSpPr>
            <a:spLocks noGrp="1"/>
          </p:cNvSpPr>
          <p:nvPr>
            <p:ph type="title"/>
          </p:nvPr>
        </p:nvSpPr>
        <p:spPr/>
        <p:txBody>
          <a:bodyPr/>
          <a:lstStyle/>
          <a:p>
            <a:r>
              <a:rPr lang="tr-TR" dirty="0" err="1" smtClean="0"/>
              <a:t>Kontrasepsiyon</a:t>
            </a:r>
            <a:r>
              <a:rPr lang="tr-TR" dirty="0" smtClean="0"/>
              <a:t> Dışındaki Yararları</a:t>
            </a:r>
            <a:endParaRPr lang="tr-TR" dirty="0"/>
          </a:p>
        </p:txBody>
      </p:sp>
      <p:sp>
        <p:nvSpPr>
          <p:cNvPr id="10" name="İçerik Yer Tutucusu 9"/>
          <p:cNvSpPr>
            <a:spLocks noGrp="1"/>
          </p:cNvSpPr>
          <p:nvPr>
            <p:ph sz="half" idx="1"/>
          </p:nvPr>
        </p:nvSpPr>
        <p:spPr/>
        <p:txBody>
          <a:bodyPr>
            <a:normAutofit fontScale="92500" lnSpcReduction="10000"/>
          </a:bodyPr>
          <a:lstStyle/>
          <a:p>
            <a:pPr marL="0" indent="0">
              <a:buNone/>
            </a:pPr>
            <a:r>
              <a:rPr lang="tr-TR" dirty="0"/>
              <a:t>• </a:t>
            </a:r>
            <a:r>
              <a:rPr lang="tr-TR" dirty="0" err="1"/>
              <a:t>Siklus</a:t>
            </a:r>
            <a:r>
              <a:rPr lang="tr-TR" dirty="0"/>
              <a:t> regülasyonu</a:t>
            </a:r>
          </a:p>
          <a:p>
            <a:pPr marL="0" indent="0">
              <a:buNone/>
            </a:pPr>
            <a:r>
              <a:rPr lang="tr-TR" dirty="0"/>
              <a:t>• </a:t>
            </a:r>
            <a:r>
              <a:rPr lang="tr-TR" dirty="0" err="1"/>
              <a:t>Menstrüel</a:t>
            </a:r>
            <a:r>
              <a:rPr lang="tr-TR" dirty="0"/>
              <a:t> kan </a:t>
            </a:r>
            <a:r>
              <a:rPr lang="tr-TR" dirty="0" smtClean="0"/>
              <a:t>kaybında, </a:t>
            </a:r>
            <a:r>
              <a:rPr lang="tr-TR" dirty="0" err="1" smtClean="0"/>
              <a:t>polimenore</a:t>
            </a:r>
            <a:r>
              <a:rPr lang="tr-TR" dirty="0" smtClean="0"/>
              <a:t> </a:t>
            </a:r>
            <a:r>
              <a:rPr lang="tr-TR" dirty="0"/>
              <a:t>ve </a:t>
            </a:r>
            <a:r>
              <a:rPr lang="tr-TR" dirty="0" err="1"/>
              <a:t>menorajide</a:t>
            </a:r>
            <a:r>
              <a:rPr lang="tr-TR" dirty="0"/>
              <a:t> </a:t>
            </a:r>
          </a:p>
          <a:p>
            <a:pPr marL="0" indent="0">
              <a:buNone/>
            </a:pPr>
            <a:r>
              <a:rPr lang="tr-TR" dirty="0"/>
              <a:t>• </a:t>
            </a:r>
            <a:r>
              <a:rPr lang="tr-TR" dirty="0" err="1"/>
              <a:t>Dismenorede</a:t>
            </a:r>
            <a:r>
              <a:rPr lang="tr-TR" dirty="0"/>
              <a:t> </a:t>
            </a:r>
            <a:r>
              <a:rPr lang="tr-TR" dirty="0" smtClean="0"/>
              <a:t>  </a:t>
            </a:r>
            <a:endParaRPr lang="tr-TR" dirty="0"/>
          </a:p>
          <a:p>
            <a:pPr marL="0" indent="0">
              <a:buNone/>
            </a:pPr>
            <a:r>
              <a:rPr lang="tr-TR" dirty="0"/>
              <a:t>• </a:t>
            </a:r>
            <a:r>
              <a:rPr lang="tr-TR" dirty="0" smtClean="0"/>
              <a:t>PMS de </a:t>
            </a:r>
            <a:endParaRPr lang="tr-TR" dirty="0"/>
          </a:p>
          <a:p>
            <a:pPr marL="0" indent="0">
              <a:buNone/>
            </a:pPr>
            <a:r>
              <a:rPr lang="tr-TR" dirty="0"/>
              <a:t>• </a:t>
            </a:r>
            <a:r>
              <a:rPr lang="tr-TR" dirty="0" err="1"/>
              <a:t>Perimenopozal</a:t>
            </a:r>
            <a:r>
              <a:rPr lang="tr-TR" dirty="0"/>
              <a:t> semptomlarda </a:t>
            </a:r>
          </a:p>
          <a:p>
            <a:pPr marL="0" indent="0">
              <a:buNone/>
            </a:pPr>
            <a:r>
              <a:rPr lang="tr-TR" dirty="0"/>
              <a:t>• Akne ve </a:t>
            </a:r>
            <a:r>
              <a:rPr lang="tr-TR" dirty="0" err="1"/>
              <a:t>hirsutizmde</a:t>
            </a:r>
            <a:r>
              <a:rPr lang="tr-TR" dirty="0"/>
              <a:t> </a:t>
            </a:r>
          </a:p>
          <a:p>
            <a:pPr marL="0" indent="0">
              <a:buNone/>
            </a:pPr>
            <a:endParaRPr lang="tr-TR" dirty="0"/>
          </a:p>
        </p:txBody>
      </p:sp>
      <p:sp>
        <p:nvSpPr>
          <p:cNvPr id="11" name="İçerik Yer Tutucusu 10"/>
          <p:cNvSpPr>
            <a:spLocks noGrp="1"/>
          </p:cNvSpPr>
          <p:nvPr>
            <p:ph sz="half" idx="2"/>
          </p:nvPr>
        </p:nvSpPr>
        <p:spPr/>
        <p:txBody>
          <a:bodyPr>
            <a:normAutofit fontScale="92500" lnSpcReduction="10000"/>
          </a:bodyPr>
          <a:lstStyle/>
          <a:p>
            <a:pPr marL="0" indent="0">
              <a:buNone/>
            </a:pPr>
            <a:r>
              <a:rPr lang="tr-TR" dirty="0" smtClean="0"/>
              <a:t>• </a:t>
            </a:r>
            <a:r>
              <a:rPr lang="tr-TR" dirty="0" err="1"/>
              <a:t>Over</a:t>
            </a:r>
            <a:r>
              <a:rPr lang="tr-TR" dirty="0"/>
              <a:t> ve </a:t>
            </a:r>
            <a:r>
              <a:rPr lang="tr-TR" dirty="0" err="1"/>
              <a:t>endometriyum</a:t>
            </a:r>
            <a:r>
              <a:rPr lang="tr-TR" dirty="0"/>
              <a:t> kanseri riskinde </a:t>
            </a:r>
            <a:r>
              <a:rPr lang="tr-TR" dirty="0" smtClean="0"/>
              <a:t>azalma</a:t>
            </a:r>
          </a:p>
          <a:p>
            <a:pPr marL="0" indent="0">
              <a:buNone/>
            </a:pPr>
            <a:r>
              <a:rPr lang="tr-TR" dirty="0" smtClean="0"/>
              <a:t>• </a:t>
            </a:r>
            <a:r>
              <a:rPr lang="tr-TR" dirty="0" err="1"/>
              <a:t>Endometriozise</a:t>
            </a:r>
            <a:r>
              <a:rPr lang="tr-TR" dirty="0"/>
              <a:t> bağlı </a:t>
            </a:r>
            <a:r>
              <a:rPr lang="tr-TR" dirty="0" err="1"/>
              <a:t>pelvik</a:t>
            </a:r>
            <a:r>
              <a:rPr lang="tr-TR" dirty="0"/>
              <a:t> ağrıda azalma</a:t>
            </a:r>
          </a:p>
          <a:p>
            <a:pPr marL="0" indent="0">
              <a:buNone/>
            </a:pPr>
            <a:r>
              <a:rPr lang="tr-TR" dirty="0"/>
              <a:t>• Miyoma </a:t>
            </a:r>
            <a:r>
              <a:rPr lang="tr-TR" dirty="0" err="1"/>
              <a:t>uteri</a:t>
            </a:r>
            <a:r>
              <a:rPr lang="tr-TR" dirty="0"/>
              <a:t> gelişme riskinde ve miyoma </a:t>
            </a:r>
            <a:r>
              <a:rPr lang="tr-TR" dirty="0" err="1"/>
              <a:t>uteriye</a:t>
            </a:r>
            <a:r>
              <a:rPr lang="tr-TR" dirty="0"/>
              <a:t> bağlı </a:t>
            </a:r>
            <a:r>
              <a:rPr lang="tr-TR" dirty="0" smtClean="0"/>
              <a:t>kanamada azalma</a:t>
            </a:r>
            <a:endParaRPr lang="tr-TR" dirty="0"/>
          </a:p>
          <a:p>
            <a:pPr marL="0" indent="0">
              <a:buNone/>
            </a:pPr>
            <a:r>
              <a:rPr lang="tr-TR" dirty="0"/>
              <a:t>• </a:t>
            </a:r>
            <a:r>
              <a:rPr lang="tr-TR" dirty="0" err="1"/>
              <a:t>Benign</a:t>
            </a:r>
            <a:r>
              <a:rPr lang="tr-TR" dirty="0"/>
              <a:t> meme hastalığı riskinde azalma olasılığı</a:t>
            </a:r>
          </a:p>
          <a:p>
            <a:pPr marL="0" indent="0">
              <a:buNone/>
            </a:pPr>
            <a:r>
              <a:rPr lang="tr-TR" dirty="0"/>
              <a:t>• </a:t>
            </a:r>
            <a:r>
              <a:rPr lang="tr-TR" dirty="0" err="1"/>
              <a:t>Kolorektal</a:t>
            </a:r>
            <a:r>
              <a:rPr lang="tr-TR" dirty="0"/>
              <a:t> kanser riskinde azalma olasılığı</a:t>
            </a:r>
          </a:p>
        </p:txBody>
      </p:sp>
      <p:sp>
        <p:nvSpPr>
          <p:cNvPr id="4" name="Aşağı Ok 3"/>
          <p:cNvSpPr/>
          <p:nvPr/>
        </p:nvSpPr>
        <p:spPr>
          <a:xfrm>
            <a:off x="5213684" y="2069433"/>
            <a:ext cx="484632" cy="22779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54528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Mutlak </a:t>
            </a:r>
            <a:r>
              <a:rPr lang="tr-TR" dirty="0" err="1" smtClean="0"/>
              <a:t>Kontrendikasyonlar</a:t>
            </a:r>
            <a:endParaRPr lang="tr-TR" dirty="0"/>
          </a:p>
        </p:txBody>
      </p:sp>
      <p:sp>
        <p:nvSpPr>
          <p:cNvPr id="3" name="İçerik Yer Tutucusu 2"/>
          <p:cNvSpPr>
            <a:spLocks noGrp="1"/>
          </p:cNvSpPr>
          <p:nvPr>
            <p:ph sz="half" idx="1"/>
          </p:nvPr>
        </p:nvSpPr>
        <p:spPr/>
        <p:txBody>
          <a:bodyPr>
            <a:normAutofit fontScale="62500" lnSpcReduction="20000"/>
          </a:bodyPr>
          <a:lstStyle/>
          <a:p>
            <a:r>
              <a:rPr lang="tr-TR" dirty="0" err="1"/>
              <a:t>Postpartum</a:t>
            </a:r>
            <a:r>
              <a:rPr lang="tr-TR" dirty="0"/>
              <a:t> dönem</a:t>
            </a:r>
            <a:r>
              <a:rPr lang="tr-TR" dirty="0" smtClean="0"/>
              <a:t>:</a:t>
            </a:r>
          </a:p>
          <a:p>
            <a:pPr marL="0" indent="0">
              <a:buNone/>
            </a:pPr>
            <a:r>
              <a:rPr lang="tr-TR" dirty="0"/>
              <a:t> </a:t>
            </a:r>
            <a:r>
              <a:rPr lang="tr-TR" dirty="0" smtClean="0"/>
              <a:t>              - </a:t>
            </a:r>
            <a:r>
              <a:rPr lang="tr-TR" b="1" dirty="0"/>
              <a:t>Emzirenlerde</a:t>
            </a:r>
            <a:r>
              <a:rPr lang="tr-TR" dirty="0"/>
              <a:t> 6 </a:t>
            </a:r>
            <a:r>
              <a:rPr lang="tr-TR" dirty="0" smtClean="0"/>
              <a:t>hafta </a:t>
            </a:r>
          </a:p>
          <a:p>
            <a:pPr marL="0" indent="0">
              <a:buNone/>
            </a:pPr>
            <a:r>
              <a:rPr lang="tr-TR" dirty="0"/>
              <a:t> </a:t>
            </a:r>
            <a:r>
              <a:rPr lang="tr-TR" dirty="0" smtClean="0"/>
              <a:t>              - Emzirmeyenlerde </a:t>
            </a:r>
            <a:r>
              <a:rPr lang="tr-TR" dirty="0"/>
              <a:t>3 hafta</a:t>
            </a:r>
          </a:p>
          <a:p>
            <a:pPr marL="0" indent="0">
              <a:buNone/>
            </a:pPr>
            <a:r>
              <a:rPr lang="tr-TR" dirty="0"/>
              <a:t>• </a:t>
            </a:r>
            <a:r>
              <a:rPr lang="tr-TR" dirty="0" smtClean="0"/>
              <a:t>&gt; 35 y günde </a:t>
            </a:r>
            <a:r>
              <a:rPr lang="tr-TR" b="1" u="sng" dirty="0"/>
              <a:t>en az</a:t>
            </a:r>
            <a:r>
              <a:rPr lang="tr-TR" b="1" dirty="0"/>
              <a:t> </a:t>
            </a:r>
            <a:r>
              <a:rPr lang="tr-TR" dirty="0"/>
              <a:t>15 adet sigara içilmesi</a:t>
            </a:r>
          </a:p>
          <a:p>
            <a:pPr marL="0" indent="0">
              <a:buNone/>
            </a:pPr>
            <a:r>
              <a:rPr lang="tr-TR" dirty="0"/>
              <a:t>• </a:t>
            </a:r>
            <a:r>
              <a:rPr lang="tr-TR" dirty="0" smtClean="0"/>
              <a:t>HT </a:t>
            </a:r>
            <a:r>
              <a:rPr lang="tr-TR" dirty="0"/>
              <a:t>(</a:t>
            </a:r>
            <a:r>
              <a:rPr lang="tr-TR" b="1" dirty="0"/>
              <a:t>≥ 160 </a:t>
            </a:r>
            <a:r>
              <a:rPr lang="tr-TR" b="1" dirty="0" smtClean="0"/>
              <a:t>- ≥ </a:t>
            </a:r>
            <a:r>
              <a:rPr lang="tr-TR" b="1" dirty="0"/>
              <a:t>100 </a:t>
            </a:r>
            <a:r>
              <a:rPr lang="tr-TR" dirty="0" err="1" smtClean="0"/>
              <a:t>mmHg</a:t>
            </a:r>
            <a:r>
              <a:rPr lang="tr-TR" dirty="0" smtClean="0"/>
              <a:t>)</a:t>
            </a:r>
            <a:endParaRPr lang="tr-TR" dirty="0"/>
          </a:p>
          <a:p>
            <a:pPr marL="0" indent="0">
              <a:buNone/>
            </a:pPr>
            <a:r>
              <a:rPr lang="tr-TR" dirty="0"/>
              <a:t>• </a:t>
            </a:r>
            <a:r>
              <a:rPr lang="tr-TR" dirty="0" smtClean="0"/>
              <a:t> VTE </a:t>
            </a:r>
            <a:r>
              <a:rPr lang="tr-TR" dirty="0"/>
              <a:t>/ </a:t>
            </a:r>
            <a:r>
              <a:rPr lang="tr-TR" dirty="0" smtClean="0"/>
              <a:t>PE öyküsü</a:t>
            </a:r>
          </a:p>
          <a:p>
            <a:r>
              <a:rPr lang="tr-TR" dirty="0" err="1"/>
              <a:t>İskemik</a:t>
            </a:r>
            <a:r>
              <a:rPr lang="tr-TR" dirty="0"/>
              <a:t> kalp hastalığı</a:t>
            </a:r>
          </a:p>
          <a:p>
            <a:pPr marL="0" indent="0">
              <a:buNone/>
            </a:pPr>
            <a:r>
              <a:rPr lang="tr-TR" dirty="0"/>
              <a:t>• </a:t>
            </a:r>
            <a:r>
              <a:rPr lang="tr-TR" dirty="0" smtClean="0"/>
              <a:t>SVO </a:t>
            </a:r>
            <a:r>
              <a:rPr lang="tr-TR" dirty="0"/>
              <a:t>öyküsü</a:t>
            </a:r>
          </a:p>
          <a:p>
            <a:pPr marL="0" indent="0">
              <a:buNone/>
            </a:pPr>
            <a:r>
              <a:rPr lang="tr-TR" dirty="0"/>
              <a:t>• </a:t>
            </a:r>
            <a:r>
              <a:rPr lang="tr-TR" dirty="0" err="1"/>
              <a:t>P</a:t>
            </a:r>
            <a:r>
              <a:rPr lang="tr-TR" dirty="0" err="1" smtClean="0"/>
              <a:t>ulmoner</a:t>
            </a:r>
            <a:r>
              <a:rPr lang="tr-TR" dirty="0" smtClean="0"/>
              <a:t> HT,AF, </a:t>
            </a:r>
            <a:r>
              <a:rPr lang="tr-TR" dirty="0" err="1"/>
              <a:t>subakut</a:t>
            </a:r>
            <a:r>
              <a:rPr lang="tr-TR" dirty="0"/>
              <a:t> bakteriyel </a:t>
            </a:r>
            <a:r>
              <a:rPr lang="tr-TR" dirty="0" err="1"/>
              <a:t>endokardit</a:t>
            </a:r>
            <a:r>
              <a:rPr lang="tr-TR" dirty="0"/>
              <a:t> öyküsü</a:t>
            </a:r>
          </a:p>
          <a:p>
            <a:pPr marL="0" indent="0">
              <a:buNone/>
            </a:pPr>
            <a:r>
              <a:rPr lang="tr-TR" dirty="0"/>
              <a:t>•&gt; 35 y </a:t>
            </a:r>
            <a:r>
              <a:rPr lang="tr-TR" dirty="0" smtClean="0"/>
              <a:t> </a:t>
            </a:r>
            <a:r>
              <a:rPr lang="tr-TR" b="1" dirty="0" err="1"/>
              <a:t>Auralı</a:t>
            </a:r>
            <a:r>
              <a:rPr lang="tr-TR" dirty="0"/>
              <a:t> migren </a:t>
            </a:r>
            <a:r>
              <a:rPr lang="tr-TR" dirty="0" smtClean="0"/>
              <a:t> </a:t>
            </a:r>
            <a:endParaRPr lang="tr-TR" dirty="0"/>
          </a:p>
          <a:p>
            <a:pPr marL="0" indent="0">
              <a:buNone/>
            </a:pPr>
            <a:r>
              <a:rPr lang="tr-TR" dirty="0"/>
              <a:t>• </a:t>
            </a:r>
            <a:r>
              <a:rPr lang="tr-TR" dirty="0" smtClean="0"/>
              <a:t> Aktif meme kanseri veya öykü</a:t>
            </a:r>
          </a:p>
          <a:p>
            <a:r>
              <a:rPr lang="tr-TR" dirty="0" smtClean="0"/>
              <a:t>Safra </a:t>
            </a:r>
            <a:r>
              <a:rPr lang="tr-TR" dirty="0"/>
              <a:t>kesesi hastalığı</a:t>
            </a:r>
          </a:p>
          <a:p>
            <a:endParaRPr lang="tr-TR" dirty="0"/>
          </a:p>
        </p:txBody>
      </p:sp>
      <p:sp>
        <p:nvSpPr>
          <p:cNvPr id="4" name="İçerik Yer Tutucusu 3"/>
          <p:cNvSpPr>
            <a:spLocks noGrp="1"/>
          </p:cNvSpPr>
          <p:nvPr>
            <p:ph sz="half" idx="2"/>
          </p:nvPr>
        </p:nvSpPr>
        <p:spPr/>
        <p:txBody>
          <a:bodyPr>
            <a:normAutofit fontScale="62500" lnSpcReduction="20000"/>
          </a:bodyPr>
          <a:lstStyle/>
          <a:p>
            <a:r>
              <a:rPr lang="tr-TR" dirty="0" err="1" smtClean="0"/>
              <a:t>Mikrovasküler</a:t>
            </a:r>
            <a:r>
              <a:rPr lang="tr-TR" dirty="0" smtClean="0"/>
              <a:t> komplikasyonlu DM</a:t>
            </a:r>
            <a:endParaRPr lang="tr-TR" dirty="0"/>
          </a:p>
          <a:p>
            <a:pPr marL="0" indent="0">
              <a:buNone/>
            </a:pPr>
            <a:r>
              <a:rPr lang="tr-TR" dirty="0"/>
              <a:t>• &gt;20 </a:t>
            </a:r>
            <a:r>
              <a:rPr lang="tr-TR" dirty="0" smtClean="0"/>
              <a:t>yıl DM</a:t>
            </a:r>
            <a:endParaRPr lang="tr-TR" dirty="0"/>
          </a:p>
          <a:p>
            <a:pPr marL="0" indent="0">
              <a:buNone/>
            </a:pPr>
            <a:r>
              <a:rPr lang="tr-TR" dirty="0"/>
              <a:t>• </a:t>
            </a:r>
            <a:r>
              <a:rPr lang="tr-TR" b="1" dirty="0"/>
              <a:t>Ağır</a:t>
            </a:r>
            <a:r>
              <a:rPr lang="tr-TR" dirty="0"/>
              <a:t> siroz</a:t>
            </a:r>
          </a:p>
          <a:p>
            <a:pPr marL="0" indent="0">
              <a:buNone/>
            </a:pPr>
            <a:r>
              <a:rPr lang="tr-TR" dirty="0"/>
              <a:t>• </a:t>
            </a:r>
            <a:r>
              <a:rPr lang="tr-TR" dirty="0" smtClean="0"/>
              <a:t>KC </a:t>
            </a:r>
            <a:r>
              <a:rPr lang="tr-TR" dirty="0" err="1" smtClean="0"/>
              <a:t>tm</a:t>
            </a:r>
            <a:r>
              <a:rPr lang="tr-TR" dirty="0" smtClean="0"/>
              <a:t> </a:t>
            </a:r>
            <a:r>
              <a:rPr lang="tr-TR" dirty="0"/>
              <a:t>(adenom veya </a:t>
            </a:r>
            <a:r>
              <a:rPr lang="tr-TR" dirty="0" err="1"/>
              <a:t>hepatom</a:t>
            </a:r>
            <a:r>
              <a:rPr lang="tr-TR" dirty="0"/>
              <a:t>)</a:t>
            </a:r>
          </a:p>
          <a:p>
            <a:pPr marL="0" indent="0">
              <a:buNone/>
            </a:pPr>
            <a:r>
              <a:rPr lang="tr-TR" dirty="0"/>
              <a:t>• Uzun süren </a:t>
            </a:r>
            <a:r>
              <a:rPr lang="tr-TR" dirty="0" smtClean="0"/>
              <a:t>hareketsizliğe </a:t>
            </a:r>
            <a:r>
              <a:rPr lang="tr-TR" dirty="0"/>
              <a:t>neden olacak büyük cerrahi </a:t>
            </a:r>
            <a:r>
              <a:rPr lang="tr-TR" dirty="0" smtClean="0"/>
              <a:t>işlemler(yürümeye </a:t>
            </a:r>
            <a:r>
              <a:rPr lang="tr-TR" dirty="0" err="1" smtClean="0"/>
              <a:t>başlandıkan</a:t>
            </a:r>
            <a:r>
              <a:rPr lang="tr-TR" dirty="0" smtClean="0"/>
              <a:t> 2 h sonra kullanılabilir)</a:t>
            </a:r>
            <a:endParaRPr lang="tr-TR" dirty="0"/>
          </a:p>
          <a:p>
            <a:pPr marL="0" indent="0">
              <a:buNone/>
            </a:pPr>
            <a:r>
              <a:rPr lang="tr-TR" dirty="0"/>
              <a:t>• </a:t>
            </a:r>
            <a:r>
              <a:rPr lang="tr-TR" dirty="0" err="1"/>
              <a:t>Trombojenik</a:t>
            </a:r>
            <a:r>
              <a:rPr lang="tr-TR" dirty="0"/>
              <a:t> mutasyonlar (Faktör V </a:t>
            </a:r>
            <a:r>
              <a:rPr lang="tr-TR" dirty="0" err="1"/>
              <a:t>Leiden</a:t>
            </a:r>
            <a:r>
              <a:rPr lang="tr-TR" dirty="0"/>
              <a:t>, </a:t>
            </a:r>
            <a:r>
              <a:rPr lang="tr-TR" dirty="0" err="1"/>
              <a:t>protrombin</a:t>
            </a:r>
            <a:r>
              <a:rPr lang="tr-TR" dirty="0"/>
              <a:t> </a:t>
            </a:r>
            <a:r>
              <a:rPr lang="tr-TR" dirty="0" smtClean="0"/>
              <a:t>mutasyonu, Protein </a:t>
            </a:r>
            <a:r>
              <a:rPr lang="tr-TR" dirty="0"/>
              <a:t>S, C ve </a:t>
            </a:r>
            <a:r>
              <a:rPr lang="tr-TR" dirty="0" err="1"/>
              <a:t>antitrombin</a:t>
            </a:r>
            <a:r>
              <a:rPr lang="tr-TR" dirty="0"/>
              <a:t> yetersizliği)</a:t>
            </a:r>
          </a:p>
          <a:p>
            <a:pPr marL="0" indent="0">
              <a:buNone/>
            </a:pPr>
            <a:r>
              <a:rPr lang="tr-TR" dirty="0"/>
              <a:t>• </a:t>
            </a:r>
            <a:r>
              <a:rPr lang="tr-TR" dirty="0" err="1"/>
              <a:t>Viral</a:t>
            </a:r>
            <a:r>
              <a:rPr lang="tr-TR" dirty="0"/>
              <a:t> hepatit</a:t>
            </a:r>
          </a:p>
          <a:p>
            <a:pPr marL="0" indent="0">
              <a:buNone/>
            </a:pPr>
            <a:r>
              <a:rPr lang="tr-TR" dirty="0"/>
              <a:t>• </a:t>
            </a:r>
            <a:r>
              <a:rPr lang="tr-TR" dirty="0" err="1"/>
              <a:t>Arteriyel</a:t>
            </a:r>
            <a:r>
              <a:rPr lang="tr-TR" dirty="0"/>
              <a:t> kalp hastalığı için çoklu risklerin bir arada olması </a:t>
            </a:r>
            <a:r>
              <a:rPr lang="tr-TR" dirty="0" smtClean="0"/>
              <a:t>(DM, </a:t>
            </a:r>
            <a:r>
              <a:rPr lang="tr-TR" dirty="0" err="1" smtClean="0"/>
              <a:t>obezite</a:t>
            </a:r>
            <a:r>
              <a:rPr lang="tr-TR" dirty="0"/>
              <a:t>, </a:t>
            </a:r>
            <a:r>
              <a:rPr lang="tr-TR" dirty="0" smtClean="0"/>
              <a:t>HT, </a:t>
            </a:r>
            <a:r>
              <a:rPr lang="tr-TR" dirty="0"/>
              <a:t>sigara içimi, ileri yaş gibi)</a:t>
            </a:r>
          </a:p>
          <a:p>
            <a:pPr marL="0" indent="0">
              <a:buNone/>
            </a:pPr>
            <a:r>
              <a:rPr lang="tr-TR" dirty="0"/>
              <a:t>• </a:t>
            </a:r>
            <a:r>
              <a:rPr lang="tr-TR" dirty="0" smtClean="0"/>
              <a:t>AFA pozitifliği</a:t>
            </a:r>
          </a:p>
          <a:p>
            <a:r>
              <a:rPr lang="tr-TR" dirty="0"/>
              <a:t>KOK metabolizmasıyla etkileşebilecek ilaç (</a:t>
            </a:r>
            <a:r>
              <a:rPr lang="tr-TR" dirty="0" err="1"/>
              <a:t>rifampisin,fenitoin,barbitürat,primidon</a:t>
            </a:r>
            <a:r>
              <a:rPr lang="tr-TR" dirty="0"/>
              <a:t>)kullanımı </a:t>
            </a:r>
          </a:p>
        </p:txBody>
      </p:sp>
    </p:spTree>
    <p:extLst>
      <p:ext uri="{BB962C8B-B14F-4D97-AF65-F5344CB8AC3E}">
        <p14:creationId xmlns:p14="http://schemas.microsoft.com/office/powerpoint/2010/main" val="3898975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KOK’ların Rölatif </a:t>
            </a:r>
            <a:r>
              <a:rPr lang="tr-TR" dirty="0" err="1" smtClean="0"/>
              <a:t>Kontrendikasyonları</a:t>
            </a:r>
            <a:endParaRPr lang="tr-TR" dirty="0"/>
          </a:p>
        </p:txBody>
      </p:sp>
      <p:sp>
        <p:nvSpPr>
          <p:cNvPr id="3" name="İçerik Yer Tutucusu 2"/>
          <p:cNvSpPr>
            <a:spLocks noGrp="1"/>
          </p:cNvSpPr>
          <p:nvPr>
            <p:ph sz="half" idx="1"/>
          </p:nvPr>
        </p:nvSpPr>
        <p:spPr/>
        <p:txBody>
          <a:bodyPr>
            <a:normAutofit/>
          </a:bodyPr>
          <a:lstStyle/>
          <a:p>
            <a:r>
              <a:rPr lang="tr-TR" dirty="0"/>
              <a:t>&gt; 35 y  günde </a:t>
            </a:r>
            <a:r>
              <a:rPr lang="tr-TR" b="1" dirty="0"/>
              <a:t>15’ten az </a:t>
            </a:r>
            <a:r>
              <a:rPr lang="tr-TR" dirty="0"/>
              <a:t>sigara içilmesi</a:t>
            </a:r>
          </a:p>
          <a:p>
            <a:pPr marL="0" indent="0">
              <a:buNone/>
            </a:pPr>
            <a:r>
              <a:rPr lang="tr-TR" dirty="0" smtClean="0"/>
              <a:t>• </a:t>
            </a:r>
            <a:r>
              <a:rPr lang="tr-TR" b="1" dirty="0"/>
              <a:t>Kontrol altında </a:t>
            </a:r>
            <a:r>
              <a:rPr lang="tr-TR" dirty="0" smtClean="0"/>
              <a:t>HT</a:t>
            </a:r>
            <a:endParaRPr lang="tr-TR" dirty="0"/>
          </a:p>
          <a:p>
            <a:pPr marL="0" indent="0">
              <a:buNone/>
            </a:pPr>
            <a:r>
              <a:rPr lang="tr-TR" dirty="0"/>
              <a:t>• </a:t>
            </a:r>
            <a:r>
              <a:rPr lang="tr-TR" dirty="0" smtClean="0"/>
              <a:t>HT </a:t>
            </a:r>
            <a:r>
              <a:rPr lang="tr-TR" dirty="0"/>
              <a:t>(</a:t>
            </a:r>
            <a:r>
              <a:rPr lang="tr-TR" dirty="0" err="1"/>
              <a:t>sistolik</a:t>
            </a:r>
            <a:r>
              <a:rPr lang="tr-TR" dirty="0"/>
              <a:t> 140-159 </a:t>
            </a:r>
            <a:r>
              <a:rPr lang="tr-TR" dirty="0" err="1"/>
              <a:t>mmHg</a:t>
            </a:r>
            <a:r>
              <a:rPr lang="tr-TR" dirty="0"/>
              <a:t>, </a:t>
            </a:r>
            <a:r>
              <a:rPr lang="tr-TR" dirty="0" err="1"/>
              <a:t>diyastolik</a:t>
            </a:r>
            <a:r>
              <a:rPr lang="tr-TR" dirty="0"/>
              <a:t> 90-99 </a:t>
            </a:r>
            <a:r>
              <a:rPr lang="tr-TR" dirty="0" err="1"/>
              <a:t>mmHg</a:t>
            </a:r>
            <a:r>
              <a:rPr lang="tr-TR" dirty="0"/>
              <a:t>)</a:t>
            </a:r>
          </a:p>
          <a:p>
            <a:pPr marL="0" indent="0">
              <a:buNone/>
            </a:pPr>
            <a:r>
              <a:rPr lang="tr-TR" dirty="0"/>
              <a:t>• &lt;</a:t>
            </a:r>
            <a:r>
              <a:rPr lang="tr-TR" dirty="0" smtClean="0"/>
              <a:t>35 </a:t>
            </a:r>
            <a:r>
              <a:rPr lang="tr-TR" dirty="0"/>
              <a:t>y </a:t>
            </a:r>
            <a:r>
              <a:rPr lang="tr-TR" b="1" dirty="0" err="1" smtClean="0"/>
              <a:t>aurasız</a:t>
            </a:r>
            <a:r>
              <a:rPr lang="tr-TR" b="1" dirty="0" smtClean="0"/>
              <a:t> </a:t>
            </a:r>
            <a:r>
              <a:rPr lang="tr-TR" dirty="0" smtClean="0"/>
              <a:t>migren</a:t>
            </a:r>
          </a:p>
          <a:p>
            <a:r>
              <a:rPr lang="tr-TR" b="1" dirty="0"/>
              <a:t>Hafif </a:t>
            </a:r>
            <a:r>
              <a:rPr lang="tr-TR" dirty="0"/>
              <a:t>siroz</a:t>
            </a:r>
          </a:p>
          <a:p>
            <a:pPr marL="0" indent="0">
              <a:buNone/>
            </a:pPr>
            <a:endParaRPr lang="tr-TR" dirty="0"/>
          </a:p>
        </p:txBody>
      </p:sp>
      <p:sp>
        <p:nvSpPr>
          <p:cNvPr id="4" name="İçerik Yer Tutucusu 3"/>
          <p:cNvSpPr>
            <a:spLocks noGrp="1"/>
          </p:cNvSpPr>
          <p:nvPr>
            <p:ph sz="half" idx="2"/>
          </p:nvPr>
        </p:nvSpPr>
        <p:spPr/>
        <p:txBody>
          <a:bodyPr>
            <a:normAutofit/>
          </a:bodyPr>
          <a:lstStyle/>
          <a:p>
            <a:pPr marL="0" indent="0">
              <a:buNone/>
            </a:pPr>
            <a:r>
              <a:rPr lang="tr-TR" dirty="0" smtClean="0"/>
              <a:t>• 1. derece akrabada  &lt; 45 y  </a:t>
            </a:r>
            <a:r>
              <a:rPr lang="tr-TR" dirty="0"/>
              <a:t>gelişen VTE </a:t>
            </a:r>
            <a:r>
              <a:rPr lang="tr-TR" dirty="0" smtClean="0"/>
              <a:t>öyküsü </a:t>
            </a:r>
            <a:endParaRPr lang="tr-TR" dirty="0"/>
          </a:p>
        </p:txBody>
      </p:sp>
    </p:spTree>
    <p:extLst>
      <p:ext uri="{BB962C8B-B14F-4D97-AF65-F5344CB8AC3E}">
        <p14:creationId xmlns:p14="http://schemas.microsoft.com/office/powerpoint/2010/main" val="1018813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Eş Zamanlı Hastalığı Bulunanlarda KOK Kullanımı</a:t>
            </a:r>
            <a:endParaRPr lang="tr-TR" dirty="0"/>
          </a:p>
        </p:txBody>
      </p:sp>
      <p:sp>
        <p:nvSpPr>
          <p:cNvPr id="3" name="İçerik Yer Tutucusu 2"/>
          <p:cNvSpPr>
            <a:spLocks noGrp="1"/>
          </p:cNvSpPr>
          <p:nvPr>
            <p:ph sz="half" idx="1"/>
          </p:nvPr>
        </p:nvSpPr>
        <p:spPr/>
        <p:txBody>
          <a:bodyPr>
            <a:normAutofit fontScale="77500" lnSpcReduction="20000"/>
          </a:bodyPr>
          <a:lstStyle/>
          <a:p>
            <a:r>
              <a:rPr lang="tr-TR" dirty="0" err="1"/>
              <a:t>Benign</a:t>
            </a:r>
            <a:r>
              <a:rPr lang="tr-TR" dirty="0"/>
              <a:t> meme hastalıkları ve ailede meme kanseri öyküsü </a:t>
            </a:r>
            <a:r>
              <a:rPr lang="tr-TR" dirty="0" err="1" smtClean="0"/>
              <a:t>kontrendike</a:t>
            </a:r>
            <a:r>
              <a:rPr lang="tr-TR" dirty="0" smtClean="0"/>
              <a:t> oluşturmaz.</a:t>
            </a:r>
          </a:p>
          <a:p>
            <a:r>
              <a:rPr lang="tr-TR" dirty="0" smtClean="0"/>
              <a:t>Hafif </a:t>
            </a:r>
            <a:r>
              <a:rPr lang="tr-TR" dirty="0" err="1" smtClean="0"/>
              <a:t>lupusu</a:t>
            </a:r>
            <a:r>
              <a:rPr lang="tr-TR" dirty="0" smtClean="0"/>
              <a:t>+ AFA (-) hastalar KOK kullanabilir</a:t>
            </a:r>
            <a:endParaRPr lang="tr-TR" dirty="0"/>
          </a:p>
          <a:p>
            <a:r>
              <a:rPr lang="tr-TR" dirty="0" smtClean="0"/>
              <a:t>&gt;40 KVH riski </a:t>
            </a:r>
            <a:r>
              <a:rPr lang="tr-TR" dirty="0"/>
              <a:t>artmaktadır. Sağlıklı </a:t>
            </a:r>
            <a:r>
              <a:rPr lang="tr-TR" dirty="0" smtClean="0"/>
              <a:t>ve sigara </a:t>
            </a:r>
            <a:r>
              <a:rPr lang="tr-TR" dirty="0"/>
              <a:t>içmeyen kadınlar risk-yarar oranı değerlendirilmek </a:t>
            </a:r>
            <a:r>
              <a:rPr lang="tr-TR" dirty="0" smtClean="0"/>
              <a:t>koşuluyla menopoza kadar kullanabilir.</a:t>
            </a:r>
            <a:endParaRPr lang="tr-TR" dirty="0"/>
          </a:p>
          <a:p>
            <a:r>
              <a:rPr lang="tr-TR" dirty="0" smtClean="0"/>
              <a:t>Kontrollü HT+ &lt;35y+ </a:t>
            </a:r>
            <a:r>
              <a:rPr lang="tr-TR" dirty="0" err="1" smtClean="0"/>
              <a:t>end</a:t>
            </a:r>
            <a:r>
              <a:rPr lang="tr-TR" dirty="0" smtClean="0"/>
              <a:t> organ hasarı (-) ve sigara kullanmayan</a:t>
            </a:r>
          </a:p>
          <a:p>
            <a:r>
              <a:rPr lang="tr-TR" dirty="0"/>
              <a:t>DM+ &lt;35y </a:t>
            </a:r>
            <a:r>
              <a:rPr lang="tr-TR" dirty="0" smtClean="0"/>
              <a:t>+</a:t>
            </a:r>
            <a:r>
              <a:rPr lang="tr-TR" dirty="0" err="1" smtClean="0"/>
              <a:t>mikrovasküler</a:t>
            </a:r>
            <a:r>
              <a:rPr lang="tr-TR" dirty="0" smtClean="0"/>
              <a:t> </a:t>
            </a:r>
            <a:r>
              <a:rPr lang="tr-TR" dirty="0" err="1" smtClean="0"/>
              <a:t>komlikasyon</a:t>
            </a:r>
            <a:endParaRPr lang="tr-TR" dirty="0" smtClean="0"/>
          </a:p>
          <a:p>
            <a:pPr marL="0" indent="0">
              <a:buNone/>
            </a:pPr>
            <a:r>
              <a:rPr lang="tr-TR" dirty="0" smtClean="0"/>
              <a:t>(-)+ tanı </a:t>
            </a:r>
            <a:r>
              <a:rPr lang="tr-TR" dirty="0"/>
              <a:t>konulalı &gt;20 yıl olmamak </a:t>
            </a:r>
            <a:r>
              <a:rPr lang="tr-TR" dirty="0" smtClean="0"/>
              <a:t>koşuluyla</a:t>
            </a:r>
          </a:p>
          <a:p>
            <a:r>
              <a:rPr lang="tr-TR" dirty="0" smtClean="0"/>
              <a:t>HIV / ART alan hastalar KOK kullanabilir</a:t>
            </a:r>
            <a:endParaRPr lang="tr-TR" dirty="0"/>
          </a:p>
        </p:txBody>
      </p:sp>
      <p:sp>
        <p:nvSpPr>
          <p:cNvPr id="4" name="İçerik Yer Tutucusu 3"/>
          <p:cNvSpPr>
            <a:spLocks noGrp="1"/>
          </p:cNvSpPr>
          <p:nvPr>
            <p:ph sz="half" idx="2"/>
          </p:nvPr>
        </p:nvSpPr>
        <p:spPr/>
        <p:txBody>
          <a:bodyPr>
            <a:normAutofit fontScale="77500" lnSpcReduction="20000"/>
          </a:bodyPr>
          <a:lstStyle/>
          <a:p>
            <a:r>
              <a:rPr lang="tr-TR" dirty="0"/>
              <a:t>Depresif </a:t>
            </a:r>
            <a:r>
              <a:rPr lang="tr-TR" dirty="0" smtClean="0"/>
              <a:t>hastalar kullanabilir.</a:t>
            </a:r>
          </a:p>
          <a:p>
            <a:r>
              <a:rPr lang="tr-TR" dirty="0" smtClean="0"/>
              <a:t> </a:t>
            </a:r>
            <a:r>
              <a:rPr lang="tr-TR" dirty="0"/>
              <a:t>Kontrol altında </a:t>
            </a:r>
            <a:r>
              <a:rPr lang="tr-TR" dirty="0" err="1"/>
              <a:t>dislipidemisi</a:t>
            </a:r>
            <a:r>
              <a:rPr lang="tr-TR" dirty="0"/>
              <a:t> </a:t>
            </a:r>
            <a:r>
              <a:rPr lang="tr-TR" dirty="0" smtClean="0"/>
              <a:t>+ ≤ 35 </a:t>
            </a:r>
            <a:r>
              <a:rPr lang="tr-TR" dirty="0" err="1"/>
              <a:t>mcg</a:t>
            </a:r>
            <a:r>
              <a:rPr lang="tr-TR" dirty="0"/>
              <a:t> </a:t>
            </a:r>
            <a:r>
              <a:rPr lang="tr-TR" dirty="0" smtClean="0"/>
              <a:t>östrojen </a:t>
            </a:r>
            <a:r>
              <a:rPr lang="tr-TR" dirty="0"/>
              <a:t>içeren </a:t>
            </a:r>
            <a:r>
              <a:rPr lang="tr-TR" dirty="0" err="1" smtClean="0"/>
              <a:t>KOK’ları</a:t>
            </a:r>
            <a:r>
              <a:rPr lang="tr-TR" dirty="0" smtClean="0"/>
              <a:t> kullanabilir</a:t>
            </a:r>
            <a:r>
              <a:rPr lang="tr-TR" dirty="0"/>
              <a:t>. </a:t>
            </a:r>
            <a:r>
              <a:rPr lang="tr-TR" b="1" dirty="0"/>
              <a:t>(LDL≥160 mg/d</a:t>
            </a:r>
            <a:r>
              <a:rPr lang="tr-TR" dirty="0"/>
              <a:t>l</a:t>
            </a:r>
            <a:r>
              <a:rPr lang="tr-TR" b="1" dirty="0"/>
              <a:t>, </a:t>
            </a:r>
            <a:r>
              <a:rPr lang="tr-TR" b="1" dirty="0" smtClean="0"/>
              <a:t>Tg≥250 mg/dl </a:t>
            </a:r>
            <a:r>
              <a:rPr lang="tr-TR" dirty="0"/>
              <a:t>ise ve </a:t>
            </a:r>
            <a:r>
              <a:rPr lang="tr-TR" dirty="0" smtClean="0"/>
              <a:t>KAH risk faktörleri (+) ise alternatif yöntemler KULLAN.)</a:t>
            </a:r>
            <a:endParaRPr lang="tr-TR" dirty="0"/>
          </a:p>
          <a:p>
            <a:r>
              <a:rPr lang="tr-TR" dirty="0" smtClean="0"/>
              <a:t>KOK </a:t>
            </a:r>
            <a:r>
              <a:rPr lang="tr-TR" dirty="0"/>
              <a:t>kullanımı sırasında migren gelişirse </a:t>
            </a:r>
            <a:r>
              <a:rPr lang="tr-TR" dirty="0" smtClean="0"/>
              <a:t> </a:t>
            </a:r>
            <a:r>
              <a:rPr lang="tr-TR" dirty="0"/>
              <a:t>bırakılmalıdır.</a:t>
            </a:r>
          </a:p>
          <a:p>
            <a:r>
              <a:rPr lang="tr-TR" dirty="0" smtClean="0"/>
              <a:t> ≥35 y </a:t>
            </a:r>
            <a:r>
              <a:rPr lang="tr-TR" dirty="0" err="1" smtClean="0"/>
              <a:t>obez</a:t>
            </a:r>
            <a:r>
              <a:rPr lang="tr-TR" dirty="0" smtClean="0"/>
              <a:t> </a:t>
            </a:r>
            <a:r>
              <a:rPr lang="tr-TR" dirty="0"/>
              <a:t>kadınlarda VTE riski artışı nedeniyle </a:t>
            </a:r>
            <a:r>
              <a:rPr lang="tr-TR" dirty="0" err="1" smtClean="0"/>
              <a:t>KOK’ler</a:t>
            </a:r>
            <a:r>
              <a:rPr lang="tr-TR" dirty="0" smtClean="0"/>
              <a:t> </a:t>
            </a:r>
            <a:r>
              <a:rPr lang="tr-TR" u="sng" dirty="0" smtClean="0"/>
              <a:t>dikkatle</a:t>
            </a:r>
            <a:r>
              <a:rPr lang="tr-TR" dirty="0" smtClean="0"/>
              <a:t> kullanılmalıdır.</a:t>
            </a:r>
            <a:endParaRPr lang="tr-TR" dirty="0"/>
          </a:p>
          <a:p>
            <a:r>
              <a:rPr lang="tr-TR" dirty="0" smtClean="0"/>
              <a:t> </a:t>
            </a:r>
            <a:r>
              <a:rPr lang="tr-TR" dirty="0"/>
              <a:t>VTE riski yüksek bir operasyon geçirecek olan kadınlarda </a:t>
            </a:r>
            <a:r>
              <a:rPr lang="tr-TR" dirty="0" err="1" smtClean="0"/>
              <a:t>KOK’un</a:t>
            </a:r>
            <a:r>
              <a:rPr lang="tr-TR" dirty="0" smtClean="0"/>
              <a:t> cerrahiden </a:t>
            </a:r>
            <a:r>
              <a:rPr lang="tr-TR" b="1" dirty="0"/>
              <a:t>en az 4 hafta </a:t>
            </a:r>
            <a:r>
              <a:rPr lang="tr-TR" dirty="0"/>
              <a:t>önce </a:t>
            </a:r>
            <a:r>
              <a:rPr lang="tr-TR" dirty="0" smtClean="0"/>
              <a:t>KES </a:t>
            </a:r>
            <a:r>
              <a:rPr lang="tr-TR" dirty="0"/>
              <a:t>ve alternatif bir </a:t>
            </a:r>
            <a:r>
              <a:rPr lang="tr-TR" dirty="0" smtClean="0"/>
              <a:t>yönteme GEÇ</a:t>
            </a:r>
            <a:endParaRPr lang="tr-TR" dirty="0"/>
          </a:p>
        </p:txBody>
      </p:sp>
    </p:spTree>
    <p:extLst>
      <p:ext uri="{BB962C8B-B14F-4D97-AF65-F5344CB8AC3E}">
        <p14:creationId xmlns:p14="http://schemas.microsoft.com/office/powerpoint/2010/main" val="1296865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t> 40 Yaşından Sonra Kullanım</a:t>
            </a:r>
            <a:endParaRPr lang="tr-TR" dirty="0"/>
          </a:p>
        </p:txBody>
      </p:sp>
      <p:sp>
        <p:nvSpPr>
          <p:cNvPr id="6" name="İçerik Yer Tutucusu 5"/>
          <p:cNvSpPr>
            <a:spLocks noGrp="1"/>
          </p:cNvSpPr>
          <p:nvPr>
            <p:ph idx="1"/>
          </p:nvPr>
        </p:nvSpPr>
        <p:spPr/>
        <p:txBody>
          <a:bodyPr/>
          <a:lstStyle/>
          <a:p>
            <a:r>
              <a:rPr lang="tr-TR" dirty="0"/>
              <a:t>Sağlıklı ve engel olacak bir risk faktörü </a:t>
            </a:r>
            <a:r>
              <a:rPr lang="tr-TR" dirty="0" smtClean="0"/>
              <a:t>bulunmayan ≥ 40y kadınlar KOK kullanabilirler.</a:t>
            </a:r>
          </a:p>
          <a:p>
            <a:r>
              <a:rPr lang="tr-TR" dirty="0" err="1" smtClean="0"/>
              <a:t>KOK’lar</a:t>
            </a:r>
            <a:r>
              <a:rPr lang="tr-TR" dirty="0" smtClean="0"/>
              <a:t> </a:t>
            </a:r>
            <a:r>
              <a:rPr lang="tr-TR" dirty="0" err="1"/>
              <a:t>perimenopozal</a:t>
            </a:r>
            <a:r>
              <a:rPr lang="tr-TR" dirty="0"/>
              <a:t> semptomların varlığında ek </a:t>
            </a:r>
            <a:r>
              <a:rPr lang="tr-TR" dirty="0" smtClean="0"/>
              <a:t>yarar sağlayabilir.</a:t>
            </a:r>
          </a:p>
          <a:p>
            <a:r>
              <a:rPr lang="tr-TR" dirty="0" smtClean="0"/>
              <a:t>En </a:t>
            </a:r>
            <a:r>
              <a:rPr lang="tr-TR" dirty="0"/>
              <a:t>düşük </a:t>
            </a:r>
            <a:r>
              <a:rPr lang="tr-TR" dirty="0" err="1"/>
              <a:t>etinil</a:t>
            </a:r>
            <a:r>
              <a:rPr lang="tr-TR" dirty="0"/>
              <a:t> östrojen </a:t>
            </a:r>
            <a:r>
              <a:rPr lang="tr-TR" dirty="0" smtClean="0"/>
              <a:t>dozlu KOK’ların </a:t>
            </a:r>
            <a:r>
              <a:rPr lang="tr-TR" dirty="0"/>
              <a:t>kullanılması tercih edilir</a:t>
            </a:r>
            <a:r>
              <a:rPr lang="tr-TR" dirty="0" smtClean="0"/>
              <a:t>.</a:t>
            </a:r>
          </a:p>
          <a:p>
            <a:r>
              <a:rPr lang="tr-TR" dirty="0" smtClean="0"/>
              <a:t>Öncesinde tam bir </a:t>
            </a:r>
            <a:r>
              <a:rPr lang="tr-TR" dirty="0"/>
              <a:t>değerlendirme yapılmalı ve </a:t>
            </a:r>
            <a:r>
              <a:rPr lang="tr-TR" dirty="0" err="1"/>
              <a:t>obezitesi</a:t>
            </a:r>
            <a:r>
              <a:rPr lang="tr-TR" dirty="0"/>
              <a:t> olan, sigara içen, </a:t>
            </a:r>
            <a:r>
              <a:rPr lang="tr-TR" dirty="0" smtClean="0"/>
              <a:t>HT veya DM bulunanlara KOK </a:t>
            </a:r>
            <a:r>
              <a:rPr lang="tr-TR" b="1" dirty="0" smtClean="0"/>
              <a:t>ÖNERME!</a:t>
            </a:r>
            <a:endParaRPr lang="tr-TR" b="1" dirty="0"/>
          </a:p>
        </p:txBody>
      </p:sp>
    </p:spTree>
    <p:extLst>
      <p:ext uri="{BB962C8B-B14F-4D97-AF65-F5344CB8AC3E}">
        <p14:creationId xmlns:p14="http://schemas.microsoft.com/office/powerpoint/2010/main" val="158569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Adölesanlarda</a:t>
            </a:r>
            <a:r>
              <a:rPr lang="tr-TR" dirty="0" smtClean="0"/>
              <a:t> Kullanımı </a:t>
            </a:r>
            <a:endParaRPr lang="tr-TR" dirty="0"/>
          </a:p>
        </p:txBody>
      </p:sp>
      <p:sp>
        <p:nvSpPr>
          <p:cNvPr id="3" name="İçerik Yer Tutucusu 2"/>
          <p:cNvSpPr>
            <a:spLocks noGrp="1"/>
          </p:cNvSpPr>
          <p:nvPr>
            <p:ph idx="1"/>
          </p:nvPr>
        </p:nvSpPr>
        <p:spPr/>
        <p:txBody>
          <a:bodyPr>
            <a:normAutofit lnSpcReduction="10000"/>
          </a:bodyPr>
          <a:lstStyle/>
          <a:p>
            <a:r>
              <a:rPr lang="tr-TR" dirty="0" err="1" smtClean="0"/>
              <a:t>KOK’lar</a:t>
            </a:r>
            <a:r>
              <a:rPr lang="tr-TR" dirty="0" smtClean="0"/>
              <a:t> </a:t>
            </a:r>
            <a:r>
              <a:rPr lang="tr-TR" dirty="0"/>
              <a:t>dünyada sıkça tercih edilen yöntemlerdendir </a:t>
            </a:r>
            <a:r>
              <a:rPr lang="tr-TR" dirty="0" smtClean="0"/>
              <a:t>ve tedavi </a:t>
            </a:r>
            <a:r>
              <a:rPr lang="tr-TR" dirty="0"/>
              <a:t>uyumunu artırmak için 28 </a:t>
            </a:r>
            <a:r>
              <a:rPr lang="tr-TR" dirty="0" smtClean="0"/>
              <a:t>günlük ara vermeksizin </a:t>
            </a:r>
            <a:r>
              <a:rPr lang="tr-TR" dirty="0"/>
              <a:t>kullanılabilen preparatların tercih edilmesi </a:t>
            </a:r>
            <a:r>
              <a:rPr lang="tr-TR" dirty="0" smtClean="0"/>
              <a:t>önerilmekte</a:t>
            </a:r>
          </a:p>
          <a:p>
            <a:r>
              <a:rPr lang="tr-TR" dirty="0" smtClean="0"/>
              <a:t>Karşılaşılan </a:t>
            </a:r>
            <a:r>
              <a:rPr lang="tr-TR" dirty="0"/>
              <a:t>en büyük sorun tedavi </a:t>
            </a:r>
            <a:r>
              <a:rPr lang="tr-TR" dirty="0" smtClean="0"/>
              <a:t>uyumsuzluğuna bağlı </a:t>
            </a:r>
            <a:r>
              <a:rPr lang="tr-TR" dirty="0"/>
              <a:t>yüksek gebelik </a:t>
            </a:r>
            <a:r>
              <a:rPr lang="tr-TR" dirty="0" smtClean="0"/>
              <a:t>oranlarıdır</a:t>
            </a:r>
          </a:p>
          <a:p>
            <a:r>
              <a:rPr lang="tr-TR" dirty="0" smtClean="0"/>
              <a:t> </a:t>
            </a:r>
            <a:r>
              <a:rPr lang="tr-TR" dirty="0"/>
              <a:t>E</a:t>
            </a:r>
            <a:r>
              <a:rPr lang="tr-TR" dirty="0" smtClean="0"/>
              <a:t>ğitim </a:t>
            </a:r>
            <a:r>
              <a:rPr lang="tr-TR" dirty="0"/>
              <a:t>ve danışmanlık çok </a:t>
            </a:r>
            <a:r>
              <a:rPr lang="tr-TR" dirty="0" smtClean="0"/>
              <a:t>önem taşımaktadır.</a:t>
            </a:r>
          </a:p>
          <a:p>
            <a:r>
              <a:rPr lang="tr-TR" dirty="0"/>
              <a:t> Ö</a:t>
            </a:r>
            <a:r>
              <a:rPr lang="tr-TR" dirty="0" smtClean="0"/>
              <a:t>zellikle </a:t>
            </a:r>
            <a:r>
              <a:rPr lang="tr-TR" dirty="0"/>
              <a:t>düzenli adet görmek </a:t>
            </a:r>
            <a:r>
              <a:rPr lang="tr-TR" dirty="0" smtClean="0"/>
              <a:t>isteyen ve </a:t>
            </a:r>
            <a:r>
              <a:rPr lang="tr-TR" dirty="0"/>
              <a:t>düzenli kullanımı ihmal etmeme konusunda motive olan </a:t>
            </a:r>
            <a:r>
              <a:rPr lang="tr-TR" dirty="0" smtClean="0"/>
              <a:t>gençlere önerilmeli</a:t>
            </a:r>
          </a:p>
          <a:p>
            <a:r>
              <a:rPr lang="tr-TR" dirty="0" smtClean="0"/>
              <a:t>Kemik </a:t>
            </a:r>
            <a:r>
              <a:rPr lang="tr-TR" dirty="0"/>
              <a:t>mineral </a:t>
            </a:r>
            <a:r>
              <a:rPr lang="tr-TR" dirty="0" err="1"/>
              <a:t>dansitesini</a:t>
            </a:r>
            <a:r>
              <a:rPr lang="tr-TR" dirty="0"/>
              <a:t> korumak için </a:t>
            </a:r>
            <a:r>
              <a:rPr lang="tr-TR" dirty="0" smtClean="0"/>
              <a:t>EE </a:t>
            </a:r>
            <a:r>
              <a:rPr lang="tr-TR" dirty="0" err="1" smtClean="0"/>
              <a:t>komponentinin</a:t>
            </a:r>
            <a:r>
              <a:rPr lang="tr-TR" dirty="0" smtClean="0"/>
              <a:t> </a:t>
            </a:r>
            <a:r>
              <a:rPr lang="tr-TR" dirty="0"/>
              <a:t>30 </a:t>
            </a:r>
            <a:r>
              <a:rPr lang="tr-TR" dirty="0" err="1"/>
              <a:t>mcg</a:t>
            </a:r>
            <a:r>
              <a:rPr lang="tr-TR" dirty="0"/>
              <a:t> altında olmaması </a:t>
            </a:r>
            <a:r>
              <a:rPr lang="tr-TR" dirty="0" smtClean="0"/>
              <a:t>önerilmekte</a:t>
            </a:r>
            <a:endParaRPr lang="tr-TR" dirty="0"/>
          </a:p>
        </p:txBody>
      </p:sp>
    </p:spTree>
    <p:extLst>
      <p:ext uri="{BB962C8B-B14F-4D97-AF65-F5344CB8AC3E}">
        <p14:creationId xmlns:p14="http://schemas.microsoft.com/office/powerpoint/2010/main" val="4232621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KOK’ların Yan Etkileri ve Riskleri  </a:t>
            </a:r>
            <a:endParaRPr lang="tr-TR" dirty="0"/>
          </a:p>
        </p:txBody>
      </p:sp>
      <p:sp>
        <p:nvSpPr>
          <p:cNvPr id="3" name="İçerik Yer Tutucusu 2"/>
          <p:cNvSpPr>
            <a:spLocks noGrp="1"/>
          </p:cNvSpPr>
          <p:nvPr>
            <p:ph idx="1"/>
          </p:nvPr>
        </p:nvSpPr>
        <p:spPr/>
        <p:txBody>
          <a:bodyPr>
            <a:normAutofit fontScale="77500" lnSpcReduction="20000"/>
          </a:bodyPr>
          <a:lstStyle/>
          <a:p>
            <a:r>
              <a:rPr lang="tr-TR" dirty="0"/>
              <a:t>Ö</a:t>
            </a:r>
            <a:r>
              <a:rPr lang="tr-TR" dirty="0" smtClean="0"/>
              <a:t>zellikle ilk 3 ayda hafif yan etkiler :</a:t>
            </a:r>
          </a:p>
          <a:p>
            <a:pPr marL="0" indent="0">
              <a:buNone/>
            </a:pPr>
            <a:r>
              <a:rPr lang="tr-TR" dirty="0" smtClean="0"/>
              <a:t>                            -adet kanama değişiklikleri,</a:t>
            </a:r>
          </a:p>
          <a:p>
            <a:pPr marL="0" indent="0">
              <a:buNone/>
            </a:pPr>
            <a:r>
              <a:rPr lang="tr-TR" dirty="0" smtClean="0"/>
              <a:t>                            -</a:t>
            </a:r>
            <a:r>
              <a:rPr lang="tr-TR" dirty="0" err="1" smtClean="0"/>
              <a:t>bulantı,kilo</a:t>
            </a:r>
            <a:r>
              <a:rPr lang="tr-TR" dirty="0" smtClean="0"/>
              <a:t> artışı</a:t>
            </a:r>
          </a:p>
          <a:p>
            <a:pPr marL="0" indent="0">
              <a:buNone/>
            </a:pPr>
            <a:r>
              <a:rPr lang="tr-TR" dirty="0" smtClean="0"/>
              <a:t>                           -</a:t>
            </a:r>
            <a:r>
              <a:rPr lang="tr-TR" dirty="0" err="1" smtClean="0"/>
              <a:t>duygudurum</a:t>
            </a:r>
            <a:r>
              <a:rPr lang="tr-TR" dirty="0" smtClean="0"/>
              <a:t> değişiklikleri, memelerde hassasiyet ve baş ağrısı  oluşabilir.</a:t>
            </a:r>
          </a:p>
          <a:p>
            <a:r>
              <a:rPr lang="tr-TR" dirty="0" smtClean="0"/>
              <a:t>Hastalar yan etkiler konusunda bilgilendirilerek kullanımın bırakılması engellenebilir.</a:t>
            </a:r>
          </a:p>
          <a:p>
            <a:r>
              <a:rPr lang="tr-TR" dirty="0" smtClean="0"/>
              <a:t>KOK kullanımıyla ilişkilendirilen sağlık riskleri ise genel olarak KVS ve onkoloji alanlarında </a:t>
            </a:r>
          </a:p>
          <a:p>
            <a:r>
              <a:rPr lang="tr-TR" dirty="0" smtClean="0"/>
              <a:t>Önemli KV riskler arasında VTE, MI ve inme sayılabilir.</a:t>
            </a:r>
          </a:p>
          <a:p>
            <a:r>
              <a:rPr lang="tr-TR" dirty="0" smtClean="0"/>
              <a:t>VTE  riski, östrojen dozunun zaman içerisinde düşürülmesiyle azalmıştır.</a:t>
            </a:r>
          </a:p>
          <a:p>
            <a:r>
              <a:rPr lang="tr-TR" dirty="0" smtClean="0"/>
              <a:t>15-49 y kadınlarda 10.000’de 4-5 olan VTE </a:t>
            </a:r>
            <a:r>
              <a:rPr lang="tr-TR" dirty="0" err="1" smtClean="0"/>
              <a:t>insidansı</a:t>
            </a:r>
            <a:r>
              <a:rPr lang="tr-TR" dirty="0" smtClean="0"/>
              <a:t> KOK kullanımıyla 2 kat kadar artmakta</a:t>
            </a:r>
          </a:p>
          <a:p>
            <a:r>
              <a:rPr lang="tr-TR" dirty="0" smtClean="0"/>
              <a:t>KOK kullananda VTE riski </a:t>
            </a:r>
            <a:r>
              <a:rPr lang="tr-TR" dirty="0"/>
              <a:t>kullanıma başlandıktan sonraki ilk aylarda artmakta, 4. ayda en </a:t>
            </a:r>
            <a:r>
              <a:rPr lang="tr-TR" dirty="0" smtClean="0"/>
              <a:t>yüksek düzeye </a:t>
            </a:r>
            <a:r>
              <a:rPr lang="tr-TR" dirty="0"/>
              <a:t>ulaşmakta ve kullanım sürdürüldükçe azalma </a:t>
            </a:r>
            <a:r>
              <a:rPr lang="tr-TR" dirty="0" smtClean="0"/>
              <a:t>sergilemekte; KOK’nin </a:t>
            </a:r>
            <a:r>
              <a:rPr lang="tr-TR" dirty="0"/>
              <a:t>kesilmesiyle bazal düzeyine </a:t>
            </a:r>
            <a:r>
              <a:rPr lang="tr-TR" dirty="0" smtClean="0"/>
              <a:t>inmekte</a:t>
            </a:r>
          </a:p>
          <a:p>
            <a:endParaRPr lang="tr-TR" dirty="0"/>
          </a:p>
        </p:txBody>
      </p:sp>
    </p:spTree>
    <p:extLst>
      <p:ext uri="{BB962C8B-B14F-4D97-AF65-F5344CB8AC3E}">
        <p14:creationId xmlns:p14="http://schemas.microsoft.com/office/powerpoint/2010/main" val="2168743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KOK’ların Yan Etkileri ve Riskleri </a:t>
            </a:r>
          </a:p>
        </p:txBody>
      </p:sp>
      <p:sp>
        <p:nvSpPr>
          <p:cNvPr id="3" name="İçerik Yer Tutucusu 2"/>
          <p:cNvSpPr>
            <a:spLocks noGrp="1"/>
          </p:cNvSpPr>
          <p:nvPr>
            <p:ph idx="1"/>
          </p:nvPr>
        </p:nvSpPr>
        <p:spPr/>
        <p:txBody>
          <a:bodyPr>
            <a:normAutofit fontScale="92500"/>
          </a:bodyPr>
          <a:lstStyle/>
          <a:p>
            <a:r>
              <a:rPr lang="tr-TR" dirty="0" smtClean="0"/>
              <a:t> </a:t>
            </a:r>
            <a:r>
              <a:rPr lang="tr-TR" dirty="0"/>
              <a:t>K</a:t>
            </a:r>
            <a:r>
              <a:rPr lang="tr-TR" dirty="0" smtClean="0"/>
              <a:t>ullanan </a:t>
            </a:r>
            <a:r>
              <a:rPr lang="tr-TR" dirty="0"/>
              <a:t>kadınlarda VTE riskinde artışıyla ilgili diğer etmenler </a:t>
            </a:r>
            <a:r>
              <a:rPr lang="tr-TR" dirty="0" smtClean="0"/>
              <a:t>arasında yaş</a:t>
            </a:r>
            <a:r>
              <a:rPr lang="tr-TR" dirty="0"/>
              <a:t>, </a:t>
            </a:r>
            <a:r>
              <a:rPr lang="tr-TR" dirty="0" err="1"/>
              <a:t>obezite</a:t>
            </a:r>
            <a:r>
              <a:rPr lang="tr-TR" dirty="0"/>
              <a:t>, </a:t>
            </a:r>
            <a:r>
              <a:rPr lang="tr-TR" dirty="0" err="1"/>
              <a:t>vaskülit</a:t>
            </a:r>
            <a:r>
              <a:rPr lang="tr-TR" dirty="0"/>
              <a:t>, sigara içilmesi, ailede veya özgeçmişte VTE </a:t>
            </a:r>
            <a:r>
              <a:rPr lang="tr-TR" dirty="0" smtClean="0"/>
              <a:t>öyküsü ve </a:t>
            </a:r>
            <a:r>
              <a:rPr lang="tr-TR" dirty="0" err="1"/>
              <a:t>trombofili</a:t>
            </a:r>
            <a:r>
              <a:rPr lang="tr-TR" dirty="0"/>
              <a:t> sayılabilir</a:t>
            </a:r>
            <a:r>
              <a:rPr lang="tr-TR" dirty="0" smtClean="0"/>
              <a:t>.</a:t>
            </a:r>
          </a:p>
          <a:p>
            <a:r>
              <a:rPr lang="tr-TR" dirty="0" err="1"/>
              <a:t>Tromboemboli</a:t>
            </a:r>
            <a:r>
              <a:rPr lang="tr-TR" dirty="0"/>
              <a:t> riski yüksek olan bir </a:t>
            </a:r>
            <a:r>
              <a:rPr lang="tr-TR" dirty="0" smtClean="0"/>
              <a:t>operasyon planlanıyorsa </a:t>
            </a:r>
            <a:r>
              <a:rPr lang="tr-TR" dirty="0" err="1" smtClean="0"/>
              <a:t>KOK’in</a:t>
            </a:r>
            <a:r>
              <a:rPr lang="tr-TR" dirty="0" smtClean="0"/>
              <a:t> </a:t>
            </a:r>
            <a:r>
              <a:rPr lang="tr-TR" dirty="0" err="1"/>
              <a:t>preoperatif</a:t>
            </a:r>
            <a:r>
              <a:rPr lang="tr-TR" dirty="0"/>
              <a:t> 4-6. haftada kesilmesi </a:t>
            </a:r>
            <a:r>
              <a:rPr lang="tr-TR" dirty="0" smtClean="0"/>
              <a:t>önerilir.</a:t>
            </a:r>
          </a:p>
          <a:p>
            <a:r>
              <a:rPr lang="tr-TR" dirty="0"/>
              <a:t>KOK kullanan genç kadınlarda </a:t>
            </a:r>
            <a:r>
              <a:rPr lang="tr-TR" dirty="0" smtClean="0"/>
              <a:t>MI riski </a:t>
            </a:r>
            <a:r>
              <a:rPr lang="tr-TR" dirty="0"/>
              <a:t>çok </a:t>
            </a:r>
            <a:r>
              <a:rPr lang="tr-TR" dirty="0" smtClean="0"/>
              <a:t>düşük</a:t>
            </a:r>
          </a:p>
          <a:p>
            <a:r>
              <a:rPr lang="tr-TR" dirty="0" err="1" smtClean="0"/>
              <a:t>Yaş,HT</a:t>
            </a:r>
            <a:r>
              <a:rPr lang="tr-TR" dirty="0" smtClean="0"/>
              <a:t>, </a:t>
            </a:r>
            <a:r>
              <a:rPr lang="tr-TR" dirty="0"/>
              <a:t>sigara tüketimi, </a:t>
            </a:r>
            <a:r>
              <a:rPr lang="tr-TR" dirty="0" smtClean="0"/>
              <a:t>DM, </a:t>
            </a:r>
            <a:r>
              <a:rPr lang="tr-TR" dirty="0" err="1"/>
              <a:t>hiperlipidemi</a:t>
            </a:r>
            <a:r>
              <a:rPr lang="tr-TR" dirty="0"/>
              <a:t> ve </a:t>
            </a:r>
            <a:r>
              <a:rPr lang="tr-TR" dirty="0" err="1"/>
              <a:t>obezite</a:t>
            </a:r>
            <a:r>
              <a:rPr lang="tr-TR" dirty="0"/>
              <a:t> gibi </a:t>
            </a:r>
            <a:r>
              <a:rPr lang="tr-TR" dirty="0" smtClean="0"/>
              <a:t>ek risk </a:t>
            </a:r>
            <a:r>
              <a:rPr lang="tr-TR" dirty="0"/>
              <a:t>faktörleri dikkate alınmalıdır. </a:t>
            </a:r>
          </a:p>
          <a:p>
            <a:r>
              <a:rPr lang="tr-TR" dirty="0" smtClean="0"/>
              <a:t>Genç </a:t>
            </a:r>
            <a:r>
              <a:rPr lang="tr-TR" dirty="0"/>
              <a:t>kadınlarda </a:t>
            </a:r>
            <a:r>
              <a:rPr lang="tr-TR" dirty="0" err="1"/>
              <a:t>iskemik</a:t>
            </a:r>
            <a:r>
              <a:rPr lang="tr-TR" dirty="0"/>
              <a:t> inme riski </a:t>
            </a:r>
            <a:r>
              <a:rPr lang="tr-TR" dirty="0" smtClean="0"/>
              <a:t>de çok </a:t>
            </a:r>
            <a:r>
              <a:rPr lang="tr-TR" dirty="0"/>
              <a:t>düşüktür, ancak </a:t>
            </a:r>
            <a:r>
              <a:rPr lang="tr-TR" dirty="0" err="1"/>
              <a:t>fokal</a:t>
            </a:r>
            <a:r>
              <a:rPr lang="tr-TR" dirty="0"/>
              <a:t> migreni olanlarda KOK kullanımı ile 2 kat </a:t>
            </a:r>
            <a:r>
              <a:rPr lang="tr-TR" dirty="0" smtClean="0"/>
              <a:t>kadar artış </a:t>
            </a:r>
            <a:r>
              <a:rPr lang="tr-TR" dirty="0"/>
              <a:t>gösterdiği </a:t>
            </a:r>
            <a:r>
              <a:rPr lang="tr-TR" dirty="0" smtClean="0"/>
              <a:t>saptanmış</a:t>
            </a:r>
          </a:p>
          <a:p>
            <a:endParaRPr lang="tr-TR" dirty="0"/>
          </a:p>
        </p:txBody>
      </p:sp>
    </p:spTree>
    <p:extLst>
      <p:ext uri="{BB962C8B-B14F-4D97-AF65-F5344CB8AC3E}">
        <p14:creationId xmlns:p14="http://schemas.microsoft.com/office/powerpoint/2010/main" val="4027240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KOK’ların Yan Etkileri ve Riskleri </a:t>
            </a:r>
          </a:p>
        </p:txBody>
      </p:sp>
      <p:sp>
        <p:nvSpPr>
          <p:cNvPr id="3" name="İçerik Yer Tutucusu 2"/>
          <p:cNvSpPr>
            <a:spLocks noGrp="1"/>
          </p:cNvSpPr>
          <p:nvPr>
            <p:ph idx="1"/>
          </p:nvPr>
        </p:nvSpPr>
        <p:spPr/>
        <p:txBody>
          <a:bodyPr>
            <a:normAutofit fontScale="92500" lnSpcReduction="10000"/>
          </a:bodyPr>
          <a:lstStyle/>
          <a:p>
            <a:r>
              <a:rPr lang="tr-TR" dirty="0" smtClean="0"/>
              <a:t>HA riskinin uzun süreyle ve yüksek doz </a:t>
            </a:r>
            <a:r>
              <a:rPr lang="tr-TR" dirty="0" err="1" smtClean="0"/>
              <a:t>etinil</a:t>
            </a:r>
            <a:r>
              <a:rPr lang="tr-TR" dirty="0" smtClean="0"/>
              <a:t> </a:t>
            </a:r>
            <a:r>
              <a:rPr lang="tr-TR" dirty="0" err="1" smtClean="0"/>
              <a:t>östradiol</a:t>
            </a:r>
            <a:r>
              <a:rPr lang="tr-TR" dirty="0" smtClean="0"/>
              <a:t> kullananda arttığı düşünülmekte</a:t>
            </a:r>
          </a:p>
          <a:p>
            <a:r>
              <a:rPr lang="tr-TR" dirty="0" err="1" smtClean="0"/>
              <a:t>KOK’larla</a:t>
            </a:r>
            <a:r>
              <a:rPr lang="tr-TR" dirty="0" smtClean="0"/>
              <a:t> (</a:t>
            </a:r>
            <a:r>
              <a:rPr lang="tr-TR" dirty="0" err="1" smtClean="0"/>
              <a:t>invazif</a:t>
            </a:r>
            <a:r>
              <a:rPr lang="tr-TR" dirty="0" smtClean="0"/>
              <a:t> </a:t>
            </a:r>
            <a:r>
              <a:rPr lang="tr-TR" dirty="0" err="1" smtClean="0"/>
              <a:t>servikal</a:t>
            </a:r>
            <a:r>
              <a:rPr lang="tr-TR" dirty="0" smtClean="0"/>
              <a:t> kanser dışındaki) kanserler arasındaki ilişkinin araştırıldığı 2 büyük çalışmada kanser riskinde artış görülmemiş</a:t>
            </a:r>
          </a:p>
          <a:p>
            <a:r>
              <a:rPr lang="tr-TR" dirty="0" smtClean="0"/>
              <a:t>Çalışmalarda </a:t>
            </a:r>
            <a:r>
              <a:rPr lang="tr-TR" dirty="0" err="1" smtClean="0"/>
              <a:t>KOK’lerin</a:t>
            </a:r>
            <a:r>
              <a:rPr lang="tr-TR" dirty="0" smtClean="0"/>
              <a:t> meme kanseri üzerinde etkisi olmadığı veya marjinal bir etkisi olabileceği sonucuna varılmış</a:t>
            </a:r>
          </a:p>
          <a:p>
            <a:r>
              <a:rPr lang="tr-TR" dirty="0" smtClean="0"/>
              <a:t>HPV enfeksiyonu olan ve KOK kullananda </a:t>
            </a:r>
            <a:r>
              <a:rPr lang="tr-TR" dirty="0" err="1" smtClean="0"/>
              <a:t>serviks</a:t>
            </a:r>
            <a:r>
              <a:rPr lang="tr-TR" dirty="0" smtClean="0"/>
              <a:t> kanseri riskinin artabildiğini gösteren çalışmalar bulunmakta</a:t>
            </a:r>
          </a:p>
          <a:p>
            <a:r>
              <a:rPr lang="tr-TR" dirty="0" smtClean="0"/>
              <a:t> </a:t>
            </a:r>
            <a:r>
              <a:rPr lang="tr-TR" dirty="0" err="1" smtClean="0"/>
              <a:t>Eondometrium,over</a:t>
            </a:r>
            <a:r>
              <a:rPr lang="tr-TR" dirty="0" smtClean="0"/>
              <a:t> ve </a:t>
            </a:r>
            <a:r>
              <a:rPr lang="tr-TR" dirty="0" err="1" smtClean="0"/>
              <a:t>kolorektal</a:t>
            </a:r>
            <a:r>
              <a:rPr lang="tr-TR" dirty="0" smtClean="0"/>
              <a:t>  kanser </a:t>
            </a:r>
            <a:r>
              <a:rPr lang="tr-TR" dirty="0" err="1" smtClean="0"/>
              <a:t>insidansında</a:t>
            </a:r>
            <a:r>
              <a:rPr lang="tr-TR" dirty="0"/>
              <a:t> azalma </a:t>
            </a:r>
            <a:r>
              <a:rPr lang="tr-TR" dirty="0" smtClean="0"/>
              <a:t>gözlenmiş</a:t>
            </a:r>
          </a:p>
          <a:p>
            <a:r>
              <a:rPr lang="tr-TR" dirty="0" smtClean="0"/>
              <a:t>Sonuç </a:t>
            </a:r>
            <a:r>
              <a:rPr lang="tr-TR" dirty="0"/>
              <a:t>olarak KOK kullanımının genel kanser riskinde </a:t>
            </a:r>
            <a:r>
              <a:rPr lang="tr-TR" dirty="0" smtClean="0"/>
              <a:t>artışa neden </a:t>
            </a:r>
            <a:r>
              <a:rPr lang="tr-TR" dirty="0"/>
              <a:t>olmadığı söylenebilir.</a:t>
            </a:r>
          </a:p>
          <a:p>
            <a:endParaRPr lang="tr-TR" dirty="0"/>
          </a:p>
        </p:txBody>
      </p:sp>
    </p:spTree>
    <p:extLst>
      <p:ext uri="{BB962C8B-B14F-4D97-AF65-F5344CB8AC3E}">
        <p14:creationId xmlns:p14="http://schemas.microsoft.com/office/powerpoint/2010/main" val="1019700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KOK’ların İlaç Etkileşimleri</a:t>
            </a:r>
            <a:endParaRPr lang="tr-TR" dirty="0"/>
          </a:p>
        </p:txBody>
      </p:sp>
      <p:sp>
        <p:nvSpPr>
          <p:cNvPr id="3" name="İçerik Yer Tutucusu 2"/>
          <p:cNvSpPr>
            <a:spLocks noGrp="1"/>
          </p:cNvSpPr>
          <p:nvPr>
            <p:ph sz="half" idx="1"/>
          </p:nvPr>
        </p:nvSpPr>
        <p:spPr/>
        <p:txBody>
          <a:bodyPr>
            <a:normAutofit lnSpcReduction="10000"/>
          </a:bodyPr>
          <a:lstStyle/>
          <a:p>
            <a:r>
              <a:rPr lang="tr-TR" dirty="0" err="1"/>
              <a:t>F</a:t>
            </a:r>
            <a:r>
              <a:rPr lang="tr-TR" dirty="0" err="1" smtClean="0"/>
              <a:t>enitoin</a:t>
            </a:r>
            <a:r>
              <a:rPr lang="tr-TR" dirty="0" smtClean="0"/>
              <a:t> konsantrasyonunu </a:t>
            </a:r>
            <a:r>
              <a:rPr lang="tr-TR" dirty="0"/>
              <a:t>etkileyebileceği için konsantrasyon takibi </a:t>
            </a:r>
            <a:r>
              <a:rPr lang="tr-TR" dirty="0" smtClean="0"/>
              <a:t>önemlidir.</a:t>
            </a:r>
          </a:p>
          <a:p>
            <a:r>
              <a:rPr lang="tr-TR" dirty="0"/>
              <a:t>Antibiyotiklerle KOK etkileşimi tartışmalı bir </a:t>
            </a:r>
            <a:r>
              <a:rPr lang="tr-TR" dirty="0" smtClean="0"/>
              <a:t>konudur.</a:t>
            </a:r>
          </a:p>
          <a:p>
            <a:r>
              <a:rPr lang="tr-TR" dirty="0"/>
              <a:t>Genel olarak </a:t>
            </a:r>
            <a:r>
              <a:rPr lang="tr-TR" dirty="0" err="1"/>
              <a:t>rifampisin</a:t>
            </a:r>
            <a:r>
              <a:rPr lang="tr-TR" dirty="0"/>
              <a:t> </a:t>
            </a:r>
            <a:r>
              <a:rPr lang="tr-TR" dirty="0" smtClean="0"/>
              <a:t>ve </a:t>
            </a:r>
            <a:r>
              <a:rPr lang="tr-TR" dirty="0" err="1" smtClean="0"/>
              <a:t>griseofulvin</a:t>
            </a:r>
            <a:r>
              <a:rPr lang="tr-TR" dirty="0" smtClean="0"/>
              <a:t> </a:t>
            </a:r>
            <a:r>
              <a:rPr lang="tr-TR" dirty="0"/>
              <a:t>dışındaki antibiyotiklerde </a:t>
            </a:r>
            <a:r>
              <a:rPr lang="tr-TR" dirty="0" smtClean="0"/>
              <a:t>KOK’ların </a:t>
            </a:r>
            <a:r>
              <a:rPr lang="tr-TR" dirty="0"/>
              <a:t>birlikte kullanımında </a:t>
            </a:r>
            <a:r>
              <a:rPr lang="tr-TR" dirty="0" smtClean="0"/>
              <a:t>ek bir </a:t>
            </a:r>
            <a:r>
              <a:rPr lang="tr-TR" dirty="0"/>
              <a:t>öneride bulunulması gerekli </a:t>
            </a:r>
            <a:r>
              <a:rPr lang="tr-TR" dirty="0" smtClean="0"/>
              <a:t>görülmemektedir.</a:t>
            </a:r>
            <a:endParaRPr lang="tr-TR" dirty="0"/>
          </a:p>
        </p:txBody>
      </p:sp>
      <p:pic>
        <p:nvPicPr>
          <p:cNvPr id="7" name="İçerik Yer Tutucusu 6"/>
          <p:cNvPicPr>
            <a:picLocks noGrp="1" noChangeAspect="1"/>
          </p:cNvPicPr>
          <p:nvPr>
            <p:ph sz="half" idx="2"/>
          </p:nvPr>
        </p:nvPicPr>
        <p:blipFill rotWithShape="1">
          <a:blip r:embed="rId3"/>
          <a:srcRect t="8654" r="-756"/>
          <a:stretch/>
        </p:blipFill>
        <p:spPr>
          <a:xfrm>
            <a:off x="6070600" y="1244600"/>
            <a:ext cx="5981699" cy="5270500"/>
          </a:xfrm>
          <a:prstGeom prst="rect">
            <a:avLst/>
          </a:prstGeom>
        </p:spPr>
      </p:pic>
    </p:spTree>
    <p:extLst>
      <p:ext uri="{BB962C8B-B14F-4D97-AF65-F5344CB8AC3E}">
        <p14:creationId xmlns:p14="http://schemas.microsoft.com/office/powerpoint/2010/main" val="4218577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HEDEFLER</a:t>
            </a:r>
            <a:endParaRPr lang="tr-TR" dirty="0"/>
          </a:p>
        </p:txBody>
      </p:sp>
      <p:sp>
        <p:nvSpPr>
          <p:cNvPr id="3" name="İçerik Yer Tutucusu 2"/>
          <p:cNvSpPr>
            <a:spLocks noGrp="1"/>
          </p:cNvSpPr>
          <p:nvPr>
            <p:ph idx="1"/>
          </p:nvPr>
        </p:nvSpPr>
        <p:spPr/>
        <p:txBody>
          <a:bodyPr/>
          <a:lstStyle/>
          <a:p>
            <a:r>
              <a:rPr lang="tr-TR" dirty="0" err="1" smtClean="0"/>
              <a:t>Kontraseptif</a:t>
            </a:r>
            <a:r>
              <a:rPr lang="tr-TR" dirty="0" smtClean="0"/>
              <a:t> yöntemleri sayabilmek</a:t>
            </a:r>
          </a:p>
          <a:p>
            <a:r>
              <a:rPr lang="tr-TR" dirty="0" smtClean="0"/>
              <a:t>Yöntemlerin etki mekanizmalarını sayabilmek</a:t>
            </a:r>
          </a:p>
          <a:p>
            <a:r>
              <a:rPr lang="tr-TR" dirty="0" smtClean="0"/>
              <a:t>Yöntemlerin </a:t>
            </a:r>
            <a:r>
              <a:rPr lang="tr-TR" dirty="0" err="1"/>
              <a:t>e</a:t>
            </a:r>
            <a:r>
              <a:rPr lang="tr-TR" dirty="0" err="1" smtClean="0"/>
              <a:t>tki,yan</a:t>
            </a:r>
            <a:r>
              <a:rPr lang="tr-TR" dirty="0" smtClean="0"/>
              <a:t> etki, </a:t>
            </a:r>
            <a:r>
              <a:rPr lang="tr-TR" dirty="0" err="1" smtClean="0"/>
              <a:t>kontrendikasyonlarını</a:t>
            </a:r>
            <a:r>
              <a:rPr lang="tr-TR" dirty="0" smtClean="0"/>
              <a:t> sayabilmek </a:t>
            </a:r>
          </a:p>
          <a:p>
            <a:r>
              <a:rPr lang="tr-TR" dirty="0" smtClean="0"/>
              <a:t>Eş zamanlı hastalık varlığında ne yapılması gerektiğini bilmek</a:t>
            </a:r>
          </a:p>
          <a:p>
            <a:r>
              <a:rPr lang="tr-TR" dirty="0" smtClean="0"/>
              <a:t>Kullanımı unutulduğunda ne yapılması gerektiğini açıklayabilmek </a:t>
            </a:r>
          </a:p>
          <a:p>
            <a:endParaRPr lang="tr-TR" dirty="0"/>
          </a:p>
        </p:txBody>
      </p:sp>
    </p:spTree>
    <p:extLst>
      <p:ext uri="{BB962C8B-B14F-4D97-AF65-F5344CB8AC3E}">
        <p14:creationId xmlns:p14="http://schemas.microsoft.com/office/powerpoint/2010/main" val="3613960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KOK Kullanımı</a:t>
            </a:r>
            <a:endParaRPr lang="tr-TR" dirty="0"/>
          </a:p>
        </p:txBody>
      </p:sp>
      <p:sp>
        <p:nvSpPr>
          <p:cNvPr id="3" name="İçerik Yer Tutucusu 2"/>
          <p:cNvSpPr>
            <a:spLocks noGrp="1"/>
          </p:cNvSpPr>
          <p:nvPr>
            <p:ph sz="half" idx="1"/>
          </p:nvPr>
        </p:nvSpPr>
        <p:spPr/>
        <p:txBody>
          <a:bodyPr>
            <a:normAutofit fontScale="85000" lnSpcReduction="20000"/>
          </a:bodyPr>
          <a:lstStyle/>
          <a:p>
            <a:r>
              <a:rPr lang="tr-TR" dirty="0" err="1" smtClean="0"/>
              <a:t>Kontrendikasyonlar</a:t>
            </a:r>
            <a:r>
              <a:rPr lang="tr-TR" dirty="0" smtClean="0"/>
              <a:t> sorgulanmalı</a:t>
            </a:r>
            <a:r>
              <a:rPr lang="tr-TR" dirty="0"/>
              <a:t>, sigara öyküsü ve ilaç kullanımı </a:t>
            </a:r>
            <a:r>
              <a:rPr lang="tr-TR" dirty="0" smtClean="0"/>
              <a:t>soruşturulmalı</a:t>
            </a:r>
          </a:p>
          <a:p>
            <a:r>
              <a:rPr lang="tr-TR" dirty="0" smtClean="0"/>
              <a:t>Gebeliği ekarte et!</a:t>
            </a:r>
          </a:p>
          <a:p>
            <a:r>
              <a:rPr lang="tr-TR" dirty="0" err="1" smtClean="0"/>
              <a:t>Fm’de</a:t>
            </a:r>
            <a:r>
              <a:rPr lang="tr-TR" dirty="0" smtClean="0"/>
              <a:t> </a:t>
            </a:r>
            <a:r>
              <a:rPr lang="tr-TR" dirty="0"/>
              <a:t>kan basıncı ölçümü </a:t>
            </a:r>
            <a:r>
              <a:rPr lang="tr-TR" dirty="0" smtClean="0"/>
              <a:t>yapılmalı</a:t>
            </a:r>
          </a:p>
          <a:p>
            <a:r>
              <a:rPr lang="tr-TR" dirty="0" err="1"/>
              <a:t>S</a:t>
            </a:r>
            <a:r>
              <a:rPr lang="tr-TR" dirty="0" err="1" smtClean="0"/>
              <a:t>ervikal</a:t>
            </a:r>
            <a:r>
              <a:rPr lang="tr-TR" dirty="0" smtClean="0"/>
              <a:t> </a:t>
            </a:r>
            <a:r>
              <a:rPr lang="tr-TR" dirty="0" err="1" smtClean="0"/>
              <a:t>smear</a:t>
            </a:r>
            <a:r>
              <a:rPr lang="tr-TR" dirty="0" smtClean="0"/>
              <a:t> </a:t>
            </a:r>
            <a:r>
              <a:rPr lang="tr-TR" dirty="0"/>
              <a:t>alınması için bir </a:t>
            </a:r>
            <a:r>
              <a:rPr lang="tr-TR" dirty="0" smtClean="0"/>
              <a:t>fırsat</a:t>
            </a:r>
          </a:p>
          <a:p>
            <a:r>
              <a:rPr lang="tr-TR" dirty="0" smtClean="0"/>
              <a:t>Hastaya :</a:t>
            </a:r>
          </a:p>
          <a:p>
            <a:pPr marL="0" indent="0">
              <a:buNone/>
            </a:pPr>
            <a:r>
              <a:rPr lang="tr-TR" dirty="0" smtClean="0"/>
              <a:t>           -doğru kullanımı</a:t>
            </a:r>
          </a:p>
          <a:p>
            <a:pPr marL="0" indent="0">
              <a:buNone/>
            </a:pPr>
            <a:r>
              <a:rPr lang="tr-TR" dirty="0" smtClean="0"/>
              <a:t>           - </a:t>
            </a:r>
            <a:r>
              <a:rPr lang="tr-TR" dirty="0"/>
              <a:t>olası yan etkiler </a:t>
            </a:r>
          </a:p>
          <a:p>
            <a:pPr marL="0" indent="0">
              <a:buNone/>
            </a:pPr>
            <a:r>
              <a:rPr lang="tr-TR" dirty="0" smtClean="0"/>
              <a:t>           - </a:t>
            </a:r>
            <a:r>
              <a:rPr lang="tr-TR" dirty="0"/>
              <a:t>ne zaman </a:t>
            </a:r>
            <a:r>
              <a:rPr lang="tr-TR" dirty="0" smtClean="0"/>
              <a:t>başvurması gerektiği     </a:t>
            </a:r>
          </a:p>
          <a:p>
            <a:pPr marL="0" indent="0">
              <a:buNone/>
            </a:pPr>
            <a:r>
              <a:rPr lang="tr-TR" dirty="0"/>
              <a:t> </a:t>
            </a:r>
            <a:r>
              <a:rPr lang="tr-TR" dirty="0" smtClean="0"/>
              <a:t>          -doz </a:t>
            </a:r>
            <a:r>
              <a:rPr lang="tr-TR" dirty="0"/>
              <a:t>atlarsa ne yapması </a:t>
            </a:r>
            <a:r>
              <a:rPr lang="tr-TR" dirty="0" smtClean="0"/>
              <a:t>gerektiği açıklanmalı</a:t>
            </a:r>
          </a:p>
          <a:p>
            <a:endParaRPr lang="tr-TR" dirty="0"/>
          </a:p>
        </p:txBody>
      </p:sp>
      <p:sp>
        <p:nvSpPr>
          <p:cNvPr id="4" name="İçerik Yer Tutucusu 3"/>
          <p:cNvSpPr>
            <a:spLocks noGrp="1"/>
          </p:cNvSpPr>
          <p:nvPr>
            <p:ph sz="half" idx="2"/>
          </p:nvPr>
        </p:nvSpPr>
        <p:spPr>
          <a:xfrm>
            <a:off x="6019800" y="1825625"/>
            <a:ext cx="5181600" cy="4351338"/>
          </a:xfrm>
        </p:spPr>
        <p:txBody>
          <a:bodyPr>
            <a:normAutofit fontScale="85000" lnSpcReduction="20000"/>
          </a:bodyPr>
          <a:lstStyle/>
          <a:p>
            <a:r>
              <a:rPr lang="tr-TR" dirty="0" smtClean="0"/>
              <a:t> </a:t>
            </a:r>
            <a:r>
              <a:rPr lang="tr-TR" dirty="0"/>
              <a:t>İlk </a:t>
            </a:r>
            <a:r>
              <a:rPr lang="tr-TR" dirty="0" smtClean="0"/>
              <a:t>kez KOK kullanacaklara </a:t>
            </a:r>
            <a:r>
              <a:rPr lang="tr-TR" dirty="0"/>
              <a:t>düşük doz (20 </a:t>
            </a:r>
            <a:r>
              <a:rPr lang="tr-TR" dirty="0" err="1"/>
              <a:t>mcg</a:t>
            </a:r>
            <a:r>
              <a:rPr lang="tr-TR" dirty="0"/>
              <a:t>) </a:t>
            </a:r>
            <a:r>
              <a:rPr lang="tr-TR" dirty="0" err="1"/>
              <a:t>etinil</a:t>
            </a:r>
            <a:r>
              <a:rPr lang="tr-TR" dirty="0"/>
              <a:t> </a:t>
            </a:r>
            <a:r>
              <a:rPr lang="tr-TR" dirty="0" err="1"/>
              <a:t>östradiol</a:t>
            </a:r>
            <a:r>
              <a:rPr lang="tr-TR" dirty="0"/>
              <a:t> </a:t>
            </a:r>
            <a:r>
              <a:rPr lang="tr-TR" dirty="0" smtClean="0"/>
              <a:t>içeren bir </a:t>
            </a:r>
            <a:r>
              <a:rPr lang="tr-TR" dirty="0"/>
              <a:t>preparatın kullanılması tercih </a:t>
            </a:r>
            <a:r>
              <a:rPr lang="tr-TR" dirty="0" smtClean="0"/>
              <a:t>edilir.</a:t>
            </a:r>
          </a:p>
          <a:p>
            <a:r>
              <a:rPr lang="tr-TR" dirty="0"/>
              <a:t>Doğum </a:t>
            </a:r>
            <a:r>
              <a:rPr lang="tr-TR" dirty="0" smtClean="0"/>
              <a:t>sonrası: </a:t>
            </a:r>
            <a:endParaRPr lang="tr-TR" dirty="0"/>
          </a:p>
          <a:p>
            <a:pPr marL="457200" lvl="1" indent="0">
              <a:buNone/>
            </a:pPr>
            <a:r>
              <a:rPr lang="tr-TR" dirty="0" smtClean="0"/>
              <a:t>emzirenlerde    </a:t>
            </a:r>
            <a:r>
              <a:rPr lang="tr-TR" dirty="0"/>
              <a:t>6 ay </a:t>
            </a:r>
            <a:r>
              <a:rPr lang="tr-TR" dirty="0" smtClean="0"/>
              <a:t>süreyle                                              emzirmeyenlerde 3 hafta  önerilmez</a:t>
            </a:r>
          </a:p>
          <a:p>
            <a:r>
              <a:rPr lang="tr-TR" dirty="0" err="1"/>
              <a:t>S</a:t>
            </a:r>
            <a:r>
              <a:rPr lang="tr-TR" dirty="0" err="1" smtClean="0"/>
              <a:t>iklusün</a:t>
            </a:r>
            <a:r>
              <a:rPr lang="tr-TR" dirty="0" smtClean="0"/>
              <a:t> </a:t>
            </a:r>
            <a:r>
              <a:rPr lang="tr-TR" dirty="0"/>
              <a:t>ilk 5 günü içerisinde, tercihen 1. </a:t>
            </a:r>
            <a:r>
              <a:rPr lang="tr-TR" dirty="0" smtClean="0"/>
              <a:t>günü başlanır</a:t>
            </a:r>
          </a:p>
          <a:p>
            <a:r>
              <a:rPr lang="tr-TR" dirty="0" smtClean="0"/>
              <a:t>Kullanımına </a:t>
            </a:r>
            <a:r>
              <a:rPr lang="tr-TR" dirty="0"/>
              <a:t>ara verilmesi gerektiği konusunda yaygın bir </a:t>
            </a:r>
            <a:r>
              <a:rPr lang="tr-TR" dirty="0" smtClean="0"/>
              <a:t>yanlış inanç bulunmakta</a:t>
            </a:r>
          </a:p>
          <a:p>
            <a:r>
              <a:rPr lang="tr-TR" dirty="0" smtClean="0"/>
              <a:t>Bu yüzden bilgilendirme yapılmalı !</a:t>
            </a:r>
          </a:p>
          <a:p>
            <a:pPr marL="0" indent="0">
              <a:buNone/>
            </a:pPr>
            <a:endParaRPr lang="tr-TR" dirty="0"/>
          </a:p>
        </p:txBody>
      </p:sp>
    </p:spTree>
    <p:extLst>
      <p:ext uri="{BB962C8B-B14F-4D97-AF65-F5344CB8AC3E}">
        <p14:creationId xmlns:p14="http://schemas.microsoft.com/office/powerpoint/2010/main" val="3362684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KOK Kullanımı</a:t>
            </a:r>
            <a:endParaRPr lang="tr-TR" dirty="0"/>
          </a:p>
        </p:txBody>
      </p:sp>
      <p:sp>
        <p:nvSpPr>
          <p:cNvPr id="4" name="İçerik Yer Tutucusu 3"/>
          <p:cNvSpPr>
            <a:spLocks noGrp="1"/>
          </p:cNvSpPr>
          <p:nvPr>
            <p:ph idx="1"/>
          </p:nvPr>
        </p:nvSpPr>
        <p:spPr/>
        <p:txBody>
          <a:bodyPr>
            <a:normAutofit fontScale="92500"/>
          </a:bodyPr>
          <a:lstStyle/>
          <a:p>
            <a:r>
              <a:rPr lang="tr-TR" dirty="0"/>
              <a:t>21 gün süreli </a:t>
            </a:r>
            <a:r>
              <a:rPr lang="tr-TR" dirty="0" smtClean="0"/>
              <a:t>olanları kullananlara  </a:t>
            </a:r>
            <a:r>
              <a:rPr lang="tr-TR" dirty="0"/>
              <a:t>7 günden uzun ara </a:t>
            </a:r>
            <a:r>
              <a:rPr lang="tr-TR" dirty="0" smtClean="0"/>
              <a:t>vermemeleri </a:t>
            </a:r>
            <a:r>
              <a:rPr lang="tr-TR" u="sng" dirty="0" smtClean="0"/>
              <a:t>mutlaka</a:t>
            </a:r>
            <a:r>
              <a:rPr lang="tr-TR" dirty="0" smtClean="0"/>
              <a:t> belirtilmeli</a:t>
            </a:r>
            <a:endParaRPr lang="tr-TR" dirty="0"/>
          </a:p>
          <a:p>
            <a:r>
              <a:rPr lang="tr-TR" dirty="0"/>
              <a:t>28 tablet </a:t>
            </a:r>
            <a:r>
              <a:rPr lang="tr-TR" dirty="0" smtClean="0"/>
              <a:t>içerenleri kullananlara </a:t>
            </a:r>
            <a:r>
              <a:rPr lang="tr-TR" u="sng" dirty="0" smtClean="0"/>
              <a:t>ara </a:t>
            </a:r>
            <a:r>
              <a:rPr lang="tr-TR" u="sng" dirty="0"/>
              <a:t>vermeden </a:t>
            </a:r>
            <a:r>
              <a:rPr lang="tr-TR" dirty="0" smtClean="0"/>
              <a:t>yeni kutuya </a:t>
            </a:r>
            <a:r>
              <a:rPr lang="tr-TR" dirty="0"/>
              <a:t>başlamak gerektiği </a:t>
            </a:r>
            <a:r>
              <a:rPr lang="tr-TR" dirty="0" smtClean="0"/>
              <a:t>açıklanmalı</a:t>
            </a:r>
          </a:p>
          <a:p>
            <a:r>
              <a:rPr lang="tr-TR" dirty="0"/>
              <a:t>KOK kullanımı </a:t>
            </a:r>
            <a:r>
              <a:rPr lang="tr-TR" dirty="0" smtClean="0"/>
              <a:t>sırasında:  </a:t>
            </a:r>
          </a:p>
          <a:p>
            <a:pPr marL="457200" lvl="1" indent="0">
              <a:buNone/>
            </a:pPr>
            <a:r>
              <a:rPr lang="tr-TR" dirty="0" smtClean="0"/>
              <a:t> -ilacın </a:t>
            </a:r>
            <a:r>
              <a:rPr lang="tr-TR" dirty="0"/>
              <a:t>aldıktan sonraki 2 saat </a:t>
            </a:r>
            <a:r>
              <a:rPr lang="tr-TR" dirty="0" smtClean="0"/>
              <a:t>içerisinde </a:t>
            </a:r>
            <a:r>
              <a:rPr lang="tr-TR" u="sng" dirty="0" smtClean="0"/>
              <a:t>kusması </a:t>
            </a:r>
          </a:p>
          <a:p>
            <a:pPr marL="457200" lvl="1" indent="0">
              <a:buNone/>
            </a:pPr>
            <a:r>
              <a:rPr lang="tr-TR" dirty="0" smtClean="0"/>
              <a:t> -</a:t>
            </a:r>
            <a:r>
              <a:rPr lang="tr-TR" dirty="0" err="1" smtClean="0"/>
              <a:t>absorbsiyonunu</a:t>
            </a:r>
            <a:r>
              <a:rPr lang="tr-TR" dirty="0" smtClean="0"/>
              <a:t> engelleyecek şekilde </a:t>
            </a:r>
            <a:r>
              <a:rPr lang="tr-TR" u="sng" dirty="0" err="1" smtClean="0"/>
              <a:t>diyare</a:t>
            </a:r>
            <a:r>
              <a:rPr lang="tr-TR" dirty="0" smtClean="0"/>
              <a:t> olması </a:t>
            </a:r>
          </a:p>
          <a:p>
            <a:pPr marL="0" indent="0">
              <a:buNone/>
            </a:pPr>
            <a:r>
              <a:rPr lang="tr-TR" dirty="0" smtClean="0"/>
              <a:t> etkinliği azaltır, </a:t>
            </a:r>
            <a:r>
              <a:rPr lang="tr-TR" dirty="0"/>
              <a:t>istenmeyen </a:t>
            </a:r>
            <a:r>
              <a:rPr lang="tr-TR" dirty="0" smtClean="0"/>
              <a:t> </a:t>
            </a:r>
            <a:r>
              <a:rPr lang="tr-TR" dirty="0"/>
              <a:t>gebeliğe yol açabilir. </a:t>
            </a:r>
            <a:r>
              <a:rPr lang="tr-TR" dirty="0" smtClean="0"/>
              <a:t>Hastaya </a:t>
            </a:r>
            <a:r>
              <a:rPr lang="tr-TR" dirty="0"/>
              <a:t>ek bir korunma yöntemi kullanması (kondom </a:t>
            </a:r>
            <a:r>
              <a:rPr lang="tr-TR" dirty="0" smtClean="0"/>
              <a:t>gibi) önerilmeli</a:t>
            </a:r>
          </a:p>
          <a:p>
            <a:r>
              <a:rPr lang="tr-TR" dirty="0"/>
              <a:t>Tüm danışmanlıklarda </a:t>
            </a:r>
            <a:r>
              <a:rPr lang="tr-TR" dirty="0" smtClean="0"/>
              <a:t> </a:t>
            </a:r>
            <a:r>
              <a:rPr lang="tr-TR" dirty="0"/>
              <a:t>acil </a:t>
            </a:r>
            <a:r>
              <a:rPr lang="tr-TR" dirty="0" err="1" smtClean="0"/>
              <a:t>kontrasepsiyonla</a:t>
            </a:r>
            <a:r>
              <a:rPr lang="tr-TR" dirty="0" smtClean="0"/>
              <a:t> </a:t>
            </a:r>
            <a:r>
              <a:rPr lang="tr-TR" dirty="0"/>
              <a:t>ilgili </a:t>
            </a:r>
            <a:r>
              <a:rPr lang="tr-TR" dirty="0" smtClean="0"/>
              <a:t>bilgilendirilme yapılmalı</a:t>
            </a:r>
            <a:endParaRPr lang="tr-TR" dirty="0"/>
          </a:p>
        </p:txBody>
      </p:sp>
    </p:spTree>
    <p:extLst>
      <p:ext uri="{BB962C8B-B14F-4D97-AF65-F5344CB8AC3E}">
        <p14:creationId xmlns:p14="http://schemas.microsoft.com/office/powerpoint/2010/main" val="1827695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KOK’larla</a:t>
            </a:r>
            <a:r>
              <a:rPr lang="tr-TR" dirty="0" smtClean="0"/>
              <a:t> İlişkili </a:t>
            </a:r>
            <a:r>
              <a:rPr lang="tr-TR" dirty="0"/>
              <a:t>Y</a:t>
            </a:r>
            <a:r>
              <a:rPr lang="tr-TR" dirty="0" smtClean="0"/>
              <a:t>an </a:t>
            </a:r>
            <a:r>
              <a:rPr lang="tr-TR" dirty="0"/>
              <a:t>E</a:t>
            </a:r>
            <a:r>
              <a:rPr lang="tr-TR" dirty="0" smtClean="0"/>
              <a:t>tkiler ve Sorunlarda </a:t>
            </a:r>
            <a:r>
              <a:rPr lang="tr-TR" dirty="0"/>
              <a:t>D</a:t>
            </a:r>
            <a:r>
              <a:rPr lang="tr-TR" dirty="0" smtClean="0"/>
              <a:t>anışmanlık</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ARA KANAMA-LEKELENMELER: Hastalara </a:t>
            </a:r>
            <a:r>
              <a:rPr lang="tr-TR" dirty="0" err="1" smtClean="0"/>
              <a:t>KOK’u</a:t>
            </a:r>
            <a:r>
              <a:rPr lang="tr-TR" dirty="0" smtClean="0"/>
              <a:t> </a:t>
            </a:r>
            <a:r>
              <a:rPr lang="tr-TR" dirty="0"/>
              <a:t>değiştirmek yerine </a:t>
            </a:r>
            <a:r>
              <a:rPr lang="tr-TR" dirty="0" smtClean="0"/>
              <a:t>bu yan </a:t>
            </a:r>
            <a:r>
              <a:rPr lang="tr-TR" dirty="0"/>
              <a:t>etkinin çok büyük oranda geçici olduğunu anlatmak doğru </a:t>
            </a:r>
            <a:r>
              <a:rPr lang="tr-TR" dirty="0" smtClean="0"/>
              <a:t>olur.</a:t>
            </a:r>
          </a:p>
          <a:p>
            <a:r>
              <a:rPr lang="tr-TR" dirty="0" smtClean="0"/>
              <a:t>AMENORE: Kullanan </a:t>
            </a:r>
            <a:r>
              <a:rPr lang="tr-TR" dirty="0"/>
              <a:t>kadınların %2-3’ünde </a:t>
            </a:r>
            <a:r>
              <a:rPr lang="tr-TR" dirty="0" err="1"/>
              <a:t>amenore</a:t>
            </a:r>
            <a:r>
              <a:rPr lang="tr-TR" dirty="0"/>
              <a:t> </a:t>
            </a:r>
            <a:r>
              <a:rPr lang="tr-TR" dirty="0" smtClean="0"/>
              <a:t>oluşur. </a:t>
            </a:r>
            <a:r>
              <a:rPr lang="tr-TR" dirty="0"/>
              <a:t>KOK</a:t>
            </a:r>
          </a:p>
          <a:p>
            <a:pPr marL="0" indent="0">
              <a:buNone/>
            </a:pPr>
            <a:r>
              <a:rPr lang="tr-TR" dirty="0"/>
              <a:t>kullanan kadınlarda ortaya çıkan </a:t>
            </a:r>
            <a:r>
              <a:rPr lang="tr-TR" dirty="0" err="1"/>
              <a:t>amenore</a:t>
            </a:r>
            <a:r>
              <a:rPr lang="tr-TR" dirty="0"/>
              <a:t> tehlikeli bir durum </a:t>
            </a:r>
            <a:r>
              <a:rPr lang="tr-TR" dirty="0" smtClean="0"/>
              <a:t>değildir, ancak </a:t>
            </a:r>
            <a:r>
              <a:rPr lang="tr-TR" dirty="0"/>
              <a:t>gebelik olasılığının elenmesi </a:t>
            </a:r>
            <a:r>
              <a:rPr lang="tr-TR" dirty="0" smtClean="0"/>
              <a:t>gerekir.</a:t>
            </a:r>
          </a:p>
          <a:p>
            <a:r>
              <a:rPr lang="tr-TR" dirty="0"/>
              <a:t>GEBELİK </a:t>
            </a:r>
            <a:r>
              <a:rPr lang="tr-TR" dirty="0" smtClean="0"/>
              <a:t>:Kullanım sırasında gebelik olursa  kullanımın hemen </a:t>
            </a:r>
            <a:r>
              <a:rPr lang="tr-TR" dirty="0"/>
              <a:t>bırakılması gerekir. </a:t>
            </a:r>
            <a:r>
              <a:rPr lang="tr-TR" dirty="0" smtClean="0"/>
              <a:t>Gebelik </a:t>
            </a:r>
            <a:r>
              <a:rPr lang="tr-TR" dirty="0"/>
              <a:t>başlangıcında KOK </a:t>
            </a:r>
            <a:r>
              <a:rPr lang="tr-TR" dirty="0" smtClean="0"/>
              <a:t>kullanmış olmanın </a:t>
            </a:r>
            <a:r>
              <a:rPr lang="tr-TR" dirty="0"/>
              <a:t>doğum </a:t>
            </a:r>
            <a:r>
              <a:rPr lang="tr-TR" dirty="0" err="1"/>
              <a:t>defekti</a:t>
            </a:r>
            <a:r>
              <a:rPr lang="tr-TR" dirty="0"/>
              <a:t> riskinde artışa neden olmadığı </a:t>
            </a:r>
            <a:r>
              <a:rPr lang="tr-TR" dirty="0" smtClean="0"/>
              <a:t>anlatılmalıdır.</a:t>
            </a:r>
          </a:p>
          <a:p>
            <a:r>
              <a:rPr lang="tr-TR" dirty="0" smtClean="0"/>
              <a:t>MEMELERDE HASSASİYET (</a:t>
            </a:r>
            <a:r>
              <a:rPr lang="tr-TR" dirty="0"/>
              <a:t>MASTALJİ):Memelerde hassasiyet </a:t>
            </a:r>
            <a:r>
              <a:rPr lang="tr-TR" dirty="0" smtClean="0"/>
              <a:t>genellikle başladıktan </a:t>
            </a:r>
            <a:r>
              <a:rPr lang="tr-TR" dirty="0"/>
              <a:t>sonraki birkaç ay içinde hafifleyerek </a:t>
            </a:r>
            <a:r>
              <a:rPr lang="tr-TR" dirty="0" smtClean="0"/>
              <a:t>kaybolur.</a:t>
            </a:r>
          </a:p>
          <a:p>
            <a:r>
              <a:rPr lang="tr-TR" dirty="0" err="1" smtClean="0"/>
              <a:t>BULANTI:Kullanımı</a:t>
            </a:r>
            <a:r>
              <a:rPr lang="tr-TR" dirty="0" smtClean="0"/>
              <a:t> </a:t>
            </a:r>
            <a:r>
              <a:rPr lang="tr-TR" dirty="0"/>
              <a:t>süresince genellikle azalan bir </a:t>
            </a:r>
            <a:r>
              <a:rPr lang="tr-TR" dirty="0" smtClean="0"/>
              <a:t>yan etkidir</a:t>
            </a:r>
            <a:r>
              <a:rPr lang="tr-TR" dirty="0"/>
              <a:t>. </a:t>
            </a:r>
            <a:r>
              <a:rPr lang="tr-TR" dirty="0" err="1" smtClean="0"/>
              <a:t>KOK’u</a:t>
            </a:r>
            <a:r>
              <a:rPr lang="tr-TR" dirty="0"/>
              <a:t> </a:t>
            </a:r>
            <a:r>
              <a:rPr lang="tr-TR" dirty="0" smtClean="0"/>
              <a:t>yemeklerde </a:t>
            </a:r>
            <a:r>
              <a:rPr lang="tr-TR" dirty="0"/>
              <a:t>veya yatarken alınması bulantıyı </a:t>
            </a:r>
            <a:r>
              <a:rPr lang="tr-TR" dirty="0" smtClean="0"/>
              <a:t>azaltır.</a:t>
            </a:r>
          </a:p>
          <a:p>
            <a:r>
              <a:rPr lang="tr-TR" dirty="0" smtClean="0"/>
              <a:t>KLOAZMA: Kullanım </a:t>
            </a:r>
            <a:r>
              <a:rPr lang="tr-TR" dirty="0"/>
              <a:t>sırasında </a:t>
            </a:r>
            <a:r>
              <a:rPr lang="tr-TR" dirty="0" err="1"/>
              <a:t>kloazma</a:t>
            </a:r>
            <a:r>
              <a:rPr lang="tr-TR" dirty="0"/>
              <a:t> oluşabilir. B</a:t>
            </a:r>
            <a:r>
              <a:rPr lang="tr-TR" dirty="0" smtClean="0"/>
              <a:t>aşka </a:t>
            </a:r>
            <a:r>
              <a:rPr lang="tr-TR" dirty="0"/>
              <a:t>bir </a:t>
            </a:r>
            <a:r>
              <a:rPr lang="tr-TR" dirty="0" err="1" smtClean="0"/>
              <a:t>KOK’a</a:t>
            </a:r>
            <a:r>
              <a:rPr lang="tr-TR" dirty="0" smtClean="0"/>
              <a:t> </a:t>
            </a:r>
            <a:r>
              <a:rPr lang="tr-TR" dirty="0"/>
              <a:t>geçilmesi yarar sağlamaz. Cilt renklenmesinin </a:t>
            </a:r>
            <a:r>
              <a:rPr lang="tr-TR" dirty="0" smtClean="0"/>
              <a:t>artmasını engellemek </a:t>
            </a:r>
            <a:r>
              <a:rPr lang="tr-TR" dirty="0"/>
              <a:t>için, güneşten koruyucu önlem alınması gereklidir.</a:t>
            </a:r>
          </a:p>
        </p:txBody>
      </p:sp>
    </p:spTree>
    <p:extLst>
      <p:ext uri="{BB962C8B-B14F-4D97-AF65-F5344CB8AC3E}">
        <p14:creationId xmlns:p14="http://schemas.microsoft.com/office/powerpoint/2010/main" val="3290873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nvan 11"/>
          <p:cNvSpPr>
            <a:spLocks noGrp="1"/>
          </p:cNvSpPr>
          <p:nvPr>
            <p:ph type="title"/>
          </p:nvPr>
        </p:nvSpPr>
        <p:spPr>
          <a:xfrm>
            <a:off x="825500" y="403225"/>
            <a:ext cx="10515600" cy="1325563"/>
          </a:xfrm>
        </p:spPr>
        <p:txBody>
          <a:bodyPr/>
          <a:lstStyle/>
          <a:p>
            <a:r>
              <a:rPr lang="tr-TR" dirty="0" smtClean="0"/>
              <a:t>KOK KULLANIMI </a:t>
            </a:r>
            <a:endParaRPr lang="tr-TR" dirty="0"/>
          </a:p>
        </p:txBody>
      </p:sp>
      <p:sp>
        <p:nvSpPr>
          <p:cNvPr id="13" name="İçerik Yer Tutucusu 12"/>
          <p:cNvSpPr>
            <a:spLocks noGrp="1"/>
          </p:cNvSpPr>
          <p:nvPr>
            <p:ph idx="1"/>
          </p:nvPr>
        </p:nvSpPr>
        <p:spPr>
          <a:xfrm>
            <a:off x="838200" y="1690688"/>
            <a:ext cx="10515600" cy="4351338"/>
          </a:xfrm>
        </p:spPr>
        <p:txBody>
          <a:bodyPr>
            <a:normAutofit fontScale="62500" lnSpcReduction="20000"/>
          </a:bodyPr>
          <a:lstStyle/>
          <a:p>
            <a:pPr marL="0" indent="0">
              <a:buNone/>
            </a:pPr>
            <a:r>
              <a:rPr lang="tr-TR" sz="4200" dirty="0" smtClean="0"/>
              <a:t>(</a:t>
            </a:r>
            <a:r>
              <a:rPr lang="tr-TR" sz="4200" dirty="0"/>
              <a:t>21+7) KOK alınması </a:t>
            </a:r>
            <a:r>
              <a:rPr lang="tr-TR" sz="4200" dirty="0" smtClean="0"/>
              <a:t>unutulduğunda:</a:t>
            </a:r>
          </a:p>
          <a:p>
            <a:r>
              <a:rPr lang="tr-TR" dirty="0"/>
              <a:t>Bir hap unutulursa 24 saat içinde hemen bir tablet </a:t>
            </a:r>
            <a:r>
              <a:rPr lang="tr-TR" dirty="0" smtClean="0"/>
              <a:t>alınır ve devam edilir.</a:t>
            </a:r>
            <a:endParaRPr lang="tr-TR" dirty="0"/>
          </a:p>
          <a:p>
            <a:r>
              <a:rPr lang="tr-TR" dirty="0"/>
              <a:t>&gt;</a:t>
            </a:r>
            <a:r>
              <a:rPr lang="tr-TR" dirty="0" smtClean="0"/>
              <a:t>1 hap </a:t>
            </a:r>
            <a:r>
              <a:rPr lang="tr-TR" dirty="0"/>
              <a:t>unutulursa</a:t>
            </a:r>
            <a:r>
              <a:rPr lang="tr-TR" b="1" dirty="0" smtClean="0"/>
              <a:t>:  </a:t>
            </a:r>
          </a:p>
          <a:p>
            <a:r>
              <a:rPr lang="tr-TR" b="1" dirty="0" smtClean="0"/>
              <a:t>İlk </a:t>
            </a:r>
            <a:r>
              <a:rPr lang="tr-TR" b="1" dirty="0"/>
              <a:t>hafta</a:t>
            </a:r>
            <a:r>
              <a:rPr lang="tr-TR" dirty="0"/>
              <a:t>: </a:t>
            </a:r>
            <a:endParaRPr lang="tr-TR" dirty="0" smtClean="0"/>
          </a:p>
          <a:p>
            <a:pPr lvl="1"/>
            <a:r>
              <a:rPr lang="tr-TR" dirty="0" smtClean="0"/>
              <a:t>Unutulan </a:t>
            </a:r>
            <a:r>
              <a:rPr lang="tr-TR" dirty="0"/>
              <a:t>son hap </a:t>
            </a:r>
            <a:r>
              <a:rPr lang="tr-TR" dirty="0" smtClean="0"/>
              <a:t>alınır ve uygulamaya </a:t>
            </a:r>
            <a:r>
              <a:rPr lang="tr-TR" dirty="0"/>
              <a:t>devam edilir </a:t>
            </a:r>
            <a:r>
              <a:rPr lang="tr-TR" dirty="0" smtClean="0"/>
              <a:t>.</a:t>
            </a:r>
          </a:p>
          <a:p>
            <a:pPr lvl="1"/>
            <a:r>
              <a:rPr lang="tr-TR" dirty="0" smtClean="0"/>
              <a:t>Sonraki </a:t>
            </a:r>
            <a:r>
              <a:rPr lang="tr-TR" dirty="0"/>
              <a:t>7 gün </a:t>
            </a:r>
            <a:r>
              <a:rPr lang="tr-TR" dirty="0" smtClean="0"/>
              <a:t>süreyle ek </a:t>
            </a:r>
            <a:r>
              <a:rPr lang="tr-TR" dirty="0" err="1"/>
              <a:t>kontraseptif</a:t>
            </a:r>
            <a:r>
              <a:rPr lang="tr-TR" dirty="0"/>
              <a:t> </a:t>
            </a:r>
            <a:r>
              <a:rPr lang="tr-TR" dirty="0" smtClean="0"/>
              <a:t>yöntem </a:t>
            </a:r>
          </a:p>
          <a:p>
            <a:pPr lvl="1"/>
            <a:r>
              <a:rPr lang="tr-TR" dirty="0" smtClean="0"/>
              <a:t>son </a:t>
            </a:r>
            <a:r>
              <a:rPr lang="tr-TR" dirty="0"/>
              <a:t>5 gün içinde korunmasız </a:t>
            </a:r>
            <a:r>
              <a:rPr lang="tr-TR" dirty="0" smtClean="0"/>
              <a:t>cinsel ilişki </a:t>
            </a:r>
            <a:r>
              <a:rPr lang="tr-TR" dirty="0"/>
              <a:t>söz konusu ise acil </a:t>
            </a:r>
            <a:r>
              <a:rPr lang="tr-TR" dirty="0" err="1" smtClean="0"/>
              <a:t>kontrasepsiyon</a:t>
            </a:r>
            <a:endParaRPr lang="tr-TR" dirty="0"/>
          </a:p>
          <a:p>
            <a:pPr marL="0" indent="0">
              <a:buNone/>
            </a:pPr>
            <a:r>
              <a:rPr lang="tr-TR" dirty="0"/>
              <a:t>• </a:t>
            </a:r>
            <a:r>
              <a:rPr lang="tr-TR" b="1" dirty="0"/>
              <a:t>İkinci veya üçüncü hafta:</a:t>
            </a:r>
          </a:p>
          <a:p>
            <a:r>
              <a:rPr lang="tr-TR" dirty="0"/>
              <a:t>&lt;</a:t>
            </a:r>
            <a:r>
              <a:rPr lang="tr-TR" dirty="0" smtClean="0"/>
              <a:t>3 hap : </a:t>
            </a:r>
          </a:p>
          <a:p>
            <a:pPr lvl="1"/>
            <a:r>
              <a:rPr lang="tr-TR" dirty="0" smtClean="0"/>
              <a:t>Unutulan </a:t>
            </a:r>
            <a:r>
              <a:rPr lang="tr-TR" dirty="0"/>
              <a:t>son hap hemen </a:t>
            </a:r>
            <a:r>
              <a:rPr lang="tr-TR" dirty="0" smtClean="0"/>
              <a:t>alınır ve uygulamaya devam edilir. </a:t>
            </a:r>
          </a:p>
          <a:p>
            <a:pPr lvl="1"/>
            <a:r>
              <a:rPr lang="tr-TR" dirty="0" smtClean="0"/>
              <a:t>sonraki </a:t>
            </a:r>
            <a:r>
              <a:rPr lang="tr-TR" dirty="0"/>
              <a:t>pakete </a:t>
            </a:r>
            <a:r>
              <a:rPr lang="tr-TR" dirty="0" smtClean="0"/>
              <a:t>ara verilmeden başlanır</a:t>
            </a:r>
            <a:endParaRPr lang="tr-TR" dirty="0"/>
          </a:p>
          <a:p>
            <a:r>
              <a:rPr lang="tr-TR" dirty="0" smtClean="0"/>
              <a:t>≥3hap: </a:t>
            </a:r>
          </a:p>
          <a:p>
            <a:pPr lvl="1"/>
            <a:r>
              <a:rPr lang="tr-TR" dirty="0" smtClean="0"/>
              <a:t>Unutulan </a:t>
            </a:r>
            <a:r>
              <a:rPr lang="tr-TR" dirty="0"/>
              <a:t>son hap hemen </a:t>
            </a:r>
            <a:r>
              <a:rPr lang="tr-TR" dirty="0" smtClean="0"/>
              <a:t>alınır uygulamaya devam </a:t>
            </a:r>
            <a:r>
              <a:rPr lang="tr-TR" dirty="0"/>
              <a:t>edilir </a:t>
            </a:r>
            <a:endParaRPr lang="tr-TR" dirty="0" smtClean="0"/>
          </a:p>
          <a:p>
            <a:pPr lvl="1"/>
            <a:r>
              <a:rPr lang="tr-TR" dirty="0" smtClean="0"/>
              <a:t>sonraki </a:t>
            </a:r>
            <a:r>
              <a:rPr lang="tr-TR" dirty="0"/>
              <a:t>pakete </a:t>
            </a:r>
            <a:r>
              <a:rPr lang="tr-TR" dirty="0" smtClean="0"/>
              <a:t>ara verilmeden başlanır</a:t>
            </a:r>
          </a:p>
          <a:p>
            <a:pPr lvl="1"/>
            <a:r>
              <a:rPr lang="tr-TR" dirty="0" smtClean="0"/>
              <a:t>7 </a:t>
            </a:r>
            <a:r>
              <a:rPr lang="tr-TR" dirty="0"/>
              <a:t>gün </a:t>
            </a:r>
            <a:r>
              <a:rPr lang="tr-TR" dirty="0" smtClean="0"/>
              <a:t>süreyle ek </a:t>
            </a:r>
            <a:r>
              <a:rPr lang="tr-TR" dirty="0" err="1"/>
              <a:t>kontraseptif</a:t>
            </a:r>
            <a:r>
              <a:rPr lang="tr-TR" dirty="0"/>
              <a:t> yöntem </a:t>
            </a:r>
            <a:r>
              <a:rPr lang="tr-TR" dirty="0" smtClean="0"/>
              <a:t>  </a:t>
            </a:r>
          </a:p>
          <a:p>
            <a:pPr lvl="1"/>
            <a:r>
              <a:rPr lang="tr-TR" dirty="0" smtClean="0"/>
              <a:t>son </a:t>
            </a:r>
            <a:r>
              <a:rPr lang="tr-TR" dirty="0"/>
              <a:t>5 gün içinde </a:t>
            </a:r>
            <a:r>
              <a:rPr lang="tr-TR" dirty="0" smtClean="0"/>
              <a:t>korunmasız </a:t>
            </a:r>
            <a:r>
              <a:rPr lang="tr-TR" dirty="0"/>
              <a:t>cinsel ilişki söz konusu ise acil </a:t>
            </a:r>
            <a:r>
              <a:rPr lang="tr-TR" dirty="0" err="1" smtClean="0"/>
              <a:t>kontrasepsiyon</a:t>
            </a:r>
            <a:endParaRPr lang="tr-TR" dirty="0"/>
          </a:p>
          <a:p>
            <a:endParaRPr lang="tr-TR" dirty="0"/>
          </a:p>
        </p:txBody>
      </p:sp>
    </p:spTree>
    <p:extLst>
      <p:ext uri="{BB962C8B-B14F-4D97-AF65-F5344CB8AC3E}">
        <p14:creationId xmlns:p14="http://schemas.microsoft.com/office/powerpoint/2010/main" val="2873669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KOK KULLANIMI </a:t>
            </a:r>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a:t>
            </a:r>
            <a:r>
              <a:rPr lang="tr-TR" dirty="0"/>
              <a:t>24+4) KOK alınması </a:t>
            </a:r>
            <a:r>
              <a:rPr lang="tr-TR" dirty="0" smtClean="0"/>
              <a:t>unutulduğunda:</a:t>
            </a:r>
          </a:p>
          <a:p>
            <a:r>
              <a:rPr lang="tr-TR" dirty="0"/>
              <a:t>Plasebo tabletlerinin alınması unutulursa </a:t>
            </a:r>
            <a:r>
              <a:rPr lang="tr-TR" dirty="0" smtClean="0"/>
              <a:t>» unutulan </a:t>
            </a:r>
            <a:r>
              <a:rPr lang="tr-TR" dirty="0"/>
              <a:t>tabletin </a:t>
            </a:r>
            <a:r>
              <a:rPr lang="tr-TR" dirty="0" smtClean="0"/>
              <a:t>atılması yeterli</a:t>
            </a:r>
          </a:p>
          <a:p>
            <a:r>
              <a:rPr lang="tr-TR" dirty="0"/>
              <a:t>Hormon içeren tabletlerin </a:t>
            </a:r>
            <a:r>
              <a:rPr lang="tr-TR" dirty="0" smtClean="0"/>
              <a:t>alınması: </a:t>
            </a:r>
          </a:p>
          <a:p>
            <a:pPr marL="457200" lvl="1" indent="0">
              <a:buNone/>
            </a:pPr>
            <a:r>
              <a:rPr lang="tr-TR" dirty="0" smtClean="0"/>
              <a:t>&lt;12 saat unutulursa</a:t>
            </a:r>
            <a:r>
              <a:rPr lang="tr-TR" dirty="0"/>
              <a:t> </a:t>
            </a:r>
            <a:r>
              <a:rPr lang="tr-TR" dirty="0" smtClean="0"/>
              <a:t>tablet </a:t>
            </a:r>
            <a:r>
              <a:rPr lang="tr-TR" dirty="0"/>
              <a:t>hemen </a:t>
            </a:r>
            <a:r>
              <a:rPr lang="tr-TR" dirty="0" smtClean="0"/>
              <a:t>alınır </a:t>
            </a:r>
            <a:r>
              <a:rPr lang="tr-TR" dirty="0"/>
              <a:t>ve sonraki tabletler her zamanki gibi alınır. </a:t>
            </a:r>
            <a:endParaRPr lang="tr-TR" dirty="0" smtClean="0"/>
          </a:p>
          <a:p>
            <a:pPr marL="457200" lvl="1" indent="0">
              <a:buNone/>
            </a:pPr>
            <a:r>
              <a:rPr lang="tr-TR" dirty="0" smtClean="0"/>
              <a:t>&gt;12 saat </a:t>
            </a:r>
            <a:r>
              <a:rPr lang="tr-TR" dirty="0" err="1" smtClean="0"/>
              <a:t>kontraseptif</a:t>
            </a:r>
            <a:r>
              <a:rPr lang="tr-TR" dirty="0" smtClean="0"/>
              <a:t> etkinlik azalmış </a:t>
            </a:r>
            <a:r>
              <a:rPr lang="tr-TR" dirty="0"/>
              <a:t>olabilir. Bu durumda </a:t>
            </a:r>
            <a:r>
              <a:rPr lang="tr-TR" dirty="0" smtClean="0"/>
              <a:t>unutulan </a:t>
            </a:r>
            <a:r>
              <a:rPr lang="tr-TR" dirty="0"/>
              <a:t>haftaya göre </a:t>
            </a:r>
            <a:r>
              <a:rPr lang="tr-TR" dirty="0" smtClean="0"/>
              <a:t>hareket edilmeli:</a:t>
            </a:r>
          </a:p>
          <a:p>
            <a:pPr marL="0" indent="0">
              <a:buNone/>
            </a:pPr>
            <a:r>
              <a:rPr lang="tr-TR" b="1" dirty="0"/>
              <a:t>İlk </a:t>
            </a:r>
            <a:r>
              <a:rPr lang="tr-TR" b="1" dirty="0" smtClean="0"/>
              <a:t>hafta:</a:t>
            </a:r>
          </a:p>
          <a:p>
            <a:pPr marL="457200" lvl="1" indent="0">
              <a:buNone/>
            </a:pPr>
            <a:r>
              <a:rPr lang="tr-TR" dirty="0"/>
              <a:t>-</a:t>
            </a:r>
            <a:r>
              <a:rPr lang="tr-TR" dirty="0" smtClean="0"/>
              <a:t>Kullanıcı son unuttuğu </a:t>
            </a:r>
            <a:r>
              <a:rPr lang="tr-TR" dirty="0"/>
              <a:t>tableti hatırladığı anda </a:t>
            </a:r>
            <a:r>
              <a:rPr lang="tr-TR" dirty="0" smtClean="0"/>
              <a:t>içmeli. </a:t>
            </a:r>
          </a:p>
          <a:p>
            <a:pPr marL="457200" lvl="1" indent="0">
              <a:buNone/>
            </a:pPr>
            <a:r>
              <a:rPr lang="tr-TR" dirty="0" smtClean="0"/>
              <a:t>-Kalan tabletlere </a:t>
            </a:r>
            <a:r>
              <a:rPr lang="tr-TR" dirty="0"/>
              <a:t>normal </a:t>
            </a:r>
            <a:r>
              <a:rPr lang="tr-TR" dirty="0" smtClean="0"/>
              <a:t>şekilde devam </a:t>
            </a:r>
            <a:r>
              <a:rPr lang="tr-TR" dirty="0"/>
              <a:t>edilir </a:t>
            </a:r>
          </a:p>
          <a:p>
            <a:pPr marL="457200" lvl="1" indent="0">
              <a:buNone/>
            </a:pPr>
            <a:r>
              <a:rPr lang="tr-TR" dirty="0" smtClean="0"/>
              <a:t>-İlk </a:t>
            </a:r>
            <a:r>
              <a:rPr lang="tr-TR" dirty="0"/>
              <a:t>7 gün kondom gibi ek bir bariyer </a:t>
            </a:r>
            <a:r>
              <a:rPr lang="tr-TR" dirty="0" smtClean="0"/>
              <a:t>yöntemi </a:t>
            </a:r>
          </a:p>
          <a:p>
            <a:pPr marL="457200" lvl="1" indent="0">
              <a:buNone/>
            </a:pPr>
            <a:r>
              <a:rPr lang="tr-TR" dirty="0" smtClean="0"/>
              <a:t>-Bu </a:t>
            </a:r>
            <a:r>
              <a:rPr lang="tr-TR" dirty="0"/>
              <a:t>7 günden önce cinsel </a:t>
            </a:r>
            <a:r>
              <a:rPr lang="tr-TR" dirty="0" smtClean="0"/>
              <a:t>birleşme </a:t>
            </a:r>
            <a:r>
              <a:rPr lang="tr-TR" dirty="0"/>
              <a:t>olmuşsa gebelik olasılığı </a:t>
            </a:r>
            <a:r>
              <a:rPr lang="tr-TR" dirty="0" smtClean="0"/>
              <a:t>göz önüne alınmalı. </a:t>
            </a:r>
          </a:p>
          <a:p>
            <a:pPr marL="457200" lvl="1" indent="0">
              <a:buNone/>
            </a:pPr>
            <a:r>
              <a:rPr lang="tr-TR" dirty="0" smtClean="0"/>
              <a:t>-Ne </a:t>
            </a:r>
            <a:r>
              <a:rPr lang="tr-TR" dirty="0"/>
              <a:t>kadar çok tablet unutulursa gebelik riski o </a:t>
            </a:r>
            <a:r>
              <a:rPr lang="tr-TR" dirty="0" smtClean="0"/>
              <a:t>kadar yüksek</a:t>
            </a:r>
          </a:p>
          <a:p>
            <a:pPr marL="0" indent="0">
              <a:buNone/>
            </a:pPr>
            <a:endParaRPr lang="tr-TR" dirty="0"/>
          </a:p>
          <a:p>
            <a:pPr marL="0" indent="0">
              <a:buNone/>
            </a:pPr>
            <a:endParaRPr lang="tr-TR" dirty="0" smtClean="0"/>
          </a:p>
          <a:p>
            <a:pPr marL="0" indent="0">
              <a:buNone/>
            </a:pPr>
            <a:endParaRPr lang="tr-TR" dirty="0"/>
          </a:p>
          <a:p>
            <a:endParaRPr lang="tr-TR" dirty="0" smtClean="0"/>
          </a:p>
          <a:p>
            <a:endParaRPr lang="tr-TR" dirty="0"/>
          </a:p>
          <a:p>
            <a:endParaRPr lang="tr-TR" dirty="0"/>
          </a:p>
        </p:txBody>
      </p:sp>
    </p:spTree>
    <p:extLst>
      <p:ext uri="{BB962C8B-B14F-4D97-AF65-F5344CB8AC3E}">
        <p14:creationId xmlns:p14="http://schemas.microsoft.com/office/powerpoint/2010/main" val="637797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KOK KULLANIMI </a:t>
            </a:r>
          </a:p>
        </p:txBody>
      </p:sp>
      <p:sp>
        <p:nvSpPr>
          <p:cNvPr id="3" name="İçerik Yer Tutucusu 2"/>
          <p:cNvSpPr>
            <a:spLocks noGrp="1"/>
          </p:cNvSpPr>
          <p:nvPr>
            <p:ph idx="1"/>
          </p:nvPr>
        </p:nvSpPr>
        <p:spPr/>
        <p:txBody>
          <a:bodyPr/>
          <a:lstStyle/>
          <a:p>
            <a:r>
              <a:rPr lang="tr-TR" b="1" dirty="0"/>
              <a:t>İkinci </a:t>
            </a:r>
            <a:r>
              <a:rPr lang="tr-TR" b="1" dirty="0" smtClean="0"/>
              <a:t>hafta</a:t>
            </a:r>
            <a:r>
              <a:rPr lang="tr-TR" dirty="0"/>
              <a:t>:</a:t>
            </a:r>
            <a:r>
              <a:rPr lang="tr-TR" dirty="0" smtClean="0"/>
              <a:t>  </a:t>
            </a:r>
          </a:p>
          <a:p>
            <a:pPr marL="457200" lvl="1" indent="0">
              <a:buNone/>
            </a:pPr>
            <a:r>
              <a:rPr lang="tr-TR" dirty="0" smtClean="0"/>
              <a:t>-Son </a:t>
            </a:r>
            <a:r>
              <a:rPr lang="tr-TR" dirty="0"/>
              <a:t>unuttuğu tableti hatırladığı anda </a:t>
            </a:r>
            <a:r>
              <a:rPr lang="tr-TR" dirty="0" smtClean="0"/>
              <a:t>içmeli </a:t>
            </a:r>
          </a:p>
          <a:p>
            <a:pPr marL="457200" lvl="1" indent="0">
              <a:buNone/>
            </a:pPr>
            <a:r>
              <a:rPr lang="tr-TR" dirty="0" smtClean="0"/>
              <a:t>-Kalan tabletlere normal şekilde  </a:t>
            </a:r>
            <a:r>
              <a:rPr lang="tr-TR" dirty="0"/>
              <a:t>devam </a:t>
            </a:r>
          </a:p>
          <a:p>
            <a:pPr marL="457200" lvl="1" indent="0">
              <a:buNone/>
            </a:pPr>
            <a:r>
              <a:rPr lang="tr-TR" dirty="0" smtClean="0"/>
              <a:t>-Eğer </a:t>
            </a:r>
            <a:r>
              <a:rPr lang="tr-TR" dirty="0"/>
              <a:t>ilk unutulan tablete kadar 7 </a:t>
            </a:r>
            <a:r>
              <a:rPr lang="tr-TR" dirty="0" smtClean="0"/>
              <a:t>gün boyunca  </a:t>
            </a:r>
            <a:r>
              <a:rPr lang="tr-TR" dirty="0"/>
              <a:t>hatasız </a:t>
            </a:r>
            <a:r>
              <a:rPr lang="tr-TR" dirty="0" smtClean="0"/>
              <a:t> alınmışsa </a:t>
            </a:r>
            <a:r>
              <a:rPr lang="tr-TR" dirty="0"/>
              <a:t>ek yönteme gerek </a:t>
            </a:r>
            <a:r>
              <a:rPr lang="tr-TR" dirty="0" smtClean="0"/>
              <a:t>yok. </a:t>
            </a:r>
          </a:p>
          <a:p>
            <a:pPr marL="457200" lvl="1" indent="0">
              <a:buNone/>
            </a:pPr>
            <a:r>
              <a:rPr lang="tr-TR" dirty="0" smtClean="0"/>
              <a:t>-Aksi takdirde ya </a:t>
            </a:r>
            <a:r>
              <a:rPr lang="tr-TR" dirty="0"/>
              <a:t>da </a:t>
            </a:r>
            <a:r>
              <a:rPr lang="tr-TR" dirty="0" smtClean="0"/>
              <a:t>&gt;1 hap unutulmuşsa </a:t>
            </a:r>
            <a:r>
              <a:rPr lang="tr-TR" dirty="0"/>
              <a:t>7 gün boyunca ek bir </a:t>
            </a:r>
            <a:r>
              <a:rPr lang="tr-TR" dirty="0" smtClean="0"/>
              <a:t>koruyucu yöntem uygulanmalı</a:t>
            </a:r>
          </a:p>
          <a:p>
            <a:endParaRPr lang="tr-TR" dirty="0"/>
          </a:p>
        </p:txBody>
      </p:sp>
    </p:spTree>
    <p:extLst>
      <p:ext uri="{BB962C8B-B14F-4D97-AF65-F5344CB8AC3E}">
        <p14:creationId xmlns:p14="http://schemas.microsoft.com/office/powerpoint/2010/main" val="1153442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KOK KULLANIMI </a:t>
            </a:r>
          </a:p>
        </p:txBody>
      </p:sp>
      <p:sp>
        <p:nvSpPr>
          <p:cNvPr id="3" name="İçerik Yer Tutucusu 2"/>
          <p:cNvSpPr>
            <a:spLocks noGrp="1"/>
          </p:cNvSpPr>
          <p:nvPr>
            <p:ph idx="1"/>
          </p:nvPr>
        </p:nvSpPr>
        <p:spPr/>
        <p:txBody>
          <a:bodyPr>
            <a:normAutofit fontScale="70000" lnSpcReduction="20000"/>
          </a:bodyPr>
          <a:lstStyle/>
          <a:p>
            <a:pPr marL="0" indent="0">
              <a:buNone/>
            </a:pPr>
            <a:r>
              <a:rPr lang="tr-TR" sz="4000" b="1" dirty="0"/>
              <a:t>Üçüncü hafta: </a:t>
            </a:r>
            <a:r>
              <a:rPr lang="tr-TR" dirty="0"/>
              <a:t>Unutulan tabletten önceki 7 gün boyunca tabletler </a:t>
            </a:r>
            <a:r>
              <a:rPr lang="tr-TR" dirty="0" smtClean="0"/>
              <a:t>hatasız alınmışsa iki </a:t>
            </a:r>
            <a:r>
              <a:rPr lang="tr-TR" dirty="0"/>
              <a:t>seçenekten biri uygulanır:</a:t>
            </a:r>
          </a:p>
          <a:p>
            <a:pPr marL="0" indent="0">
              <a:buNone/>
            </a:pPr>
            <a:r>
              <a:rPr lang="tr-TR" b="1" dirty="0" smtClean="0"/>
              <a:t>1. </a:t>
            </a:r>
            <a:r>
              <a:rPr lang="tr-TR" dirty="0" smtClean="0"/>
              <a:t>Son unuttuğu </a:t>
            </a:r>
            <a:r>
              <a:rPr lang="tr-TR" dirty="0"/>
              <a:t>tableti </a:t>
            </a:r>
            <a:r>
              <a:rPr lang="tr-TR" dirty="0" smtClean="0"/>
              <a:t>hemen içmeli </a:t>
            </a:r>
          </a:p>
          <a:p>
            <a:pPr marL="457200" lvl="1" indent="0">
              <a:buNone/>
            </a:pPr>
            <a:r>
              <a:rPr lang="tr-TR" dirty="0" smtClean="0"/>
              <a:t>-Kalan </a:t>
            </a:r>
            <a:r>
              <a:rPr lang="tr-TR" dirty="0"/>
              <a:t>etken </a:t>
            </a:r>
            <a:r>
              <a:rPr lang="tr-TR" dirty="0" smtClean="0"/>
              <a:t>madde tabletleri </a:t>
            </a:r>
            <a:r>
              <a:rPr lang="tr-TR" dirty="0"/>
              <a:t>bitene kadar </a:t>
            </a:r>
            <a:r>
              <a:rPr lang="tr-TR" dirty="0" smtClean="0"/>
              <a:t>kullanmaya devam .</a:t>
            </a:r>
          </a:p>
          <a:p>
            <a:pPr marL="457200" lvl="1" indent="0">
              <a:buNone/>
            </a:pPr>
            <a:r>
              <a:rPr lang="tr-TR" dirty="0" smtClean="0"/>
              <a:t>-</a:t>
            </a:r>
            <a:r>
              <a:rPr lang="tr-TR" dirty="0" err="1" smtClean="0"/>
              <a:t>Plasebo</a:t>
            </a:r>
            <a:r>
              <a:rPr lang="tr-TR" dirty="0" smtClean="0"/>
              <a:t> tabletleri </a:t>
            </a:r>
            <a:r>
              <a:rPr lang="tr-TR" dirty="0"/>
              <a:t>atılmalı ve bir sonraki kutuya hemen </a:t>
            </a:r>
            <a:r>
              <a:rPr lang="tr-TR" dirty="0" smtClean="0"/>
              <a:t>geçilmeli. </a:t>
            </a:r>
          </a:p>
          <a:p>
            <a:pPr marL="457200" lvl="1" indent="0">
              <a:buNone/>
            </a:pPr>
            <a:r>
              <a:rPr lang="tr-TR" dirty="0" smtClean="0"/>
              <a:t>-Kullanıcıda 2. </a:t>
            </a:r>
            <a:r>
              <a:rPr lang="tr-TR" dirty="0"/>
              <a:t>kutunun etken madde içeren tabletleri </a:t>
            </a:r>
            <a:r>
              <a:rPr lang="tr-TR" dirty="0" smtClean="0"/>
              <a:t>bitene kadar </a:t>
            </a:r>
            <a:r>
              <a:rPr lang="tr-TR" dirty="0"/>
              <a:t>çekilme kanaması beklenmez. </a:t>
            </a:r>
            <a:endParaRPr lang="tr-TR" dirty="0" smtClean="0"/>
          </a:p>
          <a:p>
            <a:pPr marL="457200" lvl="1" indent="0">
              <a:buNone/>
            </a:pPr>
            <a:r>
              <a:rPr lang="tr-TR" dirty="0" smtClean="0"/>
              <a:t>-Ancak </a:t>
            </a:r>
            <a:r>
              <a:rPr lang="tr-TR" dirty="0"/>
              <a:t>tablet alındığı </a:t>
            </a:r>
            <a:r>
              <a:rPr lang="tr-TR" dirty="0" smtClean="0"/>
              <a:t>günlerde lekelenme </a:t>
            </a:r>
            <a:r>
              <a:rPr lang="tr-TR" dirty="0"/>
              <a:t>veya ara </a:t>
            </a:r>
            <a:r>
              <a:rPr lang="tr-TR" dirty="0" smtClean="0"/>
              <a:t>kanama görülebilir</a:t>
            </a:r>
            <a:r>
              <a:rPr lang="tr-TR" dirty="0"/>
              <a:t>.</a:t>
            </a:r>
          </a:p>
          <a:p>
            <a:pPr marL="0" indent="0">
              <a:buNone/>
            </a:pPr>
            <a:r>
              <a:rPr lang="tr-TR" b="1" dirty="0" smtClean="0"/>
              <a:t>2</a:t>
            </a:r>
            <a:r>
              <a:rPr lang="tr-TR" dirty="0" smtClean="0"/>
              <a:t>. Kullanılmakta olunan kutu bırakılır</a:t>
            </a:r>
          </a:p>
          <a:p>
            <a:pPr marL="457200" lvl="1" indent="0">
              <a:buNone/>
            </a:pPr>
            <a:r>
              <a:rPr lang="tr-TR" dirty="0" smtClean="0"/>
              <a:t>-4 günlük </a:t>
            </a:r>
            <a:r>
              <a:rPr lang="tr-TR" dirty="0"/>
              <a:t>(</a:t>
            </a:r>
            <a:r>
              <a:rPr lang="tr-TR" dirty="0" smtClean="0"/>
              <a:t>hapı unuttuğu </a:t>
            </a:r>
            <a:r>
              <a:rPr lang="tr-TR" dirty="0"/>
              <a:t>günler dahil) aradan sonra yeni kutuya başlar. </a:t>
            </a:r>
            <a:endParaRPr lang="tr-TR" dirty="0" smtClean="0"/>
          </a:p>
          <a:p>
            <a:pPr marL="457200" lvl="1" indent="0">
              <a:buNone/>
            </a:pPr>
            <a:r>
              <a:rPr lang="tr-TR" dirty="0" smtClean="0"/>
              <a:t>-</a:t>
            </a:r>
            <a:r>
              <a:rPr lang="tr-TR" dirty="0" err="1" smtClean="0"/>
              <a:t>plasebo</a:t>
            </a:r>
            <a:r>
              <a:rPr lang="tr-TR" dirty="0" smtClean="0"/>
              <a:t> </a:t>
            </a:r>
            <a:r>
              <a:rPr lang="tr-TR" dirty="0"/>
              <a:t>tablet döneminde beklenen </a:t>
            </a:r>
            <a:r>
              <a:rPr lang="tr-TR" dirty="0" smtClean="0"/>
              <a:t>çekilme kanaması </a:t>
            </a:r>
            <a:r>
              <a:rPr lang="tr-TR" dirty="0"/>
              <a:t>görülmezse gebelik olasılığı </a:t>
            </a:r>
            <a:r>
              <a:rPr lang="tr-TR" dirty="0" smtClean="0"/>
              <a:t>düşünülmeli</a:t>
            </a:r>
            <a:endParaRPr lang="tr-TR" dirty="0"/>
          </a:p>
          <a:p>
            <a:r>
              <a:rPr lang="tr-TR" dirty="0"/>
              <a:t>Üçüncü haftada unutulan tabletten önceki 7 gün boyunca tabletler </a:t>
            </a:r>
            <a:r>
              <a:rPr lang="tr-TR" dirty="0" smtClean="0"/>
              <a:t>doğru olarak alınmadıysa,</a:t>
            </a:r>
          </a:p>
          <a:p>
            <a:pPr marL="457200" lvl="1" indent="0">
              <a:buNone/>
            </a:pPr>
            <a:r>
              <a:rPr lang="tr-TR" dirty="0"/>
              <a:t>-</a:t>
            </a:r>
            <a:r>
              <a:rPr lang="tr-TR" dirty="0" smtClean="0"/>
              <a:t>Son unutulan tablet hatırlanır hatırlamaz içmeli. </a:t>
            </a:r>
          </a:p>
          <a:p>
            <a:pPr marL="457200" lvl="1" indent="0">
              <a:buNone/>
            </a:pPr>
            <a:r>
              <a:rPr lang="tr-TR" dirty="0" smtClean="0"/>
              <a:t>-Kalan etken madde </a:t>
            </a:r>
            <a:r>
              <a:rPr lang="tr-TR" dirty="0"/>
              <a:t>içeren tabletler bitene dek normal </a:t>
            </a:r>
            <a:r>
              <a:rPr lang="tr-TR" dirty="0" smtClean="0"/>
              <a:t> </a:t>
            </a:r>
            <a:r>
              <a:rPr lang="tr-TR" dirty="0"/>
              <a:t>kullanmaya </a:t>
            </a:r>
            <a:r>
              <a:rPr lang="tr-TR" dirty="0" smtClean="0"/>
              <a:t>devam. </a:t>
            </a:r>
          </a:p>
          <a:p>
            <a:pPr marL="457200" lvl="1" indent="0">
              <a:buNone/>
            </a:pPr>
            <a:r>
              <a:rPr lang="tr-TR" dirty="0" smtClean="0"/>
              <a:t>-</a:t>
            </a:r>
            <a:r>
              <a:rPr lang="tr-TR" dirty="0" err="1" smtClean="0"/>
              <a:t>Plasebo</a:t>
            </a:r>
            <a:r>
              <a:rPr lang="tr-TR" dirty="0" smtClean="0"/>
              <a:t> </a:t>
            </a:r>
            <a:r>
              <a:rPr lang="tr-TR" dirty="0"/>
              <a:t>tabletleri atılarak bir sonraki kutuya hemen geçilmeli </a:t>
            </a:r>
            <a:r>
              <a:rPr lang="tr-TR" dirty="0" smtClean="0"/>
              <a:t> </a:t>
            </a:r>
          </a:p>
          <a:p>
            <a:pPr marL="457200" lvl="1" indent="0">
              <a:buNone/>
            </a:pPr>
            <a:r>
              <a:rPr lang="tr-TR" dirty="0" smtClean="0"/>
              <a:t>-7 </a:t>
            </a:r>
            <a:r>
              <a:rPr lang="tr-TR" dirty="0"/>
              <a:t>gün boyunca ek koruyucu yöntem </a:t>
            </a:r>
            <a:r>
              <a:rPr lang="tr-TR" dirty="0" smtClean="0"/>
              <a:t>kullanılmalı</a:t>
            </a:r>
            <a:endParaRPr lang="tr-TR" dirty="0"/>
          </a:p>
        </p:txBody>
      </p:sp>
    </p:spTree>
    <p:extLst>
      <p:ext uri="{BB962C8B-B14F-4D97-AF65-F5344CB8AC3E}">
        <p14:creationId xmlns:p14="http://schemas.microsoft.com/office/powerpoint/2010/main" val="1145389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fontScale="90000"/>
          </a:bodyPr>
          <a:lstStyle/>
          <a:p>
            <a:r>
              <a:rPr lang="tr-TR" dirty="0" smtClean="0"/>
              <a:t/>
            </a:r>
            <a:br>
              <a:rPr lang="tr-TR" dirty="0" smtClean="0"/>
            </a:br>
            <a:r>
              <a:rPr lang="tr-TR" dirty="0" smtClean="0"/>
              <a:t>b</a:t>
            </a:r>
            <a:r>
              <a:rPr lang="tr-TR" dirty="0"/>
              <a:t>) Kombine enjekte edilen </a:t>
            </a:r>
            <a:r>
              <a:rPr lang="tr-TR" dirty="0" err="1"/>
              <a:t>kontraseptifler</a:t>
            </a:r>
            <a:r>
              <a:rPr lang="tr-TR" dirty="0"/>
              <a:t>:</a:t>
            </a:r>
            <a:br>
              <a:rPr lang="tr-TR" dirty="0"/>
            </a:br>
            <a:endParaRPr lang="tr-TR" dirty="0"/>
          </a:p>
        </p:txBody>
      </p:sp>
      <p:sp>
        <p:nvSpPr>
          <p:cNvPr id="6" name="İçerik Yer Tutucusu 5"/>
          <p:cNvSpPr>
            <a:spLocks noGrp="1"/>
          </p:cNvSpPr>
          <p:nvPr>
            <p:ph idx="1"/>
          </p:nvPr>
        </p:nvSpPr>
        <p:spPr/>
        <p:txBody>
          <a:bodyPr>
            <a:normAutofit/>
          </a:bodyPr>
          <a:lstStyle/>
          <a:p>
            <a:r>
              <a:rPr lang="tr-TR" dirty="0" smtClean="0"/>
              <a:t>Östrojen ve </a:t>
            </a:r>
            <a:r>
              <a:rPr lang="tr-TR" dirty="0" err="1" smtClean="0"/>
              <a:t>progesteron</a:t>
            </a:r>
            <a:r>
              <a:rPr lang="tr-TR" dirty="0" smtClean="0"/>
              <a:t>  içeren, IM enjekte edilerek kullanılan yöntemlerdir</a:t>
            </a:r>
          </a:p>
          <a:p>
            <a:r>
              <a:rPr lang="tr-TR" dirty="0" err="1" smtClean="0"/>
              <a:t>Kontraseptif</a:t>
            </a:r>
            <a:r>
              <a:rPr lang="tr-TR" dirty="0" smtClean="0"/>
              <a:t> etkileri </a:t>
            </a:r>
            <a:r>
              <a:rPr lang="tr-TR" dirty="0" err="1" smtClean="0"/>
              <a:t>KOK’lara</a:t>
            </a:r>
            <a:r>
              <a:rPr lang="tr-TR" dirty="0" smtClean="0"/>
              <a:t> benzer</a:t>
            </a:r>
          </a:p>
          <a:p>
            <a:r>
              <a:rPr lang="tr-TR" dirty="0" smtClean="0"/>
              <a:t>DSÖ </a:t>
            </a:r>
            <a:r>
              <a:rPr lang="tr-TR" dirty="0" err="1" smtClean="0"/>
              <a:t>Cyclafem</a:t>
            </a:r>
            <a:r>
              <a:rPr lang="tr-TR" dirty="0" smtClean="0"/>
              <a:t>® ve </a:t>
            </a:r>
            <a:r>
              <a:rPr lang="tr-TR" dirty="0" err="1" smtClean="0"/>
              <a:t>Mesigyna</a:t>
            </a:r>
            <a:r>
              <a:rPr lang="tr-TR" dirty="0" smtClean="0"/>
              <a:t>®’</a:t>
            </a:r>
            <a:r>
              <a:rPr lang="tr-TR" dirty="0" err="1" smtClean="0"/>
              <a:t>yı</a:t>
            </a:r>
            <a:r>
              <a:rPr lang="tr-TR" dirty="0" smtClean="0"/>
              <a:t> etkili ve güvenli olarak onaylanmıştır.</a:t>
            </a:r>
          </a:p>
          <a:p>
            <a:r>
              <a:rPr lang="tr-TR" dirty="0" smtClean="0"/>
              <a:t>Türkiye’de </a:t>
            </a:r>
            <a:r>
              <a:rPr lang="tr-TR" dirty="0" err="1"/>
              <a:t>Mesigyna</a:t>
            </a:r>
            <a:r>
              <a:rPr lang="tr-TR" dirty="0"/>
              <a:t>® en fazla kullanılan kombine </a:t>
            </a:r>
            <a:r>
              <a:rPr lang="tr-TR" dirty="0" err="1"/>
              <a:t>enjektabl</a:t>
            </a:r>
            <a:r>
              <a:rPr lang="tr-TR" dirty="0"/>
              <a:t> </a:t>
            </a:r>
            <a:r>
              <a:rPr lang="tr-TR" dirty="0" smtClean="0"/>
              <a:t>preparat</a:t>
            </a:r>
          </a:p>
          <a:p>
            <a:endParaRPr lang="tr-TR" dirty="0" smtClean="0"/>
          </a:p>
          <a:p>
            <a:endParaRPr lang="tr-TR" dirty="0"/>
          </a:p>
        </p:txBody>
      </p:sp>
      <p:pic>
        <p:nvPicPr>
          <p:cNvPr id="2" name="Resim 1"/>
          <p:cNvPicPr>
            <a:picLocks noChangeAspect="1"/>
          </p:cNvPicPr>
          <p:nvPr/>
        </p:nvPicPr>
        <p:blipFill>
          <a:blip r:embed="rId3"/>
          <a:stretch>
            <a:fillRect/>
          </a:stretch>
        </p:blipFill>
        <p:spPr>
          <a:xfrm>
            <a:off x="977348" y="4989443"/>
            <a:ext cx="3112396" cy="1868557"/>
          </a:xfrm>
          <a:prstGeom prst="rect">
            <a:avLst/>
          </a:prstGeom>
        </p:spPr>
      </p:pic>
      <p:pic>
        <p:nvPicPr>
          <p:cNvPr id="3" name="Resim 2"/>
          <p:cNvPicPr>
            <a:picLocks noChangeAspect="1"/>
          </p:cNvPicPr>
          <p:nvPr/>
        </p:nvPicPr>
        <p:blipFill>
          <a:blip r:embed="rId4"/>
          <a:stretch>
            <a:fillRect/>
          </a:stretch>
        </p:blipFill>
        <p:spPr>
          <a:xfrm>
            <a:off x="6758609" y="5009321"/>
            <a:ext cx="4875143" cy="1322457"/>
          </a:xfrm>
          <a:prstGeom prst="rect">
            <a:avLst/>
          </a:prstGeom>
        </p:spPr>
      </p:pic>
    </p:spTree>
    <p:extLst>
      <p:ext uri="{BB962C8B-B14F-4D97-AF65-F5344CB8AC3E}">
        <p14:creationId xmlns:p14="http://schemas.microsoft.com/office/powerpoint/2010/main" val="3622141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b</a:t>
            </a:r>
            <a:r>
              <a:rPr lang="tr-TR" dirty="0"/>
              <a:t>) Kombine enjekte edilen </a:t>
            </a:r>
            <a:r>
              <a:rPr lang="tr-TR" dirty="0" err="1"/>
              <a:t>kontraseptifler</a:t>
            </a:r>
            <a:r>
              <a:rPr lang="tr-TR" dirty="0"/>
              <a:t>:</a:t>
            </a:r>
            <a:br>
              <a:rPr lang="tr-TR" dirty="0"/>
            </a:br>
            <a:endParaRPr lang="tr-TR" dirty="0"/>
          </a:p>
        </p:txBody>
      </p:sp>
      <p:sp>
        <p:nvSpPr>
          <p:cNvPr id="3" name="İçerik Yer Tutucusu 2"/>
          <p:cNvSpPr>
            <a:spLocks noGrp="1"/>
          </p:cNvSpPr>
          <p:nvPr>
            <p:ph idx="1"/>
          </p:nvPr>
        </p:nvSpPr>
        <p:spPr/>
        <p:txBody>
          <a:bodyPr>
            <a:normAutofit/>
          </a:bodyPr>
          <a:lstStyle/>
          <a:p>
            <a:r>
              <a:rPr lang="tr-TR" dirty="0" err="1" smtClean="0"/>
              <a:t>Siklusun</a:t>
            </a:r>
            <a:r>
              <a:rPr lang="tr-TR" dirty="0" smtClean="0"/>
              <a:t> ilk </a:t>
            </a:r>
            <a:r>
              <a:rPr lang="tr-TR" dirty="0"/>
              <a:t>7 günü </a:t>
            </a:r>
            <a:r>
              <a:rPr lang="tr-TR" dirty="0" smtClean="0"/>
              <a:t>içinde ek yönteme gerek yok</a:t>
            </a:r>
          </a:p>
          <a:p>
            <a:r>
              <a:rPr lang="tr-TR" dirty="0" smtClean="0"/>
              <a:t> </a:t>
            </a:r>
            <a:r>
              <a:rPr lang="tr-TR" dirty="0"/>
              <a:t>8. </a:t>
            </a:r>
            <a:r>
              <a:rPr lang="tr-TR" dirty="0" smtClean="0"/>
              <a:t>günden </a:t>
            </a:r>
            <a:r>
              <a:rPr lang="tr-TR" dirty="0"/>
              <a:t>itibaren </a:t>
            </a:r>
            <a:r>
              <a:rPr lang="tr-TR" dirty="0" smtClean="0"/>
              <a:t> </a:t>
            </a:r>
            <a:r>
              <a:rPr lang="tr-TR" dirty="0"/>
              <a:t>gebe </a:t>
            </a:r>
            <a:r>
              <a:rPr lang="tr-TR" dirty="0" smtClean="0"/>
              <a:t>olmadığından </a:t>
            </a:r>
            <a:r>
              <a:rPr lang="tr-TR" dirty="0"/>
              <a:t>emin ise enjeksiyona başlanabilir. Fakat 7 gün cinsel </a:t>
            </a:r>
            <a:r>
              <a:rPr lang="tr-TR" dirty="0" smtClean="0"/>
              <a:t>perhiz/ek yöntem kullanılmalı</a:t>
            </a:r>
          </a:p>
          <a:p>
            <a:r>
              <a:rPr lang="tr-TR" dirty="0" err="1"/>
              <a:t>P</a:t>
            </a:r>
            <a:r>
              <a:rPr lang="tr-TR" dirty="0" err="1" smtClean="0"/>
              <a:t>ostpartum</a:t>
            </a:r>
            <a:r>
              <a:rPr lang="tr-TR" dirty="0" smtClean="0"/>
              <a:t>  </a:t>
            </a:r>
          </a:p>
          <a:p>
            <a:pPr marL="457200" lvl="1" indent="0">
              <a:buNone/>
            </a:pPr>
            <a:r>
              <a:rPr lang="tr-TR" dirty="0" smtClean="0"/>
              <a:t>-emziriyorsa </a:t>
            </a:r>
            <a:r>
              <a:rPr lang="tr-TR" dirty="0"/>
              <a:t>doğumdan 6 ay </a:t>
            </a:r>
            <a:r>
              <a:rPr lang="tr-TR" dirty="0" smtClean="0"/>
              <a:t>sonra</a:t>
            </a:r>
          </a:p>
          <a:p>
            <a:pPr marL="457200" lvl="1" indent="0">
              <a:buNone/>
            </a:pPr>
            <a:r>
              <a:rPr lang="tr-TR" dirty="0" smtClean="0"/>
              <a:t>-emzirmiyorsa </a:t>
            </a:r>
            <a:r>
              <a:rPr lang="tr-TR" dirty="0"/>
              <a:t>doğumdan 21 gün sonra (3-4 hafta sonra) </a:t>
            </a:r>
            <a:r>
              <a:rPr lang="tr-TR" dirty="0" smtClean="0"/>
              <a:t>enjeksiyona başlanabilir.</a:t>
            </a:r>
          </a:p>
          <a:p>
            <a:r>
              <a:rPr lang="tr-TR" dirty="0"/>
              <a:t>Düşük sonrası ise ilk 7 gün içindeyse enjeksiyona hemen </a:t>
            </a:r>
            <a:r>
              <a:rPr lang="tr-TR" dirty="0" smtClean="0"/>
              <a:t>başlanabilir.</a:t>
            </a:r>
          </a:p>
          <a:p>
            <a:r>
              <a:rPr lang="tr-TR" dirty="0" smtClean="0"/>
              <a:t>4 </a:t>
            </a:r>
            <a:r>
              <a:rPr lang="tr-TR" dirty="0"/>
              <a:t>haftada bir düzenli olarak </a:t>
            </a:r>
            <a:r>
              <a:rPr lang="tr-TR" dirty="0" smtClean="0"/>
              <a:t>aylık </a:t>
            </a:r>
            <a:r>
              <a:rPr lang="tr-TR" dirty="0"/>
              <a:t>enjeksiyon </a:t>
            </a:r>
            <a:r>
              <a:rPr lang="tr-TR" dirty="0" smtClean="0"/>
              <a:t>uygulanır.</a:t>
            </a:r>
          </a:p>
          <a:p>
            <a:endParaRPr lang="tr-TR" dirty="0" smtClean="0"/>
          </a:p>
          <a:p>
            <a:endParaRPr lang="tr-TR" dirty="0" smtClean="0"/>
          </a:p>
          <a:p>
            <a:endParaRPr lang="tr-TR" dirty="0"/>
          </a:p>
          <a:p>
            <a:endParaRPr lang="tr-TR" dirty="0"/>
          </a:p>
        </p:txBody>
      </p:sp>
    </p:spTree>
    <p:extLst>
      <p:ext uri="{BB962C8B-B14F-4D97-AF65-F5344CB8AC3E}">
        <p14:creationId xmlns:p14="http://schemas.microsoft.com/office/powerpoint/2010/main" val="2433276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b</a:t>
            </a:r>
            <a:r>
              <a:rPr lang="tr-TR" dirty="0"/>
              <a:t>) Kombine enjekte edilen </a:t>
            </a:r>
            <a:r>
              <a:rPr lang="tr-TR" dirty="0" err="1"/>
              <a:t>kontraseptifler</a:t>
            </a:r>
            <a:r>
              <a:rPr lang="tr-TR" dirty="0"/>
              <a:t>:</a:t>
            </a:r>
            <a:br>
              <a:rPr lang="tr-TR" dirty="0"/>
            </a:br>
            <a:endParaRPr lang="tr-TR" dirty="0"/>
          </a:p>
        </p:txBody>
      </p:sp>
      <p:sp>
        <p:nvSpPr>
          <p:cNvPr id="3" name="İçerik Yer Tutucusu 2"/>
          <p:cNvSpPr>
            <a:spLocks noGrp="1"/>
          </p:cNvSpPr>
          <p:nvPr>
            <p:ph idx="1"/>
          </p:nvPr>
        </p:nvSpPr>
        <p:spPr/>
        <p:txBody>
          <a:bodyPr/>
          <a:lstStyle/>
          <a:p>
            <a:r>
              <a:rPr lang="tr-TR" dirty="0" smtClean="0"/>
              <a:t>Olumlu </a:t>
            </a:r>
            <a:r>
              <a:rPr lang="tr-TR" dirty="0"/>
              <a:t>yönleri: </a:t>
            </a:r>
            <a:endParaRPr lang="tr-TR" dirty="0" smtClean="0"/>
          </a:p>
          <a:p>
            <a:pPr marL="457200" lvl="1" indent="0">
              <a:buNone/>
            </a:pPr>
            <a:r>
              <a:rPr lang="tr-TR" sz="2000" dirty="0" smtClean="0"/>
              <a:t>-Bırakıldığında doğurganlık geri döner </a:t>
            </a:r>
          </a:p>
          <a:p>
            <a:pPr marL="457200" lvl="1" indent="0">
              <a:buNone/>
            </a:pPr>
            <a:r>
              <a:rPr lang="tr-TR" sz="2000" dirty="0" smtClean="0"/>
              <a:t>-Kolay---- </a:t>
            </a:r>
            <a:r>
              <a:rPr lang="tr-TR" sz="2000" dirty="0"/>
              <a:t>ayda sadece 1 kez enjeksiyon </a:t>
            </a:r>
            <a:endParaRPr lang="tr-TR" sz="2000" dirty="0" smtClean="0"/>
          </a:p>
          <a:p>
            <a:pPr marL="457200" lvl="1" indent="0">
              <a:buNone/>
            </a:pPr>
            <a:r>
              <a:rPr lang="tr-TR" sz="2000" dirty="0" smtClean="0"/>
              <a:t>-</a:t>
            </a:r>
            <a:r>
              <a:rPr lang="tr-TR" sz="2000" dirty="0" err="1" smtClean="0"/>
              <a:t>Over</a:t>
            </a:r>
            <a:r>
              <a:rPr lang="tr-TR" sz="2000" dirty="0" smtClean="0"/>
              <a:t> kistleri, </a:t>
            </a:r>
            <a:r>
              <a:rPr lang="tr-TR" sz="2000" dirty="0"/>
              <a:t>over ve </a:t>
            </a:r>
            <a:r>
              <a:rPr lang="tr-TR" sz="2000" dirty="0" err="1"/>
              <a:t>endometrium</a:t>
            </a:r>
            <a:r>
              <a:rPr lang="tr-TR" sz="2000" dirty="0"/>
              <a:t> </a:t>
            </a:r>
            <a:r>
              <a:rPr lang="tr-TR" sz="2000" dirty="0" smtClean="0"/>
              <a:t>kanseri için koruyucu </a:t>
            </a:r>
          </a:p>
          <a:p>
            <a:r>
              <a:rPr lang="tr-TR" dirty="0" smtClean="0"/>
              <a:t>Olumsuz </a:t>
            </a:r>
            <a:r>
              <a:rPr lang="tr-TR" dirty="0"/>
              <a:t>yönleri: </a:t>
            </a:r>
            <a:endParaRPr lang="tr-TR" dirty="0" smtClean="0"/>
          </a:p>
          <a:p>
            <a:pPr marL="457200" lvl="1" indent="0">
              <a:buNone/>
            </a:pPr>
            <a:r>
              <a:rPr lang="tr-TR" sz="2000" dirty="0" smtClean="0"/>
              <a:t>-Enjeksiyonlar </a:t>
            </a:r>
            <a:r>
              <a:rPr lang="tr-TR" sz="2000" dirty="0"/>
              <a:t>için mutlaka sağlık kuruluşuna gidilmesi gerekir. </a:t>
            </a:r>
            <a:endParaRPr lang="tr-TR" sz="2000" dirty="0" smtClean="0"/>
          </a:p>
          <a:p>
            <a:pPr marL="457200" lvl="1" indent="0">
              <a:buNone/>
            </a:pPr>
            <a:r>
              <a:rPr lang="tr-TR" sz="2000" dirty="0" smtClean="0"/>
              <a:t>-Adet </a:t>
            </a:r>
            <a:r>
              <a:rPr lang="tr-TR" sz="2000" dirty="0"/>
              <a:t>düzensizlikleri, ara kanama ve lekelenme </a:t>
            </a:r>
          </a:p>
          <a:p>
            <a:pPr marL="457200" lvl="1" indent="0">
              <a:buNone/>
            </a:pPr>
            <a:r>
              <a:rPr lang="tr-TR" sz="2000" dirty="0" smtClean="0"/>
              <a:t>-Kilo </a:t>
            </a:r>
            <a:r>
              <a:rPr lang="tr-TR" sz="2000" dirty="0"/>
              <a:t>artışı, memede hassasiyet, baş ağrısı gibi yan etkiler </a:t>
            </a:r>
            <a:r>
              <a:rPr lang="tr-TR" sz="2000" dirty="0" smtClean="0"/>
              <a:t>görülebilir.</a:t>
            </a:r>
            <a:endParaRPr lang="tr-TR" sz="2000" dirty="0"/>
          </a:p>
          <a:p>
            <a:pPr marL="0" indent="0">
              <a:buNone/>
            </a:pPr>
            <a:endParaRPr lang="tr-TR" dirty="0"/>
          </a:p>
        </p:txBody>
      </p:sp>
    </p:spTree>
    <p:extLst>
      <p:ext uri="{BB962C8B-B14F-4D97-AF65-F5344CB8AC3E}">
        <p14:creationId xmlns:p14="http://schemas.microsoft.com/office/powerpoint/2010/main" val="1613253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76470" y="298173"/>
            <a:ext cx="4552121" cy="6042991"/>
          </a:xfrm>
          <a:prstGeom prst="rect">
            <a:avLst/>
          </a:prstGeom>
        </p:spPr>
      </p:pic>
      <p:pic>
        <p:nvPicPr>
          <p:cNvPr id="5" name="Resim 4"/>
          <p:cNvPicPr>
            <a:picLocks noChangeAspect="1"/>
          </p:cNvPicPr>
          <p:nvPr/>
        </p:nvPicPr>
        <p:blipFill>
          <a:blip r:embed="rId3"/>
          <a:stretch>
            <a:fillRect/>
          </a:stretch>
        </p:blipFill>
        <p:spPr>
          <a:xfrm>
            <a:off x="5714172" y="477079"/>
            <a:ext cx="6210300" cy="5864086"/>
          </a:xfrm>
          <a:prstGeom prst="rect">
            <a:avLst/>
          </a:prstGeom>
        </p:spPr>
      </p:pic>
    </p:spTree>
    <p:extLst>
      <p:ext uri="{BB962C8B-B14F-4D97-AF65-F5344CB8AC3E}">
        <p14:creationId xmlns:p14="http://schemas.microsoft.com/office/powerpoint/2010/main" val="525361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10157791" y="3978241"/>
            <a:ext cx="1704387" cy="1636875"/>
          </a:xfrm>
          <a:prstGeom prst="rect">
            <a:avLst/>
          </a:prstGeom>
        </p:spPr>
      </p:pic>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c</a:t>
            </a:r>
            <a:r>
              <a:rPr lang="tr-TR" dirty="0"/>
              <a:t>) Kombine </a:t>
            </a:r>
            <a:r>
              <a:rPr lang="tr-TR" dirty="0" err="1"/>
              <a:t>kontraseptif</a:t>
            </a:r>
            <a:r>
              <a:rPr lang="tr-TR" dirty="0"/>
              <a:t>/ </a:t>
            </a:r>
            <a:r>
              <a:rPr lang="tr-TR" dirty="0" err="1"/>
              <a:t>transdermal</a:t>
            </a:r>
            <a:r>
              <a:rPr lang="tr-TR" dirty="0"/>
              <a:t> </a:t>
            </a:r>
            <a:r>
              <a:rPr lang="tr-TR" dirty="0" smtClean="0"/>
              <a:t>yama:</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Östrojen </a:t>
            </a:r>
            <a:r>
              <a:rPr lang="tr-TR" dirty="0"/>
              <a:t>ve </a:t>
            </a:r>
            <a:r>
              <a:rPr lang="tr-TR" dirty="0" err="1"/>
              <a:t>progesteron</a:t>
            </a:r>
            <a:r>
              <a:rPr lang="tr-TR" dirty="0"/>
              <a:t> içeren </a:t>
            </a:r>
            <a:r>
              <a:rPr lang="tr-TR" dirty="0" err="1"/>
              <a:t>flasterlerdir</a:t>
            </a:r>
            <a:r>
              <a:rPr lang="tr-TR" dirty="0"/>
              <a:t>. </a:t>
            </a:r>
            <a:endParaRPr lang="tr-TR" dirty="0" smtClean="0"/>
          </a:p>
          <a:p>
            <a:r>
              <a:rPr lang="tr-TR" dirty="0" smtClean="0"/>
              <a:t> </a:t>
            </a:r>
            <a:r>
              <a:rPr lang="tr-TR" dirty="0" err="1" smtClean="0"/>
              <a:t>Ovulasyonun</a:t>
            </a:r>
            <a:r>
              <a:rPr lang="tr-TR" dirty="0" smtClean="0"/>
              <a:t> </a:t>
            </a:r>
            <a:r>
              <a:rPr lang="tr-TR" dirty="0" err="1" smtClean="0"/>
              <a:t>inhibisyonu</a:t>
            </a:r>
            <a:r>
              <a:rPr lang="tr-TR" dirty="0" smtClean="0"/>
              <a:t> ve </a:t>
            </a:r>
            <a:r>
              <a:rPr lang="tr-TR" dirty="0" err="1"/>
              <a:t>servikal</a:t>
            </a:r>
            <a:r>
              <a:rPr lang="tr-TR" dirty="0"/>
              <a:t> </a:t>
            </a:r>
            <a:r>
              <a:rPr lang="tr-TR" dirty="0" smtClean="0"/>
              <a:t>mukozada kalınlaştırıcı etki</a:t>
            </a:r>
            <a:endParaRPr lang="tr-TR" dirty="0"/>
          </a:p>
          <a:p>
            <a:r>
              <a:rPr lang="tr-TR" dirty="0" smtClean="0"/>
              <a:t>Haftada </a:t>
            </a:r>
            <a:r>
              <a:rPr lang="tr-TR" dirty="0"/>
              <a:t>bir </a:t>
            </a:r>
            <a:r>
              <a:rPr lang="tr-TR" dirty="0" smtClean="0"/>
              <a:t> </a:t>
            </a:r>
            <a:r>
              <a:rPr lang="tr-TR" dirty="0"/>
              <a:t>3 hafta uygulanıp, 1 hafta adet döneminde kullanıma </a:t>
            </a:r>
            <a:r>
              <a:rPr lang="tr-TR" dirty="0" smtClean="0"/>
              <a:t>ara  </a:t>
            </a:r>
          </a:p>
          <a:p>
            <a:r>
              <a:rPr lang="tr-TR" dirty="0"/>
              <a:t>K</a:t>
            </a:r>
            <a:r>
              <a:rPr lang="tr-TR" dirty="0" smtClean="0"/>
              <a:t>arnın </a:t>
            </a:r>
            <a:r>
              <a:rPr lang="tr-TR" dirty="0"/>
              <a:t>alt bölgesi, kalça, üst kol, üst gövde (memeler hariç) </a:t>
            </a:r>
            <a:r>
              <a:rPr lang="tr-TR" dirty="0" smtClean="0"/>
              <a:t>uygulama alanları </a:t>
            </a:r>
          </a:p>
          <a:p>
            <a:r>
              <a:rPr lang="tr-TR" dirty="0"/>
              <a:t>C</a:t>
            </a:r>
            <a:r>
              <a:rPr lang="tr-TR" dirty="0" smtClean="0"/>
              <a:t>iltte </a:t>
            </a:r>
            <a:r>
              <a:rPr lang="tr-TR" dirty="0" err="1"/>
              <a:t>irritasyon</a:t>
            </a:r>
            <a:r>
              <a:rPr lang="tr-TR" dirty="0"/>
              <a:t> ve göğüste hassasiyet gibi yan </a:t>
            </a:r>
            <a:r>
              <a:rPr lang="tr-TR" dirty="0" smtClean="0"/>
              <a:t>etkiler (nadir)</a:t>
            </a:r>
          </a:p>
          <a:p>
            <a:r>
              <a:rPr lang="tr-TR" dirty="0" smtClean="0"/>
              <a:t>Etkinliği </a:t>
            </a:r>
            <a:r>
              <a:rPr lang="tr-TR" dirty="0"/>
              <a:t>yüksektir ancak </a:t>
            </a:r>
            <a:r>
              <a:rPr lang="tr-TR" dirty="0" err="1"/>
              <a:t>obezlerde</a:t>
            </a:r>
            <a:r>
              <a:rPr lang="tr-TR" dirty="0"/>
              <a:t> özellikle </a:t>
            </a:r>
            <a:r>
              <a:rPr lang="tr-TR" dirty="0" smtClean="0"/>
              <a:t>&gt;90 kg kadınlarda başarısızlık </a:t>
            </a:r>
            <a:r>
              <a:rPr lang="tr-TR" dirty="0"/>
              <a:t>oranı </a:t>
            </a:r>
            <a:r>
              <a:rPr lang="tr-TR" dirty="0" smtClean="0"/>
              <a:t>yüksek</a:t>
            </a:r>
            <a:endParaRPr lang="tr-TR" dirty="0"/>
          </a:p>
        </p:txBody>
      </p:sp>
      <p:pic>
        <p:nvPicPr>
          <p:cNvPr id="5" name="Resim 4"/>
          <p:cNvPicPr>
            <a:picLocks noChangeAspect="1"/>
          </p:cNvPicPr>
          <p:nvPr/>
        </p:nvPicPr>
        <p:blipFill>
          <a:blip r:embed="rId4"/>
          <a:stretch>
            <a:fillRect/>
          </a:stretch>
        </p:blipFill>
        <p:spPr>
          <a:xfrm>
            <a:off x="9719053" y="198783"/>
            <a:ext cx="2143125" cy="2133600"/>
          </a:xfrm>
          <a:prstGeom prst="rect">
            <a:avLst/>
          </a:prstGeom>
        </p:spPr>
      </p:pic>
    </p:spTree>
    <p:extLst>
      <p:ext uri="{BB962C8B-B14F-4D97-AF65-F5344CB8AC3E}">
        <p14:creationId xmlns:p14="http://schemas.microsoft.com/office/powerpoint/2010/main" val="857502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d)</a:t>
            </a:r>
            <a:r>
              <a:rPr lang="tr-TR" dirty="0" err="1" smtClean="0"/>
              <a:t>Kontraseptif</a:t>
            </a:r>
            <a:r>
              <a:rPr lang="tr-TR" dirty="0" smtClean="0"/>
              <a:t>  </a:t>
            </a:r>
            <a:r>
              <a:rPr lang="tr-TR" dirty="0"/>
              <a:t>vajinal halka:</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Yavaş </a:t>
            </a:r>
            <a:r>
              <a:rPr lang="tr-TR" dirty="0"/>
              <a:t>bir şekilde östrojen (EE) ve </a:t>
            </a:r>
            <a:r>
              <a:rPr lang="tr-TR" dirty="0" err="1"/>
              <a:t>progesteron</a:t>
            </a:r>
            <a:r>
              <a:rPr lang="tr-TR" dirty="0"/>
              <a:t> (</a:t>
            </a:r>
            <a:r>
              <a:rPr lang="tr-TR" dirty="0" err="1"/>
              <a:t>etonorgesterol</a:t>
            </a:r>
            <a:r>
              <a:rPr lang="tr-TR" dirty="0"/>
              <a:t>) salgılarlar. </a:t>
            </a:r>
            <a:endParaRPr lang="tr-TR" dirty="0" smtClean="0"/>
          </a:p>
          <a:p>
            <a:r>
              <a:rPr lang="tr-TR" dirty="0" err="1" smtClean="0"/>
              <a:t>Ovulasyonu</a:t>
            </a:r>
            <a:r>
              <a:rPr lang="tr-TR" dirty="0" smtClean="0"/>
              <a:t> </a:t>
            </a:r>
            <a:r>
              <a:rPr lang="tr-TR" dirty="0" err="1"/>
              <a:t>inhibe</a:t>
            </a:r>
            <a:r>
              <a:rPr lang="tr-TR" dirty="0"/>
              <a:t> ederek etki </a:t>
            </a:r>
            <a:r>
              <a:rPr lang="tr-TR" dirty="0" smtClean="0"/>
              <a:t> </a:t>
            </a:r>
          </a:p>
          <a:p>
            <a:r>
              <a:rPr lang="tr-TR" dirty="0" smtClean="0"/>
              <a:t>Etkinliği yüksek(hatasız kullanıldığında % 1’den daha az gebelik) </a:t>
            </a:r>
            <a:endParaRPr lang="tr-TR" dirty="0"/>
          </a:p>
          <a:p>
            <a:r>
              <a:rPr lang="tr-TR" dirty="0" smtClean="0"/>
              <a:t> </a:t>
            </a:r>
            <a:r>
              <a:rPr lang="tr-TR" dirty="0" err="1" smtClean="0"/>
              <a:t>Siklusun</a:t>
            </a:r>
            <a:r>
              <a:rPr lang="tr-TR" dirty="0" smtClean="0"/>
              <a:t> </a:t>
            </a:r>
            <a:r>
              <a:rPr lang="tr-TR" dirty="0"/>
              <a:t>ilk günlerinde yerleştirilir ►</a:t>
            </a:r>
            <a:r>
              <a:rPr lang="tr-TR" dirty="0" smtClean="0"/>
              <a:t>3 hafta </a:t>
            </a:r>
            <a:r>
              <a:rPr lang="tr-TR" dirty="0"/>
              <a:t>süre ile </a:t>
            </a:r>
            <a:r>
              <a:rPr lang="tr-TR" dirty="0" err="1" smtClean="0"/>
              <a:t>takılı►çıkarılarak</a:t>
            </a:r>
            <a:r>
              <a:rPr lang="tr-TR" dirty="0" smtClean="0"/>
              <a:t> </a:t>
            </a:r>
            <a:r>
              <a:rPr lang="tr-TR" dirty="0"/>
              <a:t>1 hafta ara ►Bu arada </a:t>
            </a:r>
            <a:r>
              <a:rPr lang="tr-TR" dirty="0" err="1"/>
              <a:t>menstruasyon</a:t>
            </a:r>
            <a:r>
              <a:rPr lang="tr-TR" dirty="0"/>
              <a:t> </a:t>
            </a:r>
            <a:r>
              <a:rPr lang="tr-TR" dirty="0" smtClean="0"/>
              <a:t>kanaması ►sonra </a:t>
            </a:r>
            <a:r>
              <a:rPr lang="tr-TR" dirty="0"/>
              <a:t>yeni bir vajinal </a:t>
            </a:r>
            <a:r>
              <a:rPr lang="tr-TR" dirty="0" smtClean="0"/>
              <a:t>halkayla </a:t>
            </a:r>
            <a:r>
              <a:rPr lang="tr-TR" dirty="0"/>
              <a:t>yönteme </a:t>
            </a:r>
            <a:r>
              <a:rPr lang="tr-TR" dirty="0" smtClean="0"/>
              <a:t>devam</a:t>
            </a:r>
          </a:p>
          <a:p>
            <a:r>
              <a:rPr lang="tr-TR" dirty="0" err="1"/>
              <a:t>V</a:t>
            </a:r>
            <a:r>
              <a:rPr lang="tr-TR" dirty="0" err="1" smtClean="0"/>
              <a:t>ajenin</a:t>
            </a:r>
            <a:r>
              <a:rPr lang="tr-TR" dirty="0" smtClean="0"/>
              <a:t> </a:t>
            </a:r>
            <a:r>
              <a:rPr lang="tr-TR" dirty="0"/>
              <a:t>olabildiğince derinine yerleştirilmelidir, yoksa cinsel ilişkide hissedilerek rahatsızlık </a:t>
            </a:r>
            <a:r>
              <a:rPr lang="tr-TR" dirty="0" smtClean="0"/>
              <a:t>verebilir</a:t>
            </a:r>
            <a:endParaRPr lang="tr-TR" dirty="0"/>
          </a:p>
        </p:txBody>
      </p:sp>
      <p:pic>
        <p:nvPicPr>
          <p:cNvPr id="4" name="Resim 3"/>
          <p:cNvPicPr>
            <a:picLocks noChangeAspect="1"/>
          </p:cNvPicPr>
          <p:nvPr/>
        </p:nvPicPr>
        <p:blipFill>
          <a:blip r:embed="rId3"/>
          <a:stretch>
            <a:fillRect/>
          </a:stretch>
        </p:blipFill>
        <p:spPr>
          <a:xfrm>
            <a:off x="10447338" y="1113183"/>
            <a:ext cx="1196697" cy="2345634"/>
          </a:xfrm>
          <a:prstGeom prst="rect">
            <a:avLst/>
          </a:prstGeom>
        </p:spPr>
      </p:pic>
      <p:pic>
        <p:nvPicPr>
          <p:cNvPr id="5" name="Resim 4"/>
          <p:cNvPicPr>
            <a:picLocks noChangeAspect="1"/>
          </p:cNvPicPr>
          <p:nvPr/>
        </p:nvPicPr>
        <p:blipFill>
          <a:blip r:embed="rId4"/>
          <a:stretch>
            <a:fillRect/>
          </a:stretch>
        </p:blipFill>
        <p:spPr>
          <a:xfrm>
            <a:off x="7080802" y="0"/>
            <a:ext cx="2324100" cy="1962150"/>
          </a:xfrm>
          <a:prstGeom prst="rect">
            <a:avLst/>
          </a:prstGeom>
        </p:spPr>
      </p:pic>
    </p:spTree>
    <p:extLst>
      <p:ext uri="{BB962C8B-B14F-4D97-AF65-F5344CB8AC3E}">
        <p14:creationId xmlns:p14="http://schemas.microsoft.com/office/powerpoint/2010/main" val="385336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a:srcRect r="38768"/>
          <a:stretch/>
        </p:blipFill>
        <p:spPr>
          <a:xfrm>
            <a:off x="475489" y="65996"/>
            <a:ext cx="5276088" cy="6718851"/>
          </a:xfrm>
          <a:prstGeom prst="rect">
            <a:avLst/>
          </a:prstGeom>
        </p:spPr>
      </p:pic>
      <p:pic>
        <p:nvPicPr>
          <p:cNvPr id="10" name="Resim 9"/>
          <p:cNvPicPr>
            <a:picLocks noChangeAspect="1"/>
          </p:cNvPicPr>
          <p:nvPr/>
        </p:nvPicPr>
        <p:blipFill rotWithShape="1">
          <a:blip r:embed="rId3"/>
          <a:srcRect r="39219"/>
          <a:stretch/>
        </p:blipFill>
        <p:spPr>
          <a:xfrm>
            <a:off x="6089905" y="65995"/>
            <a:ext cx="5047488" cy="6718852"/>
          </a:xfrm>
          <a:prstGeom prst="rect">
            <a:avLst/>
          </a:prstGeom>
        </p:spPr>
      </p:pic>
      <p:sp>
        <p:nvSpPr>
          <p:cNvPr id="3" name="Oval 2"/>
          <p:cNvSpPr/>
          <p:nvPr/>
        </p:nvSpPr>
        <p:spPr>
          <a:xfrm>
            <a:off x="5989320" y="1353311"/>
            <a:ext cx="5477256" cy="2072109"/>
          </a:xfrm>
          <a:prstGeom prst="ellipse">
            <a:avLst/>
          </a:prstGeom>
          <a:no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p>
        </p:txBody>
      </p:sp>
      <p:sp>
        <p:nvSpPr>
          <p:cNvPr id="2" name="Oval 1"/>
          <p:cNvSpPr/>
          <p:nvPr/>
        </p:nvSpPr>
        <p:spPr>
          <a:xfrm>
            <a:off x="5751577" y="3547872"/>
            <a:ext cx="5806439" cy="2093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8929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r="38621"/>
          <a:stretch/>
        </p:blipFill>
        <p:spPr>
          <a:xfrm>
            <a:off x="198783" y="139148"/>
            <a:ext cx="5104737" cy="6520069"/>
          </a:xfrm>
          <a:prstGeom prst="rect">
            <a:avLst/>
          </a:prstGeom>
        </p:spPr>
      </p:pic>
      <p:pic>
        <p:nvPicPr>
          <p:cNvPr id="5" name="Resim 4"/>
          <p:cNvPicPr>
            <a:picLocks noChangeAspect="1"/>
          </p:cNvPicPr>
          <p:nvPr/>
        </p:nvPicPr>
        <p:blipFill rotWithShape="1">
          <a:blip r:embed="rId3"/>
          <a:srcRect r="38525"/>
          <a:stretch/>
        </p:blipFill>
        <p:spPr>
          <a:xfrm>
            <a:off x="5685183" y="139148"/>
            <a:ext cx="5296761" cy="6520069"/>
          </a:xfrm>
          <a:prstGeom prst="rect">
            <a:avLst/>
          </a:prstGeom>
        </p:spPr>
      </p:pic>
      <p:sp>
        <p:nvSpPr>
          <p:cNvPr id="3" name="Oval 2"/>
          <p:cNvSpPr/>
          <p:nvPr/>
        </p:nvSpPr>
        <p:spPr>
          <a:xfrm>
            <a:off x="0" y="5257800"/>
            <a:ext cx="5468112" cy="1481328"/>
          </a:xfrm>
          <a:prstGeom prst="ellipse">
            <a:avLst/>
          </a:prstGeom>
          <a:noFill/>
          <a:ln>
            <a:solidFill>
              <a:srgbClr val="FF0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66422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r="38897"/>
          <a:stretch/>
        </p:blipFill>
        <p:spPr>
          <a:xfrm>
            <a:off x="267528" y="178904"/>
            <a:ext cx="5127432" cy="6480313"/>
          </a:xfrm>
          <a:prstGeom prst="rect">
            <a:avLst/>
          </a:prstGeom>
        </p:spPr>
      </p:pic>
      <p:pic>
        <p:nvPicPr>
          <p:cNvPr id="4" name="Resim 3"/>
          <p:cNvPicPr>
            <a:picLocks noChangeAspect="1"/>
          </p:cNvPicPr>
          <p:nvPr/>
        </p:nvPicPr>
        <p:blipFill rotWithShape="1">
          <a:blip r:embed="rId3"/>
          <a:srcRect r="38576"/>
          <a:stretch/>
        </p:blipFill>
        <p:spPr>
          <a:xfrm>
            <a:off x="5650991" y="178903"/>
            <a:ext cx="5742433" cy="6480313"/>
          </a:xfrm>
          <a:prstGeom prst="rect">
            <a:avLst/>
          </a:prstGeom>
          <a:noFill/>
        </p:spPr>
      </p:pic>
      <p:sp>
        <p:nvSpPr>
          <p:cNvPr id="2" name="Oval 1"/>
          <p:cNvSpPr/>
          <p:nvPr/>
        </p:nvSpPr>
        <p:spPr>
          <a:xfrm>
            <a:off x="8485632" y="4636008"/>
            <a:ext cx="2907792" cy="246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8412480" y="5449824"/>
            <a:ext cx="3054096" cy="3108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629603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a:srcRect r="39122"/>
          <a:stretch/>
        </p:blipFill>
        <p:spPr>
          <a:xfrm>
            <a:off x="613442" y="384048"/>
            <a:ext cx="5357589" cy="6056508"/>
          </a:xfrm>
          <a:prstGeom prst="rect">
            <a:avLst/>
          </a:prstGeom>
        </p:spPr>
      </p:pic>
      <p:pic>
        <p:nvPicPr>
          <p:cNvPr id="10" name="Resim 9"/>
          <p:cNvPicPr>
            <a:picLocks noChangeAspect="1"/>
          </p:cNvPicPr>
          <p:nvPr/>
        </p:nvPicPr>
        <p:blipFill rotWithShape="1">
          <a:blip r:embed="rId3"/>
          <a:srcRect r="38552"/>
          <a:stretch/>
        </p:blipFill>
        <p:spPr>
          <a:xfrm>
            <a:off x="6053328" y="486223"/>
            <a:ext cx="5577840" cy="5852159"/>
          </a:xfrm>
          <a:prstGeom prst="rect">
            <a:avLst/>
          </a:prstGeom>
        </p:spPr>
      </p:pic>
      <p:sp>
        <p:nvSpPr>
          <p:cNvPr id="2" name="Oval 1"/>
          <p:cNvSpPr/>
          <p:nvPr/>
        </p:nvSpPr>
        <p:spPr>
          <a:xfrm>
            <a:off x="3145536" y="5376672"/>
            <a:ext cx="2798063" cy="384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val 3"/>
          <p:cNvSpPr/>
          <p:nvPr/>
        </p:nvSpPr>
        <p:spPr>
          <a:xfrm>
            <a:off x="3145536" y="5760720"/>
            <a:ext cx="3008376" cy="393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8659368" y="5696712"/>
            <a:ext cx="3099816" cy="260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96313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r="38896"/>
          <a:stretch/>
        </p:blipFill>
        <p:spPr>
          <a:xfrm>
            <a:off x="442498" y="218661"/>
            <a:ext cx="5464526" cy="6440556"/>
          </a:xfrm>
          <a:prstGeom prst="rect">
            <a:avLst/>
          </a:prstGeom>
        </p:spPr>
      </p:pic>
      <p:pic>
        <p:nvPicPr>
          <p:cNvPr id="3" name="Resim 2"/>
          <p:cNvPicPr>
            <a:picLocks noChangeAspect="1"/>
          </p:cNvPicPr>
          <p:nvPr/>
        </p:nvPicPr>
        <p:blipFill rotWithShape="1">
          <a:blip r:embed="rId3"/>
          <a:srcRect r="38768"/>
          <a:stretch/>
        </p:blipFill>
        <p:spPr>
          <a:xfrm>
            <a:off x="6202017" y="218661"/>
            <a:ext cx="5474871" cy="6281530"/>
          </a:xfrm>
          <a:prstGeom prst="rect">
            <a:avLst/>
          </a:prstGeom>
        </p:spPr>
      </p:pic>
      <p:sp>
        <p:nvSpPr>
          <p:cNvPr id="8" name="Oval 7"/>
          <p:cNvSpPr/>
          <p:nvPr/>
        </p:nvSpPr>
        <p:spPr>
          <a:xfrm>
            <a:off x="146304" y="3538728"/>
            <a:ext cx="6055713" cy="1965960"/>
          </a:xfrm>
          <a:prstGeom prst="ellipse">
            <a:avLst/>
          </a:prstGeom>
          <a:noFill/>
          <a:ln>
            <a:solidFill>
              <a:srgbClr val="FF0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59651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r="39006"/>
          <a:stretch/>
        </p:blipFill>
        <p:spPr>
          <a:xfrm>
            <a:off x="560939" y="278295"/>
            <a:ext cx="5208925" cy="6341165"/>
          </a:xfrm>
          <a:prstGeom prst="rect">
            <a:avLst/>
          </a:prstGeom>
        </p:spPr>
      </p:pic>
      <p:pic>
        <p:nvPicPr>
          <p:cNvPr id="3" name="Resim 2"/>
          <p:cNvPicPr>
            <a:picLocks noChangeAspect="1"/>
          </p:cNvPicPr>
          <p:nvPr/>
        </p:nvPicPr>
        <p:blipFill rotWithShape="1">
          <a:blip r:embed="rId3"/>
          <a:srcRect r="38929"/>
          <a:stretch/>
        </p:blipFill>
        <p:spPr>
          <a:xfrm>
            <a:off x="6044184" y="278295"/>
            <a:ext cx="5276088" cy="6341165"/>
          </a:xfrm>
          <a:prstGeom prst="rect">
            <a:avLst/>
          </a:prstGeom>
        </p:spPr>
      </p:pic>
      <p:sp>
        <p:nvSpPr>
          <p:cNvPr id="4" name="Oval 3"/>
          <p:cNvSpPr/>
          <p:nvPr/>
        </p:nvSpPr>
        <p:spPr>
          <a:xfrm>
            <a:off x="5623560" y="4608576"/>
            <a:ext cx="6217920" cy="804672"/>
          </a:xfrm>
          <a:prstGeom prst="ellipse">
            <a:avLst/>
          </a:prstGeom>
          <a:noFill/>
          <a:ln>
            <a:solidFill>
              <a:srgbClr val="FF0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417359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r="40071"/>
          <a:stretch/>
        </p:blipFill>
        <p:spPr>
          <a:xfrm>
            <a:off x="377685" y="437322"/>
            <a:ext cx="4953267" cy="6241774"/>
          </a:xfrm>
          <a:prstGeom prst="rect">
            <a:avLst/>
          </a:prstGeom>
        </p:spPr>
      </p:pic>
      <p:pic>
        <p:nvPicPr>
          <p:cNvPr id="3" name="Resim 2"/>
          <p:cNvPicPr>
            <a:picLocks noChangeAspect="1"/>
          </p:cNvPicPr>
          <p:nvPr/>
        </p:nvPicPr>
        <p:blipFill rotWithShape="1">
          <a:blip r:embed="rId3"/>
          <a:srcRect r="38431"/>
          <a:stretch/>
        </p:blipFill>
        <p:spPr>
          <a:xfrm>
            <a:off x="5806441" y="512064"/>
            <a:ext cx="5477256" cy="6167032"/>
          </a:xfrm>
          <a:prstGeom prst="rect">
            <a:avLst/>
          </a:prstGeom>
        </p:spPr>
      </p:pic>
    </p:spTree>
    <p:extLst>
      <p:ext uri="{BB962C8B-B14F-4D97-AF65-F5344CB8AC3E}">
        <p14:creationId xmlns:p14="http://schemas.microsoft.com/office/powerpoint/2010/main" val="2097984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r="38800"/>
          <a:stretch/>
        </p:blipFill>
        <p:spPr>
          <a:xfrm>
            <a:off x="602352" y="238539"/>
            <a:ext cx="5204088" cy="6460435"/>
          </a:xfrm>
          <a:prstGeom prst="rect">
            <a:avLst/>
          </a:prstGeom>
          <a:effectLst>
            <a:outerShdw blurRad="50800" dist="38100" dir="13500000" algn="br" rotWithShape="0">
              <a:prstClr val="black">
                <a:alpha val="40000"/>
              </a:prstClr>
            </a:outerShdw>
          </a:effectLst>
        </p:spPr>
      </p:pic>
      <p:pic>
        <p:nvPicPr>
          <p:cNvPr id="3" name="Resim 2"/>
          <p:cNvPicPr>
            <a:picLocks noChangeAspect="1"/>
          </p:cNvPicPr>
          <p:nvPr/>
        </p:nvPicPr>
        <p:blipFill rotWithShape="1">
          <a:blip r:embed="rId3"/>
          <a:srcRect r="39020"/>
          <a:stretch/>
        </p:blipFill>
        <p:spPr>
          <a:xfrm>
            <a:off x="6172201" y="238539"/>
            <a:ext cx="4709160" cy="6460435"/>
          </a:xfrm>
          <a:prstGeom prst="rect">
            <a:avLst/>
          </a:prstGeom>
        </p:spPr>
      </p:pic>
      <p:sp>
        <p:nvSpPr>
          <p:cNvPr id="4" name="Oval 3"/>
          <p:cNvSpPr/>
          <p:nvPr/>
        </p:nvSpPr>
        <p:spPr>
          <a:xfrm>
            <a:off x="301751" y="5861304"/>
            <a:ext cx="5870449" cy="996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02924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1550503" y="457200"/>
            <a:ext cx="8726557" cy="5943600"/>
          </a:xfrm>
          <a:prstGeom prst="rect">
            <a:avLst/>
          </a:prstGeom>
        </p:spPr>
      </p:pic>
    </p:spTree>
    <p:extLst>
      <p:ext uri="{BB962C8B-B14F-4D97-AF65-F5344CB8AC3E}">
        <p14:creationId xmlns:p14="http://schemas.microsoft.com/office/powerpoint/2010/main" val="1754838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r="39216"/>
          <a:stretch/>
        </p:blipFill>
        <p:spPr>
          <a:xfrm>
            <a:off x="682618" y="178904"/>
            <a:ext cx="4904366" cy="6539948"/>
          </a:xfrm>
          <a:prstGeom prst="rect">
            <a:avLst/>
          </a:prstGeom>
        </p:spPr>
      </p:pic>
      <p:pic>
        <p:nvPicPr>
          <p:cNvPr id="3" name="Resim 2"/>
          <p:cNvPicPr>
            <a:picLocks noChangeAspect="1"/>
          </p:cNvPicPr>
          <p:nvPr/>
        </p:nvPicPr>
        <p:blipFill rotWithShape="1">
          <a:blip r:embed="rId3"/>
          <a:srcRect r="38747"/>
          <a:stretch/>
        </p:blipFill>
        <p:spPr>
          <a:xfrm>
            <a:off x="6016753" y="178904"/>
            <a:ext cx="4956048" cy="6539948"/>
          </a:xfrm>
          <a:prstGeom prst="rect">
            <a:avLst/>
          </a:prstGeom>
        </p:spPr>
      </p:pic>
      <p:sp>
        <p:nvSpPr>
          <p:cNvPr id="4" name="Oval 3"/>
          <p:cNvSpPr/>
          <p:nvPr/>
        </p:nvSpPr>
        <p:spPr>
          <a:xfrm>
            <a:off x="2953512" y="2926080"/>
            <a:ext cx="2880360" cy="722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15869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r="38717"/>
          <a:stretch/>
        </p:blipFill>
        <p:spPr>
          <a:xfrm>
            <a:off x="377687" y="238539"/>
            <a:ext cx="5145289" cy="6361044"/>
          </a:xfrm>
          <a:prstGeom prst="rect">
            <a:avLst/>
          </a:prstGeom>
        </p:spPr>
      </p:pic>
      <p:pic>
        <p:nvPicPr>
          <p:cNvPr id="4" name="Resim 3"/>
          <p:cNvPicPr>
            <a:picLocks noChangeAspect="1"/>
          </p:cNvPicPr>
          <p:nvPr/>
        </p:nvPicPr>
        <p:blipFill rotWithShape="1">
          <a:blip r:embed="rId3"/>
          <a:srcRect r="39032"/>
          <a:stretch/>
        </p:blipFill>
        <p:spPr>
          <a:xfrm>
            <a:off x="6227064" y="183278"/>
            <a:ext cx="5065776" cy="6471566"/>
          </a:xfrm>
          <a:prstGeom prst="rect">
            <a:avLst/>
          </a:prstGeom>
        </p:spPr>
      </p:pic>
      <p:sp>
        <p:nvSpPr>
          <p:cNvPr id="2" name="Oval 1"/>
          <p:cNvSpPr/>
          <p:nvPr/>
        </p:nvSpPr>
        <p:spPr>
          <a:xfrm>
            <a:off x="2752344" y="3209544"/>
            <a:ext cx="3026664" cy="521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1089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2-Sadece </a:t>
            </a:r>
            <a:r>
              <a:rPr lang="tr-TR" dirty="0" err="1"/>
              <a:t>Progesteron</a:t>
            </a:r>
            <a:r>
              <a:rPr lang="tr-TR" dirty="0"/>
              <a:t> İçeren </a:t>
            </a:r>
            <a:r>
              <a:rPr lang="tr-TR" dirty="0" err="1"/>
              <a:t>Kontraseptifler</a:t>
            </a:r>
            <a:endParaRPr lang="tr-TR" dirty="0"/>
          </a:p>
        </p:txBody>
      </p:sp>
      <p:sp>
        <p:nvSpPr>
          <p:cNvPr id="3" name="İçerik Yer Tutucusu 2"/>
          <p:cNvSpPr>
            <a:spLocks noGrp="1"/>
          </p:cNvSpPr>
          <p:nvPr>
            <p:ph idx="1"/>
          </p:nvPr>
        </p:nvSpPr>
        <p:spPr>
          <a:xfrm>
            <a:off x="693821" y="1443789"/>
            <a:ext cx="10515600" cy="4925679"/>
          </a:xfrm>
        </p:spPr>
        <p:txBody>
          <a:bodyPr/>
          <a:lstStyle/>
          <a:p>
            <a:pPr marL="0" indent="0">
              <a:buNone/>
            </a:pPr>
            <a:r>
              <a:rPr lang="tr-TR" dirty="0"/>
              <a:t>a)  </a:t>
            </a:r>
            <a:r>
              <a:rPr lang="tr-TR" dirty="0" err="1" smtClean="0"/>
              <a:t>Minihaplar</a:t>
            </a:r>
            <a:r>
              <a:rPr lang="tr-TR" dirty="0" smtClean="0"/>
              <a:t>:</a:t>
            </a:r>
          </a:p>
          <a:p>
            <a:r>
              <a:rPr lang="tr-TR" dirty="0" smtClean="0"/>
              <a:t>Sadece sentetik </a:t>
            </a:r>
            <a:r>
              <a:rPr lang="tr-TR" dirty="0" err="1" smtClean="0"/>
              <a:t>progesteron</a:t>
            </a:r>
            <a:r>
              <a:rPr lang="tr-TR" dirty="0" smtClean="0"/>
              <a:t> içerirler</a:t>
            </a:r>
          </a:p>
          <a:p>
            <a:r>
              <a:rPr lang="tr-TR" dirty="0" smtClean="0"/>
              <a:t>Sürekli kullanım gerektirir</a:t>
            </a:r>
          </a:p>
          <a:p>
            <a:r>
              <a:rPr lang="tr-TR" dirty="0" smtClean="0"/>
              <a:t>Farklı sentetik </a:t>
            </a:r>
            <a:r>
              <a:rPr lang="tr-TR" dirty="0" err="1" smtClean="0"/>
              <a:t>progesteron</a:t>
            </a:r>
            <a:r>
              <a:rPr lang="tr-TR" dirty="0" smtClean="0"/>
              <a:t> </a:t>
            </a:r>
            <a:r>
              <a:rPr lang="tr-TR" dirty="0" err="1" smtClean="0"/>
              <a:t>içieren</a:t>
            </a:r>
            <a:r>
              <a:rPr lang="tr-TR" dirty="0" smtClean="0"/>
              <a:t> farklı preparatlar</a:t>
            </a:r>
          </a:p>
          <a:p>
            <a:r>
              <a:rPr lang="tr-TR" dirty="0" smtClean="0"/>
              <a:t>Östrojen kullanamayanlar için uygun seçenek</a:t>
            </a:r>
          </a:p>
          <a:p>
            <a:r>
              <a:rPr lang="tr-TR" dirty="0" smtClean="0"/>
              <a:t>Düzenli ve saatinde kullanım önemli</a:t>
            </a:r>
          </a:p>
          <a:p>
            <a:r>
              <a:rPr lang="tr-TR" dirty="0" smtClean="0"/>
              <a:t>Temel etkileri </a:t>
            </a:r>
            <a:r>
              <a:rPr lang="tr-TR" dirty="0" err="1" smtClean="0"/>
              <a:t>servikal</a:t>
            </a:r>
            <a:r>
              <a:rPr lang="tr-TR" dirty="0" smtClean="0"/>
              <a:t> mukusun kalınlaşması </a:t>
            </a:r>
            <a:endParaRPr lang="tr-TR" dirty="0"/>
          </a:p>
        </p:txBody>
      </p:sp>
      <p:pic>
        <p:nvPicPr>
          <p:cNvPr id="4" name="Resim 3"/>
          <p:cNvPicPr>
            <a:picLocks noChangeAspect="1"/>
          </p:cNvPicPr>
          <p:nvPr/>
        </p:nvPicPr>
        <p:blipFill>
          <a:blip r:embed="rId3"/>
          <a:stretch>
            <a:fillRect/>
          </a:stretch>
        </p:blipFill>
        <p:spPr>
          <a:xfrm>
            <a:off x="8289747" y="3906628"/>
            <a:ext cx="3444539" cy="2206943"/>
          </a:xfrm>
          <a:prstGeom prst="rect">
            <a:avLst/>
          </a:prstGeom>
        </p:spPr>
      </p:pic>
    </p:spTree>
    <p:extLst>
      <p:ext uri="{BB962C8B-B14F-4D97-AF65-F5344CB8AC3E}">
        <p14:creationId xmlns:p14="http://schemas.microsoft.com/office/powerpoint/2010/main" val="11384135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6000" dirty="0" smtClean="0"/>
              <a:t> </a:t>
            </a:r>
            <a:r>
              <a:rPr lang="tr-TR" sz="6000" dirty="0" err="1"/>
              <a:t>Minihaplar</a:t>
            </a:r>
            <a:r>
              <a:rPr lang="tr-TR" sz="6000" dirty="0"/>
              <a:t>:</a:t>
            </a:r>
            <a:r>
              <a:rPr lang="tr-TR" dirty="0"/>
              <a:t/>
            </a:r>
            <a:br>
              <a:rPr lang="tr-TR" dirty="0"/>
            </a:br>
            <a:endParaRPr lang="tr-TR" dirty="0"/>
          </a:p>
        </p:txBody>
      </p:sp>
      <p:sp>
        <p:nvSpPr>
          <p:cNvPr id="3" name="İçerik Yer Tutucusu 2"/>
          <p:cNvSpPr>
            <a:spLocks noGrp="1"/>
          </p:cNvSpPr>
          <p:nvPr>
            <p:ph idx="1"/>
          </p:nvPr>
        </p:nvSpPr>
        <p:spPr>
          <a:xfrm>
            <a:off x="838200" y="1074821"/>
            <a:ext cx="10515600" cy="5102142"/>
          </a:xfrm>
        </p:spPr>
        <p:txBody>
          <a:bodyPr>
            <a:normAutofit/>
          </a:bodyPr>
          <a:lstStyle/>
          <a:p>
            <a:pPr marL="0" indent="0">
              <a:buNone/>
            </a:pPr>
            <a:r>
              <a:rPr lang="tr-TR" dirty="0" err="1" smtClean="0"/>
              <a:t>Endikasyonlar</a:t>
            </a:r>
            <a:r>
              <a:rPr lang="tr-TR" dirty="0" smtClean="0"/>
              <a:t>: </a:t>
            </a:r>
          </a:p>
          <a:p>
            <a:pPr lvl="1"/>
            <a:r>
              <a:rPr lang="tr-TR" dirty="0" smtClean="0"/>
              <a:t>Sağlıklı ve korunmak isteyen kadınlar</a:t>
            </a:r>
          </a:p>
          <a:p>
            <a:pPr lvl="1"/>
            <a:r>
              <a:rPr lang="tr-TR" dirty="0" err="1" smtClean="0"/>
              <a:t>Östrojenik</a:t>
            </a:r>
            <a:r>
              <a:rPr lang="tr-TR" dirty="0" smtClean="0"/>
              <a:t> yan etkilerden yakınanlar (</a:t>
            </a:r>
            <a:r>
              <a:rPr lang="tr-TR" dirty="0" err="1" smtClean="0"/>
              <a:t>migren,bulantı,memede</a:t>
            </a:r>
            <a:r>
              <a:rPr lang="tr-TR" dirty="0" smtClean="0"/>
              <a:t> hassasiyet)</a:t>
            </a:r>
          </a:p>
          <a:p>
            <a:pPr lvl="1"/>
            <a:r>
              <a:rPr lang="tr-TR" dirty="0" smtClean="0"/>
              <a:t>Emziren anneler (6.haftadan sonra )</a:t>
            </a:r>
          </a:p>
          <a:p>
            <a:pPr lvl="1"/>
            <a:r>
              <a:rPr lang="tr-TR" dirty="0" smtClean="0"/>
              <a:t>&gt;35 y + sigara içenler </a:t>
            </a:r>
          </a:p>
          <a:p>
            <a:pPr lvl="1"/>
            <a:r>
              <a:rPr lang="tr-TR" dirty="0" err="1" smtClean="0"/>
              <a:t>HT’u</a:t>
            </a:r>
            <a:r>
              <a:rPr lang="tr-TR" dirty="0" smtClean="0"/>
              <a:t> olanlar </a:t>
            </a:r>
          </a:p>
          <a:p>
            <a:pPr marL="0" indent="0">
              <a:buNone/>
            </a:pPr>
            <a:r>
              <a:rPr lang="tr-TR" dirty="0" err="1" smtClean="0"/>
              <a:t>Fertilite</a:t>
            </a:r>
            <a:r>
              <a:rPr lang="tr-TR" dirty="0" smtClean="0"/>
              <a:t>:</a:t>
            </a:r>
          </a:p>
          <a:p>
            <a:pPr lvl="1"/>
            <a:r>
              <a:rPr lang="tr-TR" dirty="0"/>
              <a:t>B</a:t>
            </a:r>
            <a:r>
              <a:rPr lang="tr-TR" dirty="0" smtClean="0"/>
              <a:t>ırakıldıktan </a:t>
            </a:r>
            <a:r>
              <a:rPr lang="tr-TR" dirty="0"/>
              <a:t>sonra </a:t>
            </a:r>
            <a:r>
              <a:rPr lang="tr-TR" dirty="0" err="1"/>
              <a:t>fertilitenin</a:t>
            </a:r>
            <a:r>
              <a:rPr lang="tr-TR" dirty="0"/>
              <a:t> </a:t>
            </a:r>
            <a:r>
              <a:rPr lang="tr-TR" dirty="0" smtClean="0"/>
              <a:t>hemen başladığı saptanmış (Gözlemsel çalışma)</a:t>
            </a:r>
          </a:p>
          <a:p>
            <a:pPr marL="0" indent="0">
              <a:buNone/>
            </a:pPr>
            <a:r>
              <a:rPr lang="tr-TR" dirty="0" err="1" smtClean="0"/>
              <a:t>Kontrasepsiyon</a:t>
            </a:r>
            <a:r>
              <a:rPr lang="tr-TR" dirty="0" smtClean="0"/>
              <a:t> dışı yarar : </a:t>
            </a:r>
          </a:p>
          <a:p>
            <a:pPr lvl="1"/>
            <a:r>
              <a:rPr lang="tr-TR" dirty="0" err="1" smtClean="0"/>
              <a:t>Menstrüel</a:t>
            </a:r>
            <a:r>
              <a:rPr lang="tr-TR" dirty="0" smtClean="0"/>
              <a:t> kanamada azalma </a:t>
            </a:r>
          </a:p>
          <a:p>
            <a:pPr lvl="1"/>
            <a:r>
              <a:rPr lang="tr-TR" dirty="0" err="1" smtClean="0"/>
              <a:t>Menstruel</a:t>
            </a:r>
            <a:r>
              <a:rPr lang="tr-TR" dirty="0" smtClean="0"/>
              <a:t> kramp ve PMS </a:t>
            </a:r>
            <a:r>
              <a:rPr lang="tr-TR" dirty="0" err="1" smtClean="0"/>
              <a:t>semtomlarında</a:t>
            </a:r>
            <a:r>
              <a:rPr lang="tr-TR" dirty="0" smtClean="0"/>
              <a:t> azalma</a:t>
            </a:r>
          </a:p>
          <a:p>
            <a:endParaRPr lang="tr-TR" dirty="0" smtClean="0"/>
          </a:p>
          <a:p>
            <a:endParaRPr lang="tr-TR" dirty="0"/>
          </a:p>
        </p:txBody>
      </p:sp>
    </p:spTree>
    <p:extLst>
      <p:ext uri="{BB962C8B-B14F-4D97-AF65-F5344CB8AC3E}">
        <p14:creationId xmlns:p14="http://schemas.microsoft.com/office/powerpoint/2010/main" val="5715376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MİNİHAPLARIN KONTRENDİKASYONLARI </a:t>
            </a:r>
            <a:endParaRPr lang="tr-TR" dirty="0"/>
          </a:p>
        </p:txBody>
      </p:sp>
      <p:sp>
        <p:nvSpPr>
          <p:cNvPr id="4" name="Metin Yer Tutucusu 3"/>
          <p:cNvSpPr>
            <a:spLocks noGrp="1"/>
          </p:cNvSpPr>
          <p:nvPr>
            <p:ph type="body" idx="1"/>
          </p:nvPr>
        </p:nvSpPr>
        <p:spPr/>
        <p:txBody>
          <a:bodyPr/>
          <a:lstStyle/>
          <a:p>
            <a:r>
              <a:rPr lang="tr-TR" dirty="0" smtClean="0"/>
              <a:t>MUTLAK</a:t>
            </a:r>
            <a:endParaRPr lang="tr-TR" dirty="0"/>
          </a:p>
        </p:txBody>
      </p:sp>
      <p:sp>
        <p:nvSpPr>
          <p:cNvPr id="5" name="İçerik Yer Tutucusu 4"/>
          <p:cNvSpPr>
            <a:spLocks noGrp="1"/>
          </p:cNvSpPr>
          <p:nvPr>
            <p:ph sz="half" idx="2"/>
          </p:nvPr>
        </p:nvSpPr>
        <p:spPr/>
        <p:txBody>
          <a:bodyPr/>
          <a:lstStyle/>
          <a:p>
            <a:r>
              <a:rPr lang="tr-TR" dirty="0" smtClean="0"/>
              <a:t>Gebelik </a:t>
            </a:r>
          </a:p>
          <a:p>
            <a:r>
              <a:rPr lang="tr-TR" dirty="0" smtClean="0"/>
              <a:t>Meme CA</a:t>
            </a:r>
          </a:p>
        </p:txBody>
      </p:sp>
      <p:sp>
        <p:nvSpPr>
          <p:cNvPr id="6" name="Metin Yer Tutucusu 5"/>
          <p:cNvSpPr>
            <a:spLocks noGrp="1"/>
          </p:cNvSpPr>
          <p:nvPr>
            <p:ph type="body" sz="quarter" idx="3"/>
          </p:nvPr>
        </p:nvSpPr>
        <p:spPr/>
        <p:txBody>
          <a:bodyPr/>
          <a:lstStyle/>
          <a:p>
            <a:r>
              <a:rPr lang="tr-TR" dirty="0" smtClean="0"/>
              <a:t>RÖLATİF</a:t>
            </a:r>
            <a:endParaRPr lang="tr-TR" dirty="0"/>
          </a:p>
        </p:txBody>
      </p:sp>
      <p:sp>
        <p:nvSpPr>
          <p:cNvPr id="7" name="İçerik Yer Tutucusu 6"/>
          <p:cNvSpPr>
            <a:spLocks noGrp="1"/>
          </p:cNvSpPr>
          <p:nvPr>
            <p:ph sz="quarter" idx="4"/>
          </p:nvPr>
        </p:nvSpPr>
        <p:spPr/>
        <p:txBody>
          <a:bodyPr/>
          <a:lstStyle/>
          <a:p>
            <a:r>
              <a:rPr lang="tr-TR" dirty="0" smtClean="0"/>
              <a:t>Akut </a:t>
            </a:r>
            <a:r>
              <a:rPr lang="tr-TR" dirty="0" err="1" smtClean="0"/>
              <a:t>viral</a:t>
            </a:r>
            <a:r>
              <a:rPr lang="tr-TR" dirty="0" smtClean="0"/>
              <a:t> hepatit</a:t>
            </a:r>
          </a:p>
          <a:p>
            <a:r>
              <a:rPr lang="tr-TR" dirty="0" smtClean="0"/>
              <a:t>KC CA</a:t>
            </a:r>
          </a:p>
          <a:p>
            <a:r>
              <a:rPr lang="tr-TR" dirty="0" smtClean="0"/>
              <a:t>Ciddi siroz</a:t>
            </a:r>
          </a:p>
          <a:p>
            <a:r>
              <a:rPr lang="tr-TR" dirty="0" smtClean="0"/>
              <a:t>Akut DVT veya PTE</a:t>
            </a:r>
          </a:p>
          <a:p>
            <a:r>
              <a:rPr lang="tr-TR" dirty="0" smtClean="0"/>
              <a:t>AFA (+)</a:t>
            </a:r>
            <a:endParaRPr lang="tr-TR" dirty="0"/>
          </a:p>
        </p:txBody>
      </p:sp>
    </p:spTree>
    <p:extLst>
      <p:ext uri="{BB962C8B-B14F-4D97-AF65-F5344CB8AC3E}">
        <p14:creationId xmlns:p14="http://schemas.microsoft.com/office/powerpoint/2010/main" val="15336478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smtClean="0"/>
              <a:t>MİNİHAPLAR:</a:t>
            </a:r>
            <a:endParaRPr lang="tr-TR" dirty="0"/>
          </a:p>
        </p:txBody>
      </p:sp>
      <p:sp>
        <p:nvSpPr>
          <p:cNvPr id="8" name="İçerik Yer Tutucusu 7"/>
          <p:cNvSpPr>
            <a:spLocks noGrp="1"/>
          </p:cNvSpPr>
          <p:nvPr>
            <p:ph idx="1"/>
          </p:nvPr>
        </p:nvSpPr>
        <p:spPr/>
        <p:txBody>
          <a:bodyPr/>
          <a:lstStyle/>
          <a:p>
            <a:r>
              <a:rPr lang="tr-TR" dirty="0" smtClean="0"/>
              <a:t>Eş zamanlı KAH,KKY,SVO hastalığı olanlar kullanabilir.</a:t>
            </a:r>
          </a:p>
          <a:p>
            <a:r>
              <a:rPr lang="tr-TR" dirty="0" smtClean="0"/>
              <a:t>Kullanım sırasında SVO gelişirse KONTRENDİKE</a:t>
            </a:r>
          </a:p>
          <a:p>
            <a:r>
              <a:rPr lang="tr-TR" dirty="0" smtClean="0"/>
              <a:t>&gt;40 y sağlıklı kadılar </a:t>
            </a:r>
            <a:r>
              <a:rPr lang="tr-TR" dirty="0" err="1" smtClean="0"/>
              <a:t>menapoza</a:t>
            </a:r>
            <a:r>
              <a:rPr lang="tr-TR" dirty="0" smtClean="0"/>
              <a:t> dek kullanabilir.</a:t>
            </a:r>
          </a:p>
          <a:p>
            <a:r>
              <a:rPr lang="tr-TR" dirty="0" err="1" smtClean="0"/>
              <a:t>Adolesanlarda</a:t>
            </a:r>
            <a:r>
              <a:rPr lang="tr-TR" dirty="0" smtClean="0"/>
              <a:t> en büyük sorun tedavi uyumsuzluğu </a:t>
            </a:r>
          </a:p>
          <a:p>
            <a:r>
              <a:rPr lang="tr-TR" dirty="0" smtClean="0"/>
              <a:t>Bu yaş grubunda </a:t>
            </a:r>
            <a:r>
              <a:rPr lang="tr-TR" dirty="0" err="1" smtClean="0"/>
              <a:t>eğitim,danışmanlık,sıkı</a:t>
            </a:r>
            <a:r>
              <a:rPr lang="tr-TR" dirty="0" smtClean="0"/>
              <a:t> takip ÖNEMLİ.</a:t>
            </a:r>
          </a:p>
          <a:p>
            <a:endParaRPr lang="tr-TR" dirty="0" smtClean="0"/>
          </a:p>
          <a:p>
            <a:endParaRPr lang="tr-TR" dirty="0"/>
          </a:p>
        </p:txBody>
      </p:sp>
    </p:spTree>
    <p:extLst>
      <p:ext uri="{BB962C8B-B14F-4D97-AF65-F5344CB8AC3E}">
        <p14:creationId xmlns:p14="http://schemas.microsoft.com/office/powerpoint/2010/main" val="6129715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MİNİHAPLARIN YAN ETKİ VE RİSKLERİ </a:t>
            </a:r>
            <a:endParaRPr lang="tr-TR" dirty="0"/>
          </a:p>
        </p:txBody>
      </p:sp>
      <p:sp>
        <p:nvSpPr>
          <p:cNvPr id="3" name="İçerik Yer Tutucusu 2"/>
          <p:cNvSpPr>
            <a:spLocks noGrp="1"/>
          </p:cNvSpPr>
          <p:nvPr>
            <p:ph idx="1"/>
          </p:nvPr>
        </p:nvSpPr>
        <p:spPr/>
        <p:txBody>
          <a:bodyPr>
            <a:normAutofit fontScale="85000" lnSpcReduction="20000"/>
          </a:bodyPr>
          <a:lstStyle/>
          <a:p>
            <a:r>
              <a:rPr lang="tr-TR" dirty="0" err="1" smtClean="0"/>
              <a:t>Ektopik</a:t>
            </a:r>
            <a:r>
              <a:rPr lang="tr-TR" dirty="0" smtClean="0"/>
              <a:t> gebelik:</a:t>
            </a:r>
          </a:p>
          <a:p>
            <a:pPr marL="457200" lvl="1" indent="0">
              <a:buNone/>
            </a:pPr>
            <a:r>
              <a:rPr lang="tr-TR" dirty="0" smtClean="0"/>
              <a:t>-</a:t>
            </a:r>
            <a:r>
              <a:rPr lang="tr-TR" dirty="0" err="1" smtClean="0"/>
              <a:t>Ektopik</a:t>
            </a:r>
            <a:r>
              <a:rPr lang="tr-TR" dirty="0" smtClean="0"/>
              <a:t> gebelik </a:t>
            </a:r>
            <a:r>
              <a:rPr lang="tr-TR" dirty="0" err="1" smtClean="0"/>
              <a:t>risikini</a:t>
            </a:r>
            <a:r>
              <a:rPr lang="tr-TR" dirty="0" smtClean="0"/>
              <a:t> arttırmaz  </a:t>
            </a:r>
          </a:p>
          <a:p>
            <a:pPr marL="457200" lvl="1" indent="0">
              <a:buNone/>
            </a:pPr>
            <a:r>
              <a:rPr lang="tr-TR" dirty="0" smtClean="0"/>
              <a:t>-Mini hapla oluşan gebeliklerde %10 a çıkan </a:t>
            </a:r>
            <a:r>
              <a:rPr lang="tr-TR" dirty="0" err="1" smtClean="0"/>
              <a:t>ektopik</a:t>
            </a:r>
            <a:r>
              <a:rPr lang="tr-TR" dirty="0" smtClean="0"/>
              <a:t> oranları (yöntem </a:t>
            </a:r>
            <a:r>
              <a:rPr lang="tr-TR" dirty="0" err="1" smtClean="0"/>
              <a:t>kullanmayan,RİA</a:t>
            </a:r>
            <a:r>
              <a:rPr lang="tr-TR" dirty="0" smtClean="0"/>
              <a:t> </a:t>
            </a:r>
            <a:r>
              <a:rPr lang="tr-TR" dirty="0" err="1" smtClean="0"/>
              <a:t>kullanan,uzun</a:t>
            </a:r>
            <a:r>
              <a:rPr lang="tr-TR" dirty="0" smtClean="0"/>
              <a:t> süreli </a:t>
            </a:r>
            <a:r>
              <a:rPr lang="tr-TR" dirty="0" err="1" smtClean="0"/>
              <a:t>hormonal</a:t>
            </a:r>
            <a:r>
              <a:rPr lang="tr-TR" dirty="0" smtClean="0"/>
              <a:t> yöntem kullananlarla aynı)</a:t>
            </a:r>
          </a:p>
          <a:p>
            <a:r>
              <a:rPr lang="tr-TR" dirty="0" smtClean="0"/>
              <a:t>Düzensiz kanama:</a:t>
            </a:r>
          </a:p>
          <a:p>
            <a:pPr marL="457200" lvl="1" indent="0">
              <a:buNone/>
            </a:pPr>
            <a:r>
              <a:rPr lang="tr-TR" dirty="0" smtClean="0"/>
              <a:t>-En sık bırakma nedeni </a:t>
            </a:r>
          </a:p>
          <a:p>
            <a:pPr marL="457200" lvl="1" indent="0">
              <a:buNone/>
            </a:pPr>
            <a:r>
              <a:rPr lang="tr-TR" dirty="0"/>
              <a:t>-</a:t>
            </a:r>
            <a:r>
              <a:rPr lang="tr-TR" dirty="0" smtClean="0"/>
              <a:t>Adet düzensizliği, </a:t>
            </a:r>
            <a:r>
              <a:rPr lang="tr-TR" dirty="0" err="1" smtClean="0"/>
              <a:t>lekelenme,ara</a:t>
            </a:r>
            <a:r>
              <a:rPr lang="tr-TR" dirty="0" smtClean="0"/>
              <a:t> kanama sık</a:t>
            </a:r>
          </a:p>
          <a:p>
            <a:pPr marL="457200" lvl="1" indent="0">
              <a:buNone/>
            </a:pPr>
            <a:r>
              <a:rPr lang="tr-TR" dirty="0" smtClean="0"/>
              <a:t>-Özellikle başlangıçta olabileceği, </a:t>
            </a:r>
            <a:r>
              <a:rPr lang="tr-TR" dirty="0"/>
              <a:t>kullanım süresi ilerledikçe </a:t>
            </a:r>
            <a:r>
              <a:rPr lang="tr-TR" dirty="0" smtClean="0"/>
              <a:t>azalacağı anlatılmalı.</a:t>
            </a:r>
          </a:p>
          <a:p>
            <a:r>
              <a:rPr lang="tr-TR" dirty="0" err="1" smtClean="0"/>
              <a:t>Folikül</a:t>
            </a:r>
            <a:r>
              <a:rPr lang="tr-TR" dirty="0" smtClean="0"/>
              <a:t> </a:t>
            </a:r>
            <a:r>
              <a:rPr lang="tr-TR" dirty="0" err="1"/>
              <a:t>p</a:t>
            </a:r>
            <a:r>
              <a:rPr lang="tr-TR" dirty="0" err="1" smtClean="0"/>
              <a:t>ersistansı</a:t>
            </a:r>
            <a:r>
              <a:rPr lang="tr-TR" dirty="0" smtClean="0"/>
              <a:t>:</a:t>
            </a:r>
          </a:p>
          <a:p>
            <a:pPr marL="457200" lvl="1" indent="0">
              <a:buNone/>
            </a:pPr>
            <a:r>
              <a:rPr lang="tr-TR" dirty="0" smtClean="0"/>
              <a:t>-Yetersiz </a:t>
            </a:r>
            <a:r>
              <a:rPr lang="tr-TR" dirty="0" err="1" smtClean="0"/>
              <a:t>ovulasyon</a:t>
            </a:r>
            <a:r>
              <a:rPr lang="tr-TR" dirty="0" smtClean="0"/>
              <a:t> </a:t>
            </a:r>
            <a:r>
              <a:rPr lang="tr-TR" dirty="0" err="1" smtClean="0"/>
              <a:t>inhibisyonu</a:t>
            </a:r>
            <a:r>
              <a:rPr lang="tr-TR" dirty="0" smtClean="0"/>
              <a:t> </a:t>
            </a:r>
            <a:r>
              <a:rPr lang="tr-TR" dirty="0" err="1" smtClean="0"/>
              <a:t>over</a:t>
            </a:r>
            <a:r>
              <a:rPr lang="tr-TR" dirty="0" smtClean="0"/>
              <a:t> </a:t>
            </a:r>
            <a:r>
              <a:rPr lang="tr-TR" dirty="0" err="1" smtClean="0"/>
              <a:t>ksitlerinin</a:t>
            </a:r>
            <a:r>
              <a:rPr lang="tr-TR" dirty="0" smtClean="0"/>
              <a:t> gelişimine </a:t>
            </a:r>
            <a:r>
              <a:rPr lang="tr-TR" dirty="0" err="1" smtClean="0"/>
              <a:t>nden</a:t>
            </a:r>
            <a:r>
              <a:rPr lang="tr-TR" dirty="0" smtClean="0"/>
              <a:t> olur</a:t>
            </a:r>
          </a:p>
          <a:p>
            <a:r>
              <a:rPr lang="tr-TR" dirty="0" err="1" smtClean="0"/>
              <a:t>Hormanal</a:t>
            </a:r>
            <a:r>
              <a:rPr lang="tr-TR" dirty="0" smtClean="0"/>
              <a:t> yan etkiler:</a:t>
            </a:r>
          </a:p>
          <a:p>
            <a:pPr marL="457200" lvl="1" indent="0">
              <a:buNone/>
            </a:pPr>
            <a:r>
              <a:rPr lang="tr-TR" dirty="0" smtClean="0"/>
              <a:t>-Baş ağrısı, şişkinlik, akne, memelerde hassasiyet daha seyrek</a:t>
            </a:r>
          </a:p>
          <a:p>
            <a:pPr marL="457200" lvl="1" indent="0">
              <a:buNone/>
            </a:pPr>
            <a:r>
              <a:rPr lang="tr-TR" dirty="0" smtClean="0"/>
              <a:t>-kilo artışı bildirilmekte (nedensellik saptanmamış)</a:t>
            </a:r>
          </a:p>
          <a:p>
            <a:pPr marL="457200" lvl="1" indent="0">
              <a:buNone/>
            </a:pPr>
            <a:r>
              <a:rPr lang="tr-TR" dirty="0" smtClean="0"/>
              <a:t>-</a:t>
            </a:r>
            <a:r>
              <a:rPr lang="tr-TR" dirty="0" err="1" smtClean="0"/>
              <a:t>kontraseptif</a:t>
            </a:r>
            <a:r>
              <a:rPr lang="tr-TR" dirty="0" smtClean="0"/>
              <a:t> dozda VTE,MI VE inme riskinde artış saptanmamış.</a:t>
            </a:r>
            <a:endParaRPr lang="tr-TR" dirty="0"/>
          </a:p>
        </p:txBody>
      </p:sp>
    </p:spTree>
    <p:extLst>
      <p:ext uri="{BB962C8B-B14F-4D97-AF65-F5344CB8AC3E}">
        <p14:creationId xmlns:p14="http://schemas.microsoft.com/office/powerpoint/2010/main" val="37553669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Minihap</a:t>
            </a:r>
            <a:r>
              <a:rPr lang="tr-TR" dirty="0" smtClean="0"/>
              <a:t>  Kullanımı</a:t>
            </a:r>
            <a:endParaRPr lang="tr-TR" dirty="0"/>
          </a:p>
        </p:txBody>
      </p:sp>
      <p:sp>
        <p:nvSpPr>
          <p:cNvPr id="3" name="İçerik Yer Tutucusu 2"/>
          <p:cNvSpPr>
            <a:spLocks noGrp="1"/>
          </p:cNvSpPr>
          <p:nvPr>
            <p:ph idx="1"/>
          </p:nvPr>
        </p:nvSpPr>
        <p:spPr/>
        <p:txBody>
          <a:bodyPr/>
          <a:lstStyle/>
          <a:p>
            <a:r>
              <a:rPr lang="tr-TR" dirty="0" err="1" smtClean="0"/>
              <a:t>Siklüsun</a:t>
            </a:r>
            <a:r>
              <a:rPr lang="tr-TR" dirty="0" smtClean="0"/>
              <a:t> ilk 5 günü içinde başlanır</a:t>
            </a:r>
          </a:p>
          <a:p>
            <a:r>
              <a:rPr lang="tr-TR" dirty="0"/>
              <a:t>H</a:t>
            </a:r>
            <a:r>
              <a:rPr lang="tr-TR" dirty="0" smtClean="0"/>
              <a:t>er gün aynı saatte (3 saat içinde) </a:t>
            </a:r>
            <a:r>
              <a:rPr lang="tr-TR" dirty="0" err="1" smtClean="0"/>
              <a:t>alınır,ara</a:t>
            </a:r>
            <a:r>
              <a:rPr lang="tr-TR" dirty="0" smtClean="0"/>
              <a:t> verilmez.</a:t>
            </a:r>
          </a:p>
          <a:p>
            <a:r>
              <a:rPr lang="tr-TR" dirty="0" smtClean="0"/>
              <a:t>5.günden sonra başlanmışsa ilk 7 gün ek yöntem</a:t>
            </a:r>
          </a:p>
          <a:p>
            <a:r>
              <a:rPr lang="tr-TR" dirty="0" smtClean="0"/>
              <a:t>1. ve 2. </a:t>
            </a:r>
            <a:r>
              <a:rPr lang="tr-TR" dirty="0" err="1" smtClean="0"/>
              <a:t>trimester</a:t>
            </a:r>
            <a:r>
              <a:rPr lang="tr-TR" dirty="0" smtClean="0"/>
              <a:t> düşük ve kürtajdan sonra ilk 7 günde başlanırsa ek yönteme gerek yok</a:t>
            </a:r>
          </a:p>
          <a:p>
            <a:r>
              <a:rPr lang="tr-TR" dirty="0" smtClean="0"/>
              <a:t> Alındıktan sonra 2 saat içinde kusulursa yeni </a:t>
            </a:r>
            <a:r>
              <a:rPr lang="tr-TR" dirty="0" err="1" smtClean="0"/>
              <a:t>tb</a:t>
            </a:r>
            <a:r>
              <a:rPr lang="tr-TR" dirty="0" smtClean="0"/>
              <a:t> </a:t>
            </a:r>
            <a:endParaRPr lang="tr-TR" dirty="0"/>
          </a:p>
        </p:txBody>
      </p:sp>
    </p:spTree>
    <p:extLst>
      <p:ext uri="{BB962C8B-B14F-4D97-AF65-F5344CB8AC3E}">
        <p14:creationId xmlns:p14="http://schemas.microsoft.com/office/powerpoint/2010/main" val="39190746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MİNİHAPLAR-HASTAYA ÖNERİRKEN</a:t>
            </a:r>
            <a:endParaRPr lang="tr-TR" dirty="0"/>
          </a:p>
        </p:txBody>
      </p:sp>
      <p:sp>
        <p:nvSpPr>
          <p:cNvPr id="3" name="İçerik Yer Tutucusu 2"/>
          <p:cNvSpPr>
            <a:spLocks noGrp="1"/>
          </p:cNvSpPr>
          <p:nvPr>
            <p:ph idx="1"/>
          </p:nvPr>
        </p:nvSpPr>
        <p:spPr/>
        <p:txBody>
          <a:bodyPr/>
          <a:lstStyle/>
          <a:p>
            <a:r>
              <a:rPr lang="tr-TR" dirty="0" smtClean="0"/>
              <a:t>Olası </a:t>
            </a:r>
            <a:r>
              <a:rPr lang="tr-TR" dirty="0" err="1" smtClean="0"/>
              <a:t>kontrendikasyonlar,sigara</a:t>
            </a:r>
            <a:r>
              <a:rPr lang="tr-TR" dirty="0" smtClean="0"/>
              <a:t> öyküsü, ilaç kullanımını sorgula</a:t>
            </a:r>
          </a:p>
          <a:p>
            <a:r>
              <a:rPr lang="tr-TR" dirty="0" smtClean="0"/>
              <a:t>Mümkünse </a:t>
            </a:r>
            <a:r>
              <a:rPr lang="tr-TR" dirty="0" err="1" smtClean="0"/>
              <a:t>servikal</a:t>
            </a:r>
            <a:r>
              <a:rPr lang="tr-TR" dirty="0" smtClean="0"/>
              <a:t> </a:t>
            </a:r>
            <a:r>
              <a:rPr lang="tr-TR" dirty="0" err="1" smtClean="0"/>
              <a:t>smear</a:t>
            </a:r>
            <a:r>
              <a:rPr lang="tr-TR" dirty="0" smtClean="0"/>
              <a:t> al, </a:t>
            </a:r>
            <a:r>
              <a:rPr lang="tr-TR" dirty="0" err="1" smtClean="0"/>
              <a:t>pelvilk</a:t>
            </a:r>
            <a:r>
              <a:rPr lang="tr-TR" dirty="0" smtClean="0"/>
              <a:t> muayene</a:t>
            </a:r>
          </a:p>
          <a:p>
            <a:r>
              <a:rPr lang="tr-TR" dirty="0" smtClean="0"/>
              <a:t>Olası yan etkiler hakkında bilgi ver</a:t>
            </a:r>
          </a:p>
          <a:p>
            <a:r>
              <a:rPr lang="tr-TR" dirty="0" smtClean="0"/>
              <a:t>Sürekli kullanım gerekliliği ve 3 saati aşan gecikmelerde etkinlik kaybı yaşandığını belirt</a:t>
            </a:r>
          </a:p>
          <a:p>
            <a:r>
              <a:rPr lang="tr-TR" dirty="0" smtClean="0"/>
              <a:t>3 ay sonra kontrol </a:t>
            </a:r>
            <a:endParaRPr lang="tr-TR" dirty="0"/>
          </a:p>
        </p:txBody>
      </p:sp>
    </p:spTree>
    <p:extLst>
      <p:ext uri="{BB962C8B-B14F-4D97-AF65-F5344CB8AC3E}">
        <p14:creationId xmlns:p14="http://schemas.microsoft.com/office/powerpoint/2010/main" val="3457370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Minihaplar</a:t>
            </a:r>
            <a:r>
              <a:rPr lang="tr-TR" dirty="0" smtClean="0"/>
              <a:t> –Unutulursa </a:t>
            </a:r>
            <a:endParaRPr lang="tr-TR" dirty="0"/>
          </a:p>
        </p:txBody>
      </p:sp>
      <p:sp>
        <p:nvSpPr>
          <p:cNvPr id="3" name="İçerik Yer Tutucusu 2"/>
          <p:cNvSpPr>
            <a:spLocks noGrp="1"/>
          </p:cNvSpPr>
          <p:nvPr>
            <p:ph idx="1"/>
          </p:nvPr>
        </p:nvSpPr>
        <p:spPr/>
        <p:txBody>
          <a:bodyPr/>
          <a:lstStyle/>
          <a:p>
            <a:r>
              <a:rPr lang="tr-TR" dirty="0" smtClean="0"/>
              <a:t>&lt; 3 saat :</a:t>
            </a:r>
          </a:p>
          <a:p>
            <a:pPr marL="457200" lvl="1" indent="0">
              <a:buNone/>
            </a:pPr>
            <a:r>
              <a:rPr lang="tr-TR" dirty="0" smtClean="0"/>
              <a:t>Hemen alınması ve aynı şekilde devam</a:t>
            </a:r>
          </a:p>
          <a:p>
            <a:r>
              <a:rPr lang="tr-TR" dirty="0" smtClean="0"/>
              <a:t>&gt;3 saat: </a:t>
            </a:r>
          </a:p>
          <a:p>
            <a:pPr marL="457200" lvl="1" indent="0">
              <a:buNone/>
            </a:pPr>
            <a:r>
              <a:rPr lang="tr-TR" dirty="0" smtClean="0"/>
              <a:t>Hemen alınır ve 48 saat ek yöntem </a:t>
            </a:r>
          </a:p>
          <a:p>
            <a:r>
              <a:rPr lang="tr-TR" dirty="0"/>
              <a:t> </a:t>
            </a:r>
            <a:r>
              <a:rPr lang="tr-TR" dirty="0" smtClean="0"/>
              <a:t>≥2 tablet unutulursa: 2 gün 2 </a:t>
            </a:r>
            <a:r>
              <a:rPr lang="tr-TR" dirty="0" err="1" smtClean="0"/>
              <a:t>tb</a:t>
            </a:r>
            <a:r>
              <a:rPr lang="tr-TR" dirty="0" smtClean="0"/>
              <a:t> alınır ve 48 saat ek yöntem </a:t>
            </a:r>
          </a:p>
          <a:p>
            <a:r>
              <a:rPr lang="tr-TR" dirty="0" smtClean="0"/>
              <a:t>Gerek varsa acil </a:t>
            </a:r>
            <a:r>
              <a:rPr lang="tr-TR" dirty="0" err="1" smtClean="0"/>
              <a:t>kontrasepsiyon</a:t>
            </a:r>
            <a:r>
              <a:rPr lang="tr-TR" dirty="0" smtClean="0"/>
              <a:t> </a:t>
            </a:r>
            <a:endParaRPr lang="tr-TR" dirty="0"/>
          </a:p>
        </p:txBody>
      </p:sp>
      <p:pic>
        <p:nvPicPr>
          <p:cNvPr id="4" name="Resim 3"/>
          <p:cNvPicPr>
            <a:picLocks noChangeAspect="1"/>
          </p:cNvPicPr>
          <p:nvPr/>
        </p:nvPicPr>
        <p:blipFill>
          <a:blip r:embed="rId3"/>
          <a:stretch>
            <a:fillRect/>
          </a:stretch>
        </p:blipFill>
        <p:spPr>
          <a:xfrm>
            <a:off x="8275320" y="227805"/>
            <a:ext cx="3078480" cy="2598521"/>
          </a:xfrm>
          <a:prstGeom prst="rect">
            <a:avLst/>
          </a:prstGeom>
        </p:spPr>
      </p:pic>
    </p:spTree>
    <p:extLst>
      <p:ext uri="{BB962C8B-B14F-4D97-AF65-F5344CB8AC3E}">
        <p14:creationId xmlns:p14="http://schemas.microsoft.com/office/powerpoint/2010/main" val="330770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8783" y="377686"/>
            <a:ext cx="11429999" cy="6162261"/>
          </a:xfrm>
          <a:prstGeom prst="rect">
            <a:avLst/>
          </a:prstGeom>
        </p:spPr>
      </p:pic>
    </p:spTree>
    <p:extLst>
      <p:ext uri="{BB962C8B-B14F-4D97-AF65-F5344CB8AC3E}">
        <p14:creationId xmlns:p14="http://schemas.microsoft.com/office/powerpoint/2010/main" val="22594293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b</a:t>
            </a:r>
            <a:r>
              <a:rPr lang="tr-TR" dirty="0"/>
              <a:t>) Enjeksiyonlar :</a:t>
            </a:r>
            <a:br>
              <a:rPr lang="tr-TR" dirty="0"/>
            </a:br>
            <a:endParaRPr lang="tr-TR" dirty="0"/>
          </a:p>
        </p:txBody>
      </p:sp>
      <p:sp>
        <p:nvSpPr>
          <p:cNvPr id="3" name="İçerik Yer Tutucusu 2"/>
          <p:cNvSpPr>
            <a:spLocks noGrp="1"/>
          </p:cNvSpPr>
          <p:nvPr>
            <p:ph idx="1"/>
          </p:nvPr>
        </p:nvSpPr>
        <p:spPr/>
        <p:txBody>
          <a:bodyPr/>
          <a:lstStyle/>
          <a:p>
            <a:r>
              <a:rPr lang="tr-TR" dirty="0" smtClean="0"/>
              <a:t>Depo-</a:t>
            </a:r>
            <a:r>
              <a:rPr lang="tr-TR" dirty="0" err="1" smtClean="0"/>
              <a:t>Medroksiprogesteron</a:t>
            </a:r>
            <a:r>
              <a:rPr lang="tr-TR" dirty="0" smtClean="0"/>
              <a:t> </a:t>
            </a:r>
            <a:r>
              <a:rPr lang="tr-TR" dirty="0"/>
              <a:t>asetat (DMPA) </a:t>
            </a:r>
            <a:r>
              <a:rPr lang="tr-TR" dirty="0" smtClean="0"/>
              <a:t>ve </a:t>
            </a:r>
            <a:r>
              <a:rPr lang="tr-TR" dirty="0" err="1" smtClean="0"/>
              <a:t>noretisteron</a:t>
            </a:r>
            <a:r>
              <a:rPr lang="tr-TR" dirty="0" smtClean="0"/>
              <a:t> </a:t>
            </a:r>
            <a:r>
              <a:rPr lang="tr-TR" dirty="0" err="1"/>
              <a:t>enantat</a:t>
            </a:r>
            <a:r>
              <a:rPr lang="tr-TR" dirty="0"/>
              <a:t> (</a:t>
            </a:r>
            <a:r>
              <a:rPr lang="tr-TR" dirty="0" smtClean="0"/>
              <a:t>NET-ET)</a:t>
            </a:r>
          </a:p>
          <a:p>
            <a:r>
              <a:rPr lang="tr-TR" dirty="0"/>
              <a:t>Türkiye’de daha çok Depo-</a:t>
            </a:r>
            <a:r>
              <a:rPr lang="tr-TR" dirty="0" err="1"/>
              <a:t>Provera</a:t>
            </a:r>
            <a:r>
              <a:rPr lang="tr-TR" dirty="0"/>
              <a:t> </a:t>
            </a:r>
            <a:r>
              <a:rPr lang="tr-TR" dirty="0" smtClean="0"/>
              <a:t>kullanılmakta</a:t>
            </a:r>
          </a:p>
          <a:p>
            <a:r>
              <a:rPr lang="tr-TR" dirty="0" smtClean="0"/>
              <a:t>İlk enjeksiyon </a:t>
            </a:r>
            <a:r>
              <a:rPr lang="tr-TR" dirty="0" err="1" smtClean="0"/>
              <a:t>siklüsun</a:t>
            </a:r>
            <a:r>
              <a:rPr lang="tr-TR" dirty="0" smtClean="0"/>
              <a:t> ilk 5 günü içinde</a:t>
            </a:r>
          </a:p>
          <a:p>
            <a:r>
              <a:rPr lang="tr-TR" dirty="0" smtClean="0"/>
              <a:t>12 haftada 1 enjeksiyon</a:t>
            </a:r>
          </a:p>
          <a:p>
            <a:r>
              <a:rPr lang="tr-TR" dirty="0" err="1" smtClean="0"/>
              <a:t>Postpartum</a:t>
            </a:r>
            <a:r>
              <a:rPr lang="tr-TR" dirty="0" smtClean="0"/>
              <a:t> </a:t>
            </a:r>
          </a:p>
          <a:p>
            <a:pPr marL="457200" lvl="1" indent="0">
              <a:buNone/>
            </a:pPr>
            <a:r>
              <a:rPr lang="tr-TR" dirty="0" smtClean="0"/>
              <a:t>Emziriyorsa 6 </a:t>
            </a:r>
            <a:r>
              <a:rPr lang="tr-TR" dirty="0" err="1" smtClean="0"/>
              <a:t>hf</a:t>
            </a:r>
            <a:r>
              <a:rPr lang="tr-TR" dirty="0" smtClean="0"/>
              <a:t> sonra</a:t>
            </a:r>
          </a:p>
          <a:p>
            <a:pPr marL="457200" lvl="1" indent="0">
              <a:buNone/>
            </a:pPr>
            <a:r>
              <a:rPr lang="tr-TR" dirty="0" smtClean="0"/>
              <a:t>Emzirmiyorsa 3-4 hafta sonra  enjeksiyon yapılabilir</a:t>
            </a:r>
          </a:p>
          <a:p>
            <a:r>
              <a:rPr lang="tr-TR" dirty="0" smtClean="0"/>
              <a:t>Bırakıldığında geri dönüş GEÇ	(10ay)</a:t>
            </a:r>
            <a:endParaRPr lang="tr-TR" dirty="0"/>
          </a:p>
        </p:txBody>
      </p:sp>
      <p:pic>
        <p:nvPicPr>
          <p:cNvPr id="4" name="Resim 3"/>
          <p:cNvPicPr>
            <a:picLocks noChangeAspect="1"/>
          </p:cNvPicPr>
          <p:nvPr/>
        </p:nvPicPr>
        <p:blipFill>
          <a:blip r:embed="rId3"/>
          <a:stretch>
            <a:fillRect/>
          </a:stretch>
        </p:blipFill>
        <p:spPr>
          <a:xfrm>
            <a:off x="9425023" y="2588385"/>
            <a:ext cx="2569265" cy="2082041"/>
          </a:xfrm>
          <a:prstGeom prst="rect">
            <a:avLst/>
          </a:prstGeom>
        </p:spPr>
      </p:pic>
      <p:pic>
        <p:nvPicPr>
          <p:cNvPr id="5" name="Resim 4"/>
          <p:cNvPicPr>
            <a:picLocks noChangeAspect="1"/>
          </p:cNvPicPr>
          <p:nvPr/>
        </p:nvPicPr>
        <p:blipFill>
          <a:blip r:embed="rId4"/>
          <a:stretch>
            <a:fillRect/>
          </a:stretch>
        </p:blipFill>
        <p:spPr>
          <a:xfrm>
            <a:off x="9472234" y="261500"/>
            <a:ext cx="2719766" cy="1564125"/>
          </a:xfrm>
          <a:prstGeom prst="rect">
            <a:avLst/>
          </a:prstGeom>
        </p:spPr>
      </p:pic>
      <p:pic>
        <p:nvPicPr>
          <p:cNvPr id="6" name="Resim 5"/>
          <p:cNvPicPr>
            <a:picLocks noChangeAspect="1"/>
          </p:cNvPicPr>
          <p:nvPr/>
        </p:nvPicPr>
        <p:blipFill>
          <a:blip r:embed="rId5"/>
          <a:stretch>
            <a:fillRect/>
          </a:stretch>
        </p:blipFill>
        <p:spPr>
          <a:xfrm>
            <a:off x="10021115" y="4989443"/>
            <a:ext cx="1332685" cy="1568461"/>
          </a:xfrm>
          <a:prstGeom prst="rect">
            <a:avLst/>
          </a:prstGeom>
        </p:spPr>
      </p:pic>
    </p:spTree>
    <p:extLst>
      <p:ext uri="{BB962C8B-B14F-4D97-AF65-F5344CB8AC3E}">
        <p14:creationId xmlns:p14="http://schemas.microsoft.com/office/powerpoint/2010/main" val="21711630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C</a:t>
            </a:r>
            <a:r>
              <a:rPr lang="tr-TR" dirty="0"/>
              <a:t>) </a:t>
            </a:r>
            <a:r>
              <a:rPr lang="tr-TR" dirty="0" err="1"/>
              <a:t>İmplantlar</a:t>
            </a:r>
            <a:r>
              <a:rPr lang="tr-TR" dirty="0"/>
              <a:t> :</a:t>
            </a:r>
            <a:br>
              <a:rPr lang="tr-TR" dirty="0"/>
            </a:br>
            <a:endParaRPr lang="tr-TR" dirty="0"/>
          </a:p>
        </p:txBody>
      </p:sp>
      <p:sp>
        <p:nvSpPr>
          <p:cNvPr id="3" name="İçerik Yer Tutucusu 2"/>
          <p:cNvSpPr>
            <a:spLocks noGrp="1"/>
          </p:cNvSpPr>
          <p:nvPr>
            <p:ph idx="1"/>
          </p:nvPr>
        </p:nvSpPr>
        <p:spPr/>
        <p:txBody>
          <a:bodyPr/>
          <a:lstStyle/>
          <a:p>
            <a:r>
              <a:rPr lang="tr-TR" dirty="0" err="1" smtClean="0"/>
              <a:t>Subdermal</a:t>
            </a:r>
            <a:r>
              <a:rPr lang="tr-TR" dirty="0" smtClean="0"/>
              <a:t> yerleştirilir.</a:t>
            </a:r>
          </a:p>
          <a:p>
            <a:r>
              <a:rPr lang="tr-TR" dirty="0" err="1" smtClean="0"/>
              <a:t>Siklüsün</a:t>
            </a:r>
            <a:r>
              <a:rPr lang="tr-TR" dirty="0" smtClean="0"/>
              <a:t> ilk 5 günü uygulanabilir.</a:t>
            </a:r>
          </a:p>
          <a:p>
            <a:r>
              <a:rPr lang="tr-TR" dirty="0" smtClean="0"/>
              <a:t>6-28. günlerde uygulandığında 7 gün ek yöntem</a:t>
            </a:r>
          </a:p>
          <a:p>
            <a:r>
              <a:rPr lang="tr-TR" dirty="0" smtClean="0"/>
              <a:t>Yenileme süresi preparata göre değişmekte</a:t>
            </a:r>
          </a:p>
          <a:p>
            <a:pPr marL="457200" lvl="1" indent="0">
              <a:buNone/>
            </a:pPr>
            <a:r>
              <a:rPr lang="tr-TR" dirty="0" smtClean="0"/>
              <a:t>-</a:t>
            </a:r>
            <a:r>
              <a:rPr lang="tr-TR" dirty="0" err="1" smtClean="0"/>
              <a:t>levonorgestrel</a:t>
            </a:r>
            <a:r>
              <a:rPr lang="tr-TR" dirty="0" smtClean="0"/>
              <a:t> 5 yıl </a:t>
            </a:r>
          </a:p>
          <a:p>
            <a:pPr marL="457200" lvl="1" indent="0">
              <a:buNone/>
            </a:pPr>
            <a:r>
              <a:rPr lang="tr-TR" dirty="0"/>
              <a:t> </a:t>
            </a:r>
            <a:r>
              <a:rPr lang="tr-TR" dirty="0" smtClean="0"/>
              <a:t>-</a:t>
            </a:r>
            <a:r>
              <a:rPr lang="tr-TR" dirty="0" err="1" smtClean="0"/>
              <a:t>etonogestrel</a:t>
            </a:r>
            <a:r>
              <a:rPr lang="tr-TR" dirty="0" smtClean="0"/>
              <a:t>   3 yıl </a:t>
            </a:r>
          </a:p>
          <a:p>
            <a:r>
              <a:rPr lang="tr-TR" dirty="0" smtClean="0"/>
              <a:t>Uygun maliyet ve yüksek etki</a:t>
            </a:r>
          </a:p>
          <a:p>
            <a:r>
              <a:rPr lang="tr-TR" dirty="0" smtClean="0"/>
              <a:t>3 ay sonra geri dönüş </a:t>
            </a:r>
            <a:endParaRPr lang="tr-TR" dirty="0"/>
          </a:p>
        </p:txBody>
      </p:sp>
      <p:pic>
        <p:nvPicPr>
          <p:cNvPr id="4" name="Resim 3"/>
          <p:cNvPicPr>
            <a:picLocks noChangeAspect="1"/>
          </p:cNvPicPr>
          <p:nvPr/>
        </p:nvPicPr>
        <p:blipFill>
          <a:blip r:embed="rId3"/>
          <a:stretch>
            <a:fillRect/>
          </a:stretch>
        </p:blipFill>
        <p:spPr>
          <a:xfrm>
            <a:off x="9740348" y="4194313"/>
            <a:ext cx="2292626" cy="2117587"/>
          </a:xfrm>
          <a:prstGeom prst="rect">
            <a:avLst/>
          </a:prstGeom>
        </p:spPr>
      </p:pic>
      <p:pic>
        <p:nvPicPr>
          <p:cNvPr id="5" name="Resim 4"/>
          <p:cNvPicPr>
            <a:picLocks noChangeAspect="1"/>
          </p:cNvPicPr>
          <p:nvPr/>
        </p:nvPicPr>
        <p:blipFill>
          <a:blip r:embed="rId4"/>
          <a:stretch>
            <a:fillRect/>
          </a:stretch>
        </p:blipFill>
        <p:spPr>
          <a:xfrm>
            <a:off x="9220200" y="439216"/>
            <a:ext cx="2133600" cy="2133600"/>
          </a:xfrm>
          <a:prstGeom prst="rect">
            <a:avLst/>
          </a:prstGeom>
        </p:spPr>
      </p:pic>
      <p:pic>
        <p:nvPicPr>
          <p:cNvPr id="6" name="Resim 5"/>
          <p:cNvPicPr>
            <a:picLocks noChangeAspect="1"/>
          </p:cNvPicPr>
          <p:nvPr/>
        </p:nvPicPr>
        <p:blipFill>
          <a:blip r:embed="rId5"/>
          <a:stretch>
            <a:fillRect/>
          </a:stretch>
        </p:blipFill>
        <p:spPr>
          <a:xfrm>
            <a:off x="6210326" y="4194313"/>
            <a:ext cx="3009874" cy="1936969"/>
          </a:xfrm>
          <a:prstGeom prst="rect">
            <a:avLst/>
          </a:prstGeom>
        </p:spPr>
      </p:pic>
    </p:spTree>
    <p:extLst>
      <p:ext uri="{BB962C8B-B14F-4D97-AF65-F5344CB8AC3E}">
        <p14:creationId xmlns:p14="http://schemas.microsoft.com/office/powerpoint/2010/main" val="19297090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r="42596"/>
          <a:stretch/>
        </p:blipFill>
        <p:spPr>
          <a:xfrm>
            <a:off x="159440" y="82297"/>
            <a:ext cx="3644464" cy="6496216"/>
          </a:xfrm>
          <a:prstGeom prst="rect">
            <a:avLst/>
          </a:prstGeom>
        </p:spPr>
      </p:pic>
      <p:pic>
        <p:nvPicPr>
          <p:cNvPr id="6" name="Resim 5"/>
          <p:cNvPicPr>
            <a:picLocks noChangeAspect="1"/>
          </p:cNvPicPr>
          <p:nvPr/>
        </p:nvPicPr>
        <p:blipFill rotWithShape="1">
          <a:blip r:embed="rId3"/>
          <a:srcRect r="42279"/>
          <a:stretch/>
        </p:blipFill>
        <p:spPr>
          <a:xfrm>
            <a:off x="3803904" y="130005"/>
            <a:ext cx="3666745" cy="6400799"/>
          </a:xfrm>
          <a:prstGeom prst="rect">
            <a:avLst/>
          </a:prstGeom>
        </p:spPr>
      </p:pic>
      <p:pic>
        <p:nvPicPr>
          <p:cNvPr id="7" name="Resim 6"/>
          <p:cNvPicPr>
            <a:picLocks noChangeAspect="1"/>
          </p:cNvPicPr>
          <p:nvPr/>
        </p:nvPicPr>
        <p:blipFill rotWithShape="1">
          <a:blip r:embed="rId4"/>
          <a:srcRect l="1" r="42678"/>
          <a:stretch/>
        </p:blipFill>
        <p:spPr>
          <a:xfrm>
            <a:off x="7571232" y="164594"/>
            <a:ext cx="4288535" cy="6413920"/>
          </a:xfrm>
          <a:prstGeom prst="rect">
            <a:avLst/>
          </a:prstGeom>
          <a:noFill/>
        </p:spPr>
      </p:pic>
      <p:sp>
        <p:nvSpPr>
          <p:cNvPr id="2" name="Oval 1"/>
          <p:cNvSpPr/>
          <p:nvPr/>
        </p:nvSpPr>
        <p:spPr>
          <a:xfrm>
            <a:off x="6446520" y="1773936"/>
            <a:ext cx="292608" cy="27432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p:cNvSpPr/>
          <p:nvPr/>
        </p:nvSpPr>
        <p:spPr>
          <a:xfrm>
            <a:off x="10744200" y="5404104"/>
            <a:ext cx="228600" cy="438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680816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srcRect r="41849"/>
          <a:stretch/>
        </p:blipFill>
        <p:spPr>
          <a:xfrm>
            <a:off x="173736" y="298173"/>
            <a:ext cx="3721608" cy="6420677"/>
          </a:xfrm>
          <a:prstGeom prst="rect">
            <a:avLst/>
          </a:prstGeom>
        </p:spPr>
      </p:pic>
      <p:pic>
        <p:nvPicPr>
          <p:cNvPr id="3" name="Resim 2"/>
          <p:cNvPicPr>
            <a:picLocks noChangeAspect="1"/>
          </p:cNvPicPr>
          <p:nvPr/>
        </p:nvPicPr>
        <p:blipFill rotWithShape="1">
          <a:blip r:embed="rId4"/>
          <a:srcRect r="41626"/>
          <a:stretch/>
        </p:blipFill>
        <p:spPr>
          <a:xfrm>
            <a:off x="3895344" y="298175"/>
            <a:ext cx="4005072" cy="6420676"/>
          </a:xfrm>
          <a:prstGeom prst="rect">
            <a:avLst/>
          </a:prstGeom>
          <a:noFill/>
          <a:ln>
            <a:solidFill>
              <a:schemeClr val="bg1"/>
            </a:solidFill>
          </a:ln>
        </p:spPr>
      </p:pic>
      <p:pic>
        <p:nvPicPr>
          <p:cNvPr id="4" name="Resim 3"/>
          <p:cNvPicPr>
            <a:picLocks noChangeAspect="1"/>
          </p:cNvPicPr>
          <p:nvPr/>
        </p:nvPicPr>
        <p:blipFill rotWithShape="1">
          <a:blip r:embed="rId5"/>
          <a:srcRect r="42373"/>
          <a:stretch/>
        </p:blipFill>
        <p:spPr>
          <a:xfrm>
            <a:off x="7900416" y="298174"/>
            <a:ext cx="3712463" cy="6420677"/>
          </a:xfrm>
          <a:prstGeom prst="rect">
            <a:avLst/>
          </a:prstGeom>
        </p:spPr>
      </p:pic>
      <p:sp>
        <p:nvSpPr>
          <p:cNvPr id="5" name="Oval 4"/>
          <p:cNvSpPr/>
          <p:nvPr/>
        </p:nvSpPr>
        <p:spPr>
          <a:xfrm>
            <a:off x="2798064" y="5394960"/>
            <a:ext cx="292608" cy="603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5856732" y="2002536"/>
            <a:ext cx="1915668" cy="246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99297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r="42158"/>
          <a:stretch/>
        </p:blipFill>
        <p:spPr>
          <a:xfrm>
            <a:off x="0" y="278296"/>
            <a:ext cx="3739896" cy="6162262"/>
          </a:xfrm>
          <a:prstGeom prst="rect">
            <a:avLst/>
          </a:prstGeom>
        </p:spPr>
      </p:pic>
      <p:pic>
        <p:nvPicPr>
          <p:cNvPr id="5" name="Resim 4"/>
          <p:cNvPicPr>
            <a:picLocks noChangeAspect="1"/>
          </p:cNvPicPr>
          <p:nvPr/>
        </p:nvPicPr>
        <p:blipFill rotWithShape="1">
          <a:blip r:embed="rId3"/>
          <a:srcRect r="42217"/>
          <a:stretch/>
        </p:blipFill>
        <p:spPr>
          <a:xfrm>
            <a:off x="3803904" y="278296"/>
            <a:ext cx="3794759" cy="6162262"/>
          </a:xfrm>
          <a:prstGeom prst="rect">
            <a:avLst/>
          </a:prstGeom>
        </p:spPr>
      </p:pic>
      <p:pic>
        <p:nvPicPr>
          <p:cNvPr id="6" name="Resim 5"/>
          <p:cNvPicPr>
            <a:picLocks noChangeAspect="1"/>
          </p:cNvPicPr>
          <p:nvPr/>
        </p:nvPicPr>
        <p:blipFill rotWithShape="1">
          <a:blip r:embed="rId4"/>
          <a:srcRect r="42365"/>
          <a:stretch/>
        </p:blipFill>
        <p:spPr>
          <a:xfrm>
            <a:off x="7717537" y="278296"/>
            <a:ext cx="3977640" cy="6162262"/>
          </a:xfrm>
          <a:prstGeom prst="rect">
            <a:avLst/>
          </a:prstGeom>
        </p:spPr>
      </p:pic>
      <p:sp>
        <p:nvSpPr>
          <p:cNvPr id="2" name="Oval 1"/>
          <p:cNvSpPr/>
          <p:nvPr/>
        </p:nvSpPr>
        <p:spPr>
          <a:xfrm>
            <a:off x="2276856" y="2834640"/>
            <a:ext cx="146304"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p:cNvSpPr/>
          <p:nvPr/>
        </p:nvSpPr>
        <p:spPr>
          <a:xfrm>
            <a:off x="2907792" y="2834640"/>
            <a:ext cx="128016"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3520440" y="2834640"/>
            <a:ext cx="11887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5596128" y="5449824"/>
            <a:ext cx="200253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948959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 t="1072" r="43029"/>
          <a:stretch/>
        </p:blipFill>
        <p:spPr>
          <a:xfrm>
            <a:off x="1" y="329184"/>
            <a:ext cx="3383279" cy="6528816"/>
          </a:xfrm>
          <a:prstGeom prst="rect">
            <a:avLst/>
          </a:prstGeom>
        </p:spPr>
      </p:pic>
      <p:pic>
        <p:nvPicPr>
          <p:cNvPr id="3" name="Resim 2"/>
          <p:cNvPicPr>
            <a:picLocks noChangeAspect="1"/>
          </p:cNvPicPr>
          <p:nvPr/>
        </p:nvPicPr>
        <p:blipFill rotWithShape="1">
          <a:blip r:embed="rId3"/>
          <a:srcRect t="1072" r="42182"/>
          <a:stretch/>
        </p:blipFill>
        <p:spPr>
          <a:xfrm>
            <a:off x="3776473" y="329184"/>
            <a:ext cx="3886200" cy="6528816"/>
          </a:xfrm>
          <a:prstGeom prst="rect">
            <a:avLst/>
          </a:prstGeom>
        </p:spPr>
      </p:pic>
      <p:pic>
        <p:nvPicPr>
          <p:cNvPr id="4" name="Resim 3"/>
          <p:cNvPicPr>
            <a:picLocks noChangeAspect="1"/>
          </p:cNvPicPr>
          <p:nvPr/>
        </p:nvPicPr>
        <p:blipFill rotWithShape="1">
          <a:blip r:embed="rId4"/>
          <a:srcRect t="1072" r="42245"/>
          <a:stretch/>
        </p:blipFill>
        <p:spPr>
          <a:xfrm>
            <a:off x="7863840" y="329184"/>
            <a:ext cx="3886200" cy="6528816"/>
          </a:xfrm>
          <a:prstGeom prst="rect">
            <a:avLst/>
          </a:prstGeom>
        </p:spPr>
      </p:pic>
      <p:sp>
        <p:nvSpPr>
          <p:cNvPr id="5" name="Oval 4"/>
          <p:cNvSpPr/>
          <p:nvPr/>
        </p:nvSpPr>
        <p:spPr>
          <a:xfrm>
            <a:off x="6547104" y="5971032"/>
            <a:ext cx="274320" cy="8138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9509760" y="6245352"/>
            <a:ext cx="2340864" cy="5394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15275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r="41921"/>
          <a:stretch/>
        </p:blipFill>
        <p:spPr>
          <a:xfrm>
            <a:off x="238125" y="198783"/>
            <a:ext cx="3520059" cy="6142381"/>
          </a:xfrm>
          <a:prstGeom prst="rect">
            <a:avLst/>
          </a:prstGeom>
        </p:spPr>
      </p:pic>
      <p:pic>
        <p:nvPicPr>
          <p:cNvPr id="3" name="Resim 2"/>
          <p:cNvPicPr>
            <a:picLocks noChangeAspect="1"/>
          </p:cNvPicPr>
          <p:nvPr/>
        </p:nvPicPr>
        <p:blipFill rotWithShape="1">
          <a:blip r:embed="rId3"/>
          <a:srcRect r="42470"/>
          <a:stretch/>
        </p:blipFill>
        <p:spPr>
          <a:xfrm>
            <a:off x="3995928" y="198783"/>
            <a:ext cx="4023359" cy="6221895"/>
          </a:xfrm>
          <a:prstGeom prst="rect">
            <a:avLst/>
          </a:prstGeom>
        </p:spPr>
      </p:pic>
      <p:pic>
        <p:nvPicPr>
          <p:cNvPr id="5" name="Resim 4"/>
          <p:cNvPicPr>
            <a:picLocks noChangeAspect="1"/>
          </p:cNvPicPr>
          <p:nvPr/>
        </p:nvPicPr>
        <p:blipFill rotWithShape="1">
          <a:blip r:embed="rId4"/>
          <a:srcRect r="42357"/>
          <a:stretch/>
        </p:blipFill>
        <p:spPr>
          <a:xfrm>
            <a:off x="8202168" y="198783"/>
            <a:ext cx="3291840" cy="6142381"/>
          </a:xfrm>
          <a:prstGeom prst="rect">
            <a:avLst/>
          </a:prstGeom>
        </p:spPr>
      </p:pic>
      <p:sp>
        <p:nvSpPr>
          <p:cNvPr id="4" name="Oval 3"/>
          <p:cNvSpPr/>
          <p:nvPr/>
        </p:nvSpPr>
        <p:spPr>
          <a:xfrm>
            <a:off x="6181344" y="4032504"/>
            <a:ext cx="338328" cy="384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9930384" y="3749040"/>
            <a:ext cx="329184" cy="2834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916856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3-Rahim içi araç (RİA)</a:t>
            </a:r>
            <a:endParaRPr lang="tr-TR" dirty="0"/>
          </a:p>
        </p:txBody>
      </p:sp>
      <p:sp>
        <p:nvSpPr>
          <p:cNvPr id="3" name="İçerik Yer Tutucusu 2"/>
          <p:cNvSpPr>
            <a:spLocks noGrp="1"/>
          </p:cNvSpPr>
          <p:nvPr>
            <p:ph idx="1"/>
          </p:nvPr>
        </p:nvSpPr>
        <p:spPr/>
        <p:txBody>
          <a:bodyPr/>
          <a:lstStyle/>
          <a:p>
            <a:r>
              <a:rPr lang="tr-TR" dirty="0" smtClean="0"/>
              <a:t>Oldukça güvenli ,etkili ve yaygın kullanılan bir yöntem</a:t>
            </a:r>
          </a:p>
          <a:p>
            <a:r>
              <a:rPr lang="tr-TR" dirty="0" smtClean="0"/>
              <a:t>Hormonlu ve </a:t>
            </a:r>
            <a:r>
              <a:rPr lang="tr-TR" dirty="0"/>
              <a:t>h</a:t>
            </a:r>
            <a:r>
              <a:rPr lang="tr-TR" dirty="0" smtClean="0"/>
              <a:t>ormonlu olmayan iki tür var</a:t>
            </a:r>
          </a:p>
          <a:p>
            <a:r>
              <a:rPr lang="tr-TR" dirty="0"/>
              <a:t>Hormonlu </a:t>
            </a:r>
            <a:r>
              <a:rPr lang="tr-TR" dirty="0" smtClean="0"/>
              <a:t>RİA →  </a:t>
            </a:r>
            <a:r>
              <a:rPr lang="tr-TR" dirty="0" err="1" smtClean="0"/>
              <a:t>progestasert</a:t>
            </a:r>
            <a:r>
              <a:rPr lang="tr-TR" dirty="0" smtClean="0"/>
              <a:t> </a:t>
            </a:r>
            <a:r>
              <a:rPr lang="tr-TR" dirty="0"/>
              <a:t>veya </a:t>
            </a:r>
            <a:r>
              <a:rPr lang="tr-TR" dirty="0" err="1" smtClean="0"/>
              <a:t>levonorgestrol</a:t>
            </a:r>
            <a:endParaRPr lang="tr-TR" dirty="0" smtClean="0"/>
          </a:p>
          <a:p>
            <a:r>
              <a:rPr lang="tr-TR" dirty="0"/>
              <a:t>Hormonlu </a:t>
            </a:r>
            <a:r>
              <a:rPr lang="tr-TR" dirty="0" err="1"/>
              <a:t>olmayan</a:t>
            </a:r>
            <a:r>
              <a:rPr lang="tr-TR" dirty="0" err="1" smtClean="0"/>
              <a:t>→çelik</a:t>
            </a:r>
            <a:r>
              <a:rPr lang="tr-TR" dirty="0" smtClean="0"/>
              <a:t> yada polietilen veya bakır</a:t>
            </a:r>
          </a:p>
          <a:p>
            <a:r>
              <a:rPr lang="tr-TR" dirty="0"/>
              <a:t>Bakırlı </a:t>
            </a:r>
            <a:r>
              <a:rPr lang="tr-TR" dirty="0" err="1"/>
              <a:t>RİA’lar</a:t>
            </a:r>
            <a:r>
              <a:rPr lang="tr-TR" dirty="0"/>
              <a:t> direkt olarak spermlerin üzerine </a:t>
            </a:r>
            <a:r>
              <a:rPr lang="tr-TR" dirty="0" smtClean="0"/>
              <a:t>etki ile spermlerin </a:t>
            </a:r>
            <a:r>
              <a:rPr lang="tr-TR" dirty="0"/>
              <a:t>üst </a:t>
            </a:r>
            <a:r>
              <a:rPr lang="tr-TR" dirty="0" err="1"/>
              <a:t>genital</a:t>
            </a:r>
            <a:r>
              <a:rPr lang="tr-TR" dirty="0"/>
              <a:t> yollara ulaşmasına ve </a:t>
            </a:r>
            <a:r>
              <a:rPr lang="tr-TR" dirty="0" err="1"/>
              <a:t>fertilizasyona</a:t>
            </a:r>
            <a:r>
              <a:rPr lang="tr-TR" dirty="0"/>
              <a:t> engel </a:t>
            </a:r>
            <a:r>
              <a:rPr lang="tr-TR" dirty="0" smtClean="0"/>
              <a:t>olur</a:t>
            </a:r>
          </a:p>
          <a:p>
            <a:r>
              <a:rPr lang="tr-TR" dirty="0" smtClean="0"/>
              <a:t> </a:t>
            </a:r>
            <a:r>
              <a:rPr lang="tr-TR" dirty="0"/>
              <a:t>Hormonlu </a:t>
            </a:r>
            <a:r>
              <a:rPr lang="tr-TR" dirty="0" err="1"/>
              <a:t>RİA’lar</a:t>
            </a:r>
            <a:r>
              <a:rPr lang="tr-TR" dirty="0"/>
              <a:t> </a:t>
            </a:r>
            <a:r>
              <a:rPr lang="tr-TR" dirty="0" err="1" smtClean="0"/>
              <a:t>endometriyal</a:t>
            </a:r>
            <a:r>
              <a:rPr lang="tr-TR" dirty="0" smtClean="0"/>
              <a:t> </a:t>
            </a:r>
            <a:r>
              <a:rPr lang="tr-TR" dirty="0" err="1"/>
              <a:t>proliferasyonu</a:t>
            </a:r>
            <a:r>
              <a:rPr lang="tr-TR" dirty="0"/>
              <a:t> engeller, </a:t>
            </a:r>
            <a:r>
              <a:rPr lang="tr-TR" dirty="0" err="1"/>
              <a:t>servikal</a:t>
            </a:r>
            <a:r>
              <a:rPr lang="tr-TR" dirty="0"/>
              <a:t> mukusu </a:t>
            </a:r>
            <a:r>
              <a:rPr lang="tr-TR" dirty="0" smtClean="0"/>
              <a:t>kalınlaştırır </a:t>
            </a:r>
          </a:p>
          <a:p>
            <a:endParaRPr lang="tr-TR" dirty="0" smtClean="0"/>
          </a:p>
        </p:txBody>
      </p:sp>
      <p:pic>
        <p:nvPicPr>
          <p:cNvPr id="4" name="Resim 3"/>
          <p:cNvPicPr>
            <a:picLocks noChangeAspect="1"/>
          </p:cNvPicPr>
          <p:nvPr/>
        </p:nvPicPr>
        <p:blipFill>
          <a:blip r:embed="rId3"/>
          <a:stretch>
            <a:fillRect/>
          </a:stretch>
        </p:blipFill>
        <p:spPr>
          <a:xfrm>
            <a:off x="6505159" y="86277"/>
            <a:ext cx="5150127" cy="1604412"/>
          </a:xfrm>
          <a:prstGeom prst="rect">
            <a:avLst/>
          </a:prstGeom>
        </p:spPr>
      </p:pic>
      <p:pic>
        <p:nvPicPr>
          <p:cNvPr id="5" name="Resim 4"/>
          <p:cNvPicPr>
            <a:picLocks noChangeAspect="1"/>
          </p:cNvPicPr>
          <p:nvPr/>
        </p:nvPicPr>
        <p:blipFill>
          <a:blip r:embed="rId4"/>
          <a:stretch>
            <a:fillRect/>
          </a:stretch>
        </p:blipFill>
        <p:spPr>
          <a:xfrm>
            <a:off x="9247118" y="1690688"/>
            <a:ext cx="2762250" cy="1657350"/>
          </a:xfrm>
          <a:prstGeom prst="rect">
            <a:avLst/>
          </a:prstGeom>
        </p:spPr>
      </p:pic>
    </p:spTree>
    <p:extLst>
      <p:ext uri="{BB962C8B-B14F-4D97-AF65-F5344CB8AC3E}">
        <p14:creationId xmlns:p14="http://schemas.microsoft.com/office/powerpoint/2010/main" val="36992051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RİA</a:t>
            </a:r>
            <a:endParaRPr lang="tr-TR" dirty="0"/>
          </a:p>
        </p:txBody>
      </p:sp>
      <p:sp>
        <p:nvSpPr>
          <p:cNvPr id="3" name="İçerik Yer Tutucusu 2"/>
          <p:cNvSpPr>
            <a:spLocks noGrp="1"/>
          </p:cNvSpPr>
          <p:nvPr>
            <p:ph idx="1"/>
          </p:nvPr>
        </p:nvSpPr>
        <p:spPr/>
        <p:txBody>
          <a:bodyPr/>
          <a:lstStyle/>
          <a:p>
            <a:r>
              <a:rPr lang="tr-TR" dirty="0" smtClean="0"/>
              <a:t>Tercihen </a:t>
            </a:r>
            <a:r>
              <a:rPr lang="tr-TR" dirty="0" err="1" smtClean="0"/>
              <a:t>siklusun</a:t>
            </a:r>
            <a:r>
              <a:rPr lang="tr-TR" dirty="0" smtClean="0"/>
              <a:t> ilk 7 günü takılır ve çıkarılır</a:t>
            </a:r>
          </a:p>
          <a:p>
            <a:r>
              <a:rPr lang="tr-TR" dirty="0" smtClean="0"/>
              <a:t>Diğer günlerde de takılabilir ancak ilk 7 gün ek yöntem (gebelik ekarte edilmeli)</a:t>
            </a:r>
          </a:p>
          <a:p>
            <a:r>
              <a:rPr lang="tr-TR" dirty="0" smtClean="0"/>
              <a:t>Etki hemen başlar ve istendiği zaman </a:t>
            </a:r>
            <a:r>
              <a:rPr lang="tr-TR" dirty="0" err="1" smtClean="0"/>
              <a:t>koitus</a:t>
            </a:r>
            <a:r>
              <a:rPr lang="tr-TR" dirty="0" smtClean="0"/>
              <a:t> yapılabilir</a:t>
            </a:r>
          </a:p>
          <a:p>
            <a:r>
              <a:rPr lang="tr-TR" dirty="0"/>
              <a:t>Korunmasız ilişkiden sonra 5 güne kadar yerleştirildiğinde, bakır RİA </a:t>
            </a:r>
            <a:r>
              <a:rPr lang="tr-TR" u="sng" dirty="0"/>
              <a:t>en etkili </a:t>
            </a:r>
            <a:r>
              <a:rPr lang="tr-TR" dirty="0"/>
              <a:t>acil </a:t>
            </a:r>
            <a:r>
              <a:rPr lang="tr-TR" dirty="0" err="1" smtClean="0"/>
              <a:t>kontrasepsiyon</a:t>
            </a:r>
            <a:r>
              <a:rPr lang="tr-TR" dirty="0" smtClean="0"/>
              <a:t> </a:t>
            </a:r>
            <a:r>
              <a:rPr lang="tr-TR" dirty="0"/>
              <a:t>aracı olarak kabul edilir</a:t>
            </a:r>
          </a:p>
        </p:txBody>
      </p:sp>
      <p:pic>
        <p:nvPicPr>
          <p:cNvPr id="4" name="Resim 3"/>
          <p:cNvPicPr>
            <a:picLocks noChangeAspect="1"/>
          </p:cNvPicPr>
          <p:nvPr/>
        </p:nvPicPr>
        <p:blipFill>
          <a:blip r:embed="rId3"/>
          <a:stretch>
            <a:fillRect/>
          </a:stretch>
        </p:blipFill>
        <p:spPr>
          <a:xfrm>
            <a:off x="6350874" y="4691269"/>
            <a:ext cx="5334462" cy="1987827"/>
          </a:xfrm>
          <a:prstGeom prst="rect">
            <a:avLst/>
          </a:prstGeom>
        </p:spPr>
      </p:pic>
    </p:spTree>
    <p:extLst>
      <p:ext uri="{BB962C8B-B14F-4D97-AF65-F5344CB8AC3E}">
        <p14:creationId xmlns:p14="http://schemas.microsoft.com/office/powerpoint/2010/main" val="33570306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RİA</a:t>
            </a:r>
            <a:endParaRPr lang="tr-TR" dirty="0"/>
          </a:p>
        </p:txBody>
      </p:sp>
      <p:sp>
        <p:nvSpPr>
          <p:cNvPr id="5" name="Metin Yer Tutucusu 4"/>
          <p:cNvSpPr>
            <a:spLocks noGrp="1"/>
          </p:cNvSpPr>
          <p:nvPr>
            <p:ph type="body" idx="1"/>
          </p:nvPr>
        </p:nvSpPr>
        <p:spPr/>
        <p:txBody>
          <a:bodyPr/>
          <a:lstStyle/>
          <a:p>
            <a:r>
              <a:rPr lang="tr-TR" dirty="0" smtClean="0"/>
              <a:t>OLUMLU YÖNLER</a:t>
            </a:r>
            <a:endParaRPr lang="tr-TR" dirty="0"/>
          </a:p>
        </p:txBody>
      </p:sp>
      <p:sp>
        <p:nvSpPr>
          <p:cNvPr id="6" name="İçerik Yer Tutucusu 5"/>
          <p:cNvSpPr>
            <a:spLocks noGrp="1"/>
          </p:cNvSpPr>
          <p:nvPr>
            <p:ph sz="half" idx="2"/>
          </p:nvPr>
        </p:nvSpPr>
        <p:spPr/>
        <p:txBody>
          <a:bodyPr/>
          <a:lstStyle/>
          <a:p>
            <a:r>
              <a:rPr lang="tr-TR" dirty="0" smtClean="0"/>
              <a:t>Etkili </a:t>
            </a:r>
            <a:r>
              <a:rPr lang="tr-TR" dirty="0"/>
              <a:t>ve güvenli bir </a:t>
            </a:r>
            <a:r>
              <a:rPr lang="tr-TR" dirty="0" smtClean="0"/>
              <a:t>yöntem.</a:t>
            </a:r>
            <a:endParaRPr lang="tr-TR" dirty="0"/>
          </a:p>
          <a:p>
            <a:r>
              <a:rPr lang="tr-TR" dirty="0" smtClean="0"/>
              <a:t> </a:t>
            </a:r>
            <a:r>
              <a:rPr lang="tr-TR" dirty="0"/>
              <a:t>Cinsel ilişkiden </a:t>
            </a:r>
            <a:r>
              <a:rPr lang="tr-TR" dirty="0" smtClean="0"/>
              <a:t>bağımsız</a:t>
            </a:r>
            <a:endParaRPr lang="tr-TR" dirty="0"/>
          </a:p>
          <a:p>
            <a:r>
              <a:rPr lang="tr-TR" dirty="0" smtClean="0"/>
              <a:t> </a:t>
            </a:r>
            <a:r>
              <a:rPr lang="tr-TR" dirty="0"/>
              <a:t>Emzirmeye engel </a:t>
            </a:r>
            <a:r>
              <a:rPr lang="tr-TR" dirty="0" smtClean="0"/>
              <a:t>değil</a:t>
            </a:r>
            <a:endParaRPr lang="tr-TR" dirty="0"/>
          </a:p>
          <a:p>
            <a:r>
              <a:rPr lang="tr-TR" dirty="0"/>
              <a:t>B</a:t>
            </a:r>
            <a:r>
              <a:rPr lang="tr-TR" dirty="0" smtClean="0"/>
              <a:t>ırakıldıktan </a:t>
            </a:r>
            <a:r>
              <a:rPr lang="tr-TR" dirty="0"/>
              <a:t>sonra doğurganlık hemen geri döner.</a:t>
            </a:r>
          </a:p>
          <a:p>
            <a:r>
              <a:rPr lang="tr-TR" dirty="0" smtClean="0"/>
              <a:t>Ekonomiktir</a:t>
            </a:r>
            <a:r>
              <a:rPr lang="tr-TR" dirty="0"/>
              <a:t>, uzun </a:t>
            </a:r>
            <a:r>
              <a:rPr lang="tr-TR" dirty="0" smtClean="0"/>
              <a:t>etkili</a:t>
            </a:r>
            <a:endParaRPr lang="tr-TR" dirty="0"/>
          </a:p>
          <a:p>
            <a:endParaRPr lang="tr-TR" dirty="0"/>
          </a:p>
        </p:txBody>
      </p:sp>
      <p:sp>
        <p:nvSpPr>
          <p:cNvPr id="7" name="Metin Yer Tutucusu 6"/>
          <p:cNvSpPr>
            <a:spLocks noGrp="1"/>
          </p:cNvSpPr>
          <p:nvPr>
            <p:ph type="body" sz="quarter" idx="3"/>
          </p:nvPr>
        </p:nvSpPr>
        <p:spPr/>
        <p:txBody>
          <a:bodyPr/>
          <a:lstStyle/>
          <a:p>
            <a:r>
              <a:rPr lang="tr-TR" dirty="0" smtClean="0"/>
              <a:t>OLUMSUZ YÖNLER</a:t>
            </a:r>
            <a:endParaRPr lang="tr-TR" dirty="0"/>
          </a:p>
        </p:txBody>
      </p:sp>
      <p:sp>
        <p:nvSpPr>
          <p:cNvPr id="8" name="İçerik Yer Tutucusu 7"/>
          <p:cNvSpPr>
            <a:spLocks noGrp="1"/>
          </p:cNvSpPr>
          <p:nvPr>
            <p:ph sz="quarter" idx="4"/>
          </p:nvPr>
        </p:nvSpPr>
        <p:spPr/>
        <p:txBody>
          <a:bodyPr>
            <a:normAutofit/>
          </a:bodyPr>
          <a:lstStyle/>
          <a:p>
            <a:r>
              <a:rPr lang="tr-TR" dirty="0" smtClean="0"/>
              <a:t> </a:t>
            </a:r>
            <a:r>
              <a:rPr lang="tr-TR" dirty="0"/>
              <a:t>Özellikle bakırlı </a:t>
            </a:r>
            <a:r>
              <a:rPr lang="tr-TR" dirty="0" err="1"/>
              <a:t>RİA’lar</a:t>
            </a:r>
            <a:r>
              <a:rPr lang="tr-TR" dirty="0"/>
              <a:t> </a:t>
            </a:r>
            <a:r>
              <a:rPr lang="tr-TR" dirty="0" smtClean="0"/>
              <a:t>ilk </a:t>
            </a:r>
            <a:r>
              <a:rPr lang="tr-TR" dirty="0"/>
              <a:t>3-6 ay içinde adet kanamasını </a:t>
            </a:r>
            <a:r>
              <a:rPr lang="tr-TR" dirty="0" smtClean="0"/>
              <a:t>artırabilir</a:t>
            </a:r>
            <a:endParaRPr lang="tr-TR" dirty="0"/>
          </a:p>
          <a:p>
            <a:r>
              <a:rPr lang="tr-TR" dirty="0" smtClean="0"/>
              <a:t>Adet </a:t>
            </a:r>
            <a:r>
              <a:rPr lang="tr-TR" dirty="0"/>
              <a:t>düzensizliği ve ara </a:t>
            </a:r>
            <a:r>
              <a:rPr lang="tr-TR" dirty="0" smtClean="0"/>
              <a:t>kanamalar</a:t>
            </a:r>
            <a:endParaRPr lang="tr-TR" dirty="0"/>
          </a:p>
          <a:p>
            <a:r>
              <a:rPr lang="tr-TR" dirty="0" smtClean="0"/>
              <a:t>Ağrı </a:t>
            </a:r>
            <a:endParaRPr lang="tr-TR" dirty="0"/>
          </a:p>
          <a:p>
            <a:r>
              <a:rPr lang="tr-TR" dirty="0" err="1" smtClean="0"/>
              <a:t>Vulvovajinal</a:t>
            </a:r>
            <a:r>
              <a:rPr lang="tr-TR" dirty="0" smtClean="0"/>
              <a:t> </a:t>
            </a:r>
            <a:r>
              <a:rPr lang="tr-TR" dirty="0"/>
              <a:t>enfeksiyonlara </a:t>
            </a:r>
            <a:r>
              <a:rPr lang="tr-TR" dirty="0" smtClean="0"/>
              <a:t>yatkınlık</a:t>
            </a:r>
            <a:endParaRPr lang="tr-TR" dirty="0"/>
          </a:p>
          <a:p>
            <a:r>
              <a:rPr lang="tr-TR" dirty="0" smtClean="0"/>
              <a:t> PIH riski </a:t>
            </a:r>
            <a:endParaRPr lang="tr-TR" dirty="0"/>
          </a:p>
          <a:p>
            <a:endParaRPr lang="tr-TR" dirty="0"/>
          </a:p>
        </p:txBody>
      </p:sp>
      <p:pic>
        <p:nvPicPr>
          <p:cNvPr id="2" name="Resim 1"/>
          <p:cNvPicPr>
            <a:picLocks noChangeAspect="1"/>
          </p:cNvPicPr>
          <p:nvPr/>
        </p:nvPicPr>
        <p:blipFill>
          <a:blip r:embed="rId3"/>
          <a:stretch>
            <a:fillRect/>
          </a:stretch>
        </p:blipFill>
        <p:spPr>
          <a:xfrm>
            <a:off x="9241321" y="365125"/>
            <a:ext cx="2495550" cy="1854200"/>
          </a:xfrm>
          <a:prstGeom prst="rect">
            <a:avLst/>
          </a:prstGeom>
        </p:spPr>
      </p:pic>
    </p:spTree>
    <p:extLst>
      <p:ext uri="{BB962C8B-B14F-4D97-AF65-F5344CB8AC3E}">
        <p14:creationId xmlns:p14="http://schemas.microsoft.com/office/powerpoint/2010/main" val="2196184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21998" y="576470"/>
            <a:ext cx="4945132" cy="5764695"/>
          </a:xfrm>
          <a:prstGeom prst="rect">
            <a:avLst/>
          </a:prstGeom>
        </p:spPr>
      </p:pic>
      <p:pic>
        <p:nvPicPr>
          <p:cNvPr id="5" name="Resim 4"/>
          <p:cNvPicPr>
            <a:picLocks noChangeAspect="1"/>
          </p:cNvPicPr>
          <p:nvPr/>
        </p:nvPicPr>
        <p:blipFill>
          <a:blip r:embed="rId3"/>
          <a:stretch>
            <a:fillRect/>
          </a:stretch>
        </p:blipFill>
        <p:spPr>
          <a:xfrm>
            <a:off x="6378851" y="217720"/>
            <a:ext cx="4841183" cy="3401063"/>
          </a:xfrm>
          <a:prstGeom prst="rect">
            <a:avLst/>
          </a:prstGeom>
        </p:spPr>
      </p:pic>
      <p:pic>
        <p:nvPicPr>
          <p:cNvPr id="6" name="Resim 5"/>
          <p:cNvPicPr>
            <a:picLocks noChangeAspect="1"/>
          </p:cNvPicPr>
          <p:nvPr/>
        </p:nvPicPr>
        <p:blipFill>
          <a:blip r:embed="rId4"/>
          <a:stretch>
            <a:fillRect/>
          </a:stretch>
        </p:blipFill>
        <p:spPr>
          <a:xfrm>
            <a:off x="6436414" y="3618783"/>
            <a:ext cx="4783619" cy="2705100"/>
          </a:xfrm>
          <a:prstGeom prst="rect">
            <a:avLst/>
          </a:prstGeom>
        </p:spPr>
      </p:pic>
    </p:spTree>
    <p:extLst>
      <p:ext uri="{BB962C8B-B14F-4D97-AF65-F5344CB8AC3E}">
        <p14:creationId xmlns:p14="http://schemas.microsoft.com/office/powerpoint/2010/main" val="22603554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stretch>
            <a:fillRect/>
          </a:stretch>
        </p:blipFill>
        <p:spPr>
          <a:xfrm>
            <a:off x="146304" y="238936"/>
            <a:ext cx="2552700" cy="6440556"/>
          </a:xfrm>
          <a:prstGeom prst="rect">
            <a:avLst/>
          </a:prstGeom>
        </p:spPr>
      </p:pic>
      <p:pic>
        <p:nvPicPr>
          <p:cNvPr id="9" name="Resim 8"/>
          <p:cNvPicPr>
            <a:picLocks noChangeAspect="1"/>
          </p:cNvPicPr>
          <p:nvPr/>
        </p:nvPicPr>
        <p:blipFill>
          <a:blip r:embed="rId4"/>
          <a:stretch>
            <a:fillRect/>
          </a:stretch>
        </p:blipFill>
        <p:spPr>
          <a:xfrm>
            <a:off x="5860773" y="357809"/>
            <a:ext cx="3082059" cy="6440556"/>
          </a:xfrm>
          <a:prstGeom prst="rect">
            <a:avLst/>
          </a:prstGeom>
        </p:spPr>
      </p:pic>
      <p:pic>
        <p:nvPicPr>
          <p:cNvPr id="10" name="Resim 9"/>
          <p:cNvPicPr>
            <a:picLocks noChangeAspect="1"/>
          </p:cNvPicPr>
          <p:nvPr/>
        </p:nvPicPr>
        <p:blipFill>
          <a:blip r:embed="rId5"/>
          <a:stretch>
            <a:fillRect/>
          </a:stretch>
        </p:blipFill>
        <p:spPr>
          <a:xfrm>
            <a:off x="9039224" y="382460"/>
            <a:ext cx="2948559" cy="6415906"/>
          </a:xfrm>
          <a:prstGeom prst="rect">
            <a:avLst/>
          </a:prstGeom>
        </p:spPr>
      </p:pic>
      <p:sp>
        <p:nvSpPr>
          <p:cNvPr id="2" name="Oval 1"/>
          <p:cNvSpPr/>
          <p:nvPr/>
        </p:nvSpPr>
        <p:spPr>
          <a:xfrm>
            <a:off x="1422654" y="2770632"/>
            <a:ext cx="1137666" cy="3108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6"/>
          <a:stretch>
            <a:fillRect/>
          </a:stretch>
        </p:blipFill>
        <p:spPr>
          <a:xfrm>
            <a:off x="3027351" y="238936"/>
            <a:ext cx="2505075" cy="6499993"/>
          </a:xfrm>
          <a:prstGeom prst="rect">
            <a:avLst/>
          </a:prstGeom>
        </p:spPr>
      </p:pic>
      <p:sp>
        <p:nvSpPr>
          <p:cNvPr id="4" name="Oval 3"/>
          <p:cNvSpPr/>
          <p:nvPr/>
        </p:nvSpPr>
        <p:spPr>
          <a:xfrm>
            <a:off x="4252686" y="6357257"/>
            <a:ext cx="1279740" cy="20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81766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250" r="3449"/>
          <a:stretch/>
        </p:blipFill>
        <p:spPr>
          <a:xfrm>
            <a:off x="219455" y="411480"/>
            <a:ext cx="2777391" cy="6078773"/>
          </a:xfrm>
          <a:prstGeom prst="rect">
            <a:avLst/>
          </a:prstGeom>
        </p:spPr>
      </p:pic>
      <p:pic>
        <p:nvPicPr>
          <p:cNvPr id="4" name="Resim 3"/>
          <p:cNvPicPr>
            <a:picLocks noChangeAspect="1"/>
          </p:cNvPicPr>
          <p:nvPr/>
        </p:nvPicPr>
        <p:blipFill rotWithShape="1">
          <a:blip r:embed="rId3"/>
          <a:srcRect l="2094" r="1584"/>
          <a:stretch/>
        </p:blipFill>
        <p:spPr>
          <a:xfrm>
            <a:off x="6080760" y="411479"/>
            <a:ext cx="2758706" cy="6078772"/>
          </a:xfrm>
          <a:prstGeom prst="rect">
            <a:avLst/>
          </a:prstGeom>
        </p:spPr>
      </p:pic>
      <p:pic>
        <p:nvPicPr>
          <p:cNvPr id="5" name="Resim 4"/>
          <p:cNvPicPr>
            <a:picLocks noChangeAspect="1"/>
          </p:cNvPicPr>
          <p:nvPr/>
        </p:nvPicPr>
        <p:blipFill>
          <a:blip r:embed="rId4"/>
          <a:stretch>
            <a:fillRect/>
          </a:stretch>
        </p:blipFill>
        <p:spPr>
          <a:xfrm>
            <a:off x="9055727" y="411482"/>
            <a:ext cx="2989183" cy="6078771"/>
          </a:xfrm>
          <a:prstGeom prst="rect">
            <a:avLst/>
          </a:prstGeom>
        </p:spPr>
      </p:pic>
      <p:pic>
        <p:nvPicPr>
          <p:cNvPr id="6" name="Resim 5"/>
          <p:cNvPicPr>
            <a:picLocks noChangeAspect="1"/>
          </p:cNvPicPr>
          <p:nvPr/>
        </p:nvPicPr>
        <p:blipFill rotWithShape="1">
          <a:blip r:embed="rId5"/>
          <a:srcRect t="1258"/>
          <a:stretch/>
        </p:blipFill>
        <p:spPr>
          <a:xfrm>
            <a:off x="2941982" y="411481"/>
            <a:ext cx="2964759" cy="6078772"/>
          </a:xfrm>
          <a:prstGeom prst="rect">
            <a:avLst/>
          </a:prstGeom>
        </p:spPr>
      </p:pic>
      <p:sp>
        <p:nvSpPr>
          <p:cNvPr id="3" name="Oval 2"/>
          <p:cNvSpPr/>
          <p:nvPr/>
        </p:nvSpPr>
        <p:spPr>
          <a:xfrm>
            <a:off x="2542032" y="1965960"/>
            <a:ext cx="292608" cy="210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5566410" y="1509486"/>
            <a:ext cx="249174" cy="191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10568607" y="1700784"/>
            <a:ext cx="276177" cy="192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11359134" y="1700784"/>
            <a:ext cx="283464" cy="192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10634472" y="4507992"/>
            <a:ext cx="210312" cy="173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11359134" y="4507992"/>
            <a:ext cx="217170" cy="173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p:nvSpPr>
        <p:spPr>
          <a:xfrm>
            <a:off x="10568606" y="6245352"/>
            <a:ext cx="358474" cy="173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11359134" y="6245352"/>
            <a:ext cx="217170" cy="173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684126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srcRect r="3240"/>
          <a:stretch/>
        </p:blipFill>
        <p:spPr>
          <a:xfrm>
            <a:off x="109728" y="265177"/>
            <a:ext cx="2615185" cy="6097108"/>
          </a:xfrm>
          <a:prstGeom prst="rect">
            <a:avLst/>
          </a:prstGeom>
        </p:spPr>
      </p:pic>
      <p:pic>
        <p:nvPicPr>
          <p:cNvPr id="3" name="Resim 2"/>
          <p:cNvPicPr>
            <a:picLocks noChangeAspect="1"/>
          </p:cNvPicPr>
          <p:nvPr/>
        </p:nvPicPr>
        <p:blipFill>
          <a:blip r:embed="rId4"/>
          <a:stretch>
            <a:fillRect/>
          </a:stretch>
        </p:blipFill>
        <p:spPr>
          <a:xfrm>
            <a:off x="2816352" y="265177"/>
            <a:ext cx="2772132" cy="6206645"/>
          </a:xfrm>
          <a:prstGeom prst="rect">
            <a:avLst/>
          </a:prstGeom>
        </p:spPr>
      </p:pic>
      <p:pic>
        <p:nvPicPr>
          <p:cNvPr id="4" name="Resim 3"/>
          <p:cNvPicPr>
            <a:picLocks noChangeAspect="1"/>
          </p:cNvPicPr>
          <p:nvPr/>
        </p:nvPicPr>
        <p:blipFill>
          <a:blip r:embed="rId5"/>
          <a:stretch>
            <a:fillRect/>
          </a:stretch>
        </p:blipFill>
        <p:spPr>
          <a:xfrm>
            <a:off x="5669280" y="265177"/>
            <a:ext cx="2926413" cy="6178070"/>
          </a:xfrm>
          <a:prstGeom prst="rect">
            <a:avLst/>
          </a:prstGeom>
        </p:spPr>
      </p:pic>
      <p:pic>
        <p:nvPicPr>
          <p:cNvPr id="5" name="Resim 4"/>
          <p:cNvPicPr>
            <a:picLocks noChangeAspect="1"/>
          </p:cNvPicPr>
          <p:nvPr/>
        </p:nvPicPr>
        <p:blipFill>
          <a:blip r:embed="rId6"/>
          <a:stretch>
            <a:fillRect/>
          </a:stretch>
        </p:blipFill>
        <p:spPr>
          <a:xfrm>
            <a:off x="8686800" y="265178"/>
            <a:ext cx="3273552" cy="6178070"/>
          </a:xfrm>
          <a:prstGeom prst="rect">
            <a:avLst/>
          </a:prstGeom>
        </p:spPr>
      </p:pic>
      <p:sp>
        <p:nvSpPr>
          <p:cNvPr id="6" name="Oval 5"/>
          <p:cNvSpPr/>
          <p:nvPr/>
        </p:nvSpPr>
        <p:spPr>
          <a:xfrm>
            <a:off x="1481328" y="1435608"/>
            <a:ext cx="219456" cy="155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2167128" y="1435608"/>
            <a:ext cx="219456" cy="155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1481328" y="4855464"/>
            <a:ext cx="219456" cy="173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2167128" y="4855464"/>
            <a:ext cx="219456" cy="173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4279392" y="1435608"/>
            <a:ext cx="164592" cy="155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4946904" y="1435608"/>
            <a:ext cx="228600" cy="155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7223760" y="6199632"/>
            <a:ext cx="192024" cy="243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7946136" y="6199632"/>
            <a:ext cx="210312" cy="243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98565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035"/>
          <a:stretch/>
        </p:blipFill>
        <p:spPr>
          <a:xfrm>
            <a:off x="1235971" y="874643"/>
            <a:ext cx="4111281" cy="5363610"/>
          </a:xfrm>
          <a:prstGeom prst="rect">
            <a:avLst/>
          </a:prstGeom>
        </p:spPr>
      </p:pic>
      <p:pic>
        <p:nvPicPr>
          <p:cNvPr id="3" name="Resim 2"/>
          <p:cNvPicPr>
            <a:picLocks noChangeAspect="1"/>
          </p:cNvPicPr>
          <p:nvPr/>
        </p:nvPicPr>
        <p:blipFill>
          <a:blip r:embed="rId3"/>
          <a:stretch>
            <a:fillRect/>
          </a:stretch>
        </p:blipFill>
        <p:spPr>
          <a:xfrm>
            <a:off x="6341165" y="874643"/>
            <a:ext cx="4114799" cy="5210175"/>
          </a:xfrm>
          <a:prstGeom prst="rect">
            <a:avLst/>
          </a:prstGeom>
        </p:spPr>
      </p:pic>
      <p:sp>
        <p:nvSpPr>
          <p:cNvPr id="4" name="Oval 3"/>
          <p:cNvSpPr/>
          <p:nvPr/>
        </p:nvSpPr>
        <p:spPr>
          <a:xfrm>
            <a:off x="4782312" y="2633472"/>
            <a:ext cx="283464" cy="265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4782312" y="3273552"/>
            <a:ext cx="283464" cy="557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616105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smtClean="0"/>
              <a:t>4-Bariyer Yöntemler</a:t>
            </a:r>
            <a:endParaRPr lang="tr-TR" dirty="0"/>
          </a:p>
        </p:txBody>
      </p:sp>
      <p:sp>
        <p:nvSpPr>
          <p:cNvPr id="8" name="İçerik Yer Tutucusu 7"/>
          <p:cNvSpPr>
            <a:spLocks noGrp="1"/>
          </p:cNvSpPr>
          <p:nvPr>
            <p:ph idx="1"/>
          </p:nvPr>
        </p:nvSpPr>
        <p:spPr/>
        <p:txBody>
          <a:bodyPr>
            <a:normAutofit lnSpcReduction="10000"/>
          </a:bodyPr>
          <a:lstStyle/>
          <a:p>
            <a:pPr marL="0" indent="0">
              <a:buNone/>
            </a:pPr>
            <a:r>
              <a:rPr lang="tr-TR" dirty="0" smtClean="0"/>
              <a:t>a)Kondom:</a:t>
            </a:r>
          </a:p>
          <a:p>
            <a:r>
              <a:rPr lang="tr-TR" dirty="0" smtClean="0"/>
              <a:t>Gebeliği önlemenin yanında </a:t>
            </a:r>
            <a:r>
              <a:rPr lang="tr-TR" dirty="0" err="1" smtClean="0"/>
              <a:t>CYBH’ye</a:t>
            </a:r>
            <a:r>
              <a:rPr lang="tr-TR" dirty="0" smtClean="0"/>
              <a:t> karşı koruma</a:t>
            </a:r>
          </a:p>
          <a:p>
            <a:r>
              <a:rPr lang="tr-TR" dirty="0" smtClean="0"/>
              <a:t>Erkek kondomu:</a:t>
            </a:r>
          </a:p>
          <a:p>
            <a:pPr marL="457200" lvl="1" indent="0">
              <a:buNone/>
            </a:pPr>
            <a:r>
              <a:rPr lang="tr-TR" dirty="0" smtClean="0"/>
              <a:t>-Lateks ya da </a:t>
            </a:r>
            <a:r>
              <a:rPr lang="tr-TR" dirty="0" err="1" smtClean="0"/>
              <a:t>poliüretran</a:t>
            </a:r>
            <a:endParaRPr lang="tr-TR" dirty="0" smtClean="0"/>
          </a:p>
          <a:p>
            <a:pPr marL="457200" lvl="1" indent="0">
              <a:buNone/>
            </a:pPr>
            <a:r>
              <a:rPr lang="tr-TR" dirty="0" smtClean="0"/>
              <a:t>-</a:t>
            </a:r>
            <a:r>
              <a:rPr lang="tr-TR" dirty="0" err="1" smtClean="0"/>
              <a:t>Ucuz,kolay</a:t>
            </a:r>
            <a:r>
              <a:rPr lang="tr-TR" dirty="0" smtClean="0"/>
              <a:t> </a:t>
            </a:r>
            <a:r>
              <a:rPr lang="tr-TR" dirty="0" err="1" smtClean="0"/>
              <a:t>bulunan,güvenli</a:t>
            </a:r>
            <a:r>
              <a:rPr lang="tr-TR" dirty="0" smtClean="0"/>
              <a:t> yöntem</a:t>
            </a:r>
          </a:p>
          <a:p>
            <a:pPr marL="457200" lvl="1" indent="0">
              <a:buNone/>
            </a:pPr>
            <a:r>
              <a:rPr lang="tr-TR" dirty="0" smtClean="0"/>
              <a:t> -Doğru kullanıldığında başarı oranı %98</a:t>
            </a:r>
          </a:p>
          <a:p>
            <a:r>
              <a:rPr lang="tr-TR" dirty="0" smtClean="0"/>
              <a:t>Kadın kondomu:</a:t>
            </a:r>
          </a:p>
          <a:p>
            <a:pPr marL="457200" lvl="1" indent="0">
              <a:buNone/>
            </a:pPr>
            <a:r>
              <a:rPr lang="tr-TR" dirty="0" smtClean="0"/>
              <a:t>-Poliüretan halka şeklinde kılıf</a:t>
            </a:r>
          </a:p>
          <a:p>
            <a:pPr marL="457200" lvl="1" indent="0">
              <a:buNone/>
            </a:pPr>
            <a:r>
              <a:rPr lang="tr-TR" dirty="0" smtClean="0"/>
              <a:t>-</a:t>
            </a:r>
            <a:r>
              <a:rPr lang="tr-TR" dirty="0" err="1" smtClean="0"/>
              <a:t>Serviks</a:t>
            </a:r>
            <a:r>
              <a:rPr lang="tr-TR" dirty="0" smtClean="0"/>
              <a:t> </a:t>
            </a:r>
            <a:r>
              <a:rPr lang="tr-TR" dirty="0" err="1" smtClean="0"/>
              <a:t>ca</a:t>
            </a:r>
            <a:r>
              <a:rPr lang="tr-TR" dirty="0" smtClean="0"/>
              <a:t> ya karşı koruyucu etki</a:t>
            </a:r>
          </a:p>
          <a:p>
            <a:pPr marL="457200" lvl="1" indent="0">
              <a:buNone/>
            </a:pPr>
            <a:r>
              <a:rPr lang="tr-TR" dirty="0" smtClean="0"/>
              <a:t>-Lateks alerjisi olanlar için uygun </a:t>
            </a:r>
          </a:p>
          <a:p>
            <a:pPr marL="457200" lvl="1" indent="0">
              <a:buNone/>
            </a:pPr>
            <a:r>
              <a:rPr lang="tr-TR" dirty="0" smtClean="0"/>
              <a:t>-Takması </a:t>
            </a:r>
            <a:r>
              <a:rPr lang="tr-TR" dirty="0" err="1" smtClean="0"/>
              <a:t>zor,erkek</a:t>
            </a:r>
            <a:r>
              <a:rPr lang="tr-TR" dirty="0" smtClean="0"/>
              <a:t> kondomuna göre pahalı </a:t>
            </a:r>
            <a:endParaRPr lang="tr-TR" dirty="0"/>
          </a:p>
        </p:txBody>
      </p:sp>
      <p:pic>
        <p:nvPicPr>
          <p:cNvPr id="9" name="Resim 8"/>
          <p:cNvPicPr>
            <a:picLocks noChangeAspect="1"/>
          </p:cNvPicPr>
          <p:nvPr/>
        </p:nvPicPr>
        <p:blipFill>
          <a:blip r:embed="rId3"/>
          <a:stretch>
            <a:fillRect/>
          </a:stretch>
        </p:blipFill>
        <p:spPr>
          <a:xfrm>
            <a:off x="8601075" y="2334419"/>
            <a:ext cx="2752725" cy="1666875"/>
          </a:xfrm>
          <a:prstGeom prst="rect">
            <a:avLst/>
          </a:prstGeom>
        </p:spPr>
      </p:pic>
      <p:pic>
        <p:nvPicPr>
          <p:cNvPr id="10" name="Resim 9"/>
          <p:cNvPicPr>
            <a:picLocks noChangeAspect="1"/>
          </p:cNvPicPr>
          <p:nvPr/>
        </p:nvPicPr>
        <p:blipFill>
          <a:blip r:embed="rId4"/>
          <a:stretch>
            <a:fillRect/>
          </a:stretch>
        </p:blipFill>
        <p:spPr>
          <a:xfrm>
            <a:off x="8443912" y="4217591"/>
            <a:ext cx="2619375" cy="1743075"/>
          </a:xfrm>
          <a:prstGeom prst="rect">
            <a:avLst/>
          </a:prstGeom>
        </p:spPr>
      </p:pic>
    </p:spTree>
    <p:extLst>
      <p:ext uri="{BB962C8B-B14F-4D97-AF65-F5344CB8AC3E}">
        <p14:creationId xmlns:p14="http://schemas.microsoft.com/office/powerpoint/2010/main" val="38973868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b)Diyafram </a:t>
            </a:r>
            <a:endParaRPr lang="tr-TR" dirty="0"/>
          </a:p>
        </p:txBody>
      </p:sp>
      <p:sp>
        <p:nvSpPr>
          <p:cNvPr id="3" name="İçerik Yer Tutucusu 2"/>
          <p:cNvSpPr>
            <a:spLocks noGrp="1"/>
          </p:cNvSpPr>
          <p:nvPr>
            <p:ph idx="1"/>
          </p:nvPr>
        </p:nvSpPr>
        <p:spPr/>
        <p:txBody>
          <a:bodyPr/>
          <a:lstStyle/>
          <a:p>
            <a:r>
              <a:rPr lang="tr-TR" dirty="0" smtClean="0"/>
              <a:t>Kauçuk ya da silikondan yapılmış </a:t>
            </a:r>
          </a:p>
          <a:p>
            <a:r>
              <a:rPr lang="tr-TR" dirty="0" smtClean="0"/>
              <a:t>Kubbe kısmına </a:t>
            </a:r>
            <a:r>
              <a:rPr lang="tr-TR" dirty="0" err="1" smtClean="0"/>
              <a:t>spermisit</a:t>
            </a:r>
            <a:r>
              <a:rPr lang="tr-TR" dirty="0" smtClean="0"/>
              <a:t> konularak uygulanır</a:t>
            </a:r>
          </a:p>
          <a:p>
            <a:r>
              <a:rPr lang="tr-TR" dirty="0" err="1" smtClean="0"/>
              <a:t>Koitus</a:t>
            </a:r>
            <a:r>
              <a:rPr lang="tr-TR" dirty="0" smtClean="0"/>
              <a:t> dan sonra min. 6 saat kalması </a:t>
            </a:r>
            <a:r>
              <a:rPr lang="tr-TR" dirty="0" err="1" smtClean="0"/>
              <a:t>gerekır</a:t>
            </a:r>
            <a:endParaRPr lang="tr-TR" dirty="0" smtClean="0"/>
          </a:p>
          <a:p>
            <a:r>
              <a:rPr lang="tr-TR" dirty="0" smtClean="0"/>
              <a:t>Takmayı öğrenmek zaman alır</a:t>
            </a:r>
          </a:p>
          <a:p>
            <a:r>
              <a:rPr lang="tr-TR" dirty="0" err="1" smtClean="0"/>
              <a:t>Spermisid</a:t>
            </a:r>
            <a:r>
              <a:rPr lang="tr-TR" dirty="0" smtClean="0"/>
              <a:t> maliyeti arttırır</a:t>
            </a:r>
          </a:p>
        </p:txBody>
      </p:sp>
      <p:pic>
        <p:nvPicPr>
          <p:cNvPr id="4" name="Resim 3"/>
          <p:cNvPicPr>
            <a:picLocks noChangeAspect="1"/>
          </p:cNvPicPr>
          <p:nvPr/>
        </p:nvPicPr>
        <p:blipFill rotWithShape="1">
          <a:blip r:embed="rId3"/>
          <a:srcRect t="4668" b="-4668"/>
          <a:stretch/>
        </p:blipFill>
        <p:spPr>
          <a:xfrm>
            <a:off x="5784574" y="3876260"/>
            <a:ext cx="4893365" cy="2554909"/>
          </a:xfrm>
          <a:prstGeom prst="rect">
            <a:avLst/>
          </a:prstGeom>
        </p:spPr>
      </p:pic>
    </p:spTree>
    <p:extLst>
      <p:ext uri="{BB962C8B-B14F-4D97-AF65-F5344CB8AC3E}">
        <p14:creationId xmlns:p14="http://schemas.microsoft.com/office/powerpoint/2010/main" val="20892039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a:t>
            </a:r>
            <a:r>
              <a:rPr lang="tr-TR" dirty="0" err="1" smtClean="0"/>
              <a:t>Servikal</a:t>
            </a:r>
            <a:r>
              <a:rPr lang="tr-TR" dirty="0" smtClean="0"/>
              <a:t> başlık</a:t>
            </a:r>
            <a:endParaRPr lang="tr-TR" dirty="0"/>
          </a:p>
        </p:txBody>
      </p:sp>
      <p:sp>
        <p:nvSpPr>
          <p:cNvPr id="3" name="İçerik Yer Tutucusu 2"/>
          <p:cNvSpPr>
            <a:spLocks noGrp="1"/>
          </p:cNvSpPr>
          <p:nvPr>
            <p:ph idx="1"/>
          </p:nvPr>
        </p:nvSpPr>
        <p:spPr/>
        <p:txBody>
          <a:bodyPr/>
          <a:lstStyle/>
          <a:p>
            <a:r>
              <a:rPr lang="tr-TR" dirty="0" err="1" smtClean="0"/>
              <a:t>Sert,yüksek</a:t>
            </a:r>
            <a:r>
              <a:rPr lang="tr-TR" dirty="0" smtClean="0"/>
              <a:t> </a:t>
            </a:r>
            <a:r>
              <a:rPr lang="tr-TR" dirty="0" err="1" smtClean="0"/>
              <a:t>kıbbeli,daha</a:t>
            </a:r>
            <a:r>
              <a:rPr lang="tr-TR" dirty="0" smtClean="0"/>
              <a:t> küçük bir tür diyafram</a:t>
            </a:r>
          </a:p>
          <a:p>
            <a:r>
              <a:rPr lang="tr-TR" dirty="0" smtClean="0"/>
              <a:t>Diyafram kullanmayanlarda tercih </a:t>
            </a:r>
          </a:p>
          <a:p>
            <a:r>
              <a:rPr lang="tr-TR" dirty="0" smtClean="0"/>
              <a:t>Kubbe kısmına </a:t>
            </a:r>
            <a:r>
              <a:rPr lang="tr-TR" dirty="0" err="1" smtClean="0"/>
              <a:t>spermisit</a:t>
            </a:r>
            <a:r>
              <a:rPr lang="tr-TR" dirty="0" smtClean="0"/>
              <a:t> konularak uygulama</a:t>
            </a:r>
          </a:p>
          <a:p>
            <a:r>
              <a:rPr lang="tr-TR" dirty="0" smtClean="0"/>
              <a:t>Düzenli kullanımda ilk yılda %26 gebelik ihtimali</a:t>
            </a:r>
            <a:endParaRPr lang="tr-TR" dirty="0"/>
          </a:p>
        </p:txBody>
      </p:sp>
      <p:pic>
        <p:nvPicPr>
          <p:cNvPr id="4" name="Resim 3"/>
          <p:cNvPicPr>
            <a:picLocks noChangeAspect="1"/>
          </p:cNvPicPr>
          <p:nvPr/>
        </p:nvPicPr>
        <p:blipFill>
          <a:blip r:embed="rId3"/>
          <a:stretch>
            <a:fillRect/>
          </a:stretch>
        </p:blipFill>
        <p:spPr>
          <a:xfrm>
            <a:off x="9223513" y="4452730"/>
            <a:ext cx="1749287" cy="1724233"/>
          </a:xfrm>
          <a:prstGeom prst="rect">
            <a:avLst/>
          </a:prstGeom>
        </p:spPr>
      </p:pic>
    </p:spTree>
    <p:extLst>
      <p:ext uri="{BB962C8B-B14F-4D97-AF65-F5344CB8AC3E}">
        <p14:creationId xmlns:p14="http://schemas.microsoft.com/office/powerpoint/2010/main" val="23469732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a:t>
            </a:r>
            <a:r>
              <a:rPr lang="tr-TR" dirty="0" err="1" smtClean="0"/>
              <a:t>Spermisit</a:t>
            </a:r>
            <a:r>
              <a:rPr lang="tr-TR" dirty="0" smtClean="0"/>
              <a:t> </a:t>
            </a:r>
            <a:endParaRPr lang="tr-TR" dirty="0"/>
          </a:p>
        </p:txBody>
      </p:sp>
      <p:sp>
        <p:nvSpPr>
          <p:cNvPr id="3" name="İçerik Yer Tutucusu 2"/>
          <p:cNvSpPr>
            <a:spLocks noGrp="1"/>
          </p:cNvSpPr>
          <p:nvPr>
            <p:ph idx="1"/>
          </p:nvPr>
        </p:nvSpPr>
        <p:spPr/>
        <p:txBody>
          <a:bodyPr>
            <a:normAutofit/>
          </a:bodyPr>
          <a:lstStyle/>
          <a:p>
            <a:r>
              <a:rPr lang="tr-TR" dirty="0" err="1" smtClean="0"/>
              <a:t>Motiliteli</a:t>
            </a:r>
            <a:r>
              <a:rPr lang="tr-TR" dirty="0" smtClean="0"/>
              <a:t> azaltan kimyasallar</a:t>
            </a:r>
          </a:p>
          <a:p>
            <a:r>
              <a:rPr lang="tr-TR" dirty="0"/>
              <a:t>Nonoxynol-9 en yaygın olarak kullanılır</a:t>
            </a:r>
            <a:endParaRPr lang="tr-TR" dirty="0" smtClean="0"/>
          </a:p>
          <a:p>
            <a:r>
              <a:rPr lang="tr-TR" dirty="0" smtClean="0"/>
              <a:t>Köpüren </a:t>
            </a:r>
            <a:r>
              <a:rPr lang="tr-TR" dirty="0" err="1" smtClean="0"/>
              <a:t>tb</a:t>
            </a:r>
            <a:r>
              <a:rPr lang="tr-TR" dirty="0" smtClean="0"/>
              <a:t>, </a:t>
            </a:r>
            <a:r>
              <a:rPr lang="tr-TR" dirty="0" err="1" smtClean="0"/>
              <a:t>ovül</a:t>
            </a:r>
            <a:r>
              <a:rPr lang="tr-TR" dirty="0" smtClean="0"/>
              <a:t>, jel, fitil gibi türleri</a:t>
            </a:r>
          </a:p>
          <a:p>
            <a:r>
              <a:rPr lang="tr-TR" dirty="0" smtClean="0"/>
              <a:t>Diyafram yada kondomla birlikte artmış </a:t>
            </a:r>
            <a:r>
              <a:rPr lang="tr-TR" dirty="0" err="1" smtClean="0"/>
              <a:t>kontraseptif</a:t>
            </a:r>
            <a:r>
              <a:rPr lang="tr-TR" dirty="0" smtClean="0"/>
              <a:t> etkinlik</a:t>
            </a:r>
          </a:p>
          <a:p>
            <a:r>
              <a:rPr lang="tr-TR" dirty="0" smtClean="0"/>
              <a:t>Sistemik etki yok </a:t>
            </a:r>
          </a:p>
          <a:p>
            <a:r>
              <a:rPr lang="tr-TR" dirty="0" smtClean="0"/>
              <a:t>Kayganlaştırıcı etki nedeniyle vajinal kuruluğa olumlu etki</a:t>
            </a:r>
          </a:p>
          <a:p>
            <a:r>
              <a:rPr lang="tr-TR" dirty="0" err="1" smtClean="0"/>
              <a:t>İrritasyon</a:t>
            </a:r>
            <a:r>
              <a:rPr lang="tr-TR" dirty="0" smtClean="0"/>
              <a:t> veya yanma olumsuz etki</a:t>
            </a:r>
          </a:p>
          <a:p>
            <a:r>
              <a:rPr lang="tr-TR" u="sng" dirty="0" smtClean="0"/>
              <a:t>En az </a:t>
            </a:r>
            <a:r>
              <a:rPr lang="tr-TR" dirty="0" smtClean="0"/>
              <a:t>etkili yöntemlerden biri (düzenli kullanımda %16 gebelik / ilk yıl)</a:t>
            </a:r>
            <a:endParaRPr lang="tr-TR" dirty="0"/>
          </a:p>
        </p:txBody>
      </p:sp>
      <p:pic>
        <p:nvPicPr>
          <p:cNvPr id="4" name="Resim 3"/>
          <p:cNvPicPr>
            <a:picLocks noChangeAspect="1"/>
          </p:cNvPicPr>
          <p:nvPr/>
        </p:nvPicPr>
        <p:blipFill>
          <a:blip r:embed="rId3"/>
          <a:stretch>
            <a:fillRect/>
          </a:stretch>
        </p:blipFill>
        <p:spPr>
          <a:xfrm>
            <a:off x="8309113" y="495887"/>
            <a:ext cx="2500035" cy="2524539"/>
          </a:xfrm>
          <a:prstGeom prst="rect">
            <a:avLst/>
          </a:prstGeom>
        </p:spPr>
      </p:pic>
    </p:spTree>
    <p:extLst>
      <p:ext uri="{BB962C8B-B14F-4D97-AF65-F5344CB8AC3E}">
        <p14:creationId xmlns:p14="http://schemas.microsoft.com/office/powerpoint/2010/main" val="30645356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6833" y="139148"/>
            <a:ext cx="2764734" cy="6718852"/>
          </a:xfrm>
          <a:prstGeom prst="rect">
            <a:avLst/>
          </a:prstGeom>
        </p:spPr>
      </p:pic>
      <p:pic>
        <p:nvPicPr>
          <p:cNvPr id="3" name="Resim 2"/>
          <p:cNvPicPr>
            <a:picLocks noChangeAspect="1"/>
          </p:cNvPicPr>
          <p:nvPr/>
        </p:nvPicPr>
        <p:blipFill>
          <a:blip r:embed="rId3"/>
          <a:stretch>
            <a:fillRect/>
          </a:stretch>
        </p:blipFill>
        <p:spPr>
          <a:xfrm>
            <a:off x="2941567" y="139148"/>
            <a:ext cx="2901449" cy="6706524"/>
          </a:xfrm>
          <a:prstGeom prst="rect">
            <a:avLst/>
          </a:prstGeom>
        </p:spPr>
      </p:pic>
      <p:pic>
        <p:nvPicPr>
          <p:cNvPr id="4" name="Resim 3"/>
          <p:cNvPicPr>
            <a:picLocks noChangeAspect="1"/>
          </p:cNvPicPr>
          <p:nvPr/>
        </p:nvPicPr>
        <p:blipFill>
          <a:blip r:embed="rId4"/>
          <a:stretch>
            <a:fillRect/>
          </a:stretch>
        </p:blipFill>
        <p:spPr>
          <a:xfrm>
            <a:off x="5921650" y="139147"/>
            <a:ext cx="2874878" cy="6718851"/>
          </a:xfrm>
          <a:prstGeom prst="rect">
            <a:avLst/>
          </a:prstGeom>
        </p:spPr>
      </p:pic>
      <p:pic>
        <p:nvPicPr>
          <p:cNvPr id="5" name="Resim 4"/>
          <p:cNvPicPr>
            <a:picLocks noChangeAspect="1"/>
          </p:cNvPicPr>
          <p:nvPr/>
        </p:nvPicPr>
        <p:blipFill>
          <a:blip r:embed="rId5"/>
          <a:stretch>
            <a:fillRect/>
          </a:stretch>
        </p:blipFill>
        <p:spPr>
          <a:xfrm>
            <a:off x="8863632" y="139147"/>
            <a:ext cx="3105863" cy="6500191"/>
          </a:xfrm>
          <a:prstGeom prst="rect">
            <a:avLst/>
          </a:prstGeom>
        </p:spPr>
      </p:pic>
      <p:sp>
        <p:nvSpPr>
          <p:cNvPr id="6" name="Oval 5"/>
          <p:cNvSpPr/>
          <p:nvPr/>
        </p:nvSpPr>
        <p:spPr>
          <a:xfrm>
            <a:off x="1161288" y="2505456"/>
            <a:ext cx="1780279" cy="246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2523744" y="4828032"/>
            <a:ext cx="417823" cy="237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4224528" y="3273552"/>
            <a:ext cx="1618488" cy="402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376253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9728" y="137160"/>
            <a:ext cx="2840951" cy="6720840"/>
          </a:xfrm>
          <a:prstGeom prst="rect">
            <a:avLst/>
          </a:prstGeom>
        </p:spPr>
      </p:pic>
      <p:pic>
        <p:nvPicPr>
          <p:cNvPr id="3" name="Resim 2"/>
          <p:cNvPicPr>
            <a:picLocks noChangeAspect="1"/>
          </p:cNvPicPr>
          <p:nvPr/>
        </p:nvPicPr>
        <p:blipFill>
          <a:blip r:embed="rId3"/>
          <a:stretch>
            <a:fillRect/>
          </a:stretch>
        </p:blipFill>
        <p:spPr>
          <a:xfrm>
            <a:off x="3223798" y="137160"/>
            <a:ext cx="2524125" cy="6565391"/>
          </a:xfrm>
          <a:prstGeom prst="rect">
            <a:avLst/>
          </a:prstGeom>
        </p:spPr>
      </p:pic>
      <p:pic>
        <p:nvPicPr>
          <p:cNvPr id="6" name="Resim 5"/>
          <p:cNvPicPr>
            <a:picLocks noChangeAspect="1"/>
          </p:cNvPicPr>
          <p:nvPr/>
        </p:nvPicPr>
        <p:blipFill>
          <a:blip r:embed="rId4"/>
          <a:stretch>
            <a:fillRect/>
          </a:stretch>
        </p:blipFill>
        <p:spPr>
          <a:xfrm>
            <a:off x="6006754" y="137160"/>
            <a:ext cx="2552700" cy="6492239"/>
          </a:xfrm>
          <a:prstGeom prst="rect">
            <a:avLst/>
          </a:prstGeom>
        </p:spPr>
      </p:pic>
      <p:sp>
        <p:nvSpPr>
          <p:cNvPr id="7" name="Oval 6"/>
          <p:cNvSpPr/>
          <p:nvPr/>
        </p:nvSpPr>
        <p:spPr>
          <a:xfrm>
            <a:off x="8084457" y="1378857"/>
            <a:ext cx="478972" cy="4354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7590971" y="5370286"/>
            <a:ext cx="1088572" cy="1074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5"/>
          <a:stretch>
            <a:fillRect/>
          </a:stretch>
        </p:blipFill>
        <p:spPr>
          <a:xfrm>
            <a:off x="8968360" y="137159"/>
            <a:ext cx="2590800" cy="6492239"/>
          </a:xfrm>
          <a:prstGeom prst="rect">
            <a:avLst/>
          </a:prstGeom>
        </p:spPr>
      </p:pic>
      <p:sp>
        <p:nvSpPr>
          <p:cNvPr id="11" name="Oval 10"/>
          <p:cNvSpPr/>
          <p:nvPr/>
        </p:nvSpPr>
        <p:spPr>
          <a:xfrm>
            <a:off x="10653486" y="1378857"/>
            <a:ext cx="798285" cy="4354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11074400" y="3425371"/>
            <a:ext cx="48476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51713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73934"/>
            <a:ext cx="5476875" cy="6544918"/>
          </a:xfrm>
          <a:prstGeom prst="rect">
            <a:avLst/>
          </a:prstGeom>
        </p:spPr>
      </p:pic>
      <p:pic>
        <p:nvPicPr>
          <p:cNvPr id="3" name="Resim 2"/>
          <p:cNvPicPr>
            <a:picLocks noChangeAspect="1"/>
          </p:cNvPicPr>
          <p:nvPr/>
        </p:nvPicPr>
        <p:blipFill>
          <a:blip r:embed="rId3"/>
          <a:stretch>
            <a:fillRect/>
          </a:stretch>
        </p:blipFill>
        <p:spPr>
          <a:xfrm>
            <a:off x="6133478" y="297759"/>
            <a:ext cx="5610225" cy="4035702"/>
          </a:xfrm>
          <a:prstGeom prst="rect">
            <a:avLst/>
          </a:prstGeom>
        </p:spPr>
      </p:pic>
      <p:pic>
        <p:nvPicPr>
          <p:cNvPr id="4" name="Resim 3"/>
          <p:cNvPicPr>
            <a:picLocks noChangeAspect="1"/>
          </p:cNvPicPr>
          <p:nvPr/>
        </p:nvPicPr>
        <p:blipFill>
          <a:blip r:embed="rId4"/>
          <a:stretch>
            <a:fillRect/>
          </a:stretch>
        </p:blipFill>
        <p:spPr>
          <a:xfrm>
            <a:off x="6133478" y="4472609"/>
            <a:ext cx="5773601" cy="2385391"/>
          </a:xfrm>
          <a:prstGeom prst="rect">
            <a:avLst/>
          </a:prstGeom>
        </p:spPr>
      </p:pic>
    </p:spTree>
    <p:extLst>
      <p:ext uri="{BB962C8B-B14F-4D97-AF65-F5344CB8AC3E}">
        <p14:creationId xmlns:p14="http://schemas.microsoft.com/office/powerpoint/2010/main" val="42914320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5143" y="290286"/>
            <a:ext cx="3599543" cy="6130186"/>
          </a:xfrm>
          <a:prstGeom prst="rect">
            <a:avLst/>
          </a:prstGeom>
        </p:spPr>
      </p:pic>
      <p:pic>
        <p:nvPicPr>
          <p:cNvPr id="5" name="Resim 4"/>
          <p:cNvPicPr>
            <a:picLocks noChangeAspect="1"/>
          </p:cNvPicPr>
          <p:nvPr/>
        </p:nvPicPr>
        <p:blipFill>
          <a:blip r:embed="rId3"/>
          <a:stretch>
            <a:fillRect/>
          </a:stretch>
        </p:blipFill>
        <p:spPr>
          <a:xfrm>
            <a:off x="3904342" y="290286"/>
            <a:ext cx="3512457" cy="6130186"/>
          </a:xfrm>
          <a:prstGeom prst="rect">
            <a:avLst/>
          </a:prstGeom>
        </p:spPr>
      </p:pic>
      <p:pic>
        <p:nvPicPr>
          <p:cNvPr id="6" name="Resim 5"/>
          <p:cNvPicPr>
            <a:picLocks noChangeAspect="1"/>
          </p:cNvPicPr>
          <p:nvPr/>
        </p:nvPicPr>
        <p:blipFill rotWithShape="1">
          <a:blip r:embed="rId4"/>
          <a:srcRect r="660"/>
          <a:stretch/>
        </p:blipFill>
        <p:spPr>
          <a:xfrm>
            <a:off x="7445826" y="290286"/>
            <a:ext cx="4470401" cy="6130186"/>
          </a:xfrm>
          <a:prstGeom prst="rect">
            <a:avLst/>
          </a:prstGeom>
        </p:spPr>
      </p:pic>
      <p:sp>
        <p:nvSpPr>
          <p:cNvPr id="7" name="Oval 6"/>
          <p:cNvSpPr/>
          <p:nvPr/>
        </p:nvSpPr>
        <p:spPr>
          <a:xfrm>
            <a:off x="6008914" y="2496457"/>
            <a:ext cx="1407885" cy="4122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9608457" y="5718629"/>
            <a:ext cx="537029"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11277600" y="5820229"/>
            <a:ext cx="377371"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10363200" y="2496457"/>
            <a:ext cx="1582057" cy="4354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886111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5-Acil </a:t>
            </a:r>
            <a:r>
              <a:rPr lang="tr-TR" dirty="0" err="1" smtClean="0"/>
              <a:t>kontrasepsiyon</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Korunmasız </a:t>
            </a:r>
            <a:r>
              <a:rPr lang="tr-TR" dirty="0"/>
              <a:t>ya da </a:t>
            </a:r>
            <a:r>
              <a:rPr lang="tr-TR" dirty="0" smtClean="0"/>
              <a:t>yetersiz korunmanın olduğu </a:t>
            </a:r>
            <a:r>
              <a:rPr lang="tr-TR" dirty="0"/>
              <a:t>bir cinsel ilişkiden sonra, gebelik başlamadan </a:t>
            </a:r>
            <a:r>
              <a:rPr lang="tr-TR" dirty="0" smtClean="0"/>
              <a:t>uygulanan  yöntem</a:t>
            </a:r>
          </a:p>
          <a:p>
            <a:r>
              <a:rPr lang="tr-TR" dirty="0" smtClean="0"/>
              <a:t>KOK yada </a:t>
            </a:r>
            <a:r>
              <a:rPr lang="tr-TR" dirty="0" err="1" smtClean="0"/>
              <a:t>minihapların</a:t>
            </a:r>
            <a:r>
              <a:rPr lang="tr-TR" dirty="0" smtClean="0"/>
              <a:t> yüksek dozda uygulanmasıyla gerçekleştirilebilir.</a:t>
            </a:r>
          </a:p>
          <a:p>
            <a:r>
              <a:rPr lang="tr-TR" dirty="0" smtClean="0"/>
              <a:t>Kullanılan protokoller:</a:t>
            </a:r>
          </a:p>
          <a:p>
            <a:pPr marL="457200" lvl="1" indent="0">
              <a:buNone/>
            </a:pPr>
            <a:r>
              <a:rPr lang="tr-TR" dirty="0" smtClean="0"/>
              <a:t>-Tek doz 1.5 mg </a:t>
            </a:r>
            <a:r>
              <a:rPr lang="tr-TR" dirty="0" err="1" smtClean="0"/>
              <a:t>levonorgestrel</a:t>
            </a:r>
            <a:endParaRPr lang="tr-TR" dirty="0" smtClean="0"/>
          </a:p>
          <a:p>
            <a:pPr marL="457200" lvl="1" indent="0">
              <a:buNone/>
            </a:pPr>
            <a:r>
              <a:rPr lang="tr-TR" dirty="0" smtClean="0"/>
              <a:t>-12 saat arayla 0.75mg 2 doz </a:t>
            </a:r>
            <a:r>
              <a:rPr lang="tr-TR" dirty="0" err="1" smtClean="0"/>
              <a:t>levonorgestrel</a:t>
            </a:r>
            <a:endParaRPr lang="tr-TR" dirty="0" smtClean="0"/>
          </a:p>
          <a:p>
            <a:pPr marL="457200" lvl="1" indent="0">
              <a:buNone/>
            </a:pPr>
            <a:r>
              <a:rPr lang="tr-TR" dirty="0" smtClean="0"/>
              <a:t>-12 </a:t>
            </a:r>
            <a:r>
              <a:rPr lang="tr-TR" dirty="0" err="1" smtClean="0"/>
              <a:t>ssat</a:t>
            </a:r>
            <a:r>
              <a:rPr lang="tr-TR" dirty="0" smtClean="0"/>
              <a:t> arayla 2 doz 100mcg </a:t>
            </a:r>
            <a:r>
              <a:rPr lang="tr-TR" dirty="0" err="1" smtClean="0"/>
              <a:t>etinil</a:t>
            </a:r>
            <a:r>
              <a:rPr lang="tr-TR" dirty="0" smtClean="0"/>
              <a:t> </a:t>
            </a:r>
            <a:r>
              <a:rPr lang="tr-TR" dirty="0" err="1" smtClean="0"/>
              <a:t>östradiol</a:t>
            </a:r>
            <a:r>
              <a:rPr lang="tr-TR" dirty="0" smtClean="0"/>
              <a:t> ve 0.5mg </a:t>
            </a:r>
            <a:r>
              <a:rPr lang="tr-TR" dirty="0" err="1" smtClean="0"/>
              <a:t>levonorgestrel</a:t>
            </a:r>
            <a:endParaRPr lang="tr-TR" dirty="0" smtClean="0"/>
          </a:p>
          <a:p>
            <a:pPr marL="457200" lvl="1" indent="0">
              <a:buNone/>
            </a:pPr>
            <a:r>
              <a:rPr lang="tr-TR" dirty="0" smtClean="0"/>
              <a:t>- Tek doz </a:t>
            </a:r>
            <a:r>
              <a:rPr lang="tr-TR" dirty="0" err="1" smtClean="0"/>
              <a:t>ulipristal</a:t>
            </a:r>
            <a:r>
              <a:rPr lang="tr-TR" dirty="0" smtClean="0"/>
              <a:t> asetat </a:t>
            </a:r>
          </a:p>
          <a:p>
            <a:r>
              <a:rPr lang="tr-TR" dirty="0" smtClean="0"/>
              <a:t>Daha etkili ve yan </a:t>
            </a:r>
            <a:r>
              <a:rPr lang="tr-TR" dirty="0"/>
              <a:t>etki profili az </a:t>
            </a:r>
            <a:r>
              <a:rPr lang="tr-TR" dirty="0" smtClean="0"/>
              <a:t>olduğu için tercih edilen →sadece </a:t>
            </a:r>
            <a:r>
              <a:rPr lang="tr-TR" dirty="0" err="1" smtClean="0"/>
              <a:t>levonorgestrel</a:t>
            </a:r>
            <a:r>
              <a:rPr lang="tr-TR" dirty="0" smtClean="0"/>
              <a:t> </a:t>
            </a:r>
          </a:p>
          <a:p>
            <a:r>
              <a:rPr lang="tr-TR" dirty="0" smtClean="0"/>
              <a:t>Mümkün olan en kısa sürede uygulanmalı (etkinlik 72-102 saat)</a:t>
            </a:r>
          </a:p>
          <a:p>
            <a:r>
              <a:rPr lang="tr-TR" dirty="0" smtClean="0"/>
              <a:t>Modern </a:t>
            </a:r>
            <a:r>
              <a:rPr lang="tr-TR" dirty="0" err="1" smtClean="0"/>
              <a:t>konstraseptifler</a:t>
            </a:r>
            <a:r>
              <a:rPr lang="tr-TR" dirty="0" smtClean="0"/>
              <a:t> kadar etkili olmadığı bilinmeli.</a:t>
            </a:r>
          </a:p>
          <a:p>
            <a:endParaRPr lang="tr-TR" dirty="0" smtClean="0"/>
          </a:p>
          <a:p>
            <a:endParaRPr lang="tr-TR" dirty="0" smtClean="0"/>
          </a:p>
          <a:p>
            <a:endParaRPr lang="tr-TR" dirty="0" smtClean="0"/>
          </a:p>
          <a:p>
            <a:endParaRPr lang="tr-TR" dirty="0"/>
          </a:p>
        </p:txBody>
      </p:sp>
      <p:pic>
        <p:nvPicPr>
          <p:cNvPr id="4" name="Resim 3"/>
          <p:cNvPicPr>
            <a:picLocks noChangeAspect="1"/>
          </p:cNvPicPr>
          <p:nvPr/>
        </p:nvPicPr>
        <p:blipFill>
          <a:blip r:embed="rId3"/>
          <a:stretch>
            <a:fillRect/>
          </a:stretch>
        </p:blipFill>
        <p:spPr>
          <a:xfrm>
            <a:off x="9961940" y="3041188"/>
            <a:ext cx="1849441" cy="2882719"/>
          </a:xfrm>
          <a:prstGeom prst="rect">
            <a:avLst/>
          </a:prstGeom>
        </p:spPr>
      </p:pic>
      <p:pic>
        <p:nvPicPr>
          <p:cNvPr id="5" name="Resim 4"/>
          <p:cNvPicPr>
            <a:picLocks noChangeAspect="1"/>
          </p:cNvPicPr>
          <p:nvPr/>
        </p:nvPicPr>
        <p:blipFill>
          <a:blip r:embed="rId4"/>
          <a:stretch>
            <a:fillRect/>
          </a:stretch>
        </p:blipFill>
        <p:spPr>
          <a:xfrm>
            <a:off x="9629360" y="26228"/>
            <a:ext cx="2514600" cy="1819275"/>
          </a:xfrm>
          <a:prstGeom prst="rect">
            <a:avLst/>
          </a:prstGeom>
        </p:spPr>
      </p:pic>
    </p:spTree>
    <p:extLst>
      <p:ext uri="{BB962C8B-B14F-4D97-AF65-F5344CB8AC3E}">
        <p14:creationId xmlns:p14="http://schemas.microsoft.com/office/powerpoint/2010/main" val="36125260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Acil </a:t>
            </a:r>
            <a:r>
              <a:rPr lang="tr-TR" dirty="0" err="1" smtClean="0"/>
              <a:t>kontrasepsiyon</a:t>
            </a:r>
            <a:endParaRPr lang="tr-TR" dirty="0"/>
          </a:p>
        </p:txBody>
      </p:sp>
      <p:sp>
        <p:nvSpPr>
          <p:cNvPr id="3" name="İçerik Yer Tutucusu 2"/>
          <p:cNvSpPr>
            <a:spLocks noGrp="1"/>
          </p:cNvSpPr>
          <p:nvPr>
            <p:ph idx="1"/>
          </p:nvPr>
        </p:nvSpPr>
        <p:spPr/>
        <p:txBody>
          <a:bodyPr>
            <a:normAutofit lnSpcReduction="10000"/>
          </a:bodyPr>
          <a:lstStyle/>
          <a:p>
            <a:r>
              <a:rPr lang="tr-TR" dirty="0" smtClean="0"/>
              <a:t>Etki mekanizması tam bilinmemekte</a:t>
            </a:r>
          </a:p>
          <a:p>
            <a:pPr lvl="1">
              <a:buFontTx/>
              <a:buChar char="-"/>
            </a:pPr>
            <a:r>
              <a:rPr lang="tr-TR" dirty="0" err="1" smtClean="0"/>
              <a:t>ovülasyonun,döllenmenin</a:t>
            </a:r>
            <a:r>
              <a:rPr lang="tr-TR" dirty="0" smtClean="0"/>
              <a:t> ya da döllenmiş yumurtanın </a:t>
            </a:r>
            <a:r>
              <a:rPr lang="tr-TR" dirty="0" err="1" smtClean="0"/>
              <a:t>uterusa</a:t>
            </a:r>
            <a:r>
              <a:rPr lang="tr-TR" dirty="0" smtClean="0"/>
              <a:t> yerleşiminin engellenmesi</a:t>
            </a:r>
          </a:p>
          <a:p>
            <a:r>
              <a:rPr lang="tr-TR" dirty="0" smtClean="0"/>
              <a:t>Oluşmuş gebeliği önlemez ,bu amaçla kullanılmamalı</a:t>
            </a:r>
          </a:p>
          <a:p>
            <a:r>
              <a:rPr lang="tr-TR" dirty="0" smtClean="0"/>
              <a:t>Doğum </a:t>
            </a:r>
            <a:r>
              <a:rPr lang="tr-TR" dirty="0" err="1" smtClean="0"/>
              <a:t>defektlerine</a:t>
            </a:r>
            <a:r>
              <a:rPr lang="tr-TR" dirty="0" smtClean="0"/>
              <a:t> neden olmaz</a:t>
            </a:r>
          </a:p>
          <a:p>
            <a:r>
              <a:rPr lang="tr-TR" dirty="0" smtClean="0"/>
              <a:t>Tecavüz gibi durumlardan sonra kullanılabilir</a:t>
            </a:r>
          </a:p>
          <a:p>
            <a:r>
              <a:rPr lang="tr-TR" dirty="0" smtClean="0"/>
              <a:t>Sürekli bir yöntem olmadığı ,son çare olarak uygulanması gerektiği hastaya açıklanmalı</a:t>
            </a:r>
          </a:p>
          <a:p>
            <a:r>
              <a:rPr lang="tr-TR" dirty="0"/>
              <a:t>D</a:t>
            </a:r>
            <a:r>
              <a:rPr lang="tr-TR" dirty="0" smtClean="0"/>
              <a:t>üşük yaptırıcı etkisi yok</a:t>
            </a:r>
          </a:p>
          <a:p>
            <a:r>
              <a:rPr lang="tr-TR" dirty="0" smtClean="0"/>
              <a:t>Bir </a:t>
            </a:r>
            <a:r>
              <a:rPr lang="tr-TR" dirty="0" err="1" smtClean="0"/>
              <a:t>süklusda</a:t>
            </a:r>
            <a:r>
              <a:rPr lang="tr-TR" dirty="0" smtClean="0"/>
              <a:t> birden fazla kullanılabilir.</a:t>
            </a:r>
          </a:p>
          <a:p>
            <a:endParaRPr lang="tr-TR" dirty="0" smtClean="0"/>
          </a:p>
        </p:txBody>
      </p:sp>
      <p:pic>
        <p:nvPicPr>
          <p:cNvPr id="4" name="Resim 3"/>
          <p:cNvPicPr>
            <a:picLocks noChangeAspect="1"/>
          </p:cNvPicPr>
          <p:nvPr/>
        </p:nvPicPr>
        <p:blipFill>
          <a:blip r:embed="rId3"/>
          <a:stretch>
            <a:fillRect/>
          </a:stretch>
        </p:blipFill>
        <p:spPr>
          <a:xfrm>
            <a:off x="7176052" y="157957"/>
            <a:ext cx="3887029" cy="1929260"/>
          </a:xfrm>
          <a:prstGeom prst="rect">
            <a:avLst/>
          </a:prstGeom>
        </p:spPr>
      </p:pic>
    </p:spTree>
    <p:extLst>
      <p:ext uri="{BB962C8B-B14F-4D97-AF65-F5344CB8AC3E}">
        <p14:creationId xmlns:p14="http://schemas.microsoft.com/office/powerpoint/2010/main" val="17599898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Acil </a:t>
            </a:r>
            <a:r>
              <a:rPr lang="tr-TR" dirty="0" err="1" smtClean="0"/>
              <a:t>kontrasepsiyon</a:t>
            </a:r>
            <a:endParaRPr lang="tr-TR" dirty="0"/>
          </a:p>
        </p:txBody>
      </p:sp>
      <p:sp>
        <p:nvSpPr>
          <p:cNvPr id="3" name="İçerik Yer Tutucusu 2"/>
          <p:cNvSpPr>
            <a:spLocks noGrp="1"/>
          </p:cNvSpPr>
          <p:nvPr>
            <p:ph idx="1"/>
          </p:nvPr>
        </p:nvSpPr>
        <p:spPr/>
        <p:txBody>
          <a:bodyPr>
            <a:normAutofit fontScale="70000" lnSpcReduction="20000"/>
          </a:bodyPr>
          <a:lstStyle/>
          <a:p>
            <a:pPr marL="0" indent="0">
              <a:buNone/>
            </a:pPr>
            <a:r>
              <a:rPr lang="tr-TR" dirty="0" smtClean="0"/>
              <a:t>YAN ETKİ : </a:t>
            </a:r>
          </a:p>
          <a:p>
            <a:r>
              <a:rPr lang="tr-TR" dirty="0" smtClean="0"/>
              <a:t>Bulantı ve kusma:</a:t>
            </a:r>
          </a:p>
          <a:p>
            <a:pPr marL="457200" lvl="1" indent="0">
              <a:buNone/>
            </a:pPr>
            <a:r>
              <a:rPr lang="tr-TR" dirty="0" smtClean="0"/>
              <a:t>-Sadece </a:t>
            </a:r>
            <a:r>
              <a:rPr lang="tr-TR" dirty="0" err="1" smtClean="0"/>
              <a:t>levonorgestrel</a:t>
            </a:r>
            <a:r>
              <a:rPr lang="tr-TR" dirty="0" smtClean="0"/>
              <a:t> ile oran daha düşük </a:t>
            </a:r>
          </a:p>
          <a:p>
            <a:pPr marL="457200" lvl="1" indent="0">
              <a:buNone/>
            </a:pPr>
            <a:r>
              <a:rPr lang="tr-TR" dirty="0" smtClean="0"/>
              <a:t>-Genellikle ilk 3 gün içinde şikayetler geçmekte</a:t>
            </a:r>
          </a:p>
          <a:p>
            <a:pPr marL="457200" lvl="1" indent="0">
              <a:buNone/>
            </a:pPr>
            <a:r>
              <a:rPr lang="tr-TR" dirty="0" smtClean="0"/>
              <a:t>-Uygulama sonrası 2 saat içinde kusma olursa doz tekrarı</a:t>
            </a:r>
          </a:p>
          <a:p>
            <a:r>
              <a:rPr lang="tr-TR" dirty="0" smtClean="0"/>
              <a:t>Adet gecikmesi:</a:t>
            </a:r>
          </a:p>
          <a:p>
            <a:pPr marL="457200" lvl="1" indent="0">
              <a:buNone/>
            </a:pPr>
            <a:r>
              <a:rPr lang="tr-TR" dirty="0" smtClean="0"/>
              <a:t>-Kullanım sonrası adet 1 hafta erken veya geç olabilmekte </a:t>
            </a:r>
          </a:p>
          <a:p>
            <a:pPr marL="457200" lvl="1" indent="0">
              <a:buNone/>
            </a:pPr>
            <a:r>
              <a:rPr lang="tr-TR" dirty="0" smtClean="0"/>
              <a:t>-Bu konuda bilgilendirme yapılmalı</a:t>
            </a:r>
          </a:p>
          <a:p>
            <a:pPr marL="457200" lvl="1" indent="0">
              <a:buNone/>
            </a:pPr>
            <a:r>
              <a:rPr lang="tr-TR" dirty="0" smtClean="0"/>
              <a:t>-Gecikme durumunda gebeliği ekarte et </a:t>
            </a:r>
          </a:p>
          <a:p>
            <a:r>
              <a:rPr lang="tr-TR" dirty="0" smtClean="0"/>
              <a:t>Kanama düzensizliği:</a:t>
            </a:r>
          </a:p>
          <a:p>
            <a:pPr marL="457200" lvl="1" indent="0">
              <a:buNone/>
            </a:pPr>
            <a:r>
              <a:rPr lang="tr-TR" dirty="0" smtClean="0"/>
              <a:t>-Düzensiz kanama veya lekelenme </a:t>
            </a:r>
          </a:p>
          <a:p>
            <a:pPr marL="457200" lvl="1" indent="0">
              <a:buNone/>
            </a:pPr>
            <a:r>
              <a:rPr lang="tr-TR" dirty="0" smtClean="0"/>
              <a:t>-Genellikle tedavisiz düzelme </a:t>
            </a:r>
          </a:p>
          <a:p>
            <a:pPr marL="457200" lvl="1" indent="0">
              <a:buNone/>
            </a:pPr>
            <a:r>
              <a:rPr lang="tr-TR" dirty="0" smtClean="0"/>
              <a:t>-</a:t>
            </a:r>
            <a:r>
              <a:rPr lang="tr-TR" dirty="0" err="1" smtClean="0"/>
              <a:t>ektopık</a:t>
            </a:r>
            <a:r>
              <a:rPr lang="tr-TR" dirty="0" smtClean="0"/>
              <a:t> gebelik ekarte edilmeli</a:t>
            </a:r>
          </a:p>
          <a:p>
            <a:r>
              <a:rPr lang="tr-TR" dirty="0" smtClean="0"/>
              <a:t>Diğer: </a:t>
            </a:r>
          </a:p>
          <a:p>
            <a:pPr marL="457200" lvl="1" indent="0">
              <a:buNone/>
            </a:pPr>
            <a:r>
              <a:rPr lang="tr-TR" dirty="0" smtClean="0"/>
              <a:t>- Karın </a:t>
            </a:r>
            <a:r>
              <a:rPr lang="tr-TR" dirty="0" err="1" smtClean="0"/>
              <a:t>ağrısı,memelerde</a:t>
            </a:r>
            <a:r>
              <a:rPr lang="tr-TR" dirty="0" smtClean="0"/>
              <a:t> </a:t>
            </a:r>
            <a:r>
              <a:rPr lang="tr-TR" dirty="0" err="1" smtClean="0"/>
              <a:t>hassasiyet,baş</a:t>
            </a:r>
            <a:r>
              <a:rPr lang="tr-TR" dirty="0" smtClean="0"/>
              <a:t> dönmesi yorgunluk hissi birkaç gün içinde düzelir </a:t>
            </a:r>
          </a:p>
          <a:p>
            <a:pPr marL="0" indent="0">
              <a:buNone/>
            </a:pPr>
            <a:endParaRPr lang="tr-TR" dirty="0" smtClean="0"/>
          </a:p>
          <a:p>
            <a:endParaRPr lang="tr-TR" dirty="0" smtClean="0"/>
          </a:p>
          <a:p>
            <a:endParaRPr lang="tr-TR" dirty="0"/>
          </a:p>
        </p:txBody>
      </p:sp>
      <p:pic>
        <p:nvPicPr>
          <p:cNvPr id="4" name="Resim 3"/>
          <p:cNvPicPr>
            <a:picLocks noChangeAspect="1"/>
          </p:cNvPicPr>
          <p:nvPr/>
        </p:nvPicPr>
        <p:blipFill>
          <a:blip r:embed="rId3"/>
          <a:stretch>
            <a:fillRect/>
          </a:stretch>
        </p:blipFill>
        <p:spPr>
          <a:xfrm>
            <a:off x="6997148" y="974035"/>
            <a:ext cx="4356651" cy="4313582"/>
          </a:xfrm>
          <a:prstGeom prst="rect">
            <a:avLst/>
          </a:prstGeom>
        </p:spPr>
      </p:pic>
    </p:spTree>
    <p:extLst>
      <p:ext uri="{BB962C8B-B14F-4D97-AF65-F5344CB8AC3E}">
        <p14:creationId xmlns:p14="http://schemas.microsoft.com/office/powerpoint/2010/main" val="16398740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Acil </a:t>
            </a:r>
            <a:r>
              <a:rPr lang="tr-TR" dirty="0" err="1" smtClean="0"/>
              <a:t>kontrasepsiyon</a:t>
            </a:r>
            <a:r>
              <a:rPr lang="tr-TR" dirty="0" smtClean="0"/>
              <a:t> </a:t>
            </a:r>
            <a:endParaRPr lang="tr-TR" dirty="0"/>
          </a:p>
        </p:txBody>
      </p:sp>
      <p:sp>
        <p:nvSpPr>
          <p:cNvPr id="3" name="İçerik Yer Tutucusu 2"/>
          <p:cNvSpPr>
            <a:spLocks noGrp="1"/>
          </p:cNvSpPr>
          <p:nvPr>
            <p:ph idx="1"/>
          </p:nvPr>
        </p:nvSpPr>
        <p:spPr>
          <a:xfrm>
            <a:off x="838200" y="1690688"/>
            <a:ext cx="10515600" cy="4351338"/>
          </a:xfrm>
        </p:spPr>
        <p:txBody>
          <a:bodyPr>
            <a:normAutofit/>
          </a:bodyPr>
          <a:lstStyle/>
          <a:p>
            <a:r>
              <a:rPr lang="tr-TR" dirty="0" smtClean="0"/>
              <a:t>Emzirenler acil </a:t>
            </a:r>
            <a:r>
              <a:rPr lang="tr-TR" dirty="0" err="1" smtClean="0"/>
              <a:t>kontraseptifi</a:t>
            </a:r>
            <a:r>
              <a:rPr lang="tr-TR" dirty="0" smtClean="0"/>
              <a:t> </a:t>
            </a:r>
            <a:r>
              <a:rPr lang="tr-TR" dirty="0" err="1" smtClean="0"/>
              <a:t>kulanacaklarsa</a:t>
            </a:r>
            <a:r>
              <a:rPr lang="tr-TR" dirty="0" smtClean="0"/>
              <a:t> </a:t>
            </a:r>
            <a:r>
              <a:rPr lang="tr-TR" dirty="0" err="1" smtClean="0"/>
              <a:t>kulanımdan</a:t>
            </a:r>
            <a:r>
              <a:rPr lang="tr-TR" dirty="0" smtClean="0"/>
              <a:t> önce bebeği </a:t>
            </a:r>
            <a:r>
              <a:rPr lang="tr-TR" dirty="0"/>
              <a:t>emzirmesi ve sonraki 6 saat boyunca </a:t>
            </a:r>
            <a:r>
              <a:rPr lang="tr-TR" dirty="0" smtClean="0"/>
              <a:t>sütünü sağıp </a:t>
            </a:r>
            <a:r>
              <a:rPr lang="tr-TR" dirty="0"/>
              <a:t>atarak, bebeğine mama vermesi </a:t>
            </a:r>
            <a:r>
              <a:rPr lang="tr-TR" dirty="0" smtClean="0"/>
              <a:t>önerilmekte.</a:t>
            </a:r>
          </a:p>
          <a:p>
            <a:r>
              <a:rPr lang="tr-TR" dirty="0" smtClean="0"/>
              <a:t>Tekrar </a:t>
            </a:r>
            <a:r>
              <a:rPr lang="tr-TR" dirty="0"/>
              <a:t>tekrar kullanılmak </a:t>
            </a:r>
            <a:r>
              <a:rPr lang="tr-TR" dirty="0" smtClean="0"/>
              <a:t>için uygun değildir. Sürekli uygulanan yöntemler önerilmeli.</a:t>
            </a:r>
          </a:p>
          <a:p>
            <a:r>
              <a:rPr lang="tr-TR" dirty="0"/>
              <a:t>Aynı </a:t>
            </a:r>
            <a:r>
              <a:rPr lang="tr-TR" dirty="0" err="1" smtClean="0"/>
              <a:t>siklusda</a:t>
            </a:r>
            <a:r>
              <a:rPr lang="tr-TR" dirty="0" smtClean="0"/>
              <a:t> tekrarlayan </a:t>
            </a:r>
            <a:r>
              <a:rPr lang="tr-TR" dirty="0"/>
              <a:t>acil </a:t>
            </a:r>
            <a:r>
              <a:rPr lang="tr-TR" dirty="0" err="1"/>
              <a:t>hormonal</a:t>
            </a:r>
            <a:r>
              <a:rPr lang="tr-TR" dirty="0"/>
              <a:t> </a:t>
            </a:r>
            <a:r>
              <a:rPr lang="tr-TR" dirty="0" err="1"/>
              <a:t>kontrasepsiyon</a:t>
            </a:r>
            <a:r>
              <a:rPr lang="tr-TR" dirty="0"/>
              <a:t> uygulamalarında </a:t>
            </a:r>
            <a:r>
              <a:rPr lang="tr-TR" dirty="0" smtClean="0"/>
              <a:t>koruyucu etkinin </a:t>
            </a:r>
            <a:r>
              <a:rPr lang="tr-TR" dirty="0"/>
              <a:t>düşeceği hastaya </a:t>
            </a:r>
            <a:r>
              <a:rPr lang="tr-TR" dirty="0" smtClean="0"/>
              <a:t>açıklanmalı</a:t>
            </a:r>
          </a:p>
          <a:p>
            <a:pPr marL="0" indent="0">
              <a:buNone/>
            </a:pPr>
            <a:r>
              <a:rPr lang="tr-TR" dirty="0" smtClean="0"/>
              <a:t> </a:t>
            </a:r>
          </a:p>
          <a:p>
            <a:endParaRPr lang="tr-TR" dirty="0"/>
          </a:p>
          <a:p>
            <a:endParaRPr lang="tr-TR" dirty="0" smtClean="0"/>
          </a:p>
          <a:p>
            <a:endParaRPr lang="tr-TR" dirty="0" smtClean="0"/>
          </a:p>
          <a:p>
            <a:endParaRPr lang="tr-TR" dirty="0"/>
          </a:p>
        </p:txBody>
      </p:sp>
    </p:spTree>
    <p:extLst>
      <p:ext uri="{BB962C8B-B14F-4D97-AF65-F5344CB8AC3E}">
        <p14:creationId xmlns:p14="http://schemas.microsoft.com/office/powerpoint/2010/main" val="25164322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Acil </a:t>
            </a:r>
            <a:r>
              <a:rPr lang="tr-TR" dirty="0" err="1" smtClean="0"/>
              <a:t>kontrasepsiyon</a:t>
            </a:r>
            <a:endParaRPr lang="tr-TR" dirty="0"/>
          </a:p>
        </p:txBody>
      </p:sp>
      <p:sp>
        <p:nvSpPr>
          <p:cNvPr id="3" name="İçerik Yer Tutucusu 2"/>
          <p:cNvSpPr>
            <a:spLocks noGrp="1"/>
          </p:cNvSpPr>
          <p:nvPr>
            <p:ph idx="1"/>
          </p:nvPr>
        </p:nvSpPr>
        <p:spPr/>
        <p:txBody>
          <a:bodyPr/>
          <a:lstStyle/>
          <a:p>
            <a:r>
              <a:rPr lang="tr-TR" dirty="0"/>
              <a:t>Oral </a:t>
            </a:r>
            <a:r>
              <a:rPr lang="tr-TR" dirty="0" err="1"/>
              <a:t>kontraseptiflere</a:t>
            </a:r>
            <a:r>
              <a:rPr lang="tr-TR" dirty="0"/>
              <a:t> </a:t>
            </a:r>
            <a:r>
              <a:rPr lang="tr-TR" dirty="0" smtClean="0"/>
              <a:t>başlamada </a:t>
            </a:r>
            <a:r>
              <a:rPr lang="tr-TR" dirty="0"/>
              <a:t>iki yol :</a:t>
            </a:r>
          </a:p>
          <a:p>
            <a:pPr marL="514350" indent="-514350">
              <a:buFont typeface="+mj-lt"/>
              <a:buAutoNum type="arabicPeriod"/>
            </a:pPr>
            <a:r>
              <a:rPr lang="tr-TR" dirty="0" smtClean="0"/>
              <a:t>Acil </a:t>
            </a:r>
            <a:r>
              <a:rPr lang="tr-TR" dirty="0" err="1"/>
              <a:t>kontrasepsiyondan</a:t>
            </a:r>
            <a:r>
              <a:rPr lang="tr-TR" dirty="0"/>
              <a:t> hemen </a:t>
            </a:r>
            <a:r>
              <a:rPr lang="tr-TR" dirty="0" smtClean="0"/>
              <a:t>sonra:</a:t>
            </a:r>
          </a:p>
          <a:p>
            <a:pPr marL="457200" lvl="1" indent="0">
              <a:buNone/>
            </a:pPr>
            <a:r>
              <a:rPr lang="tr-TR" dirty="0" smtClean="0"/>
              <a:t>-Önceden </a:t>
            </a:r>
            <a:r>
              <a:rPr lang="tr-TR" dirty="0" err="1" smtClean="0"/>
              <a:t>kontraseptif</a:t>
            </a:r>
            <a:r>
              <a:rPr lang="tr-TR" dirty="0" smtClean="0"/>
              <a:t> kullanmayan  yeni paket alarak başlar</a:t>
            </a:r>
          </a:p>
          <a:p>
            <a:pPr marL="457200" lvl="1" indent="0">
              <a:buNone/>
            </a:pPr>
            <a:r>
              <a:rPr lang="tr-TR" dirty="0"/>
              <a:t>-</a:t>
            </a:r>
            <a:r>
              <a:rPr lang="tr-TR" dirty="0" smtClean="0"/>
              <a:t>Önceden kullanıp almayı unuttuğu için acil </a:t>
            </a:r>
            <a:r>
              <a:rPr lang="tr-TR" dirty="0" err="1" smtClean="0"/>
              <a:t>kontrasepsiyon</a:t>
            </a:r>
            <a:r>
              <a:rPr lang="tr-TR" dirty="0" smtClean="0"/>
              <a:t> yapmak zorunda kalanlar kaldıkları yerden devam ,1 hafta ek yöntem</a:t>
            </a:r>
          </a:p>
          <a:p>
            <a:pPr marL="514350" indent="-514350">
              <a:buFont typeface="+mj-lt"/>
              <a:buAutoNum type="arabicPeriod"/>
            </a:pPr>
            <a:r>
              <a:rPr lang="tr-TR" dirty="0" smtClean="0"/>
              <a:t>Adet görüldüğünde:</a:t>
            </a:r>
          </a:p>
          <a:p>
            <a:pPr marL="457200" lvl="1" indent="0">
              <a:buNone/>
            </a:pPr>
            <a:r>
              <a:rPr lang="tr-TR" dirty="0" smtClean="0"/>
              <a:t>-Adet görene kadar bariyer yöntemiyle korunmak uygun olur</a:t>
            </a:r>
          </a:p>
          <a:p>
            <a:endParaRPr lang="tr-TR" dirty="0"/>
          </a:p>
          <a:p>
            <a:endParaRPr lang="tr-TR" dirty="0"/>
          </a:p>
        </p:txBody>
      </p:sp>
    </p:spTree>
    <p:extLst>
      <p:ext uri="{BB962C8B-B14F-4D97-AF65-F5344CB8AC3E}">
        <p14:creationId xmlns:p14="http://schemas.microsoft.com/office/powerpoint/2010/main" val="17747264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01574" y="337930"/>
            <a:ext cx="4286043" cy="5763454"/>
          </a:xfrm>
          <a:prstGeom prst="rect">
            <a:avLst/>
          </a:prstGeom>
        </p:spPr>
      </p:pic>
      <p:pic>
        <p:nvPicPr>
          <p:cNvPr id="3" name="Resim 2"/>
          <p:cNvPicPr>
            <a:picLocks noChangeAspect="1"/>
          </p:cNvPicPr>
          <p:nvPr/>
        </p:nvPicPr>
        <p:blipFill>
          <a:blip r:embed="rId3"/>
          <a:stretch>
            <a:fillRect/>
          </a:stretch>
        </p:blipFill>
        <p:spPr>
          <a:xfrm>
            <a:off x="6261652" y="337930"/>
            <a:ext cx="4750905" cy="5763454"/>
          </a:xfrm>
          <a:prstGeom prst="rect">
            <a:avLst/>
          </a:prstGeom>
        </p:spPr>
      </p:pic>
    </p:spTree>
    <p:extLst>
      <p:ext uri="{BB962C8B-B14F-4D97-AF65-F5344CB8AC3E}">
        <p14:creationId xmlns:p14="http://schemas.microsoft.com/office/powerpoint/2010/main" val="12330385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6-Cerrahi sterilizasyon yöntemleri </a:t>
            </a:r>
            <a:endParaRPr lang="tr-TR" dirty="0"/>
          </a:p>
        </p:txBody>
      </p:sp>
      <p:sp>
        <p:nvSpPr>
          <p:cNvPr id="3" name="İçerik Yer Tutucusu 2"/>
          <p:cNvSpPr>
            <a:spLocks noGrp="1"/>
          </p:cNvSpPr>
          <p:nvPr>
            <p:ph idx="1"/>
          </p:nvPr>
        </p:nvSpPr>
        <p:spPr/>
        <p:txBody>
          <a:bodyPr>
            <a:normAutofit fontScale="92500" lnSpcReduction="10000"/>
          </a:bodyPr>
          <a:lstStyle/>
          <a:p>
            <a:pPr marL="514350" indent="-514350">
              <a:buFont typeface="+mj-lt"/>
              <a:buAutoNum type="arabicPeriod"/>
            </a:pPr>
            <a:r>
              <a:rPr lang="tr-TR" dirty="0" smtClean="0"/>
              <a:t>Tüp </a:t>
            </a:r>
            <a:r>
              <a:rPr lang="tr-TR" dirty="0" err="1" smtClean="0"/>
              <a:t>ligasyonu</a:t>
            </a:r>
            <a:r>
              <a:rPr lang="tr-TR" dirty="0" smtClean="0"/>
              <a:t> </a:t>
            </a:r>
          </a:p>
          <a:p>
            <a:pPr lvl="1"/>
            <a:r>
              <a:rPr lang="tr-TR" dirty="0" err="1" smtClean="0"/>
              <a:t>Laparoskopi</a:t>
            </a:r>
            <a:r>
              <a:rPr lang="tr-TR" dirty="0" smtClean="0"/>
              <a:t>/</a:t>
            </a:r>
            <a:r>
              <a:rPr lang="tr-TR" dirty="0" err="1" smtClean="0"/>
              <a:t>minilaparotomi</a:t>
            </a:r>
            <a:r>
              <a:rPr lang="tr-TR" dirty="0" smtClean="0"/>
              <a:t> ile her iki tüp </a:t>
            </a:r>
            <a:r>
              <a:rPr lang="tr-TR" dirty="0" err="1" smtClean="0"/>
              <a:t>kesme,bağlama,yakma,klips</a:t>
            </a:r>
            <a:r>
              <a:rPr lang="tr-TR" dirty="0" smtClean="0"/>
              <a:t> ya da halka takma</a:t>
            </a:r>
          </a:p>
          <a:p>
            <a:pPr lvl="1"/>
            <a:r>
              <a:rPr lang="tr-TR" dirty="0" smtClean="0"/>
              <a:t>Etki hemen </a:t>
            </a:r>
            <a:r>
              <a:rPr lang="tr-TR" dirty="0" err="1" smtClean="0"/>
              <a:t>başlar,başarısızlık</a:t>
            </a:r>
            <a:r>
              <a:rPr lang="tr-TR" dirty="0" smtClean="0"/>
              <a:t> orası çok düşük ,cinsel ilişkiden bağımsız</a:t>
            </a:r>
          </a:p>
          <a:p>
            <a:pPr lvl="1"/>
            <a:r>
              <a:rPr lang="tr-TR" dirty="0" smtClean="0"/>
              <a:t>Geri dönüşü </a:t>
            </a:r>
            <a:r>
              <a:rPr lang="tr-TR" dirty="0" err="1" smtClean="0"/>
              <a:t>zor,pahalı</a:t>
            </a:r>
            <a:r>
              <a:rPr lang="tr-TR" dirty="0" smtClean="0"/>
              <a:t>, düşük oranda gebelik </a:t>
            </a:r>
            <a:r>
              <a:rPr lang="tr-TR" dirty="0" err="1" smtClean="0"/>
              <a:t>görülebilir,CYBH</a:t>
            </a:r>
            <a:r>
              <a:rPr lang="tr-TR" dirty="0" smtClean="0"/>
              <a:t> karşı korumaz</a:t>
            </a:r>
          </a:p>
          <a:p>
            <a:pPr marL="514350" indent="-514350">
              <a:buFont typeface="+mj-lt"/>
              <a:buAutoNum type="arabicPeriod"/>
            </a:pPr>
            <a:r>
              <a:rPr lang="tr-TR" dirty="0" err="1" smtClean="0"/>
              <a:t>Vazektomi</a:t>
            </a:r>
            <a:r>
              <a:rPr lang="tr-TR" dirty="0" smtClean="0"/>
              <a:t> </a:t>
            </a:r>
          </a:p>
          <a:p>
            <a:pPr lvl="1"/>
            <a:r>
              <a:rPr lang="tr-TR" dirty="0" err="1" smtClean="0"/>
              <a:t>Vas</a:t>
            </a:r>
            <a:r>
              <a:rPr lang="tr-TR" dirty="0" smtClean="0"/>
              <a:t> </a:t>
            </a:r>
            <a:r>
              <a:rPr lang="tr-TR" dirty="0" err="1" smtClean="0"/>
              <a:t>deferensler</a:t>
            </a:r>
            <a:r>
              <a:rPr lang="tr-TR" dirty="0" smtClean="0"/>
              <a:t> bağlanıp kesilir</a:t>
            </a:r>
          </a:p>
          <a:p>
            <a:pPr lvl="1"/>
            <a:r>
              <a:rPr lang="tr-TR" dirty="0" smtClean="0"/>
              <a:t>Spermlerin meni sıvısına karışması engellenir</a:t>
            </a:r>
          </a:p>
          <a:p>
            <a:pPr lvl="1"/>
            <a:r>
              <a:rPr lang="tr-TR" u="sng" dirty="0" smtClean="0"/>
              <a:t>En etkili </a:t>
            </a:r>
            <a:r>
              <a:rPr lang="tr-TR" dirty="0" smtClean="0"/>
              <a:t>yöntemlerden biri (&lt;%1),cinsel fonksiyonda bozulma olmaz</a:t>
            </a:r>
          </a:p>
          <a:p>
            <a:pPr lvl="1"/>
            <a:r>
              <a:rPr lang="tr-TR" dirty="0" smtClean="0"/>
              <a:t> </a:t>
            </a:r>
            <a:r>
              <a:rPr lang="tr-TR" dirty="0" err="1" smtClean="0"/>
              <a:t>YatIŞ</a:t>
            </a:r>
            <a:r>
              <a:rPr lang="tr-TR" dirty="0" smtClean="0"/>
              <a:t> gerektirmez (lokal anestezi)</a:t>
            </a:r>
          </a:p>
          <a:p>
            <a:pPr lvl="1"/>
            <a:r>
              <a:rPr lang="tr-TR" dirty="0" smtClean="0"/>
              <a:t>Geri dönüş </a:t>
            </a:r>
            <a:r>
              <a:rPr lang="tr-TR" dirty="0" err="1" smtClean="0"/>
              <a:t>zor,etkisi</a:t>
            </a:r>
            <a:r>
              <a:rPr lang="tr-TR" dirty="0" smtClean="0"/>
              <a:t> 2 ay veya 20 boşalma sonrası bu dönemde ek yöntem </a:t>
            </a:r>
          </a:p>
          <a:p>
            <a:pPr lvl="1"/>
            <a:r>
              <a:rPr lang="tr-TR" dirty="0" smtClean="0"/>
              <a:t>CYBH karşı korumaz</a:t>
            </a:r>
          </a:p>
        </p:txBody>
      </p:sp>
      <p:pic>
        <p:nvPicPr>
          <p:cNvPr id="4" name="Resim 3"/>
          <p:cNvPicPr>
            <a:picLocks noChangeAspect="1"/>
          </p:cNvPicPr>
          <p:nvPr/>
        </p:nvPicPr>
        <p:blipFill>
          <a:blip r:embed="rId3"/>
          <a:stretch>
            <a:fillRect/>
          </a:stretch>
        </p:blipFill>
        <p:spPr>
          <a:xfrm>
            <a:off x="8734425" y="365125"/>
            <a:ext cx="2619375" cy="1743075"/>
          </a:xfrm>
          <a:prstGeom prst="rect">
            <a:avLst/>
          </a:prstGeom>
        </p:spPr>
      </p:pic>
      <p:pic>
        <p:nvPicPr>
          <p:cNvPr id="5" name="Resim 4"/>
          <p:cNvPicPr>
            <a:picLocks noChangeAspect="1"/>
          </p:cNvPicPr>
          <p:nvPr/>
        </p:nvPicPr>
        <p:blipFill>
          <a:blip r:embed="rId4"/>
          <a:stretch>
            <a:fillRect/>
          </a:stretch>
        </p:blipFill>
        <p:spPr>
          <a:xfrm>
            <a:off x="9428508" y="3438938"/>
            <a:ext cx="2124075" cy="1825487"/>
          </a:xfrm>
          <a:prstGeom prst="rect">
            <a:avLst/>
          </a:prstGeom>
        </p:spPr>
      </p:pic>
    </p:spTree>
    <p:extLst>
      <p:ext uri="{BB962C8B-B14F-4D97-AF65-F5344CB8AC3E}">
        <p14:creationId xmlns:p14="http://schemas.microsoft.com/office/powerpoint/2010/main" val="25659202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7-Doğurganlık bilincine dayalı yöntemler</a:t>
            </a:r>
            <a:endParaRPr lang="tr-TR" dirty="0"/>
          </a:p>
        </p:txBody>
      </p:sp>
      <p:sp>
        <p:nvSpPr>
          <p:cNvPr id="3" name="İçerik Yer Tutucusu 2"/>
          <p:cNvSpPr>
            <a:spLocks noGrp="1"/>
          </p:cNvSpPr>
          <p:nvPr>
            <p:ph idx="1"/>
          </p:nvPr>
        </p:nvSpPr>
        <p:spPr/>
        <p:txBody>
          <a:bodyPr/>
          <a:lstStyle/>
          <a:p>
            <a:r>
              <a:rPr lang="tr-TR" dirty="0" smtClean="0"/>
              <a:t>Doğal aile planlaması da denir </a:t>
            </a:r>
          </a:p>
          <a:p>
            <a:r>
              <a:rPr lang="tr-TR" dirty="0" smtClean="0"/>
              <a:t>Çiftlerin işbirliğini gerektirir.</a:t>
            </a:r>
          </a:p>
          <a:p>
            <a:r>
              <a:rPr lang="tr-TR" dirty="0" err="1" smtClean="0"/>
              <a:t>Fertil</a:t>
            </a:r>
            <a:r>
              <a:rPr lang="tr-TR" dirty="0" smtClean="0"/>
              <a:t> günlerde cinsel ilişkiden kaçınılması ya da başka yöntemleri kullanmada kararlı olunmalı</a:t>
            </a:r>
          </a:p>
          <a:p>
            <a:r>
              <a:rPr lang="tr-TR" dirty="0" smtClean="0"/>
              <a:t>Uygulanılan yönteme göre vücut değişikliklerinin farkında olunmalı ve gün be gün takip edilmeli.</a:t>
            </a:r>
          </a:p>
          <a:p>
            <a:r>
              <a:rPr lang="tr-TR" dirty="0" smtClean="0"/>
              <a:t>Yan etki ve sağlık riski yok </a:t>
            </a:r>
            <a:endParaRPr lang="tr-TR" dirty="0"/>
          </a:p>
        </p:txBody>
      </p:sp>
      <p:pic>
        <p:nvPicPr>
          <p:cNvPr id="4" name="Resim 3"/>
          <p:cNvPicPr>
            <a:picLocks noChangeAspect="1"/>
          </p:cNvPicPr>
          <p:nvPr/>
        </p:nvPicPr>
        <p:blipFill>
          <a:blip r:embed="rId2"/>
          <a:stretch>
            <a:fillRect/>
          </a:stretch>
        </p:blipFill>
        <p:spPr>
          <a:xfrm>
            <a:off x="5138057" y="4241346"/>
            <a:ext cx="6415313" cy="2478768"/>
          </a:xfrm>
          <a:prstGeom prst="rect">
            <a:avLst/>
          </a:prstGeom>
        </p:spPr>
      </p:pic>
    </p:spTree>
    <p:extLst>
      <p:ext uri="{BB962C8B-B14F-4D97-AF65-F5344CB8AC3E}">
        <p14:creationId xmlns:p14="http://schemas.microsoft.com/office/powerpoint/2010/main" val="38512664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a)Takvime dayalı yöntemler</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1-Standart günler yöntemi:</a:t>
            </a:r>
          </a:p>
          <a:p>
            <a:pPr marL="457200" lvl="1" indent="0">
              <a:buNone/>
            </a:pPr>
            <a:r>
              <a:rPr lang="tr-TR" dirty="0" smtClean="0"/>
              <a:t>-</a:t>
            </a:r>
            <a:r>
              <a:rPr lang="tr-TR" dirty="0" err="1" smtClean="0"/>
              <a:t>Siklüs</a:t>
            </a:r>
            <a:r>
              <a:rPr lang="tr-TR" dirty="0" smtClean="0"/>
              <a:t> süre 26-32 aralığında olanlar için </a:t>
            </a:r>
          </a:p>
          <a:p>
            <a:pPr marL="457200" lvl="1" indent="0">
              <a:buNone/>
            </a:pPr>
            <a:r>
              <a:rPr lang="tr-TR" dirty="0" smtClean="0"/>
              <a:t>-Yılda 2 den fazla uzun veya kısa </a:t>
            </a:r>
            <a:r>
              <a:rPr lang="tr-TR" dirty="0" err="1" smtClean="0"/>
              <a:t>siklüs</a:t>
            </a:r>
            <a:r>
              <a:rPr lang="tr-TR" dirty="0" smtClean="0"/>
              <a:t> süresi etkinlik azalır</a:t>
            </a:r>
          </a:p>
          <a:p>
            <a:pPr marL="457200" lvl="1" indent="0">
              <a:buNone/>
            </a:pPr>
            <a:r>
              <a:rPr lang="tr-TR" dirty="0" smtClean="0"/>
              <a:t>-Döngü takip edilir ve kanamanın ilk gününü 1.gün olarak sayılır</a:t>
            </a:r>
          </a:p>
          <a:p>
            <a:pPr marL="457200" lvl="1" indent="0">
              <a:buNone/>
            </a:pPr>
            <a:r>
              <a:rPr lang="tr-TR" dirty="0" smtClean="0"/>
              <a:t>-8-19 günler arası </a:t>
            </a:r>
            <a:r>
              <a:rPr lang="tr-TR" dirty="0" err="1" smtClean="0"/>
              <a:t>fertil</a:t>
            </a:r>
            <a:r>
              <a:rPr lang="tr-TR" dirty="0" smtClean="0"/>
              <a:t> günler olarak kabul edilir.</a:t>
            </a:r>
          </a:p>
          <a:p>
            <a:pPr marL="457200" lvl="1" indent="0">
              <a:buNone/>
            </a:pPr>
            <a:r>
              <a:rPr lang="tr-TR" dirty="0" smtClean="0"/>
              <a:t>-Bu dönemde cinsel ilişkiden kaçınılır ya da ek yöntem (</a:t>
            </a:r>
            <a:r>
              <a:rPr lang="tr-TR" dirty="0" err="1" smtClean="0"/>
              <a:t>kondom,diyafram</a:t>
            </a:r>
            <a:r>
              <a:rPr lang="tr-TR" dirty="0" smtClean="0"/>
              <a:t> vb.) kullanılır (</a:t>
            </a:r>
            <a:r>
              <a:rPr lang="tr-TR" dirty="0" err="1" smtClean="0"/>
              <a:t>spermisid</a:t>
            </a:r>
            <a:r>
              <a:rPr lang="tr-TR" dirty="0" smtClean="0"/>
              <a:t> veya </a:t>
            </a:r>
            <a:r>
              <a:rPr lang="tr-TR" dirty="0" err="1" smtClean="0"/>
              <a:t>geriçekme</a:t>
            </a:r>
            <a:r>
              <a:rPr lang="tr-TR" dirty="0" smtClean="0"/>
              <a:t> daha az etkili)</a:t>
            </a:r>
          </a:p>
          <a:p>
            <a:pPr marL="457200" lvl="1" indent="0">
              <a:buNone/>
            </a:pPr>
            <a:r>
              <a:rPr lang="tr-TR" dirty="0" smtClean="0"/>
              <a:t>-1-7 ve 20 – 1. günler arasında korunmasız </a:t>
            </a:r>
            <a:r>
              <a:rPr lang="tr-TR" dirty="0" err="1" smtClean="0"/>
              <a:t>koitus</a:t>
            </a:r>
            <a:r>
              <a:rPr lang="tr-TR" dirty="0" smtClean="0"/>
              <a:t> yapılabilir.</a:t>
            </a:r>
          </a:p>
          <a:p>
            <a:r>
              <a:rPr lang="tr-TR" dirty="0" smtClean="0"/>
              <a:t>2-Takvim ritmi yöntemi:</a:t>
            </a:r>
          </a:p>
          <a:p>
            <a:pPr marL="457200" lvl="1" indent="0">
              <a:buNone/>
            </a:pPr>
            <a:r>
              <a:rPr lang="tr-TR" dirty="0" smtClean="0"/>
              <a:t>-Bu yönteme güvenmeden önce kadın her </a:t>
            </a:r>
            <a:r>
              <a:rPr lang="tr-TR" dirty="0" err="1" smtClean="0"/>
              <a:t>siklüsunu</a:t>
            </a:r>
            <a:r>
              <a:rPr lang="tr-TR" dirty="0" smtClean="0"/>
              <a:t> 6 ay boyunca kontrol eder</a:t>
            </a:r>
          </a:p>
          <a:p>
            <a:pPr marL="457200" lvl="1" indent="0">
              <a:buNone/>
            </a:pPr>
            <a:r>
              <a:rPr lang="tr-TR" dirty="0" smtClean="0"/>
              <a:t>-En kısa döngü süresinden 18 çıkarılır -  </a:t>
            </a:r>
            <a:r>
              <a:rPr lang="tr-TR" dirty="0" err="1" smtClean="0"/>
              <a:t>fertil</a:t>
            </a:r>
            <a:r>
              <a:rPr lang="tr-TR" dirty="0" smtClean="0"/>
              <a:t> günün ilk günü</a:t>
            </a:r>
          </a:p>
          <a:p>
            <a:pPr marL="457200" lvl="1" indent="0">
              <a:buNone/>
            </a:pPr>
            <a:r>
              <a:rPr lang="tr-TR" dirty="0" smtClean="0"/>
              <a:t>-En uzun </a:t>
            </a:r>
            <a:r>
              <a:rPr lang="tr-TR" dirty="0" err="1" smtClean="0"/>
              <a:t>siklus</a:t>
            </a:r>
            <a:r>
              <a:rPr lang="tr-TR" dirty="0" smtClean="0"/>
              <a:t> süresinden 11 çıkarılır- </a:t>
            </a:r>
            <a:r>
              <a:rPr lang="tr-TR" dirty="0" err="1" smtClean="0"/>
              <a:t>fertil</a:t>
            </a:r>
            <a:r>
              <a:rPr lang="tr-TR" dirty="0" smtClean="0"/>
              <a:t> günün son günü</a:t>
            </a:r>
          </a:p>
          <a:p>
            <a:pPr marL="457200" lvl="1" indent="0">
              <a:buNone/>
            </a:pPr>
            <a:r>
              <a:rPr lang="tr-TR" dirty="0" smtClean="0"/>
              <a:t>-(örn:27-18 =9,  31-11=20     9-20. günlerde korunmasız ilişkiden kaçınılır)</a:t>
            </a:r>
          </a:p>
          <a:p>
            <a:endParaRPr lang="tr-TR" dirty="0"/>
          </a:p>
        </p:txBody>
      </p:sp>
      <p:pic>
        <p:nvPicPr>
          <p:cNvPr id="9" name="Resim 8"/>
          <p:cNvPicPr>
            <a:picLocks noChangeAspect="1"/>
          </p:cNvPicPr>
          <p:nvPr/>
        </p:nvPicPr>
        <p:blipFill>
          <a:blip r:embed="rId3"/>
          <a:stretch>
            <a:fillRect/>
          </a:stretch>
        </p:blipFill>
        <p:spPr>
          <a:xfrm>
            <a:off x="7547429" y="365125"/>
            <a:ext cx="4084773" cy="2034629"/>
          </a:xfrm>
          <a:prstGeom prst="rect">
            <a:avLst/>
          </a:prstGeom>
        </p:spPr>
      </p:pic>
    </p:spTree>
    <p:extLst>
      <p:ext uri="{BB962C8B-B14F-4D97-AF65-F5344CB8AC3E}">
        <p14:creationId xmlns:p14="http://schemas.microsoft.com/office/powerpoint/2010/main" val="3678360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2385391" y="258418"/>
            <a:ext cx="7513983" cy="5825779"/>
          </a:xfrm>
          <a:prstGeom prst="rect">
            <a:avLst/>
          </a:prstGeom>
        </p:spPr>
      </p:pic>
      <p:sp>
        <p:nvSpPr>
          <p:cNvPr id="4" name="Altbilgi Yer Tutucusu 3"/>
          <p:cNvSpPr>
            <a:spLocks noGrp="1"/>
          </p:cNvSpPr>
          <p:nvPr>
            <p:ph type="ftr" sz="quarter" idx="11"/>
          </p:nvPr>
        </p:nvSpPr>
        <p:spPr/>
        <p:txBody>
          <a:bodyPr/>
          <a:lstStyle/>
          <a:p>
            <a:r>
              <a:rPr lang="en-US" smtClean="0"/>
              <a:t>Medical eligibility criteria for contraceptive use,2015</a:t>
            </a:r>
            <a:endParaRPr lang="tr-TR"/>
          </a:p>
        </p:txBody>
      </p:sp>
    </p:spTree>
    <p:extLst>
      <p:ext uri="{BB962C8B-B14F-4D97-AF65-F5344CB8AC3E}">
        <p14:creationId xmlns:p14="http://schemas.microsoft.com/office/powerpoint/2010/main" val="12087248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b)Semptom tabanlı yöntemler</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1-İki gün yöntemi: </a:t>
            </a:r>
          </a:p>
          <a:p>
            <a:pPr marL="457200" lvl="1" indent="0">
              <a:buNone/>
            </a:pPr>
            <a:r>
              <a:rPr lang="tr-TR" dirty="0" smtClean="0"/>
              <a:t>-Her öğle ve/veya akşamdan sonra </a:t>
            </a:r>
            <a:r>
              <a:rPr lang="tr-TR" dirty="0" err="1" smtClean="0"/>
              <a:t>servikal</a:t>
            </a:r>
            <a:r>
              <a:rPr lang="tr-TR" dirty="0" smtClean="0"/>
              <a:t> </a:t>
            </a:r>
            <a:r>
              <a:rPr lang="tr-TR" dirty="0" err="1" smtClean="0"/>
              <a:t>sekresyon</a:t>
            </a:r>
            <a:r>
              <a:rPr lang="tr-TR" dirty="0" smtClean="0"/>
              <a:t> kontrol edilir.(</a:t>
            </a:r>
            <a:r>
              <a:rPr lang="tr-TR" dirty="0" err="1" smtClean="0"/>
              <a:t>parmak.iç</a:t>
            </a:r>
            <a:r>
              <a:rPr lang="tr-TR" dirty="0" smtClean="0"/>
              <a:t> </a:t>
            </a:r>
            <a:r>
              <a:rPr lang="tr-TR" dirty="0" err="1" smtClean="0"/>
              <a:t>çamaşır,kağıt</a:t>
            </a:r>
            <a:r>
              <a:rPr lang="tr-TR" dirty="0" smtClean="0"/>
              <a:t> mendil) </a:t>
            </a:r>
          </a:p>
          <a:p>
            <a:pPr marL="457200" lvl="1" indent="0">
              <a:buNone/>
            </a:pPr>
            <a:r>
              <a:rPr lang="tr-TR" dirty="0" smtClean="0"/>
              <a:t>-</a:t>
            </a:r>
            <a:r>
              <a:rPr lang="tr-TR" dirty="0" err="1" smtClean="0"/>
              <a:t>Tür,renk</a:t>
            </a:r>
            <a:r>
              <a:rPr lang="tr-TR" dirty="0" smtClean="0"/>
              <a:t> veya kıvamdaki değişiklik fark edilir edilmez o gün ve sonraki gün </a:t>
            </a:r>
            <a:r>
              <a:rPr lang="tr-TR" dirty="0" err="1" smtClean="0"/>
              <a:t>fertil</a:t>
            </a:r>
            <a:r>
              <a:rPr lang="tr-TR" dirty="0" smtClean="0"/>
              <a:t> kabul edilir.</a:t>
            </a:r>
          </a:p>
          <a:p>
            <a:pPr marL="457200" lvl="1" indent="0">
              <a:buNone/>
            </a:pPr>
            <a:r>
              <a:rPr lang="tr-TR" dirty="0" smtClean="0"/>
              <a:t>-</a:t>
            </a:r>
            <a:r>
              <a:rPr lang="tr-TR" dirty="0" err="1"/>
              <a:t>S</a:t>
            </a:r>
            <a:r>
              <a:rPr lang="tr-TR" dirty="0" err="1" smtClean="0"/>
              <a:t>ekresyonlu</a:t>
            </a:r>
            <a:r>
              <a:rPr lang="tr-TR" dirty="0" smtClean="0"/>
              <a:t> gün ve takip eden günlerde </a:t>
            </a:r>
            <a:r>
              <a:rPr lang="tr-TR" dirty="0" err="1" smtClean="0"/>
              <a:t>koıtusdan</a:t>
            </a:r>
            <a:r>
              <a:rPr lang="tr-TR" dirty="0" smtClean="0"/>
              <a:t> kaçınılır ya da ek yöntem kullanılır</a:t>
            </a:r>
          </a:p>
          <a:p>
            <a:pPr marL="457200" lvl="1" indent="0">
              <a:buNone/>
            </a:pPr>
            <a:r>
              <a:rPr lang="tr-TR" dirty="0" smtClean="0"/>
              <a:t>-Üst üste 2 kuru gün (</a:t>
            </a:r>
            <a:r>
              <a:rPr lang="tr-TR" dirty="0" err="1" smtClean="0"/>
              <a:t>sekresyonsuz</a:t>
            </a:r>
            <a:r>
              <a:rPr lang="tr-TR" dirty="0" smtClean="0"/>
              <a:t>) geçtikten sonra korunmasız </a:t>
            </a:r>
            <a:r>
              <a:rPr lang="tr-TR" dirty="0" err="1" smtClean="0"/>
              <a:t>koıtus</a:t>
            </a:r>
            <a:r>
              <a:rPr lang="tr-TR" dirty="0" smtClean="0"/>
              <a:t> yapılabilir.</a:t>
            </a:r>
          </a:p>
          <a:p>
            <a:pPr marL="0" indent="0">
              <a:buNone/>
            </a:pPr>
            <a:r>
              <a:rPr lang="tr-TR" dirty="0" smtClean="0"/>
              <a:t>2-Bazal vücut ısısı yöntemi:</a:t>
            </a:r>
          </a:p>
          <a:p>
            <a:pPr marL="457200" lvl="1" indent="0">
              <a:buNone/>
            </a:pPr>
            <a:r>
              <a:rPr lang="tr-TR" dirty="0" smtClean="0"/>
              <a:t>-Her sabah kalkmadan vücut sıcaklığı ölçülür</a:t>
            </a:r>
          </a:p>
          <a:p>
            <a:pPr marL="457200" lvl="1" indent="0">
              <a:buNone/>
            </a:pPr>
            <a:r>
              <a:rPr lang="tr-TR" dirty="0" smtClean="0"/>
              <a:t>-Sıcaklığın </a:t>
            </a:r>
            <a:r>
              <a:rPr lang="tr-TR" dirty="0" err="1" smtClean="0"/>
              <a:t>ovulasyondan</a:t>
            </a:r>
            <a:r>
              <a:rPr lang="tr-TR" dirty="0" smtClean="0"/>
              <a:t> hemen sonra yükselmesini izler (0.2-0.5)</a:t>
            </a:r>
          </a:p>
          <a:p>
            <a:pPr marL="457200" lvl="1" indent="0">
              <a:buNone/>
            </a:pPr>
            <a:r>
              <a:rPr lang="tr-TR" dirty="0" smtClean="0"/>
              <a:t>-</a:t>
            </a:r>
            <a:r>
              <a:rPr lang="tr-TR" dirty="0" err="1"/>
              <a:t>S</a:t>
            </a:r>
            <a:r>
              <a:rPr lang="tr-TR" dirty="0" err="1" smtClean="0"/>
              <a:t>iklüsun</a:t>
            </a:r>
            <a:r>
              <a:rPr lang="tr-TR" dirty="0" smtClean="0"/>
              <a:t> 1. </a:t>
            </a:r>
            <a:r>
              <a:rPr lang="tr-TR" dirty="0" err="1" smtClean="0"/>
              <a:t>günüNden</a:t>
            </a:r>
            <a:r>
              <a:rPr lang="tr-TR" dirty="0" smtClean="0"/>
              <a:t> normal sıcaklığın üzerine çıkıldıktan 3 gün sonraya kadar cinsel ilişkiden kaçınılır ya da ek yöntem (kondom ve ya </a:t>
            </a:r>
            <a:r>
              <a:rPr lang="tr-TR" dirty="0" err="1" smtClean="0"/>
              <a:t>diyaftam</a:t>
            </a:r>
            <a:r>
              <a:rPr lang="tr-TR" dirty="0" smtClean="0"/>
              <a:t> )</a:t>
            </a:r>
          </a:p>
          <a:p>
            <a:pPr marL="457200" lvl="1" indent="0">
              <a:buNone/>
            </a:pPr>
            <a:r>
              <a:rPr lang="tr-TR" dirty="0" smtClean="0"/>
              <a:t>-Bu 3 günün sonunda </a:t>
            </a:r>
            <a:r>
              <a:rPr lang="tr-TR" dirty="0" err="1" smtClean="0"/>
              <a:t>fertil</a:t>
            </a:r>
            <a:r>
              <a:rPr lang="tr-TR" dirty="0" smtClean="0"/>
              <a:t> gün geçmiştir.</a:t>
            </a:r>
          </a:p>
          <a:p>
            <a:pPr marL="457200" lvl="1" indent="0">
              <a:buNone/>
            </a:pPr>
            <a:r>
              <a:rPr lang="tr-TR" dirty="0" smtClean="0"/>
              <a:t>-Artıştan sonraki 4 günden – ilk </a:t>
            </a:r>
            <a:r>
              <a:rPr lang="tr-TR" dirty="0" err="1" smtClean="0"/>
              <a:t>siklüs</a:t>
            </a:r>
            <a:r>
              <a:rPr lang="tr-TR" dirty="0" smtClean="0"/>
              <a:t> kanamasına kadar korunmasız </a:t>
            </a:r>
            <a:r>
              <a:rPr lang="tr-TR" dirty="0" err="1" smtClean="0"/>
              <a:t>koıtus</a:t>
            </a:r>
            <a:r>
              <a:rPr lang="tr-TR" dirty="0" smtClean="0"/>
              <a:t> yapılabilir</a:t>
            </a:r>
            <a:endParaRPr lang="tr-TR" dirty="0"/>
          </a:p>
        </p:txBody>
      </p:sp>
      <p:pic>
        <p:nvPicPr>
          <p:cNvPr id="4" name="Resim 3"/>
          <p:cNvPicPr>
            <a:picLocks noChangeAspect="1"/>
          </p:cNvPicPr>
          <p:nvPr/>
        </p:nvPicPr>
        <p:blipFill>
          <a:blip r:embed="rId3"/>
          <a:stretch>
            <a:fillRect/>
          </a:stretch>
        </p:blipFill>
        <p:spPr>
          <a:xfrm>
            <a:off x="8316686" y="841258"/>
            <a:ext cx="1988457" cy="1063969"/>
          </a:xfrm>
          <a:prstGeom prst="rect">
            <a:avLst/>
          </a:prstGeom>
        </p:spPr>
      </p:pic>
      <p:pic>
        <p:nvPicPr>
          <p:cNvPr id="5" name="Resim 4"/>
          <p:cNvPicPr>
            <a:picLocks noChangeAspect="1"/>
          </p:cNvPicPr>
          <p:nvPr/>
        </p:nvPicPr>
        <p:blipFill>
          <a:blip r:embed="rId4"/>
          <a:stretch>
            <a:fillRect/>
          </a:stretch>
        </p:blipFill>
        <p:spPr>
          <a:xfrm>
            <a:off x="5326743" y="6001657"/>
            <a:ext cx="5900057" cy="856343"/>
          </a:xfrm>
          <a:prstGeom prst="rect">
            <a:avLst/>
          </a:prstGeom>
        </p:spPr>
      </p:pic>
    </p:spTree>
    <p:extLst>
      <p:ext uri="{BB962C8B-B14F-4D97-AF65-F5344CB8AC3E}">
        <p14:creationId xmlns:p14="http://schemas.microsoft.com/office/powerpoint/2010/main" val="40337443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160798" y="232228"/>
            <a:ext cx="2031202" cy="1707469"/>
          </a:xfrm>
          <a:prstGeom prst="rect">
            <a:avLst/>
          </a:prstGeom>
        </p:spPr>
      </p:pic>
      <p:sp>
        <p:nvSpPr>
          <p:cNvPr id="3" name="İçerik Yer Tutucusu 2"/>
          <p:cNvSpPr>
            <a:spLocks noGrp="1"/>
          </p:cNvSpPr>
          <p:nvPr>
            <p:ph idx="4294967295"/>
          </p:nvPr>
        </p:nvSpPr>
        <p:spPr>
          <a:xfrm>
            <a:off x="0" y="365125"/>
            <a:ext cx="10515600" cy="5811838"/>
          </a:xfrm>
        </p:spPr>
        <p:txBody>
          <a:bodyPr>
            <a:normAutofit fontScale="92500"/>
          </a:bodyPr>
          <a:lstStyle/>
          <a:p>
            <a:pPr marL="0" indent="0">
              <a:buNone/>
            </a:pPr>
            <a:r>
              <a:rPr lang="tr-TR" dirty="0" smtClean="0"/>
              <a:t>3-Ovulasyon yöntemi:</a:t>
            </a:r>
          </a:p>
          <a:p>
            <a:pPr marL="457200" lvl="1" indent="0">
              <a:buNone/>
            </a:pPr>
            <a:r>
              <a:rPr lang="tr-TR" dirty="0" smtClean="0"/>
              <a:t>-Her gün </a:t>
            </a:r>
            <a:r>
              <a:rPr lang="tr-TR" dirty="0" err="1" smtClean="0"/>
              <a:t>servikal</a:t>
            </a:r>
            <a:r>
              <a:rPr lang="tr-TR" dirty="0" smtClean="0"/>
              <a:t> </a:t>
            </a:r>
            <a:r>
              <a:rPr lang="tr-TR" dirty="0" err="1" smtClean="0"/>
              <a:t>sekresyon</a:t>
            </a:r>
            <a:r>
              <a:rPr lang="tr-TR" dirty="0" smtClean="0"/>
              <a:t> olup olmadığı kontrol edilir.</a:t>
            </a:r>
          </a:p>
          <a:p>
            <a:pPr marL="457200" lvl="1" indent="0">
              <a:buNone/>
            </a:pPr>
            <a:r>
              <a:rPr lang="tr-TR" dirty="0" smtClean="0"/>
              <a:t>-Kanamanın sonu ile </a:t>
            </a:r>
            <a:r>
              <a:rPr lang="tr-TR" dirty="0" err="1" smtClean="0"/>
              <a:t>sekresyon</a:t>
            </a:r>
            <a:r>
              <a:rPr lang="tr-TR" dirty="0" smtClean="0"/>
              <a:t> başlangıcı arasında korunmasız cinsel ilişki yapılabilir ancak 2 gün üst üste olmaz (semenin kaybolması ve </a:t>
            </a:r>
            <a:r>
              <a:rPr lang="tr-TR" dirty="0" err="1" smtClean="0"/>
              <a:t>servikal</a:t>
            </a:r>
            <a:r>
              <a:rPr lang="tr-TR" dirty="0" smtClean="0"/>
              <a:t> mukusun gözlenmesi için zaman tanır)</a:t>
            </a:r>
          </a:p>
          <a:p>
            <a:pPr marL="457200" lvl="1" indent="0">
              <a:buNone/>
            </a:pPr>
            <a:r>
              <a:rPr lang="tr-TR" dirty="0" smtClean="0"/>
              <a:t>-Salgı fark edilir edilmez </a:t>
            </a:r>
            <a:r>
              <a:rPr lang="tr-TR" dirty="0" err="1" smtClean="0"/>
              <a:t>fertil</a:t>
            </a:r>
            <a:r>
              <a:rPr lang="tr-TR" dirty="0" smtClean="0"/>
              <a:t> kabul edilir ve  </a:t>
            </a:r>
            <a:r>
              <a:rPr lang="tr-TR" dirty="0" err="1" smtClean="0"/>
              <a:t>koıtusdan</a:t>
            </a:r>
            <a:r>
              <a:rPr lang="tr-TR" dirty="0" smtClean="0"/>
              <a:t> kaçınılır</a:t>
            </a:r>
            <a:endParaRPr lang="tr-TR" dirty="0"/>
          </a:p>
          <a:p>
            <a:pPr marL="457200" lvl="1" indent="0">
              <a:buNone/>
            </a:pPr>
            <a:r>
              <a:rPr lang="tr-TR" dirty="0" smtClean="0"/>
              <a:t>-Salgını pik gününden (</a:t>
            </a:r>
            <a:r>
              <a:rPr lang="tr-TR" dirty="0" err="1" smtClean="0"/>
              <a:t>açık,kaygan,esnek</a:t>
            </a:r>
            <a:r>
              <a:rPr lang="tr-TR" dirty="0" smtClean="0"/>
              <a:t> ,ıslak) sonraki 3 gün </a:t>
            </a:r>
            <a:r>
              <a:rPr lang="tr-TR" dirty="0" err="1" smtClean="0"/>
              <a:t>koıtusdan</a:t>
            </a:r>
            <a:r>
              <a:rPr lang="tr-TR" dirty="0" smtClean="0"/>
              <a:t> kaçınılır</a:t>
            </a:r>
          </a:p>
          <a:p>
            <a:pPr marL="457200" lvl="1" indent="0">
              <a:buNone/>
            </a:pPr>
            <a:r>
              <a:rPr lang="tr-TR" dirty="0" smtClean="0"/>
              <a:t>-4.günden  bir sonraki </a:t>
            </a:r>
            <a:r>
              <a:rPr lang="tr-TR" dirty="0" err="1" smtClean="0"/>
              <a:t>siklüs</a:t>
            </a:r>
            <a:r>
              <a:rPr lang="tr-TR" dirty="0" smtClean="0"/>
              <a:t> kanamasının başlangıcına kadar korunmasız </a:t>
            </a:r>
            <a:r>
              <a:rPr lang="tr-TR" dirty="0" err="1" smtClean="0"/>
              <a:t>koıtus</a:t>
            </a:r>
            <a:r>
              <a:rPr lang="tr-TR" dirty="0" smtClean="0"/>
              <a:t> yapılabilir.  </a:t>
            </a:r>
          </a:p>
          <a:p>
            <a:pPr marL="0" indent="0">
              <a:buNone/>
            </a:pPr>
            <a:r>
              <a:rPr lang="tr-TR" dirty="0" smtClean="0"/>
              <a:t>4-Semptotermal yöntem(</a:t>
            </a:r>
            <a:r>
              <a:rPr lang="tr-TR" dirty="0" err="1" smtClean="0"/>
              <a:t>BVI+Servikal</a:t>
            </a:r>
            <a:r>
              <a:rPr lang="tr-TR" dirty="0" smtClean="0"/>
              <a:t> </a:t>
            </a:r>
            <a:r>
              <a:rPr lang="tr-TR" dirty="0" err="1" smtClean="0"/>
              <a:t>sekresyonlar+diğer</a:t>
            </a:r>
            <a:r>
              <a:rPr lang="tr-TR" dirty="0" smtClean="0"/>
              <a:t> </a:t>
            </a:r>
            <a:r>
              <a:rPr lang="tr-TR" dirty="0" err="1" smtClean="0"/>
              <a:t>fertilite</a:t>
            </a:r>
            <a:r>
              <a:rPr lang="tr-TR" dirty="0" smtClean="0"/>
              <a:t> işaretleri):</a:t>
            </a:r>
          </a:p>
          <a:p>
            <a:pPr marL="457200" lvl="1" indent="0">
              <a:buNone/>
            </a:pPr>
            <a:r>
              <a:rPr lang="tr-TR" dirty="0" smtClean="0"/>
              <a:t>-Kullanıcılar BVI ve </a:t>
            </a:r>
            <a:r>
              <a:rPr lang="tr-TR" dirty="0" err="1" smtClean="0"/>
              <a:t>ovulasyon</a:t>
            </a:r>
            <a:r>
              <a:rPr lang="tr-TR" dirty="0" smtClean="0"/>
              <a:t> </a:t>
            </a:r>
            <a:r>
              <a:rPr lang="tr-TR" dirty="0" err="1" smtClean="0"/>
              <a:t>yötemini</a:t>
            </a:r>
            <a:r>
              <a:rPr lang="tr-TR" dirty="0" smtClean="0"/>
              <a:t> birlikte kullanarak </a:t>
            </a:r>
            <a:r>
              <a:rPr lang="tr-TR" dirty="0" err="1" smtClean="0"/>
              <a:t>fertil</a:t>
            </a:r>
            <a:r>
              <a:rPr lang="tr-TR" dirty="0" smtClean="0"/>
              <a:t> ve </a:t>
            </a:r>
            <a:r>
              <a:rPr lang="tr-TR" dirty="0" err="1" smtClean="0"/>
              <a:t>fertil</a:t>
            </a:r>
            <a:r>
              <a:rPr lang="tr-TR" dirty="0" smtClean="0"/>
              <a:t> olmayan günleri tanımlar</a:t>
            </a:r>
          </a:p>
          <a:p>
            <a:pPr marL="457200" lvl="1" indent="0">
              <a:buNone/>
            </a:pPr>
            <a:r>
              <a:rPr lang="tr-TR" dirty="0" smtClean="0"/>
              <a:t>-</a:t>
            </a:r>
            <a:r>
              <a:rPr lang="tr-TR" dirty="0" err="1"/>
              <a:t>F</a:t>
            </a:r>
            <a:r>
              <a:rPr lang="tr-TR" dirty="0" err="1" smtClean="0"/>
              <a:t>ertil</a:t>
            </a:r>
            <a:r>
              <a:rPr lang="tr-TR" dirty="0" smtClean="0"/>
              <a:t> günler ayrıca memelerde hassasiyet ve </a:t>
            </a:r>
            <a:r>
              <a:rPr lang="tr-TR" dirty="0" err="1" smtClean="0"/>
              <a:t>ovulasyon</a:t>
            </a:r>
            <a:r>
              <a:rPr lang="tr-TR" dirty="0" smtClean="0"/>
              <a:t> ağrısıyla belirlenir</a:t>
            </a:r>
          </a:p>
          <a:p>
            <a:pPr marL="457200" lvl="1" indent="0">
              <a:buNone/>
            </a:pPr>
            <a:r>
              <a:rPr lang="tr-TR" dirty="0" smtClean="0"/>
              <a:t>-Çiftler aylık kanamanın ilk günüden- </a:t>
            </a:r>
            <a:r>
              <a:rPr lang="tr-TR" dirty="0" err="1" smtClean="0"/>
              <a:t>servikal</a:t>
            </a:r>
            <a:r>
              <a:rPr lang="tr-TR" dirty="0" smtClean="0"/>
              <a:t> </a:t>
            </a:r>
            <a:r>
              <a:rPr lang="tr-TR" dirty="0" err="1" smtClean="0"/>
              <a:t>sekresyonun</a:t>
            </a:r>
            <a:r>
              <a:rPr lang="tr-TR" dirty="0" smtClean="0"/>
              <a:t> pik gününden sonraki 4 gün veya vücut sıcaklığının artmasından 3 gün sonraya kadar </a:t>
            </a:r>
            <a:r>
              <a:rPr lang="tr-TR" dirty="0" err="1" smtClean="0"/>
              <a:t>koıtusdan</a:t>
            </a:r>
            <a:r>
              <a:rPr lang="tr-TR" dirty="0" smtClean="0"/>
              <a:t> kaçınır (hangisi geç olursa)</a:t>
            </a:r>
          </a:p>
          <a:p>
            <a:pPr marL="457200" lvl="1" indent="0">
              <a:buNone/>
            </a:pPr>
            <a:endParaRPr lang="tr-TR" dirty="0"/>
          </a:p>
        </p:txBody>
      </p:sp>
    </p:spTree>
    <p:extLst>
      <p:ext uri="{BB962C8B-B14F-4D97-AF65-F5344CB8AC3E}">
        <p14:creationId xmlns:p14="http://schemas.microsoft.com/office/powerpoint/2010/main" val="15584907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8-Laktasyonel </a:t>
            </a:r>
            <a:r>
              <a:rPr lang="tr-TR" dirty="0" err="1"/>
              <a:t>amenore</a:t>
            </a:r>
            <a:r>
              <a:rPr lang="tr-TR" dirty="0"/>
              <a:t> (</a:t>
            </a:r>
            <a:r>
              <a:rPr lang="tr-TR" dirty="0" smtClean="0"/>
              <a:t>Emzirme )</a:t>
            </a:r>
            <a:endParaRPr lang="tr-TR" dirty="0"/>
          </a:p>
        </p:txBody>
      </p:sp>
      <p:sp>
        <p:nvSpPr>
          <p:cNvPr id="3" name="İçerik Yer Tutucusu 2"/>
          <p:cNvSpPr>
            <a:spLocks noGrp="1"/>
          </p:cNvSpPr>
          <p:nvPr>
            <p:ph idx="1"/>
          </p:nvPr>
        </p:nvSpPr>
        <p:spPr/>
        <p:txBody>
          <a:bodyPr>
            <a:normAutofit lnSpcReduction="10000"/>
          </a:bodyPr>
          <a:lstStyle/>
          <a:p>
            <a:r>
              <a:rPr lang="tr-TR" dirty="0" smtClean="0"/>
              <a:t>Etkili olabilmesi için gerekli koşullar:</a:t>
            </a:r>
          </a:p>
          <a:p>
            <a:pPr marL="0" indent="0">
              <a:buNone/>
            </a:pPr>
            <a:r>
              <a:rPr lang="tr-TR" dirty="0" smtClean="0"/>
              <a:t>• </a:t>
            </a:r>
            <a:r>
              <a:rPr lang="tr-TR" dirty="0"/>
              <a:t>Bebeğin beslenmesinin en az %85’inin gece ve gündüz düzenli emzirme ile sağlanması </a:t>
            </a:r>
          </a:p>
          <a:p>
            <a:pPr marL="0" indent="0">
              <a:buNone/>
            </a:pPr>
            <a:r>
              <a:rPr lang="tr-TR" dirty="0"/>
              <a:t>• H</a:t>
            </a:r>
            <a:r>
              <a:rPr lang="tr-TR" dirty="0" smtClean="0"/>
              <a:t>enüz </a:t>
            </a:r>
            <a:r>
              <a:rPr lang="tr-TR" dirty="0"/>
              <a:t>adet görmemiş </a:t>
            </a:r>
            <a:r>
              <a:rPr lang="tr-TR" dirty="0" smtClean="0"/>
              <a:t>olmak</a:t>
            </a:r>
            <a:endParaRPr lang="tr-TR" dirty="0"/>
          </a:p>
          <a:p>
            <a:pPr marL="0" indent="0">
              <a:buNone/>
            </a:pPr>
            <a:r>
              <a:rPr lang="tr-TR" dirty="0"/>
              <a:t>• Bebeğin 6 aylıktan küçük olması </a:t>
            </a:r>
          </a:p>
          <a:p>
            <a:pPr marL="0" indent="0">
              <a:buNone/>
            </a:pPr>
            <a:r>
              <a:rPr lang="tr-TR" dirty="0"/>
              <a:t>• Bebeğin gece ve gündüz sık aralarla (günde en az 6-10 kez; gündüz en az 4 saatte bir gece 6 saatte bir emzirilmesi) ve her bir beslenme için sürenin en az 5 dakika olması </a:t>
            </a:r>
          </a:p>
          <a:p>
            <a:pPr marL="0" indent="0">
              <a:buNone/>
            </a:pPr>
            <a:r>
              <a:rPr lang="tr-TR" dirty="0"/>
              <a:t>• Biberonun hiç kullanılmaması, sık emzirmenin sağlanamadığı durumlarda </a:t>
            </a:r>
            <a:r>
              <a:rPr lang="tr-TR" dirty="0" smtClean="0"/>
              <a:t>sütün </a:t>
            </a:r>
            <a:r>
              <a:rPr lang="tr-TR" dirty="0"/>
              <a:t>pompa ile boşaltılması </a:t>
            </a:r>
          </a:p>
          <a:p>
            <a:pPr marL="514350" indent="-514350">
              <a:buAutoNum type="alphaLcParenR"/>
            </a:pPr>
            <a:endParaRPr lang="tr-TR" dirty="0" smtClean="0"/>
          </a:p>
          <a:p>
            <a:pPr marL="0" indent="0">
              <a:buNone/>
            </a:pPr>
            <a:endParaRPr lang="tr-TR" dirty="0" smtClean="0"/>
          </a:p>
        </p:txBody>
      </p:sp>
      <p:pic>
        <p:nvPicPr>
          <p:cNvPr id="4" name="Resim 3"/>
          <p:cNvPicPr>
            <a:picLocks noChangeAspect="1"/>
          </p:cNvPicPr>
          <p:nvPr/>
        </p:nvPicPr>
        <p:blipFill>
          <a:blip r:embed="rId3"/>
          <a:stretch>
            <a:fillRect/>
          </a:stretch>
        </p:blipFill>
        <p:spPr>
          <a:xfrm>
            <a:off x="9203634" y="224425"/>
            <a:ext cx="2634905" cy="1460499"/>
          </a:xfrm>
          <a:prstGeom prst="rect">
            <a:avLst/>
          </a:prstGeom>
        </p:spPr>
      </p:pic>
    </p:spTree>
    <p:extLst>
      <p:ext uri="{BB962C8B-B14F-4D97-AF65-F5344CB8AC3E}">
        <p14:creationId xmlns:p14="http://schemas.microsoft.com/office/powerpoint/2010/main" val="19710148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9</a:t>
            </a:r>
            <a:r>
              <a:rPr lang="tr-TR" dirty="0" smtClean="0"/>
              <a:t>-Geleneksel yöntemler</a:t>
            </a:r>
            <a:endParaRPr lang="tr-TR" dirty="0"/>
          </a:p>
        </p:txBody>
      </p:sp>
      <p:sp>
        <p:nvSpPr>
          <p:cNvPr id="3" name="İçerik Yer Tutucusu 2"/>
          <p:cNvSpPr>
            <a:spLocks noGrp="1"/>
          </p:cNvSpPr>
          <p:nvPr>
            <p:ph idx="1"/>
          </p:nvPr>
        </p:nvSpPr>
        <p:spPr/>
        <p:txBody>
          <a:bodyPr>
            <a:normAutofit fontScale="77500" lnSpcReduction="20000"/>
          </a:bodyPr>
          <a:lstStyle/>
          <a:p>
            <a:pPr marL="514350" indent="-514350">
              <a:buAutoNum type="alphaLcParenR"/>
            </a:pPr>
            <a:r>
              <a:rPr lang="tr-TR" dirty="0" smtClean="0"/>
              <a:t>Takvim yöntemi:</a:t>
            </a:r>
          </a:p>
          <a:p>
            <a:pPr marL="457200" lvl="1" indent="0">
              <a:buNone/>
            </a:pPr>
            <a:r>
              <a:rPr lang="tr-TR" dirty="0" smtClean="0"/>
              <a:t>-</a:t>
            </a:r>
            <a:r>
              <a:rPr lang="tr-TR" dirty="0" err="1" smtClean="0"/>
              <a:t>Siklüs</a:t>
            </a:r>
            <a:r>
              <a:rPr lang="tr-TR" dirty="0" smtClean="0"/>
              <a:t> </a:t>
            </a:r>
            <a:r>
              <a:rPr lang="tr-TR" dirty="0"/>
              <a:t>süresinden 14 </a:t>
            </a:r>
            <a:r>
              <a:rPr lang="tr-TR" dirty="0" err="1"/>
              <a:t>çıkarılır</a:t>
            </a:r>
            <a:r>
              <a:rPr lang="tr-TR" dirty="0" err="1" smtClean="0"/>
              <a:t>→yumurtlama</a:t>
            </a:r>
            <a:r>
              <a:rPr lang="tr-TR" dirty="0" smtClean="0"/>
              <a:t> günü </a:t>
            </a:r>
          </a:p>
          <a:p>
            <a:pPr marL="457200" lvl="1" indent="0">
              <a:buNone/>
            </a:pPr>
            <a:r>
              <a:rPr lang="tr-TR" dirty="0" smtClean="0"/>
              <a:t>-Bu günden 5 gün önce ve 2 gün sonrası gebelik için en elverişli dönem </a:t>
            </a:r>
          </a:p>
          <a:p>
            <a:pPr marL="457200" lvl="1" indent="0">
              <a:buNone/>
            </a:pPr>
            <a:r>
              <a:rPr lang="tr-TR" dirty="0" smtClean="0"/>
              <a:t>-Bu dönemde ek yöntem (kondom) kullanılması önerilir.</a:t>
            </a:r>
          </a:p>
          <a:p>
            <a:pPr marL="0" indent="0">
              <a:buNone/>
            </a:pPr>
            <a:r>
              <a:rPr lang="tr-TR" dirty="0" smtClean="0"/>
              <a:t>b)</a:t>
            </a:r>
            <a:r>
              <a:rPr lang="tr-TR" dirty="0" err="1" smtClean="0"/>
              <a:t>Koitus</a:t>
            </a:r>
            <a:r>
              <a:rPr lang="tr-TR" dirty="0" smtClean="0"/>
              <a:t> </a:t>
            </a:r>
            <a:r>
              <a:rPr lang="tr-TR" dirty="0" err="1" smtClean="0"/>
              <a:t>interruptus</a:t>
            </a:r>
            <a:r>
              <a:rPr lang="tr-TR" dirty="0" smtClean="0"/>
              <a:t>:</a:t>
            </a:r>
          </a:p>
          <a:p>
            <a:pPr marL="457200" lvl="1" indent="0">
              <a:buNone/>
            </a:pPr>
            <a:r>
              <a:rPr lang="tr-TR" dirty="0" smtClean="0"/>
              <a:t>-</a:t>
            </a:r>
            <a:r>
              <a:rPr lang="tr-TR" u="sng" dirty="0" smtClean="0"/>
              <a:t>En çok </a:t>
            </a:r>
            <a:r>
              <a:rPr lang="tr-TR" dirty="0" smtClean="0"/>
              <a:t>tercih edilen yöntem (gelenekseller arasında)</a:t>
            </a:r>
          </a:p>
          <a:p>
            <a:pPr marL="457200" lvl="1" indent="0">
              <a:buNone/>
            </a:pPr>
            <a:r>
              <a:rPr lang="tr-TR" dirty="0" smtClean="0"/>
              <a:t>-</a:t>
            </a:r>
            <a:r>
              <a:rPr lang="tr-TR" dirty="0"/>
              <a:t>G</a:t>
            </a:r>
            <a:r>
              <a:rPr lang="tr-TR" dirty="0" smtClean="0"/>
              <a:t>üvenilir değil</a:t>
            </a:r>
          </a:p>
          <a:p>
            <a:pPr marL="457200" lvl="1" indent="0">
              <a:buNone/>
            </a:pPr>
            <a:r>
              <a:rPr lang="tr-TR" dirty="0"/>
              <a:t>-CYBH’ları </a:t>
            </a:r>
            <a:r>
              <a:rPr lang="tr-TR" dirty="0" smtClean="0"/>
              <a:t>önlemez</a:t>
            </a:r>
            <a:endParaRPr lang="tr-TR" dirty="0"/>
          </a:p>
          <a:p>
            <a:pPr marL="457200" lvl="1" indent="0">
              <a:buNone/>
            </a:pPr>
            <a:r>
              <a:rPr lang="tr-TR" dirty="0" smtClean="0"/>
              <a:t>-Halk arasında etkili yöntem olarak kabul edilir</a:t>
            </a:r>
          </a:p>
          <a:p>
            <a:pPr marL="457200" lvl="1" indent="0">
              <a:buNone/>
            </a:pPr>
            <a:r>
              <a:rPr lang="tr-TR" dirty="0" smtClean="0"/>
              <a:t>-Otokontrol yeterli olmayabilir.</a:t>
            </a:r>
          </a:p>
          <a:p>
            <a:pPr marL="0" indent="0">
              <a:buNone/>
            </a:pPr>
            <a:r>
              <a:rPr lang="tr-TR" dirty="0" smtClean="0"/>
              <a:t>c)Vajinal duş</a:t>
            </a:r>
          </a:p>
          <a:p>
            <a:pPr marL="457200" lvl="1" indent="0">
              <a:buNone/>
            </a:pPr>
            <a:r>
              <a:rPr lang="tr-TR" dirty="0" smtClean="0"/>
              <a:t>-Enfeksiyon riski artışı</a:t>
            </a:r>
          </a:p>
          <a:p>
            <a:pPr marL="457200" lvl="1" indent="0">
              <a:buNone/>
            </a:pPr>
            <a:r>
              <a:rPr lang="tr-TR" dirty="0" smtClean="0"/>
              <a:t>-PID</a:t>
            </a:r>
          </a:p>
          <a:p>
            <a:pPr marL="457200" lvl="1" indent="0">
              <a:buNone/>
            </a:pPr>
            <a:r>
              <a:rPr lang="tr-TR" dirty="0" smtClean="0"/>
              <a:t>-</a:t>
            </a:r>
            <a:r>
              <a:rPr lang="tr-TR" dirty="0" err="1" smtClean="0"/>
              <a:t>İnfertilite</a:t>
            </a:r>
            <a:r>
              <a:rPr lang="tr-TR" dirty="0" smtClean="0"/>
              <a:t>,</a:t>
            </a:r>
          </a:p>
          <a:p>
            <a:pPr marL="457200" lvl="1" indent="0">
              <a:buNone/>
            </a:pPr>
            <a:r>
              <a:rPr lang="tr-TR" dirty="0" smtClean="0"/>
              <a:t>-IUGG</a:t>
            </a:r>
          </a:p>
          <a:p>
            <a:pPr marL="0" indent="0">
              <a:buNone/>
            </a:pPr>
            <a:endParaRPr lang="tr-TR" dirty="0" smtClean="0"/>
          </a:p>
          <a:p>
            <a:pPr marL="514350" indent="-514350">
              <a:buAutoNum type="alphaLcParenR"/>
            </a:pPr>
            <a:endParaRPr lang="tr-TR" dirty="0"/>
          </a:p>
        </p:txBody>
      </p:sp>
      <p:pic>
        <p:nvPicPr>
          <p:cNvPr id="4" name="Resim 3"/>
          <p:cNvPicPr>
            <a:picLocks noChangeAspect="1"/>
          </p:cNvPicPr>
          <p:nvPr/>
        </p:nvPicPr>
        <p:blipFill>
          <a:blip r:embed="rId3"/>
          <a:stretch>
            <a:fillRect/>
          </a:stretch>
        </p:blipFill>
        <p:spPr>
          <a:xfrm>
            <a:off x="7172739" y="4437615"/>
            <a:ext cx="4181061" cy="1543050"/>
          </a:xfrm>
          <a:prstGeom prst="rect">
            <a:avLst/>
          </a:prstGeom>
        </p:spPr>
      </p:pic>
    </p:spTree>
    <p:extLst>
      <p:ext uri="{BB962C8B-B14F-4D97-AF65-F5344CB8AC3E}">
        <p14:creationId xmlns:p14="http://schemas.microsoft.com/office/powerpoint/2010/main" val="22644999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KAYNAKÇA</a:t>
            </a:r>
            <a:endParaRPr lang="tr-TR" dirty="0"/>
          </a:p>
        </p:txBody>
      </p:sp>
      <p:sp>
        <p:nvSpPr>
          <p:cNvPr id="3" name="İçerik Yer Tutucusu 2"/>
          <p:cNvSpPr>
            <a:spLocks noGrp="1"/>
          </p:cNvSpPr>
          <p:nvPr>
            <p:ph idx="1"/>
          </p:nvPr>
        </p:nvSpPr>
        <p:spPr/>
        <p:txBody>
          <a:bodyPr/>
          <a:lstStyle/>
          <a:p>
            <a:r>
              <a:rPr lang="en-US" dirty="0"/>
              <a:t>Medical eligibility criteria for </a:t>
            </a:r>
            <a:r>
              <a:rPr lang="en-US" dirty="0" err="1"/>
              <a:t>contrasceptive</a:t>
            </a:r>
            <a:r>
              <a:rPr lang="en-US" dirty="0"/>
              <a:t> use fifth edition </a:t>
            </a:r>
            <a:r>
              <a:rPr lang="en-US" dirty="0" smtClean="0"/>
              <a:t>2015</a:t>
            </a:r>
            <a:endParaRPr lang="tr-TR" dirty="0" smtClean="0"/>
          </a:p>
          <a:p>
            <a:r>
              <a:rPr lang="tr-TR" dirty="0"/>
              <a:t>F</a:t>
            </a:r>
            <a:r>
              <a:rPr lang="en-US" dirty="0" err="1" smtClean="0"/>
              <a:t>amily</a:t>
            </a:r>
            <a:r>
              <a:rPr lang="en-US" dirty="0" smtClean="0"/>
              <a:t> </a:t>
            </a:r>
            <a:r>
              <a:rPr lang="en-US" dirty="0"/>
              <a:t>planning a global handbook for </a:t>
            </a:r>
            <a:r>
              <a:rPr lang="en-US" dirty="0" err="1" smtClean="0"/>
              <a:t>privıders</a:t>
            </a:r>
            <a:r>
              <a:rPr lang="tr-TR" dirty="0" smtClean="0"/>
              <a:t>,</a:t>
            </a:r>
            <a:r>
              <a:rPr lang="en-US" dirty="0" smtClean="0"/>
              <a:t>2018</a:t>
            </a:r>
            <a:endParaRPr lang="tr-TR" dirty="0" smtClean="0"/>
          </a:p>
          <a:p>
            <a:r>
              <a:rPr lang="tr-TR" dirty="0" smtClean="0"/>
              <a:t>Türkiye nüfus ve sağlık araştırması, 2018</a:t>
            </a:r>
          </a:p>
          <a:p>
            <a:r>
              <a:rPr lang="tr-TR" dirty="0" smtClean="0"/>
              <a:t>Oral </a:t>
            </a:r>
            <a:r>
              <a:rPr lang="tr-TR" dirty="0" err="1" smtClean="0"/>
              <a:t>kontrasepsiyon</a:t>
            </a:r>
            <a:r>
              <a:rPr lang="tr-TR" dirty="0" smtClean="0"/>
              <a:t> kılavuzu ,2012,TJOD</a:t>
            </a:r>
          </a:p>
          <a:p>
            <a:r>
              <a:rPr lang="tr-TR" dirty="0" smtClean="0"/>
              <a:t>Edirne il merkezindeki aile sağlığı merkezlerine kayıtlı </a:t>
            </a:r>
            <a:r>
              <a:rPr lang="tr-TR" dirty="0"/>
              <a:t>15-49 </a:t>
            </a:r>
            <a:r>
              <a:rPr lang="tr-TR" dirty="0" smtClean="0"/>
              <a:t>yaş </a:t>
            </a:r>
            <a:r>
              <a:rPr lang="tr-TR" dirty="0"/>
              <a:t>a</a:t>
            </a:r>
            <a:r>
              <a:rPr lang="tr-TR" dirty="0" smtClean="0"/>
              <a:t>rası kadınların aile planlaması ile ilgili </a:t>
            </a:r>
            <a:r>
              <a:rPr lang="tr-TR" dirty="0" err="1" smtClean="0"/>
              <a:t>bilgi,tutum</a:t>
            </a:r>
            <a:r>
              <a:rPr lang="tr-TR" dirty="0"/>
              <a:t> </a:t>
            </a:r>
            <a:r>
              <a:rPr lang="tr-TR" dirty="0" smtClean="0"/>
              <a:t>ve davranışları(uzmanlık tezi,2019)</a:t>
            </a:r>
            <a:endParaRPr lang="tr-TR" dirty="0"/>
          </a:p>
        </p:txBody>
      </p:sp>
    </p:spTree>
    <p:extLst>
      <p:ext uri="{BB962C8B-B14F-4D97-AF65-F5344CB8AC3E}">
        <p14:creationId xmlns:p14="http://schemas.microsoft.com/office/powerpoint/2010/main" val="15675575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177143" y="1233715"/>
            <a:ext cx="7126514" cy="3802743"/>
          </a:xfrm>
          <a:prstGeom prst="rect">
            <a:avLst/>
          </a:prstGeom>
        </p:spPr>
      </p:pic>
    </p:spTree>
    <p:extLst>
      <p:ext uri="{BB962C8B-B14F-4D97-AF65-F5344CB8AC3E}">
        <p14:creationId xmlns:p14="http://schemas.microsoft.com/office/powerpoint/2010/main" val="4036107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3854</TotalTime>
  <Words>12469</Words>
  <Application>Microsoft Office PowerPoint</Application>
  <PresentationFormat>Özel</PresentationFormat>
  <Paragraphs>1410</Paragraphs>
  <Slides>95</Slides>
  <Notes>60</Notes>
  <HiddenSlides>0</HiddenSlides>
  <MMClips>0</MMClips>
  <ScaleCrop>false</ScaleCrop>
  <HeadingPairs>
    <vt:vector size="4" baseType="variant">
      <vt:variant>
        <vt:lpstr>Tema</vt:lpstr>
      </vt:variant>
      <vt:variant>
        <vt:i4>1</vt:i4>
      </vt:variant>
      <vt:variant>
        <vt:lpstr>Slayt Başlıkları</vt:lpstr>
      </vt:variant>
      <vt:variant>
        <vt:i4>95</vt:i4>
      </vt:variant>
    </vt:vector>
  </HeadingPairs>
  <TitlesOfParts>
    <vt:vector size="96" baseType="lpstr">
      <vt:lpstr>Office Teması</vt:lpstr>
      <vt:lpstr>KONTRASEPSİYON</vt:lpstr>
      <vt:lpstr>AMAÇ</vt:lpstr>
      <vt:lpstr>HEDEFLER</vt:lpstr>
      <vt:lpstr>PowerPoint Sunusu</vt:lpstr>
      <vt:lpstr>PowerPoint Sunusu</vt:lpstr>
      <vt:lpstr>PowerPoint Sunusu</vt:lpstr>
      <vt:lpstr>PowerPoint Sunusu</vt:lpstr>
      <vt:lpstr>PowerPoint Sunusu</vt:lpstr>
      <vt:lpstr>PowerPoint Sunusu</vt:lpstr>
      <vt:lpstr>KONTRASEPSİYON YÖNTEMLERİ</vt:lpstr>
      <vt:lpstr>KONTRASEPSİYON YÖNTEMLERİ</vt:lpstr>
      <vt:lpstr>KONTRASEPSİYON YÖNTEMLERİ</vt:lpstr>
      <vt:lpstr>1-Kombine Hormonal Kontraseptifler</vt:lpstr>
      <vt:lpstr>   a) Kombine oral kontraseptifler (KOK): </vt:lpstr>
      <vt:lpstr>Sentetik Progesteronların Sınıflandırılması</vt:lpstr>
      <vt:lpstr>Doğal-Sentetik Progesteronların Etki Spektrumu </vt:lpstr>
      <vt:lpstr>Etki Mekanizması</vt:lpstr>
      <vt:lpstr> Endikasyonlar</vt:lpstr>
      <vt:lpstr>Bırakıldıktan Sonra Fertilite </vt:lpstr>
      <vt:lpstr>Kontrasepsiyon Dışındaki Yararları</vt:lpstr>
      <vt:lpstr>Mutlak Kontrendikasyonlar</vt:lpstr>
      <vt:lpstr>KOK’ların Rölatif Kontrendikasyonları</vt:lpstr>
      <vt:lpstr>Eş Zamanlı Hastalığı Bulunanlarda KOK Kullanımı</vt:lpstr>
      <vt:lpstr> 40 Yaşından Sonra Kullanım</vt:lpstr>
      <vt:lpstr>Adölesanlarda Kullanımı </vt:lpstr>
      <vt:lpstr>KOK’ların Yan Etkileri ve Riskleri  </vt:lpstr>
      <vt:lpstr>KOK’ların Yan Etkileri ve Riskleri </vt:lpstr>
      <vt:lpstr>KOK’ların Yan Etkileri ve Riskleri </vt:lpstr>
      <vt:lpstr>KOK’ların İlaç Etkileşimleri</vt:lpstr>
      <vt:lpstr>KOK Kullanımı</vt:lpstr>
      <vt:lpstr>KOK Kullanımı</vt:lpstr>
      <vt:lpstr>KOK’larla İlişkili Yan Etkiler ve Sorunlarda Danışmanlık</vt:lpstr>
      <vt:lpstr>KOK KULLANIMI </vt:lpstr>
      <vt:lpstr>KOK KULLANIMI </vt:lpstr>
      <vt:lpstr>KOK KULLANIMI </vt:lpstr>
      <vt:lpstr>KOK KULLANIMI </vt:lpstr>
      <vt:lpstr> b) Kombine enjekte edilen kontraseptifler: </vt:lpstr>
      <vt:lpstr> b) Kombine enjekte edilen kontraseptifler: </vt:lpstr>
      <vt:lpstr> b) Kombine enjekte edilen kontraseptifler: </vt:lpstr>
      <vt:lpstr> c) Kombine kontraseptif/ transdermal yama: </vt:lpstr>
      <vt:lpstr> d)Kontraseptif  vajinal halka: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2-Sadece Progesteron İçeren Kontraseptifler</vt:lpstr>
      <vt:lpstr> Minihaplar: </vt:lpstr>
      <vt:lpstr>MİNİHAPLARIN KONTRENDİKASYONLARI </vt:lpstr>
      <vt:lpstr>MİNİHAPLAR:</vt:lpstr>
      <vt:lpstr>MİNİHAPLARIN YAN ETKİ VE RİSKLERİ </vt:lpstr>
      <vt:lpstr>Minihap  Kullanımı</vt:lpstr>
      <vt:lpstr>MİNİHAPLAR-HASTAYA ÖNERİRKEN</vt:lpstr>
      <vt:lpstr>Minihaplar –Unutulursa </vt:lpstr>
      <vt:lpstr> b) Enjeksiyonlar : </vt:lpstr>
      <vt:lpstr> C) İmplantlar : </vt:lpstr>
      <vt:lpstr>PowerPoint Sunusu</vt:lpstr>
      <vt:lpstr>PowerPoint Sunusu</vt:lpstr>
      <vt:lpstr>PowerPoint Sunusu</vt:lpstr>
      <vt:lpstr>PowerPoint Sunusu</vt:lpstr>
      <vt:lpstr>PowerPoint Sunusu</vt:lpstr>
      <vt:lpstr>3-Rahim içi araç (RİA)</vt:lpstr>
      <vt:lpstr>RİA</vt:lpstr>
      <vt:lpstr>RİA</vt:lpstr>
      <vt:lpstr>PowerPoint Sunusu</vt:lpstr>
      <vt:lpstr>PowerPoint Sunusu</vt:lpstr>
      <vt:lpstr>PowerPoint Sunusu</vt:lpstr>
      <vt:lpstr>PowerPoint Sunusu</vt:lpstr>
      <vt:lpstr>4-Bariyer Yöntemler</vt:lpstr>
      <vt:lpstr>b)Diyafram </vt:lpstr>
      <vt:lpstr>c)Servikal başlık</vt:lpstr>
      <vt:lpstr>d)Spermisit </vt:lpstr>
      <vt:lpstr>PowerPoint Sunusu</vt:lpstr>
      <vt:lpstr>PowerPoint Sunusu</vt:lpstr>
      <vt:lpstr>PowerPoint Sunusu</vt:lpstr>
      <vt:lpstr>5-Acil kontrasepsiyon</vt:lpstr>
      <vt:lpstr>Acil kontrasepsiyon</vt:lpstr>
      <vt:lpstr>Acil kontrasepsiyon</vt:lpstr>
      <vt:lpstr>Acil kontrasepsiyon </vt:lpstr>
      <vt:lpstr>Acil kontrasepsiyon</vt:lpstr>
      <vt:lpstr>PowerPoint Sunusu</vt:lpstr>
      <vt:lpstr>6-Cerrahi sterilizasyon yöntemleri </vt:lpstr>
      <vt:lpstr>7-Doğurganlık bilincine dayalı yöntemler</vt:lpstr>
      <vt:lpstr>a)Takvime dayalı yöntemler</vt:lpstr>
      <vt:lpstr>b)Semptom tabanlı yöntemler</vt:lpstr>
      <vt:lpstr>PowerPoint Sunusu</vt:lpstr>
      <vt:lpstr>8-Laktasyonel amenore (Emzirme )</vt:lpstr>
      <vt:lpstr>9-Geleneksel yöntemler</vt:lpstr>
      <vt:lpstr>KAYNAKÇA</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Kontraseptif yöntemler ve aile planlaması</dc:title>
  <dc:creator>Casper</dc:creator>
  <cp:lastModifiedBy>Win7</cp:lastModifiedBy>
  <cp:revision>229</cp:revision>
  <dcterms:created xsi:type="dcterms:W3CDTF">2020-01-02T18:23:00Z</dcterms:created>
  <dcterms:modified xsi:type="dcterms:W3CDTF">2020-01-28T14:31:48Z</dcterms:modified>
</cp:coreProperties>
</file>