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7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</p:sldIdLst>
  <p:sldSz cx="9144000" cy="6858000" type="screen4x3"/>
  <p:notesSz cx="9144000" cy="6858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9999C1-C7B1-4DAF-8E3F-1F13CD6D72AD}" v="26" dt="2023-03-30T11:23:49.133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microsoft.com/office/2015/10/relationships/revisionInfo" Target="revisionInfo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075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769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8677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5940" y="1536902"/>
            <a:ext cx="3823970" cy="41649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26940" y="1536902"/>
            <a:ext cx="3869054" cy="3695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3/30/2023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38157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784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648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965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3/30/2023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979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639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3/30/2023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748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207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79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854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  <p:sldLayoutId id="214748378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5175" y="1188637"/>
            <a:ext cx="3467522" cy="44807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2700" algn="r"/>
            <a:r>
              <a:rPr lang="en-US" sz="5300" kern="1200" spc="-1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DEPRESYON</a:t>
            </a:r>
            <a:endParaRPr lang="en-US" sz="5300" kern="120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33188" y="1896645"/>
            <a:ext cx="2965331" cy="3064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Bef>
                <a:spcPts val="675"/>
              </a:spcBef>
              <a:buFont typeface="Arial" panose="020B0604020202020204" pitchFamily="34" charset="0"/>
              <a:buChar char="•"/>
            </a:pPr>
            <a:r>
              <a:rPr lang="en-US" sz="2100" spc="-30"/>
              <a:t>İNT. DR. HALİME GÖZÜAÇIK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827405" y="2570732"/>
            <a:ext cx="6207760" cy="2780030"/>
            <a:chOff x="1827405" y="2570732"/>
            <a:chExt cx="6207760" cy="2780030"/>
          </a:xfrm>
        </p:grpSpPr>
        <p:sp>
          <p:nvSpPr>
            <p:cNvPr id="3" name="object 3"/>
            <p:cNvSpPr/>
            <p:nvPr/>
          </p:nvSpPr>
          <p:spPr>
            <a:xfrm>
              <a:off x="1865454" y="5103163"/>
              <a:ext cx="6165215" cy="209550"/>
            </a:xfrm>
            <a:custGeom>
              <a:avLst/>
              <a:gdLst/>
              <a:ahLst/>
              <a:cxnLst/>
              <a:rect l="l" t="t" r="r" b="b"/>
              <a:pathLst>
                <a:path w="6165215" h="209550">
                  <a:moveTo>
                    <a:pt x="5879266" y="209065"/>
                  </a:moveTo>
                  <a:lnTo>
                    <a:pt x="0" y="209065"/>
                  </a:lnTo>
                  <a:lnTo>
                    <a:pt x="285410" y="0"/>
                  </a:lnTo>
                  <a:lnTo>
                    <a:pt x="6164668" y="0"/>
                  </a:lnTo>
                  <a:lnTo>
                    <a:pt x="5879266" y="209065"/>
                  </a:lnTo>
                  <a:close/>
                </a:path>
              </a:pathLst>
            </a:custGeom>
            <a:solidFill>
              <a:srgbClr val="8181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865452" y="2575496"/>
              <a:ext cx="6165215" cy="2736850"/>
            </a:xfrm>
            <a:custGeom>
              <a:avLst/>
              <a:gdLst/>
              <a:ahLst/>
              <a:cxnLst/>
              <a:rect l="l" t="t" r="r" b="b"/>
              <a:pathLst>
                <a:path w="6165215" h="2736850">
                  <a:moveTo>
                    <a:pt x="6164656" y="0"/>
                  </a:moveTo>
                  <a:lnTo>
                    <a:pt x="285407" y="0"/>
                  </a:lnTo>
                  <a:lnTo>
                    <a:pt x="0" y="209054"/>
                  </a:lnTo>
                  <a:lnTo>
                    <a:pt x="0" y="2736735"/>
                  </a:lnTo>
                  <a:lnTo>
                    <a:pt x="285407" y="2527681"/>
                  </a:lnTo>
                  <a:lnTo>
                    <a:pt x="6164656" y="2527681"/>
                  </a:lnTo>
                  <a:lnTo>
                    <a:pt x="6164656" y="1463395"/>
                  </a:lnTo>
                  <a:lnTo>
                    <a:pt x="6164656" y="551141"/>
                  </a:lnTo>
                  <a:lnTo>
                    <a:pt x="6164656" y="0"/>
                  </a:lnTo>
                  <a:close/>
                </a:path>
              </a:pathLst>
            </a:custGeom>
            <a:solidFill>
              <a:srgbClr val="C1C1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865459" y="5103172"/>
              <a:ext cx="285750" cy="209550"/>
            </a:xfrm>
            <a:custGeom>
              <a:avLst/>
              <a:gdLst/>
              <a:ahLst/>
              <a:cxnLst/>
              <a:rect l="l" t="t" r="r" b="b"/>
              <a:pathLst>
                <a:path w="285750" h="209550">
                  <a:moveTo>
                    <a:pt x="0" y="209056"/>
                  </a:moveTo>
                  <a:lnTo>
                    <a:pt x="285401" y="0"/>
                  </a:lnTo>
                </a:path>
              </a:pathLst>
            </a:custGeom>
            <a:ln w="950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150860" y="5103172"/>
              <a:ext cx="5879465" cy="0"/>
            </a:xfrm>
            <a:custGeom>
              <a:avLst/>
              <a:gdLst/>
              <a:ahLst/>
              <a:cxnLst/>
              <a:rect l="l" t="t" r="r" b="b"/>
              <a:pathLst>
                <a:path w="5879465">
                  <a:moveTo>
                    <a:pt x="0" y="0"/>
                  </a:moveTo>
                  <a:lnTo>
                    <a:pt x="47566" y="0"/>
                  </a:lnTo>
                </a:path>
                <a:path w="5879465">
                  <a:moveTo>
                    <a:pt x="371021" y="0"/>
                  </a:moveTo>
                  <a:lnTo>
                    <a:pt x="1512626" y="0"/>
                  </a:lnTo>
                </a:path>
                <a:path w="5879465">
                  <a:moveTo>
                    <a:pt x="1845594" y="0"/>
                  </a:moveTo>
                  <a:lnTo>
                    <a:pt x="5879266" y="0"/>
                  </a:lnTo>
                </a:path>
              </a:pathLst>
            </a:custGeom>
            <a:ln w="950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865459" y="4599536"/>
              <a:ext cx="285750" cy="209550"/>
            </a:xfrm>
            <a:custGeom>
              <a:avLst/>
              <a:gdLst/>
              <a:ahLst/>
              <a:cxnLst/>
              <a:rect l="l" t="t" r="r" b="b"/>
              <a:pathLst>
                <a:path w="285750" h="209550">
                  <a:moveTo>
                    <a:pt x="0" y="209056"/>
                  </a:moveTo>
                  <a:lnTo>
                    <a:pt x="285401" y="0"/>
                  </a:lnTo>
                </a:path>
              </a:pathLst>
            </a:custGeom>
            <a:ln w="950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150860" y="4599536"/>
              <a:ext cx="5879465" cy="0"/>
            </a:xfrm>
            <a:custGeom>
              <a:avLst/>
              <a:gdLst/>
              <a:ahLst/>
              <a:cxnLst/>
              <a:rect l="l" t="t" r="r" b="b"/>
              <a:pathLst>
                <a:path w="5879465">
                  <a:moveTo>
                    <a:pt x="0" y="0"/>
                  </a:moveTo>
                  <a:lnTo>
                    <a:pt x="47566" y="0"/>
                  </a:lnTo>
                </a:path>
                <a:path w="5879465">
                  <a:moveTo>
                    <a:pt x="371021" y="0"/>
                  </a:moveTo>
                  <a:lnTo>
                    <a:pt x="1512626" y="0"/>
                  </a:lnTo>
                </a:path>
                <a:path w="5879465">
                  <a:moveTo>
                    <a:pt x="1845594" y="0"/>
                  </a:moveTo>
                  <a:lnTo>
                    <a:pt x="5879266" y="0"/>
                  </a:lnTo>
                </a:path>
              </a:pathLst>
            </a:custGeom>
            <a:ln w="950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865459" y="4086397"/>
              <a:ext cx="285750" cy="219075"/>
            </a:xfrm>
            <a:custGeom>
              <a:avLst/>
              <a:gdLst/>
              <a:ahLst/>
              <a:cxnLst/>
              <a:rect l="l" t="t" r="r" b="b"/>
              <a:pathLst>
                <a:path w="285750" h="219075">
                  <a:moveTo>
                    <a:pt x="0" y="218559"/>
                  </a:moveTo>
                  <a:lnTo>
                    <a:pt x="285401" y="0"/>
                  </a:lnTo>
                </a:path>
              </a:pathLst>
            </a:custGeom>
            <a:ln w="950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150860" y="4086397"/>
              <a:ext cx="5879465" cy="0"/>
            </a:xfrm>
            <a:custGeom>
              <a:avLst/>
              <a:gdLst/>
              <a:ahLst/>
              <a:cxnLst/>
              <a:rect l="l" t="t" r="r" b="b"/>
              <a:pathLst>
                <a:path w="5879465">
                  <a:moveTo>
                    <a:pt x="0" y="0"/>
                  </a:moveTo>
                  <a:lnTo>
                    <a:pt x="47566" y="0"/>
                  </a:lnTo>
                </a:path>
                <a:path w="5879465">
                  <a:moveTo>
                    <a:pt x="371021" y="0"/>
                  </a:moveTo>
                  <a:lnTo>
                    <a:pt x="1512626" y="0"/>
                  </a:lnTo>
                </a:path>
                <a:path w="5879465">
                  <a:moveTo>
                    <a:pt x="1845594" y="0"/>
                  </a:moveTo>
                  <a:lnTo>
                    <a:pt x="5879266" y="0"/>
                  </a:lnTo>
                </a:path>
              </a:pathLst>
            </a:custGeom>
            <a:ln w="950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865459" y="3582761"/>
              <a:ext cx="285750" cy="219075"/>
            </a:xfrm>
            <a:custGeom>
              <a:avLst/>
              <a:gdLst/>
              <a:ahLst/>
              <a:cxnLst/>
              <a:rect l="l" t="t" r="r" b="b"/>
              <a:pathLst>
                <a:path w="285750" h="219075">
                  <a:moveTo>
                    <a:pt x="0" y="218559"/>
                  </a:moveTo>
                  <a:lnTo>
                    <a:pt x="285401" y="0"/>
                  </a:lnTo>
                </a:path>
              </a:pathLst>
            </a:custGeom>
            <a:ln w="950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150860" y="3582761"/>
              <a:ext cx="5879465" cy="0"/>
            </a:xfrm>
            <a:custGeom>
              <a:avLst/>
              <a:gdLst/>
              <a:ahLst/>
              <a:cxnLst/>
              <a:rect l="l" t="t" r="r" b="b"/>
              <a:pathLst>
                <a:path w="5879465">
                  <a:moveTo>
                    <a:pt x="0" y="0"/>
                  </a:moveTo>
                  <a:lnTo>
                    <a:pt x="47566" y="0"/>
                  </a:lnTo>
                </a:path>
                <a:path w="5879465">
                  <a:moveTo>
                    <a:pt x="371021" y="0"/>
                  </a:moveTo>
                  <a:lnTo>
                    <a:pt x="5879266" y="0"/>
                  </a:lnTo>
                </a:path>
              </a:pathLst>
            </a:custGeom>
            <a:ln w="950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865459" y="3079125"/>
              <a:ext cx="285750" cy="209550"/>
            </a:xfrm>
            <a:custGeom>
              <a:avLst/>
              <a:gdLst/>
              <a:ahLst/>
              <a:cxnLst/>
              <a:rect l="l" t="t" r="r" b="b"/>
              <a:pathLst>
                <a:path w="285750" h="209550">
                  <a:moveTo>
                    <a:pt x="0" y="209056"/>
                  </a:moveTo>
                  <a:lnTo>
                    <a:pt x="285401" y="0"/>
                  </a:lnTo>
                </a:path>
              </a:pathLst>
            </a:custGeom>
            <a:ln w="950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150860" y="3079125"/>
              <a:ext cx="5879465" cy="0"/>
            </a:xfrm>
            <a:custGeom>
              <a:avLst/>
              <a:gdLst/>
              <a:ahLst/>
              <a:cxnLst/>
              <a:rect l="l" t="t" r="r" b="b"/>
              <a:pathLst>
                <a:path w="5879465">
                  <a:moveTo>
                    <a:pt x="0" y="0"/>
                  </a:moveTo>
                  <a:lnTo>
                    <a:pt x="5879266" y="0"/>
                  </a:lnTo>
                </a:path>
              </a:pathLst>
            </a:custGeom>
            <a:ln w="950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865459" y="2575489"/>
              <a:ext cx="285750" cy="209550"/>
            </a:xfrm>
            <a:custGeom>
              <a:avLst/>
              <a:gdLst/>
              <a:ahLst/>
              <a:cxnLst/>
              <a:rect l="l" t="t" r="r" b="b"/>
              <a:pathLst>
                <a:path w="285750" h="209550">
                  <a:moveTo>
                    <a:pt x="0" y="209056"/>
                  </a:moveTo>
                  <a:lnTo>
                    <a:pt x="285401" y="0"/>
                  </a:lnTo>
                </a:path>
              </a:pathLst>
            </a:custGeom>
            <a:ln w="950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150860" y="2575489"/>
              <a:ext cx="5879465" cy="0"/>
            </a:xfrm>
            <a:custGeom>
              <a:avLst/>
              <a:gdLst/>
              <a:ahLst/>
              <a:cxnLst/>
              <a:rect l="l" t="t" r="r" b="b"/>
              <a:pathLst>
                <a:path w="5879465">
                  <a:moveTo>
                    <a:pt x="0" y="0"/>
                  </a:moveTo>
                  <a:lnTo>
                    <a:pt x="5879266" y="0"/>
                  </a:lnTo>
                </a:path>
              </a:pathLst>
            </a:custGeom>
            <a:ln w="950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865459" y="5103172"/>
              <a:ext cx="6165215" cy="209550"/>
            </a:xfrm>
            <a:custGeom>
              <a:avLst/>
              <a:gdLst/>
              <a:ahLst/>
              <a:cxnLst/>
              <a:rect l="l" t="t" r="r" b="b"/>
              <a:pathLst>
                <a:path w="6165215" h="209550">
                  <a:moveTo>
                    <a:pt x="6164668" y="0"/>
                  </a:moveTo>
                  <a:lnTo>
                    <a:pt x="5879266" y="209056"/>
                  </a:lnTo>
                  <a:lnTo>
                    <a:pt x="0" y="209056"/>
                  </a:lnTo>
                  <a:lnTo>
                    <a:pt x="285401" y="0"/>
                  </a:lnTo>
                  <a:lnTo>
                    <a:pt x="6164668" y="0"/>
                  </a:lnTo>
                  <a:close/>
                </a:path>
              </a:pathLst>
            </a:custGeom>
            <a:ln w="950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865459" y="2575489"/>
              <a:ext cx="285750" cy="2736850"/>
            </a:xfrm>
            <a:custGeom>
              <a:avLst/>
              <a:gdLst/>
              <a:ahLst/>
              <a:cxnLst/>
              <a:rect l="l" t="t" r="r" b="b"/>
              <a:pathLst>
                <a:path w="285750" h="2736850">
                  <a:moveTo>
                    <a:pt x="0" y="2736739"/>
                  </a:moveTo>
                  <a:lnTo>
                    <a:pt x="0" y="209056"/>
                  </a:lnTo>
                  <a:lnTo>
                    <a:pt x="285401" y="0"/>
                  </a:lnTo>
                  <a:lnTo>
                    <a:pt x="285401" y="2527683"/>
                  </a:lnTo>
                  <a:lnTo>
                    <a:pt x="0" y="2736739"/>
                  </a:lnTo>
                  <a:close/>
                </a:path>
              </a:pathLst>
            </a:custGeom>
            <a:ln w="951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150860" y="2575487"/>
              <a:ext cx="5879465" cy="2527935"/>
            </a:xfrm>
            <a:custGeom>
              <a:avLst/>
              <a:gdLst/>
              <a:ahLst/>
              <a:cxnLst/>
              <a:rect l="l" t="t" r="r" b="b"/>
              <a:pathLst>
                <a:path w="5879465" h="2527935">
                  <a:moveTo>
                    <a:pt x="0" y="0"/>
                  </a:moveTo>
                  <a:lnTo>
                    <a:pt x="5879266" y="0"/>
                  </a:lnTo>
                  <a:lnTo>
                    <a:pt x="5879266" y="2527683"/>
                  </a:lnTo>
                  <a:lnTo>
                    <a:pt x="0" y="2527683"/>
                  </a:lnTo>
                  <a:lnTo>
                    <a:pt x="0" y="0"/>
                  </a:lnTo>
                  <a:close/>
                </a:path>
              </a:pathLst>
            </a:custGeom>
            <a:ln w="95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521880" y="3041112"/>
              <a:ext cx="114300" cy="2204720"/>
            </a:xfrm>
            <a:custGeom>
              <a:avLst/>
              <a:gdLst/>
              <a:ahLst/>
              <a:cxnLst/>
              <a:rect l="l" t="t" r="r" b="b"/>
              <a:pathLst>
                <a:path w="114300" h="2204720">
                  <a:moveTo>
                    <a:pt x="0" y="2204595"/>
                  </a:moveTo>
                  <a:lnTo>
                    <a:pt x="0" y="85523"/>
                  </a:lnTo>
                  <a:lnTo>
                    <a:pt x="114160" y="0"/>
                  </a:lnTo>
                  <a:lnTo>
                    <a:pt x="114160" y="2119072"/>
                  </a:lnTo>
                  <a:lnTo>
                    <a:pt x="0" y="2204595"/>
                  </a:lnTo>
                  <a:close/>
                </a:path>
              </a:pathLst>
            </a:custGeom>
            <a:solidFill>
              <a:srgbClr val="004C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521882" y="3041115"/>
              <a:ext cx="114300" cy="2204720"/>
            </a:xfrm>
            <a:custGeom>
              <a:avLst/>
              <a:gdLst/>
              <a:ahLst/>
              <a:cxnLst/>
              <a:rect l="l" t="t" r="r" b="b"/>
              <a:pathLst>
                <a:path w="114300" h="2204720">
                  <a:moveTo>
                    <a:pt x="0" y="2204595"/>
                  </a:moveTo>
                  <a:lnTo>
                    <a:pt x="0" y="85523"/>
                  </a:lnTo>
                  <a:lnTo>
                    <a:pt x="114160" y="0"/>
                  </a:lnTo>
                  <a:lnTo>
                    <a:pt x="114160" y="2119072"/>
                  </a:lnTo>
                  <a:lnTo>
                    <a:pt x="0" y="2204595"/>
                  </a:lnTo>
                  <a:close/>
                </a:path>
              </a:pathLst>
            </a:custGeom>
            <a:ln w="951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198427" y="3126636"/>
              <a:ext cx="323850" cy="2119630"/>
            </a:xfrm>
            <a:custGeom>
              <a:avLst/>
              <a:gdLst/>
              <a:ahLst/>
              <a:cxnLst/>
              <a:rect l="l" t="t" r="r" b="b"/>
              <a:pathLst>
                <a:path w="323850" h="2119629">
                  <a:moveTo>
                    <a:pt x="323454" y="2119072"/>
                  </a:moveTo>
                  <a:lnTo>
                    <a:pt x="0" y="2119072"/>
                  </a:lnTo>
                  <a:lnTo>
                    <a:pt x="0" y="0"/>
                  </a:lnTo>
                  <a:lnTo>
                    <a:pt x="323454" y="0"/>
                  </a:lnTo>
                  <a:lnTo>
                    <a:pt x="323454" y="2119072"/>
                  </a:lnTo>
                  <a:close/>
                </a:path>
              </a:pathLst>
            </a:custGeom>
            <a:solidFill>
              <a:srgbClr val="0099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198427" y="3126636"/>
              <a:ext cx="323850" cy="2119630"/>
            </a:xfrm>
            <a:custGeom>
              <a:avLst/>
              <a:gdLst/>
              <a:ahLst/>
              <a:cxnLst/>
              <a:rect l="l" t="t" r="r" b="b"/>
              <a:pathLst>
                <a:path w="323850" h="2119629">
                  <a:moveTo>
                    <a:pt x="0" y="0"/>
                  </a:moveTo>
                  <a:lnTo>
                    <a:pt x="323454" y="0"/>
                  </a:lnTo>
                  <a:lnTo>
                    <a:pt x="323454" y="2119072"/>
                  </a:lnTo>
                  <a:lnTo>
                    <a:pt x="0" y="2119072"/>
                  </a:lnTo>
                  <a:lnTo>
                    <a:pt x="0" y="0"/>
                  </a:lnTo>
                  <a:close/>
                </a:path>
              </a:pathLst>
            </a:custGeom>
            <a:ln w="951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198423" y="3041112"/>
              <a:ext cx="438150" cy="85725"/>
            </a:xfrm>
            <a:custGeom>
              <a:avLst/>
              <a:gdLst/>
              <a:ahLst/>
              <a:cxnLst/>
              <a:rect l="l" t="t" r="r" b="b"/>
              <a:pathLst>
                <a:path w="438150" h="85725">
                  <a:moveTo>
                    <a:pt x="323454" y="85523"/>
                  </a:moveTo>
                  <a:lnTo>
                    <a:pt x="0" y="85523"/>
                  </a:lnTo>
                  <a:lnTo>
                    <a:pt x="114170" y="0"/>
                  </a:lnTo>
                  <a:lnTo>
                    <a:pt x="437615" y="0"/>
                  </a:lnTo>
                  <a:lnTo>
                    <a:pt x="323454" y="85523"/>
                  </a:lnTo>
                  <a:close/>
                </a:path>
              </a:pathLst>
            </a:custGeom>
            <a:solidFill>
              <a:srgbClr val="007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198427" y="3041115"/>
              <a:ext cx="438150" cy="85725"/>
            </a:xfrm>
            <a:custGeom>
              <a:avLst/>
              <a:gdLst/>
              <a:ahLst/>
              <a:cxnLst/>
              <a:rect l="l" t="t" r="r" b="b"/>
              <a:pathLst>
                <a:path w="438150" h="85725">
                  <a:moveTo>
                    <a:pt x="323454" y="85523"/>
                  </a:moveTo>
                  <a:lnTo>
                    <a:pt x="437615" y="0"/>
                  </a:lnTo>
                  <a:lnTo>
                    <a:pt x="114160" y="0"/>
                  </a:lnTo>
                  <a:lnTo>
                    <a:pt x="0" y="85523"/>
                  </a:lnTo>
                  <a:lnTo>
                    <a:pt x="323454" y="85523"/>
                  </a:lnTo>
                  <a:close/>
                </a:path>
              </a:pathLst>
            </a:custGeom>
            <a:ln w="950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996451" y="3953361"/>
              <a:ext cx="104775" cy="1292860"/>
            </a:xfrm>
            <a:custGeom>
              <a:avLst/>
              <a:gdLst/>
              <a:ahLst/>
              <a:cxnLst/>
              <a:rect l="l" t="t" r="r" b="b"/>
              <a:pathLst>
                <a:path w="104775" h="1292860">
                  <a:moveTo>
                    <a:pt x="0" y="1292349"/>
                  </a:moveTo>
                  <a:lnTo>
                    <a:pt x="0" y="85523"/>
                  </a:lnTo>
                  <a:lnTo>
                    <a:pt x="104656" y="0"/>
                  </a:lnTo>
                  <a:lnTo>
                    <a:pt x="104656" y="1206826"/>
                  </a:lnTo>
                  <a:lnTo>
                    <a:pt x="0" y="1292349"/>
                  </a:lnTo>
                  <a:close/>
                </a:path>
              </a:pathLst>
            </a:custGeom>
            <a:solidFill>
              <a:srgbClr val="004C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996455" y="3953361"/>
              <a:ext cx="104775" cy="1292860"/>
            </a:xfrm>
            <a:custGeom>
              <a:avLst/>
              <a:gdLst/>
              <a:ahLst/>
              <a:cxnLst/>
              <a:rect l="l" t="t" r="r" b="b"/>
              <a:pathLst>
                <a:path w="104775" h="1292860">
                  <a:moveTo>
                    <a:pt x="0" y="1292349"/>
                  </a:moveTo>
                  <a:lnTo>
                    <a:pt x="0" y="85523"/>
                  </a:lnTo>
                  <a:lnTo>
                    <a:pt x="104647" y="0"/>
                  </a:lnTo>
                  <a:lnTo>
                    <a:pt x="104647" y="1206826"/>
                  </a:lnTo>
                  <a:lnTo>
                    <a:pt x="0" y="1292349"/>
                  </a:lnTo>
                  <a:close/>
                </a:path>
              </a:pathLst>
            </a:custGeom>
            <a:ln w="951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663487" y="4038882"/>
              <a:ext cx="333375" cy="1207135"/>
            </a:xfrm>
            <a:custGeom>
              <a:avLst/>
              <a:gdLst/>
              <a:ahLst/>
              <a:cxnLst/>
              <a:rect l="l" t="t" r="r" b="b"/>
              <a:pathLst>
                <a:path w="333375" h="1207135">
                  <a:moveTo>
                    <a:pt x="332968" y="1206826"/>
                  </a:moveTo>
                  <a:lnTo>
                    <a:pt x="0" y="1206826"/>
                  </a:lnTo>
                  <a:lnTo>
                    <a:pt x="0" y="0"/>
                  </a:lnTo>
                  <a:lnTo>
                    <a:pt x="332968" y="0"/>
                  </a:lnTo>
                  <a:lnTo>
                    <a:pt x="332968" y="1206826"/>
                  </a:lnTo>
                  <a:close/>
                </a:path>
              </a:pathLst>
            </a:custGeom>
            <a:solidFill>
              <a:srgbClr val="0099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663487" y="4038882"/>
              <a:ext cx="333375" cy="1207135"/>
            </a:xfrm>
            <a:custGeom>
              <a:avLst/>
              <a:gdLst/>
              <a:ahLst/>
              <a:cxnLst/>
              <a:rect l="l" t="t" r="r" b="b"/>
              <a:pathLst>
                <a:path w="333375" h="1207135">
                  <a:moveTo>
                    <a:pt x="0" y="0"/>
                  </a:moveTo>
                  <a:lnTo>
                    <a:pt x="332968" y="0"/>
                  </a:lnTo>
                  <a:lnTo>
                    <a:pt x="332968" y="1206826"/>
                  </a:lnTo>
                  <a:lnTo>
                    <a:pt x="0" y="1206826"/>
                  </a:lnTo>
                  <a:lnTo>
                    <a:pt x="0" y="0"/>
                  </a:lnTo>
                  <a:close/>
                </a:path>
              </a:pathLst>
            </a:custGeom>
            <a:ln w="951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663482" y="3953361"/>
              <a:ext cx="438150" cy="85725"/>
            </a:xfrm>
            <a:custGeom>
              <a:avLst/>
              <a:gdLst/>
              <a:ahLst/>
              <a:cxnLst/>
              <a:rect l="l" t="t" r="r" b="b"/>
              <a:pathLst>
                <a:path w="438150" h="85725">
                  <a:moveTo>
                    <a:pt x="332968" y="85523"/>
                  </a:moveTo>
                  <a:lnTo>
                    <a:pt x="0" y="85523"/>
                  </a:lnTo>
                  <a:lnTo>
                    <a:pt x="114170" y="0"/>
                  </a:lnTo>
                  <a:lnTo>
                    <a:pt x="437624" y="0"/>
                  </a:lnTo>
                  <a:lnTo>
                    <a:pt x="332968" y="85523"/>
                  </a:lnTo>
                  <a:close/>
                </a:path>
              </a:pathLst>
            </a:custGeom>
            <a:solidFill>
              <a:srgbClr val="007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663487" y="3953361"/>
              <a:ext cx="438150" cy="85725"/>
            </a:xfrm>
            <a:custGeom>
              <a:avLst/>
              <a:gdLst/>
              <a:ahLst/>
              <a:cxnLst/>
              <a:rect l="l" t="t" r="r" b="b"/>
              <a:pathLst>
                <a:path w="438150" h="85725">
                  <a:moveTo>
                    <a:pt x="332968" y="85523"/>
                  </a:moveTo>
                  <a:lnTo>
                    <a:pt x="437615" y="0"/>
                  </a:lnTo>
                  <a:lnTo>
                    <a:pt x="114160" y="0"/>
                  </a:lnTo>
                  <a:lnTo>
                    <a:pt x="0" y="85523"/>
                  </a:lnTo>
                  <a:lnTo>
                    <a:pt x="332968" y="85523"/>
                  </a:lnTo>
                  <a:close/>
                </a:path>
              </a:pathLst>
            </a:custGeom>
            <a:ln w="950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827405" y="2784545"/>
              <a:ext cx="38100" cy="2527935"/>
            </a:xfrm>
            <a:custGeom>
              <a:avLst/>
              <a:gdLst/>
              <a:ahLst/>
              <a:cxnLst/>
              <a:rect l="l" t="t" r="r" b="b"/>
              <a:pathLst>
                <a:path w="38100" h="2527935">
                  <a:moveTo>
                    <a:pt x="38053" y="2527683"/>
                  </a:moveTo>
                  <a:lnTo>
                    <a:pt x="38053" y="0"/>
                  </a:lnTo>
                </a:path>
                <a:path w="38100" h="2527935">
                  <a:moveTo>
                    <a:pt x="38053" y="2527683"/>
                  </a:moveTo>
                  <a:lnTo>
                    <a:pt x="0" y="2527683"/>
                  </a:lnTo>
                </a:path>
              </a:pathLst>
            </a:custGeom>
            <a:ln w="950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827405" y="4808592"/>
              <a:ext cx="38100" cy="0"/>
            </a:xfrm>
            <a:custGeom>
              <a:avLst/>
              <a:gdLst/>
              <a:ahLst/>
              <a:cxnLst/>
              <a:rect l="l" t="t" r="r" b="b"/>
              <a:pathLst>
                <a:path w="38100">
                  <a:moveTo>
                    <a:pt x="38053" y="0"/>
                  </a:moveTo>
                  <a:lnTo>
                    <a:pt x="0" y="0"/>
                  </a:lnTo>
                </a:path>
              </a:pathLst>
            </a:custGeom>
            <a:ln w="950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827405" y="4304956"/>
              <a:ext cx="38100" cy="0"/>
            </a:xfrm>
            <a:custGeom>
              <a:avLst/>
              <a:gdLst/>
              <a:ahLst/>
              <a:cxnLst/>
              <a:rect l="l" t="t" r="r" b="b"/>
              <a:pathLst>
                <a:path w="38100">
                  <a:moveTo>
                    <a:pt x="38053" y="0"/>
                  </a:moveTo>
                  <a:lnTo>
                    <a:pt x="0" y="0"/>
                  </a:lnTo>
                </a:path>
              </a:pathLst>
            </a:custGeom>
            <a:ln w="950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827405" y="3801320"/>
              <a:ext cx="38100" cy="0"/>
            </a:xfrm>
            <a:custGeom>
              <a:avLst/>
              <a:gdLst/>
              <a:ahLst/>
              <a:cxnLst/>
              <a:rect l="l" t="t" r="r" b="b"/>
              <a:pathLst>
                <a:path w="38100">
                  <a:moveTo>
                    <a:pt x="38053" y="0"/>
                  </a:moveTo>
                  <a:lnTo>
                    <a:pt x="0" y="0"/>
                  </a:lnTo>
                </a:path>
              </a:pathLst>
            </a:custGeom>
            <a:ln w="950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827405" y="3288181"/>
              <a:ext cx="38100" cy="0"/>
            </a:xfrm>
            <a:custGeom>
              <a:avLst/>
              <a:gdLst/>
              <a:ahLst/>
              <a:cxnLst/>
              <a:rect l="l" t="t" r="r" b="b"/>
              <a:pathLst>
                <a:path w="38100">
                  <a:moveTo>
                    <a:pt x="38053" y="0"/>
                  </a:moveTo>
                  <a:lnTo>
                    <a:pt x="0" y="0"/>
                  </a:lnTo>
                </a:path>
              </a:pathLst>
            </a:custGeom>
            <a:ln w="950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827405" y="2784545"/>
              <a:ext cx="38100" cy="0"/>
            </a:xfrm>
            <a:custGeom>
              <a:avLst/>
              <a:gdLst/>
              <a:ahLst/>
              <a:cxnLst/>
              <a:rect l="l" t="t" r="r" b="b"/>
              <a:pathLst>
                <a:path w="38100">
                  <a:moveTo>
                    <a:pt x="38053" y="0"/>
                  </a:moveTo>
                  <a:lnTo>
                    <a:pt x="0" y="0"/>
                  </a:lnTo>
                </a:path>
              </a:pathLst>
            </a:custGeom>
            <a:ln w="950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865459" y="5312228"/>
              <a:ext cx="5879465" cy="38100"/>
            </a:xfrm>
            <a:custGeom>
              <a:avLst/>
              <a:gdLst/>
              <a:ahLst/>
              <a:cxnLst/>
              <a:rect l="l" t="t" r="r" b="b"/>
              <a:pathLst>
                <a:path w="5879465" h="38100">
                  <a:moveTo>
                    <a:pt x="0" y="0"/>
                  </a:moveTo>
                  <a:lnTo>
                    <a:pt x="5879266" y="0"/>
                  </a:lnTo>
                </a:path>
                <a:path w="5879465" h="38100">
                  <a:moveTo>
                    <a:pt x="0" y="0"/>
                  </a:moveTo>
                  <a:lnTo>
                    <a:pt x="0" y="38010"/>
                  </a:lnTo>
                </a:path>
              </a:pathLst>
            </a:custGeom>
            <a:ln w="950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3340032" y="5312228"/>
              <a:ext cx="0" cy="38100"/>
            </a:xfrm>
            <a:custGeom>
              <a:avLst/>
              <a:gdLst/>
              <a:ahLst/>
              <a:cxnLst/>
              <a:rect l="l" t="t" r="r" b="b"/>
              <a:pathLst>
                <a:path h="38100">
                  <a:moveTo>
                    <a:pt x="0" y="0"/>
                  </a:moveTo>
                  <a:lnTo>
                    <a:pt x="0" y="38010"/>
                  </a:lnTo>
                </a:path>
              </a:pathLst>
            </a:custGeom>
            <a:ln w="951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805092" y="5312228"/>
              <a:ext cx="0" cy="38100"/>
            </a:xfrm>
            <a:custGeom>
              <a:avLst/>
              <a:gdLst/>
              <a:ahLst/>
              <a:cxnLst/>
              <a:rect l="l" t="t" r="r" b="b"/>
              <a:pathLst>
                <a:path h="38100">
                  <a:moveTo>
                    <a:pt x="0" y="0"/>
                  </a:moveTo>
                  <a:lnTo>
                    <a:pt x="0" y="38010"/>
                  </a:lnTo>
                </a:path>
              </a:pathLst>
            </a:custGeom>
            <a:ln w="951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279665" y="5312228"/>
              <a:ext cx="0" cy="38100"/>
            </a:xfrm>
            <a:custGeom>
              <a:avLst/>
              <a:gdLst/>
              <a:ahLst/>
              <a:cxnLst/>
              <a:rect l="l" t="t" r="r" b="b"/>
              <a:pathLst>
                <a:path h="38100">
                  <a:moveTo>
                    <a:pt x="0" y="0"/>
                  </a:moveTo>
                  <a:lnTo>
                    <a:pt x="0" y="38010"/>
                  </a:lnTo>
                </a:path>
              </a:pathLst>
            </a:custGeom>
            <a:ln w="951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 txBox="1"/>
          <p:nvPr/>
        </p:nvSpPr>
        <p:spPr>
          <a:xfrm>
            <a:off x="1529227" y="2629535"/>
            <a:ext cx="276225" cy="28270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800" b="1" spc="-35" dirty="0">
                <a:latin typeface="Arial"/>
                <a:cs typeface="Arial"/>
              </a:rPr>
              <a:t>25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b="1" spc="-35" dirty="0">
                <a:latin typeface="Arial"/>
                <a:cs typeface="Arial"/>
              </a:rPr>
              <a:t>20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b="1" spc="-35" dirty="0">
                <a:latin typeface="Arial"/>
                <a:cs typeface="Arial"/>
              </a:rPr>
              <a:t>15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b="1" spc="-35" dirty="0">
                <a:latin typeface="Arial"/>
                <a:cs typeface="Arial"/>
              </a:rPr>
              <a:t>10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50">
              <a:latin typeface="Arial"/>
              <a:cs typeface="Arial"/>
            </a:endParaRPr>
          </a:p>
          <a:p>
            <a:pPr marL="135890">
              <a:lnSpc>
                <a:spcPct val="100000"/>
              </a:lnSpc>
              <a:spcBef>
                <a:spcPts val="5"/>
              </a:spcBef>
            </a:pPr>
            <a:r>
              <a:rPr sz="1800" b="1" spc="-5" dirty="0">
                <a:latin typeface="Arial"/>
                <a:cs typeface="Arial"/>
              </a:rPr>
              <a:t>5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50">
              <a:latin typeface="Arial"/>
              <a:cs typeface="Arial"/>
            </a:endParaRPr>
          </a:p>
          <a:p>
            <a:pPr marL="135890">
              <a:lnSpc>
                <a:spcPct val="100000"/>
              </a:lnSpc>
            </a:pPr>
            <a:r>
              <a:rPr sz="1800" b="1" spc="-5" dirty="0"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154603" y="3931159"/>
            <a:ext cx="278765" cy="25400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2060"/>
              </a:lnSpc>
            </a:pPr>
            <a:r>
              <a:rPr sz="1800" b="1" dirty="0">
                <a:latin typeface="Times New Roman"/>
                <a:cs typeface="Times New Roman"/>
              </a:rPr>
              <a:t>%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299887" y="5394553"/>
            <a:ext cx="621665" cy="2990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800" b="1" spc="-10" dirty="0">
                <a:latin typeface="Arial"/>
                <a:cs typeface="Arial"/>
              </a:rPr>
              <a:t>kadın</a:t>
            </a:r>
            <a:endParaRPr sz="18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774460" y="5394553"/>
            <a:ext cx="606425" cy="2990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800" b="1" spc="-35" dirty="0">
                <a:latin typeface="Arial"/>
                <a:cs typeface="Arial"/>
              </a:rPr>
              <a:t>erkek</a:t>
            </a:r>
            <a:endParaRPr sz="1800">
              <a:latin typeface="Arial"/>
              <a:cs typeface="Arial"/>
            </a:endParaRPr>
          </a:p>
        </p:txBody>
      </p:sp>
      <p:sp>
        <p:nvSpPr>
          <p:cNvPr id="46" name="object 46"/>
          <p:cNvSpPr txBox="1">
            <a:spLocks noGrp="1"/>
          </p:cNvSpPr>
          <p:nvPr>
            <p:ph type="title"/>
          </p:nvPr>
        </p:nvSpPr>
        <p:spPr>
          <a:xfrm>
            <a:off x="2642368" y="1973629"/>
            <a:ext cx="3853815" cy="3562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150" b="1" spc="-15" dirty="0">
                <a:latin typeface="Times New Roman"/>
                <a:cs typeface="Times New Roman"/>
              </a:rPr>
              <a:t>Toplumda</a:t>
            </a:r>
            <a:r>
              <a:rPr sz="2150" b="1" spc="-60" dirty="0">
                <a:latin typeface="Times New Roman"/>
                <a:cs typeface="Times New Roman"/>
              </a:rPr>
              <a:t> </a:t>
            </a:r>
            <a:r>
              <a:rPr sz="2150" b="1" spc="-20" dirty="0">
                <a:latin typeface="Times New Roman"/>
                <a:cs typeface="Times New Roman"/>
              </a:rPr>
              <a:t>yaşam</a:t>
            </a:r>
            <a:r>
              <a:rPr sz="2150" b="1" spc="-30" dirty="0">
                <a:latin typeface="Times New Roman"/>
                <a:cs typeface="Times New Roman"/>
              </a:rPr>
              <a:t> </a:t>
            </a:r>
            <a:r>
              <a:rPr sz="2150" b="1" spc="-15" dirty="0">
                <a:latin typeface="Times New Roman"/>
                <a:cs typeface="Times New Roman"/>
              </a:rPr>
              <a:t>boyu</a:t>
            </a:r>
            <a:r>
              <a:rPr sz="2150" b="1" spc="-35" dirty="0">
                <a:latin typeface="Times New Roman"/>
                <a:cs typeface="Times New Roman"/>
              </a:rPr>
              <a:t> </a:t>
            </a:r>
            <a:r>
              <a:rPr sz="2150" b="1" spc="-15" dirty="0">
                <a:latin typeface="Times New Roman"/>
                <a:cs typeface="Times New Roman"/>
              </a:rPr>
              <a:t>prevalans</a:t>
            </a:r>
            <a:endParaRPr sz="21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22114"/>
            <a:ext cx="7291705" cy="4122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7505" marR="844550" indent="-357505" algn="just">
              <a:lnSpc>
                <a:spcPct val="120000"/>
              </a:lnSpc>
              <a:spcBef>
                <a:spcPts val="100"/>
              </a:spcBef>
              <a:buFont typeface="Arial MT"/>
              <a:buChar char="•"/>
              <a:tabLst>
                <a:tab pos="357505" algn="l"/>
              </a:tabLst>
            </a:pPr>
            <a:r>
              <a:rPr sz="3200" b="1" spc="-10" dirty="0">
                <a:latin typeface="Times New Roman"/>
                <a:cs typeface="Times New Roman"/>
              </a:rPr>
              <a:t>Kalıtımsal </a:t>
            </a:r>
            <a:r>
              <a:rPr sz="3200" spc="-5" dirty="0">
                <a:latin typeface="Times New Roman"/>
                <a:cs typeface="Times New Roman"/>
              </a:rPr>
              <a:t>etkenler </a:t>
            </a:r>
            <a:r>
              <a:rPr sz="3200" spc="-20" dirty="0">
                <a:latin typeface="Times New Roman"/>
                <a:cs typeface="Times New Roman"/>
              </a:rPr>
              <a:t>önemlidir.Ailevi 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yüklülüğü </a:t>
            </a:r>
            <a:r>
              <a:rPr sz="3200" spc="-5" dirty="0">
                <a:latin typeface="Times New Roman"/>
                <a:cs typeface="Times New Roman"/>
              </a:rPr>
              <a:t>olanlarda depresyon </a:t>
            </a:r>
            <a:r>
              <a:rPr sz="3200" spc="-10" dirty="0">
                <a:latin typeface="Times New Roman"/>
                <a:cs typeface="Times New Roman"/>
              </a:rPr>
              <a:t>1.5-3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kat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daha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fazladır.</a:t>
            </a:r>
            <a:endParaRPr sz="3200">
              <a:latin typeface="Times New Roman"/>
              <a:cs typeface="Times New Roman"/>
            </a:endParaRPr>
          </a:p>
          <a:p>
            <a:pPr marL="356870" indent="-344805" algn="just">
              <a:lnSpc>
                <a:spcPct val="100000"/>
              </a:lnSpc>
              <a:spcBef>
                <a:spcPts val="765"/>
              </a:spcBef>
              <a:buFont typeface="Arial MT"/>
              <a:buChar char="•"/>
              <a:tabLst>
                <a:tab pos="357505" algn="l"/>
              </a:tabLst>
            </a:pPr>
            <a:r>
              <a:rPr sz="3200" spc="-70" dirty="0">
                <a:latin typeface="Times New Roman"/>
                <a:cs typeface="Times New Roman"/>
              </a:rPr>
              <a:t>Yaşlı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nüfusta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(&gt; </a:t>
            </a:r>
            <a:r>
              <a:rPr sz="3200" dirty="0">
                <a:latin typeface="Times New Roman"/>
                <a:cs typeface="Times New Roman"/>
              </a:rPr>
              <a:t>65 </a:t>
            </a:r>
            <a:r>
              <a:rPr sz="3200" spc="-10" dirty="0">
                <a:latin typeface="Times New Roman"/>
                <a:cs typeface="Times New Roman"/>
              </a:rPr>
              <a:t>yaş)</a:t>
            </a:r>
            <a:r>
              <a:rPr sz="3200" spc="3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en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sık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rastlanan</a:t>
            </a:r>
            <a:endParaRPr sz="3200">
              <a:latin typeface="Times New Roman"/>
              <a:cs typeface="Times New Roman"/>
            </a:endParaRPr>
          </a:p>
          <a:p>
            <a:pPr marL="454659" algn="just">
              <a:lnSpc>
                <a:spcPct val="100000"/>
              </a:lnSpc>
              <a:spcBef>
                <a:spcPts val="770"/>
              </a:spcBef>
            </a:pPr>
            <a:r>
              <a:rPr sz="3200" spc="-5" dirty="0">
                <a:latin typeface="Times New Roman"/>
                <a:cs typeface="Times New Roman"/>
              </a:rPr>
              <a:t>psikiyatrik </a:t>
            </a:r>
            <a:r>
              <a:rPr sz="3200" spc="-20" dirty="0">
                <a:latin typeface="Times New Roman"/>
                <a:cs typeface="Times New Roman"/>
              </a:rPr>
              <a:t>sorundur.</a:t>
            </a:r>
            <a:endParaRPr sz="3200">
              <a:latin typeface="Times New Roman"/>
              <a:cs typeface="Times New Roman"/>
            </a:endParaRPr>
          </a:p>
          <a:p>
            <a:pPr marL="356870" indent="-344805" algn="just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357505" algn="l"/>
              </a:tabLst>
            </a:pPr>
            <a:r>
              <a:rPr sz="3200" spc="-70" dirty="0">
                <a:latin typeface="Times New Roman"/>
                <a:cs typeface="Times New Roman"/>
              </a:rPr>
              <a:t>Yaşlı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nüfusun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% </a:t>
            </a:r>
            <a:r>
              <a:rPr sz="3200" dirty="0">
                <a:latin typeface="Times New Roman"/>
                <a:cs typeface="Times New Roman"/>
              </a:rPr>
              <a:t>10-15’inde</a:t>
            </a:r>
            <a:endParaRPr sz="3200">
              <a:latin typeface="Times New Roman"/>
              <a:cs typeface="Times New Roman"/>
            </a:endParaRPr>
          </a:p>
          <a:p>
            <a:pPr marL="356870" algn="just">
              <a:lnSpc>
                <a:spcPct val="100000"/>
              </a:lnSpc>
              <a:spcBef>
                <a:spcPts val="765"/>
              </a:spcBef>
            </a:pPr>
            <a:r>
              <a:rPr sz="3200" spc="-15" dirty="0">
                <a:latin typeface="Times New Roman"/>
                <a:cs typeface="Times New Roman"/>
              </a:rPr>
              <a:t>anlamlı</a:t>
            </a:r>
            <a:r>
              <a:rPr sz="3200" spc="4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derecede</a:t>
            </a:r>
            <a:r>
              <a:rPr sz="3200" spc="5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depresif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semptom</a:t>
            </a:r>
            <a:r>
              <a:rPr sz="3200" spc="55" dirty="0">
                <a:latin typeface="Times New Roman"/>
                <a:cs typeface="Times New Roman"/>
              </a:rPr>
              <a:t> </a:t>
            </a:r>
            <a:r>
              <a:rPr sz="3200" spc="-30" dirty="0">
                <a:latin typeface="Times New Roman"/>
                <a:cs typeface="Times New Roman"/>
              </a:rPr>
              <a:t>vardır.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23492"/>
            <a:ext cx="7827645" cy="44132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9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200" spc="-5" dirty="0">
                <a:latin typeface="Times New Roman"/>
                <a:cs typeface="Times New Roman"/>
              </a:rPr>
              <a:t>Depresyonda</a:t>
            </a:r>
            <a:r>
              <a:rPr sz="3200" spc="2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intihar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riski yüksektir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b="1" spc="-15" dirty="0">
                <a:latin typeface="Times New Roman"/>
                <a:cs typeface="Times New Roman"/>
              </a:rPr>
              <a:t>(%</a:t>
            </a:r>
            <a:r>
              <a:rPr sz="3200" b="1" spc="25" dirty="0">
                <a:latin typeface="Times New Roman"/>
                <a:cs typeface="Times New Roman"/>
              </a:rPr>
              <a:t> </a:t>
            </a:r>
            <a:r>
              <a:rPr sz="3200" b="1" spc="5" dirty="0">
                <a:latin typeface="Times New Roman"/>
                <a:cs typeface="Times New Roman"/>
              </a:rPr>
              <a:t>15)</a:t>
            </a:r>
            <a:endParaRPr sz="3200">
              <a:latin typeface="Times New Roman"/>
              <a:cs typeface="Times New Roman"/>
            </a:endParaRPr>
          </a:p>
          <a:p>
            <a:pPr marL="356870" marR="1045210" indent="-344805">
              <a:lnSpc>
                <a:spcPct val="80000"/>
              </a:lnSpc>
              <a:spcBef>
                <a:spcPts val="77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200" spc="-15" dirty="0">
                <a:latin typeface="Times New Roman"/>
                <a:cs typeface="Times New Roman"/>
              </a:rPr>
              <a:t>İ</a:t>
            </a:r>
            <a:r>
              <a:rPr sz="3200" spc="5" dirty="0">
                <a:latin typeface="Times New Roman"/>
                <a:cs typeface="Times New Roman"/>
              </a:rPr>
              <a:t>n</a:t>
            </a:r>
            <a:r>
              <a:rPr sz="3200" spc="-5" dirty="0">
                <a:latin typeface="Times New Roman"/>
                <a:cs typeface="Times New Roman"/>
              </a:rPr>
              <a:t>ti</a:t>
            </a:r>
            <a:r>
              <a:rPr sz="3200" spc="5" dirty="0">
                <a:latin typeface="Times New Roman"/>
                <a:cs typeface="Times New Roman"/>
              </a:rPr>
              <a:t>h</a:t>
            </a:r>
            <a:r>
              <a:rPr sz="3200" spc="-5" dirty="0">
                <a:latin typeface="Times New Roman"/>
                <a:cs typeface="Times New Roman"/>
              </a:rPr>
              <a:t>ar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e</a:t>
            </a:r>
            <a:r>
              <a:rPr sz="3200" spc="5" dirty="0">
                <a:latin typeface="Times New Roman"/>
                <a:cs typeface="Times New Roman"/>
              </a:rPr>
              <a:t>d</a:t>
            </a:r>
            <a:r>
              <a:rPr sz="3200" spc="-5" dirty="0">
                <a:latin typeface="Times New Roman"/>
                <a:cs typeface="Times New Roman"/>
              </a:rPr>
              <a:t>e</a:t>
            </a:r>
            <a:r>
              <a:rPr sz="3200" spc="5" dirty="0">
                <a:latin typeface="Times New Roman"/>
                <a:cs typeface="Times New Roman"/>
              </a:rPr>
              <a:t>n</a:t>
            </a:r>
            <a:r>
              <a:rPr sz="3200" spc="-5" dirty="0">
                <a:latin typeface="Times New Roman"/>
                <a:cs typeface="Times New Roman"/>
              </a:rPr>
              <a:t>le</a:t>
            </a:r>
            <a:r>
              <a:rPr sz="3200" spc="-15" dirty="0">
                <a:latin typeface="Times New Roman"/>
                <a:cs typeface="Times New Roman"/>
              </a:rPr>
              <a:t>r</a:t>
            </a:r>
            <a:r>
              <a:rPr sz="3200" spc="-5" dirty="0">
                <a:latin typeface="Times New Roman"/>
                <a:cs typeface="Times New Roman"/>
              </a:rPr>
              <a:t>in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%</a:t>
            </a:r>
            <a:r>
              <a:rPr sz="3200" spc="2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4</a:t>
            </a:r>
            <a:r>
              <a:rPr sz="3200" dirty="0">
                <a:latin typeface="Times New Roman"/>
                <a:cs typeface="Times New Roman"/>
              </a:rPr>
              <a:t>0</a:t>
            </a:r>
            <a:r>
              <a:rPr sz="3200" spc="-15" dirty="0">
                <a:latin typeface="Times New Roman"/>
                <a:cs typeface="Times New Roman"/>
              </a:rPr>
              <a:t>-</a:t>
            </a:r>
            <a:r>
              <a:rPr sz="3200" spc="5" dirty="0">
                <a:latin typeface="Times New Roman"/>
                <a:cs typeface="Times New Roman"/>
              </a:rPr>
              <a:t>50</a:t>
            </a:r>
            <a:r>
              <a:rPr sz="3200" spc="-5" dirty="0">
                <a:latin typeface="Times New Roman"/>
                <a:cs typeface="Times New Roman"/>
              </a:rPr>
              <a:t>’</a:t>
            </a:r>
            <a:r>
              <a:rPr sz="3200" spc="-2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</a:t>
            </a:r>
            <a:r>
              <a:rPr sz="3200" spc="-5" dirty="0">
                <a:latin typeface="Times New Roman"/>
                <a:cs typeface="Times New Roman"/>
              </a:rPr>
              <a:t>i</a:t>
            </a:r>
            <a:r>
              <a:rPr sz="3200" spc="5" dirty="0">
                <a:latin typeface="Times New Roman"/>
                <a:cs typeface="Times New Roman"/>
              </a:rPr>
              <a:t>nd</a:t>
            </a:r>
            <a:r>
              <a:rPr sz="3200" spc="-5" dirty="0">
                <a:latin typeface="Times New Roman"/>
                <a:cs typeface="Times New Roman"/>
              </a:rPr>
              <a:t>e,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ta</a:t>
            </a:r>
            <a:r>
              <a:rPr sz="3200" spc="5" dirty="0">
                <a:latin typeface="Times New Roman"/>
                <a:cs typeface="Times New Roman"/>
              </a:rPr>
              <a:t>n</a:t>
            </a:r>
            <a:r>
              <a:rPr sz="3200" spc="-5" dirty="0">
                <a:latin typeface="Times New Roman"/>
                <a:cs typeface="Times New Roman"/>
              </a:rPr>
              <a:t>ı  </a:t>
            </a:r>
            <a:r>
              <a:rPr sz="3200" spc="-20" dirty="0">
                <a:latin typeface="Times New Roman"/>
                <a:cs typeface="Times New Roman"/>
              </a:rPr>
              <a:t>konmamış</a:t>
            </a:r>
            <a:r>
              <a:rPr sz="3200" spc="90" dirty="0">
                <a:latin typeface="Times New Roman"/>
                <a:cs typeface="Times New Roman"/>
              </a:rPr>
              <a:t> </a:t>
            </a:r>
            <a:r>
              <a:rPr sz="3200" spc="-15" dirty="0">
                <a:latin typeface="Times New Roman"/>
                <a:cs typeface="Times New Roman"/>
              </a:rPr>
              <a:t>ya</a:t>
            </a:r>
            <a:r>
              <a:rPr sz="3200" spc="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da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yetersiz</a:t>
            </a:r>
            <a:r>
              <a:rPr sz="3200" spc="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tedavi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spc="-15" dirty="0">
                <a:latin typeface="Times New Roman"/>
                <a:cs typeface="Times New Roman"/>
              </a:rPr>
              <a:t>edilmiş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depresif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bozukluk</a:t>
            </a:r>
            <a:endParaRPr sz="3200">
              <a:latin typeface="Times New Roman"/>
              <a:cs typeface="Times New Roman"/>
            </a:endParaRPr>
          </a:p>
          <a:p>
            <a:pPr marL="356870" indent="-344805">
              <a:lnSpc>
                <a:spcPts val="3454"/>
              </a:lnSpc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200" spc="-5" dirty="0">
                <a:latin typeface="Times New Roman"/>
                <a:cs typeface="Times New Roman"/>
              </a:rPr>
              <a:t>Kadınlarda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intihar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girişimi</a:t>
            </a:r>
            <a:r>
              <a:rPr sz="3200" spc="7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erkeklerden</a:t>
            </a:r>
            <a:r>
              <a:rPr sz="3200" spc="2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fazla</a:t>
            </a:r>
            <a:endParaRPr sz="3200">
              <a:latin typeface="Times New Roman"/>
              <a:cs typeface="Times New Roman"/>
            </a:endParaRPr>
          </a:p>
          <a:p>
            <a:pPr marL="356870">
              <a:lnSpc>
                <a:spcPts val="3454"/>
              </a:lnSpc>
            </a:pPr>
            <a:r>
              <a:rPr sz="3200" spc="-5" dirty="0">
                <a:latin typeface="Times New Roman"/>
                <a:cs typeface="Times New Roman"/>
              </a:rPr>
              <a:t>iken</a:t>
            </a:r>
            <a:endParaRPr sz="3200">
              <a:latin typeface="Times New Roman"/>
              <a:cs typeface="Times New Roman"/>
            </a:endParaRPr>
          </a:p>
          <a:p>
            <a:pPr marL="356870" marR="763905" indent="-344805">
              <a:lnSpc>
                <a:spcPct val="80000"/>
              </a:lnSpc>
              <a:spcBef>
                <a:spcPts val="77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200" spc="-10" dirty="0">
                <a:latin typeface="Times New Roman"/>
                <a:cs typeface="Times New Roman"/>
              </a:rPr>
              <a:t>Özellikle </a:t>
            </a:r>
            <a:r>
              <a:rPr sz="3200" spc="-5" dirty="0">
                <a:latin typeface="Times New Roman"/>
                <a:cs typeface="Times New Roman"/>
              </a:rPr>
              <a:t>erkeklerde</a:t>
            </a:r>
            <a:r>
              <a:rPr sz="3200" spc="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ve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yaşlılarda</a:t>
            </a:r>
            <a:r>
              <a:rPr sz="3200" spc="45" dirty="0">
                <a:latin typeface="Times New Roman"/>
                <a:cs typeface="Times New Roman"/>
              </a:rPr>
              <a:t> </a:t>
            </a:r>
            <a:r>
              <a:rPr sz="3200" spc="-15" dirty="0">
                <a:latin typeface="Times New Roman"/>
                <a:cs typeface="Times New Roman"/>
              </a:rPr>
              <a:t>ölümle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sonlanan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intihar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girişimleri</a:t>
            </a:r>
            <a:r>
              <a:rPr sz="3200" spc="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fazladır</a:t>
            </a:r>
            <a:endParaRPr sz="3200">
              <a:latin typeface="Times New Roman"/>
              <a:cs typeface="Times New Roman"/>
            </a:endParaRPr>
          </a:p>
          <a:p>
            <a:pPr marL="356870" marR="5080" indent="-344805">
              <a:lnSpc>
                <a:spcPct val="80000"/>
              </a:lnSpc>
              <a:spcBef>
                <a:spcPts val="77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200" spc="-5" dirty="0">
                <a:latin typeface="Times New Roman"/>
                <a:cs typeface="Times New Roman"/>
              </a:rPr>
              <a:t>Gençlerde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intihar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gittikçe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artmakta,</a:t>
            </a:r>
            <a:r>
              <a:rPr sz="3200" spc="10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yaşlılarda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ve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kadınlarda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gittikçe</a:t>
            </a:r>
            <a:r>
              <a:rPr sz="3200" spc="-10" dirty="0">
                <a:latin typeface="Times New Roman"/>
                <a:cs typeface="Times New Roman"/>
              </a:rPr>
              <a:t> azalmakta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72260"/>
            <a:ext cx="7933690" cy="4316095"/>
          </a:xfrm>
          <a:prstGeom prst="rect">
            <a:avLst/>
          </a:prstGeom>
        </p:spPr>
        <p:txBody>
          <a:bodyPr vert="horz" wrap="square" lIns="0" tIns="66675" rIns="0" bIns="0" rtlCol="0">
            <a:spAutoFit/>
          </a:bodyPr>
          <a:lstStyle/>
          <a:p>
            <a:pPr marL="356870" marR="85725" indent="-344805">
              <a:lnSpc>
                <a:spcPts val="3460"/>
              </a:lnSpc>
              <a:spcBef>
                <a:spcPts val="52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200" spc="-5" dirty="0">
                <a:latin typeface="Times New Roman"/>
                <a:cs typeface="Times New Roman"/>
              </a:rPr>
              <a:t>Kendine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zarar</a:t>
            </a:r>
            <a:r>
              <a:rPr sz="3200" spc="35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verme</a:t>
            </a:r>
            <a:r>
              <a:rPr sz="3200" spc="9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davranışı </a:t>
            </a:r>
            <a:r>
              <a:rPr sz="3200" dirty="0">
                <a:latin typeface="Times New Roman"/>
                <a:cs typeface="Times New Roman"/>
              </a:rPr>
              <a:t>epizodundan 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önce,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hastaların</a:t>
            </a:r>
            <a:r>
              <a:rPr sz="3200" spc="3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%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50-60’ının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birinci </a:t>
            </a:r>
            <a:r>
              <a:rPr sz="3200" spc="-15" dirty="0">
                <a:latin typeface="Times New Roman"/>
                <a:cs typeface="Times New Roman"/>
              </a:rPr>
              <a:t>basamak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hekimini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ziyaret</a:t>
            </a:r>
            <a:r>
              <a:rPr sz="3200" spc="6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ettikleri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tespit </a:t>
            </a:r>
            <a:r>
              <a:rPr sz="3200" spc="-15" dirty="0">
                <a:latin typeface="Times New Roman"/>
                <a:cs typeface="Times New Roman"/>
              </a:rPr>
              <a:t>edilmiş</a:t>
            </a:r>
            <a:endParaRPr sz="3200">
              <a:latin typeface="Times New Roman"/>
              <a:cs typeface="Times New Roman"/>
            </a:endParaRPr>
          </a:p>
          <a:p>
            <a:pPr marL="356870" marR="231775" indent="-344805">
              <a:lnSpc>
                <a:spcPts val="3460"/>
              </a:lnSpc>
              <a:spcBef>
                <a:spcPts val="75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200" spc="-5" dirty="0">
                <a:latin typeface="Times New Roman"/>
                <a:cs typeface="Times New Roman"/>
              </a:rPr>
              <a:t>İntiharı</a:t>
            </a:r>
            <a:r>
              <a:rPr sz="3200" spc="-10" dirty="0">
                <a:latin typeface="Times New Roman"/>
                <a:cs typeface="Times New Roman"/>
              </a:rPr>
              <a:t> önlemede</a:t>
            </a:r>
            <a:r>
              <a:rPr sz="3200" spc="7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kaliteli </a:t>
            </a:r>
            <a:r>
              <a:rPr sz="3200" dirty="0">
                <a:latin typeface="Times New Roman"/>
                <a:cs typeface="Times New Roman"/>
              </a:rPr>
              <a:t>bir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birinci </a:t>
            </a:r>
            <a:r>
              <a:rPr sz="3200" spc="-15" dirty="0">
                <a:latin typeface="Times New Roman"/>
                <a:cs typeface="Times New Roman"/>
              </a:rPr>
              <a:t>basamak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spc="-15" dirty="0">
                <a:latin typeface="Times New Roman"/>
                <a:cs typeface="Times New Roman"/>
              </a:rPr>
              <a:t>hizmeti</a:t>
            </a:r>
            <a:r>
              <a:rPr sz="3200" spc="35" dirty="0">
                <a:latin typeface="Times New Roman"/>
                <a:cs typeface="Times New Roman"/>
              </a:rPr>
              <a:t> </a:t>
            </a:r>
            <a:r>
              <a:rPr sz="3200" spc="-15" dirty="0">
                <a:latin typeface="Times New Roman"/>
                <a:cs typeface="Times New Roman"/>
              </a:rPr>
              <a:t>önemli</a:t>
            </a:r>
            <a:r>
              <a:rPr sz="3200" spc="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bir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standarttır</a:t>
            </a:r>
            <a:endParaRPr sz="3200">
              <a:latin typeface="Times New Roman"/>
              <a:cs typeface="Times New Roman"/>
            </a:endParaRPr>
          </a:p>
          <a:p>
            <a:pPr marL="356870" indent="-344805">
              <a:lnSpc>
                <a:spcPts val="3650"/>
              </a:lnSpc>
              <a:spcBef>
                <a:spcPts val="32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200" spc="-5" dirty="0">
                <a:latin typeface="Times New Roman"/>
                <a:cs typeface="Times New Roman"/>
              </a:rPr>
              <a:t>Depresif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duygu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durumla</a:t>
            </a:r>
            <a:r>
              <a:rPr sz="3200" spc="6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gelen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her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hasta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suisid</a:t>
            </a:r>
            <a:endParaRPr sz="3200">
              <a:latin typeface="Times New Roman"/>
              <a:cs typeface="Times New Roman"/>
            </a:endParaRPr>
          </a:p>
          <a:p>
            <a:pPr marL="356870">
              <a:lnSpc>
                <a:spcPts val="3650"/>
              </a:lnSpc>
            </a:pPr>
            <a:r>
              <a:rPr sz="3200" spc="-5" dirty="0">
                <a:latin typeface="Times New Roman"/>
                <a:cs typeface="Times New Roman"/>
              </a:rPr>
              <a:t>açısından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araştırılmalı</a:t>
            </a:r>
            <a:endParaRPr sz="3200">
              <a:latin typeface="Times New Roman"/>
              <a:cs typeface="Times New Roman"/>
            </a:endParaRPr>
          </a:p>
          <a:p>
            <a:pPr marL="356870" marR="1042669" indent="-344805">
              <a:lnSpc>
                <a:spcPts val="3460"/>
              </a:lnSpc>
              <a:spcBef>
                <a:spcPts val="81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200" b="1" i="1" spc="-5" dirty="0">
                <a:latin typeface="Times New Roman"/>
                <a:cs typeface="Times New Roman"/>
              </a:rPr>
              <a:t>Suisid</a:t>
            </a:r>
            <a:r>
              <a:rPr sz="3200" b="1" i="1" spc="-20" dirty="0">
                <a:latin typeface="Times New Roman"/>
                <a:cs typeface="Times New Roman"/>
              </a:rPr>
              <a:t> </a:t>
            </a:r>
            <a:r>
              <a:rPr sz="3200" b="1" i="1" spc="-5" dirty="0">
                <a:latin typeface="Times New Roman"/>
                <a:cs typeface="Times New Roman"/>
              </a:rPr>
              <a:t>ile</a:t>
            </a:r>
            <a:r>
              <a:rPr sz="3200" b="1" i="1" spc="15" dirty="0">
                <a:latin typeface="Times New Roman"/>
                <a:cs typeface="Times New Roman"/>
              </a:rPr>
              <a:t> </a:t>
            </a:r>
            <a:r>
              <a:rPr sz="3200" b="1" i="1" spc="-5" dirty="0">
                <a:latin typeface="Times New Roman"/>
                <a:cs typeface="Times New Roman"/>
              </a:rPr>
              <a:t>ilgili</a:t>
            </a:r>
            <a:r>
              <a:rPr sz="3200" b="1" i="1" spc="-10" dirty="0">
                <a:latin typeface="Times New Roman"/>
                <a:cs typeface="Times New Roman"/>
              </a:rPr>
              <a:t> </a:t>
            </a:r>
            <a:r>
              <a:rPr sz="3200" b="1" i="1" dirty="0">
                <a:latin typeface="Times New Roman"/>
                <a:cs typeface="Times New Roman"/>
              </a:rPr>
              <a:t>soru</a:t>
            </a:r>
            <a:r>
              <a:rPr sz="3200" b="1" i="1" spc="-15" dirty="0">
                <a:latin typeface="Times New Roman"/>
                <a:cs typeface="Times New Roman"/>
              </a:rPr>
              <a:t> </a:t>
            </a:r>
            <a:r>
              <a:rPr sz="3200" b="1" i="1" spc="-5" dirty="0">
                <a:latin typeface="Times New Roman"/>
                <a:cs typeface="Times New Roman"/>
              </a:rPr>
              <a:t>sormak</a:t>
            </a:r>
            <a:r>
              <a:rPr sz="3200" b="1" i="1" dirty="0">
                <a:latin typeface="Times New Roman"/>
                <a:cs typeface="Times New Roman"/>
              </a:rPr>
              <a:t> </a:t>
            </a:r>
            <a:r>
              <a:rPr sz="3200" b="1" i="1" spc="-5" dirty="0">
                <a:latin typeface="Times New Roman"/>
                <a:cs typeface="Times New Roman"/>
              </a:rPr>
              <a:t>suisid</a:t>
            </a:r>
            <a:r>
              <a:rPr sz="3200" b="1" i="1" spc="10" dirty="0">
                <a:latin typeface="Times New Roman"/>
                <a:cs typeface="Times New Roman"/>
              </a:rPr>
              <a:t> </a:t>
            </a:r>
            <a:r>
              <a:rPr sz="3200" b="1" i="1" dirty="0">
                <a:latin typeface="Times New Roman"/>
                <a:cs typeface="Times New Roman"/>
              </a:rPr>
              <a:t>riski </a:t>
            </a:r>
            <a:r>
              <a:rPr sz="3200" b="1" i="1" spc="-785" dirty="0">
                <a:latin typeface="Times New Roman"/>
                <a:cs typeface="Times New Roman"/>
              </a:rPr>
              <a:t> </a:t>
            </a:r>
            <a:r>
              <a:rPr sz="3200" b="1" i="1" spc="-5" dirty="0">
                <a:latin typeface="Times New Roman"/>
                <a:cs typeface="Times New Roman"/>
              </a:rPr>
              <a:t>yaratmaz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68654" y="479869"/>
            <a:ext cx="1207770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00" spc="-15" dirty="0"/>
              <a:t>N</a:t>
            </a:r>
            <a:r>
              <a:rPr sz="4400" spc="5" dirty="0"/>
              <a:t>üks</a:t>
            </a:r>
            <a:endParaRPr sz="4400"/>
          </a:p>
        </p:txBody>
      </p:sp>
      <p:sp>
        <p:nvSpPr>
          <p:cNvPr id="5" name="object 5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484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pc="-80" dirty="0"/>
              <a:t>Tek</a:t>
            </a:r>
            <a:r>
              <a:rPr spc="-35" dirty="0"/>
              <a:t> </a:t>
            </a:r>
            <a:r>
              <a:rPr spc="-5" dirty="0"/>
              <a:t>atak</a:t>
            </a:r>
            <a:r>
              <a:rPr spc="15" dirty="0"/>
              <a:t> </a:t>
            </a:r>
            <a:r>
              <a:rPr dirty="0"/>
              <a:t>sonrasında</a:t>
            </a:r>
            <a:r>
              <a:rPr spc="-30" dirty="0"/>
              <a:t> </a:t>
            </a:r>
            <a:r>
              <a:rPr dirty="0"/>
              <a:t>nüks</a:t>
            </a:r>
            <a:r>
              <a:rPr spc="-20" dirty="0"/>
              <a:t> </a:t>
            </a:r>
            <a:r>
              <a:rPr spc="-5" dirty="0"/>
              <a:t>riski</a:t>
            </a:r>
          </a:p>
          <a:p>
            <a:pPr marL="356870" indent="-344805">
              <a:lnSpc>
                <a:spcPct val="100000"/>
              </a:lnSpc>
              <a:spcBef>
                <a:spcPts val="384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pc="-5" dirty="0"/>
              <a:t>İkinci</a:t>
            </a:r>
            <a:r>
              <a:rPr spc="-45" dirty="0"/>
              <a:t> </a:t>
            </a:r>
            <a:r>
              <a:rPr spc="-5" dirty="0"/>
              <a:t>atak</a:t>
            </a:r>
            <a:r>
              <a:rPr spc="20" dirty="0"/>
              <a:t> </a:t>
            </a:r>
            <a:r>
              <a:rPr dirty="0"/>
              <a:t>sonrasında</a:t>
            </a:r>
            <a:r>
              <a:rPr spc="-25" dirty="0"/>
              <a:t> </a:t>
            </a:r>
            <a:r>
              <a:rPr dirty="0"/>
              <a:t>nüks</a:t>
            </a:r>
            <a:r>
              <a:rPr spc="-15" dirty="0"/>
              <a:t> </a:t>
            </a:r>
            <a:r>
              <a:rPr spc="-5" dirty="0"/>
              <a:t>riski</a:t>
            </a:r>
          </a:p>
          <a:p>
            <a:pPr marL="356870" indent="-344805">
              <a:lnSpc>
                <a:spcPct val="100000"/>
              </a:lnSpc>
              <a:spcBef>
                <a:spcPts val="380"/>
              </a:spcBef>
              <a:buFont typeface="Arial MT"/>
              <a:buChar char="•"/>
              <a:tabLst>
                <a:tab pos="356870" algn="l"/>
                <a:tab pos="357505" algn="l"/>
                <a:tab pos="6644005" algn="l"/>
                <a:tab pos="7287259" algn="l"/>
              </a:tabLst>
            </a:pPr>
            <a:r>
              <a:rPr spc="-10" dirty="0"/>
              <a:t>Üç</a:t>
            </a:r>
            <a:r>
              <a:rPr spc="5" dirty="0"/>
              <a:t>ün</a:t>
            </a:r>
            <a:r>
              <a:rPr spc="-5" dirty="0"/>
              <a:t>cü</a:t>
            </a:r>
            <a:r>
              <a:rPr spc="-20" dirty="0"/>
              <a:t> </a:t>
            </a:r>
            <a:r>
              <a:rPr spc="-5" dirty="0"/>
              <a:t>atak</a:t>
            </a:r>
            <a:r>
              <a:rPr spc="25" dirty="0"/>
              <a:t> </a:t>
            </a:r>
            <a:r>
              <a:rPr dirty="0"/>
              <a:t>s</a:t>
            </a:r>
            <a:r>
              <a:rPr spc="5" dirty="0"/>
              <a:t>on</a:t>
            </a:r>
            <a:r>
              <a:rPr spc="-15" dirty="0"/>
              <a:t>r</a:t>
            </a:r>
            <a:r>
              <a:rPr spc="-5" dirty="0"/>
              <a:t>a</a:t>
            </a:r>
            <a:r>
              <a:rPr dirty="0"/>
              <a:t>s</a:t>
            </a:r>
            <a:r>
              <a:rPr spc="-5" dirty="0"/>
              <a:t>ı</a:t>
            </a:r>
            <a:r>
              <a:rPr spc="5" dirty="0"/>
              <a:t>nd</a:t>
            </a:r>
            <a:r>
              <a:rPr spc="-5" dirty="0"/>
              <a:t>a</a:t>
            </a:r>
            <a:r>
              <a:rPr spc="-20" dirty="0"/>
              <a:t> </a:t>
            </a:r>
            <a:r>
              <a:rPr spc="5" dirty="0"/>
              <a:t>nük</a:t>
            </a:r>
            <a:r>
              <a:rPr spc="-5" dirty="0"/>
              <a:t>s</a:t>
            </a:r>
            <a:r>
              <a:rPr spc="-10" dirty="0"/>
              <a:t> </a:t>
            </a:r>
            <a:r>
              <a:rPr spc="-15" dirty="0"/>
              <a:t>r</a:t>
            </a:r>
            <a:r>
              <a:rPr spc="-5" dirty="0"/>
              <a:t>i</a:t>
            </a:r>
            <a:r>
              <a:rPr dirty="0"/>
              <a:t>s</a:t>
            </a:r>
            <a:r>
              <a:rPr spc="5" dirty="0"/>
              <a:t>k</a:t>
            </a:r>
            <a:r>
              <a:rPr spc="-5" dirty="0"/>
              <a:t>i</a:t>
            </a:r>
            <a:r>
              <a:rPr dirty="0"/>
              <a:t>	</a:t>
            </a:r>
            <a:r>
              <a:rPr spc="-10" dirty="0"/>
              <a:t>%</a:t>
            </a:r>
            <a:r>
              <a:rPr dirty="0"/>
              <a:t>	</a:t>
            </a:r>
            <a:r>
              <a:rPr spc="5" dirty="0"/>
              <a:t>9</a:t>
            </a:r>
            <a:r>
              <a:rPr spc="-5" dirty="0"/>
              <a:t>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72260"/>
            <a:ext cx="8060055" cy="5124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9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200" spc="-10" dirty="0">
                <a:latin typeface="Times New Roman"/>
                <a:cs typeface="Times New Roman"/>
              </a:rPr>
              <a:t>İlk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depresyon</a:t>
            </a:r>
            <a:r>
              <a:rPr sz="3200" spc="3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genellikle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20’li </a:t>
            </a:r>
            <a:r>
              <a:rPr sz="3200" b="1" dirty="0">
                <a:latin typeface="Times New Roman"/>
                <a:cs typeface="Times New Roman"/>
              </a:rPr>
              <a:t>yaşlarda</a:t>
            </a:r>
            <a:r>
              <a:rPr sz="3200" b="1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görülür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24395" y="2058720"/>
            <a:ext cx="2094230" cy="109855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sz="3200" spc="-10" dirty="0">
                <a:latin typeface="Times New Roman"/>
                <a:cs typeface="Times New Roman"/>
              </a:rPr>
              <a:t>%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50-70</a:t>
            </a:r>
            <a:endParaRPr sz="320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  <a:spcBef>
                <a:spcPts val="384"/>
              </a:spcBef>
              <a:tabLst>
                <a:tab pos="1673860" algn="l"/>
              </a:tabLst>
            </a:pPr>
            <a:r>
              <a:rPr sz="3200" spc="-10" dirty="0">
                <a:latin typeface="Times New Roman"/>
                <a:cs typeface="Times New Roman"/>
              </a:rPr>
              <a:t>%	</a:t>
            </a:r>
            <a:r>
              <a:rPr sz="3200" spc="5" dirty="0">
                <a:latin typeface="Times New Roman"/>
                <a:cs typeface="Times New Roman"/>
              </a:rPr>
              <a:t>7</a:t>
            </a:r>
            <a:r>
              <a:rPr sz="3200" spc="-5" dirty="0">
                <a:latin typeface="Times New Roman"/>
                <a:cs typeface="Times New Roman"/>
              </a:rPr>
              <a:t>0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7780" algn="ctr">
              <a:lnSpc>
                <a:spcPct val="100000"/>
              </a:lnSpc>
              <a:spcBef>
                <a:spcPts val="105"/>
              </a:spcBef>
            </a:pPr>
            <a:r>
              <a:rPr b="1" spc="-5" dirty="0">
                <a:latin typeface="Times New Roman"/>
                <a:cs typeface="Times New Roman"/>
              </a:rPr>
              <a:t>Hekimin</a:t>
            </a:r>
            <a:r>
              <a:rPr b="1" spc="-45" dirty="0">
                <a:latin typeface="Times New Roman"/>
                <a:cs typeface="Times New Roman"/>
              </a:rPr>
              <a:t> </a:t>
            </a:r>
            <a:r>
              <a:rPr b="1" spc="-5" dirty="0">
                <a:latin typeface="Times New Roman"/>
                <a:cs typeface="Times New Roman"/>
              </a:rPr>
              <a:t>depresyondan</a:t>
            </a:r>
          </a:p>
          <a:p>
            <a:pPr marL="17780" algn="ctr">
              <a:lnSpc>
                <a:spcPct val="100000"/>
              </a:lnSpc>
              <a:spcBef>
                <a:spcPts val="5"/>
              </a:spcBef>
            </a:pPr>
            <a:r>
              <a:rPr b="1" dirty="0">
                <a:latin typeface="Times New Roman"/>
                <a:cs typeface="Times New Roman"/>
              </a:rPr>
              <a:t>şüpheleneceği</a:t>
            </a:r>
            <a:r>
              <a:rPr b="1" spc="-10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durumlar</a:t>
            </a:r>
            <a:r>
              <a:rPr b="1" spc="-50" dirty="0">
                <a:latin typeface="Times New Roman"/>
                <a:cs typeface="Times New Roman"/>
              </a:rPr>
              <a:t> </a:t>
            </a:r>
            <a:r>
              <a:rPr dirty="0"/>
              <a:t>!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22272"/>
            <a:ext cx="7874000" cy="4317365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484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200" spc="-5" dirty="0">
                <a:latin typeface="Times New Roman"/>
                <a:cs typeface="Times New Roman"/>
              </a:rPr>
              <a:t>Belirsiz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somatik</a:t>
            </a:r>
            <a:r>
              <a:rPr sz="3200" spc="5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yakınmalar</a:t>
            </a:r>
            <a:endParaRPr sz="32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384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200" dirty="0">
                <a:latin typeface="Times New Roman"/>
                <a:cs typeface="Times New Roman"/>
              </a:rPr>
              <a:t>Çok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sayıda </a:t>
            </a:r>
            <a:r>
              <a:rPr sz="3200" spc="-10" dirty="0">
                <a:latin typeface="Times New Roman"/>
                <a:cs typeface="Times New Roman"/>
              </a:rPr>
              <a:t>somatik</a:t>
            </a:r>
            <a:r>
              <a:rPr sz="3200" spc="60" dirty="0">
                <a:latin typeface="Times New Roman"/>
                <a:cs typeface="Times New Roman"/>
              </a:rPr>
              <a:t> </a:t>
            </a:r>
            <a:r>
              <a:rPr sz="3200" spc="-15" dirty="0">
                <a:latin typeface="Times New Roman"/>
                <a:cs typeface="Times New Roman"/>
              </a:rPr>
              <a:t>yakınma</a:t>
            </a:r>
            <a:endParaRPr sz="32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38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200" spc="-5" dirty="0">
                <a:latin typeface="Times New Roman"/>
                <a:cs typeface="Times New Roman"/>
              </a:rPr>
              <a:t>Kronik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ağrı,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baş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ağrısı</a:t>
            </a:r>
            <a:endParaRPr sz="32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385"/>
              </a:spcBef>
              <a:buFont typeface="Arial MT"/>
              <a:buChar char="•"/>
              <a:tabLst>
                <a:tab pos="356870" algn="l"/>
                <a:tab pos="357505" algn="l"/>
                <a:tab pos="4182745" algn="l"/>
              </a:tabLst>
            </a:pPr>
            <a:r>
              <a:rPr sz="3200" spc="-5" dirty="0">
                <a:latin typeface="Times New Roman"/>
                <a:cs typeface="Times New Roman"/>
              </a:rPr>
              <a:t>Analjezik</a:t>
            </a:r>
            <a:r>
              <a:rPr sz="3200" spc="4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kullanımına	</a:t>
            </a:r>
            <a:r>
              <a:rPr sz="3200" spc="-5" dirty="0">
                <a:latin typeface="Times New Roman"/>
                <a:cs typeface="Times New Roman"/>
              </a:rPr>
              <a:t>yanıt</a:t>
            </a:r>
            <a:r>
              <a:rPr sz="3200" spc="-15" dirty="0">
                <a:latin typeface="Times New Roman"/>
                <a:cs typeface="Times New Roman"/>
              </a:rPr>
              <a:t> vermeyen</a:t>
            </a:r>
            <a:r>
              <a:rPr sz="3200" spc="6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ağrılar</a:t>
            </a:r>
            <a:endParaRPr sz="32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38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200" spc="-5" dirty="0">
                <a:latin typeface="Times New Roman"/>
                <a:cs typeface="Times New Roman"/>
              </a:rPr>
              <a:t>Anksiyete, yorgunluk,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uyku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bozuklukları</a:t>
            </a:r>
            <a:endParaRPr sz="32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38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200" spc="-5" dirty="0">
                <a:latin typeface="Times New Roman"/>
                <a:cs typeface="Times New Roman"/>
              </a:rPr>
              <a:t>Cinsel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şikayetler</a:t>
            </a:r>
            <a:endParaRPr sz="32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384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200" spc="-15" dirty="0">
                <a:latin typeface="Times New Roman"/>
                <a:cs typeface="Times New Roman"/>
              </a:rPr>
              <a:t>Tinnutus</a:t>
            </a:r>
            <a:endParaRPr sz="32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38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200" spc="-5" dirty="0">
                <a:latin typeface="Times New Roman"/>
                <a:cs typeface="Times New Roman"/>
              </a:rPr>
              <a:t>Birbirini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takip eden</a:t>
            </a:r>
            <a:r>
              <a:rPr sz="3200" spc="2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diare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ve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konstipasyon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30878" y="479869"/>
            <a:ext cx="1684655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00" spc="-315" dirty="0"/>
              <a:t>T</a:t>
            </a:r>
            <a:r>
              <a:rPr sz="4400" spc="-10" dirty="0"/>
              <a:t>a</a:t>
            </a:r>
            <a:r>
              <a:rPr sz="4400" spc="-5" dirty="0"/>
              <a:t>r</a:t>
            </a:r>
            <a:r>
              <a:rPr sz="4400" spc="-10" dirty="0"/>
              <a:t>a</a:t>
            </a:r>
            <a:r>
              <a:rPr sz="4400" spc="-45" dirty="0"/>
              <a:t>m</a:t>
            </a:r>
            <a:r>
              <a:rPr sz="4400" spc="-5" dirty="0"/>
              <a:t>a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93139" y="1587500"/>
            <a:ext cx="7588884" cy="431736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99085" marR="485775" indent="-287020">
              <a:lnSpc>
                <a:spcPts val="2590"/>
              </a:lnSpc>
              <a:spcBef>
                <a:spcPts val="425"/>
              </a:spcBef>
            </a:pPr>
            <a:r>
              <a:rPr sz="2400" spc="-5" dirty="0">
                <a:solidFill>
                  <a:srgbClr val="254061"/>
                </a:solidFill>
                <a:latin typeface="Arial MT"/>
                <a:cs typeface="Arial MT"/>
              </a:rPr>
              <a:t>–</a:t>
            </a:r>
            <a:r>
              <a:rPr sz="2400" spc="240" dirty="0">
                <a:solidFill>
                  <a:srgbClr val="254061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ABD </a:t>
            </a:r>
            <a:r>
              <a:rPr sz="2400" spc="-15" dirty="0">
                <a:latin typeface="Times New Roman"/>
                <a:cs typeface="Times New Roman"/>
              </a:rPr>
              <a:t>Koruyucu</a:t>
            </a:r>
            <a:r>
              <a:rPr sz="2400" spc="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Hizmetler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Çalışma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Grubu </a:t>
            </a:r>
            <a:r>
              <a:rPr sz="2400" dirty="0">
                <a:latin typeface="Times New Roman"/>
                <a:cs typeface="Times New Roman"/>
              </a:rPr>
              <a:t>ve</a:t>
            </a:r>
            <a:r>
              <a:rPr sz="2400" spc="-1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Amerikan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Aile </a:t>
            </a:r>
            <a:r>
              <a:rPr sz="2400" spc="-5" dirty="0">
                <a:latin typeface="Times New Roman"/>
                <a:cs typeface="Times New Roman"/>
              </a:rPr>
              <a:t>Hekimleri Akademisi ,birinci basamakta çökkün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duygudurum</a:t>
            </a:r>
            <a:r>
              <a:rPr sz="2400" spc="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anhedoniyi</a:t>
            </a:r>
            <a:r>
              <a:rPr sz="2400" spc="7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sorgulayan</a:t>
            </a:r>
            <a:r>
              <a:rPr sz="2400" spc="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iki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soru </a:t>
            </a:r>
            <a:r>
              <a:rPr sz="2400" spc="5" dirty="0">
                <a:latin typeface="Times New Roman"/>
                <a:cs typeface="Times New Roman"/>
              </a:rPr>
              <a:t>ile 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depresyonun</a:t>
            </a:r>
            <a:r>
              <a:rPr sz="2400" spc="6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taranmasını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önermektedir.</a:t>
            </a:r>
            <a:endParaRPr sz="2400">
              <a:latin typeface="Times New Roman"/>
              <a:cs typeface="Times New Roman"/>
            </a:endParaRPr>
          </a:p>
          <a:p>
            <a:pPr marL="469900" marR="494030" indent="-457834">
              <a:lnSpc>
                <a:spcPts val="2160"/>
              </a:lnSpc>
              <a:spcBef>
                <a:spcPts val="47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000" spc="-15" dirty="0">
                <a:latin typeface="Times New Roman"/>
                <a:cs typeface="Times New Roman"/>
              </a:rPr>
              <a:t>Geçtiğimiz</a:t>
            </a:r>
            <a:r>
              <a:rPr sz="2000" spc="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2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hafta</a:t>
            </a:r>
            <a:r>
              <a:rPr sz="2000" spc="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içinde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kendinizi</a:t>
            </a:r>
            <a:r>
              <a:rPr sz="2000" spc="3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düşkün,</a:t>
            </a:r>
            <a:r>
              <a:rPr sz="2000" spc="6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çökkün</a:t>
            </a:r>
            <a:r>
              <a:rPr sz="2000" spc="4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ve</a:t>
            </a:r>
            <a:r>
              <a:rPr sz="2000" spc="3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ya</a:t>
            </a:r>
            <a:r>
              <a:rPr sz="2000" spc="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çaresiz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hissettiniz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mi?</a:t>
            </a:r>
            <a:endParaRPr sz="2000">
              <a:latin typeface="Times New Roman"/>
              <a:cs typeface="Times New Roman"/>
            </a:endParaRPr>
          </a:p>
          <a:p>
            <a:pPr marL="469900" marR="5080" indent="-457834">
              <a:lnSpc>
                <a:spcPts val="2160"/>
              </a:lnSpc>
              <a:spcBef>
                <a:spcPts val="48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000" spc="-15" dirty="0">
                <a:latin typeface="Times New Roman"/>
                <a:cs typeface="Times New Roman"/>
              </a:rPr>
              <a:t>Geçtiğimiz</a:t>
            </a:r>
            <a:r>
              <a:rPr sz="2000" spc="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2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hafta</a:t>
            </a:r>
            <a:r>
              <a:rPr sz="2000" spc="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içinde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bir </a:t>
            </a:r>
            <a:r>
              <a:rPr sz="2000" spc="-15" dirty="0">
                <a:latin typeface="Times New Roman"/>
                <a:cs typeface="Times New Roman"/>
              </a:rPr>
              <a:t>şeyler</a:t>
            </a:r>
            <a:r>
              <a:rPr sz="2000" spc="4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yapmak</a:t>
            </a:r>
            <a:r>
              <a:rPr sz="2000" spc="7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için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kendinizi</a:t>
            </a:r>
            <a:r>
              <a:rPr sz="2000" spc="3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ilgisiz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30" dirty="0">
                <a:latin typeface="Times New Roman"/>
                <a:cs typeface="Times New Roman"/>
              </a:rPr>
              <a:t>veya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keyifsiz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hissettiniz</a:t>
            </a:r>
            <a:r>
              <a:rPr sz="2000" spc="3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mi?</a:t>
            </a:r>
            <a:endParaRPr sz="2000">
              <a:latin typeface="Times New Roman"/>
              <a:cs typeface="Times New Roman"/>
            </a:endParaRPr>
          </a:p>
          <a:p>
            <a:pPr marL="299085" marR="485140" indent="-287020">
              <a:lnSpc>
                <a:spcPts val="2590"/>
              </a:lnSpc>
              <a:spcBef>
                <a:spcPts val="590"/>
              </a:spcBef>
            </a:pPr>
            <a:r>
              <a:rPr sz="2400" spc="-5" dirty="0">
                <a:solidFill>
                  <a:srgbClr val="254061"/>
                </a:solidFill>
                <a:latin typeface="Arial MT"/>
                <a:cs typeface="Arial MT"/>
              </a:rPr>
              <a:t>–</a:t>
            </a:r>
            <a:r>
              <a:rPr sz="2400" dirty="0">
                <a:solidFill>
                  <a:srgbClr val="254061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Bu </a:t>
            </a:r>
            <a:r>
              <a:rPr sz="2400" dirty="0">
                <a:latin typeface="Times New Roman"/>
                <a:cs typeface="Times New Roman"/>
              </a:rPr>
              <a:t>iki </a:t>
            </a:r>
            <a:r>
              <a:rPr sz="2400" spc="-5" dirty="0">
                <a:latin typeface="Times New Roman"/>
                <a:cs typeface="Times New Roman"/>
              </a:rPr>
              <a:t>sorudan birine verilen </a:t>
            </a:r>
            <a:r>
              <a:rPr sz="2400" dirty="0">
                <a:latin typeface="Times New Roman"/>
                <a:cs typeface="Times New Roman"/>
              </a:rPr>
              <a:t>olumlu </a:t>
            </a:r>
            <a:r>
              <a:rPr sz="2400" spc="-15" dirty="0">
                <a:latin typeface="Times New Roman"/>
                <a:cs typeface="Times New Roman"/>
              </a:rPr>
              <a:t>yanıt, </a:t>
            </a:r>
            <a:r>
              <a:rPr sz="2400" dirty="0">
                <a:latin typeface="Times New Roman"/>
                <a:cs typeface="Times New Roman"/>
              </a:rPr>
              <a:t>major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depresyon</a:t>
            </a:r>
            <a:r>
              <a:rPr sz="2400" spc="7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gibi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bir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depresif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bozukluğun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olup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olmadığını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veya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depresyonun</a:t>
            </a:r>
            <a:r>
              <a:rPr sz="2400" spc="7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ciddiyetini</a:t>
            </a:r>
            <a:r>
              <a:rPr sz="2400" spc="5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belirlemek</a:t>
            </a:r>
            <a:r>
              <a:rPr sz="2400" dirty="0">
                <a:latin typeface="Times New Roman"/>
                <a:cs typeface="Times New Roman"/>
              </a:rPr>
              <a:t> için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, klinik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görüşme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veya</a:t>
            </a:r>
            <a:r>
              <a:rPr sz="2400" spc="9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DSM-V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tanı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ölçütleri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gibi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daha </a:t>
            </a:r>
            <a:r>
              <a:rPr sz="2400" spc="-10" dirty="0">
                <a:latin typeface="Times New Roman"/>
                <a:cs typeface="Times New Roman"/>
              </a:rPr>
              <a:t>ayrıntılı 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incelemeyi</a:t>
            </a:r>
            <a:r>
              <a:rPr sz="2400" spc="4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gerektirir.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8422" y="510349"/>
            <a:ext cx="7967345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Depresyon</a:t>
            </a:r>
            <a:r>
              <a:rPr spc="-80" dirty="0"/>
              <a:t> </a:t>
            </a:r>
            <a:r>
              <a:rPr spc="5" dirty="0"/>
              <a:t>ve</a:t>
            </a:r>
            <a:r>
              <a:rPr spc="-20" dirty="0"/>
              <a:t> </a:t>
            </a:r>
            <a:r>
              <a:rPr dirty="0"/>
              <a:t>İntihar</a:t>
            </a:r>
            <a:r>
              <a:rPr spc="-110" dirty="0"/>
              <a:t> </a:t>
            </a:r>
            <a:r>
              <a:rPr spc="-55" dirty="0"/>
              <a:t>Tarama</a:t>
            </a:r>
            <a:r>
              <a:rPr spc="30" dirty="0"/>
              <a:t> </a:t>
            </a:r>
            <a:r>
              <a:rPr dirty="0"/>
              <a:t>Ölçekleri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29588"/>
            <a:ext cx="7771130" cy="432308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82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000" spc="-10" dirty="0">
                <a:latin typeface="Times New Roman"/>
                <a:cs typeface="Times New Roman"/>
              </a:rPr>
              <a:t>Beck</a:t>
            </a:r>
            <a:r>
              <a:rPr sz="3000" spc="1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depresyon</a:t>
            </a:r>
            <a:r>
              <a:rPr sz="3000" spc="-4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ölçeği</a:t>
            </a:r>
            <a:endParaRPr sz="3000">
              <a:latin typeface="Times New Roman"/>
              <a:cs typeface="Times New Roman"/>
            </a:endParaRPr>
          </a:p>
          <a:p>
            <a:pPr marL="356870" marR="579755" indent="-344805">
              <a:lnSpc>
                <a:spcPct val="100000"/>
              </a:lnSpc>
              <a:spcBef>
                <a:spcPts val="72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000" spc="-5" dirty="0">
                <a:latin typeface="Times New Roman"/>
                <a:cs typeface="Times New Roman"/>
              </a:rPr>
              <a:t>Epidemiyolojik</a:t>
            </a:r>
            <a:r>
              <a:rPr sz="3000" spc="-10" dirty="0">
                <a:latin typeface="Times New Roman"/>
                <a:cs typeface="Times New Roman"/>
              </a:rPr>
              <a:t> çalışmalar</a:t>
            </a:r>
            <a:r>
              <a:rPr sz="3000" spc="11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depresyon </a:t>
            </a:r>
            <a:r>
              <a:rPr sz="3000" spc="-10" dirty="0">
                <a:latin typeface="Times New Roman"/>
                <a:cs typeface="Times New Roman"/>
              </a:rPr>
              <a:t>tarama </a:t>
            </a:r>
            <a:r>
              <a:rPr sz="3000" spc="-735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merkezi</a:t>
            </a:r>
            <a:r>
              <a:rPr sz="3000" spc="4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(CES-D)</a:t>
            </a:r>
            <a:endParaRPr sz="30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72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000" spc="-5" dirty="0">
                <a:latin typeface="Times New Roman"/>
                <a:cs typeface="Times New Roman"/>
              </a:rPr>
              <a:t>Geriatrik</a:t>
            </a:r>
            <a:r>
              <a:rPr sz="3000" spc="-2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depresyon</a:t>
            </a:r>
            <a:r>
              <a:rPr sz="3000" spc="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ölçeği</a:t>
            </a:r>
            <a:endParaRPr sz="30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72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000" spc="-5" dirty="0">
                <a:latin typeface="Times New Roman"/>
                <a:cs typeface="Times New Roman"/>
              </a:rPr>
              <a:t>Hasta</a:t>
            </a:r>
            <a:r>
              <a:rPr sz="3000" spc="-4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sağlık</a:t>
            </a:r>
            <a:r>
              <a:rPr sz="3000" spc="-4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anketi(PHQ-9)</a:t>
            </a:r>
            <a:endParaRPr sz="30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72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000" dirty="0">
                <a:latin typeface="Times New Roman"/>
                <a:cs typeface="Times New Roman"/>
              </a:rPr>
              <a:t>Intihar</a:t>
            </a:r>
            <a:r>
              <a:rPr sz="3000" spc="-6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düşüncesi</a:t>
            </a:r>
            <a:r>
              <a:rPr sz="3000" spc="-3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ölçeği</a:t>
            </a:r>
            <a:endParaRPr sz="30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72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000" spc="-5" dirty="0">
                <a:latin typeface="Times New Roman"/>
                <a:cs typeface="Times New Roman"/>
              </a:rPr>
              <a:t>Hastane</a:t>
            </a:r>
            <a:r>
              <a:rPr sz="3000" spc="-1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anksiyete</a:t>
            </a:r>
            <a:r>
              <a:rPr sz="3000" spc="40" dirty="0">
                <a:latin typeface="Times New Roman"/>
                <a:cs typeface="Times New Roman"/>
              </a:rPr>
              <a:t> </a:t>
            </a:r>
            <a:r>
              <a:rPr sz="3000" spc="5" dirty="0">
                <a:latin typeface="Times New Roman"/>
                <a:cs typeface="Times New Roman"/>
              </a:rPr>
              <a:t>ve</a:t>
            </a:r>
            <a:r>
              <a:rPr sz="3000" spc="-1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depresyon</a:t>
            </a:r>
            <a:r>
              <a:rPr sz="3000" spc="-1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skalası</a:t>
            </a:r>
            <a:r>
              <a:rPr sz="3000" spc="1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(HADS)</a:t>
            </a:r>
            <a:endParaRPr sz="30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72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000" spc="-5" dirty="0">
                <a:latin typeface="Times New Roman"/>
                <a:cs typeface="Times New Roman"/>
              </a:rPr>
              <a:t>Hamilton</a:t>
            </a:r>
            <a:r>
              <a:rPr sz="3000" spc="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depresyon</a:t>
            </a:r>
            <a:r>
              <a:rPr sz="3000" spc="-2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değerlendirme</a:t>
            </a:r>
            <a:r>
              <a:rPr sz="3000" spc="3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ölçeği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68178" y="752184"/>
            <a:ext cx="2620645" cy="13049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libri"/>
                <a:cs typeface="Calibri"/>
              </a:rPr>
              <a:t>0-7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puan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depresyon</a:t>
            </a:r>
            <a:r>
              <a:rPr sz="1400" spc="70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yok</a:t>
            </a:r>
            <a:endParaRPr sz="1400">
              <a:latin typeface="Calibri"/>
              <a:cs typeface="Calibri"/>
            </a:endParaRPr>
          </a:p>
          <a:p>
            <a:pPr marL="216535" marR="210185" algn="ctr">
              <a:lnSpc>
                <a:spcPct val="100000"/>
              </a:lnSpc>
            </a:pPr>
            <a:r>
              <a:rPr sz="1400" spc="-10" dirty="0">
                <a:latin typeface="Calibri"/>
                <a:cs typeface="Calibri"/>
              </a:rPr>
              <a:t>8-15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puan</a:t>
            </a:r>
            <a:r>
              <a:rPr sz="1400" spc="3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arası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hafif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derecede </a:t>
            </a:r>
            <a:r>
              <a:rPr sz="1400" spc="-300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depresyon</a:t>
            </a:r>
            <a:endParaRPr sz="1400">
              <a:latin typeface="Calibri"/>
              <a:cs typeface="Calibri"/>
            </a:endParaRPr>
          </a:p>
          <a:p>
            <a:pPr marL="387350" marR="381000" algn="ctr">
              <a:lnSpc>
                <a:spcPct val="100000"/>
              </a:lnSpc>
            </a:pPr>
            <a:r>
              <a:rPr sz="1400" spc="-10" dirty="0">
                <a:latin typeface="Calibri"/>
                <a:cs typeface="Calibri"/>
              </a:rPr>
              <a:t>16-28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arası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orta</a:t>
            </a:r>
            <a:r>
              <a:rPr sz="1400" spc="35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derecede </a:t>
            </a:r>
            <a:r>
              <a:rPr sz="1400" spc="-300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depresyon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400" spc="-10" dirty="0">
                <a:latin typeface="Calibri"/>
                <a:cs typeface="Calibri"/>
              </a:rPr>
              <a:t>29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ve</a:t>
            </a:r>
            <a:r>
              <a:rPr sz="1400" spc="45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üzeri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ağır</a:t>
            </a:r>
            <a:r>
              <a:rPr sz="1400" spc="35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derecede</a:t>
            </a:r>
            <a:r>
              <a:rPr sz="1400" spc="50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depresyon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98132" y="379260"/>
            <a:ext cx="5163820" cy="5772785"/>
            <a:chOff x="298132" y="379260"/>
            <a:chExt cx="5163820" cy="577278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73222" y="404672"/>
              <a:ext cx="4008089" cy="5584273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310832" y="391960"/>
              <a:ext cx="5138420" cy="5747385"/>
            </a:xfrm>
            <a:custGeom>
              <a:avLst/>
              <a:gdLst/>
              <a:ahLst/>
              <a:cxnLst/>
              <a:rect l="l" t="t" r="r" b="b"/>
              <a:pathLst>
                <a:path w="5138420" h="5747385">
                  <a:moveTo>
                    <a:pt x="0" y="0"/>
                  </a:moveTo>
                  <a:lnTo>
                    <a:pt x="5137962" y="0"/>
                  </a:lnTo>
                  <a:lnTo>
                    <a:pt x="5137962" y="5746902"/>
                  </a:lnTo>
                  <a:lnTo>
                    <a:pt x="0" y="5746902"/>
                  </a:lnTo>
                  <a:lnTo>
                    <a:pt x="0" y="0"/>
                  </a:lnTo>
                  <a:close/>
                </a:path>
              </a:pathLst>
            </a:custGeom>
            <a:ln w="25400">
              <a:solidFill>
                <a:srgbClr val="4F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92966" y="479869"/>
            <a:ext cx="5356860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00" spc="-10" dirty="0"/>
              <a:t>Beck</a:t>
            </a:r>
            <a:r>
              <a:rPr sz="4400" spc="-25" dirty="0"/>
              <a:t> </a:t>
            </a:r>
            <a:r>
              <a:rPr sz="4400" spc="-5" dirty="0"/>
              <a:t>Depresyon</a:t>
            </a:r>
            <a:r>
              <a:rPr sz="4400" spc="-25" dirty="0"/>
              <a:t> </a:t>
            </a:r>
            <a:r>
              <a:rPr sz="4400" spc="-10" dirty="0"/>
              <a:t>Ölçeği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57019"/>
            <a:ext cx="7790180" cy="40633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70485">
              <a:lnSpc>
                <a:spcPct val="100000"/>
              </a:lnSpc>
              <a:spcBef>
                <a:spcPts val="110"/>
              </a:spcBef>
            </a:pPr>
            <a:r>
              <a:rPr sz="2100" b="1" i="1" dirty="0">
                <a:latin typeface="Times New Roman"/>
                <a:cs typeface="Times New Roman"/>
              </a:rPr>
              <a:t>(0-3</a:t>
            </a:r>
            <a:r>
              <a:rPr sz="2100" b="1" i="1" spc="-10" dirty="0">
                <a:latin typeface="Times New Roman"/>
                <a:cs typeface="Times New Roman"/>
              </a:rPr>
              <a:t> </a:t>
            </a:r>
            <a:r>
              <a:rPr sz="2100" b="1" i="1" dirty="0">
                <a:latin typeface="Times New Roman"/>
                <a:cs typeface="Times New Roman"/>
              </a:rPr>
              <a:t>arasında</a:t>
            </a:r>
            <a:r>
              <a:rPr sz="2100" b="1" i="1" spc="-55" dirty="0">
                <a:latin typeface="Times New Roman"/>
                <a:cs typeface="Times New Roman"/>
              </a:rPr>
              <a:t> </a:t>
            </a:r>
            <a:r>
              <a:rPr sz="2100" b="1" i="1" dirty="0">
                <a:latin typeface="Times New Roman"/>
                <a:cs typeface="Times New Roman"/>
              </a:rPr>
              <a:t>puanlanan</a:t>
            </a:r>
            <a:r>
              <a:rPr sz="2100" b="1" i="1" spc="-75" dirty="0">
                <a:latin typeface="Times New Roman"/>
                <a:cs typeface="Times New Roman"/>
              </a:rPr>
              <a:t> </a:t>
            </a:r>
            <a:r>
              <a:rPr sz="2100" b="1" i="1" spc="5" dirty="0">
                <a:latin typeface="Times New Roman"/>
                <a:cs typeface="Times New Roman"/>
              </a:rPr>
              <a:t>21</a:t>
            </a:r>
            <a:r>
              <a:rPr sz="2100" b="1" i="1" spc="-35" dirty="0">
                <a:latin typeface="Times New Roman"/>
                <a:cs typeface="Times New Roman"/>
              </a:rPr>
              <a:t> </a:t>
            </a:r>
            <a:r>
              <a:rPr sz="2100" b="1" i="1" dirty="0">
                <a:latin typeface="Times New Roman"/>
                <a:cs typeface="Times New Roman"/>
              </a:rPr>
              <a:t>soru)</a:t>
            </a:r>
            <a:endParaRPr sz="21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2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100" dirty="0">
                <a:latin typeface="Times New Roman"/>
                <a:cs typeface="Times New Roman"/>
              </a:rPr>
              <a:t>Soru</a:t>
            </a:r>
            <a:r>
              <a:rPr sz="2100" spc="-65" dirty="0">
                <a:latin typeface="Times New Roman"/>
                <a:cs typeface="Times New Roman"/>
              </a:rPr>
              <a:t> </a:t>
            </a:r>
            <a:r>
              <a:rPr sz="2100" spc="-10" dirty="0">
                <a:latin typeface="Times New Roman"/>
                <a:cs typeface="Times New Roman"/>
              </a:rPr>
              <a:t>alanları;</a:t>
            </a:r>
            <a:endParaRPr sz="2100">
              <a:latin typeface="Times New Roman"/>
              <a:cs typeface="Times New Roman"/>
            </a:endParaRPr>
          </a:p>
          <a:p>
            <a:pPr marL="12700" marR="5080">
              <a:lnSpc>
                <a:spcPts val="2020"/>
              </a:lnSpc>
              <a:spcBef>
                <a:spcPts val="484"/>
              </a:spcBef>
            </a:pPr>
            <a:r>
              <a:rPr sz="2100" spc="-5" dirty="0">
                <a:latin typeface="Times New Roman"/>
                <a:cs typeface="Times New Roman"/>
              </a:rPr>
              <a:t>Mutsuzluk,</a:t>
            </a:r>
            <a:r>
              <a:rPr sz="2100" spc="-50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kendini</a:t>
            </a:r>
            <a:r>
              <a:rPr sz="2100" spc="-10" dirty="0">
                <a:latin typeface="Times New Roman"/>
                <a:cs typeface="Times New Roman"/>
              </a:rPr>
              <a:t> </a:t>
            </a:r>
            <a:r>
              <a:rPr sz="2100" spc="-5" dirty="0">
                <a:latin typeface="Times New Roman"/>
                <a:cs typeface="Times New Roman"/>
              </a:rPr>
              <a:t>suçlama,</a:t>
            </a:r>
            <a:r>
              <a:rPr sz="2100" spc="30" dirty="0">
                <a:latin typeface="Times New Roman"/>
                <a:cs typeface="Times New Roman"/>
              </a:rPr>
              <a:t> </a:t>
            </a:r>
            <a:r>
              <a:rPr sz="2100" spc="-5" dirty="0">
                <a:latin typeface="Times New Roman"/>
                <a:cs typeface="Times New Roman"/>
              </a:rPr>
              <a:t>başarısızlık</a:t>
            </a:r>
            <a:r>
              <a:rPr sz="2100" spc="50" dirty="0">
                <a:latin typeface="Times New Roman"/>
                <a:cs typeface="Times New Roman"/>
              </a:rPr>
              <a:t> </a:t>
            </a:r>
            <a:r>
              <a:rPr sz="2100" spc="-5" dirty="0">
                <a:latin typeface="Times New Roman"/>
                <a:cs typeface="Times New Roman"/>
              </a:rPr>
              <a:t>hissi,</a:t>
            </a:r>
            <a:r>
              <a:rPr sz="2100" spc="5" dirty="0">
                <a:latin typeface="Times New Roman"/>
                <a:cs typeface="Times New Roman"/>
              </a:rPr>
              <a:t> </a:t>
            </a:r>
            <a:r>
              <a:rPr sz="2100" spc="-5" dirty="0">
                <a:latin typeface="Times New Roman"/>
                <a:cs typeface="Times New Roman"/>
              </a:rPr>
              <a:t>irritabilite,ağlama,</a:t>
            </a:r>
            <a:r>
              <a:rPr sz="2100" spc="95" dirty="0">
                <a:latin typeface="Times New Roman"/>
                <a:cs typeface="Times New Roman"/>
              </a:rPr>
              <a:t> </a:t>
            </a:r>
            <a:r>
              <a:rPr sz="2100" spc="-10" dirty="0">
                <a:latin typeface="Times New Roman"/>
                <a:cs typeface="Times New Roman"/>
              </a:rPr>
              <a:t>sosyal </a:t>
            </a:r>
            <a:r>
              <a:rPr sz="2100" spc="-509" dirty="0">
                <a:latin typeface="Times New Roman"/>
                <a:cs typeface="Times New Roman"/>
              </a:rPr>
              <a:t> </a:t>
            </a:r>
            <a:r>
              <a:rPr sz="2100" spc="-5" dirty="0">
                <a:latin typeface="Times New Roman"/>
                <a:cs typeface="Times New Roman"/>
              </a:rPr>
              <a:t>çekilme,</a:t>
            </a:r>
            <a:r>
              <a:rPr sz="2100" spc="25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beden</a:t>
            </a:r>
            <a:r>
              <a:rPr sz="2100" spc="-20" dirty="0">
                <a:latin typeface="Times New Roman"/>
                <a:cs typeface="Times New Roman"/>
              </a:rPr>
              <a:t> </a:t>
            </a:r>
            <a:r>
              <a:rPr sz="2100" spc="-10" dirty="0">
                <a:latin typeface="Times New Roman"/>
                <a:cs typeface="Times New Roman"/>
              </a:rPr>
              <a:t>imajı</a:t>
            </a:r>
            <a:r>
              <a:rPr sz="2100" spc="65" dirty="0">
                <a:latin typeface="Times New Roman"/>
                <a:cs typeface="Times New Roman"/>
              </a:rPr>
              <a:t> </a:t>
            </a:r>
            <a:r>
              <a:rPr sz="2100" spc="-5" dirty="0">
                <a:latin typeface="Times New Roman"/>
                <a:cs typeface="Times New Roman"/>
              </a:rPr>
              <a:t>değişiklikleri,</a:t>
            </a:r>
            <a:r>
              <a:rPr sz="2100" spc="50" dirty="0">
                <a:latin typeface="Times New Roman"/>
                <a:cs typeface="Times New Roman"/>
              </a:rPr>
              <a:t> </a:t>
            </a:r>
            <a:r>
              <a:rPr sz="2100" spc="-5" dirty="0">
                <a:latin typeface="Times New Roman"/>
                <a:cs typeface="Times New Roman"/>
              </a:rPr>
              <a:t>kararsızlık,</a:t>
            </a:r>
            <a:r>
              <a:rPr sz="2100" spc="30" dirty="0">
                <a:latin typeface="Times New Roman"/>
                <a:cs typeface="Times New Roman"/>
              </a:rPr>
              <a:t> </a:t>
            </a:r>
            <a:r>
              <a:rPr sz="2100" spc="-10" dirty="0">
                <a:latin typeface="Times New Roman"/>
                <a:cs typeface="Times New Roman"/>
              </a:rPr>
              <a:t>yorgunluk,</a:t>
            </a:r>
            <a:r>
              <a:rPr sz="2100" spc="30" dirty="0">
                <a:latin typeface="Times New Roman"/>
                <a:cs typeface="Times New Roman"/>
              </a:rPr>
              <a:t> </a:t>
            </a:r>
            <a:r>
              <a:rPr sz="2100" spc="-5" dirty="0">
                <a:latin typeface="Times New Roman"/>
                <a:cs typeface="Times New Roman"/>
              </a:rPr>
              <a:t>uykusuzluk, </a:t>
            </a:r>
            <a:r>
              <a:rPr sz="2100" dirty="0">
                <a:latin typeface="Times New Roman"/>
                <a:cs typeface="Times New Roman"/>
              </a:rPr>
              <a:t> </a:t>
            </a:r>
            <a:r>
              <a:rPr sz="2100" spc="-5" dirty="0">
                <a:latin typeface="Times New Roman"/>
                <a:cs typeface="Times New Roman"/>
              </a:rPr>
              <a:t>iştahsızlık,</a:t>
            </a:r>
            <a:r>
              <a:rPr sz="2100" dirty="0">
                <a:latin typeface="Times New Roman"/>
                <a:cs typeface="Times New Roman"/>
              </a:rPr>
              <a:t> </a:t>
            </a:r>
            <a:r>
              <a:rPr sz="2100" spc="-5" dirty="0">
                <a:latin typeface="Times New Roman"/>
                <a:cs typeface="Times New Roman"/>
              </a:rPr>
              <a:t>kilo</a:t>
            </a:r>
            <a:r>
              <a:rPr sz="2100" spc="20" dirty="0">
                <a:latin typeface="Times New Roman"/>
                <a:cs typeface="Times New Roman"/>
              </a:rPr>
              <a:t> </a:t>
            </a:r>
            <a:r>
              <a:rPr sz="2100" spc="-10" dirty="0">
                <a:latin typeface="Times New Roman"/>
                <a:cs typeface="Times New Roman"/>
              </a:rPr>
              <a:t>kaybı,somatik</a:t>
            </a:r>
            <a:r>
              <a:rPr sz="2100" spc="70" dirty="0">
                <a:latin typeface="Times New Roman"/>
                <a:cs typeface="Times New Roman"/>
              </a:rPr>
              <a:t> </a:t>
            </a:r>
            <a:r>
              <a:rPr sz="2100" spc="-15" dirty="0">
                <a:latin typeface="Times New Roman"/>
                <a:cs typeface="Times New Roman"/>
              </a:rPr>
              <a:t>uğraşlar,</a:t>
            </a:r>
            <a:r>
              <a:rPr sz="2100" spc="25" dirty="0">
                <a:latin typeface="Times New Roman"/>
                <a:cs typeface="Times New Roman"/>
              </a:rPr>
              <a:t> </a:t>
            </a:r>
            <a:r>
              <a:rPr sz="2100" spc="-5" dirty="0">
                <a:latin typeface="Times New Roman"/>
                <a:cs typeface="Times New Roman"/>
              </a:rPr>
              <a:t>libido</a:t>
            </a:r>
            <a:r>
              <a:rPr sz="2100" dirty="0">
                <a:latin typeface="Times New Roman"/>
                <a:cs typeface="Times New Roman"/>
              </a:rPr>
              <a:t> </a:t>
            </a:r>
            <a:r>
              <a:rPr sz="2100" spc="-5" dirty="0">
                <a:latin typeface="Times New Roman"/>
                <a:cs typeface="Times New Roman"/>
              </a:rPr>
              <a:t>azalması</a:t>
            </a:r>
            <a:endParaRPr sz="2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100" b="1" spc="-5" dirty="0">
                <a:latin typeface="Times New Roman"/>
                <a:cs typeface="Times New Roman"/>
              </a:rPr>
              <a:t>Değerlendirme;</a:t>
            </a:r>
            <a:endParaRPr sz="2100">
              <a:latin typeface="Times New Roman"/>
              <a:cs typeface="Times New Roman"/>
            </a:endParaRPr>
          </a:p>
          <a:p>
            <a:pPr marL="421005" indent="-408940">
              <a:lnSpc>
                <a:spcPct val="100000"/>
              </a:lnSpc>
              <a:buFont typeface="Arial MT"/>
              <a:buChar char="•"/>
              <a:tabLst>
                <a:tab pos="421005" algn="l"/>
                <a:tab pos="421640" algn="l"/>
              </a:tabLst>
            </a:pPr>
            <a:r>
              <a:rPr sz="2100" spc="-5" dirty="0">
                <a:latin typeface="Times New Roman"/>
                <a:cs typeface="Times New Roman"/>
              </a:rPr>
              <a:t>1-10:</a:t>
            </a:r>
            <a:r>
              <a:rPr sz="2100" spc="-15" dirty="0">
                <a:latin typeface="Times New Roman"/>
                <a:cs typeface="Times New Roman"/>
              </a:rPr>
              <a:t> </a:t>
            </a:r>
            <a:r>
              <a:rPr sz="2100" spc="-5" dirty="0">
                <a:latin typeface="Times New Roman"/>
                <a:cs typeface="Times New Roman"/>
              </a:rPr>
              <a:t>Normal</a:t>
            </a:r>
            <a:endParaRPr sz="21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100" spc="-15" dirty="0">
                <a:latin typeface="Times New Roman"/>
                <a:cs typeface="Times New Roman"/>
              </a:rPr>
              <a:t>11-16:</a:t>
            </a:r>
            <a:r>
              <a:rPr sz="2100" spc="-50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Hafif</a:t>
            </a:r>
            <a:r>
              <a:rPr sz="2100" spc="-15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duygudurum</a:t>
            </a:r>
            <a:r>
              <a:rPr sz="2100" spc="-25" dirty="0">
                <a:latin typeface="Times New Roman"/>
                <a:cs typeface="Times New Roman"/>
              </a:rPr>
              <a:t> </a:t>
            </a:r>
            <a:r>
              <a:rPr sz="2100" spc="-5" dirty="0">
                <a:latin typeface="Times New Roman"/>
                <a:cs typeface="Times New Roman"/>
              </a:rPr>
              <a:t>değişiklikleri</a:t>
            </a:r>
            <a:endParaRPr sz="21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100" spc="-5" dirty="0">
                <a:latin typeface="Times New Roman"/>
                <a:cs typeface="Times New Roman"/>
              </a:rPr>
              <a:t>17-20:</a:t>
            </a:r>
            <a:r>
              <a:rPr sz="2100" spc="-15" dirty="0">
                <a:latin typeface="Times New Roman"/>
                <a:cs typeface="Times New Roman"/>
              </a:rPr>
              <a:t> </a:t>
            </a:r>
            <a:r>
              <a:rPr sz="2100" spc="-5" dirty="0">
                <a:latin typeface="Times New Roman"/>
                <a:cs typeface="Times New Roman"/>
              </a:rPr>
              <a:t>Sınırda klinik depresyon</a:t>
            </a:r>
            <a:endParaRPr sz="21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100" spc="-5" dirty="0">
                <a:latin typeface="Times New Roman"/>
                <a:cs typeface="Times New Roman"/>
              </a:rPr>
              <a:t>21-30:</a:t>
            </a:r>
            <a:r>
              <a:rPr sz="2100" spc="-20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Orta</a:t>
            </a:r>
            <a:r>
              <a:rPr sz="2100" spc="-35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düzey</a:t>
            </a:r>
            <a:r>
              <a:rPr sz="2100" spc="-30" dirty="0">
                <a:latin typeface="Times New Roman"/>
                <a:cs typeface="Times New Roman"/>
              </a:rPr>
              <a:t> </a:t>
            </a:r>
            <a:r>
              <a:rPr sz="2100" spc="-5" dirty="0">
                <a:latin typeface="Times New Roman"/>
                <a:cs typeface="Times New Roman"/>
              </a:rPr>
              <a:t>depresyon</a:t>
            </a:r>
            <a:endParaRPr sz="21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100" spc="5" dirty="0">
                <a:latin typeface="Times New Roman"/>
                <a:cs typeface="Times New Roman"/>
              </a:rPr>
              <a:t>31</a:t>
            </a:r>
            <a:r>
              <a:rPr sz="2100" spc="-35" dirty="0">
                <a:latin typeface="Times New Roman"/>
                <a:cs typeface="Times New Roman"/>
              </a:rPr>
              <a:t>-</a:t>
            </a:r>
            <a:r>
              <a:rPr sz="2100" spc="5" dirty="0">
                <a:latin typeface="Times New Roman"/>
                <a:cs typeface="Times New Roman"/>
              </a:rPr>
              <a:t>40:</a:t>
            </a:r>
            <a:r>
              <a:rPr sz="2100" spc="-130" dirty="0">
                <a:latin typeface="Times New Roman"/>
                <a:cs typeface="Times New Roman"/>
              </a:rPr>
              <a:t> </a:t>
            </a:r>
            <a:r>
              <a:rPr sz="2100" spc="15" dirty="0">
                <a:latin typeface="Times New Roman"/>
                <a:cs typeface="Times New Roman"/>
              </a:rPr>
              <a:t>A</a:t>
            </a:r>
            <a:r>
              <a:rPr sz="2100" spc="5" dirty="0">
                <a:latin typeface="Times New Roman"/>
                <a:cs typeface="Times New Roman"/>
              </a:rPr>
              <a:t>ğ</a:t>
            </a:r>
            <a:r>
              <a:rPr sz="2100" spc="-15" dirty="0">
                <a:latin typeface="Times New Roman"/>
                <a:cs typeface="Times New Roman"/>
              </a:rPr>
              <a:t>ı</a:t>
            </a:r>
            <a:r>
              <a:rPr sz="2100" dirty="0">
                <a:latin typeface="Times New Roman"/>
                <a:cs typeface="Times New Roman"/>
              </a:rPr>
              <a:t>r</a:t>
            </a:r>
            <a:r>
              <a:rPr sz="2100" spc="-30" dirty="0">
                <a:latin typeface="Times New Roman"/>
                <a:cs typeface="Times New Roman"/>
              </a:rPr>
              <a:t> </a:t>
            </a:r>
            <a:r>
              <a:rPr sz="2100" spc="5" dirty="0">
                <a:latin typeface="Times New Roman"/>
                <a:cs typeface="Times New Roman"/>
              </a:rPr>
              <a:t>d</a:t>
            </a:r>
            <a:r>
              <a:rPr sz="2100" dirty="0">
                <a:latin typeface="Times New Roman"/>
                <a:cs typeface="Times New Roman"/>
              </a:rPr>
              <a:t>e</a:t>
            </a:r>
            <a:r>
              <a:rPr sz="2100" spc="5" dirty="0">
                <a:latin typeface="Times New Roman"/>
                <a:cs typeface="Times New Roman"/>
              </a:rPr>
              <a:t>p</a:t>
            </a:r>
            <a:r>
              <a:rPr sz="2100" spc="-10" dirty="0">
                <a:latin typeface="Times New Roman"/>
                <a:cs typeface="Times New Roman"/>
              </a:rPr>
              <a:t>r</a:t>
            </a:r>
            <a:r>
              <a:rPr sz="2100" dirty="0">
                <a:latin typeface="Times New Roman"/>
                <a:cs typeface="Times New Roman"/>
              </a:rPr>
              <a:t>e</a:t>
            </a:r>
            <a:r>
              <a:rPr sz="2100" spc="-10" dirty="0">
                <a:latin typeface="Times New Roman"/>
                <a:cs typeface="Times New Roman"/>
              </a:rPr>
              <a:t>s</a:t>
            </a:r>
            <a:r>
              <a:rPr sz="2100" spc="-45" dirty="0">
                <a:latin typeface="Times New Roman"/>
                <a:cs typeface="Times New Roman"/>
              </a:rPr>
              <a:t>y</a:t>
            </a:r>
            <a:r>
              <a:rPr sz="2100" spc="5" dirty="0">
                <a:latin typeface="Times New Roman"/>
                <a:cs typeface="Times New Roman"/>
              </a:rPr>
              <a:t>on</a:t>
            </a:r>
            <a:endParaRPr sz="2100">
              <a:latin typeface="Times New Roman"/>
              <a:cs typeface="Times New Roman"/>
            </a:endParaRPr>
          </a:p>
          <a:p>
            <a:pPr marL="487680" indent="-475615">
              <a:lnSpc>
                <a:spcPct val="100000"/>
              </a:lnSpc>
              <a:buFont typeface="Arial MT"/>
              <a:buChar char="•"/>
              <a:tabLst>
                <a:tab pos="487680" algn="l"/>
                <a:tab pos="488315" algn="l"/>
              </a:tabLst>
            </a:pPr>
            <a:r>
              <a:rPr sz="2100" spc="5" dirty="0">
                <a:latin typeface="Times New Roman"/>
                <a:cs typeface="Times New Roman"/>
              </a:rPr>
              <a:t>&gt;40:</a:t>
            </a:r>
            <a:r>
              <a:rPr sz="2100" spc="-50" dirty="0">
                <a:latin typeface="Times New Roman"/>
                <a:cs typeface="Times New Roman"/>
              </a:rPr>
              <a:t> </a:t>
            </a:r>
            <a:r>
              <a:rPr sz="2100" spc="5" dirty="0">
                <a:latin typeface="Times New Roman"/>
                <a:cs typeface="Times New Roman"/>
              </a:rPr>
              <a:t>Çok</a:t>
            </a:r>
            <a:r>
              <a:rPr sz="2100" spc="-35" dirty="0">
                <a:latin typeface="Times New Roman"/>
                <a:cs typeface="Times New Roman"/>
              </a:rPr>
              <a:t> </a:t>
            </a:r>
            <a:r>
              <a:rPr sz="2100" spc="-5" dirty="0">
                <a:latin typeface="Times New Roman"/>
                <a:cs typeface="Times New Roman"/>
              </a:rPr>
              <a:t>ağır</a:t>
            </a:r>
            <a:r>
              <a:rPr sz="2100" spc="-15" dirty="0">
                <a:latin typeface="Times New Roman"/>
                <a:cs typeface="Times New Roman"/>
              </a:rPr>
              <a:t> </a:t>
            </a:r>
            <a:r>
              <a:rPr sz="2100" spc="-5" dirty="0">
                <a:latin typeface="Times New Roman"/>
                <a:cs typeface="Times New Roman"/>
              </a:rPr>
              <a:t>depresyon</a:t>
            </a:r>
            <a:endParaRPr sz="2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63930" y="2969469"/>
            <a:ext cx="6056111" cy="28003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R="2035810" indent="-228600">
              <a:lnSpc>
                <a:spcPct val="90000"/>
              </a:lnSpc>
              <a:spcBef>
                <a:spcPts val="90"/>
              </a:spcBef>
              <a:buFont typeface="Arial" panose="020B0604020202020204" pitchFamily="34" charset="0"/>
              <a:buChar char="•"/>
            </a:pPr>
            <a:r>
              <a:rPr lang="en-US" sz="2100" spc="-10"/>
              <a:t>BİRİNCİ BASAMAK</a:t>
            </a:r>
            <a:r>
              <a:rPr lang="en-US" sz="2100" spc="25"/>
              <a:t> </a:t>
            </a:r>
            <a:r>
              <a:rPr lang="en-US" sz="2100" spc="-15"/>
              <a:t>HEKİMLERİ</a:t>
            </a:r>
            <a:endParaRPr lang="en-US" sz="2100"/>
          </a:p>
          <a:p>
            <a:pPr indent="-228600">
              <a:lnSpc>
                <a:spcPct val="90000"/>
              </a:lnSpc>
              <a:spcBef>
                <a:spcPts val="30"/>
              </a:spcBef>
              <a:buFont typeface="Arial" panose="020B0604020202020204" pitchFamily="34" charset="0"/>
              <a:buChar char="•"/>
            </a:pPr>
            <a:endParaRPr lang="en-US" sz="2100"/>
          </a:p>
          <a:p>
            <a:pPr marL="356870" indent="-22860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356870" algn="l"/>
                <a:tab pos="357505" algn="l"/>
                <a:tab pos="5638800" algn="l"/>
              </a:tabLst>
            </a:pPr>
            <a:r>
              <a:rPr lang="en-US" sz="2100" spc="-5"/>
              <a:t>Çeşitli</a:t>
            </a:r>
            <a:r>
              <a:rPr lang="en-US" sz="2100" spc="25"/>
              <a:t> </a:t>
            </a:r>
            <a:r>
              <a:rPr lang="en-US" sz="2100" spc="-5"/>
              <a:t>rahatsızlıkları</a:t>
            </a:r>
            <a:r>
              <a:rPr lang="en-US" sz="2100" spc="45"/>
              <a:t> </a:t>
            </a:r>
            <a:r>
              <a:rPr lang="en-US" sz="2100" spc="-5"/>
              <a:t>nedeniyle	hasta ile</a:t>
            </a:r>
            <a:r>
              <a:rPr lang="en-US" sz="2100" spc="-30"/>
              <a:t> </a:t>
            </a:r>
            <a:r>
              <a:rPr lang="en-US" sz="2100" b="1" spc="-5"/>
              <a:t>en</a:t>
            </a:r>
            <a:endParaRPr lang="en-US" sz="2100"/>
          </a:p>
          <a:p>
            <a:pPr marR="2145665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100" b="1" spc="-5"/>
              <a:t>sık</a:t>
            </a:r>
            <a:r>
              <a:rPr lang="en-US" sz="2100" b="1" spc="-45"/>
              <a:t> </a:t>
            </a:r>
            <a:r>
              <a:rPr lang="en-US" sz="2100" b="1" spc="-5"/>
              <a:t>karşılaşan</a:t>
            </a:r>
            <a:r>
              <a:rPr lang="en-US" sz="2100" b="1"/>
              <a:t> </a:t>
            </a:r>
            <a:r>
              <a:rPr lang="en-US" sz="2100"/>
              <a:t>hekim</a:t>
            </a:r>
            <a:r>
              <a:rPr lang="en-US" sz="2100" spc="-10"/>
              <a:t> </a:t>
            </a:r>
            <a:r>
              <a:rPr lang="en-US" sz="2100" spc="-20"/>
              <a:t>grubudur.</a:t>
            </a:r>
            <a:endParaRPr lang="en-US" sz="2100"/>
          </a:p>
          <a:p>
            <a:pPr indent="-228600">
              <a:lnSpc>
                <a:spcPct val="90000"/>
              </a:lnSpc>
              <a:spcBef>
                <a:spcPts val="25"/>
              </a:spcBef>
              <a:buFont typeface="Arial" panose="020B0604020202020204" pitchFamily="34" charset="0"/>
              <a:buChar char="•"/>
            </a:pPr>
            <a:endParaRPr lang="en-US" sz="2100"/>
          </a:p>
          <a:p>
            <a:pPr marL="356870" indent="-228600">
              <a:lnSpc>
                <a:spcPct val="90000"/>
              </a:lnSpc>
              <a:spcBef>
                <a:spcPts val="5"/>
              </a:spcBef>
              <a:buFont typeface="Arial" panose="020B0604020202020204" pitchFamily="34" charset="0"/>
              <a:buChar char="•"/>
              <a:tabLst>
                <a:tab pos="356870" algn="l"/>
                <a:tab pos="357505" algn="l"/>
              </a:tabLst>
            </a:pPr>
            <a:r>
              <a:rPr lang="en-US" sz="2100" spc="-5"/>
              <a:t>Psikiyatrik</a:t>
            </a:r>
            <a:r>
              <a:rPr lang="en-US" sz="2100"/>
              <a:t> bir</a:t>
            </a:r>
            <a:r>
              <a:rPr lang="en-US" sz="2100" spc="-15"/>
              <a:t> </a:t>
            </a:r>
            <a:r>
              <a:rPr lang="en-US" sz="2100"/>
              <a:t>sorunu</a:t>
            </a:r>
            <a:r>
              <a:rPr lang="en-US" sz="2100" spc="-5"/>
              <a:t> olabilecek</a:t>
            </a:r>
            <a:r>
              <a:rPr lang="en-US" sz="2100"/>
              <a:t> </a:t>
            </a:r>
            <a:r>
              <a:rPr lang="en-US" sz="2100" spc="-5"/>
              <a:t>hastalar</a:t>
            </a:r>
            <a:r>
              <a:rPr lang="en-US" sz="2100" spc="30"/>
              <a:t> </a:t>
            </a:r>
            <a:r>
              <a:rPr lang="en-US" sz="2100" spc="-5"/>
              <a:t>ile</a:t>
            </a:r>
            <a:r>
              <a:rPr lang="en-US" sz="2100" spc="-15"/>
              <a:t> </a:t>
            </a:r>
            <a:r>
              <a:rPr lang="en-US" sz="2100" b="1" spc="-5"/>
              <a:t>en</a:t>
            </a:r>
            <a:endParaRPr lang="en-US" sz="2100"/>
          </a:p>
          <a:p>
            <a:pPr marR="214630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100" b="1" spc="-5"/>
              <a:t>sık</a:t>
            </a:r>
            <a:r>
              <a:rPr lang="en-US" sz="2100" b="1" spc="-45"/>
              <a:t> </a:t>
            </a:r>
            <a:r>
              <a:rPr lang="en-US" sz="2100" b="1" spc="-5"/>
              <a:t>karşılaşan</a:t>
            </a:r>
            <a:r>
              <a:rPr lang="en-US" sz="2100" b="1" spc="5"/>
              <a:t> </a:t>
            </a:r>
            <a:r>
              <a:rPr lang="en-US" sz="2100"/>
              <a:t>hekim</a:t>
            </a:r>
            <a:r>
              <a:rPr lang="en-US" sz="2100" spc="-10"/>
              <a:t> </a:t>
            </a:r>
            <a:r>
              <a:rPr lang="en-US" sz="2100" spc="-20"/>
              <a:t>grubudur.</a:t>
            </a:r>
            <a:endParaRPr lang="en-US" sz="21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175" algn="ctr">
              <a:lnSpc>
                <a:spcPct val="100000"/>
              </a:lnSpc>
              <a:spcBef>
                <a:spcPts val="105"/>
              </a:spcBef>
            </a:pPr>
            <a:r>
              <a:rPr spc="15" dirty="0"/>
              <a:t>D</a:t>
            </a:r>
            <a:r>
              <a:rPr spc="5" dirty="0"/>
              <a:t>SM</a:t>
            </a:r>
            <a:r>
              <a:rPr spc="-125" dirty="0"/>
              <a:t> </a:t>
            </a:r>
            <a:r>
              <a:rPr spc="15" dirty="0"/>
              <a:t>V</a:t>
            </a:r>
            <a:r>
              <a:rPr dirty="0"/>
              <a:t>’</a:t>
            </a:r>
            <a:r>
              <a:rPr spc="-320" dirty="0"/>
              <a:t> </a:t>
            </a:r>
            <a:r>
              <a:rPr dirty="0"/>
              <a:t>E</a:t>
            </a:r>
            <a:r>
              <a:rPr spc="5" dirty="0"/>
              <a:t> </a:t>
            </a:r>
            <a:r>
              <a:rPr spc="15" dirty="0"/>
              <a:t>G</a:t>
            </a:r>
            <a:r>
              <a:rPr spc="10" dirty="0"/>
              <a:t>ö</a:t>
            </a:r>
            <a:r>
              <a:rPr spc="5" dirty="0"/>
              <a:t>r</a:t>
            </a:r>
            <a:r>
              <a:rPr dirty="0"/>
              <a:t>e</a:t>
            </a:r>
            <a:r>
              <a:rPr spc="-45" dirty="0"/>
              <a:t> </a:t>
            </a:r>
            <a:r>
              <a:rPr spc="15" dirty="0"/>
              <a:t>D</a:t>
            </a:r>
            <a:r>
              <a:rPr spc="-5" dirty="0"/>
              <a:t>e</a:t>
            </a:r>
            <a:r>
              <a:rPr spc="10" dirty="0"/>
              <a:t>p</a:t>
            </a:r>
            <a:r>
              <a:rPr spc="5" dirty="0"/>
              <a:t>r</a:t>
            </a:r>
            <a:r>
              <a:rPr spc="-5" dirty="0"/>
              <a:t>e</a:t>
            </a:r>
            <a:r>
              <a:rPr dirty="0"/>
              <a:t>s</a:t>
            </a:r>
            <a:r>
              <a:rPr spc="-15" dirty="0"/>
              <a:t>i</a:t>
            </a:r>
            <a:r>
              <a:rPr dirty="0"/>
              <a:t>f</a:t>
            </a:r>
            <a:r>
              <a:rPr spc="-30" dirty="0"/>
              <a:t> </a:t>
            </a:r>
            <a:r>
              <a:rPr spc="-5" dirty="0"/>
              <a:t>B</a:t>
            </a:r>
            <a:r>
              <a:rPr spc="10" dirty="0"/>
              <a:t>o</a:t>
            </a:r>
            <a:r>
              <a:rPr spc="-5" dirty="0"/>
              <a:t>z</a:t>
            </a:r>
            <a:r>
              <a:rPr spc="10" dirty="0"/>
              <a:t>uk</a:t>
            </a:r>
            <a:r>
              <a:rPr spc="-10" dirty="0"/>
              <a:t>l</a:t>
            </a:r>
            <a:r>
              <a:rPr spc="10" dirty="0"/>
              <a:t>u</a:t>
            </a:r>
            <a:r>
              <a:rPr dirty="0"/>
              <a:t>k</a:t>
            </a:r>
            <a:r>
              <a:rPr spc="-295" dirty="0"/>
              <a:t> </a:t>
            </a:r>
            <a:r>
              <a:rPr spc="15" dirty="0"/>
              <a:t>A</a:t>
            </a:r>
            <a:r>
              <a:rPr spc="-15" dirty="0"/>
              <a:t>l</a:t>
            </a:r>
            <a:r>
              <a:rPr dirty="0"/>
              <a:t>t</a:t>
            </a:r>
          </a:p>
          <a:p>
            <a:pPr marL="3175" algn="ctr">
              <a:lnSpc>
                <a:spcPct val="100000"/>
              </a:lnSpc>
              <a:spcBef>
                <a:spcPts val="5"/>
              </a:spcBef>
            </a:pPr>
            <a:r>
              <a:rPr spc="5" dirty="0"/>
              <a:t>Grupları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1536903"/>
            <a:ext cx="7583170" cy="412242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800" dirty="0">
                <a:latin typeface="Times New Roman"/>
                <a:cs typeface="Times New Roman"/>
              </a:rPr>
              <a:t>Majör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depresif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bozukluk</a:t>
            </a:r>
            <a:endParaRPr sz="28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67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800" dirty="0">
                <a:latin typeface="Times New Roman"/>
                <a:cs typeface="Times New Roman"/>
              </a:rPr>
              <a:t>Distimik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Times New Roman"/>
                <a:cs typeface="Times New Roman"/>
              </a:rPr>
              <a:t>bozukluk</a:t>
            </a:r>
            <a:endParaRPr sz="28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67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800" spc="5" dirty="0">
                <a:latin typeface="Times New Roman"/>
                <a:cs typeface="Times New Roman"/>
              </a:rPr>
              <a:t>Yıkıcı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duygudurumu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düzenleyememe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bozukluğu</a:t>
            </a:r>
            <a:endParaRPr sz="28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67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800" dirty="0">
                <a:latin typeface="Times New Roman"/>
                <a:cs typeface="Times New Roman"/>
              </a:rPr>
              <a:t>Premenstrüel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disforik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Times New Roman"/>
                <a:cs typeface="Times New Roman"/>
              </a:rPr>
              <a:t>bozukluk</a:t>
            </a:r>
            <a:endParaRPr sz="28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67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800" spc="5" dirty="0">
                <a:latin typeface="Times New Roman"/>
                <a:cs typeface="Times New Roman"/>
              </a:rPr>
              <a:t>Madde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/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İlaç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kaynaklı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depresif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bozukluk</a:t>
            </a:r>
            <a:endParaRPr sz="28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67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800" spc="5" dirty="0">
                <a:latin typeface="Times New Roman"/>
                <a:cs typeface="Times New Roman"/>
              </a:rPr>
              <a:t>Başka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medikal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duruma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bağımlı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depresif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bozukluk</a:t>
            </a:r>
            <a:endParaRPr sz="28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67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800" dirty="0">
                <a:latin typeface="Times New Roman"/>
                <a:cs typeface="Times New Roman"/>
              </a:rPr>
              <a:t>Diğer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belirtilen</a:t>
            </a:r>
            <a:r>
              <a:rPr sz="2800" spc="-114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depresif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bozukluk</a:t>
            </a:r>
            <a:endParaRPr sz="28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67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800" spc="-20" dirty="0">
                <a:latin typeface="Times New Roman"/>
                <a:cs typeface="Times New Roman"/>
              </a:rPr>
              <a:t>Tanımlanmamış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depresif</a:t>
            </a:r>
            <a:r>
              <a:rPr sz="2800" spc="-114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Times New Roman"/>
                <a:cs typeface="Times New Roman"/>
              </a:rPr>
              <a:t>bozukluk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6706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Major</a:t>
            </a:r>
            <a:r>
              <a:rPr sz="3600" spc="-45" dirty="0"/>
              <a:t> </a:t>
            </a:r>
            <a:r>
              <a:rPr sz="3600" dirty="0"/>
              <a:t>Depresif</a:t>
            </a:r>
            <a:r>
              <a:rPr sz="3600" spc="-25" dirty="0"/>
              <a:t> </a:t>
            </a:r>
            <a:r>
              <a:rPr sz="3600" dirty="0"/>
              <a:t>Bozukluk</a:t>
            </a:r>
            <a:r>
              <a:rPr sz="3600" spc="-90" dirty="0"/>
              <a:t> </a:t>
            </a:r>
            <a:r>
              <a:rPr sz="3600" spc="-60" dirty="0"/>
              <a:t>Tanı</a:t>
            </a:r>
            <a:r>
              <a:rPr sz="3600" spc="-40" dirty="0"/>
              <a:t> </a:t>
            </a:r>
            <a:r>
              <a:rPr sz="3600" dirty="0"/>
              <a:t>Ölçütleri</a:t>
            </a:r>
            <a:endParaRPr sz="3600"/>
          </a:p>
          <a:p>
            <a:pPr marL="113664" algn="ctr">
              <a:lnSpc>
                <a:spcPct val="100000"/>
              </a:lnSpc>
            </a:pPr>
            <a:r>
              <a:rPr sz="3600" spc="-10" dirty="0"/>
              <a:t>(DSM</a:t>
            </a:r>
            <a:r>
              <a:rPr sz="3600" spc="-100" dirty="0"/>
              <a:t> </a:t>
            </a:r>
            <a:r>
              <a:rPr sz="3600" spc="-15" dirty="0"/>
              <a:t>V)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35940" y="1522114"/>
            <a:ext cx="7834630" cy="3732529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9"/>
              </a:spcBef>
            </a:pPr>
            <a:r>
              <a:rPr sz="3200" spc="-5" dirty="0">
                <a:latin typeface="Times New Roman"/>
                <a:cs typeface="Times New Roman"/>
              </a:rPr>
              <a:t>A-Belirtiler</a:t>
            </a:r>
            <a:endParaRPr sz="3200">
              <a:latin typeface="Times New Roman"/>
              <a:cs typeface="Times New Roman"/>
            </a:endParaRPr>
          </a:p>
          <a:p>
            <a:pPr marL="356870" marR="5080" indent="-64135">
              <a:lnSpc>
                <a:spcPct val="100000"/>
              </a:lnSpc>
              <a:spcBef>
                <a:spcPts val="770"/>
              </a:spcBef>
            </a:pPr>
            <a:r>
              <a:rPr sz="3200" spc="-5" dirty="0">
                <a:latin typeface="Times New Roman"/>
                <a:cs typeface="Times New Roman"/>
              </a:rPr>
              <a:t>Ardışık </a:t>
            </a:r>
            <a:r>
              <a:rPr sz="3200" dirty="0">
                <a:latin typeface="Times New Roman"/>
                <a:cs typeface="Times New Roman"/>
              </a:rPr>
              <a:t>iki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hafta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boyunca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neredeyse</a:t>
            </a:r>
            <a:r>
              <a:rPr sz="3200" spc="5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her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gün 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günün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büyük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kısmında</a:t>
            </a:r>
            <a:r>
              <a:rPr sz="3200" spc="6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ortaya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çıkan</a:t>
            </a:r>
            <a:r>
              <a:rPr sz="3200" spc="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aşağıdaki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semptomlardan </a:t>
            </a:r>
            <a:r>
              <a:rPr sz="3200" spc="-15" dirty="0">
                <a:solidFill>
                  <a:srgbClr val="FF0000"/>
                </a:solidFill>
                <a:latin typeface="Times New Roman"/>
                <a:cs typeface="Times New Roman"/>
              </a:rPr>
              <a:t>EN </a:t>
            </a:r>
            <a:r>
              <a:rPr sz="3200" spc="-10" dirty="0">
                <a:solidFill>
                  <a:srgbClr val="FF0000"/>
                </a:solidFill>
                <a:latin typeface="Times New Roman"/>
                <a:cs typeface="Times New Roman"/>
              </a:rPr>
              <a:t>AZ </a:t>
            </a:r>
            <a:r>
              <a:rPr sz="3200" spc="-5" dirty="0">
                <a:latin typeface="Times New Roman"/>
                <a:cs typeface="Times New Roman"/>
              </a:rPr>
              <a:t>beş tanesinin 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bulunması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gerekir.</a:t>
            </a:r>
            <a:endParaRPr sz="3200">
              <a:latin typeface="Times New Roman"/>
              <a:cs typeface="Times New Roman"/>
            </a:endParaRPr>
          </a:p>
          <a:p>
            <a:pPr marL="356870">
              <a:lnSpc>
                <a:spcPct val="100000"/>
              </a:lnSpc>
              <a:spcBef>
                <a:spcPts val="765"/>
              </a:spcBef>
            </a:pPr>
            <a:r>
              <a:rPr sz="3200" spc="-15" dirty="0">
                <a:latin typeface="Times New Roman"/>
                <a:cs typeface="Times New Roman"/>
              </a:rPr>
              <a:t>Semptomlardan</a:t>
            </a:r>
            <a:r>
              <a:rPr sz="3200" spc="1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biri depresif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ruh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hali veya</a:t>
            </a:r>
            <a:endParaRPr sz="3200">
              <a:latin typeface="Times New Roman"/>
              <a:cs typeface="Times New Roman"/>
            </a:endParaRPr>
          </a:p>
          <a:p>
            <a:pPr marL="356870">
              <a:lnSpc>
                <a:spcPct val="100000"/>
              </a:lnSpc>
            </a:pPr>
            <a:r>
              <a:rPr sz="3200" spc="-5" dirty="0">
                <a:latin typeface="Times New Roman"/>
                <a:cs typeface="Times New Roman"/>
              </a:rPr>
              <a:t>ilgi/istek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kaybı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olmalıdır.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29588"/>
            <a:ext cx="7324725" cy="450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indent="-344805">
              <a:lnSpc>
                <a:spcPts val="3240"/>
              </a:lnSpc>
              <a:spcBef>
                <a:spcPts val="10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000" spc="-5" dirty="0">
                <a:latin typeface="Times New Roman"/>
                <a:cs typeface="Times New Roman"/>
              </a:rPr>
              <a:t>Depresif</a:t>
            </a:r>
            <a:r>
              <a:rPr sz="3000" spc="-30" dirty="0">
                <a:latin typeface="Times New Roman"/>
                <a:cs typeface="Times New Roman"/>
              </a:rPr>
              <a:t> </a:t>
            </a:r>
            <a:r>
              <a:rPr sz="3000" spc="5" dirty="0">
                <a:latin typeface="Times New Roman"/>
                <a:cs typeface="Times New Roman"/>
              </a:rPr>
              <a:t>ruh</a:t>
            </a:r>
            <a:r>
              <a:rPr sz="3000" spc="-2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hali- üzüntü,</a:t>
            </a:r>
            <a:r>
              <a:rPr sz="3000" spc="-45" dirty="0">
                <a:latin typeface="Times New Roman"/>
                <a:cs typeface="Times New Roman"/>
              </a:rPr>
              <a:t> </a:t>
            </a:r>
            <a:r>
              <a:rPr sz="3000" spc="5" dirty="0">
                <a:latin typeface="Times New Roman"/>
                <a:cs typeface="Times New Roman"/>
              </a:rPr>
              <a:t>çökkünlük,</a:t>
            </a:r>
            <a:r>
              <a:rPr sz="3000" spc="-60" dirty="0">
                <a:latin typeface="Times New Roman"/>
                <a:cs typeface="Times New Roman"/>
              </a:rPr>
              <a:t> </a:t>
            </a:r>
            <a:r>
              <a:rPr sz="3000" spc="5" dirty="0">
                <a:latin typeface="Times New Roman"/>
                <a:cs typeface="Times New Roman"/>
              </a:rPr>
              <a:t>boşluk,</a:t>
            </a:r>
            <a:endParaRPr sz="3000">
              <a:latin typeface="Times New Roman"/>
              <a:cs typeface="Times New Roman"/>
            </a:endParaRPr>
          </a:p>
          <a:p>
            <a:pPr marL="356870">
              <a:lnSpc>
                <a:spcPts val="3240"/>
              </a:lnSpc>
            </a:pPr>
            <a:r>
              <a:rPr sz="3000" spc="-5" dirty="0">
                <a:latin typeface="Times New Roman"/>
                <a:cs typeface="Times New Roman"/>
              </a:rPr>
              <a:t>çaresizlik</a:t>
            </a:r>
            <a:r>
              <a:rPr sz="3000" spc="-2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hissi</a:t>
            </a:r>
            <a:endParaRPr sz="30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000" spc="5" dirty="0">
                <a:latin typeface="Times New Roman"/>
                <a:cs typeface="Times New Roman"/>
              </a:rPr>
              <a:t>İlgi</a:t>
            </a:r>
            <a:r>
              <a:rPr sz="3000" spc="-75" dirty="0">
                <a:latin typeface="Times New Roman"/>
                <a:cs typeface="Times New Roman"/>
              </a:rPr>
              <a:t> </a:t>
            </a:r>
            <a:r>
              <a:rPr sz="3000" spc="5" dirty="0">
                <a:latin typeface="Times New Roman"/>
                <a:cs typeface="Times New Roman"/>
              </a:rPr>
              <a:t>ve</a:t>
            </a:r>
            <a:r>
              <a:rPr sz="3000" spc="-2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zevk</a:t>
            </a:r>
            <a:r>
              <a:rPr sz="3000" spc="-1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kaybı</a:t>
            </a:r>
            <a:endParaRPr sz="30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000" dirty="0">
                <a:latin typeface="Times New Roman"/>
                <a:cs typeface="Times New Roman"/>
              </a:rPr>
              <a:t>Uykusuzluk</a:t>
            </a:r>
            <a:r>
              <a:rPr sz="3000" spc="-9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veya</a:t>
            </a:r>
            <a:r>
              <a:rPr sz="3000" spc="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aşırı</a:t>
            </a:r>
            <a:r>
              <a:rPr sz="3000" spc="-2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uyuma</a:t>
            </a:r>
            <a:endParaRPr sz="30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000" dirty="0">
                <a:latin typeface="Times New Roman"/>
                <a:cs typeface="Times New Roman"/>
              </a:rPr>
              <a:t>Iştah</a:t>
            </a:r>
            <a:r>
              <a:rPr sz="3000" spc="-6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kaybı</a:t>
            </a:r>
            <a:r>
              <a:rPr sz="3000" spc="10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ya </a:t>
            </a:r>
            <a:r>
              <a:rPr sz="3000" spc="5" dirty="0">
                <a:latin typeface="Times New Roman"/>
                <a:cs typeface="Times New Roman"/>
              </a:rPr>
              <a:t>da</a:t>
            </a:r>
            <a:r>
              <a:rPr sz="3000" spc="-5" dirty="0">
                <a:latin typeface="Times New Roman"/>
                <a:cs typeface="Times New Roman"/>
              </a:rPr>
              <a:t> </a:t>
            </a:r>
            <a:r>
              <a:rPr sz="3000" spc="5" dirty="0">
                <a:latin typeface="Times New Roman"/>
                <a:cs typeface="Times New Roman"/>
              </a:rPr>
              <a:t>kilo</a:t>
            </a:r>
            <a:r>
              <a:rPr sz="3000" spc="-30" dirty="0">
                <a:latin typeface="Times New Roman"/>
                <a:cs typeface="Times New Roman"/>
              </a:rPr>
              <a:t> </a:t>
            </a:r>
            <a:r>
              <a:rPr sz="3000" spc="5" dirty="0">
                <a:latin typeface="Times New Roman"/>
                <a:cs typeface="Times New Roman"/>
              </a:rPr>
              <a:t>değişikliği</a:t>
            </a:r>
            <a:endParaRPr sz="30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000" dirty="0">
                <a:latin typeface="Times New Roman"/>
                <a:cs typeface="Times New Roman"/>
              </a:rPr>
              <a:t>Psikomotor</a:t>
            </a:r>
            <a:r>
              <a:rPr sz="3000" spc="-7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retardasyon</a:t>
            </a:r>
            <a:r>
              <a:rPr sz="3000" spc="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veya</a:t>
            </a:r>
            <a:r>
              <a:rPr sz="3000" spc="3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ajitasyon</a:t>
            </a:r>
            <a:endParaRPr sz="30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000" dirty="0">
                <a:latin typeface="Times New Roman"/>
                <a:cs typeface="Times New Roman"/>
              </a:rPr>
              <a:t>Düşük</a:t>
            </a:r>
            <a:r>
              <a:rPr sz="3000" spc="-10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enerji</a:t>
            </a:r>
            <a:endParaRPr sz="30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000" dirty="0">
                <a:latin typeface="Times New Roman"/>
                <a:cs typeface="Times New Roman"/>
              </a:rPr>
              <a:t>Kötü</a:t>
            </a:r>
            <a:r>
              <a:rPr sz="3000" spc="-7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konsantrasyon</a:t>
            </a:r>
            <a:endParaRPr sz="30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000" spc="-5" dirty="0">
                <a:latin typeface="Times New Roman"/>
                <a:cs typeface="Times New Roman"/>
              </a:rPr>
              <a:t>Değersizlik</a:t>
            </a:r>
            <a:r>
              <a:rPr sz="3000" spc="-3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veya</a:t>
            </a:r>
            <a:r>
              <a:rPr sz="3000" spc="2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suçluluk</a:t>
            </a:r>
            <a:r>
              <a:rPr sz="3000" spc="-5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düşünceleri</a:t>
            </a:r>
            <a:endParaRPr sz="30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000" spc="-25" dirty="0">
                <a:latin typeface="Times New Roman"/>
                <a:cs typeface="Times New Roman"/>
              </a:rPr>
              <a:t>Tekrarlayan</a:t>
            </a:r>
            <a:r>
              <a:rPr sz="3000" spc="35" dirty="0">
                <a:latin typeface="Times New Roman"/>
                <a:cs typeface="Times New Roman"/>
              </a:rPr>
              <a:t> </a:t>
            </a:r>
            <a:r>
              <a:rPr sz="3000" spc="5" dirty="0">
                <a:latin typeface="Times New Roman"/>
                <a:cs typeface="Times New Roman"/>
              </a:rPr>
              <a:t>ölüm</a:t>
            </a:r>
            <a:r>
              <a:rPr sz="3000" spc="-5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veya</a:t>
            </a:r>
            <a:r>
              <a:rPr sz="3000" spc="1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intihar</a:t>
            </a:r>
            <a:r>
              <a:rPr sz="3000" spc="-3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düşünceleri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23286" y="479869"/>
            <a:ext cx="4296410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00" spc="-10" dirty="0"/>
              <a:t>Distimik</a:t>
            </a:r>
            <a:r>
              <a:rPr sz="4400" spc="-60" dirty="0"/>
              <a:t> </a:t>
            </a:r>
            <a:r>
              <a:rPr sz="4400" dirty="0"/>
              <a:t>Bozukluk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47875"/>
            <a:ext cx="7954009" cy="41262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6870" indent="-344805">
              <a:lnSpc>
                <a:spcPts val="2700"/>
              </a:lnSpc>
              <a:spcBef>
                <a:spcPts val="9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500" dirty="0">
                <a:latin typeface="Times New Roman"/>
                <a:cs typeface="Times New Roman"/>
              </a:rPr>
              <a:t>En</a:t>
            </a:r>
            <a:r>
              <a:rPr sz="2500" spc="-2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az 2</a:t>
            </a:r>
            <a:r>
              <a:rPr sz="2500" spc="2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yıl</a:t>
            </a:r>
            <a:r>
              <a:rPr sz="2500" spc="2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boyunca</a:t>
            </a:r>
            <a:r>
              <a:rPr sz="2500" spc="4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kronik</a:t>
            </a:r>
            <a:r>
              <a:rPr sz="2500" spc="2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olarak</a:t>
            </a:r>
            <a:r>
              <a:rPr sz="2500" spc="2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günün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önemli</a:t>
            </a:r>
            <a:r>
              <a:rPr sz="2500" spc="4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bir</a:t>
            </a:r>
            <a:endParaRPr sz="2500">
              <a:latin typeface="Times New Roman"/>
              <a:cs typeface="Times New Roman"/>
            </a:endParaRPr>
          </a:p>
          <a:p>
            <a:pPr marL="356870">
              <a:lnSpc>
                <a:spcPts val="2700"/>
              </a:lnSpc>
            </a:pPr>
            <a:r>
              <a:rPr sz="2500" spc="-10" dirty="0">
                <a:latin typeface="Times New Roman"/>
                <a:cs typeface="Times New Roman"/>
              </a:rPr>
              <a:t>kısmında</a:t>
            </a:r>
            <a:r>
              <a:rPr sz="2500" spc="4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çökkün</a:t>
            </a:r>
            <a:r>
              <a:rPr sz="2500" spc="2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duygudurum</a:t>
            </a:r>
            <a:r>
              <a:rPr sz="2500" spc="5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varlığı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olarak</a:t>
            </a:r>
            <a:r>
              <a:rPr sz="2500" spc="20" dirty="0">
                <a:latin typeface="Times New Roman"/>
                <a:cs typeface="Times New Roman"/>
              </a:rPr>
              <a:t> </a:t>
            </a:r>
            <a:r>
              <a:rPr sz="2500" spc="-15" dirty="0">
                <a:latin typeface="Times New Roman"/>
                <a:cs typeface="Times New Roman"/>
              </a:rPr>
              <a:t>tanımlanabilir.</a:t>
            </a:r>
            <a:endParaRPr sz="2500">
              <a:latin typeface="Times New Roman"/>
              <a:cs typeface="Times New Roman"/>
            </a:endParaRPr>
          </a:p>
          <a:p>
            <a:pPr marL="356870" indent="-344805">
              <a:lnSpc>
                <a:spcPts val="2700"/>
              </a:lnSpc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500" spc="-10" dirty="0">
                <a:latin typeface="Times New Roman"/>
                <a:cs typeface="Times New Roman"/>
              </a:rPr>
              <a:t>Kişiler</a:t>
            </a:r>
            <a:r>
              <a:rPr sz="2500" spc="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duygudurumlarını</a:t>
            </a:r>
            <a:r>
              <a:rPr sz="2500" spc="9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üzgün</a:t>
            </a:r>
            <a:r>
              <a:rPr sz="2500" spc="20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veya</a:t>
            </a:r>
            <a:r>
              <a:rPr sz="2500" spc="4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dibe </a:t>
            </a:r>
            <a:r>
              <a:rPr sz="2500" spc="-10" dirty="0">
                <a:latin typeface="Times New Roman"/>
                <a:cs typeface="Times New Roman"/>
              </a:rPr>
              <a:t>vurmuş</a:t>
            </a:r>
            <a:r>
              <a:rPr sz="2500" spc="5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olarak</a:t>
            </a:r>
            <a:endParaRPr sz="2500">
              <a:latin typeface="Times New Roman"/>
              <a:cs typeface="Times New Roman"/>
            </a:endParaRPr>
          </a:p>
          <a:p>
            <a:pPr marL="356235">
              <a:lnSpc>
                <a:spcPts val="2700"/>
              </a:lnSpc>
            </a:pPr>
            <a:r>
              <a:rPr sz="2500" spc="-20" dirty="0">
                <a:latin typeface="Times New Roman"/>
                <a:cs typeface="Times New Roman"/>
              </a:rPr>
              <a:t>tanımlarlar.</a:t>
            </a:r>
            <a:endParaRPr sz="25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500" spc="-5" dirty="0">
                <a:latin typeface="Times New Roman"/>
                <a:cs typeface="Times New Roman"/>
              </a:rPr>
              <a:t>Çökkün</a:t>
            </a:r>
            <a:r>
              <a:rPr sz="2500" spc="-3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duygudurum</a:t>
            </a:r>
            <a:r>
              <a:rPr sz="2500" spc="2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dönemleri;</a:t>
            </a:r>
            <a:endParaRPr sz="250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spcBef>
                <a:spcPts val="10"/>
              </a:spcBef>
              <a:buClr>
                <a:srgbClr val="254061"/>
              </a:buClr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200" spc="10" dirty="0">
                <a:latin typeface="Times New Roman"/>
                <a:cs typeface="Times New Roman"/>
              </a:rPr>
              <a:t>i</a:t>
            </a:r>
            <a:r>
              <a:rPr sz="2200" spc="5" dirty="0">
                <a:latin typeface="Times New Roman"/>
                <a:cs typeface="Times New Roman"/>
              </a:rPr>
              <a:t>ş</a:t>
            </a:r>
            <a:r>
              <a:rPr sz="2200" spc="10" dirty="0">
                <a:latin typeface="Times New Roman"/>
                <a:cs typeface="Times New Roman"/>
              </a:rPr>
              <a:t>t</a:t>
            </a:r>
            <a:r>
              <a:rPr sz="2200" dirty="0">
                <a:latin typeface="Times New Roman"/>
                <a:cs typeface="Times New Roman"/>
              </a:rPr>
              <a:t>ahs</a:t>
            </a:r>
            <a:r>
              <a:rPr sz="2200" spc="10" dirty="0">
                <a:latin typeface="Times New Roman"/>
                <a:cs typeface="Times New Roman"/>
              </a:rPr>
              <a:t>ı</a:t>
            </a:r>
            <a:r>
              <a:rPr sz="2200" spc="-25" dirty="0">
                <a:latin typeface="Times New Roman"/>
                <a:cs typeface="Times New Roman"/>
              </a:rPr>
              <a:t>z</a:t>
            </a:r>
            <a:r>
              <a:rPr sz="2200" spc="10" dirty="0">
                <a:latin typeface="Times New Roman"/>
                <a:cs typeface="Times New Roman"/>
              </a:rPr>
              <a:t>lı</a:t>
            </a:r>
            <a:r>
              <a:rPr sz="2200" dirty="0">
                <a:latin typeface="Times New Roman"/>
                <a:cs typeface="Times New Roman"/>
              </a:rPr>
              <a:t>k</a:t>
            </a:r>
            <a:r>
              <a:rPr sz="2200" spc="-125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Times New Roman"/>
                <a:cs typeface="Times New Roman"/>
              </a:rPr>
              <a:t>v</a:t>
            </a:r>
            <a:r>
              <a:rPr sz="2200" dirty="0">
                <a:latin typeface="Times New Roman"/>
                <a:cs typeface="Times New Roman"/>
              </a:rPr>
              <a:t>e</a:t>
            </a:r>
            <a:r>
              <a:rPr sz="2200" spc="-25" dirty="0">
                <a:latin typeface="Times New Roman"/>
                <a:cs typeface="Times New Roman"/>
              </a:rPr>
              <a:t>y</a:t>
            </a:r>
            <a:r>
              <a:rPr sz="2200" dirty="0">
                <a:latin typeface="Times New Roman"/>
                <a:cs typeface="Times New Roman"/>
              </a:rPr>
              <a:t>a</a:t>
            </a:r>
            <a:r>
              <a:rPr sz="2200" spc="2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aş</a:t>
            </a:r>
            <a:r>
              <a:rPr sz="2200" spc="10" dirty="0">
                <a:latin typeface="Times New Roman"/>
                <a:cs typeface="Times New Roman"/>
              </a:rPr>
              <a:t>ı</a:t>
            </a:r>
            <a:r>
              <a:rPr sz="2200" spc="5" dirty="0">
                <a:latin typeface="Times New Roman"/>
                <a:cs typeface="Times New Roman"/>
              </a:rPr>
              <a:t>r</a:t>
            </a:r>
            <a:r>
              <a:rPr sz="2200" dirty="0">
                <a:latin typeface="Times New Roman"/>
                <a:cs typeface="Times New Roman"/>
              </a:rPr>
              <a:t>ı</a:t>
            </a:r>
            <a:r>
              <a:rPr sz="2200" spc="-40" dirty="0">
                <a:latin typeface="Times New Roman"/>
                <a:cs typeface="Times New Roman"/>
              </a:rPr>
              <a:t> </a:t>
            </a:r>
            <a:r>
              <a:rPr sz="2200" spc="10" dirty="0">
                <a:latin typeface="Times New Roman"/>
                <a:cs typeface="Times New Roman"/>
              </a:rPr>
              <a:t>i</a:t>
            </a:r>
            <a:r>
              <a:rPr sz="2200" dirty="0">
                <a:latin typeface="Times New Roman"/>
                <a:cs typeface="Times New Roman"/>
              </a:rPr>
              <a:t>ş</a:t>
            </a:r>
            <a:r>
              <a:rPr sz="2200" spc="5" dirty="0">
                <a:latin typeface="Times New Roman"/>
                <a:cs typeface="Times New Roman"/>
              </a:rPr>
              <a:t>t</a:t>
            </a:r>
            <a:r>
              <a:rPr sz="2200" dirty="0">
                <a:latin typeface="Times New Roman"/>
                <a:cs typeface="Times New Roman"/>
              </a:rPr>
              <a:t>ah,</a:t>
            </a:r>
            <a:endParaRPr sz="220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buClr>
                <a:srgbClr val="254061"/>
              </a:buClr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200" spc="-5" dirty="0">
                <a:latin typeface="Times New Roman"/>
                <a:cs typeface="Times New Roman"/>
              </a:rPr>
              <a:t>uykusuzluk</a:t>
            </a:r>
            <a:r>
              <a:rPr sz="2200" spc="-3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veya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5" dirty="0">
                <a:latin typeface="Times New Roman"/>
                <a:cs typeface="Times New Roman"/>
              </a:rPr>
              <a:t>aşırı</a:t>
            </a:r>
            <a:r>
              <a:rPr sz="2200" spc="-5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uyuma,</a:t>
            </a:r>
            <a:endParaRPr sz="220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buClr>
                <a:srgbClr val="254061"/>
              </a:buClr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200" spc="-10" dirty="0">
                <a:latin typeface="Times New Roman"/>
                <a:cs typeface="Times New Roman"/>
              </a:rPr>
              <a:t>yorgunluk,</a:t>
            </a:r>
            <a:endParaRPr sz="220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buClr>
                <a:srgbClr val="254061"/>
              </a:buClr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200" spc="-10" dirty="0">
                <a:latin typeface="Times New Roman"/>
                <a:cs typeface="Times New Roman"/>
              </a:rPr>
              <a:t>özgüven</a:t>
            </a:r>
            <a:r>
              <a:rPr sz="2200" spc="-3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eksikliği,</a:t>
            </a:r>
            <a:endParaRPr sz="220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buClr>
                <a:srgbClr val="254061"/>
              </a:buClr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200" dirty="0">
                <a:latin typeface="Times New Roman"/>
                <a:cs typeface="Times New Roman"/>
              </a:rPr>
              <a:t>konsantre</a:t>
            </a:r>
            <a:r>
              <a:rPr sz="2200" spc="-6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olamama</a:t>
            </a:r>
            <a:r>
              <a:rPr sz="2200" spc="2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veya</a:t>
            </a:r>
            <a:r>
              <a:rPr sz="2200" spc="2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karar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vermede</a:t>
            </a:r>
            <a:r>
              <a:rPr sz="2200" spc="2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zorluk</a:t>
            </a:r>
            <a:r>
              <a:rPr sz="2200" spc="-2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çekme</a:t>
            </a:r>
            <a:endParaRPr sz="220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buClr>
                <a:srgbClr val="254061"/>
              </a:buClr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200" dirty="0">
                <a:latin typeface="Times New Roman"/>
                <a:cs typeface="Times New Roman"/>
              </a:rPr>
              <a:t>çaresizlik</a:t>
            </a:r>
            <a:endParaRPr sz="22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sz="2200" dirty="0">
                <a:latin typeface="Times New Roman"/>
                <a:cs typeface="Times New Roman"/>
              </a:rPr>
              <a:t>durumlarından</a:t>
            </a:r>
            <a:r>
              <a:rPr sz="2200" spc="-7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en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az ikisini</a:t>
            </a:r>
            <a:r>
              <a:rPr sz="2200" spc="-3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içerir.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dirty="0"/>
              <a:t>Yıkıcı</a:t>
            </a:r>
            <a:r>
              <a:rPr spc="-65" dirty="0"/>
              <a:t> </a:t>
            </a:r>
            <a:r>
              <a:rPr spc="5" dirty="0"/>
              <a:t>Duygudurumu</a:t>
            </a:r>
            <a:r>
              <a:rPr spc="-90" dirty="0"/>
              <a:t> </a:t>
            </a:r>
            <a:r>
              <a:rPr spc="-10" dirty="0"/>
              <a:t>Düzenleyememe</a:t>
            </a:r>
          </a:p>
          <a:p>
            <a:pPr marL="5080" algn="ctr">
              <a:lnSpc>
                <a:spcPct val="100000"/>
              </a:lnSpc>
              <a:spcBef>
                <a:spcPts val="5"/>
              </a:spcBef>
            </a:pPr>
            <a:r>
              <a:rPr spc="5" dirty="0"/>
              <a:t>Bozukluğu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21027"/>
            <a:ext cx="7809865" cy="21704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9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200" spc="-10" dirty="0">
                <a:latin typeface="Times New Roman"/>
                <a:cs typeface="Times New Roman"/>
              </a:rPr>
              <a:t>En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az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bir </a:t>
            </a:r>
            <a:r>
              <a:rPr sz="3200" spc="-5" dirty="0">
                <a:latin typeface="Times New Roman"/>
                <a:cs typeface="Times New Roman"/>
              </a:rPr>
              <a:t>yıldır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devam</a:t>
            </a:r>
            <a:r>
              <a:rPr sz="3200" spc="20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etmek</a:t>
            </a:r>
            <a:r>
              <a:rPr sz="3200" spc="7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üzere,10</a:t>
            </a:r>
            <a:endParaRPr sz="3200">
              <a:latin typeface="Times New Roman"/>
              <a:cs typeface="Times New Roman"/>
            </a:endParaRPr>
          </a:p>
          <a:p>
            <a:pPr marL="356235">
              <a:lnSpc>
                <a:spcPct val="100000"/>
              </a:lnSpc>
            </a:pPr>
            <a:r>
              <a:rPr sz="3200" spc="-5" dirty="0">
                <a:latin typeface="Times New Roman"/>
                <a:cs typeface="Times New Roman"/>
              </a:rPr>
              <a:t>yaşından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önce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başlayan</a:t>
            </a:r>
            <a:endParaRPr sz="32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200" spc="-10" dirty="0">
                <a:latin typeface="Times New Roman"/>
                <a:cs typeface="Times New Roman"/>
              </a:rPr>
              <a:t>İrritabl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ve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sinirli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duygudurum</a:t>
            </a:r>
            <a:endParaRPr sz="32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76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200" spc="-5" dirty="0">
                <a:latin typeface="Times New Roman"/>
                <a:cs typeface="Times New Roman"/>
              </a:rPr>
              <a:t>Haftada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en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az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üç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kez</a:t>
            </a:r>
            <a:r>
              <a:rPr sz="3200" spc="-10" dirty="0">
                <a:latin typeface="Times New Roman"/>
                <a:cs typeface="Times New Roman"/>
              </a:rPr>
              <a:t> yineleyen</a:t>
            </a:r>
            <a:r>
              <a:rPr sz="3200" spc="5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öfke</a:t>
            </a:r>
            <a:r>
              <a:rPr sz="3200" spc="-5" dirty="0">
                <a:latin typeface="Times New Roman"/>
                <a:cs typeface="Times New Roman"/>
              </a:rPr>
              <a:t> nöbetleri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26750" y="479869"/>
            <a:ext cx="7289800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00" spc="-10" dirty="0"/>
              <a:t>Premenstruel</a:t>
            </a:r>
            <a:r>
              <a:rPr sz="4400" spc="5" dirty="0"/>
              <a:t> </a:t>
            </a:r>
            <a:r>
              <a:rPr sz="4400" spc="-5" dirty="0"/>
              <a:t>Disforik </a:t>
            </a:r>
            <a:r>
              <a:rPr sz="4400" dirty="0"/>
              <a:t>Bozukluk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50924"/>
            <a:ext cx="7656830" cy="4150360"/>
          </a:xfrm>
          <a:prstGeom prst="rect">
            <a:avLst/>
          </a:prstGeom>
        </p:spPr>
        <p:txBody>
          <a:bodyPr vert="horz" wrap="square" lIns="0" tIns="75565" rIns="0" bIns="0" rtlCol="0">
            <a:spAutoFit/>
          </a:bodyPr>
          <a:lstStyle/>
          <a:p>
            <a:pPr marL="356870" marR="5080" indent="-344805">
              <a:lnSpc>
                <a:spcPct val="90000"/>
              </a:lnSpc>
              <a:spcBef>
                <a:spcPts val="595"/>
              </a:spcBef>
              <a:buFont typeface="Arial MT"/>
              <a:buChar char="•"/>
              <a:tabLst>
                <a:tab pos="357505" algn="l"/>
              </a:tabLst>
            </a:pPr>
            <a:r>
              <a:rPr sz="4100" dirty="0">
                <a:latin typeface="Times New Roman"/>
                <a:cs typeface="Times New Roman"/>
              </a:rPr>
              <a:t>Semptomlar; </a:t>
            </a:r>
            <a:r>
              <a:rPr sz="4100" spc="-5" dirty="0">
                <a:latin typeface="Times New Roman"/>
                <a:cs typeface="Times New Roman"/>
              </a:rPr>
              <a:t>belirgin </a:t>
            </a:r>
            <a:r>
              <a:rPr sz="4100" spc="10" dirty="0">
                <a:latin typeface="Times New Roman"/>
                <a:cs typeface="Times New Roman"/>
              </a:rPr>
              <a:t>çökkün </a:t>
            </a:r>
            <a:r>
              <a:rPr sz="4100" spc="15" dirty="0">
                <a:latin typeface="Times New Roman"/>
                <a:cs typeface="Times New Roman"/>
              </a:rPr>
              <a:t> </a:t>
            </a:r>
            <a:r>
              <a:rPr sz="4100" dirty="0">
                <a:latin typeface="Times New Roman"/>
                <a:cs typeface="Times New Roman"/>
              </a:rPr>
              <a:t>duygudurum, anksiyete,emosyonel </a:t>
            </a:r>
            <a:r>
              <a:rPr sz="4100" spc="-1015" dirty="0">
                <a:latin typeface="Times New Roman"/>
                <a:cs typeface="Times New Roman"/>
              </a:rPr>
              <a:t> </a:t>
            </a:r>
            <a:r>
              <a:rPr sz="4100" dirty="0">
                <a:latin typeface="Times New Roman"/>
                <a:cs typeface="Times New Roman"/>
              </a:rPr>
              <a:t>labilite,</a:t>
            </a:r>
            <a:r>
              <a:rPr sz="4100" spc="-90" dirty="0">
                <a:latin typeface="Times New Roman"/>
                <a:cs typeface="Times New Roman"/>
              </a:rPr>
              <a:t> </a:t>
            </a:r>
            <a:r>
              <a:rPr sz="4100" spc="5" dirty="0">
                <a:latin typeface="Times New Roman"/>
                <a:cs typeface="Times New Roman"/>
              </a:rPr>
              <a:t>ilgi</a:t>
            </a:r>
            <a:r>
              <a:rPr sz="4100" spc="-60" dirty="0">
                <a:latin typeface="Times New Roman"/>
                <a:cs typeface="Times New Roman"/>
              </a:rPr>
              <a:t> </a:t>
            </a:r>
            <a:r>
              <a:rPr sz="4100" spc="15" dirty="0">
                <a:latin typeface="Times New Roman"/>
                <a:cs typeface="Times New Roman"/>
              </a:rPr>
              <a:t>kaybı</a:t>
            </a:r>
            <a:endParaRPr sz="4100">
              <a:latin typeface="Times New Roman"/>
              <a:cs typeface="Times New Roman"/>
            </a:endParaRPr>
          </a:p>
          <a:p>
            <a:pPr marL="357505" marR="95885" indent="-345440">
              <a:lnSpc>
                <a:spcPct val="89900"/>
              </a:lnSpc>
              <a:spcBef>
                <a:spcPts val="1000"/>
              </a:spcBef>
              <a:buFont typeface="Arial MT"/>
              <a:buChar char="•"/>
              <a:tabLst>
                <a:tab pos="357505" algn="l"/>
              </a:tabLst>
            </a:pPr>
            <a:r>
              <a:rPr sz="4100" dirty="0">
                <a:latin typeface="Times New Roman"/>
                <a:cs typeface="Times New Roman"/>
              </a:rPr>
              <a:t>Düzenli </a:t>
            </a:r>
            <a:r>
              <a:rPr sz="4100" spc="5" dirty="0">
                <a:latin typeface="Times New Roman"/>
                <a:cs typeface="Times New Roman"/>
              </a:rPr>
              <a:t>olarak luteal </a:t>
            </a:r>
            <a:r>
              <a:rPr sz="4100" spc="-5" dirty="0">
                <a:latin typeface="Times New Roman"/>
                <a:cs typeface="Times New Roman"/>
              </a:rPr>
              <a:t>fazın </a:t>
            </a:r>
            <a:r>
              <a:rPr sz="4100" spc="10" dirty="0">
                <a:latin typeface="Times New Roman"/>
                <a:cs typeface="Times New Roman"/>
              </a:rPr>
              <a:t>son </a:t>
            </a:r>
            <a:r>
              <a:rPr sz="4100" spc="15" dirty="0">
                <a:latin typeface="Times New Roman"/>
                <a:cs typeface="Times New Roman"/>
              </a:rPr>
              <a:t> </a:t>
            </a:r>
            <a:r>
              <a:rPr sz="4100" spc="5" dirty="0">
                <a:latin typeface="Times New Roman"/>
                <a:cs typeface="Times New Roman"/>
              </a:rPr>
              <a:t>haftasında </a:t>
            </a:r>
            <a:r>
              <a:rPr sz="4100" spc="-20" dirty="0">
                <a:latin typeface="Times New Roman"/>
                <a:cs typeface="Times New Roman"/>
              </a:rPr>
              <a:t>başlar, </a:t>
            </a:r>
            <a:r>
              <a:rPr sz="4100" spc="5" dirty="0">
                <a:latin typeface="Times New Roman"/>
                <a:cs typeface="Times New Roman"/>
              </a:rPr>
              <a:t>menstruasyon </a:t>
            </a:r>
            <a:r>
              <a:rPr sz="4100" spc="10" dirty="0">
                <a:latin typeface="Times New Roman"/>
                <a:cs typeface="Times New Roman"/>
              </a:rPr>
              <a:t> </a:t>
            </a:r>
            <a:r>
              <a:rPr sz="4100" spc="5" dirty="0">
                <a:latin typeface="Times New Roman"/>
                <a:cs typeface="Times New Roman"/>
              </a:rPr>
              <a:t>başladıktan</a:t>
            </a:r>
            <a:r>
              <a:rPr sz="4100" spc="-114" dirty="0">
                <a:latin typeface="Times New Roman"/>
                <a:cs typeface="Times New Roman"/>
              </a:rPr>
              <a:t> </a:t>
            </a:r>
            <a:r>
              <a:rPr sz="4100" spc="5" dirty="0">
                <a:latin typeface="Times New Roman"/>
                <a:cs typeface="Times New Roman"/>
              </a:rPr>
              <a:t>bir</a:t>
            </a:r>
            <a:r>
              <a:rPr sz="4100" spc="-25" dirty="0">
                <a:latin typeface="Times New Roman"/>
                <a:cs typeface="Times New Roman"/>
              </a:rPr>
              <a:t> </a:t>
            </a:r>
            <a:r>
              <a:rPr sz="4100" spc="5" dirty="0">
                <a:latin typeface="Times New Roman"/>
                <a:cs typeface="Times New Roman"/>
              </a:rPr>
              <a:t>kaç</a:t>
            </a:r>
            <a:r>
              <a:rPr sz="4100" spc="-35" dirty="0">
                <a:latin typeface="Times New Roman"/>
                <a:cs typeface="Times New Roman"/>
              </a:rPr>
              <a:t> </a:t>
            </a:r>
            <a:r>
              <a:rPr sz="4100" spc="5" dirty="0">
                <a:latin typeface="Times New Roman"/>
                <a:cs typeface="Times New Roman"/>
              </a:rPr>
              <a:t>gün</a:t>
            </a:r>
            <a:r>
              <a:rPr sz="4100" spc="-40" dirty="0">
                <a:latin typeface="Times New Roman"/>
                <a:cs typeface="Times New Roman"/>
              </a:rPr>
              <a:t> </a:t>
            </a:r>
            <a:r>
              <a:rPr sz="4100" spc="5" dirty="0">
                <a:latin typeface="Times New Roman"/>
                <a:cs typeface="Times New Roman"/>
              </a:rPr>
              <a:t>sonra</a:t>
            </a:r>
            <a:r>
              <a:rPr sz="4100" spc="-55" dirty="0">
                <a:latin typeface="Times New Roman"/>
                <a:cs typeface="Times New Roman"/>
              </a:rPr>
              <a:t> </a:t>
            </a:r>
            <a:r>
              <a:rPr sz="4100" spc="10" dirty="0">
                <a:latin typeface="Times New Roman"/>
                <a:cs typeface="Times New Roman"/>
              </a:rPr>
              <a:t>sona </a:t>
            </a:r>
            <a:r>
              <a:rPr sz="4100" spc="-1010" dirty="0">
                <a:latin typeface="Times New Roman"/>
                <a:cs typeface="Times New Roman"/>
              </a:rPr>
              <a:t> </a:t>
            </a:r>
            <a:r>
              <a:rPr sz="4100" spc="-45" dirty="0">
                <a:latin typeface="Times New Roman"/>
                <a:cs typeface="Times New Roman"/>
              </a:rPr>
              <a:t>erer.</a:t>
            </a:r>
            <a:endParaRPr sz="4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033395" marR="5080" indent="-2225675">
              <a:lnSpc>
                <a:spcPct val="100000"/>
              </a:lnSpc>
              <a:spcBef>
                <a:spcPts val="105"/>
              </a:spcBef>
            </a:pPr>
            <a:r>
              <a:rPr dirty="0"/>
              <a:t>Madde</a:t>
            </a:r>
            <a:r>
              <a:rPr spc="-55" dirty="0"/>
              <a:t> </a:t>
            </a:r>
            <a:r>
              <a:rPr dirty="0"/>
              <a:t>/</a:t>
            </a:r>
            <a:r>
              <a:rPr spc="-10" dirty="0"/>
              <a:t> </a:t>
            </a:r>
            <a:r>
              <a:rPr dirty="0"/>
              <a:t>İlaç</a:t>
            </a:r>
            <a:r>
              <a:rPr spc="-30" dirty="0"/>
              <a:t> </a:t>
            </a:r>
            <a:r>
              <a:rPr dirty="0"/>
              <a:t>Kaynaklı</a:t>
            </a:r>
            <a:r>
              <a:rPr spc="-35" dirty="0"/>
              <a:t> </a:t>
            </a:r>
            <a:r>
              <a:rPr dirty="0"/>
              <a:t>Depresif </a:t>
            </a:r>
            <a:r>
              <a:rPr spc="-985" dirty="0"/>
              <a:t> </a:t>
            </a:r>
            <a:r>
              <a:rPr spc="5" dirty="0"/>
              <a:t>Bozukluk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17979"/>
            <a:ext cx="8037830" cy="2219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7505" algn="l"/>
              </a:tabLst>
            </a:pPr>
            <a:r>
              <a:rPr sz="3600" spc="-5" dirty="0">
                <a:latin typeface="Times New Roman"/>
                <a:cs typeface="Times New Roman"/>
              </a:rPr>
              <a:t>Madde </a:t>
            </a:r>
            <a:r>
              <a:rPr sz="3600" spc="5" dirty="0">
                <a:latin typeface="Times New Roman"/>
                <a:cs typeface="Times New Roman"/>
              </a:rPr>
              <a:t>kötüye </a:t>
            </a:r>
            <a:r>
              <a:rPr sz="3600" dirty="0">
                <a:latin typeface="Times New Roman"/>
                <a:cs typeface="Times New Roman"/>
              </a:rPr>
              <a:t>kullanımı, </a:t>
            </a:r>
            <a:r>
              <a:rPr sz="3600" spc="5" dirty="0">
                <a:latin typeface="Times New Roman"/>
                <a:cs typeface="Times New Roman"/>
              </a:rPr>
              <a:t>ilaç </a:t>
            </a:r>
            <a:r>
              <a:rPr sz="3600" spc="10" dirty="0">
                <a:latin typeface="Times New Roman"/>
                <a:cs typeface="Times New Roman"/>
              </a:rPr>
              <a:t>veya </a:t>
            </a:r>
            <a:r>
              <a:rPr sz="3600" spc="1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toksinlerin</a:t>
            </a:r>
            <a:r>
              <a:rPr sz="3600" spc="-7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doğrudan</a:t>
            </a:r>
            <a:r>
              <a:rPr sz="3600" spc="-15" dirty="0">
                <a:latin typeface="Times New Roman"/>
                <a:cs typeface="Times New Roman"/>
              </a:rPr>
              <a:t> </a:t>
            </a:r>
            <a:r>
              <a:rPr sz="3600" spc="5" dirty="0">
                <a:latin typeface="Times New Roman"/>
                <a:cs typeface="Times New Roman"/>
              </a:rPr>
              <a:t>fizyolojik</a:t>
            </a:r>
            <a:r>
              <a:rPr sz="3600" spc="-90" dirty="0">
                <a:latin typeface="Times New Roman"/>
                <a:cs typeface="Times New Roman"/>
              </a:rPr>
              <a:t> </a:t>
            </a:r>
            <a:r>
              <a:rPr sz="3600" spc="5" dirty="0">
                <a:latin typeface="Times New Roman"/>
                <a:cs typeface="Times New Roman"/>
              </a:rPr>
              <a:t>etkileriyle </a:t>
            </a:r>
            <a:r>
              <a:rPr sz="3600" spc="-88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ilişkili </a:t>
            </a:r>
            <a:r>
              <a:rPr sz="3600" spc="-10" dirty="0">
                <a:latin typeface="Times New Roman"/>
                <a:cs typeface="Times New Roman"/>
              </a:rPr>
              <a:t>belirgin </a:t>
            </a:r>
            <a:r>
              <a:rPr sz="3600" dirty="0">
                <a:latin typeface="Times New Roman"/>
                <a:cs typeface="Times New Roman"/>
              </a:rPr>
              <a:t>ve </a:t>
            </a:r>
            <a:r>
              <a:rPr sz="3600" spc="5" dirty="0">
                <a:latin typeface="Times New Roman"/>
                <a:cs typeface="Times New Roman"/>
              </a:rPr>
              <a:t>inatçı </a:t>
            </a:r>
            <a:r>
              <a:rPr sz="3600" dirty="0">
                <a:latin typeface="Times New Roman"/>
                <a:cs typeface="Times New Roman"/>
              </a:rPr>
              <a:t>çökkün </a:t>
            </a:r>
            <a:r>
              <a:rPr sz="3600" spc="5" dirty="0">
                <a:latin typeface="Times New Roman"/>
                <a:cs typeface="Times New Roman"/>
              </a:rPr>
              <a:t> </a:t>
            </a:r>
            <a:r>
              <a:rPr sz="3600" spc="-15" dirty="0">
                <a:latin typeface="Times New Roman"/>
                <a:cs typeface="Times New Roman"/>
              </a:rPr>
              <a:t>duygudurumdur.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60575" y="479869"/>
            <a:ext cx="5021580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00" spc="-10" dirty="0"/>
              <a:t>İlaca</a:t>
            </a:r>
            <a:r>
              <a:rPr sz="4400" spc="-20" dirty="0"/>
              <a:t> </a:t>
            </a:r>
            <a:r>
              <a:rPr sz="4400" spc="-5" dirty="0"/>
              <a:t>Bağlı</a:t>
            </a:r>
            <a:r>
              <a:rPr sz="4400" spc="-10" dirty="0"/>
              <a:t> </a:t>
            </a:r>
            <a:r>
              <a:rPr sz="4400" spc="-5" dirty="0"/>
              <a:t>Depresyon</a:t>
            </a:r>
            <a:endParaRPr sz="4400"/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434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pc="5" dirty="0"/>
              <a:t>Rezerpin</a:t>
            </a:r>
          </a:p>
          <a:p>
            <a:pPr marL="356870" indent="-344805">
              <a:lnSpc>
                <a:spcPct val="100000"/>
              </a:lnSpc>
              <a:spcBef>
                <a:spcPts val="33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pc="5" dirty="0"/>
              <a:t>B</a:t>
            </a:r>
            <a:r>
              <a:rPr spc="-65" dirty="0"/>
              <a:t> </a:t>
            </a:r>
            <a:r>
              <a:rPr spc="5" dirty="0"/>
              <a:t>Blokerler</a:t>
            </a:r>
          </a:p>
          <a:p>
            <a:pPr marL="356870" marR="5080" indent="-344805">
              <a:lnSpc>
                <a:spcPts val="3020"/>
              </a:lnSpc>
              <a:spcBef>
                <a:spcPts val="72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pc="-10" dirty="0"/>
              <a:t>K</a:t>
            </a:r>
            <a:r>
              <a:rPr dirty="0"/>
              <a:t>a</a:t>
            </a:r>
            <a:r>
              <a:rPr spc="10" dirty="0"/>
              <a:t>l</a:t>
            </a:r>
            <a:r>
              <a:rPr spc="-15" dirty="0"/>
              <a:t>s</a:t>
            </a:r>
            <a:r>
              <a:rPr spc="10" dirty="0"/>
              <a:t>i</a:t>
            </a:r>
            <a:r>
              <a:rPr spc="-40" dirty="0"/>
              <a:t>y</a:t>
            </a:r>
            <a:r>
              <a:rPr spc="10" dirty="0"/>
              <a:t>u</a:t>
            </a:r>
            <a:r>
              <a:rPr spc="-20" dirty="0"/>
              <a:t>m</a:t>
            </a:r>
            <a:r>
              <a:rPr spc="-10" dirty="0"/>
              <a:t>K</a:t>
            </a:r>
            <a:r>
              <a:rPr dirty="0"/>
              <a:t>a</a:t>
            </a:r>
            <a:r>
              <a:rPr spc="10" dirty="0"/>
              <a:t>n</a:t>
            </a:r>
            <a:r>
              <a:rPr spc="-25" dirty="0"/>
              <a:t>a</a:t>
            </a:r>
            <a:r>
              <a:rPr spc="10" dirty="0"/>
              <a:t>l</a:t>
            </a:r>
            <a:r>
              <a:rPr spc="-20" dirty="0"/>
              <a:t>B</a:t>
            </a:r>
            <a:r>
              <a:rPr spc="-15" dirty="0"/>
              <a:t>l</a:t>
            </a:r>
            <a:r>
              <a:rPr spc="10" dirty="0"/>
              <a:t>o</a:t>
            </a:r>
            <a:r>
              <a:rPr spc="-15" dirty="0"/>
              <a:t>k</a:t>
            </a:r>
            <a:r>
              <a:rPr spc="-25" dirty="0"/>
              <a:t>e</a:t>
            </a:r>
            <a:r>
              <a:rPr dirty="0"/>
              <a:t>r</a:t>
            </a:r>
            <a:r>
              <a:rPr spc="10" dirty="0"/>
              <a:t>le  </a:t>
            </a:r>
            <a:r>
              <a:rPr dirty="0"/>
              <a:t>ri</a:t>
            </a:r>
          </a:p>
          <a:p>
            <a:pPr marL="356870" indent="-344805">
              <a:lnSpc>
                <a:spcPct val="100000"/>
              </a:lnSpc>
              <a:spcBef>
                <a:spcPts val="29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pc="-5" dirty="0"/>
              <a:t>ACE</a:t>
            </a:r>
            <a:r>
              <a:rPr spc="-40" dirty="0"/>
              <a:t> </a:t>
            </a:r>
            <a:r>
              <a:rPr dirty="0"/>
              <a:t>inhibitörleri</a:t>
            </a:r>
          </a:p>
          <a:p>
            <a:pPr marL="356870" indent="-344805">
              <a:lnSpc>
                <a:spcPct val="100000"/>
              </a:lnSpc>
              <a:spcBef>
                <a:spcPts val="33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dirty="0"/>
              <a:t>Antikolesterol</a:t>
            </a:r>
            <a:r>
              <a:rPr spc="-120" dirty="0"/>
              <a:t> </a:t>
            </a:r>
            <a:r>
              <a:rPr spc="5" dirty="0"/>
              <a:t>ilaçlar</a:t>
            </a:r>
          </a:p>
          <a:p>
            <a:pPr marL="356870" indent="-344805">
              <a:lnSpc>
                <a:spcPct val="100000"/>
              </a:lnSpc>
              <a:spcBef>
                <a:spcPts val="33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dirty="0"/>
              <a:t>Antiaritmik</a:t>
            </a:r>
            <a:r>
              <a:rPr spc="-110" dirty="0"/>
              <a:t> </a:t>
            </a:r>
            <a:r>
              <a:rPr spc="5" dirty="0"/>
              <a:t>ilaçlar</a:t>
            </a:r>
          </a:p>
          <a:p>
            <a:pPr marL="356870" indent="-344805">
              <a:lnSpc>
                <a:spcPct val="100000"/>
              </a:lnSpc>
              <a:spcBef>
                <a:spcPts val="34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dirty="0"/>
              <a:t>Kortikosteroidler</a:t>
            </a:r>
          </a:p>
          <a:p>
            <a:pPr marL="356870" indent="-344805">
              <a:lnSpc>
                <a:spcPct val="100000"/>
              </a:lnSpc>
              <a:spcBef>
                <a:spcPts val="33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pc="-5" dirty="0"/>
              <a:t>Oral</a:t>
            </a:r>
            <a:r>
              <a:rPr spc="-50" dirty="0"/>
              <a:t> </a:t>
            </a:r>
            <a:r>
              <a:rPr dirty="0"/>
              <a:t>kontraseptifler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sz="half" idx="3"/>
          </p:nvPr>
        </p:nvSpPr>
        <p:spPr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434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pc="-5" dirty="0"/>
              <a:t>Antiepileptikler</a:t>
            </a:r>
          </a:p>
          <a:p>
            <a:pPr marL="356870" indent="-344805">
              <a:lnSpc>
                <a:spcPct val="100000"/>
              </a:lnSpc>
              <a:spcBef>
                <a:spcPts val="33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dirty="0"/>
              <a:t>Antineoplastik</a:t>
            </a:r>
            <a:r>
              <a:rPr spc="-135" dirty="0"/>
              <a:t> </a:t>
            </a:r>
            <a:r>
              <a:rPr spc="5" dirty="0"/>
              <a:t>ilaçlar</a:t>
            </a:r>
          </a:p>
          <a:p>
            <a:pPr marL="356870" indent="-344805">
              <a:lnSpc>
                <a:spcPct val="100000"/>
              </a:lnSpc>
              <a:spcBef>
                <a:spcPts val="33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dirty="0"/>
              <a:t>Antihistaminikler</a:t>
            </a:r>
          </a:p>
          <a:p>
            <a:pPr marL="356870" indent="-344805">
              <a:lnSpc>
                <a:spcPct val="100000"/>
              </a:lnSpc>
              <a:spcBef>
                <a:spcPts val="33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dirty="0"/>
              <a:t>Antibiyotikler(Tbc</a:t>
            </a:r>
            <a:r>
              <a:rPr spc="-125" dirty="0"/>
              <a:t> </a:t>
            </a:r>
            <a:r>
              <a:rPr spc="5" dirty="0"/>
              <a:t>ted.</a:t>
            </a:r>
            <a:r>
              <a:rPr spc="-85" dirty="0"/>
              <a:t> </a:t>
            </a:r>
            <a:r>
              <a:rPr dirty="0"/>
              <a:t>)</a:t>
            </a:r>
          </a:p>
          <a:p>
            <a:pPr marL="356870" indent="-344805">
              <a:lnSpc>
                <a:spcPct val="100000"/>
              </a:lnSpc>
              <a:spcBef>
                <a:spcPts val="33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dirty="0"/>
              <a:t>Antipsikotikler</a:t>
            </a:r>
          </a:p>
          <a:p>
            <a:pPr marL="356870" indent="-344805">
              <a:lnSpc>
                <a:spcPct val="100000"/>
              </a:lnSpc>
              <a:spcBef>
                <a:spcPts val="34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pc="5" dirty="0"/>
              <a:t>Sedatif</a:t>
            </a:r>
            <a:r>
              <a:rPr spc="-120" dirty="0"/>
              <a:t> </a:t>
            </a:r>
            <a:r>
              <a:rPr spc="5" dirty="0"/>
              <a:t>ve</a:t>
            </a:r>
            <a:r>
              <a:rPr spc="-45" dirty="0"/>
              <a:t> </a:t>
            </a:r>
            <a:r>
              <a:rPr spc="5" dirty="0"/>
              <a:t>hipnotikler</a:t>
            </a:r>
          </a:p>
          <a:p>
            <a:pPr marL="356870" indent="-344805">
              <a:lnSpc>
                <a:spcPts val="3190"/>
              </a:lnSpc>
              <a:spcBef>
                <a:spcPts val="33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dirty="0"/>
              <a:t>Antidepresan</a:t>
            </a:r>
            <a:r>
              <a:rPr spc="-40" dirty="0"/>
              <a:t> </a:t>
            </a:r>
            <a:r>
              <a:rPr spc="-5" dirty="0"/>
              <a:t>ilaçların</a:t>
            </a:r>
          </a:p>
          <a:p>
            <a:pPr marL="356870">
              <a:lnSpc>
                <a:spcPts val="3190"/>
              </a:lnSpc>
            </a:pPr>
            <a:r>
              <a:rPr dirty="0"/>
              <a:t>kesilmesi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105"/>
              </a:spcBef>
            </a:pPr>
            <a:r>
              <a:rPr dirty="0"/>
              <a:t>Başka</a:t>
            </a:r>
            <a:r>
              <a:rPr spc="-65" dirty="0"/>
              <a:t> </a:t>
            </a:r>
            <a:r>
              <a:rPr dirty="0"/>
              <a:t>Medikal</a:t>
            </a:r>
            <a:r>
              <a:rPr spc="-40" dirty="0"/>
              <a:t> </a:t>
            </a:r>
            <a:r>
              <a:rPr dirty="0"/>
              <a:t>Duruma</a:t>
            </a:r>
            <a:r>
              <a:rPr spc="-35" dirty="0"/>
              <a:t> </a:t>
            </a:r>
            <a:r>
              <a:rPr spc="-10" dirty="0"/>
              <a:t>Bağımlı</a:t>
            </a:r>
          </a:p>
          <a:p>
            <a:pPr marL="2540" algn="ctr">
              <a:lnSpc>
                <a:spcPct val="100000"/>
              </a:lnSpc>
              <a:spcBef>
                <a:spcPts val="5"/>
              </a:spcBef>
            </a:pPr>
            <a:r>
              <a:rPr dirty="0"/>
              <a:t>Depresif</a:t>
            </a:r>
            <a:r>
              <a:rPr spc="-80" dirty="0"/>
              <a:t> </a:t>
            </a:r>
            <a:r>
              <a:rPr spc="5" dirty="0"/>
              <a:t>Bozukluk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05204"/>
            <a:ext cx="5321935" cy="453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7505" algn="l"/>
                <a:tab pos="2231390" algn="l"/>
              </a:tabLst>
            </a:pPr>
            <a:r>
              <a:rPr sz="3700" spc="-60" dirty="0">
                <a:latin typeface="Times New Roman"/>
                <a:cs typeface="Times New Roman"/>
              </a:rPr>
              <a:t>Vasküler	</a:t>
            </a:r>
            <a:r>
              <a:rPr sz="3700" spc="-15" dirty="0">
                <a:latin typeface="Times New Roman"/>
                <a:cs typeface="Times New Roman"/>
              </a:rPr>
              <a:t>(SVO/inme)</a:t>
            </a:r>
            <a:endParaRPr sz="37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buFont typeface="Arial MT"/>
              <a:buChar char="•"/>
              <a:tabLst>
                <a:tab pos="357505" algn="l"/>
              </a:tabLst>
            </a:pPr>
            <a:r>
              <a:rPr sz="3700" spc="-15" dirty="0">
                <a:latin typeface="Times New Roman"/>
                <a:cs typeface="Times New Roman"/>
              </a:rPr>
              <a:t>Demans</a:t>
            </a:r>
            <a:r>
              <a:rPr sz="3700" spc="20" dirty="0">
                <a:latin typeface="Times New Roman"/>
                <a:cs typeface="Times New Roman"/>
              </a:rPr>
              <a:t> </a:t>
            </a:r>
            <a:r>
              <a:rPr sz="3700" spc="-5" dirty="0">
                <a:latin typeface="Times New Roman"/>
                <a:cs typeface="Times New Roman"/>
              </a:rPr>
              <a:t>ve</a:t>
            </a:r>
            <a:r>
              <a:rPr sz="3700" spc="-15" dirty="0">
                <a:latin typeface="Times New Roman"/>
                <a:cs typeface="Times New Roman"/>
              </a:rPr>
              <a:t> </a:t>
            </a:r>
            <a:r>
              <a:rPr sz="3700" spc="-10" dirty="0">
                <a:latin typeface="Times New Roman"/>
                <a:cs typeface="Times New Roman"/>
              </a:rPr>
              <a:t>depresyon</a:t>
            </a:r>
            <a:endParaRPr sz="37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buFont typeface="Arial MT"/>
              <a:buChar char="•"/>
              <a:tabLst>
                <a:tab pos="357505" algn="l"/>
              </a:tabLst>
            </a:pPr>
            <a:r>
              <a:rPr sz="3700" spc="-10" dirty="0">
                <a:latin typeface="Times New Roman"/>
                <a:cs typeface="Times New Roman"/>
              </a:rPr>
              <a:t>Diabet</a:t>
            </a:r>
            <a:endParaRPr sz="37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buFont typeface="Arial MT"/>
              <a:buChar char="•"/>
              <a:tabLst>
                <a:tab pos="357505" algn="l"/>
              </a:tabLst>
            </a:pPr>
            <a:r>
              <a:rPr sz="3700" spc="-10" dirty="0">
                <a:latin typeface="Times New Roman"/>
                <a:cs typeface="Times New Roman"/>
              </a:rPr>
              <a:t>Koroner</a:t>
            </a:r>
            <a:r>
              <a:rPr sz="3700" spc="-220" dirty="0">
                <a:latin typeface="Times New Roman"/>
                <a:cs typeface="Times New Roman"/>
              </a:rPr>
              <a:t> </a:t>
            </a:r>
            <a:r>
              <a:rPr sz="3700" spc="-10" dirty="0">
                <a:latin typeface="Times New Roman"/>
                <a:cs typeface="Times New Roman"/>
              </a:rPr>
              <a:t>Arter</a:t>
            </a:r>
            <a:r>
              <a:rPr sz="3700" spc="-5" dirty="0">
                <a:latin typeface="Times New Roman"/>
                <a:cs typeface="Times New Roman"/>
              </a:rPr>
              <a:t> Hastalıkları</a:t>
            </a:r>
            <a:endParaRPr sz="37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buFont typeface="Arial MT"/>
              <a:buChar char="•"/>
              <a:tabLst>
                <a:tab pos="357505" algn="l"/>
              </a:tabLst>
            </a:pPr>
            <a:r>
              <a:rPr sz="3700" spc="-10" dirty="0">
                <a:latin typeface="Times New Roman"/>
                <a:cs typeface="Times New Roman"/>
              </a:rPr>
              <a:t>Kanser</a:t>
            </a:r>
            <a:r>
              <a:rPr sz="3700" spc="-30" dirty="0">
                <a:latin typeface="Times New Roman"/>
                <a:cs typeface="Times New Roman"/>
              </a:rPr>
              <a:t> </a:t>
            </a:r>
            <a:r>
              <a:rPr sz="3700" spc="-5" dirty="0">
                <a:latin typeface="Times New Roman"/>
                <a:cs typeface="Times New Roman"/>
              </a:rPr>
              <a:t>tanısı</a:t>
            </a:r>
            <a:endParaRPr sz="37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buFont typeface="Arial MT"/>
              <a:buChar char="•"/>
              <a:tabLst>
                <a:tab pos="357505" algn="l"/>
              </a:tabLst>
            </a:pPr>
            <a:r>
              <a:rPr sz="3700" spc="-5" dirty="0">
                <a:latin typeface="Times New Roman"/>
                <a:cs typeface="Times New Roman"/>
              </a:rPr>
              <a:t>Kronik</a:t>
            </a:r>
            <a:r>
              <a:rPr sz="3700" spc="-155" dirty="0">
                <a:latin typeface="Times New Roman"/>
                <a:cs typeface="Times New Roman"/>
              </a:rPr>
              <a:t> </a:t>
            </a:r>
            <a:r>
              <a:rPr sz="3700" spc="-55" dirty="0">
                <a:latin typeface="Times New Roman"/>
                <a:cs typeface="Times New Roman"/>
              </a:rPr>
              <a:t>Yorgunluk</a:t>
            </a:r>
            <a:r>
              <a:rPr sz="3700" spc="-5" dirty="0">
                <a:latin typeface="Times New Roman"/>
                <a:cs typeface="Times New Roman"/>
              </a:rPr>
              <a:t> Send.</a:t>
            </a:r>
            <a:endParaRPr sz="37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buFont typeface="Arial MT"/>
              <a:buChar char="•"/>
              <a:tabLst>
                <a:tab pos="357505" algn="l"/>
              </a:tabLst>
            </a:pPr>
            <a:r>
              <a:rPr sz="3700" spc="-10" dirty="0">
                <a:latin typeface="Times New Roman"/>
                <a:cs typeface="Times New Roman"/>
              </a:rPr>
              <a:t>Fibromiyalji</a:t>
            </a:r>
            <a:endParaRPr sz="37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buFont typeface="Arial MT"/>
              <a:buChar char="•"/>
              <a:tabLst>
                <a:tab pos="357505" algn="l"/>
              </a:tabLst>
            </a:pPr>
            <a:r>
              <a:rPr sz="3700" spc="-5" dirty="0">
                <a:latin typeface="Times New Roman"/>
                <a:cs typeface="Times New Roman"/>
              </a:rPr>
              <a:t>Hipotiroidi</a:t>
            </a:r>
            <a:endParaRPr sz="37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04062" y="479869"/>
            <a:ext cx="1537335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00" spc="-315" dirty="0"/>
              <a:t>T</a:t>
            </a:r>
            <a:r>
              <a:rPr sz="4400" spc="-10" dirty="0"/>
              <a:t>e</a:t>
            </a:r>
            <a:r>
              <a:rPr sz="4400" spc="5" dirty="0"/>
              <a:t>d</a:t>
            </a:r>
            <a:r>
              <a:rPr sz="4400" spc="-10" dirty="0"/>
              <a:t>a</a:t>
            </a:r>
            <a:r>
              <a:rPr sz="4400" spc="5" dirty="0"/>
              <a:t>v</a:t>
            </a:r>
            <a:r>
              <a:rPr sz="4400" spc="-5" dirty="0"/>
              <a:t>i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1907539" y="1624076"/>
            <a:ext cx="12350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241300" algn="l"/>
              </a:tabLst>
            </a:pPr>
            <a:r>
              <a:rPr sz="2400" spc="-10" dirty="0">
                <a:latin typeface="Times New Roman"/>
                <a:cs typeface="Times New Roman"/>
              </a:rPr>
              <a:t>G</a:t>
            </a:r>
            <a:r>
              <a:rPr sz="2400" dirty="0">
                <a:latin typeface="Times New Roman"/>
                <a:cs typeface="Times New Roman"/>
              </a:rPr>
              <a:t>üv</a:t>
            </a:r>
            <a:r>
              <a:rPr sz="2400" spc="-10" dirty="0">
                <a:latin typeface="Times New Roman"/>
                <a:cs typeface="Times New Roman"/>
              </a:rPr>
              <a:t>e</a:t>
            </a:r>
            <a:r>
              <a:rPr sz="2400" dirty="0">
                <a:latin typeface="Times New Roman"/>
                <a:cs typeface="Times New Roman"/>
              </a:rPr>
              <a:t>nli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07539" y="1989836"/>
            <a:ext cx="2290445" cy="134239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90525" indent="-378460">
              <a:lnSpc>
                <a:spcPct val="100000"/>
              </a:lnSpc>
              <a:spcBef>
                <a:spcPts val="675"/>
              </a:spcBef>
              <a:buFont typeface="Wingdings"/>
              <a:buChar char=""/>
              <a:tabLst>
                <a:tab pos="390525" algn="l"/>
                <a:tab pos="391160" algn="l"/>
              </a:tabLst>
            </a:pPr>
            <a:r>
              <a:rPr sz="2400" dirty="0">
                <a:latin typeface="Times New Roman"/>
                <a:cs typeface="Times New Roman"/>
              </a:rPr>
              <a:t>Etkin</a:t>
            </a:r>
            <a:endParaRPr sz="2400">
              <a:latin typeface="Times New Roman"/>
              <a:cs typeface="Times New Roman"/>
            </a:endParaRPr>
          </a:p>
          <a:p>
            <a:pPr marL="390525" indent="-378460">
              <a:lnSpc>
                <a:spcPct val="100000"/>
              </a:lnSpc>
              <a:spcBef>
                <a:spcPts val="575"/>
              </a:spcBef>
              <a:buFont typeface="Wingdings"/>
              <a:buChar char=""/>
              <a:tabLst>
                <a:tab pos="390525" algn="l"/>
                <a:tab pos="391160" algn="l"/>
              </a:tabLst>
            </a:pPr>
            <a:r>
              <a:rPr sz="2400" dirty="0">
                <a:latin typeface="Times New Roman"/>
                <a:cs typeface="Times New Roman"/>
              </a:rPr>
              <a:t>Ekonomik</a:t>
            </a:r>
            <a:endParaRPr sz="2400">
              <a:latin typeface="Times New Roman"/>
              <a:cs typeface="Times New Roman"/>
            </a:endParaRPr>
          </a:p>
          <a:p>
            <a:pPr marL="390525" indent="-378460">
              <a:lnSpc>
                <a:spcPct val="100000"/>
              </a:lnSpc>
              <a:spcBef>
                <a:spcPts val="575"/>
              </a:spcBef>
              <a:buFont typeface="Wingdings"/>
              <a:buChar char=""/>
              <a:tabLst>
                <a:tab pos="390525" algn="l"/>
                <a:tab pos="391160" algn="l"/>
              </a:tabLst>
            </a:pPr>
            <a:r>
              <a:rPr sz="2400" dirty="0">
                <a:latin typeface="Times New Roman"/>
                <a:cs typeface="Times New Roman"/>
              </a:rPr>
              <a:t>Kullanımı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basit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02816" y="2940811"/>
            <a:ext cx="25038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93775" algn="l"/>
              </a:tabLst>
            </a:pPr>
            <a:r>
              <a:rPr sz="2400" spc="-5" dirty="0">
                <a:latin typeface="Times New Roman"/>
                <a:cs typeface="Times New Roman"/>
              </a:rPr>
              <a:t>ajanlar	</a:t>
            </a:r>
            <a:r>
              <a:rPr sz="2400" spc="-15" dirty="0">
                <a:latin typeface="Times New Roman"/>
                <a:cs typeface="Times New Roman"/>
              </a:rPr>
              <a:t>seçilmelidir.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93139" y="4184396"/>
            <a:ext cx="4307205" cy="178117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448309" indent="-436245">
              <a:lnSpc>
                <a:spcPct val="100000"/>
              </a:lnSpc>
              <a:spcBef>
                <a:spcPts val="675"/>
              </a:spcBef>
              <a:buChar char="•"/>
              <a:tabLst>
                <a:tab pos="448309" algn="l"/>
                <a:tab pos="448945" algn="l"/>
              </a:tabLst>
            </a:pPr>
            <a:r>
              <a:rPr sz="2400" spc="-5" dirty="0">
                <a:latin typeface="Times New Roman"/>
                <a:cs typeface="Times New Roman"/>
              </a:rPr>
              <a:t>Hastanın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yaşı</a:t>
            </a:r>
            <a:endParaRPr sz="2400">
              <a:latin typeface="Times New Roman"/>
              <a:cs typeface="Times New Roman"/>
            </a:endParaRPr>
          </a:p>
          <a:p>
            <a:pPr marL="448309" indent="-436245">
              <a:lnSpc>
                <a:spcPct val="100000"/>
              </a:lnSpc>
              <a:spcBef>
                <a:spcPts val="575"/>
              </a:spcBef>
              <a:buChar char="•"/>
              <a:tabLst>
                <a:tab pos="448309" algn="l"/>
                <a:tab pos="448945" algn="l"/>
              </a:tabLst>
            </a:pPr>
            <a:r>
              <a:rPr sz="2400" dirty="0">
                <a:latin typeface="Times New Roman"/>
                <a:cs typeface="Times New Roman"/>
              </a:rPr>
              <a:t>Eşlik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eden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hastalık</a:t>
            </a:r>
            <a:endParaRPr sz="2400">
              <a:latin typeface="Times New Roman"/>
              <a:cs typeface="Times New Roman"/>
            </a:endParaRPr>
          </a:p>
          <a:p>
            <a:pPr marL="448309" indent="-436245">
              <a:lnSpc>
                <a:spcPct val="100000"/>
              </a:lnSpc>
              <a:spcBef>
                <a:spcPts val="575"/>
              </a:spcBef>
              <a:buChar char="•"/>
              <a:tabLst>
                <a:tab pos="448309" algn="l"/>
                <a:tab pos="448945" algn="l"/>
              </a:tabLst>
            </a:pPr>
            <a:r>
              <a:rPr sz="2400" dirty="0">
                <a:latin typeface="Times New Roman"/>
                <a:cs typeface="Times New Roman"/>
              </a:rPr>
              <a:t>Eşlik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eden</a:t>
            </a:r>
            <a:r>
              <a:rPr sz="2400" dirty="0">
                <a:latin typeface="Times New Roman"/>
                <a:cs typeface="Times New Roman"/>
              </a:rPr>
              <a:t> ilaç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kullanımı</a:t>
            </a:r>
            <a:endParaRPr sz="2400">
              <a:latin typeface="Times New Roman"/>
              <a:cs typeface="Times New Roman"/>
            </a:endParaRPr>
          </a:p>
          <a:p>
            <a:pPr marL="448309" indent="-436245">
              <a:lnSpc>
                <a:spcPct val="100000"/>
              </a:lnSpc>
              <a:spcBef>
                <a:spcPts val="575"/>
              </a:spcBef>
              <a:buChar char="•"/>
              <a:tabLst>
                <a:tab pos="448309" algn="l"/>
                <a:tab pos="448945" algn="l"/>
              </a:tabLst>
            </a:pPr>
            <a:r>
              <a:rPr sz="2400" spc="-5" dirty="0">
                <a:latin typeface="Times New Roman"/>
                <a:cs typeface="Times New Roman"/>
              </a:rPr>
              <a:t>Geçmiş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mevcut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tedavi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yanıtı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738583" y="5574283"/>
            <a:ext cx="12693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ön</a:t>
            </a:r>
            <a:r>
              <a:rPr sz="2400" spc="-10" dirty="0">
                <a:latin typeface="Times New Roman"/>
                <a:cs typeface="Times New Roman"/>
              </a:rPr>
              <a:t>e</a:t>
            </a:r>
            <a:r>
              <a:rPr sz="2400" spc="5" dirty="0">
                <a:latin typeface="Times New Roman"/>
                <a:cs typeface="Times New Roman"/>
              </a:rPr>
              <a:t>mli</a:t>
            </a:r>
            <a:r>
              <a:rPr sz="2400" dirty="0">
                <a:latin typeface="Times New Roman"/>
                <a:cs typeface="Times New Roman"/>
              </a:rPr>
              <a:t>di</a:t>
            </a:r>
            <a:r>
              <a:rPr sz="2400" spc="-155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63930" y="2969469"/>
            <a:ext cx="6056111" cy="28003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356870" indent="-228600">
              <a:lnSpc>
                <a:spcPct val="90000"/>
              </a:lnSpc>
              <a:spcBef>
                <a:spcPts val="870"/>
              </a:spcBef>
              <a:buClr>
                <a:schemeClr val="accent1"/>
              </a:buClr>
              <a:buSzPct val="110000"/>
              <a:buFont typeface="Arial" panose="020B0604020202020204" pitchFamily="34" charset="0"/>
              <a:buChar char="•"/>
              <a:tabLst>
                <a:tab pos="356870" algn="l"/>
                <a:tab pos="357505" algn="l"/>
              </a:tabLst>
            </a:pPr>
            <a:r>
              <a:rPr lang="en-US" sz="2100" spc="-10"/>
              <a:t>En</a:t>
            </a:r>
            <a:r>
              <a:rPr lang="en-US" sz="2100" spc="-15"/>
              <a:t> </a:t>
            </a:r>
            <a:r>
              <a:rPr lang="en-US" sz="2100" spc="-10"/>
              <a:t>yaygın</a:t>
            </a:r>
            <a:r>
              <a:rPr lang="en-US" sz="2100" spc="60"/>
              <a:t> </a:t>
            </a:r>
            <a:r>
              <a:rPr lang="en-US" sz="2100" spc="-5"/>
              <a:t>ruhsal hastalıklardan</a:t>
            </a:r>
            <a:r>
              <a:rPr lang="en-US" sz="2100" spc="35"/>
              <a:t> </a:t>
            </a:r>
            <a:r>
              <a:rPr lang="en-US" sz="2100" spc="-5"/>
              <a:t>birisidir</a:t>
            </a:r>
            <a:endParaRPr lang="en-US" sz="2100"/>
          </a:p>
          <a:p>
            <a:pPr marL="356870" indent="-228600">
              <a:lnSpc>
                <a:spcPct val="90000"/>
              </a:lnSpc>
              <a:spcBef>
                <a:spcPts val="765"/>
              </a:spcBef>
              <a:buClr>
                <a:schemeClr val="accent1"/>
              </a:buClr>
              <a:buSzPct val="110000"/>
              <a:buFont typeface="Arial" panose="020B0604020202020204" pitchFamily="34" charset="0"/>
              <a:buChar char="•"/>
              <a:tabLst>
                <a:tab pos="356870" algn="l"/>
                <a:tab pos="357505" algn="l"/>
              </a:tabLst>
            </a:pPr>
            <a:r>
              <a:rPr lang="en-US" sz="2100" spc="-10"/>
              <a:t>Her</a:t>
            </a:r>
            <a:r>
              <a:rPr lang="en-US" sz="2100" spc="-20"/>
              <a:t> </a:t>
            </a:r>
            <a:r>
              <a:rPr lang="en-US" sz="2100" spc="-15"/>
              <a:t>yaş</a:t>
            </a:r>
            <a:r>
              <a:rPr lang="en-US" sz="2100" spc="40"/>
              <a:t> </a:t>
            </a:r>
            <a:r>
              <a:rPr lang="en-US" sz="2100"/>
              <a:t>grubunda</a:t>
            </a:r>
            <a:r>
              <a:rPr lang="en-US" sz="2100" spc="-35"/>
              <a:t> </a:t>
            </a:r>
            <a:r>
              <a:rPr lang="en-US" sz="2100" spc="-5"/>
              <a:t>görülebilir</a:t>
            </a:r>
            <a:endParaRPr lang="en-US" sz="2100"/>
          </a:p>
          <a:p>
            <a:pPr marL="356870" indent="-228600">
              <a:lnSpc>
                <a:spcPct val="90000"/>
              </a:lnSpc>
              <a:spcBef>
                <a:spcPts val="770"/>
              </a:spcBef>
              <a:buClr>
                <a:schemeClr val="accent1"/>
              </a:buClr>
              <a:buSzPct val="110000"/>
              <a:buFont typeface="Arial" panose="020B0604020202020204" pitchFamily="34" charset="0"/>
              <a:buChar char="•"/>
              <a:tabLst>
                <a:tab pos="356870" algn="l"/>
                <a:tab pos="357505" algn="l"/>
              </a:tabLst>
            </a:pPr>
            <a:r>
              <a:rPr lang="en-US" sz="2100" spc="-10"/>
              <a:t>En</a:t>
            </a:r>
            <a:r>
              <a:rPr lang="en-US" sz="2100" spc="-30"/>
              <a:t> </a:t>
            </a:r>
            <a:r>
              <a:rPr lang="en-US" sz="2100" spc="-5"/>
              <a:t>sık</a:t>
            </a:r>
            <a:r>
              <a:rPr lang="en-US" sz="2100"/>
              <a:t> 25-44 </a:t>
            </a:r>
            <a:r>
              <a:rPr lang="en-US" sz="2100" spc="-15"/>
              <a:t>yaş</a:t>
            </a:r>
            <a:r>
              <a:rPr lang="en-US" sz="2100" spc="15"/>
              <a:t> </a:t>
            </a:r>
            <a:r>
              <a:rPr lang="en-US" sz="2100" spc="-5"/>
              <a:t>arasında</a:t>
            </a:r>
            <a:r>
              <a:rPr lang="en-US" sz="2100" spc="5"/>
              <a:t> </a:t>
            </a:r>
            <a:r>
              <a:rPr lang="en-US" sz="2100"/>
              <a:t>görülür</a:t>
            </a:r>
          </a:p>
          <a:p>
            <a:pPr marL="356870" indent="-228600">
              <a:lnSpc>
                <a:spcPct val="90000"/>
              </a:lnSpc>
              <a:spcBef>
                <a:spcPts val="765"/>
              </a:spcBef>
              <a:buClr>
                <a:schemeClr val="accent1"/>
              </a:buClr>
              <a:buSzPct val="110000"/>
              <a:buFont typeface="Arial" panose="020B0604020202020204" pitchFamily="34" charset="0"/>
              <a:buChar char="•"/>
              <a:tabLst>
                <a:tab pos="356870" algn="l"/>
                <a:tab pos="357505" algn="l"/>
              </a:tabLst>
            </a:pPr>
            <a:r>
              <a:rPr lang="en-US" sz="2100" spc="-5"/>
              <a:t>Depresyon</a:t>
            </a:r>
            <a:r>
              <a:rPr lang="en-US" sz="2100"/>
              <a:t> </a:t>
            </a:r>
            <a:r>
              <a:rPr lang="en-US" sz="2100" spc="-5"/>
              <a:t>kadınlarda</a:t>
            </a:r>
            <a:r>
              <a:rPr lang="en-US" sz="2100" spc="15"/>
              <a:t> </a:t>
            </a:r>
            <a:r>
              <a:rPr lang="en-US" sz="2100" spc="-5"/>
              <a:t>erkeklerden</a:t>
            </a:r>
            <a:r>
              <a:rPr lang="en-US" sz="2100" spc="25"/>
              <a:t> </a:t>
            </a:r>
            <a:r>
              <a:rPr lang="en-US" sz="2100"/>
              <a:t>iki</a:t>
            </a:r>
            <a:r>
              <a:rPr lang="en-US" sz="2100" spc="-10"/>
              <a:t> </a:t>
            </a:r>
            <a:r>
              <a:rPr lang="en-US" sz="2100"/>
              <a:t>kat</a:t>
            </a:r>
            <a:r>
              <a:rPr lang="en-US" sz="2100" spc="-10"/>
              <a:t> </a:t>
            </a:r>
            <a:r>
              <a:rPr lang="en-US" sz="2100" spc="-5"/>
              <a:t>fazla</a:t>
            </a:r>
            <a:endParaRPr lang="en-US" sz="2100"/>
          </a:p>
          <a:p>
            <a:pPr marL="356870" indent="-228600">
              <a:lnSpc>
                <a:spcPct val="90000"/>
              </a:lnSpc>
              <a:buClr>
                <a:schemeClr val="accent1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sz="2100"/>
              <a:t>görülür</a:t>
            </a:r>
          </a:p>
          <a:p>
            <a:pPr marL="356870" marR="173990" indent="-228600">
              <a:lnSpc>
                <a:spcPct val="90000"/>
              </a:lnSpc>
              <a:spcBef>
                <a:spcPts val="770"/>
              </a:spcBef>
              <a:buClr>
                <a:schemeClr val="accent1"/>
              </a:buClr>
              <a:buSzPct val="110000"/>
              <a:buFont typeface="Arial" panose="020B0604020202020204" pitchFamily="34" charset="0"/>
              <a:buChar char="•"/>
              <a:tabLst>
                <a:tab pos="356870" algn="l"/>
                <a:tab pos="357505" algn="l"/>
              </a:tabLst>
            </a:pPr>
            <a:r>
              <a:rPr lang="en-US" sz="2100" spc="-5"/>
              <a:t>Depresyon </a:t>
            </a:r>
            <a:r>
              <a:rPr lang="en-US" sz="2100"/>
              <a:t>50</a:t>
            </a:r>
            <a:r>
              <a:rPr lang="en-US" sz="2100" spc="-5"/>
              <a:t> </a:t>
            </a:r>
            <a:r>
              <a:rPr lang="en-US" sz="2100" spc="-10"/>
              <a:t>yaşın</a:t>
            </a:r>
            <a:r>
              <a:rPr lang="en-US" sz="2100" spc="25"/>
              <a:t> </a:t>
            </a:r>
            <a:r>
              <a:rPr lang="en-US" sz="2100" spc="-5"/>
              <a:t>üzerinde</a:t>
            </a:r>
            <a:r>
              <a:rPr lang="en-US" sz="2100" spc="10"/>
              <a:t> </a:t>
            </a:r>
            <a:r>
              <a:rPr lang="en-US" sz="2100"/>
              <a:t>ölüm</a:t>
            </a:r>
            <a:r>
              <a:rPr lang="en-US" sz="2100" spc="-25"/>
              <a:t> </a:t>
            </a:r>
            <a:r>
              <a:rPr lang="en-US" sz="2100"/>
              <a:t>hızını</a:t>
            </a:r>
            <a:r>
              <a:rPr lang="en-US" sz="2100" spc="-10"/>
              <a:t> </a:t>
            </a:r>
            <a:r>
              <a:rPr lang="en-US" sz="2100" spc="-5"/>
              <a:t>dört </a:t>
            </a:r>
            <a:r>
              <a:rPr lang="en-US" sz="2100" spc="-785"/>
              <a:t> </a:t>
            </a:r>
            <a:r>
              <a:rPr lang="en-US" sz="2100"/>
              <a:t>kat</a:t>
            </a:r>
            <a:r>
              <a:rPr lang="en-US" sz="2100" spc="-40"/>
              <a:t> </a:t>
            </a:r>
            <a:r>
              <a:rPr lang="en-US" sz="2100" spc="-10"/>
              <a:t>arttırır</a:t>
            </a:r>
            <a:endParaRPr lang="en-US" sz="21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82398" y="479869"/>
            <a:ext cx="3781425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00" spc="-55" dirty="0"/>
              <a:t>Tedavi</a:t>
            </a:r>
            <a:r>
              <a:rPr sz="4400" spc="-110" dirty="0"/>
              <a:t> </a:t>
            </a:r>
            <a:r>
              <a:rPr sz="4400" spc="-5" dirty="0"/>
              <a:t>Hedefleri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21027"/>
            <a:ext cx="7564755" cy="27552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22300" marR="5080" indent="-609600">
              <a:lnSpc>
                <a:spcPct val="100000"/>
              </a:lnSpc>
              <a:spcBef>
                <a:spcPts val="90"/>
              </a:spcBef>
              <a:buAutoNum type="arabicPeriod"/>
              <a:tabLst>
                <a:tab pos="621665" algn="l"/>
                <a:tab pos="622300" algn="l"/>
              </a:tabLst>
            </a:pPr>
            <a:r>
              <a:rPr sz="3200" spc="-15" dirty="0">
                <a:latin typeface="Times New Roman"/>
                <a:cs typeface="Times New Roman"/>
              </a:rPr>
              <a:t>İyileşme</a:t>
            </a:r>
            <a:r>
              <a:rPr sz="3200" spc="8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süresini </a:t>
            </a:r>
            <a:r>
              <a:rPr sz="3200" spc="-10" dirty="0">
                <a:latin typeface="Times New Roman"/>
                <a:cs typeface="Times New Roman"/>
              </a:rPr>
              <a:t>kısaltmak</a:t>
            </a:r>
            <a:r>
              <a:rPr sz="3200" spc="7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(genellikle</a:t>
            </a:r>
            <a:r>
              <a:rPr sz="3200" spc="2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4-6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hafta)</a:t>
            </a:r>
            <a:endParaRPr sz="3200">
              <a:latin typeface="Times New Roman"/>
              <a:cs typeface="Times New Roman"/>
            </a:endParaRPr>
          </a:p>
          <a:p>
            <a:pPr marL="622300" indent="-60960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621665" algn="l"/>
                <a:tab pos="622300" algn="l"/>
              </a:tabLst>
            </a:pPr>
            <a:r>
              <a:rPr sz="3200" spc="-5" dirty="0">
                <a:latin typeface="Times New Roman"/>
                <a:cs typeface="Times New Roman"/>
              </a:rPr>
              <a:t>Nüksü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engellemek</a:t>
            </a:r>
            <a:endParaRPr sz="3200">
              <a:latin typeface="Times New Roman"/>
              <a:cs typeface="Times New Roman"/>
            </a:endParaRPr>
          </a:p>
          <a:p>
            <a:pPr marL="622300" indent="-609600">
              <a:lnSpc>
                <a:spcPct val="100000"/>
              </a:lnSpc>
              <a:spcBef>
                <a:spcPts val="765"/>
              </a:spcBef>
              <a:buAutoNum type="arabicPeriod"/>
              <a:tabLst>
                <a:tab pos="621665" algn="l"/>
                <a:tab pos="622300" algn="l"/>
              </a:tabLst>
            </a:pPr>
            <a:r>
              <a:rPr sz="3200" spc="-5" dirty="0">
                <a:latin typeface="Times New Roman"/>
                <a:cs typeface="Times New Roman"/>
              </a:rPr>
              <a:t>İşlevselliği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düzeltmek</a:t>
            </a:r>
            <a:endParaRPr sz="3200">
              <a:latin typeface="Times New Roman"/>
              <a:cs typeface="Times New Roman"/>
            </a:endParaRPr>
          </a:p>
          <a:p>
            <a:pPr marL="622300" indent="-60960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621665" algn="l"/>
                <a:tab pos="622300" algn="l"/>
              </a:tabLst>
            </a:pPr>
            <a:r>
              <a:rPr sz="3200" spc="-5" dirty="0">
                <a:latin typeface="Times New Roman"/>
                <a:cs typeface="Times New Roman"/>
              </a:rPr>
              <a:t>Morbidite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ve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mortaliteyi</a:t>
            </a:r>
            <a:r>
              <a:rPr sz="3200" spc="75" dirty="0">
                <a:latin typeface="Times New Roman"/>
                <a:cs typeface="Times New Roman"/>
              </a:rPr>
              <a:t> </a:t>
            </a:r>
            <a:r>
              <a:rPr sz="3200" spc="-15" dirty="0">
                <a:latin typeface="Times New Roman"/>
                <a:cs typeface="Times New Roman"/>
              </a:rPr>
              <a:t>azaltmak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04062" y="479869"/>
            <a:ext cx="1537335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00" spc="-315" dirty="0"/>
              <a:t>T</a:t>
            </a:r>
            <a:r>
              <a:rPr sz="4400" spc="-10" dirty="0"/>
              <a:t>e</a:t>
            </a:r>
            <a:r>
              <a:rPr sz="4400" spc="5" dirty="0"/>
              <a:t>d</a:t>
            </a:r>
            <a:r>
              <a:rPr sz="4400" spc="-10" dirty="0"/>
              <a:t>a</a:t>
            </a:r>
            <a:r>
              <a:rPr sz="4400" spc="5" dirty="0"/>
              <a:t>v</a:t>
            </a:r>
            <a:r>
              <a:rPr sz="4400" spc="-5" dirty="0"/>
              <a:t>i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22272"/>
            <a:ext cx="5729605" cy="2951480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87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200" spc="-10" dirty="0">
                <a:latin typeface="Times New Roman"/>
                <a:cs typeface="Times New Roman"/>
              </a:rPr>
              <a:t>İlaç</a:t>
            </a:r>
            <a:r>
              <a:rPr sz="3200" spc="-85" dirty="0">
                <a:latin typeface="Times New Roman"/>
                <a:cs typeface="Times New Roman"/>
              </a:rPr>
              <a:t> </a:t>
            </a:r>
            <a:r>
              <a:rPr sz="3200" spc="-30" dirty="0">
                <a:latin typeface="Times New Roman"/>
                <a:cs typeface="Times New Roman"/>
              </a:rPr>
              <a:t>Tedavisi</a:t>
            </a:r>
            <a:endParaRPr sz="32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76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200" spc="-5" dirty="0">
                <a:latin typeface="Times New Roman"/>
                <a:cs typeface="Times New Roman"/>
              </a:rPr>
              <a:t>Psikoterapi</a:t>
            </a:r>
            <a:endParaRPr sz="32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200" spc="-5" dirty="0">
                <a:latin typeface="Times New Roman"/>
                <a:cs typeface="Times New Roman"/>
              </a:rPr>
              <a:t>Egzersiz</a:t>
            </a:r>
            <a:endParaRPr sz="32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76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200" spc="-10" dirty="0">
                <a:latin typeface="Times New Roman"/>
                <a:cs typeface="Times New Roman"/>
              </a:rPr>
              <a:t>Kombine</a:t>
            </a:r>
            <a:r>
              <a:rPr sz="3200" dirty="0">
                <a:latin typeface="Times New Roman"/>
                <a:cs typeface="Times New Roman"/>
              </a:rPr>
              <a:t> tedavi</a:t>
            </a:r>
            <a:endParaRPr sz="32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200" spc="-15" dirty="0">
                <a:latin typeface="Times New Roman"/>
                <a:cs typeface="Times New Roman"/>
              </a:rPr>
              <a:t>EKT</a:t>
            </a:r>
            <a:r>
              <a:rPr sz="3200" spc="-8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(Elektro</a:t>
            </a:r>
            <a:r>
              <a:rPr sz="3200" spc="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Konvülziv</a:t>
            </a:r>
            <a:r>
              <a:rPr sz="3200" spc="-80" dirty="0">
                <a:latin typeface="Times New Roman"/>
                <a:cs typeface="Times New Roman"/>
              </a:rPr>
              <a:t> </a:t>
            </a:r>
            <a:r>
              <a:rPr sz="3200" spc="-35" dirty="0">
                <a:latin typeface="Times New Roman"/>
                <a:cs typeface="Times New Roman"/>
              </a:rPr>
              <a:t>Tedavi)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36519" y="479869"/>
            <a:ext cx="2872740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00" spc="-5" dirty="0"/>
              <a:t>İlaç</a:t>
            </a:r>
            <a:r>
              <a:rPr sz="4400" spc="-185" dirty="0"/>
              <a:t> </a:t>
            </a:r>
            <a:r>
              <a:rPr sz="4400" spc="-45" dirty="0"/>
              <a:t>Tedavisi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14348"/>
            <a:ext cx="7910195" cy="448310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356235" marR="5080" indent="-344170">
              <a:lnSpc>
                <a:spcPts val="3260"/>
              </a:lnSpc>
              <a:spcBef>
                <a:spcPts val="90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400" dirty="0">
                <a:latin typeface="Times New Roman"/>
                <a:cs typeface="Times New Roman"/>
              </a:rPr>
              <a:t>Antidepresan</a:t>
            </a:r>
            <a:r>
              <a:rPr sz="3400" spc="-25" dirty="0">
                <a:latin typeface="Times New Roman"/>
                <a:cs typeface="Times New Roman"/>
              </a:rPr>
              <a:t> </a:t>
            </a:r>
            <a:r>
              <a:rPr sz="3400" spc="-5" dirty="0">
                <a:latin typeface="Times New Roman"/>
                <a:cs typeface="Times New Roman"/>
              </a:rPr>
              <a:t>ilaçlar</a:t>
            </a:r>
            <a:r>
              <a:rPr sz="3400" spc="20" dirty="0">
                <a:latin typeface="Times New Roman"/>
                <a:cs typeface="Times New Roman"/>
              </a:rPr>
              <a:t> </a:t>
            </a:r>
            <a:r>
              <a:rPr sz="3400" spc="-5" dirty="0">
                <a:latin typeface="Times New Roman"/>
                <a:cs typeface="Times New Roman"/>
              </a:rPr>
              <a:t>hafif</a:t>
            </a:r>
            <a:r>
              <a:rPr sz="3400" spc="20" dirty="0">
                <a:latin typeface="Times New Roman"/>
                <a:cs typeface="Times New Roman"/>
              </a:rPr>
              <a:t> </a:t>
            </a:r>
            <a:r>
              <a:rPr sz="3400" spc="-5" dirty="0">
                <a:latin typeface="Times New Roman"/>
                <a:cs typeface="Times New Roman"/>
              </a:rPr>
              <a:t>semptomları</a:t>
            </a:r>
            <a:r>
              <a:rPr sz="3400" spc="35" dirty="0">
                <a:latin typeface="Times New Roman"/>
                <a:cs typeface="Times New Roman"/>
              </a:rPr>
              <a:t> </a:t>
            </a:r>
            <a:r>
              <a:rPr sz="3400" spc="-5" dirty="0">
                <a:latin typeface="Times New Roman"/>
                <a:cs typeface="Times New Roman"/>
              </a:rPr>
              <a:t>olan </a:t>
            </a:r>
            <a:r>
              <a:rPr sz="3400" spc="-835" dirty="0">
                <a:latin typeface="Times New Roman"/>
                <a:cs typeface="Times New Roman"/>
              </a:rPr>
              <a:t> </a:t>
            </a:r>
            <a:r>
              <a:rPr sz="3400" dirty="0">
                <a:latin typeface="Times New Roman"/>
                <a:cs typeface="Times New Roman"/>
              </a:rPr>
              <a:t>major</a:t>
            </a:r>
            <a:r>
              <a:rPr sz="3400" spc="-25" dirty="0">
                <a:latin typeface="Times New Roman"/>
                <a:cs typeface="Times New Roman"/>
              </a:rPr>
              <a:t> </a:t>
            </a:r>
            <a:r>
              <a:rPr sz="3400" spc="-5" dirty="0">
                <a:latin typeface="Times New Roman"/>
                <a:cs typeface="Times New Roman"/>
              </a:rPr>
              <a:t>depresif</a:t>
            </a:r>
            <a:r>
              <a:rPr sz="3400" spc="5" dirty="0">
                <a:latin typeface="Times New Roman"/>
                <a:cs typeface="Times New Roman"/>
              </a:rPr>
              <a:t> </a:t>
            </a:r>
            <a:r>
              <a:rPr sz="3400" dirty="0">
                <a:latin typeface="Times New Roman"/>
                <a:cs typeface="Times New Roman"/>
              </a:rPr>
              <a:t>bozukluk</a:t>
            </a:r>
            <a:r>
              <a:rPr sz="3400" spc="-15" dirty="0">
                <a:latin typeface="Times New Roman"/>
                <a:cs typeface="Times New Roman"/>
              </a:rPr>
              <a:t> </a:t>
            </a:r>
            <a:r>
              <a:rPr sz="3400" spc="-5" dirty="0">
                <a:latin typeface="Times New Roman"/>
                <a:cs typeface="Times New Roman"/>
              </a:rPr>
              <a:t>için</a:t>
            </a:r>
            <a:r>
              <a:rPr sz="3400" spc="35" dirty="0">
                <a:latin typeface="Times New Roman"/>
                <a:cs typeface="Times New Roman"/>
              </a:rPr>
              <a:t> </a:t>
            </a:r>
            <a:r>
              <a:rPr sz="3400" spc="-5" dirty="0">
                <a:latin typeface="Times New Roman"/>
                <a:cs typeface="Times New Roman"/>
              </a:rPr>
              <a:t>ilk</a:t>
            </a:r>
            <a:r>
              <a:rPr sz="3400" spc="5" dirty="0">
                <a:latin typeface="Times New Roman"/>
                <a:cs typeface="Times New Roman"/>
              </a:rPr>
              <a:t> </a:t>
            </a:r>
            <a:r>
              <a:rPr sz="3400" dirty="0">
                <a:latin typeface="Times New Roman"/>
                <a:cs typeface="Times New Roman"/>
              </a:rPr>
              <a:t>tedavi </a:t>
            </a:r>
            <a:r>
              <a:rPr sz="3400" spc="5" dirty="0">
                <a:latin typeface="Times New Roman"/>
                <a:cs typeface="Times New Roman"/>
              </a:rPr>
              <a:t> </a:t>
            </a:r>
            <a:r>
              <a:rPr sz="3400" spc="-5" dirty="0">
                <a:latin typeface="Times New Roman"/>
                <a:cs typeface="Times New Roman"/>
              </a:rPr>
              <a:t>olarak</a:t>
            </a:r>
            <a:r>
              <a:rPr sz="3400" spc="-15" dirty="0">
                <a:latin typeface="Times New Roman"/>
                <a:cs typeface="Times New Roman"/>
              </a:rPr>
              <a:t> </a:t>
            </a:r>
            <a:r>
              <a:rPr sz="3400" spc="-20" dirty="0">
                <a:latin typeface="Times New Roman"/>
                <a:cs typeface="Times New Roman"/>
              </a:rPr>
              <a:t>verilebilir,</a:t>
            </a:r>
            <a:r>
              <a:rPr sz="3400" spc="95" dirty="0">
                <a:latin typeface="Times New Roman"/>
                <a:cs typeface="Times New Roman"/>
              </a:rPr>
              <a:t> </a:t>
            </a:r>
            <a:r>
              <a:rPr sz="3400" dirty="0">
                <a:latin typeface="Times New Roman"/>
                <a:cs typeface="Times New Roman"/>
              </a:rPr>
              <a:t>ancak</a:t>
            </a:r>
            <a:r>
              <a:rPr sz="3400" spc="-15" dirty="0">
                <a:latin typeface="Times New Roman"/>
                <a:cs typeface="Times New Roman"/>
              </a:rPr>
              <a:t> </a:t>
            </a:r>
            <a:r>
              <a:rPr sz="3400" spc="-5" dirty="0">
                <a:latin typeface="Times New Roman"/>
                <a:cs typeface="Times New Roman"/>
              </a:rPr>
              <a:t>orta-</a:t>
            </a:r>
            <a:r>
              <a:rPr sz="3400" spc="5" dirty="0">
                <a:latin typeface="Times New Roman"/>
                <a:cs typeface="Times New Roman"/>
              </a:rPr>
              <a:t> </a:t>
            </a:r>
            <a:r>
              <a:rPr sz="3400" dirty="0">
                <a:latin typeface="Times New Roman"/>
                <a:cs typeface="Times New Roman"/>
              </a:rPr>
              <a:t>ciddi </a:t>
            </a:r>
            <a:r>
              <a:rPr sz="3400" spc="5" dirty="0">
                <a:latin typeface="Times New Roman"/>
                <a:cs typeface="Times New Roman"/>
              </a:rPr>
              <a:t> </a:t>
            </a:r>
            <a:r>
              <a:rPr sz="3400" dirty="0">
                <a:latin typeface="Times New Roman"/>
                <a:cs typeface="Times New Roman"/>
              </a:rPr>
              <a:t>derecedeki</a:t>
            </a:r>
            <a:r>
              <a:rPr sz="3400" spc="-35" dirty="0">
                <a:latin typeface="Times New Roman"/>
                <a:cs typeface="Times New Roman"/>
              </a:rPr>
              <a:t> </a:t>
            </a:r>
            <a:r>
              <a:rPr sz="3400" spc="-5" dirty="0">
                <a:latin typeface="Times New Roman"/>
                <a:cs typeface="Times New Roman"/>
              </a:rPr>
              <a:t>semptomları</a:t>
            </a:r>
            <a:r>
              <a:rPr sz="3400" spc="40" dirty="0">
                <a:latin typeface="Times New Roman"/>
                <a:cs typeface="Times New Roman"/>
              </a:rPr>
              <a:t> </a:t>
            </a:r>
            <a:r>
              <a:rPr sz="3400" spc="-5" dirty="0">
                <a:latin typeface="Times New Roman"/>
                <a:cs typeface="Times New Roman"/>
              </a:rPr>
              <a:t>olanlar</a:t>
            </a:r>
            <a:r>
              <a:rPr sz="3400" spc="25" dirty="0">
                <a:latin typeface="Times New Roman"/>
                <a:cs typeface="Times New Roman"/>
              </a:rPr>
              <a:t> </a:t>
            </a:r>
            <a:r>
              <a:rPr sz="3400" spc="-10" dirty="0">
                <a:latin typeface="Times New Roman"/>
                <a:cs typeface="Times New Roman"/>
              </a:rPr>
              <a:t>için </a:t>
            </a:r>
            <a:r>
              <a:rPr sz="3400" spc="-5" dirty="0">
                <a:latin typeface="Times New Roman"/>
                <a:cs typeface="Times New Roman"/>
              </a:rPr>
              <a:t> mutlaka</a:t>
            </a:r>
            <a:r>
              <a:rPr sz="3400" spc="5" dirty="0">
                <a:latin typeface="Times New Roman"/>
                <a:cs typeface="Times New Roman"/>
              </a:rPr>
              <a:t> </a:t>
            </a:r>
            <a:r>
              <a:rPr sz="3400" spc="-20" dirty="0">
                <a:latin typeface="Times New Roman"/>
                <a:cs typeface="Times New Roman"/>
              </a:rPr>
              <a:t>kullanılmalıdır.</a:t>
            </a:r>
            <a:endParaRPr sz="3400">
              <a:latin typeface="Times New Roman"/>
              <a:cs typeface="Times New Roman"/>
            </a:endParaRPr>
          </a:p>
          <a:p>
            <a:pPr marL="356870" marR="1176020" indent="-344805">
              <a:lnSpc>
                <a:spcPts val="3260"/>
              </a:lnSpc>
              <a:spcBef>
                <a:spcPts val="83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400" spc="-30" dirty="0">
                <a:latin typeface="Times New Roman"/>
                <a:cs typeface="Times New Roman"/>
              </a:rPr>
              <a:t>Tedaviye</a:t>
            </a:r>
            <a:r>
              <a:rPr sz="3400" spc="-45" dirty="0">
                <a:latin typeface="Times New Roman"/>
                <a:cs typeface="Times New Roman"/>
              </a:rPr>
              <a:t> </a:t>
            </a:r>
            <a:r>
              <a:rPr sz="3400" spc="-5" dirty="0">
                <a:latin typeface="Times New Roman"/>
                <a:cs typeface="Times New Roman"/>
              </a:rPr>
              <a:t>başladıktan</a:t>
            </a:r>
            <a:r>
              <a:rPr sz="3400" spc="30" dirty="0">
                <a:latin typeface="Times New Roman"/>
                <a:cs typeface="Times New Roman"/>
              </a:rPr>
              <a:t> </a:t>
            </a:r>
            <a:r>
              <a:rPr sz="3400" dirty="0">
                <a:latin typeface="Times New Roman"/>
                <a:cs typeface="Times New Roman"/>
              </a:rPr>
              <a:t>6-8</a:t>
            </a:r>
            <a:r>
              <a:rPr sz="3400" spc="-20" dirty="0">
                <a:latin typeface="Times New Roman"/>
                <a:cs typeface="Times New Roman"/>
              </a:rPr>
              <a:t> </a:t>
            </a:r>
            <a:r>
              <a:rPr sz="3400" spc="-5" dirty="0">
                <a:latin typeface="Times New Roman"/>
                <a:cs typeface="Times New Roman"/>
              </a:rPr>
              <a:t>hafta</a:t>
            </a:r>
            <a:r>
              <a:rPr sz="3400" spc="35" dirty="0">
                <a:latin typeface="Times New Roman"/>
                <a:cs typeface="Times New Roman"/>
              </a:rPr>
              <a:t> </a:t>
            </a:r>
            <a:r>
              <a:rPr sz="3400" spc="-5" dirty="0">
                <a:latin typeface="Times New Roman"/>
                <a:cs typeface="Times New Roman"/>
              </a:rPr>
              <a:t>sonra </a:t>
            </a:r>
            <a:r>
              <a:rPr sz="3400" spc="-835" dirty="0">
                <a:latin typeface="Times New Roman"/>
                <a:cs typeface="Times New Roman"/>
              </a:rPr>
              <a:t> </a:t>
            </a:r>
            <a:r>
              <a:rPr sz="3400" spc="-5" dirty="0">
                <a:latin typeface="Times New Roman"/>
                <a:cs typeface="Times New Roman"/>
              </a:rPr>
              <a:t>semptomlarda</a:t>
            </a:r>
            <a:r>
              <a:rPr sz="3400" spc="15" dirty="0">
                <a:latin typeface="Times New Roman"/>
                <a:cs typeface="Times New Roman"/>
              </a:rPr>
              <a:t> </a:t>
            </a:r>
            <a:r>
              <a:rPr sz="3400" spc="-5" dirty="0">
                <a:latin typeface="Times New Roman"/>
                <a:cs typeface="Times New Roman"/>
              </a:rPr>
              <a:t>iyileşme</a:t>
            </a:r>
            <a:r>
              <a:rPr sz="3400" spc="15" dirty="0">
                <a:latin typeface="Times New Roman"/>
                <a:cs typeface="Times New Roman"/>
              </a:rPr>
              <a:t> </a:t>
            </a:r>
            <a:r>
              <a:rPr sz="3400" spc="-20" dirty="0">
                <a:latin typeface="Times New Roman"/>
                <a:cs typeface="Times New Roman"/>
              </a:rPr>
              <a:t>görülmelidir.</a:t>
            </a:r>
            <a:endParaRPr sz="3400">
              <a:latin typeface="Times New Roman"/>
              <a:cs typeface="Times New Roman"/>
            </a:endParaRPr>
          </a:p>
          <a:p>
            <a:pPr marL="356870" marR="300990" indent="-344805">
              <a:lnSpc>
                <a:spcPts val="3260"/>
              </a:lnSpc>
              <a:spcBef>
                <a:spcPts val="82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400" spc="-20" dirty="0">
                <a:latin typeface="Times New Roman"/>
                <a:cs typeface="Times New Roman"/>
              </a:rPr>
              <a:t>Çalışmalar,</a:t>
            </a:r>
            <a:r>
              <a:rPr sz="3400" spc="35" dirty="0">
                <a:latin typeface="Times New Roman"/>
                <a:cs typeface="Times New Roman"/>
              </a:rPr>
              <a:t> </a:t>
            </a:r>
            <a:r>
              <a:rPr sz="3400" spc="-5" dirty="0">
                <a:latin typeface="Times New Roman"/>
                <a:cs typeface="Times New Roman"/>
              </a:rPr>
              <a:t>idame</a:t>
            </a:r>
            <a:r>
              <a:rPr sz="3400" spc="50" dirty="0">
                <a:latin typeface="Times New Roman"/>
                <a:cs typeface="Times New Roman"/>
              </a:rPr>
              <a:t> </a:t>
            </a:r>
            <a:r>
              <a:rPr sz="3400" spc="-5" dirty="0">
                <a:latin typeface="Times New Roman"/>
                <a:cs typeface="Times New Roman"/>
              </a:rPr>
              <a:t>antidepresan</a:t>
            </a:r>
            <a:r>
              <a:rPr sz="3400" spc="25" dirty="0">
                <a:latin typeface="Times New Roman"/>
                <a:cs typeface="Times New Roman"/>
              </a:rPr>
              <a:t> </a:t>
            </a:r>
            <a:r>
              <a:rPr sz="3400" spc="-5" dirty="0">
                <a:latin typeface="Times New Roman"/>
                <a:cs typeface="Times New Roman"/>
              </a:rPr>
              <a:t>tedavinin, </a:t>
            </a:r>
            <a:r>
              <a:rPr sz="3400" spc="-835" dirty="0">
                <a:latin typeface="Times New Roman"/>
                <a:cs typeface="Times New Roman"/>
              </a:rPr>
              <a:t> </a:t>
            </a:r>
            <a:r>
              <a:rPr sz="3400" spc="-5" dirty="0">
                <a:latin typeface="Times New Roman"/>
                <a:cs typeface="Times New Roman"/>
              </a:rPr>
              <a:t>iyilik</a:t>
            </a:r>
            <a:r>
              <a:rPr sz="3400" dirty="0">
                <a:latin typeface="Times New Roman"/>
                <a:cs typeface="Times New Roman"/>
              </a:rPr>
              <a:t> </a:t>
            </a:r>
            <a:r>
              <a:rPr sz="3400" spc="-5" dirty="0">
                <a:latin typeface="Times New Roman"/>
                <a:cs typeface="Times New Roman"/>
              </a:rPr>
              <a:t>halinin</a:t>
            </a:r>
            <a:r>
              <a:rPr sz="3400" spc="25" dirty="0">
                <a:latin typeface="Times New Roman"/>
                <a:cs typeface="Times New Roman"/>
              </a:rPr>
              <a:t> </a:t>
            </a:r>
            <a:r>
              <a:rPr sz="3400" dirty="0">
                <a:latin typeface="Times New Roman"/>
                <a:cs typeface="Times New Roman"/>
              </a:rPr>
              <a:t>devamını</a:t>
            </a:r>
            <a:r>
              <a:rPr sz="3400" spc="25" dirty="0">
                <a:latin typeface="Times New Roman"/>
                <a:cs typeface="Times New Roman"/>
              </a:rPr>
              <a:t> </a:t>
            </a:r>
            <a:r>
              <a:rPr sz="3400" spc="-5" dirty="0">
                <a:latin typeface="Times New Roman"/>
                <a:cs typeface="Times New Roman"/>
              </a:rPr>
              <a:t>sağladığını</a:t>
            </a:r>
            <a:r>
              <a:rPr sz="3400" spc="20" dirty="0">
                <a:latin typeface="Times New Roman"/>
                <a:cs typeface="Times New Roman"/>
              </a:rPr>
              <a:t> </a:t>
            </a:r>
            <a:r>
              <a:rPr sz="3400" dirty="0">
                <a:latin typeface="Times New Roman"/>
                <a:cs typeface="Times New Roman"/>
              </a:rPr>
              <a:t>ve </a:t>
            </a:r>
            <a:r>
              <a:rPr sz="3400" spc="5" dirty="0">
                <a:latin typeface="Times New Roman"/>
                <a:cs typeface="Times New Roman"/>
              </a:rPr>
              <a:t> </a:t>
            </a:r>
            <a:r>
              <a:rPr sz="3400" spc="-5" dirty="0">
                <a:latin typeface="Times New Roman"/>
                <a:cs typeface="Times New Roman"/>
              </a:rPr>
              <a:t>rekürrensi önlediğini</a:t>
            </a:r>
            <a:r>
              <a:rPr sz="3400" spc="25" dirty="0">
                <a:latin typeface="Times New Roman"/>
                <a:cs typeface="Times New Roman"/>
              </a:rPr>
              <a:t> </a:t>
            </a:r>
            <a:r>
              <a:rPr sz="3400" spc="-20" dirty="0">
                <a:latin typeface="Times New Roman"/>
                <a:cs typeface="Times New Roman"/>
              </a:rPr>
              <a:t>göstermiştir.</a:t>
            </a:r>
            <a:endParaRPr sz="3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36519" y="479869"/>
            <a:ext cx="2872740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00" spc="-5" dirty="0"/>
              <a:t>İlaç</a:t>
            </a:r>
            <a:r>
              <a:rPr sz="4400" spc="-185" dirty="0"/>
              <a:t> </a:t>
            </a:r>
            <a:r>
              <a:rPr sz="4400" spc="-45" dirty="0"/>
              <a:t>Tedavisi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14348"/>
            <a:ext cx="8030209" cy="42760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400" spc="-40" dirty="0">
                <a:latin typeface="Times New Roman"/>
                <a:cs typeface="Times New Roman"/>
              </a:rPr>
              <a:t>Tedavi</a:t>
            </a:r>
            <a:r>
              <a:rPr sz="3400" spc="-45" dirty="0">
                <a:latin typeface="Times New Roman"/>
                <a:cs typeface="Times New Roman"/>
              </a:rPr>
              <a:t> </a:t>
            </a:r>
            <a:r>
              <a:rPr sz="3400" spc="-5" dirty="0">
                <a:latin typeface="Times New Roman"/>
                <a:cs typeface="Times New Roman"/>
              </a:rPr>
              <a:t>etkin</a:t>
            </a:r>
            <a:r>
              <a:rPr sz="3400" spc="35" dirty="0">
                <a:latin typeface="Times New Roman"/>
                <a:cs typeface="Times New Roman"/>
              </a:rPr>
              <a:t> </a:t>
            </a:r>
            <a:r>
              <a:rPr sz="3400" spc="-5" dirty="0">
                <a:latin typeface="Times New Roman"/>
                <a:cs typeface="Times New Roman"/>
              </a:rPr>
              <a:t>süre </a:t>
            </a:r>
            <a:r>
              <a:rPr sz="3400" dirty="0">
                <a:latin typeface="Times New Roman"/>
                <a:cs typeface="Times New Roman"/>
              </a:rPr>
              <a:t>ve</a:t>
            </a:r>
            <a:r>
              <a:rPr sz="3400" spc="10" dirty="0">
                <a:latin typeface="Times New Roman"/>
                <a:cs typeface="Times New Roman"/>
              </a:rPr>
              <a:t> </a:t>
            </a:r>
            <a:r>
              <a:rPr sz="3400" dirty="0">
                <a:latin typeface="Times New Roman"/>
                <a:cs typeface="Times New Roman"/>
              </a:rPr>
              <a:t>dozda</a:t>
            </a:r>
            <a:r>
              <a:rPr sz="3400" spc="-10" dirty="0">
                <a:latin typeface="Times New Roman"/>
                <a:cs typeface="Times New Roman"/>
              </a:rPr>
              <a:t> </a:t>
            </a:r>
            <a:r>
              <a:rPr sz="3400" spc="-5" dirty="0">
                <a:latin typeface="Times New Roman"/>
                <a:cs typeface="Times New Roman"/>
              </a:rPr>
              <a:t>planlanmalı</a:t>
            </a:r>
            <a:endParaRPr sz="3400">
              <a:latin typeface="Times New Roman"/>
              <a:cs typeface="Times New Roman"/>
            </a:endParaRPr>
          </a:p>
          <a:p>
            <a:pPr marL="356870" indent="-344805">
              <a:lnSpc>
                <a:spcPts val="3670"/>
              </a:lnSpc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400" spc="-40" dirty="0">
                <a:latin typeface="Times New Roman"/>
                <a:cs typeface="Times New Roman"/>
              </a:rPr>
              <a:t>Tedavi</a:t>
            </a:r>
            <a:r>
              <a:rPr sz="3400" spc="-45" dirty="0">
                <a:latin typeface="Times New Roman"/>
                <a:cs typeface="Times New Roman"/>
              </a:rPr>
              <a:t> </a:t>
            </a:r>
            <a:r>
              <a:rPr sz="3400" spc="-10" dirty="0">
                <a:latin typeface="Times New Roman"/>
                <a:cs typeface="Times New Roman"/>
              </a:rPr>
              <a:t>ilk</a:t>
            </a:r>
            <a:r>
              <a:rPr sz="3400" spc="35" dirty="0">
                <a:latin typeface="Times New Roman"/>
                <a:cs typeface="Times New Roman"/>
              </a:rPr>
              <a:t> </a:t>
            </a:r>
            <a:r>
              <a:rPr sz="3400" spc="-5" dirty="0">
                <a:latin typeface="Times New Roman"/>
                <a:cs typeface="Times New Roman"/>
              </a:rPr>
              <a:t>atakta</a:t>
            </a:r>
            <a:r>
              <a:rPr sz="3400" spc="20" dirty="0">
                <a:latin typeface="Times New Roman"/>
                <a:cs typeface="Times New Roman"/>
              </a:rPr>
              <a:t> </a:t>
            </a:r>
            <a:r>
              <a:rPr sz="3400" dirty="0">
                <a:latin typeface="Times New Roman"/>
                <a:cs typeface="Times New Roman"/>
              </a:rPr>
              <a:t>en</a:t>
            </a:r>
            <a:r>
              <a:rPr sz="3400" spc="-10" dirty="0">
                <a:latin typeface="Times New Roman"/>
                <a:cs typeface="Times New Roman"/>
              </a:rPr>
              <a:t> </a:t>
            </a:r>
            <a:r>
              <a:rPr sz="3400" dirty="0">
                <a:latin typeface="Times New Roman"/>
                <a:cs typeface="Times New Roman"/>
              </a:rPr>
              <a:t>az</a:t>
            </a:r>
            <a:r>
              <a:rPr sz="3400" spc="20" dirty="0">
                <a:latin typeface="Times New Roman"/>
                <a:cs typeface="Times New Roman"/>
              </a:rPr>
              <a:t> </a:t>
            </a:r>
            <a:r>
              <a:rPr sz="3400" dirty="0">
                <a:latin typeface="Times New Roman"/>
                <a:cs typeface="Times New Roman"/>
              </a:rPr>
              <a:t>6</a:t>
            </a:r>
            <a:r>
              <a:rPr sz="3400" spc="-10" dirty="0">
                <a:latin typeface="Times New Roman"/>
                <a:cs typeface="Times New Roman"/>
              </a:rPr>
              <a:t> </a:t>
            </a:r>
            <a:r>
              <a:rPr sz="3400" spc="-75" dirty="0">
                <a:latin typeface="Times New Roman"/>
                <a:cs typeface="Times New Roman"/>
              </a:rPr>
              <a:t>ay,</a:t>
            </a:r>
            <a:r>
              <a:rPr sz="3400" spc="5" dirty="0">
                <a:latin typeface="Times New Roman"/>
                <a:cs typeface="Times New Roman"/>
              </a:rPr>
              <a:t> </a:t>
            </a:r>
            <a:r>
              <a:rPr sz="3400" dirty="0">
                <a:latin typeface="Times New Roman"/>
                <a:cs typeface="Times New Roman"/>
              </a:rPr>
              <a:t>2.</a:t>
            </a:r>
            <a:r>
              <a:rPr sz="3400" spc="-25" dirty="0">
                <a:latin typeface="Times New Roman"/>
                <a:cs typeface="Times New Roman"/>
              </a:rPr>
              <a:t> </a:t>
            </a:r>
            <a:r>
              <a:rPr sz="3400" spc="-5" dirty="0">
                <a:latin typeface="Times New Roman"/>
                <a:cs typeface="Times New Roman"/>
              </a:rPr>
              <a:t>atakta</a:t>
            </a:r>
            <a:r>
              <a:rPr sz="3400" spc="40" dirty="0">
                <a:latin typeface="Times New Roman"/>
                <a:cs typeface="Times New Roman"/>
              </a:rPr>
              <a:t> </a:t>
            </a:r>
            <a:r>
              <a:rPr sz="3400" dirty="0">
                <a:latin typeface="Times New Roman"/>
                <a:cs typeface="Times New Roman"/>
              </a:rPr>
              <a:t>2</a:t>
            </a:r>
            <a:r>
              <a:rPr sz="3400" spc="-10" dirty="0">
                <a:latin typeface="Times New Roman"/>
                <a:cs typeface="Times New Roman"/>
              </a:rPr>
              <a:t> </a:t>
            </a:r>
            <a:r>
              <a:rPr sz="3400" spc="-5" dirty="0">
                <a:latin typeface="Times New Roman"/>
                <a:cs typeface="Times New Roman"/>
              </a:rPr>
              <a:t>yıl</a:t>
            </a:r>
            <a:endParaRPr sz="3400">
              <a:latin typeface="Times New Roman"/>
              <a:cs typeface="Times New Roman"/>
            </a:endParaRPr>
          </a:p>
          <a:p>
            <a:pPr marL="356870">
              <a:lnSpc>
                <a:spcPts val="3670"/>
              </a:lnSpc>
            </a:pPr>
            <a:r>
              <a:rPr sz="3400" spc="-5" dirty="0">
                <a:latin typeface="Times New Roman"/>
                <a:cs typeface="Times New Roman"/>
              </a:rPr>
              <a:t>sürmeli</a:t>
            </a:r>
            <a:endParaRPr sz="3400">
              <a:latin typeface="Times New Roman"/>
              <a:cs typeface="Times New Roman"/>
            </a:endParaRPr>
          </a:p>
          <a:p>
            <a:pPr marL="356870" marR="5080" indent="-344805">
              <a:lnSpc>
                <a:spcPts val="3260"/>
              </a:lnSpc>
              <a:spcBef>
                <a:spcPts val="79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400" spc="-5" dirty="0">
                <a:latin typeface="Times New Roman"/>
                <a:cs typeface="Times New Roman"/>
              </a:rPr>
              <a:t>İlaçlar</a:t>
            </a:r>
            <a:r>
              <a:rPr sz="3400" spc="5" dirty="0">
                <a:latin typeface="Times New Roman"/>
                <a:cs typeface="Times New Roman"/>
              </a:rPr>
              <a:t> </a:t>
            </a:r>
            <a:r>
              <a:rPr sz="3400" dirty="0">
                <a:latin typeface="Times New Roman"/>
                <a:cs typeface="Times New Roman"/>
              </a:rPr>
              <a:t>düşük</a:t>
            </a:r>
            <a:r>
              <a:rPr sz="3400" spc="-5" dirty="0">
                <a:latin typeface="Times New Roman"/>
                <a:cs typeface="Times New Roman"/>
              </a:rPr>
              <a:t> </a:t>
            </a:r>
            <a:r>
              <a:rPr sz="3400" dirty="0">
                <a:latin typeface="Times New Roman"/>
                <a:cs typeface="Times New Roman"/>
              </a:rPr>
              <a:t>dozlarda</a:t>
            </a:r>
            <a:r>
              <a:rPr sz="3400" spc="10" dirty="0">
                <a:latin typeface="Times New Roman"/>
                <a:cs typeface="Times New Roman"/>
              </a:rPr>
              <a:t> </a:t>
            </a:r>
            <a:r>
              <a:rPr sz="3400" spc="-5" dirty="0">
                <a:latin typeface="Times New Roman"/>
                <a:cs typeface="Times New Roman"/>
              </a:rPr>
              <a:t>başlanarak</a:t>
            </a:r>
            <a:r>
              <a:rPr sz="3400" spc="40" dirty="0">
                <a:latin typeface="Times New Roman"/>
                <a:cs typeface="Times New Roman"/>
              </a:rPr>
              <a:t> </a:t>
            </a:r>
            <a:r>
              <a:rPr sz="3400" spc="-5" dirty="0">
                <a:latin typeface="Times New Roman"/>
                <a:cs typeface="Times New Roman"/>
              </a:rPr>
              <a:t>basamaklı </a:t>
            </a:r>
            <a:r>
              <a:rPr sz="3400" spc="-835" dirty="0">
                <a:latin typeface="Times New Roman"/>
                <a:cs typeface="Times New Roman"/>
              </a:rPr>
              <a:t> </a:t>
            </a:r>
            <a:r>
              <a:rPr sz="3400" spc="-5" dirty="0">
                <a:latin typeface="Times New Roman"/>
                <a:cs typeface="Times New Roman"/>
              </a:rPr>
              <a:t>olarak</a:t>
            </a:r>
            <a:r>
              <a:rPr sz="3400" spc="-15" dirty="0">
                <a:latin typeface="Times New Roman"/>
                <a:cs typeface="Times New Roman"/>
              </a:rPr>
              <a:t> </a:t>
            </a:r>
            <a:r>
              <a:rPr sz="3400" spc="-5" dirty="0">
                <a:latin typeface="Times New Roman"/>
                <a:cs typeface="Times New Roman"/>
              </a:rPr>
              <a:t>artırılmalı</a:t>
            </a:r>
            <a:r>
              <a:rPr sz="3400" spc="75" dirty="0">
                <a:latin typeface="Times New Roman"/>
                <a:cs typeface="Times New Roman"/>
              </a:rPr>
              <a:t> </a:t>
            </a:r>
            <a:r>
              <a:rPr sz="3400" dirty="0">
                <a:latin typeface="Times New Roman"/>
                <a:cs typeface="Times New Roman"/>
              </a:rPr>
              <a:t>ve</a:t>
            </a:r>
            <a:r>
              <a:rPr sz="3400" spc="10" dirty="0">
                <a:latin typeface="Times New Roman"/>
                <a:cs typeface="Times New Roman"/>
              </a:rPr>
              <a:t> </a:t>
            </a:r>
            <a:r>
              <a:rPr sz="3400" spc="-5" dirty="0">
                <a:latin typeface="Times New Roman"/>
                <a:cs typeface="Times New Roman"/>
              </a:rPr>
              <a:t>azaltarak </a:t>
            </a:r>
            <a:r>
              <a:rPr sz="3400" dirty="0">
                <a:latin typeface="Times New Roman"/>
                <a:cs typeface="Times New Roman"/>
              </a:rPr>
              <a:t> </a:t>
            </a:r>
            <a:r>
              <a:rPr sz="3400" spc="-5" dirty="0">
                <a:latin typeface="Times New Roman"/>
                <a:cs typeface="Times New Roman"/>
              </a:rPr>
              <a:t>sonlandırılmalı</a:t>
            </a:r>
            <a:endParaRPr sz="34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3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400" spc="-5" dirty="0">
                <a:latin typeface="Times New Roman"/>
                <a:cs typeface="Times New Roman"/>
              </a:rPr>
              <a:t>İstenen</a:t>
            </a:r>
            <a:r>
              <a:rPr sz="3400" spc="-10" dirty="0">
                <a:latin typeface="Times New Roman"/>
                <a:cs typeface="Times New Roman"/>
              </a:rPr>
              <a:t> </a:t>
            </a:r>
            <a:r>
              <a:rPr sz="3400" dirty="0">
                <a:latin typeface="Times New Roman"/>
                <a:cs typeface="Times New Roman"/>
              </a:rPr>
              <a:t>esas</a:t>
            </a:r>
            <a:r>
              <a:rPr sz="3400" spc="5" dirty="0">
                <a:latin typeface="Times New Roman"/>
                <a:cs typeface="Times New Roman"/>
              </a:rPr>
              <a:t> </a:t>
            </a:r>
            <a:r>
              <a:rPr sz="3400" spc="-5" dirty="0">
                <a:latin typeface="Times New Roman"/>
                <a:cs typeface="Times New Roman"/>
              </a:rPr>
              <a:t>etki</a:t>
            </a:r>
            <a:r>
              <a:rPr sz="3400" spc="25" dirty="0">
                <a:latin typeface="Times New Roman"/>
                <a:cs typeface="Times New Roman"/>
              </a:rPr>
              <a:t> </a:t>
            </a:r>
            <a:r>
              <a:rPr sz="3400" dirty="0">
                <a:latin typeface="Times New Roman"/>
                <a:cs typeface="Times New Roman"/>
              </a:rPr>
              <a:t>geç</a:t>
            </a:r>
            <a:r>
              <a:rPr sz="3400" spc="-10" dirty="0">
                <a:latin typeface="Times New Roman"/>
                <a:cs typeface="Times New Roman"/>
              </a:rPr>
              <a:t> </a:t>
            </a:r>
            <a:r>
              <a:rPr sz="3400" spc="-5" dirty="0">
                <a:latin typeface="Times New Roman"/>
                <a:cs typeface="Times New Roman"/>
              </a:rPr>
              <a:t>başlar</a:t>
            </a:r>
            <a:r>
              <a:rPr sz="3400" spc="10" dirty="0">
                <a:latin typeface="Times New Roman"/>
                <a:cs typeface="Times New Roman"/>
              </a:rPr>
              <a:t> </a:t>
            </a:r>
            <a:r>
              <a:rPr sz="3400" spc="-5" dirty="0">
                <a:latin typeface="Times New Roman"/>
                <a:cs typeface="Times New Roman"/>
              </a:rPr>
              <a:t>(3</a:t>
            </a:r>
            <a:r>
              <a:rPr sz="3400" spc="10" dirty="0">
                <a:latin typeface="Times New Roman"/>
                <a:cs typeface="Times New Roman"/>
              </a:rPr>
              <a:t> </a:t>
            </a:r>
            <a:r>
              <a:rPr sz="3400" spc="-5" dirty="0">
                <a:latin typeface="Times New Roman"/>
                <a:cs typeface="Times New Roman"/>
              </a:rPr>
              <a:t>hafta)</a:t>
            </a:r>
            <a:endParaRPr sz="3400">
              <a:latin typeface="Times New Roman"/>
              <a:cs typeface="Times New Roman"/>
            </a:endParaRPr>
          </a:p>
          <a:p>
            <a:pPr marL="356870" marR="344170" indent="-344805">
              <a:lnSpc>
                <a:spcPts val="3260"/>
              </a:lnSpc>
              <a:spcBef>
                <a:spcPts val="79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400" spc="5" dirty="0">
                <a:latin typeface="Times New Roman"/>
                <a:cs typeface="Times New Roman"/>
              </a:rPr>
              <a:t>Daha</a:t>
            </a:r>
            <a:r>
              <a:rPr sz="3400" spc="-55" dirty="0">
                <a:latin typeface="Times New Roman"/>
                <a:cs typeface="Times New Roman"/>
              </a:rPr>
              <a:t> </a:t>
            </a:r>
            <a:r>
              <a:rPr sz="3400" dirty="0">
                <a:latin typeface="Times New Roman"/>
                <a:cs typeface="Times New Roman"/>
              </a:rPr>
              <a:t>önceden</a:t>
            </a:r>
            <a:r>
              <a:rPr sz="3400" spc="-10" dirty="0">
                <a:latin typeface="Times New Roman"/>
                <a:cs typeface="Times New Roman"/>
              </a:rPr>
              <a:t> </a:t>
            </a:r>
            <a:r>
              <a:rPr sz="3400" spc="-5" dirty="0">
                <a:latin typeface="Times New Roman"/>
                <a:cs typeface="Times New Roman"/>
              </a:rPr>
              <a:t>kullanarak</a:t>
            </a:r>
            <a:r>
              <a:rPr sz="3400" spc="40" dirty="0">
                <a:latin typeface="Times New Roman"/>
                <a:cs typeface="Times New Roman"/>
              </a:rPr>
              <a:t> </a:t>
            </a:r>
            <a:r>
              <a:rPr sz="3400" spc="-5" dirty="0">
                <a:latin typeface="Times New Roman"/>
                <a:cs typeface="Times New Roman"/>
              </a:rPr>
              <a:t>yararlandığı</a:t>
            </a:r>
            <a:r>
              <a:rPr sz="3400" spc="35" dirty="0">
                <a:latin typeface="Times New Roman"/>
                <a:cs typeface="Times New Roman"/>
              </a:rPr>
              <a:t> </a:t>
            </a:r>
            <a:r>
              <a:rPr sz="3400" spc="-5" dirty="0">
                <a:latin typeface="Times New Roman"/>
                <a:cs typeface="Times New Roman"/>
              </a:rPr>
              <a:t>ilaç </a:t>
            </a:r>
            <a:r>
              <a:rPr sz="3400" spc="-835" dirty="0">
                <a:latin typeface="Times New Roman"/>
                <a:cs typeface="Times New Roman"/>
              </a:rPr>
              <a:t> </a:t>
            </a:r>
            <a:r>
              <a:rPr sz="3400" spc="-5" dirty="0">
                <a:latin typeface="Times New Roman"/>
                <a:cs typeface="Times New Roman"/>
              </a:rPr>
              <a:t>ilk</a:t>
            </a:r>
            <a:r>
              <a:rPr sz="3400" spc="-15" dirty="0">
                <a:latin typeface="Times New Roman"/>
                <a:cs typeface="Times New Roman"/>
              </a:rPr>
              <a:t> </a:t>
            </a:r>
            <a:r>
              <a:rPr sz="3400" spc="-5" dirty="0">
                <a:latin typeface="Times New Roman"/>
                <a:cs typeface="Times New Roman"/>
              </a:rPr>
              <a:t>tercih</a:t>
            </a:r>
            <a:r>
              <a:rPr sz="3400" spc="35" dirty="0">
                <a:latin typeface="Times New Roman"/>
                <a:cs typeface="Times New Roman"/>
              </a:rPr>
              <a:t> </a:t>
            </a:r>
            <a:r>
              <a:rPr sz="3400" spc="-5" dirty="0">
                <a:latin typeface="Times New Roman"/>
                <a:cs typeface="Times New Roman"/>
              </a:rPr>
              <a:t>olmalı</a:t>
            </a:r>
            <a:endParaRPr sz="3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36519" y="479869"/>
            <a:ext cx="2872740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00" spc="-5" dirty="0"/>
              <a:t>İlaç</a:t>
            </a:r>
            <a:r>
              <a:rPr sz="4400" spc="-185" dirty="0"/>
              <a:t> </a:t>
            </a:r>
            <a:r>
              <a:rPr sz="4400" spc="-45" dirty="0"/>
              <a:t>Tedavisi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05204"/>
            <a:ext cx="7874000" cy="45358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6870" indent="-344805">
              <a:lnSpc>
                <a:spcPts val="3995"/>
              </a:lnSpc>
              <a:spcBef>
                <a:spcPts val="95"/>
              </a:spcBef>
              <a:buFont typeface="Arial MT"/>
              <a:buChar char="•"/>
              <a:tabLst>
                <a:tab pos="357505" algn="l"/>
                <a:tab pos="3953510" algn="l"/>
              </a:tabLst>
            </a:pPr>
            <a:r>
              <a:rPr sz="3700" spc="-5" dirty="0">
                <a:latin typeface="Times New Roman"/>
                <a:cs typeface="Times New Roman"/>
              </a:rPr>
              <a:t>Antidepresanların	tedavide</a:t>
            </a:r>
            <a:r>
              <a:rPr sz="3700" spc="-45" dirty="0">
                <a:latin typeface="Times New Roman"/>
                <a:cs typeface="Times New Roman"/>
              </a:rPr>
              <a:t> </a:t>
            </a:r>
            <a:r>
              <a:rPr sz="3700" spc="-5" dirty="0">
                <a:latin typeface="Times New Roman"/>
                <a:cs typeface="Times New Roman"/>
              </a:rPr>
              <a:t>birbirlerine</a:t>
            </a:r>
            <a:endParaRPr sz="3700">
              <a:latin typeface="Times New Roman"/>
              <a:cs typeface="Times New Roman"/>
            </a:endParaRPr>
          </a:p>
          <a:p>
            <a:pPr marL="356870">
              <a:lnSpc>
                <a:spcPts val="3995"/>
              </a:lnSpc>
            </a:pPr>
            <a:r>
              <a:rPr sz="3700" spc="-15" dirty="0">
                <a:latin typeface="Times New Roman"/>
                <a:cs typeface="Times New Roman"/>
              </a:rPr>
              <a:t>belirgin</a:t>
            </a:r>
            <a:r>
              <a:rPr sz="3700" spc="-30" dirty="0">
                <a:latin typeface="Times New Roman"/>
                <a:cs typeface="Times New Roman"/>
              </a:rPr>
              <a:t> </a:t>
            </a:r>
            <a:r>
              <a:rPr sz="3700" spc="-5" dirty="0">
                <a:latin typeface="Times New Roman"/>
                <a:cs typeface="Times New Roman"/>
              </a:rPr>
              <a:t>üstünlüğü</a:t>
            </a:r>
            <a:r>
              <a:rPr sz="3700" spc="-145" dirty="0">
                <a:latin typeface="Times New Roman"/>
                <a:cs typeface="Times New Roman"/>
              </a:rPr>
              <a:t> </a:t>
            </a:r>
            <a:r>
              <a:rPr sz="3700" spc="-10" dirty="0">
                <a:latin typeface="Times New Roman"/>
                <a:cs typeface="Times New Roman"/>
              </a:rPr>
              <a:t>YOK</a:t>
            </a:r>
            <a:endParaRPr sz="37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buFont typeface="Arial MT"/>
              <a:buChar char="•"/>
              <a:tabLst>
                <a:tab pos="357505" algn="l"/>
              </a:tabLst>
            </a:pPr>
            <a:r>
              <a:rPr sz="3700" spc="-5" dirty="0">
                <a:latin typeface="Times New Roman"/>
                <a:cs typeface="Times New Roman"/>
              </a:rPr>
              <a:t>Gebeliğin</a:t>
            </a:r>
            <a:r>
              <a:rPr sz="3700" spc="-25" dirty="0">
                <a:latin typeface="Times New Roman"/>
                <a:cs typeface="Times New Roman"/>
              </a:rPr>
              <a:t> </a:t>
            </a:r>
            <a:r>
              <a:rPr sz="3700" dirty="0">
                <a:latin typeface="Times New Roman"/>
                <a:cs typeface="Times New Roman"/>
              </a:rPr>
              <a:t>ilk</a:t>
            </a:r>
            <a:r>
              <a:rPr sz="3700" spc="-20" dirty="0">
                <a:latin typeface="Times New Roman"/>
                <a:cs typeface="Times New Roman"/>
              </a:rPr>
              <a:t> </a:t>
            </a:r>
            <a:r>
              <a:rPr sz="3700" spc="-5" dirty="0">
                <a:latin typeface="Times New Roman"/>
                <a:cs typeface="Times New Roman"/>
              </a:rPr>
              <a:t>3</a:t>
            </a:r>
            <a:r>
              <a:rPr sz="3700" dirty="0">
                <a:latin typeface="Times New Roman"/>
                <a:cs typeface="Times New Roman"/>
              </a:rPr>
              <a:t> </a:t>
            </a:r>
            <a:r>
              <a:rPr sz="3700" spc="-5" dirty="0">
                <a:latin typeface="Times New Roman"/>
                <a:cs typeface="Times New Roman"/>
              </a:rPr>
              <a:t>ayında</a:t>
            </a:r>
            <a:r>
              <a:rPr sz="3700" spc="-30" dirty="0">
                <a:latin typeface="Times New Roman"/>
                <a:cs typeface="Times New Roman"/>
              </a:rPr>
              <a:t> </a:t>
            </a:r>
            <a:r>
              <a:rPr sz="3700" spc="-5" dirty="0">
                <a:latin typeface="Times New Roman"/>
                <a:cs typeface="Times New Roman"/>
              </a:rPr>
              <a:t>tek</a:t>
            </a:r>
            <a:r>
              <a:rPr sz="3700" spc="5" dirty="0">
                <a:latin typeface="Times New Roman"/>
                <a:cs typeface="Times New Roman"/>
              </a:rPr>
              <a:t> </a:t>
            </a:r>
            <a:r>
              <a:rPr sz="3700" spc="-10" dirty="0">
                <a:latin typeface="Times New Roman"/>
                <a:cs typeface="Times New Roman"/>
              </a:rPr>
              <a:t>seçenek</a:t>
            </a:r>
            <a:r>
              <a:rPr sz="3700" spc="25" dirty="0">
                <a:latin typeface="Times New Roman"/>
                <a:cs typeface="Times New Roman"/>
              </a:rPr>
              <a:t> </a:t>
            </a:r>
            <a:r>
              <a:rPr sz="3700" spc="-10" dirty="0">
                <a:latin typeface="Times New Roman"/>
                <a:cs typeface="Times New Roman"/>
              </a:rPr>
              <a:t>EKT</a:t>
            </a:r>
            <a:endParaRPr sz="3700">
              <a:latin typeface="Times New Roman"/>
              <a:cs typeface="Times New Roman"/>
            </a:endParaRPr>
          </a:p>
          <a:p>
            <a:pPr marL="356870" marR="904875" indent="-344805">
              <a:lnSpc>
                <a:spcPct val="80000"/>
              </a:lnSpc>
              <a:spcBef>
                <a:spcPts val="890"/>
              </a:spcBef>
              <a:buFont typeface="Arial MT"/>
              <a:buChar char="•"/>
              <a:tabLst>
                <a:tab pos="357505" algn="l"/>
              </a:tabLst>
            </a:pPr>
            <a:r>
              <a:rPr sz="3700" spc="-10" dirty="0">
                <a:latin typeface="Times New Roman"/>
                <a:cs typeface="Times New Roman"/>
              </a:rPr>
              <a:t>Antidepresan</a:t>
            </a:r>
            <a:r>
              <a:rPr sz="3700" dirty="0">
                <a:latin typeface="Times New Roman"/>
                <a:cs typeface="Times New Roman"/>
              </a:rPr>
              <a:t> </a:t>
            </a:r>
            <a:r>
              <a:rPr sz="3700" spc="-5" dirty="0">
                <a:latin typeface="Times New Roman"/>
                <a:cs typeface="Times New Roman"/>
              </a:rPr>
              <a:t>tedavi</a:t>
            </a:r>
            <a:r>
              <a:rPr sz="3700" spc="-15" dirty="0">
                <a:latin typeface="Times New Roman"/>
                <a:cs typeface="Times New Roman"/>
              </a:rPr>
              <a:t> </a:t>
            </a:r>
            <a:r>
              <a:rPr sz="3700" spc="-5" dirty="0">
                <a:latin typeface="Times New Roman"/>
                <a:cs typeface="Times New Roman"/>
              </a:rPr>
              <a:t>sırasında</a:t>
            </a:r>
            <a:r>
              <a:rPr sz="3700" dirty="0">
                <a:latin typeface="Times New Roman"/>
                <a:cs typeface="Times New Roman"/>
              </a:rPr>
              <a:t> </a:t>
            </a:r>
            <a:r>
              <a:rPr sz="3700" spc="-5" dirty="0">
                <a:latin typeface="Times New Roman"/>
                <a:cs typeface="Times New Roman"/>
              </a:rPr>
              <a:t>alkol </a:t>
            </a:r>
            <a:r>
              <a:rPr sz="3700" spc="-910" dirty="0">
                <a:latin typeface="Times New Roman"/>
                <a:cs typeface="Times New Roman"/>
              </a:rPr>
              <a:t> </a:t>
            </a:r>
            <a:r>
              <a:rPr sz="3700" spc="-15" dirty="0">
                <a:latin typeface="Times New Roman"/>
                <a:cs typeface="Times New Roman"/>
              </a:rPr>
              <a:t>alınmamalı</a:t>
            </a:r>
            <a:endParaRPr sz="3700">
              <a:latin typeface="Times New Roman"/>
              <a:cs typeface="Times New Roman"/>
            </a:endParaRPr>
          </a:p>
          <a:p>
            <a:pPr marL="356870" marR="381000" indent="-344805">
              <a:lnSpc>
                <a:spcPct val="80000"/>
              </a:lnSpc>
              <a:spcBef>
                <a:spcPts val="885"/>
              </a:spcBef>
              <a:buFont typeface="Arial MT"/>
              <a:buChar char="•"/>
              <a:tabLst>
                <a:tab pos="357505" algn="l"/>
              </a:tabLst>
            </a:pPr>
            <a:r>
              <a:rPr sz="3700" spc="-10" dirty="0">
                <a:latin typeface="Times New Roman"/>
                <a:cs typeface="Times New Roman"/>
              </a:rPr>
              <a:t>İlaç </a:t>
            </a:r>
            <a:r>
              <a:rPr sz="3700" spc="-5" dirty="0">
                <a:latin typeface="Times New Roman"/>
                <a:cs typeface="Times New Roman"/>
              </a:rPr>
              <a:t>tedavisini hastaya </a:t>
            </a:r>
            <a:r>
              <a:rPr sz="3700" spc="-10" dirty="0">
                <a:latin typeface="Times New Roman"/>
                <a:cs typeface="Times New Roman"/>
              </a:rPr>
              <a:t>açıklamak, </a:t>
            </a:r>
            <a:r>
              <a:rPr sz="3700" spc="-5" dirty="0">
                <a:latin typeface="Times New Roman"/>
                <a:cs typeface="Times New Roman"/>
              </a:rPr>
              <a:t> beyinde</a:t>
            </a:r>
            <a:r>
              <a:rPr sz="3700" spc="-30" dirty="0">
                <a:latin typeface="Times New Roman"/>
                <a:cs typeface="Times New Roman"/>
              </a:rPr>
              <a:t> </a:t>
            </a:r>
            <a:r>
              <a:rPr sz="3700" spc="-15" dirty="0">
                <a:latin typeface="Times New Roman"/>
                <a:cs typeface="Times New Roman"/>
              </a:rPr>
              <a:t>azalmış</a:t>
            </a:r>
            <a:r>
              <a:rPr sz="3700" spc="35" dirty="0">
                <a:latin typeface="Times New Roman"/>
                <a:cs typeface="Times New Roman"/>
              </a:rPr>
              <a:t> </a:t>
            </a:r>
            <a:r>
              <a:rPr sz="3700" spc="-5" dirty="0">
                <a:latin typeface="Times New Roman"/>
                <a:cs typeface="Times New Roman"/>
              </a:rPr>
              <a:t>olan</a:t>
            </a:r>
            <a:r>
              <a:rPr sz="3700" spc="10" dirty="0">
                <a:latin typeface="Times New Roman"/>
                <a:cs typeface="Times New Roman"/>
              </a:rPr>
              <a:t> </a:t>
            </a:r>
            <a:r>
              <a:rPr sz="3700" dirty="0">
                <a:latin typeface="Times New Roman"/>
                <a:cs typeface="Times New Roman"/>
              </a:rPr>
              <a:t>bir </a:t>
            </a:r>
            <a:r>
              <a:rPr sz="3700" spc="-15" dirty="0">
                <a:latin typeface="Times New Roman"/>
                <a:cs typeface="Times New Roman"/>
              </a:rPr>
              <a:t>maddeyi</a:t>
            </a:r>
            <a:r>
              <a:rPr sz="3700" spc="55" dirty="0">
                <a:latin typeface="Times New Roman"/>
                <a:cs typeface="Times New Roman"/>
              </a:rPr>
              <a:t> </a:t>
            </a:r>
            <a:r>
              <a:rPr sz="3700" spc="-5" dirty="0">
                <a:latin typeface="Times New Roman"/>
                <a:cs typeface="Times New Roman"/>
              </a:rPr>
              <a:t>ilaç </a:t>
            </a:r>
            <a:r>
              <a:rPr sz="3700" spc="-910" dirty="0">
                <a:latin typeface="Times New Roman"/>
                <a:cs typeface="Times New Roman"/>
              </a:rPr>
              <a:t> </a:t>
            </a:r>
            <a:r>
              <a:rPr sz="3700" spc="-10" dirty="0">
                <a:latin typeface="Times New Roman"/>
                <a:cs typeface="Times New Roman"/>
              </a:rPr>
              <a:t>olarak</a:t>
            </a:r>
            <a:r>
              <a:rPr sz="3700" spc="-20" dirty="0">
                <a:latin typeface="Times New Roman"/>
                <a:cs typeface="Times New Roman"/>
              </a:rPr>
              <a:t> </a:t>
            </a:r>
            <a:r>
              <a:rPr sz="3700" spc="-10" dirty="0">
                <a:latin typeface="Times New Roman"/>
                <a:cs typeface="Times New Roman"/>
              </a:rPr>
              <a:t>verdiğimizi</a:t>
            </a:r>
            <a:r>
              <a:rPr sz="3700" spc="55" dirty="0">
                <a:latin typeface="Times New Roman"/>
                <a:cs typeface="Times New Roman"/>
              </a:rPr>
              <a:t> </a:t>
            </a:r>
            <a:r>
              <a:rPr sz="3700" spc="-10" dirty="0">
                <a:latin typeface="Times New Roman"/>
                <a:cs typeface="Times New Roman"/>
              </a:rPr>
              <a:t>anlatmak</a:t>
            </a:r>
            <a:r>
              <a:rPr sz="3700" spc="35" dirty="0">
                <a:latin typeface="Times New Roman"/>
                <a:cs typeface="Times New Roman"/>
              </a:rPr>
              <a:t> </a:t>
            </a:r>
            <a:r>
              <a:rPr sz="3700" spc="-5" dirty="0">
                <a:latin typeface="Times New Roman"/>
                <a:cs typeface="Times New Roman"/>
              </a:rPr>
              <a:t>ilaç </a:t>
            </a:r>
            <a:r>
              <a:rPr sz="3700" dirty="0">
                <a:latin typeface="Times New Roman"/>
                <a:cs typeface="Times New Roman"/>
              </a:rPr>
              <a:t> </a:t>
            </a:r>
            <a:r>
              <a:rPr sz="3700" spc="-10" dirty="0">
                <a:latin typeface="Times New Roman"/>
                <a:cs typeface="Times New Roman"/>
              </a:rPr>
              <a:t>uyumunu</a:t>
            </a:r>
            <a:r>
              <a:rPr sz="3700" spc="30" dirty="0">
                <a:latin typeface="Times New Roman"/>
                <a:cs typeface="Times New Roman"/>
              </a:rPr>
              <a:t> </a:t>
            </a:r>
            <a:r>
              <a:rPr sz="3700" spc="-35" dirty="0">
                <a:latin typeface="Times New Roman"/>
                <a:cs typeface="Times New Roman"/>
              </a:rPr>
              <a:t>artırır.</a:t>
            </a:r>
            <a:endParaRPr sz="37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36519" y="479869"/>
            <a:ext cx="2872740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00" spc="-5" dirty="0"/>
              <a:t>İlaç</a:t>
            </a:r>
            <a:r>
              <a:rPr sz="4400" spc="-185" dirty="0"/>
              <a:t> </a:t>
            </a:r>
            <a:r>
              <a:rPr sz="4400" spc="-45" dirty="0"/>
              <a:t>Tedavisi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50923"/>
            <a:ext cx="7927340" cy="3609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400" spc="-10" dirty="0">
                <a:latin typeface="Times New Roman"/>
                <a:cs typeface="Times New Roman"/>
              </a:rPr>
              <a:t>Bu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ilaçlar (benzodiazepinler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dışında)</a:t>
            </a:r>
            <a:r>
              <a:rPr sz="2400" spc="-5" dirty="0">
                <a:latin typeface="Times New Roman"/>
                <a:cs typeface="Times New Roman"/>
              </a:rPr>
              <a:t> bağımlılık</a:t>
            </a:r>
            <a:r>
              <a:rPr sz="2400" spc="-15" dirty="0">
                <a:latin typeface="Times New Roman"/>
                <a:cs typeface="Times New Roman"/>
              </a:rPr>
              <a:t> yapmaz.</a:t>
            </a:r>
            <a:endParaRPr sz="2400">
              <a:latin typeface="Times New Roman"/>
              <a:cs typeface="Times New Roman"/>
            </a:endParaRPr>
          </a:p>
          <a:p>
            <a:pPr marL="356870" marR="508634" indent="-344805">
              <a:lnSpc>
                <a:spcPct val="80000"/>
              </a:lnSpc>
              <a:spcBef>
                <a:spcPts val="57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400" dirty="0">
                <a:latin typeface="Times New Roman"/>
                <a:cs typeface="Times New Roman"/>
              </a:rPr>
              <a:t>SSRI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MAO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tedavileri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ilke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olarak</a:t>
            </a:r>
            <a:r>
              <a:rPr sz="2400" dirty="0">
                <a:latin typeface="Times New Roman"/>
                <a:cs typeface="Times New Roman"/>
              </a:rPr>
              <a:t> kombine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edilmemeli,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geçiş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yapılacaksa</a:t>
            </a:r>
            <a:r>
              <a:rPr sz="2400" spc="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da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arada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</a:t>
            </a:r>
            <a:r>
              <a:rPr sz="2400" spc="-5" dirty="0">
                <a:latin typeface="Times New Roman"/>
                <a:cs typeface="Times New Roman"/>
              </a:rPr>
              <a:t> hafta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bir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temizlenme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suresi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verilmeli</a:t>
            </a:r>
            <a:endParaRPr sz="2400">
              <a:latin typeface="Times New Roman"/>
              <a:cs typeface="Times New Roman"/>
            </a:endParaRPr>
          </a:p>
          <a:p>
            <a:pPr marL="356870" marR="186055" indent="-344805">
              <a:lnSpc>
                <a:spcPts val="2300"/>
              </a:lnSpc>
              <a:spcBef>
                <a:spcPts val="56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400" spc="-20" dirty="0">
                <a:latin typeface="Times New Roman"/>
                <a:cs typeface="Times New Roman"/>
              </a:rPr>
              <a:t>İlaç </a:t>
            </a:r>
            <a:r>
              <a:rPr sz="2400" dirty="0">
                <a:latin typeface="Times New Roman"/>
                <a:cs typeface="Times New Roman"/>
              </a:rPr>
              <a:t>tedavisinin 7. </a:t>
            </a:r>
            <a:r>
              <a:rPr sz="2400" spc="-5" dirty="0">
                <a:latin typeface="Times New Roman"/>
                <a:cs typeface="Times New Roman"/>
              </a:rPr>
              <a:t>gününden itibaren </a:t>
            </a:r>
            <a:r>
              <a:rPr sz="2400" dirty="0">
                <a:latin typeface="Times New Roman"/>
                <a:cs typeface="Times New Roman"/>
              </a:rPr>
              <a:t>bir </a:t>
            </a:r>
            <a:r>
              <a:rPr sz="2400" spc="-5" dirty="0">
                <a:latin typeface="Times New Roman"/>
                <a:cs typeface="Times New Roman"/>
              </a:rPr>
              <a:t>süre </a:t>
            </a:r>
            <a:r>
              <a:rPr sz="2400" dirty="0">
                <a:latin typeface="Times New Roman"/>
                <a:cs typeface="Times New Roman"/>
              </a:rPr>
              <a:t>intihar </a:t>
            </a:r>
            <a:r>
              <a:rPr sz="2400" spc="-5" dirty="0">
                <a:latin typeface="Times New Roman"/>
                <a:cs typeface="Times New Roman"/>
              </a:rPr>
              <a:t>olasılığı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artar,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yakın</a:t>
            </a:r>
            <a:r>
              <a:rPr sz="2400" spc="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takip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gerekir.</a:t>
            </a:r>
            <a:endParaRPr sz="2400">
              <a:latin typeface="Times New Roman"/>
              <a:cs typeface="Times New Roman"/>
            </a:endParaRPr>
          </a:p>
          <a:p>
            <a:pPr marL="356870" marR="500380" indent="-344805">
              <a:lnSpc>
                <a:spcPts val="2300"/>
              </a:lnSpc>
              <a:spcBef>
                <a:spcPts val="58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400" spc="-25" dirty="0">
                <a:latin typeface="Times New Roman"/>
                <a:cs typeface="Times New Roman"/>
              </a:rPr>
              <a:t>Tedavinin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etkinliğini</a:t>
            </a:r>
            <a:r>
              <a:rPr sz="2400" spc="-10" dirty="0">
                <a:latin typeface="Times New Roman"/>
                <a:cs typeface="Times New Roman"/>
              </a:rPr>
              <a:t> değerlendirmek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için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birinci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basamak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hekimi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depresyon</a:t>
            </a:r>
            <a:r>
              <a:rPr sz="2400" spc="9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değerlendirme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ölçeklerinden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birini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öğrenmeli</a:t>
            </a:r>
            <a:endParaRPr sz="2400">
              <a:latin typeface="Times New Roman"/>
              <a:cs typeface="Times New Roman"/>
            </a:endParaRPr>
          </a:p>
          <a:p>
            <a:pPr marL="356870" marR="5080" indent="-344805">
              <a:lnSpc>
                <a:spcPct val="80000"/>
              </a:lnSpc>
              <a:spcBef>
                <a:spcPts val="605"/>
              </a:spcBef>
              <a:buFont typeface="Arial MT"/>
              <a:buChar char="•"/>
              <a:tabLst>
                <a:tab pos="356870" algn="l"/>
                <a:tab pos="357505" algn="l"/>
                <a:tab pos="2136775" algn="l"/>
              </a:tabLst>
            </a:pPr>
            <a:r>
              <a:rPr sz="2400" spc="-5" dirty="0">
                <a:latin typeface="Times New Roman"/>
                <a:cs typeface="Times New Roman"/>
              </a:rPr>
              <a:t>Akut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hastalar	1-2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haftada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bir,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idame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tedavi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sırasında 1-2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ayda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bir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görülmeli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36519" y="479869"/>
            <a:ext cx="2872740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00" spc="-5" dirty="0"/>
              <a:t>İlaç</a:t>
            </a:r>
            <a:r>
              <a:rPr sz="4400" spc="-185" dirty="0"/>
              <a:t> </a:t>
            </a:r>
            <a:r>
              <a:rPr sz="4400" spc="-45" dirty="0"/>
              <a:t>Tedavisi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50923"/>
            <a:ext cx="7793990" cy="3609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indent="-344805">
              <a:lnSpc>
                <a:spcPts val="2590"/>
              </a:lnSpc>
              <a:spcBef>
                <a:spcPts val="10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400" spc="-10" dirty="0">
                <a:latin typeface="Times New Roman"/>
                <a:cs typeface="Times New Roman"/>
              </a:rPr>
              <a:t>SSRI’lar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toleransı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daha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kolay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olan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yan</a:t>
            </a:r>
            <a:r>
              <a:rPr sz="2400" spc="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etkileri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nedeniyle</a:t>
            </a:r>
            <a:r>
              <a:rPr sz="2400" spc="6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ilk</a:t>
            </a:r>
            <a:endParaRPr sz="2400">
              <a:latin typeface="Times New Roman"/>
              <a:cs typeface="Times New Roman"/>
            </a:endParaRPr>
          </a:p>
          <a:p>
            <a:pPr marL="356870">
              <a:lnSpc>
                <a:spcPts val="2590"/>
              </a:lnSpc>
            </a:pPr>
            <a:r>
              <a:rPr sz="2400" spc="-5" dirty="0">
                <a:latin typeface="Times New Roman"/>
                <a:cs typeface="Times New Roman"/>
              </a:rPr>
              <a:t>sırada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tercih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edilmekte</a:t>
            </a:r>
            <a:endParaRPr sz="2400">
              <a:latin typeface="Times New Roman"/>
              <a:cs typeface="Times New Roman"/>
            </a:endParaRPr>
          </a:p>
          <a:p>
            <a:pPr marL="356870" marR="556895" indent="-344805">
              <a:lnSpc>
                <a:spcPts val="2300"/>
              </a:lnSpc>
              <a:spcBef>
                <a:spcPts val="56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400" spc="-5" dirty="0">
                <a:latin typeface="Times New Roman"/>
                <a:cs typeface="Times New Roman"/>
              </a:rPr>
              <a:t>Pek çok hasta </a:t>
            </a:r>
            <a:r>
              <a:rPr sz="2400" dirty="0">
                <a:latin typeface="Times New Roman"/>
                <a:cs typeface="Times New Roman"/>
              </a:rPr>
              <a:t>için </a:t>
            </a:r>
            <a:r>
              <a:rPr sz="2400" spc="-5" dirty="0">
                <a:latin typeface="Times New Roman"/>
                <a:cs typeface="Times New Roman"/>
              </a:rPr>
              <a:t>desipramin, </a:t>
            </a:r>
            <a:r>
              <a:rPr sz="2400" dirty="0">
                <a:latin typeface="Times New Roman"/>
                <a:cs typeface="Times New Roman"/>
              </a:rPr>
              <a:t>nortriptilin, </a:t>
            </a:r>
            <a:r>
              <a:rPr sz="2400" spc="-5" dirty="0">
                <a:latin typeface="Times New Roman"/>
                <a:cs typeface="Times New Roman"/>
              </a:rPr>
              <a:t>bupropion </a:t>
            </a:r>
            <a:r>
              <a:rPr sz="2400" dirty="0">
                <a:latin typeface="Times New Roman"/>
                <a:cs typeface="Times New Roman"/>
              </a:rPr>
              <a:t>ve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venlafaksin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uygun</a:t>
            </a:r>
            <a:r>
              <a:rPr sz="2400" spc="9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seçenekler</a:t>
            </a:r>
            <a:endParaRPr sz="2400">
              <a:latin typeface="Times New Roman"/>
              <a:cs typeface="Times New Roman"/>
            </a:endParaRPr>
          </a:p>
          <a:p>
            <a:pPr marL="356870" marR="197485" indent="-344805">
              <a:lnSpc>
                <a:spcPts val="2300"/>
              </a:lnSpc>
              <a:spcBef>
                <a:spcPts val="58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400" dirty="0">
                <a:latin typeface="Times New Roman"/>
                <a:cs typeface="Times New Roman"/>
              </a:rPr>
              <a:t>Ciddi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yan</a:t>
            </a:r>
            <a:r>
              <a:rPr sz="2400" spc="7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etki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potansiyeli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diyet</a:t>
            </a:r>
            <a:r>
              <a:rPr sz="2400" spc="5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kısıtlamaları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nedeniyle </a:t>
            </a:r>
            <a:r>
              <a:rPr sz="2400" spc="-5" dirty="0">
                <a:latin typeface="Times New Roman"/>
                <a:cs typeface="Times New Roman"/>
              </a:rPr>
              <a:t> MAO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inhibitörleri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başka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tedaviye</a:t>
            </a:r>
            <a:r>
              <a:rPr sz="2400" spc="7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yanıt</a:t>
            </a:r>
            <a:r>
              <a:rPr sz="2400" spc="8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vermeyen</a:t>
            </a:r>
            <a:r>
              <a:rPr sz="2400" spc="8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hastalara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verilebilir.</a:t>
            </a:r>
            <a:endParaRPr sz="2400">
              <a:latin typeface="Times New Roman"/>
              <a:cs typeface="Times New Roman"/>
            </a:endParaRPr>
          </a:p>
          <a:p>
            <a:pPr marL="356870" indent="-344805">
              <a:lnSpc>
                <a:spcPts val="2590"/>
              </a:lnSpc>
              <a:spcBef>
                <a:spcPts val="3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400" spc="-5" dirty="0">
                <a:latin typeface="Times New Roman"/>
                <a:cs typeface="Times New Roman"/>
              </a:rPr>
              <a:t>Farmakolojik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tedavi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başladıktan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sonra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6-8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hafta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içinde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cevap</a:t>
            </a:r>
            <a:endParaRPr sz="2400">
              <a:latin typeface="Times New Roman"/>
              <a:cs typeface="Times New Roman"/>
            </a:endParaRPr>
          </a:p>
          <a:p>
            <a:pPr marL="356870">
              <a:lnSpc>
                <a:spcPts val="2590"/>
              </a:lnSpc>
            </a:pPr>
            <a:r>
              <a:rPr sz="2400" dirty="0">
                <a:latin typeface="Times New Roman"/>
                <a:cs typeface="Times New Roman"/>
              </a:rPr>
              <a:t>alınmazsa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ruh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sağlığı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merkezine sevk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etmek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uygundur.</a:t>
            </a:r>
            <a:endParaRPr sz="2400">
              <a:latin typeface="Times New Roman"/>
              <a:cs typeface="Times New Roman"/>
            </a:endParaRPr>
          </a:p>
          <a:p>
            <a:pPr marL="356870" marR="820419" indent="-344805">
              <a:lnSpc>
                <a:spcPct val="80000"/>
              </a:lnSpc>
              <a:spcBef>
                <a:spcPts val="57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400" spc="-30" dirty="0">
                <a:latin typeface="Times New Roman"/>
                <a:cs typeface="Times New Roman"/>
              </a:rPr>
              <a:t>Yaşlılarda </a:t>
            </a:r>
            <a:r>
              <a:rPr sz="2400" spc="-10" dirty="0">
                <a:latin typeface="Times New Roman"/>
                <a:cs typeface="Times New Roman"/>
              </a:rPr>
              <a:t>kardiyotoksik</a:t>
            </a:r>
            <a:r>
              <a:rPr sz="2400" spc="7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etkiler </a:t>
            </a:r>
            <a:r>
              <a:rPr sz="2400" spc="-10" dirty="0">
                <a:latin typeface="Times New Roman"/>
                <a:cs typeface="Times New Roman"/>
              </a:rPr>
              <a:t>nedeniyle</a:t>
            </a:r>
            <a:r>
              <a:rPr sz="2400" spc="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amitriptilin,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imipramin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doxepinden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kaçınmak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gerekir.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57109" y="505119"/>
            <a:ext cx="6908165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dirty="0"/>
              <a:t>Selektif</a:t>
            </a:r>
            <a:r>
              <a:rPr sz="2800" spc="-60" dirty="0"/>
              <a:t> </a:t>
            </a:r>
            <a:r>
              <a:rPr sz="2800" spc="5" dirty="0"/>
              <a:t>Seratonin</a:t>
            </a:r>
            <a:r>
              <a:rPr sz="2800" spc="-75" dirty="0"/>
              <a:t> </a:t>
            </a:r>
            <a:r>
              <a:rPr sz="2800" spc="-5" dirty="0"/>
              <a:t>Geri</a:t>
            </a:r>
            <a:r>
              <a:rPr sz="2800" spc="-145" dirty="0"/>
              <a:t> </a:t>
            </a:r>
            <a:r>
              <a:rPr sz="2800" spc="5" dirty="0"/>
              <a:t>Alım</a:t>
            </a:r>
            <a:r>
              <a:rPr sz="2800" spc="-35" dirty="0"/>
              <a:t> </a:t>
            </a:r>
            <a:r>
              <a:rPr sz="2800" dirty="0"/>
              <a:t>İnhibitörleri(SSRI)</a:t>
            </a:r>
            <a:endParaRPr sz="28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3648" y="1772818"/>
            <a:ext cx="6168583" cy="3994278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03247" y="479869"/>
            <a:ext cx="4936490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00" spc="-10" dirty="0"/>
              <a:t>SSRI</a:t>
            </a:r>
            <a:r>
              <a:rPr sz="4400" spc="-195" dirty="0"/>
              <a:t> </a:t>
            </a:r>
            <a:r>
              <a:rPr sz="4400" spc="-170" dirty="0"/>
              <a:t>YAN</a:t>
            </a:r>
            <a:r>
              <a:rPr sz="4400" spc="-35" dirty="0"/>
              <a:t> </a:t>
            </a:r>
            <a:r>
              <a:rPr sz="4400" spc="-5" dirty="0"/>
              <a:t>ETKİLER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22272"/>
            <a:ext cx="7875905" cy="4219575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484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200" spc="-10" dirty="0">
                <a:latin typeface="Times New Roman"/>
                <a:cs typeface="Times New Roman"/>
              </a:rPr>
              <a:t>İnsomnia</a:t>
            </a:r>
            <a:endParaRPr sz="32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384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200" spc="-5" dirty="0">
                <a:latin typeface="Times New Roman"/>
                <a:cs typeface="Times New Roman"/>
              </a:rPr>
              <a:t>ajitasyon</a:t>
            </a:r>
            <a:endParaRPr sz="32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38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200" spc="-5" dirty="0">
                <a:latin typeface="Times New Roman"/>
                <a:cs typeface="Times New Roman"/>
              </a:rPr>
              <a:t>sinirlilik</a:t>
            </a:r>
            <a:endParaRPr sz="32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38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200" spc="-5" dirty="0">
                <a:latin typeface="Times New Roman"/>
                <a:cs typeface="Times New Roman"/>
              </a:rPr>
              <a:t>baş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ağrısı</a:t>
            </a:r>
            <a:endParaRPr sz="32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38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200" spc="-10" dirty="0">
                <a:latin typeface="Times New Roman"/>
                <a:cs typeface="Times New Roman"/>
              </a:rPr>
              <a:t>GIS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belirtileri</a:t>
            </a:r>
            <a:endParaRPr sz="32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38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200" spc="-5" dirty="0">
                <a:latin typeface="Times New Roman"/>
                <a:cs typeface="Times New Roman"/>
              </a:rPr>
              <a:t>Cinsel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işlev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bozukluğu</a:t>
            </a:r>
            <a:endParaRPr sz="3200">
              <a:latin typeface="Times New Roman"/>
              <a:cs typeface="Times New Roman"/>
            </a:endParaRPr>
          </a:p>
          <a:p>
            <a:pPr marL="356870">
              <a:lnSpc>
                <a:spcPts val="3650"/>
              </a:lnSpc>
              <a:spcBef>
                <a:spcPts val="384"/>
              </a:spcBef>
            </a:pPr>
            <a:r>
              <a:rPr sz="3200" spc="-110" dirty="0">
                <a:latin typeface="Times New Roman"/>
                <a:cs typeface="Times New Roman"/>
              </a:rPr>
              <a:t>Yan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etkilerin</a:t>
            </a:r>
            <a:r>
              <a:rPr sz="3200" spc="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çoğu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spc="-15" dirty="0">
                <a:latin typeface="Times New Roman"/>
                <a:cs typeface="Times New Roman"/>
              </a:rPr>
              <a:t>geçicidir,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ilk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bir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iki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haftada</a:t>
            </a:r>
            <a:endParaRPr sz="3200">
              <a:latin typeface="Times New Roman"/>
              <a:cs typeface="Times New Roman"/>
            </a:endParaRPr>
          </a:p>
          <a:p>
            <a:pPr marL="356870">
              <a:lnSpc>
                <a:spcPts val="3650"/>
              </a:lnSpc>
            </a:pPr>
            <a:r>
              <a:rPr sz="3200" spc="-25" dirty="0">
                <a:latin typeface="Times New Roman"/>
                <a:cs typeface="Times New Roman"/>
              </a:rPr>
              <a:t>kaybolur.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dirty="0"/>
              <a:t>SSRI</a:t>
            </a:r>
            <a:r>
              <a:rPr spc="-80" dirty="0"/>
              <a:t> </a:t>
            </a:r>
            <a:r>
              <a:rPr spc="5" dirty="0"/>
              <a:t>&amp;</a:t>
            </a:r>
            <a:r>
              <a:rPr spc="-130" dirty="0"/>
              <a:t> </a:t>
            </a:r>
            <a:r>
              <a:rPr dirty="0"/>
              <a:t>TSA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pc="5" dirty="0"/>
              <a:t>Dikkat</a:t>
            </a:r>
            <a:r>
              <a:rPr spc="-85" dirty="0"/>
              <a:t> </a:t>
            </a:r>
            <a:r>
              <a:rPr spc="-10" dirty="0"/>
              <a:t>Edilmesi</a:t>
            </a:r>
            <a:r>
              <a:rPr spc="35" dirty="0"/>
              <a:t> </a:t>
            </a:r>
            <a:r>
              <a:rPr spc="5" dirty="0"/>
              <a:t>Gereken</a:t>
            </a:r>
            <a:r>
              <a:rPr spc="-60" dirty="0"/>
              <a:t> </a:t>
            </a:r>
            <a:r>
              <a:rPr spc="-5" dirty="0"/>
              <a:t>Durumlar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21283" y="1621027"/>
            <a:ext cx="4824095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117975" algn="l"/>
              </a:tabLst>
            </a:pPr>
            <a:r>
              <a:rPr sz="2800" b="1" u="heavy" spc="-5" dirty="0">
                <a:solidFill>
                  <a:srgbClr val="1F497D"/>
                </a:solidFill>
                <a:uFill>
                  <a:solidFill>
                    <a:srgbClr val="1F497D"/>
                  </a:solidFill>
                </a:uFill>
                <a:latin typeface="Times New Roman"/>
                <a:cs typeface="Times New Roman"/>
              </a:rPr>
              <a:t>SS</a:t>
            </a:r>
            <a:r>
              <a:rPr sz="2800" b="1" u="heavy" spc="-10" dirty="0">
                <a:solidFill>
                  <a:srgbClr val="1F497D"/>
                </a:solidFill>
                <a:uFill>
                  <a:solidFill>
                    <a:srgbClr val="1F497D"/>
                  </a:solidFill>
                </a:uFill>
                <a:latin typeface="Times New Roman"/>
                <a:cs typeface="Times New Roman"/>
              </a:rPr>
              <a:t>R</a:t>
            </a:r>
            <a:r>
              <a:rPr sz="2800" b="1" u="heavy" dirty="0">
                <a:solidFill>
                  <a:srgbClr val="1F497D"/>
                </a:solidFill>
                <a:uFill>
                  <a:solidFill>
                    <a:srgbClr val="1F497D"/>
                  </a:solidFill>
                </a:uFill>
                <a:latin typeface="Times New Roman"/>
                <a:cs typeface="Times New Roman"/>
              </a:rPr>
              <a:t>I</a:t>
            </a:r>
            <a:r>
              <a:rPr sz="2800" b="1" dirty="0">
                <a:solidFill>
                  <a:srgbClr val="1F497D"/>
                </a:solidFill>
                <a:latin typeface="Times New Roman"/>
                <a:cs typeface="Times New Roman"/>
              </a:rPr>
              <a:t>	</a:t>
            </a:r>
            <a:r>
              <a:rPr sz="2800" b="1" u="heavy" dirty="0">
                <a:solidFill>
                  <a:srgbClr val="1F497D"/>
                </a:solidFill>
                <a:uFill>
                  <a:solidFill>
                    <a:srgbClr val="1F497D"/>
                  </a:solidFill>
                </a:uFill>
                <a:latin typeface="Times New Roman"/>
                <a:cs typeface="Times New Roman"/>
              </a:rPr>
              <a:t>T</a:t>
            </a:r>
            <a:r>
              <a:rPr sz="2800" b="1" u="heavy" spc="-5" dirty="0">
                <a:solidFill>
                  <a:srgbClr val="1F497D"/>
                </a:solidFill>
                <a:uFill>
                  <a:solidFill>
                    <a:srgbClr val="1F497D"/>
                  </a:solidFill>
                </a:uFill>
                <a:latin typeface="Times New Roman"/>
                <a:cs typeface="Times New Roman"/>
              </a:rPr>
              <a:t>SA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561030"/>
            <a:ext cx="3632200" cy="155257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800" spc="5" dirty="0">
                <a:latin typeface="Times New Roman"/>
                <a:cs typeface="Times New Roman"/>
              </a:rPr>
              <a:t>Cinsel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işlev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bozukluğu</a:t>
            </a:r>
            <a:endParaRPr sz="28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67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800" spc="5" dirty="0">
                <a:latin typeface="Times New Roman"/>
                <a:cs typeface="Times New Roman"/>
              </a:rPr>
              <a:t>İnsomnia</a:t>
            </a:r>
            <a:endParaRPr sz="28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60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800" dirty="0">
                <a:latin typeface="Times New Roman"/>
                <a:cs typeface="Times New Roman"/>
              </a:rPr>
              <a:t>Ajitasyon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26940" y="2561030"/>
            <a:ext cx="2785110" cy="156210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800" spc="5" dirty="0">
                <a:latin typeface="Times New Roman"/>
                <a:cs typeface="Times New Roman"/>
              </a:rPr>
              <a:t>Suisid</a:t>
            </a:r>
            <a:r>
              <a:rPr sz="2800" spc="-12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fikri/planı</a:t>
            </a:r>
            <a:endParaRPr sz="28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67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800" dirty="0">
                <a:latin typeface="Times New Roman"/>
                <a:cs typeface="Times New Roman"/>
              </a:rPr>
              <a:t>Kalp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hastalığı</a:t>
            </a:r>
            <a:endParaRPr sz="28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800" spc="-5" dirty="0">
                <a:latin typeface="Times New Roman"/>
                <a:cs typeface="Times New Roman"/>
              </a:rPr>
              <a:t>Dar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açılı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Times New Roman"/>
                <a:cs typeface="Times New Roman"/>
              </a:rPr>
              <a:t>glokom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82600" y="864108"/>
            <a:ext cx="8178799" cy="37856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357505" marR="5080" indent="-182880">
              <a:lnSpc>
                <a:spcPct val="90000"/>
              </a:lnSpc>
              <a:spcBef>
                <a:spcPts val="525"/>
              </a:spcBef>
              <a:buClr>
                <a:schemeClr val="accent1"/>
              </a:buClr>
              <a:buFont typeface="Wingdings 2" pitchFamily="18" charset="2"/>
              <a:buChar char=""/>
              <a:tabLst>
                <a:tab pos="357505" algn="l"/>
              </a:tabLst>
            </a:pPr>
            <a:r>
              <a:rPr lang="en-US" spc="-35">
                <a:solidFill>
                  <a:schemeClr val="tx1">
                    <a:lumMod val="65000"/>
                    <a:lumOff val="35000"/>
                  </a:schemeClr>
                </a:solidFill>
              </a:rPr>
              <a:t>Toplum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</a:rPr>
              <a:t>içinde yaklaşık </a:t>
            </a:r>
            <a:r>
              <a:rPr lang="en-US" spc="-5">
                <a:solidFill>
                  <a:schemeClr val="tx1">
                    <a:lumMod val="65000"/>
                    <a:lumOff val="35000"/>
                  </a:schemeClr>
                </a:solidFill>
              </a:rPr>
              <a:t>her </a:t>
            </a:r>
            <a:r>
              <a:rPr lang="en-US" b="1" spc="-5">
                <a:solidFill>
                  <a:schemeClr val="tx1">
                    <a:lumMod val="65000"/>
                    <a:lumOff val="35000"/>
                  </a:schemeClr>
                </a:solidFill>
              </a:rPr>
              <a:t>5 kişiden birinde </a:t>
            </a:r>
            <a:r>
              <a:rPr lang="en-US" b="1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</a:rPr>
              <a:t>tedavi</a:t>
            </a:r>
            <a:r>
              <a:rPr lang="en-US" spc="5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</a:rPr>
              <a:t>gerektirecek</a:t>
            </a:r>
            <a:r>
              <a:rPr lang="en-US" spc="5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pc="-5">
                <a:solidFill>
                  <a:schemeClr val="tx1">
                    <a:lumMod val="65000"/>
                    <a:lumOff val="35000"/>
                  </a:schemeClr>
                </a:solidFill>
              </a:rPr>
              <a:t>düzeyde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pc="-5">
                <a:solidFill>
                  <a:schemeClr val="tx1">
                    <a:lumMod val="65000"/>
                    <a:lumOff val="35000"/>
                  </a:schemeClr>
                </a:solidFill>
              </a:rPr>
              <a:t>ruhsal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</a:rPr>
              <a:t> bozukluk </a:t>
            </a:r>
            <a:r>
              <a:rPr lang="en-US" spc="-785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pc="-15">
                <a:solidFill>
                  <a:schemeClr val="tx1">
                    <a:lumMod val="65000"/>
                    <a:lumOff val="35000"/>
                  </a:schemeClr>
                </a:solidFill>
              </a:rPr>
              <a:t>saptanabilir.</a:t>
            </a:r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56235" marR="7620" indent="-182880">
              <a:lnSpc>
                <a:spcPct val="90000"/>
              </a:lnSpc>
              <a:spcBef>
                <a:spcPts val="705"/>
              </a:spcBef>
              <a:buClr>
                <a:schemeClr val="accent1"/>
              </a:buClr>
              <a:buFont typeface="Wingdings 2" pitchFamily="18" charset="2"/>
              <a:buChar char=""/>
              <a:tabLst>
                <a:tab pos="357505" algn="l"/>
              </a:tabLst>
            </a:pPr>
            <a:r>
              <a:rPr lang="en-US" spc="-5">
                <a:solidFill>
                  <a:schemeClr val="tx1">
                    <a:lumMod val="65000"/>
                    <a:lumOff val="35000"/>
                  </a:schemeClr>
                </a:solidFill>
              </a:rPr>
              <a:t>Birinci basamak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</a:rPr>
              <a:t>sağlık </a:t>
            </a:r>
            <a:r>
              <a:rPr lang="en-US" spc="-5">
                <a:solidFill>
                  <a:schemeClr val="tx1">
                    <a:lumMod val="65000"/>
                    <a:lumOff val="35000"/>
                  </a:schemeClr>
                </a:solidFill>
              </a:rPr>
              <a:t>hizmetine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</a:rPr>
              <a:t>başvuranlar </a:t>
            </a:r>
            <a:r>
              <a:rPr lang="en-US" spc="5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pc="-5">
                <a:solidFill>
                  <a:schemeClr val="tx1">
                    <a:lumMod val="65000"/>
                    <a:lumOff val="35000"/>
                  </a:schemeClr>
                </a:solidFill>
              </a:rPr>
              <a:t>arasında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pc="5">
                <a:solidFill>
                  <a:schemeClr val="tx1">
                    <a:lumMod val="65000"/>
                    <a:lumOff val="35000"/>
                  </a:schemeClr>
                </a:solidFill>
              </a:rPr>
              <a:t>ise</a:t>
            </a:r>
            <a:r>
              <a:rPr lang="en-US" spc="1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pc="5">
                <a:solidFill>
                  <a:schemeClr val="tx1">
                    <a:lumMod val="65000"/>
                    <a:lumOff val="35000"/>
                  </a:schemeClr>
                </a:solidFill>
              </a:rPr>
              <a:t>her</a:t>
            </a:r>
            <a:r>
              <a:rPr lang="en-US" spc="1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b="1" spc="-5">
                <a:solidFill>
                  <a:schemeClr val="tx1">
                    <a:lumMod val="65000"/>
                    <a:lumOff val="35000"/>
                  </a:schemeClr>
                </a:solidFill>
              </a:rPr>
              <a:t>3</a:t>
            </a:r>
            <a:r>
              <a:rPr lang="en-US" b="1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b="1" spc="-10">
                <a:solidFill>
                  <a:schemeClr val="tx1">
                    <a:lumMod val="65000"/>
                    <a:lumOff val="35000"/>
                  </a:schemeClr>
                </a:solidFill>
              </a:rPr>
              <a:t>kişiden</a:t>
            </a:r>
            <a:r>
              <a:rPr lang="en-US" b="1" spc="-5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b="1">
                <a:solidFill>
                  <a:schemeClr val="tx1">
                    <a:lumMod val="65000"/>
                    <a:lumOff val="35000"/>
                  </a:schemeClr>
                </a:solidFill>
              </a:rPr>
              <a:t>birinde</a:t>
            </a:r>
            <a:r>
              <a:rPr lang="en-US" b="1" spc="5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</a:rPr>
              <a:t>tedavi </a:t>
            </a:r>
            <a:r>
              <a:rPr lang="en-US" spc="5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pc="-5">
                <a:solidFill>
                  <a:schemeClr val="tx1">
                    <a:lumMod val="65000"/>
                    <a:lumOff val="35000"/>
                  </a:schemeClr>
                </a:solidFill>
              </a:rPr>
              <a:t>gerektirecek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</a:rPr>
              <a:t> düzeyde</a:t>
            </a:r>
            <a:r>
              <a:rPr lang="en-US" spc="5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pc="-5">
                <a:solidFill>
                  <a:schemeClr val="tx1">
                    <a:lumMod val="65000"/>
                    <a:lumOff val="35000"/>
                  </a:schemeClr>
                </a:solidFill>
              </a:rPr>
              <a:t>ruhsal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</a:rPr>
              <a:t> bozukluklara </a:t>
            </a:r>
            <a:r>
              <a:rPr lang="en-US" spc="-785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pc="-15">
                <a:solidFill>
                  <a:schemeClr val="tx1">
                    <a:lumMod val="65000"/>
                    <a:lumOff val="35000"/>
                  </a:schemeClr>
                </a:solidFill>
              </a:rPr>
              <a:t>rastlanabilir.</a:t>
            </a:r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97407" y="510349"/>
            <a:ext cx="6953250" cy="1233805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1433195" marR="5080" indent="-1421130">
              <a:lnSpc>
                <a:spcPts val="4710"/>
              </a:lnSpc>
              <a:spcBef>
                <a:spcPts val="295"/>
              </a:spcBef>
            </a:pPr>
            <a:r>
              <a:rPr dirty="0"/>
              <a:t>Seratonin</a:t>
            </a:r>
            <a:r>
              <a:rPr spc="-55" dirty="0"/>
              <a:t> </a:t>
            </a:r>
            <a:r>
              <a:rPr dirty="0"/>
              <a:t>Noradrenalin</a:t>
            </a:r>
            <a:r>
              <a:rPr spc="-80" dirty="0"/>
              <a:t> </a:t>
            </a:r>
            <a:r>
              <a:rPr dirty="0"/>
              <a:t>Geri</a:t>
            </a:r>
            <a:r>
              <a:rPr spc="-235" dirty="0"/>
              <a:t> </a:t>
            </a:r>
            <a:r>
              <a:rPr dirty="0"/>
              <a:t>Alım </a:t>
            </a:r>
            <a:r>
              <a:rPr spc="-985" dirty="0"/>
              <a:t> </a:t>
            </a:r>
            <a:r>
              <a:rPr dirty="0"/>
              <a:t>İnhibitörleri</a:t>
            </a:r>
            <a:r>
              <a:rPr spc="-80" dirty="0"/>
              <a:t> </a:t>
            </a:r>
            <a:r>
              <a:rPr spc="5" dirty="0"/>
              <a:t>(SNRI)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72076" y="2420899"/>
            <a:ext cx="6371371" cy="2520267"/>
          </a:xfrm>
          <a:prstGeom prst="rect">
            <a:avLst/>
          </a:prstGeom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88406" y="1678305"/>
            <a:ext cx="7485552" cy="3645404"/>
          </a:xfrm>
          <a:prstGeom prst="rect">
            <a:avLst/>
          </a:prstGeom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56899" y="1610147"/>
            <a:ext cx="6576088" cy="3955949"/>
          </a:xfrm>
          <a:prstGeom prst="rect">
            <a:avLst/>
          </a:prstGeom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76338" y="2683105"/>
            <a:ext cx="5802655" cy="2187409"/>
          </a:xfrm>
          <a:prstGeom prst="rect">
            <a:avLst/>
          </a:prstGeom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8221" y="2376336"/>
            <a:ext cx="7052417" cy="2869978"/>
          </a:xfrm>
          <a:prstGeom prst="rect">
            <a:avLst/>
          </a:prstGeom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01110" y="479869"/>
            <a:ext cx="2540000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00" spc="-5" dirty="0"/>
              <a:t>Psikoterapi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493011"/>
            <a:ext cx="7943850" cy="42106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indent="-344805">
              <a:lnSpc>
                <a:spcPts val="3060"/>
              </a:lnSpc>
              <a:spcBef>
                <a:spcPts val="10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000" spc="-5" dirty="0">
                <a:latin typeface="Times New Roman"/>
                <a:cs typeface="Times New Roman"/>
              </a:rPr>
              <a:t>Hafif-</a:t>
            </a:r>
            <a:r>
              <a:rPr sz="3000" spc="-30" dirty="0">
                <a:latin typeface="Times New Roman"/>
                <a:cs typeface="Times New Roman"/>
              </a:rPr>
              <a:t> </a:t>
            </a:r>
            <a:r>
              <a:rPr sz="3000" spc="5" dirty="0">
                <a:latin typeface="Times New Roman"/>
                <a:cs typeface="Times New Roman"/>
              </a:rPr>
              <a:t>orta</a:t>
            </a:r>
            <a:r>
              <a:rPr sz="3000" spc="-2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derecede</a:t>
            </a:r>
            <a:r>
              <a:rPr sz="3000" spc="45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major</a:t>
            </a:r>
            <a:r>
              <a:rPr sz="3000" spc="2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depresif</a:t>
            </a:r>
            <a:r>
              <a:rPr sz="3000" spc="-30" dirty="0">
                <a:latin typeface="Times New Roman"/>
                <a:cs typeface="Times New Roman"/>
              </a:rPr>
              <a:t> </a:t>
            </a:r>
            <a:r>
              <a:rPr sz="3000" spc="5" dirty="0">
                <a:latin typeface="Times New Roman"/>
                <a:cs typeface="Times New Roman"/>
              </a:rPr>
              <a:t>bozukluğun</a:t>
            </a:r>
            <a:endParaRPr sz="3000">
              <a:latin typeface="Times New Roman"/>
              <a:cs typeface="Times New Roman"/>
            </a:endParaRPr>
          </a:p>
          <a:p>
            <a:pPr marL="356870" marR="1315720">
              <a:lnSpc>
                <a:spcPct val="70000"/>
              </a:lnSpc>
              <a:spcBef>
                <a:spcPts val="540"/>
              </a:spcBef>
            </a:pPr>
            <a:r>
              <a:rPr sz="3000" dirty="0">
                <a:latin typeface="Times New Roman"/>
                <a:cs typeface="Times New Roman"/>
              </a:rPr>
              <a:t>başlangıç tedavisi </a:t>
            </a:r>
            <a:r>
              <a:rPr sz="3000" spc="-5" dirty="0">
                <a:latin typeface="Times New Roman"/>
                <a:cs typeface="Times New Roman"/>
              </a:rPr>
              <a:t>olarak tek </a:t>
            </a:r>
            <a:r>
              <a:rPr sz="3000" dirty="0">
                <a:latin typeface="Times New Roman"/>
                <a:cs typeface="Times New Roman"/>
              </a:rPr>
              <a:t>başına etkin </a:t>
            </a:r>
            <a:r>
              <a:rPr sz="3000" spc="-73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psikoterapi</a:t>
            </a:r>
            <a:r>
              <a:rPr sz="3000" spc="-5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yeterli</a:t>
            </a:r>
            <a:r>
              <a:rPr sz="3000" spc="20" dirty="0">
                <a:latin typeface="Times New Roman"/>
                <a:cs typeface="Times New Roman"/>
              </a:rPr>
              <a:t> </a:t>
            </a:r>
            <a:r>
              <a:rPr sz="3000" spc="-15" dirty="0">
                <a:latin typeface="Times New Roman"/>
                <a:cs typeface="Times New Roman"/>
              </a:rPr>
              <a:t>olabilir.</a:t>
            </a:r>
            <a:endParaRPr sz="3000">
              <a:latin typeface="Times New Roman"/>
              <a:cs typeface="Times New Roman"/>
            </a:endParaRPr>
          </a:p>
          <a:p>
            <a:pPr marL="356870" indent="-344805">
              <a:lnSpc>
                <a:spcPts val="3080"/>
              </a:lnSpc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000" spc="-5" dirty="0">
                <a:latin typeface="Times New Roman"/>
                <a:cs typeface="Times New Roman"/>
              </a:rPr>
              <a:t>Hekim</a:t>
            </a:r>
            <a:r>
              <a:rPr sz="3000" spc="-2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terapi</a:t>
            </a:r>
            <a:r>
              <a:rPr sz="3000" spc="15" dirty="0">
                <a:latin typeface="Times New Roman"/>
                <a:cs typeface="Times New Roman"/>
              </a:rPr>
              <a:t> </a:t>
            </a:r>
            <a:r>
              <a:rPr sz="3000" spc="5" dirty="0">
                <a:latin typeface="Times New Roman"/>
                <a:cs typeface="Times New Roman"/>
              </a:rPr>
              <a:t>ve</a:t>
            </a:r>
            <a:r>
              <a:rPr sz="3000" spc="-25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izlemin</a:t>
            </a:r>
            <a:r>
              <a:rPr sz="3000" spc="50" dirty="0">
                <a:latin typeface="Times New Roman"/>
                <a:cs typeface="Times New Roman"/>
              </a:rPr>
              <a:t> </a:t>
            </a:r>
            <a:r>
              <a:rPr sz="3000" spc="5" dirty="0">
                <a:latin typeface="Times New Roman"/>
                <a:cs typeface="Times New Roman"/>
              </a:rPr>
              <a:t>sıklığını;</a:t>
            </a:r>
            <a:endParaRPr sz="3000">
              <a:latin typeface="Times New Roman"/>
              <a:cs typeface="Times New Roman"/>
            </a:endParaRPr>
          </a:p>
          <a:p>
            <a:pPr marL="756285" lvl="1" indent="-287020">
              <a:lnSpc>
                <a:spcPts val="2805"/>
              </a:lnSpc>
              <a:buFont typeface="Arial MT"/>
              <a:buChar char="–"/>
              <a:tabLst>
                <a:tab pos="756920" algn="l"/>
              </a:tabLst>
            </a:pPr>
            <a:r>
              <a:rPr sz="2600" spc="-5" dirty="0">
                <a:latin typeface="Times New Roman"/>
                <a:cs typeface="Times New Roman"/>
              </a:rPr>
              <a:t>psikoterapinin</a:t>
            </a:r>
            <a:r>
              <a:rPr sz="2600" spc="1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tipi</a:t>
            </a:r>
            <a:r>
              <a:rPr sz="2600" spc="1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ve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hedefleri,</a:t>
            </a:r>
            <a:endParaRPr sz="2600">
              <a:latin typeface="Times New Roman"/>
              <a:cs typeface="Times New Roman"/>
            </a:endParaRPr>
          </a:p>
          <a:p>
            <a:pPr marL="756285" marR="434340" lvl="1" indent="-287020">
              <a:lnSpc>
                <a:spcPct val="70000"/>
              </a:lnSpc>
              <a:spcBef>
                <a:spcPts val="780"/>
              </a:spcBef>
              <a:buFont typeface="Arial MT"/>
              <a:buChar char="–"/>
              <a:tabLst>
                <a:tab pos="756920" algn="l"/>
              </a:tabLst>
            </a:pPr>
            <a:r>
              <a:rPr sz="2600" spc="-5" dirty="0">
                <a:latin typeface="Times New Roman"/>
                <a:cs typeface="Times New Roman"/>
              </a:rPr>
              <a:t>terapötik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ilişki</a:t>
            </a:r>
            <a:r>
              <a:rPr sz="2600" spc="2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kurulması</a:t>
            </a:r>
            <a:r>
              <a:rPr sz="2600" spc="7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ve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gelişmesi</a:t>
            </a:r>
            <a:r>
              <a:rPr sz="2600" spc="5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için</a:t>
            </a:r>
            <a:r>
              <a:rPr sz="2600" spc="2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gereken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süre,</a:t>
            </a:r>
            <a:endParaRPr sz="2600">
              <a:latin typeface="Times New Roman"/>
              <a:cs typeface="Times New Roman"/>
            </a:endParaRPr>
          </a:p>
          <a:p>
            <a:pPr marL="755650" marR="5080" lvl="1" indent="-286385">
              <a:lnSpc>
                <a:spcPct val="70000"/>
              </a:lnSpc>
              <a:spcBef>
                <a:spcPts val="620"/>
              </a:spcBef>
              <a:buFont typeface="Arial MT"/>
              <a:buChar char="–"/>
              <a:tabLst>
                <a:tab pos="756920" algn="l"/>
              </a:tabLst>
            </a:pPr>
            <a:r>
              <a:rPr sz="2600" spc="-5" dirty="0">
                <a:latin typeface="Times New Roman"/>
                <a:cs typeface="Times New Roman"/>
              </a:rPr>
              <a:t>tedavi </a:t>
            </a:r>
            <a:r>
              <a:rPr sz="2600" spc="-20" dirty="0">
                <a:latin typeface="Times New Roman"/>
                <a:cs typeface="Times New Roman"/>
              </a:rPr>
              <a:t>uyumunu</a:t>
            </a:r>
            <a:r>
              <a:rPr sz="2600" spc="9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izleme</a:t>
            </a:r>
            <a:r>
              <a:rPr sz="2600" spc="4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ve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intihar</a:t>
            </a:r>
            <a:r>
              <a:rPr sz="2600" spc="2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riskini</a:t>
            </a:r>
            <a:r>
              <a:rPr sz="2600" spc="2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izlemek</a:t>
            </a:r>
            <a:r>
              <a:rPr sz="2600" spc="45" dirty="0">
                <a:latin typeface="Times New Roman"/>
                <a:cs typeface="Times New Roman"/>
              </a:rPr>
              <a:t> </a:t>
            </a:r>
            <a:r>
              <a:rPr sz="2600" spc="-45" dirty="0">
                <a:latin typeface="Times New Roman"/>
                <a:cs typeface="Times New Roman"/>
              </a:rPr>
              <a:t>veya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fark</a:t>
            </a:r>
            <a:r>
              <a:rPr sz="2600" spc="-5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etmek</a:t>
            </a:r>
            <a:r>
              <a:rPr sz="2600" spc="4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için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gereken</a:t>
            </a:r>
            <a:r>
              <a:rPr sz="2600" spc="20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süreye</a:t>
            </a:r>
            <a:r>
              <a:rPr sz="2600" spc="7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göre </a:t>
            </a:r>
            <a:r>
              <a:rPr sz="2600" spc="-15" dirty="0">
                <a:latin typeface="Times New Roman"/>
                <a:cs typeface="Times New Roman"/>
              </a:rPr>
              <a:t>belirlemelidir.</a:t>
            </a:r>
            <a:endParaRPr sz="2600">
              <a:latin typeface="Times New Roman"/>
              <a:cs typeface="Times New Roman"/>
            </a:endParaRPr>
          </a:p>
          <a:p>
            <a:pPr marL="356870" indent="-344805">
              <a:lnSpc>
                <a:spcPts val="2705"/>
              </a:lnSpc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000" spc="-5" dirty="0">
                <a:latin typeface="Times New Roman"/>
                <a:cs typeface="Times New Roman"/>
              </a:rPr>
              <a:t>Bu</a:t>
            </a:r>
            <a:r>
              <a:rPr sz="3000" spc="-2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hizmetlerin</a:t>
            </a:r>
            <a:r>
              <a:rPr sz="3000" spc="5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karşılanması</a:t>
            </a:r>
            <a:r>
              <a:rPr sz="3000" spc="2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birinci </a:t>
            </a:r>
            <a:r>
              <a:rPr sz="3000" spc="-10" dirty="0">
                <a:latin typeface="Times New Roman"/>
                <a:cs typeface="Times New Roman"/>
              </a:rPr>
              <a:t>basamakta</a:t>
            </a:r>
            <a:endParaRPr sz="3000">
              <a:latin typeface="Times New Roman"/>
              <a:cs typeface="Times New Roman"/>
            </a:endParaRPr>
          </a:p>
          <a:p>
            <a:pPr marL="356870">
              <a:lnSpc>
                <a:spcPts val="2520"/>
              </a:lnSpc>
            </a:pPr>
            <a:r>
              <a:rPr sz="3000" dirty="0">
                <a:latin typeface="Times New Roman"/>
                <a:cs typeface="Times New Roman"/>
              </a:rPr>
              <a:t>olası</a:t>
            </a:r>
            <a:r>
              <a:rPr sz="3000" spc="-3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değilse,</a:t>
            </a:r>
            <a:r>
              <a:rPr sz="3000" spc="-20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uzmanlaşmış</a:t>
            </a:r>
            <a:r>
              <a:rPr sz="3000" spc="65" dirty="0">
                <a:latin typeface="Times New Roman"/>
                <a:cs typeface="Times New Roman"/>
              </a:rPr>
              <a:t> </a:t>
            </a:r>
            <a:r>
              <a:rPr sz="3000" spc="5" dirty="0">
                <a:latin typeface="Times New Roman"/>
                <a:cs typeface="Times New Roman"/>
              </a:rPr>
              <a:t>ruh</a:t>
            </a:r>
            <a:r>
              <a:rPr sz="3000" spc="-2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sağlığı</a:t>
            </a:r>
            <a:endParaRPr sz="3000">
              <a:latin typeface="Times New Roman"/>
              <a:cs typeface="Times New Roman"/>
            </a:endParaRPr>
          </a:p>
          <a:p>
            <a:pPr marL="356870">
              <a:lnSpc>
                <a:spcPts val="3060"/>
              </a:lnSpc>
            </a:pPr>
            <a:r>
              <a:rPr sz="3000" spc="-5" dirty="0">
                <a:latin typeface="Times New Roman"/>
                <a:cs typeface="Times New Roman"/>
              </a:rPr>
              <a:t>hizmetlerine</a:t>
            </a:r>
            <a:r>
              <a:rPr sz="3000" spc="3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yönlendirme</a:t>
            </a:r>
            <a:r>
              <a:rPr sz="3000" spc="1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endikasyonu</a:t>
            </a:r>
            <a:r>
              <a:rPr sz="3000" spc="-40" dirty="0">
                <a:latin typeface="Times New Roman"/>
                <a:cs typeface="Times New Roman"/>
              </a:rPr>
              <a:t> </a:t>
            </a:r>
            <a:r>
              <a:rPr sz="3000" spc="-25" dirty="0">
                <a:latin typeface="Times New Roman"/>
                <a:cs typeface="Times New Roman"/>
              </a:rPr>
              <a:t>vardır.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1030" y="510349"/>
            <a:ext cx="7378700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40" dirty="0"/>
              <a:t>Tamamlayıcı</a:t>
            </a:r>
            <a:r>
              <a:rPr spc="75" dirty="0"/>
              <a:t> </a:t>
            </a:r>
            <a:r>
              <a:rPr spc="5" dirty="0"/>
              <a:t>ve</a:t>
            </a:r>
            <a:r>
              <a:rPr spc="-229" dirty="0"/>
              <a:t> </a:t>
            </a:r>
            <a:r>
              <a:rPr spc="-5" dirty="0"/>
              <a:t>Alternatif</a:t>
            </a:r>
            <a:r>
              <a:rPr spc="-75" dirty="0"/>
              <a:t> </a:t>
            </a:r>
            <a:r>
              <a:rPr spc="-35" dirty="0"/>
              <a:t>Tedaviler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26540"/>
            <a:ext cx="7817484" cy="4465955"/>
          </a:xfrm>
          <a:prstGeom prst="rect">
            <a:avLst/>
          </a:prstGeom>
        </p:spPr>
        <p:txBody>
          <a:bodyPr vert="horz" wrap="square" lIns="0" tIns="106680" rIns="0" bIns="0" rtlCol="0">
            <a:spAutoFit/>
          </a:bodyPr>
          <a:lstStyle/>
          <a:p>
            <a:pPr marL="356870" marR="137160" indent="-344805">
              <a:lnSpc>
                <a:spcPct val="80000"/>
              </a:lnSpc>
              <a:spcBef>
                <a:spcPts val="84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100" spc="-10" dirty="0">
                <a:latin typeface="Times New Roman"/>
                <a:cs typeface="Times New Roman"/>
              </a:rPr>
              <a:t>Bazı </a:t>
            </a:r>
            <a:r>
              <a:rPr sz="3100" spc="-15" dirty="0">
                <a:latin typeface="Times New Roman"/>
                <a:cs typeface="Times New Roman"/>
              </a:rPr>
              <a:t>çalışmalar</a:t>
            </a:r>
            <a:r>
              <a:rPr sz="3100" spc="80" dirty="0">
                <a:latin typeface="Times New Roman"/>
                <a:cs typeface="Times New Roman"/>
              </a:rPr>
              <a:t> </a:t>
            </a:r>
            <a:r>
              <a:rPr sz="3100" spc="-5" dirty="0">
                <a:latin typeface="Times New Roman"/>
                <a:cs typeface="Times New Roman"/>
              </a:rPr>
              <a:t>egzersiz</a:t>
            </a:r>
            <a:r>
              <a:rPr sz="3100" spc="30" dirty="0">
                <a:latin typeface="Times New Roman"/>
                <a:cs typeface="Times New Roman"/>
              </a:rPr>
              <a:t> </a:t>
            </a:r>
            <a:r>
              <a:rPr sz="3100" spc="-5" dirty="0">
                <a:latin typeface="Times New Roman"/>
                <a:cs typeface="Times New Roman"/>
              </a:rPr>
              <a:t>programlarının,</a:t>
            </a:r>
            <a:r>
              <a:rPr sz="3100" spc="25" dirty="0">
                <a:latin typeface="Times New Roman"/>
                <a:cs typeface="Times New Roman"/>
              </a:rPr>
              <a:t> </a:t>
            </a:r>
            <a:r>
              <a:rPr sz="3100" spc="-10" dirty="0">
                <a:latin typeface="Times New Roman"/>
                <a:cs typeface="Times New Roman"/>
              </a:rPr>
              <a:t>tek </a:t>
            </a:r>
            <a:r>
              <a:rPr sz="3100" spc="-5" dirty="0">
                <a:latin typeface="Times New Roman"/>
                <a:cs typeface="Times New Roman"/>
              </a:rPr>
              <a:t> başına</a:t>
            </a:r>
            <a:r>
              <a:rPr sz="3100" spc="-20" dirty="0">
                <a:latin typeface="Times New Roman"/>
                <a:cs typeface="Times New Roman"/>
              </a:rPr>
              <a:t> </a:t>
            </a:r>
            <a:r>
              <a:rPr sz="3100" spc="-5" dirty="0">
                <a:latin typeface="Times New Roman"/>
                <a:cs typeface="Times New Roman"/>
              </a:rPr>
              <a:t>ilaç</a:t>
            </a:r>
            <a:r>
              <a:rPr sz="3100" spc="-10" dirty="0">
                <a:latin typeface="Times New Roman"/>
                <a:cs typeface="Times New Roman"/>
              </a:rPr>
              <a:t> </a:t>
            </a:r>
            <a:r>
              <a:rPr sz="3100" spc="-5" dirty="0">
                <a:latin typeface="Times New Roman"/>
                <a:cs typeface="Times New Roman"/>
              </a:rPr>
              <a:t>tedavisine</a:t>
            </a:r>
            <a:r>
              <a:rPr sz="3100" spc="10" dirty="0">
                <a:latin typeface="Times New Roman"/>
                <a:cs typeface="Times New Roman"/>
              </a:rPr>
              <a:t> </a:t>
            </a:r>
            <a:r>
              <a:rPr sz="3100" spc="-5" dirty="0">
                <a:latin typeface="Times New Roman"/>
                <a:cs typeface="Times New Roman"/>
              </a:rPr>
              <a:t>kıyasla</a:t>
            </a:r>
            <a:r>
              <a:rPr sz="3100" spc="10" dirty="0">
                <a:latin typeface="Times New Roman"/>
                <a:cs typeface="Times New Roman"/>
              </a:rPr>
              <a:t> </a:t>
            </a:r>
            <a:r>
              <a:rPr sz="3100" spc="-10" dirty="0">
                <a:latin typeface="Times New Roman"/>
                <a:cs typeface="Times New Roman"/>
              </a:rPr>
              <a:t>olumlu</a:t>
            </a:r>
            <a:r>
              <a:rPr sz="3100" spc="25" dirty="0">
                <a:latin typeface="Times New Roman"/>
                <a:cs typeface="Times New Roman"/>
              </a:rPr>
              <a:t> </a:t>
            </a:r>
            <a:r>
              <a:rPr sz="3100" spc="-5" dirty="0">
                <a:latin typeface="Times New Roman"/>
                <a:cs typeface="Times New Roman"/>
              </a:rPr>
              <a:t>etkilerini </a:t>
            </a:r>
            <a:r>
              <a:rPr sz="3100" spc="-760" dirty="0">
                <a:latin typeface="Times New Roman"/>
                <a:cs typeface="Times New Roman"/>
              </a:rPr>
              <a:t> </a:t>
            </a:r>
            <a:r>
              <a:rPr sz="3100" spc="-20" dirty="0">
                <a:latin typeface="Times New Roman"/>
                <a:cs typeface="Times New Roman"/>
              </a:rPr>
              <a:t>göstermektedir.</a:t>
            </a:r>
            <a:endParaRPr sz="3100">
              <a:latin typeface="Times New Roman"/>
              <a:cs typeface="Times New Roman"/>
            </a:endParaRPr>
          </a:p>
          <a:p>
            <a:pPr marL="357505" marR="525145" indent="-345440">
              <a:lnSpc>
                <a:spcPct val="80000"/>
              </a:lnSpc>
              <a:spcBef>
                <a:spcPts val="74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100" spc="-5" dirty="0">
                <a:latin typeface="Times New Roman"/>
                <a:cs typeface="Times New Roman"/>
              </a:rPr>
              <a:t>Meditasyona</a:t>
            </a:r>
            <a:r>
              <a:rPr sz="3100" spc="-15" dirty="0">
                <a:latin typeface="Times New Roman"/>
                <a:cs typeface="Times New Roman"/>
              </a:rPr>
              <a:t> </a:t>
            </a:r>
            <a:r>
              <a:rPr sz="3100" spc="-10" dirty="0">
                <a:latin typeface="Times New Roman"/>
                <a:cs typeface="Times New Roman"/>
              </a:rPr>
              <a:t>dayalı</a:t>
            </a:r>
            <a:r>
              <a:rPr sz="3100" spc="20" dirty="0">
                <a:latin typeface="Times New Roman"/>
                <a:cs typeface="Times New Roman"/>
              </a:rPr>
              <a:t> </a:t>
            </a:r>
            <a:r>
              <a:rPr sz="3100" spc="-5" dirty="0">
                <a:latin typeface="Times New Roman"/>
                <a:cs typeface="Times New Roman"/>
              </a:rPr>
              <a:t>bilişsel</a:t>
            </a:r>
            <a:r>
              <a:rPr sz="3100" spc="20" dirty="0">
                <a:latin typeface="Times New Roman"/>
                <a:cs typeface="Times New Roman"/>
              </a:rPr>
              <a:t> </a:t>
            </a:r>
            <a:r>
              <a:rPr sz="3100" spc="-5" dirty="0">
                <a:latin typeface="Times New Roman"/>
                <a:cs typeface="Times New Roman"/>
              </a:rPr>
              <a:t>terapinin</a:t>
            </a:r>
            <a:r>
              <a:rPr sz="3100" spc="5" dirty="0">
                <a:latin typeface="Times New Roman"/>
                <a:cs typeface="Times New Roman"/>
              </a:rPr>
              <a:t> </a:t>
            </a:r>
            <a:r>
              <a:rPr sz="3100" dirty="0">
                <a:latin typeface="Times New Roman"/>
                <a:cs typeface="Times New Roman"/>
              </a:rPr>
              <a:t>de </a:t>
            </a:r>
            <a:r>
              <a:rPr sz="3100" spc="5" dirty="0">
                <a:latin typeface="Times New Roman"/>
                <a:cs typeface="Times New Roman"/>
              </a:rPr>
              <a:t> </a:t>
            </a:r>
            <a:r>
              <a:rPr sz="3100" spc="-5" dirty="0">
                <a:latin typeface="Times New Roman"/>
                <a:cs typeface="Times New Roman"/>
              </a:rPr>
              <a:t>tedavide</a:t>
            </a:r>
            <a:r>
              <a:rPr sz="3100" spc="-40" dirty="0">
                <a:latin typeface="Times New Roman"/>
                <a:cs typeface="Times New Roman"/>
              </a:rPr>
              <a:t> </a:t>
            </a:r>
            <a:r>
              <a:rPr sz="3100" spc="-5" dirty="0">
                <a:latin typeface="Times New Roman"/>
                <a:cs typeface="Times New Roman"/>
              </a:rPr>
              <a:t>etkin</a:t>
            </a:r>
            <a:r>
              <a:rPr sz="3100" spc="-20" dirty="0">
                <a:latin typeface="Times New Roman"/>
                <a:cs typeface="Times New Roman"/>
              </a:rPr>
              <a:t> </a:t>
            </a:r>
            <a:r>
              <a:rPr sz="3100" dirty="0">
                <a:latin typeface="Times New Roman"/>
                <a:cs typeface="Times New Roman"/>
              </a:rPr>
              <a:t>olduğu</a:t>
            </a:r>
            <a:r>
              <a:rPr sz="3100" spc="-20" dirty="0">
                <a:latin typeface="Times New Roman"/>
                <a:cs typeface="Times New Roman"/>
              </a:rPr>
              <a:t> </a:t>
            </a:r>
            <a:r>
              <a:rPr sz="3100" dirty="0">
                <a:latin typeface="Times New Roman"/>
                <a:cs typeface="Times New Roman"/>
              </a:rPr>
              <a:t>ve</a:t>
            </a:r>
            <a:r>
              <a:rPr sz="3100" spc="-10" dirty="0">
                <a:latin typeface="Times New Roman"/>
                <a:cs typeface="Times New Roman"/>
              </a:rPr>
              <a:t> </a:t>
            </a:r>
            <a:r>
              <a:rPr sz="3100" spc="-20" dirty="0">
                <a:latin typeface="Times New Roman"/>
                <a:cs typeface="Times New Roman"/>
              </a:rPr>
              <a:t>major</a:t>
            </a:r>
            <a:r>
              <a:rPr sz="3100" spc="85" dirty="0">
                <a:latin typeface="Times New Roman"/>
                <a:cs typeface="Times New Roman"/>
              </a:rPr>
              <a:t> </a:t>
            </a:r>
            <a:r>
              <a:rPr sz="3100" spc="-5" dirty="0">
                <a:latin typeface="Times New Roman"/>
                <a:cs typeface="Times New Roman"/>
              </a:rPr>
              <a:t>depresif </a:t>
            </a:r>
            <a:r>
              <a:rPr sz="3100" dirty="0">
                <a:latin typeface="Times New Roman"/>
                <a:cs typeface="Times New Roman"/>
              </a:rPr>
              <a:t> bozukluğun</a:t>
            </a:r>
            <a:r>
              <a:rPr sz="3100" spc="-90" dirty="0">
                <a:latin typeface="Times New Roman"/>
                <a:cs typeface="Times New Roman"/>
              </a:rPr>
              <a:t> </a:t>
            </a:r>
            <a:r>
              <a:rPr sz="3100" dirty="0">
                <a:latin typeface="Times New Roman"/>
                <a:cs typeface="Times New Roman"/>
              </a:rPr>
              <a:t>nüksünü</a:t>
            </a:r>
            <a:r>
              <a:rPr sz="3100" spc="-15" dirty="0">
                <a:latin typeface="Times New Roman"/>
                <a:cs typeface="Times New Roman"/>
              </a:rPr>
              <a:t> </a:t>
            </a:r>
            <a:r>
              <a:rPr sz="3100" spc="-5" dirty="0">
                <a:latin typeface="Times New Roman"/>
                <a:cs typeface="Times New Roman"/>
              </a:rPr>
              <a:t>azalttığı</a:t>
            </a:r>
            <a:r>
              <a:rPr sz="3100" spc="5" dirty="0">
                <a:latin typeface="Times New Roman"/>
                <a:cs typeface="Times New Roman"/>
              </a:rPr>
              <a:t> </a:t>
            </a:r>
            <a:r>
              <a:rPr sz="3100" spc="-20" dirty="0">
                <a:latin typeface="Times New Roman"/>
                <a:cs typeface="Times New Roman"/>
              </a:rPr>
              <a:t>gösterilmiştir.</a:t>
            </a:r>
            <a:endParaRPr sz="3100">
              <a:latin typeface="Times New Roman"/>
              <a:cs typeface="Times New Roman"/>
            </a:endParaRPr>
          </a:p>
          <a:p>
            <a:pPr marL="356870" marR="5080" indent="-344805">
              <a:lnSpc>
                <a:spcPct val="80000"/>
              </a:lnSpc>
              <a:spcBef>
                <a:spcPts val="74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100" spc="-5" dirty="0">
                <a:latin typeface="Times New Roman"/>
                <a:cs typeface="Times New Roman"/>
              </a:rPr>
              <a:t>Akran</a:t>
            </a:r>
            <a:r>
              <a:rPr sz="3100" spc="-15" dirty="0">
                <a:latin typeface="Times New Roman"/>
                <a:cs typeface="Times New Roman"/>
              </a:rPr>
              <a:t> </a:t>
            </a:r>
            <a:r>
              <a:rPr sz="3100" spc="-5" dirty="0">
                <a:latin typeface="Times New Roman"/>
                <a:cs typeface="Times New Roman"/>
              </a:rPr>
              <a:t>desteği,</a:t>
            </a:r>
            <a:r>
              <a:rPr sz="3100" spc="20" dirty="0">
                <a:latin typeface="Times New Roman"/>
                <a:cs typeface="Times New Roman"/>
              </a:rPr>
              <a:t> </a:t>
            </a:r>
            <a:r>
              <a:rPr sz="3100" spc="-10" dirty="0">
                <a:latin typeface="Times New Roman"/>
                <a:cs typeface="Times New Roman"/>
              </a:rPr>
              <a:t>egzersiz,</a:t>
            </a:r>
            <a:r>
              <a:rPr sz="3100" spc="45" dirty="0">
                <a:latin typeface="Times New Roman"/>
                <a:cs typeface="Times New Roman"/>
              </a:rPr>
              <a:t> </a:t>
            </a:r>
            <a:r>
              <a:rPr sz="3100" spc="-10" dirty="0">
                <a:latin typeface="Times New Roman"/>
                <a:cs typeface="Times New Roman"/>
              </a:rPr>
              <a:t>iyi</a:t>
            </a:r>
            <a:r>
              <a:rPr sz="3100" spc="30" dirty="0">
                <a:latin typeface="Times New Roman"/>
                <a:cs typeface="Times New Roman"/>
              </a:rPr>
              <a:t> </a:t>
            </a:r>
            <a:r>
              <a:rPr sz="3100" spc="-15" dirty="0">
                <a:latin typeface="Times New Roman"/>
                <a:cs typeface="Times New Roman"/>
              </a:rPr>
              <a:t>beslenme,</a:t>
            </a:r>
            <a:r>
              <a:rPr sz="3100" spc="65" dirty="0">
                <a:latin typeface="Times New Roman"/>
                <a:cs typeface="Times New Roman"/>
              </a:rPr>
              <a:t> </a:t>
            </a:r>
            <a:r>
              <a:rPr sz="3100" spc="-15" dirty="0">
                <a:latin typeface="Times New Roman"/>
                <a:cs typeface="Times New Roman"/>
              </a:rPr>
              <a:t>gevşeme </a:t>
            </a:r>
            <a:r>
              <a:rPr sz="3100" spc="-760" dirty="0">
                <a:latin typeface="Times New Roman"/>
                <a:cs typeface="Times New Roman"/>
              </a:rPr>
              <a:t> </a:t>
            </a:r>
            <a:r>
              <a:rPr sz="3100" spc="-10" dirty="0">
                <a:latin typeface="Times New Roman"/>
                <a:cs typeface="Times New Roman"/>
              </a:rPr>
              <a:t>uygulamaları,</a:t>
            </a:r>
            <a:r>
              <a:rPr sz="3100" spc="30" dirty="0">
                <a:latin typeface="Times New Roman"/>
                <a:cs typeface="Times New Roman"/>
              </a:rPr>
              <a:t> </a:t>
            </a:r>
            <a:r>
              <a:rPr sz="3100" spc="-5" dirty="0">
                <a:latin typeface="Times New Roman"/>
                <a:cs typeface="Times New Roman"/>
              </a:rPr>
              <a:t>keyif</a:t>
            </a:r>
            <a:r>
              <a:rPr sz="3100" spc="15" dirty="0">
                <a:latin typeface="Times New Roman"/>
                <a:cs typeface="Times New Roman"/>
              </a:rPr>
              <a:t> </a:t>
            </a:r>
            <a:r>
              <a:rPr sz="3100" spc="-5" dirty="0">
                <a:latin typeface="Times New Roman"/>
                <a:cs typeface="Times New Roman"/>
              </a:rPr>
              <a:t>alınan</a:t>
            </a:r>
            <a:r>
              <a:rPr sz="3100" spc="5" dirty="0">
                <a:latin typeface="Times New Roman"/>
                <a:cs typeface="Times New Roman"/>
              </a:rPr>
              <a:t> </a:t>
            </a:r>
            <a:r>
              <a:rPr sz="3100" spc="-5" dirty="0">
                <a:latin typeface="Times New Roman"/>
                <a:cs typeface="Times New Roman"/>
              </a:rPr>
              <a:t>aktivitelere</a:t>
            </a:r>
            <a:r>
              <a:rPr sz="3100" spc="10" dirty="0">
                <a:latin typeface="Times New Roman"/>
                <a:cs typeface="Times New Roman"/>
              </a:rPr>
              <a:t> </a:t>
            </a:r>
            <a:r>
              <a:rPr sz="3100" spc="-25" dirty="0">
                <a:latin typeface="Times New Roman"/>
                <a:cs typeface="Times New Roman"/>
              </a:rPr>
              <a:t>zaman </a:t>
            </a:r>
            <a:r>
              <a:rPr sz="3100" spc="-20" dirty="0">
                <a:latin typeface="Times New Roman"/>
                <a:cs typeface="Times New Roman"/>
              </a:rPr>
              <a:t> ayırma,</a:t>
            </a:r>
            <a:r>
              <a:rPr sz="3100" spc="55" dirty="0">
                <a:latin typeface="Times New Roman"/>
                <a:cs typeface="Times New Roman"/>
              </a:rPr>
              <a:t> </a:t>
            </a:r>
            <a:r>
              <a:rPr sz="3100" spc="-5" dirty="0">
                <a:latin typeface="Times New Roman"/>
                <a:cs typeface="Times New Roman"/>
              </a:rPr>
              <a:t>ulaşılabilir</a:t>
            </a:r>
            <a:r>
              <a:rPr sz="3100" spc="20" dirty="0">
                <a:latin typeface="Times New Roman"/>
                <a:cs typeface="Times New Roman"/>
              </a:rPr>
              <a:t> </a:t>
            </a:r>
            <a:r>
              <a:rPr sz="3100" dirty="0">
                <a:latin typeface="Times New Roman"/>
                <a:cs typeface="Times New Roman"/>
              </a:rPr>
              <a:t>küçük</a:t>
            </a:r>
            <a:r>
              <a:rPr sz="3100" spc="-15" dirty="0">
                <a:latin typeface="Times New Roman"/>
                <a:cs typeface="Times New Roman"/>
              </a:rPr>
              <a:t> </a:t>
            </a:r>
            <a:r>
              <a:rPr sz="3100" spc="-10" dirty="0">
                <a:latin typeface="Times New Roman"/>
                <a:cs typeface="Times New Roman"/>
              </a:rPr>
              <a:t>hedefler</a:t>
            </a:r>
            <a:r>
              <a:rPr sz="3100" spc="40" dirty="0">
                <a:latin typeface="Times New Roman"/>
                <a:cs typeface="Times New Roman"/>
              </a:rPr>
              <a:t> </a:t>
            </a:r>
            <a:r>
              <a:rPr sz="3100" spc="-10" dirty="0">
                <a:latin typeface="Times New Roman"/>
                <a:cs typeface="Times New Roman"/>
              </a:rPr>
              <a:t>belirleme </a:t>
            </a:r>
            <a:r>
              <a:rPr sz="3100" spc="-5" dirty="0">
                <a:latin typeface="Times New Roman"/>
                <a:cs typeface="Times New Roman"/>
              </a:rPr>
              <a:t> </a:t>
            </a:r>
            <a:r>
              <a:rPr sz="3100" dirty="0">
                <a:latin typeface="Times New Roman"/>
                <a:cs typeface="Times New Roman"/>
              </a:rPr>
              <a:t>gibi</a:t>
            </a:r>
            <a:r>
              <a:rPr sz="3100" spc="-55" dirty="0">
                <a:latin typeface="Times New Roman"/>
                <a:cs typeface="Times New Roman"/>
              </a:rPr>
              <a:t> </a:t>
            </a:r>
            <a:r>
              <a:rPr sz="3100" spc="-5" dirty="0">
                <a:latin typeface="Times New Roman"/>
                <a:cs typeface="Times New Roman"/>
              </a:rPr>
              <a:t>başa</a:t>
            </a:r>
            <a:r>
              <a:rPr sz="3100" dirty="0">
                <a:latin typeface="Times New Roman"/>
                <a:cs typeface="Times New Roman"/>
              </a:rPr>
              <a:t> </a:t>
            </a:r>
            <a:r>
              <a:rPr sz="3100" spc="-15" dirty="0">
                <a:latin typeface="Times New Roman"/>
                <a:cs typeface="Times New Roman"/>
              </a:rPr>
              <a:t>çıkma</a:t>
            </a:r>
            <a:r>
              <a:rPr sz="3100" spc="55" dirty="0">
                <a:latin typeface="Times New Roman"/>
                <a:cs typeface="Times New Roman"/>
              </a:rPr>
              <a:t> </a:t>
            </a:r>
            <a:r>
              <a:rPr sz="3100" dirty="0">
                <a:latin typeface="Times New Roman"/>
                <a:cs typeface="Times New Roman"/>
              </a:rPr>
              <a:t>ve</a:t>
            </a:r>
            <a:r>
              <a:rPr sz="3100" spc="-15" dirty="0">
                <a:latin typeface="Times New Roman"/>
                <a:cs typeface="Times New Roman"/>
              </a:rPr>
              <a:t> </a:t>
            </a:r>
            <a:r>
              <a:rPr sz="3100" spc="-5" dirty="0">
                <a:latin typeface="Times New Roman"/>
                <a:cs typeface="Times New Roman"/>
              </a:rPr>
              <a:t>yönetim</a:t>
            </a:r>
            <a:r>
              <a:rPr sz="3100" spc="10" dirty="0">
                <a:latin typeface="Times New Roman"/>
                <a:cs typeface="Times New Roman"/>
              </a:rPr>
              <a:t> </a:t>
            </a:r>
            <a:r>
              <a:rPr sz="3100" spc="-10" dirty="0">
                <a:latin typeface="Times New Roman"/>
                <a:cs typeface="Times New Roman"/>
              </a:rPr>
              <a:t>stratejileri</a:t>
            </a:r>
            <a:r>
              <a:rPr sz="3100" spc="70" dirty="0">
                <a:latin typeface="Times New Roman"/>
                <a:cs typeface="Times New Roman"/>
              </a:rPr>
              <a:t> </a:t>
            </a:r>
            <a:r>
              <a:rPr sz="3100" dirty="0">
                <a:latin typeface="Times New Roman"/>
                <a:cs typeface="Times New Roman"/>
              </a:rPr>
              <a:t>de </a:t>
            </a:r>
            <a:r>
              <a:rPr sz="3100" spc="5" dirty="0">
                <a:latin typeface="Times New Roman"/>
                <a:cs typeface="Times New Roman"/>
              </a:rPr>
              <a:t> </a:t>
            </a:r>
            <a:r>
              <a:rPr sz="3100" spc="-15" dirty="0">
                <a:latin typeface="Times New Roman"/>
                <a:cs typeface="Times New Roman"/>
              </a:rPr>
              <a:t>yardımcı</a:t>
            </a:r>
            <a:r>
              <a:rPr sz="3100" spc="60" dirty="0">
                <a:latin typeface="Times New Roman"/>
                <a:cs typeface="Times New Roman"/>
              </a:rPr>
              <a:t> </a:t>
            </a:r>
            <a:r>
              <a:rPr sz="3100" spc="-25" dirty="0">
                <a:latin typeface="Times New Roman"/>
                <a:cs typeface="Times New Roman"/>
              </a:rPr>
              <a:t>olmaktadır.</a:t>
            </a:r>
            <a:endParaRPr sz="3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00654" y="479869"/>
            <a:ext cx="3745865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00" spc="-10" dirty="0"/>
              <a:t>Kombine</a:t>
            </a:r>
            <a:r>
              <a:rPr sz="4400" spc="-140" dirty="0"/>
              <a:t> </a:t>
            </a:r>
            <a:r>
              <a:rPr sz="4400" spc="-55" dirty="0"/>
              <a:t>Tedavi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35683"/>
            <a:ext cx="8069580" cy="4464685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356870" marR="5080" indent="-344805">
              <a:lnSpc>
                <a:spcPct val="80000"/>
              </a:lnSpc>
              <a:spcBef>
                <a:spcPts val="78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800" spc="5" dirty="0">
                <a:latin typeface="Times New Roman"/>
                <a:cs typeface="Times New Roman"/>
              </a:rPr>
              <a:t>Orta-ciddi</a:t>
            </a:r>
            <a:r>
              <a:rPr sz="2800" spc="-12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depresyonda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ilaç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tedavisinin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yanı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sıra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Times New Roman"/>
                <a:cs typeface="Times New Roman"/>
              </a:rPr>
              <a:t>etkin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psikoterapi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de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önerilmektedir.</a:t>
            </a:r>
            <a:endParaRPr sz="2800">
              <a:latin typeface="Times New Roman"/>
              <a:cs typeface="Times New Roman"/>
            </a:endParaRPr>
          </a:p>
          <a:p>
            <a:pPr marL="356235" marR="772160" indent="-344170">
              <a:lnSpc>
                <a:spcPct val="80000"/>
              </a:lnSpc>
              <a:spcBef>
                <a:spcPts val="67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800" spc="-5" dirty="0">
                <a:latin typeface="Times New Roman"/>
                <a:cs typeface="Times New Roman"/>
              </a:rPr>
              <a:t>Uygun </a:t>
            </a:r>
            <a:r>
              <a:rPr sz="2800" spc="5" dirty="0">
                <a:latin typeface="Times New Roman"/>
                <a:cs typeface="Times New Roman"/>
              </a:rPr>
              <a:t>tedavi </a:t>
            </a:r>
            <a:r>
              <a:rPr sz="2800" dirty="0">
                <a:latin typeface="Times New Roman"/>
                <a:cs typeface="Times New Roman"/>
              </a:rPr>
              <a:t>yaklaşımına </a:t>
            </a:r>
            <a:r>
              <a:rPr sz="2800" spc="5" dirty="0">
                <a:latin typeface="Times New Roman"/>
                <a:cs typeface="Times New Roman"/>
              </a:rPr>
              <a:t>karşın </a:t>
            </a:r>
            <a:r>
              <a:rPr sz="2800" dirty="0">
                <a:latin typeface="Times New Roman"/>
                <a:cs typeface="Times New Roman"/>
              </a:rPr>
              <a:t>yeterli yanıt 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alınamamış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Times New Roman"/>
                <a:cs typeface="Times New Roman"/>
              </a:rPr>
              <a:t>kişiler</a:t>
            </a:r>
            <a:r>
              <a:rPr sz="2800" spc="-11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de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kombinasyon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tedavisinden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yarar</a:t>
            </a:r>
            <a:r>
              <a:rPr sz="2800" spc="-10" dirty="0">
                <a:latin typeface="Times New Roman"/>
                <a:cs typeface="Times New Roman"/>
              </a:rPr>
              <a:t> görebilirler.</a:t>
            </a:r>
            <a:endParaRPr sz="2800">
              <a:latin typeface="Times New Roman"/>
              <a:cs typeface="Times New Roman"/>
            </a:endParaRPr>
          </a:p>
          <a:p>
            <a:pPr marL="356235" marR="500380" indent="-344170">
              <a:lnSpc>
                <a:spcPct val="80000"/>
              </a:lnSpc>
              <a:spcBef>
                <a:spcPts val="67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800" dirty="0">
                <a:latin typeface="Times New Roman"/>
                <a:cs typeface="Times New Roman"/>
              </a:rPr>
              <a:t>Pek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çok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çalışma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farmakoterapiye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ek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olarak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verilen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kombinasyon </a:t>
            </a:r>
            <a:r>
              <a:rPr sz="2800" spc="5" dirty="0">
                <a:latin typeface="Times New Roman"/>
                <a:cs typeface="Times New Roman"/>
              </a:rPr>
              <a:t>tedavisinin </a:t>
            </a:r>
            <a:r>
              <a:rPr sz="2800" spc="10" dirty="0">
                <a:latin typeface="Times New Roman"/>
                <a:cs typeface="Times New Roman"/>
              </a:rPr>
              <a:t>nüksü </a:t>
            </a:r>
            <a:r>
              <a:rPr sz="2800" dirty="0">
                <a:latin typeface="Times New Roman"/>
                <a:cs typeface="Times New Roman"/>
              </a:rPr>
              <a:t>azalttığını 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desteklemektedir.</a:t>
            </a:r>
            <a:endParaRPr sz="2800">
              <a:latin typeface="Times New Roman"/>
              <a:cs typeface="Times New Roman"/>
            </a:endParaRPr>
          </a:p>
          <a:p>
            <a:pPr marL="356235" marR="31115" indent="-344170">
              <a:lnSpc>
                <a:spcPct val="80000"/>
              </a:lnSpc>
              <a:spcBef>
                <a:spcPts val="67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800" spc="5" dirty="0">
                <a:latin typeface="Times New Roman"/>
                <a:cs typeface="Times New Roman"/>
              </a:rPr>
              <a:t>Değişik </a:t>
            </a:r>
            <a:r>
              <a:rPr sz="2800" dirty="0">
                <a:latin typeface="Times New Roman"/>
                <a:cs typeface="Times New Roman"/>
              </a:rPr>
              <a:t>formlarda uygulanan psikoterapiye </a:t>
            </a:r>
            <a:r>
              <a:rPr sz="2800" spc="10" dirty="0">
                <a:latin typeface="Times New Roman"/>
                <a:cs typeface="Times New Roman"/>
              </a:rPr>
              <a:t>dahil 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olmanın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diğer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tedavilerin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etkinliğini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artırdığı,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yeniden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ortaya </a:t>
            </a:r>
            <a:r>
              <a:rPr sz="2800" spc="-5" dirty="0">
                <a:latin typeface="Times New Roman"/>
                <a:cs typeface="Times New Roman"/>
              </a:rPr>
              <a:t>çıkma </a:t>
            </a:r>
            <a:r>
              <a:rPr sz="2800" spc="5" dirty="0">
                <a:latin typeface="Times New Roman"/>
                <a:cs typeface="Times New Roman"/>
              </a:rPr>
              <a:t>hızını azalttığı, işlevsel </a:t>
            </a:r>
            <a:r>
              <a:rPr sz="2800" spc="-10" dirty="0">
                <a:latin typeface="Times New Roman"/>
                <a:cs typeface="Times New Roman"/>
              </a:rPr>
              <a:t>iyileşmeyi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hızlandırdığı</a:t>
            </a:r>
            <a:r>
              <a:rPr sz="2800" spc="-114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gösterilmiştir.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48670" y="479869"/>
            <a:ext cx="7048500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00" spc="-5" dirty="0"/>
              <a:t>Elektrokonvulzif</a:t>
            </a:r>
            <a:r>
              <a:rPr sz="4400" spc="-145" dirty="0"/>
              <a:t> </a:t>
            </a:r>
            <a:r>
              <a:rPr sz="4400" spc="-55" dirty="0"/>
              <a:t>Tedavi</a:t>
            </a:r>
            <a:r>
              <a:rPr sz="4400" spc="10" dirty="0"/>
              <a:t> </a:t>
            </a:r>
            <a:r>
              <a:rPr sz="4400" spc="-10" dirty="0"/>
              <a:t>(EKT)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50777"/>
            <a:ext cx="7489825" cy="3663950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39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400" spc="-5" dirty="0">
                <a:latin typeface="Times New Roman"/>
                <a:cs typeface="Times New Roman"/>
              </a:rPr>
              <a:t>En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etkili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tedavi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yöntemidir.</a:t>
            </a:r>
            <a:endParaRPr sz="240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spcBef>
                <a:spcPts val="229"/>
              </a:spcBef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000" spc="-5" dirty="0">
                <a:latin typeface="Times New Roman"/>
                <a:cs typeface="Times New Roman"/>
              </a:rPr>
              <a:t>Başarı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oranı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%90</a:t>
            </a:r>
            <a:endParaRPr sz="2000">
              <a:latin typeface="Times New Roman"/>
              <a:cs typeface="Times New Roman"/>
            </a:endParaRPr>
          </a:p>
          <a:p>
            <a:pPr marL="756285" lvl="1" indent="-287020">
              <a:lnSpc>
                <a:spcPts val="2280"/>
              </a:lnSpc>
              <a:spcBef>
                <a:spcPts val="240"/>
              </a:spcBef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000" spc="-10" dirty="0">
                <a:latin typeface="Times New Roman"/>
                <a:cs typeface="Times New Roman"/>
              </a:rPr>
              <a:t>Antidepresanlara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yanıt</a:t>
            </a:r>
            <a:r>
              <a:rPr sz="2000" spc="6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vermeyen,</a:t>
            </a:r>
            <a:r>
              <a:rPr sz="2000" spc="12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yemeyen</a:t>
            </a:r>
            <a:r>
              <a:rPr sz="2000" spc="10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ve</a:t>
            </a:r>
            <a:r>
              <a:rPr sz="2000" spc="4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iç̧meyen</a:t>
            </a:r>
            <a:r>
              <a:rPr sz="2000" spc="7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hastalarda</a:t>
            </a:r>
            <a:endParaRPr sz="2000">
              <a:latin typeface="Times New Roman"/>
              <a:cs typeface="Times New Roman"/>
            </a:endParaRPr>
          </a:p>
          <a:p>
            <a:pPr marL="756285">
              <a:lnSpc>
                <a:spcPts val="2280"/>
              </a:lnSpc>
            </a:pPr>
            <a:r>
              <a:rPr sz="2000" spc="-30" dirty="0">
                <a:latin typeface="Times New Roman"/>
                <a:cs typeface="Times New Roman"/>
              </a:rPr>
              <a:t>uygulanır.</a:t>
            </a:r>
            <a:endParaRPr sz="20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29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400" spc="-10" dirty="0">
                <a:latin typeface="Times New Roman"/>
                <a:cs typeface="Times New Roman"/>
              </a:rPr>
              <a:t>EKT’de;</a:t>
            </a:r>
            <a:endParaRPr sz="240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spcBef>
                <a:spcPts val="234"/>
              </a:spcBef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000" spc="-10" dirty="0">
                <a:latin typeface="Times New Roman"/>
                <a:cs typeface="Times New Roman"/>
              </a:rPr>
              <a:t>Hasta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kısa</a:t>
            </a:r>
            <a:r>
              <a:rPr sz="2000" spc="3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etkili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anesteziklerle</a:t>
            </a:r>
            <a:r>
              <a:rPr sz="2000" spc="30" dirty="0">
                <a:latin typeface="Times New Roman"/>
                <a:cs typeface="Times New Roman"/>
              </a:rPr>
              <a:t> </a:t>
            </a:r>
            <a:r>
              <a:rPr sz="2000" spc="-30" dirty="0">
                <a:latin typeface="Times New Roman"/>
                <a:cs typeface="Times New Roman"/>
              </a:rPr>
              <a:t>uyutulur.</a:t>
            </a:r>
            <a:endParaRPr sz="200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spcBef>
                <a:spcPts val="240"/>
              </a:spcBef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000" spc="-15" dirty="0">
                <a:latin typeface="Times New Roman"/>
                <a:cs typeface="Times New Roman"/>
              </a:rPr>
              <a:t>Süksinil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kolin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verilir.</a:t>
            </a:r>
            <a:endParaRPr sz="2000">
              <a:latin typeface="Times New Roman"/>
              <a:cs typeface="Times New Roman"/>
            </a:endParaRPr>
          </a:p>
          <a:p>
            <a:pPr marL="755650" marR="220979" lvl="1" indent="-286385">
              <a:lnSpc>
                <a:spcPts val="2160"/>
              </a:lnSpc>
              <a:spcBef>
                <a:spcPts val="509"/>
              </a:spcBef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000" spc="-10" dirty="0">
                <a:latin typeface="Times New Roman"/>
                <a:cs typeface="Times New Roman"/>
              </a:rPr>
              <a:t>Ardından </a:t>
            </a:r>
            <a:r>
              <a:rPr sz="2000" spc="-5" dirty="0">
                <a:latin typeface="Times New Roman"/>
                <a:cs typeface="Times New Roman"/>
              </a:rPr>
              <a:t>2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elektrot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ile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hastaya</a:t>
            </a:r>
            <a:r>
              <a:rPr sz="2000" spc="6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elektrik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akımı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verilerek 15-45 </a:t>
            </a:r>
            <a:r>
              <a:rPr sz="2000" spc="-15" dirty="0">
                <a:latin typeface="Times New Roman"/>
                <a:cs typeface="Times New Roman"/>
              </a:rPr>
              <a:t>sn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süreyle</a:t>
            </a:r>
            <a:r>
              <a:rPr sz="2000" spc="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jeneralize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tonik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klonik</a:t>
            </a:r>
            <a:r>
              <a:rPr sz="2000" spc="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nöbet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geçirmesi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sağlanır.</a:t>
            </a:r>
            <a:endParaRPr sz="2000">
              <a:latin typeface="Times New Roman"/>
              <a:cs typeface="Times New Roman"/>
            </a:endParaRPr>
          </a:p>
          <a:p>
            <a:pPr marL="756285" marR="386715" lvl="1" indent="-287020">
              <a:lnSpc>
                <a:spcPts val="2160"/>
              </a:lnSpc>
              <a:spcBef>
                <a:spcPts val="480"/>
              </a:spcBef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000" spc="-10" dirty="0">
                <a:latin typeface="Times New Roman"/>
                <a:cs typeface="Times New Roman"/>
              </a:rPr>
              <a:t>Sonrasında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bellek</a:t>
            </a:r>
            <a:r>
              <a:rPr sz="2000" spc="-10" dirty="0">
                <a:latin typeface="Times New Roman"/>
                <a:cs typeface="Times New Roman"/>
              </a:rPr>
              <a:t> bozukluğu,</a:t>
            </a:r>
            <a:r>
              <a:rPr sz="2000" spc="6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kas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ağrıları,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postiktal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konfüzyon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görülebilir.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37390" y="479869"/>
            <a:ext cx="4670425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00" spc="-5" dirty="0"/>
              <a:t>Sevk</a:t>
            </a:r>
            <a:r>
              <a:rPr sz="4400" spc="-100" dirty="0"/>
              <a:t> </a:t>
            </a:r>
            <a:r>
              <a:rPr sz="4400" dirty="0"/>
              <a:t>Endikasyonları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489963"/>
            <a:ext cx="7971155" cy="4525010"/>
          </a:xfrm>
          <a:prstGeom prst="rect">
            <a:avLst/>
          </a:prstGeom>
        </p:spPr>
        <p:txBody>
          <a:bodyPr vert="horz" wrap="square" lIns="0" tIns="137795" rIns="0" bIns="0" rtlCol="0">
            <a:spAutoFit/>
          </a:bodyPr>
          <a:lstStyle/>
          <a:p>
            <a:pPr marL="357505" marR="5080" indent="-345440">
              <a:lnSpc>
                <a:spcPct val="80000"/>
              </a:lnSpc>
              <a:spcBef>
                <a:spcPts val="1085"/>
              </a:spcBef>
              <a:buFont typeface="Arial MT"/>
              <a:buChar char="•"/>
              <a:tabLst>
                <a:tab pos="357505" algn="l"/>
                <a:tab pos="3868420" algn="l"/>
              </a:tabLst>
            </a:pPr>
            <a:r>
              <a:rPr sz="4100" spc="5" dirty="0">
                <a:latin typeface="Times New Roman"/>
                <a:cs typeface="Times New Roman"/>
              </a:rPr>
              <a:t>Klinik</a:t>
            </a:r>
            <a:r>
              <a:rPr sz="4100" spc="-80" dirty="0">
                <a:latin typeface="Times New Roman"/>
                <a:cs typeface="Times New Roman"/>
              </a:rPr>
              <a:t> </a:t>
            </a:r>
            <a:r>
              <a:rPr sz="4100" spc="5" dirty="0">
                <a:latin typeface="Times New Roman"/>
                <a:cs typeface="Times New Roman"/>
              </a:rPr>
              <a:t>belirtiler	</a:t>
            </a:r>
            <a:r>
              <a:rPr sz="4100" spc="10" dirty="0">
                <a:latin typeface="Times New Roman"/>
                <a:cs typeface="Times New Roman"/>
              </a:rPr>
              <a:t>psikotik</a:t>
            </a:r>
            <a:r>
              <a:rPr sz="4100" spc="-170" dirty="0">
                <a:latin typeface="Times New Roman"/>
                <a:cs typeface="Times New Roman"/>
              </a:rPr>
              <a:t> </a:t>
            </a:r>
            <a:r>
              <a:rPr sz="4100" spc="5" dirty="0">
                <a:latin typeface="Times New Roman"/>
                <a:cs typeface="Times New Roman"/>
              </a:rPr>
              <a:t>depresyon, </a:t>
            </a:r>
            <a:r>
              <a:rPr sz="4100" spc="-1010" dirty="0">
                <a:latin typeface="Times New Roman"/>
                <a:cs typeface="Times New Roman"/>
              </a:rPr>
              <a:t> </a:t>
            </a:r>
            <a:r>
              <a:rPr sz="4100" spc="5" dirty="0">
                <a:latin typeface="Times New Roman"/>
                <a:cs typeface="Times New Roman"/>
              </a:rPr>
              <a:t>bipolar</a:t>
            </a:r>
            <a:r>
              <a:rPr sz="4100" spc="-85" dirty="0">
                <a:latin typeface="Times New Roman"/>
                <a:cs typeface="Times New Roman"/>
              </a:rPr>
              <a:t> </a:t>
            </a:r>
            <a:r>
              <a:rPr sz="4100" spc="5" dirty="0">
                <a:latin typeface="Times New Roman"/>
                <a:cs typeface="Times New Roman"/>
              </a:rPr>
              <a:t>bozukluğu</a:t>
            </a:r>
            <a:r>
              <a:rPr sz="4100" spc="-100" dirty="0">
                <a:latin typeface="Times New Roman"/>
                <a:cs typeface="Times New Roman"/>
              </a:rPr>
              <a:t> </a:t>
            </a:r>
            <a:r>
              <a:rPr sz="4100" dirty="0">
                <a:latin typeface="Times New Roman"/>
                <a:cs typeface="Times New Roman"/>
              </a:rPr>
              <a:t>düşündürüyorsa</a:t>
            </a:r>
            <a:endParaRPr sz="41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buFont typeface="Arial MT"/>
              <a:buChar char="•"/>
              <a:tabLst>
                <a:tab pos="357505" algn="l"/>
              </a:tabLst>
            </a:pPr>
            <a:r>
              <a:rPr sz="4100" spc="5" dirty="0">
                <a:latin typeface="Times New Roman"/>
                <a:cs typeface="Times New Roman"/>
              </a:rPr>
              <a:t>Intihar</a:t>
            </a:r>
            <a:r>
              <a:rPr sz="4100" spc="-105" dirty="0">
                <a:latin typeface="Times New Roman"/>
                <a:cs typeface="Times New Roman"/>
              </a:rPr>
              <a:t> </a:t>
            </a:r>
            <a:r>
              <a:rPr sz="4100" dirty="0">
                <a:latin typeface="Times New Roman"/>
                <a:cs typeface="Times New Roman"/>
              </a:rPr>
              <a:t>girişimi</a:t>
            </a:r>
            <a:r>
              <a:rPr sz="4100" spc="-70" dirty="0">
                <a:latin typeface="Times New Roman"/>
                <a:cs typeface="Times New Roman"/>
              </a:rPr>
              <a:t> </a:t>
            </a:r>
            <a:r>
              <a:rPr sz="4100" spc="5" dirty="0">
                <a:latin typeface="Times New Roman"/>
                <a:cs typeface="Times New Roman"/>
              </a:rPr>
              <a:t>olmuşsa</a:t>
            </a:r>
            <a:endParaRPr sz="4100">
              <a:latin typeface="Times New Roman"/>
              <a:cs typeface="Times New Roman"/>
            </a:endParaRPr>
          </a:p>
          <a:p>
            <a:pPr marL="356235" marR="817244" indent="-344170">
              <a:lnSpc>
                <a:spcPct val="80000"/>
              </a:lnSpc>
              <a:spcBef>
                <a:spcPts val="985"/>
              </a:spcBef>
              <a:buFont typeface="Arial MT"/>
              <a:buChar char="•"/>
              <a:tabLst>
                <a:tab pos="357505" algn="l"/>
              </a:tabLst>
            </a:pPr>
            <a:r>
              <a:rPr sz="4100" spc="5" dirty="0">
                <a:latin typeface="Times New Roman"/>
                <a:cs typeface="Times New Roman"/>
              </a:rPr>
              <a:t>Madde</a:t>
            </a:r>
            <a:r>
              <a:rPr sz="4100" spc="-60" dirty="0">
                <a:latin typeface="Times New Roman"/>
                <a:cs typeface="Times New Roman"/>
              </a:rPr>
              <a:t> </a:t>
            </a:r>
            <a:r>
              <a:rPr sz="4100" spc="5" dirty="0">
                <a:latin typeface="Times New Roman"/>
                <a:cs typeface="Times New Roman"/>
              </a:rPr>
              <a:t>kullanımı</a:t>
            </a:r>
            <a:r>
              <a:rPr sz="4100" spc="-90" dirty="0">
                <a:latin typeface="Times New Roman"/>
                <a:cs typeface="Times New Roman"/>
              </a:rPr>
              <a:t> </a:t>
            </a:r>
            <a:r>
              <a:rPr sz="4100" spc="15" dirty="0">
                <a:latin typeface="Times New Roman"/>
                <a:cs typeface="Times New Roman"/>
              </a:rPr>
              <a:t>veya</a:t>
            </a:r>
            <a:r>
              <a:rPr sz="4100" spc="-80" dirty="0">
                <a:latin typeface="Times New Roman"/>
                <a:cs typeface="Times New Roman"/>
              </a:rPr>
              <a:t> </a:t>
            </a:r>
            <a:r>
              <a:rPr sz="4100" dirty="0">
                <a:latin typeface="Times New Roman"/>
                <a:cs typeface="Times New Roman"/>
              </a:rPr>
              <a:t>demansla </a:t>
            </a:r>
            <a:r>
              <a:rPr sz="4100" spc="-1010" dirty="0">
                <a:latin typeface="Times New Roman"/>
                <a:cs typeface="Times New Roman"/>
              </a:rPr>
              <a:t> </a:t>
            </a:r>
            <a:r>
              <a:rPr sz="4100" dirty="0">
                <a:latin typeface="Times New Roman"/>
                <a:cs typeface="Times New Roman"/>
              </a:rPr>
              <a:t>komorbid</a:t>
            </a:r>
            <a:r>
              <a:rPr sz="4100" spc="-85" dirty="0">
                <a:latin typeface="Times New Roman"/>
                <a:cs typeface="Times New Roman"/>
              </a:rPr>
              <a:t> </a:t>
            </a:r>
            <a:r>
              <a:rPr sz="4100" spc="10" dirty="0">
                <a:latin typeface="Times New Roman"/>
                <a:cs typeface="Times New Roman"/>
              </a:rPr>
              <a:t>depresyon</a:t>
            </a:r>
            <a:r>
              <a:rPr sz="4100" spc="-105" dirty="0">
                <a:latin typeface="Times New Roman"/>
                <a:cs typeface="Times New Roman"/>
              </a:rPr>
              <a:t> </a:t>
            </a:r>
            <a:r>
              <a:rPr sz="4100" dirty="0">
                <a:latin typeface="Times New Roman"/>
                <a:cs typeface="Times New Roman"/>
              </a:rPr>
              <a:t>mevcutsa</a:t>
            </a:r>
            <a:endParaRPr sz="4100">
              <a:latin typeface="Times New Roman"/>
              <a:cs typeface="Times New Roman"/>
            </a:endParaRPr>
          </a:p>
          <a:p>
            <a:pPr marL="356235" marR="886460" indent="-344170">
              <a:lnSpc>
                <a:spcPct val="80000"/>
              </a:lnSpc>
              <a:spcBef>
                <a:spcPts val="985"/>
              </a:spcBef>
              <a:buFont typeface="Arial MT"/>
              <a:buChar char="•"/>
              <a:tabLst>
                <a:tab pos="357505" algn="l"/>
              </a:tabLst>
            </a:pPr>
            <a:r>
              <a:rPr sz="4100" dirty="0">
                <a:latin typeface="Times New Roman"/>
                <a:cs typeface="Times New Roman"/>
              </a:rPr>
              <a:t>Farmakolojik</a:t>
            </a:r>
            <a:r>
              <a:rPr sz="4100" spc="-110" dirty="0">
                <a:latin typeface="Times New Roman"/>
                <a:cs typeface="Times New Roman"/>
              </a:rPr>
              <a:t> </a:t>
            </a:r>
            <a:r>
              <a:rPr sz="4100" spc="5" dirty="0">
                <a:latin typeface="Times New Roman"/>
                <a:cs typeface="Times New Roman"/>
              </a:rPr>
              <a:t>tedavi</a:t>
            </a:r>
            <a:r>
              <a:rPr sz="4100" spc="-60" dirty="0">
                <a:latin typeface="Times New Roman"/>
                <a:cs typeface="Times New Roman"/>
              </a:rPr>
              <a:t> </a:t>
            </a:r>
            <a:r>
              <a:rPr sz="4100" spc="5" dirty="0">
                <a:latin typeface="Times New Roman"/>
                <a:cs typeface="Times New Roman"/>
              </a:rPr>
              <a:t>başladıktan </a:t>
            </a:r>
            <a:r>
              <a:rPr sz="4100" spc="-1010" dirty="0">
                <a:latin typeface="Times New Roman"/>
                <a:cs typeface="Times New Roman"/>
              </a:rPr>
              <a:t> </a:t>
            </a:r>
            <a:r>
              <a:rPr sz="4100" spc="5" dirty="0">
                <a:latin typeface="Times New Roman"/>
                <a:cs typeface="Times New Roman"/>
              </a:rPr>
              <a:t>sonra 6-8 </a:t>
            </a:r>
            <a:r>
              <a:rPr sz="4100" dirty="0">
                <a:latin typeface="Times New Roman"/>
                <a:cs typeface="Times New Roman"/>
              </a:rPr>
              <a:t>hafta </a:t>
            </a:r>
            <a:r>
              <a:rPr sz="4100" spc="5" dirty="0">
                <a:latin typeface="Times New Roman"/>
                <a:cs typeface="Times New Roman"/>
              </a:rPr>
              <a:t>içinde </a:t>
            </a:r>
            <a:r>
              <a:rPr sz="4100" dirty="0">
                <a:latin typeface="Times New Roman"/>
                <a:cs typeface="Times New Roman"/>
              </a:rPr>
              <a:t>cevap </a:t>
            </a:r>
            <a:r>
              <a:rPr sz="4100" spc="5" dirty="0">
                <a:latin typeface="Times New Roman"/>
                <a:cs typeface="Times New Roman"/>
              </a:rPr>
              <a:t> </a:t>
            </a:r>
            <a:r>
              <a:rPr sz="4100" dirty="0">
                <a:latin typeface="Times New Roman"/>
                <a:cs typeface="Times New Roman"/>
              </a:rPr>
              <a:t>alınmazsa</a:t>
            </a:r>
            <a:endParaRPr sz="4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29588"/>
            <a:ext cx="7160259" cy="41497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4170" marR="66040" indent="-344170" algn="r">
              <a:lnSpc>
                <a:spcPts val="3240"/>
              </a:lnSpc>
              <a:spcBef>
                <a:spcPts val="100"/>
              </a:spcBef>
              <a:buFont typeface="Arial MT"/>
              <a:buChar char="•"/>
              <a:tabLst>
                <a:tab pos="344170" algn="l"/>
                <a:tab pos="344805" algn="l"/>
              </a:tabLst>
            </a:pPr>
            <a:r>
              <a:rPr sz="3000" spc="-5" dirty="0">
                <a:latin typeface="Times New Roman"/>
                <a:cs typeface="Times New Roman"/>
              </a:rPr>
              <a:t>Depresyon</a:t>
            </a:r>
            <a:r>
              <a:rPr sz="3000" spc="-25" dirty="0">
                <a:latin typeface="Times New Roman"/>
                <a:cs typeface="Times New Roman"/>
              </a:rPr>
              <a:t> </a:t>
            </a:r>
            <a:r>
              <a:rPr sz="3000" spc="5" dirty="0">
                <a:latin typeface="Times New Roman"/>
                <a:cs typeface="Times New Roman"/>
              </a:rPr>
              <a:t>günlük</a:t>
            </a:r>
            <a:r>
              <a:rPr sz="3000" spc="-5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etkinlikleri</a:t>
            </a:r>
            <a:r>
              <a:rPr sz="3000" spc="-25" dirty="0">
                <a:latin typeface="Times New Roman"/>
                <a:cs typeface="Times New Roman"/>
              </a:rPr>
              <a:t> </a:t>
            </a:r>
            <a:r>
              <a:rPr sz="3000" spc="5" dirty="0">
                <a:latin typeface="Times New Roman"/>
                <a:cs typeface="Times New Roman"/>
              </a:rPr>
              <a:t>ilgi</a:t>
            </a:r>
            <a:r>
              <a:rPr sz="3000" spc="-30" dirty="0">
                <a:latin typeface="Times New Roman"/>
                <a:cs typeface="Times New Roman"/>
              </a:rPr>
              <a:t> </a:t>
            </a:r>
            <a:r>
              <a:rPr sz="3000" spc="5" dirty="0">
                <a:latin typeface="Times New Roman"/>
                <a:cs typeface="Times New Roman"/>
              </a:rPr>
              <a:t>ve</a:t>
            </a:r>
            <a:r>
              <a:rPr sz="3000" dirty="0">
                <a:latin typeface="Times New Roman"/>
                <a:cs typeface="Times New Roman"/>
              </a:rPr>
              <a:t> istekle</a:t>
            </a:r>
            <a:endParaRPr sz="3000">
              <a:latin typeface="Times New Roman"/>
              <a:cs typeface="Times New Roman"/>
            </a:endParaRPr>
          </a:p>
          <a:p>
            <a:pPr marR="5080" algn="r">
              <a:lnSpc>
                <a:spcPts val="3095"/>
              </a:lnSpc>
            </a:pPr>
            <a:r>
              <a:rPr sz="3000" spc="-5" dirty="0">
                <a:latin typeface="Times New Roman"/>
                <a:cs typeface="Times New Roman"/>
              </a:rPr>
              <a:t>yapabilme</a:t>
            </a:r>
            <a:r>
              <a:rPr sz="3000" spc="20" dirty="0">
                <a:latin typeface="Times New Roman"/>
                <a:cs typeface="Times New Roman"/>
              </a:rPr>
              <a:t> </a:t>
            </a:r>
            <a:r>
              <a:rPr sz="3000" spc="5" dirty="0">
                <a:latin typeface="Times New Roman"/>
                <a:cs typeface="Times New Roman"/>
              </a:rPr>
              <a:t>ve</a:t>
            </a:r>
            <a:r>
              <a:rPr sz="3000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yaşamdan</a:t>
            </a:r>
            <a:r>
              <a:rPr sz="3000" spc="4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zevk</a:t>
            </a:r>
            <a:r>
              <a:rPr sz="3000" spc="25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almanın</a:t>
            </a:r>
            <a:r>
              <a:rPr sz="3000" spc="4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yerini</a:t>
            </a:r>
            <a:endParaRPr sz="3000">
              <a:latin typeface="Times New Roman"/>
              <a:cs typeface="Times New Roman"/>
            </a:endParaRPr>
          </a:p>
          <a:p>
            <a:pPr marL="1246505" marR="3928745">
              <a:lnSpc>
                <a:spcPts val="3240"/>
              </a:lnSpc>
              <a:spcBef>
                <a:spcPts val="260"/>
              </a:spcBef>
            </a:pPr>
            <a:r>
              <a:rPr sz="3000" dirty="0">
                <a:latin typeface="Times New Roman"/>
                <a:cs typeface="Times New Roman"/>
              </a:rPr>
              <a:t>Üzüntü, </a:t>
            </a:r>
            <a:r>
              <a:rPr sz="3000" spc="5" dirty="0">
                <a:latin typeface="Times New Roman"/>
                <a:cs typeface="Times New Roman"/>
              </a:rPr>
              <a:t> </a:t>
            </a:r>
            <a:r>
              <a:rPr sz="3000" spc="-25" dirty="0">
                <a:latin typeface="Times New Roman"/>
                <a:cs typeface="Times New Roman"/>
              </a:rPr>
              <a:t>Keder, </a:t>
            </a:r>
            <a:r>
              <a:rPr sz="3000" spc="-2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Mutsuzluk, </a:t>
            </a:r>
            <a:r>
              <a:rPr sz="3000" spc="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İsteksizlik, </a:t>
            </a:r>
            <a:r>
              <a:rPr sz="3000" spc="5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K</a:t>
            </a:r>
            <a:r>
              <a:rPr sz="3000" spc="-15" dirty="0">
                <a:latin typeface="Times New Roman"/>
                <a:cs typeface="Times New Roman"/>
              </a:rPr>
              <a:t>a</a:t>
            </a:r>
            <a:r>
              <a:rPr sz="3000" spc="5" dirty="0">
                <a:latin typeface="Times New Roman"/>
                <a:cs typeface="Times New Roman"/>
              </a:rPr>
              <a:t>r</a:t>
            </a:r>
            <a:r>
              <a:rPr sz="3000" spc="-15" dirty="0">
                <a:latin typeface="Times New Roman"/>
                <a:cs typeface="Times New Roman"/>
              </a:rPr>
              <a:t>a</a:t>
            </a:r>
            <a:r>
              <a:rPr sz="3000" spc="-30" dirty="0">
                <a:latin typeface="Times New Roman"/>
                <a:cs typeface="Times New Roman"/>
              </a:rPr>
              <a:t>m</a:t>
            </a:r>
            <a:r>
              <a:rPr sz="3000" spc="5" dirty="0">
                <a:latin typeface="Times New Roman"/>
                <a:cs typeface="Times New Roman"/>
              </a:rPr>
              <a:t>s</a:t>
            </a:r>
            <a:r>
              <a:rPr sz="3000" spc="-15" dirty="0">
                <a:latin typeface="Times New Roman"/>
                <a:cs typeface="Times New Roman"/>
              </a:rPr>
              <a:t>a</a:t>
            </a:r>
            <a:r>
              <a:rPr sz="3000" spc="5" dirty="0">
                <a:latin typeface="Times New Roman"/>
                <a:cs typeface="Times New Roman"/>
              </a:rPr>
              <a:t>rlı</a:t>
            </a:r>
            <a:r>
              <a:rPr sz="3000" spc="10" dirty="0">
                <a:latin typeface="Times New Roman"/>
                <a:cs typeface="Times New Roman"/>
              </a:rPr>
              <a:t>k</a:t>
            </a:r>
            <a:r>
              <a:rPr sz="3000" dirty="0">
                <a:latin typeface="Times New Roman"/>
                <a:cs typeface="Times New Roman"/>
              </a:rPr>
              <a:t>,  Umutsuzluk,</a:t>
            </a:r>
            <a:endParaRPr sz="3000">
              <a:latin typeface="Times New Roman"/>
              <a:cs typeface="Times New Roman"/>
            </a:endParaRPr>
          </a:p>
          <a:p>
            <a:pPr marL="1246505">
              <a:lnSpc>
                <a:spcPts val="3010"/>
              </a:lnSpc>
            </a:pPr>
            <a:r>
              <a:rPr sz="3000" spc="5" dirty="0">
                <a:latin typeface="Times New Roman"/>
                <a:cs typeface="Times New Roman"/>
              </a:rPr>
              <a:t>Suçluluk</a:t>
            </a:r>
            <a:endParaRPr sz="3000">
              <a:latin typeface="Times New Roman"/>
              <a:cs typeface="Times New Roman"/>
            </a:endParaRPr>
          </a:p>
          <a:p>
            <a:pPr marL="356870">
              <a:lnSpc>
                <a:spcPts val="3420"/>
              </a:lnSpc>
            </a:pPr>
            <a:r>
              <a:rPr sz="3000" spc="5" dirty="0">
                <a:latin typeface="Times New Roman"/>
                <a:cs typeface="Times New Roman"/>
              </a:rPr>
              <a:t>gibi</a:t>
            </a:r>
            <a:r>
              <a:rPr sz="3000" spc="-7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duyguların</a:t>
            </a:r>
            <a:r>
              <a:rPr sz="3000" spc="-65" dirty="0">
                <a:latin typeface="Times New Roman"/>
                <a:cs typeface="Times New Roman"/>
              </a:rPr>
              <a:t> </a:t>
            </a:r>
            <a:r>
              <a:rPr sz="3000" spc="-20" dirty="0">
                <a:latin typeface="Times New Roman"/>
                <a:cs typeface="Times New Roman"/>
              </a:rPr>
              <a:t>almasıdır.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27662" y="479869"/>
            <a:ext cx="4892675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00" spc="-5" dirty="0"/>
              <a:t>Depresyona</a:t>
            </a:r>
            <a:r>
              <a:rPr sz="4400" spc="-270" dirty="0"/>
              <a:t> </a:t>
            </a:r>
            <a:r>
              <a:rPr sz="4400" spc="-60" dirty="0"/>
              <a:t>Yaklaşım</a:t>
            </a:r>
            <a:endParaRPr sz="44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5175" y="1499615"/>
            <a:ext cx="1213103" cy="740663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35940" y="1669795"/>
            <a:ext cx="7962265" cy="10121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010"/>
              </a:lnSpc>
              <a:tabLst>
                <a:tab pos="621665" algn="l"/>
              </a:tabLst>
            </a:pPr>
            <a:r>
              <a:rPr sz="3600" dirty="0">
                <a:latin typeface="Times New Roman"/>
                <a:cs typeface="Times New Roman"/>
              </a:rPr>
              <a:t>1)	</a:t>
            </a:r>
            <a:r>
              <a:rPr sz="3200" spc="-5" dirty="0">
                <a:latin typeface="Times New Roman"/>
                <a:cs typeface="Times New Roman"/>
              </a:rPr>
              <a:t>Hastanın </a:t>
            </a:r>
            <a:r>
              <a:rPr sz="3200" dirty="0">
                <a:latin typeface="Times New Roman"/>
                <a:cs typeface="Times New Roman"/>
              </a:rPr>
              <a:t>güvenliğini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sağlamak,</a:t>
            </a:r>
            <a:r>
              <a:rPr sz="3200" spc="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suisid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riskini</a:t>
            </a:r>
            <a:endParaRPr sz="3200">
              <a:latin typeface="Times New Roman"/>
              <a:cs typeface="Times New Roman"/>
            </a:endParaRPr>
          </a:p>
          <a:p>
            <a:pPr marL="356870">
              <a:lnSpc>
                <a:spcPct val="100000"/>
              </a:lnSpc>
              <a:spcBef>
                <a:spcPts val="15"/>
              </a:spcBef>
            </a:pPr>
            <a:r>
              <a:rPr sz="3200" spc="-10" dirty="0">
                <a:latin typeface="Times New Roman"/>
                <a:cs typeface="Times New Roman"/>
              </a:rPr>
              <a:t>değerlendirmek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842" y="2656095"/>
            <a:ext cx="365125" cy="119634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9"/>
              </a:spcBef>
            </a:pPr>
            <a:r>
              <a:rPr sz="3200" spc="5" dirty="0">
                <a:latin typeface="Times New Roman"/>
                <a:cs typeface="Times New Roman"/>
              </a:rPr>
              <a:t>2</a:t>
            </a:r>
            <a:r>
              <a:rPr sz="3200" spc="-5" dirty="0">
                <a:latin typeface="Times New Roman"/>
                <a:cs typeface="Times New Roman"/>
              </a:rPr>
              <a:t>)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spc="5" dirty="0">
                <a:latin typeface="Times New Roman"/>
                <a:cs typeface="Times New Roman"/>
              </a:rPr>
              <a:t>3</a:t>
            </a:r>
            <a:r>
              <a:rPr sz="3200" spc="-5" dirty="0">
                <a:latin typeface="Times New Roman"/>
                <a:cs typeface="Times New Roman"/>
              </a:rPr>
              <a:t>)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54742" y="2656095"/>
            <a:ext cx="7009130" cy="119634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9"/>
              </a:spcBef>
            </a:pPr>
            <a:r>
              <a:rPr sz="3200" spc="-5" dirty="0">
                <a:latin typeface="Times New Roman"/>
                <a:cs typeface="Times New Roman"/>
              </a:rPr>
              <a:t>Acil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durum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tespiti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yapmak</a:t>
            </a:r>
            <a:endParaRPr sz="3200">
              <a:latin typeface="Times New Roman"/>
              <a:cs typeface="Times New Roman"/>
            </a:endParaRPr>
          </a:p>
          <a:p>
            <a:pPr marL="33655">
              <a:lnSpc>
                <a:spcPct val="100000"/>
              </a:lnSpc>
              <a:spcBef>
                <a:spcPts val="770"/>
              </a:spcBef>
            </a:pPr>
            <a:r>
              <a:rPr sz="3200" spc="-5" dirty="0">
                <a:latin typeface="Times New Roman"/>
                <a:cs typeface="Times New Roman"/>
              </a:rPr>
              <a:t>Dahili,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nörolojik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ve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farmakolojik</a:t>
            </a:r>
            <a:r>
              <a:rPr sz="3200" spc="5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sebepleri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842" y="3729146"/>
            <a:ext cx="4596765" cy="119634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6870">
              <a:lnSpc>
                <a:spcPct val="100000"/>
              </a:lnSpc>
              <a:spcBef>
                <a:spcPts val="869"/>
              </a:spcBef>
            </a:pPr>
            <a:r>
              <a:rPr sz="3200" spc="-10" dirty="0">
                <a:latin typeface="Times New Roman"/>
                <a:cs typeface="Times New Roman"/>
              </a:rPr>
              <a:t>ayırt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etmek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  <a:tabLst>
                <a:tab pos="646430" algn="l"/>
              </a:tabLst>
            </a:pPr>
            <a:r>
              <a:rPr sz="3200" dirty="0">
                <a:latin typeface="Times New Roman"/>
                <a:cs typeface="Times New Roman"/>
              </a:rPr>
              <a:t>4)	</a:t>
            </a:r>
            <a:r>
              <a:rPr sz="3200" spc="-40" dirty="0">
                <a:latin typeface="Times New Roman"/>
                <a:cs typeface="Times New Roman"/>
              </a:rPr>
              <a:t>Tedavi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planı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oluşturmak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95655" y="1514855"/>
            <a:ext cx="8559165" cy="1152525"/>
            <a:chOff x="295655" y="1514855"/>
            <a:chExt cx="8559165" cy="115252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95655" y="1514855"/>
              <a:ext cx="8558783" cy="66446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40079" y="2002535"/>
              <a:ext cx="5129783" cy="664463"/>
            </a:xfrm>
            <a:prstGeom prst="rect">
              <a:avLst/>
            </a:prstGeom>
          </p:spPr>
        </p:pic>
      </p:grpSp>
      <p:grpSp>
        <p:nvGrpSpPr>
          <p:cNvPr id="5" name="object 5"/>
          <p:cNvGrpSpPr/>
          <p:nvPr/>
        </p:nvGrpSpPr>
        <p:grpSpPr>
          <a:xfrm>
            <a:off x="640079" y="3172967"/>
            <a:ext cx="8300084" cy="1640205"/>
            <a:chOff x="640079" y="3172967"/>
            <a:chExt cx="8300084" cy="1640205"/>
          </a:xfrm>
        </p:grpSpPr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40079" y="3172967"/>
              <a:ext cx="7446263" cy="664463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40079" y="3660647"/>
              <a:ext cx="8299703" cy="664463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40079" y="4148327"/>
              <a:ext cx="3413759" cy="664463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535940" y="1621027"/>
            <a:ext cx="8020684" cy="31457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6870" marR="83820" indent="-344805">
              <a:lnSpc>
                <a:spcPct val="100000"/>
              </a:lnSpc>
              <a:spcBef>
                <a:spcPts val="90"/>
              </a:spcBef>
            </a:pPr>
            <a:r>
              <a:rPr sz="3200" b="1" spc="-5" dirty="0">
                <a:latin typeface="Times New Roman"/>
                <a:cs typeface="Times New Roman"/>
              </a:rPr>
              <a:t>Birinci</a:t>
            </a:r>
            <a:r>
              <a:rPr sz="3200" b="1" spc="-15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Basamak</a:t>
            </a:r>
            <a:r>
              <a:rPr sz="3200" b="1" spc="1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sağlık</a:t>
            </a:r>
            <a:r>
              <a:rPr sz="3200" b="1" spc="-10" dirty="0">
                <a:latin typeface="Times New Roman"/>
                <a:cs typeface="Times New Roman"/>
              </a:rPr>
              <a:t> </a:t>
            </a:r>
            <a:r>
              <a:rPr sz="3200" b="1" spc="-15" dirty="0">
                <a:latin typeface="Times New Roman"/>
                <a:cs typeface="Times New Roman"/>
              </a:rPr>
              <a:t>hizmetinde</a:t>
            </a:r>
            <a:r>
              <a:rPr sz="3200" b="1" spc="105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depresyon </a:t>
            </a:r>
            <a:r>
              <a:rPr sz="3200" b="1" spc="-785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4F81BD"/>
                </a:solidFill>
                <a:latin typeface="Times New Roman"/>
                <a:cs typeface="Times New Roman"/>
              </a:rPr>
              <a:t>başarıyla</a:t>
            </a:r>
            <a:r>
              <a:rPr sz="3200" b="1" spc="-50" dirty="0">
                <a:solidFill>
                  <a:srgbClr val="4F81BD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4F81BD"/>
                </a:solidFill>
                <a:latin typeface="Times New Roman"/>
                <a:cs typeface="Times New Roman"/>
              </a:rPr>
              <a:t>tedavi</a:t>
            </a:r>
            <a:r>
              <a:rPr sz="3200" b="1" spc="15" dirty="0">
                <a:solidFill>
                  <a:srgbClr val="4F81BD"/>
                </a:solidFill>
                <a:latin typeface="Times New Roman"/>
                <a:cs typeface="Times New Roman"/>
              </a:rPr>
              <a:t> </a:t>
            </a:r>
            <a:r>
              <a:rPr sz="3200" b="1" spc="-30" dirty="0">
                <a:solidFill>
                  <a:srgbClr val="4F81BD"/>
                </a:solidFill>
                <a:latin typeface="Times New Roman"/>
                <a:cs typeface="Times New Roman"/>
              </a:rPr>
              <a:t>edilebilir.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650">
              <a:latin typeface="Times New Roman"/>
              <a:cs typeface="Times New Roman"/>
            </a:endParaRPr>
          </a:p>
          <a:p>
            <a:pPr marL="356870" marR="5080">
              <a:lnSpc>
                <a:spcPct val="100000"/>
              </a:lnSpc>
            </a:pPr>
            <a:r>
              <a:rPr sz="3200" b="1" spc="-80" dirty="0">
                <a:latin typeface="Times New Roman"/>
                <a:cs typeface="Times New Roman"/>
              </a:rPr>
              <a:t>Yeter</a:t>
            </a:r>
            <a:r>
              <a:rPr sz="3200" b="1" spc="-40" dirty="0">
                <a:latin typeface="Times New Roman"/>
                <a:cs typeface="Times New Roman"/>
              </a:rPr>
              <a:t> </a:t>
            </a:r>
            <a:r>
              <a:rPr sz="3200" b="1" spc="-20" dirty="0">
                <a:latin typeface="Times New Roman"/>
                <a:cs typeface="Times New Roman"/>
              </a:rPr>
              <a:t>ki</a:t>
            </a:r>
            <a:r>
              <a:rPr sz="3200" b="1" spc="10" dirty="0">
                <a:latin typeface="Times New Roman"/>
                <a:cs typeface="Times New Roman"/>
              </a:rPr>
              <a:t> </a:t>
            </a:r>
            <a:r>
              <a:rPr sz="3200" b="1" spc="-15" dirty="0">
                <a:latin typeface="Times New Roman"/>
                <a:cs typeface="Times New Roman"/>
              </a:rPr>
              <a:t>hekimler</a:t>
            </a:r>
            <a:r>
              <a:rPr sz="3200" b="1" spc="35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uygun</a:t>
            </a:r>
            <a:r>
              <a:rPr sz="3200" b="1" spc="-15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bir</a:t>
            </a:r>
            <a:r>
              <a:rPr sz="3200" b="1" spc="-60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psikiyatrik </a:t>
            </a:r>
            <a:r>
              <a:rPr sz="3200" b="1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yaklaşım</a:t>
            </a:r>
            <a:r>
              <a:rPr sz="3200" b="1" spc="-3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ve</a:t>
            </a:r>
            <a:r>
              <a:rPr sz="3200" b="1" spc="2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müdahale</a:t>
            </a:r>
            <a:r>
              <a:rPr sz="3200" b="1" spc="15" dirty="0">
                <a:latin typeface="Times New Roman"/>
                <a:cs typeface="Times New Roman"/>
              </a:rPr>
              <a:t> </a:t>
            </a:r>
            <a:r>
              <a:rPr sz="3200" b="1" spc="-20" dirty="0">
                <a:latin typeface="Times New Roman"/>
                <a:cs typeface="Times New Roman"/>
              </a:rPr>
              <a:t>gerektiren</a:t>
            </a:r>
            <a:r>
              <a:rPr sz="3200" b="1" spc="70" dirty="0">
                <a:latin typeface="Times New Roman"/>
                <a:cs typeface="Times New Roman"/>
              </a:rPr>
              <a:t> </a:t>
            </a:r>
            <a:r>
              <a:rPr sz="3200" b="1" spc="-15" dirty="0">
                <a:latin typeface="Times New Roman"/>
                <a:cs typeface="Times New Roman"/>
              </a:rPr>
              <a:t>durumları </a:t>
            </a:r>
            <a:r>
              <a:rPr sz="3200" b="1" spc="-78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ayırt</a:t>
            </a:r>
            <a:r>
              <a:rPr sz="3200" b="1" spc="-45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edebilsin…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621027"/>
            <a:ext cx="3757295" cy="5124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9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200" spc="-10" dirty="0">
                <a:latin typeface="Times New Roman"/>
                <a:cs typeface="Times New Roman"/>
              </a:rPr>
              <a:t>TEŞEKKÜRLER….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46047" y="479869"/>
            <a:ext cx="5850255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00" spc="-5" dirty="0"/>
              <a:t>Depresyon</a:t>
            </a:r>
            <a:r>
              <a:rPr sz="4400" spc="-55" dirty="0"/>
              <a:t> </a:t>
            </a:r>
            <a:r>
              <a:rPr sz="4400" spc="-10" dirty="0"/>
              <a:t>Neden</a:t>
            </a:r>
            <a:r>
              <a:rPr sz="4400" dirty="0"/>
              <a:t> </a:t>
            </a:r>
            <a:r>
              <a:rPr sz="4400" spc="-10" dirty="0"/>
              <a:t>Önemli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22272"/>
            <a:ext cx="7766684" cy="2854325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87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200" spc="-70" dirty="0">
                <a:latin typeface="Times New Roman"/>
                <a:cs typeface="Times New Roman"/>
              </a:rPr>
              <a:t>Yaşam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kalitesini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azaltır</a:t>
            </a:r>
            <a:endParaRPr sz="32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76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200" spc="-10" dirty="0">
                <a:latin typeface="Times New Roman"/>
                <a:cs typeface="Times New Roman"/>
              </a:rPr>
              <a:t>Ekonomik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ve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mesleki</a:t>
            </a:r>
            <a:r>
              <a:rPr sz="3200" spc="6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kayıplara</a:t>
            </a:r>
            <a:r>
              <a:rPr sz="3200" spc="3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yol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açar</a:t>
            </a:r>
            <a:endParaRPr sz="32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200" spc="-5" dirty="0">
                <a:latin typeface="Times New Roman"/>
                <a:cs typeface="Times New Roman"/>
              </a:rPr>
              <a:t>Kişiler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arası</a:t>
            </a:r>
            <a:r>
              <a:rPr sz="3200" spc="30" dirty="0">
                <a:latin typeface="Times New Roman"/>
                <a:cs typeface="Times New Roman"/>
              </a:rPr>
              <a:t> </a:t>
            </a:r>
            <a:r>
              <a:rPr sz="3200" spc="-15" dirty="0">
                <a:latin typeface="Times New Roman"/>
                <a:cs typeface="Times New Roman"/>
              </a:rPr>
              <a:t>uyumun</a:t>
            </a:r>
            <a:r>
              <a:rPr sz="3200" spc="4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bozulmasına</a:t>
            </a:r>
            <a:r>
              <a:rPr sz="3200" spc="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neden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olur</a:t>
            </a:r>
            <a:endParaRPr sz="3200">
              <a:latin typeface="Times New Roman"/>
              <a:cs typeface="Times New Roman"/>
            </a:endParaRPr>
          </a:p>
          <a:p>
            <a:pPr marL="356870" marR="696595" indent="-344805">
              <a:lnSpc>
                <a:spcPct val="100000"/>
              </a:lnSpc>
              <a:spcBef>
                <a:spcPts val="76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200" spc="-5" dirty="0">
                <a:latin typeface="Times New Roman"/>
                <a:cs typeface="Times New Roman"/>
              </a:rPr>
              <a:t>Alkol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ve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-15" dirty="0">
                <a:latin typeface="Times New Roman"/>
                <a:cs typeface="Times New Roman"/>
              </a:rPr>
              <a:t>madde</a:t>
            </a:r>
            <a:r>
              <a:rPr sz="3200" spc="6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kötüye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kullanımı</a:t>
            </a:r>
            <a:r>
              <a:rPr sz="3200" spc="4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veya 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bağımlılığı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sıklıkla</a:t>
            </a:r>
            <a:r>
              <a:rPr sz="3200" spc="-5" dirty="0">
                <a:latin typeface="Times New Roman"/>
                <a:cs typeface="Times New Roman"/>
              </a:rPr>
              <a:t> depresyona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eşlik</a:t>
            </a:r>
            <a:r>
              <a:rPr sz="3200" spc="3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eder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32886" y="479869"/>
            <a:ext cx="3079115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00" spc="-10" dirty="0"/>
              <a:t>Risk</a:t>
            </a:r>
            <a:r>
              <a:rPr sz="4400" spc="-85" dirty="0"/>
              <a:t> </a:t>
            </a:r>
            <a:r>
              <a:rPr sz="4400" spc="-5" dirty="0"/>
              <a:t>Grupları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05204"/>
            <a:ext cx="6087110" cy="41421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56870" indent="-344805">
              <a:lnSpc>
                <a:spcPts val="3070"/>
              </a:lnSpc>
              <a:spcBef>
                <a:spcPts val="11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700" dirty="0">
                <a:latin typeface="Times New Roman"/>
                <a:cs typeface="Times New Roman"/>
              </a:rPr>
              <a:t>Cinsiyetin</a:t>
            </a:r>
            <a:r>
              <a:rPr sz="2700" spc="-65" dirty="0">
                <a:latin typeface="Times New Roman"/>
                <a:cs typeface="Times New Roman"/>
              </a:rPr>
              <a:t> </a:t>
            </a:r>
            <a:r>
              <a:rPr sz="2700" spc="5" dirty="0">
                <a:latin typeface="Times New Roman"/>
                <a:cs typeface="Times New Roman"/>
              </a:rPr>
              <a:t>Kadın</a:t>
            </a:r>
            <a:r>
              <a:rPr sz="2700" spc="-6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olması</a:t>
            </a:r>
            <a:endParaRPr sz="2700">
              <a:latin typeface="Times New Roman"/>
              <a:cs typeface="Times New Roman"/>
            </a:endParaRPr>
          </a:p>
          <a:p>
            <a:pPr marL="356870" indent="-344805">
              <a:lnSpc>
                <a:spcPts val="2915"/>
              </a:lnSpc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700" spc="5" dirty="0">
                <a:latin typeface="Times New Roman"/>
                <a:cs typeface="Times New Roman"/>
              </a:rPr>
              <a:t>Kadın</a:t>
            </a:r>
            <a:r>
              <a:rPr sz="2700" spc="-70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için</a:t>
            </a:r>
            <a:r>
              <a:rPr sz="2700" dirty="0">
                <a:latin typeface="Times New Roman"/>
                <a:cs typeface="Times New Roman"/>
              </a:rPr>
              <a:t> </a:t>
            </a:r>
            <a:r>
              <a:rPr sz="2700" spc="10" dirty="0">
                <a:latin typeface="Times New Roman"/>
                <a:cs typeface="Times New Roman"/>
              </a:rPr>
              <a:t>35-45</a:t>
            </a:r>
            <a:r>
              <a:rPr sz="2700" spc="-65" dirty="0">
                <a:latin typeface="Times New Roman"/>
                <a:cs typeface="Times New Roman"/>
              </a:rPr>
              <a:t> </a:t>
            </a:r>
            <a:r>
              <a:rPr sz="2700" spc="5" dirty="0">
                <a:latin typeface="Times New Roman"/>
                <a:cs typeface="Times New Roman"/>
              </a:rPr>
              <a:t>yaş,</a:t>
            </a:r>
            <a:r>
              <a:rPr sz="2700" spc="-40" dirty="0">
                <a:latin typeface="Times New Roman"/>
                <a:cs typeface="Times New Roman"/>
              </a:rPr>
              <a:t> </a:t>
            </a:r>
            <a:r>
              <a:rPr sz="2700" spc="5" dirty="0">
                <a:latin typeface="Times New Roman"/>
                <a:cs typeface="Times New Roman"/>
              </a:rPr>
              <a:t>erkek</a:t>
            </a:r>
            <a:r>
              <a:rPr sz="2700" spc="-45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için</a:t>
            </a:r>
            <a:r>
              <a:rPr sz="2700" dirty="0">
                <a:latin typeface="Times New Roman"/>
                <a:cs typeface="Times New Roman"/>
              </a:rPr>
              <a:t> </a:t>
            </a:r>
            <a:r>
              <a:rPr sz="2700" spc="10" dirty="0">
                <a:latin typeface="Times New Roman"/>
                <a:cs typeface="Times New Roman"/>
              </a:rPr>
              <a:t>&gt;55</a:t>
            </a:r>
            <a:r>
              <a:rPr sz="2700" spc="-45" dirty="0">
                <a:latin typeface="Times New Roman"/>
                <a:cs typeface="Times New Roman"/>
              </a:rPr>
              <a:t> </a:t>
            </a:r>
            <a:r>
              <a:rPr sz="2700" spc="5" dirty="0">
                <a:latin typeface="Times New Roman"/>
                <a:cs typeface="Times New Roman"/>
              </a:rPr>
              <a:t>yaş</a:t>
            </a:r>
            <a:endParaRPr sz="2700">
              <a:latin typeface="Times New Roman"/>
              <a:cs typeface="Times New Roman"/>
            </a:endParaRPr>
          </a:p>
          <a:p>
            <a:pPr marL="356870" indent="-344805">
              <a:lnSpc>
                <a:spcPts val="2915"/>
              </a:lnSpc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700" dirty="0">
                <a:latin typeface="Times New Roman"/>
                <a:cs typeface="Times New Roman"/>
              </a:rPr>
              <a:t>Stresli</a:t>
            </a:r>
            <a:r>
              <a:rPr sz="2700" spc="-60" dirty="0">
                <a:latin typeface="Times New Roman"/>
                <a:cs typeface="Times New Roman"/>
              </a:rPr>
              <a:t> </a:t>
            </a:r>
            <a:r>
              <a:rPr sz="2700" spc="5" dirty="0">
                <a:latin typeface="Times New Roman"/>
                <a:cs typeface="Times New Roman"/>
              </a:rPr>
              <a:t>yaşam</a:t>
            </a:r>
            <a:r>
              <a:rPr sz="2700" spc="-6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olayları</a:t>
            </a:r>
            <a:endParaRPr sz="2700">
              <a:latin typeface="Times New Roman"/>
              <a:cs typeface="Times New Roman"/>
            </a:endParaRPr>
          </a:p>
          <a:p>
            <a:pPr marL="356870" indent="-344805">
              <a:lnSpc>
                <a:spcPts val="2915"/>
              </a:lnSpc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700" spc="5" dirty="0">
                <a:latin typeface="Times New Roman"/>
                <a:cs typeface="Times New Roman"/>
              </a:rPr>
              <a:t>Sosyal</a:t>
            </a:r>
            <a:r>
              <a:rPr sz="2700" spc="-9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desteğin</a:t>
            </a:r>
            <a:r>
              <a:rPr sz="2700" spc="-55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olmaması</a:t>
            </a:r>
            <a:endParaRPr sz="2700">
              <a:latin typeface="Times New Roman"/>
              <a:cs typeface="Times New Roman"/>
            </a:endParaRPr>
          </a:p>
          <a:p>
            <a:pPr marL="356870" indent="-344805">
              <a:lnSpc>
                <a:spcPts val="2915"/>
              </a:lnSpc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700" spc="5" dirty="0">
                <a:latin typeface="Times New Roman"/>
                <a:cs typeface="Times New Roman"/>
              </a:rPr>
              <a:t>Depresyon</a:t>
            </a:r>
            <a:r>
              <a:rPr sz="2700" spc="-120" dirty="0">
                <a:latin typeface="Times New Roman"/>
                <a:cs typeface="Times New Roman"/>
              </a:rPr>
              <a:t> </a:t>
            </a:r>
            <a:r>
              <a:rPr sz="2700" spc="10" dirty="0">
                <a:latin typeface="Times New Roman"/>
                <a:cs typeface="Times New Roman"/>
              </a:rPr>
              <a:t>öyküsü</a:t>
            </a:r>
            <a:endParaRPr sz="2700">
              <a:latin typeface="Times New Roman"/>
              <a:cs typeface="Times New Roman"/>
            </a:endParaRPr>
          </a:p>
          <a:p>
            <a:pPr marL="356870" indent="-344805">
              <a:lnSpc>
                <a:spcPts val="2915"/>
              </a:lnSpc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700" dirty="0">
                <a:latin typeface="Times New Roman"/>
                <a:cs typeface="Times New Roman"/>
              </a:rPr>
              <a:t>Ailede</a:t>
            </a:r>
            <a:r>
              <a:rPr sz="2700" spc="-60" dirty="0">
                <a:latin typeface="Times New Roman"/>
                <a:cs typeface="Times New Roman"/>
              </a:rPr>
              <a:t> </a:t>
            </a:r>
            <a:r>
              <a:rPr sz="2700" spc="5" dirty="0">
                <a:latin typeface="Times New Roman"/>
                <a:cs typeface="Times New Roman"/>
              </a:rPr>
              <a:t>depresyon</a:t>
            </a:r>
            <a:r>
              <a:rPr sz="2700" spc="-95" dirty="0">
                <a:latin typeface="Times New Roman"/>
                <a:cs typeface="Times New Roman"/>
              </a:rPr>
              <a:t> </a:t>
            </a:r>
            <a:r>
              <a:rPr sz="2700" spc="10" dirty="0">
                <a:latin typeface="Times New Roman"/>
                <a:cs typeface="Times New Roman"/>
              </a:rPr>
              <a:t>ya</a:t>
            </a:r>
            <a:r>
              <a:rPr sz="2700" spc="-35" dirty="0">
                <a:latin typeface="Times New Roman"/>
                <a:cs typeface="Times New Roman"/>
              </a:rPr>
              <a:t> </a:t>
            </a:r>
            <a:r>
              <a:rPr sz="2700" spc="10" dirty="0">
                <a:latin typeface="Times New Roman"/>
                <a:cs typeface="Times New Roman"/>
              </a:rPr>
              <a:t>da</a:t>
            </a:r>
            <a:r>
              <a:rPr sz="2700" spc="-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suisid</a:t>
            </a:r>
            <a:endParaRPr sz="2700">
              <a:latin typeface="Times New Roman"/>
              <a:cs typeface="Times New Roman"/>
            </a:endParaRPr>
          </a:p>
          <a:p>
            <a:pPr marL="356870" indent="-344805">
              <a:lnSpc>
                <a:spcPts val="2915"/>
              </a:lnSpc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700" spc="5" dirty="0">
                <a:latin typeface="Times New Roman"/>
                <a:cs typeface="Times New Roman"/>
              </a:rPr>
              <a:t>Tıbbi</a:t>
            </a:r>
            <a:r>
              <a:rPr sz="2700" spc="-80" dirty="0">
                <a:latin typeface="Times New Roman"/>
                <a:cs typeface="Times New Roman"/>
              </a:rPr>
              <a:t> </a:t>
            </a:r>
            <a:r>
              <a:rPr sz="2700" spc="5" dirty="0">
                <a:latin typeface="Times New Roman"/>
                <a:cs typeface="Times New Roman"/>
              </a:rPr>
              <a:t>komorbidite</a:t>
            </a:r>
            <a:r>
              <a:rPr sz="2700" spc="-9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(eşlik</a:t>
            </a:r>
            <a:r>
              <a:rPr sz="2700" spc="-25" dirty="0">
                <a:latin typeface="Times New Roman"/>
                <a:cs typeface="Times New Roman"/>
              </a:rPr>
              <a:t> </a:t>
            </a:r>
            <a:r>
              <a:rPr sz="2700" spc="5" dirty="0">
                <a:latin typeface="Times New Roman"/>
                <a:cs typeface="Times New Roman"/>
              </a:rPr>
              <a:t>eden</a:t>
            </a:r>
            <a:r>
              <a:rPr sz="2700" spc="-3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hastalıklar)</a:t>
            </a:r>
            <a:endParaRPr sz="2700">
              <a:latin typeface="Times New Roman"/>
              <a:cs typeface="Times New Roman"/>
            </a:endParaRPr>
          </a:p>
          <a:p>
            <a:pPr marL="356870" indent="-344805">
              <a:lnSpc>
                <a:spcPts val="2915"/>
              </a:lnSpc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700" spc="10" dirty="0">
                <a:latin typeface="Times New Roman"/>
                <a:cs typeface="Times New Roman"/>
              </a:rPr>
              <a:t>Düşük</a:t>
            </a:r>
            <a:r>
              <a:rPr sz="2700" spc="-9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sosyo-ekonomik</a:t>
            </a:r>
            <a:r>
              <a:rPr sz="2700" spc="-95" dirty="0">
                <a:latin typeface="Times New Roman"/>
                <a:cs typeface="Times New Roman"/>
              </a:rPr>
              <a:t> </a:t>
            </a:r>
            <a:r>
              <a:rPr sz="2700" spc="5" dirty="0">
                <a:latin typeface="Times New Roman"/>
                <a:cs typeface="Times New Roman"/>
              </a:rPr>
              <a:t>düzey</a:t>
            </a:r>
            <a:endParaRPr sz="2700">
              <a:latin typeface="Times New Roman"/>
              <a:cs typeface="Times New Roman"/>
            </a:endParaRPr>
          </a:p>
          <a:p>
            <a:pPr marL="356870" indent="-344805">
              <a:lnSpc>
                <a:spcPts val="2915"/>
              </a:lnSpc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700" dirty="0">
                <a:latin typeface="Times New Roman"/>
                <a:cs typeface="Times New Roman"/>
              </a:rPr>
              <a:t>Alkol/madde</a:t>
            </a:r>
            <a:r>
              <a:rPr sz="2700" spc="-9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kullanımı</a:t>
            </a:r>
            <a:endParaRPr sz="2700">
              <a:latin typeface="Times New Roman"/>
              <a:cs typeface="Times New Roman"/>
            </a:endParaRPr>
          </a:p>
          <a:p>
            <a:pPr marL="356870" indent="-344805">
              <a:lnSpc>
                <a:spcPts val="2915"/>
              </a:lnSpc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700" spc="5" dirty="0">
                <a:latin typeface="Times New Roman"/>
                <a:cs typeface="Times New Roman"/>
              </a:rPr>
              <a:t>Postpartum</a:t>
            </a:r>
            <a:r>
              <a:rPr sz="2700" spc="-130" dirty="0">
                <a:latin typeface="Times New Roman"/>
                <a:cs typeface="Times New Roman"/>
              </a:rPr>
              <a:t> </a:t>
            </a:r>
            <a:r>
              <a:rPr sz="2700" spc="10" dirty="0">
                <a:latin typeface="Times New Roman"/>
                <a:cs typeface="Times New Roman"/>
              </a:rPr>
              <a:t>dönem</a:t>
            </a:r>
            <a:endParaRPr sz="2700">
              <a:latin typeface="Times New Roman"/>
              <a:cs typeface="Times New Roman"/>
            </a:endParaRPr>
          </a:p>
          <a:p>
            <a:pPr marL="356870" indent="-344805">
              <a:lnSpc>
                <a:spcPts val="3085"/>
              </a:lnSpc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700" spc="-5" dirty="0">
                <a:latin typeface="Times New Roman"/>
                <a:cs typeface="Times New Roman"/>
              </a:rPr>
              <a:t>Eşlik</a:t>
            </a:r>
            <a:r>
              <a:rPr sz="2700" spc="-70" dirty="0">
                <a:latin typeface="Times New Roman"/>
                <a:cs typeface="Times New Roman"/>
              </a:rPr>
              <a:t> </a:t>
            </a:r>
            <a:r>
              <a:rPr sz="2700" spc="5" dirty="0">
                <a:latin typeface="Times New Roman"/>
                <a:cs typeface="Times New Roman"/>
              </a:rPr>
              <a:t>eden</a:t>
            </a:r>
            <a:r>
              <a:rPr sz="2700" spc="-35" dirty="0">
                <a:latin typeface="Times New Roman"/>
                <a:cs typeface="Times New Roman"/>
              </a:rPr>
              <a:t> </a:t>
            </a:r>
            <a:r>
              <a:rPr sz="2700" spc="5" dirty="0">
                <a:latin typeface="Times New Roman"/>
                <a:cs typeface="Times New Roman"/>
              </a:rPr>
              <a:t>anksiyete</a:t>
            </a:r>
            <a:endParaRPr sz="27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621027"/>
            <a:ext cx="7974965" cy="14878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6870" marR="5080" indent="-344805">
              <a:lnSpc>
                <a:spcPct val="100000"/>
              </a:lnSpc>
              <a:spcBef>
                <a:spcPts val="90"/>
              </a:spcBef>
              <a:buFont typeface="Arial MT"/>
              <a:buChar char="•"/>
              <a:tabLst>
                <a:tab pos="356870" algn="l"/>
                <a:tab pos="357505" algn="l"/>
                <a:tab pos="2426335" algn="l"/>
              </a:tabLst>
            </a:pPr>
            <a:r>
              <a:rPr sz="3200" spc="-10" dirty="0">
                <a:latin typeface="Times New Roman"/>
                <a:cs typeface="Times New Roman"/>
              </a:rPr>
              <a:t>İlk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depresyon</a:t>
            </a:r>
            <a:r>
              <a:rPr sz="3200" spc="2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atağı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sıklıkla</a:t>
            </a:r>
            <a:r>
              <a:rPr sz="3200" spc="-10" dirty="0">
                <a:latin typeface="Times New Roman"/>
                <a:cs typeface="Times New Roman"/>
              </a:rPr>
              <a:t> ekonomik 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problemler,	</a:t>
            </a:r>
            <a:r>
              <a:rPr sz="3200" spc="-5" dirty="0">
                <a:latin typeface="Times New Roman"/>
                <a:cs typeface="Times New Roman"/>
              </a:rPr>
              <a:t>işsizlik,</a:t>
            </a:r>
            <a:r>
              <a:rPr sz="3200" spc="-10" dirty="0">
                <a:latin typeface="Times New Roman"/>
                <a:cs typeface="Times New Roman"/>
              </a:rPr>
              <a:t> boşanma</a:t>
            </a:r>
            <a:r>
              <a:rPr sz="3200" spc="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gibi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psikososyal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yüklenmelerle</a:t>
            </a:r>
            <a:r>
              <a:rPr sz="3200" spc="60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tetiklenir.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23492"/>
            <a:ext cx="8074659" cy="2658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6870" indent="-344805">
              <a:lnSpc>
                <a:spcPts val="3454"/>
              </a:lnSpc>
              <a:spcBef>
                <a:spcPts val="90"/>
              </a:spcBef>
              <a:buFont typeface="Arial MT"/>
              <a:buChar char="•"/>
              <a:tabLst>
                <a:tab pos="356870" algn="l"/>
                <a:tab pos="357505" algn="l"/>
                <a:tab pos="2334895" algn="l"/>
                <a:tab pos="3633470" algn="l"/>
                <a:tab pos="5318760" algn="l"/>
                <a:tab pos="5895340" algn="l"/>
                <a:tab pos="6565900" algn="l"/>
              </a:tabLst>
            </a:pPr>
            <a:r>
              <a:rPr sz="3200" spc="-5" dirty="0">
                <a:latin typeface="Times New Roman"/>
                <a:cs typeface="Times New Roman"/>
              </a:rPr>
              <a:t>Ülkemizde	</a:t>
            </a:r>
            <a:r>
              <a:rPr sz="3200" b="1" spc="-5" dirty="0">
                <a:latin typeface="Times New Roman"/>
                <a:cs typeface="Times New Roman"/>
              </a:rPr>
              <a:t>ruhsal	sorunlar	</a:t>
            </a:r>
            <a:r>
              <a:rPr sz="3200" spc="-5" dirty="0">
                <a:latin typeface="Times New Roman"/>
                <a:cs typeface="Times New Roman"/>
              </a:rPr>
              <a:t>en	sık	</a:t>
            </a:r>
            <a:r>
              <a:rPr sz="3200" b="1" spc="-5" dirty="0">
                <a:latin typeface="Times New Roman"/>
                <a:cs typeface="Times New Roman"/>
              </a:rPr>
              <a:t>bedensel</a:t>
            </a:r>
            <a:endParaRPr sz="3200">
              <a:latin typeface="Times New Roman"/>
              <a:cs typeface="Times New Roman"/>
            </a:endParaRPr>
          </a:p>
          <a:p>
            <a:pPr marL="356870">
              <a:lnSpc>
                <a:spcPts val="3454"/>
              </a:lnSpc>
            </a:pPr>
            <a:r>
              <a:rPr sz="3200" b="1" i="1" spc="-5" dirty="0">
                <a:latin typeface="Times New Roman"/>
                <a:cs typeface="Times New Roman"/>
              </a:rPr>
              <a:t>(psikosomatik)</a:t>
            </a:r>
            <a:r>
              <a:rPr sz="3200" b="1" i="1" spc="-3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yakınmalarla</a:t>
            </a:r>
            <a:r>
              <a:rPr sz="3200" b="1" spc="4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dile</a:t>
            </a:r>
            <a:r>
              <a:rPr sz="3200" spc="30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getirilir.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4000">
              <a:latin typeface="Times New Roman"/>
              <a:cs typeface="Times New Roman"/>
            </a:endParaRPr>
          </a:p>
          <a:p>
            <a:pPr marL="356870" marR="5080" indent="-344805" algn="just">
              <a:lnSpc>
                <a:spcPct val="80000"/>
              </a:lnSpc>
              <a:buFont typeface="Arial MT"/>
              <a:buChar char="•"/>
              <a:tabLst>
                <a:tab pos="357505" algn="l"/>
              </a:tabLst>
            </a:pPr>
            <a:r>
              <a:rPr sz="3200" dirty="0">
                <a:latin typeface="Times New Roman"/>
                <a:cs typeface="Times New Roman"/>
              </a:rPr>
              <a:t>Ruhsal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sorunu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olan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hastaların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yarıdan</a:t>
            </a:r>
            <a:r>
              <a:rPr sz="3200" b="1" spc="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çoğu </a:t>
            </a:r>
            <a:r>
              <a:rPr sz="3200" b="1" spc="-7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tedavi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için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ilk</a:t>
            </a:r>
            <a:r>
              <a:rPr sz="3200" b="1" dirty="0">
                <a:latin typeface="Times New Roman"/>
                <a:cs typeface="Times New Roman"/>
              </a:rPr>
              <a:t> olarak</a:t>
            </a:r>
            <a:r>
              <a:rPr sz="3200" b="1" spc="5" dirty="0">
                <a:latin typeface="Times New Roman"/>
                <a:cs typeface="Times New Roman"/>
              </a:rPr>
              <a:t> </a:t>
            </a:r>
            <a:r>
              <a:rPr sz="32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birinci</a:t>
            </a:r>
            <a:r>
              <a:rPr sz="32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basamağa </a:t>
            </a:r>
            <a:r>
              <a:rPr sz="3200" b="1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başvurur</a:t>
            </a:r>
            <a:r>
              <a:rPr sz="3200" spc="-5" dirty="0"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4644644"/>
            <a:ext cx="5655945" cy="5124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90"/>
              </a:spcBef>
              <a:buFont typeface="Arial MT"/>
              <a:buChar char="•"/>
              <a:tabLst>
                <a:tab pos="356870" algn="l"/>
                <a:tab pos="357505" algn="l"/>
                <a:tab pos="2206625" algn="l"/>
                <a:tab pos="4648835" algn="l"/>
              </a:tabLst>
            </a:pPr>
            <a:r>
              <a:rPr sz="3200" spc="-5" dirty="0">
                <a:latin typeface="Times New Roman"/>
                <a:cs typeface="Times New Roman"/>
              </a:rPr>
              <a:t>Bi</a:t>
            </a:r>
            <a:r>
              <a:rPr sz="3200" spc="-15" dirty="0">
                <a:latin typeface="Times New Roman"/>
                <a:cs typeface="Times New Roman"/>
              </a:rPr>
              <a:t>r</a:t>
            </a:r>
            <a:r>
              <a:rPr sz="3200" spc="-5" dirty="0">
                <a:latin typeface="Times New Roman"/>
                <a:cs typeface="Times New Roman"/>
              </a:rPr>
              <a:t>i</a:t>
            </a:r>
            <a:r>
              <a:rPr sz="3200" spc="5" dirty="0">
                <a:latin typeface="Times New Roman"/>
                <a:cs typeface="Times New Roman"/>
              </a:rPr>
              <a:t>n</a:t>
            </a:r>
            <a:r>
              <a:rPr sz="3200" spc="-5" dirty="0">
                <a:latin typeface="Times New Roman"/>
                <a:cs typeface="Times New Roman"/>
              </a:rPr>
              <a:t>ci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5" dirty="0">
                <a:latin typeface="Times New Roman"/>
                <a:cs typeface="Times New Roman"/>
              </a:rPr>
              <a:t>b</a:t>
            </a:r>
            <a:r>
              <a:rPr sz="3200" spc="-5" dirty="0">
                <a:latin typeface="Times New Roman"/>
                <a:cs typeface="Times New Roman"/>
              </a:rPr>
              <a:t>a</a:t>
            </a:r>
            <a:r>
              <a:rPr sz="3200" dirty="0">
                <a:latin typeface="Times New Roman"/>
                <a:cs typeface="Times New Roman"/>
              </a:rPr>
              <a:t>s</a:t>
            </a:r>
            <a:r>
              <a:rPr sz="3200" spc="40" dirty="0">
                <a:latin typeface="Times New Roman"/>
                <a:cs typeface="Times New Roman"/>
              </a:rPr>
              <a:t>a</a:t>
            </a:r>
            <a:r>
              <a:rPr sz="3200" spc="-50" dirty="0">
                <a:latin typeface="Times New Roman"/>
                <a:cs typeface="Times New Roman"/>
              </a:rPr>
              <a:t>m</a:t>
            </a:r>
            <a:r>
              <a:rPr sz="3200" spc="15" dirty="0">
                <a:latin typeface="Times New Roman"/>
                <a:cs typeface="Times New Roman"/>
              </a:rPr>
              <a:t>a</a:t>
            </a:r>
            <a:r>
              <a:rPr sz="3200" spc="5" dirty="0">
                <a:latin typeface="Times New Roman"/>
                <a:cs typeface="Times New Roman"/>
              </a:rPr>
              <a:t>k</a:t>
            </a:r>
            <a:r>
              <a:rPr sz="3200" spc="-5" dirty="0">
                <a:latin typeface="Times New Roman"/>
                <a:cs typeface="Times New Roman"/>
              </a:rPr>
              <a:t>ta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5" dirty="0">
                <a:latin typeface="Times New Roman"/>
                <a:cs typeface="Times New Roman"/>
              </a:rPr>
              <a:t>te</a:t>
            </a:r>
            <a:r>
              <a:rPr sz="3200" spc="5" dirty="0">
                <a:latin typeface="Times New Roman"/>
                <a:cs typeface="Times New Roman"/>
              </a:rPr>
              <a:t>d</a:t>
            </a:r>
            <a:r>
              <a:rPr sz="3200" spc="-5" dirty="0">
                <a:latin typeface="Times New Roman"/>
                <a:cs typeface="Times New Roman"/>
              </a:rPr>
              <a:t>a</a:t>
            </a:r>
            <a:r>
              <a:rPr sz="3200" spc="5" dirty="0">
                <a:latin typeface="Times New Roman"/>
                <a:cs typeface="Times New Roman"/>
              </a:rPr>
              <a:t>v</a:t>
            </a:r>
            <a:r>
              <a:rPr sz="3200" spc="-5" dirty="0">
                <a:latin typeface="Times New Roman"/>
                <a:cs typeface="Times New Roman"/>
              </a:rPr>
              <a:t>i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0363" y="4644644"/>
            <a:ext cx="7726680" cy="902335"/>
          </a:xfrm>
          <a:prstGeom prst="rect">
            <a:avLst/>
          </a:prstGeom>
        </p:spPr>
        <p:txBody>
          <a:bodyPr vert="horz" wrap="square" lIns="0" tIns="109220" rIns="0" bIns="0" rtlCol="0">
            <a:spAutoFit/>
          </a:bodyPr>
          <a:lstStyle/>
          <a:p>
            <a:pPr marL="12700" marR="5080" indent="6007735">
              <a:lnSpc>
                <a:spcPct val="80000"/>
              </a:lnSpc>
              <a:spcBef>
                <a:spcPts val="860"/>
              </a:spcBef>
              <a:tabLst>
                <a:tab pos="2463165" algn="l"/>
                <a:tab pos="4124325" algn="l"/>
                <a:tab pos="5922645" algn="l"/>
                <a:tab pos="6964680" algn="l"/>
              </a:tabLst>
            </a:pPr>
            <a:r>
              <a:rPr sz="3200" spc="15" dirty="0">
                <a:latin typeface="Times New Roman"/>
                <a:cs typeface="Times New Roman"/>
              </a:rPr>
              <a:t>e</a:t>
            </a:r>
            <a:r>
              <a:rPr sz="3200" spc="5" dirty="0">
                <a:latin typeface="Times New Roman"/>
                <a:cs typeface="Times New Roman"/>
              </a:rPr>
              <a:t>d</a:t>
            </a:r>
            <a:r>
              <a:rPr sz="3200" spc="-5" dirty="0">
                <a:latin typeface="Times New Roman"/>
                <a:cs typeface="Times New Roman"/>
              </a:rPr>
              <a:t>i</a:t>
            </a:r>
            <a:r>
              <a:rPr sz="3200" spc="15" dirty="0">
                <a:latin typeface="Times New Roman"/>
                <a:cs typeface="Times New Roman"/>
              </a:rPr>
              <a:t>l</a:t>
            </a:r>
            <a:r>
              <a:rPr sz="3200" spc="-50" dirty="0">
                <a:latin typeface="Times New Roman"/>
                <a:cs typeface="Times New Roman"/>
              </a:rPr>
              <a:t>m</a:t>
            </a:r>
            <a:r>
              <a:rPr sz="3200" spc="-5" dirty="0">
                <a:latin typeface="Times New Roman"/>
                <a:cs typeface="Times New Roman"/>
              </a:rPr>
              <a:t>e</a:t>
            </a:r>
            <a:r>
              <a:rPr sz="3200" spc="5" dirty="0">
                <a:latin typeface="Times New Roman"/>
                <a:cs typeface="Times New Roman"/>
              </a:rPr>
              <a:t>d</a:t>
            </a:r>
            <a:r>
              <a:rPr sz="3200" spc="-5" dirty="0">
                <a:latin typeface="Times New Roman"/>
                <a:cs typeface="Times New Roman"/>
              </a:rPr>
              <a:t>en  </a:t>
            </a:r>
            <a:r>
              <a:rPr sz="3200" spc="5" dirty="0">
                <a:latin typeface="Times New Roman"/>
                <a:cs typeface="Times New Roman"/>
              </a:rPr>
              <a:t>p</a:t>
            </a:r>
            <a:r>
              <a:rPr sz="3200" dirty="0">
                <a:latin typeface="Times New Roman"/>
                <a:cs typeface="Times New Roman"/>
              </a:rPr>
              <a:t>s</a:t>
            </a:r>
            <a:r>
              <a:rPr sz="3200" spc="-5" dirty="0">
                <a:latin typeface="Times New Roman"/>
                <a:cs typeface="Times New Roman"/>
              </a:rPr>
              <a:t>i</a:t>
            </a:r>
            <a:r>
              <a:rPr sz="3200" spc="5" dirty="0">
                <a:latin typeface="Times New Roman"/>
                <a:cs typeface="Times New Roman"/>
              </a:rPr>
              <a:t>k</a:t>
            </a:r>
            <a:r>
              <a:rPr sz="3200" spc="-5" dirty="0">
                <a:latin typeface="Times New Roman"/>
                <a:cs typeface="Times New Roman"/>
              </a:rPr>
              <a:t>i</a:t>
            </a:r>
            <a:r>
              <a:rPr sz="3200" spc="-20" dirty="0">
                <a:latin typeface="Times New Roman"/>
                <a:cs typeface="Times New Roman"/>
              </a:rPr>
              <a:t>y</a:t>
            </a:r>
            <a:r>
              <a:rPr sz="3200" spc="-5" dirty="0">
                <a:latin typeface="Times New Roman"/>
                <a:cs typeface="Times New Roman"/>
              </a:rPr>
              <a:t>at</a:t>
            </a:r>
            <a:r>
              <a:rPr sz="3200" spc="-15" dirty="0">
                <a:latin typeface="Times New Roman"/>
                <a:cs typeface="Times New Roman"/>
              </a:rPr>
              <a:t>r</a:t>
            </a:r>
            <a:r>
              <a:rPr sz="3200" spc="-5" dirty="0">
                <a:latin typeface="Times New Roman"/>
                <a:cs typeface="Times New Roman"/>
              </a:rPr>
              <a:t>i</a:t>
            </a:r>
            <a:r>
              <a:rPr sz="3200" dirty="0">
                <a:latin typeface="Times New Roman"/>
                <a:cs typeface="Times New Roman"/>
              </a:rPr>
              <a:t>s</a:t>
            </a:r>
            <a:r>
              <a:rPr sz="3200" spc="-5" dirty="0">
                <a:latin typeface="Times New Roman"/>
                <a:cs typeface="Times New Roman"/>
              </a:rPr>
              <a:t>te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5" dirty="0">
                <a:latin typeface="Times New Roman"/>
                <a:cs typeface="Times New Roman"/>
              </a:rPr>
              <a:t>g</a:t>
            </a:r>
            <a:r>
              <a:rPr sz="3200" spc="-5" dirty="0">
                <a:latin typeface="Times New Roman"/>
                <a:cs typeface="Times New Roman"/>
              </a:rPr>
              <a:t>it</a:t>
            </a:r>
            <a:r>
              <a:rPr sz="3200" spc="-45" dirty="0">
                <a:latin typeface="Times New Roman"/>
                <a:cs typeface="Times New Roman"/>
              </a:rPr>
              <a:t>m</a:t>
            </a:r>
            <a:r>
              <a:rPr sz="3200" spc="15" dirty="0">
                <a:latin typeface="Times New Roman"/>
                <a:cs typeface="Times New Roman"/>
              </a:rPr>
              <a:t>e</a:t>
            </a:r>
            <a:r>
              <a:rPr sz="3200" dirty="0">
                <a:latin typeface="Times New Roman"/>
                <a:cs typeface="Times New Roman"/>
              </a:rPr>
              <a:t>s</a:t>
            </a:r>
            <a:r>
              <a:rPr sz="3200" spc="-5" dirty="0">
                <a:latin typeface="Times New Roman"/>
                <a:cs typeface="Times New Roman"/>
              </a:rPr>
              <a:t>i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5" dirty="0">
                <a:latin typeface="Times New Roman"/>
                <a:cs typeface="Times New Roman"/>
              </a:rPr>
              <a:t>ön</a:t>
            </a:r>
            <a:r>
              <a:rPr sz="3200" spc="-5" dirty="0">
                <a:latin typeface="Times New Roman"/>
                <a:cs typeface="Times New Roman"/>
              </a:rPr>
              <a:t>e</a:t>
            </a:r>
            <a:r>
              <a:rPr sz="3200" spc="-15" dirty="0">
                <a:latin typeface="Times New Roman"/>
                <a:cs typeface="Times New Roman"/>
              </a:rPr>
              <a:t>r</a:t>
            </a:r>
            <a:r>
              <a:rPr sz="3200" spc="-5" dirty="0">
                <a:latin typeface="Times New Roman"/>
                <a:cs typeface="Times New Roman"/>
              </a:rPr>
              <a:t>ilen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b="1" spc="-5" dirty="0">
                <a:latin typeface="Times New Roman"/>
                <a:cs typeface="Times New Roman"/>
              </a:rPr>
              <a:t>her</a:t>
            </a:r>
            <a:r>
              <a:rPr sz="3200" b="1" dirty="0">
                <a:latin typeface="Times New Roman"/>
                <a:cs typeface="Times New Roman"/>
              </a:rPr>
              <a:t>	</a:t>
            </a:r>
            <a:r>
              <a:rPr sz="3200" b="1" spc="-5" dirty="0">
                <a:latin typeface="Times New Roman"/>
                <a:cs typeface="Times New Roman"/>
              </a:rPr>
              <a:t>d</a:t>
            </a:r>
            <a:r>
              <a:rPr sz="3200" b="1" spc="5" dirty="0">
                <a:latin typeface="Times New Roman"/>
                <a:cs typeface="Times New Roman"/>
              </a:rPr>
              <a:t>ö</a:t>
            </a:r>
            <a:r>
              <a:rPr sz="3200" b="1" spc="-5" dirty="0">
                <a:latin typeface="Times New Roman"/>
                <a:cs typeface="Times New Roman"/>
              </a:rPr>
              <a:t>rt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0363" y="5424932"/>
            <a:ext cx="4876165" cy="5124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200" b="1" spc="-5" dirty="0">
                <a:latin typeface="Times New Roman"/>
                <a:cs typeface="Times New Roman"/>
              </a:rPr>
              <a:t>hastadan</a:t>
            </a:r>
            <a:r>
              <a:rPr sz="3200" b="1" spc="-50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yalnızca</a:t>
            </a:r>
            <a:r>
              <a:rPr sz="3200" b="1" spc="5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biri</a:t>
            </a:r>
            <a:r>
              <a:rPr sz="3200" b="1" spc="-20" dirty="0">
                <a:latin typeface="Times New Roman"/>
                <a:cs typeface="Times New Roman"/>
              </a:rPr>
              <a:t> </a:t>
            </a:r>
            <a:r>
              <a:rPr sz="3200" spc="-30" dirty="0">
                <a:latin typeface="Times New Roman"/>
                <a:cs typeface="Times New Roman"/>
              </a:rPr>
              <a:t>gider.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Ekran Gösterisi (4:3)</PresentationFormat>
  <Slides>52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52</vt:i4>
      </vt:variant>
    </vt:vector>
  </HeadingPairs>
  <TitlesOfParts>
    <vt:vector size="53" baseType="lpstr">
      <vt:lpstr>Office Theme</vt:lpstr>
      <vt:lpstr>DEPRESYON</vt:lpstr>
      <vt:lpstr>PowerPoint Sunusu</vt:lpstr>
      <vt:lpstr>PowerPoint Sunusu</vt:lpstr>
      <vt:lpstr>PowerPoint Sunusu</vt:lpstr>
      <vt:lpstr>PowerPoint Sunusu</vt:lpstr>
      <vt:lpstr>Depresyon Neden Önemli</vt:lpstr>
      <vt:lpstr>Risk Grupları</vt:lpstr>
      <vt:lpstr>PowerPoint Sunusu</vt:lpstr>
      <vt:lpstr>PowerPoint Sunusu</vt:lpstr>
      <vt:lpstr>Toplumda yaşam boyu prevalans</vt:lpstr>
      <vt:lpstr>PowerPoint Sunusu</vt:lpstr>
      <vt:lpstr>PowerPoint Sunusu</vt:lpstr>
      <vt:lpstr>PowerPoint Sunusu</vt:lpstr>
      <vt:lpstr>Nüks</vt:lpstr>
      <vt:lpstr>Hekimin depresyondan şüpheleneceği durumlar !</vt:lpstr>
      <vt:lpstr>Tarama</vt:lpstr>
      <vt:lpstr>Depresyon ve İntihar Tarama Ölçekleri</vt:lpstr>
      <vt:lpstr>PowerPoint Sunusu</vt:lpstr>
      <vt:lpstr>Beck Depresyon Ölçeği</vt:lpstr>
      <vt:lpstr>DSM V’ E Göre Depresif Bozukluk Alt Grupları</vt:lpstr>
      <vt:lpstr>Major Depresif Bozukluk Tanı Ölçütleri (DSM V)</vt:lpstr>
      <vt:lpstr>PowerPoint Sunusu</vt:lpstr>
      <vt:lpstr>Distimik Bozukluk</vt:lpstr>
      <vt:lpstr>Yıkıcı Duygudurumu Düzenleyememe Bozukluğu</vt:lpstr>
      <vt:lpstr>Premenstruel Disforik Bozukluk</vt:lpstr>
      <vt:lpstr>Madde / İlaç Kaynaklı Depresif  Bozukluk</vt:lpstr>
      <vt:lpstr>İlaca Bağlı Depresyon</vt:lpstr>
      <vt:lpstr>Başka Medikal Duruma Bağımlı Depresif Bozukluk</vt:lpstr>
      <vt:lpstr>Tedavi</vt:lpstr>
      <vt:lpstr>Tedavi Hedefleri</vt:lpstr>
      <vt:lpstr>Tedavi</vt:lpstr>
      <vt:lpstr>İlaç Tedavisi</vt:lpstr>
      <vt:lpstr>İlaç Tedavisi</vt:lpstr>
      <vt:lpstr>İlaç Tedavisi</vt:lpstr>
      <vt:lpstr>İlaç Tedavisi</vt:lpstr>
      <vt:lpstr>İlaç Tedavisi</vt:lpstr>
      <vt:lpstr>Selektif Seratonin Geri Alım İnhibitörleri(SSRI)</vt:lpstr>
      <vt:lpstr>SSRI YAN ETKİLER</vt:lpstr>
      <vt:lpstr>SSRI &amp; TSA Dikkat Edilmesi Gereken Durumlar</vt:lpstr>
      <vt:lpstr>Seratonin Noradrenalin Geri Alım  İnhibitörleri (SNRI)</vt:lpstr>
      <vt:lpstr>PowerPoint Sunusu</vt:lpstr>
      <vt:lpstr>PowerPoint Sunusu</vt:lpstr>
      <vt:lpstr>PowerPoint Sunusu</vt:lpstr>
      <vt:lpstr>PowerPoint Sunusu</vt:lpstr>
      <vt:lpstr>Psikoterapi</vt:lpstr>
      <vt:lpstr>Tamamlayıcı ve Alternatif Tedaviler</vt:lpstr>
      <vt:lpstr>Kombine Tedavi</vt:lpstr>
      <vt:lpstr>Elektrokonvulzif Tedavi (EKT)</vt:lpstr>
      <vt:lpstr>Sevk Endikasyonları</vt:lpstr>
      <vt:lpstr>Depresyona Yaklaşım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DEPRESYON</dc:title>
  <dc:creator>casper</dc:creator>
  <cp:revision>27</cp:revision>
  <dcterms:created xsi:type="dcterms:W3CDTF">2023-03-30T11:11:14Z</dcterms:created>
  <dcterms:modified xsi:type="dcterms:W3CDTF">2023-03-30T11:24:03Z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2019-04-17T00:00:00Z</vt:filetime>
  </property>
  <property fmtid="{D5CDD505-2E9C-101B-9397-08002B2CF9AE}" pid="3" name="Creator">
    <vt:lpwstr>Acrobat PDFMaker 15 for PowerPoint</vt:lpwstr>
  </property>
  <property fmtid="{D5CDD505-2E9C-101B-9397-08002B2CF9AE}" pid="4" name="LastSaved">
    <vt:filetime>2023-03-30T00:00:00Z</vt:filetime>
  </property>
</Properties>
</file>