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76" r:id="rId18"/>
    <p:sldId id="278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1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54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534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560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834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126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706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44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780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15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422033-2E8A-451F-B854-52F8511C8929}" type="datetimeFigureOut">
              <a:rPr lang="tr-TR" smtClean="0"/>
              <a:t>30.10.2018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0A0F1F-8CA8-4BF0-8C0D-912F2C4BA60F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8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6285" y="654449"/>
            <a:ext cx="9852165" cy="34211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VAKA SUNUMU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27169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ARŞ. GÖR. </a:t>
            </a:r>
            <a:r>
              <a:rPr lang="tr-TR" b="1" dirty="0" smtClean="0"/>
              <a:t>DR. </a:t>
            </a:r>
            <a:r>
              <a:rPr lang="tr-TR" b="1" dirty="0" smtClean="0"/>
              <a:t>HAVVA ŞEN</a:t>
            </a:r>
          </a:p>
          <a:p>
            <a:pPr algn="ctr"/>
            <a:r>
              <a:rPr lang="tr-TR" b="1" dirty="0" smtClean="0"/>
              <a:t>KTÜ TIP FAKÜLTESİ AİLE HEKİMLİĞİ AD</a:t>
            </a:r>
          </a:p>
          <a:p>
            <a:pPr algn="ctr"/>
            <a:r>
              <a:rPr lang="tr-TR" b="1" dirty="0" smtClean="0"/>
              <a:t>30.10.2018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2542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C vitamini eksikliği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Skorbüt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tr-TR" sz="2800" dirty="0" smtClean="0"/>
              <a:t> Riskli grup: Yaşlılar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               Kronik alkol ve sigara kullananlar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               </a:t>
            </a:r>
            <a:r>
              <a:rPr lang="tr-TR" sz="2800" dirty="0" err="1"/>
              <a:t>A</a:t>
            </a:r>
            <a:r>
              <a:rPr lang="tr-TR" sz="2800" dirty="0" err="1" smtClean="0"/>
              <a:t>noreksiya</a:t>
            </a:r>
            <a:r>
              <a:rPr lang="tr-TR" sz="2800" dirty="0" smtClean="0"/>
              <a:t> </a:t>
            </a:r>
            <a:r>
              <a:rPr lang="tr-TR" sz="2800" dirty="0" err="1" smtClean="0"/>
              <a:t>vs</a:t>
            </a:r>
            <a:r>
              <a:rPr lang="tr-TR" sz="2800" dirty="0" smtClean="0"/>
              <a:t> gibi yeme bozukluğu olanlar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               </a:t>
            </a:r>
            <a:r>
              <a:rPr lang="tr-TR" sz="2800" dirty="0" err="1" smtClean="0"/>
              <a:t>Crohn</a:t>
            </a:r>
            <a:r>
              <a:rPr lang="tr-TR" sz="2800" dirty="0" smtClean="0"/>
              <a:t>, ÜK gibi emilim bozukluğu olanlar</a:t>
            </a:r>
          </a:p>
        </p:txBody>
      </p:sp>
    </p:spTree>
    <p:extLst>
      <p:ext uri="{BB962C8B-B14F-4D97-AF65-F5344CB8AC3E}">
        <p14:creationId xmlns:p14="http://schemas.microsoft.com/office/powerpoint/2010/main" val="112703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2997"/>
          </a:xfrm>
        </p:spPr>
        <p:txBody>
          <a:bodyPr>
            <a:noAutofit/>
          </a:bodyPr>
          <a:lstStyle/>
          <a:p>
            <a:r>
              <a:rPr lang="tr-TR" sz="2800" dirty="0" smtClean="0"/>
              <a:t>Bulgular: deri bulguları(cilt altı </a:t>
            </a:r>
            <a:r>
              <a:rPr lang="tr-TR" sz="2800" dirty="0" err="1" smtClean="0"/>
              <a:t>hemoraji</a:t>
            </a:r>
            <a:r>
              <a:rPr lang="tr-TR" sz="2800" dirty="0" smtClean="0"/>
              <a:t>, </a:t>
            </a:r>
            <a:r>
              <a:rPr lang="tr-TR" sz="2800" dirty="0" err="1" smtClean="0"/>
              <a:t>eskar</a:t>
            </a:r>
            <a:r>
              <a:rPr lang="tr-TR" sz="2800" dirty="0" smtClean="0"/>
              <a:t>, </a:t>
            </a:r>
            <a:r>
              <a:rPr lang="tr-TR" sz="2800" dirty="0" err="1" smtClean="0"/>
              <a:t>eritem</a:t>
            </a:r>
            <a:r>
              <a:rPr lang="tr-TR" sz="2800" dirty="0" smtClean="0"/>
              <a:t>, vb..)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ağız içi bulguları( diş etinde kanama, çürük, vb..)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yara iyileşmesinde gecikme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anemi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</a:t>
            </a:r>
            <a:r>
              <a:rPr lang="tr-TR" sz="2800" dirty="0" err="1" smtClean="0"/>
              <a:t>myalji</a:t>
            </a:r>
            <a:endParaRPr lang="tr-TR" sz="2800" dirty="0" smtClean="0"/>
          </a:p>
          <a:p>
            <a:r>
              <a:rPr lang="tr-TR" sz="2800" dirty="0"/>
              <a:t> </a:t>
            </a:r>
            <a:r>
              <a:rPr lang="tr-TR" sz="2800" dirty="0" smtClean="0"/>
              <a:t>                </a:t>
            </a:r>
            <a:r>
              <a:rPr lang="tr-TR" sz="2800" dirty="0" err="1" smtClean="0"/>
              <a:t>nöropati</a:t>
            </a:r>
            <a:endParaRPr lang="tr-TR" sz="2800" dirty="0" smtClean="0"/>
          </a:p>
          <a:p>
            <a:r>
              <a:rPr lang="tr-TR" sz="2800" dirty="0"/>
              <a:t> </a:t>
            </a:r>
            <a:r>
              <a:rPr lang="tr-TR" sz="2800" dirty="0" smtClean="0"/>
              <a:t>                                 </a:t>
            </a:r>
          </a:p>
          <a:p>
            <a:endParaRPr lang="tr-TR" sz="2800" dirty="0" smtClean="0"/>
          </a:p>
          <a:p>
            <a:r>
              <a:rPr lang="tr-TR" sz="2800" dirty="0"/>
              <a:t> </a:t>
            </a:r>
            <a:r>
              <a:rPr lang="tr-TR" sz="2800" dirty="0" smtClean="0"/>
              <a:t>       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3608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Tartışma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12" y="1946366"/>
            <a:ext cx="9927768" cy="4180113"/>
          </a:xfrm>
        </p:spPr>
      </p:pic>
    </p:spTree>
    <p:extLst>
      <p:ext uri="{BB962C8B-B14F-4D97-AF65-F5344CB8AC3E}">
        <p14:creationId xmlns:p14="http://schemas.microsoft.com/office/powerpoint/2010/main" val="183896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Selülit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tr-TR" sz="2800" dirty="0" smtClean="0"/>
              <a:t> Hastada </a:t>
            </a:r>
            <a:r>
              <a:rPr lang="tr-TR" sz="2800" dirty="0" err="1" smtClean="0"/>
              <a:t>selülit</a:t>
            </a:r>
            <a:r>
              <a:rPr lang="tr-TR" sz="2800" dirty="0" smtClean="0"/>
              <a:t> düşündürecek;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T</a:t>
            </a:r>
            <a:r>
              <a:rPr lang="tr-TR" sz="2800" dirty="0" smtClean="0"/>
              <a:t>ek taraflı </a:t>
            </a:r>
            <a:r>
              <a:rPr lang="tr-TR" sz="2800" dirty="0" err="1" smtClean="0"/>
              <a:t>eritem</a:t>
            </a:r>
            <a:r>
              <a:rPr lang="tr-TR" sz="2800" dirty="0" smtClean="0"/>
              <a:t>, ağrı var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Endürasyon</a:t>
            </a:r>
            <a:r>
              <a:rPr lang="tr-TR" sz="2800" dirty="0" smtClean="0"/>
              <a:t>, </a:t>
            </a:r>
            <a:r>
              <a:rPr lang="tr-TR" sz="2800" dirty="0" err="1" smtClean="0"/>
              <a:t>fluktuasyon</a:t>
            </a:r>
            <a:r>
              <a:rPr lang="tr-TR" sz="2800" dirty="0" smtClean="0"/>
              <a:t>, ısı artışı, taşikardi </a:t>
            </a:r>
            <a:r>
              <a:rPr lang="tr-TR" sz="2800" dirty="0"/>
              <a:t>gibi sistematik semptomlar </a:t>
            </a:r>
            <a:r>
              <a:rPr lang="tr-TR" sz="2800" dirty="0" smtClean="0"/>
              <a:t>yok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68639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0044" y="1832287"/>
            <a:ext cx="10058400" cy="4023360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Periferik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arter hastalığına bağlı </a:t>
            </a:r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iskemi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Doppler</a:t>
            </a:r>
            <a:r>
              <a:rPr lang="tr-TR" sz="2800" dirty="0" smtClean="0"/>
              <a:t> USG ; akut </a:t>
            </a:r>
            <a:r>
              <a:rPr lang="tr-TR" sz="2800" dirty="0" err="1"/>
              <a:t>iskemiyi</a:t>
            </a:r>
            <a:r>
              <a:rPr lang="tr-TR" sz="2800" dirty="0"/>
              <a:t> dışlayan yeterli kılcal </a:t>
            </a:r>
            <a:r>
              <a:rPr lang="tr-TR" sz="2800" dirty="0" smtClean="0"/>
              <a:t>dolumu mevcut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Eskara</a:t>
            </a:r>
            <a:r>
              <a:rPr lang="tr-TR" sz="2800" dirty="0" smtClean="0"/>
              <a:t> rağmen</a:t>
            </a:r>
            <a:r>
              <a:rPr lang="tr-TR" sz="2800" dirty="0"/>
              <a:t>, açık </a:t>
            </a:r>
            <a:r>
              <a:rPr lang="tr-TR" sz="2800" dirty="0" err="1"/>
              <a:t>iskemi</a:t>
            </a:r>
            <a:r>
              <a:rPr lang="tr-TR" sz="2800" dirty="0"/>
              <a:t> ya da kangren </a:t>
            </a:r>
            <a:r>
              <a:rPr lang="tr-TR" sz="2800" dirty="0" smtClean="0"/>
              <a:t>bulgusu yok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       </a:t>
            </a:r>
            <a:r>
              <a:rPr lang="tr-TR" sz="2800" dirty="0" err="1" smtClean="0"/>
              <a:t>Ateroskleroz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err="1" smtClean="0"/>
              <a:t>kollateralizasyon</a:t>
            </a:r>
            <a:r>
              <a:rPr lang="tr-TR" sz="2800" dirty="0" smtClean="0"/>
              <a:t> bulguları;                                     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</a:t>
            </a:r>
            <a:r>
              <a:rPr lang="tr-TR" sz="2800" dirty="0" err="1" smtClean="0"/>
              <a:t>tibial</a:t>
            </a:r>
            <a:r>
              <a:rPr lang="tr-TR" sz="2800" dirty="0" smtClean="0"/>
              <a:t> arter pıhtısının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kronik</a:t>
            </a:r>
            <a:r>
              <a:rPr lang="tr-TR" sz="2800" dirty="0" smtClean="0"/>
              <a:t> olduğunu düşündürüyor</a:t>
            </a:r>
            <a:endParaRPr lang="tr-TR" sz="2800" dirty="0"/>
          </a:p>
        </p:txBody>
      </p:sp>
      <p:sp>
        <p:nvSpPr>
          <p:cNvPr id="9" name="Çentikli Sağ Ok 8"/>
          <p:cNvSpPr/>
          <p:nvPr/>
        </p:nvSpPr>
        <p:spPr>
          <a:xfrm>
            <a:off x="1097280" y="4173420"/>
            <a:ext cx="389965" cy="2823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7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33587" y="1946040"/>
            <a:ext cx="9985786" cy="402336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Nekrotizan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fasiit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Cilt </a:t>
            </a:r>
            <a:r>
              <a:rPr lang="tr-TR" sz="2800" dirty="0"/>
              <a:t>değişiklikleri ağrılı </a:t>
            </a:r>
            <a:r>
              <a:rPr lang="tr-TR" sz="2800" dirty="0" err="1"/>
              <a:t>eritem</a:t>
            </a:r>
            <a:r>
              <a:rPr lang="tr-TR" sz="2800" dirty="0"/>
              <a:t> </a:t>
            </a:r>
            <a:r>
              <a:rPr lang="tr-TR" sz="2800" dirty="0" smtClean="0"/>
              <a:t>ile başlar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Hızlı ilerler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Yaygın mavi-gri </a:t>
            </a:r>
            <a:r>
              <a:rPr lang="tr-TR" sz="2800" dirty="0"/>
              <a:t>cilt </a:t>
            </a:r>
            <a:r>
              <a:rPr lang="tr-TR" sz="2800" dirty="0" smtClean="0"/>
              <a:t>yamaları ve </a:t>
            </a:r>
            <a:r>
              <a:rPr lang="tr-TR" sz="2800" dirty="0" err="1" smtClean="0"/>
              <a:t>büller</a:t>
            </a:r>
            <a:r>
              <a:rPr lang="tr-TR" sz="2800" dirty="0" smtClean="0"/>
              <a:t> gelişir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</a:t>
            </a:r>
            <a:r>
              <a:rPr lang="tr-TR" sz="2800" dirty="0" smtClean="0"/>
              <a:t>istemik </a:t>
            </a:r>
            <a:r>
              <a:rPr lang="tr-TR" sz="2800" dirty="0" err="1"/>
              <a:t>toksisite</a:t>
            </a:r>
            <a:r>
              <a:rPr lang="tr-TR" sz="2800" dirty="0"/>
              <a:t> </a:t>
            </a:r>
            <a:r>
              <a:rPr lang="tr-TR" sz="2800" dirty="0" smtClean="0"/>
              <a:t>belirtileri görülür</a:t>
            </a:r>
          </a:p>
          <a:p>
            <a:pPr marL="0" indent="0">
              <a:buNone/>
            </a:pPr>
            <a:r>
              <a:rPr lang="tr-TR" sz="2800" dirty="0" smtClean="0"/>
              <a:t>                              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bu bulgular hastada mevcut değil</a:t>
            </a:r>
            <a:endParaRPr lang="tr-T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375212" y="4888257"/>
            <a:ext cx="322729" cy="322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21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Küçük damar </a:t>
            </a:r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vasküliti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 Genellikle </a:t>
            </a:r>
            <a:r>
              <a:rPr lang="tr-TR" sz="2800" dirty="0"/>
              <a:t>birden fazla sistemi </a:t>
            </a:r>
            <a:r>
              <a:rPr lang="tr-TR" sz="2800" dirty="0" smtClean="0"/>
              <a:t>etkiler       hastanın </a:t>
            </a:r>
            <a:r>
              <a:rPr lang="tr-TR" sz="2800" dirty="0"/>
              <a:t>semptomları alt </a:t>
            </a:r>
            <a:r>
              <a:rPr lang="tr-TR" sz="2800" dirty="0" err="1" smtClean="0"/>
              <a:t>ekstremitede</a:t>
            </a:r>
            <a:r>
              <a:rPr lang="tr-TR" sz="2800" dirty="0" smtClean="0"/>
              <a:t> </a:t>
            </a:r>
            <a:r>
              <a:rPr lang="tr-TR" sz="2800" dirty="0"/>
              <a:t>lokalize 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Labaratuvar</a:t>
            </a:r>
            <a:r>
              <a:rPr lang="tr-TR" sz="2800" dirty="0" smtClean="0"/>
              <a:t> </a:t>
            </a:r>
            <a:r>
              <a:rPr lang="tr-TR" sz="2800" dirty="0" err="1" smtClean="0"/>
              <a:t>teslerinde</a:t>
            </a:r>
            <a:r>
              <a:rPr lang="tr-TR" sz="2800" dirty="0" smtClean="0"/>
              <a:t> </a:t>
            </a:r>
            <a:r>
              <a:rPr lang="tr-TR" sz="2800" dirty="0" err="1" smtClean="0"/>
              <a:t>romatolojik</a:t>
            </a:r>
            <a:r>
              <a:rPr lang="tr-TR" sz="2800" dirty="0" smtClean="0"/>
              <a:t> anormallikler olur; </a:t>
            </a:r>
            <a:r>
              <a:rPr lang="tr-TR" sz="2800" dirty="0" err="1" smtClean="0"/>
              <a:t>Antinükleer</a:t>
            </a:r>
            <a:r>
              <a:rPr lang="tr-TR" sz="2800" dirty="0" smtClean="0"/>
              <a:t> antikor(ANA) </a:t>
            </a:r>
            <a:r>
              <a:rPr lang="tr-TR" sz="2800" dirty="0"/>
              <a:t>veya </a:t>
            </a:r>
            <a:r>
              <a:rPr lang="tr-TR" sz="2800" dirty="0" err="1" smtClean="0"/>
              <a:t>Antinötrofil</a:t>
            </a:r>
            <a:r>
              <a:rPr lang="tr-TR" sz="2800" dirty="0" smtClean="0"/>
              <a:t> </a:t>
            </a:r>
            <a:r>
              <a:rPr lang="tr-TR" sz="2800" dirty="0" err="1"/>
              <a:t>sitoplazmik</a:t>
            </a:r>
            <a:r>
              <a:rPr lang="tr-TR" sz="2800" dirty="0"/>
              <a:t> </a:t>
            </a:r>
            <a:r>
              <a:rPr lang="tr-TR" sz="2800" dirty="0" smtClean="0"/>
              <a:t>antikor(ANCA) testi 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Biyopsi; </a:t>
            </a:r>
            <a:r>
              <a:rPr lang="tr-TR" sz="2800" dirty="0" err="1" smtClean="0"/>
              <a:t>vaskülit</a:t>
            </a:r>
            <a:r>
              <a:rPr lang="tr-TR" sz="2800" dirty="0" smtClean="0"/>
              <a:t> lehine</a:t>
            </a: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>
            <a:off x="6938682" y="2514601"/>
            <a:ext cx="255495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79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303" y="394269"/>
            <a:ext cx="9111344" cy="59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Teşekkür ederim…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3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34194" y="444137"/>
            <a:ext cx="10058400" cy="1175659"/>
          </a:xfrm>
        </p:spPr>
        <p:txBody>
          <a:bodyPr/>
          <a:lstStyle/>
          <a:p>
            <a:r>
              <a:rPr lang="tr-TR" dirty="0" smtClean="0"/>
              <a:t>Alt </a:t>
            </a:r>
            <a:r>
              <a:rPr lang="tr-TR" dirty="0" err="1" smtClean="0"/>
              <a:t>Ekstremitede</a:t>
            </a:r>
            <a:r>
              <a:rPr lang="tr-TR" dirty="0" smtClean="0"/>
              <a:t> </a:t>
            </a:r>
            <a:r>
              <a:rPr lang="tr-TR" dirty="0" err="1" smtClean="0"/>
              <a:t>Eritem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80" y="1894114"/>
            <a:ext cx="363301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1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</a:t>
            </a:r>
            <a:r>
              <a:rPr lang="tr-TR" dirty="0" err="1" smtClean="0"/>
              <a:t>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69 yaş erkek hasta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</a:t>
            </a:r>
            <a:r>
              <a:rPr lang="tr-TR" sz="2800" dirty="0" smtClean="0"/>
              <a:t>ol bacakta </a:t>
            </a:r>
            <a:r>
              <a:rPr lang="tr-TR" sz="2800" dirty="0" err="1" smtClean="0"/>
              <a:t>eritem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Derin </a:t>
            </a:r>
            <a:r>
              <a:rPr lang="tr-TR" sz="2800" dirty="0" err="1"/>
              <a:t>ven</a:t>
            </a:r>
            <a:r>
              <a:rPr lang="tr-TR" sz="2800" dirty="0"/>
              <a:t> </a:t>
            </a:r>
            <a:r>
              <a:rPr lang="tr-TR" sz="2800" dirty="0" err="1" smtClean="0"/>
              <a:t>trombozu</a:t>
            </a:r>
            <a:r>
              <a:rPr lang="tr-TR" sz="2800" dirty="0"/>
              <a:t> </a:t>
            </a:r>
            <a:r>
              <a:rPr lang="tr-TR" sz="2800" dirty="0" smtClean="0"/>
              <a:t>için </a:t>
            </a:r>
            <a:r>
              <a:rPr lang="tr-TR" sz="2800" dirty="0"/>
              <a:t>alt </a:t>
            </a:r>
            <a:r>
              <a:rPr lang="tr-TR" sz="2800" dirty="0" err="1"/>
              <a:t>ekstremite</a:t>
            </a:r>
            <a:r>
              <a:rPr lang="tr-TR" sz="2800" dirty="0"/>
              <a:t> </a:t>
            </a:r>
            <a:r>
              <a:rPr lang="tr-TR" sz="2800" dirty="0" err="1"/>
              <a:t>venöz</a:t>
            </a:r>
            <a:r>
              <a:rPr lang="tr-TR" sz="2800" dirty="0"/>
              <a:t> </a:t>
            </a:r>
            <a:r>
              <a:rPr lang="tr-TR" sz="2800" dirty="0" err="1"/>
              <a:t>dupleks</a:t>
            </a:r>
            <a:r>
              <a:rPr lang="tr-TR" sz="2800" dirty="0"/>
              <a:t> tarama negatif 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Şüpheli </a:t>
            </a:r>
            <a:r>
              <a:rPr lang="tr-TR" sz="2800" dirty="0" err="1"/>
              <a:t>selülit</a:t>
            </a:r>
            <a:r>
              <a:rPr lang="tr-TR" sz="2800" dirty="0"/>
              <a:t> için yedi günlük </a:t>
            </a:r>
            <a:r>
              <a:rPr lang="tr-TR" sz="2800" dirty="0" err="1" smtClean="0"/>
              <a:t>trimetoprim</a:t>
            </a:r>
            <a:r>
              <a:rPr lang="tr-TR" sz="2800" dirty="0" smtClean="0"/>
              <a:t> </a:t>
            </a:r>
            <a:r>
              <a:rPr lang="tr-TR" sz="2800" dirty="0"/>
              <a:t>/ </a:t>
            </a:r>
            <a:r>
              <a:rPr lang="tr-TR" sz="2800" dirty="0" err="1"/>
              <a:t>sülfametoksazol</a:t>
            </a:r>
            <a:r>
              <a:rPr lang="tr-TR" sz="2800" dirty="0"/>
              <a:t> tedavisi </a:t>
            </a:r>
            <a:endParaRPr lang="tr-TR" sz="2800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771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/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B</a:t>
            </a:r>
            <a:r>
              <a:rPr lang="tr-TR" sz="2800" dirty="0" smtClean="0"/>
              <a:t>ir </a:t>
            </a:r>
            <a:r>
              <a:rPr lang="tr-TR" sz="2800" dirty="0"/>
              <a:t>hafta sonra </a:t>
            </a:r>
            <a:r>
              <a:rPr lang="tr-TR" sz="2800" dirty="0" err="1" smtClean="0"/>
              <a:t>eritemde</a:t>
            </a:r>
            <a:r>
              <a:rPr lang="tr-TR" sz="2800" dirty="0" smtClean="0"/>
              <a:t> yayılma </a:t>
            </a:r>
            <a:r>
              <a:rPr lang="tr-TR" sz="2800" dirty="0" smtClean="0"/>
              <a:t>ve bu bölgede </a:t>
            </a:r>
            <a:r>
              <a:rPr lang="tr-TR" sz="2800" dirty="0"/>
              <a:t>ağrı artışı </a:t>
            </a:r>
            <a:r>
              <a:rPr lang="tr-TR" sz="2800" dirty="0" smtClean="0"/>
              <a:t>ile acil servis başvurusu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Sağ </a:t>
            </a:r>
            <a:r>
              <a:rPr lang="tr-TR" sz="2800" dirty="0"/>
              <a:t>alt </a:t>
            </a:r>
            <a:r>
              <a:rPr lang="tr-TR" sz="2800" dirty="0" err="1" smtClean="0"/>
              <a:t>ekstremitede</a:t>
            </a:r>
            <a:r>
              <a:rPr lang="tr-TR" sz="2800" dirty="0" smtClean="0"/>
              <a:t> </a:t>
            </a:r>
            <a:r>
              <a:rPr lang="tr-TR" sz="2800" dirty="0"/>
              <a:t>yeni </a:t>
            </a:r>
            <a:r>
              <a:rPr lang="tr-TR" sz="2800" dirty="0" err="1"/>
              <a:t>peteşiler</a:t>
            </a:r>
            <a:r>
              <a:rPr lang="tr-TR" sz="2800" dirty="0"/>
              <a:t> 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Tütün kullanımı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U</a:t>
            </a:r>
            <a:r>
              <a:rPr lang="tr-TR" sz="2800" dirty="0" smtClean="0"/>
              <a:t>zun </a:t>
            </a:r>
            <a:r>
              <a:rPr lang="tr-TR" sz="2800" dirty="0"/>
              <a:t>süreli günlük alkol </a:t>
            </a:r>
            <a:r>
              <a:rPr lang="tr-TR" sz="2800" dirty="0" smtClean="0"/>
              <a:t>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H</a:t>
            </a:r>
            <a:r>
              <a:rPr lang="tr-TR" sz="2800" dirty="0" smtClean="0"/>
              <a:t>ipertansiyon öyküsü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3092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Fizik muayene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</a:t>
            </a:r>
            <a:r>
              <a:rPr lang="tr-TR" sz="2800" dirty="0" smtClean="0"/>
              <a:t>ol </a:t>
            </a:r>
            <a:r>
              <a:rPr lang="tr-TR" sz="2800" dirty="0" err="1"/>
              <a:t>medial</a:t>
            </a:r>
            <a:r>
              <a:rPr lang="tr-TR" sz="2800" dirty="0"/>
              <a:t> </a:t>
            </a:r>
            <a:r>
              <a:rPr lang="tr-TR" sz="2800" dirty="0" err="1"/>
              <a:t>malleolus</a:t>
            </a:r>
            <a:r>
              <a:rPr lang="tr-TR" sz="2800" dirty="0"/>
              <a:t> üzerinde </a:t>
            </a:r>
            <a:r>
              <a:rPr lang="tr-TR" sz="2800" dirty="0" smtClean="0"/>
              <a:t>açık </a:t>
            </a:r>
            <a:r>
              <a:rPr lang="tr-TR" sz="2800" dirty="0" err="1"/>
              <a:t>eskar</a:t>
            </a:r>
            <a:r>
              <a:rPr lang="tr-TR" sz="2800" dirty="0"/>
              <a:t>   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Fluktuasyon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Krepitasyon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Isı artışı    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41" y="1845734"/>
            <a:ext cx="3866605" cy="4147640"/>
          </a:xfrm>
          <a:prstGeom prst="rect">
            <a:avLst/>
          </a:prstGeom>
        </p:spPr>
      </p:pic>
      <p:cxnSp>
        <p:nvCxnSpPr>
          <p:cNvPr id="12" name="Düz Ok Bağlayıcısı 11"/>
          <p:cNvCxnSpPr/>
          <p:nvPr/>
        </p:nvCxnSpPr>
        <p:spPr>
          <a:xfrm flipV="1">
            <a:off x="9141248" y="4454435"/>
            <a:ext cx="680990" cy="40494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Çarpma 18"/>
          <p:cNvSpPr/>
          <p:nvPr/>
        </p:nvSpPr>
        <p:spPr>
          <a:xfrm>
            <a:off x="3187337" y="2429691"/>
            <a:ext cx="429922" cy="39188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Çarpma 19"/>
          <p:cNvSpPr/>
          <p:nvPr/>
        </p:nvSpPr>
        <p:spPr>
          <a:xfrm>
            <a:off x="3095897" y="3082834"/>
            <a:ext cx="418012" cy="3657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Çarpma 20"/>
          <p:cNvSpPr/>
          <p:nvPr/>
        </p:nvSpPr>
        <p:spPr>
          <a:xfrm>
            <a:off x="2481943" y="3566857"/>
            <a:ext cx="431074" cy="352697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29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Tetkik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97986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Labaratuvar</a:t>
            </a:r>
            <a:r>
              <a:rPr lang="tr-TR" sz="2800" dirty="0" smtClean="0"/>
              <a:t>:</a:t>
            </a:r>
          </a:p>
          <a:p>
            <a:pPr marL="0" indent="0">
              <a:buNone/>
            </a:pPr>
            <a:r>
              <a:rPr lang="tr-TR" sz="2800" dirty="0" smtClean="0"/>
              <a:t> Kronik demir eksikliği anemisi</a:t>
            </a:r>
          </a:p>
          <a:p>
            <a:pPr marL="0" indent="0">
              <a:buNone/>
            </a:pPr>
            <a:r>
              <a:rPr lang="tr-TR" sz="2800" dirty="0" smtClean="0"/>
              <a:t> </a:t>
            </a:r>
            <a:r>
              <a:rPr lang="tr-TR" sz="2800" dirty="0" err="1" smtClean="0"/>
              <a:t>Antikoagülan</a:t>
            </a:r>
            <a:r>
              <a:rPr lang="tr-TR" sz="2800" dirty="0" smtClean="0"/>
              <a:t> tedavi almaksızın İNR:1,4(N)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9052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Tetkik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Doppler</a:t>
            </a:r>
            <a:r>
              <a:rPr lang="tr-TR" sz="2800" dirty="0" smtClean="0"/>
              <a:t> </a:t>
            </a:r>
            <a:r>
              <a:rPr lang="tr-TR" sz="2800" dirty="0" err="1"/>
              <a:t>U</a:t>
            </a:r>
            <a:r>
              <a:rPr lang="tr-TR" sz="2800" dirty="0" err="1" smtClean="0"/>
              <a:t>sg</a:t>
            </a:r>
            <a:r>
              <a:rPr lang="tr-TR" sz="2800" dirty="0" smtClean="0"/>
              <a:t>: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</a:t>
            </a:r>
            <a:r>
              <a:rPr lang="tr-TR" sz="2800" dirty="0" err="1"/>
              <a:t>P</a:t>
            </a:r>
            <a:r>
              <a:rPr lang="tr-TR" sz="2800" dirty="0" err="1" smtClean="0"/>
              <a:t>osterior</a:t>
            </a:r>
            <a:r>
              <a:rPr lang="tr-TR" sz="2800" dirty="0" smtClean="0"/>
              <a:t> </a:t>
            </a:r>
            <a:r>
              <a:rPr lang="tr-TR" sz="2800" dirty="0" err="1" smtClean="0"/>
              <a:t>tibial</a:t>
            </a:r>
            <a:r>
              <a:rPr lang="tr-TR" sz="2800" dirty="0" smtClean="0"/>
              <a:t> nabız zayıf fakat pozitif, kılcal dolum normal</a:t>
            </a:r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err="1" smtClean="0"/>
              <a:t>Arterial</a:t>
            </a:r>
            <a:r>
              <a:rPr lang="tr-TR" sz="2800" dirty="0" smtClean="0"/>
              <a:t> </a:t>
            </a:r>
            <a:r>
              <a:rPr lang="tr-TR" sz="2800" dirty="0" err="1"/>
              <a:t>duplex</a:t>
            </a:r>
            <a:r>
              <a:rPr lang="tr-TR" sz="2800" dirty="0"/>
              <a:t> </a:t>
            </a:r>
            <a:r>
              <a:rPr lang="tr-TR" sz="2800" dirty="0" err="1" smtClean="0"/>
              <a:t>Usg</a:t>
            </a:r>
            <a:r>
              <a:rPr lang="tr-TR" sz="2800" dirty="0" smtClean="0"/>
              <a:t>: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</a:t>
            </a:r>
            <a:r>
              <a:rPr lang="tr-TR" sz="2800" dirty="0" err="1"/>
              <a:t>M</a:t>
            </a:r>
            <a:r>
              <a:rPr lang="tr-TR" sz="2800" dirty="0" err="1" smtClean="0"/>
              <a:t>idanterior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err="1"/>
              <a:t>distal</a:t>
            </a:r>
            <a:r>
              <a:rPr lang="tr-TR" sz="2800" dirty="0"/>
              <a:t> </a:t>
            </a:r>
            <a:r>
              <a:rPr lang="tr-TR" sz="2800" dirty="0" err="1"/>
              <a:t>anterior</a:t>
            </a:r>
            <a:r>
              <a:rPr lang="tr-TR" sz="2800" dirty="0"/>
              <a:t> </a:t>
            </a:r>
            <a:r>
              <a:rPr lang="tr-TR" sz="2800" dirty="0" err="1"/>
              <a:t>tibial</a:t>
            </a:r>
            <a:r>
              <a:rPr lang="tr-TR" sz="2800" dirty="0"/>
              <a:t> </a:t>
            </a:r>
            <a:r>
              <a:rPr lang="tr-TR" sz="2800" dirty="0" smtClean="0"/>
              <a:t>arter </a:t>
            </a:r>
            <a:r>
              <a:rPr lang="tr-TR" sz="2800" dirty="0"/>
              <a:t>tam </a:t>
            </a:r>
            <a:r>
              <a:rPr lang="tr-TR" sz="2800" dirty="0" smtClean="0"/>
              <a:t>tıkalı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6077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Tetkik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MR </a:t>
            </a:r>
            <a:r>
              <a:rPr lang="tr-TR" sz="2800" dirty="0" err="1" smtClean="0"/>
              <a:t>görünütüleme</a:t>
            </a:r>
            <a:r>
              <a:rPr lang="tr-TR" sz="2800" dirty="0" smtClean="0"/>
              <a:t>: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Kronik </a:t>
            </a:r>
            <a:r>
              <a:rPr lang="tr-TR" sz="2800" dirty="0" err="1"/>
              <a:t>fibrozis</a:t>
            </a:r>
            <a:r>
              <a:rPr lang="tr-TR" sz="2800" dirty="0"/>
              <a:t> ile </a:t>
            </a:r>
            <a:r>
              <a:rPr lang="tr-TR" sz="2800" dirty="0" smtClean="0"/>
              <a:t>uyumlu </a:t>
            </a:r>
            <a:r>
              <a:rPr lang="tr-TR" sz="2800" dirty="0" err="1" smtClean="0"/>
              <a:t>iskemik</a:t>
            </a:r>
            <a:r>
              <a:rPr lang="tr-TR" sz="2800" dirty="0" smtClean="0"/>
              <a:t> </a:t>
            </a:r>
            <a:r>
              <a:rPr lang="tr-TR" sz="2800" dirty="0" err="1"/>
              <a:t>intramüsküler</a:t>
            </a:r>
            <a:r>
              <a:rPr lang="tr-TR" sz="2800" dirty="0"/>
              <a:t> lezyonlar 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 Alt </a:t>
            </a:r>
            <a:r>
              <a:rPr lang="tr-TR" sz="2800" dirty="0" err="1" smtClean="0"/>
              <a:t>ekstremite</a:t>
            </a:r>
            <a:r>
              <a:rPr lang="tr-TR" sz="2800" dirty="0" smtClean="0"/>
              <a:t> </a:t>
            </a:r>
            <a:r>
              <a:rPr lang="tr-TR" sz="2800" dirty="0" err="1" smtClean="0"/>
              <a:t>punch</a:t>
            </a:r>
            <a:r>
              <a:rPr lang="tr-TR" sz="2800" dirty="0" smtClean="0"/>
              <a:t> biyopsi: 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Patoloji: </a:t>
            </a:r>
            <a:r>
              <a:rPr lang="tr-TR" sz="2800" dirty="0" err="1"/>
              <a:t>P</a:t>
            </a:r>
            <a:r>
              <a:rPr lang="tr-TR" sz="2800" dirty="0" err="1" smtClean="0"/>
              <a:t>erifoliküler</a:t>
            </a:r>
            <a:r>
              <a:rPr lang="tr-TR" sz="2800" dirty="0" smtClean="0"/>
              <a:t> </a:t>
            </a:r>
            <a:r>
              <a:rPr lang="tr-TR" sz="2800" dirty="0" err="1" smtClean="0"/>
              <a:t>hemoraji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914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</a:t>
            </a:r>
            <a:r>
              <a:rPr lang="tr-TR" dirty="0" smtClean="0"/>
              <a:t>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Hastanın öykü, </a:t>
            </a:r>
            <a:r>
              <a:rPr lang="tr-TR" sz="2800" dirty="0"/>
              <a:t>fizik </a:t>
            </a:r>
            <a:r>
              <a:rPr lang="tr-TR" sz="2800" dirty="0" smtClean="0"/>
              <a:t>muayene </a:t>
            </a:r>
            <a:r>
              <a:rPr lang="tr-TR" sz="2800" dirty="0"/>
              <a:t>ve test sonuçlarına </a:t>
            </a:r>
            <a:r>
              <a:rPr lang="tr-TR" sz="2800" dirty="0" smtClean="0"/>
              <a:t>göre </a:t>
            </a:r>
            <a:r>
              <a:rPr lang="tr-TR" sz="2800" dirty="0"/>
              <a:t>aşağıdakilerden hangisi en olası tanıdır?</a:t>
            </a:r>
          </a:p>
          <a:p>
            <a:r>
              <a:rPr lang="tr-TR" sz="2800" dirty="0"/>
              <a:t>A. </a:t>
            </a:r>
            <a:r>
              <a:rPr lang="tr-TR" sz="2800" dirty="0" smtClean="0"/>
              <a:t>Tedaviye dirençli </a:t>
            </a:r>
            <a:r>
              <a:rPr lang="tr-TR" sz="2800" dirty="0" err="1" smtClean="0"/>
              <a:t>selülit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B</a:t>
            </a:r>
            <a:r>
              <a:rPr lang="tr-TR" sz="2800" dirty="0"/>
              <a:t>. </a:t>
            </a:r>
            <a:r>
              <a:rPr lang="tr-TR" sz="2800" dirty="0" err="1"/>
              <a:t>Periferik</a:t>
            </a:r>
            <a:r>
              <a:rPr lang="tr-TR" sz="2800" dirty="0"/>
              <a:t> arter hastalığına bağlı </a:t>
            </a:r>
            <a:r>
              <a:rPr lang="tr-TR" sz="2800" dirty="0" err="1" smtClean="0"/>
              <a:t>iskemi</a:t>
            </a:r>
            <a:endParaRPr lang="tr-TR" sz="2800" dirty="0"/>
          </a:p>
          <a:p>
            <a:r>
              <a:rPr lang="tr-TR" sz="2800" dirty="0"/>
              <a:t>C. </a:t>
            </a:r>
            <a:r>
              <a:rPr lang="tr-TR" sz="2800" dirty="0" err="1"/>
              <a:t>Nekrotizan</a:t>
            </a:r>
            <a:r>
              <a:rPr lang="tr-TR" sz="2800" dirty="0"/>
              <a:t> </a:t>
            </a:r>
            <a:r>
              <a:rPr lang="tr-TR" sz="2800" dirty="0" err="1" smtClean="0"/>
              <a:t>fasiit</a:t>
            </a:r>
            <a:endParaRPr lang="tr-TR" sz="2800" dirty="0"/>
          </a:p>
          <a:p>
            <a:r>
              <a:rPr lang="tr-TR" sz="2800" dirty="0"/>
              <a:t>D. Küçük damar </a:t>
            </a:r>
            <a:r>
              <a:rPr lang="tr-TR" sz="2800" dirty="0" err="1" smtClean="0"/>
              <a:t>vasküliti</a:t>
            </a:r>
            <a:endParaRPr lang="tr-TR" sz="2800" dirty="0"/>
          </a:p>
          <a:p>
            <a:r>
              <a:rPr lang="tr-TR" sz="2800" dirty="0"/>
              <a:t>E. C vitamini eksikliği </a:t>
            </a:r>
            <a:r>
              <a:rPr lang="tr-TR" sz="2800" dirty="0" smtClean="0"/>
              <a:t>(</a:t>
            </a:r>
            <a:r>
              <a:rPr lang="tr-TR" sz="2800" dirty="0" err="1" smtClean="0"/>
              <a:t>skorbüt</a:t>
            </a:r>
            <a:r>
              <a:rPr lang="tr-TR" sz="2800" dirty="0" smtClean="0"/>
              <a:t>)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97909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398</TotalTime>
  <Words>395</Words>
  <Application>Microsoft Office PowerPoint</Application>
  <PresentationFormat>Geniş ekran</PresentationFormat>
  <Paragraphs>96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Geçmişe bakış</vt:lpstr>
      <vt:lpstr>                             VAKA SUNUMU </vt:lpstr>
      <vt:lpstr>Alt Ekstremitede Eritem</vt:lpstr>
      <vt:lpstr>Anamnez</vt:lpstr>
      <vt:lpstr>Anamnez</vt:lpstr>
      <vt:lpstr>Fizik muayene</vt:lpstr>
      <vt:lpstr>Tetkik</vt:lpstr>
      <vt:lpstr>Tetkik</vt:lpstr>
      <vt:lpstr>Tetkik</vt:lpstr>
      <vt:lpstr>Soru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VAKA SUNUMU</dc:title>
  <dc:creator>havva şen</dc:creator>
  <cp:lastModifiedBy>havva şen</cp:lastModifiedBy>
  <cp:revision>30</cp:revision>
  <dcterms:created xsi:type="dcterms:W3CDTF">2018-10-18T07:20:58Z</dcterms:created>
  <dcterms:modified xsi:type="dcterms:W3CDTF">2018-10-30T08:46:03Z</dcterms:modified>
</cp:coreProperties>
</file>