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57" r:id="rId4"/>
    <p:sldId id="258" r:id="rId5"/>
    <p:sldId id="260" r:id="rId6"/>
    <p:sldId id="269" r:id="rId7"/>
    <p:sldId id="268" r:id="rId8"/>
    <p:sldId id="267" r:id="rId9"/>
    <p:sldId id="266" r:id="rId10"/>
    <p:sldId id="280" r:id="rId11"/>
    <p:sldId id="282" r:id="rId12"/>
    <p:sldId id="265" r:id="rId13"/>
    <p:sldId id="264" r:id="rId14"/>
    <p:sldId id="263" r:id="rId15"/>
    <p:sldId id="262" r:id="rId16"/>
    <p:sldId id="261" r:id="rId17"/>
    <p:sldId id="270" r:id="rId18"/>
    <p:sldId id="271" r:id="rId19"/>
    <p:sldId id="272" r:id="rId20"/>
    <p:sldId id="273" r:id="rId21"/>
    <p:sldId id="276" r:id="rId22"/>
    <p:sldId id="274" r:id="rId23"/>
    <p:sldId id="277" r:id="rId24"/>
    <p:sldId id="278" r:id="rId25"/>
    <p:sldId id="284" r:id="rId26"/>
    <p:sldId id="279"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1914797-02AF-4E08-A31A-9ED5E4E7283C}" type="datetimeFigureOut">
              <a:rPr lang="tr-TR" smtClean="0"/>
              <a:t>05.10.2018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E0F483-48D9-414E-A947-CF4B3F85846A}" type="slidenum">
              <a:rPr lang="tr-TR" smtClean="0"/>
              <a:t>‹#›</a:t>
            </a:fld>
            <a:endParaRPr lang="tr-TR"/>
          </a:p>
        </p:txBody>
      </p:sp>
    </p:spTree>
    <p:extLst>
      <p:ext uri="{BB962C8B-B14F-4D97-AF65-F5344CB8AC3E}">
        <p14:creationId xmlns:p14="http://schemas.microsoft.com/office/powerpoint/2010/main" val="3849853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1914797-02AF-4E08-A31A-9ED5E4E7283C}" type="datetimeFigureOut">
              <a:rPr lang="tr-TR" smtClean="0"/>
              <a:t>05.10.2018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E0F483-48D9-414E-A947-CF4B3F85846A}" type="slidenum">
              <a:rPr lang="tr-TR" smtClean="0"/>
              <a:t>‹#›</a:t>
            </a:fld>
            <a:endParaRPr lang="tr-TR"/>
          </a:p>
        </p:txBody>
      </p:sp>
    </p:spTree>
    <p:extLst>
      <p:ext uri="{BB962C8B-B14F-4D97-AF65-F5344CB8AC3E}">
        <p14:creationId xmlns:p14="http://schemas.microsoft.com/office/powerpoint/2010/main" val="1767936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1914797-02AF-4E08-A31A-9ED5E4E7283C}" type="datetimeFigureOut">
              <a:rPr lang="tr-TR" smtClean="0"/>
              <a:t>05.10.2018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E0F483-48D9-414E-A947-CF4B3F85846A}" type="slidenum">
              <a:rPr lang="tr-TR" smtClean="0"/>
              <a:t>‹#›</a:t>
            </a:fld>
            <a:endParaRPr lang="tr-TR"/>
          </a:p>
        </p:txBody>
      </p:sp>
    </p:spTree>
    <p:extLst>
      <p:ext uri="{BB962C8B-B14F-4D97-AF65-F5344CB8AC3E}">
        <p14:creationId xmlns:p14="http://schemas.microsoft.com/office/powerpoint/2010/main" val="782089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1914797-02AF-4E08-A31A-9ED5E4E7283C}" type="datetimeFigureOut">
              <a:rPr lang="tr-TR" smtClean="0"/>
              <a:t>05.10.2018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E0F483-48D9-414E-A947-CF4B3F85846A}" type="slidenum">
              <a:rPr lang="tr-TR" smtClean="0"/>
              <a:t>‹#›</a:t>
            </a:fld>
            <a:endParaRPr lang="tr-TR"/>
          </a:p>
        </p:txBody>
      </p:sp>
    </p:spTree>
    <p:extLst>
      <p:ext uri="{BB962C8B-B14F-4D97-AF65-F5344CB8AC3E}">
        <p14:creationId xmlns:p14="http://schemas.microsoft.com/office/powerpoint/2010/main" val="2234952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14797-02AF-4E08-A31A-9ED5E4E7283C}" type="datetimeFigureOut">
              <a:rPr lang="tr-TR" smtClean="0"/>
              <a:t>05.10.2018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E0F483-48D9-414E-A947-CF4B3F85846A}" type="slidenum">
              <a:rPr lang="tr-TR" smtClean="0"/>
              <a:t>‹#›</a:t>
            </a:fld>
            <a:endParaRPr lang="tr-TR"/>
          </a:p>
        </p:txBody>
      </p:sp>
    </p:spTree>
    <p:extLst>
      <p:ext uri="{BB962C8B-B14F-4D97-AF65-F5344CB8AC3E}">
        <p14:creationId xmlns:p14="http://schemas.microsoft.com/office/powerpoint/2010/main" val="2758598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1914797-02AF-4E08-A31A-9ED5E4E7283C}" type="datetimeFigureOut">
              <a:rPr lang="tr-TR" smtClean="0"/>
              <a:t>05.10.2018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3E0F483-48D9-414E-A947-CF4B3F85846A}" type="slidenum">
              <a:rPr lang="tr-TR" smtClean="0"/>
              <a:t>‹#›</a:t>
            </a:fld>
            <a:endParaRPr lang="tr-TR"/>
          </a:p>
        </p:txBody>
      </p:sp>
    </p:spTree>
    <p:extLst>
      <p:ext uri="{BB962C8B-B14F-4D97-AF65-F5344CB8AC3E}">
        <p14:creationId xmlns:p14="http://schemas.microsoft.com/office/powerpoint/2010/main" val="66670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1914797-02AF-4E08-A31A-9ED5E4E7283C}" type="datetimeFigureOut">
              <a:rPr lang="tr-TR" smtClean="0"/>
              <a:t>05.10.2018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3E0F483-48D9-414E-A947-CF4B3F85846A}" type="slidenum">
              <a:rPr lang="tr-TR" smtClean="0"/>
              <a:t>‹#›</a:t>
            </a:fld>
            <a:endParaRPr lang="tr-TR"/>
          </a:p>
        </p:txBody>
      </p:sp>
    </p:spTree>
    <p:extLst>
      <p:ext uri="{BB962C8B-B14F-4D97-AF65-F5344CB8AC3E}">
        <p14:creationId xmlns:p14="http://schemas.microsoft.com/office/powerpoint/2010/main" val="105525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1914797-02AF-4E08-A31A-9ED5E4E7283C}" type="datetimeFigureOut">
              <a:rPr lang="tr-TR" smtClean="0"/>
              <a:t>05.10.2018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3E0F483-48D9-414E-A947-CF4B3F85846A}" type="slidenum">
              <a:rPr lang="tr-TR" smtClean="0"/>
              <a:t>‹#›</a:t>
            </a:fld>
            <a:endParaRPr lang="tr-TR"/>
          </a:p>
        </p:txBody>
      </p:sp>
    </p:spTree>
    <p:extLst>
      <p:ext uri="{BB962C8B-B14F-4D97-AF65-F5344CB8AC3E}">
        <p14:creationId xmlns:p14="http://schemas.microsoft.com/office/powerpoint/2010/main" val="2900708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914797-02AF-4E08-A31A-9ED5E4E7283C}" type="datetimeFigureOut">
              <a:rPr lang="tr-TR" smtClean="0"/>
              <a:t>05.10.2018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3E0F483-48D9-414E-A947-CF4B3F85846A}" type="slidenum">
              <a:rPr lang="tr-TR" smtClean="0"/>
              <a:t>‹#›</a:t>
            </a:fld>
            <a:endParaRPr lang="tr-TR"/>
          </a:p>
        </p:txBody>
      </p:sp>
    </p:spTree>
    <p:extLst>
      <p:ext uri="{BB962C8B-B14F-4D97-AF65-F5344CB8AC3E}">
        <p14:creationId xmlns:p14="http://schemas.microsoft.com/office/powerpoint/2010/main" val="1516483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914797-02AF-4E08-A31A-9ED5E4E7283C}" type="datetimeFigureOut">
              <a:rPr lang="tr-TR" smtClean="0"/>
              <a:t>05.10.2018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3E0F483-48D9-414E-A947-CF4B3F85846A}" type="slidenum">
              <a:rPr lang="tr-TR" smtClean="0"/>
              <a:t>‹#›</a:t>
            </a:fld>
            <a:endParaRPr lang="tr-TR"/>
          </a:p>
        </p:txBody>
      </p:sp>
    </p:spTree>
    <p:extLst>
      <p:ext uri="{BB962C8B-B14F-4D97-AF65-F5344CB8AC3E}">
        <p14:creationId xmlns:p14="http://schemas.microsoft.com/office/powerpoint/2010/main" val="300806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914797-02AF-4E08-A31A-9ED5E4E7283C}" type="datetimeFigureOut">
              <a:rPr lang="tr-TR" smtClean="0"/>
              <a:t>05.10.2018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3E0F483-48D9-414E-A947-CF4B3F85846A}" type="slidenum">
              <a:rPr lang="tr-TR" smtClean="0"/>
              <a:t>‹#›</a:t>
            </a:fld>
            <a:endParaRPr lang="tr-TR"/>
          </a:p>
        </p:txBody>
      </p:sp>
    </p:spTree>
    <p:extLst>
      <p:ext uri="{BB962C8B-B14F-4D97-AF65-F5344CB8AC3E}">
        <p14:creationId xmlns:p14="http://schemas.microsoft.com/office/powerpoint/2010/main" val="1808289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14797-02AF-4E08-A31A-9ED5E4E7283C}" type="datetimeFigureOut">
              <a:rPr lang="tr-TR" smtClean="0"/>
              <a:t>05.10.2018</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E0F483-48D9-414E-A947-CF4B3F85846A}" type="slidenum">
              <a:rPr lang="tr-TR" smtClean="0"/>
              <a:t>‹#›</a:t>
            </a:fld>
            <a:endParaRPr lang="tr-TR"/>
          </a:p>
        </p:txBody>
      </p:sp>
    </p:spTree>
    <p:extLst>
      <p:ext uri="{BB962C8B-B14F-4D97-AF65-F5344CB8AC3E}">
        <p14:creationId xmlns:p14="http://schemas.microsoft.com/office/powerpoint/2010/main" val="67565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idE35RhEwJo"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9"/>
            <a:ext cx="7772400" cy="1296143"/>
          </a:xfrm>
        </p:spPr>
        <p:txBody>
          <a:bodyPr>
            <a:normAutofit fontScale="90000"/>
          </a:bodyPr>
          <a:lstStyle/>
          <a:p>
            <a:r>
              <a:rPr lang="tr-TR" dirty="0" smtClean="0"/>
              <a:t/>
            </a:r>
            <a:br>
              <a:rPr lang="tr-TR" dirty="0" smtClean="0"/>
            </a:br>
            <a:r>
              <a:rPr lang="tr-TR" dirty="0" smtClean="0"/>
              <a:t> </a:t>
            </a:r>
            <a:br>
              <a:rPr lang="tr-TR" dirty="0" smtClean="0"/>
            </a:br>
            <a:r>
              <a:rPr lang="tr-TR" dirty="0" smtClean="0"/>
              <a:t> </a:t>
            </a:r>
            <a:br>
              <a:rPr lang="tr-TR" dirty="0" smtClean="0"/>
            </a:br>
            <a:r>
              <a:rPr lang="tr-TR" dirty="0" smtClean="0"/>
              <a:t/>
            </a:r>
            <a:br>
              <a:rPr lang="tr-TR" dirty="0" smtClean="0"/>
            </a:br>
            <a:r>
              <a:rPr lang="tr-TR" dirty="0"/>
              <a:t/>
            </a:r>
            <a:br>
              <a:rPr lang="tr-TR" dirty="0"/>
            </a:br>
            <a:r>
              <a:rPr lang="tr-TR" dirty="0" smtClean="0"/>
              <a:t/>
            </a:r>
            <a:br>
              <a:rPr lang="tr-TR" dirty="0" smtClean="0"/>
            </a:br>
            <a:r>
              <a:rPr lang="tr-TR" dirty="0" smtClean="0"/>
              <a:t>DİKKAT EKSİKLİĞİ VE HİPERAKTİVİTE BOZUKLUĞU</a:t>
            </a:r>
            <a:br>
              <a:rPr lang="tr-TR" dirty="0" smtClean="0"/>
            </a:br>
            <a:r>
              <a:rPr lang="tr-TR" dirty="0" smtClean="0"/>
              <a:t> </a:t>
            </a:r>
            <a:r>
              <a:rPr lang="tr-TR" dirty="0"/>
              <a:t/>
            </a:r>
            <a:br>
              <a:rPr lang="tr-TR" dirty="0"/>
            </a:br>
            <a:r>
              <a:rPr lang="tr-TR" dirty="0" smtClean="0"/>
              <a:t>Karadeniz Teknik Üniversitesi Aile Hekimliği Anabilim Dalı Stajı </a:t>
            </a:r>
            <a:br>
              <a:rPr lang="tr-TR" dirty="0" smtClean="0"/>
            </a:br>
            <a:endParaRPr lang="tr-TR" dirty="0"/>
          </a:p>
        </p:txBody>
      </p:sp>
      <p:sp>
        <p:nvSpPr>
          <p:cNvPr id="3" name="Subtitle 2"/>
          <p:cNvSpPr>
            <a:spLocks noGrp="1"/>
          </p:cNvSpPr>
          <p:nvPr>
            <p:ph type="subTitle" idx="1"/>
          </p:nvPr>
        </p:nvSpPr>
        <p:spPr>
          <a:xfrm>
            <a:off x="1403648" y="4797152"/>
            <a:ext cx="6400800" cy="841648"/>
          </a:xfrm>
        </p:spPr>
        <p:txBody>
          <a:bodyPr>
            <a:normAutofit fontScale="25000" lnSpcReduction="20000"/>
          </a:bodyPr>
          <a:lstStyle/>
          <a:p>
            <a:endParaRPr lang="tr-TR" dirty="0"/>
          </a:p>
          <a:p>
            <a:r>
              <a:rPr lang="tr-TR" sz="10000" dirty="0" smtClean="0">
                <a:solidFill>
                  <a:schemeClr val="tx1"/>
                </a:solidFill>
              </a:rPr>
              <a:t> HAZIRLAYAN: İNT. DR. ASUMAN SENA KURT</a:t>
            </a:r>
            <a:endParaRPr lang="tr-TR" sz="10000" dirty="0">
              <a:solidFill>
                <a:schemeClr val="tx1"/>
              </a:solidFill>
            </a:endParaRPr>
          </a:p>
        </p:txBody>
      </p:sp>
    </p:spTree>
    <p:extLst>
      <p:ext uri="{BB962C8B-B14F-4D97-AF65-F5344CB8AC3E}">
        <p14:creationId xmlns:p14="http://schemas.microsoft.com/office/powerpoint/2010/main" val="5539885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1143000"/>
          </a:xfrm>
        </p:spPr>
        <p:txBody>
          <a:bodyPr/>
          <a:lstStyle/>
          <a:p>
            <a:r>
              <a:rPr lang="tr-TR" dirty="0"/>
              <a:t>DEHB Tanısı</a:t>
            </a:r>
          </a:p>
        </p:txBody>
      </p:sp>
      <p:sp>
        <p:nvSpPr>
          <p:cNvPr id="3" name="Content Placeholder 2"/>
          <p:cNvSpPr>
            <a:spLocks noGrp="1"/>
          </p:cNvSpPr>
          <p:nvPr>
            <p:ph idx="1"/>
          </p:nvPr>
        </p:nvSpPr>
        <p:spPr>
          <a:xfrm>
            <a:off x="467544" y="1124744"/>
            <a:ext cx="8229600" cy="4525963"/>
          </a:xfrm>
        </p:spPr>
        <p:txBody>
          <a:bodyPr>
            <a:noAutofit/>
          </a:bodyPr>
          <a:lstStyle/>
          <a:p>
            <a:r>
              <a:rPr lang="tr-TR" sz="2400" dirty="0"/>
              <a:t>Aile içinde ve erken dönemde sorun yaratmasa da okul gibi yapılandırılmış, kurallı ve kalabalık bir ortamda belirtiler belirgin hale </a:t>
            </a:r>
            <a:r>
              <a:rPr lang="tr-TR" sz="2400" dirty="0" smtClean="0"/>
              <a:t>gelir.</a:t>
            </a:r>
            <a:endParaRPr lang="tr-TR" sz="2400" dirty="0"/>
          </a:p>
          <a:p>
            <a:r>
              <a:rPr lang="tr-TR" sz="2400" dirty="0"/>
              <a:t>Öğretmenler çok sayıda çocukla çalıştıkları için dikkat ve </a:t>
            </a:r>
            <a:r>
              <a:rPr lang="tr-TR" sz="2400" dirty="0" smtClean="0"/>
              <a:t>kendini kontrol </a:t>
            </a:r>
            <a:r>
              <a:rPr lang="tr-TR" sz="2400" dirty="0"/>
              <a:t>edebilmeyi gerektiren sınıf ortamında </a:t>
            </a:r>
            <a:r>
              <a:rPr lang="tr-TR" sz="2400" dirty="0" smtClean="0"/>
              <a:t>“normal” </a:t>
            </a:r>
            <a:r>
              <a:rPr lang="tr-TR" sz="2400" dirty="0"/>
              <a:t>bir çocuğun davranışlarına </a:t>
            </a:r>
            <a:r>
              <a:rPr lang="tr-TR" sz="2400" dirty="0" smtClean="0"/>
              <a:t>aşinadırlar.</a:t>
            </a:r>
            <a:endParaRPr lang="tr-TR" sz="2400" dirty="0"/>
          </a:p>
          <a:p>
            <a:r>
              <a:rPr lang="tr-TR" sz="2400" dirty="0"/>
              <a:t>Hiperaktivite ve dürtüsellik ile ilgili belirtileri daha çabuk fark edebilirler. Ancak bazen sadece “dikkat eksikliği” olan çocuklar, özellikle de uysal ve uyumlu bir çocuksa, gözlerinden </a:t>
            </a:r>
            <a:r>
              <a:rPr lang="tr-TR" sz="2400" dirty="0" smtClean="0"/>
              <a:t>kaçabilmektedir.</a:t>
            </a:r>
          </a:p>
          <a:p>
            <a:pPr marL="0" indent="0">
              <a:buNone/>
            </a:pPr>
            <a:endParaRPr lang="tr-TR" sz="2400" dirty="0"/>
          </a:p>
        </p:txBody>
      </p:sp>
    </p:spTree>
    <p:extLst>
      <p:ext uri="{BB962C8B-B14F-4D97-AF65-F5344CB8AC3E}">
        <p14:creationId xmlns:p14="http://schemas.microsoft.com/office/powerpoint/2010/main" val="4229471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44624"/>
            <a:ext cx="6591244"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849908" y="5517232"/>
            <a:ext cx="6660232" cy="1200329"/>
          </a:xfrm>
          <a:prstGeom prst="rect">
            <a:avLst/>
          </a:prstGeom>
        </p:spPr>
        <p:txBody>
          <a:bodyPr wrap="square">
            <a:spAutoFit/>
          </a:bodyPr>
          <a:lstStyle/>
          <a:p>
            <a:r>
              <a:rPr lang="tr-TR" dirty="0"/>
              <a:t>E</a:t>
            </a:r>
            <a:r>
              <a:rPr lang="tr-TR" dirty="0" smtClean="0"/>
              <a:t>n </a:t>
            </a:r>
            <a:r>
              <a:rPr lang="tr-TR" dirty="0"/>
              <a:t>az </a:t>
            </a:r>
            <a:r>
              <a:rPr lang="tr-TR" dirty="0" smtClean="0"/>
              <a:t>6 </a:t>
            </a:r>
            <a:r>
              <a:rPr lang="tr-TR" dirty="0"/>
              <a:t>ay </a:t>
            </a:r>
            <a:r>
              <a:rPr lang="tr-TR" dirty="0" smtClean="0"/>
              <a:t>süreyle gözlemlenmiş </a:t>
            </a:r>
            <a:r>
              <a:rPr lang="tr-TR" dirty="0"/>
              <a:t>olması gerekmektedir</a:t>
            </a:r>
            <a:r>
              <a:rPr lang="tr-TR" dirty="0" smtClean="0"/>
              <a:t>.</a:t>
            </a:r>
          </a:p>
          <a:p>
            <a:r>
              <a:rPr lang="tr-TR" dirty="0" smtClean="0"/>
              <a:t>Gözlemlenen </a:t>
            </a:r>
            <a:r>
              <a:rPr lang="tr-TR" dirty="0"/>
              <a:t>davranışların karşısına sınıf </a:t>
            </a:r>
            <a:r>
              <a:rPr lang="tr-TR" dirty="0" smtClean="0"/>
              <a:t>öğretmeni </a:t>
            </a:r>
            <a:r>
              <a:rPr lang="tr-TR" dirty="0"/>
              <a:t>işaret </a:t>
            </a:r>
            <a:r>
              <a:rPr lang="tr-TR" dirty="0" smtClean="0"/>
              <a:t>koyar.</a:t>
            </a:r>
          </a:p>
          <a:p>
            <a:r>
              <a:rPr lang="tr-TR" dirty="0" smtClean="0"/>
              <a:t>Her </a:t>
            </a:r>
            <a:r>
              <a:rPr lang="tr-TR" dirty="0"/>
              <a:t>alan için en az 6 ve daha fazla sayıda işaret varsa öğrenci ilgili kurumlara yönlendirilir. </a:t>
            </a:r>
          </a:p>
        </p:txBody>
      </p:sp>
    </p:spTree>
    <p:extLst>
      <p:ext uri="{BB962C8B-B14F-4D97-AF65-F5344CB8AC3E}">
        <p14:creationId xmlns:p14="http://schemas.microsoft.com/office/powerpoint/2010/main" val="16957910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Tanısı</a:t>
            </a:r>
            <a:endParaRPr lang="tr-TR" dirty="0"/>
          </a:p>
        </p:txBody>
      </p:sp>
      <p:sp>
        <p:nvSpPr>
          <p:cNvPr id="3" name="Content Placeholder 2"/>
          <p:cNvSpPr>
            <a:spLocks noGrp="1"/>
          </p:cNvSpPr>
          <p:nvPr>
            <p:ph idx="1"/>
          </p:nvPr>
        </p:nvSpPr>
        <p:spPr/>
        <p:txBody>
          <a:bodyPr>
            <a:normAutofit fontScale="70000" lnSpcReduction="20000"/>
          </a:bodyPr>
          <a:lstStyle/>
          <a:p>
            <a:r>
              <a:rPr lang="tr-TR" dirty="0"/>
              <a:t>S</a:t>
            </a:r>
            <a:r>
              <a:rPr lang="tr-TR" dirty="0" smtClean="0"/>
              <a:t>onraki aşama çocuğa hekim tarafından fizik muayene yapılması. </a:t>
            </a:r>
          </a:p>
          <a:p>
            <a:r>
              <a:rPr lang="tr-TR" dirty="0" smtClean="0"/>
              <a:t>Ayrıntılı bir fizik muayene, işitme ve görme ile ilgili sorunlar da dahil karışabilecek diğer tıbbi nedenlerin var olup olmadığı.  </a:t>
            </a:r>
          </a:p>
          <a:p>
            <a:r>
              <a:rPr lang="tr-TR" dirty="0" smtClean="0"/>
              <a:t>Çocukta örneğin motor becerilerde sorun olması gibi sinir sistemine ait gelişimsel gecikmeler ile ilgili bulgular varsa bunların erken dönemde tanınmasını da kolaylaştıracaktır</a:t>
            </a:r>
            <a:r>
              <a:rPr lang="tr-TR" dirty="0"/>
              <a:t>.</a:t>
            </a:r>
            <a:endParaRPr lang="tr-TR" dirty="0" smtClean="0"/>
          </a:p>
          <a:p>
            <a:r>
              <a:rPr lang="tr-TR" dirty="0" smtClean="0"/>
              <a:t>Çocuğun davranışlarının gözlenmesi de önemli olan bir diğer basamaktır. Ancak her ne kadar bazı çocuklarda DEHB belirtileri dört dörtlük gözlemlenebilir olsa da çoğu zaman bu mümkün değildir. Çocuk birebir görüşme esnasında ve daha önce hiç karşılaşmamış olduğu bir ortamda, okulda ya da evde olduğundan farklı olabilir.  </a:t>
            </a:r>
          </a:p>
          <a:p>
            <a:r>
              <a:rPr lang="tr-TR" dirty="0" smtClean="0"/>
              <a:t>Günümüzde DEHB tanısında herhangi bir laboratuar testi (kan testleri, idrar testleri, EEG), beyin görüntüleme yöntemi (BT, MR) ya da psikolojik test yoktur. </a:t>
            </a:r>
            <a:endParaRPr lang="tr-TR" dirty="0"/>
          </a:p>
        </p:txBody>
      </p:sp>
    </p:spTree>
    <p:extLst>
      <p:ext uri="{BB962C8B-B14F-4D97-AF65-F5344CB8AC3E}">
        <p14:creationId xmlns:p14="http://schemas.microsoft.com/office/powerpoint/2010/main" val="476629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Nedenleri</a:t>
            </a:r>
            <a:endParaRPr lang="tr-TR" dirty="0"/>
          </a:p>
        </p:txBody>
      </p:sp>
      <p:sp>
        <p:nvSpPr>
          <p:cNvPr id="3" name="Content Placeholder 2"/>
          <p:cNvSpPr>
            <a:spLocks noGrp="1"/>
          </p:cNvSpPr>
          <p:nvPr>
            <p:ph idx="1"/>
          </p:nvPr>
        </p:nvSpPr>
        <p:spPr/>
        <p:txBody>
          <a:bodyPr>
            <a:normAutofit lnSpcReduction="10000"/>
          </a:bodyPr>
          <a:lstStyle/>
          <a:p>
            <a:r>
              <a:rPr lang="tr-TR" dirty="0" smtClean="0"/>
              <a:t>DEHB’ye geçmişte “minimal beyin hasarı”, “postensefalitik bozukluk” gibi isimler takılmış da olsa bu çocukların beyinlerinde günümüzdeki beyin görüntüleme yöntemleriyle özgül, tanı koyduran bir anatomik bir bulgu henüz saptanamamıştır.</a:t>
            </a:r>
          </a:p>
          <a:p>
            <a:r>
              <a:rPr lang="tr-TR" dirty="0" smtClean="0"/>
              <a:t>Yakın zamandaki dopamin, serotonin, norepinefrin ile ilgili araştırmalar halen devam etmektedir.</a:t>
            </a:r>
          </a:p>
          <a:p>
            <a:endParaRPr lang="tr-TR" dirty="0"/>
          </a:p>
        </p:txBody>
      </p:sp>
    </p:spTree>
    <p:extLst>
      <p:ext uri="{BB962C8B-B14F-4D97-AF65-F5344CB8AC3E}">
        <p14:creationId xmlns:p14="http://schemas.microsoft.com/office/powerpoint/2010/main" val="2888016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Nedenleri</a:t>
            </a:r>
            <a:endParaRPr lang="tr-TR" dirty="0"/>
          </a:p>
        </p:txBody>
      </p:sp>
      <p:sp>
        <p:nvSpPr>
          <p:cNvPr id="3" name="Content Placeholder 2"/>
          <p:cNvSpPr>
            <a:spLocks noGrp="1"/>
          </p:cNvSpPr>
          <p:nvPr>
            <p:ph idx="1"/>
          </p:nvPr>
        </p:nvSpPr>
        <p:spPr>
          <a:xfrm>
            <a:off x="457200" y="1600201"/>
            <a:ext cx="8229600" cy="2404863"/>
          </a:xfrm>
        </p:spPr>
        <p:txBody>
          <a:bodyPr>
            <a:normAutofit/>
          </a:bodyPr>
          <a:lstStyle/>
          <a:p>
            <a:r>
              <a:rPr lang="tr-TR" sz="2400" dirty="0" smtClean="0"/>
              <a:t>DEHB tanısı alan çocukların birinci dereceden akrabalarının % 25’inde de aynı problem karşımıza çıkar (genel toplumdaki sıklığın %4-8 olduğunu anımsarsak, riskin yaklaşık 5 kat arttığı anlamına gelmektedir), bu da kalıtsal faktörlerin önemli olduğunu göstermektedir. Yine de kalıtsal faktörler DEHB’yi tamamen açıklamaz.</a:t>
            </a:r>
            <a:endParaRPr lang="tr-TR" sz="2400" dirty="0"/>
          </a:p>
        </p:txBody>
      </p:sp>
    </p:spTree>
    <p:extLst>
      <p:ext uri="{BB962C8B-B14F-4D97-AF65-F5344CB8AC3E}">
        <p14:creationId xmlns:p14="http://schemas.microsoft.com/office/powerpoint/2010/main" val="2492796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Nedenleri</a:t>
            </a:r>
            <a:endParaRPr lang="tr-TR" dirty="0"/>
          </a:p>
        </p:txBody>
      </p:sp>
      <p:sp>
        <p:nvSpPr>
          <p:cNvPr id="3" name="Content Placeholder 2"/>
          <p:cNvSpPr>
            <a:spLocks noGrp="1"/>
          </p:cNvSpPr>
          <p:nvPr>
            <p:ph idx="1"/>
          </p:nvPr>
        </p:nvSpPr>
        <p:spPr>
          <a:xfrm>
            <a:off x="251520" y="1268760"/>
            <a:ext cx="8229600" cy="4525963"/>
          </a:xfrm>
        </p:spPr>
        <p:txBody>
          <a:bodyPr>
            <a:noAutofit/>
          </a:bodyPr>
          <a:lstStyle/>
          <a:p>
            <a:pPr marL="0" indent="0">
              <a:buNone/>
            </a:pPr>
            <a:r>
              <a:rPr lang="tr-TR" sz="1800" b="1" dirty="0" smtClean="0"/>
              <a:t>DEHB’nun ortaya çıkışını kolaylaştırdığı düşünülen çevresel faktörler: </a:t>
            </a:r>
            <a:r>
              <a:rPr lang="tr-TR" sz="1800" dirty="0" smtClean="0"/>
              <a:t> </a:t>
            </a:r>
          </a:p>
          <a:p>
            <a:pPr marL="0" indent="0">
              <a:buNone/>
            </a:pPr>
            <a:r>
              <a:rPr lang="tr-TR" sz="1800" dirty="0" smtClean="0"/>
              <a:t> Gebelik esnasındaki faktörler:   </a:t>
            </a:r>
          </a:p>
          <a:p>
            <a:pPr marL="514350" indent="-514350">
              <a:buFont typeface="+mj-lt"/>
              <a:buAutoNum type="arabicPeriod"/>
            </a:pPr>
            <a:r>
              <a:rPr lang="tr-TR" sz="1800" dirty="0" smtClean="0"/>
              <a:t>  Alkol kullanımı   </a:t>
            </a:r>
          </a:p>
          <a:p>
            <a:pPr marL="514350" indent="-514350">
              <a:buFont typeface="+mj-lt"/>
              <a:buAutoNum type="arabicPeriod"/>
            </a:pPr>
            <a:r>
              <a:rPr lang="tr-TR" sz="1800" dirty="0" smtClean="0"/>
              <a:t>  İlaç kullanımı   </a:t>
            </a:r>
          </a:p>
          <a:p>
            <a:pPr marL="514350" indent="-514350">
              <a:buFont typeface="+mj-lt"/>
              <a:buAutoNum type="arabicPeriod"/>
            </a:pPr>
            <a:r>
              <a:rPr lang="tr-TR" sz="1800" dirty="0" smtClean="0"/>
              <a:t>  Kötü beslenme   </a:t>
            </a:r>
          </a:p>
          <a:p>
            <a:pPr marL="514350" indent="-514350">
              <a:buFont typeface="+mj-lt"/>
              <a:buAutoNum type="arabicPeriod"/>
            </a:pPr>
            <a:r>
              <a:rPr lang="tr-TR" sz="1800" dirty="0" smtClean="0"/>
              <a:t>  Sigara kullanımı   </a:t>
            </a:r>
          </a:p>
          <a:p>
            <a:pPr marL="514350" indent="-514350">
              <a:buFont typeface="+mj-lt"/>
              <a:buAutoNum type="arabicPeriod"/>
            </a:pPr>
            <a:r>
              <a:rPr lang="tr-TR" sz="1800" dirty="0" smtClean="0"/>
              <a:t>  Kimyasal zehirler (ör: kurşun)   </a:t>
            </a:r>
          </a:p>
          <a:p>
            <a:pPr marL="514350" indent="-514350">
              <a:buFont typeface="+mj-lt"/>
              <a:buAutoNum type="arabicPeriod"/>
            </a:pPr>
            <a:r>
              <a:rPr lang="tr-TR" sz="1800" dirty="0" smtClean="0"/>
              <a:t>  Çoğul gebelik</a:t>
            </a:r>
          </a:p>
          <a:p>
            <a:pPr marL="0" indent="0">
              <a:buNone/>
            </a:pPr>
            <a:r>
              <a:rPr lang="tr-TR" sz="1800" dirty="0" smtClean="0"/>
              <a:t> Doğum ve Doğumdan sonraki faktörler:  </a:t>
            </a:r>
          </a:p>
          <a:p>
            <a:pPr marL="514350" indent="-514350">
              <a:buFont typeface="+mj-lt"/>
              <a:buAutoNum type="arabicPeriod"/>
            </a:pPr>
            <a:r>
              <a:rPr lang="tr-TR" sz="1800" dirty="0" smtClean="0"/>
              <a:t>   Zor doğum</a:t>
            </a:r>
          </a:p>
          <a:p>
            <a:pPr marL="514350" indent="-514350">
              <a:buFont typeface="+mj-lt"/>
              <a:buAutoNum type="arabicPeriod"/>
            </a:pPr>
            <a:r>
              <a:rPr lang="tr-TR" sz="1800" dirty="0" smtClean="0"/>
              <a:t>   Doğum esnasında ya da sonrasında yaşanan tıbbi sorunlar  </a:t>
            </a:r>
          </a:p>
          <a:p>
            <a:pPr marL="514350" indent="-514350">
              <a:buFont typeface="+mj-lt"/>
              <a:buAutoNum type="arabicPeriod"/>
            </a:pPr>
            <a:r>
              <a:rPr lang="tr-TR" sz="1800" dirty="0" smtClean="0"/>
              <a:t>   Erken doğum   </a:t>
            </a:r>
          </a:p>
          <a:p>
            <a:pPr marL="514350" indent="-514350">
              <a:buFont typeface="+mj-lt"/>
              <a:buAutoNum type="arabicPeriod"/>
            </a:pPr>
            <a:r>
              <a:rPr lang="tr-TR" sz="1800" dirty="0"/>
              <a:t> </a:t>
            </a:r>
            <a:r>
              <a:rPr lang="tr-TR" sz="1800" dirty="0" smtClean="0"/>
              <a:t>  Düşük doğum ağırlığı   </a:t>
            </a:r>
          </a:p>
          <a:p>
            <a:pPr marL="514350" indent="-514350">
              <a:buFont typeface="+mj-lt"/>
              <a:buAutoNum type="arabicPeriod"/>
            </a:pPr>
            <a:r>
              <a:rPr lang="tr-TR" sz="1800" dirty="0" smtClean="0"/>
              <a:t>   Merkezi sinir sistemi enfeksiyonları  </a:t>
            </a:r>
          </a:p>
          <a:p>
            <a:pPr marL="514350" indent="-514350">
              <a:buFont typeface="+mj-lt"/>
              <a:buAutoNum type="arabicPeriod"/>
            </a:pPr>
            <a:r>
              <a:rPr lang="tr-TR" sz="1800" dirty="0" smtClean="0"/>
              <a:t>   Demir eksikliği    </a:t>
            </a:r>
          </a:p>
          <a:p>
            <a:pPr marL="514350" indent="-514350">
              <a:buFont typeface="+mj-lt"/>
              <a:buAutoNum type="arabicPeriod"/>
            </a:pPr>
            <a:r>
              <a:rPr lang="tr-TR" sz="1800" dirty="0" smtClean="0"/>
              <a:t>   Kimyasal zehirler (ör: kurşun) </a:t>
            </a:r>
            <a:endParaRPr lang="tr-TR" sz="1800" dirty="0"/>
          </a:p>
        </p:txBody>
      </p:sp>
      <p:pic>
        <p:nvPicPr>
          <p:cNvPr id="3074" name="Picture 2" descr="DEHB nedenleri ile ilgili gÃ¶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849392"/>
            <a:ext cx="3384377" cy="2227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4068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Yakın zamanda yapılmış çalışmalardan elde edilen veriler</a:t>
            </a:r>
            <a:endParaRPr lang="tr-TR" dirty="0"/>
          </a:p>
        </p:txBody>
      </p:sp>
      <p:sp>
        <p:nvSpPr>
          <p:cNvPr id="3" name="Content Placeholder 2"/>
          <p:cNvSpPr>
            <a:spLocks noGrp="1"/>
          </p:cNvSpPr>
          <p:nvPr>
            <p:ph idx="1"/>
          </p:nvPr>
        </p:nvSpPr>
        <p:spPr/>
        <p:txBody>
          <a:bodyPr>
            <a:normAutofit fontScale="47500" lnSpcReduction="20000"/>
          </a:bodyPr>
          <a:lstStyle/>
          <a:p>
            <a:r>
              <a:rPr lang="tr-TR" dirty="0" smtClean="0"/>
              <a:t>DEHB olan çocuklarda toplam beyin hacminin % 5 kadar daha küçük oldukları anlaşılmıştır.</a:t>
            </a:r>
          </a:p>
          <a:p>
            <a:r>
              <a:rPr lang="tr-TR" dirty="0" smtClean="0"/>
              <a:t>Takip çalışmalarına göre bu çocukların beyin büyüklüğü ve olgunlaşmasında normal çocukları </a:t>
            </a:r>
          </a:p>
          <a:p>
            <a:pPr marL="0" indent="0">
              <a:buNone/>
            </a:pPr>
            <a:r>
              <a:rPr lang="tr-TR" dirty="0"/>
              <a:t> </a:t>
            </a:r>
            <a:r>
              <a:rPr lang="tr-TR" dirty="0" smtClean="0"/>
              <a:t>       geriden takip ettikleri ve ergenlik döneminde bazı çocuklarda aradaki bahsedilen farkın </a:t>
            </a:r>
          </a:p>
          <a:p>
            <a:pPr marL="0" indent="0">
              <a:buNone/>
            </a:pPr>
            <a:r>
              <a:rPr lang="tr-TR" dirty="0"/>
              <a:t> </a:t>
            </a:r>
            <a:r>
              <a:rPr lang="tr-TR" dirty="0" smtClean="0"/>
              <a:t>       kapandığı  düşünülmektedir. </a:t>
            </a:r>
          </a:p>
          <a:p>
            <a:r>
              <a:rPr lang="tr-TR" dirty="0" smtClean="0"/>
              <a:t>Araştırmacılar beynin, sorunları çözmemize, karşımızdakinin davranışlarını anlayıp değerlendirmemize, plan yapabilmemize ve isteklerimizi erteleyebilmemize yarayan bölgesi olan frontal loblar ve diğer bazı bölgelerindeki küçüklüğün daha belirgin olduğunu saptamışlardır.</a:t>
            </a:r>
          </a:p>
          <a:p>
            <a:r>
              <a:rPr lang="tr-TR" dirty="0" smtClean="0"/>
              <a:t>Tedavi görmüş DEHB olan çocuklarla tedavi almamış olanlar karşılaştırıldığında, tedavi alanlarda hacim azalmasının düzeldiği ancak almayanlarda anormalliğin devam ettiği gösterilmiştir.</a:t>
            </a:r>
          </a:p>
          <a:p>
            <a:r>
              <a:rPr lang="tr-TR" dirty="0" smtClean="0"/>
              <a:t>DEHB olan çocukların kardeşlerinde de beynin bazı bölgelerinde benzer ama daha hafif değişiklerin olduğu gösterilmiştir. </a:t>
            </a:r>
          </a:p>
          <a:p>
            <a:r>
              <a:rPr lang="tr-TR" dirty="0" smtClean="0"/>
              <a:t>2002 yılında başlayan ve 152 DEHB’li erkek çocuk ile 139 normal çocuğun karşılaştırmalı olarak takip edildikleri, halen devam eden çalışma, son derece değerli veriler sağlamaktadır. </a:t>
            </a:r>
          </a:p>
          <a:p>
            <a:r>
              <a:rPr lang="tr-TR" dirty="0" smtClean="0"/>
              <a:t>Yeni yöntemler kullanarak daha ayrıntılı inceleme yapabilmeye imkan veren çalışmaların sayısı günümüzde de artmaya devam etmektedir.</a:t>
            </a:r>
          </a:p>
          <a:p>
            <a:r>
              <a:rPr lang="tr-TR" dirty="0" smtClean="0"/>
              <a:t>Sonuç olarak, DEHB’nin ev ortamı, yetiştirme biçimi gibi nedenlerden değil diğer nedenlerden kaynaklandığını kanıtlayan çok sayıda bulgu vardır.</a:t>
            </a:r>
          </a:p>
          <a:p>
            <a:r>
              <a:rPr lang="tr-TR" dirty="0" smtClean="0"/>
              <a:t>Bu, ailenin kendini suçlamaması açısından oldukça önemli bir noktadır. </a:t>
            </a:r>
            <a:endParaRPr lang="tr-TR" dirty="0"/>
          </a:p>
        </p:txBody>
      </p:sp>
    </p:spTree>
    <p:extLst>
      <p:ext uri="{BB962C8B-B14F-4D97-AF65-F5344CB8AC3E}">
        <p14:creationId xmlns:p14="http://schemas.microsoft.com/office/powerpoint/2010/main" val="3055109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ayırıcı tanısı</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Görme ve işitme bozuklukları</a:t>
            </a:r>
          </a:p>
          <a:p>
            <a:r>
              <a:rPr lang="tr-TR" dirty="0"/>
              <a:t>A</a:t>
            </a:r>
            <a:r>
              <a:rPr lang="tr-TR" dirty="0" smtClean="0"/>
              <a:t>kut ve kronik fiziksel hastalıklar (ör: astım)</a:t>
            </a:r>
          </a:p>
          <a:p>
            <a:r>
              <a:rPr lang="tr-TR" dirty="0" smtClean="0"/>
              <a:t>Absans Nöbetler </a:t>
            </a:r>
            <a:endParaRPr lang="tr-TR" dirty="0"/>
          </a:p>
          <a:p>
            <a:r>
              <a:rPr lang="tr-TR" dirty="0" smtClean="0"/>
              <a:t>Uyku Bozuklukları</a:t>
            </a:r>
          </a:p>
          <a:p>
            <a:r>
              <a:rPr lang="tr-TR" dirty="0" smtClean="0"/>
              <a:t>Kafa travması sonrası </a:t>
            </a:r>
          </a:p>
          <a:p>
            <a:r>
              <a:rPr lang="tr-TR" dirty="0" smtClean="0"/>
              <a:t>Fenobarbital, karbamazepin, teofilin </a:t>
            </a:r>
          </a:p>
          <a:p>
            <a:r>
              <a:rPr lang="tr-TR" dirty="0" smtClean="0"/>
              <a:t>Çocuklarda </a:t>
            </a:r>
            <a:r>
              <a:rPr lang="tr-TR" dirty="0"/>
              <a:t>d</a:t>
            </a:r>
            <a:r>
              <a:rPr lang="tr-TR" dirty="0" smtClean="0"/>
              <a:t>epresyon </a:t>
            </a:r>
            <a:r>
              <a:rPr lang="tr-TR" dirty="0"/>
              <a:t>(</a:t>
            </a:r>
            <a:r>
              <a:rPr lang="tr-TR" dirty="0" smtClean="0"/>
              <a:t>huzursuzluk, hırçınlık, hiperaktivite, dikkat sorunları)</a:t>
            </a:r>
          </a:p>
          <a:p>
            <a:r>
              <a:rPr lang="tr-TR" dirty="0" smtClean="0"/>
              <a:t>Anksiyete bozuklukları</a:t>
            </a:r>
          </a:p>
        </p:txBody>
      </p:sp>
    </p:spTree>
    <p:extLst>
      <p:ext uri="{BB962C8B-B14F-4D97-AF65-F5344CB8AC3E}">
        <p14:creationId xmlns:p14="http://schemas.microsoft.com/office/powerpoint/2010/main" val="881565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ile birlikte görülen durumlar</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Davranım Bozukluğu   </a:t>
            </a:r>
          </a:p>
          <a:p>
            <a:r>
              <a:rPr lang="tr-TR" dirty="0" smtClean="0"/>
              <a:t>Depresyon </a:t>
            </a:r>
          </a:p>
          <a:p>
            <a:r>
              <a:rPr lang="tr-TR" dirty="0" smtClean="0"/>
              <a:t>Anksiyete Bozuklukları       </a:t>
            </a:r>
          </a:p>
          <a:p>
            <a:r>
              <a:rPr lang="tr-TR" dirty="0" smtClean="0"/>
              <a:t>Öğrenme Güçlükleri (okuma, yazılı-anlatım , matematik, karma)</a:t>
            </a:r>
          </a:p>
          <a:p>
            <a:r>
              <a:rPr lang="tr-TR" dirty="0" smtClean="0"/>
              <a:t>Bipolar Affektif Bozukluk  (çocukluk döneminde tanısı henüz tartışmalıdır) </a:t>
            </a:r>
          </a:p>
          <a:p>
            <a:r>
              <a:rPr lang="tr-TR" dirty="0" smtClean="0"/>
              <a:t>Enürezis Nokturna </a:t>
            </a:r>
          </a:p>
          <a:p>
            <a:pPr marL="0" indent="0">
              <a:buNone/>
            </a:pPr>
            <a:r>
              <a:rPr lang="tr-TR" dirty="0" smtClean="0"/>
              <a:t> </a:t>
            </a:r>
          </a:p>
          <a:p>
            <a:pPr marL="0" indent="0">
              <a:buNone/>
            </a:pPr>
            <a:r>
              <a:rPr lang="tr-TR" dirty="0" smtClean="0"/>
              <a:t>Bu bozukluklar DEHB olan çocukların 2/3’sinde gözlenebilir. Bu nedenle tanı konulur konulmaz bu yöndeki değerlendirmelerin yapılması, eşzamanlı diğer bozuklukların da araştırılması gerekir.</a:t>
            </a:r>
            <a:endParaRPr lang="tr-TR" dirty="0"/>
          </a:p>
        </p:txBody>
      </p:sp>
    </p:spTree>
    <p:extLst>
      <p:ext uri="{BB962C8B-B14F-4D97-AF65-F5344CB8AC3E}">
        <p14:creationId xmlns:p14="http://schemas.microsoft.com/office/powerpoint/2010/main" val="3469666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Tedavisi</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579 okul çağı çocuğunu kapsayan (kız erkek karışık) oldukça kapsamlı tedavi çalışmasının sonuçlarına göre metilfenidat , hem kısa hem de uzun dönemde etkin, güvenilir ve diğer seçeneklerden (davranışçı tedavi, anne-baba eğitimi) daha üstün bulunmuş bir tedavidir.</a:t>
            </a:r>
          </a:p>
          <a:p>
            <a:r>
              <a:rPr lang="tr-TR" dirty="0" smtClean="0"/>
              <a:t>Okul öncesi dönem çocuklarında yapılan oldukça benzer bir çalışmada da benzer sonuçlar bulunmuştur; ancak, bu yaş grubunda eşzamanlı başka tanılar, ilaç yan etkilerine hassasiyet ve anne-baba eğitimi, özellikle annenin psikiyatrik hastalıklarının düzeltilmesinin öneminin daha kritik olduğu vurgulanmıştır.</a:t>
            </a:r>
          </a:p>
          <a:p>
            <a:r>
              <a:rPr lang="tr-TR" dirty="0" smtClean="0"/>
              <a:t>Bu ve benzeri bir çok çalışmanın sonuçları nedeniyle ilaç tedavileri hemen her yaş grubunda ilk sırayı almaktadır. Ancak çoğu zaman (DEHB de eş tanıların da sık olduğunu hatırlayarak) tek başına yeterli gelmemektedir.</a:t>
            </a:r>
            <a:endParaRPr lang="tr-TR" dirty="0"/>
          </a:p>
        </p:txBody>
      </p:sp>
    </p:spTree>
    <p:extLst>
      <p:ext uri="{BB962C8B-B14F-4D97-AF65-F5344CB8AC3E}">
        <p14:creationId xmlns:p14="http://schemas.microsoft.com/office/powerpoint/2010/main" val="2572775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yasya\Desktop\DEHB-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980728"/>
            <a:ext cx="7416824" cy="4401666"/>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lstStyle/>
          <a:p>
            <a:endParaRPr lang="tr-TR" dirty="0"/>
          </a:p>
        </p:txBody>
      </p:sp>
      <p:sp>
        <p:nvSpPr>
          <p:cNvPr id="5" name="Content Placeholder 2"/>
          <p:cNvSpPr txBox="1">
            <a:spLocks/>
          </p:cNvSpPr>
          <p:nvPr/>
        </p:nvSpPr>
        <p:spPr>
          <a:xfrm>
            <a:off x="502920" y="5301208"/>
            <a:ext cx="8229600" cy="115212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tr-TR" dirty="0" smtClean="0">
                <a:hlinkClick r:id="rId3"/>
              </a:rPr>
              <a:t>https://www.youtube.com/watch?v=idE35RhEwJo</a:t>
            </a:r>
            <a:endParaRPr lang="tr-TR" dirty="0"/>
          </a:p>
        </p:txBody>
      </p:sp>
    </p:spTree>
    <p:extLst>
      <p:ext uri="{BB962C8B-B14F-4D97-AF65-F5344CB8AC3E}">
        <p14:creationId xmlns:p14="http://schemas.microsoft.com/office/powerpoint/2010/main" val="23863189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Tedavisi</a:t>
            </a:r>
            <a:endParaRPr lang="tr-TR" dirty="0"/>
          </a:p>
        </p:txBody>
      </p:sp>
      <p:sp>
        <p:nvSpPr>
          <p:cNvPr id="3" name="Content Placeholder 2"/>
          <p:cNvSpPr>
            <a:spLocks noGrp="1"/>
          </p:cNvSpPr>
          <p:nvPr>
            <p:ph idx="1"/>
          </p:nvPr>
        </p:nvSpPr>
        <p:spPr/>
        <p:txBody>
          <a:bodyPr>
            <a:normAutofit fontScale="70000" lnSpcReduction="20000"/>
          </a:bodyPr>
          <a:lstStyle/>
          <a:p>
            <a:pPr marL="0" indent="0">
              <a:buNone/>
            </a:pPr>
            <a:r>
              <a:rPr lang="tr-TR" dirty="0" smtClean="0"/>
              <a:t>   Stimülanların </a:t>
            </a:r>
            <a:r>
              <a:rPr lang="tr-TR" dirty="0"/>
              <a:t>DEHB olan çocukların %70-80’inde faydalı olduğu düşünülmektedir. </a:t>
            </a:r>
            <a:r>
              <a:rPr lang="tr-TR" dirty="0" smtClean="0"/>
              <a:t>En </a:t>
            </a:r>
            <a:r>
              <a:rPr lang="tr-TR" dirty="0"/>
              <a:t>çok metilfenidat ile ilgili çalışma olduğu için bu daha çok kullanılmaktadır</a:t>
            </a:r>
            <a:r>
              <a:rPr lang="tr-TR" dirty="0" smtClean="0"/>
              <a:t>.</a:t>
            </a:r>
          </a:p>
          <a:p>
            <a:pPr marL="0" indent="0">
              <a:buNone/>
            </a:pPr>
            <a:r>
              <a:rPr lang="tr-TR" dirty="0"/>
              <a:t> </a:t>
            </a:r>
            <a:r>
              <a:rPr lang="tr-TR" dirty="0" smtClean="0"/>
              <a:t>   En </a:t>
            </a:r>
            <a:r>
              <a:rPr lang="tr-TR" dirty="0"/>
              <a:t>sık kullanılan stimülan ilaçlar: </a:t>
            </a:r>
            <a:endParaRPr lang="tr-TR" dirty="0" smtClean="0"/>
          </a:p>
          <a:p>
            <a:pPr marL="0" indent="0">
              <a:buNone/>
            </a:pPr>
            <a:r>
              <a:rPr lang="tr-TR" dirty="0"/>
              <a:t> </a:t>
            </a:r>
            <a:r>
              <a:rPr lang="tr-TR" dirty="0" smtClean="0"/>
              <a:t>           METİLFENİDAT*  </a:t>
            </a:r>
          </a:p>
          <a:p>
            <a:pPr marL="0" indent="0">
              <a:buNone/>
            </a:pPr>
            <a:r>
              <a:rPr lang="tr-TR" dirty="0"/>
              <a:t> </a:t>
            </a:r>
            <a:r>
              <a:rPr lang="tr-TR" dirty="0" smtClean="0"/>
              <a:t>   (hızlı salınımlı olanı) Ritalin</a:t>
            </a:r>
          </a:p>
          <a:p>
            <a:pPr marL="0" indent="0">
              <a:buNone/>
            </a:pPr>
            <a:r>
              <a:rPr lang="tr-TR" dirty="0"/>
              <a:t> </a:t>
            </a:r>
            <a:r>
              <a:rPr lang="tr-TR" dirty="0" smtClean="0"/>
              <a:t>   (kontrollü salınımlı olanları) Concerta  </a:t>
            </a:r>
          </a:p>
          <a:p>
            <a:pPr marL="0" indent="0">
              <a:buNone/>
            </a:pPr>
            <a:r>
              <a:rPr lang="tr-TR" dirty="0"/>
              <a:t> </a:t>
            </a:r>
            <a:r>
              <a:rPr lang="tr-TR" dirty="0" smtClean="0"/>
              <a:t>            D-METİLFENİDAT </a:t>
            </a:r>
          </a:p>
          <a:p>
            <a:pPr marL="0" indent="0">
              <a:buNone/>
            </a:pPr>
            <a:r>
              <a:rPr lang="tr-TR" dirty="0"/>
              <a:t> </a:t>
            </a:r>
            <a:r>
              <a:rPr lang="tr-TR" dirty="0" smtClean="0"/>
              <a:t>            DEXTROAMFETAMİN </a:t>
            </a:r>
          </a:p>
          <a:p>
            <a:pPr marL="0" indent="0">
              <a:buNone/>
            </a:pPr>
            <a:r>
              <a:rPr lang="tr-TR" dirty="0"/>
              <a:t> </a:t>
            </a:r>
            <a:r>
              <a:rPr lang="tr-TR" dirty="0" smtClean="0"/>
              <a:t>            KARIŞIK AMFETAMİN  </a:t>
            </a:r>
          </a:p>
          <a:p>
            <a:pPr marL="0" indent="0">
              <a:buNone/>
            </a:pPr>
            <a:r>
              <a:rPr lang="tr-TR" dirty="0" smtClean="0"/>
              <a:t> </a:t>
            </a:r>
          </a:p>
          <a:p>
            <a:pPr marL="0" indent="0">
              <a:buNone/>
            </a:pPr>
            <a:r>
              <a:rPr lang="tr-TR" sz="1900" dirty="0" smtClean="0"/>
              <a:t>            Ülkemizde sadece bu etken madde grubundan ilaç bulunmaktadır.</a:t>
            </a:r>
          </a:p>
          <a:p>
            <a:pPr marL="0" indent="0">
              <a:buNone/>
            </a:pPr>
            <a:r>
              <a:rPr lang="tr-TR" sz="1900" dirty="0" smtClean="0"/>
              <a:t> </a:t>
            </a:r>
          </a:p>
          <a:p>
            <a:pPr marL="0" indent="0">
              <a:buNone/>
            </a:pPr>
            <a:r>
              <a:rPr lang="tr-TR" dirty="0" smtClean="0"/>
              <a:t> </a:t>
            </a:r>
            <a:endParaRPr lang="tr-TR" dirty="0"/>
          </a:p>
        </p:txBody>
      </p:sp>
    </p:spTree>
    <p:extLst>
      <p:ext uri="{BB962C8B-B14F-4D97-AF65-F5344CB8AC3E}">
        <p14:creationId xmlns:p14="http://schemas.microsoft.com/office/powerpoint/2010/main" val="467636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Tedavisi</a:t>
            </a:r>
            <a:endParaRPr lang="tr-TR" dirty="0"/>
          </a:p>
        </p:txBody>
      </p:sp>
      <p:sp>
        <p:nvSpPr>
          <p:cNvPr id="3" name="Content Placeholder 2"/>
          <p:cNvSpPr>
            <a:spLocks noGrp="1"/>
          </p:cNvSpPr>
          <p:nvPr>
            <p:ph idx="1"/>
          </p:nvPr>
        </p:nvSpPr>
        <p:spPr/>
        <p:txBody>
          <a:bodyPr>
            <a:normAutofit/>
          </a:bodyPr>
          <a:lstStyle/>
          <a:p>
            <a:r>
              <a:rPr lang="tr-TR" dirty="0" smtClean="0"/>
              <a:t>Stimülan ilaçların yan etkileri :</a:t>
            </a:r>
          </a:p>
          <a:p>
            <a:pPr marL="0" indent="0">
              <a:buNone/>
            </a:pPr>
            <a:r>
              <a:rPr lang="tr-TR" dirty="0" smtClean="0"/>
              <a:t>    Sık görülenler: iştah kaybı ve uykusuzluk</a:t>
            </a:r>
          </a:p>
          <a:p>
            <a:pPr marL="0" indent="0">
              <a:buNone/>
            </a:pPr>
            <a:r>
              <a:rPr lang="tr-TR" dirty="0" smtClean="0"/>
              <a:t>    Sık görülmeyenler: baş ağrısı, midede rahatsızlık hissi, “rebound” etki denilen ilacın etkisi geçtiği zaman çocuğun eski şikayetlerinin geri dönmesi hali, önceden tik bozukluğu olanlarda tiklerin alevlenebilmesi   </a:t>
            </a:r>
            <a:endParaRPr lang="tr-TR" dirty="0"/>
          </a:p>
        </p:txBody>
      </p:sp>
    </p:spTree>
    <p:extLst>
      <p:ext uri="{BB962C8B-B14F-4D97-AF65-F5344CB8AC3E}">
        <p14:creationId xmlns:p14="http://schemas.microsoft.com/office/powerpoint/2010/main" val="9548522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Tedavisi</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Eğer stimülan grubu ilaçlara yanıt alınamazsa ya da çocuğun ek olarak başka belirtileri  varsa diğer gruplardan ilaçları kullanmak gerekebilir.</a:t>
            </a:r>
          </a:p>
          <a:p>
            <a:r>
              <a:rPr lang="tr-TR" dirty="0" smtClean="0"/>
              <a:t>Non stimülan ilaçlar: </a:t>
            </a:r>
          </a:p>
          <a:p>
            <a:pPr marL="0" indent="0">
              <a:buNone/>
            </a:pPr>
            <a:r>
              <a:rPr lang="tr-TR" dirty="0"/>
              <a:t> </a:t>
            </a:r>
            <a:r>
              <a:rPr lang="tr-TR" dirty="0" smtClean="0"/>
              <a:t>            ATOMOKSETİN (Strattera) </a:t>
            </a:r>
          </a:p>
          <a:p>
            <a:pPr marL="0" indent="0">
              <a:buNone/>
            </a:pPr>
            <a:r>
              <a:rPr lang="tr-TR" dirty="0"/>
              <a:t> </a:t>
            </a:r>
            <a:r>
              <a:rPr lang="tr-TR" dirty="0" smtClean="0"/>
              <a:t>            BUPROPİON (Zyban) </a:t>
            </a:r>
          </a:p>
          <a:p>
            <a:pPr marL="0" indent="0">
              <a:buNone/>
            </a:pPr>
            <a:r>
              <a:rPr lang="tr-TR" dirty="0"/>
              <a:t> </a:t>
            </a:r>
            <a:r>
              <a:rPr lang="tr-TR" dirty="0" smtClean="0"/>
              <a:t>            VENLAFAKSİN (Efexor) </a:t>
            </a:r>
          </a:p>
          <a:p>
            <a:pPr marL="0" indent="0">
              <a:buNone/>
            </a:pPr>
            <a:r>
              <a:rPr lang="tr-TR" dirty="0"/>
              <a:t> </a:t>
            </a:r>
            <a:r>
              <a:rPr lang="tr-TR" dirty="0" smtClean="0"/>
              <a:t>            MODAFİNİL (Modiodal) </a:t>
            </a:r>
          </a:p>
          <a:p>
            <a:pPr marL="0" indent="0">
              <a:buNone/>
            </a:pPr>
            <a:r>
              <a:rPr lang="tr-TR" dirty="0"/>
              <a:t> </a:t>
            </a:r>
            <a:r>
              <a:rPr lang="tr-TR" dirty="0" smtClean="0"/>
              <a:t>            ALFA 2 AGONİSTLER </a:t>
            </a:r>
          </a:p>
          <a:p>
            <a:pPr marL="0" indent="0">
              <a:buNone/>
            </a:pPr>
            <a:r>
              <a:rPr lang="tr-TR" sz="1900" dirty="0" smtClean="0"/>
              <a:t>Ülkemizde bu grup ilaçtan bulunmamaktadır.</a:t>
            </a:r>
            <a:endParaRPr lang="tr-TR" sz="1900" dirty="0"/>
          </a:p>
        </p:txBody>
      </p:sp>
    </p:spTree>
    <p:extLst>
      <p:ext uri="{BB962C8B-B14F-4D97-AF65-F5344CB8AC3E}">
        <p14:creationId xmlns:p14="http://schemas.microsoft.com/office/powerpoint/2010/main" val="27285337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Tedavisi</a:t>
            </a:r>
            <a:endParaRPr lang="tr-TR" dirty="0"/>
          </a:p>
        </p:txBody>
      </p:sp>
      <p:sp>
        <p:nvSpPr>
          <p:cNvPr id="3" name="Content Placeholder 2"/>
          <p:cNvSpPr>
            <a:spLocks noGrp="1"/>
          </p:cNvSpPr>
          <p:nvPr>
            <p:ph idx="1"/>
          </p:nvPr>
        </p:nvSpPr>
        <p:spPr/>
        <p:txBody>
          <a:bodyPr>
            <a:normAutofit fontScale="85000" lnSpcReduction="10000"/>
          </a:bodyPr>
          <a:lstStyle/>
          <a:p>
            <a:pPr marL="0" indent="0">
              <a:buNone/>
            </a:pPr>
            <a:r>
              <a:rPr lang="tr-TR" dirty="0" smtClean="0"/>
              <a:t>Davranış düzenleyici yaklaşımlar ve psikoterapiler:</a:t>
            </a:r>
          </a:p>
          <a:p>
            <a:r>
              <a:rPr lang="tr-TR" dirty="0" smtClean="0"/>
              <a:t>Davranış düzenlemesi DEHB tedavisinde önemli bir yer tutar.</a:t>
            </a:r>
          </a:p>
          <a:p>
            <a:r>
              <a:rPr lang="tr-TR" dirty="0" smtClean="0"/>
              <a:t>Psikoterapiler ise standart olarak uygulanmazlar. Ancak zaman zaman tedavinin çok önemli bir parçasını oluştururlar.</a:t>
            </a:r>
          </a:p>
          <a:p>
            <a:r>
              <a:rPr lang="tr-TR" dirty="0" smtClean="0"/>
              <a:t>Aile iletişiminde, ilişki biçimlerinde ciddi sorunlar varsa ve sorunlar çocuktaki bozukluğun gidişini olumsuz etkiliyorsa “aile terapisi” gerekebilir.</a:t>
            </a:r>
          </a:p>
          <a:p>
            <a:r>
              <a:rPr lang="tr-TR" dirty="0" smtClean="0"/>
              <a:t>DEHB’nin yanısıra anksiyete, depresyon, kendine güven ile ilgili sorunlar varsa bireysel psikoterapi gerekebilir.</a:t>
            </a:r>
            <a:endParaRPr lang="tr-TR" dirty="0"/>
          </a:p>
        </p:txBody>
      </p:sp>
    </p:spTree>
    <p:extLst>
      <p:ext uri="{BB962C8B-B14F-4D97-AF65-F5344CB8AC3E}">
        <p14:creationId xmlns:p14="http://schemas.microsoft.com/office/powerpoint/2010/main" val="12069449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1143000"/>
          </a:xfrm>
        </p:spPr>
        <p:txBody>
          <a:bodyPr/>
          <a:lstStyle/>
          <a:p>
            <a:r>
              <a:rPr lang="tr-TR" dirty="0" smtClean="0"/>
              <a:t>DEHB Tedavisi</a:t>
            </a:r>
            <a:endParaRPr lang="tr-TR" dirty="0"/>
          </a:p>
        </p:txBody>
      </p:sp>
      <p:sp>
        <p:nvSpPr>
          <p:cNvPr id="3" name="Content Placeholder 2"/>
          <p:cNvSpPr>
            <a:spLocks noGrp="1"/>
          </p:cNvSpPr>
          <p:nvPr>
            <p:ph idx="1"/>
          </p:nvPr>
        </p:nvSpPr>
        <p:spPr>
          <a:xfrm>
            <a:off x="251520" y="836712"/>
            <a:ext cx="8229600" cy="4929411"/>
          </a:xfrm>
        </p:spPr>
        <p:txBody>
          <a:bodyPr>
            <a:noAutofit/>
          </a:bodyPr>
          <a:lstStyle/>
          <a:p>
            <a:r>
              <a:rPr lang="tr-TR" sz="1700" dirty="0" smtClean="0"/>
              <a:t>Çocuğun davranışlarının düzenlenmesinde aile ve öğretmene önemli görevler düşer. </a:t>
            </a:r>
          </a:p>
          <a:p>
            <a:r>
              <a:rPr lang="tr-TR" sz="1700" dirty="0" smtClean="0"/>
              <a:t>Anne-babaların ve öğretmenlerin yapabilecekleri oldukça geniş kapsamlıdır ancak kısaca bir göz atacak olursak anne-babalara  şunları söyleyebiliriz:  </a:t>
            </a:r>
          </a:p>
          <a:p>
            <a:pPr marL="0" indent="0">
              <a:buNone/>
            </a:pPr>
            <a:r>
              <a:rPr lang="tr-TR" sz="1700" dirty="0" smtClean="0"/>
              <a:t>        1. Kurallar koyduğunuz zaman bunların çok spesifik olmasına dikkat edin ve onları yazıp asın. </a:t>
            </a:r>
          </a:p>
          <a:p>
            <a:pPr marL="0" indent="0">
              <a:buNone/>
            </a:pPr>
            <a:r>
              <a:rPr lang="tr-TR" sz="1700" dirty="0" smtClean="0"/>
              <a:t>        2. Ödülleriniz çocuk için anlamlı ve güçlü ödüller olsun. </a:t>
            </a:r>
          </a:p>
          <a:p>
            <a:pPr marL="0" indent="0">
              <a:buNone/>
            </a:pPr>
            <a:r>
              <a:rPr lang="tr-TR" sz="1700" dirty="0"/>
              <a:t> </a:t>
            </a:r>
            <a:r>
              <a:rPr lang="tr-TR" sz="1700" dirty="0" smtClean="0"/>
              <a:t>       3. Sık sık geri bildirim verin, çocuğunuza  onun ne yaptığının farkında olduğunuzu gösterin. </a:t>
            </a:r>
          </a:p>
          <a:p>
            <a:pPr marL="0" indent="0">
              <a:buNone/>
            </a:pPr>
            <a:r>
              <a:rPr lang="tr-TR" sz="1700" dirty="0"/>
              <a:t> </a:t>
            </a:r>
            <a:r>
              <a:rPr lang="tr-TR" sz="1700" dirty="0" smtClean="0"/>
              <a:t>       4. Çocuğunuza beklentileri ve planları konusunda yardım edin.</a:t>
            </a:r>
          </a:p>
          <a:p>
            <a:pPr marL="0" indent="0">
              <a:buNone/>
            </a:pPr>
            <a:r>
              <a:rPr lang="tr-TR" sz="1700" dirty="0"/>
              <a:t> </a:t>
            </a:r>
            <a:r>
              <a:rPr lang="tr-TR" sz="1700" dirty="0" smtClean="0"/>
              <a:t>       5. Çocuğunuzun iyi günleri olabileceği gibi kötü günleri de olabileceğini göz önünde bulundurun. </a:t>
            </a:r>
          </a:p>
          <a:p>
            <a:pPr marL="0" indent="0">
              <a:buNone/>
            </a:pPr>
            <a:r>
              <a:rPr lang="tr-TR" sz="1700" dirty="0"/>
              <a:t> </a:t>
            </a:r>
            <a:r>
              <a:rPr lang="tr-TR" sz="1700" dirty="0" smtClean="0"/>
              <a:t>       6. Olumsuzluklar, yapamadığı şeyler ve cezalar hakkında odaklanmaktan ziyade olumlular üzerinde odaklanın. </a:t>
            </a:r>
          </a:p>
          <a:p>
            <a:pPr marL="0" indent="0">
              <a:buNone/>
            </a:pPr>
            <a:r>
              <a:rPr lang="tr-TR" sz="1700" dirty="0"/>
              <a:t> </a:t>
            </a:r>
            <a:r>
              <a:rPr lang="tr-TR" sz="1700" dirty="0" smtClean="0"/>
              <a:t>       7. Bir karakter sorunuyla değil biyolojik bir sorunla mücadele etmekte olduğunuzu daima akılda tutun. </a:t>
            </a:r>
          </a:p>
          <a:p>
            <a:pPr marL="0" indent="0">
              <a:buNone/>
            </a:pPr>
            <a:r>
              <a:rPr lang="tr-TR" sz="1700" dirty="0"/>
              <a:t> </a:t>
            </a:r>
            <a:r>
              <a:rPr lang="tr-TR" sz="1700" dirty="0" smtClean="0"/>
              <a:t>       8. Çok konuşup nasihat vermeyin, davranışlarınız daha öğretici olacaktır .</a:t>
            </a:r>
          </a:p>
          <a:p>
            <a:pPr marL="0" indent="0">
              <a:buNone/>
            </a:pPr>
            <a:r>
              <a:rPr lang="tr-TR" sz="1700" dirty="0"/>
              <a:t> </a:t>
            </a:r>
            <a:r>
              <a:rPr lang="tr-TR" sz="1700" dirty="0" smtClean="0"/>
              <a:t>       9. Espiri anlayışınızı kaybetmeyin ve sabırlı olun. </a:t>
            </a:r>
          </a:p>
          <a:p>
            <a:pPr marL="0" indent="0">
              <a:buNone/>
            </a:pPr>
            <a:r>
              <a:rPr lang="tr-TR" sz="1700" dirty="0"/>
              <a:t> </a:t>
            </a:r>
            <a:r>
              <a:rPr lang="tr-TR" sz="1700" dirty="0" smtClean="0"/>
              <a:t>       10. Kendiniz ve çocuğunuza karşı hoşgörülü olun. Bu işte birliktesiniz ve elinizden geleni yapıyorsunuz.</a:t>
            </a:r>
            <a:endParaRPr lang="tr-TR" sz="1700" dirty="0"/>
          </a:p>
        </p:txBody>
      </p:sp>
    </p:spTree>
    <p:extLst>
      <p:ext uri="{BB962C8B-B14F-4D97-AF65-F5344CB8AC3E}">
        <p14:creationId xmlns:p14="http://schemas.microsoft.com/office/powerpoint/2010/main" val="32088604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850106"/>
          </a:xfrm>
        </p:spPr>
        <p:txBody>
          <a:bodyPr/>
          <a:lstStyle/>
          <a:p>
            <a:r>
              <a:rPr lang="tr-TR" dirty="0" smtClean="0"/>
              <a:t> Özet</a:t>
            </a:r>
            <a:endParaRPr lang="tr-TR" dirty="0"/>
          </a:p>
        </p:txBody>
      </p:sp>
      <p:sp>
        <p:nvSpPr>
          <p:cNvPr id="3" name="Content Placeholder 2"/>
          <p:cNvSpPr>
            <a:spLocks noGrp="1"/>
          </p:cNvSpPr>
          <p:nvPr>
            <p:ph idx="1"/>
          </p:nvPr>
        </p:nvSpPr>
        <p:spPr>
          <a:xfrm>
            <a:off x="457200" y="1340768"/>
            <a:ext cx="8229600" cy="5400600"/>
          </a:xfrm>
        </p:spPr>
        <p:txBody>
          <a:bodyPr>
            <a:noAutofit/>
          </a:bodyPr>
          <a:lstStyle/>
          <a:p>
            <a:r>
              <a:rPr lang="tr-TR" sz="2000" dirty="0"/>
              <a:t> Okul çağı çocuklarında % 4-8 oranında oldukça sık görülür. </a:t>
            </a:r>
            <a:endParaRPr lang="tr-TR" sz="2000" dirty="0" smtClean="0"/>
          </a:p>
          <a:p>
            <a:r>
              <a:rPr lang="tr-TR" sz="2000" dirty="0"/>
              <a:t> DEHB hem kızlarda hem de erkeklerde görülebilir. Ancak </a:t>
            </a:r>
            <a:r>
              <a:rPr lang="tr-TR" sz="2000" dirty="0" smtClean="0"/>
              <a:t>erkeklerde </a:t>
            </a:r>
            <a:r>
              <a:rPr lang="tr-TR" sz="2000" dirty="0"/>
              <a:t>daha sıktır. Kızlarda hiperaktivite ile seyreden alt tipinden ziyade dikkatsizlik belirtileri ile seyreden alt tipinin görülme olasılığı </a:t>
            </a:r>
            <a:r>
              <a:rPr lang="tr-TR" sz="2000" dirty="0" smtClean="0"/>
              <a:t>erkeklerden </a:t>
            </a:r>
            <a:r>
              <a:rPr lang="tr-TR" sz="2000" dirty="0"/>
              <a:t>daha fazladır.  </a:t>
            </a:r>
          </a:p>
          <a:p>
            <a:r>
              <a:rPr lang="tr-TR" sz="2000" dirty="0" smtClean="0"/>
              <a:t>DEHB </a:t>
            </a:r>
            <a:r>
              <a:rPr lang="tr-TR" sz="2000" dirty="0"/>
              <a:t>olanlar bir çok olayda ve yapmaları gereken işlerde başından sonuna kadar takip edemezler, dikkatlerini yaptığı işe veya oyuna vermekte zorlanırlar; ancak, ilgilendikleri, keyif aldıkları ve (bilgisayar oyunları gibi) uyarıcı işlere daha iyi </a:t>
            </a:r>
            <a:r>
              <a:rPr lang="tr-TR" sz="2000" dirty="0" smtClean="0"/>
              <a:t>odaklanabilirler</a:t>
            </a:r>
            <a:r>
              <a:rPr lang="tr-TR" sz="2000" dirty="0"/>
              <a:t>. </a:t>
            </a:r>
          </a:p>
          <a:p>
            <a:r>
              <a:rPr lang="tr-TR" sz="2000" dirty="0" smtClean="0"/>
              <a:t>DEHB </a:t>
            </a:r>
            <a:r>
              <a:rPr lang="tr-TR" sz="2000" dirty="0"/>
              <a:t>zekayı etkileyen bir bozukluk değildir. Ancak bu çocuklar DEHB’de yaşanan güçlüklerden dolayı okulda umulanın altında başarı gösterebilirler</a:t>
            </a:r>
            <a:r>
              <a:rPr lang="tr-TR" sz="2000" dirty="0" smtClean="0"/>
              <a:t>.</a:t>
            </a:r>
          </a:p>
          <a:p>
            <a:r>
              <a:rPr lang="tr-TR" sz="2000" dirty="0"/>
              <a:t>DEHB olan çocukların yaklaşık %70-85’i ergenlikte ve yetişkinlikte belirtilerin tamamını göstermektedir. Çocuk büyüdükçe hiperaktivite ile ilişkili belirtiler azalır ancak dikkat ile ilişkili sorunlar daha fazla devamlılık gösterir. Yaşla beraber bozukluğun gidişi daha olumlu etkilenebilmektedir. Belirtiler azalabilir, kişi belirtileri ile daha iyi baş etmeyi öğrenebilir. </a:t>
            </a:r>
          </a:p>
          <a:p>
            <a:endParaRPr lang="tr-TR" sz="2000" dirty="0"/>
          </a:p>
          <a:p>
            <a:endParaRPr lang="tr-TR" sz="2000" dirty="0" smtClean="0"/>
          </a:p>
        </p:txBody>
      </p:sp>
    </p:spTree>
    <p:extLst>
      <p:ext uri="{BB962C8B-B14F-4D97-AF65-F5344CB8AC3E}">
        <p14:creationId xmlns:p14="http://schemas.microsoft.com/office/powerpoint/2010/main" val="38091354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Kaynakça</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Castellanos FX, Lee PP, Sharp W ve ark., “Developmental Trajectories Of Brain Volume Abnormalities İn Children And Adolescents With Attention Deficit Hyperactivity Disorder”, JAMA, 2002. </a:t>
            </a:r>
          </a:p>
          <a:p>
            <a:r>
              <a:rPr lang="tr-TR" dirty="0" smtClean="0"/>
              <a:t>Durston S, Hulshoff Pol HE, Schnack HG ve ark., “Magnetic Resonance İmaging Of Boys With Attention Deficit Hyperactivity Disorder And Their Unaffected Siblings”, J Am Acad Child Adolesc Psychiatry, 2004.  </a:t>
            </a:r>
          </a:p>
          <a:p>
            <a:r>
              <a:rPr lang="tr-TR" dirty="0" smtClean="0"/>
              <a:t>Kieling C, Goncalves RR, Tannock R, Castellanos FX. Neurobiology of attention deficit hyperactivity disorder. Child Adolesc Psychiatr Clin N Am. 2008 Apr;17(2):285-307, viii. Review.</a:t>
            </a:r>
          </a:p>
          <a:p>
            <a:r>
              <a:rPr lang="tr-TR" dirty="0"/>
              <a:t>Türkiye </a:t>
            </a:r>
            <a:r>
              <a:rPr lang="tr-TR" b="1" dirty="0"/>
              <a:t>Çocuk</a:t>
            </a:r>
            <a:r>
              <a:rPr lang="tr-TR" dirty="0"/>
              <a:t> ve </a:t>
            </a:r>
            <a:r>
              <a:rPr lang="tr-TR" b="1" dirty="0"/>
              <a:t>Genç</a:t>
            </a:r>
            <a:r>
              <a:rPr lang="tr-TR" dirty="0"/>
              <a:t> Psikiyatrisi </a:t>
            </a:r>
            <a:r>
              <a:rPr lang="tr-TR" b="1" dirty="0"/>
              <a:t>Derneği</a:t>
            </a:r>
            <a:r>
              <a:rPr lang="tr-TR" dirty="0"/>
              <a:t> </a:t>
            </a:r>
            <a:endParaRPr lang="tr-TR" dirty="0" smtClean="0"/>
          </a:p>
          <a:p>
            <a:r>
              <a:rPr lang="tr-TR" dirty="0" smtClean="0"/>
              <a:t>www.hiperaktivite.org.tr</a:t>
            </a:r>
          </a:p>
        </p:txBody>
      </p:sp>
    </p:spTree>
    <p:extLst>
      <p:ext uri="{BB962C8B-B14F-4D97-AF65-F5344CB8AC3E}">
        <p14:creationId xmlns:p14="http://schemas.microsoft.com/office/powerpoint/2010/main" val="3357660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Öğrenim Hedefleri</a:t>
            </a:r>
            <a:endParaRPr lang="tr-TR" dirty="0"/>
          </a:p>
        </p:txBody>
      </p:sp>
      <p:sp>
        <p:nvSpPr>
          <p:cNvPr id="3" name="Content Placeholder 2"/>
          <p:cNvSpPr>
            <a:spLocks noGrp="1"/>
          </p:cNvSpPr>
          <p:nvPr>
            <p:ph idx="1"/>
          </p:nvPr>
        </p:nvSpPr>
        <p:spPr/>
        <p:txBody>
          <a:bodyPr>
            <a:normAutofit fontScale="92500"/>
          </a:bodyPr>
          <a:lstStyle/>
          <a:p>
            <a:r>
              <a:rPr lang="tr-TR" dirty="0" smtClean="0"/>
              <a:t>Dikkat eksikliği ve </a:t>
            </a:r>
            <a:r>
              <a:rPr lang="tr-TR" dirty="0" err="1" smtClean="0"/>
              <a:t>hiperaktivite</a:t>
            </a:r>
            <a:r>
              <a:rPr lang="tr-TR" dirty="0" smtClean="0"/>
              <a:t> </a:t>
            </a:r>
            <a:r>
              <a:rPr lang="tr-TR" dirty="0" smtClean="0"/>
              <a:t>bozukluğunu(DEHB</a:t>
            </a:r>
            <a:r>
              <a:rPr lang="tr-TR" dirty="0" smtClean="0"/>
              <a:t>) </a:t>
            </a:r>
            <a:r>
              <a:rPr lang="tr-TR" dirty="0" smtClean="0"/>
              <a:t>tanımlayabilmek</a:t>
            </a:r>
            <a:endParaRPr lang="tr-TR" dirty="0" smtClean="0"/>
          </a:p>
          <a:p>
            <a:r>
              <a:rPr lang="tr-TR" dirty="0" smtClean="0"/>
              <a:t>DEHB </a:t>
            </a:r>
            <a:r>
              <a:rPr lang="tr-TR" dirty="0" smtClean="0"/>
              <a:t>belirtilerini sayabilmek</a:t>
            </a:r>
            <a:endParaRPr lang="tr-TR" dirty="0" smtClean="0"/>
          </a:p>
          <a:p>
            <a:r>
              <a:rPr lang="tr-TR" dirty="0" smtClean="0"/>
              <a:t>DEHB </a:t>
            </a:r>
            <a:r>
              <a:rPr lang="tr-TR" dirty="0" smtClean="0"/>
              <a:t>tanı </a:t>
            </a:r>
            <a:r>
              <a:rPr lang="tr-TR" dirty="0" err="1" smtClean="0"/>
              <a:t>kritelerini</a:t>
            </a:r>
            <a:r>
              <a:rPr lang="tr-TR" dirty="0" smtClean="0"/>
              <a:t> açıklayabilmek</a:t>
            </a:r>
            <a:endParaRPr lang="tr-TR" dirty="0" smtClean="0"/>
          </a:p>
          <a:p>
            <a:r>
              <a:rPr lang="tr-TR" dirty="0" smtClean="0"/>
              <a:t>DEHB </a:t>
            </a:r>
            <a:r>
              <a:rPr lang="tr-TR" dirty="0" smtClean="0"/>
              <a:t>nedenlerini sayabilmek</a:t>
            </a:r>
          </a:p>
          <a:p>
            <a:r>
              <a:rPr lang="tr-TR" dirty="0" err="1" smtClean="0"/>
              <a:t>DEHB’nin</a:t>
            </a:r>
            <a:r>
              <a:rPr lang="tr-TR" dirty="0" smtClean="0"/>
              <a:t> birlikte görüldüğü durumları sayabilmek</a:t>
            </a:r>
            <a:endParaRPr lang="tr-TR" dirty="0" smtClean="0"/>
          </a:p>
          <a:p>
            <a:r>
              <a:rPr lang="tr-TR" dirty="0" smtClean="0"/>
              <a:t>DEHB ayırıcı </a:t>
            </a:r>
            <a:r>
              <a:rPr lang="tr-TR" dirty="0" smtClean="0"/>
              <a:t>tanılarını sayabilmek</a:t>
            </a:r>
            <a:endParaRPr lang="tr-TR" dirty="0" smtClean="0"/>
          </a:p>
          <a:p>
            <a:r>
              <a:rPr lang="tr-TR" dirty="0" smtClean="0"/>
              <a:t>DEHB </a:t>
            </a:r>
            <a:r>
              <a:rPr lang="tr-TR" dirty="0" smtClean="0"/>
              <a:t>tedavi basamaklarını açıklayabilmek</a:t>
            </a:r>
            <a:endParaRPr lang="tr-TR" dirty="0"/>
          </a:p>
        </p:txBody>
      </p:sp>
    </p:spTree>
    <p:extLst>
      <p:ext uri="{BB962C8B-B14F-4D97-AF65-F5344CB8AC3E}">
        <p14:creationId xmlns:p14="http://schemas.microsoft.com/office/powerpoint/2010/main" val="3996260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DEHB nedir </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Dikkat eksikliği Hiperaktivite  Bozukluğu (DEHB) okul öncesi dönem ve okul çağı çocuklarında belirgin hale gelen bir bozukluktur. </a:t>
            </a:r>
          </a:p>
          <a:p>
            <a:r>
              <a:rPr lang="tr-TR" dirty="0" smtClean="0"/>
              <a:t>Çocuğun davranışlarını kontrol etmesi ve dikkatini vermesinde sorun vardır. “Bir türlü yerinde durmayan,” “hayallere dalan”, “düşünmeden davranan”, “dalgın, unutkan” …vs. gibi pek çok sıfatla nitelendirilen çocuklardır.</a:t>
            </a:r>
          </a:p>
          <a:p>
            <a:r>
              <a:rPr lang="tr-TR" dirty="0"/>
              <a:t>% 4-8 gibi bir oranda görülmektedir; bu da 25-30 kişilik bir sınıfta en az 1-2 DEHB olan çocuk görülebileceği anlamına gelmektedir.</a:t>
            </a:r>
          </a:p>
          <a:p>
            <a:endParaRPr lang="tr-TR" dirty="0"/>
          </a:p>
        </p:txBody>
      </p:sp>
    </p:spTree>
    <p:extLst>
      <p:ext uri="{BB962C8B-B14F-4D97-AF65-F5344CB8AC3E}">
        <p14:creationId xmlns:p14="http://schemas.microsoft.com/office/powerpoint/2010/main" val="2026689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DEHB nedir</a:t>
            </a:r>
            <a:endParaRPr lang="tr-TR" dirty="0"/>
          </a:p>
        </p:txBody>
      </p:sp>
      <p:sp>
        <p:nvSpPr>
          <p:cNvPr id="3" name="Content Placeholder 2"/>
          <p:cNvSpPr>
            <a:spLocks noGrp="1"/>
          </p:cNvSpPr>
          <p:nvPr>
            <p:ph idx="1"/>
          </p:nvPr>
        </p:nvSpPr>
        <p:spPr/>
        <p:txBody>
          <a:bodyPr>
            <a:normAutofit lnSpcReduction="10000"/>
          </a:bodyPr>
          <a:lstStyle/>
          <a:p>
            <a:r>
              <a:rPr lang="tr-TR" dirty="0" smtClean="0"/>
              <a:t>DEHB anne-babanın yetiştirme biçimlerinin doğrudan sonucu olmayan, kalıtsal özelliklerin ağır bastığı, hakkında oldukça bilgi sahibi olunan bir rahatsızlıktır.</a:t>
            </a:r>
          </a:p>
          <a:p>
            <a:r>
              <a:rPr lang="tr-TR" dirty="0" smtClean="0"/>
              <a:t>DEHB olan çocukların bir kısmında aşırı hareketlilik ve dürtüsellik ile ilgili belirtiler ön plandayken bir kısmında dikkatsizlik ile ilgili şikayetler ön plandadır. Önemli bir kısmında ise her iki gruptan şikayetler bir arada görülür.</a:t>
            </a:r>
            <a:endParaRPr lang="tr-TR" dirty="0"/>
          </a:p>
        </p:txBody>
      </p:sp>
    </p:spTree>
    <p:extLst>
      <p:ext uri="{BB962C8B-B14F-4D97-AF65-F5344CB8AC3E}">
        <p14:creationId xmlns:p14="http://schemas.microsoft.com/office/powerpoint/2010/main" val="1228879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Belirtileri</a:t>
            </a:r>
            <a:endParaRPr lang="tr-TR" dirty="0"/>
          </a:p>
        </p:txBody>
      </p:sp>
      <p:sp>
        <p:nvSpPr>
          <p:cNvPr id="3" name="Content Placeholder 2"/>
          <p:cNvSpPr>
            <a:spLocks noGrp="1"/>
          </p:cNvSpPr>
          <p:nvPr>
            <p:ph idx="1"/>
          </p:nvPr>
        </p:nvSpPr>
        <p:spPr/>
        <p:txBody>
          <a:bodyPr>
            <a:normAutofit lnSpcReduction="10000"/>
          </a:bodyPr>
          <a:lstStyle/>
          <a:p>
            <a:r>
              <a:rPr lang="tr-TR" dirty="0" smtClean="0"/>
              <a:t>Dikkat Eksikliği Hiperaktivite Bozukluğu bir çok çocukta normalde görülebilecek belirtileri içerir.</a:t>
            </a:r>
          </a:p>
          <a:p>
            <a:r>
              <a:rPr lang="tr-TR" dirty="0"/>
              <a:t>T</a:t>
            </a:r>
            <a:r>
              <a:rPr lang="tr-TR" dirty="0" smtClean="0"/>
              <a:t>anıyı koyarken bunların sayısı, süresi ve çocuğun hayatını ne ölçüde olumsuz etkilediği önemlidir.</a:t>
            </a:r>
          </a:p>
          <a:p>
            <a:r>
              <a:rPr lang="tr-TR" dirty="0"/>
              <a:t>B</a:t>
            </a:r>
            <a:r>
              <a:rPr lang="tr-TR" dirty="0" smtClean="0"/>
              <a:t>elirtilerin 7 yaşından önce başlamış olması ve en az iki farklı ortamda (örneğin okul ve ev ortamı) sorun yaratıyor olması gerekir.</a:t>
            </a:r>
            <a:endParaRPr lang="tr-TR" dirty="0"/>
          </a:p>
        </p:txBody>
      </p:sp>
    </p:spTree>
    <p:extLst>
      <p:ext uri="{BB962C8B-B14F-4D97-AF65-F5344CB8AC3E}">
        <p14:creationId xmlns:p14="http://schemas.microsoft.com/office/powerpoint/2010/main" val="2727994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Belirtileri</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dirty="0" smtClean="0"/>
              <a:t>Hiperaktivite belirtileri </a:t>
            </a:r>
          </a:p>
          <a:p>
            <a:r>
              <a:rPr lang="tr-TR" sz="2400" dirty="0" smtClean="0"/>
              <a:t>Yerinde duramazlar </a:t>
            </a:r>
          </a:p>
          <a:p>
            <a:r>
              <a:rPr lang="tr-TR" sz="2400" dirty="0" smtClean="0"/>
              <a:t>Oturması gerektiği halde oturamazlar </a:t>
            </a:r>
          </a:p>
          <a:p>
            <a:r>
              <a:rPr lang="tr-TR" sz="2400" dirty="0" smtClean="0"/>
              <a:t>Sessiz sakin oyun oynamakta güçlük çekerler </a:t>
            </a:r>
          </a:p>
          <a:p>
            <a:r>
              <a:rPr lang="tr-TR" sz="2400" dirty="0" smtClean="0"/>
              <a:t>Yerli yersiz koşup tırmanırlar </a:t>
            </a:r>
          </a:p>
          <a:p>
            <a:r>
              <a:rPr lang="tr-TR" sz="2400" dirty="0" smtClean="0"/>
              <a:t>Çok konuşurlar </a:t>
            </a:r>
          </a:p>
          <a:p>
            <a:r>
              <a:rPr lang="tr-TR" sz="2400" dirty="0" smtClean="0"/>
              <a:t>Çoğu zaman sorulan soru tamamlanmadan cevabını yapıştırırlar  </a:t>
            </a:r>
          </a:p>
          <a:p>
            <a:r>
              <a:rPr lang="tr-TR" sz="2400" dirty="0" smtClean="0"/>
              <a:t>Her zaman bir şeylerle uğraşırlar </a:t>
            </a:r>
          </a:p>
          <a:p>
            <a:r>
              <a:rPr lang="tr-TR" sz="2400" dirty="0" smtClean="0"/>
              <a:t>Sırasını beklemekte zorlanırlar </a:t>
            </a:r>
          </a:p>
          <a:p>
            <a:r>
              <a:rPr lang="tr-TR" sz="2400" dirty="0" smtClean="0"/>
              <a:t>Olaylara veya konuşmalara müdahale edip yarıda keserler </a:t>
            </a:r>
            <a:endParaRPr lang="tr-TR" sz="2400" dirty="0"/>
          </a:p>
        </p:txBody>
      </p:sp>
    </p:spTree>
    <p:extLst>
      <p:ext uri="{BB962C8B-B14F-4D97-AF65-F5344CB8AC3E}">
        <p14:creationId xmlns:p14="http://schemas.microsoft.com/office/powerpoint/2010/main" val="538299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Belirtileri</a:t>
            </a:r>
            <a:endParaRPr lang="tr-TR" dirty="0"/>
          </a:p>
        </p:txBody>
      </p:sp>
      <p:sp>
        <p:nvSpPr>
          <p:cNvPr id="3" name="Content Placeholder 2"/>
          <p:cNvSpPr>
            <a:spLocks noGrp="1"/>
          </p:cNvSpPr>
          <p:nvPr>
            <p:ph idx="1"/>
          </p:nvPr>
        </p:nvSpPr>
        <p:spPr/>
        <p:txBody>
          <a:bodyPr>
            <a:normAutofit/>
          </a:bodyPr>
          <a:lstStyle/>
          <a:p>
            <a:pPr marL="0" indent="0">
              <a:buNone/>
            </a:pPr>
            <a:r>
              <a:rPr lang="tr-TR" dirty="0" smtClean="0"/>
              <a:t>Dikkatsizlik belirtileri </a:t>
            </a:r>
          </a:p>
          <a:p>
            <a:r>
              <a:rPr lang="tr-TR" sz="2000" dirty="0" smtClean="0"/>
              <a:t>Yönergeleri başından sonuna kadar takip edemezler </a:t>
            </a:r>
          </a:p>
          <a:p>
            <a:r>
              <a:rPr lang="tr-TR" sz="2000" dirty="0" smtClean="0"/>
              <a:t>Dikkatlerini yaptığı işe veya oyuna vermekte zorlanırlar </a:t>
            </a:r>
          </a:p>
          <a:p>
            <a:r>
              <a:rPr lang="tr-TR" sz="2000" dirty="0" smtClean="0"/>
              <a:t>Evde veya okulda yapacağı işler ve aktiviteler için gereken malzemeleri kaybederler </a:t>
            </a:r>
          </a:p>
          <a:p>
            <a:r>
              <a:rPr lang="tr-TR" sz="2000" dirty="0" smtClean="0"/>
              <a:t>Siz konuşurken dinlemez gibi görünürler </a:t>
            </a:r>
          </a:p>
          <a:p>
            <a:r>
              <a:rPr lang="tr-TR" sz="2000" dirty="0" smtClean="0"/>
              <a:t>Detayları gözden kaçırırlar </a:t>
            </a:r>
          </a:p>
          <a:p>
            <a:r>
              <a:rPr lang="tr-TR" sz="2000" dirty="0" smtClean="0"/>
              <a:t>Düzensiz görünürler </a:t>
            </a:r>
          </a:p>
          <a:p>
            <a:r>
              <a:rPr lang="tr-TR" sz="2000" dirty="0" smtClean="0"/>
              <a:t>Uzun süre zihinsel çaba gerektiren işleri yapmakta zorlanırlar ve bunlardan kaçınırlar </a:t>
            </a:r>
          </a:p>
          <a:p>
            <a:r>
              <a:rPr lang="tr-TR" sz="2000" dirty="0" smtClean="0"/>
              <a:t>Unutkandırlar  </a:t>
            </a:r>
          </a:p>
          <a:p>
            <a:r>
              <a:rPr lang="tr-TR" sz="2000" dirty="0" smtClean="0"/>
              <a:t>İlgileri kolayca başka yönlere kayar </a:t>
            </a:r>
          </a:p>
        </p:txBody>
      </p:sp>
    </p:spTree>
    <p:extLst>
      <p:ext uri="{BB962C8B-B14F-4D97-AF65-F5344CB8AC3E}">
        <p14:creationId xmlns:p14="http://schemas.microsoft.com/office/powerpoint/2010/main" val="12764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DEHB Tanısı</a:t>
            </a:r>
            <a:endParaRPr lang="tr-TR" dirty="0"/>
          </a:p>
        </p:txBody>
      </p:sp>
      <p:sp>
        <p:nvSpPr>
          <p:cNvPr id="3" name="Content Placeholder 2"/>
          <p:cNvSpPr>
            <a:spLocks noGrp="1"/>
          </p:cNvSpPr>
          <p:nvPr>
            <p:ph idx="1"/>
          </p:nvPr>
        </p:nvSpPr>
        <p:spPr/>
        <p:txBody>
          <a:bodyPr>
            <a:normAutofit lnSpcReduction="10000"/>
          </a:bodyPr>
          <a:lstStyle/>
          <a:p>
            <a:r>
              <a:rPr lang="tr-TR" dirty="0" smtClean="0"/>
              <a:t>Tanı konulması aşaması ayrıntılı bilgi alınması ile başlar.</a:t>
            </a:r>
          </a:p>
          <a:p>
            <a:r>
              <a:rPr lang="tr-TR" dirty="0"/>
              <a:t>A</a:t>
            </a:r>
            <a:r>
              <a:rPr lang="tr-TR" dirty="0" smtClean="0"/>
              <a:t>nne-babadan, öğretmenden, çocuğun kendisinden ve olabildiğince çok bilgi kaynağından bilgi elde edinilmeye çalışılır.</a:t>
            </a:r>
          </a:p>
          <a:p>
            <a:r>
              <a:rPr lang="tr-TR" dirty="0" smtClean="0"/>
              <a:t>Aileler çoğu zaman okul öncesi dönemde dikkatsizlik, aşırı hareketlilik, dürtüsellik belirtilerini gözlemlerler ancak genellikle tanı, çocuğun okula başlamasından sonra konulur.</a:t>
            </a:r>
          </a:p>
        </p:txBody>
      </p:sp>
    </p:spTree>
    <p:extLst>
      <p:ext uri="{BB962C8B-B14F-4D97-AF65-F5344CB8AC3E}">
        <p14:creationId xmlns:p14="http://schemas.microsoft.com/office/powerpoint/2010/main" val="4077027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TotalTime>
  <Words>1918</Words>
  <Application>Microsoft Office PowerPoint</Application>
  <PresentationFormat>Ekran Gösterisi (4:3)</PresentationFormat>
  <Paragraphs>175</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Office Theme</vt:lpstr>
      <vt:lpstr>        DİKKAT EKSİKLİĞİ VE HİPERAKTİVİTE BOZUKLUĞU   Karadeniz Teknik Üniversitesi Aile Hekimliği Anabilim Dalı Stajı  </vt:lpstr>
      <vt:lpstr>PowerPoint Sunusu</vt:lpstr>
      <vt:lpstr>Öğrenim Hedefleri</vt:lpstr>
      <vt:lpstr>DEHB nedir </vt:lpstr>
      <vt:lpstr>DEHB nedir</vt:lpstr>
      <vt:lpstr>DEHB Belirtileri</vt:lpstr>
      <vt:lpstr>DEHB Belirtileri</vt:lpstr>
      <vt:lpstr>DEHB Belirtileri</vt:lpstr>
      <vt:lpstr>DEHB Tanısı</vt:lpstr>
      <vt:lpstr>DEHB Tanısı</vt:lpstr>
      <vt:lpstr>PowerPoint Sunusu</vt:lpstr>
      <vt:lpstr>DEHB Tanısı</vt:lpstr>
      <vt:lpstr>DEHB Nedenleri</vt:lpstr>
      <vt:lpstr>DEHB Nedenleri</vt:lpstr>
      <vt:lpstr>DEHB Nedenleri</vt:lpstr>
      <vt:lpstr>Yakın zamanda yapılmış çalışmalardan elde edilen veriler</vt:lpstr>
      <vt:lpstr>DEHB ayırıcı tanısı</vt:lpstr>
      <vt:lpstr>DEHB ile birlikte görülen durumlar</vt:lpstr>
      <vt:lpstr>DEHB Tedavisi</vt:lpstr>
      <vt:lpstr>DEHB Tedavisi</vt:lpstr>
      <vt:lpstr>DEHB Tedavisi</vt:lpstr>
      <vt:lpstr>DEHB Tedavisi</vt:lpstr>
      <vt:lpstr>DEHB Tedavisi</vt:lpstr>
      <vt:lpstr>DEHB Tedavisi</vt:lpstr>
      <vt:lpstr> Özet</vt:lpstr>
      <vt:lpstr>Kaynakça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DİKKAT EKSİKLİĞİ VE HİPERAKTİVİTE BOZUKLUĞU</dc:title>
  <dc:creator>Yasin PEHLİVAN</dc:creator>
  <cp:lastModifiedBy>Win7</cp:lastModifiedBy>
  <cp:revision>55</cp:revision>
  <dcterms:created xsi:type="dcterms:W3CDTF">2018-09-19T08:36:13Z</dcterms:created>
  <dcterms:modified xsi:type="dcterms:W3CDTF">2018-10-05T07:01:27Z</dcterms:modified>
</cp:coreProperties>
</file>