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4" r:id="rId14"/>
    <p:sldId id="269" r:id="rId15"/>
    <p:sldId id="270" r:id="rId16"/>
    <p:sldId id="271" r:id="rId17"/>
    <p:sldId id="268" r:id="rId18"/>
    <p:sldId id="275" r:id="rId1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BD38E-5531-49B2-AFF2-B3089C7AD65F}" type="datetimeFigureOut">
              <a:rPr lang="tr-TR" smtClean="0"/>
              <a:pPr/>
              <a:t>03.05.2016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0FF6-29FA-4315-BB4B-156EE73B178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BD38E-5531-49B2-AFF2-B3089C7AD65F}" type="datetimeFigureOut">
              <a:rPr lang="tr-TR" smtClean="0"/>
              <a:pPr/>
              <a:t>03.05.2016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0FF6-29FA-4315-BB4B-156EE73B178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BD38E-5531-49B2-AFF2-B3089C7AD65F}" type="datetimeFigureOut">
              <a:rPr lang="tr-TR" smtClean="0"/>
              <a:pPr/>
              <a:t>03.05.2016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0FF6-29FA-4315-BB4B-156EE73B178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BD38E-5531-49B2-AFF2-B3089C7AD65F}" type="datetimeFigureOut">
              <a:rPr lang="tr-TR" smtClean="0"/>
              <a:pPr/>
              <a:t>03.05.2016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0FF6-29FA-4315-BB4B-156EE73B178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BD38E-5531-49B2-AFF2-B3089C7AD65F}" type="datetimeFigureOut">
              <a:rPr lang="tr-TR" smtClean="0"/>
              <a:pPr/>
              <a:t>03.05.2016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0FF6-29FA-4315-BB4B-156EE73B178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BD38E-5531-49B2-AFF2-B3089C7AD65F}" type="datetimeFigureOut">
              <a:rPr lang="tr-TR" smtClean="0"/>
              <a:pPr/>
              <a:t>03.05.2016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0FF6-29FA-4315-BB4B-156EE73B178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BD38E-5531-49B2-AFF2-B3089C7AD65F}" type="datetimeFigureOut">
              <a:rPr lang="tr-TR" smtClean="0"/>
              <a:pPr/>
              <a:t>03.05.2016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0FF6-29FA-4315-BB4B-156EE73B178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BD38E-5531-49B2-AFF2-B3089C7AD65F}" type="datetimeFigureOut">
              <a:rPr lang="tr-TR" smtClean="0"/>
              <a:pPr/>
              <a:t>03.05.2016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0FF6-29FA-4315-BB4B-156EE73B178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BD38E-5531-49B2-AFF2-B3089C7AD65F}" type="datetimeFigureOut">
              <a:rPr lang="tr-TR" smtClean="0"/>
              <a:pPr/>
              <a:t>03.05.2016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0FF6-29FA-4315-BB4B-156EE73B178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BD38E-5531-49B2-AFF2-B3089C7AD65F}" type="datetimeFigureOut">
              <a:rPr lang="tr-TR" smtClean="0"/>
              <a:pPr/>
              <a:t>03.05.2016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0FF6-29FA-4315-BB4B-156EE73B178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BD38E-5531-49B2-AFF2-B3089C7AD65F}" type="datetimeFigureOut">
              <a:rPr lang="tr-TR" smtClean="0"/>
              <a:pPr/>
              <a:t>03.05.2016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0FF6-29FA-4315-BB4B-156EE73B178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BD38E-5531-49B2-AFF2-B3089C7AD65F}" type="datetimeFigureOut">
              <a:rPr lang="tr-TR" smtClean="0"/>
              <a:pPr/>
              <a:t>03.05.2016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90FF6-29FA-4315-BB4B-156EE73B178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Editorials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Eating Less Meat: A Healthy and Environmentally Responsible Dietary Choice</a:t>
            </a:r>
            <a:r>
              <a:rPr lang="en-US" dirty="0"/>
              <a:t/>
            </a:r>
            <a:br>
              <a:rPr lang="en-US" dirty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American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Academy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Family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Physician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2016 </a:t>
            </a:r>
            <a:r>
              <a:rPr lang="en-US" dirty="0" smtClean="0"/>
              <a:t/>
            </a:r>
            <a:br>
              <a:rPr lang="en-US" dirty="0" smtClean="0"/>
            </a:br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7236296" y="395372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19.04.2016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268799"/>
          </a:xfrm>
        </p:spPr>
        <p:txBody>
          <a:bodyPr>
            <a:normAutofit/>
          </a:bodyPr>
          <a:lstStyle/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Sığır yemi, diğer bazı tarım ürünlerinden daha fazla su gerektirir ve nitrojen içeren gübreler su kirlenmesinin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major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kaynağıdır.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Sığır ürünleri enerji gerekliliği nedeniyle, metan, güçlü sera gazı ve ek olarak karbondioksit yayılımına katkıda bulunur (özellikle, modern endüstriyel gıda sistemleri ile üretilen mısır ve soya tabanlı ürünler).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268799"/>
          </a:xfrm>
        </p:spPr>
        <p:txBody>
          <a:bodyPr/>
          <a:lstStyle/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Tüm sığır çiftlikleri; tüm çiftlik hayvanlarının zararlı gaz yayılımının %65 ine neden oluyor,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US’deki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insan aktivitelerine bağlı yayılımın %9’una katkıda bulunuyor.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Bu da ağaçların yok olmasına neden oluyor.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571636"/>
          </a:xfrm>
        </p:spPr>
        <p:txBody>
          <a:bodyPr>
            <a:normAutofit/>
          </a:bodyPr>
          <a:lstStyle/>
          <a:p>
            <a:r>
              <a:rPr lang="tr-TR" sz="3200" i="1" dirty="0" smtClean="0">
                <a:latin typeface="Times New Roman" pitchFamily="18" charset="0"/>
                <a:cs typeface="Times New Roman" pitchFamily="18" charset="0"/>
              </a:rPr>
              <a:t>Doktorlar hastalarına et yemek hakkında ne söylemeliler?</a:t>
            </a:r>
            <a:endParaRPr lang="tr-TR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643182"/>
            <a:ext cx="8229600" cy="3482981"/>
          </a:xfrm>
        </p:spPr>
        <p:txBody>
          <a:bodyPr>
            <a:normAutofit/>
          </a:bodyPr>
          <a:lstStyle/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En sağlıklı diyetlerde(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akdeniz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diyeti,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HT’u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durdurma yaklaşımı diyeti), gıda seçimi teşvikleri, 2015- 2020 diyet kılavuzlarındaki tavsiyeler ile benzer.</a:t>
            </a:r>
          </a:p>
          <a:p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, Güncel araştırmalarda;</a:t>
            </a:r>
          </a:p>
          <a:p>
            <a:pPr>
              <a:buNone/>
            </a:pPr>
            <a:endParaRPr lang="tr-TR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Doymuş yağ alımı için daha hoşgörülü bir yaklaşım öneriliyor.</a:t>
            </a:r>
          </a:p>
          <a:p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Sağlıklı diyetin, et ve süt tüketimini azaltmayı muhtemelen gerektirdiği,</a:t>
            </a:r>
          </a:p>
          <a:p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Özellikle doymuş yağlarla birlikte tekli ve çoklu doymamış yağların veya tam tahıllı, kompleks, rafine edilmemiş karbonhidrat alımını öneriyor.</a:t>
            </a:r>
          </a:p>
          <a:p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Daha iyi </a:t>
            </a:r>
            <a:r>
              <a:rPr lang="tr-TR" sz="2600" dirty="0" err="1" smtClean="0">
                <a:latin typeface="Times New Roman" pitchFamily="18" charset="0"/>
                <a:cs typeface="Times New Roman" pitchFamily="18" charset="0"/>
              </a:rPr>
              <a:t>kardiyovasküler</a:t>
            </a: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 sonuçlar için,</a:t>
            </a:r>
          </a:p>
          <a:p>
            <a:pPr>
              <a:buNone/>
            </a:pP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bu besin öğelerini yerine koymak, doymuş yağın diyette yalnız başına yüksek olmasından iyi.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Nihayet, bütün çalışmalar, et temelli diyetlerin, işlenmiş etlerin olumsuz sağlık etkilerini göstermiştir;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Bu nedenle, diyetten elimine edilmesi önerilir.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Et ve süt ile ilgili çevresel kaygılar…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Doktorlar bazı hastaların diyeti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reddebileceklerinden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endişeli olabilirler;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İklim değişikliklerinin yavaşlama temelli tavsiyelerinin Amerikan halkını bölmeye devam etmesinden dolayı..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Doktorlar, her zaman iklim değişikliği açıkça söylemeksizin, endüstriyel ve tarımsal uygulamaların zararlı çevresel etkilerine karşı olabilir.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Doktorlar, hastalarına daha fazla aktif eğitim almayı talep edebilirler.Örneğin;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Et ve süt ürünlerini yemeye devam etme kararı veren hastalarına daha sürdürülebilir koşullarda üretilen et hakkında bilgi verilebilir;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(yağmur suyunun tek su kaynağı olduğu çim ile beslenen sığır eti ).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Doktorlar hastalarına, onların sağlıkları için iyi olanın aynı zamanda dünya içinde iyi olduğu bilgisini verebilirler.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Sağlıklı bir diyet ve sürdürülebilirliğin olumlu etkileri arasında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sinerjik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ilişki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açıkca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belirtiliyor.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Doktorların sağlıkta daha geniş konsept benimsemesi gerekir.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Doktorlar, bitki merkezli diyet ve sera gazı yayılımının azaltılması arasındaki bağlantıyı açık hale getirmek için fırsata sahipler,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Böylece hastaların, meyve ve sebzenin fazla olduğu, kırmızı et ve sütün daha az olduğu bir diyeti benimsemelerine sebep olunabilir.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71472" y="2500306"/>
            <a:ext cx="8115328" cy="3625857"/>
          </a:xfrm>
        </p:spPr>
        <p:txBody>
          <a:bodyPr/>
          <a:lstStyle/>
          <a:p>
            <a:pPr>
              <a:buNone/>
            </a:pPr>
            <a:r>
              <a:rPr lang="tr-TR" i="1" dirty="0" smtClean="0">
                <a:latin typeface="Times New Roman" pitchFamily="18" charset="0"/>
                <a:cs typeface="Times New Roman" pitchFamily="18" charset="0"/>
              </a:rPr>
              <a:t> Teşekkür ederim…</a:t>
            </a:r>
            <a:endParaRPr lang="tr-TR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 </a:t>
            </a:r>
            <a:r>
              <a:rPr lang="tr-TR" b="1" i="1" dirty="0" smtClean="0">
                <a:latin typeface="Times New Roman" pitchFamily="18" charset="0"/>
                <a:cs typeface="Times New Roman" pitchFamily="18" charset="0"/>
              </a:rPr>
              <a:t>Daha Az Et Yemek:</a:t>
            </a:r>
            <a:br>
              <a:rPr lang="tr-TR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b="1" i="1" dirty="0" smtClean="0">
                <a:latin typeface="Times New Roman" pitchFamily="18" charset="0"/>
                <a:cs typeface="Times New Roman" pitchFamily="18" charset="0"/>
              </a:rPr>
              <a:t>Sağlıklı ve Çevreye Karşı Sorumlu Diyet Seçimi</a:t>
            </a:r>
            <a:br>
              <a:rPr lang="tr-TR" b="1" i="1" dirty="0" smtClean="0">
                <a:latin typeface="Times New Roman" pitchFamily="18" charset="0"/>
                <a:cs typeface="Times New Roman" pitchFamily="18" charset="0"/>
              </a:rPr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endParaRPr lang="tr-TR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4000" b="1" dirty="0" smtClean="0">
                <a:latin typeface="Times New Roman" pitchFamily="18" charset="0"/>
                <a:cs typeface="Times New Roman" pitchFamily="18" charset="0"/>
              </a:rPr>
              <a:t>Sunum/ Çeviren: As.Dr. N. Emel ELVERİCİ ARDIÇ</a:t>
            </a:r>
          </a:p>
          <a:p>
            <a:r>
              <a:rPr lang="tr-TR" sz="4000" b="1" dirty="0" smtClean="0">
                <a:latin typeface="Times New Roman" pitchFamily="18" charset="0"/>
                <a:cs typeface="Times New Roman" pitchFamily="18" charset="0"/>
              </a:rPr>
              <a:t>Trabzon Kanuni EAH-KTÜ Aile Hekimliği ABD</a:t>
            </a:r>
          </a:p>
          <a:p>
            <a:pPr algn="ctr">
              <a:buNone/>
            </a:pPr>
            <a:endParaRPr lang="tr-TR" sz="4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   2015-2020 Diyet kılavuzları, diyet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paterninin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diyabetes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mellitüs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kardiyovasküler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hastalık ve bazı kanserler gibi sağlık sonuçları üzerine etkisini yansıtmaktadır. </a:t>
            </a:r>
          </a:p>
          <a:p>
            <a:pPr>
              <a:buNone/>
            </a:pP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Güçlü kanıtlar, diyette daha çok sebze ve meyve seçiminin yararlarını sürekli desteklemektedir.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Orta güçlü kanıtlar, kepekli tahıl tüketiminin artırılmasını destekler.</a:t>
            </a:r>
          </a:p>
          <a:p>
            <a:pPr>
              <a:buNone/>
            </a:pP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Ayrıca az yağlı veya yağsız süt ürünleri, deniz ürünleri, bakliyat, fındık ve orta düzey alkol alımı yararlı kabul edildi. (Daha az tutarlı olmasına rağmen …)</a:t>
            </a:r>
          </a:p>
          <a:p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Orta güçlü kanıtlar, kırmızı et ve işlenmiş etin alımının azaltılmasını destekler.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Güçlü kanıtlar, şeker ve şekerli içeceklerin tüketiminin azalmasını sürekli vurgular.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Bazı öneriler inceleme altında fakat;</a:t>
            </a:r>
          </a:p>
          <a:p>
            <a:pPr>
              <a:buNone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Son bulgular;</a:t>
            </a:r>
          </a:p>
          <a:p>
            <a:pPr>
              <a:buNone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oymuş yağ,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kardiyovasküler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hastalık riski oluşturmayabilir.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Tam yağlı süt içen kişinin düşük yağlı süt içen ile karşılaştırmasındaki bulgular benzer.</a:t>
            </a:r>
          </a:p>
          <a:p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Doymuş yağ tüketimine karşı hastalara danışmanlık yaparken, daha önceki düşüncelerde olduğu kadar sıkı olunmasına gerek olmayabilir.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Protein ve süt ürünleri diğer kaynaklarla karşılaştırıldığında, özellikle kırmızı etin, çevresel bozulma ve iklim değişikliğine katkıda bulunduğundan hastalar haberdar edilmelidir.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Az et ve süt içeren diyet önemli, çünkü;</a:t>
            </a:r>
          </a:p>
          <a:p>
            <a:pPr>
              <a:buNone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Bu ürünleri yetiştirmenin önemli negatif etkileri vardır;</a:t>
            </a:r>
          </a:p>
          <a:p>
            <a:pPr>
              <a:buNone/>
            </a:pP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Karbondioksit yayma </a:t>
            </a:r>
          </a:p>
          <a:p>
            <a:pPr>
              <a:buFontTx/>
              <a:buChar char="-"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Su tüketimi</a:t>
            </a:r>
          </a:p>
          <a:p>
            <a:pPr>
              <a:buFontTx/>
              <a:buChar char="-"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Kirlenme</a:t>
            </a:r>
          </a:p>
          <a:p>
            <a:pPr>
              <a:buFontTx/>
              <a:buChar char="-"/>
            </a:pP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41167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2015-2020 diyet kılavuzlarına göre;</a:t>
            </a:r>
          </a:p>
          <a:p>
            <a:pPr>
              <a:buNone/>
            </a:pP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Orta güçlü kanıtlar, sağlıklı diyet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paterninin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, yüksek meyve, kepekli tahıllar, bakliyat, fındık ve tohumlar ile düşük hayvansal besinlerin olumlu çevresel sonuçlarla ilişkili olduğunu gösteriyor.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Kırmızı et ve inek sütü ürünleri özellikle kısıtlanmalı, çünkü;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Sığır çiftliği, bütün çiftlik hayvancılıkları içinde sürekli en az verimli kaynak olarak tespit edilmiştir.</a:t>
            </a:r>
          </a:p>
          <a:p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</TotalTime>
  <Words>687</Words>
  <Application>Microsoft Office PowerPoint</Application>
  <PresentationFormat>Ekran Gösterisi (4:3)</PresentationFormat>
  <Paragraphs>99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19" baseType="lpstr">
      <vt:lpstr>Ofis Teması</vt:lpstr>
      <vt:lpstr>Editorials Eating Less Meat: A Healthy and Environmentally Responsible Dietary Choice </vt:lpstr>
      <vt:lpstr> Daha Az Et Yemek: Sağlıklı ve Çevreye Karşı Sorumlu Diyet Seçimi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Doktorlar hastalarına et yemek hakkında ne söylemeliler?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Editorials Eating Less Meat: A Healthy and Environmentally Responsible Dietary Choice </dc:title>
  <dc:creator>pc</dc:creator>
  <cp:lastModifiedBy>Win7</cp:lastModifiedBy>
  <cp:revision>12</cp:revision>
  <dcterms:created xsi:type="dcterms:W3CDTF">2016-04-04T11:51:56Z</dcterms:created>
  <dcterms:modified xsi:type="dcterms:W3CDTF">2016-05-03T13:19:26Z</dcterms:modified>
</cp:coreProperties>
</file>