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85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6600" dirty="0"/>
              <a:t/>
            </a:r>
            <a:br>
              <a:rPr lang="tr-TR" sz="6600" dirty="0"/>
            </a:br>
            <a:r>
              <a:rPr lang="tr-TR" b="1" dirty="0"/>
              <a:t>VAKA SUNUMU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Arş. Gör. Dr. </a:t>
            </a:r>
            <a:r>
              <a:rPr lang="tr-TR" dirty="0" err="1"/>
              <a:t>Esranur</a:t>
            </a:r>
            <a:r>
              <a:rPr lang="tr-TR" dirty="0"/>
              <a:t> AKBULUT</a:t>
            </a:r>
          </a:p>
          <a:p>
            <a:r>
              <a:rPr lang="tr-TR" dirty="0"/>
              <a:t>KTÜ Tıp Fakültesi </a:t>
            </a:r>
          </a:p>
          <a:p>
            <a:r>
              <a:rPr lang="tr-TR" dirty="0"/>
              <a:t>Aile Hekimliği AD</a:t>
            </a:r>
          </a:p>
          <a:p>
            <a:r>
              <a:rPr lang="tr-TR" dirty="0"/>
              <a:t>02.10.2018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926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A- </a:t>
            </a:r>
            <a:r>
              <a:rPr lang="tr-TR" dirty="0" err="1"/>
              <a:t>Özofagus</a:t>
            </a:r>
            <a:r>
              <a:rPr lang="tr-TR" dirty="0"/>
              <a:t> </a:t>
            </a:r>
            <a:r>
              <a:rPr lang="tr-TR" dirty="0" err="1"/>
              <a:t>rüptürü</a:t>
            </a:r>
            <a:endParaRPr lang="tr-TR" dirty="0"/>
          </a:p>
          <a:p>
            <a:r>
              <a:rPr lang="tr-TR" dirty="0"/>
              <a:t>B- </a:t>
            </a:r>
            <a:r>
              <a:rPr lang="tr-TR" dirty="0" err="1"/>
              <a:t>Retrofarengeal</a:t>
            </a:r>
            <a:r>
              <a:rPr lang="tr-TR" dirty="0"/>
              <a:t> apse</a:t>
            </a:r>
          </a:p>
          <a:p>
            <a:r>
              <a:rPr lang="tr-TR" dirty="0"/>
              <a:t>C- </a:t>
            </a:r>
            <a:r>
              <a:rPr lang="tr-TR" dirty="0" err="1"/>
              <a:t>Spontan</a:t>
            </a:r>
            <a:r>
              <a:rPr lang="tr-TR" dirty="0"/>
              <a:t> gazlı </a:t>
            </a:r>
            <a:r>
              <a:rPr lang="tr-TR" dirty="0" err="1"/>
              <a:t>gangren</a:t>
            </a:r>
            <a:endParaRPr lang="tr-TR" dirty="0"/>
          </a:p>
          <a:p>
            <a:r>
              <a:rPr lang="tr-TR" dirty="0"/>
              <a:t>D- </a:t>
            </a:r>
            <a:r>
              <a:rPr lang="tr-TR" dirty="0" err="1"/>
              <a:t>Spontan</a:t>
            </a:r>
            <a:r>
              <a:rPr lang="tr-TR" dirty="0"/>
              <a:t> </a:t>
            </a:r>
            <a:r>
              <a:rPr lang="tr-TR" dirty="0" err="1"/>
              <a:t>pnömomediastinum</a:t>
            </a:r>
            <a:endParaRPr lang="tr-TR" dirty="0"/>
          </a:p>
          <a:p>
            <a:r>
              <a:rPr lang="tr-TR" dirty="0"/>
              <a:t>E- </a:t>
            </a:r>
            <a:r>
              <a:rPr lang="tr-TR" dirty="0" err="1"/>
              <a:t>Spontan</a:t>
            </a:r>
            <a:r>
              <a:rPr lang="tr-TR" dirty="0"/>
              <a:t> </a:t>
            </a:r>
            <a:r>
              <a:rPr lang="tr-TR" dirty="0" err="1"/>
              <a:t>pnömotoraks</a:t>
            </a:r>
            <a:endParaRPr lang="tr-TR" dirty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???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338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Daha </a:t>
            </a:r>
            <a:r>
              <a:rPr lang="tr-TR" dirty="0"/>
              <a:t>önce sağlıklı olan bir bireyde </a:t>
            </a:r>
            <a:r>
              <a:rPr lang="tr-TR" dirty="0" err="1"/>
              <a:t>mediastinal</a:t>
            </a:r>
            <a:r>
              <a:rPr lang="tr-TR" dirty="0"/>
              <a:t> boşlukta akut şekilde serbest hava veya gaz bulunmasıdır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Boyun </a:t>
            </a:r>
            <a:r>
              <a:rPr lang="tr-TR" dirty="0"/>
              <a:t>ve üst </a:t>
            </a:r>
            <a:r>
              <a:rPr lang="tr-TR" dirty="0" err="1"/>
              <a:t>torakstaki</a:t>
            </a:r>
            <a:r>
              <a:rPr lang="tr-TR" dirty="0"/>
              <a:t> derin </a:t>
            </a:r>
            <a:r>
              <a:rPr lang="tr-TR" dirty="0" smtClean="0"/>
              <a:t>doku </a:t>
            </a:r>
            <a:r>
              <a:rPr lang="tr-TR" dirty="0" err="1" smtClean="0"/>
              <a:t>mediastinumdan</a:t>
            </a:r>
            <a:r>
              <a:rPr lang="tr-TR" dirty="0" smtClean="0"/>
              <a:t> </a:t>
            </a:r>
            <a:r>
              <a:rPr lang="tr-TR" dirty="0" err="1"/>
              <a:t>servikal</a:t>
            </a:r>
            <a:r>
              <a:rPr lang="tr-TR" dirty="0"/>
              <a:t> bölgeye doğru serbest havanın izlenmesi için potansiyel bir alan oluşturur</a:t>
            </a:r>
            <a:r>
              <a:rPr lang="tr-TR" dirty="0" smtClean="0"/>
              <a:t>. </a:t>
            </a:r>
            <a:r>
              <a:rPr lang="tr-TR" dirty="0" err="1" smtClean="0"/>
              <a:t>Subkutanöz</a:t>
            </a:r>
            <a:r>
              <a:rPr lang="tr-TR" dirty="0" smtClean="0"/>
              <a:t> amfizem gelişir.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 smtClean="0"/>
              <a:t>Spontan</a:t>
            </a:r>
            <a:r>
              <a:rPr lang="tr-TR" sz="4000" dirty="0" smtClean="0"/>
              <a:t> </a:t>
            </a:r>
            <a:r>
              <a:rPr lang="tr-TR" sz="4000" dirty="0" err="1" smtClean="0"/>
              <a:t>pnömomediastinum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7243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111275" cy="480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7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Nadirdir </a:t>
            </a:r>
            <a:r>
              <a:rPr lang="tr-TR" dirty="0"/>
              <a:t>ve sıklıkla </a:t>
            </a:r>
            <a:r>
              <a:rPr lang="tr-TR" dirty="0" err="1"/>
              <a:t>torasik</a:t>
            </a:r>
            <a:r>
              <a:rPr lang="tr-TR" dirty="0"/>
              <a:t> travma, cerrahi </a:t>
            </a:r>
            <a:r>
              <a:rPr lang="tr-TR" dirty="0" smtClean="0"/>
              <a:t>işlemler </a:t>
            </a:r>
            <a:r>
              <a:rPr lang="tr-TR" dirty="0"/>
              <a:t>veya </a:t>
            </a:r>
            <a:r>
              <a:rPr lang="tr-TR" dirty="0" err="1"/>
              <a:t>pulmoner</a:t>
            </a:r>
            <a:r>
              <a:rPr lang="tr-TR" dirty="0"/>
              <a:t> enfeksiyonların </a:t>
            </a:r>
            <a:r>
              <a:rPr lang="tr-TR" dirty="0" smtClean="0"/>
              <a:t>sonucu gelişir.</a:t>
            </a:r>
          </a:p>
          <a:p>
            <a:r>
              <a:rPr lang="tr-TR" dirty="0" err="1"/>
              <a:t>Spontan</a:t>
            </a:r>
            <a:r>
              <a:rPr lang="tr-TR" dirty="0"/>
              <a:t> </a:t>
            </a:r>
            <a:r>
              <a:rPr lang="tr-TR" dirty="0" err="1"/>
              <a:t>pnömomediastinum</a:t>
            </a:r>
            <a:r>
              <a:rPr lang="tr-TR" dirty="0"/>
              <a:t> çocuklarda </a:t>
            </a:r>
            <a:r>
              <a:rPr lang="tr-TR" dirty="0" smtClean="0"/>
              <a:t>daha </a:t>
            </a:r>
            <a:r>
              <a:rPr lang="tr-TR" dirty="0"/>
              <a:t>yaygındır. Yetişkinlerde, ağırlıklı olarak sağlıklı, zayıf genç erkeklerde görülür. Altta yatan neden aşırı ya da artmış </a:t>
            </a:r>
            <a:r>
              <a:rPr lang="tr-TR" dirty="0" err="1"/>
              <a:t>alveolar</a:t>
            </a:r>
            <a:r>
              <a:rPr lang="tr-TR" dirty="0"/>
              <a:t> basınç </a:t>
            </a:r>
            <a:r>
              <a:rPr lang="tr-TR" dirty="0" smtClean="0"/>
              <a:t>nedeniyle gelişen </a:t>
            </a:r>
            <a:r>
              <a:rPr lang="tr-TR" dirty="0" err="1"/>
              <a:t>alveolar</a:t>
            </a:r>
            <a:r>
              <a:rPr lang="tr-TR" dirty="0"/>
              <a:t> </a:t>
            </a:r>
            <a:r>
              <a:rPr lang="tr-TR" dirty="0" err="1" smtClean="0"/>
              <a:t>rüptürdür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/>
              <a:t>Spontan</a:t>
            </a:r>
            <a:r>
              <a:rPr lang="tr-TR" sz="4000" dirty="0"/>
              <a:t> </a:t>
            </a:r>
            <a:r>
              <a:rPr lang="tr-TR" sz="4000" dirty="0" err="1" smtClean="0"/>
              <a:t>pnömomediastinum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41302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Doğum eylemi ve spor sırasında ortaya çıkan </a:t>
            </a:r>
            <a:r>
              <a:rPr lang="tr-TR" dirty="0" err="1"/>
              <a:t>spontan</a:t>
            </a:r>
            <a:r>
              <a:rPr lang="tr-TR" dirty="0"/>
              <a:t> </a:t>
            </a:r>
            <a:r>
              <a:rPr lang="tr-TR" dirty="0" err="1"/>
              <a:t>pnömomediastinum</a:t>
            </a:r>
            <a:r>
              <a:rPr lang="tr-TR" dirty="0"/>
              <a:t> </a:t>
            </a:r>
            <a:r>
              <a:rPr lang="tr-TR" dirty="0" smtClean="0"/>
              <a:t>olguları da mevcuttur.</a:t>
            </a:r>
          </a:p>
          <a:p>
            <a:endParaRPr lang="tr-TR" dirty="0" smtClean="0"/>
          </a:p>
          <a:p>
            <a:r>
              <a:rPr lang="tr-TR" dirty="0" smtClean="0"/>
              <a:t>Semptomlar</a:t>
            </a:r>
          </a:p>
          <a:p>
            <a:pPr lvl="1"/>
            <a:r>
              <a:rPr lang="tr-TR" sz="2000" dirty="0" smtClean="0"/>
              <a:t>Boyunda ani gelişen  şişlik</a:t>
            </a:r>
            <a:r>
              <a:rPr lang="tr-TR" sz="2000" dirty="0"/>
              <a:t> </a:t>
            </a:r>
            <a:r>
              <a:rPr lang="tr-TR" sz="2000" dirty="0" smtClean="0"/>
              <a:t>ve ağrı</a:t>
            </a:r>
          </a:p>
          <a:p>
            <a:pPr lvl="1"/>
            <a:r>
              <a:rPr lang="tr-TR" sz="2000" dirty="0" err="1" smtClean="0"/>
              <a:t>Odinofaji</a:t>
            </a:r>
            <a:endParaRPr lang="tr-TR" sz="2000" dirty="0" smtClean="0"/>
          </a:p>
          <a:p>
            <a:pPr lvl="1"/>
            <a:r>
              <a:rPr lang="tr-TR" sz="2000" dirty="0"/>
              <a:t>G</a:t>
            </a:r>
            <a:r>
              <a:rPr lang="tr-TR" sz="2000" dirty="0" smtClean="0"/>
              <a:t>öğüs ağrısı </a:t>
            </a:r>
          </a:p>
          <a:p>
            <a:pPr lvl="1"/>
            <a:r>
              <a:rPr lang="tr-TR" sz="2000" dirty="0"/>
              <a:t>N</a:t>
            </a:r>
            <a:r>
              <a:rPr lang="tr-TR" sz="2000" dirty="0" smtClean="0"/>
              <a:t>efes darlığı</a:t>
            </a:r>
          </a:p>
          <a:p>
            <a:pPr lvl="1"/>
            <a:r>
              <a:rPr lang="tr-TR" sz="2000" dirty="0"/>
              <a:t>Ö</a:t>
            </a:r>
            <a:r>
              <a:rPr lang="tr-TR" sz="2000" dirty="0" smtClean="0"/>
              <a:t>ksürük </a:t>
            </a:r>
            <a:endParaRPr lang="tr-TR" sz="2000" dirty="0"/>
          </a:p>
          <a:p>
            <a:pPr lvl="1"/>
            <a:r>
              <a:rPr lang="tr-TR" sz="2000" dirty="0" smtClean="0"/>
              <a:t>Ses değişiklikleri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/>
              <a:t>Spontan</a:t>
            </a:r>
            <a:r>
              <a:rPr lang="tr-TR" sz="4000" dirty="0"/>
              <a:t> </a:t>
            </a:r>
            <a:r>
              <a:rPr lang="tr-TR" sz="4000" dirty="0" err="1" smtClean="0"/>
              <a:t>pnömomediastinum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52581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Fizik muayenede </a:t>
            </a:r>
            <a:r>
              <a:rPr lang="tr-TR" dirty="0" smtClean="0"/>
              <a:t>boyunda deri </a:t>
            </a:r>
            <a:r>
              <a:rPr lang="tr-TR" dirty="0"/>
              <a:t>altı </a:t>
            </a:r>
            <a:r>
              <a:rPr lang="tr-TR" dirty="0" err="1" smtClean="0"/>
              <a:t>krepitasyon</a:t>
            </a:r>
            <a:r>
              <a:rPr lang="tr-TR" dirty="0" smtClean="0"/>
              <a:t> </a:t>
            </a:r>
            <a:r>
              <a:rPr lang="tr-TR" dirty="0" smtClean="0"/>
              <a:t>hissedilebilir.</a:t>
            </a:r>
            <a:endParaRPr lang="tr-TR" dirty="0" smtClean="0"/>
          </a:p>
          <a:p>
            <a:r>
              <a:rPr lang="tr-TR" dirty="0" smtClean="0"/>
              <a:t>Tanı </a:t>
            </a:r>
            <a:r>
              <a:rPr lang="tr-TR" dirty="0"/>
              <a:t>genellikle göğüs veya boyun yumuşak </a:t>
            </a:r>
            <a:r>
              <a:rPr lang="tr-TR" dirty="0" smtClean="0"/>
              <a:t>dokuların </a:t>
            </a:r>
            <a:r>
              <a:rPr lang="tr-TR" dirty="0"/>
              <a:t>düz </a:t>
            </a:r>
            <a:r>
              <a:rPr lang="tr-TR" dirty="0" err="1" smtClean="0"/>
              <a:t>grafisinde</a:t>
            </a:r>
            <a:r>
              <a:rPr lang="tr-TR" dirty="0" smtClean="0"/>
              <a:t> </a:t>
            </a:r>
            <a:r>
              <a:rPr lang="tr-TR" dirty="0" err="1" smtClean="0"/>
              <a:t>subkutan</a:t>
            </a:r>
            <a:r>
              <a:rPr lang="tr-TR" dirty="0" smtClean="0"/>
              <a:t> amfizem </a:t>
            </a:r>
            <a:r>
              <a:rPr lang="tr-TR" dirty="0"/>
              <a:t>veya hava </a:t>
            </a:r>
            <a:r>
              <a:rPr lang="tr-TR" dirty="0" smtClean="0"/>
              <a:t>görülerek koyulur.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/>
              <a:t>Spontan</a:t>
            </a:r>
            <a:r>
              <a:rPr lang="tr-TR" sz="4000" dirty="0"/>
              <a:t> </a:t>
            </a:r>
            <a:r>
              <a:rPr lang="tr-TR" sz="4000" dirty="0" err="1" smtClean="0"/>
              <a:t>pnömomediastinum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411966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Bazen tanı için </a:t>
            </a:r>
            <a:r>
              <a:rPr lang="tr-TR" dirty="0" err="1" smtClean="0"/>
              <a:t>aksiyel</a:t>
            </a:r>
            <a:r>
              <a:rPr lang="tr-TR" dirty="0" smtClean="0"/>
              <a:t> </a:t>
            </a:r>
            <a:r>
              <a:rPr lang="tr-TR" dirty="0" err="1" smtClean="0"/>
              <a:t>toraks</a:t>
            </a:r>
            <a:r>
              <a:rPr lang="tr-TR" dirty="0" smtClean="0"/>
              <a:t> tomografisine ihtiyaç duyulabilir.</a:t>
            </a:r>
          </a:p>
          <a:p>
            <a:r>
              <a:rPr lang="tr-TR" dirty="0" smtClean="0"/>
              <a:t>İstirahat </a:t>
            </a:r>
            <a:r>
              <a:rPr lang="tr-TR" dirty="0"/>
              <a:t>ve </a:t>
            </a:r>
            <a:r>
              <a:rPr lang="tr-TR" dirty="0" smtClean="0"/>
              <a:t>analjezik  haricinde </a:t>
            </a:r>
            <a:r>
              <a:rPr lang="tr-TR" dirty="0"/>
              <a:t>tedavi önerilmemektedir. </a:t>
            </a:r>
            <a:endParaRPr lang="tr-TR" dirty="0" smtClean="0"/>
          </a:p>
          <a:p>
            <a:r>
              <a:rPr lang="tr-TR" dirty="0" smtClean="0"/>
              <a:t>Klinik </a:t>
            </a:r>
            <a:r>
              <a:rPr lang="tr-TR" dirty="0"/>
              <a:t>bulgular tipik olarak yedi gün içinde düzelir.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/>
              <a:t>Spontan</a:t>
            </a:r>
            <a:r>
              <a:rPr lang="tr-TR" sz="4000" dirty="0"/>
              <a:t> </a:t>
            </a:r>
            <a:r>
              <a:rPr lang="tr-TR" sz="4000" dirty="0" err="1" smtClean="0"/>
              <a:t>pnömomediastinum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75581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Yemek </a:t>
            </a:r>
            <a:r>
              <a:rPr lang="tr-TR" dirty="0"/>
              <a:t>borusunda artmış basınç nedeniyle </a:t>
            </a:r>
            <a:r>
              <a:rPr lang="tr-TR" dirty="0" err="1"/>
              <a:t>özofagus</a:t>
            </a:r>
            <a:r>
              <a:rPr lang="tr-TR" dirty="0"/>
              <a:t> duvarının kendiliğinden </a:t>
            </a:r>
            <a:r>
              <a:rPr lang="tr-TR" dirty="0" smtClean="0"/>
              <a:t>yırtılmasıyla oluşur.</a:t>
            </a:r>
          </a:p>
          <a:p>
            <a:r>
              <a:rPr lang="tr-TR" dirty="0" smtClean="0"/>
              <a:t>Sıklıkla </a:t>
            </a:r>
            <a:r>
              <a:rPr lang="tr-TR" dirty="0" err="1" smtClean="0"/>
              <a:t>iyatrojeniktir</a:t>
            </a:r>
            <a:r>
              <a:rPr lang="tr-TR" dirty="0"/>
              <a:t>, ancak kusma ile de ortaya çıkabilir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Semptomlar </a:t>
            </a:r>
          </a:p>
          <a:p>
            <a:pPr lvl="1"/>
            <a:r>
              <a:rPr lang="tr-TR" sz="2000" dirty="0" smtClean="0"/>
              <a:t>Kusma </a:t>
            </a:r>
            <a:r>
              <a:rPr lang="tr-TR" sz="2000" dirty="0"/>
              <a:t>ile gelen şiddetli </a:t>
            </a:r>
            <a:r>
              <a:rPr lang="tr-TR" sz="2000" dirty="0" err="1"/>
              <a:t>retrosternal</a:t>
            </a:r>
            <a:r>
              <a:rPr lang="tr-TR" sz="2000" dirty="0"/>
              <a:t> göğüs </a:t>
            </a:r>
            <a:r>
              <a:rPr lang="tr-TR" sz="2000" dirty="0" smtClean="0"/>
              <a:t>ağrısı </a:t>
            </a:r>
          </a:p>
          <a:p>
            <a:pPr lvl="1"/>
            <a:r>
              <a:rPr lang="tr-TR" sz="2000" dirty="0" err="1"/>
              <a:t>D</a:t>
            </a:r>
            <a:r>
              <a:rPr lang="tr-TR" sz="2000" dirty="0" err="1" smtClean="0"/>
              <a:t>isfaji</a:t>
            </a:r>
            <a:r>
              <a:rPr lang="tr-TR" sz="2000" dirty="0" smtClean="0"/>
              <a:t> </a:t>
            </a:r>
            <a:endParaRPr lang="tr-TR" sz="2000" dirty="0"/>
          </a:p>
          <a:p>
            <a:pPr lvl="1"/>
            <a:r>
              <a:rPr lang="tr-TR" sz="2000" dirty="0"/>
              <a:t>Ü</a:t>
            </a:r>
            <a:r>
              <a:rPr lang="tr-TR" sz="2000" dirty="0" smtClean="0"/>
              <a:t>st </a:t>
            </a:r>
            <a:r>
              <a:rPr lang="tr-TR" sz="2000" dirty="0"/>
              <a:t>karın </a:t>
            </a:r>
            <a:r>
              <a:rPr lang="tr-TR" sz="2000" dirty="0" smtClean="0"/>
              <a:t>ağrısı</a:t>
            </a:r>
            <a:endParaRPr lang="tr-TR" sz="20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 smtClean="0"/>
              <a:t>Özofagus</a:t>
            </a:r>
            <a:r>
              <a:rPr lang="tr-TR" sz="4000" dirty="0" smtClean="0"/>
              <a:t> </a:t>
            </a:r>
            <a:r>
              <a:rPr lang="tr-TR" sz="4000" dirty="0" err="1" smtClean="0"/>
              <a:t>rüptürü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7023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Özofagus</a:t>
            </a:r>
            <a:r>
              <a:rPr lang="tr-TR" dirty="0" smtClean="0"/>
              <a:t> </a:t>
            </a:r>
            <a:r>
              <a:rPr lang="tr-TR" dirty="0" err="1"/>
              <a:t>rüptürü</a:t>
            </a:r>
            <a:r>
              <a:rPr lang="tr-TR" dirty="0"/>
              <a:t> </a:t>
            </a:r>
            <a:r>
              <a:rPr lang="tr-TR" dirty="0" err="1"/>
              <a:t>mediastinite</a:t>
            </a:r>
            <a:r>
              <a:rPr lang="tr-TR" dirty="0"/>
              <a:t> ve </a:t>
            </a:r>
            <a:r>
              <a:rPr lang="tr-TR" dirty="0" err="1"/>
              <a:t>pnömomediastinuma</a:t>
            </a:r>
            <a:r>
              <a:rPr lang="tr-TR" dirty="0"/>
              <a:t> neden olabilir. Boyunda gaz görülebilir. </a:t>
            </a:r>
            <a:endParaRPr lang="tr-TR" dirty="0" smtClean="0"/>
          </a:p>
          <a:p>
            <a:r>
              <a:rPr lang="tr-TR" dirty="0" smtClean="0"/>
              <a:t>Tanı </a:t>
            </a:r>
            <a:r>
              <a:rPr lang="tr-TR" dirty="0"/>
              <a:t>kontrastlı </a:t>
            </a:r>
            <a:r>
              <a:rPr lang="tr-TR" dirty="0" err="1" smtClean="0"/>
              <a:t>özofagus</a:t>
            </a:r>
            <a:r>
              <a:rPr lang="tr-TR" dirty="0" smtClean="0"/>
              <a:t> tomografisi </a:t>
            </a:r>
            <a:r>
              <a:rPr lang="tr-TR" dirty="0"/>
              <a:t>ile koyulur.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/>
              <a:t>Özofagus</a:t>
            </a:r>
            <a:r>
              <a:rPr lang="tr-TR" sz="4000" dirty="0"/>
              <a:t> </a:t>
            </a:r>
            <a:r>
              <a:rPr lang="tr-TR" sz="4000" dirty="0" err="1"/>
              <a:t>rüptürü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813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Farinksin</a:t>
            </a:r>
            <a:r>
              <a:rPr lang="tr-TR" dirty="0" smtClean="0"/>
              <a:t> arkasındaki yumuşak dokunun </a:t>
            </a:r>
            <a:r>
              <a:rPr lang="tr-TR" dirty="0"/>
              <a:t>bakteriyel </a:t>
            </a:r>
            <a:r>
              <a:rPr lang="tr-TR" dirty="0" smtClean="0"/>
              <a:t>enfeksiyonundan </a:t>
            </a:r>
            <a:r>
              <a:rPr lang="tr-TR" dirty="0"/>
              <a:t>kaynaklanır. </a:t>
            </a:r>
            <a:endParaRPr lang="tr-TR" dirty="0" smtClean="0"/>
          </a:p>
          <a:p>
            <a:r>
              <a:rPr lang="tr-TR" dirty="0" smtClean="0"/>
              <a:t>Çocuklarda </a:t>
            </a:r>
            <a:r>
              <a:rPr lang="tr-TR" dirty="0"/>
              <a:t>daha yaygındır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Semptomlar </a:t>
            </a:r>
            <a:endParaRPr lang="tr-TR" dirty="0">
              <a:sym typeface="Wingdings" panose="05000000000000000000" pitchFamily="2" charset="2"/>
            </a:endParaRPr>
          </a:p>
          <a:p>
            <a:pPr lvl="2"/>
            <a:r>
              <a:rPr lang="tr-TR" dirty="0" smtClean="0"/>
              <a:t> </a:t>
            </a:r>
            <a:r>
              <a:rPr lang="tr-TR" dirty="0" err="1" smtClean="0"/>
              <a:t>Disfaji</a:t>
            </a:r>
            <a:r>
              <a:rPr lang="tr-TR" dirty="0" smtClean="0"/>
              <a:t> </a:t>
            </a:r>
          </a:p>
          <a:p>
            <a:pPr lvl="2"/>
            <a:r>
              <a:rPr lang="tr-TR" dirty="0"/>
              <a:t> </a:t>
            </a:r>
            <a:r>
              <a:rPr lang="tr-TR" dirty="0" err="1" smtClean="0"/>
              <a:t>Odinofaji</a:t>
            </a:r>
            <a:endParaRPr lang="tr-TR" dirty="0" smtClean="0"/>
          </a:p>
          <a:p>
            <a:pPr lvl="2"/>
            <a:r>
              <a:rPr lang="tr-TR" dirty="0" smtClean="0"/>
              <a:t> Oral </a:t>
            </a:r>
            <a:r>
              <a:rPr lang="tr-TR" dirty="0" err="1" smtClean="0"/>
              <a:t>sekresyon</a:t>
            </a:r>
            <a:r>
              <a:rPr lang="tr-TR" dirty="0" smtClean="0"/>
              <a:t> artışı</a:t>
            </a:r>
          </a:p>
          <a:p>
            <a:pPr lvl="2"/>
            <a:r>
              <a:rPr lang="tr-TR" dirty="0"/>
              <a:t> </a:t>
            </a:r>
            <a:r>
              <a:rPr lang="tr-TR" dirty="0" smtClean="0"/>
              <a:t>Oral </a:t>
            </a:r>
            <a:r>
              <a:rPr lang="tr-TR" dirty="0"/>
              <a:t>alımda </a:t>
            </a:r>
            <a:r>
              <a:rPr lang="tr-TR" dirty="0" smtClean="0"/>
              <a:t>azalma</a:t>
            </a:r>
          </a:p>
          <a:p>
            <a:pPr lvl="2"/>
            <a:r>
              <a:rPr lang="tr-TR" dirty="0"/>
              <a:t> </a:t>
            </a:r>
            <a:r>
              <a:rPr lang="tr-TR" dirty="0" smtClean="0"/>
              <a:t>Boyunda şişlik ve hareket kısıtlılığı, </a:t>
            </a:r>
          </a:p>
          <a:p>
            <a:pPr lvl="2"/>
            <a:r>
              <a:rPr lang="tr-TR" dirty="0" smtClean="0"/>
              <a:t>“Sıcak </a:t>
            </a:r>
            <a:r>
              <a:rPr lang="tr-TR" dirty="0"/>
              <a:t>patates” sesi </a:t>
            </a:r>
          </a:p>
          <a:p>
            <a:pPr lvl="2"/>
            <a:r>
              <a:rPr lang="tr-TR" dirty="0" smtClean="0"/>
              <a:t> </a:t>
            </a:r>
            <a:r>
              <a:rPr lang="tr-TR" dirty="0"/>
              <a:t>A</a:t>
            </a:r>
            <a:r>
              <a:rPr lang="tr-TR" dirty="0" smtClean="0"/>
              <a:t>teş 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 smtClean="0"/>
              <a:t>Retrofaringeal</a:t>
            </a:r>
            <a:r>
              <a:rPr lang="tr-TR" sz="4000" dirty="0" smtClean="0"/>
              <a:t> apse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2478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Neck Crepitus in a Runner</a:t>
            </a:r>
            <a:r>
              <a:rPr lang="en-US" sz="6000" b="1" dirty="0"/>
              <a:t/>
            </a:r>
            <a:br>
              <a:rPr lang="en-US" sz="6000" b="1" dirty="0"/>
            </a:b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27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Hastanın kliniği kötüdür.</a:t>
            </a:r>
          </a:p>
          <a:p>
            <a:r>
              <a:rPr lang="tr-TR" dirty="0" err="1" smtClean="0"/>
              <a:t>Lateral</a:t>
            </a:r>
            <a:r>
              <a:rPr lang="tr-TR" dirty="0" smtClean="0"/>
              <a:t> boyun </a:t>
            </a:r>
            <a:r>
              <a:rPr lang="tr-TR" dirty="0" err="1" smtClean="0"/>
              <a:t>grafisi</a:t>
            </a:r>
            <a:r>
              <a:rPr lang="tr-TR" dirty="0"/>
              <a:t>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</a:t>
            </a:r>
            <a:r>
              <a:rPr lang="tr-TR" dirty="0" err="1"/>
              <a:t>prevertebral</a:t>
            </a:r>
            <a:r>
              <a:rPr lang="tr-TR" dirty="0"/>
              <a:t> </a:t>
            </a:r>
            <a:r>
              <a:rPr lang="tr-TR" dirty="0" smtClean="0"/>
              <a:t>boşlukta genişlemeyi</a:t>
            </a:r>
            <a:r>
              <a:rPr lang="tr-TR" dirty="0"/>
              <a:t>, kas spazmı nedeniyle </a:t>
            </a:r>
            <a:r>
              <a:rPr lang="tr-TR" dirty="0" err="1"/>
              <a:t>servikal</a:t>
            </a:r>
            <a:r>
              <a:rPr lang="tr-TR" dirty="0"/>
              <a:t> </a:t>
            </a:r>
            <a:r>
              <a:rPr lang="tr-TR" dirty="0" err="1"/>
              <a:t>lordoz</a:t>
            </a:r>
            <a:r>
              <a:rPr lang="tr-TR" dirty="0"/>
              <a:t> kaybını, </a:t>
            </a:r>
            <a:r>
              <a:rPr lang="tr-TR" dirty="0" err="1"/>
              <a:t>posterior</a:t>
            </a:r>
            <a:r>
              <a:rPr lang="tr-TR" dirty="0"/>
              <a:t> </a:t>
            </a:r>
            <a:r>
              <a:rPr lang="tr-TR" dirty="0" err="1" smtClean="0"/>
              <a:t>farinkste</a:t>
            </a:r>
            <a:r>
              <a:rPr lang="tr-TR" dirty="0" smtClean="0"/>
              <a:t> </a:t>
            </a:r>
            <a:r>
              <a:rPr lang="tr-TR" dirty="0"/>
              <a:t>yumuşak doku kitlesini </a:t>
            </a:r>
            <a:r>
              <a:rPr lang="tr-TR" dirty="0" smtClean="0"/>
              <a:t>veya </a:t>
            </a:r>
            <a:r>
              <a:rPr lang="tr-TR" dirty="0"/>
              <a:t>hava </a:t>
            </a:r>
            <a:r>
              <a:rPr lang="tr-TR" dirty="0" smtClean="0"/>
              <a:t>akış </a:t>
            </a:r>
            <a:r>
              <a:rPr lang="tr-TR" dirty="0"/>
              <a:t>seviyelerini veya sadece </a:t>
            </a:r>
            <a:r>
              <a:rPr lang="tr-TR" dirty="0" err="1"/>
              <a:t>prevertebral</a:t>
            </a:r>
            <a:r>
              <a:rPr lang="tr-TR" dirty="0"/>
              <a:t> boşluktaki gazı </a:t>
            </a:r>
            <a:r>
              <a:rPr lang="tr-TR" dirty="0" smtClean="0"/>
              <a:t>gösterebilir.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 smtClean="0"/>
              <a:t>Retrofaringeal</a:t>
            </a:r>
            <a:r>
              <a:rPr lang="tr-TR" sz="4000" dirty="0" smtClean="0"/>
              <a:t> apse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7318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Spontan</a:t>
            </a:r>
            <a:r>
              <a:rPr lang="tr-TR" dirty="0"/>
              <a:t> </a:t>
            </a:r>
            <a:r>
              <a:rPr lang="tr-TR" dirty="0" smtClean="0"/>
              <a:t>gazlı </a:t>
            </a:r>
            <a:r>
              <a:rPr lang="tr-TR" dirty="0" err="1" smtClean="0"/>
              <a:t>gangren</a:t>
            </a:r>
            <a:r>
              <a:rPr lang="tr-TR" dirty="0" smtClean="0"/>
              <a:t> veya </a:t>
            </a:r>
            <a:r>
              <a:rPr lang="tr-TR" dirty="0" err="1"/>
              <a:t>clostridial</a:t>
            </a:r>
            <a:r>
              <a:rPr lang="tr-TR" dirty="0"/>
              <a:t> </a:t>
            </a:r>
            <a:r>
              <a:rPr lang="tr-TR" dirty="0" err="1"/>
              <a:t>miyonekroz</a:t>
            </a:r>
            <a:r>
              <a:rPr lang="tr-TR" dirty="0"/>
              <a:t>, </a:t>
            </a:r>
            <a:r>
              <a:rPr lang="tr-TR" dirty="0" err="1"/>
              <a:t>gastrointestinal</a:t>
            </a:r>
            <a:r>
              <a:rPr lang="tr-TR" dirty="0"/>
              <a:t> sistemden </a:t>
            </a:r>
            <a:r>
              <a:rPr lang="tr-TR" dirty="0" err="1"/>
              <a:t>Clostridium</a:t>
            </a:r>
            <a:r>
              <a:rPr lang="tr-TR" dirty="0"/>
              <a:t> </a:t>
            </a:r>
            <a:r>
              <a:rPr lang="tr-TR" dirty="0" err="1"/>
              <a:t>septicum</a:t>
            </a:r>
            <a:r>
              <a:rPr lang="tr-TR" dirty="0"/>
              <a:t> tarafından </a:t>
            </a:r>
            <a:r>
              <a:rPr lang="tr-TR" dirty="0" err="1"/>
              <a:t>hematojen</a:t>
            </a:r>
            <a:r>
              <a:rPr lang="tr-TR" dirty="0"/>
              <a:t> </a:t>
            </a:r>
            <a:r>
              <a:rPr lang="tr-TR" dirty="0" smtClean="0"/>
              <a:t>yolla yayılan, </a:t>
            </a:r>
            <a:r>
              <a:rPr lang="tr-TR" dirty="0"/>
              <a:t>hayatı tehdit eden bir kas </a:t>
            </a:r>
            <a:r>
              <a:rPr lang="tr-TR" dirty="0" err="1"/>
              <a:t>enfeksiyonudır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Vücutta iskelet kaslarının olduğu herhangi </a:t>
            </a:r>
            <a:r>
              <a:rPr lang="tr-TR" dirty="0"/>
              <a:t>bir yerde </a:t>
            </a:r>
            <a:r>
              <a:rPr lang="tr-TR" dirty="0" smtClean="0"/>
              <a:t>meydana gelebilir.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 smtClean="0"/>
              <a:t>Spontan</a:t>
            </a:r>
            <a:r>
              <a:rPr lang="tr-TR" sz="4000" dirty="0" smtClean="0"/>
              <a:t> gazlı </a:t>
            </a:r>
            <a:r>
              <a:rPr lang="tr-TR" sz="4000" dirty="0" err="1" smtClean="0"/>
              <a:t>gangren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30709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Semptomlar </a:t>
            </a:r>
            <a:r>
              <a:rPr lang="tr-TR" dirty="0" smtClean="0">
                <a:sym typeface="Wingdings" panose="05000000000000000000" pitchFamily="2" charset="2"/>
              </a:rPr>
              <a:t> A</a:t>
            </a:r>
            <a:r>
              <a:rPr lang="tr-TR" dirty="0" smtClean="0"/>
              <a:t>ni </a:t>
            </a:r>
            <a:r>
              <a:rPr lang="tr-TR" dirty="0"/>
              <a:t>başlayan şiddetli kas ağrısı ve </a:t>
            </a:r>
            <a:r>
              <a:rPr lang="tr-TR" dirty="0" smtClean="0"/>
              <a:t>ateş.</a:t>
            </a:r>
          </a:p>
          <a:p>
            <a:r>
              <a:rPr lang="tr-TR" dirty="0" smtClean="0"/>
              <a:t> </a:t>
            </a:r>
            <a:r>
              <a:rPr lang="tr-TR" dirty="0" err="1"/>
              <a:t>Predispozan</a:t>
            </a:r>
            <a:r>
              <a:rPr lang="tr-TR" dirty="0"/>
              <a:t> </a:t>
            </a:r>
            <a:r>
              <a:rPr lang="tr-TR" dirty="0" smtClean="0"/>
              <a:t>faktörler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</a:t>
            </a:r>
            <a:r>
              <a:rPr lang="tr-TR" dirty="0" err="1" smtClean="0"/>
              <a:t>Karsinom</a:t>
            </a:r>
            <a:r>
              <a:rPr lang="tr-TR" dirty="0" smtClean="0"/>
              <a:t> </a:t>
            </a:r>
            <a:r>
              <a:rPr lang="tr-TR" dirty="0"/>
              <a:t>gibi </a:t>
            </a:r>
            <a:r>
              <a:rPr lang="tr-TR" dirty="0" err="1"/>
              <a:t>gastrointestinal</a:t>
            </a:r>
            <a:r>
              <a:rPr lang="tr-TR" dirty="0"/>
              <a:t> </a:t>
            </a:r>
            <a:r>
              <a:rPr lang="tr-TR" dirty="0" smtClean="0"/>
              <a:t>lezyonlar </a:t>
            </a:r>
            <a:r>
              <a:rPr lang="tr-TR" dirty="0"/>
              <a:t>ve </a:t>
            </a:r>
            <a:r>
              <a:rPr lang="tr-TR" dirty="0" err="1"/>
              <a:t>immünosupresyonu</a:t>
            </a:r>
            <a:r>
              <a:rPr lang="tr-TR" dirty="0"/>
              <a:t>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Fiziksel bulgular </a:t>
            </a:r>
            <a:r>
              <a:rPr lang="tr-TR" dirty="0" smtClean="0">
                <a:sym typeface="Wingdings" panose="05000000000000000000" pitchFamily="2" charset="2"/>
              </a:rPr>
              <a:t> Dokuda h</a:t>
            </a:r>
            <a:r>
              <a:rPr lang="tr-TR" dirty="0" smtClean="0"/>
              <a:t>assasiyet ve </a:t>
            </a:r>
            <a:r>
              <a:rPr lang="tr-TR" dirty="0" err="1" smtClean="0"/>
              <a:t>krepitasyon</a:t>
            </a:r>
            <a:r>
              <a:rPr lang="tr-TR" dirty="0" smtClean="0"/>
              <a:t>, ödem</a:t>
            </a:r>
            <a:r>
              <a:rPr lang="tr-TR" dirty="0"/>
              <a:t>, </a:t>
            </a:r>
            <a:r>
              <a:rPr lang="tr-TR" dirty="0" err="1" smtClean="0"/>
              <a:t>bül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smtClean="0"/>
              <a:t>deride morarma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/>
              <a:t>Spontan</a:t>
            </a:r>
            <a:r>
              <a:rPr lang="tr-TR" sz="4000" dirty="0"/>
              <a:t> gazlı </a:t>
            </a:r>
            <a:r>
              <a:rPr lang="tr-TR" sz="4000" dirty="0" err="1"/>
              <a:t>gangren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50169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</a:t>
            </a:r>
            <a:r>
              <a:rPr lang="tr-TR" dirty="0" err="1"/>
              <a:t>Sepsis</a:t>
            </a:r>
            <a:r>
              <a:rPr lang="tr-TR" dirty="0"/>
              <a:t> yaygındır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Radyografi </a:t>
            </a:r>
            <a:r>
              <a:rPr lang="tr-TR" dirty="0"/>
              <a:t>veya </a:t>
            </a:r>
            <a:r>
              <a:rPr lang="tr-TR" dirty="0" smtClean="0"/>
              <a:t>BT de yumuşak </a:t>
            </a:r>
            <a:r>
              <a:rPr lang="tr-TR" dirty="0"/>
              <a:t>doku </a:t>
            </a:r>
            <a:r>
              <a:rPr lang="tr-TR" dirty="0" smtClean="0"/>
              <a:t>içinde gaz görülmesi, </a:t>
            </a:r>
            <a:r>
              <a:rPr lang="tr-TR" dirty="0"/>
              <a:t>diğer bakteriyel yumuşak doku enfeksiyonlarından ayırt edilmesine yardımcı olur.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/>
              <a:t>Spontan</a:t>
            </a:r>
            <a:r>
              <a:rPr lang="tr-TR" sz="4000" dirty="0"/>
              <a:t> gazlı </a:t>
            </a:r>
            <a:r>
              <a:rPr lang="tr-TR" sz="4000" dirty="0" err="1"/>
              <a:t>gangren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95203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Plevral</a:t>
            </a:r>
            <a:r>
              <a:rPr lang="tr-TR" dirty="0" smtClean="0"/>
              <a:t> boşlukta gaz </a:t>
            </a:r>
            <a:r>
              <a:rPr lang="tr-TR" dirty="0"/>
              <a:t>veya serbest havanın varlığıdır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Semptomlar </a:t>
            </a:r>
            <a:r>
              <a:rPr lang="tr-TR" dirty="0" smtClean="0">
                <a:sym typeface="Wingdings" panose="05000000000000000000" pitchFamily="2" charset="2"/>
              </a:rPr>
              <a:t></a:t>
            </a:r>
            <a:r>
              <a:rPr lang="tr-TR" dirty="0" smtClean="0"/>
              <a:t> Ani </a:t>
            </a:r>
            <a:r>
              <a:rPr lang="tr-TR" dirty="0"/>
              <a:t>göğüs ağrısı ve nefes darlığıdır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Fiziksel bulgular gizli olabilir, etkilenen tarafta </a:t>
            </a:r>
            <a:r>
              <a:rPr lang="tr-TR" dirty="0" err="1" smtClean="0"/>
              <a:t>hiperrezonans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smtClean="0"/>
              <a:t>solunum seslerinde azalma görülebilir.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 smtClean="0"/>
              <a:t>Spontan</a:t>
            </a:r>
            <a:r>
              <a:rPr lang="tr-TR" sz="4000" dirty="0" smtClean="0"/>
              <a:t> </a:t>
            </a:r>
            <a:r>
              <a:rPr lang="tr-TR" sz="4000" dirty="0" err="1" smtClean="0"/>
              <a:t>pnömotoraks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1621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Göğüs radyografileri (</a:t>
            </a:r>
            <a:r>
              <a:rPr lang="tr-TR" dirty="0" err="1"/>
              <a:t>posteroanterior</a:t>
            </a:r>
            <a:r>
              <a:rPr lang="tr-TR" dirty="0"/>
              <a:t> </a:t>
            </a:r>
            <a:r>
              <a:rPr lang="tr-TR" dirty="0" err="1"/>
              <a:t>inspiratuar</a:t>
            </a:r>
            <a:r>
              <a:rPr lang="tr-TR" dirty="0"/>
              <a:t> ve </a:t>
            </a:r>
            <a:r>
              <a:rPr lang="tr-TR" dirty="0" err="1"/>
              <a:t>lateral</a:t>
            </a:r>
            <a:r>
              <a:rPr lang="tr-TR" dirty="0"/>
              <a:t> filmler) </a:t>
            </a:r>
            <a:r>
              <a:rPr lang="tr-TR" dirty="0" err="1"/>
              <a:t>plevral</a:t>
            </a:r>
            <a:r>
              <a:rPr lang="tr-TR" dirty="0"/>
              <a:t> çizginin (akciğer ve göğüs duvarı arasındaki çizgi) yer </a:t>
            </a:r>
            <a:r>
              <a:rPr lang="tr-TR" dirty="0" smtClean="0"/>
              <a:t>değiştirdiğini gösterebilir. </a:t>
            </a:r>
          </a:p>
          <a:p>
            <a:r>
              <a:rPr lang="tr-TR" dirty="0" smtClean="0"/>
              <a:t> Yumuşak </a:t>
            </a:r>
            <a:r>
              <a:rPr lang="tr-TR" dirty="0"/>
              <a:t>doku radyografileri normaldir.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/>
              <a:t>Spontan</a:t>
            </a:r>
            <a:r>
              <a:rPr lang="tr-TR" sz="4000" dirty="0"/>
              <a:t> </a:t>
            </a:r>
            <a:r>
              <a:rPr lang="tr-TR" sz="4000" dirty="0" err="1"/>
              <a:t>pnömotoraks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6171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808492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9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27 </a:t>
            </a:r>
            <a:r>
              <a:rPr lang="tr-TR" dirty="0" smtClean="0"/>
              <a:t>yaşında </a:t>
            </a:r>
            <a:r>
              <a:rPr lang="tr-TR" dirty="0"/>
              <a:t>erkek </a:t>
            </a:r>
            <a:r>
              <a:rPr lang="tr-TR" dirty="0" smtClean="0"/>
              <a:t>hasta</a:t>
            </a:r>
          </a:p>
          <a:p>
            <a:r>
              <a:rPr lang="tr-TR" dirty="0" smtClean="0"/>
              <a:t>Bir gün önce başlayan </a:t>
            </a:r>
            <a:r>
              <a:rPr lang="tr-TR" dirty="0"/>
              <a:t>sağ taraflı boyun, boğaz ve kulak ağrısı </a:t>
            </a:r>
            <a:r>
              <a:rPr lang="tr-TR" dirty="0" smtClean="0"/>
              <a:t>şikayeti mevcut.</a:t>
            </a:r>
          </a:p>
          <a:p>
            <a:r>
              <a:rPr lang="tr-TR" dirty="0" smtClean="0"/>
              <a:t>Öncesinde 5 dakikalık </a:t>
            </a:r>
            <a:r>
              <a:rPr lang="tr-TR" dirty="0"/>
              <a:t>koşu parkurunu </a:t>
            </a:r>
            <a:r>
              <a:rPr lang="tr-TR" dirty="0" smtClean="0"/>
              <a:t>tamamlama öyküsü var.</a:t>
            </a:r>
          </a:p>
          <a:p>
            <a:r>
              <a:rPr lang="tr-TR" dirty="0" smtClean="0"/>
              <a:t>Ağrı </a:t>
            </a:r>
            <a:r>
              <a:rPr lang="tr-TR" dirty="0"/>
              <a:t>için hafifletici veya şiddetlendirici etkenler </a:t>
            </a:r>
            <a:r>
              <a:rPr lang="tr-TR" dirty="0" smtClean="0"/>
              <a:t>yoktu.</a:t>
            </a:r>
          </a:p>
          <a:p>
            <a:r>
              <a:rPr lang="tr-TR" dirty="0" smtClean="0"/>
              <a:t>Travma </a:t>
            </a:r>
            <a:r>
              <a:rPr lang="tr-TR" dirty="0"/>
              <a:t>veya yaralanma </a:t>
            </a:r>
            <a:r>
              <a:rPr lang="tr-TR" dirty="0" smtClean="0"/>
              <a:t>öyküsü yoktu.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Anamnez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997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Boynunda dolaşan belirsiz bir sıvı hissi ve yutma ile boğazında garip bir his olduğunu </a:t>
            </a:r>
            <a:r>
              <a:rPr lang="tr-TR" dirty="0" smtClean="0"/>
              <a:t>ifade etmekte.</a:t>
            </a:r>
          </a:p>
          <a:p>
            <a:r>
              <a:rPr lang="tr-TR" dirty="0" err="1"/>
              <a:t>Disfaji</a:t>
            </a:r>
            <a:r>
              <a:rPr lang="tr-TR" dirty="0"/>
              <a:t>, </a:t>
            </a:r>
            <a:r>
              <a:rPr lang="tr-TR" dirty="0" err="1"/>
              <a:t>odinofaji</a:t>
            </a:r>
            <a:r>
              <a:rPr lang="tr-TR" dirty="0"/>
              <a:t>, ateş, titreme veya solunum </a:t>
            </a:r>
            <a:r>
              <a:rPr lang="tr-TR" dirty="0" smtClean="0"/>
              <a:t>sıkıntısı yoktu.</a:t>
            </a:r>
          </a:p>
          <a:p>
            <a:r>
              <a:rPr lang="tr-TR" dirty="0" smtClean="0"/>
              <a:t>Uyuşturucu </a:t>
            </a:r>
            <a:r>
              <a:rPr lang="tr-TR" dirty="0"/>
              <a:t>ya da alkol </a:t>
            </a:r>
            <a:r>
              <a:rPr lang="tr-TR" dirty="0" smtClean="0"/>
              <a:t>kullanımı yoktu.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Anamnez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162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Genel durumu iyi, </a:t>
            </a:r>
            <a:r>
              <a:rPr lang="tr-TR" dirty="0" err="1" smtClean="0"/>
              <a:t>vital</a:t>
            </a:r>
            <a:r>
              <a:rPr lang="tr-TR" dirty="0" smtClean="0"/>
              <a:t> bulguları </a:t>
            </a:r>
            <a:r>
              <a:rPr lang="tr-TR" dirty="0"/>
              <a:t>ve oda havasındaki </a:t>
            </a:r>
            <a:r>
              <a:rPr lang="tr-TR" dirty="0" smtClean="0"/>
              <a:t>oksijen </a:t>
            </a:r>
            <a:r>
              <a:rPr lang="tr-TR" dirty="0" err="1" smtClean="0"/>
              <a:t>saturasyonu</a:t>
            </a:r>
            <a:r>
              <a:rPr lang="tr-TR" dirty="0" smtClean="0"/>
              <a:t> normaldi.</a:t>
            </a:r>
          </a:p>
          <a:p>
            <a:r>
              <a:rPr lang="tr-TR" dirty="0"/>
              <a:t>Kulak muayenesi </a:t>
            </a:r>
            <a:r>
              <a:rPr lang="tr-TR" dirty="0" smtClean="0"/>
              <a:t>normaldi.</a:t>
            </a:r>
          </a:p>
          <a:p>
            <a:r>
              <a:rPr lang="tr-TR" dirty="0" smtClean="0"/>
              <a:t>Boyun </a:t>
            </a:r>
            <a:r>
              <a:rPr lang="tr-TR" dirty="0"/>
              <a:t>tabanının sağ </a:t>
            </a:r>
            <a:r>
              <a:rPr lang="tr-TR" dirty="0" err="1"/>
              <a:t>lateralinde</a:t>
            </a:r>
            <a:r>
              <a:rPr lang="tr-TR" dirty="0"/>
              <a:t> minimal düzeyde </a:t>
            </a:r>
            <a:r>
              <a:rPr lang="tr-TR" dirty="0" err="1"/>
              <a:t>palpe</a:t>
            </a:r>
            <a:r>
              <a:rPr lang="tr-TR" dirty="0"/>
              <a:t> edilebilir </a:t>
            </a:r>
            <a:r>
              <a:rPr lang="tr-TR" dirty="0" err="1" smtClean="0"/>
              <a:t>krepitasyon</a:t>
            </a:r>
            <a:r>
              <a:rPr lang="tr-TR" dirty="0" smtClean="0"/>
              <a:t> </a:t>
            </a:r>
            <a:r>
              <a:rPr lang="tr-TR" dirty="0" smtClean="0"/>
              <a:t>saptandı.</a:t>
            </a:r>
          </a:p>
          <a:p>
            <a:r>
              <a:rPr lang="tr-TR" dirty="0"/>
              <a:t>Deride sıcaklık veya </a:t>
            </a:r>
            <a:r>
              <a:rPr lang="tr-TR" dirty="0" err="1"/>
              <a:t>eritem</a:t>
            </a:r>
            <a:r>
              <a:rPr lang="tr-TR" dirty="0"/>
              <a:t> </a:t>
            </a:r>
            <a:r>
              <a:rPr lang="tr-TR" dirty="0" smtClean="0"/>
              <a:t>yoktu.</a:t>
            </a:r>
            <a:endParaRPr lang="tr-TR" dirty="0"/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Fizik muayene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40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Yumuşak doku boyun radyografisi çekildi.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Tetkik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14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20688"/>
            <a:ext cx="422729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4850"/>
            <a:ext cx="4536504" cy="563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A- </a:t>
            </a:r>
            <a:r>
              <a:rPr lang="tr-TR" dirty="0" err="1" smtClean="0"/>
              <a:t>Özofagus</a:t>
            </a:r>
            <a:r>
              <a:rPr lang="tr-TR" dirty="0" smtClean="0"/>
              <a:t> </a:t>
            </a:r>
            <a:r>
              <a:rPr lang="tr-TR" dirty="0" err="1" smtClean="0"/>
              <a:t>rüptürü</a:t>
            </a:r>
            <a:endParaRPr lang="tr-TR" dirty="0" smtClean="0"/>
          </a:p>
          <a:p>
            <a:r>
              <a:rPr lang="tr-TR" dirty="0" smtClean="0"/>
              <a:t>B- </a:t>
            </a:r>
            <a:r>
              <a:rPr lang="tr-TR" dirty="0" err="1" smtClean="0"/>
              <a:t>Retrofarengeal</a:t>
            </a:r>
            <a:r>
              <a:rPr lang="tr-TR" dirty="0" smtClean="0"/>
              <a:t> apse</a:t>
            </a:r>
          </a:p>
          <a:p>
            <a:r>
              <a:rPr lang="tr-TR" dirty="0" smtClean="0"/>
              <a:t>C- </a:t>
            </a:r>
            <a:r>
              <a:rPr lang="tr-TR" dirty="0" err="1" smtClean="0"/>
              <a:t>Spontan</a:t>
            </a:r>
            <a:r>
              <a:rPr lang="tr-TR" dirty="0" smtClean="0"/>
              <a:t> gazlı </a:t>
            </a:r>
            <a:r>
              <a:rPr lang="tr-TR" dirty="0" err="1" smtClean="0"/>
              <a:t>gangren</a:t>
            </a:r>
            <a:endParaRPr lang="tr-TR" dirty="0" smtClean="0"/>
          </a:p>
          <a:p>
            <a:r>
              <a:rPr lang="tr-TR" dirty="0" smtClean="0"/>
              <a:t>D- </a:t>
            </a:r>
            <a:r>
              <a:rPr lang="tr-TR" dirty="0" err="1" smtClean="0"/>
              <a:t>Spontan</a:t>
            </a:r>
            <a:r>
              <a:rPr lang="tr-TR" dirty="0" smtClean="0"/>
              <a:t> </a:t>
            </a:r>
            <a:r>
              <a:rPr lang="tr-TR" dirty="0" err="1" smtClean="0"/>
              <a:t>pnömomediastinum</a:t>
            </a:r>
            <a:endParaRPr lang="tr-TR" dirty="0" smtClean="0"/>
          </a:p>
          <a:p>
            <a:r>
              <a:rPr lang="tr-TR" dirty="0" smtClean="0"/>
              <a:t>E- </a:t>
            </a:r>
            <a:r>
              <a:rPr lang="tr-TR" dirty="0" err="1" smtClean="0"/>
              <a:t>Spontan</a:t>
            </a:r>
            <a:r>
              <a:rPr lang="tr-TR" dirty="0" smtClean="0"/>
              <a:t> </a:t>
            </a:r>
            <a:r>
              <a:rPr lang="tr-TR" dirty="0" err="1" smtClean="0"/>
              <a:t>pnömotoraks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 smtClean="0"/>
              <a:t>Hastanın </a:t>
            </a:r>
            <a:r>
              <a:rPr lang="tr-TR" sz="2400" dirty="0"/>
              <a:t>öyküsü, fizik muayenesi ve radyolojik bulguları birlikte değerlendirildiğinde en olası tanı </a:t>
            </a:r>
            <a:r>
              <a:rPr lang="tr-TR" sz="2400" dirty="0" smtClean="0"/>
              <a:t>nedir?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498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lt">
  <a:themeElements>
    <a:clrScheme name="Cilt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ilt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lt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1811</TotalTime>
  <Words>648</Words>
  <Application>Microsoft Office PowerPoint</Application>
  <PresentationFormat>Ekran Gösterisi (4:3)</PresentationFormat>
  <Paragraphs>101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Cilt</vt:lpstr>
      <vt:lpstr> VAKA SUNUMU</vt:lpstr>
      <vt:lpstr>Neck Crepitus in a Runner </vt:lpstr>
      <vt:lpstr>Anamnez </vt:lpstr>
      <vt:lpstr>Anamnez </vt:lpstr>
      <vt:lpstr>Fizik muayene</vt:lpstr>
      <vt:lpstr>Tetkik  </vt:lpstr>
      <vt:lpstr>PowerPoint Sunusu</vt:lpstr>
      <vt:lpstr>PowerPoint Sunusu</vt:lpstr>
      <vt:lpstr>  Hastanın öyküsü, fizik muayenesi ve radyolojik bulguları birlikte değerlendirildiğinde en olası tanı nedir? </vt:lpstr>
      <vt:lpstr>???</vt:lpstr>
      <vt:lpstr>Spontan pnömomediastinum</vt:lpstr>
      <vt:lpstr>PowerPoint Sunusu</vt:lpstr>
      <vt:lpstr>Spontan pnömomediastinum</vt:lpstr>
      <vt:lpstr>Spontan pnömomediastinum</vt:lpstr>
      <vt:lpstr>Spontan pnömomediastinum</vt:lpstr>
      <vt:lpstr>Spontan pnömomediastinum</vt:lpstr>
      <vt:lpstr>Özofagus rüptürü</vt:lpstr>
      <vt:lpstr>Özofagus rüptürü</vt:lpstr>
      <vt:lpstr>Retrofaringeal apse</vt:lpstr>
      <vt:lpstr>Retrofaringeal apse</vt:lpstr>
      <vt:lpstr>Spontan gazlı gangren</vt:lpstr>
      <vt:lpstr>Spontan gazlı gangren</vt:lpstr>
      <vt:lpstr>Spontan gazlı gangren</vt:lpstr>
      <vt:lpstr>Spontan pnömotoraks</vt:lpstr>
      <vt:lpstr>Spontan pnömotoraks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esranur</dc:creator>
  <cp:lastModifiedBy>esranur</cp:lastModifiedBy>
  <cp:revision>34</cp:revision>
  <dcterms:created xsi:type="dcterms:W3CDTF">2018-09-24T07:35:16Z</dcterms:created>
  <dcterms:modified xsi:type="dcterms:W3CDTF">2018-10-01T19:50:16Z</dcterms:modified>
</cp:coreProperties>
</file>