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7" r:id="rId3"/>
    <p:sldId id="258" r:id="rId4"/>
    <p:sldId id="272" r:id="rId5"/>
    <p:sldId id="273" r:id="rId6"/>
    <p:sldId id="294" r:id="rId7"/>
    <p:sldId id="295" r:id="rId8"/>
    <p:sldId id="296" r:id="rId9"/>
    <p:sldId id="279" r:id="rId10"/>
    <p:sldId id="372" r:id="rId11"/>
    <p:sldId id="261" r:id="rId12"/>
    <p:sldId id="275" r:id="rId13"/>
    <p:sldId id="262" r:id="rId14"/>
    <p:sldId id="263" r:id="rId15"/>
    <p:sldId id="284" r:id="rId16"/>
    <p:sldId id="369" r:id="rId17"/>
    <p:sldId id="368" r:id="rId18"/>
    <p:sldId id="292" r:id="rId19"/>
    <p:sldId id="288" r:id="rId20"/>
    <p:sldId id="287" r:id="rId21"/>
    <p:sldId id="371" r:id="rId22"/>
    <p:sldId id="282" r:id="rId23"/>
    <p:sldId id="302" r:id="rId24"/>
    <p:sldId id="301" r:id="rId25"/>
    <p:sldId id="300" r:id="rId26"/>
    <p:sldId id="410" r:id="rId27"/>
    <p:sldId id="411" r:id="rId28"/>
    <p:sldId id="299" r:id="rId29"/>
    <p:sldId id="319" r:id="rId30"/>
    <p:sldId id="316" r:id="rId31"/>
    <p:sldId id="318" r:id="rId32"/>
    <p:sldId id="317" r:id="rId33"/>
    <p:sldId id="325" r:id="rId34"/>
    <p:sldId id="323" r:id="rId35"/>
    <p:sldId id="333" r:id="rId36"/>
    <p:sldId id="339" r:id="rId37"/>
    <p:sldId id="338" r:id="rId38"/>
    <p:sldId id="416" r:id="rId39"/>
    <p:sldId id="337" r:id="rId40"/>
    <p:sldId id="336" r:id="rId41"/>
    <p:sldId id="335" r:id="rId42"/>
    <p:sldId id="331" r:id="rId43"/>
    <p:sldId id="330" r:id="rId44"/>
    <p:sldId id="346" r:id="rId45"/>
    <p:sldId id="351" r:id="rId46"/>
    <p:sldId id="350" r:id="rId47"/>
    <p:sldId id="348" r:id="rId48"/>
    <p:sldId id="349" r:id="rId49"/>
    <p:sldId id="347" r:id="rId50"/>
    <p:sldId id="357" r:id="rId51"/>
    <p:sldId id="356" r:id="rId52"/>
    <p:sldId id="359" r:id="rId53"/>
    <p:sldId id="366" r:id="rId54"/>
    <p:sldId id="365" r:id="rId55"/>
    <p:sldId id="361" r:id="rId56"/>
    <p:sldId id="264" r:id="rId57"/>
    <p:sldId id="378" r:id="rId58"/>
    <p:sldId id="377" r:id="rId59"/>
    <p:sldId id="393" r:id="rId60"/>
    <p:sldId id="376" r:id="rId61"/>
    <p:sldId id="375" r:id="rId62"/>
    <p:sldId id="374" r:id="rId63"/>
    <p:sldId id="379" r:id="rId64"/>
    <p:sldId id="265" r:id="rId65"/>
    <p:sldId id="382" r:id="rId66"/>
    <p:sldId id="381" r:id="rId67"/>
    <p:sldId id="385" r:id="rId68"/>
    <p:sldId id="390" r:id="rId69"/>
    <p:sldId id="389" r:id="rId70"/>
    <p:sldId id="421" r:id="rId71"/>
    <p:sldId id="388" r:id="rId72"/>
    <p:sldId id="386" r:id="rId73"/>
    <p:sldId id="412" r:id="rId74"/>
    <p:sldId id="399" r:id="rId75"/>
    <p:sldId id="402" r:id="rId76"/>
    <p:sldId id="413" r:id="rId77"/>
    <p:sldId id="397" r:id="rId78"/>
    <p:sldId id="415" r:id="rId79"/>
    <p:sldId id="422" r:id="rId80"/>
    <p:sldId id="414" r:id="rId81"/>
    <p:sldId id="407" r:id="rId82"/>
    <p:sldId id="408" r:id="rId83"/>
    <p:sldId id="405" r:id="rId84"/>
    <p:sldId id="401" r:id="rId85"/>
    <p:sldId id="404" r:id="rId86"/>
    <p:sldId id="271" r:id="rId8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75553" autoAdjust="0"/>
  </p:normalViewPr>
  <p:slideViewPr>
    <p:cSldViewPr snapToGrid="0">
      <p:cViewPr varScale="1">
        <p:scale>
          <a:sx n="66" d="100"/>
          <a:sy n="66" d="100"/>
        </p:scale>
        <p:origin x="1099" y="53"/>
      </p:cViewPr>
      <p:guideLst/>
    </p:cSldViewPr>
  </p:slideViewPr>
  <p:outlineViewPr>
    <p:cViewPr>
      <p:scale>
        <a:sx n="33" d="100"/>
        <a:sy n="33" d="100"/>
      </p:scale>
      <p:origin x="0" y="-5957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3FCD46-42BC-4D31-A9E0-3171384C22A1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tr-TR"/>
        </a:p>
      </dgm:t>
    </dgm:pt>
    <dgm:pt modelId="{0705BF66-16A8-43C9-BF43-150C8E025F63}">
      <dgm:prSet phldrT="[Metin]" custT="1"/>
      <dgm:spPr/>
      <dgm:t>
        <a:bodyPr/>
        <a:lstStyle/>
        <a:p>
          <a:r>
            <a:rPr lang="tr-TR" sz="2000" dirty="0" smtClean="0"/>
            <a:t>Otonom sinir sisteminde anormallikler</a:t>
          </a:r>
          <a:endParaRPr lang="tr-TR" sz="2000" dirty="0"/>
        </a:p>
      </dgm:t>
    </dgm:pt>
    <dgm:pt modelId="{BA40CBAD-9CDC-4C0A-8419-952926C757AD}" type="parTrans" cxnId="{3A923B41-CA2C-4507-83F8-7310A5291CE0}">
      <dgm:prSet/>
      <dgm:spPr/>
      <dgm:t>
        <a:bodyPr/>
        <a:lstStyle/>
        <a:p>
          <a:endParaRPr lang="tr-TR"/>
        </a:p>
      </dgm:t>
    </dgm:pt>
    <dgm:pt modelId="{F9979202-8AD6-4EBB-8BCD-1DB4050501E2}" type="sibTrans" cxnId="{3A923B41-CA2C-4507-83F8-7310A5291CE0}">
      <dgm:prSet/>
      <dgm:spPr/>
      <dgm:t>
        <a:bodyPr/>
        <a:lstStyle/>
        <a:p>
          <a:endParaRPr lang="tr-TR"/>
        </a:p>
      </dgm:t>
    </dgm:pt>
    <dgm:pt modelId="{8AAA73CE-6CEE-460F-A5D5-75249006CA6B}">
      <dgm:prSet phldrT="[Metin]" custT="1"/>
      <dgm:spPr/>
      <dgm:t>
        <a:bodyPr/>
        <a:lstStyle/>
        <a:p>
          <a:r>
            <a:rPr lang="el-GR" sz="2000" b="0" i="0" dirty="0" smtClean="0"/>
            <a:t>β</a:t>
          </a:r>
          <a:r>
            <a:rPr lang="tr-TR" sz="2000" dirty="0" smtClean="0"/>
            <a:t>-</a:t>
          </a:r>
          <a:r>
            <a:rPr lang="tr-TR" sz="2000" dirty="0" err="1" smtClean="0"/>
            <a:t>adrenerjik</a:t>
          </a:r>
          <a:r>
            <a:rPr lang="tr-TR" sz="2000" dirty="0" smtClean="0"/>
            <a:t> sistem yanıtının azalması</a:t>
          </a:r>
          <a:endParaRPr lang="tr-TR" sz="2000" dirty="0"/>
        </a:p>
      </dgm:t>
    </dgm:pt>
    <dgm:pt modelId="{9F93AEB5-182B-4E68-A6EF-2B3232D83E4A}" type="parTrans" cxnId="{90ED1D4F-F866-47F6-9A0B-1466ADB7CA6A}">
      <dgm:prSet/>
      <dgm:spPr/>
      <dgm:t>
        <a:bodyPr/>
        <a:lstStyle/>
        <a:p>
          <a:endParaRPr lang="tr-TR"/>
        </a:p>
      </dgm:t>
    </dgm:pt>
    <dgm:pt modelId="{A708AF14-1966-443B-B3D5-D474BDE67ECF}" type="sibTrans" cxnId="{90ED1D4F-F866-47F6-9A0B-1466ADB7CA6A}">
      <dgm:prSet/>
      <dgm:spPr/>
      <dgm:t>
        <a:bodyPr/>
        <a:lstStyle/>
        <a:p>
          <a:endParaRPr lang="tr-TR"/>
        </a:p>
      </dgm:t>
    </dgm:pt>
    <dgm:pt modelId="{1B2CA5B2-7D73-4D1F-B669-F07B3D7D5E58}">
      <dgm:prSet custT="1"/>
      <dgm:spPr/>
      <dgm:t>
        <a:bodyPr/>
        <a:lstStyle/>
        <a:p>
          <a:r>
            <a:rPr lang="tr-TR" sz="1800" dirty="0" smtClean="0"/>
            <a:t>Daha önce zararsız olan (polen ve gıda gibi) maddelere karşı yüksek miktarlarda </a:t>
          </a:r>
          <a:r>
            <a:rPr lang="tr-TR" sz="1800" dirty="0" err="1" smtClean="0"/>
            <a:t>IgE</a:t>
          </a:r>
          <a:r>
            <a:rPr lang="tr-TR" sz="1800" dirty="0" smtClean="0"/>
            <a:t> üretimine yatkınlık</a:t>
          </a:r>
          <a:endParaRPr lang="tr-TR" sz="1800" dirty="0"/>
        </a:p>
      </dgm:t>
    </dgm:pt>
    <dgm:pt modelId="{3E46BE57-9AFC-4360-926B-36E46814590F}" type="parTrans" cxnId="{B42285C0-4FC1-47FD-BEB4-5F8E1B8800DC}">
      <dgm:prSet/>
      <dgm:spPr/>
      <dgm:t>
        <a:bodyPr/>
        <a:lstStyle/>
        <a:p>
          <a:endParaRPr lang="tr-TR"/>
        </a:p>
      </dgm:t>
    </dgm:pt>
    <dgm:pt modelId="{C049F169-9A2F-4D68-A930-D94443771729}" type="sibTrans" cxnId="{B42285C0-4FC1-47FD-BEB4-5F8E1B8800DC}">
      <dgm:prSet/>
      <dgm:spPr/>
      <dgm:t>
        <a:bodyPr/>
        <a:lstStyle/>
        <a:p>
          <a:endParaRPr lang="tr-TR"/>
        </a:p>
      </dgm:t>
    </dgm:pt>
    <dgm:pt modelId="{2BC39569-C239-4CDF-8520-CF5D15E73810}">
      <dgm:prSet custT="1"/>
      <dgm:spPr/>
      <dgm:t>
        <a:bodyPr/>
        <a:lstStyle/>
        <a:p>
          <a:r>
            <a:rPr lang="el-GR" sz="2000" b="0" i="0" dirty="0" smtClean="0"/>
            <a:t>α</a:t>
          </a:r>
          <a:r>
            <a:rPr lang="tr-TR" sz="2000" dirty="0" smtClean="0"/>
            <a:t>-</a:t>
          </a:r>
          <a:r>
            <a:rPr lang="tr-TR" sz="2000" dirty="0" err="1" smtClean="0"/>
            <a:t>adrenerjik</a:t>
          </a:r>
          <a:r>
            <a:rPr lang="tr-TR" sz="2000" dirty="0" smtClean="0"/>
            <a:t> sistem yanıtının artması</a:t>
          </a:r>
          <a:endParaRPr lang="tr-TR" sz="2000" dirty="0"/>
        </a:p>
      </dgm:t>
    </dgm:pt>
    <dgm:pt modelId="{FB09D745-2EEF-4ACB-9AC3-36CFAC1BF592}" type="parTrans" cxnId="{6FA37D0C-DD14-4209-929D-BE6319693C90}">
      <dgm:prSet/>
      <dgm:spPr/>
      <dgm:t>
        <a:bodyPr/>
        <a:lstStyle/>
        <a:p>
          <a:endParaRPr lang="tr-TR"/>
        </a:p>
      </dgm:t>
    </dgm:pt>
    <dgm:pt modelId="{86E60E40-972B-4A9D-A738-DF08596207C3}" type="sibTrans" cxnId="{6FA37D0C-DD14-4209-929D-BE6319693C90}">
      <dgm:prSet/>
      <dgm:spPr/>
      <dgm:t>
        <a:bodyPr/>
        <a:lstStyle/>
        <a:p>
          <a:endParaRPr lang="tr-TR"/>
        </a:p>
      </dgm:t>
    </dgm:pt>
    <dgm:pt modelId="{8F001B1B-FC0F-4FE7-A26B-DCC74EB70468}">
      <dgm:prSet custT="1"/>
      <dgm:spPr/>
      <dgm:t>
        <a:bodyPr/>
        <a:lstStyle/>
        <a:p>
          <a:r>
            <a:rPr lang="tr-TR" sz="2000" dirty="0" smtClean="0"/>
            <a:t>Havayollarında </a:t>
          </a:r>
          <a:r>
            <a:rPr lang="tr-TR" sz="2000" dirty="0" err="1" smtClean="0"/>
            <a:t>hiperaktif</a:t>
          </a:r>
          <a:r>
            <a:rPr lang="tr-TR" sz="2000" dirty="0" smtClean="0"/>
            <a:t> </a:t>
          </a:r>
          <a:r>
            <a:rPr lang="tr-TR" sz="2000" dirty="0" err="1" smtClean="0"/>
            <a:t>kolinerjik</a:t>
          </a:r>
          <a:r>
            <a:rPr lang="tr-TR" sz="2000" dirty="0" smtClean="0"/>
            <a:t> yanıt</a:t>
          </a:r>
          <a:endParaRPr lang="tr-TR" sz="2000" dirty="0"/>
        </a:p>
      </dgm:t>
    </dgm:pt>
    <dgm:pt modelId="{B5273E73-2C59-439E-8E91-6C6C9B8F0861}" type="parTrans" cxnId="{D0F54B14-1901-4B11-9B5D-A3332B86369A}">
      <dgm:prSet/>
      <dgm:spPr/>
      <dgm:t>
        <a:bodyPr/>
        <a:lstStyle/>
        <a:p>
          <a:endParaRPr lang="tr-TR"/>
        </a:p>
      </dgm:t>
    </dgm:pt>
    <dgm:pt modelId="{98007FC0-DDF8-4F38-A769-6E26EF4227AB}" type="sibTrans" cxnId="{D0F54B14-1901-4B11-9B5D-A3332B86369A}">
      <dgm:prSet/>
      <dgm:spPr/>
      <dgm:t>
        <a:bodyPr/>
        <a:lstStyle/>
        <a:p>
          <a:endParaRPr lang="tr-TR"/>
        </a:p>
      </dgm:t>
    </dgm:pt>
    <dgm:pt modelId="{7AB427A5-11FE-46F3-9380-C43D1065B52B}">
      <dgm:prSet custT="1"/>
      <dgm:spPr/>
      <dgm:t>
        <a:bodyPr/>
        <a:lstStyle/>
        <a:p>
          <a:r>
            <a:rPr lang="tr-TR" sz="2000" dirty="0" err="1" smtClean="0"/>
            <a:t>Mast</a:t>
          </a:r>
          <a:r>
            <a:rPr lang="tr-TR" sz="2000" dirty="0" smtClean="0"/>
            <a:t> hücreleri ve bazofillerin aşırı </a:t>
          </a:r>
          <a:r>
            <a:rPr lang="tr-TR" sz="2000" dirty="0" err="1" smtClean="0"/>
            <a:t>salınabilirliği</a:t>
          </a:r>
          <a:endParaRPr lang="tr-TR" sz="2000" dirty="0"/>
        </a:p>
      </dgm:t>
    </dgm:pt>
    <dgm:pt modelId="{755B0AB2-2D96-463A-B1C2-C21914BD175E}" type="parTrans" cxnId="{38DE9A7D-85E2-4135-B2C9-02A189ECDD82}">
      <dgm:prSet/>
      <dgm:spPr/>
      <dgm:t>
        <a:bodyPr/>
        <a:lstStyle/>
        <a:p>
          <a:endParaRPr lang="tr-TR"/>
        </a:p>
      </dgm:t>
    </dgm:pt>
    <dgm:pt modelId="{4410965D-8726-465B-AF74-9CEA54588F36}" type="sibTrans" cxnId="{38DE9A7D-85E2-4135-B2C9-02A189ECDD82}">
      <dgm:prSet/>
      <dgm:spPr/>
      <dgm:t>
        <a:bodyPr/>
        <a:lstStyle/>
        <a:p>
          <a:endParaRPr lang="tr-TR"/>
        </a:p>
      </dgm:t>
    </dgm:pt>
    <dgm:pt modelId="{FFE78A25-E44E-4692-A2FE-3FEC33DD37E2}" type="pres">
      <dgm:prSet presAssocID="{7D3FCD46-42BC-4D31-A9E0-3171384C22A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A57C1667-6455-437D-8659-73EAA4D09A84}" type="pres">
      <dgm:prSet presAssocID="{7D3FCD46-42BC-4D31-A9E0-3171384C22A1}" presName="Name1" presStyleCnt="0"/>
      <dgm:spPr/>
    </dgm:pt>
    <dgm:pt modelId="{0522622C-5A33-49A8-BB9E-6AD2C35C6871}" type="pres">
      <dgm:prSet presAssocID="{7D3FCD46-42BC-4D31-A9E0-3171384C22A1}" presName="cycle" presStyleCnt="0"/>
      <dgm:spPr/>
    </dgm:pt>
    <dgm:pt modelId="{31D8BC62-862B-4AF0-B3B9-CC7EB8BD5BE1}" type="pres">
      <dgm:prSet presAssocID="{7D3FCD46-42BC-4D31-A9E0-3171384C22A1}" presName="srcNode" presStyleLbl="node1" presStyleIdx="0" presStyleCnt="6"/>
      <dgm:spPr/>
    </dgm:pt>
    <dgm:pt modelId="{C1D90943-979A-431E-9303-C10960EE40B5}" type="pres">
      <dgm:prSet presAssocID="{7D3FCD46-42BC-4D31-A9E0-3171384C22A1}" presName="conn" presStyleLbl="parChTrans1D2" presStyleIdx="0" presStyleCnt="1"/>
      <dgm:spPr/>
      <dgm:t>
        <a:bodyPr/>
        <a:lstStyle/>
        <a:p>
          <a:endParaRPr lang="tr-TR"/>
        </a:p>
      </dgm:t>
    </dgm:pt>
    <dgm:pt modelId="{9EE04858-03BA-409B-81FC-E532CCE2381C}" type="pres">
      <dgm:prSet presAssocID="{7D3FCD46-42BC-4D31-A9E0-3171384C22A1}" presName="extraNode" presStyleLbl="node1" presStyleIdx="0" presStyleCnt="6"/>
      <dgm:spPr/>
    </dgm:pt>
    <dgm:pt modelId="{475B3925-A3C7-4651-9E97-15D64771F406}" type="pres">
      <dgm:prSet presAssocID="{7D3FCD46-42BC-4D31-A9E0-3171384C22A1}" presName="dstNode" presStyleLbl="node1" presStyleIdx="0" presStyleCnt="6"/>
      <dgm:spPr/>
    </dgm:pt>
    <dgm:pt modelId="{78408FDA-0E4E-4562-94F0-93DA57A18E97}" type="pres">
      <dgm:prSet presAssocID="{1B2CA5B2-7D73-4D1F-B669-F07B3D7D5E5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9B91D4A-C078-4B73-8A85-E147F88B6D9B}" type="pres">
      <dgm:prSet presAssocID="{1B2CA5B2-7D73-4D1F-B669-F07B3D7D5E58}" presName="accent_1" presStyleCnt="0"/>
      <dgm:spPr/>
    </dgm:pt>
    <dgm:pt modelId="{8AB5E571-0472-47C4-A846-7CF01372D342}" type="pres">
      <dgm:prSet presAssocID="{1B2CA5B2-7D73-4D1F-B669-F07B3D7D5E58}" presName="accentRepeatNode" presStyleLbl="solidFgAcc1" presStyleIdx="0" presStyleCnt="6"/>
      <dgm:spPr/>
    </dgm:pt>
    <dgm:pt modelId="{38D98B3D-65AD-4C59-A5E4-31FCB75F22A3}" type="pres">
      <dgm:prSet presAssocID="{0705BF66-16A8-43C9-BF43-150C8E025F6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B3A88D3-6AA2-40DA-943A-DAD5A08D3050}" type="pres">
      <dgm:prSet presAssocID="{0705BF66-16A8-43C9-BF43-150C8E025F63}" presName="accent_2" presStyleCnt="0"/>
      <dgm:spPr/>
    </dgm:pt>
    <dgm:pt modelId="{96E197E0-04C9-4F8A-8217-704B4D1B5AA3}" type="pres">
      <dgm:prSet presAssocID="{0705BF66-16A8-43C9-BF43-150C8E025F63}" presName="accentRepeatNode" presStyleLbl="solidFgAcc1" presStyleIdx="1" presStyleCnt="6"/>
      <dgm:spPr/>
    </dgm:pt>
    <dgm:pt modelId="{43EB493C-DC2B-46A8-BCD4-7DB11C56A508}" type="pres">
      <dgm:prSet presAssocID="{8AAA73CE-6CEE-460F-A5D5-75249006CA6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27C5206-94E4-477F-8690-6D0A3EB16FAC}" type="pres">
      <dgm:prSet presAssocID="{8AAA73CE-6CEE-460F-A5D5-75249006CA6B}" presName="accent_3" presStyleCnt="0"/>
      <dgm:spPr/>
    </dgm:pt>
    <dgm:pt modelId="{A85FE31A-CB4F-4772-A68F-E1E7C4AD128D}" type="pres">
      <dgm:prSet presAssocID="{8AAA73CE-6CEE-460F-A5D5-75249006CA6B}" presName="accentRepeatNode" presStyleLbl="solidFgAcc1" presStyleIdx="2" presStyleCnt="6"/>
      <dgm:spPr/>
    </dgm:pt>
    <dgm:pt modelId="{8432C402-5DBF-4BB6-88C5-86A654E5B0C9}" type="pres">
      <dgm:prSet presAssocID="{2BC39569-C239-4CDF-8520-CF5D15E7381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099A1E-D51A-4BE8-84DB-0B5993C6C18C}" type="pres">
      <dgm:prSet presAssocID="{2BC39569-C239-4CDF-8520-CF5D15E73810}" presName="accent_4" presStyleCnt="0"/>
      <dgm:spPr/>
    </dgm:pt>
    <dgm:pt modelId="{C2754FBB-1050-4210-A86F-18E8F9389C65}" type="pres">
      <dgm:prSet presAssocID="{2BC39569-C239-4CDF-8520-CF5D15E73810}" presName="accentRepeatNode" presStyleLbl="solidFgAcc1" presStyleIdx="3" presStyleCnt="6"/>
      <dgm:spPr/>
    </dgm:pt>
    <dgm:pt modelId="{C979F9EF-BE23-440A-82B5-C26FDBA8D8CE}" type="pres">
      <dgm:prSet presAssocID="{8F001B1B-FC0F-4FE7-A26B-DCC74EB7046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A94D66-D8B9-4C73-8CC7-EDC463D57B52}" type="pres">
      <dgm:prSet presAssocID="{8F001B1B-FC0F-4FE7-A26B-DCC74EB70468}" presName="accent_5" presStyleCnt="0"/>
      <dgm:spPr/>
    </dgm:pt>
    <dgm:pt modelId="{BA5097B8-3831-4AC9-898B-0779251C76E0}" type="pres">
      <dgm:prSet presAssocID="{8F001B1B-FC0F-4FE7-A26B-DCC74EB70468}" presName="accentRepeatNode" presStyleLbl="solidFgAcc1" presStyleIdx="4" presStyleCnt="6"/>
      <dgm:spPr/>
    </dgm:pt>
    <dgm:pt modelId="{E65D291F-5F9F-4997-9A92-AD3EB6507F8D}" type="pres">
      <dgm:prSet presAssocID="{7AB427A5-11FE-46F3-9380-C43D1065B52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6A76DE-9661-426D-AE5F-6902DD0FF719}" type="pres">
      <dgm:prSet presAssocID="{7AB427A5-11FE-46F3-9380-C43D1065B52B}" presName="accent_6" presStyleCnt="0"/>
      <dgm:spPr/>
    </dgm:pt>
    <dgm:pt modelId="{BF5C8919-B671-4F0C-A9DD-B58D0AAB73F1}" type="pres">
      <dgm:prSet presAssocID="{7AB427A5-11FE-46F3-9380-C43D1065B52B}" presName="accentRepeatNode" presStyleLbl="solidFgAcc1" presStyleIdx="5" presStyleCnt="6"/>
      <dgm:spPr/>
    </dgm:pt>
  </dgm:ptLst>
  <dgm:cxnLst>
    <dgm:cxn modelId="{34157B96-F89D-4A08-BD4D-C9E41A243753}" type="presOf" srcId="{2BC39569-C239-4CDF-8520-CF5D15E73810}" destId="{8432C402-5DBF-4BB6-88C5-86A654E5B0C9}" srcOrd="0" destOrd="0" presId="urn:microsoft.com/office/officeart/2008/layout/VerticalCurvedList"/>
    <dgm:cxn modelId="{D0F54B14-1901-4B11-9B5D-A3332B86369A}" srcId="{7D3FCD46-42BC-4D31-A9E0-3171384C22A1}" destId="{8F001B1B-FC0F-4FE7-A26B-DCC74EB70468}" srcOrd="4" destOrd="0" parTransId="{B5273E73-2C59-439E-8E91-6C6C9B8F0861}" sibTransId="{98007FC0-DDF8-4F38-A769-6E26EF4227AB}"/>
    <dgm:cxn modelId="{B097FC16-C610-41C2-977A-8C352606F471}" type="presOf" srcId="{1B2CA5B2-7D73-4D1F-B669-F07B3D7D5E58}" destId="{78408FDA-0E4E-4562-94F0-93DA57A18E97}" srcOrd="0" destOrd="0" presId="urn:microsoft.com/office/officeart/2008/layout/VerticalCurvedList"/>
    <dgm:cxn modelId="{61E40101-3E67-44D9-BA0D-1916C0E2B663}" type="presOf" srcId="{7AB427A5-11FE-46F3-9380-C43D1065B52B}" destId="{E65D291F-5F9F-4997-9A92-AD3EB6507F8D}" srcOrd="0" destOrd="0" presId="urn:microsoft.com/office/officeart/2008/layout/VerticalCurvedList"/>
    <dgm:cxn modelId="{27E6B238-D61B-483E-9938-C0C308E5763B}" type="presOf" srcId="{C049F169-9A2F-4D68-A930-D94443771729}" destId="{C1D90943-979A-431E-9303-C10960EE40B5}" srcOrd="0" destOrd="0" presId="urn:microsoft.com/office/officeart/2008/layout/VerticalCurvedList"/>
    <dgm:cxn modelId="{8E82C675-1B34-4EAE-B736-16EB61F0621E}" type="presOf" srcId="{8F001B1B-FC0F-4FE7-A26B-DCC74EB70468}" destId="{C979F9EF-BE23-440A-82B5-C26FDBA8D8CE}" srcOrd="0" destOrd="0" presId="urn:microsoft.com/office/officeart/2008/layout/VerticalCurvedList"/>
    <dgm:cxn modelId="{3A923B41-CA2C-4507-83F8-7310A5291CE0}" srcId="{7D3FCD46-42BC-4D31-A9E0-3171384C22A1}" destId="{0705BF66-16A8-43C9-BF43-150C8E025F63}" srcOrd="1" destOrd="0" parTransId="{BA40CBAD-9CDC-4C0A-8419-952926C757AD}" sibTransId="{F9979202-8AD6-4EBB-8BCD-1DB4050501E2}"/>
    <dgm:cxn modelId="{ACD2924F-EF2B-4F4A-BDFA-84C140A0F6E8}" type="presOf" srcId="{8AAA73CE-6CEE-460F-A5D5-75249006CA6B}" destId="{43EB493C-DC2B-46A8-BCD4-7DB11C56A508}" srcOrd="0" destOrd="0" presId="urn:microsoft.com/office/officeart/2008/layout/VerticalCurvedList"/>
    <dgm:cxn modelId="{41E375D7-0A85-4C65-8B85-EE23DCCF072E}" type="presOf" srcId="{0705BF66-16A8-43C9-BF43-150C8E025F63}" destId="{38D98B3D-65AD-4C59-A5E4-31FCB75F22A3}" srcOrd="0" destOrd="0" presId="urn:microsoft.com/office/officeart/2008/layout/VerticalCurvedList"/>
    <dgm:cxn modelId="{E3038901-A98B-4C11-95E7-968E33390D6B}" type="presOf" srcId="{7D3FCD46-42BC-4D31-A9E0-3171384C22A1}" destId="{FFE78A25-E44E-4692-A2FE-3FEC33DD37E2}" srcOrd="0" destOrd="0" presId="urn:microsoft.com/office/officeart/2008/layout/VerticalCurvedList"/>
    <dgm:cxn modelId="{90ED1D4F-F866-47F6-9A0B-1466ADB7CA6A}" srcId="{7D3FCD46-42BC-4D31-A9E0-3171384C22A1}" destId="{8AAA73CE-6CEE-460F-A5D5-75249006CA6B}" srcOrd="2" destOrd="0" parTransId="{9F93AEB5-182B-4E68-A6EF-2B3232D83E4A}" sibTransId="{A708AF14-1966-443B-B3D5-D474BDE67ECF}"/>
    <dgm:cxn modelId="{B42285C0-4FC1-47FD-BEB4-5F8E1B8800DC}" srcId="{7D3FCD46-42BC-4D31-A9E0-3171384C22A1}" destId="{1B2CA5B2-7D73-4D1F-B669-F07B3D7D5E58}" srcOrd="0" destOrd="0" parTransId="{3E46BE57-9AFC-4360-926B-36E46814590F}" sibTransId="{C049F169-9A2F-4D68-A930-D94443771729}"/>
    <dgm:cxn modelId="{38DE9A7D-85E2-4135-B2C9-02A189ECDD82}" srcId="{7D3FCD46-42BC-4D31-A9E0-3171384C22A1}" destId="{7AB427A5-11FE-46F3-9380-C43D1065B52B}" srcOrd="5" destOrd="0" parTransId="{755B0AB2-2D96-463A-B1C2-C21914BD175E}" sibTransId="{4410965D-8726-465B-AF74-9CEA54588F36}"/>
    <dgm:cxn modelId="{6FA37D0C-DD14-4209-929D-BE6319693C90}" srcId="{7D3FCD46-42BC-4D31-A9E0-3171384C22A1}" destId="{2BC39569-C239-4CDF-8520-CF5D15E73810}" srcOrd="3" destOrd="0" parTransId="{FB09D745-2EEF-4ACB-9AC3-36CFAC1BF592}" sibTransId="{86E60E40-972B-4A9D-A738-DF08596207C3}"/>
    <dgm:cxn modelId="{78C4600C-69D2-404C-BDC2-41845E0E3BF6}" type="presParOf" srcId="{FFE78A25-E44E-4692-A2FE-3FEC33DD37E2}" destId="{A57C1667-6455-437D-8659-73EAA4D09A84}" srcOrd="0" destOrd="0" presId="urn:microsoft.com/office/officeart/2008/layout/VerticalCurvedList"/>
    <dgm:cxn modelId="{901CE478-E521-46BA-BC13-1160ECACBD17}" type="presParOf" srcId="{A57C1667-6455-437D-8659-73EAA4D09A84}" destId="{0522622C-5A33-49A8-BB9E-6AD2C35C6871}" srcOrd="0" destOrd="0" presId="urn:microsoft.com/office/officeart/2008/layout/VerticalCurvedList"/>
    <dgm:cxn modelId="{C90D4B58-A956-45CF-B28D-D3DCDABAA07C}" type="presParOf" srcId="{0522622C-5A33-49A8-BB9E-6AD2C35C6871}" destId="{31D8BC62-862B-4AF0-B3B9-CC7EB8BD5BE1}" srcOrd="0" destOrd="0" presId="urn:microsoft.com/office/officeart/2008/layout/VerticalCurvedList"/>
    <dgm:cxn modelId="{C4DC6A81-3A6B-48EA-A864-718F687192F5}" type="presParOf" srcId="{0522622C-5A33-49A8-BB9E-6AD2C35C6871}" destId="{C1D90943-979A-431E-9303-C10960EE40B5}" srcOrd="1" destOrd="0" presId="urn:microsoft.com/office/officeart/2008/layout/VerticalCurvedList"/>
    <dgm:cxn modelId="{990C5C24-6A58-4FA8-882E-70681B586FF5}" type="presParOf" srcId="{0522622C-5A33-49A8-BB9E-6AD2C35C6871}" destId="{9EE04858-03BA-409B-81FC-E532CCE2381C}" srcOrd="2" destOrd="0" presId="urn:microsoft.com/office/officeart/2008/layout/VerticalCurvedList"/>
    <dgm:cxn modelId="{1518A10B-E350-4368-9BD5-D686CA846A69}" type="presParOf" srcId="{0522622C-5A33-49A8-BB9E-6AD2C35C6871}" destId="{475B3925-A3C7-4651-9E97-15D64771F406}" srcOrd="3" destOrd="0" presId="urn:microsoft.com/office/officeart/2008/layout/VerticalCurvedList"/>
    <dgm:cxn modelId="{A4AD394D-0E09-4772-B2CC-99A517FF8390}" type="presParOf" srcId="{A57C1667-6455-437D-8659-73EAA4D09A84}" destId="{78408FDA-0E4E-4562-94F0-93DA57A18E97}" srcOrd="1" destOrd="0" presId="urn:microsoft.com/office/officeart/2008/layout/VerticalCurvedList"/>
    <dgm:cxn modelId="{2BD2581C-2244-4149-91B4-7B28EC0144ED}" type="presParOf" srcId="{A57C1667-6455-437D-8659-73EAA4D09A84}" destId="{19B91D4A-C078-4B73-8A85-E147F88B6D9B}" srcOrd="2" destOrd="0" presId="urn:microsoft.com/office/officeart/2008/layout/VerticalCurvedList"/>
    <dgm:cxn modelId="{B71D4B78-F5D8-45DC-98AE-404A1F5F9538}" type="presParOf" srcId="{19B91D4A-C078-4B73-8A85-E147F88B6D9B}" destId="{8AB5E571-0472-47C4-A846-7CF01372D342}" srcOrd="0" destOrd="0" presId="urn:microsoft.com/office/officeart/2008/layout/VerticalCurvedList"/>
    <dgm:cxn modelId="{7B3DD5EA-09BD-4694-835A-98DECF4F132E}" type="presParOf" srcId="{A57C1667-6455-437D-8659-73EAA4D09A84}" destId="{38D98B3D-65AD-4C59-A5E4-31FCB75F22A3}" srcOrd="3" destOrd="0" presId="urn:microsoft.com/office/officeart/2008/layout/VerticalCurvedList"/>
    <dgm:cxn modelId="{333A825A-5D39-4977-A47A-B0D2B0DD4AFB}" type="presParOf" srcId="{A57C1667-6455-437D-8659-73EAA4D09A84}" destId="{BB3A88D3-6AA2-40DA-943A-DAD5A08D3050}" srcOrd="4" destOrd="0" presId="urn:microsoft.com/office/officeart/2008/layout/VerticalCurvedList"/>
    <dgm:cxn modelId="{D6143D64-4CD9-475E-A828-2CDF4965EB2D}" type="presParOf" srcId="{BB3A88D3-6AA2-40DA-943A-DAD5A08D3050}" destId="{96E197E0-04C9-4F8A-8217-704B4D1B5AA3}" srcOrd="0" destOrd="0" presId="urn:microsoft.com/office/officeart/2008/layout/VerticalCurvedList"/>
    <dgm:cxn modelId="{A5D2E59D-1A6E-4AAD-96AC-6A6BF2D77D35}" type="presParOf" srcId="{A57C1667-6455-437D-8659-73EAA4D09A84}" destId="{43EB493C-DC2B-46A8-BCD4-7DB11C56A508}" srcOrd="5" destOrd="0" presId="urn:microsoft.com/office/officeart/2008/layout/VerticalCurvedList"/>
    <dgm:cxn modelId="{33D12856-9613-4863-BF12-A47AC953AA3B}" type="presParOf" srcId="{A57C1667-6455-437D-8659-73EAA4D09A84}" destId="{727C5206-94E4-477F-8690-6D0A3EB16FAC}" srcOrd="6" destOrd="0" presId="urn:microsoft.com/office/officeart/2008/layout/VerticalCurvedList"/>
    <dgm:cxn modelId="{4E18A2C2-1B08-43F9-B7F3-908ACF0CEFF6}" type="presParOf" srcId="{727C5206-94E4-477F-8690-6D0A3EB16FAC}" destId="{A85FE31A-CB4F-4772-A68F-E1E7C4AD128D}" srcOrd="0" destOrd="0" presId="urn:microsoft.com/office/officeart/2008/layout/VerticalCurvedList"/>
    <dgm:cxn modelId="{3E03D16E-2E7A-4392-A09B-DD96CF069663}" type="presParOf" srcId="{A57C1667-6455-437D-8659-73EAA4D09A84}" destId="{8432C402-5DBF-4BB6-88C5-86A654E5B0C9}" srcOrd="7" destOrd="0" presId="urn:microsoft.com/office/officeart/2008/layout/VerticalCurvedList"/>
    <dgm:cxn modelId="{B57362FB-C498-41BF-9DD6-A2B826A9AE2C}" type="presParOf" srcId="{A57C1667-6455-437D-8659-73EAA4D09A84}" destId="{F8099A1E-D51A-4BE8-84DB-0B5993C6C18C}" srcOrd="8" destOrd="0" presId="urn:microsoft.com/office/officeart/2008/layout/VerticalCurvedList"/>
    <dgm:cxn modelId="{9EE3671C-F382-4DE8-8F98-F33F0DACC415}" type="presParOf" srcId="{F8099A1E-D51A-4BE8-84DB-0B5993C6C18C}" destId="{C2754FBB-1050-4210-A86F-18E8F9389C65}" srcOrd="0" destOrd="0" presId="urn:microsoft.com/office/officeart/2008/layout/VerticalCurvedList"/>
    <dgm:cxn modelId="{43FF8C34-7353-41F8-811E-7EFE2B8095BB}" type="presParOf" srcId="{A57C1667-6455-437D-8659-73EAA4D09A84}" destId="{C979F9EF-BE23-440A-82B5-C26FDBA8D8CE}" srcOrd="9" destOrd="0" presId="urn:microsoft.com/office/officeart/2008/layout/VerticalCurvedList"/>
    <dgm:cxn modelId="{B3FF5AA2-EFA2-47B3-9EDB-4A30127C2C7A}" type="presParOf" srcId="{A57C1667-6455-437D-8659-73EAA4D09A84}" destId="{7FA94D66-D8B9-4C73-8CC7-EDC463D57B52}" srcOrd="10" destOrd="0" presId="urn:microsoft.com/office/officeart/2008/layout/VerticalCurvedList"/>
    <dgm:cxn modelId="{72BA05F9-BE3C-4CA5-AE2B-D3BF7561B860}" type="presParOf" srcId="{7FA94D66-D8B9-4C73-8CC7-EDC463D57B52}" destId="{BA5097B8-3831-4AC9-898B-0779251C76E0}" srcOrd="0" destOrd="0" presId="urn:microsoft.com/office/officeart/2008/layout/VerticalCurvedList"/>
    <dgm:cxn modelId="{EC35CB0A-2B7F-429C-8C79-6E45D009B80D}" type="presParOf" srcId="{A57C1667-6455-437D-8659-73EAA4D09A84}" destId="{E65D291F-5F9F-4997-9A92-AD3EB6507F8D}" srcOrd="11" destOrd="0" presId="urn:microsoft.com/office/officeart/2008/layout/VerticalCurvedList"/>
    <dgm:cxn modelId="{F761B656-6649-4E97-A693-C243599AE6CE}" type="presParOf" srcId="{A57C1667-6455-437D-8659-73EAA4D09A84}" destId="{8B6A76DE-9661-426D-AE5F-6902DD0FF719}" srcOrd="12" destOrd="0" presId="urn:microsoft.com/office/officeart/2008/layout/VerticalCurvedList"/>
    <dgm:cxn modelId="{7BBA44A7-10FB-4329-8E1A-9A6A311728ED}" type="presParOf" srcId="{8B6A76DE-9661-426D-AE5F-6902DD0FF719}" destId="{BF5C8919-B671-4F0C-A9DD-B58D0AAB73F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1CB2D5-FDE9-489C-8066-7C0D6F00043B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tr-TR"/>
        </a:p>
      </dgm:t>
    </dgm:pt>
    <dgm:pt modelId="{B9A76784-66C2-4C5E-8BF6-214539CABD3E}">
      <dgm:prSet phldrT="[Metin]"/>
      <dgm:spPr/>
      <dgm:t>
        <a:bodyPr/>
        <a:lstStyle/>
        <a:p>
          <a:r>
            <a:rPr lang="tr-TR" dirty="0" smtClean="0"/>
            <a:t>Burunda tıkanıklık, akıntı, kaşıntı</a:t>
          </a:r>
          <a:endParaRPr lang="tr-TR" dirty="0"/>
        </a:p>
      </dgm:t>
    </dgm:pt>
    <dgm:pt modelId="{1073D4F4-90DA-453B-89A5-6FD279A1A00F}" type="parTrans" cxnId="{0703B25A-1C32-48DB-B975-86369895C198}">
      <dgm:prSet/>
      <dgm:spPr/>
      <dgm:t>
        <a:bodyPr/>
        <a:lstStyle/>
        <a:p>
          <a:endParaRPr lang="tr-TR"/>
        </a:p>
      </dgm:t>
    </dgm:pt>
    <dgm:pt modelId="{3781F953-E576-4A8B-8079-6C21838B18F8}" type="sibTrans" cxnId="{0703B25A-1C32-48DB-B975-86369895C198}">
      <dgm:prSet/>
      <dgm:spPr/>
      <dgm:t>
        <a:bodyPr/>
        <a:lstStyle/>
        <a:p>
          <a:endParaRPr lang="tr-TR"/>
        </a:p>
      </dgm:t>
    </dgm:pt>
    <dgm:pt modelId="{94AF1194-25DD-4ED8-A17F-3C8365AB0452}">
      <dgm:prSet phldrT="[Metin]"/>
      <dgm:spPr/>
      <dgm:t>
        <a:bodyPr/>
        <a:lstStyle/>
        <a:p>
          <a:r>
            <a:rPr lang="tr-TR" dirty="0" err="1" smtClean="0"/>
            <a:t>Konjonktival</a:t>
          </a:r>
          <a:r>
            <a:rPr lang="tr-TR" dirty="0" smtClean="0"/>
            <a:t> ve </a:t>
          </a:r>
          <a:r>
            <a:rPr lang="tr-TR" dirty="0" err="1" smtClean="0"/>
            <a:t>faringeal</a:t>
          </a:r>
          <a:r>
            <a:rPr lang="tr-TR" dirty="0" smtClean="0"/>
            <a:t> kaşıntı</a:t>
          </a:r>
          <a:endParaRPr lang="tr-TR" dirty="0"/>
        </a:p>
      </dgm:t>
    </dgm:pt>
    <dgm:pt modelId="{21FC470A-F815-4918-A9DC-A9E096582AE8}" type="parTrans" cxnId="{C04E5170-1414-48D3-8203-445A04C15090}">
      <dgm:prSet/>
      <dgm:spPr/>
      <dgm:t>
        <a:bodyPr/>
        <a:lstStyle/>
        <a:p>
          <a:endParaRPr lang="tr-TR"/>
        </a:p>
      </dgm:t>
    </dgm:pt>
    <dgm:pt modelId="{722A13B7-8643-4D95-A47A-65AD1AFE7437}" type="sibTrans" cxnId="{C04E5170-1414-48D3-8203-445A04C15090}">
      <dgm:prSet/>
      <dgm:spPr/>
      <dgm:t>
        <a:bodyPr/>
        <a:lstStyle/>
        <a:p>
          <a:endParaRPr lang="tr-TR"/>
        </a:p>
      </dgm:t>
    </dgm:pt>
    <dgm:pt modelId="{B3B28210-EBB7-4E71-BB66-7B99AA96CB9F}">
      <dgm:prSet phldrT="[Metin]"/>
      <dgm:spPr/>
      <dgm:t>
        <a:bodyPr/>
        <a:lstStyle/>
        <a:p>
          <a:r>
            <a:rPr lang="tr-TR" dirty="0" err="1" smtClean="0"/>
            <a:t>Postnazal</a:t>
          </a:r>
          <a:r>
            <a:rPr lang="tr-TR" dirty="0" smtClean="0"/>
            <a:t> akıntı, dolgunluk</a:t>
          </a:r>
          <a:endParaRPr lang="tr-TR" dirty="0"/>
        </a:p>
      </dgm:t>
    </dgm:pt>
    <dgm:pt modelId="{D7669B0D-9447-4BD0-B92A-43AED67A266B}" type="parTrans" cxnId="{3EE706E3-12B8-4FD4-B71B-BA78DA496986}">
      <dgm:prSet/>
      <dgm:spPr/>
      <dgm:t>
        <a:bodyPr/>
        <a:lstStyle/>
        <a:p>
          <a:endParaRPr lang="tr-TR"/>
        </a:p>
      </dgm:t>
    </dgm:pt>
    <dgm:pt modelId="{A1BCAA5A-64B8-4FE8-9962-8DB4ADEB3E7D}" type="sibTrans" cxnId="{3EE706E3-12B8-4FD4-B71B-BA78DA496986}">
      <dgm:prSet/>
      <dgm:spPr/>
      <dgm:t>
        <a:bodyPr/>
        <a:lstStyle/>
        <a:p>
          <a:endParaRPr lang="tr-TR"/>
        </a:p>
      </dgm:t>
    </dgm:pt>
    <dgm:pt modelId="{543BF963-5E12-45A7-8F77-2AF93F961F26}">
      <dgm:prSet phldrT="[Metin]"/>
      <dgm:spPr/>
      <dgm:t>
        <a:bodyPr/>
        <a:lstStyle/>
        <a:p>
          <a:r>
            <a:rPr lang="tr-TR" dirty="0" err="1" smtClean="0"/>
            <a:t>Dennie</a:t>
          </a:r>
          <a:r>
            <a:rPr lang="tr-TR" dirty="0" smtClean="0"/>
            <a:t>-Morgan çizgileri</a:t>
          </a:r>
          <a:endParaRPr lang="tr-TR" dirty="0"/>
        </a:p>
      </dgm:t>
    </dgm:pt>
    <dgm:pt modelId="{21C1B08B-076D-4B97-9735-9680C5731077}" type="parTrans" cxnId="{41BF21DC-5101-4DCC-877E-9F15A884D03D}">
      <dgm:prSet/>
      <dgm:spPr/>
      <dgm:t>
        <a:bodyPr/>
        <a:lstStyle/>
        <a:p>
          <a:endParaRPr lang="tr-TR"/>
        </a:p>
      </dgm:t>
    </dgm:pt>
    <dgm:pt modelId="{778B7F6F-CCF5-43E1-819D-2C6F64ADC5E2}" type="sibTrans" cxnId="{41BF21DC-5101-4DCC-877E-9F15A884D03D}">
      <dgm:prSet/>
      <dgm:spPr/>
      <dgm:t>
        <a:bodyPr/>
        <a:lstStyle/>
        <a:p>
          <a:endParaRPr lang="tr-TR"/>
        </a:p>
      </dgm:t>
    </dgm:pt>
    <dgm:pt modelId="{7B8B4961-EBAC-440D-8679-3640FB4F34F5}">
      <dgm:prSet phldrT="[Metin]"/>
      <dgm:spPr/>
      <dgm:t>
        <a:bodyPr/>
        <a:lstStyle/>
        <a:p>
          <a:r>
            <a:rPr lang="tr-TR" dirty="0" smtClean="0"/>
            <a:t>Alerjik </a:t>
          </a:r>
          <a:r>
            <a:rPr lang="tr-TR" dirty="0" err="1" smtClean="0"/>
            <a:t>shiners</a:t>
          </a:r>
          <a:r>
            <a:rPr lang="tr-TR" dirty="0" smtClean="0"/>
            <a:t> </a:t>
          </a:r>
          <a:endParaRPr lang="tr-TR" dirty="0"/>
        </a:p>
      </dgm:t>
    </dgm:pt>
    <dgm:pt modelId="{ED2EA41E-513A-4566-B2BC-954C65E349B6}" type="parTrans" cxnId="{2C384032-81B7-43A9-B293-6AAD135CAB39}">
      <dgm:prSet/>
      <dgm:spPr/>
      <dgm:t>
        <a:bodyPr/>
        <a:lstStyle/>
        <a:p>
          <a:endParaRPr lang="tr-TR"/>
        </a:p>
      </dgm:t>
    </dgm:pt>
    <dgm:pt modelId="{8802DB70-F069-4AA8-9823-CAE491A37AA9}" type="sibTrans" cxnId="{2C384032-81B7-43A9-B293-6AAD135CAB39}">
      <dgm:prSet/>
      <dgm:spPr/>
      <dgm:t>
        <a:bodyPr/>
        <a:lstStyle/>
        <a:p>
          <a:endParaRPr lang="tr-TR"/>
        </a:p>
      </dgm:t>
    </dgm:pt>
    <dgm:pt modelId="{193BC539-FEC7-4BB8-A6DF-7B89704935F6}">
      <dgm:prSet phldrT="[Metin]"/>
      <dgm:spPr/>
      <dgm:t>
        <a:bodyPr/>
        <a:lstStyle/>
        <a:p>
          <a:r>
            <a:rPr lang="tr-TR" dirty="0" smtClean="0"/>
            <a:t>Alerjik selam </a:t>
          </a:r>
          <a:endParaRPr lang="tr-TR" dirty="0"/>
        </a:p>
      </dgm:t>
    </dgm:pt>
    <dgm:pt modelId="{AD8386DF-0CBB-4FBA-B08A-63B979405EE0}" type="sibTrans" cxnId="{8BDEE76B-8388-471F-9DC9-A3494563A819}">
      <dgm:prSet/>
      <dgm:spPr/>
      <dgm:t>
        <a:bodyPr/>
        <a:lstStyle/>
        <a:p>
          <a:endParaRPr lang="tr-TR"/>
        </a:p>
      </dgm:t>
    </dgm:pt>
    <dgm:pt modelId="{50C2B76F-47C7-4FB9-9341-918EFB599B09}" type="parTrans" cxnId="{8BDEE76B-8388-471F-9DC9-A3494563A819}">
      <dgm:prSet/>
      <dgm:spPr/>
      <dgm:t>
        <a:bodyPr/>
        <a:lstStyle/>
        <a:p>
          <a:endParaRPr lang="tr-TR"/>
        </a:p>
      </dgm:t>
    </dgm:pt>
    <dgm:pt modelId="{6C882CE9-61AB-495C-8E48-756BFA68FC78}">
      <dgm:prSet phldrT="[Metin]"/>
      <dgm:spPr/>
      <dgm:t>
        <a:bodyPr/>
        <a:lstStyle/>
        <a:p>
          <a:r>
            <a:rPr lang="tr-TR" dirty="0" err="1" smtClean="0"/>
            <a:t>Maksilomandibular</a:t>
          </a:r>
          <a:r>
            <a:rPr lang="tr-TR" dirty="0" smtClean="0"/>
            <a:t> hizalama problemleri</a:t>
          </a:r>
          <a:endParaRPr lang="tr-TR" dirty="0"/>
        </a:p>
      </dgm:t>
    </dgm:pt>
    <dgm:pt modelId="{AAFCB8E4-78E2-48D0-A405-A854C36DCD4B}" type="parTrans" cxnId="{1A4816B6-5BCA-41B1-969F-C425A7E6BEB0}">
      <dgm:prSet/>
      <dgm:spPr/>
      <dgm:t>
        <a:bodyPr/>
        <a:lstStyle/>
        <a:p>
          <a:endParaRPr lang="tr-TR"/>
        </a:p>
      </dgm:t>
    </dgm:pt>
    <dgm:pt modelId="{FC829DA5-4780-4063-A377-5B0461F3DED2}" type="sibTrans" cxnId="{1A4816B6-5BCA-41B1-969F-C425A7E6BEB0}">
      <dgm:prSet/>
      <dgm:spPr/>
      <dgm:t>
        <a:bodyPr/>
        <a:lstStyle/>
        <a:p>
          <a:endParaRPr lang="tr-TR"/>
        </a:p>
      </dgm:t>
    </dgm:pt>
    <dgm:pt modelId="{D8471070-FC74-4301-828C-D21DDE822EBF}" type="pres">
      <dgm:prSet presAssocID="{D61CB2D5-FDE9-489C-8066-7C0D6F00043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FD3F70A4-B83D-49C2-AC20-63AE7D4DE140}" type="pres">
      <dgm:prSet presAssocID="{D61CB2D5-FDE9-489C-8066-7C0D6F00043B}" presName="Name1" presStyleCnt="0"/>
      <dgm:spPr/>
      <dgm:t>
        <a:bodyPr/>
        <a:lstStyle/>
        <a:p>
          <a:endParaRPr lang="tr-TR"/>
        </a:p>
      </dgm:t>
    </dgm:pt>
    <dgm:pt modelId="{74CB230F-91AD-4ECC-9C01-BE14BDE76657}" type="pres">
      <dgm:prSet presAssocID="{D61CB2D5-FDE9-489C-8066-7C0D6F00043B}" presName="cycle" presStyleCnt="0"/>
      <dgm:spPr/>
      <dgm:t>
        <a:bodyPr/>
        <a:lstStyle/>
        <a:p>
          <a:endParaRPr lang="tr-TR"/>
        </a:p>
      </dgm:t>
    </dgm:pt>
    <dgm:pt modelId="{EA180504-FCD6-4716-A90D-8BA9C29D1799}" type="pres">
      <dgm:prSet presAssocID="{D61CB2D5-FDE9-489C-8066-7C0D6F00043B}" presName="srcNode" presStyleLbl="node1" presStyleIdx="0" presStyleCnt="7"/>
      <dgm:spPr/>
      <dgm:t>
        <a:bodyPr/>
        <a:lstStyle/>
        <a:p>
          <a:endParaRPr lang="tr-TR"/>
        </a:p>
      </dgm:t>
    </dgm:pt>
    <dgm:pt modelId="{7DE3DFB5-9A39-479B-9921-1F7BF926C5BC}" type="pres">
      <dgm:prSet presAssocID="{D61CB2D5-FDE9-489C-8066-7C0D6F00043B}" presName="conn" presStyleLbl="parChTrans1D2" presStyleIdx="0" presStyleCnt="1"/>
      <dgm:spPr/>
      <dgm:t>
        <a:bodyPr/>
        <a:lstStyle/>
        <a:p>
          <a:endParaRPr lang="tr-TR"/>
        </a:p>
      </dgm:t>
    </dgm:pt>
    <dgm:pt modelId="{FF6088C7-F196-40FA-8C1B-6D7D12E22129}" type="pres">
      <dgm:prSet presAssocID="{D61CB2D5-FDE9-489C-8066-7C0D6F00043B}" presName="extraNode" presStyleLbl="node1" presStyleIdx="0" presStyleCnt="7"/>
      <dgm:spPr/>
      <dgm:t>
        <a:bodyPr/>
        <a:lstStyle/>
        <a:p>
          <a:endParaRPr lang="tr-TR"/>
        </a:p>
      </dgm:t>
    </dgm:pt>
    <dgm:pt modelId="{818055D1-F771-4921-91B9-3080B304431D}" type="pres">
      <dgm:prSet presAssocID="{D61CB2D5-FDE9-489C-8066-7C0D6F00043B}" presName="dstNode" presStyleLbl="node1" presStyleIdx="0" presStyleCnt="7"/>
      <dgm:spPr/>
      <dgm:t>
        <a:bodyPr/>
        <a:lstStyle/>
        <a:p>
          <a:endParaRPr lang="tr-TR"/>
        </a:p>
      </dgm:t>
    </dgm:pt>
    <dgm:pt modelId="{FEACDA23-72A8-4305-82F3-6D8ECCD342FF}" type="pres">
      <dgm:prSet presAssocID="{B9A76784-66C2-4C5E-8BF6-214539CABD3E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F7C996-9A9D-4F9C-830A-AA001E9DD87A}" type="pres">
      <dgm:prSet presAssocID="{B9A76784-66C2-4C5E-8BF6-214539CABD3E}" presName="accent_1" presStyleCnt="0"/>
      <dgm:spPr/>
      <dgm:t>
        <a:bodyPr/>
        <a:lstStyle/>
        <a:p>
          <a:endParaRPr lang="tr-TR"/>
        </a:p>
      </dgm:t>
    </dgm:pt>
    <dgm:pt modelId="{F0543857-AFBD-4482-A8CF-121B7F88D902}" type="pres">
      <dgm:prSet presAssocID="{B9A76784-66C2-4C5E-8BF6-214539CABD3E}" presName="accentRepeatNode" presStyleLbl="solidFgAcc1" presStyleIdx="0" presStyleCnt="7"/>
      <dgm:spPr/>
      <dgm:t>
        <a:bodyPr/>
        <a:lstStyle/>
        <a:p>
          <a:endParaRPr lang="tr-TR"/>
        </a:p>
      </dgm:t>
    </dgm:pt>
    <dgm:pt modelId="{346A4AD9-D7D6-4622-9F8E-2BAE7EE3D8E8}" type="pres">
      <dgm:prSet presAssocID="{94AF1194-25DD-4ED8-A17F-3C8365AB0452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11B0DF-0B66-4F70-A16A-3FFC184F6C66}" type="pres">
      <dgm:prSet presAssocID="{94AF1194-25DD-4ED8-A17F-3C8365AB0452}" presName="accent_2" presStyleCnt="0"/>
      <dgm:spPr/>
      <dgm:t>
        <a:bodyPr/>
        <a:lstStyle/>
        <a:p>
          <a:endParaRPr lang="tr-TR"/>
        </a:p>
      </dgm:t>
    </dgm:pt>
    <dgm:pt modelId="{AB6C4C91-6127-49D3-852B-61A816138117}" type="pres">
      <dgm:prSet presAssocID="{94AF1194-25DD-4ED8-A17F-3C8365AB0452}" presName="accentRepeatNode" presStyleLbl="solidFgAcc1" presStyleIdx="1" presStyleCnt="7"/>
      <dgm:spPr/>
      <dgm:t>
        <a:bodyPr/>
        <a:lstStyle/>
        <a:p>
          <a:endParaRPr lang="tr-TR"/>
        </a:p>
      </dgm:t>
    </dgm:pt>
    <dgm:pt modelId="{F084B87F-E559-4381-8CAC-0C12C9DF9916}" type="pres">
      <dgm:prSet presAssocID="{B3B28210-EBB7-4E71-BB66-7B99AA96CB9F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9E2C4DE-832B-4DF2-A75E-BD274DBD6636}" type="pres">
      <dgm:prSet presAssocID="{B3B28210-EBB7-4E71-BB66-7B99AA96CB9F}" presName="accent_3" presStyleCnt="0"/>
      <dgm:spPr/>
      <dgm:t>
        <a:bodyPr/>
        <a:lstStyle/>
        <a:p>
          <a:endParaRPr lang="tr-TR"/>
        </a:p>
      </dgm:t>
    </dgm:pt>
    <dgm:pt modelId="{5E89C0B2-9966-450E-93EA-BDF91781F3CF}" type="pres">
      <dgm:prSet presAssocID="{B3B28210-EBB7-4E71-BB66-7B99AA96CB9F}" presName="accentRepeatNode" presStyleLbl="solidFgAcc1" presStyleIdx="2" presStyleCnt="7"/>
      <dgm:spPr/>
      <dgm:t>
        <a:bodyPr/>
        <a:lstStyle/>
        <a:p>
          <a:endParaRPr lang="tr-TR"/>
        </a:p>
      </dgm:t>
    </dgm:pt>
    <dgm:pt modelId="{D96A90F8-8369-4B2F-9A2A-ED4CF263240D}" type="pres">
      <dgm:prSet presAssocID="{193BC539-FEC7-4BB8-A6DF-7B89704935F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AF8BE3-BA0E-42F6-A0E5-325099C8AA5A}" type="pres">
      <dgm:prSet presAssocID="{193BC539-FEC7-4BB8-A6DF-7B89704935F6}" presName="accent_4" presStyleCnt="0"/>
      <dgm:spPr/>
      <dgm:t>
        <a:bodyPr/>
        <a:lstStyle/>
        <a:p>
          <a:endParaRPr lang="tr-TR"/>
        </a:p>
      </dgm:t>
    </dgm:pt>
    <dgm:pt modelId="{631A3B1B-0C3C-4356-8712-A41CDAF173B1}" type="pres">
      <dgm:prSet presAssocID="{193BC539-FEC7-4BB8-A6DF-7B89704935F6}" presName="accentRepeatNode" presStyleLbl="solidFgAcc1" presStyleIdx="3" presStyleCnt="7"/>
      <dgm:spPr/>
      <dgm:t>
        <a:bodyPr/>
        <a:lstStyle/>
        <a:p>
          <a:endParaRPr lang="tr-TR"/>
        </a:p>
      </dgm:t>
    </dgm:pt>
    <dgm:pt modelId="{1A900986-5292-447D-ABD1-8CE7E1F97A12}" type="pres">
      <dgm:prSet presAssocID="{7B8B4961-EBAC-440D-8679-3640FB4F34F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4D706F6-F83F-4718-AE2A-1A477281BC11}" type="pres">
      <dgm:prSet presAssocID="{7B8B4961-EBAC-440D-8679-3640FB4F34F5}" presName="accent_5" presStyleCnt="0"/>
      <dgm:spPr/>
      <dgm:t>
        <a:bodyPr/>
        <a:lstStyle/>
        <a:p>
          <a:endParaRPr lang="tr-TR"/>
        </a:p>
      </dgm:t>
    </dgm:pt>
    <dgm:pt modelId="{30E54328-4329-4A30-AD3D-76C3494C2AE7}" type="pres">
      <dgm:prSet presAssocID="{7B8B4961-EBAC-440D-8679-3640FB4F34F5}" presName="accentRepeatNode" presStyleLbl="solidFgAcc1" presStyleIdx="4" presStyleCnt="7"/>
      <dgm:spPr/>
      <dgm:t>
        <a:bodyPr/>
        <a:lstStyle/>
        <a:p>
          <a:endParaRPr lang="tr-TR"/>
        </a:p>
      </dgm:t>
    </dgm:pt>
    <dgm:pt modelId="{827F5313-FB6A-4BF7-83FF-51DB28AEAA22}" type="pres">
      <dgm:prSet presAssocID="{543BF963-5E12-45A7-8F77-2AF93F961F2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9EC4C8F-DF6B-4C8E-BAD3-BD5BB0461051}" type="pres">
      <dgm:prSet presAssocID="{543BF963-5E12-45A7-8F77-2AF93F961F26}" presName="accent_6" presStyleCnt="0"/>
      <dgm:spPr/>
      <dgm:t>
        <a:bodyPr/>
        <a:lstStyle/>
        <a:p>
          <a:endParaRPr lang="tr-TR"/>
        </a:p>
      </dgm:t>
    </dgm:pt>
    <dgm:pt modelId="{CD1DC38B-1D52-4AFC-A3A8-02034A2DF691}" type="pres">
      <dgm:prSet presAssocID="{543BF963-5E12-45A7-8F77-2AF93F961F26}" presName="accentRepeatNode" presStyleLbl="solidFgAcc1" presStyleIdx="5" presStyleCnt="7"/>
      <dgm:spPr/>
      <dgm:t>
        <a:bodyPr/>
        <a:lstStyle/>
        <a:p>
          <a:endParaRPr lang="tr-TR"/>
        </a:p>
      </dgm:t>
    </dgm:pt>
    <dgm:pt modelId="{E906CC9D-1E3D-4087-B719-AD2FD3FB1B39}" type="pres">
      <dgm:prSet presAssocID="{6C882CE9-61AB-495C-8E48-756BFA68FC78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06F7F88-C72D-4D43-B4C3-FC388809C386}" type="pres">
      <dgm:prSet presAssocID="{6C882CE9-61AB-495C-8E48-756BFA68FC78}" presName="accent_7" presStyleCnt="0"/>
      <dgm:spPr/>
      <dgm:t>
        <a:bodyPr/>
        <a:lstStyle/>
        <a:p>
          <a:endParaRPr lang="tr-TR"/>
        </a:p>
      </dgm:t>
    </dgm:pt>
    <dgm:pt modelId="{934495A0-BE07-46FC-9CCA-5A73C9AFBAD4}" type="pres">
      <dgm:prSet presAssocID="{6C882CE9-61AB-495C-8E48-756BFA68FC78}" presName="accentRepeatNode" presStyleLbl="solidFgAcc1" presStyleIdx="6" presStyleCnt="7"/>
      <dgm:spPr/>
      <dgm:t>
        <a:bodyPr/>
        <a:lstStyle/>
        <a:p>
          <a:endParaRPr lang="tr-TR"/>
        </a:p>
      </dgm:t>
    </dgm:pt>
  </dgm:ptLst>
  <dgm:cxnLst>
    <dgm:cxn modelId="{1A4816B6-5BCA-41B1-969F-C425A7E6BEB0}" srcId="{D61CB2D5-FDE9-489C-8066-7C0D6F00043B}" destId="{6C882CE9-61AB-495C-8E48-756BFA68FC78}" srcOrd="6" destOrd="0" parTransId="{AAFCB8E4-78E2-48D0-A405-A854C36DCD4B}" sibTransId="{FC829DA5-4780-4063-A377-5B0461F3DED2}"/>
    <dgm:cxn modelId="{BA5A652F-E82D-4F9F-B4BB-20A15A16EBD8}" type="presOf" srcId="{B9A76784-66C2-4C5E-8BF6-214539CABD3E}" destId="{FEACDA23-72A8-4305-82F3-6D8ECCD342FF}" srcOrd="0" destOrd="0" presId="urn:microsoft.com/office/officeart/2008/layout/VerticalCurvedList"/>
    <dgm:cxn modelId="{2C384032-81B7-43A9-B293-6AAD135CAB39}" srcId="{D61CB2D5-FDE9-489C-8066-7C0D6F00043B}" destId="{7B8B4961-EBAC-440D-8679-3640FB4F34F5}" srcOrd="4" destOrd="0" parTransId="{ED2EA41E-513A-4566-B2BC-954C65E349B6}" sibTransId="{8802DB70-F069-4AA8-9823-CAE491A37AA9}"/>
    <dgm:cxn modelId="{6DC5C188-7E63-4B34-A06F-4AA6D2343F2C}" type="presOf" srcId="{543BF963-5E12-45A7-8F77-2AF93F961F26}" destId="{827F5313-FB6A-4BF7-83FF-51DB28AEAA22}" srcOrd="0" destOrd="0" presId="urn:microsoft.com/office/officeart/2008/layout/VerticalCurvedList"/>
    <dgm:cxn modelId="{41BF21DC-5101-4DCC-877E-9F15A884D03D}" srcId="{D61CB2D5-FDE9-489C-8066-7C0D6F00043B}" destId="{543BF963-5E12-45A7-8F77-2AF93F961F26}" srcOrd="5" destOrd="0" parTransId="{21C1B08B-076D-4B97-9735-9680C5731077}" sibTransId="{778B7F6F-CCF5-43E1-819D-2C6F64ADC5E2}"/>
    <dgm:cxn modelId="{390D57F5-B907-4A0C-941C-AB2B1ACA0C41}" type="presOf" srcId="{193BC539-FEC7-4BB8-A6DF-7B89704935F6}" destId="{D96A90F8-8369-4B2F-9A2A-ED4CF263240D}" srcOrd="0" destOrd="0" presId="urn:microsoft.com/office/officeart/2008/layout/VerticalCurvedList"/>
    <dgm:cxn modelId="{E304B294-4D59-438B-A339-88F0DEE0B440}" type="presOf" srcId="{94AF1194-25DD-4ED8-A17F-3C8365AB0452}" destId="{346A4AD9-D7D6-4622-9F8E-2BAE7EE3D8E8}" srcOrd="0" destOrd="0" presId="urn:microsoft.com/office/officeart/2008/layout/VerticalCurvedList"/>
    <dgm:cxn modelId="{C04E5170-1414-48D3-8203-445A04C15090}" srcId="{D61CB2D5-FDE9-489C-8066-7C0D6F00043B}" destId="{94AF1194-25DD-4ED8-A17F-3C8365AB0452}" srcOrd="1" destOrd="0" parTransId="{21FC470A-F815-4918-A9DC-A9E096582AE8}" sibTransId="{722A13B7-8643-4D95-A47A-65AD1AFE7437}"/>
    <dgm:cxn modelId="{98E47279-F77E-407F-B5E6-8C89D88DCAFF}" type="presOf" srcId="{3781F953-E576-4A8B-8079-6C21838B18F8}" destId="{7DE3DFB5-9A39-479B-9921-1F7BF926C5BC}" srcOrd="0" destOrd="0" presId="urn:microsoft.com/office/officeart/2008/layout/VerticalCurvedList"/>
    <dgm:cxn modelId="{8BDEE76B-8388-471F-9DC9-A3494563A819}" srcId="{D61CB2D5-FDE9-489C-8066-7C0D6F00043B}" destId="{193BC539-FEC7-4BB8-A6DF-7B89704935F6}" srcOrd="3" destOrd="0" parTransId="{50C2B76F-47C7-4FB9-9341-918EFB599B09}" sibTransId="{AD8386DF-0CBB-4FBA-B08A-63B979405EE0}"/>
    <dgm:cxn modelId="{E63B572F-0880-44E5-B793-AC839F781256}" type="presOf" srcId="{7B8B4961-EBAC-440D-8679-3640FB4F34F5}" destId="{1A900986-5292-447D-ABD1-8CE7E1F97A12}" srcOrd="0" destOrd="0" presId="urn:microsoft.com/office/officeart/2008/layout/VerticalCurvedList"/>
    <dgm:cxn modelId="{0703B25A-1C32-48DB-B975-86369895C198}" srcId="{D61CB2D5-FDE9-489C-8066-7C0D6F00043B}" destId="{B9A76784-66C2-4C5E-8BF6-214539CABD3E}" srcOrd="0" destOrd="0" parTransId="{1073D4F4-90DA-453B-89A5-6FD279A1A00F}" sibTransId="{3781F953-E576-4A8B-8079-6C21838B18F8}"/>
    <dgm:cxn modelId="{2B3A74A5-3D11-4415-A1D7-911568BEE98E}" type="presOf" srcId="{D61CB2D5-FDE9-489C-8066-7C0D6F00043B}" destId="{D8471070-FC74-4301-828C-D21DDE822EBF}" srcOrd="0" destOrd="0" presId="urn:microsoft.com/office/officeart/2008/layout/VerticalCurvedList"/>
    <dgm:cxn modelId="{C5E44CA6-F958-46DD-B10E-DF9C9F29EC8C}" type="presOf" srcId="{B3B28210-EBB7-4E71-BB66-7B99AA96CB9F}" destId="{F084B87F-E559-4381-8CAC-0C12C9DF9916}" srcOrd="0" destOrd="0" presId="urn:microsoft.com/office/officeart/2008/layout/VerticalCurvedList"/>
    <dgm:cxn modelId="{C485AF86-FD14-472C-9565-EBE8DDF010E8}" type="presOf" srcId="{6C882CE9-61AB-495C-8E48-756BFA68FC78}" destId="{E906CC9D-1E3D-4087-B719-AD2FD3FB1B39}" srcOrd="0" destOrd="0" presId="urn:microsoft.com/office/officeart/2008/layout/VerticalCurvedList"/>
    <dgm:cxn modelId="{3EE706E3-12B8-4FD4-B71B-BA78DA496986}" srcId="{D61CB2D5-FDE9-489C-8066-7C0D6F00043B}" destId="{B3B28210-EBB7-4E71-BB66-7B99AA96CB9F}" srcOrd="2" destOrd="0" parTransId="{D7669B0D-9447-4BD0-B92A-43AED67A266B}" sibTransId="{A1BCAA5A-64B8-4FE8-9962-8DB4ADEB3E7D}"/>
    <dgm:cxn modelId="{2E2D0CC5-8732-429C-9636-5A9D45CDC21A}" type="presParOf" srcId="{D8471070-FC74-4301-828C-D21DDE822EBF}" destId="{FD3F70A4-B83D-49C2-AC20-63AE7D4DE140}" srcOrd="0" destOrd="0" presId="urn:microsoft.com/office/officeart/2008/layout/VerticalCurvedList"/>
    <dgm:cxn modelId="{212DA758-42A1-44EB-A953-75876B53FC37}" type="presParOf" srcId="{FD3F70A4-B83D-49C2-AC20-63AE7D4DE140}" destId="{74CB230F-91AD-4ECC-9C01-BE14BDE76657}" srcOrd="0" destOrd="0" presId="urn:microsoft.com/office/officeart/2008/layout/VerticalCurvedList"/>
    <dgm:cxn modelId="{778B984D-A3F2-451E-8AC9-C4E3F90E6F42}" type="presParOf" srcId="{74CB230F-91AD-4ECC-9C01-BE14BDE76657}" destId="{EA180504-FCD6-4716-A90D-8BA9C29D1799}" srcOrd="0" destOrd="0" presId="urn:microsoft.com/office/officeart/2008/layout/VerticalCurvedList"/>
    <dgm:cxn modelId="{BE34B82E-6C71-47A1-9D67-462AAE3D7261}" type="presParOf" srcId="{74CB230F-91AD-4ECC-9C01-BE14BDE76657}" destId="{7DE3DFB5-9A39-479B-9921-1F7BF926C5BC}" srcOrd="1" destOrd="0" presId="urn:microsoft.com/office/officeart/2008/layout/VerticalCurvedList"/>
    <dgm:cxn modelId="{9E7C63F9-C733-49DD-876F-33A06BFE0EBA}" type="presParOf" srcId="{74CB230F-91AD-4ECC-9C01-BE14BDE76657}" destId="{FF6088C7-F196-40FA-8C1B-6D7D12E22129}" srcOrd="2" destOrd="0" presId="urn:microsoft.com/office/officeart/2008/layout/VerticalCurvedList"/>
    <dgm:cxn modelId="{5F192C37-5C2A-4FC2-95BF-F56771A1634D}" type="presParOf" srcId="{74CB230F-91AD-4ECC-9C01-BE14BDE76657}" destId="{818055D1-F771-4921-91B9-3080B304431D}" srcOrd="3" destOrd="0" presId="urn:microsoft.com/office/officeart/2008/layout/VerticalCurvedList"/>
    <dgm:cxn modelId="{81F5C759-A632-476A-A049-155291807979}" type="presParOf" srcId="{FD3F70A4-B83D-49C2-AC20-63AE7D4DE140}" destId="{FEACDA23-72A8-4305-82F3-6D8ECCD342FF}" srcOrd="1" destOrd="0" presId="urn:microsoft.com/office/officeart/2008/layout/VerticalCurvedList"/>
    <dgm:cxn modelId="{92D8BEE7-BBAA-448D-ADF6-CF297BEE6B25}" type="presParOf" srcId="{FD3F70A4-B83D-49C2-AC20-63AE7D4DE140}" destId="{D0F7C996-9A9D-4F9C-830A-AA001E9DD87A}" srcOrd="2" destOrd="0" presId="urn:microsoft.com/office/officeart/2008/layout/VerticalCurvedList"/>
    <dgm:cxn modelId="{63D4783B-3962-4549-94F2-28E592EF65DF}" type="presParOf" srcId="{D0F7C996-9A9D-4F9C-830A-AA001E9DD87A}" destId="{F0543857-AFBD-4482-A8CF-121B7F88D902}" srcOrd="0" destOrd="0" presId="urn:microsoft.com/office/officeart/2008/layout/VerticalCurvedList"/>
    <dgm:cxn modelId="{B3E5007B-5526-45C6-9431-2B9AB3B3B6C4}" type="presParOf" srcId="{FD3F70A4-B83D-49C2-AC20-63AE7D4DE140}" destId="{346A4AD9-D7D6-4622-9F8E-2BAE7EE3D8E8}" srcOrd="3" destOrd="0" presId="urn:microsoft.com/office/officeart/2008/layout/VerticalCurvedList"/>
    <dgm:cxn modelId="{20689CEE-07CB-4A14-985E-92919EFD5AB7}" type="presParOf" srcId="{FD3F70A4-B83D-49C2-AC20-63AE7D4DE140}" destId="{9611B0DF-0B66-4F70-A16A-3FFC184F6C66}" srcOrd="4" destOrd="0" presId="urn:microsoft.com/office/officeart/2008/layout/VerticalCurvedList"/>
    <dgm:cxn modelId="{ED5157D4-5BEE-4518-9A81-8EBFCAAA716B}" type="presParOf" srcId="{9611B0DF-0B66-4F70-A16A-3FFC184F6C66}" destId="{AB6C4C91-6127-49D3-852B-61A816138117}" srcOrd="0" destOrd="0" presId="urn:microsoft.com/office/officeart/2008/layout/VerticalCurvedList"/>
    <dgm:cxn modelId="{A7F11523-E2F6-4A56-AE74-29C9A7B26DC2}" type="presParOf" srcId="{FD3F70A4-B83D-49C2-AC20-63AE7D4DE140}" destId="{F084B87F-E559-4381-8CAC-0C12C9DF9916}" srcOrd="5" destOrd="0" presId="urn:microsoft.com/office/officeart/2008/layout/VerticalCurvedList"/>
    <dgm:cxn modelId="{343405C4-98F6-4309-BDF2-78D2E984801A}" type="presParOf" srcId="{FD3F70A4-B83D-49C2-AC20-63AE7D4DE140}" destId="{09E2C4DE-832B-4DF2-A75E-BD274DBD6636}" srcOrd="6" destOrd="0" presId="urn:microsoft.com/office/officeart/2008/layout/VerticalCurvedList"/>
    <dgm:cxn modelId="{B3CE8707-7651-4C39-8B83-B3663E053CFF}" type="presParOf" srcId="{09E2C4DE-832B-4DF2-A75E-BD274DBD6636}" destId="{5E89C0B2-9966-450E-93EA-BDF91781F3CF}" srcOrd="0" destOrd="0" presId="urn:microsoft.com/office/officeart/2008/layout/VerticalCurvedList"/>
    <dgm:cxn modelId="{4A76D3D4-5B2A-4099-A73C-275DDEFDCBD7}" type="presParOf" srcId="{FD3F70A4-B83D-49C2-AC20-63AE7D4DE140}" destId="{D96A90F8-8369-4B2F-9A2A-ED4CF263240D}" srcOrd="7" destOrd="0" presId="urn:microsoft.com/office/officeart/2008/layout/VerticalCurvedList"/>
    <dgm:cxn modelId="{016616E1-B93F-480E-8DF0-C6B1D6B47A50}" type="presParOf" srcId="{FD3F70A4-B83D-49C2-AC20-63AE7D4DE140}" destId="{A5AF8BE3-BA0E-42F6-A0E5-325099C8AA5A}" srcOrd="8" destOrd="0" presId="urn:microsoft.com/office/officeart/2008/layout/VerticalCurvedList"/>
    <dgm:cxn modelId="{10FEF6C0-3312-439F-8387-1B5B1F0EEE87}" type="presParOf" srcId="{A5AF8BE3-BA0E-42F6-A0E5-325099C8AA5A}" destId="{631A3B1B-0C3C-4356-8712-A41CDAF173B1}" srcOrd="0" destOrd="0" presId="urn:microsoft.com/office/officeart/2008/layout/VerticalCurvedList"/>
    <dgm:cxn modelId="{3F0C800B-0025-4729-8FDA-D1CCC31BCA11}" type="presParOf" srcId="{FD3F70A4-B83D-49C2-AC20-63AE7D4DE140}" destId="{1A900986-5292-447D-ABD1-8CE7E1F97A12}" srcOrd="9" destOrd="0" presId="urn:microsoft.com/office/officeart/2008/layout/VerticalCurvedList"/>
    <dgm:cxn modelId="{54209043-7C24-40E4-9407-441B845C7C1B}" type="presParOf" srcId="{FD3F70A4-B83D-49C2-AC20-63AE7D4DE140}" destId="{14D706F6-F83F-4718-AE2A-1A477281BC11}" srcOrd="10" destOrd="0" presId="urn:microsoft.com/office/officeart/2008/layout/VerticalCurvedList"/>
    <dgm:cxn modelId="{6A5656D2-4785-4BBB-9C5D-CBEEFC74033F}" type="presParOf" srcId="{14D706F6-F83F-4718-AE2A-1A477281BC11}" destId="{30E54328-4329-4A30-AD3D-76C3494C2AE7}" srcOrd="0" destOrd="0" presId="urn:microsoft.com/office/officeart/2008/layout/VerticalCurvedList"/>
    <dgm:cxn modelId="{A063BC13-F690-42B1-AB0B-5CB163A53030}" type="presParOf" srcId="{FD3F70A4-B83D-49C2-AC20-63AE7D4DE140}" destId="{827F5313-FB6A-4BF7-83FF-51DB28AEAA22}" srcOrd="11" destOrd="0" presId="urn:microsoft.com/office/officeart/2008/layout/VerticalCurvedList"/>
    <dgm:cxn modelId="{DDF15F8A-B9CA-4505-B2E8-16750B3B24F3}" type="presParOf" srcId="{FD3F70A4-B83D-49C2-AC20-63AE7D4DE140}" destId="{C9EC4C8F-DF6B-4C8E-BAD3-BD5BB0461051}" srcOrd="12" destOrd="0" presId="urn:microsoft.com/office/officeart/2008/layout/VerticalCurvedList"/>
    <dgm:cxn modelId="{9A9049D3-94CE-4209-804E-801A24706F26}" type="presParOf" srcId="{C9EC4C8F-DF6B-4C8E-BAD3-BD5BB0461051}" destId="{CD1DC38B-1D52-4AFC-A3A8-02034A2DF691}" srcOrd="0" destOrd="0" presId="urn:microsoft.com/office/officeart/2008/layout/VerticalCurvedList"/>
    <dgm:cxn modelId="{7B502D2F-27D2-4E4D-AA79-CA52F0E56D6B}" type="presParOf" srcId="{FD3F70A4-B83D-49C2-AC20-63AE7D4DE140}" destId="{E906CC9D-1E3D-4087-B719-AD2FD3FB1B39}" srcOrd="13" destOrd="0" presId="urn:microsoft.com/office/officeart/2008/layout/VerticalCurvedList"/>
    <dgm:cxn modelId="{2B0C6F32-A205-4490-870B-5E98EA7C3001}" type="presParOf" srcId="{FD3F70A4-B83D-49C2-AC20-63AE7D4DE140}" destId="{106F7F88-C72D-4D43-B4C3-FC388809C386}" srcOrd="14" destOrd="0" presId="urn:microsoft.com/office/officeart/2008/layout/VerticalCurvedList"/>
    <dgm:cxn modelId="{6DE76BA2-0689-45BB-9F44-B82CD85332CE}" type="presParOf" srcId="{106F7F88-C72D-4D43-B4C3-FC388809C386}" destId="{934495A0-BE07-46FC-9CCA-5A73C9AFBA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3D4F4D-E55F-4CD5-BA03-807D5F06413B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tr-TR"/>
        </a:p>
      </dgm:t>
    </dgm:pt>
    <dgm:pt modelId="{E1AB7E5A-EBA4-4279-A1F5-562D3A5296B3}">
      <dgm:prSet phldrT="[Metin]" custT="1"/>
      <dgm:spPr/>
      <dgm:t>
        <a:bodyPr/>
        <a:lstStyle/>
        <a:p>
          <a:r>
            <a:rPr lang="tr-TR" sz="2000" dirty="0" smtClean="0"/>
            <a:t>Ağzı açık yüz ifadesi </a:t>
          </a:r>
          <a:endParaRPr lang="tr-TR" sz="2000" dirty="0"/>
        </a:p>
      </dgm:t>
    </dgm:pt>
    <dgm:pt modelId="{8FA7E063-A4CA-42C0-8CB0-7269D4F03E99}" type="parTrans" cxnId="{67A3E2FE-B87A-4A13-AC31-B2D2919D04BC}">
      <dgm:prSet/>
      <dgm:spPr/>
      <dgm:t>
        <a:bodyPr/>
        <a:lstStyle/>
        <a:p>
          <a:endParaRPr lang="tr-TR"/>
        </a:p>
      </dgm:t>
    </dgm:pt>
    <dgm:pt modelId="{571A51D0-1739-4AD5-BED8-6128E6D071FB}" type="sibTrans" cxnId="{67A3E2FE-B87A-4A13-AC31-B2D2919D04BC}">
      <dgm:prSet/>
      <dgm:spPr/>
      <dgm:t>
        <a:bodyPr/>
        <a:lstStyle/>
        <a:p>
          <a:endParaRPr lang="tr-TR"/>
        </a:p>
      </dgm:t>
    </dgm:pt>
    <dgm:pt modelId="{2B084081-E5DE-40EC-9DC8-797D0BD6378A}">
      <dgm:prSet phldrT="[Metin]" custT="1"/>
      <dgm:spPr/>
      <dgm:t>
        <a:bodyPr/>
        <a:lstStyle/>
        <a:p>
          <a:r>
            <a:rPr lang="tr-TR" sz="2000" dirty="0" smtClean="0"/>
            <a:t>Nazal konuşma</a:t>
          </a:r>
          <a:endParaRPr lang="tr-TR" sz="2000" dirty="0"/>
        </a:p>
      </dgm:t>
    </dgm:pt>
    <dgm:pt modelId="{CAD05EEF-609D-40CD-AB6A-415DEEA85D0B}" type="parTrans" cxnId="{F4B30A37-8CCC-4B9C-91F8-C67B2A479FD7}">
      <dgm:prSet/>
      <dgm:spPr/>
      <dgm:t>
        <a:bodyPr/>
        <a:lstStyle/>
        <a:p>
          <a:endParaRPr lang="tr-TR"/>
        </a:p>
      </dgm:t>
    </dgm:pt>
    <dgm:pt modelId="{D5252B07-483A-461A-9266-A5256808998A}" type="sibTrans" cxnId="{F4B30A37-8CCC-4B9C-91F8-C67B2A479FD7}">
      <dgm:prSet/>
      <dgm:spPr/>
      <dgm:t>
        <a:bodyPr/>
        <a:lstStyle/>
        <a:p>
          <a:endParaRPr lang="tr-TR"/>
        </a:p>
      </dgm:t>
    </dgm:pt>
    <dgm:pt modelId="{05005BE8-7948-4D17-9BEF-1F4A49B5A995}">
      <dgm:prSet phldrT="[Metin]" custT="1"/>
      <dgm:spPr/>
      <dgm:t>
        <a:bodyPr/>
        <a:lstStyle/>
        <a:p>
          <a:r>
            <a:rPr lang="tr-TR" sz="2000" dirty="0" smtClean="0"/>
            <a:t>Uyku bozuklukları </a:t>
          </a:r>
          <a:endParaRPr lang="tr-TR" sz="2000" dirty="0"/>
        </a:p>
      </dgm:t>
    </dgm:pt>
    <dgm:pt modelId="{0CEE4EB7-1ED3-4CF9-BECE-675BAD40DCA6}" type="parTrans" cxnId="{785B451C-659A-4B9C-9200-60834FFC13E4}">
      <dgm:prSet/>
      <dgm:spPr/>
      <dgm:t>
        <a:bodyPr/>
        <a:lstStyle/>
        <a:p>
          <a:endParaRPr lang="tr-TR"/>
        </a:p>
      </dgm:t>
    </dgm:pt>
    <dgm:pt modelId="{7BDEC9F5-1459-44FF-A367-ED91812D466A}" type="sibTrans" cxnId="{785B451C-659A-4B9C-9200-60834FFC13E4}">
      <dgm:prSet/>
      <dgm:spPr/>
      <dgm:t>
        <a:bodyPr/>
        <a:lstStyle/>
        <a:p>
          <a:endParaRPr lang="tr-TR"/>
        </a:p>
      </dgm:t>
    </dgm:pt>
    <dgm:pt modelId="{E687AB1E-2A82-438D-9EF7-C2228EB93692}">
      <dgm:prSet phldrT="[Metin]" custT="1"/>
      <dgm:spPr/>
      <dgm:t>
        <a:bodyPr/>
        <a:lstStyle/>
        <a:p>
          <a:r>
            <a:rPr lang="tr-TR" sz="2000" dirty="0" smtClean="0"/>
            <a:t>İştah azalması </a:t>
          </a:r>
          <a:endParaRPr lang="tr-TR" sz="2000" dirty="0"/>
        </a:p>
      </dgm:t>
    </dgm:pt>
    <dgm:pt modelId="{B054FA29-6A15-45F6-8A82-ED7BCD665403}" type="parTrans" cxnId="{118D702D-5B48-4EB3-8E02-C4DA9C3CBA2B}">
      <dgm:prSet/>
      <dgm:spPr/>
      <dgm:t>
        <a:bodyPr/>
        <a:lstStyle/>
        <a:p>
          <a:endParaRPr lang="tr-TR"/>
        </a:p>
      </dgm:t>
    </dgm:pt>
    <dgm:pt modelId="{DBBD3860-ECA8-4B7E-9F2D-EE6C3687CEFA}" type="sibTrans" cxnId="{118D702D-5B48-4EB3-8E02-C4DA9C3CBA2B}">
      <dgm:prSet/>
      <dgm:spPr/>
      <dgm:t>
        <a:bodyPr/>
        <a:lstStyle/>
        <a:p>
          <a:endParaRPr lang="tr-TR"/>
        </a:p>
      </dgm:t>
    </dgm:pt>
    <dgm:pt modelId="{DB9227F3-389E-4BAD-AA40-AA6C4F7618DA}">
      <dgm:prSet phldrT="[Metin]" custT="1"/>
      <dgm:spPr/>
      <dgm:t>
        <a:bodyPr/>
        <a:lstStyle/>
        <a:p>
          <a:r>
            <a:rPr lang="tr-TR" sz="1800" dirty="0" smtClean="0"/>
            <a:t>Nazal mukoza nemli, genişlemiş, soluk, kıvrımlı, </a:t>
          </a:r>
          <a:r>
            <a:rPr lang="tr-TR" sz="1800" dirty="0" err="1" smtClean="0"/>
            <a:t>seröz</a:t>
          </a:r>
          <a:r>
            <a:rPr lang="tr-TR" sz="1800" dirty="0" smtClean="0"/>
            <a:t> akıntılı</a:t>
          </a:r>
        </a:p>
      </dgm:t>
    </dgm:pt>
    <dgm:pt modelId="{DE943137-87D6-4210-A2EE-29B40F925362}" type="parTrans" cxnId="{668CF9BD-77BD-4997-9D08-2D64E237EA7A}">
      <dgm:prSet/>
      <dgm:spPr/>
      <dgm:t>
        <a:bodyPr/>
        <a:lstStyle/>
        <a:p>
          <a:endParaRPr lang="tr-TR"/>
        </a:p>
      </dgm:t>
    </dgm:pt>
    <dgm:pt modelId="{F48CFA98-FDD5-4436-937D-D3C147A8DF28}" type="sibTrans" cxnId="{668CF9BD-77BD-4997-9D08-2D64E237EA7A}">
      <dgm:prSet/>
      <dgm:spPr/>
      <dgm:t>
        <a:bodyPr/>
        <a:lstStyle/>
        <a:p>
          <a:endParaRPr lang="tr-TR"/>
        </a:p>
      </dgm:t>
    </dgm:pt>
    <dgm:pt modelId="{437A3F1A-7B44-4301-957F-FA5E765831D2}">
      <dgm:prSet custT="1"/>
      <dgm:spPr/>
      <dgm:t>
        <a:bodyPr/>
        <a:lstStyle/>
        <a:p>
          <a:r>
            <a:rPr lang="tr-TR" sz="2000" dirty="0" err="1" smtClean="0"/>
            <a:t>Frontal</a:t>
          </a:r>
          <a:r>
            <a:rPr lang="tr-TR" sz="2000" dirty="0" smtClean="0"/>
            <a:t> baş ağrısı</a:t>
          </a:r>
        </a:p>
      </dgm:t>
    </dgm:pt>
    <dgm:pt modelId="{35CC0127-5D06-4AB3-B8CB-82650286DBB6}" type="parTrans" cxnId="{2B574E66-2EE7-4B4A-9E0E-A2B868F94BDF}">
      <dgm:prSet/>
      <dgm:spPr/>
      <dgm:t>
        <a:bodyPr/>
        <a:lstStyle/>
        <a:p>
          <a:endParaRPr lang="tr-TR"/>
        </a:p>
      </dgm:t>
    </dgm:pt>
    <dgm:pt modelId="{7313534A-2552-4387-84DD-7547DD93DCA3}" type="sibTrans" cxnId="{2B574E66-2EE7-4B4A-9E0E-A2B868F94BDF}">
      <dgm:prSet/>
      <dgm:spPr/>
      <dgm:t>
        <a:bodyPr/>
        <a:lstStyle/>
        <a:p>
          <a:endParaRPr lang="tr-TR"/>
        </a:p>
      </dgm:t>
    </dgm:pt>
    <dgm:pt modelId="{AEBCDFB9-16A1-4FFC-ABFF-45B667740D66}" type="pres">
      <dgm:prSet presAssocID="{5D3D4F4D-E55F-4CD5-BA03-807D5F06413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2FCE6BA7-04DB-4A63-9222-20C79646262D}" type="pres">
      <dgm:prSet presAssocID="{5D3D4F4D-E55F-4CD5-BA03-807D5F06413B}" presName="Name1" presStyleCnt="0"/>
      <dgm:spPr/>
    </dgm:pt>
    <dgm:pt modelId="{7191EACD-C3F4-4624-9874-CAD4136DF6E8}" type="pres">
      <dgm:prSet presAssocID="{5D3D4F4D-E55F-4CD5-BA03-807D5F06413B}" presName="cycle" presStyleCnt="0"/>
      <dgm:spPr/>
    </dgm:pt>
    <dgm:pt modelId="{83DB70B9-5B21-45AA-B4C5-E37F9EDF8DFA}" type="pres">
      <dgm:prSet presAssocID="{5D3D4F4D-E55F-4CD5-BA03-807D5F06413B}" presName="srcNode" presStyleLbl="node1" presStyleIdx="0" presStyleCnt="6"/>
      <dgm:spPr/>
    </dgm:pt>
    <dgm:pt modelId="{45CC35B9-99CA-4BB4-A42D-06ACE5C4BF79}" type="pres">
      <dgm:prSet presAssocID="{5D3D4F4D-E55F-4CD5-BA03-807D5F06413B}" presName="conn" presStyleLbl="parChTrans1D2" presStyleIdx="0" presStyleCnt="1"/>
      <dgm:spPr/>
      <dgm:t>
        <a:bodyPr/>
        <a:lstStyle/>
        <a:p>
          <a:endParaRPr lang="tr-TR"/>
        </a:p>
      </dgm:t>
    </dgm:pt>
    <dgm:pt modelId="{28F2C5AB-F1A3-46B2-9519-918CA6DB4DBE}" type="pres">
      <dgm:prSet presAssocID="{5D3D4F4D-E55F-4CD5-BA03-807D5F06413B}" presName="extraNode" presStyleLbl="node1" presStyleIdx="0" presStyleCnt="6"/>
      <dgm:spPr/>
    </dgm:pt>
    <dgm:pt modelId="{BE568517-1048-4C6B-821C-A67192DE2F7C}" type="pres">
      <dgm:prSet presAssocID="{5D3D4F4D-E55F-4CD5-BA03-807D5F06413B}" presName="dstNode" presStyleLbl="node1" presStyleIdx="0" presStyleCnt="6"/>
      <dgm:spPr/>
    </dgm:pt>
    <dgm:pt modelId="{C2320AC7-F498-4A18-93CA-5E0607937682}" type="pres">
      <dgm:prSet presAssocID="{E1AB7E5A-EBA4-4279-A1F5-562D3A5296B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1FFE07-C99E-4D3F-BF78-D6D4E002D59C}" type="pres">
      <dgm:prSet presAssocID="{E1AB7E5A-EBA4-4279-A1F5-562D3A5296B3}" presName="accent_1" presStyleCnt="0"/>
      <dgm:spPr/>
    </dgm:pt>
    <dgm:pt modelId="{57A540A0-4405-436C-9D1D-F071E36B9BAE}" type="pres">
      <dgm:prSet presAssocID="{E1AB7E5A-EBA4-4279-A1F5-562D3A5296B3}" presName="accentRepeatNode" presStyleLbl="solidFgAcc1" presStyleIdx="0" presStyleCnt="6"/>
      <dgm:spPr/>
    </dgm:pt>
    <dgm:pt modelId="{8A95827B-0FCB-4F83-A4B6-6F5F20CFA73D}" type="pres">
      <dgm:prSet presAssocID="{2B084081-E5DE-40EC-9DC8-797D0BD6378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50DD750-8D22-4D8E-9AE2-4F85DFF64BD5}" type="pres">
      <dgm:prSet presAssocID="{2B084081-E5DE-40EC-9DC8-797D0BD6378A}" presName="accent_2" presStyleCnt="0"/>
      <dgm:spPr/>
    </dgm:pt>
    <dgm:pt modelId="{262C4F33-27C6-4AAA-92CE-88958E018D87}" type="pres">
      <dgm:prSet presAssocID="{2B084081-E5DE-40EC-9DC8-797D0BD6378A}" presName="accentRepeatNode" presStyleLbl="solidFgAcc1" presStyleIdx="1" presStyleCnt="6"/>
      <dgm:spPr/>
    </dgm:pt>
    <dgm:pt modelId="{C83EB3B3-EC32-499F-AF11-F1815E3B0671}" type="pres">
      <dgm:prSet presAssocID="{05005BE8-7948-4D17-9BEF-1F4A49B5A995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86C30B-7D0B-4955-A319-FD4EAD0662C6}" type="pres">
      <dgm:prSet presAssocID="{05005BE8-7948-4D17-9BEF-1F4A49B5A995}" presName="accent_3" presStyleCnt="0"/>
      <dgm:spPr/>
    </dgm:pt>
    <dgm:pt modelId="{46699CDB-E903-4EA7-9E51-380E0936A235}" type="pres">
      <dgm:prSet presAssocID="{05005BE8-7948-4D17-9BEF-1F4A49B5A995}" presName="accentRepeatNode" presStyleLbl="solidFgAcc1" presStyleIdx="2" presStyleCnt="6"/>
      <dgm:spPr/>
    </dgm:pt>
    <dgm:pt modelId="{8BE0B297-E5D0-462F-A108-A12A65CAB45E}" type="pres">
      <dgm:prSet presAssocID="{E687AB1E-2A82-438D-9EF7-C2228EB93692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BD1FE8-AFB0-40D6-9EDE-2EA39F5A5A35}" type="pres">
      <dgm:prSet presAssocID="{E687AB1E-2A82-438D-9EF7-C2228EB93692}" presName="accent_4" presStyleCnt="0"/>
      <dgm:spPr/>
    </dgm:pt>
    <dgm:pt modelId="{DDB90A91-C36E-41C4-92E5-2B457E63AE0A}" type="pres">
      <dgm:prSet presAssocID="{E687AB1E-2A82-438D-9EF7-C2228EB93692}" presName="accentRepeatNode" presStyleLbl="solidFgAcc1" presStyleIdx="3" presStyleCnt="6"/>
      <dgm:spPr/>
    </dgm:pt>
    <dgm:pt modelId="{896ABEDE-361C-407F-B94E-C9DF80AA305F}" type="pres">
      <dgm:prSet presAssocID="{DB9227F3-389E-4BAD-AA40-AA6C4F7618DA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C8C8E52-ED99-43FD-ACC6-E10C02D40182}" type="pres">
      <dgm:prSet presAssocID="{DB9227F3-389E-4BAD-AA40-AA6C4F7618DA}" presName="accent_5" presStyleCnt="0"/>
      <dgm:spPr/>
    </dgm:pt>
    <dgm:pt modelId="{3206F6DA-7702-4F1A-A066-D765602BDB5F}" type="pres">
      <dgm:prSet presAssocID="{DB9227F3-389E-4BAD-AA40-AA6C4F7618DA}" presName="accentRepeatNode" presStyleLbl="solidFgAcc1" presStyleIdx="4" presStyleCnt="6"/>
      <dgm:spPr/>
    </dgm:pt>
    <dgm:pt modelId="{D738365A-E950-411C-AEB1-9064F4D7A2CA}" type="pres">
      <dgm:prSet presAssocID="{437A3F1A-7B44-4301-957F-FA5E765831D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F0B45CC-1977-4037-8A8F-CA8E296C1544}" type="pres">
      <dgm:prSet presAssocID="{437A3F1A-7B44-4301-957F-FA5E765831D2}" presName="accent_6" presStyleCnt="0"/>
      <dgm:spPr/>
    </dgm:pt>
    <dgm:pt modelId="{6D93D5A7-CF37-479C-B690-EE399EBF9E2A}" type="pres">
      <dgm:prSet presAssocID="{437A3F1A-7B44-4301-957F-FA5E765831D2}" presName="accentRepeatNode" presStyleLbl="solidFgAcc1" presStyleIdx="5" presStyleCnt="6"/>
      <dgm:spPr/>
    </dgm:pt>
  </dgm:ptLst>
  <dgm:cxnLst>
    <dgm:cxn modelId="{F4B30A37-8CCC-4B9C-91F8-C67B2A479FD7}" srcId="{5D3D4F4D-E55F-4CD5-BA03-807D5F06413B}" destId="{2B084081-E5DE-40EC-9DC8-797D0BD6378A}" srcOrd="1" destOrd="0" parTransId="{CAD05EEF-609D-40CD-AB6A-415DEEA85D0B}" sibTransId="{D5252B07-483A-461A-9266-A5256808998A}"/>
    <dgm:cxn modelId="{67A3E2FE-B87A-4A13-AC31-B2D2919D04BC}" srcId="{5D3D4F4D-E55F-4CD5-BA03-807D5F06413B}" destId="{E1AB7E5A-EBA4-4279-A1F5-562D3A5296B3}" srcOrd="0" destOrd="0" parTransId="{8FA7E063-A4CA-42C0-8CB0-7269D4F03E99}" sibTransId="{571A51D0-1739-4AD5-BED8-6128E6D071FB}"/>
    <dgm:cxn modelId="{660362C9-D217-4CAC-8DCE-DFB925BD54F8}" type="presOf" srcId="{571A51D0-1739-4AD5-BED8-6128E6D071FB}" destId="{45CC35B9-99CA-4BB4-A42D-06ACE5C4BF79}" srcOrd="0" destOrd="0" presId="urn:microsoft.com/office/officeart/2008/layout/VerticalCurvedList"/>
    <dgm:cxn modelId="{EA174B3C-D197-4857-B1A6-91DB0CC19800}" type="presOf" srcId="{2B084081-E5DE-40EC-9DC8-797D0BD6378A}" destId="{8A95827B-0FCB-4F83-A4B6-6F5F20CFA73D}" srcOrd="0" destOrd="0" presId="urn:microsoft.com/office/officeart/2008/layout/VerticalCurvedList"/>
    <dgm:cxn modelId="{BD602A75-A8C2-4004-9DEF-D4A349934AC1}" type="presOf" srcId="{5D3D4F4D-E55F-4CD5-BA03-807D5F06413B}" destId="{AEBCDFB9-16A1-4FFC-ABFF-45B667740D66}" srcOrd="0" destOrd="0" presId="urn:microsoft.com/office/officeart/2008/layout/VerticalCurvedList"/>
    <dgm:cxn modelId="{5FB3E50A-F6C9-4747-89C7-E22DB889C771}" type="presOf" srcId="{DB9227F3-389E-4BAD-AA40-AA6C4F7618DA}" destId="{896ABEDE-361C-407F-B94E-C9DF80AA305F}" srcOrd="0" destOrd="0" presId="urn:microsoft.com/office/officeart/2008/layout/VerticalCurvedList"/>
    <dgm:cxn modelId="{785B451C-659A-4B9C-9200-60834FFC13E4}" srcId="{5D3D4F4D-E55F-4CD5-BA03-807D5F06413B}" destId="{05005BE8-7948-4D17-9BEF-1F4A49B5A995}" srcOrd="2" destOrd="0" parTransId="{0CEE4EB7-1ED3-4CF9-BECE-675BAD40DCA6}" sibTransId="{7BDEC9F5-1459-44FF-A367-ED91812D466A}"/>
    <dgm:cxn modelId="{DB42CA74-F827-4B90-828E-7E36C33B35B5}" type="presOf" srcId="{437A3F1A-7B44-4301-957F-FA5E765831D2}" destId="{D738365A-E950-411C-AEB1-9064F4D7A2CA}" srcOrd="0" destOrd="0" presId="urn:microsoft.com/office/officeart/2008/layout/VerticalCurvedList"/>
    <dgm:cxn modelId="{8ACC999B-A065-41D7-B28A-CC97AC54E970}" type="presOf" srcId="{05005BE8-7948-4D17-9BEF-1F4A49B5A995}" destId="{C83EB3B3-EC32-499F-AF11-F1815E3B0671}" srcOrd="0" destOrd="0" presId="urn:microsoft.com/office/officeart/2008/layout/VerticalCurvedList"/>
    <dgm:cxn modelId="{118D702D-5B48-4EB3-8E02-C4DA9C3CBA2B}" srcId="{5D3D4F4D-E55F-4CD5-BA03-807D5F06413B}" destId="{E687AB1E-2A82-438D-9EF7-C2228EB93692}" srcOrd="3" destOrd="0" parTransId="{B054FA29-6A15-45F6-8A82-ED7BCD665403}" sibTransId="{DBBD3860-ECA8-4B7E-9F2D-EE6C3687CEFA}"/>
    <dgm:cxn modelId="{A36816EB-023C-487E-AA82-DE0AF63B3C10}" type="presOf" srcId="{E687AB1E-2A82-438D-9EF7-C2228EB93692}" destId="{8BE0B297-E5D0-462F-A108-A12A65CAB45E}" srcOrd="0" destOrd="0" presId="urn:microsoft.com/office/officeart/2008/layout/VerticalCurvedList"/>
    <dgm:cxn modelId="{2B574E66-2EE7-4B4A-9E0E-A2B868F94BDF}" srcId="{5D3D4F4D-E55F-4CD5-BA03-807D5F06413B}" destId="{437A3F1A-7B44-4301-957F-FA5E765831D2}" srcOrd="5" destOrd="0" parTransId="{35CC0127-5D06-4AB3-B8CB-82650286DBB6}" sibTransId="{7313534A-2552-4387-84DD-7547DD93DCA3}"/>
    <dgm:cxn modelId="{668CF9BD-77BD-4997-9D08-2D64E237EA7A}" srcId="{5D3D4F4D-E55F-4CD5-BA03-807D5F06413B}" destId="{DB9227F3-389E-4BAD-AA40-AA6C4F7618DA}" srcOrd="4" destOrd="0" parTransId="{DE943137-87D6-4210-A2EE-29B40F925362}" sibTransId="{F48CFA98-FDD5-4436-937D-D3C147A8DF28}"/>
    <dgm:cxn modelId="{E144C066-1885-4119-8297-6810048A2BB9}" type="presOf" srcId="{E1AB7E5A-EBA4-4279-A1F5-562D3A5296B3}" destId="{C2320AC7-F498-4A18-93CA-5E0607937682}" srcOrd="0" destOrd="0" presId="urn:microsoft.com/office/officeart/2008/layout/VerticalCurvedList"/>
    <dgm:cxn modelId="{F8787819-456C-438C-BF2D-5E290167A6E4}" type="presParOf" srcId="{AEBCDFB9-16A1-4FFC-ABFF-45B667740D66}" destId="{2FCE6BA7-04DB-4A63-9222-20C79646262D}" srcOrd="0" destOrd="0" presId="urn:microsoft.com/office/officeart/2008/layout/VerticalCurvedList"/>
    <dgm:cxn modelId="{770A2D89-47A8-4B53-93C0-1255DF851039}" type="presParOf" srcId="{2FCE6BA7-04DB-4A63-9222-20C79646262D}" destId="{7191EACD-C3F4-4624-9874-CAD4136DF6E8}" srcOrd="0" destOrd="0" presId="urn:microsoft.com/office/officeart/2008/layout/VerticalCurvedList"/>
    <dgm:cxn modelId="{A760CC63-9500-447E-A841-8DD7644D25EB}" type="presParOf" srcId="{7191EACD-C3F4-4624-9874-CAD4136DF6E8}" destId="{83DB70B9-5B21-45AA-B4C5-E37F9EDF8DFA}" srcOrd="0" destOrd="0" presId="urn:microsoft.com/office/officeart/2008/layout/VerticalCurvedList"/>
    <dgm:cxn modelId="{F1DACD0C-5E05-49DC-932B-A8BAECF5EE43}" type="presParOf" srcId="{7191EACD-C3F4-4624-9874-CAD4136DF6E8}" destId="{45CC35B9-99CA-4BB4-A42D-06ACE5C4BF79}" srcOrd="1" destOrd="0" presId="urn:microsoft.com/office/officeart/2008/layout/VerticalCurvedList"/>
    <dgm:cxn modelId="{978474CA-9BBD-4099-94B4-AC16E5237C05}" type="presParOf" srcId="{7191EACD-C3F4-4624-9874-CAD4136DF6E8}" destId="{28F2C5AB-F1A3-46B2-9519-918CA6DB4DBE}" srcOrd="2" destOrd="0" presId="urn:microsoft.com/office/officeart/2008/layout/VerticalCurvedList"/>
    <dgm:cxn modelId="{BA298ACD-9A6F-4343-BAC4-929DD62AFE96}" type="presParOf" srcId="{7191EACD-C3F4-4624-9874-CAD4136DF6E8}" destId="{BE568517-1048-4C6B-821C-A67192DE2F7C}" srcOrd="3" destOrd="0" presId="urn:microsoft.com/office/officeart/2008/layout/VerticalCurvedList"/>
    <dgm:cxn modelId="{DC52D01E-7A30-4E18-A479-6A774735B7B5}" type="presParOf" srcId="{2FCE6BA7-04DB-4A63-9222-20C79646262D}" destId="{C2320AC7-F498-4A18-93CA-5E0607937682}" srcOrd="1" destOrd="0" presId="urn:microsoft.com/office/officeart/2008/layout/VerticalCurvedList"/>
    <dgm:cxn modelId="{E03FCCF3-1701-4994-B7FC-B7F0AC82D2A2}" type="presParOf" srcId="{2FCE6BA7-04DB-4A63-9222-20C79646262D}" destId="{F91FFE07-C99E-4D3F-BF78-D6D4E002D59C}" srcOrd="2" destOrd="0" presId="urn:microsoft.com/office/officeart/2008/layout/VerticalCurvedList"/>
    <dgm:cxn modelId="{A29B06CF-0682-4BB5-A41D-CFDDB04095FC}" type="presParOf" srcId="{F91FFE07-C99E-4D3F-BF78-D6D4E002D59C}" destId="{57A540A0-4405-436C-9D1D-F071E36B9BAE}" srcOrd="0" destOrd="0" presId="urn:microsoft.com/office/officeart/2008/layout/VerticalCurvedList"/>
    <dgm:cxn modelId="{F331C796-2227-44B8-B52F-03E494D90527}" type="presParOf" srcId="{2FCE6BA7-04DB-4A63-9222-20C79646262D}" destId="{8A95827B-0FCB-4F83-A4B6-6F5F20CFA73D}" srcOrd="3" destOrd="0" presId="urn:microsoft.com/office/officeart/2008/layout/VerticalCurvedList"/>
    <dgm:cxn modelId="{27ADDDC4-B20B-4268-B416-65A2C5657BB9}" type="presParOf" srcId="{2FCE6BA7-04DB-4A63-9222-20C79646262D}" destId="{950DD750-8D22-4D8E-9AE2-4F85DFF64BD5}" srcOrd="4" destOrd="0" presId="urn:microsoft.com/office/officeart/2008/layout/VerticalCurvedList"/>
    <dgm:cxn modelId="{8E8F964C-5AEC-40F5-B475-CC076E448066}" type="presParOf" srcId="{950DD750-8D22-4D8E-9AE2-4F85DFF64BD5}" destId="{262C4F33-27C6-4AAA-92CE-88958E018D87}" srcOrd="0" destOrd="0" presId="urn:microsoft.com/office/officeart/2008/layout/VerticalCurvedList"/>
    <dgm:cxn modelId="{A3F4B54E-1098-4B6F-B0EB-6FC36AB60D0B}" type="presParOf" srcId="{2FCE6BA7-04DB-4A63-9222-20C79646262D}" destId="{C83EB3B3-EC32-499F-AF11-F1815E3B0671}" srcOrd="5" destOrd="0" presId="urn:microsoft.com/office/officeart/2008/layout/VerticalCurvedList"/>
    <dgm:cxn modelId="{67FC72D2-7E24-42AF-87A5-D071F6391A30}" type="presParOf" srcId="{2FCE6BA7-04DB-4A63-9222-20C79646262D}" destId="{F886C30B-7D0B-4955-A319-FD4EAD0662C6}" srcOrd="6" destOrd="0" presId="urn:microsoft.com/office/officeart/2008/layout/VerticalCurvedList"/>
    <dgm:cxn modelId="{3A717E20-2248-4B66-8E76-BA168CB123E4}" type="presParOf" srcId="{F886C30B-7D0B-4955-A319-FD4EAD0662C6}" destId="{46699CDB-E903-4EA7-9E51-380E0936A235}" srcOrd="0" destOrd="0" presId="urn:microsoft.com/office/officeart/2008/layout/VerticalCurvedList"/>
    <dgm:cxn modelId="{F2CFF0D4-5AAC-435B-9845-06BC0A3F9917}" type="presParOf" srcId="{2FCE6BA7-04DB-4A63-9222-20C79646262D}" destId="{8BE0B297-E5D0-462F-A108-A12A65CAB45E}" srcOrd="7" destOrd="0" presId="urn:microsoft.com/office/officeart/2008/layout/VerticalCurvedList"/>
    <dgm:cxn modelId="{A45F16D0-7FAF-4B77-BEC1-E55137A211BA}" type="presParOf" srcId="{2FCE6BA7-04DB-4A63-9222-20C79646262D}" destId="{B0BD1FE8-AFB0-40D6-9EDE-2EA39F5A5A35}" srcOrd="8" destOrd="0" presId="urn:microsoft.com/office/officeart/2008/layout/VerticalCurvedList"/>
    <dgm:cxn modelId="{86249AC5-F0D0-4844-9CD5-5F4FE9A86CC4}" type="presParOf" srcId="{B0BD1FE8-AFB0-40D6-9EDE-2EA39F5A5A35}" destId="{DDB90A91-C36E-41C4-92E5-2B457E63AE0A}" srcOrd="0" destOrd="0" presId="urn:microsoft.com/office/officeart/2008/layout/VerticalCurvedList"/>
    <dgm:cxn modelId="{8D508A45-A4BE-48AE-9272-574FCC8F959C}" type="presParOf" srcId="{2FCE6BA7-04DB-4A63-9222-20C79646262D}" destId="{896ABEDE-361C-407F-B94E-C9DF80AA305F}" srcOrd="9" destOrd="0" presId="urn:microsoft.com/office/officeart/2008/layout/VerticalCurvedList"/>
    <dgm:cxn modelId="{0D81164F-399E-4BB9-969E-189D70ECE6D3}" type="presParOf" srcId="{2FCE6BA7-04DB-4A63-9222-20C79646262D}" destId="{3C8C8E52-ED99-43FD-ACC6-E10C02D40182}" srcOrd="10" destOrd="0" presId="urn:microsoft.com/office/officeart/2008/layout/VerticalCurvedList"/>
    <dgm:cxn modelId="{A4E3B0DA-16E3-4AAF-8D57-6A69CE8AE75D}" type="presParOf" srcId="{3C8C8E52-ED99-43FD-ACC6-E10C02D40182}" destId="{3206F6DA-7702-4F1A-A066-D765602BDB5F}" srcOrd="0" destOrd="0" presId="urn:microsoft.com/office/officeart/2008/layout/VerticalCurvedList"/>
    <dgm:cxn modelId="{51C1DAD9-1A79-4240-B2DA-87C785F9544B}" type="presParOf" srcId="{2FCE6BA7-04DB-4A63-9222-20C79646262D}" destId="{D738365A-E950-411C-AEB1-9064F4D7A2CA}" srcOrd="11" destOrd="0" presId="urn:microsoft.com/office/officeart/2008/layout/VerticalCurvedList"/>
    <dgm:cxn modelId="{7479C4F7-600F-4B98-BA54-54E537568AAF}" type="presParOf" srcId="{2FCE6BA7-04DB-4A63-9222-20C79646262D}" destId="{3F0B45CC-1977-4037-8A8F-CA8E296C1544}" srcOrd="12" destOrd="0" presId="urn:microsoft.com/office/officeart/2008/layout/VerticalCurvedList"/>
    <dgm:cxn modelId="{050A58A4-F73F-4014-87F9-A15B94143548}" type="presParOf" srcId="{3F0B45CC-1977-4037-8A8F-CA8E296C1544}" destId="{6D93D5A7-CF37-479C-B690-EE399EBF9E2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AAB368-72D1-4A25-9F1C-8A44AA98A447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tr-TR"/>
        </a:p>
      </dgm:t>
    </dgm:pt>
    <dgm:pt modelId="{E8A1E245-4DF3-4FF3-B103-7FC033C74CAE}">
      <dgm:prSet phldrT="[Metin]" custT="1"/>
      <dgm:spPr/>
      <dgm:t>
        <a:bodyPr/>
        <a:lstStyle/>
        <a:p>
          <a:r>
            <a:rPr lang="tr-TR" sz="2000" dirty="0" smtClean="0"/>
            <a:t>Adrenalinin hemen verilmemesi </a:t>
          </a:r>
          <a:endParaRPr lang="tr-TR" sz="2000" dirty="0"/>
        </a:p>
      </dgm:t>
    </dgm:pt>
    <dgm:pt modelId="{69C1E052-E0B2-47B7-9DE4-9B1F1DA9B95B}" type="parTrans" cxnId="{1F05EA34-E06F-4CAA-9328-DEF982F8C7E5}">
      <dgm:prSet/>
      <dgm:spPr/>
      <dgm:t>
        <a:bodyPr/>
        <a:lstStyle/>
        <a:p>
          <a:endParaRPr lang="tr-TR"/>
        </a:p>
      </dgm:t>
    </dgm:pt>
    <dgm:pt modelId="{3D3B7CD6-D832-4579-8F2F-C77C618161A0}" type="sibTrans" cxnId="{1F05EA34-E06F-4CAA-9328-DEF982F8C7E5}">
      <dgm:prSet/>
      <dgm:spPr/>
      <dgm:t>
        <a:bodyPr/>
        <a:lstStyle/>
        <a:p>
          <a:endParaRPr lang="tr-TR"/>
        </a:p>
      </dgm:t>
    </dgm:pt>
    <dgm:pt modelId="{8D5723FF-BAFD-404C-8C3B-673B4C4567E7}">
      <dgm:prSet phldrT="[Metin]" custT="1"/>
      <dgm:spPr/>
      <dgm:t>
        <a:bodyPr/>
        <a:lstStyle/>
        <a:p>
          <a:r>
            <a:rPr lang="tr-TR" sz="2000" dirty="0" smtClean="0"/>
            <a:t>Adrenalinin uygun yerden (uyluğun ön-yan tarafından) ve im verilmemesi</a:t>
          </a:r>
          <a:endParaRPr lang="tr-TR" sz="2000" dirty="0"/>
        </a:p>
      </dgm:t>
    </dgm:pt>
    <dgm:pt modelId="{50EC7D20-182D-42E5-98C0-6B048959E77C}" type="parTrans" cxnId="{D25E2D8F-EE72-41A6-BE10-E1CFBA622834}">
      <dgm:prSet/>
      <dgm:spPr/>
      <dgm:t>
        <a:bodyPr/>
        <a:lstStyle/>
        <a:p>
          <a:endParaRPr lang="tr-TR"/>
        </a:p>
      </dgm:t>
    </dgm:pt>
    <dgm:pt modelId="{81BF4BAA-1257-4C55-93C8-32D29DA19D47}" type="sibTrans" cxnId="{D25E2D8F-EE72-41A6-BE10-E1CFBA622834}">
      <dgm:prSet/>
      <dgm:spPr/>
      <dgm:t>
        <a:bodyPr/>
        <a:lstStyle/>
        <a:p>
          <a:endParaRPr lang="tr-TR"/>
        </a:p>
      </dgm:t>
    </dgm:pt>
    <dgm:pt modelId="{8FC9EFAC-5341-4B74-9FB8-441A6E731BB5}">
      <dgm:prSet custT="1"/>
      <dgm:spPr/>
      <dgm:t>
        <a:bodyPr/>
        <a:lstStyle/>
        <a:p>
          <a:r>
            <a:rPr lang="tr-TR" sz="2000" dirty="0" smtClean="0"/>
            <a:t>İlk ilaç olarak adrenalin yerine </a:t>
          </a:r>
          <a:r>
            <a:rPr lang="tr-TR" sz="2000" dirty="0" err="1" smtClean="0"/>
            <a:t>antihistamin</a:t>
          </a:r>
          <a:r>
            <a:rPr lang="tr-TR" sz="2000" dirty="0" smtClean="0"/>
            <a:t> ve </a:t>
          </a:r>
          <a:r>
            <a:rPr lang="tr-TR" sz="2000" dirty="0" err="1" smtClean="0"/>
            <a:t>kortikosteroid</a:t>
          </a:r>
          <a:r>
            <a:rPr lang="tr-TR" sz="2000" dirty="0" smtClean="0"/>
            <a:t> verilmesi </a:t>
          </a:r>
        </a:p>
      </dgm:t>
    </dgm:pt>
    <dgm:pt modelId="{3B16E5EA-FC99-4A18-8A6A-3FEBA329CB20}" type="parTrans" cxnId="{6579682A-6855-4804-A1C8-5ADD195EBE07}">
      <dgm:prSet/>
      <dgm:spPr/>
      <dgm:t>
        <a:bodyPr/>
        <a:lstStyle/>
        <a:p>
          <a:endParaRPr lang="tr-TR"/>
        </a:p>
      </dgm:t>
    </dgm:pt>
    <dgm:pt modelId="{CC610B0C-43B3-403F-BF48-12923A441445}" type="sibTrans" cxnId="{6579682A-6855-4804-A1C8-5ADD195EBE07}">
      <dgm:prSet/>
      <dgm:spPr/>
      <dgm:t>
        <a:bodyPr/>
        <a:lstStyle/>
        <a:p>
          <a:endParaRPr lang="tr-TR"/>
        </a:p>
      </dgm:t>
    </dgm:pt>
    <dgm:pt modelId="{7EFE8561-08E5-4197-B4CF-772B350B15EB}">
      <dgm:prSet custT="1"/>
      <dgm:spPr/>
      <dgm:t>
        <a:bodyPr/>
        <a:lstStyle/>
        <a:p>
          <a:r>
            <a:rPr lang="tr-TR" sz="2000" dirty="0" smtClean="0"/>
            <a:t>Hastanın kısa sürede oturtulması veya ayağa kaldırılması/yürütülmesi </a:t>
          </a:r>
        </a:p>
      </dgm:t>
    </dgm:pt>
    <dgm:pt modelId="{9710BF66-75D5-429B-A721-6673838FBAC0}" type="parTrans" cxnId="{F93935BB-D92B-4A43-8494-461FC887A2FD}">
      <dgm:prSet/>
      <dgm:spPr/>
      <dgm:t>
        <a:bodyPr/>
        <a:lstStyle/>
        <a:p>
          <a:endParaRPr lang="tr-TR"/>
        </a:p>
      </dgm:t>
    </dgm:pt>
    <dgm:pt modelId="{FA533DF8-950C-44AC-9645-8530A0A62099}" type="sibTrans" cxnId="{F93935BB-D92B-4A43-8494-461FC887A2FD}">
      <dgm:prSet/>
      <dgm:spPr/>
      <dgm:t>
        <a:bodyPr/>
        <a:lstStyle/>
        <a:p>
          <a:endParaRPr lang="tr-TR"/>
        </a:p>
      </dgm:t>
    </dgm:pt>
    <dgm:pt modelId="{2C71D80D-35F3-4274-B8CB-992470952005}">
      <dgm:prSet custT="1"/>
      <dgm:spPr/>
      <dgm:t>
        <a:bodyPr/>
        <a:lstStyle/>
        <a:p>
          <a:r>
            <a:rPr lang="tr-TR" sz="2000" dirty="0" smtClean="0"/>
            <a:t>Hastanın en az 6-8 saat gözetim altında tutulmadan taburcu edilmesi </a:t>
          </a:r>
          <a:endParaRPr lang="tr-TR" sz="2000" dirty="0"/>
        </a:p>
      </dgm:t>
    </dgm:pt>
    <dgm:pt modelId="{3493FE9A-44C5-4AB6-A4C2-D43B19AFC8FC}" type="parTrans" cxnId="{E09CF364-5262-4015-BF36-0244DE6C90EE}">
      <dgm:prSet/>
      <dgm:spPr/>
      <dgm:t>
        <a:bodyPr/>
        <a:lstStyle/>
        <a:p>
          <a:endParaRPr lang="tr-TR"/>
        </a:p>
      </dgm:t>
    </dgm:pt>
    <dgm:pt modelId="{F833A337-538A-4B42-8F34-04DBAEA47712}" type="sibTrans" cxnId="{E09CF364-5262-4015-BF36-0244DE6C90EE}">
      <dgm:prSet/>
      <dgm:spPr/>
      <dgm:t>
        <a:bodyPr/>
        <a:lstStyle/>
        <a:p>
          <a:endParaRPr lang="tr-TR"/>
        </a:p>
      </dgm:t>
    </dgm:pt>
    <dgm:pt modelId="{D0333110-B8CE-41FB-876D-4702D9DD2F38}">
      <dgm:prSet custT="1"/>
      <dgm:spPr/>
      <dgm:t>
        <a:bodyPr/>
        <a:lstStyle/>
        <a:p>
          <a:r>
            <a:rPr lang="tr-TR" sz="2000" dirty="0" smtClean="0"/>
            <a:t>Hışıltı olduğunda ilk ilaç olarak adrenalin yerine </a:t>
          </a:r>
          <a:r>
            <a:rPr lang="tr-TR" sz="2000" dirty="0" err="1" smtClean="0"/>
            <a:t>salbutamol</a:t>
          </a:r>
          <a:r>
            <a:rPr lang="tr-TR" sz="2000" dirty="0" smtClean="0"/>
            <a:t> verilmesi</a:t>
          </a:r>
          <a:endParaRPr lang="tr-TR" sz="2000" dirty="0"/>
        </a:p>
      </dgm:t>
    </dgm:pt>
    <dgm:pt modelId="{3E4F42E9-5CB6-4CC6-BEC9-A51C429FD445}" type="parTrans" cxnId="{72D2735D-1AB4-4284-A97C-E5AE2FD9008E}">
      <dgm:prSet/>
      <dgm:spPr/>
      <dgm:t>
        <a:bodyPr/>
        <a:lstStyle/>
        <a:p>
          <a:endParaRPr lang="tr-TR"/>
        </a:p>
      </dgm:t>
    </dgm:pt>
    <dgm:pt modelId="{EB1D8C35-07E7-4CF2-91F7-458BDC1D1767}" type="sibTrans" cxnId="{72D2735D-1AB4-4284-A97C-E5AE2FD9008E}">
      <dgm:prSet/>
      <dgm:spPr/>
      <dgm:t>
        <a:bodyPr/>
        <a:lstStyle/>
        <a:p>
          <a:endParaRPr lang="tr-TR"/>
        </a:p>
      </dgm:t>
    </dgm:pt>
    <dgm:pt modelId="{A9E22208-9D64-45BC-B04B-5EFC5F1247A7}" type="pres">
      <dgm:prSet presAssocID="{E4AAB368-72D1-4A25-9F1C-8A44AA98A44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9E26F801-F78F-4D85-B1C4-00A4AF6BA3DE}" type="pres">
      <dgm:prSet presAssocID="{E4AAB368-72D1-4A25-9F1C-8A44AA98A447}" presName="Name1" presStyleCnt="0"/>
      <dgm:spPr/>
      <dgm:t>
        <a:bodyPr/>
        <a:lstStyle/>
        <a:p>
          <a:endParaRPr lang="tr-TR"/>
        </a:p>
      </dgm:t>
    </dgm:pt>
    <dgm:pt modelId="{D8B4634D-8391-4D34-88C9-2F3DECAE55EA}" type="pres">
      <dgm:prSet presAssocID="{E4AAB368-72D1-4A25-9F1C-8A44AA98A447}" presName="cycle" presStyleCnt="0"/>
      <dgm:spPr/>
      <dgm:t>
        <a:bodyPr/>
        <a:lstStyle/>
        <a:p>
          <a:endParaRPr lang="tr-TR"/>
        </a:p>
      </dgm:t>
    </dgm:pt>
    <dgm:pt modelId="{CEAE5EE3-CE45-4590-B05B-91BDB950DB1F}" type="pres">
      <dgm:prSet presAssocID="{E4AAB368-72D1-4A25-9F1C-8A44AA98A447}" presName="srcNode" presStyleLbl="node1" presStyleIdx="0" presStyleCnt="6"/>
      <dgm:spPr/>
      <dgm:t>
        <a:bodyPr/>
        <a:lstStyle/>
        <a:p>
          <a:endParaRPr lang="tr-TR"/>
        </a:p>
      </dgm:t>
    </dgm:pt>
    <dgm:pt modelId="{08C7BD43-FB48-4802-B746-53252984A699}" type="pres">
      <dgm:prSet presAssocID="{E4AAB368-72D1-4A25-9F1C-8A44AA98A447}" presName="conn" presStyleLbl="parChTrans1D2" presStyleIdx="0" presStyleCnt="1"/>
      <dgm:spPr/>
      <dgm:t>
        <a:bodyPr/>
        <a:lstStyle/>
        <a:p>
          <a:endParaRPr lang="tr-TR"/>
        </a:p>
      </dgm:t>
    </dgm:pt>
    <dgm:pt modelId="{A00DAA9D-35D8-4548-BC5B-EA83A7DA1F39}" type="pres">
      <dgm:prSet presAssocID="{E4AAB368-72D1-4A25-9F1C-8A44AA98A447}" presName="extraNode" presStyleLbl="node1" presStyleIdx="0" presStyleCnt="6"/>
      <dgm:spPr/>
      <dgm:t>
        <a:bodyPr/>
        <a:lstStyle/>
        <a:p>
          <a:endParaRPr lang="tr-TR"/>
        </a:p>
      </dgm:t>
    </dgm:pt>
    <dgm:pt modelId="{E6EDFC03-5BE0-4460-8707-839A026EF6AE}" type="pres">
      <dgm:prSet presAssocID="{E4AAB368-72D1-4A25-9F1C-8A44AA98A447}" presName="dstNode" presStyleLbl="node1" presStyleIdx="0" presStyleCnt="6"/>
      <dgm:spPr/>
      <dgm:t>
        <a:bodyPr/>
        <a:lstStyle/>
        <a:p>
          <a:endParaRPr lang="tr-TR"/>
        </a:p>
      </dgm:t>
    </dgm:pt>
    <dgm:pt modelId="{14A75CC4-BD14-4F45-A971-7D506BF8ECD4}" type="pres">
      <dgm:prSet presAssocID="{E8A1E245-4DF3-4FF3-B103-7FC033C74CAE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753A8B4-EE00-4707-A265-A4BFAF0BEE47}" type="pres">
      <dgm:prSet presAssocID="{E8A1E245-4DF3-4FF3-B103-7FC033C74CAE}" presName="accent_1" presStyleCnt="0"/>
      <dgm:spPr/>
      <dgm:t>
        <a:bodyPr/>
        <a:lstStyle/>
        <a:p>
          <a:endParaRPr lang="tr-TR"/>
        </a:p>
      </dgm:t>
    </dgm:pt>
    <dgm:pt modelId="{FFE1CE51-0F35-4663-B2AE-3EB637EF8EBA}" type="pres">
      <dgm:prSet presAssocID="{E8A1E245-4DF3-4FF3-B103-7FC033C74CAE}" presName="accentRepeatNode" presStyleLbl="solidFgAcc1" presStyleIdx="0" presStyleCnt="6"/>
      <dgm:spPr/>
      <dgm:t>
        <a:bodyPr/>
        <a:lstStyle/>
        <a:p>
          <a:endParaRPr lang="tr-TR"/>
        </a:p>
      </dgm:t>
    </dgm:pt>
    <dgm:pt modelId="{A2372CCC-F986-48BB-851C-78EDA1FCF5F2}" type="pres">
      <dgm:prSet presAssocID="{8D5723FF-BAFD-404C-8C3B-673B4C4567E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57C9CC-EC22-4976-A5CA-FE133BF8E75A}" type="pres">
      <dgm:prSet presAssocID="{8D5723FF-BAFD-404C-8C3B-673B4C4567E7}" presName="accent_2" presStyleCnt="0"/>
      <dgm:spPr/>
      <dgm:t>
        <a:bodyPr/>
        <a:lstStyle/>
        <a:p>
          <a:endParaRPr lang="tr-TR"/>
        </a:p>
      </dgm:t>
    </dgm:pt>
    <dgm:pt modelId="{7B5B294A-02E6-404C-A897-016CCDAC6661}" type="pres">
      <dgm:prSet presAssocID="{8D5723FF-BAFD-404C-8C3B-673B4C4567E7}" presName="accentRepeatNode" presStyleLbl="solidFgAcc1" presStyleIdx="1" presStyleCnt="6"/>
      <dgm:spPr/>
      <dgm:t>
        <a:bodyPr/>
        <a:lstStyle/>
        <a:p>
          <a:endParaRPr lang="tr-TR"/>
        </a:p>
      </dgm:t>
    </dgm:pt>
    <dgm:pt modelId="{E03F4CE2-AC99-4DEB-AFAB-2C8174B50CAD}" type="pres">
      <dgm:prSet presAssocID="{8FC9EFAC-5341-4B74-9FB8-441A6E731BB5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CC202A-7C12-4A38-8632-D656756D816A}" type="pres">
      <dgm:prSet presAssocID="{8FC9EFAC-5341-4B74-9FB8-441A6E731BB5}" presName="accent_3" presStyleCnt="0"/>
      <dgm:spPr/>
      <dgm:t>
        <a:bodyPr/>
        <a:lstStyle/>
        <a:p>
          <a:endParaRPr lang="tr-TR"/>
        </a:p>
      </dgm:t>
    </dgm:pt>
    <dgm:pt modelId="{B36EC595-D917-4C7D-8870-71A043CDD13B}" type="pres">
      <dgm:prSet presAssocID="{8FC9EFAC-5341-4B74-9FB8-441A6E731BB5}" presName="accentRepeatNode" presStyleLbl="solidFgAcc1" presStyleIdx="2" presStyleCnt="6"/>
      <dgm:spPr/>
      <dgm:t>
        <a:bodyPr/>
        <a:lstStyle/>
        <a:p>
          <a:endParaRPr lang="tr-TR"/>
        </a:p>
      </dgm:t>
    </dgm:pt>
    <dgm:pt modelId="{80A60B02-B407-4DCF-BCBE-D98F3E80D354}" type="pres">
      <dgm:prSet presAssocID="{7EFE8561-08E5-4197-B4CF-772B350B15E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71C08B4-4C0B-449E-9EE9-4982B750A46C}" type="pres">
      <dgm:prSet presAssocID="{7EFE8561-08E5-4197-B4CF-772B350B15EB}" presName="accent_4" presStyleCnt="0"/>
      <dgm:spPr/>
      <dgm:t>
        <a:bodyPr/>
        <a:lstStyle/>
        <a:p>
          <a:endParaRPr lang="tr-TR"/>
        </a:p>
      </dgm:t>
    </dgm:pt>
    <dgm:pt modelId="{1CBBB7B9-BA89-49F4-BB00-DD72AAF4A3F6}" type="pres">
      <dgm:prSet presAssocID="{7EFE8561-08E5-4197-B4CF-772B350B15EB}" presName="accentRepeatNode" presStyleLbl="solidFgAcc1" presStyleIdx="3" presStyleCnt="6"/>
      <dgm:spPr/>
      <dgm:t>
        <a:bodyPr/>
        <a:lstStyle/>
        <a:p>
          <a:endParaRPr lang="tr-TR"/>
        </a:p>
      </dgm:t>
    </dgm:pt>
    <dgm:pt modelId="{17289F92-2D4B-4303-9B14-13E6235C80F8}" type="pres">
      <dgm:prSet presAssocID="{2C71D80D-35F3-4274-B8CB-99247095200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A66898-23A6-47E6-9A03-86750EFB78EA}" type="pres">
      <dgm:prSet presAssocID="{2C71D80D-35F3-4274-B8CB-992470952005}" presName="accent_5" presStyleCnt="0"/>
      <dgm:spPr/>
      <dgm:t>
        <a:bodyPr/>
        <a:lstStyle/>
        <a:p>
          <a:endParaRPr lang="tr-TR"/>
        </a:p>
      </dgm:t>
    </dgm:pt>
    <dgm:pt modelId="{AF8EDB5A-22FB-4743-9C41-D9A8C57EF713}" type="pres">
      <dgm:prSet presAssocID="{2C71D80D-35F3-4274-B8CB-992470952005}" presName="accentRepeatNode" presStyleLbl="solidFgAcc1" presStyleIdx="4" presStyleCnt="6"/>
      <dgm:spPr/>
      <dgm:t>
        <a:bodyPr/>
        <a:lstStyle/>
        <a:p>
          <a:endParaRPr lang="tr-TR"/>
        </a:p>
      </dgm:t>
    </dgm:pt>
    <dgm:pt modelId="{6085605F-EB0B-4C77-B164-A8E2872D5BCC}" type="pres">
      <dgm:prSet presAssocID="{D0333110-B8CE-41FB-876D-4702D9DD2F38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3E25906-0ED1-46ED-8C16-5955F74A5CFD}" type="pres">
      <dgm:prSet presAssocID="{D0333110-B8CE-41FB-876D-4702D9DD2F38}" presName="accent_6" presStyleCnt="0"/>
      <dgm:spPr/>
      <dgm:t>
        <a:bodyPr/>
        <a:lstStyle/>
        <a:p>
          <a:endParaRPr lang="tr-TR"/>
        </a:p>
      </dgm:t>
    </dgm:pt>
    <dgm:pt modelId="{7A4B4F0B-879C-480E-8AD7-4E2145706AE7}" type="pres">
      <dgm:prSet presAssocID="{D0333110-B8CE-41FB-876D-4702D9DD2F38}" presName="accentRepeatNode" presStyleLbl="solidFgAcc1" presStyleIdx="5" presStyleCnt="6"/>
      <dgm:spPr/>
      <dgm:t>
        <a:bodyPr/>
        <a:lstStyle/>
        <a:p>
          <a:endParaRPr lang="tr-TR"/>
        </a:p>
      </dgm:t>
    </dgm:pt>
  </dgm:ptLst>
  <dgm:cxnLst>
    <dgm:cxn modelId="{1F05EA34-E06F-4CAA-9328-DEF982F8C7E5}" srcId="{E4AAB368-72D1-4A25-9F1C-8A44AA98A447}" destId="{E8A1E245-4DF3-4FF3-B103-7FC033C74CAE}" srcOrd="0" destOrd="0" parTransId="{69C1E052-E0B2-47B7-9DE4-9B1F1DA9B95B}" sibTransId="{3D3B7CD6-D832-4579-8F2F-C77C618161A0}"/>
    <dgm:cxn modelId="{72D2735D-1AB4-4284-A97C-E5AE2FD9008E}" srcId="{E4AAB368-72D1-4A25-9F1C-8A44AA98A447}" destId="{D0333110-B8CE-41FB-876D-4702D9DD2F38}" srcOrd="5" destOrd="0" parTransId="{3E4F42E9-5CB6-4CC6-BEC9-A51C429FD445}" sibTransId="{EB1D8C35-07E7-4CF2-91F7-458BDC1D1767}"/>
    <dgm:cxn modelId="{316E0159-6F51-46E5-AFFB-5133C89AE629}" type="presOf" srcId="{2C71D80D-35F3-4274-B8CB-992470952005}" destId="{17289F92-2D4B-4303-9B14-13E6235C80F8}" srcOrd="0" destOrd="0" presId="urn:microsoft.com/office/officeart/2008/layout/VerticalCurvedList"/>
    <dgm:cxn modelId="{4DCB27BE-6997-43FA-8722-3A98E6538E00}" type="presOf" srcId="{3D3B7CD6-D832-4579-8F2F-C77C618161A0}" destId="{08C7BD43-FB48-4802-B746-53252984A699}" srcOrd="0" destOrd="0" presId="urn:microsoft.com/office/officeart/2008/layout/VerticalCurvedList"/>
    <dgm:cxn modelId="{59DB2A99-6FF5-4CF3-8100-4016F3F8899C}" type="presOf" srcId="{E4AAB368-72D1-4A25-9F1C-8A44AA98A447}" destId="{A9E22208-9D64-45BC-B04B-5EFC5F1247A7}" srcOrd="0" destOrd="0" presId="urn:microsoft.com/office/officeart/2008/layout/VerticalCurvedList"/>
    <dgm:cxn modelId="{1EE22D85-6AC7-4524-812D-ACDCA6FC5017}" type="presOf" srcId="{8D5723FF-BAFD-404C-8C3B-673B4C4567E7}" destId="{A2372CCC-F986-48BB-851C-78EDA1FCF5F2}" srcOrd="0" destOrd="0" presId="urn:microsoft.com/office/officeart/2008/layout/VerticalCurvedList"/>
    <dgm:cxn modelId="{CCD108BB-F3AF-46DD-8DB7-8240550DB77B}" type="presOf" srcId="{8FC9EFAC-5341-4B74-9FB8-441A6E731BB5}" destId="{E03F4CE2-AC99-4DEB-AFAB-2C8174B50CAD}" srcOrd="0" destOrd="0" presId="urn:microsoft.com/office/officeart/2008/layout/VerticalCurvedList"/>
    <dgm:cxn modelId="{15143455-E293-43A6-BE17-96BEB3DDD5C6}" type="presOf" srcId="{E8A1E245-4DF3-4FF3-B103-7FC033C74CAE}" destId="{14A75CC4-BD14-4F45-A971-7D506BF8ECD4}" srcOrd="0" destOrd="0" presId="urn:microsoft.com/office/officeart/2008/layout/VerticalCurvedList"/>
    <dgm:cxn modelId="{F649C74C-A639-4D14-90D2-E7CBE43BF320}" type="presOf" srcId="{D0333110-B8CE-41FB-876D-4702D9DD2F38}" destId="{6085605F-EB0B-4C77-B164-A8E2872D5BCC}" srcOrd="0" destOrd="0" presId="urn:microsoft.com/office/officeart/2008/layout/VerticalCurvedList"/>
    <dgm:cxn modelId="{6579682A-6855-4804-A1C8-5ADD195EBE07}" srcId="{E4AAB368-72D1-4A25-9F1C-8A44AA98A447}" destId="{8FC9EFAC-5341-4B74-9FB8-441A6E731BB5}" srcOrd="2" destOrd="0" parTransId="{3B16E5EA-FC99-4A18-8A6A-3FEBA329CB20}" sibTransId="{CC610B0C-43B3-403F-BF48-12923A441445}"/>
    <dgm:cxn modelId="{EE03ED1B-BEE4-4AE2-B596-D3A744F4F0EA}" type="presOf" srcId="{7EFE8561-08E5-4197-B4CF-772B350B15EB}" destId="{80A60B02-B407-4DCF-BCBE-D98F3E80D354}" srcOrd="0" destOrd="0" presId="urn:microsoft.com/office/officeart/2008/layout/VerticalCurvedList"/>
    <dgm:cxn modelId="{F93935BB-D92B-4A43-8494-461FC887A2FD}" srcId="{E4AAB368-72D1-4A25-9F1C-8A44AA98A447}" destId="{7EFE8561-08E5-4197-B4CF-772B350B15EB}" srcOrd="3" destOrd="0" parTransId="{9710BF66-75D5-429B-A721-6673838FBAC0}" sibTransId="{FA533DF8-950C-44AC-9645-8530A0A62099}"/>
    <dgm:cxn modelId="{E09CF364-5262-4015-BF36-0244DE6C90EE}" srcId="{E4AAB368-72D1-4A25-9F1C-8A44AA98A447}" destId="{2C71D80D-35F3-4274-B8CB-992470952005}" srcOrd="4" destOrd="0" parTransId="{3493FE9A-44C5-4AB6-A4C2-D43B19AFC8FC}" sibTransId="{F833A337-538A-4B42-8F34-04DBAEA47712}"/>
    <dgm:cxn modelId="{D25E2D8F-EE72-41A6-BE10-E1CFBA622834}" srcId="{E4AAB368-72D1-4A25-9F1C-8A44AA98A447}" destId="{8D5723FF-BAFD-404C-8C3B-673B4C4567E7}" srcOrd="1" destOrd="0" parTransId="{50EC7D20-182D-42E5-98C0-6B048959E77C}" sibTransId="{81BF4BAA-1257-4C55-93C8-32D29DA19D47}"/>
    <dgm:cxn modelId="{A800DB7F-73C0-42A7-85ED-870BC3F718C9}" type="presParOf" srcId="{A9E22208-9D64-45BC-B04B-5EFC5F1247A7}" destId="{9E26F801-F78F-4D85-B1C4-00A4AF6BA3DE}" srcOrd="0" destOrd="0" presId="urn:microsoft.com/office/officeart/2008/layout/VerticalCurvedList"/>
    <dgm:cxn modelId="{AAD038C7-A0BF-4D0D-B166-BB5A8B6EF321}" type="presParOf" srcId="{9E26F801-F78F-4D85-B1C4-00A4AF6BA3DE}" destId="{D8B4634D-8391-4D34-88C9-2F3DECAE55EA}" srcOrd="0" destOrd="0" presId="urn:microsoft.com/office/officeart/2008/layout/VerticalCurvedList"/>
    <dgm:cxn modelId="{0541AE42-526D-4136-9FB6-33A3568D309D}" type="presParOf" srcId="{D8B4634D-8391-4D34-88C9-2F3DECAE55EA}" destId="{CEAE5EE3-CE45-4590-B05B-91BDB950DB1F}" srcOrd="0" destOrd="0" presId="urn:microsoft.com/office/officeart/2008/layout/VerticalCurvedList"/>
    <dgm:cxn modelId="{33B96152-6077-4F20-BCE7-B2D1823AE88B}" type="presParOf" srcId="{D8B4634D-8391-4D34-88C9-2F3DECAE55EA}" destId="{08C7BD43-FB48-4802-B746-53252984A699}" srcOrd="1" destOrd="0" presId="urn:microsoft.com/office/officeart/2008/layout/VerticalCurvedList"/>
    <dgm:cxn modelId="{467119A0-1356-4E9B-81FF-548CABDB487A}" type="presParOf" srcId="{D8B4634D-8391-4D34-88C9-2F3DECAE55EA}" destId="{A00DAA9D-35D8-4548-BC5B-EA83A7DA1F39}" srcOrd="2" destOrd="0" presId="urn:microsoft.com/office/officeart/2008/layout/VerticalCurvedList"/>
    <dgm:cxn modelId="{1FDFB6C0-CC98-42F1-B2C2-5C322A90A605}" type="presParOf" srcId="{D8B4634D-8391-4D34-88C9-2F3DECAE55EA}" destId="{E6EDFC03-5BE0-4460-8707-839A026EF6AE}" srcOrd="3" destOrd="0" presId="urn:microsoft.com/office/officeart/2008/layout/VerticalCurvedList"/>
    <dgm:cxn modelId="{2BC54DAA-C4FA-4AED-B574-3361FDB38AA4}" type="presParOf" srcId="{9E26F801-F78F-4D85-B1C4-00A4AF6BA3DE}" destId="{14A75CC4-BD14-4F45-A971-7D506BF8ECD4}" srcOrd="1" destOrd="0" presId="urn:microsoft.com/office/officeart/2008/layout/VerticalCurvedList"/>
    <dgm:cxn modelId="{20CED523-62AB-451E-A338-2B8F9F742D26}" type="presParOf" srcId="{9E26F801-F78F-4D85-B1C4-00A4AF6BA3DE}" destId="{0753A8B4-EE00-4707-A265-A4BFAF0BEE47}" srcOrd="2" destOrd="0" presId="urn:microsoft.com/office/officeart/2008/layout/VerticalCurvedList"/>
    <dgm:cxn modelId="{7E204477-5529-4CE2-9B6E-522266BBAC70}" type="presParOf" srcId="{0753A8B4-EE00-4707-A265-A4BFAF0BEE47}" destId="{FFE1CE51-0F35-4663-B2AE-3EB637EF8EBA}" srcOrd="0" destOrd="0" presId="urn:microsoft.com/office/officeart/2008/layout/VerticalCurvedList"/>
    <dgm:cxn modelId="{3875C76D-1262-4FE5-8A0A-DC8A335218AA}" type="presParOf" srcId="{9E26F801-F78F-4D85-B1C4-00A4AF6BA3DE}" destId="{A2372CCC-F986-48BB-851C-78EDA1FCF5F2}" srcOrd="3" destOrd="0" presId="urn:microsoft.com/office/officeart/2008/layout/VerticalCurvedList"/>
    <dgm:cxn modelId="{91B19E16-A3FF-4595-A88C-6DEB32CD0552}" type="presParOf" srcId="{9E26F801-F78F-4D85-B1C4-00A4AF6BA3DE}" destId="{4A57C9CC-EC22-4976-A5CA-FE133BF8E75A}" srcOrd="4" destOrd="0" presId="urn:microsoft.com/office/officeart/2008/layout/VerticalCurvedList"/>
    <dgm:cxn modelId="{AD8228A0-2708-41CB-AB24-E219DE669748}" type="presParOf" srcId="{4A57C9CC-EC22-4976-A5CA-FE133BF8E75A}" destId="{7B5B294A-02E6-404C-A897-016CCDAC6661}" srcOrd="0" destOrd="0" presId="urn:microsoft.com/office/officeart/2008/layout/VerticalCurvedList"/>
    <dgm:cxn modelId="{ED423B74-CB4B-495A-B85A-8D5E4FBCB483}" type="presParOf" srcId="{9E26F801-F78F-4D85-B1C4-00A4AF6BA3DE}" destId="{E03F4CE2-AC99-4DEB-AFAB-2C8174B50CAD}" srcOrd="5" destOrd="0" presId="urn:microsoft.com/office/officeart/2008/layout/VerticalCurvedList"/>
    <dgm:cxn modelId="{26B12B4C-FE6B-41DA-BDB5-15326F82A740}" type="presParOf" srcId="{9E26F801-F78F-4D85-B1C4-00A4AF6BA3DE}" destId="{16CC202A-7C12-4A38-8632-D656756D816A}" srcOrd="6" destOrd="0" presId="urn:microsoft.com/office/officeart/2008/layout/VerticalCurvedList"/>
    <dgm:cxn modelId="{C6E74A27-CDCD-414F-BF3D-04F9FF13F56E}" type="presParOf" srcId="{16CC202A-7C12-4A38-8632-D656756D816A}" destId="{B36EC595-D917-4C7D-8870-71A043CDD13B}" srcOrd="0" destOrd="0" presId="urn:microsoft.com/office/officeart/2008/layout/VerticalCurvedList"/>
    <dgm:cxn modelId="{C5A2FA79-F37A-4A6E-990B-9F2BF7008A30}" type="presParOf" srcId="{9E26F801-F78F-4D85-B1C4-00A4AF6BA3DE}" destId="{80A60B02-B407-4DCF-BCBE-D98F3E80D354}" srcOrd="7" destOrd="0" presId="urn:microsoft.com/office/officeart/2008/layout/VerticalCurvedList"/>
    <dgm:cxn modelId="{5C6881C6-C406-4E48-BB30-E90BDCE43652}" type="presParOf" srcId="{9E26F801-F78F-4D85-B1C4-00A4AF6BA3DE}" destId="{471C08B4-4C0B-449E-9EE9-4982B750A46C}" srcOrd="8" destOrd="0" presId="urn:microsoft.com/office/officeart/2008/layout/VerticalCurvedList"/>
    <dgm:cxn modelId="{A8FAD4DA-85D4-4137-B7A8-1261A23BFE07}" type="presParOf" srcId="{471C08B4-4C0B-449E-9EE9-4982B750A46C}" destId="{1CBBB7B9-BA89-49F4-BB00-DD72AAF4A3F6}" srcOrd="0" destOrd="0" presId="urn:microsoft.com/office/officeart/2008/layout/VerticalCurvedList"/>
    <dgm:cxn modelId="{7EC8A414-C89A-405D-8051-5CF3D933F334}" type="presParOf" srcId="{9E26F801-F78F-4D85-B1C4-00A4AF6BA3DE}" destId="{17289F92-2D4B-4303-9B14-13E6235C80F8}" srcOrd="9" destOrd="0" presId="urn:microsoft.com/office/officeart/2008/layout/VerticalCurvedList"/>
    <dgm:cxn modelId="{D8389695-C1E9-4C28-A9A6-6615EC0FE8D2}" type="presParOf" srcId="{9E26F801-F78F-4D85-B1C4-00A4AF6BA3DE}" destId="{53A66898-23A6-47E6-9A03-86750EFB78EA}" srcOrd="10" destOrd="0" presId="urn:microsoft.com/office/officeart/2008/layout/VerticalCurvedList"/>
    <dgm:cxn modelId="{C532F16A-D841-4B51-BE19-8DC80218C5E4}" type="presParOf" srcId="{53A66898-23A6-47E6-9A03-86750EFB78EA}" destId="{AF8EDB5A-22FB-4743-9C41-D9A8C57EF713}" srcOrd="0" destOrd="0" presId="urn:microsoft.com/office/officeart/2008/layout/VerticalCurvedList"/>
    <dgm:cxn modelId="{A71D3E2C-C70E-4B67-A9E0-A52CC560262D}" type="presParOf" srcId="{9E26F801-F78F-4D85-B1C4-00A4AF6BA3DE}" destId="{6085605F-EB0B-4C77-B164-A8E2872D5BCC}" srcOrd="11" destOrd="0" presId="urn:microsoft.com/office/officeart/2008/layout/VerticalCurvedList"/>
    <dgm:cxn modelId="{AF3F40E8-42BF-4648-B2BB-3BAE354E9FC8}" type="presParOf" srcId="{9E26F801-F78F-4D85-B1C4-00A4AF6BA3DE}" destId="{13E25906-0ED1-46ED-8C16-5955F74A5CFD}" srcOrd="12" destOrd="0" presId="urn:microsoft.com/office/officeart/2008/layout/VerticalCurvedList"/>
    <dgm:cxn modelId="{AF1E1E69-D4EE-48E5-AB28-BA953071AF93}" type="presParOf" srcId="{13E25906-0ED1-46ED-8C16-5955F74A5CFD}" destId="{7A4B4F0B-879C-480E-8AD7-4E2145706A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90943-979A-431E-9303-C10960EE40B5}">
      <dsp:nvSpPr>
        <dsp:cNvPr id="0" name=""/>
        <dsp:cNvSpPr/>
      </dsp:nvSpPr>
      <dsp:spPr>
        <a:xfrm>
          <a:off x="-4760074" y="-729604"/>
          <a:ext cx="5669701" cy="5669701"/>
        </a:xfrm>
        <a:prstGeom prst="blockArc">
          <a:avLst>
            <a:gd name="adj1" fmla="val 18900000"/>
            <a:gd name="adj2" fmla="val 2700000"/>
            <a:gd name="adj3" fmla="val 381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08FDA-0E4E-4562-94F0-93DA57A18E97}">
      <dsp:nvSpPr>
        <dsp:cNvPr id="0" name=""/>
        <dsp:cNvSpPr/>
      </dsp:nvSpPr>
      <dsp:spPr>
        <a:xfrm>
          <a:off x="339549" y="221724"/>
          <a:ext cx="10118550" cy="44328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8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Daha önce zararsız olan (polen ve gıda gibi) maddelere karşı yüksek miktarlarda </a:t>
          </a:r>
          <a:r>
            <a:rPr lang="tr-TR" sz="1800" kern="1200" dirty="0" err="1" smtClean="0"/>
            <a:t>IgE</a:t>
          </a:r>
          <a:r>
            <a:rPr lang="tr-TR" sz="1800" kern="1200" dirty="0" smtClean="0"/>
            <a:t> üretimine yatkınlık</a:t>
          </a:r>
          <a:endParaRPr lang="tr-TR" sz="1800" kern="1200" dirty="0"/>
        </a:p>
      </dsp:txBody>
      <dsp:txXfrm>
        <a:off x="339549" y="221724"/>
        <a:ext cx="10118550" cy="443280"/>
      </dsp:txXfrm>
    </dsp:sp>
    <dsp:sp modelId="{8AB5E571-0472-47C4-A846-7CF01372D342}">
      <dsp:nvSpPr>
        <dsp:cNvPr id="0" name=""/>
        <dsp:cNvSpPr/>
      </dsp:nvSpPr>
      <dsp:spPr>
        <a:xfrm>
          <a:off x="62498" y="166314"/>
          <a:ext cx="554100" cy="5541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8D98B3D-65AD-4C59-A5E4-31FCB75F22A3}">
      <dsp:nvSpPr>
        <dsp:cNvPr id="0" name=""/>
        <dsp:cNvSpPr/>
      </dsp:nvSpPr>
      <dsp:spPr>
        <a:xfrm>
          <a:off x="704177" y="886561"/>
          <a:ext cx="9753921" cy="44328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8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8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8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8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Otonom sinir sisteminde anormallikler</a:t>
          </a:r>
          <a:endParaRPr lang="tr-TR" sz="2000" kern="1200" dirty="0"/>
        </a:p>
      </dsp:txBody>
      <dsp:txXfrm>
        <a:off x="704177" y="886561"/>
        <a:ext cx="9753921" cy="443280"/>
      </dsp:txXfrm>
    </dsp:sp>
    <dsp:sp modelId="{96E197E0-04C9-4F8A-8217-704B4D1B5AA3}">
      <dsp:nvSpPr>
        <dsp:cNvPr id="0" name=""/>
        <dsp:cNvSpPr/>
      </dsp:nvSpPr>
      <dsp:spPr>
        <a:xfrm>
          <a:off x="427127" y="831151"/>
          <a:ext cx="554100" cy="5541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3EB493C-DC2B-46A8-BCD4-7DB11C56A508}">
      <dsp:nvSpPr>
        <dsp:cNvPr id="0" name=""/>
        <dsp:cNvSpPr/>
      </dsp:nvSpPr>
      <dsp:spPr>
        <a:xfrm>
          <a:off x="870913" y="1551397"/>
          <a:ext cx="9587186" cy="44328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6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6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6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8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0" i="0" kern="1200" dirty="0" smtClean="0"/>
            <a:t>β</a:t>
          </a:r>
          <a:r>
            <a:rPr lang="tr-TR" sz="2000" kern="1200" dirty="0" smtClean="0"/>
            <a:t>-</a:t>
          </a:r>
          <a:r>
            <a:rPr lang="tr-TR" sz="2000" kern="1200" dirty="0" err="1" smtClean="0"/>
            <a:t>adrenerjik</a:t>
          </a:r>
          <a:r>
            <a:rPr lang="tr-TR" sz="2000" kern="1200" dirty="0" smtClean="0"/>
            <a:t> sistem yanıtının azalması</a:t>
          </a:r>
          <a:endParaRPr lang="tr-TR" sz="2000" kern="1200" dirty="0"/>
        </a:p>
      </dsp:txBody>
      <dsp:txXfrm>
        <a:off x="870913" y="1551397"/>
        <a:ext cx="9587186" cy="443280"/>
      </dsp:txXfrm>
    </dsp:sp>
    <dsp:sp modelId="{A85FE31A-CB4F-4772-A68F-E1E7C4AD128D}">
      <dsp:nvSpPr>
        <dsp:cNvPr id="0" name=""/>
        <dsp:cNvSpPr/>
      </dsp:nvSpPr>
      <dsp:spPr>
        <a:xfrm>
          <a:off x="593862" y="1495987"/>
          <a:ext cx="554100" cy="5541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432C402-5DBF-4BB6-88C5-86A654E5B0C9}">
      <dsp:nvSpPr>
        <dsp:cNvPr id="0" name=""/>
        <dsp:cNvSpPr/>
      </dsp:nvSpPr>
      <dsp:spPr>
        <a:xfrm>
          <a:off x="870913" y="2215813"/>
          <a:ext cx="9587186" cy="44328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4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4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4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8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0" i="0" kern="1200" dirty="0" smtClean="0"/>
            <a:t>α</a:t>
          </a:r>
          <a:r>
            <a:rPr lang="tr-TR" sz="2000" kern="1200" dirty="0" smtClean="0"/>
            <a:t>-</a:t>
          </a:r>
          <a:r>
            <a:rPr lang="tr-TR" sz="2000" kern="1200" dirty="0" err="1" smtClean="0"/>
            <a:t>adrenerjik</a:t>
          </a:r>
          <a:r>
            <a:rPr lang="tr-TR" sz="2000" kern="1200" dirty="0" smtClean="0"/>
            <a:t> sistem yanıtının artması</a:t>
          </a:r>
          <a:endParaRPr lang="tr-TR" sz="2000" kern="1200" dirty="0"/>
        </a:p>
      </dsp:txBody>
      <dsp:txXfrm>
        <a:off x="870913" y="2215813"/>
        <a:ext cx="9587186" cy="443280"/>
      </dsp:txXfrm>
    </dsp:sp>
    <dsp:sp modelId="{C2754FBB-1050-4210-A86F-18E8F9389C65}">
      <dsp:nvSpPr>
        <dsp:cNvPr id="0" name=""/>
        <dsp:cNvSpPr/>
      </dsp:nvSpPr>
      <dsp:spPr>
        <a:xfrm>
          <a:off x="593862" y="2160403"/>
          <a:ext cx="554100" cy="5541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979F9EF-BE23-440A-82B5-C26FDBA8D8CE}">
      <dsp:nvSpPr>
        <dsp:cNvPr id="0" name=""/>
        <dsp:cNvSpPr/>
      </dsp:nvSpPr>
      <dsp:spPr>
        <a:xfrm>
          <a:off x="704177" y="2880650"/>
          <a:ext cx="9753921" cy="44328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2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2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2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8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Havayollarında </a:t>
          </a:r>
          <a:r>
            <a:rPr lang="tr-TR" sz="2000" kern="1200" dirty="0" err="1" smtClean="0"/>
            <a:t>hiperaktif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kolinerjik</a:t>
          </a:r>
          <a:r>
            <a:rPr lang="tr-TR" sz="2000" kern="1200" dirty="0" smtClean="0"/>
            <a:t> yanıt</a:t>
          </a:r>
          <a:endParaRPr lang="tr-TR" sz="2000" kern="1200" dirty="0"/>
        </a:p>
      </dsp:txBody>
      <dsp:txXfrm>
        <a:off x="704177" y="2880650"/>
        <a:ext cx="9753921" cy="443280"/>
      </dsp:txXfrm>
    </dsp:sp>
    <dsp:sp modelId="{BA5097B8-3831-4AC9-898B-0779251C76E0}">
      <dsp:nvSpPr>
        <dsp:cNvPr id="0" name=""/>
        <dsp:cNvSpPr/>
      </dsp:nvSpPr>
      <dsp:spPr>
        <a:xfrm>
          <a:off x="427127" y="2825240"/>
          <a:ext cx="554100" cy="5541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65D291F-5F9F-4997-9A92-AD3EB6507F8D}">
      <dsp:nvSpPr>
        <dsp:cNvPr id="0" name=""/>
        <dsp:cNvSpPr/>
      </dsp:nvSpPr>
      <dsp:spPr>
        <a:xfrm>
          <a:off x="339549" y="3545486"/>
          <a:ext cx="10118550" cy="44328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8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Mast</a:t>
          </a:r>
          <a:r>
            <a:rPr lang="tr-TR" sz="2000" kern="1200" dirty="0" smtClean="0"/>
            <a:t> hücreleri ve bazofillerin aşırı </a:t>
          </a:r>
          <a:r>
            <a:rPr lang="tr-TR" sz="2000" kern="1200" dirty="0" err="1" smtClean="0"/>
            <a:t>salınabilirliği</a:t>
          </a:r>
          <a:endParaRPr lang="tr-TR" sz="2000" kern="1200" dirty="0"/>
        </a:p>
      </dsp:txBody>
      <dsp:txXfrm>
        <a:off x="339549" y="3545486"/>
        <a:ext cx="10118550" cy="443280"/>
      </dsp:txXfrm>
    </dsp:sp>
    <dsp:sp modelId="{BF5C8919-B671-4F0C-A9DD-B58D0AAB73F1}">
      <dsp:nvSpPr>
        <dsp:cNvPr id="0" name=""/>
        <dsp:cNvSpPr/>
      </dsp:nvSpPr>
      <dsp:spPr>
        <a:xfrm>
          <a:off x="62498" y="3490076"/>
          <a:ext cx="554100" cy="5541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3DFB5-9A39-479B-9921-1F7BF926C5BC}">
      <dsp:nvSpPr>
        <dsp:cNvPr id="0" name=""/>
        <dsp:cNvSpPr/>
      </dsp:nvSpPr>
      <dsp:spPr>
        <a:xfrm>
          <a:off x="-5084463" y="-779223"/>
          <a:ext cx="6057422" cy="6057422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CDA23-72A8-4305-82F3-6D8ECCD342FF}">
      <dsp:nvSpPr>
        <dsp:cNvPr id="0" name=""/>
        <dsp:cNvSpPr/>
      </dsp:nvSpPr>
      <dsp:spPr>
        <a:xfrm>
          <a:off x="315603" y="204523"/>
          <a:ext cx="4782122" cy="408866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45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Burunda tıkanıklık, akıntı, kaşıntı</a:t>
          </a:r>
          <a:endParaRPr lang="tr-TR" sz="2000" kern="1200" dirty="0"/>
        </a:p>
      </dsp:txBody>
      <dsp:txXfrm>
        <a:off x="315603" y="204523"/>
        <a:ext cx="4782122" cy="408866"/>
      </dsp:txXfrm>
    </dsp:sp>
    <dsp:sp modelId="{F0543857-AFBD-4482-A8CF-121B7F88D902}">
      <dsp:nvSpPr>
        <dsp:cNvPr id="0" name=""/>
        <dsp:cNvSpPr/>
      </dsp:nvSpPr>
      <dsp:spPr>
        <a:xfrm>
          <a:off x="60061" y="153415"/>
          <a:ext cx="511083" cy="51108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46A4AD9-D7D6-4622-9F8E-2BAE7EE3D8E8}">
      <dsp:nvSpPr>
        <dsp:cNvPr id="0" name=""/>
        <dsp:cNvSpPr/>
      </dsp:nvSpPr>
      <dsp:spPr>
        <a:xfrm>
          <a:off x="685868" y="818183"/>
          <a:ext cx="4411856" cy="408866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6667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6667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45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Konjonktival</a:t>
          </a:r>
          <a:r>
            <a:rPr lang="tr-TR" sz="2000" kern="1200" dirty="0" smtClean="0"/>
            <a:t> ve </a:t>
          </a:r>
          <a:r>
            <a:rPr lang="tr-TR" sz="2000" kern="1200" dirty="0" err="1" smtClean="0"/>
            <a:t>faringeal</a:t>
          </a:r>
          <a:r>
            <a:rPr lang="tr-TR" sz="2000" kern="1200" dirty="0" smtClean="0"/>
            <a:t> kaşıntı</a:t>
          </a:r>
          <a:endParaRPr lang="tr-TR" sz="2000" kern="1200" dirty="0"/>
        </a:p>
      </dsp:txBody>
      <dsp:txXfrm>
        <a:off x="685868" y="818183"/>
        <a:ext cx="4411856" cy="408866"/>
      </dsp:txXfrm>
    </dsp:sp>
    <dsp:sp modelId="{AB6C4C91-6127-49D3-852B-61A816138117}">
      <dsp:nvSpPr>
        <dsp:cNvPr id="0" name=""/>
        <dsp:cNvSpPr/>
      </dsp:nvSpPr>
      <dsp:spPr>
        <a:xfrm>
          <a:off x="430326" y="767075"/>
          <a:ext cx="511083" cy="51108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6667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084B87F-E559-4381-8CAC-0C12C9DF9916}">
      <dsp:nvSpPr>
        <dsp:cNvPr id="0" name=""/>
        <dsp:cNvSpPr/>
      </dsp:nvSpPr>
      <dsp:spPr>
        <a:xfrm>
          <a:off x="888772" y="1431393"/>
          <a:ext cx="4208953" cy="408866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45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Postnazal</a:t>
          </a:r>
          <a:r>
            <a:rPr lang="tr-TR" sz="2000" kern="1200" dirty="0" smtClean="0"/>
            <a:t> akıntı, dolgunluk</a:t>
          </a:r>
          <a:endParaRPr lang="tr-TR" sz="2000" kern="1200" dirty="0"/>
        </a:p>
      </dsp:txBody>
      <dsp:txXfrm>
        <a:off x="888772" y="1431393"/>
        <a:ext cx="4208953" cy="408866"/>
      </dsp:txXfrm>
    </dsp:sp>
    <dsp:sp modelId="{5E89C0B2-9966-450E-93EA-BDF91781F3CF}">
      <dsp:nvSpPr>
        <dsp:cNvPr id="0" name=""/>
        <dsp:cNvSpPr/>
      </dsp:nvSpPr>
      <dsp:spPr>
        <a:xfrm>
          <a:off x="633230" y="1380285"/>
          <a:ext cx="511083" cy="51108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96A90F8-8369-4B2F-9A2A-ED4CF263240D}">
      <dsp:nvSpPr>
        <dsp:cNvPr id="0" name=""/>
        <dsp:cNvSpPr/>
      </dsp:nvSpPr>
      <dsp:spPr>
        <a:xfrm>
          <a:off x="953557" y="2045054"/>
          <a:ext cx="4144167" cy="408866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45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Alerjik selam </a:t>
          </a:r>
          <a:endParaRPr lang="tr-TR" sz="2000" kern="1200" dirty="0"/>
        </a:p>
      </dsp:txBody>
      <dsp:txXfrm>
        <a:off x="953557" y="2045054"/>
        <a:ext cx="4144167" cy="408866"/>
      </dsp:txXfrm>
    </dsp:sp>
    <dsp:sp modelId="{631A3B1B-0C3C-4356-8712-A41CDAF173B1}">
      <dsp:nvSpPr>
        <dsp:cNvPr id="0" name=""/>
        <dsp:cNvSpPr/>
      </dsp:nvSpPr>
      <dsp:spPr>
        <a:xfrm>
          <a:off x="698015" y="1993945"/>
          <a:ext cx="511083" cy="51108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A900986-5292-447D-ABD1-8CE7E1F97A12}">
      <dsp:nvSpPr>
        <dsp:cNvPr id="0" name=""/>
        <dsp:cNvSpPr/>
      </dsp:nvSpPr>
      <dsp:spPr>
        <a:xfrm>
          <a:off x="888772" y="2658714"/>
          <a:ext cx="4208953" cy="408866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45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Alerjik </a:t>
          </a:r>
          <a:r>
            <a:rPr lang="tr-TR" sz="2000" kern="1200" dirty="0" err="1" smtClean="0"/>
            <a:t>shiners</a:t>
          </a:r>
          <a:r>
            <a:rPr lang="tr-TR" sz="2000" kern="1200" dirty="0" smtClean="0"/>
            <a:t> </a:t>
          </a:r>
          <a:endParaRPr lang="tr-TR" sz="2000" kern="1200" dirty="0"/>
        </a:p>
      </dsp:txBody>
      <dsp:txXfrm>
        <a:off x="888772" y="2658714"/>
        <a:ext cx="4208953" cy="408866"/>
      </dsp:txXfrm>
    </dsp:sp>
    <dsp:sp modelId="{30E54328-4329-4A30-AD3D-76C3494C2AE7}">
      <dsp:nvSpPr>
        <dsp:cNvPr id="0" name=""/>
        <dsp:cNvSpPr/>
      </dsp:nvSpPr>
      <dsp:spPr>
        <a:xfrm>
          <a:off x="633230" y="2607605"/>
          <a:ext cx="511083" cy="51108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27F5313-FB6A-4BF7-83FF-51DB28AEAA22}">
      <dsp:nvSpPr>
        <dsp:cNvPr id="0" name=""/>
        <dsp:cNvSpPr/>
      </dsp:nvSpPr>
      <dsp:spPr>
        <a:xfrm>
          <a:off x="685868" y="3271924"/>
          <a:ext cx="4411856" cy="408866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3333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3333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45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Dennie</a:t>
          </a:r>
          <a:r>
            <a:rPr lang="tr-TR" sz="2000" kern="1200" dirty="0" smtClean="0"/>
            <a:t>-Morgan çizgileri</a:t>
          </a:r>
          <a:endParaRPr lang="tr-TR" sz="2000" kern="1200" dirty="0"/>
        </a:p>
      </dsp:txBody>
      <dsp:txXfrm>
        <a:off x="685868" y="3271924"/>
        <a:ext cx="4411856" cy="408866"/>
      </dsp:txXfrm>
    </dsp:sp>
    <dsp:sp modelId="{CD1DC38B-1D52-4AFC-A3A8-02034A2DF691}">
      <dsp:nvSpPr>
        <dsp:cNvPr id="0" name=""/>
        <dsp:cNvSpPr/>
      </dsp:nvSpPr>
      <dsp:spPr>
        <a:xfrm>
          <a:off x="430326" y="3220816"/>
          <a:ext cx="511083" cy="51108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33333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906CC9D-1E3D-4087-B719-AD2FD3FB1B39}">
      <dsp:nvSpPr>
        <dsp:cNvPr id="0" name=""/>
        <dsp:cNvSpPr/>
      </dsp:nvSpPr>
      <dsp:spPr>
        <a:xfrm>
          <a:off x="315603" y="3885584"/>
          <a:ext cx="4782122" cy="408866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45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Maksilomandibular</a:t>
          </a:r>
          <a:r>
            <a:rPr lang="tr-TR" sz="2000" kern="1200" dirty="0" smtClean="0"/>
            <a:t> hizalama problemleri</a:t>
          </a:r>
          <a:endParaRPr lang="tr-TR" sz="2000" kern="1200" dirty="0"/>
        </a:p>
      </dsp:txBody>
      <dsp:txXfrm>
        <a:off x="315603" y="3885584"/>
        <a:ext cx="4782122" cy="408866"/>
      </dsp:txXfrm>
    </dsp:sp>
    <dsp:sp modelId="{934495A0-BE07-46FC-9CCA-5A73C9AFBAD4}">
      <dsp:nvSpPr>
        <dsp:cNvPr id="0" name=""/>
        <dsp:cNvSpPr/>
      </dsp:nvSpPr>
      <dsp:spPr>
        <a:xfrm>
          <a:off x="60061" y="3834476"/>
          <a:ext cx="511083" cy="51108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C35B9-99CA-4BB4-A42D-06ACE5C4BF79}">
      <dsp:nvSpPr>
        <dsp:cNvPr id="0" name=""/>
        <dsp:cNvSpPr/>
      </dsp:nvSpPr>
      <dsp:spPr>
        <a:xfrm>
          <a:off x="-5086458" y="-779223"/>
          <a:ext cx="6057422" cy="6057422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320AC7-F498-4A18-93CA-5E0607937682}">
      <dsp:nvSpPr>
        <dsp:cNvPr id="0" name=""/>
        <dsp:cNvSpPr/>
      </dsp:nvSpPr>
      <dsp:spPr>
        <a:xfrm>
          <a:off x="362196" y="236916"/>
          <a:ext cx="4758934" cy="473652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96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Ağzı açık yüz ifadesi </a:t>
          </a:r>
          <a:endParaRPr lang="tr-TR" sz="2000" kern="1200" dirty="0"/>
        </a:p>
      </dsp:txBody>
      <dsp:txXfrm>
        <a:off x="362196" y="236916"/>
        <a:ext cx="4758934" cy="473652"/>
      </dsp:txXfrm>
    </dsp:sp>
    <dsp:sp modelId="{57A540A0-4405-436C-9D1D-F071E36B9BAE}">
      <dsp:nvSpPr>
        <dsp:cNvPr id="0" name=""/>
        <dsp:cNvSpPr/>
      </dsp:nvSpPr>
      <dsp:spPr>
        <a:xfrm>
          <a:off x="66164" y="177709"/>
          <a:ext cx="592065" cy="59206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A95827B-0FCB-4F83-A4B6-6F5F20CFA73D}">
      <dsp:nvSpPr>
        <dsp:cNvPr id="0" name=""/>
        <dsp:cNvSpPr/>
      </dsp:nvSpPr>
      <dsp:spPr>
        <a:xfrm>
          <a:off x="751808" y="947304"/>
          <a:ext cx="4369323" cy="473652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8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8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8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96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Nazal konuşma</a:t>
          </a:r>
          <a:endParaRPr lang="tr-TR" sz="2000" kern="1200" dirty="0"/>
        </a:p>
      </dsp:txBody>
      <dsp:txXfrm>
        <a:off x="751808" y="947304"/>
        <a:ext cx="4369323" cy="473652"/>
      </dsp:txXfrm>
    </dsp:sp>
    <dsp:sp modelId="{262C4F33-27C6-4AAA-92CE-88958E018D87}">
      <dsp:nvSpPr>
        <dsp:cNvPr id="0" name=""/>
        <dsp:cNvSpPr/>
      </dsp:nvSpPr>
      <dsp:spPr>
        <a:xfrm>
          <a:off x="455775" y="888097"/>
          <a:ext cx="592065" cy="59206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83EB3B3-EC32-499F-AF11-F1815E3B0671}">
      <dsp:nvSpPr>
        <dsp:cNvPr id="0" name=""/>
        <dsp:cNvSpPr/>
      </dsp:nvSpPr>
      <dsp:spPr>
        <a:xfrm>
          <a:off x="929967" y="1657692"/>
          <a:ext cx="4191164" cy="473652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6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6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6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96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Uyku bozuklukları </a:t>
          </a:r>
          <a:endParaRPr lang="tr-TR" sz="2000" kern="1200" dirty="0"/>
        </a:p>
      </dsp:txBody>
      <dsp:txXfrm>
        <a:off x="929967" y="1657692"/>
        <a:ext cx="4191164" cy="473652"/>
      </dsp:txXfrm>
    </dsp:sp>
    <dsp:sp modelId="{46699CDB-E903-4EA7-9E51-380E0936A235}">
      <dsp:nvSpPr>
        <dsp:cNvPr id="0" name=""/>
        <dsp:cNvSpPr/>
      </dsp:nvSpPr>
      <dsp:spPr>
        <a:xfrm>
          <a:off x="633934" y="1598485"/>
          <a:ext cx="592065" cy="59206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BE0B297-E5D0-462F-A108-A12A65CAB45E}">
      <dsp:nvSpPr>
        <dsp:cNvPr id="0" name=""/>
        <dsp:cNvSpPr/>
      </dsp:nvSpPr>
      <dsp:spPr>
        <a:xfrm>
          <a:off x="929967" y="2367630"/>
          <a:ext cx="4191164" cy="473652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4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4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4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96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İştah azalması </a:t>
          </a:r>
          <a:endParaRPr lang="tr-TR" sz="2000" kern="1200" dirty="0"/>
        </a:p>
      </dsp:txBody>
      <dsp:txXfrm>
        <a:off x="929967" y="2367630"/>
        <a:ext cx="4191164" cy="473652"/>
      </dsp:txXfrm>
    </dsp:sp>
    <dsp:sp modelId="{DDB90A91-C36E-41C4-92E5-2B457E63AE0A}">
      <dsp:nvSpPr>
        <dsp:cNvPr id="0" name=""/>
        <dsp:cNvSpPr/>
      </dsp:nvSpPr>
      <dsp:spPr>
        <a:xfrm>
          <a:off x="633934" y="2308424"/>
          <a:ext cx="592065" cy="59206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96ABEDE-361C-407F-B94E-C9DF80AA305F}">
      <dsp:nvSpPr>
        <dsp:cNvPr id="0" name=""/>
        <dsp:cNvSpPr/>
      </dsp:nvSpPr>
      <dsp:spPr>
        <a:xfrm>
          <a:off x="751808" y="3078018"/>
          <a:ext cx="4369323" cy="473652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2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2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2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96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Nazal mukoza nemli, genişlemiş, soluk, kıvrımlı, </a:t>
          </a:r>
          <a:r>
            <a:rPr lang="tr-TR" sz="1800" kern="1200" dirty="0" err="1" smtClean="0"/>
            <a:t>seröz</a:t>
          </a:r>
          <a:r>
            <a:rPr lang="tr-TR" sz="1800" kern="1200" dirty="0" smtClean="0"/>
            <a:t> akıntılı</a:t>
          </a:r>
        </a:p>
      </dsp:txBody>
      <dsp:txXfrm>
        <a:off x="751808" y="3078018"/>
        <a:ext cx="4369323" cy="473652"/>
      </dsp:txXfrm>
    </dsp:sp>
    <dsp:sp modelId="{3206F6DA-7702-4F1A-A066-D765602BDB5F}">
      <dsp:nvSpPr>
        <dsp:cNvPr id="0" name=""/>
        <dsp:cNvSpPr/>
      </dsp:nvSpPr>
      <dsp:spPr>
        <a:xfrm>
          <a:off x="455775" y="3018812"/>
          <a:ext cx="592065" cy="59206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738365A-E950-411C-AEB1-9064F4D7A2CA}">
      <dsp:nvSpPr>
        <dsp:cNvPr id="0" name=""/>
        <dsp:cNvSpPr/>
      </dsp:nvSpPr>
      <dsp:spPr>
        <a:xfrm>
          <a:off x="362196" y="3788406"/>
          <a:ext cx="4758934" cy="473652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96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Frontal</a:t>
          </a:r>
          <a:r>
            <a:rPr lang="tr-TR" sz="2000" kern="1200" dirty="0" smtClean="0"/>
            <a:t> baş ağrısı</a:t>
          </a:r>
        </a:p>
      </dsp:txBody>
      <dsp:txXfrm>
        <a:off x="362196" y="3788406"/>
        <a:ext cx="4758934" cy="473652"/>
      </dsp:txXfrm>
    </dsp:sp>
    <dsp:sp modelId="{6D93D5A7-CF37-479C-B690-EE399EBF9E2A}">
      <dsp:nvSpPr>
        <dsp:cNvPr id="0" name=""/>
        <dsp:cNvSpPr/>
      </dsp:nvSpPr>
      <dsp:spPr>
        <a:xfrm>
          <a:off x="66164" y="3729200"/>
          <a:ext cx="592065" cy="59206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7BD43-FB48-4802-B746-53252984A699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A75CC4-BD14-4F45-A971-7D506BF8ECD4}">
      <dsp:nvSpPr>
        <dsp:cNvPr id="0" name=""/>
        <dsp:cNvSpPr/>
      </dsp:nvSpPr>
      <dsp:spPr>
        <a:xfrm>
          <a:off x="350606" y="229141"/>
          <a:ext cx="9586045" cy="458108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362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Adrenalinin hemen verilmemesi </a:t>
          </a:r>
          <a:endParaRPr lang="tr-TR" sz="2000" kern="1200" dirty="0"/>
        </a:p>
      </dsp:txBody>
      <dsp:txXfrm>
        <a:off x="350606" y="229141"/>
        <a:ext cx="9586045" cy="458108"/>
      </dsp:txXfrm>
    </dsp:sp>
    <dsp:sp modelId="{FFE1CE51-0F35-4663-B2AE-3EB637EF8EBA}">
      <dsp:nvSpPr>
        <dsp:cNvPr id="0" name=""/>
        <dsp:cNvSpPr/>
      </dsp:nvSpPr>
      <dsp:spPr>
        <a:xfrm>
          <a:off x="64288" y="171877"/>
          <a:ext cx="572636" cy="5726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2372CCC-F986-48BB-851C-78EDA1FCF5F2}">
      <dsp:nvSpPr>
        <dsp:cNvPr id="0" name=""/>
        <dsp:cNvSpPr/>
      </dsp:nvSpPr>
      <dsp:spPr>
        <a:xfrm>
          <a:off x="727432" y="916217"/>
          <a:ext cx="9209219" cy="458108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8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8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8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362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Adrenalinin uygun yerden (uyluğun ön-yan tarafından) ve im verilmemesi</a:t>
          </a:r>
          <a:endParaRPr lang="tr-TR" sz="2000" kern="1200" dirty="0"/>
        </a:p>
      </dsp:txBody>
      <dsp:txXfrm>
        <a:off x="727432" y="916217"/>
        <a:ext cx="9209219" cy="458108"/>
      </dsp:txXfrm>
    </dsp:sp>
    <dsp:sp modelId="{7B5B294A-02E6-404C-A897-016CCDAC6661}">
      <dsp:nvSpPr>
        <dsp:cNvPr id="0" name=""/>
        <dsp:cNvSpPr/>
      </dsp:nvSpPr>
      <dsp:spPr>
        <a:xfrm>
          <a:off x="441114" y="858954"/>
          <a:ext cx="572636" cy="5726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03F4CE2-AC99-4DEB-AFAB-2C8174B50CAD}">
      <dsp:nvSpPr>
        <dsp:cNvPr id="0" name=""/>
        <dsp:cNvSpPr/>
      </dsp:nvSpPr>
      <dsp:spPr>
        <a:xfrm>
          <a:off x="899745" y="1603293"/>
          <a:ext cx="9036906" cy="458108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6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6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6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362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İlk ilaç olarak adrenalin yerine </a:t>
          </a:r>
          <a:r>
            <a:rPr lang="tr-TR" sz="2000" kern="1200" dirty="0" err="1" smtClean="0"/>
            <a:t>antihistamin</a:t>
          </a:r>
          <a:r>
            <a:rPr lang="tr-TR" sz="2000" kern="1200" dirty="0" smtClean="0"/>
            <a:t> ve </a:t>
          </a:r>
          <a:r>
            <a:rPr lang="tr-TR" sz="2000" kern="1200" dirty="0" err="1" smtClean="0"/>
            <a:t>kortikosteroid</a:t>
          </a:r>
          <a:r>
            <a:rPr lang="tr-TR" sz="2000" kern="1200" dirty="0" smtClean="0"/>
            <a:t> verilmesi </a:t>
          </a:r>
        </a:p>
      </dsp:txBody>
      <dsp:txXfrm>
        <a:off x="899745" y="1603293"/>
        <a:ext cx="9036906" cy="458108"/>
      </dsp:txXfrm>
    </dsp:sp>
    <dsp:sp modelId="{B36EC595-D917-4C7D-8870-71A043CDD13B}">
      <dsp:nvSpPr>
        <dsp:cNvPr id="0" name=""/>
        <dsp:cNvSpPr/>
      </dsp:nvSpPr>
      <dsp:spPr>
        <a:xfrm>
          <a:off x="613427" y="1546030"/>
          <a:ext cx="572636" cy="5726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0A60B02-B407-4DCF-BCBE-D98F3E80D354}">
      <dsp:nvSpPr>
        <dsp:cNvPr id="0" name=""/>
        <dsp:cNvSpPr/>
      </dsp:nvSpPr>
      <dsp:spPr>
        <a:xfrm>
          <a:off x="899745" y="2289935"/>
          <a:ext cx="9036906" cy="458108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4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4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4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362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Hastanın kısa sürede oturtulması veya ayağa kaldırılması/yürütülmesi </a:t>
          </a:r>
        </a:p>
      </dsp:txBody>
      <dsp:txXfrm>
        <a:off x="899745" y="2289935"/>
        <a:ext cx="9036906" cy="458108"/>
      </dsp:txXfrm>
    </dsp:sp>
    <dsp:sp modelId="{1CBBB7B9-BA89-49F4-BB00-DD72AAF4A3F6}">
      <dsp:nvSpPr>
        <dsp:cNvPr id="0" name=""/>
        <dsp:cNvSpPr/>
      </dsp:nvSpPr>
      <dsp:spPr>
        <a:xfrm>
          <a:off x="613427" y="2232671"/>
          <a:ext cx="572636" cy="5726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7289F92-2D4B-4303-9B14-13E6235C80F8}">
      <dsp:nvSpPr>
        <dsp:cNvPr id="0" name=""/>
        <dsp:cNvSpPr/>
      </dsp:nvSpPr>
      <dsp:spPr>
        <a:xfrm>
          <a:off x="727432" y="2977011"/>
          <a:ext cx="9209219" cy="458108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2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2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2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362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Hastanın en az 6-8 saat gözetim altında tutulmadan taburcu edilmesi </a:t>
          </a:r>
          <a:endParaRPr lang="tr-TR" sz="2000" kern="1200" dirty="0"/>
        </a:p>
      </dsp:txBody>
      <dsp:txXfrm>
        <a:off x="727432" y="2977011"/>
        <a:ext cx="9209219" cy="458108"/>
      </dsp:txXfrm>
    </dsp:sp>
    <dsp:sp modelId="{AF8EDB5A-22FB-4743-9C41-D9A8C57EF713}">
      <dsp:nvSpPr>
        <dsp:cNvPr id="0" name=""/>
        <dsp:cNvSpPr/>
      </dsp:nvSpPr>
      <dsp:spPr>
        <a:xfrm>
          <a:off x="441114" y="2919747"/>
          <a:ext cx="572636" cy="5726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085605F-EB0B-4C77-B164-A8E2872D5BCC}">
      <dsp:nvSpPr>
        <dsp:cNvPr id="0" name=""/>
        <dsp:cNvSpPr/>
      </dsp:nvSpPr>
      <dsp:spPr>
        <a:xfrm>
          <a:off x="350606" y="3664087"/>
          <a:ext cx="9586045" cy="458108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362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Hışıltı olduğunda ilk ilaç olarak adrenalin yerine </a:t>
          </a:r>
          <a:r>
            <a:rPr lang="tr-TR" sz="2000" kern="1200" dirty="0" err="1" smtClean="0"/>
            <a:t>salbutamol</a:t>
          </a:r>
          <a:r>
            <a:rPr lang="tr-TR" sz="2000" kern="1200" dirty="0" smtClean="0"/>
            <a:t> verilmesi</a:t>
          </a:r>
          <a:endParaRPr lang="tr-TR" sz="2000" kern="1200" dirty="0"/>
        </a:p>
      </dsp:txBody>
      <dsp:txXfrm>
        <a:off x="350606" y="3664087"/>
        <a:ext cx="9586045" cy="458108"/>
      </dsp:txXfrm>
    </dsp:sp>
    <dsp:sp modelId="{7A4B4F0B-879C-480E-8AD7-4E2145706AE7}">
      <dsp:nvSpPr>
        <dsp:cNvPr id="0" name=""/>
        <dsp:cNvSpPr/>
      </dsp:nvSpPr>
      <dsp:spPr>
        <a:xfrm>
          <a:off x="64288" y="3606824"/>
          <a:ext cx="572636" cy="5726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F2274-446B-4D12-ACD2-9DF982330A6B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B6B03-E060-4C13-8AA5-91464E9E3A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449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360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5391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1" dirty="0" err="1" smtClean="0"/>
              <a:t>Prick</a:t>
            </a:r>
            <a:r>
              <a:rPr lang="tr-TR" sz="1200" b="1" dirty="0" smtClean="0"/>
              <a:t>: batırma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8886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6223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2177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8905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-spor formların oluştuğu kapalı mekanlar: duş perdeleri, pencere pervazları, nemli zeminler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8416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Kombine hazırlanan bu tip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preperatlara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örnek olarak;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akrivastin+psödoefedrin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feniramin+fenilpropalamin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klorfeniramin+fenilpropalamin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deksbromfenilamin+psödoefedrin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verilebilir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918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daha sonra geliştirilmiş 2.kuşak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antihistaminikler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663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kuşak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antihistaminikler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tr-TR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Klorfeniramin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difenhidramin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hidroksizin</a:t>
            </a:r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4840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7674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Alerji terimi ilk kez 1906 yılında, Avusturyalı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pediatrist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Clemens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Pirquet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tarafından kullanılmış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8766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yan etkilerin sıklığı %5-10 arasında değişir.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Septum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perforasyon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çok nadir bir yan etkidir. Çoğunlukla tedavini ilk 12 ayı içinde oluşur ve olguların çoğu genç kadınlardır.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3004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Nazal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beklometazon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dipropiyonat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ile tedavi sırasında çocuklarda büyümenin baskılanmasının tespiti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Amerika’da yapılmış.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4136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 burun spreyleri, birinci ve ikinci kuşak preparatlara ayrılır. 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İkinci kuşak ajanlar tercih edilir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. Bunlar eşit derecede etkilidirler, ancak teorik olarak birinci kuşak ajanlara kıyasla belirgin şekilde daha düşük toplam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biyoyararlanım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(oral ve nazal) nedeniyle daha düşük sistemik yan etki riski taşırlar .</a:t>
            </a:r>
            <a:endParaRPr lang="tr-TR" dirty="0" smtClean="0"/>
          </a:p>
          <a:p>
            <a:r>
              <a:rPr lang="tr-TR" dirty="0" smtClean="0"/>
              <a:t>-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OTC: reçetesiz 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6781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 burun spreyleri, birinci ve ikinci kuşak preparatlara ayrılır. 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İkinci kuşak ajanlar tercih edilir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. Bunlar eşit derecede etkilidirler, ancak teorik olarak birinci kuşak ajanlara kıyasla belirgin şekilde daha düşük toplam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biyoyararlanım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(oral ve nazal) nedeniyle daha düşük sistemik yan etki riski taşırlar .</a:t>
            </a:r>
            <a:endParaRPr lang="tr-TR" dirty="0" smtClean="0"/>
          </a:p>
          <a:p>
            <a:r>
              <a:rPr lang="tr-TR" dirty="0" smtClean="0"/>
              <a:t>-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OTC: reçetesiz 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7746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-Mukus veya diğer kalıntılar ilacın burun mukozasını kaplamasını engellerse tedavi başarısızlıkları ortaya çıkabilir.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795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Genel olarak öneri 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oral yoldan kullanım lehinedir. 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2351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Nazal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konjesyon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AR semptomlarının sıklıkla en belirgin ve en rahatsız edici olanıdır.</a:t>
            </a: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49752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5563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Topikal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dekonjestanlar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toksik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terapötik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doz arasındaki güvenlik aralığının dar olması nedeniyle bir yaşından küçük çocuklarda kullanılmamalıdır.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74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6 aydan &lt;6 yaşına kadar olan çocuklar için günlük 4 mg , </a:t>
            </a:r>
            <a:r>
              <a:rPr lang="tr-T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6-15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yaş arası çocuklar için günlük 5 mg ve 15 yaş ve üstü hastalar için günlük 10 mg'dır.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600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tr-TR" b="1" dirty="0" smtClean="0"/>
              <a:t>Ev tozu</a:t>
            </a:r>
            <a:r>
              <a:rPr lang="tr-TR" b="1" baseline="0" dirty="0" smtClean="0"/>
              <a:t> akarları: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 tozu akarlar (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dermatophagoides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)gözle görülmeyen çok küçük canlılardır. Yatak, halı, mobilyaların üzerinde çok yüksek konsantrasyonda bulunurlar. </a:t>
            </a:r>
            <a:endParaRPr lang="tr-TR" b="1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89261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-UYARI: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 ilaç alerjik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rinit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için reçete edilmişse, tüm hastaları bu potansiyel yan etki hakkında bilgilendiririz ve olumsuz ruh hali etkileri algıladıklarında ilacı kesmelerini tavsiye ederiz.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0549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-Atropinin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ağız kuruluğu, idrar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retansiyonu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pupiller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dilatasyon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kardiyak yan etkileri nedeniyle kısıtlanmıştır. Son zamanlarda, yan etkileri olmayan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antikolinerjik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ajanlar geliştirmek için çabalar artmış,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ipratropium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bromür ve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tiotropium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bromür gibi atropinin dörtlü amonyum bileşikleri elde edilmiştir.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6881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9102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30807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-Çoğu </a:t>
            </a:r>
            <a:r>
              <a:rPr lang="tr-TR" dirty="0" err="1" smtClean="0"/>
              <a:t>atopik</a:t>
            </a:r>
            <a:r>
              <a:rPr lang="tr-TR" dirty="0" smtClean="0"/>
              <a:t> hastada </a:t>
            </a:r>
            <a:r>
              <a:rPr lang="tr-TR" dirty="0" err="1" smtClean="0"/>
              <a:t>konjonktivit</a:t>
            </a:r>
            <a:r>
              <a:rPr lang="tr-TR" dirty="0" smtClean="0"/>
              <a:t> ve alerjik </a:t>
            </a:r>
            <a:r>
              <a:rPr lang="tr-TR" dirty="0" err="1" smtClean="0"/>
              <a:t>rinit</a:t>
            </a:r>
            <a:r>
              <a:rPr lang="tr-TR" dirty="0" smtClean="0"/>
              <a:t> birlikteliği gözlenmesine</a:t>
            </a:r>
            <a:r>
              <a:rPr lang="tr-TR" baseline="0" dirty="0" smtClean="0"/>
              <a:t> rağmen b</a:t>
            </a:r>
            <a:r>
              <a:rPr lang="tr-TR" dirty="0" smtClean="0"/>
              <a:t>azı hastalar sadece göz semptomlarından rahatsızdır.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23350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-Oküler kaşıntı belirgin bir semptomdur.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6946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18904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AK sınıflandırılması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93615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7453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4863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tr-TR" b="1" dirty="0" smtClean="0"/>
              <a:t>Besin alerjenleri:</a:t>
            </a:r>
            <a:r>
              <a:rPr lang="tr-TR" b="1" baseline="0" dirty="0" smtClean="0"/>
              <a:t> </a:t>
            </a:r>
            <a:r>
              <a:rPr lang="tr-TR" dirty="0" smtClean="0"/>
              <a:t>Süt,</a:t>
            </a:r>
            <a:r>
              <a:rPr lang="tr-TR" baseline="0" dirty="0" smtClean="0"/>
              <a:t> </a:t>
            </a:r>
            <a:r>
              <a:rPr lang="tr-TR" dirty="0" smtClean="0"/>
              <a:t>Yumurta,</a:t>
            </a:r>
            <a:r>
              <a:rPr lang="tr-TR" baseline="0" dirty="0" smtClean="0"/>
              <a:t> </a:t>
            </a:r>
            <a:r>
              <a:rPr lang="tr-TR" dirty="0" smtClean="0"/>
              <a:t>Kuruyemişler (fındık, fıstık)</a:t>
            </a:r>
            <a:r>
              <a:rPr lang="tr-TR" baseline="0" dirty="0" smtClean="0"/>
              <a:t>, </a:t>
            </a:r>
            <a:r>
              <a:rPr lang="tr-TR" dirty="0" smtClean="0"/>
              <a:t>Buğday,</a:t>
            </a:r>
            <a:r>
              <a:rPr lang="tr-TR" baseline="0" dirty="0" smtClean="0"/>
              <a:t> </a:t>
            </a:r>
            <a:r>
              <a:rPr lang="tr-TR" dirty="0" smtClean="0"/>
              <a:t>Ceviz,</a:t>
            </a:r>
            <a:r>
              <a:rPr lang="tr-TR" baseline="0" dirty="0" smtClean="0"/>
              <a:t> </a:t>
            </a:r>
            <a:r>
              <a:rPr lang="tr-TR" dirty="0" smtClean="0"/>
              <a:t>Soya,</a:t>
            </a:r>
            <a:r>
              <a:rPr lang="tr-TR" baseline="0" dirty="0" smtClean="0"/>
              <a:t> </a:t>
            </a:r>
            <a:r>
              <a:rPr lang="tr-TR" dirty="0" smtClean="0"/>
              <a:t>Balık,</a:t>
            </a:r>
            <a:r>
              <a:rPr lang="tr-TR" baseline="0" dirty="0" smtClean="0"/>
              <a:t> </a:t>
            </a:r>
            <a:r>
              <a:rPr lang="tr-TR" dirty="0" smtClean="0"/>
              <a:t>Kabuklu Deniz ürünleri</a:t>
            </a:r>
          </a:p>
          <a:p>
            <a:pPr fontAlgn="base"/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İlaçlar:</a:t>
            </a:r>
            <a:r>
              <a:rPr lang="tr-TR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Antibiyotikler,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Ağrı kesiciler (aspirin,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inflamatuvar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ilaçlar),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Antikonvülzanlar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(epilepsi ilaçları),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Monoklonal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antikorlar</a:t>
            </a:r>
          </a:p>
          <a:p>
            <a:pPr fontAlgn="base"/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Tetikleyiciler:</a:t>
            </a:r>
            <a:r>
              <a:rPr lang="tr-TR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Egzersiz,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Sigara dumanı,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Hava kirliliği,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Enfeksiyonlar,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Stres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5462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36424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-</a:t>
            </a:r>
            <a:r>
              <a:rPr lang="tr-TR" dirty="0" err="1" smtClean="0"/>
              <a:t>Korneal</a:t>
            </a:r>
            <a:r>
              <a:rPr lang="tr-TR" dirty="0" smtClean="0"/>
              <a:t> tutulum yoğundur (%50).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görme azlığı ortaya çıkabilir.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10495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6594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Soğuk kompresler göz kapağı ve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periorbital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ödemin azalmasına yardımcı olabilir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-Gün boyunca soğutulmuş </a:t>
            </a:r>
            <a:r>
              <a:rPr lang="tr-T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suni gözyaşlarının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sık kullanımı da alerjenlerin seyreltilmesine ve uzaklaştırılmasına yardımcı olabilir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38123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-AH:</a:t>
            </a:r>
            <a:r>
              <a:rPr lang="tr-TR" baseline="0" dirty="0" smtClean="0"/>
              <a:t> </a:t>
            </a:r>
            <a:r>
              <a:rPr lang="tr-TR" dirty="0" smtClean="0"/>
              <a:t>hemen etki gösterirler ve sadece H1 blokajı sağlarlar. Kaşıntı, kızarıklık ve gözkapağı ödemini azaltıcı etkinlikleri vardır.</a:t>
            </a:r>
          </a:p>
          <a:p>
            <a:r>
              <a:rPr lang="tr-TR" dirty="0" smtClean="0"/>
              <a:t>-</a:t>
            </a:r>
            <a:r>
              <a:rPr lang="tr-TR" dirty="0" err="1" smtClean="0"/>
              <a:t>komb</a:t>
            </a:r>
            <a:r>
              <a:rPr lang="tr-TR" dirty="0" smtClean="0"/>
              <a:t> </a:t>
            </a:r>
            <a:r>
              <a:rPr lang="tr-TR" dirty="0" err="1" smtClean="0"/>
              <a:t>tdv</a:t>
            </a:r>
            <a:r>
              <a:rPr lang="tr-TR" dirty="0" smtClean="0"/>
              <a:t>: Bu ilaçlar çok hızlı bir şekilde etki göstermekte ve semptomları iyileştirmektedir.</a:t>
            </a:r>
          </a:p>
          <a:p>
            <a:r>
              <a:rPr lang="tr-TR" dirty="0" smtClean="0"/>
              <a:t>Günümüzde </a:t>
            </a:r>
            <a:r>
              <a:rPr lang="tr-TR" dirty="0" err="1" smtClean="0"/>
              <a:t>allerjik</a:t>
            </a:r>
            <a:r>
              <a:rPr lang="tr-TR" dirty="0" smtClean="0"/>
              <a:t> </a:t>
            </a:r>
            <a:r>
              <a:rPr lang="tr-TR" dirty="0" err="1" smtClean="0"/>
              <a:t>konjonktivit</a:t>
            </a:r>
            <a:r>
              <a:rPr lang="tr-TR" dirty="0" smtClean="0"/>
              <a:t> tedavisinde eğilim; hem </a:t>
            </a:r>
            <a:r>
              <a:rPr lang="tr-TR" dirty="0" err="1" smtClean="0"/>
              <a:t>mast</a:t>
            </a:r>
            <a:r>
              <a:rPr lang="tr-TR" dirty="0" smtClean="0"/>
              <a:t> hücresinden </a:t>
            </a:r>
            <a:r>
              <a:rPr lang="tr-TR" dirty="0" err="1" smtClean="0"/>
              <a:t>histamin</a:t>
            </a:r>
            <a:r>
              <a:rPr lang="tr-TR" dirty="0" smtClean="0"/>
              <a:t> salınımının baskılanmasının hem de H1 reseptörünün birlikte blokajının sağlanmasına doğru gitmektedir. Ayrıca </a:t>
            </a:r>
            <a:r>
              <a:rPr lang="tr-TR" dirty="0" err="1" smtClean="0"/>
              <a:t>mast</a:t>
            </a:r>
            <a:r>
              <a:rPr lang="tr-TR" dirty="0" smtClean="0"/>
              <a:t> hücrelerinden </a:t>
            </a:r>
            <a:r>
              <a:rPr lang="tr-TR" dirty="0" err="1" smtClean="0"/>
              <a:t>sitokin</a:t>
            </a:r>
            <a:r>
              <a:rPr lang="tr-TR" dirty="0" smtClean="0"/>
              <a:t> salınımını da baskılamaktadırlar.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4071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Mevsimsel ve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perennial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konjonktivit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tedavisi için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topikal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antihistaminikler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hücre stabilizatörleri (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İngiltere’de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yapılmış.</a:t>
            </a:r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2425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98952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Antibiyotikler: </a:t>
            </a:r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ilac anafilaksilerinin en onde gelen nedenleridir.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İdiyopatik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anafilaksi tanımı, olası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butun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anafilaksi nedenleri dışlandıktan sonra kullanılmalıdır.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19843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-Rutinin bozulması</a:t>
            </a:r>
            <a:r>
              <a:rPr lang="tr-TR" baseline="0" dirty="0" smtClean="0"/>
              <a:t> : </a:t>
            </a:r>
            <a:r>
              <a:rPr lang="tr-TR" baseline="0" dirty="0" err="1" smtClean="0"/>
              <a:t>seyehat</a:t>
            </a:r>
            <a:endParaRPr lang="tr-TR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76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55053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  <a:r>
              <a:rPr lang="tr-TR" dirty="0" smtClean="0"/>
              <a:t>Hipotansiyon: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Yaşa uygun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sistolik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kan basıncı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duşukluğu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1-12 ay:&lt;70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mmHg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1-10 yaş: :&lt;70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mmHg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+(2xyaş)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≥10 yaş: &lt;90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mmHg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Veya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Sistolik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kan basıncında bazale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gore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&gt;%30'dan fazla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duşme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77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57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Alerjik reaksiyonlar temelde iki farklı mekanizma ile gelişir:</a:t>
            </a:r>
          </a:p>
          <a:p>
            <a:pPr fontAlgn="base"/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 gelişen reaksiyonlar: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 tip reaksiyonlarda alerjenlere karşı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yapısında antikorlar rol oynarlar. Adından da anlaşılacağı üzere alerjenle karşılaşıldıktan sonra dakikalar, en geç bir saat içerisinde bulgular ortaya çıkar. Bu reaksiyonlar daha çok alerjik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rinit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besin alerjisi olan hastalarda görülür. Deri testleri ile semptomlara neden olan alerjenler gösterilebilir.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Antijene özgün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yapısındaki antikorlar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hücrelerinin yüzeyinde tepkimeye girerek bu hücrelerden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histamin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çeşitli maddelerin salınımına neden olurlar. Ve o bölgede ani başlayan reaksiyon meydana gelir.</a:t>
            </a:r>
          </a:p>
          <a:p>
            <a:pPr fontAlgn="base"/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Geç gelişen reaksiyonlar: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 tip reaksiyonlarda hücreler (T lenfositleri) rol oynarlar.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aracılı değildir. Semptomlar ve bulgular alerjenle karşılaşmadan saatler (24- 48 saat) sonrasında görülür. Alerjik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dermatit ve bazı alerjik hastalıklar bu mekanizma ile gelişir. Deri testleri bu hastalarda alerjenleri tespit edemez. Ancak yama testleri ile alerjenler tanımlanabilir.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41563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-Tanısı öykü ve klinik bulgular ile konulmaktadır.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78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24555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smtClean="0"/>
              <a:t>Tanı Kriterleri:</a:t>
            </a:r>
          </a:p>
          <a:p>
            <a:r>
              <a:rPr lang="tr-TR" dirty="0" smtClean="0"/>
              <a:t>Hipotansiyon: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Yaşa uygun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sistolik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kan basıncı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duşukluğu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1-12 ay: &lt;70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mmHg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1-10 yaş: &lt;70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mmHg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+(2xyaş)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≥10 yaş ve yetişkinlerde: &lt;90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mmHg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Veya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Sistolik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kan basıncında bazale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gore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&gt;%30'dan fazla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duşme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79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27656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1-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orneğin almakta olduğu ilacın durdurulması, arı sokması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konusu ise arının iğnesinin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parcalanmadan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çıkarılması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3-CAB:dolaşım. hava yolu, solunum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4-Hastanın oturur/ayakta pozisyonda tutulması “boş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ventrikul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sendromuna” yol açarak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olumle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sonuçlanabilir</a:t>
            </a: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*1 mg/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mL'lik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ampuller daha önce 1: 1000 olarak etiketlenmişti, ancak ilaç hatalarını önlemeye yardımcı olmak için oran ifadeleri 2016'da ABD’de  </a:t>
            </a:r>
            <a:r>
              <a:rPr lang="tr-TR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epinefrin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etiketlerinden kaldırıldı. Yalnızca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başına miktar listelenecektir. Oran etiketlemesi diğer bazı ülkelerde yürürlükte kalmaktadır.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81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86003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10-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Adrenalinden sonra olmak koşulu ile oral, İM veya İV (3-4 dakikada) yollardan H1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antihistamin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verilir. Gerektiğinde bu doz 4-6 saatte bir tekrarlanır.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16-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Dopamin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cozeltisi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%5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Dextroz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%0.9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NaCl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400mg/250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icerisine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konularak hazırlanır. 5-10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/kg/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hızında yanıt durumu değerlendirilerek doz artışına karar verilir. Hasta yoğun bakım şartlarında takip edilmelidir. Doz azaltılarak 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kesilir, ani kesilmesi hipotansiyon riski taşımaktadır.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Vazopressin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 kg’lık bir hasta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başlangıc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infuzyon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hızı 7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(yetişkinlerde ağırlık bazlı olmayan doz için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onerilen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2-10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Atropin: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0.5-1 mg (20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/kg) İV, total doz 0.04 mg/kg (3 mg)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82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46778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&gt;25</a:t>
            </a:r>
            <a:r>
              <a:rPr lang="tr-TR" baseline="0" dirty="0" smtClean="0"/>
              <a:t> kg ve </a:t>
            </a:r>
            <a:r>
              <a:rPr lang="tr-TR" dirty="0" smtClean="0"/>
              <a:t>yetişkinlerde 0.3 mg </a:t>
            </a:r>
            <a:r>
              <a:rPr lang="tr-TR" sz="1100" dirty="0" smtClean="0"/>
              <a:t>formlar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83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0674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Bifazik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anafilaksi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başlangıc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semptomlarının tamamen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duzelmesinden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sonra tetikleyici ajanla tekrar temas olmadan bulguların yeniden ortaya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cıkması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olarak tanımlanabilir.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84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25106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85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143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-Alerjisi olan bireyler, alerjik olmayanlardan birçok yolla </a:t>
            </a:r>
            <a:r>
              <a:rPr lang="tr-TR" dirty="0" err="1" smtClean="0"/>
              <a:t>faklılaşmakta</a:t>
            </a:r>
            <a:endParaRPr lang="tr-TR" dirty="0" smtClean="0"/>
          </a:p>
          <a:p>
            <a:r>
              <a:rPr lang="tr-TR" dirty="0" smtClean="0"/>
              <a:t>-Alerjik</a:t>
            </a:r>
            <a:r>
              <a:rPr lang="tr-TR" baseline="0" dirty="0" smtClean="0"/>
              <a:t> hastalarda tanımlanmış anormallikler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4995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smtClean="0"/>
              <a:t>-Alerji genetik yatkınlığı olan bireylerde çevresel faktörlerin etkisiyle ortaya çıkmaktadır.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smtClean="0"/>
              <a:t>(yani anne, babası ya da kardeşlerinde alerjik hastalığı olan)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8187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87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-Alerjik selam (kaşıntıyı rahatlatmak ve nazal pasajı açmak için avuç içleri ile burun deliklerinin yukarı itilmesi 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-Alerjik </a:t>
            </a:r>
            <a:r>
              <a:rPr lang="tr-TR" dirty="0" err="1" smtClean="0"/>
              <a:t>shiners</a:t>
            </a:r>
            <a:r>
              <a:rPr lang="tr-TR" dirty="0" smtClean="0"/>
              <a:t> (göz çevresinde morarma)</a:t>
            </a:r>
          </a:p>
          <a:p>
            <a:r>
              <a:rPr lang="tr-TR" dirty="0" smtClean="0"/>
              <a:t>-</a:t>
            </a:r>
            <a:r>
              <a:rPr lang="tr-TR" dirty="0" err="1" smtClean="0"/>
              <a:t>Dennie</a:t>
            </a:r>
            <a:r>
              <a:rPr lang="tr-TR" dirty="0" smtClean="0"/>
              <a:t>-Morgan çizgileri (alt göz kapağının altındaki kırışıklıklar ve torbalanmalar)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-</a:t>
            </a:r>
            <a:r>
              <a:rPr lang="tr-TR" dirty="0" err="1" smtClean="0"/>
              <a:t>Maksilomandibular</a:t>
            </a:r>
            <a:r>
              <a:rPr lang="tr-TR" dirty="0" smtClean="0"/>
              <a:t> hizalama problemleri: üst dişlerin</a:t>
            </a:r>
            <a:r>
              <a:rPr lang="tr-TR" baseline="0" dirty="0" smtClean="0"/>
              <a:t> </a:t>
            </a:r>
            <a:r>
              <a:rPr lang="tr-TR" dirty="0" smtClean="0"/>
              <a:t>altın önünde veya alt</a:t>
            </a:r>
            <a:r>
              <a:rPr lang="tr-TR" baseline="0" dirty="0" smtClean="0"/>
              <a:t> dişlerin üstün önünde olması</a:t>
            </a:r>
            <a:endParaRPr lang="tr-TR" dirty="0" smtClean="0"/>
          </a:p>
          <a:p>
            <a:r>
              <a:rPr lang="tr-TR" dirty="0" smtClean="0"/>
              <a:t>-Uyku bozuklukları (burun tıkanıklığı ve ağız solunumu ile ilişkili)</a:t>
            </a:r>
          </a:p>
          <a:p>
            <a:r>
              <a:rPr lang="tr-TR" dirty="0" smtClean="0"/>
              <a:t>-İştah azalması (koku duyusunun bozulmasına bağlı)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6B03-E060-4C13-8AA5-91464E9E3AF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4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044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70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786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36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555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456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3193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29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931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627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1148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BFDAD-4697-4514-B98B-446B6A34F827}" type="datetimeFigureOut">
              <a:rPr lang="tr-TR" smtClean="0"/>
              <a:t>6.05.2021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59A7D-F13F-4F91-9D52-FD5DB94CD7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644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d.org.tr/hastaliklar/alerji/" TargetMode="External"/><Relationship Id="rId2" Type="http://schemas.openxmlformats.org/officeDocument/2006/relationships/hyperlink" Target="http://www.aai.org.t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ptodate.com/contents/allergic-conjunctivitis-clinical-manifestations-and-diagnosis?search=alerjik%20konjonktivit&amp;source=search_result&amp;selectedTitle=2~137&amp;usage_type=default&amp;display_rank=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79446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tr-TR" sz="6600" dirty="0" smtClean="0"/>
              <a:t/>
            </a:r>
            <a:br>
              <a:rPr lang="tr-TR" sz="6600" dirty="0" smtClean="0"/>
            </a:br>
            <a:r>
              <a:rPr lang="tr-TR" sz="6600" dirty="0"/>
              <a:t/>
            </a:r>
            <a:br>
              <a:rPr lang="tr-TR" sz="6600" dirty="0"/>
            </a:br>
            <a:r>
              <a:rPr lang="tr-TR" sz="6600" dirty="0" smtClean="0"/>
              <a:t/>
            </a:r>
            <a:br>
              <a:rPr lang="tr-TR" sz="6600" dirty="0" smtClean="0"/>
            </a:br>
            <a:r>
              <a:rPr lang="tr-TR" sz="6600" dirty="0"/>
              <a:t/>
            </a:r>
            <a:br>
              <a:rPr lang="tr-TR" sz="6600" dirty="0"/>
            </a:br>
            <a:r>
              <a:rPr lang="tr-TR" sz="6600" dirty="0" smtClean="0"/>
              <a:t> </a:t>
            </a:r>
            <a:br>
              <a:rPr lang="tr-TR" sz="6600" dirty="0" smtClean="0"/>
            </a:br>
            <a:r>
              <a:rPr lang="tr-TR" sz="7300" b="1" dirty="0"/>
              <a:t/>
            </a:r>
            <a:br>
              <a:rPr lang="tr-TR" sz="7300" b="1" dirty="0"/>
            </a:br>
            <a:r>
              <a:rPr lang="tr-TR" sz="7300" b="1" dirty="0" smtClean="0"/>
              <a:t>ALERJİK </a:t>
            </a:r>
            <a:r>
              <a:rPr lang="tr-TR" sz="7300" b="1" dirty="0"/>
              <a:t>HASTALIKLAR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785379"/>
            <a:ext cx="9144000" cy="1655762"/>
          </a:xfrm>
        </p:spPr>
        <p:txBody>
          <a:bodyPr/>
          <a:lstStyle/>
          <a:p>
            <a:r>
              <a:rPr lang="tr-TR" dirty="0"/>
              <a:t>Arş. Gör. Dr. Kevser PALA</a:t>
            </a:r>
          </a:p>
          <a:p>
            <a:r>
              <a:rPr lang="tr-TR" dirty="0"/>
              <a:t>KTÜ Tıp Fakültesi Aile Hekimliği AD</a:t>
            </a:r>
          </a:p>
          <a:p>
            <a:r>
              <a:rPr lang="tr-TR" dirty="0" smtClean="0"/>
              <a:t>06.05.2021</a:t>
            </a:r>
            <a:endParaRPr lang="tr-TR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567" y="621316"/>
            <a:ext cx="7196866" cy="234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Giriş</a:t>
            </a:r>
            <a:endParaRPr lang="tr-TR" dirty="0"/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281712"/>
              </p:ext>
            </p:extLst>
          </p:nvPr>
        </p:nvGraphicFramePr>
        <p:xfrm>
          <a:off x="955158" y="1690688"/>
          <a:ext cx="10515600" cy="421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Giriş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Nedeni net bilinmemekle birlikte bu farklılıklar anormal </a:t>
            </a:r>
            <a:r>
              <a:rPr lang="tr-TR" sz="2400" dirty="0" err="1" smtClean="0"/>
              <a:t>sitokin</a:t>
            </a:r>
            <a:r>
              <a:rPr lang="tr-TR" sz="2400" dirty="0" smtClean="0"/>
              <a:t> üretimi ile ilişkilendirilmekte (IL-4, IL-5, IL-9, IL-13 artışı)</a:t>
            </a:r>
          </a:p>
          <a:p>
            <a:r>
              <a:rPr lang="tr-TR" sz="2400" dirty="0" smtClean="0"/>
              <a:t>Bu anormallikler sonucu alerjik hastalıklar ortaya çıkmakta</a:t>
            </a:r>
          </a:p>
          <a:p>
            <a:r>
              <a:rPr lang="tr-TR" sz="2400" dirty="0" smtClean="0"/>
              <a:t>Tanının en önemli belirleyicisi </a:t>
            </a:r>
            <a:r>
              <a:rPr lang="tr-TR" sz="2400" b="1" dirty="0" smtClean="0"/>
              <a:t>hikaye</a:t>
            </a:r>
          </a:p>
          <a:p>
            <a:r>
              <a:rPr lang="tr-TR" sz="2400" dirty="0" smtClean="0"/>
              <a:t>Alerjik ve </a:t>
            </a:r>
            <a:r>
              <a:rPr lang="tr-TR" sz="2400" dirty="0" err="1" smtClean="0"/>
              <a:t>non</a:t>
            </a:r>
            <a:r>
              <a:rPr lang="tr-TR" sz="2400" dirty="0" smtClean="0"/>
              <a:t>-alerjik  formlar arasındaki ayrım ancak alerji testi ile kesin olarak belirlenebilir.</a:t>
            </a:r>
          </a:p>
          <a:p>
            <a:r>
              <a:rPr lang="tr-TR" sz="2400" dirty="0" smtClean="0"/>
              <a:t>Alerji varlığını belirleyen en duyarlı ve en düşük maliyetli yöntem </a:t>
            </a:r>
            <a:r>
              <a:rPr lang="tr-TR" sz="2400" b="1" dirty="0" smtClean="0"/>
              <a:t>alerji deri testleri</a:t>
            </a:r>
            <a:r>
              <a:rPr lang="tr-TR" sz="2400" dirty="0" smtClean="0"/>
              <a:t>dir.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24523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Giriş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 smtClean="0"/>
              <a:t>Majör alerjik hastalıkların </a:t>
            </a:r>
            <a:r>
              <a:rPr lang="tr-TR" sz="2400" dirty="0" err="1" smtClean="0"/>
              <a:t>insidansı</a:t>
            </a:r>
            <a:r>
              <a:rPr lang="tr-TR" sz="2400" dirty="0" smtClean="0"/>
              <a:t> artmakta</a:t>
            </a:r>
          </a:p>
          <a:p>
            <a:r>
              <a:rPr lang="tr-TR" sz="2400" dirty="0" smtClean="0"/>
              <a:t>Genetik + Çevresel faktörler</a:t>
            </a:r>
          </a:p>
          <a:p>
            <a:endParaRPr lang="tr-TR" sz="2400" dirty="0" smtClean="0"/>
          </a:p>
          <a:p>
            <a:r>
              <a:rPr lang="tr-TR" sz="2400" dirty="0" smtClean="0"/>
              <a:t>Sebebi bilinmemekle birlikte birtakım hipotezler öne sürülmekte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b="1" dirty="0" smtClean="0"/>
              <a:t>Hijyen hipotezi: </a:t>
            </a:r>
            <a:r>
              <a:rPr lang="tr-TR" sz="2400" dirty="0" smtClean="0"/>
              <a:t>Alerjik hastalıkların artışının, </a:t>
            </a:r>
            <a:r>
              <a:rPr lang="tr-TR" sz="2400" dirty="0" err="1" smtClean="0"/>
              <a:t>infant</a:t>
            </a:r>
            <a:r>
              <a:rPr lang="tr-TR" sz="2400" dirty="0" smtClean="0"/>
              <a:t> ve çocuklarda enfeksiyonların kontrol altına alınması (</a:t>
            </a:r>
            <a:r>
              <a:rPr lang="tr-TR" sz="2400" dirty="0" err="1" smtClean="0"/>
              <a:t>örn</a:t>
            </a:r>
            <a:r>
              <a:rPr lang="tr-TR" sz="2400" dirty="0" smtClean="0"/>
              <a:t>. aşılama ile) ve halk sağlığının geliştirilmesiyle (</a:t>
            </a:r>
            <a:r>
              <a:rPr lang="tr-TR" sz="2400" dirty="0" err="1" smtClean="0"/>
              <a:t>örn</a:t>
            </a:r>
            <a:r>
              <a:rPr lang="tr-TR" sz="2400" dirty="0" smtClean="0"/>
              <a:t>. hijyen önlemleri aracılığı ile) ilişkili olduğu varsayılmakta</a:t>
            </a:r>
          </a:p>
        </p:txBody>
      </p:sp>
    </p:spTree>
    <p:extLst>
      <p:ext uri="{BB962C8B-B14F-4D97-AF65-F5344CB8AC3E}">
        <p14:creationId xmlns:p14="http://schemas.microsoft.com/office/powerpoint/2010/main" val="96815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Alerjik </a:t>
            </a:r>
            <a:r>
              <a:rPr lang="tr-TR" b="1" dirty="0" err="1" smtClean="0"/>
              <a:t>Rinit</a:t>
            </a:r>
            <a:r>
              <a:rPr lang="tr-TR" b="1" dirty="0" smtClean="0"/>
              <a:t> (AR)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743353" cy="4351338"/>
          </a:xfrm>
        </p:spPr>
        <p:txBody>
          <a:bodyPr/>
          <a:lstStyle/>
          <a:p>
            <a:r>
              <a:rPr lang="tr-TR" dirty="0" smtClean="0"/>
              <a:t>Nazal </a:t>
            </a:r>
            <a:r>
              <a:rPr lang="tr-TR" dirty="0"/>
              <a:t>mukozanın havayla solunan bir alerjenle karşılaştığı anda ortaya çıkan </a:t>
            </a:r>
            <a:r>
              <a:rPr lang="tr-TR" dirty="0" err="1"/>
              <a:t>inflamatuar</a:t>
            </a:r>
            <a:r>
              <a:rPr lang="tr-TR" dirty="0"/>
              <a:t> cevap 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Alerjenlere </a:t>
            </a:r>
            <a:r>
              <a:rPr lang="tr-TR" dirty="0"/>
              <a:t>karşı </a:t>
            </a:r>
            <a:r>
              <a:rPr lang="tr-TR" dirty="0" err="1"/>
              <a:t>IgE</a:t>
            </a:r>
            <a:r>
              <a:rPr lang="tr-TR" dirty="0"/>
              <a:t> aracılı yanıt ile </a:t>
            </a:r>
            <a:r>
              <a:rPr lang="tr-TR" dirty="0" smtClean="0"/>
              <a:t>ilişkili</a:t>
            </a:r>
            <a:endParaRPr lang="tr-TR" dirty="0"/>
          </a:p>
          <a:p>
            <a:endParaRPr lang="tr-TR" dirty="0" smtClean="0"/>
          </a:p>
          <a:p>
            <a:r>
              <a:rPr lang="tr-TR" dirty="0" smtClean="0"/>
              <a:t>En </a:t>
            </a:r>
            <a:r>
              <a:rPr lang="tr-TR" dirty="0"/>
              <a:t>sık </a:t>
            </a:r>
            <a:r>
              <a:rPr lang="tr-TR" dirty="0" err="1" smtClean="0"/>
              <a:t>non-infeksiyöz</a:t>
            </a:r>
            <a:r>
              <a:rPr lang="tr-TR" dirty="0" smtClean="0"/>
              <a:t> </a:t>
            </a:r>
            <a:r>
              <a:rPr lang="tr-TR" dirty="0" err="1" smtClean="0"/>
              <a:t>rinit</a:t>
            </a:r>
            <a:r>
              <a:rPr lang="tr-TR" dirty="0" smtClean="0"/>
              <a:t> formu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061" y="444019"/>
            <a:ext cx="469959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6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Alerjik </a:t>
            </a:r>
            <a:r>
              <a:rPr lang="tr-TR" b="1" dirty="0" err="1"/>
              <a:t>Rinit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Allerjik</a:t>
            </a:r>
            <a:r>
              <a:rPr lang="tr-TR" dirty="0" smtClean="0"/>
              <a:t> </a:t>
            </a:r>
            <a:r>
              <a:rPr lang="tr-TR" dirty="0" err="1"/>
              <a:t>rinit</a:t>
            </a:r>
            <a:r>
              <a:rPr lang="tr-TR" dirty="0"/>
              <a:t> </a:t>
            </a:r>
            <a:r>
              <a:rPr lang="tr-TR" dirty="0" smtClean="0"/>
              <a:t>tüm dünya nüfusunun %20-40’ını etkilemekte</a:t>
            </a:r>
            <a:endParaRPr lang="tr-TR" dirty="0"/>
          </a:p>
          <a:p>
            <a:endParaRPr lang="tr-TR" dirty="0" smtClean="0"/>
          </a:p>
          <a:p>
            <a:r>
              <a:rPr lang="tr-TR" dirty="0" smtClean="0"/>
              <a:t>Ülkemizde bugüne </a:t>
            </a:r>
            <a:r>
              <a:rPr lang="tr-TR" dirty="0"/>
              <a:t>kadar yapılan </a:t>
            </a:r>
            <a:r>
              <a:rPr lang="tr-TR" dirty="0" smtClean="0"/>
              <a:t>çalışmalarda</a:t>
            </a:r>
            <a:r>
              <a:rPr lang="tr-TR" dirty="0"/>
              <a:t> </a:t>
            </a:r>
            <a:r>
              <a:rPr lang="tr-TR" dirty="0" smtClean="0"/>
              <a:t>erişkinlerde </a:t>
            </a:r>
            <a:r>
              <a:rPr lang="tr-TR" dirty="0"/>
              <a:t>%</a:t>
            </a:r>
            <a:r>
              <a:rPr lang="tr-TR" dirty="0" smtClean="0"/>
              <a:t>1.6-27.5</a:t>
            </a:r>
            <a:r>
              <a:rPr lang="tr-TR" dirty="0"/>
              <a:t>, ç</a:t>
            </a:r>
            <a:r>
              <a:rPr lang="tr-TR" dirty="0" smtClean="0"/>
              <a:t>ocuklarda </a:t>
            </a:r>
            <a:r>
              <a:rPr lang="tr-TR" dirty="0"/>
              <a:t>%2.9-39.9 </a:t>
            </a:r>
            <a:r>
              <a:rPr lang="tr-TR" dirty="0" smtClean="0"/>
              <a:t>oranında görüldüğü saptanmış</a:t>
            </a:r>
            <a:endParaRPr lang="tr-TR" dirty="0"/>
          </a:p>
          <a:p>
            <a:endParaRPr lang="tr-TR" dirty="0" smtClean="0"/>
          </a:p>
          <a:p>
            <a:r>
              <a:rPr lang="tr-TR" dirty="0" smtClean="0"/>
              <a:t>Son </a:t>
            </a:r>
            <a:r>
              <a:rPr lang="tr-TR" dirty="0"/>
              <a:t>10 yılda </a:t>
            </a:r>
            <a:r>
              <a:rPr lang="tr-TR" dirty="0" err="1" smtClean="0"/>
              <a:t>prevalansı</a:t>
            </a:r>
            <a:r>
              <a:rPr lang="tr-TR" dirty="0" smtClean="0"/>
              <a:t> </a:t>
            </a:r>
            <a:r>
              <a:rPr lang="tr-TR" dirty="0"/>
              <a:t>giderek </a:t>
            </a:r>
            <a:r>
              <a:rPr lang="tr-TR" dirty="0" smtClean="0"/>
              <a:t>artmakta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69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Alerjik </a:t>
            </a:r>
            <a:r>
              <a:rPr lang="tr-TR" b="1" dirty="0" err="1"/>
              <a:t>Rinit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Polenler havada yüksek konsantrasyonda bulunduğunda mevsimsel </a:t>
            </a:r>
            <a:r>
              <a:rPr lang="tr-TR" dirty="0" err="1" smtClean="0"/>
              <a:t>rinit</a:t>
            </a:r>
            <a:r>
              <a:rPr lang="tr-TR" dirty="0" smtClean="0"/>
              <a:t> (saman nezlesi) (MAR) olarak ortaya çıkar.</a:t>
            </a:r>
          </a:p>
          <a:p>
            <a:endParaRPr lang="tr-TR" dirty="0" smtClean="0"/>
          </a:p>
          <a:p>
            <a:r>
              <a:rPr lang="tr-TR" dirty="0" smtClean="0"/>
              <a:t>Sürekli olduğunda </a:t>
            </a:r>
            <a:r>
              <a:rPr lang="tr-TR" dirty="0" err="1" smtClean="0"/>
              <a:t>perennial</a:t>
            </a:r>
            <a:r>
              <a:rPr lang="tr-TR" dirty="0" smtClean="0"/>
              <a:t> alerjik </a:t>
            </a:r>
            <a:r>
              <a:rPr lang="tr-TR" dirty="0" err="1" smtClean="0"/>
              <a:t>rinit</a:t>
            </a:r>
            <a:r>
              <a:rPr lang="tr-TR" dirty="0" smtClean="0"/>
              <a:t> (PAR) olarak isimlendirilir.</a:t>
            </a:r>
          </a:p>
          <a:p>
            <a:endParaRPr lang="tr-TR" dirty="0" smtClean="0"/>
          </a:p>
          <a:p>
            <a:r>
              <a:rPr lang="tr-TR" dirty="0" smtClean="0"/>
              <a:t>Genellikle alerji öyküsü olan ailelerde </a:t>
            </a:r>
            <a:r>
              <a:rPr lang="tr-TR" dirty="0" err="1" smtClean="0"/>
              <a:t>perennial</a:t>
            </a:r>
            <a:r>
              <a:rPr lang="tr-TR" dirty="0" smtClean="0"/>
              <a:t> </a:t>
            </a:r>
            <a:r>
              <a:rPr lang="tr-TR" dirty="0" err="1" smtClean="0"/>
              <a:t>rinit</a:t>
            </a:r>
            <a:r>
              <a:rPr lang="tr-TR" dirty="0" smtClean="0"/>
              <a:t> mevsimsel </a:t>
            </a:r>
            <a:r>
              <a:rPr lang="tr-TR" dirty="0" err="1" smtClean="0"/>
              <a:t>rinitten</a:t>
            </a:r>
            <a:r>
              <a:rPr lang="tr-TR" dirty="0" smtClean="0"/>
              <a:t> 2 kat daha sık görülmekte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36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Risk faktörleri</a:t>
            </a:r>
            <a:endParaRPr lang="tr-TR" dirty="0"/>
          </a:p>
        </p:txBody>
      </p:sp>
      <p:graphicFrame>
        <p:nvGraphicFramePr>
          <p:cNvPr id="8" name="İçerik Yer Tutucusu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6114624"/>
              </p:ext>
            </p:extLst>
          </p:nvPr>
        </p:nvGraphicFramePr>
        <p:xfrm>
          <a:off x="959588" y="1584363"/>
          <a:ext cx="10272824" cy="46634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136412">
                  <a:extLst>
                    <a:ext uri="{9D8B030D-6E8A-4147-A177-3AD203B41FA5}">
                      <a16:colId xmlns:a16="http://schemas.microsoft.com/office/drawing/2014/main" val="1192884405"/>
                    </a:ext>
                  </a:extLst>
                </a:gridCol>
                <a:gridCol w="5136412">
                  <a:extLst>
                    <a:ext uri="{9D8B030D-6E8A-4147-A177-3AD203B41FA5}">
                      <a16:colId xmlns:a16="http://schemas.microsoft.com/office/drawing/2014/main" val="3896687757"/>
                    </a:ext>
                  </a:extLst>
                </a:gridCol>
              </a:tblGrid>
              <a:tr h="591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1- Ailede alerji veya </a:t>
                      </a:r>
                      <a:r>
                        <a:rPr lang="tr-TR" b="0" dirty="0" err="1" smtClean="0">
                          <a:solidFill>
                            <a:schemeClr val="tx1"/>
                          </a:solidFill>
                        </a:rPr>
                        <a:t>atopi</a:t>
                      </a:r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 öyküsü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dirty="0" smtClean="0">
                          <a:solidFill>
                            <a:schemeClr val="tx1"/>
                          </a:solidFill>
                        </a:rPr>
                        <a:t>7- Evde sigara içilmesi </a:t>
                      </a:r>
                    </a:p>
                    <a:p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554093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2- Erkek cinsiyet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/>
                        <a:t>8- Toz akarı gibi iç ortam alerjenlerine maruz kalma</a:t>
                      </a:r>
                    </a:p>
                    <a:p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541563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3- Siyah ırk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/>
                        <a:t>9- Erken antibiyotik kullanımı</a:t>
                      </a:r>
                    </a:p>
                    <a:p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306619"/>
                  </a:ext>
                </a:extLst>
              </a:tr>
              <a:tr h="8443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4- Ailenin ilk çocuğu olma</a:t>
                      </a:r>
                    </a:p>
                    <a:p>
                      <a:endParaRPr lang="tr-TR" dirty="0" smtClean="0"/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/>
                        <a:t>10- Ev içi hayvan beslenmesi</a:t>
                      </a:r>
                    </a:p>
                    <a:p>
                      <a:endParaRPr lang="tr-TR" sz="1800" dirty="0" smtClean="0"/>
                    </a:p>
                    <a:p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595886"/>
                  </a:ext>
                </a:extLst>
              </a:tr>
              <a:tr h="8443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5- SED yüksek olması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/>
                        <a:t>11- 6 yaşından küçüklerde serum </a:t>
                      </a:r>
                      <a:r>
                        <a:rPr lang="tr-TR" sz="1800" dirty="0" err="1" smtClean="0"/>
                        <a:t>IgE</a:t>
                      </a:r>
                      <a:r>
                        <a:rPr lang="tr-TR" sz="1800" dirty="0" smtClean="0"/>
                        <a:t>&gt;100 IU/</a:t>
                      </a:r>
                      <a:r>
                        <a:rPr lang="tr-TR" sz="1800" dirty="0" err="1" smtClean="0"/>
                        <a:t>mL</a:t>
                      </a:r>
                      <a:endParaRPr lang="tr-TR" sz="1800" dirty="0" smtClean="0"/>
                    </a:p>
                    <a:p>
                      <a:endParaRPr lang="tr-TR" sz="1800" dirty="0" smtClean="0"/>
                    </a:p>
                    <a:p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73266"/>
                  </a:ext>
                </a:extLst>
              </a:tr>
              <a:tr h="8443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6- Polen mevsiminde doğmak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/>
                        <a:t>12- Alerjene özgü </a:t>
                      </a:r>
                      <a:r>
                        <a:rPr lang="tr-TR" sz="1800" dirty="0" err="1" smtClean="0"/>
                        <a:t>IgE</a:t>
                      </a:r>
                      <a:r>
                        <a:rPr lang="tr-TR" sz="1800" dirty="0" smtClean="0"/>
                        <a:t> varlığı</a:t>
                      </a:r>
                    </a:p>
                    <a:p>
                      <a:endParaRPr lang="tr-TR" sz="1800" dirty="0" smtClean="0"/>
                    </a:p>
                    <a:p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683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6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Bulgular</a:t>
            </a:r>
            <a:endParaRPr lang="tr-TR" dirty="0"/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09076420"/>
              </p:ext>
            </p:extLst>
          </p:nvPr>
        </p:nvGraphicFramePr>
        <p:xfrm>
          <a:off x="563341" y="1653864"/>
          <a:ext cx="5157787" cy="449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İçerik Yer Tutucusu 1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75115113"/>
              </p:ext>
            </p:extLst>
          </p:nvPr>
        </p:nvGraphicFramePr>
        <p:xfrm>
          <a:off x="6448647" y="1664385"/>
          <a:ext cx="5183188" cy="449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171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Bulgular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5666" y="1612974"/>
            <a:ext cx="5632370" cy="435133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084521" y="6156251"/>
            <a:ext cx="182614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/>
              <a:t>https://www.uptodate.com/</a:t>
            </a:r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527" y="639578"/>
            <a:ext cx="2887740" cy="164962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5220" y="2565375"/>
            <a:ext cx="2994946" cy="165735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527" y="4498901"/>
            <a:ext cx="288774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4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Mevsimsel öykünün olması ya da </a:t>
            </a:r>
            <a:r>
              <a:rPr lang="tr-TR" sz="2400" dirty="0" err="1" smtClean="0"/>
              <a:t>inhale</a:t>
            </a:r>
            <a:r>
              <a:rPr lang="tr-TR" sz="2400" dirty="0" smtClean="0"/>
              <a:t> edilen alerjenle olan ilişki tanıya yardımcı</a:t>
            </a:r>
          </a:p>
          <a:p>
            <a:r>
              <a:rPr lang="tr-TR" sz="2400" dirty="0" smtClean="0"/>
              <a:t>Toz alerjisi – akşam geç saat ya da sabah erken saatte görülen semptomlar</a:t>
            </a:r>
          </a:p>
          <a:p>
            <a:r>
              <a:rPr lang="tr-TR" sz="2400" dirty="0" err="1" smtClean="0"/>
              <a:t>Perennial</a:t>
            </a:r>
            <a:r>
              <a:rPr lang="tr-TR" sz="2400" dirty="0" smtClean="0"/>
              <a:t> </a:t>
            </a:r>
            <a:r>
              <a:rPr lang="tr-TR" sz="2400" dirty="0" err="1" smtClean="0"/>
              <a:t>rinit</a:t>
            </a:r>
            <a:r>
              <a:rPr lang="tr-TR" sz="2400" dirty="0" smtClean="0"/>
              <a:t> – spesifik alerjenle ilişkilendirmek zor</a:t>
            </a:r>
          </a:p>
          <a:p>
            <a:r>
              <a:rPr lang="tr-TR" sz="2400" dirty="0" smtClean="0"/>
              <a:t>Tatil dönemi gibi çevre değişikliği ile semptomların düzelmesi çevresel alerjenlerin varlığına işaret eder.</a:t>
            </a:r>
          </a:p>
          <a:p>
            <a:r>
              <a:rPr lang="tr-TR" sz="2400" b="1" dirty="0" err="1" smtClean="0"/>
              <a:t>Eozinofil</a:t>
            </a:r>
            <a:r>
              <a:rPr lang="tr-TR" sz="2400" b="1" dirty="0" smtClean="0"/>
              <a:t> </a:t>
            </a:r>
            <a:r>
              <a:rPr lang="tr-TR" sz="2400" dirty="0" smtClean="0"/>
              <a:t>sayısı artışı tanıya yardımcı olabilir.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Ancak </a:t>
            </a:r>
            <a:r>
              <a:rPr lang="tr-TR" sz="2000" dirty="0" err="1" smtClean="0"/>
              <a:t>eozinofil</a:t>
            </a:r>
            <a:r>
              <a:rPr lang="tr-TR" sz="2000" dirty="0" smtClean="0"/>
              <a:t> yokluğunda dahi alerjik belirtiler ortaya çıkabilmektedir.</a:t>
            </a:r>
          </a:p>
          <a:p>
            <a:endParaRPr lang="tr-TR" sz="2400" dirty="0" smtClean="0"/>
          </a:p>
          <a:p>
            <a:r>
              <a:rPr lang="tr-TR" sz="2400" dirty="0" smtClean="0"/>
              <a:t>Klinik </a:t>
            </a:r>
            <a:r>
              <a:rPr lang="tr-TR" sz="2400" dirty="0"/>
              <a:t>öykü </a:t>
            </a:r>
            <a:r>
              <a:rPr lang="tr-TR" sz="2400" b="1" dirty="0" err="1"/>
              <a:t>Prick</a:t>
            </a:r>
            <a:r>
              <a:rPr lang="tr-TR" sz="2400" b="1" dirty="0"/>
              <a:t> deri testi </a:t>
            </a:r>
            <a:r>
              <a:rPr lang="tr-TR" sz="2400" dirty="0"/>
              <a:t>ile desteklenebilir.</a:t>
            </a:r>
          </a:p>
          <a:p>
            <a:endParaRPr lang="tr-TR" dirty="0" smtClean="0"/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41817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</a:t>
            </a:r>
            <a:r>
              <a:rPr lang="tr-TR" b="1" dirty="0" smtClean="0"/>
              <a:t>maç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Alerjik hastalıklar hakkında bilgi vermek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79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68535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 smtClean="0"/>
              <a:t>Prick</a:t>
            </a:r>
            <a:r>
              <a:rPr lang="tr-TR" b="1" dirty="0" smtClean="0"/>
              <a:t> </a:t>
            </a:r>
            <a:r>
              <a:rPr lang="tr-TR" b="1" dirty="0"/>
              <a:t>deri </a:t>
            </a:r>
            <a:r>
              <a:rPr lang="tr-TR" b="1" dirty="0" smtClean="0"/>
              <a:t>testi:</a:t>
            </a:r>
          </a:p>
          <a:p>
            <a:r>
              <a:rPr lang="tr-TR" sz="2400" dirty="0"/>
              <a:t>Hastanın ön kol iç yüzü önce alkolle silinir ve hava ile kurutulur. </a:t>
            </a:r>
          </a:p>
          <a:p>
            <a:r>
              <a:rPr lang="tr-TR" sz="2400" dirty="0"/>
              <a:t>Deri iğne veya ezici bir aletle delinir ve üzerine spesifik antijen damlatılır. </a:t>
            </a:r>
          </a:p>
          <a:p>
            <a:r>
              <a:rPr lang="tr-TR" sz="2400" dirty="0"/>
              <a:t>Test uygulandıktan 15-20 </a:t>
            </a:r>
            <a:r>
              <a:rPr lang="tr-TR" sz="2400" dirty="0" err="1" smtClean="0"/>
              <a:t>dk</a:t>
            </a:r>
            <a:r>
              <a:rPr lang="tr-TR" sz="2400" dirty="0" smtClean="0"/>
              <a:t> </a:t>
            </a:r>
            <a:r>
              <a:rPr lang="tr-TR" sz="2400" dirty="0"/>
              <a:t>sonra </a:t>
            </a:r>
            <a:r>
              <a:rPr lang="tr-TR" sz="2400" dirty="0" err="1" smtClean="0"/>
              <a:t>endürasyon</a:t>
            </a:r>
            <a:r>
              <a:rPr lang="tr-TR" sz="2400" dirty="0" smtClean="0"/>
              <a:t> </a:t>
            </a:r>
            <a:r>
              <a:rPr lang="tr-TR" sz="2400" dirty="0"/>
              <a:t>ç</a:t>
            </a:r>
            <a:r>
              <a:rPr lang="tr-TR" sz="2400" dirty="0" smtClean="0"/>
              <a:t>apı </a:t>
            </a:r>
            <a:r>
              <a:rPr lang="tr-TR" sz="2400" dirty="0"/>
              <a:t>ve eşlik eden </a:t>
            </a:r>
            <a:r>
              <a:rPr lang="tr-TR" sz="2400" dirty="0" err="1"/>
              <a:t>eritem</a:t>
            </a:r>
            <a:r>
              <a:rPr lang="tr-TR" sz="2400" dirty="0"/>
              <a:t> değerlendirilir. </a:t>
            </a:r>
            <a:endParaRPr lang="tr-TR" sz="2400" dirty="0" smtClean="0"/>
          </a:p>
          <a:p>
            <a:r>
              <a:rPr lang="tr-TR" sz="2400" dirty="0" err="1" smtClean="0"/>
              <a:t>Endürasyon</a:t>
            </a:r>
            <a:r>
              <a:rPr lang="tr-TR" sz="2400" dirty="0" smtClean="0"/>
              <a:t> </a:t>
            </a:r>
            <a:r>
              <a:rPr lang="tr-TR" sz="2400" dirty="0"/>
              <a:t>ç</a:t>
            </a:r>
            <a:r>
              <a:rPr lang="tr-TR" sz="2400" dirty="0" smtClean="0"/>
              <a:t>apının </a:t>
            </a:r>
            <a:r>
              <a:rPr lang="tr-TR" sz="2400" dirty="0"/>
              <a:t>≥ 3 mm </a:t>
            </a:r>
            <a:r>
              <a:rPr lang="tr-TR" sz="2400" dirty="0" smtClean="0"/>
              <a:t>olması pozitif</a:t>
            </a:r>
          </a:p>
          <a:p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661" y="1584363"/>
            <a:ext cx="3503743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5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68535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 smtClean="0"/>
              <a:t>Prick</a:t>
            </a:r>
            <a:r>
              <a:rPr lang="tr-TR" b="1" dirty="0" smtClean="0"/>
              <a:t> </a:t>
            </a:r>
            <a:r>
              <a:rPr lang="tr-TR" b="1" dirty="0"/>
              <a:t>deri </a:t>
            </a:r>
            <a:r>
              <a:rPr lang="tr-TR" b="1" dirty="0" smtClean="0"/>
              <a:t>testi:</a:t>
            </a:r>
          </a:p>
          <a:p>
            <a:r>
              <a:rPr lang="tr-TR" sz="2400" dirty="0"/>
              <a:t>Polenler, akarlar, bazı mantarlar, </a:t>
            </a:r>
            <a:r>
              <a:rPr lang="tr-TR" sz="2400" dirty="0" err="1"/>
              <a:t>venomlar</a:t>
            </a:r>
            <a:r>
              <a:rPr lang="tr-TR" sz="2400" dirty="0"/>
              <a:t> ve lateks </a:t>
            </a:r>
            <a:r>
              <a:rPr lang="tr-TR" sz="2400" dirty="0" smtClean="0"/>
              <a:t>için </a:t>
            </a:r>
            <a:r>
              <a:rPr lang="tr-TR" sz="2400" dirty="0" err="1"/>
              <a:t>rekombinant</a:t>
            </a:r>
            <a:r>
              <a:rPr lang="tr-TR" sz="2400" dirty="0"/>
              <a:t> teknolojiyle alerjenler </a:t>
            </a:r>
            <a:r>
              <a:rPr lang="tr-TR" sz="2400" dirty="0" smtClean="0"/>
              <a:t>üretilmiştir</a:t>
            </a:r>
            <a:r>
              <a:rPr lang="tr-TR" sz="2400" dirty="0"/>
              <a:t>. </a:t>
            </a:r>
          </a:p>
          <a:p>
            <a:r>
              <a:rPr lang="tr-TR" sz="2400" dirty="0"/>
              <a:t>Besin </a:t>
            </a:r>
            <a:r>
              <a:rPr lang="tr-TR" sz="2400" dirty="0" smtClean="0"/>
              <a:t>alerjenlerinin </a:t>
            </a:r>
            <a:r>
              <a:rPr lang="tr-TR" sz="2400" dirty="0"/>
              <a:t>bir kısmı için </a:t>
            </a:r>
            <a:r>
              <a:rPr lang="tr-TR" sz="2400" dirty="0" smtClean="0"/>
              <a:t>de </a:t>
            </a:r>
            <a:r>
              <a:rPr lang="tr-TR" sz="2400" dirty="0" err="1" smtClean="0"/>
              <a:t>rekombinant</a:t>
            </a:r>
            <a:r>
              <a:rPr lang="tr-TR" sz="2400" dirty="0" smtClean="0"/>
              <a:t> alerjenler </a:t>
            </a:r>
            <a:r>
              <a:rPr lang="tr-TR" sz="2400" dirty="0"/>
              <a:t>vardır (elma, yer fıstığı gibi).</a:t>
            </a:r>
          </a:p>
          <a:p>
            <a:r>
              <a:rPr lang="tr-TR" sz="2400" dirty="0" err="1" smtClean="0"/>
              <a:t>IgE</a:t>
            </a:r>
            <a:r>
              <a:rPr lang="tr-TR" sz="2400" dirty="0" smtClean="0"/>
              <a:t> testlerinden daha spesifik</a:t>
            </a:r>
          </a:p>
          <a:p>
            <a:r>
              <a:rPr lang="tr-TR" sz="2400" dirty="0" err="1"/>
              <a:t>Dermografizmi</a:t>
            </a:r>
            <a:r>
              <a:rPr lang="tr-TR" sz="2400" dirty="0"/>
              <a:t> olan </a:t>
            </a:r>
            <a:r>
              <a:rPr lang="tr-TR" sz="2400" dirty="0" smtClean="0"/>
              <a:t>hastalarda yanlış pozitif sonuç verebilir.</a:t>
            </a:r>
          </a:p>
          <a:p>
            <a:r>
              <a:rPr lang="tr-TR" sz="2400" dirty="0" err="1"/>
              <a:t>Antihistaminikler</a:t>
            </a:r>
            <a:r>
              <a:rPr lang="tr-TR" sz="2400" dirty="0"/>
              <a:t> 2-7 gün önce kesilmeli</a:t>
            </a:r>
          </a:p>
          <a:p>
            <a:endParaRPr lang="tr-TR" sz="2400" b="1" dirty="0"/>
          </a:p>
          <a:p>
            <a:endParaRPr lang="tr-TR" dirty="0" smtClean="0"/>
          </a:p>
          <a:p>
            <a:endParaRPr lang="tr-TR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256" y="1562986"/>
            <a:ext cx="3848986" cy="47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Tedavi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Akut </a:t>
            </a:r>
            <a:r>
              <a:rPr lang="tr-TR" dirty="0" err="1" smtClean="0"/>
              <a:t>rinit</a:t>
            </a:r>
            <a:r>
              <a:rPr lang="tr-TR" dirty="0" smtClean="0"/>
              <a:t> tedavisi: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Alerjenden korunma ve çevre kontrolü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Medikal tedavi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 smtClean="0"/>
              <a:t>İmmünoterapi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  <a:p>
            <a:r>
              <a:rPr lang="tr-TR" dirty="0" smtClean="0"/>
              <a:t>Tedavide </a:t>
            </a:r>
            <a:r>
              <a:rPr lang="tr-TR" dirty="0"/>
              <a:t>istenilen </a:t>
            </a:r>
            <a:r>
              <a:rPr lang="tr-TR" dirty="0" smtClean="0"/>
              <a:t>düzeydeki </a:t>
            </a:r>
            <a:r>
              <a:rPr lang="es-ES" dirty="0" smtClean="0"/>
              <a:t>kontrol</a:t>
            </a:r>
            <a:r>
              <a:rPr lang="es-ES" dirty="0"/>
              <a:t>, her hastada farmakoterapi </a:t>
            </a:r>
            <a:r>
              <a:rPr lang="es-ES" dirty="0" smtClean="0"/>
              <a:t>ve</a:t>
            </a:r>
            <a:r>
              <a:rPr lang="tr-TR" dirty="0" smtClean="0"/>
              <a:t> korunma </a:t>
            </a:r>
            <a:r>
              <a:rPr lang="tr-TR" dirty="0"/>
              <a:t>yöntemlerinin birlikte </a:t>
            </a:r>
            <a:r>
              <a:rPr lang="tr-TR" dirty="0" smtClean="0"/>
              <a:t>uygulanmasıyla başarılır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722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1. Alerjenden korunma ve çevre kontrolü: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Bilinen alerjenlerin uzaklaştırılması birincil önem!</a:t>
            </a:r>
          </a:p>
          <a:p>
            <a:endParaRPr lang="tr-TR" dirty="0" smtClean="0"/>
          </a:p>
          <a:p>
            <a:r>
              <a:rPr lang="tr-TR" dirty="0" err="1" smtClean="0"/>
              <a:t>Maruziyetin</a:t>
            </a:r>
            <a:r>
              <a:rPr lang="tr-TR" dirty="0" smtClean="0"/>
              <a:t> kaçınılmaz olduğu durumlarda çevresel önlemler alınarak</a:t>
            </a:r>
            <a:r>
              <a:rPr lang="tr-TR" dirty="0"/>
              <a:t> </a:t>
            </a:r>
            <a:r>
              <a:rPr lang="tr-TR" dirty="0" smtClean="0"/>
              <a:t>semptomlar azaltılabilir ve alevlenmeler önlenebilir.</a:t>
            </a:r>
          </a:p>
          <a:p>
            <a:endParaRPr lang="tr-TR" dirty="0" smtClean="0"/>
          </a:p>
          <a:p>
            <a:r>
              <a:rPr lang="tr-TR" dirty="0" err="1" smtClean="0"/>
              <a:t>İnhale</a:t>
            </a:r>
            <a:r>
              <a:rPr lang="tr-TR" dirty="0" smtClean="0"/>
              <a:t> edilen alerjenler çoğunlukla alerjik </a:t>
            </a:r>
            <a:r>
              <a:rPr lang="tr-TR" dirty="0" err="1" smtClean="0"/>
              <a:t>rinit</a:t>
            </a:r>
            <a:r>
              <a:rPr lang="tr-TR" dirty="0" smtClean="0"/>
              <a:t>, alerjik </a:t>
            </a:r>
            <a:r>
              <a:rPr lang="tr-TR" dirty="0" err="1" smtClean="0"/>
              <a:t>konjonktivit</a:t>
            </a:r>
            <a:r>
              <a:rPr lang="tr-TR" dirty="0" smtClean="0"/>
              <a:t> ve astıma yol açabilmekte</a:t>
            </a:r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3024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1. Alerjenden korunma ve çevre kontrolü: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err="1" smtClean="0"/>
              <a:t>Alerjenik</a:t>
            </a:r>
            <a:r>
              <a:rPr lang="tr-TR" dirty="0" smtClean="0"/>
              <a:t> polenler ağaç, çimen ve yabani otlardan gelmekte</a:t>
            </a:r>
          </a:p>
          <a:p>
            <a:endParaRPr lang="tr-TR" dirty="0" smtClean="0"/>
          </a:p>
          <a:p>
            <a:r>
              <a:rPr lang="tr-TR" dirty="0" smtClean="0"/>
              <a:t>Mantara duyarlı bireylerde mantar alerjenlerinin </a:t>
            </a:r>
            <a:r>
              <a:rPr lang="tr-TR" dirty="0" err="1" smtClean="0"/>
              <a:t>inhalasyonu</a:t>
            </a:r>
            <a:r>
              <a:rPr lang="tr-TR" dirty="0" smtClean="0"/>
              <a:t> mevsimsel semptomları ortaya çıkarabilir.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Nemli ve yağmurlu havalar, spor formların oluştuğu kapalı mekanlar </a:t>
            </a:r>
            <a:r>
              <a:rPr lang="tr-TR" sz="2400" dirty="0" err="1" smtClean="0"/>
              <a:t>fungal</a:t>
            </a:r>
            <a:r>
              <a:rPr lang="tr-TR" sz="2400" dirty="0" smtClean="0"/>
              <a:t> </a:t>
            </a:r>
            <a:r>
              <a:rPr lang="tr-TR" sz="2400" dirty="0" err="1" smtClean="0"/>
              <a:t>kontaminasyon</a:t>
            </a:r>
            <a:r>
              <a:rPr lang="tr-TR" sz="2400" dirty="0" smtClean="0"/>
              <a:t> kaynakları olabilir.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02742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1. Alerjenden korunma ve çevre kontrolü:</a:t>
            </a:r>
            <a:endParaRPr lang="tr-TR" sz="36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sz="11200" dirty="0" smtClean="0"/>
              <a:t>Polenler</a:t>
            </a:r>
            <a:endParaRPr lang="tr-TR" sz="11200" dirty="0"/>
          </a:p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/>
              <a:t>1. Polen </a:t>
            </a:r>
            <a:r>
              <a:rPr lang="tr-TR" sz="2400" dirty="0"/>
              <a:t>mevsiminde </a:t>
            </a:r>
            <a:r>
              <a:rPr lang="tr-TR" sz="2400" dirty="0" smtClean="0"/>
              <a:t>açık </a:t>
            </a:r>
            <a:r>
              <a:rPr lang="tr-TR" sz="2400" dirty="0"/>
              <a:t>havada uzun </a:t>
            </a:r>
            <a:r>
              <a:rPr lang="tr-TR" sz="2400" dirty="0" smtClean="0"/>
              <a:t>süre kalınmamalı</a:t>
            </a:r>
            <a:r>
              <a:rPr lang="tr-TR" sz="2400" dirty="0"/>
              <a:t>, özellikle sabahları açık havada </a:t>
            </a:r>
            <a:r>
              <a:rPr lang="tr-TR" sz="2400" dirty="0" smtClean="0"/>
              <a:t>gezilmemeli</a:t>
            </a:r>
          </a:p>
          <a:p>
            <a:pPr marL="0" indent="0">
              <a:buNone/>
            </a:pPr>
            <a:r>
              <a:rPr lang="tr-TR" sz="2400" dirty="0" smtClean="0"/>
              <a:t>2. Pencereler </a:t>
            </a:r>
            <a:r>
              <a:rPr lang="tr-TR" sz="2400" dirty="0"/>
              <a:t>kapalı tutulmalı</a:t>
            </a:r>
          </a:p>
          <a:p>
            <a:pPr marL="0" indent="0">
              <a:buNone/>
            </a:pPr>
            <a:r>
              <a:rPr lang="tr-TR" sz="2400" dirty="0" smtClean="0"/>
              <a:t>3. </a:t>
            </a:r>
            <a:r>
              <a:rPr lang="tr-TR" sz="2400" dirty="0"/>
              <a:t>Evler akşam saatlerinde </a:t>
            </a:r>
            <a:r>
              <a:rPr lang="tr-TR" sz="2400" dirty="0" smtClean="0"/>
              <a:t>havalandırılmalı</a:t>
            </a:r>
          </a:p>
          <a:p>
            <a:pPr marL="0" indent="0">
              <a:buNone/>
            </a:pPr>
            <a:r>
              <a:rPr lang="tr-TR" sz="2400" dirty="0"/>
              <a:t>4</a:t>
            </a:r>
            <a:r>
              <a:rPr lang="tr-TR" sz="2400" dirty="0" smtClean="0"/>
              <a:t>. Hava filtreleri kullanılmalı</a:t>
            </a:r>
          </a:p>
          <a:p>
            <a:pPr marL="0" indent="0">
              <a:buNone/>
            </a:pPr>
            <a:r>
              <a:rPr lang="tr-TR" sz="2400" dirty="0" smtClean="0"/>
              <a:t>5. Dışarıdan </a:t>
            </a:r>
            <a:r>
              <a:rPr lang="tr-TR" sz="2400" dirty="0"/>
              <a:t>eve girildiğinde </a:t>
            </a:r>
            <a:r>
              <a:rPr lang="tr-TR" sz="2400" dirty="0" smtClean="0"/>
              <a:t>elbiseler değiştirilmeli </a:t>
            </a:r>
            <a:r>
              <a:rPr lang="tr-TR" sz="2400" dirty="0"/>
              <a:t>ve duş </a:t>
            </a:r>
            <a:r>
              <a:rPr lang="tr-TR" sz="2400" dirty="0" smtClean="0"/>
              <a:t>alınmalı</a:t>
            </a:r>
          </a:p>
          <a:p>
            <a:endParaRPr lang="tr-TR" sz="2400" b="1" dirty="0" smtClean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sz="11200" dirty="0" smtClean="0"/>
              <a:t>Evcil </a:t>
            </a:r>
            <a:r>
              <a:rPr lang="tr-TR" sz="11200" dirty="0"/>
              <a:t>hayvanlar</a:t>
            </a:r>
          </a:p>
          <a:p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/>
              <a:t>1</a:t>
            </a:r>
            <a:r>
              <a:rPr lang="tr-TR" sz="2400" dirty="0"/>
              <a:t>. Evcil hayvanlar evden uzaklaştırılmalı</a:t>
            </a:r>
          </a:p>
          <a:p>
            <a:pPr marL="0" indent="0">
              <a:buNone/>
            </a:pPr>
            <a:r>
              <a:rPr lang="tr-TR" sz="2400" dirty="0"/>
              <a:t>2. Hayvanlar evde yaşamaya devam edecekse yatak odasına alınmamalı, sık yıkanmalı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858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1. Alerjenden korunma ve çevre kontrolü:</a:t>
            </a:r>
            <a:endParaRPr lang="tr-TR" sz="36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sz="11200" dirty="0" smtClean="0"/>
              <a:t>Ev tozu akarları</a:t>
            </a:r>
            <a:endParaRPr lang="tr-TR" sz="11200" dirty="0"/>
          </a:p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dirty="0"/>
              <a:t>1. Evlerde nem oranı %50’nin altında olmalı</a:t>
            </a:r>
          </a:p>
          <a:p>
            <a:pPr marL="0" indent="0">
              <a:buNone/>
            </a:pPr>
            <a:r>
              <a:rPr lang="tr-TR" sz="2400" dirty="0"/>
              <a:t>2. Yerler halı ile kaplanmamalı</a:t>
            </a:r>
          </a:p>
          <a:p>
            <a:pPr marL="0" indent="0">
              <a:buNone/>
            </a:pPr>
            <a:r>
              <a:rPr lang="tr-TR" sz="2400" dirty="0"/>
              <a:t>3. Yünlü yatak, yorgan, halı ve tüylü oyuncaklar evde bulundurulmamalı</a:t>
            </a:r>
          </a:p>
          <a:p>
            <a:pPr marL="0" indent="0">
              <a:buNone/>
            </a:pPr>
            <a:r>
              <a:rPr lang="tr-TR" sz="2400" dirty="0"/>
              <a:t>4. Yatak ve yastık kılıflarını haftada bir kez sıcak suyla yıkanmalı </a:t>
            </a:r>
          </a:p>
          <a:p>
            <a:pPr marL="0" indent="0">
              <a:buNone/>
            </a:pPr>
            <a:r>
              <a:rPr lang="tr-TR" sz="2400" dirty="0"/>
              <a:t>5. Oda içinde mümkün olduğunca az mobilya bulundurulmalı</a:t>
            </a:r>
          </a:p>
          <a:p>
            <a:pPr marL="0" indent="0">
              <a:buNone/>
            </a:pPr>
            <a:r>
              <a:rPr lang="tr-TR" sz="2400" dirty="0"/>
              <a:t>6. Ev hemen her gün temizlenmeli </a:t>
            </a:r>
          </a:p>
          <a:p>
            <a:endParaRPr lang="tr-TR" sz="2400" b="1" dirty="0" smtClean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sz="11200" dirty="0"/>
              <a:t>Hamam böcekleri</a:t>
            </a:r>
          </a:p>
          <a:p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/>
              <a:t>1. Evlerde düzenli temizlik yapılması, gerektiğinde </a:t>
            </a:r>
            <a:r>
              <a:rPr lang="tr-TR" sz="2400" dirty="0" err="1"/>
              <a:t>insektisit</a:t>
            </a:r>
            <a:r>
              <a:rPr lang="tr-TR" sz="2400" dirty="0"/>
              <a:t> kullanılması alerjen miktarında azalmaya yol açar.</a:t>
            </a:r>
          </a:p>
          <a:p>
            <a:pPr marL="0" indent="0">
              <a:buNone/>
            </a:pPr>
            <a:endParaRPr lang="tr-TR" sz="2400" dirty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45353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1. Alerjenden korunma ve çevre kontrolü:</a:t>
            </a:r>
            <a:endParaRPr lang="tr-TR" sz="36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sz="11200" dirty="0"/>
              <a:t>Küfler</a:t>
            </a:r>
          </a:p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/>
              <a:t>1. Evlerde nem oranı %50’nin altında olmalı</a:t>
            </a:r>
          </a:p>
          <a:p>
            <a:pPr marL="0" indent="0">
              <a:buNone/>
            </a:pPr>
            <a:r>
              <a:rPr lang="tr-TR" sz="2400" dirty="0"/>
              <a:t>2. Özellikle banyo gibi küf oluşumuna uygun ortamlar kontrol edilmeli</a:t>
            </a:r>
          </a:p>
          <a:p>
            <a:pPr marL="0" indent="0">
              <a:buNone/>
            </a:pPr>
            <a:r>
              <a:rPr lang="tr-TR" sz="2400" dirty="0"/>
              <a:t>3. Evler sık sık havalandırılmalı</a:t>
            </a:r>
          </a:p>
          <a:p>
            <a:pPr marL="0" indent="0">
              <a:buNone/>
            </a:pPr>
            <a:r>
              <a:rPr lang="tr-TR" sz="2400" dirty="0"/>
              <a:t>4. Yerler halı ile kaplanmamalı</a:t>
            </a:r>
          </a:p>
          <a:p>
            <a:endParaRPr lang="tr-TR" sz="2400" b="1" dirty="0"/>
          </a:p>
          <a:p>
            <a:endParaRPr lang="tr-TR" sz="2400" b="1" dirty="0" smtClean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sz="11200" dirty="0" err="1"/>
              <a:t>İrritan</a:t>
            </a:r>
            <a:r>
              <a:rPr lang="tr-TR" sz="11200" dirty="0"/>
              <a:t> faktörler</a:t>
            </a:r>
          </a:p>
          <a:p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/>
              <a:t>1. Hava kirliliği, sigara dumanı gibi </a:t>
            </a:r>
            <a:r>
              <a:rPr lang="tr-TR" sz="2400" dirty="0" smtClean="0"/>
              <a:t>faktörler </a:t>
            </a:r>
            <a:r>
              <a:rPr lang="tr-TR" sz="2400" dirty="0"/>
              <a:t>de </a:t>
            </a:r>
            <a:r>
              <a:rPr lang="tr-TR" sz="2400" dirty="0" err="1" smtClean="0"/>
              <a:t>rinit</a:t>
            </a:r>
            <a:r>
              <a:rPr lang="tr-TR" sz="2400" dirty="0" smtClean="0"/>
              <a:t> </a:t>
            </a:r>
            <a:r>
              <a:rPr lang="tr-TR" sz="2400" dirty="0"/>
              <a:t>bulgularını arttırabilir.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5938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2. Medikal tedavi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dirty="0" err="1" smtClean="0"/>
              <a:t>Antihistaminikler</a:t>
            </a:r>
            <a:endParaRPr lang="tr-TR" dirty="0" smtClean="0"/>
          </a:p>
          <a:p>
            <a:r>
              <a:rPr lang="tr-TR" dirty="0" smtClean="0"/>
              <a:t>Nazal ve Sistemik </a:t>
            </a:r>
            <a:r>
              <a:rPr lang="tr-TR" dirty="0" err="1" smtClean="0"/>
              <a:t>Steroidler</a:t>
            </a:r>
            <a:endParaRPr lang="tr-TR" dirty="0" smtClean="0"/>
          </a:p>
          <a:p>
            <a:r>
              <a:rPr lang="tr-TR" dirty="0" err="1" smtClean="0"/>
              <a:t>Dekonjestanlar</a:t>
            </a:r>
            <a:endParaRPr lang="tr-TR" dirty="0" smtClean="0"/>
          </a:p>
          <a:p>
            <a:r>
              <a:rPr lang="tr-TR" dirty="0" err="1"/>
              <a:t>Lökotrien</a:t>
            </a:r>
            <a:r>
              <a:rPr lang="tr-TR" dirty="0"/>
              <a:t> Antagonistleri</a:t>
            </a:r>
            <a:r>
              <a:rPr lang="tr-TR" i="1" dirty="0"/>
              <a:t> </a:t>
            </a:r>
            <a:endParaRPr lang="tr-TR" i="1" dirty="0" smtClean="0"/>
          </a:p>
          <a:p>
            <a:r>
              <a:rPr lang="tr-TR" dirty="0" err="1"/>
              <a:t>Antikolinerjik</a:t>
            </a:r>
            <a:r>
              <a:rPr lang="tr-TR" dirty="0"/>
              <a:t> </a:t>
            </a:r>
            <a:r>
              <a:rPr lang="tr-TR" dirty="0" smtClean="0"/>
              <a:t>Ajanlar</a:t>
            </a:r>
          </a:p>
          <a:p>
            <a:r>
              <a:rPr lang="tr-TR" dirty="0" err="1"/>
              <a:t>Mast</a:t>
            </a:r>
            <a:r>
              <a:rPr lang="tr-TR" dirty="0"/>
              <a:t> Hücre </a:t>
            </a:r>
            <a:r>
              <a:rPr lang="tr-TR" dirty="0" smtClean="0"/>
              <a:t>Stabilizatörleri (</a:t>
            </a:r>
            <a:r>
              <a:rPr lang="tr-TR" dirty="0" err="1" smtClean="0"/>
              <a:t>Kromonlar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700" y="1663645"/>
            <a:ext cx="2274924" cy="214312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700" y="4001294"/>
            <a:ext cx="2274923" cy="20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0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Antihistaminikler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H1 </a:t>
            </a:r>
            <a:r>
              <a:rPr lang="tr-TR" sz="2400" dirty="0" err="1"/>
              <a:t>antihistaminler</a:t>
            </a:r>
            <a:r>
              <a:rPr lang="tr-TR" sz="2400" dirty="0"/>
              <a:t> H1 reseptörlerinin </a:t>
            </a:r>
            <a:r>
              <a:rPr lang="tr-TR" sz="2400" dirty="0" err="1"/>
              <a:t>inaktif</a:t>
            </a:r>
            <a:r>
              <a:rPr lang="tr-TR" sz="2400" dirty="0"/>
              <a:t> </a:t>
            </a:r>
            <a:r>
              <a:rPr lang="tr-TR" sz="2400" dirty="0" smtClean="0"/>
              <a:t>şekliyle birleşerek </a:t>
            </a:r>
            <a:r>
              <a:rPr lang="tr-TR" sz="2400" dirty="0" err="1"/>
              <a:t>histamin</a:t>
            </a:r>
            <a:r>
              <a:rPr lang="tr-TR" sz="2400" dirty="0"/>
              <a:t> salınımını engeller.</a:t>
            </a:r>
          </a:p>
          <a:p>
            <a:r>
              <a:rPr lang="tr-TR" sz="2400" dirty="0"/>
              <a:t>Bu yüzden en iyi sonuç </a:t>
            </a:r>
            <a:r>
              <a:rPr lang="tr-TR" sz="2400" dirty="0" smtClean="0"/>
              <a:t>alerjene </a:t>
            </a:r>
            <a:r>
              <a:rPr lang="tr-TR" sz="2400" dirty="0"/>
              <a:t>maruz </a:t>
            </a:r>
            <a:r>
              <a:rPr lang="tr-TR" sz="2400" dirty="0" smtClean="0"/>
              <a:t>kalınmadan, </a:t>
            </a:r>
            <a:r>
              <a:rPr lang="tr-TR" sz="2400" dirty="0" err="1" smtClean="0"/>
              <a:t>histamin</a:t>
            </a:r>
            <a:r>
              <a:rPr lang="tr-TR" sz="2400" dirty="0" smtClean="0"/>
              <a:t> </a:t>
            </a:r>
            <a:r>
              <a:rPr lang="tr-TR" sz="2400" dirty="0"/>
              <a:t>salınmadan önce </a:t>
            </a:r>
            <a:r>
              <a:rPr lang="tr-TR" sz="2400" dirty="0" err="1"/>
              <a:t>profilaktik</a:t>
            </a:r>
            <a:r>
              <a:rPr lang="tr-TR" sz="2400" dirty="0"/>
              <a:t> </a:t>
            </a:r>
            <a:r>
              <a:rPr lang="tr-TR" sz="2400" dirty="0" smtClean="0"/>
              <a:t>olarak düzenli </a:t>
            </a:r>
            <a:r>
              <a:rPr lang="tr-TR" sz="2400" dirty="0"/>
              <a:t>kullanıldığında </a:t>
            </a:r>
            <a:r>
              <a:rPr lang="tr-TR" sz="2400" dirty="0" smtClean="0"/>
              <a:t>alınır. </a:t>
            </a:r>
          </a:p>
          <a:p>
            <a:endParaRPr lang="tr-TR" sz="2400" dirty="0" smtClean="0"/>
          </a:p>
          <a:p>
            <a:r>
              <a:rPr lang="tr-TR" sz="2400" dirty="0" smtClean="0"/>
              <a:t>Oral </a:t>
            </a:r>
            <a:r>
              <a:rPr lang="tr-TR" sz="2400" dirty="0" err="1" smtClean="0"/>
              <a:t>antihistaminikler</a:t>
            </a:r>
            <a:r>
              <a:rPr lang="tr-TR" sz="2400" dirty="0" smtClean="0"/>
              <a:t> </a:t>
            </a:r>
            <a:r>
              <a:rPr lang="nl-NL" sz="2400" dirty="0" smtClean="0"/>
              <a:t>histaminin </a:t>
            </a:r>
            <a:r>
              <a:rPr lang="nl-NL" sz="2400" dirty="0"/>
              <a:t>neden olduğu </a:t>
            </a:r>
            <a:r>
              <a:rPr lang="nl-NL" sz="2400" b="1" dirty="0"/>
              <a:t>burun, damak, boğaz, </a:t>
            </a:r>
            <a:r>
              <a:rPr lang="nl-NL" sz="2400" b="1" dirty="0" smtClean="0"/>
              <a:t>göz</a:t>
            </a:r>
            <a:r>
              <a:rPr lang="tr-TR" sz="2400" b="1" dirty="0" smtClean="0"/>
              <a:t> kaşıntısı</a:t>
            </a:r>
            <a:r>
              <a:rPr lang="tr-TR" sz="2400" b="1" dirty="0"/>
              <a:t>, akıntısı, hapşırık</a:t>
            </a:r>
            <a:r>
              <a:rPr lang="tr-TR" sz="2400" dirty="0"/>
              <a:t> üzerine oldukça </a:t>
            </a:r>
            <a:r>
              <a:rPr lang="tr-TR" sz="2400" dirty="0" smtClean="0"/>
              <a:t>etkili</a:t>
            </a:r>
          </a:p>
          <a:p>
            <a:r>
              <a:rPr lang="tr-TR" sz="2400" dirty="0" smtClean="0"/>
              <a:t>Burun </a:t>
            </a:r>
            <a:r>
              <a:rPr lang="tr-TR" sz="2400" dirty="0"/>
              <a:t>tıkanıklığına fazla etkili </a:t>
            </a:r>
            <a:r>
              <a:rPr lang="tr-TR" sz="2400" dirty="0" smtClean="0"/>
              <a:t>değiller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  </a:t>
            </a:r>
            <a:r>
              <a:rPr lang="tr-TR" sz="2000" dirty="0" err="1" smtClean="0"/>
              <a:t>glukokortikosteroidler</a:t>
            </a:r>
            <a:r>
              <a:rPr lang="tr-TR" sz="2000" dirty="0" smtClean="0"/>
              <a:t> veya </a:t>
            </a:r>
            <a:r>
              <a:rPr lang="tr-TR" sz="2000" dirty="0"/>
              <a:t>nazal </a:t>
            </a:r>
            <a:r>
              <a:rPr lang="tr-TR" sz="2000" dirty="0" err="1"/>
              <a:t>dekonjestanlar</a:t>
            </a:r>
            <a:r>
              <a:rPr lang="tr-TR" sz="2000" dirty="0"/>
              <a:t> </a:t>
            </a:r>
            <a:r>
              <a:rPr lang="tr-TR" sz="2000" dirty="0" smtClean="0"/>
              <a:t>kadar güçlü değil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/>
              <a:t> </a:t>
            </a:r>
            <a:r>
              <a:rPr lang="tr-TR" sz="2000" dirty="0" smtClean="0"/>
              <a:t> bu yüzden </a:t>
            </a:r>
            <a:r>
              <a:rPr lang="tr-TR" sz="2000" dirty="0"/>
              <a:t>sıklıkla </a:t>
            </a:r>
            <a:r>
              <a:rPr lang="tr-TR" sz="2000" b="1" dirty="0" err="1"/>
              <a:t>dekonjestanlar</a:t>
            </a:r>
            <a:r>
              <a:rPr lang="tr-TR" sz="2000" dirty="0" err="1"/>
              <a:t>la</a:t>
            </a:r>
            <a:r>
              <a:rPr lang="tr-TR" sz="2000" dirty="0"/>
              <a:t> birlikte kullanılırlar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96483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Öğrenim hedefleri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Alerji tanımını yapabilmek</a:t>
            </a:r>
          </a:p>
          <a:p>
            <a:r>
              <a:rPr lang="tr-TR" sz="2400" dirty="0" smtClean="0"/>
              <a:t>Alerjenle karşılaşınca vücutta oluşan değişiklikleri sayabilmek</a:t>
            </a:r>
          </a:p>
          <a:p>
            <a:r>
              <a:rPr lang="tr-TR" sz="2400" dirty="0" smtClean="0"/>
              <a:t>Alerjik </a:t>
            </a:r>
            <a:r>
              <a:rPr lang="tr-TR" sz="2400" dirty="0" err="1" smtClean="0"/>
              <a:t>rinitin</a:t>
            </a:r>
            <a:r>
              <a:rPr lang="tr-TR" sz="2400" dirty="0" smtClean="0"/>
              <a:t> klinik bulgularını ve tedavi basamaklarını sayabilmek</a:t>
            </a:r>
          </a:p>
          <a:p>
            <a:r>
              <a:rPr lang="tr-TR" sz="2400" dirty="0" err="1"/>
              <a:t>Prick</a:t>
            </a:r>
            <a:r>
              <a:rPr lang="tr-TR" sz="2400" dirty="0"/>
              <a:t> testini açıklayabilmek</a:t>
            </a:r>
          </a:p>
          <a:p>
            <a:r>
              <a:rPr lang="tr-TR" sz="2400" dirty="0" smtClean="0"/>
              <a:t>Alerjik </a:t>
            </a:r>
            <a:r>
              <a:rPr lang="tr-TR" sz="2400" dirty="0" err="1" smtClean="0"/>
              <a:t>konjonktivitin</a:t>
            </a:r>
            <a:r>
              <a:rPr lang="tr-TR" sz="2400" dirty="0" smtClean="0"/>
              <a:t> </a:t>
            </a:r>
            <a:r>
              <a:rPr lang="tr-TR" sz="2400" dirty="0"/>
              <a:t>klinik bulgularını ve tedavi basamaklarını </a:t>
            </a:r>
            <a:r>
              <a:rPr lang="tr-TR" sz="2400" dirty="0" smtClean="0"/>
              <a:t>sayabilmek</a:t>
            </a:r>
          </a:p>
          <a:p>
            <a:r>
              <a:rPr lang="tr-TR" sz="2400" dirty="0" smtClean="0"/>
              <a:t>Anafilaksi tanı kriterlerini sayabilmek ve acil tedavisini yapabilmek</a:t>
            </a:r>
          </a:p>
        </p:txBody>
      </p:sp>
    </p:spTree>
    <p:extLst>
      <p:ext uri="{BB962C8B-B14F-4D97-AF65-F5344CB8AC3E}">
        <p14:creationId xmlns:p14="http://schemas.microsoft.com/office/powerpoint/2010/main" val="263456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Antihistaminikler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/>
              <a:t>1. </a:t>
            </a:r>
            <a:r>
              <a:rPr lang="tr-TR" sz="2400" b="1" dirty="0"/>
              <a:t>kuşak </a:t>
            </a:r>
            <a:r>
              <a:rPr lang="tr-TR" sz="2400" b="1" dirty="0" err="1" smtClean="0"/>
              <a:t>antihistaminikler</a:t>
            </a:r>
            <a:r>
              <a:rPr lang="tr-TR" sz="2400" b="1" dirty="0" smtClean="0"/>
              <a:t> </a:t>
            </a:r>
            <a:r>
              <a:rPr lang="tr-TR" sz="2400" dirty="0" smtClean="0"/>
              <a:t>alerjik semptomları kontrol </a:t>
            </a:r>
            <a:r>
              <a:rPr lang="tr-TR" sz="2400" dirty="0"/>
              <a:t>etmede oldukça etkin 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uyku </a:t>
            </a:r>
            <a:r>
              <a:rPr lang="tr-TR" sz="2400" dirty="0"/>
              <a:t>hali, </a:t>
            </a:r>
            <a:r>
              <a:rPr lang="tr-TR" sz="2400" dirty="0" err="1"/>
              <a:t>sedasyon</a:t>
            </a:r>
            <a:r>
              <a:rPr lang="tr-TR" sz="2400" dirty="0"/>
              <a:t>, dalgınlık, </a:t>
            </a:r>
            <a:r>
              <a:rPr lang="tr-TR" sz="2400" dirty="0" err="1"/>
              <a:t>psikomotor</a:t>
            </a:r>
            <a:r>
              <a:rPr lang="tr-TR" sz="2400" dirty="0"/>
              <a:t> performansta azalma gibi santral sinir sistemi </a:t>
            </a:r>
            <a:r>
              <a:rPr lang="tr-TR" sz="2400" dirty="0" smtClean="0"/>
              <a:t>etkileri; </a:t>
            </a:r>
            <a:r>
              <a:rPr lang="tr-TR" sz="2400" dirty="0"/>
              <a:t>ağız kuruluğu, idrar </a:t>
            </a:r>
            <a:r>
              <a:rPr lang="tr-TR" sz="2400" dirty="0" err="1"/>
              <a:t>retansiyonu</a:t>
            </a:r>
            <a:r>
              <a:rPr lang="tr-TR" sz="2400" dirty="0"/>
              <a:t>, kabızlık gibi </a:t>
            </a:r>
            <a:r>
              <a:rPr lang="tr-TR" sz="2400" dirty="0" err="1"/>
              <a:t>antikolinerjik</a:t>
            </a:r>
            <a:r>
              <a:rPr lang="tr-TR" sz="2400" dirty="0"/>
              <a:t> yan etkileri olduğundan tercih </a:t>
            </a:r>
            <a:r>
              <a:rPr lang="tr-TR" sz="2400" dirty="0" smtClean="0"/>
              <a:t>edilmez!</a:t>
            </a: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r>
              <a:rPr lang="tr-TR" sz="2400" dirty="0"/>
              <a:t>Ö</a:t>
            </a:r>
            <a:r>
              <a:rPr lang="tr-TR" sz="2400" dirty="0" smtClean="0"/>
              <a:t>zellikle </a:t>
            </a:r>
            <a:r>
              <a:rPr lang="tr-TR" sz="2400" dirty="0" err="1" smtClean="0"/>
              <a:t>sedatif</a:t>
            </a:r>
            <a:r>
              <a:rPr lang="tr-TR" sz="2400" dirty="0"/>
              <a:t> </a:t>
            </a:r>
            <a:r>
              <a:rPr lang="tr-TR" sz="2400" dirty="0" smtClean="0"/>
              <a:t>etkileri </a:t>
            </a:r>
            <a:r>
              <a:rPr lang="tr-TR" sz="2400" dirty="0"/>
              <a:t>oldukça az </a:t>
            </a:r>
            <a:r>
              <a:rPr lang="tr-TR" sz="2400" dirty="0" smtClean="0"/>
              <a:t>olan </a:t>
            </a:r>
            <a:r>
              <a:rPr lang="tr-TR" sz="2400" b="1" dirty="0" smtClean="0"/>
              <a:t>2. kuşak </a:t>
            </a:r>
            <a:r>
              <a:rPr lang="tr-TR" sz="2400" b="1" dirty="0" err="1" smtClean="0"/>
              <a:t>AH’ler</a:t>
            </a:r>
            <a:r>
              <a:rPr lang="tr-TR" sz="2400" dirty="0" smtClean="0"/>
              <a:t> tercih edilir.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2. kuşak </a:t>
            </a:r>
            <a:r>
              <a:rPr lang="tr-TR" sz="2400" dirty="0" err="1" smtClean="0"/>
              <a:t>AH’lerin</a:t>
            </a:r>
            <a:r>
              <a:rPr lang="tr-TR" sz="2400" dirty="0" smtClean="0"/>
              <a:t> </a:t>
            </a:r>
            <a:r>
              <a:rPr lang="fi-FI" sz="2400" dirty="0" smtClean="0"/>
              <a:t>etkisi 1-2</a:t>
            </a:r>
            <a:r>
              <a:rPr lang="tr-TR" sz="2400" dirty="0" smtClean="0"/>
              <a:t> saat </a:t>
            </a:r>
            <a:r>
              <a:rPr lang="tr-TR" sz="2400" dirty="0"/>
              <a:t>içinde başlar</a:t>
            </a:r>
            <a:r>
              <a:rPr lang="tr-TR" sz="2400" dirty="0" smtClean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Serumdaki </a:t>
            </a:r>
            <a:r>
              <a:rPr lang="tr-TR" sz="2400" dirty="0" err="1" smtClean="0"/>
              <a:t>max</a:t>
            </a:r>
            <a:r>
              <a:rPr lang="tr-TR" sz="2400" dirty="0" smtClean="0"/>
              <a:t>. düzeye 2-3 saatte ulaşır.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04855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Antihistaminikler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err="1"/>
              <a:t>İntranazal</a:t>
            </a:r>
            <a:r>
              <a:rPr lang="tr-TR" b="1" dirty="0"/>
              <a:t> </a:t>
            </a:r>
            <a:r>
              <a:rPr lang="tr-TR" b="1" dirty="0" err="1" smtClean="0"/>
              <a:t>AH’ler</a:t>
            </a:r>
            <a:r>
              <a:rPr lang="tr-TR" b="1" dirty="0" smtClean="0"/>
              <a:t> </a:t>
            </a:r>
            <a:r>
              <a:rPr lang="tr-TR" dirty="0" smtClean="0"/>
              <a:t>çocuklarda </a:t>
            </a:r>
            <a:r>
              <a:rPr lang="tr-TR" dirty="0" err="1" smtClean="0"/>
              <a:t>MAR’de</a:t>
            </a:r>
            <a:r>
              <a:rPr lang="tr-TR" dirty="0" smtClean="0"/>
              <a:t> kullanılabilir</a:t>
            </a:r>
            <a:r>
              <a:rPr lang="tr-TR" dirty="0"/>
              <a:t>. 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Nazal </a:t>
            </a:r>
            <a:r>
              <a:rPr lang="tr-TR" dirty="0"/>
              <a:t>tıkanıklık </a:t>
            </a:r>
            <a:r>
              <a:rPr lang="tr-TR" dirty="0" smtClean="0"/>
              <a:t>üzerine etkisi </a:t>
            </a:r>
            <a:r>
              <a:rPr lang="tr-TR" dirty="0"/>
              <a:t>oral </a:t>
            </a:r>
            <a:r>
              <a:rPr lang="tr-TR" dirty="0" err="1" smtClean="0"/>
              <a:t>antihistaminiklere</a:t>
            </a:r>
            <a:r>
              <a:rPr lang="tr-TR" dirty="0" smtClean="0"/>
              <a:t> </a:t>
            </a:r>
            <a:r>
              <a:rPr lang="tr-TR" dirty="0"/>
              <a:t>göre daha belirgin 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Dezavantajları; </a:t>
            </a:r>
            <a:r>
              <a:rPr lang="tr-TR" sz="2400" dirty="0"/>
              <a:t>acı tadı olması, çocuklar tarafından </a:t>
            </a:r>
            <a:r>
              <a:rPr lang="tr-TR" sz="2400" dirty="0" err="1"/>
              <a:t>intranazal</a:t>
            </a:r>
            <a:r>
              <a:rPr lang="tr-TR" sz="2400" dirty="0"/>
              <a:t> kullanımının tercih edilmemesi ve sistemik emilime bağlı </a:t>
            </a:r>
            <a:r>
              <a:rPr lang="tr-TR" sz="2400" dirty="0" err="1"/>
              <a:t>sedatif</a:t>
            </a:r>
            <a:r>
              <a:rPr lang="tr-TR" sz="2400" dirty="0"/>
              <a:t> etkileri</a:t>
            </a:r>
            <a:endParaRPr lang="tr-TR" sz="2400" dirty="0" smtClean="0"/>
          </a:p>
          <a:p>
            <a:endParaRPr lang="tr-TR" dirty="0" smtClean="0"/>
          </a:p>
          <a:p>
            <a:r>
              <a:rPr lang="tr-TR" dirty="0" smtClean="0"/>
              <a:t>Etkileri </a:t>
            </a:r>
            <a:r>
              <a:rPr lang="tr-TR" dirty="0"/>
              <a:t>yarım </a:t>
            </a:r>
            <a:r>
              <a:rPr lang="tr-TR" dirty="0" smtClean="0"/>
              <a:t>saatte başlar.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831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Antihistaminikler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Özellikle </a:t>
            </a:r>
            <a:r>
              <a:rPr lang="tr-TR" sz="2400" dirty="0"/>
              <a:t>hafif veya aralıklı semptomları olan </a:t>
            </a:r>
            <a:r>
              <a:rPr lang="tr-TR" sz="2400" dirty="0" smtClean="0"/>
              <a:t>hastalar </a:t>
            </a:r>
            <a:r>
              <a:rPr lang="tr-TR" sz="2400" dirty="0"/>
              <a:t>için </a:t>
            </a:r>
            <a:r>
              <a:rPr lang="tr-TR" sz="2400" dirty="0" smtClean="0"/>
              <a:t>birinci seçenek olabilir.</a:t>
            </a:r>
          </a:p>
          <a:p>
            <a:r>
              <a:rPr lang="tr-TR" sz="2400" dirty="0" err="1" smtClean="0"/>
              <a:t>Antihistaminiklere</a:t>
            </a:r>
            <a:r>
              <a:rPr lang="tr-TR" sz="2400" dirty="0" smtClean="0"/>
              <a:t> </a:t>
            </a:r>
            <a:r>
              <a:rPr lang="tr-TR" sz="2400" dirty="0"/>
              <a:t>karşı </a:t>
            </a:r>
            <a:r>
              <a:rPr lang="tr-TR" sz="2400" dirty="0" smtClean="0"/>
              <a:t>tolerans </a:t>
            </a:r>
            <a:r>
              <a:rPr lang="tr-TR" sz="2400" dirty="0"/>
              <a:t>geliştiğine dair bir kanıt </a:t>
            </a:r>
            <a:r>
              <a:rPr lang="tr-TR" sz="2400" dirty="0" smtClean="0"/>
              <a:t>yoktur.</a:t>
            </a:r>
            <a:r>
              <a:rPr lang="tr-TR" sz="2400" dirty="0"/>
              <a:t> </a:t>
            </a:r>
            <a:endParaRPr lang="tr-TR" sz="2400" dirty="0" smtClean="0"/>
          </a:p>
          <a:p>
            <a:r>
              <a:rPr lang="tr-TR" sz="2400" dirty="0" smtClean="0"/>
              <a:t>Günde 1 veya 2 </a:t>
            </a:r>
            <a:r>
              <a:rPr lang="tr-TR" sz="2400" dirty="0"/>
              <a:t>kez </a:t>
            </a:r>
            <a:r>
              <a:rPr lang="tr-TR" sz="2400" dirty="0" smtClean="0"/>
              <a:t>alınabilir.</a:t>
            </a:r>
          </a:p>
          <a:p>
            <a:r>
              <a:rPr lang="tr-TR" sz="2400" dirty="0" smtClean="0"/>
              <a:t>Birbirlerine </a:t>
            </a:r>
            <a:r>
              <a:rPr lang="tr-TR" sz="2400" dirty="0"/>
              <a:t>benzer şekilde etkili </a:t>
            </a:r>
            <a:r>
              <a:rPr lang="tr-TR" sz="2400" dirty="0" smtClean="0"/>
              <a:t>görünmektedir.</a:t>
            </a:r>
            <a:r>
              <a:rPr lang="tr-TR" sz="2400" dirty="0"/>
              <a:t> </a:t>
            </a:r>
            <a:endParaRPr lang="tr-TR" sz="2400" dirty="0" smtClean="0"/>
          </a:p>
          <a:p>
            <a:r>
              <a:rPr lang="tr-TR" sz="2400" dirty="0" smtClean="0"/>
              <a:t>2. </a:t>
            </a:r>
            <a:r>
              <a:rPr lang="tr-TR" sz="2400" dirty="0"/>
              <a:t>kuşak </a:t>
            </a:r>
            <a:r>
              <a:rPr lang="tr-TR" sz="2400" dirty="0" err="1" smtClean="0"/>
              <a:t>AH’lerin</a:t>
            </a:r>
            <a:r>
              <a:rPr lang="tr-TR" sz="2400" dirty="0" smtClean="0"/>
              <a:t> daha </a:t>
            </a:r>
            <a:r>
              <a:rPr lang="tr-TR" sz="2400" dirty="0"/>
              <a:t>yüksek dozlarının alerjik </a:t>
            </a:r>
            <a:r>
              <a:rPr lang="tr-TR" sz="2400" dirty="0" err="1"/>
              <a:t>rinit</a:t>
            </a:r>
            <a:r>
              <a:rPr lang="tr-TR" sz="2400" dirty="0"/>
              <a:t> için ek fayda </a:t>
            </a:r>
            <a:r>
              <a:rPr lang="tr-TR" sz="2400" dirty="0" smtClean="0"/>
              <a:t>sağladığına dair bir kanıt yoktur.  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81436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3" y="127590"/>
            <a:ext cx="9484241" cy="6220047"/>
          </a:xfrm>
        </p:spPr>
      </p:pic>
      <p:sp>
        <p:nvSpPr>
          <p:cNvPr id="5" name="Yuvarlatılmış Dikdörtgen 4"/>
          <p:cNvSpPr/>
          <p:nvPr/>
        </p:nvSpPr>
        <p:spPr>
          <a:xfrm>
            <a:off x="1414121" y="698513"/>
            <a:ext cx="850605" cy="3189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478" y="2249005"/>
            <a:ext cx="1222744" cy="34750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121" y="2743304"/>
            <a:ext cx="1020725" cy="34750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807" y="3320001"/>
            <a:ext cx="1222745" cy="34750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478" y="3917535"/>
            <a:ext cx="1222745" cy="347502"/>
          </a:xfrm>
          <a:prstGeom prst="rect">
            <a:avLst/>
          </a:prstGeom>
        </p:spPr>
      </p:pic>
      <p:cxnSp>
        <p:nvCxnSpPr>
          <p:cNvPr id="12" name="Düz Bağlayıcı 11"/>
          <p:cNvCxnSpPr/>
          <p:nvPr/>
        </p:nvCxnSpPr>
        <p:spPr>
          <a:xfrm>
            <a:off x="1414121" y="6092455"/>
            <a:ext cx="102072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etin kutusu 9"/>
          <p:cNvSpPr txBox="1"/>
          <p:nvPr/>
        </p:nvSpPr>
        <p:spPr>
          <a:xfrm>
            <a:off x="1344461" y="6576832"/>
            <a:ext cx="256352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b="1" dirty="0"/>
              <a:t>Alerjik </a:t>
            </a:r>
            <a:r>
              <a:rPr lang="tr-TR" sz="1100" b="1" dirty="0" err="1"/>
              <a:t>Rinit</a:t>
            </a:r>
            <a:r>
              <a:rPr lang="tr-TR" sz="1100" b="1" dirty="0"/>
              <a:t> Tanı ve Tedavi Rehberi-2012</a:t>
            </a:r>
          </a:p>
          <a:p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121" y="5917725"/>
            <a:ext cx="1042506" cy="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>
                <a:solidFill>
                  <a:srgbClr val="FF0000"/>
                </a:solidFill>
              </a:rPr>
              <a:t>Nazal </a:t>
            </a:r>
            <a:r>
              <a:rPr lang="tr-TR" sz="3600" b="1" dirty="0" err="1">
                <a:solidFill>
                  <a:srgbClr val="FF0000"/>
                </a:solidFill>
              </a:rPr>
              <a:t>k</a:t>
            </a:r>
            <a:r>
              <a:rPr lang="tr-TR" sz="3600" b="1" dirty="0" err="1" smtClean="0">
                <a:solidFill>
                  <a:srgbClr val="FF0000"/>
                </a:solidFill>
              </a:rPr>
              <a:t>ortikosteroidler</a:t>
            </a:r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H</a:t>
            </a:r>
            <a:r>
              <a:rPr lang="tr-TR" sz="2400" dirty="0" smtClean="0"/>
              <a:t>em alerjik </a:t>
            </a:r>
            <a:r>
              <a:rPr lang="tr-TR" sz="2400" dirty="0"/>
              <a:t>hem de </a:t>
            </a:r>
            <a:r>
              <a:rPr lang="tr-TR" sz="2400" dirty="0" err="1" smtClean="0"/>
              <a:t>non</a:t>
            </a:r>
            <a:r>
              <a:rPr lang="tr-TR" sz="2400" dirty="0" smtClean="0"/>
              <a:t>-alerjik </a:t>
            </a:r>
            <a:r>
              <a:rPr lang="tr-TR" sz="2400" dirty="0" err="1"/>
              <a:t>rinit</a:t>
            </a:r>
            <a:r>
              <a:rPr lang="tr-TR" sz="2400" dirty="0"/>
              <a:t> </a:t>
            </a:r>
            <a:r>
              <a:rPr lang="tr-TR" sz="2400" dirty="0" smtClean="0"/>
              <a:t>tedavisinde tek başına kullanılabilen </a:t>
            </a:r>
            <a:r>
              <a:rPr lang="tr-TR" sz="2400" b="1" dirty="0"/>
              <a:t>en güçlü </a:t>
            </a:r>
            <a:r>
              <a:rPr lang="tr-TR" sz="2400" dirty="0" smtClean="0"/>
              <a:t>ilaçlar</a:t>
            </a:r>
          </a:p>
          <a:p>
            <a:r>
              <a:rPr lang="tr-TR" sz="2400" dirty="0"/>
              <a:t>H</a:t>
            </a:r>
            <a:r>
              <a:rPr lang="tr-TR" sz="2400" dirty="0" smtClean="0"/>
              <a:t>apşırık</a:t>
            </a:r>
            <a:r>
              <a:rPr lang="tr-TR" sz="2400" dirty="0"/>
              <a:t>, kaşıntı, akıntı ve tıkanıklık </a:t>
            </a:r>
            <a:r>
              <a:rPr lang="tr-TR" sz="2400" dirty="0" smtClean="0"/>
              <a:t>gibi burun </a:t>
            </a:r>
            <a:r>
              <a:rPr lang="tr-TR" sz="2400" dirty="0"/>
              <a:t>belirtilerini etkin biçimde azaltır. </a:t>
            </a:r>
            <a:endParaRPr lang="tr-TR" sz="2400" dirty="0" smtClean="0"/>
          </a:p>
          <a:p>
            <a:r>
              <a:rPr lang="tr-TR" sz="2400" dirty="0" smtClean="0"/>
              <a:t>Başlangıçta</a:t>
            </a:r>
            <a:r>
              <a:rPr lang="tr-TR" sz="2400" dirty="0"/>
              <a:t> </a:t>
            </a:r>
            <a:r>
              <a:rPr lang="tr-TR" sz="2400" dirty="0" smtClean="0"/>
              <a:t>ikinci </a:t>
            </a:r>
            <a:r>
              <a:rPr lang="tr-TR" sz="2400" dirty="0"/>
              <a:t>basamak tedavi seçeneği olarak önerilen </a:t>
            </a:r>
            <a:r>
              <a:rPr lang="tr-TR" sz="2400" dirty="0" smtClean="0"/>
              <a:t>nazal </a:t>
            </a:r>
            <a:r>
              <a:rPr lang="tr-TR" sz="2400" dirty="0" err="1" smtClean="0"/>
              <a:t>kortikosteroidler</a:t>
            </a:r>
            <a:r>
              <a:rPr lang="tr-TR" sz="2400" dirty="0" smtClean="0"/>
              <a:t> </a:t>
            </a:r>
            <a:r>
              <a:rPr lang="tr-TR" sz="2400" dirty="0"/>
              <a:t>günümüzde, </a:t>
            </a:r>
            <a:r>
              <a:rPr lang="tr-TR" sz="2400" b="1" dirty="0"/>
              <a:t>özellikle </a:t>
            </a:r>
            <a:r>
              <a:rPr lang="tr-TR" sz="2400" b="1" dirty="0" err="1" smtClean="0"/>
              <a:t>persistan</a:t>
            </a:r>
            <a:r>
              <a:rPr lang="tr-TR" sz="2400" b="1" dirty="0"/>
              <a:t> </a:t>
            </a:r>
            <a:r>
              <a:rPr lang="tr-TR" sz="2400" b="1" dirty="0" smtClean="0"/>
              <a:t>veya orta-ağır </a:t>
            </a:r>
            <a:r>
              <a:rPr lang="tr-TR" sz="2400" b="1" dirty="0"/>
              <a:t>belirtiler </a:t>
            </a:r>
            <a:r>
              <a:rPr lang="tr-TR" sz="2400" dirty="0"/>
              <a:t>gösteren </a:t>
            </a:r>
            <a:r>
              <a:rPr lang="tr-TR" sz="2400" dirty="0" smtClean="0"/>
              <a:t>alerjik </a:t>
            </a:r>
            <a:r>
              <a:rPr lang="tr-TR" sz="2400" dirty="0" err="1"/>
              <a:t>rinitli</a:t>
            </a:r>
            <a:r>
              <a:rPr lang="tr-TR" sz="2400" dirty="0"/>
              <a:t> </a:t>
            </a:r>
            <a:r>
              <a:rPr lang="tr-TR" sz="2400" dirty="0" smtClean="0"/>
              <a:t>hastalarda </a:t>
            </a:r>
            <a:r>
              <a:rPr lang="tr-TR" sz="2400" b="1" dirty="0" smtClean="0">
                <a:solidFill>
                  <a:srgbClr val="FF0000"/>
                </a:solidFill>
              </a:rPr>
              <a:t>ilk </a:t>
            </a:r>
            <a:r>
              <a:rPr lang="tr-TR" sz="2400" b="1" dirty="0">
                <a:solidFill>
                  <a:srgbClr val="FF0000"/>
                </a:solidFill>
              </a:rPr>
              <a:t>seçenek </a:t>
            </a:r>
            <a:r>
              <a:rPr lang="tr-TR" sz="2400" dirty="0"/>
              <a:t>olarak </a:t>
            </a:r>
            <a:r>
              <a:rPr lang="tr-TR" sz="2400" dirty="0" smtClean="0"/>
              <a:t>kullanılmakta.</a:t>
            </a:r>
          </a:p>
          <a:p>
            <a:endParaRPr lang="tr-TR" sz="2400" dirty="0" smtClean="0"/>
          </a:p>
          <a:p>
            <a:r>
              <a:rPr lang="tr-TR" sz="2400" dirty="0" smtClean="0"/>
              <a:t>Belirgin </a:t>
            </a:r>
            <a:r>
              <a:rPr lang="tr-TR" sz="2400" dirty="0"/>
              <a:t>klinik etkinliğe günler-haftalar </a:t>
            </a:r>
            <a:r>
              <a:rPr lang="tr-TR" sz="2400" dirty="0" smtClean="0"/>
              <a:t>boyunca kullanıldığında ulaşılmakta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/>
              <a:t>a</a:t>
            </a:r>
            <a:r>
              <a:rPr lang="tr-TR" sz="2000" dirty="0" smtClean="0"/>
              <a:t>ncak </a:t>
            </a:r>
            <a:r>
              <a:rPr lang="tr-TR" sz="2000" dirty="0"/>
              <a:t>daha </a:t>
            </a:r>
            <a:r>
              <a:rPr lang="tr-TR" sz="2000" dirty="0" smtClean="0"/>
              <a:t>yeni ilaçlarla </a:t>
            </a:r>
            <a:r>
              <a:rPr lang="tr-TR" sz="2000" dirty="0"/>
              <a:t>belirtilerin kontrolü 1-2 günde sağlanabilir.</a:t>
            </a:r>
          </a:p>
        </p:txBody>
      </p:sp>
    </p:spTree>
    <p:extLst>
      <p:ext uri="{BB962C8B-B14F-4D97-AF65-F5344CB8AC3E}">
        <p14:creationId xmlns:p14="http://schemas.microsoft.com/office/powerpoint/2010/main" val="400482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>
                <a:solidFill>
                  <a:srgbClr val="FF0000"/>
                </a:solidFill>
              </a:rPr>
              <a:t>Nazal </a:t>
            </a:r>
            <a:r>
              <a:rPr lang="tr-TR" sz="3600" b="1" dirty="0" err="1">
                <a:solidFill>
                  <a:srgbClr val="FF0000"/>
                </a:solidFill>
              </a:rPr>
              <a:t>k</a:t>
            </a:r>
            <a:r>
              <a:rPr lang="tr-TR" sz="3600" b="1" dirty="0" err="1" smtClean="0">
                <a:solidFill>
                  <a:srgbClr val="FF0000"/>
                </a:solidFill>
              </a:rPr>
              <a:t>ortikosteroidler</a:t>
            </a:r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N</a:t>
            </a:r>
            <a:r>
              <a:rPr lang="tr-TR" sz="2400" dirty="0" smtClean="0"/>
              <a:t>azal </a:t>
            </a:r>
            <a:r>
              <a:rPr lang="tr-TR" sz="2400" dirty="0" err="1"/>
              <a:t>kortikosteroidler</a:t>
            </a:r>
            <a:r>
              <a:rPr lang="tr-TR" sz="2400" dirty="0"/>
              <a:t> </a:t>
            </a:r>
            <a:r>
              <a:rPr lang="tr-TR" sz="2400" dirty="0" smtClean="0"/>
              <a:t>arasındaki farklılıklara</a:t>
            </a:r>
            <a:r>
              <a:rPr lang="tr-TR" sz="2400" dirty="0"/>
              <a:t> </a:t>
            </a:r>
            <a:r>
              <a:rPr lang="tr-TR" sz="2400" dirty="0" smtClean="0"/>
              <a:t>rağmen alerjik </a:t>
            </a:r>
            <a:r>
              <a:rPr lang="tr-TR" sz="2400" dirty="0" err="1"/>
              <a:t>rinit</a:t>
            </a:r>
            <a:r>
              <a:rPr lang="tr-TR" sz="2400" dirty="0"/>
              <a:t> belirtilerini </a:t>
            </a:r>
            <a:r>
              <a:rPr lang="tr-TR" sz="2400" dirty="0" smtClean="0"/>
              <a:t>düzeltmede birbirlerine </a:t>
            </a:r>
            <a:r>
              <a:rPr lang="tr-TR" sz="2400" dirty="0"/>
              <a:t>üstünlüklerinin olmadığını </a:t>
            </a:r>
            <a:r>
              <a:rPr lang="tr-TR" sz="2400" dirty="0" smtClean="0"/>
              <a:t>gösterilmiş.</a:t>
            </a:r>
          </a:p>
          <a:p>
            <a:endParaRPr lang="tr-TR" sz="2400" dirty="0" smtClean="0"/>
          </a:p>
          <a:p>
            <a:r>
              <a:rPr lang="tr-TR" sz="2400" dirty="0" smtClean="0"/>
              <a:t>Bütün </a:t>
            </a:r>
            <a:r>
              <a:rPr lang="tr-TR" sz="2400" dirty="0"/>
              <a:t>nazal </a:t>
            </a:r>
            <a:r>
              <a:rPr lang="tr-TR" sz="2400" dirty="0" err="1"/>
              <a:t>kortikosteroidler</a:t>
            </a:r>
            <a:r>
              <a:rPr lang="tr-TR" sz="2400" dirty="0"/>
              <a:t> </a:t>
            </a:r>
            <a:r>
              <a:rPr lang="tr-TR" sz="2400" dirty="0" smtClean="0"/>
              <a:t>hem mevsimsel</a:t>
            </a:r>
            <a:r>
              <a:rPr lang="tr-TR" sz="2400" dirty="0"/>
              <a:t>, hem de </a:t>
            </a:r>
            <a:r>
              <a:rPr lang="tr-TR" sz="2400" dirty="0" err="1"/>
              <a:t>perennial</a:t>
            </a:r>
            <a:r>
              <a:rPr lang="tr-TR" sz="2400" dirty="0"/>
              <a:t> </a:t>
            </a:r>
            <a:r>
              <a:rPr lang="tr-TR" sz="2400" dirty="0" smtClean="0"/>
              <a:t>alerjik </a:t>
            </a:r>
            <a:r>
              <a:rPr lang="tr-TR" sz="2400" dirty="0" err="1"/>
              <a:t>rinit</a:t>
            </a:r>
            <a:r>
              <a:rPr lang="tr-TR" sz="2400" dirty="0"/>
              <a:t> </a:t>
            </a:r>
            <a:r>
              <a:rPr lang="tr-TR" sz="2400" dirty="0" smtClean="0"/>
              <a:t>üzerine etkilidir.</a:t>
            </a:r>
          </a:p>
          <a:p>
            <a:endParaRPr lang="tr-TR" sz="2400" dirty="0" smtClean="0"/>
          </a:p>
          <a:p>
            <a:r>
              <a:rPr lang="tr-TR" sz="2400" dirty="0" smtClean="0"/>
              <a:t>Alerjik </a:t>
            </a:r>
            <a:r>
              <a:rPr lang="tr-TR" sz="2400" dirty="0" err="1" smtClean="0"/>
              <a:t>rinokonjunktivitli</a:t>
            </a:r>
            <a:r>
              <a:rPr lang="tr-TR" sz="2400" dirty="0" smtClean="0"/>
              <a:t> </a:t>
            </a:r>
            <a:r>
              <a:rPr lang="tr-TR" sz="2400" dirty="0"/>
              <a:t>hastalarda hem burun, hem de göz belirtilerini düzeltir.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838200" y="6507125"/>
            <a:ext cx="8733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Meltzer, E. O. (2011). </a:t>
            </a:r>
            <a:r>
              <a:rPr lang="en-US" sz="1100" i="1" dirty="0"/>
              <a:t>The Role of Nasal Corticosteroids in the Treatment of Rhinitis. Immunology and Allergy Clinics of North America, 31(3), 545–560.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4843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>
                <a:solidFill>
                  <a:srgbClr val="FF0000"/>
                </a:solidFill>
              </a:rPr>
              <a:t>Nazal </a:t>
            </a:r>
            <a:r>
              <a:rPr lang="tr-TR" sz="3600" b="1" dirty="0" err="1">
                <a:solidFill>
                  <a:srgbClr val="FF0000"/>
                </a:solidFill>
              </a:rPr>
              <a:t>k</a:t>
            </a:r>
            <a:r>
              <a:rPr lang="tr-TR" sz="3600" b="1" dirty="0" err="1" smtClean="0">
                <a:solidFill>
                  <a:srgbClr val="FF0000"/>
                </a:solidFill>
              </a:rPr>
              <a:t>ortikosteroidler</a:t>
            </a:r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/>
              <a:t>Oral </a:t>
            </a:r>
            <a:r>
              <a:rPr lang="sv-SE" sz="2000" dirty="0" smtClean="0"/>
              <a:t>antihistamin</a:t>
            </a:r>
            <a:r>
              <a:rPr lang="tr-TR" sz="2000" dirty="0" err="1" smtClean="0"/>
              <a:t>ik</a:t>
            </a:r>
            <a:r>
              <a:rPr lang="sv-SE" sz="2000" dirty="0" smtClean="0"/>
              <a:t>lere </a:t>
            </a:r>
            <a:r>
              <a:rPr lang="sv-SE" sz="2000" dirty="0"/>
              <a:t>göre hem toplam </a:t>
            </a:r>
            <a:r>
              <a:rPr lang="sv-SE" sz="2000" dirty="0" smtClean="0"/>
              <a:t>naza</a:t>
            </a:r>
            <a:r>
              <a:rPr lang="tr-TR" sz="2000" dirty="0" smtClean="0"/>
              <a:t>l semptom </a:t>
            </a:r>
            <a:r>
              <a:rPr lang="tr-TR" sz="2000" dirty="0"/>
              <a:t>skorları, hem de tıkanıklık skorları </a:t>
            </a:r>
            <a:r>
              <a:rPr lang="tr-TR" sz="2000" dirty="0" smtClean="0"/>
              <a:t>üzerine olan </a:t>
            </a:r>
            <a:r>
              <a:rPr lang="tr-TR" sz="2000" dirty="0"/>
              <a:t>etkisi belirgin olarak </a:t>
            </a:r>
            <a:r>
              <a:rPr lang="tr-TR" sz="2000" dirty="0" smtClean="0"/>
              <a:t>üstündür. </a:t>
            </a:r>
          </a:p>
          <a:p>
            <a:r>
              <a:rPr lang="tr-TR" sz="2000" dirty="0" smtClean="0"/>
              <a:t>Oral </a:t>
            </a:r>
            <a:r>
              <a:rPr lang="tr-TR" sz="2000" dirty="0" err="1" smtClean="0"/>
              <a:t>lökotrien</a:t>
            </a:r>
            <a:r>
              <a:rPr lang="tr-TR" sz="2000" dirty="0"/>
              <a:t> </a:t>
            </a:r>
            <a:r>
              <a:rPr lang="tr-TR" sz="2000" dirty="0" smtClean="0"/>
              <a:t>antagonistlerine </a:t>
            </a:r>
            <a:r>
              <a:rPr lang="tr-TR" sz="2000" dirty="0"/>
              <a:t>göre </a:t>
            </a:r>
            <a:r>
              <a:rPr lang="tr-TR" sz="2000" dirty="0" smtClean="0"/>
              <a:t>alerjik </a:t>
            </a:r>
            <a:r>
              <a:rPr lang="tr-TR" sz="2000" dirty="0" err="1"/>
              <a:t>rinit</a:t>
            </a:r>
            <a:r>
              <a:rPr lang="tr-TR" sz="2000" dirty="0"/>
              <a:t> </a:t>
            </a:r>
            <a:r>
              <a:rPr lang="tr-TR" sz="2000" dirty="0" smtClean="0"/>
              <a:t>belirtilerini daha </a:t>
            </a:r>
            <a:r>
              <a:rPr lang="tr-TR" sz="2000" dirty="0"/>
              <a:t>etkin biçimde </a:t>
            </a:r>
            <a:r>
              <a:rPr lang="tr-TR" sz="2000" dirty="0" smtClean="0"/>
              <a:t>düzeltir.</a:t>
            </a:r>
          </a:p>
          <a:p>
            <a:r>
              <a:rPr lang="tr-TR" sz="2000" dirty="0" err="1"/>
              <a:t>A</a:t>
            </a:r>
            <a:r>
              <a:rPr lang="tr-TR" sz="2000" dirty="0" err="1" smtClean="0"/>
              <a:t>ntihistamin-lökotrien</a:t>
            </a:r>
            <a:r>
              <a:rPr lang="tr-TR" sz="2000" dirty="0" smtClean="0"/>
              <a:t> kombinasyonlarına da eşit </a:t>
            </a:r>
            <a:r>
              <a:rPr lang="tr-TR" sz="2000" dirty="0"/>
              <a:t>veya daha üstün etki </a:t>
            </a:r>
            <a:r>
              <a:rPr lang="tr-TR" sz="2000" dirty="0" smtClean="0"/>
              <a:t>sağlar.</a:t>
            </a:r>
          </a:p>
          <a:p>
            <a:r>
              <a:rPr lang="tr-TR" sz="2000" dirty="0"/>
              <a:t>N</a:t>
            </a:r>
            <a:r>
              <a:rPr lang="tr-TR" sz="2000" dirty="0" smtClean="0"/>
              <a:t>azal </a:t>
            </a:r>
            <a:r>
              <a:rPr lang="tr-TR" sz="2000" dirty="0" err="1"/>
              <a:t>kortikosteroidlerin</a:t>
            </a:r>
            <a:r>
              <a:rPr lang="tr-TR" sz="2000" dirty="0"/>
              <a:t> burun </a:t>
            </a:r>
            <a:r>
              <a:rPr lang="tr-TR" sz="2000" dirty="0" smtClean="0"/>
              <a:t>tıkanıklığı üzerine </a:t>
            </a:r>
            <a:r>
              <a:rPr lang="tr-TR" sz="2000" dirty="0"/>
              <a:t>etkisi nazal </a:t>
            </a:r>
            <a:r>
              <a:rPr lang="tr-TR" sz="2000" dirty="0" err="1" smtClean="0"/>
              <a:t>antihistaminiklere</a:t>
            </a:r>
            <a:r>
              <a:rPr lang="tr-TR" sz="2000" dirty="0" smtClean="0"/>
              <a:t> </a:t>
            </a:r>
            <a:r>
              <a:rPr lang="tr-TR" sz="2000" dirty="0"/>
              <a:t>göre belirgin </a:t>
            </a:r>
            <a:r>
              <a:rPr lang="tr-TR" sz="2000" dirty="0" smtClean="0"/>
              <a:t>üstünlük gösterir. </a:t>
            </a:r>
          </a:p>
          <a:p>
            <a:r>
              <a:rPr lang="tr-TR" sz="2000" dirty="0" smtClean="0"/>
              <a:t>Çoğu </a:t>
            </a:r>
            <a:r>
              <a:rPr lang="tr-TR" sz="2000" dirty="0"/>
              <a:t>zaman bir nazal </a:t>
            </a:r>
            <a:r>
              <a:rPr lang="tr-TR" sz="2000" dirty="0" err="1" smtClean="0"/>
              <a:t>kortikosteroide</a:t>
            </a:r>
            <a:r>
              <a:rPr lang="tr-TR" sz="2000" dirty="0"/>
              <a:t> </a:t>
            </a:r>
            <a:r>
              <a:rPr lang="tr-TR" sz="2000" dirty="0" smtClean="0"/>
              <a:t>oral </a:t>
            </a:r>
            <a:r>
              <a:rPr lang="tr-TR" sz="2000" dirty="0" err="1" smtClean="0"/>
              <a:t>antihistaminik</a:t>
            </a:r>
            <a:r>
              <a:rPr lang="tr-TR" sz="2000" dirty="0" smtClean="0"/>
              <a:t> </a:t>
            </a:r>
            <a:r>
              <a:rPr lang="tr-TR" sz="2000" dirty="0"/>
              <a:t>eklenmesi, tek başına </a:t>
            </a:r>
            <a:r>
              <a:rPr lang="tr-TR" sz="2000" dirty="0" smtClean="0"/>
              <a:t>nazal </a:t>
            </a:r>
            <a:r>
              <a:rPr lang="tr-TR" sz="2000" dirty="0" err="1" smtClean="0"/>
              <a:t>kortikosteroid</a:t>
            </a:r>
            <a:r>
              <a:rPr lang="tr-TR" sz="2000" dirty="0" smtClean="0"/>
              <a:t> </a:t>
            </a:r>
            <a:r>
              <a:rPr lang="tr-TR" sz="2000" dirty="0"/>
              <a:t>tedavisine göre ilave bir üstünlük </a:t>
            </a:r>
            <a:r>
              <a:rPr lang="tr-TR" sz="2000" dirty="0" smtClean="0"/>
              <a:t> sağlamamaktadır</a:t>
            </a:r>
            <a:r>
              <a:rPr lang="tr-TR" sz="2000" dirty="0"/>
              <a:t>.</a:t>
            </a:r>
          </a:p>
          <a:p>
            <a:r>
              <a:rPr lang="tr-TR" sz="2000" dirty="0" smtClean="0"/>
              <a:t>Ancak </a:t>
            </a:r>
            <a:r>
              <a:rPr lang="tr-TR" sz="2000" b="1" dirty="0"/>
              <a:t>nazal </a:t>
            </a:r>
            <a:r>
              <a:rPr lang="tr-TR" sz="2000" b="1" dirty="0" err="1" smtClean="0"/>
              <a:t>kortikosteroidlere</a:t>
            </a:r>
            <a:r>
              <a:rPr lang="tr-TR" sz="2000" b="1" dirty="0"/>
              <a:t> </a:t>
            </a:r>
            <a:r>
              <a:rPr lang="tr-TR" sz="2000" b="1" dirty="0" smtClean="0"/>
              <a:t>nazal </a:t>
            </a:r>
            <a:r>
              <a:rPr lang="tr-TR" sz="2000" b="1" dirty="0" err="1" smtClean="0"/>
              <a:t>antihistaminik</a:t>
            </a:r>
            <a:r>
              <a:rPr lang="tr-TR" sz="2000" b="1" dirty="0" smtClean="0"/>
              <a:t> </a:t>
            </a:r>
            <a:r>
              <a:rPr lang="tr-TR" sz="2000" b="1" dirty="0"/>
              <a:t>eklenmesi, </a:t>
            </a:r>
            <a:r>
              <a:rPr lang="tr-TR" sz="2000" b="1" dirty="0" err="1"/>
              <a:t>monoterapiye</a:t>
            </a:r>
            <a:r>
              <a:rPr lang="tr-TR" sz="2000" b="1" dirty="0"/>
              <a:t> </a:t>
            </a:r>
            <a:r>
              <a:rPr lang="tr-TR" sz="2000" b="1" dirty="0" smtClean="0"/>
              <a:t>göre belirgin </a:t>
            </a:r>
            <a:r>
              <a:rPr lang="tr-TR" sz="2000" b="1" dirty="0"/>
              <a:t>üstünlük </a:t>
            </a:r>
            <a:r>
              <a:rPr lang="tr-TR" sz="2000" b="1" dirty="0" smtClean="0"/>
              <a:t>sağlamaktadır.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247476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>
                <a:solidFill>
                  <a:srgbClr val="FF0000"/>
                </a:solidFill>
              </a:rPr>
              <a:t>Nazal </a:t>
            </a:r>
            <a:r>
              <a:rPr lang="tr-TR" sz="3600" b="1" dirty="0" err="1">
                <a:solidFill>
                  <a:srgbClr val="FF0000"/>
                </a:solidFill>
              </a:rPr>
              <a:t>k</a:t>
            </a:r>
            <a:r>
              <a:rPr lang="tr-TR" sz="3600" b="1" dirty="0" err="1" smtClean="0">
                <a:solidFill>
                  <a:srgbClr val="FF0000"/>
                </a:solidFill>
              </a:rPr>
              <a:t>ortikosteroidler</a:t>
            </a:r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81077"/>
            <a:ext cx="10515600" cy="4692132"/>
          </a:xfrm>
        </p:spPr>
        <p:txBody>
          <a:bodyPr>
            <a:no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Sık </a:t>
            </a:r>
            <a:r>
              <a:rPr lang="tr-TR" sz="2400" b="1" dirty="0"/>
              <a:t>lokal</a:t>
            </a:r>
            <a:r>
              <a:rPr lang="tr-TR" sz="2400" dirty="0"/>
              <a:t> yan </a:t>
            </a:r>
            <a:r>
              <a:rPr lang="tr-TR" sz="2400" dirty="0" smtClean="0"/>
              <a:t>etkiler;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 </a:t>
            </a:r>
            <a:r>
              <a:rPr lang="tr-TR" sz="2000" dirty="0"/>
              <a:t>kuruluk, </a:t>
            </a:r>
            <a:r>
              <a:rPr lang="tr-TR" sz="2000" dirty="0" smtClean="0"/>
              <a:t>iğnelenme, yanma hissi, kanama </a:t>
            </a:r>
            <a:r>
              <a:rPr lang="tr-TR" sz="2000" dirty="0"/>
              <a:t>(</a:t>
            </a:r>
            <a:r>
              <a:rPr lang="tr-TR" sz="2000" dirty="0" smtClean="0"/>
              <a:t>%5-10)</a:t>
            </a:r>
          </a:p>
          <a:p>
            <a:r>
              <a:rPr lang="tr-TR" sz="2400" dirty="0" err="1"/>
              <a:t>Septum</a:t>
            </a:r>
            <a:r>
              <a:rPr lang="tr-TR" sz="2400" dirty="0"/>
              <a:t> </a:t>
            </a:r>
            <a:r>
              <a:rPr lang="tr-TR" sz="2400" dirty="0" err="1" smtClean="0"/>
              <a:t>perforasyonu</a:t>
            </a:r>
            <a:r>
              <a:rPr lang="tr-TR" sz="2400" dirty="0"/>
              <a:t> </a:t>
            </a:r>
            <a:r>
              <a:rPr lang="tr-TR" sz="2400" dirty="0" smtClean="0"/>
              <a:t>çok nadir (çoğunlukla ilk 12 ayda)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/>
              <a:t>Kanama ve </a:t>
            </a:r>
            <a:r>
              <a:rPr lang="tr-TR" sz="2000" dirty="0" err="1"/>
              <a:t>perforasyon</a:t>
            </a:r>
            <a:r>
              <a:rPr lang="tr-TR" sz="2000" dirty="0"/>
              <a:t> gibi yan </a:t>
            </a:r>
            <a:r>
              <a:rPr lang="tr-TR" sz="2000" dirty="0" smtClean="0"/>
              <a:t>etkileri önlemenin </a:t>
            </a:r>
            <a:r>
              <a:rPr lang="tr-TR" sz="2000" dirty="0"/>
              <a:t>en iyi yolu spreyin </a:t>
            </a:r>
            <a:r>
              <a:rPr lang="tr-TR" sz="2000" dirty="0" err="1"/>
              <a:t>septumdan</a:t>
            </a:r>
            <a:r>
              <a:rPr lang="tr-TR" sz="2000" dirty="0"/>
              <a:t> uzağa uygulanmasıdır</a:t>
            </a:r>
            <a:r>
              <a:rPr lang="tr-TR" sz="2000" dirty="0" smtClean="0"/>
              <a:t>.</a:t>
            </a:r>
          </a:p>
          <a:p>
            <a:endParaRPr lang="tr-T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4298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>
                <a:solidFill>
                  <a:srgbClr val="FF0000"/>
                </a:solidFill>
              </a:rPr>
              <a:t>Nazal </a:t>
            </a:r>
            <a:r>
              <a:rPr lang="tr-TR" sz="3600" b="1" dirty="0" err="1">
                <a:solidFill>
                  <a:srgbClr val="FF0000"/>
                </a:solidFill>
              </a:rPr>
              <a:t>k</a:t>
            </a:r>
            <a:r>
              <a:rPr lang="tr-TR" sz="3600" b="1" dirty="0" err="1" smtClean="0">
                <a:solidFill>
                  <a:srgbClr val="FF0000"/>
                </a:solidFill>
              </a:rPr>
              <a:t>ortikosteroidler</a:t>
            </a:r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81077"/>
            <a:ext cx="10515600" cy="4692132"/>
          </a:xfrm>
        </p:spPr>
        <p:txBody>
          <a:bodyPr>
            <a:noAutofit/>
          </a:bodyPr>
          <a:lstStyle/>
          <a:p>
            <a:r>
              <a:rPr lang="tr-TR" sz="2400" b="1" dirty="0" smtClean="0"/>
              <a:t>Sistemik</a:t>
            </a:r>
            <a:r>
              <a:rPr lang="tr-TR" sz="2400" dirty="0" smtClean="0"/>
              <a:t> olarak; kemik büyümesi ve </a:t>
            </a:r>
            <a:r>
              <a:rPr lang="tr-TR" sz="2400" dirty="0"/>
              <a:t>boy uzaması üzerine etkileri de birçok </a:t>
            </a:r>
            <a:r>
              <a:rPr lang="tr-TR" sz="2400" dirty="0" smtClean="0"/>
              <a:t>çalışmada araştırılmış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sadece </a:t>
            </a:r>
            <a:r>
              <a:rPr lang="tr-TR" sz="2000" dirty="0"/>
              <a:t>bir çalışmada bir yıl </a:t>
            </a:r>
            <a:r>
              <a:rPr lang="tr-TR" sz="2000" dirty="0" smtClean="0"/>
              <a:t>nazal </a:t>
            </a:r>
            <a:r>
              <a:rPr lang="tr-TR" sz="2000" dirty="0" err="1" smtClean="0"/>
              <a:t>beklometazon</a:t>
            </a:r>
            <a:r>
              <a:rPr lang="tr-TR" sz="2000" dirty="0" smtClean="0"/>
              <a:t> </a:t>
            </a:r>
            <a:r>
              <a:rPr lang="tr-TR" sz="2000" dirty="0" err="1"/>
              <a:t>dipropionat</a:t>
            </a:r>
            <a:r>
              <a:rPr lang="tr-TR" sz="2000" dirty="0"/>
              <a:t> kullanımının boy </a:t>
            </a:r>
            <a:r>
              <a:rPr lang="tr-TR" sz="2000" dirty="0" smtClean="0"/>
              <a:t>uzamasında </a:t>
            </a:r>
            <a:r>
              <a:rPr lang="tr-TR" sz="2000" dirty="0" err="1" smtClean="0"/>
              <a:t>plaseboya</a:t>
            </a:r>
            <a:r>
              <a:rPr lang="tr-TR" sz="2000" dirty="0" smtClean="0"/>
              <a:t> </a:t>
            </a:r>
            <a:r>
              <a:rPr lang="tr-TR" sz="2000" dirty="0"/>
              <a:t>göre küçük ama belirgin bir </a:t>
            </a:r>
            <a:r>
              <a:rPr lang="tr-TR" sz="2000" dirty="0" smtClean="0"/>
              <a:t>azalma yaptığı gösterilmiş.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Diğer </a:t>
            </a:r>
            <a:r>
              <a:rPr lang="tr-TR" sz="2000" dirty="0"/>
              <a:t>nazal </a:t>
            </a:r>
            <a:r>
              <a:rPr lang="tr-TR" sz="2000" dirty="0" err="1" smtClean="0"/>
              <a:t>kortikosteroidlerle</a:t>
            </a:r>
            <a:r>
              <a:rPr lang="tr-TR" sz="2000" dirty="0"/>
              <a:t> </a:t>
            </a:r>
            <a:r>
              <a:rPr lang="tr-TR" sz="2000" dirty="0" smtClean="0"/>
              <a:t>yapılan </a:t>
            </a:r>
            <a:r>
              <a:rPr lang="tr-TR" sz="2000" dirty="0"/>
              <a:t>çalışmalarda boy üzerine belirgin </a:t>
            </a:r>
            <a:r>
              <a:rPr lang="tr-TR" sz="2000" dirty="0" smtClean="0"/>
              <a:t>bir olumsuz </a:t>
            </a:r>
            <a:r>
              <a:rPr lang="tr-TR" sz="2000" dirty="0"/>
              <a:t>etki </a:t>
            </a:r>
            <a:r>
              <a:rPr lang="tr-TR" sz="2000" dirty="0" smtClean="0"/>
              <a:t>gösterilmemiş</a:t>
            </a:r>
            <a:endParaRPr lang="tr-TR" sz="20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838200" y="6427113"/>
            <a:ext cx="86789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err="1"/>
              <a:t>Skoner</a:t>
            </a:r>
            <a:r>
              <a:rPr lang="tr-TR" sz="1100" dirty="0"/>
              <a:t>, D. P., </a:t>
            </a:r>
            <a:r>
              <a:rPr lang="tr-TR" sz="1100" dirty="0" err="1"/>
              <a:t>Rachelefsky</a:t>
            </a:r>
            <a:r>
              <a:rPr lang="tr-TR" sz="1100" dirty="0"/>
              <a:t>, G. S., </a:t>
            </a:r>
            <a:r>
              <a:rPr lang="tr-TR" sz="1100" dirty="0" err="1"/>
              <a:t>Meltzer</a:t>
            </a:r>
            <a:r>
              <a:rPr lang="tr-TR" sz="1100" dirty="0"/>
              <a:t>, E. O., </a:t>
            </a:r>
            <a:r>
              <a:rPr lang="tr-TR" sz="1100" dirty="0" err="1"/>
              <a:t>Chervinsky</a:t>
            </a:r>
            <a:r>
              <a:rPr lang="tr-TR" sz="1100" dirty="0"/>
              <a:t>, P., Morris, R. M., </a:t>
            </a:r>
            <a:r>
              <a:rPr lang="tr-TR" sz="1100" dirty="0" err="1"/>
              <a:t>Seltzer</a:t>
            </a:r>
            <a:r>
              <a:rPr lang="tr-TR" sz="1100" dirty="0"/>
              <a:t>, J. M., … </a:t>
            </a:r>
            <a:r>
              <a:rPr lang="tr-TR" sz="1100" dirty="0" err="1"/>
              <a:t>Wood</a:t>
            </a:r>
            <a:r>
              <a:rPr lang="tr-TR" sz="1100" dirty="0"/>
              <a:t>, R. A. (2000). </a:t>
            </a:r>
            <a:r>
              <a:rPr lang="tr-TR" sz="1100" i="1" dirty="0" err="1"/>
              <a:t>Detection</a:t>
            </a:r>
            <a:r>
              <a:rPr lang="tr-TR" sz="1100" i="1" dirty="0"/>
              <a:t> of </a:t>
            </a:r>
            <a:r>
              <a:rPr lang="tr-TR" sz="1100" i="1" dirty="0" err="1"/>
              <a:t>Growth</a:t>
            </a:r>
            <a:r>
              <a:rPr lang="tr-TR" sz="1100" i="1" dirty="0"/>
              <a:t> </a:t>
            </a:r>
            <a:r>
              <a:rPr lang="tr-TR" sz="1100" i="1" dirty="0" err="1"/>
              <a:t>Suppression</a:t>
            </a:r>
            <a:r>
              <a:rPr lang="tr-TR" sz="1100" i="1" dirty="0"/>
              <a:t> in </a:t>
            </a:r>
            <a:endParaRPr lang="tr-TR" sz="1100" i="1" dirty="0" smtClean="0"/>
          </a:p>
          <a:p>
            <a:r>
              <a:rPr lang="tr-TR" sz="1100" i="1" dirty="0" err="1" smtClean="0"/>
              <a:t>Children</a:t>
            </a:r>
            <a:r>
              <a:rPr lang="tr-TR" sz="1100" i="1" dirty="0" smtClean="0"/>
              <a:t> </a:t>
            </a:r>
            <a:r>
              <a:rPr lang="tr-TR" sz="1100" i="1" dirty="0" err="1"/>
              <a:t>During</a:t>
            </a:r>
            <a:r>
              <a:rPr lang="tr-TR" sz="1100" i="1" dirty="0"/>
              <a:t> </a:t>
            </a:r>
            <a:r>
              <a:rPr lang="tr-TR" sz="1100" i="1" dirty="0" err="1"/>
              <a:t>Treatment</a:t>
            </a:r>
            <a:r>
              <a:rPr lang="tr-TR" sz="1100" i="1" dirty="0"/>
              <a:t> </a:t>
            </a:r>
            <a:r>
              <a:rPr lang="tr-TR" sz="1100" i="1" dirty="0" err="1"/>
              <a:t>With</a:t>
            </a:r>
            <a:r>
              <a:rPr lang="tr-TR" sz="1100" i="1" dirty="0"/>
              <a:t> </a:t>
            </a:r>
            <a:r>
              <a:rPr lang="tr-TR" sz="1100" i="1" dirty="0" err="1"/>
              <a:t>Intranasal</a:t>
            </a:r>
            <a:r>
              <a:rPr lang="tr-TR" sz="1100" i="1" dirty="0"/>
              <a:t> </a:t>
            </a:r>
            <a:r>
              <a:rPr lang="tr-TR" sz="1100" i="1" dirty="0" err="1"/>
              <a:t>Beclomethasone</a:t>
            </a:r>
            <a:r>
              <a:rPr lang="tr-TR" sz="1100" i="1" dirty="0"/>
              <a:t> </a:t>
            </a:r>
            <a:r>
              <a:rPr lang="tr-TR" sz="1100" i="1" dirty="0" err="1"/>
              <a:t>Dipropionate</a:t>
            </a:r>
            <a:r>
              <a:rPr lang="tr-TR" sz="1100" i="1" dirty="0"/>
              <a:t>. PEDIATRICS, 105 (2), e23–e23.</a:t>
            </a:r>
            <a:endParaRPr lang="tr-TR" sz="11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07" y="4018687"/>
            <a:ext cx="8559209" cy="19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5" y="223285"/>
            <a:ext cx="9962707" cy="6018028"/>
          </a:xfrm>
        </p:spPr>
      </p:pic>
      <p:sp>
        <p:nvSpPr>
          <p:cNvPr id="6" name="Metin kutusu 5"/>
          <p:cNvSpPr txBox="1"/>
          <p:nvPr/>
        </p:nvSpPr>
        <p:spPr>
          <a:xfrm>
            <a:off x="1072115" y="6496493"/>
            <a:ext cx="9105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https://www.uptodate.com/contents/image?imageKey=ALLRG%2F55833&amp;topicKey=ALLRG%2F7526&amp;search=alerjik%20rinit&amp;rank=1~150&amp;source=see_link</a:t>
            </a:r>
            <a:endParaRPr lang="tr-TR" sz="11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240" y="1972266"/>
            <a:ext cx="1170533" cy="4267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240" y="5629866"/>
            <a:ext cx="1170533" cy="4267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240" y="3641578"/>
            <a:ext cx="1170533" cy="4267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240" y="4715467"/>
            <a:ext cx="1170533" cy="4267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050" y="3431248"/>
            <a:ext cx="354418" cy="43900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050" y="4505137"/>
            <a:ext cx="354417" cy="39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Giriş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400" b="1" dirty="0" smtClean="0"/>
              <a:t>Alerji;</a:t>
            </a:r>
          </a:p>
          <a:p>
            <a:r>
              <a:rPr lang="tr-TR" altLang="tr-TR" sz="2400" dirty="0" smtClean="0"/>
              <a:t>doğada </a:t>
            </a:r>
            <a:r>
              <a:rPr lang="tr-TR" altLang="tr-TR" sz="2400" dirty="0"/>
              <a:t>bulunan bazı maddelere karşı </a:t>
            </a:r>
            <a:r>
              <a:rPr lang="tr-TR" sz="2400" dirty="0" smtClean="0"/>
              <a:t>aşırı </a:t>
            </a:r>
            <a:r>
              <a:rPr lang="tr-TR" sz="2400" dirty="0"/>
              <a:t>duyarlılık </a:t>
            </a:r>
            <a:r>
              <a:rPr lang="tr-TR" sz="2400" dirty="0" smtClean="0"/>
              <a:t>hali (</a:t>
            </a:r>
            <a:r>
              <a:rPr lang="tr-TR" sz="2400" dirty="0" err="1" smtClean="0"/>
              <a:t>hipersensitivite</a:t>
            </a:r>
            <a:r>
              <a:rPr lang="tr-TR" sz="2400" dirty="0"/>
              <a:t>)</a:t>
            </a:r>
            <a:endParaRPr lang="tr-TR" sz="2400" dirty="0" smtClean="0"/>
          </a:p>
          <a:p>
            <a:r>
              <a:rPr lang="tr-TR" sz="2400" dirty="0" smtClean="0"/>
              <a:t>alerjen </a:t>
            </a:r>
            <a:r>
              <a:rPr lang="tr-TR" sz="2400" dirty="0"/>
              <a:t>veya antijene karşı vücudun abartılı veya beklenmeyen </a:t>
            </a:r>
            <a:r>
              <a:rPr lang="tr-TR" sz="2400" dirty="0" err="1"/>
              <a:t>immün</a:t>
            </a:r>
            <a:r>
              <a:rPr lang="tr-TR" sz="2400" dirty="0"/>
              <a:t> </a:t>
            </a:r>
            <a:r>
              <a:rPr lang="tr-TR" sz="2400" dirty="0" smtClean="0"/>
              <a:t>yanıtı </a:t>
            </a:r>
            <a:r>
              <a:rPr lang="tr-TR" sz="2400" dirty="0"/>
              <a:t>olarak </a:t>
            </a:r>
            <a:r>
              <a:rPr lang="tr-TR" sz="2400" dirty="0" smtClean="0"/>
              <a:t>tanımlanmakta</a:t>
            </a:r>
          </a:p>
          <a:p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İlk </a:t>
            </a:r>
            <a:r>
              <a:rPr lang="tr-TR" sz="2400" dirty="0"/>
              <a:t>kez 1906 </a:t>
            </a:r>
            <a:r>
              <a:rPr lang="tr-TR" sz="2400" dirty="0" smtClean="0"/>
              <a:t>yılında Avusturyalı </a:t>
            </a:r>
            <a:r>
              <a:rPr lang="tr-TR" sz="2400" dirty="0" err="1" smtClean="0"/>
              <a:t>pediatrist</a:t>
            </a:r>
            <a:r>
              <a:rPr lang="tr-TR" sz="2400" dirty="0" smtClean="0"/>
              <a:t> tarafından alerji terimi kullanılmış.</a:t>
            </a:r>
          </a:p>
          <a:p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4333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29" y="406034"/>
            <a:ext cx="10644964" cy="1082523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2" y="1488557"/>
            <a:ext cx="10823944" cy="4763387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04529" y="6504014"/>
            <a:ext cx="9105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/>
              <a:t>https://www.uptodate.com/contents/image?imageKey=ALLRG%2F55833&amp;topicKey=ALLRG%2F7526&amp;search=alerjik%20rinit&amp;rank=1~150&amp;source=see_link</a:t>
            </a:r>
          </a:p>
        </p:txBody>
      </p:sp>
      <p:cxnSp>
        <p:nvCxnSpPr>
          <p:cNvPr id="3" name="Düz Bağlayıcı 2"/>
          <p:cNvCxnSpPr/>
          <p:nvPr/>
        </p:nvCxnSpPr>
        <p:spPr>
          <a:xfrm>
            <a:off x="1136732" y="1860698"/>
            <a:ext cx="1148316" cy="10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32" y="3657526"/>
            <a:ext cx="1170533" cy="4267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623" y="5443722"/>
            <a:ext cx="1170533" cy="4267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32" y="4428388"/>
            <a:ext cx="1170533" cy="42676"/>
          </a:xfrm>
          <a:prstGeom prst="rect">
            <a:avLst/>
          </a:prstGeom>
        </p:spPr>
      </p:pic>
      <p:sp>
        <p:nvSpPr>
          <p:cNvPr id="10" name="5-Nokta Yıldız 9"/>
          <p:cNvSpPr/>
          <p:nvPr/>
        </p:nvSpPr>
        <p:spPr>
          <a:xfrm>
            <a:off x="5890435" y="3700202"/>
            <a:ext cx="233919" cy="371939"/>
          </a:xfrm>
          <a:prstGeom prst="star5">
            <a:avLst>
              <a:gd name="adj" fmla="val 10051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435" y="5443722"/>
            <a:ext cx="278029" cy="4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3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>
                <a:solidFill>
                  <a:srgbClr val="FF0000"/>
                </a:solidFill>
              </a:rPr>
              <a:t>Nazal </a:t>
            </a:r>
            <a:r>
              <a:rPr lang="tr-TR" sz="3600" b="1" dirty="0" err="1">
                <a:solidFill>
                  <a:srgbClr val="FF0000"/>
                </a:solidFill>
              </a:rPr>
              <a:t>k</a:t>
            </a:r>
            <a:r>
              <a:rPr lang="tr-TR" sz="3600" b="1" dirty="0" err="1" smtClean="0">
                <a:solidFill>
                  <a:srgbClr val="FF0000"/>
                </a:solidFill>
              </a:rPr>
              <a:t>ortikosteroidler</a:t>
            </a:r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Tedaviye </a:t>
            </a:r>
            <a:r>
              <a:rPr lang="tr-TR" sz="2400" dirty="0"/>
              <a:t>yaşa göre maksimum dozla </a:t>
            </a:r>
            <a:r>
              <a:rPr lang="tr-TR" sz="2400" dirty="0" smtClean="0"/>
              <a:t>başlanmaktadır.</a:t>
            </a:r>
            <a:r>
              <a:rPr lang="tr-TR" sz="2400" dirty="0"/>
              <a:t> </a:t>
            </a:r>
            <a:endParaRPr lang="tr-TR" sz="2400" dirty="0" smtClean="0"/>
          </a:p>
          <a:p>
            <a:r>
              <a:rPr lang="tr-TR" sz="2400" dirty="0" smtClean="0"/>
              <a:t>Semptomlar </a:t>
            </a:r>
            <a:r>
              <a:rPr lang="tr-TR" sz="2400" dirty="0"/>
              <a:t>yeterince kontrol edildikten </a:t>
            </a:r>
            <a:r>
              <a:rPr lang="tr-TR" sz="2400" dirty="0" smtClean="0"/>
              <a:t>sonra bir </a:t>
            </a:r>
            <a:r>
              <a:rPr lang="tr-TR" sz="2400" dirty="0"/>
              <a:t>haftalık aralıklarla en düşük etkili doza kadar </a:t>
            </a:r>
            <a:r>
              <a:rPr lang="tr-TR" sz="2400" dirty="0" smtClean="0"/>
              <a:t>azaltılabilir.</a:t>
            </a:r>
          </a:p>
          <a:p>
            <a:r>
              <a:rPr lang="tr-TR" sz="2400" dirty="0"/>
              <a:t>Şiddetli semptomları olan </a:t>
            </a:r>
            <a:r>
              <a:rPr lang="tr-TR" sz="2400" dirty="0" smtClean="0"/>
              <a:t>hastalarda </a:t>
            </a:r>
            <a:r>
              <a:rPr lang="tr-TR" sz="2400" dirty="0"/>
              <a:t>kronik olarak günlük kullanım </a:t>
            </a:r>
            <a:r>
              <a:rPr lang="tr-TR" sz="2400" dirty="0" smtClean="0"/>
              <a:t>gerekebilir.</a:t>
            </a:r>
          </a:p>
          <a:p>
            <a:r>
              <a:rPr lang="tr-TR" sz="2400" dirty="0"/>
              <a:t>Bazı </a:t>
            </a:r>
            <a:r>
              <a:rPr lang="tr-TR" sz="2400" dirty="0" smtClean="0"/>
              <a:t>hastalarda ise </a:t>
            </a:r>
            <a:r>
              <a:rPr lang="tr-TR" sz="2400" dirty="0"/>
              <a:t>ihtiyaç duyuldukça </a:t>
            </a:r>
            <a:r>
              <a:rPr lang="tr-TR" sz="2400" dirty="0" smtClean="0"/>
              <a:t>kullanılarak </a:t>
            </a:r>
            <a:r>
              <a:rPr lang="tr-TR" sz="2400" dirty="0"/>
              <a:t>semptom </a:t>
            </a:r>
            <a:r>
              <a:rPr lang="tr-TR" sz="2400" dirty="0" smtClean="0"/>
              <a:t>kontrolü sağlanabilir.</a:t>
            </a:r>
          </a:p>
          <a:p>
            <a:r>
              <a:rPr lang="tr-TR" sz="2400" dirty="0" smtClean="0"/>
              <a:t>Genellikle günde 1 kez kullanılır. (</a:t>
            </a:r>
            <a:r>
              <a:rPr lang="tr-TR" sz="2400" dirty="0" err="1" smtClean="0"/>
              <a:t>Flunisolid</a:t>
            </a:r>
            <a:r>
              <a:rPr lang="tr-TR" sz="2400" dirty="0" smtClean="0"/>
              <a:t> hariç – günde 2 kez)</a:t>
            </a:r>
          </a:p>
          <a:p>
            <a:r>
              <a:rPr lang="tr-TR" sz="2400" dirty="0" smtClean="0"/>
              <a:t>Başın </a:t>
            </a:r>
            <a:r>
              <a:rPr lang="tr-TR" sz="2400" dirty="0"/>
              <a:t>doğru </a:t>
            </a:r>
            <a:r>
              <a:rPr lang="tr-TR" sz="2400" dirty="0" smtClean="0"/>
              <a:t>konumlandırılması ile spreyin </a:t>
            </a:r>
            <a:r>
              <a:rPr lang="tr-TR" sz="2400" dirty="0"/>
              <a:t>boğazdan aşağı </a:t>
            </a:r>
            <a:r>
              <a:rPr lang="tr-TR" sz="2400" dirty="0" smtClean="0"/>
              <a:t>akması önlenebilir.</a:t>
            </a:r>
            <a:r>
              <a:rPr lang="tr-TR" sz="2400" dirty="0"/>
              <a:t> 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Püskürtme </a:t>
            </a:r>
            <a:r>
              <a:rPr lang="tr-TR" sz="2000" dirty="0"/>
              <a:t>sırasında </a:t>
            </a:r>
            <a:r>
              <a:rPr lang="tr-TR" sz="2000" dirty="0" smtClean="0"/>
              <a:t>baş </a:t>
            </a:r>
            <a:r>
              <a:rPr lang="tr-TR" sz="2000" dirty="0"/>
              <a:t>hafifçe aşağıya dönük </a:t>
            </a:r>
            <a:r>
              <a:rPr lang="tr-TR" sz="2000" dirty="0" smtClean="0"/>
              <a:t>tutulmalı ve baş arkaya </a:t>
            </a:r>
            <a:r>
              <a:rPr lang="tr-TR" sz="2000" dirty="0"/>
              <a:t>doğru </a:t>
            </a:r>
            <a:r>
              <a:rPr lang="tr-TR" sz="2000" dirty="0" smtClean="0"/>
              <a:t>eğilmemeli.</a:t>
            </a:r>
            <a:r>
              <a:rPr lang="tr-TR" sz="2000" dirty="0"/>
              <a:t> Ek </a:t>
            </a:r>
            <a:r>
              <a:rPr lang="tr-TR" sz="2000" dirty="0" smtClean="0"/>
              <a:t>olarak, spreyin </a:t>
            </a:r>
            <a:r>
              <a:rPr lang="tr-TR" sz="2000" dirty="0" err="1"/>
              <a:t>septuma</a:t>
            </a:r>
            <a:r>
              <a:rPr lang="tr-TR" sz="2000" dirty="0"/>
              <a:t> </a:t>
            </a:r>
            <a:r>
              <a:rPr lang="tr-TR" sz="2000" dirty="0" smtClean="0"/>
              <a:t>doğru sıkılmasından kaçınmalıdır.</a:t>
            </a:r>
            <a:r>
              <a:rPr lang="tr-TR" sz="2000" dirty="0"/>
              <a:t> 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1964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>
                <a:solidFill>
                  <a:srgbClr val="FF0000"/>
                </a:solidFill>
              </a:rPr>
              <a:t>Nazal </a:t>
            </a:r>
            <a:r>
              <a:rPr lang="tr-TR" sz="3600" b="1" dirty="0" err="1">
                <a:solidFill>
                  <a:srgbClr val="FF0000"/>
                </a:solidFill>
              </a:rPr>
              <a:t>kortikosteroidler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Mukus </a:t>
            </a:r>
            <a:r>
              <a:rPr lang="tr-TR" sz="2400" dirty="0"/>
              <a:t>kabuğu varsa, </a:t>
            </a:r>
            <a:r>
              <a:rPr lang="tr-TR" sz="2400" dirty="0" smtClean="0"/>
              <a:t>nazal </a:t>
            </a:r>
            <a:r>
              <a:rPr lang="tr-TR" sz="2400" dirty="0" err="1" smtClean="0"/>
              <a:t>kortikosteroid</a:t>
            </a:r>
            <a:r>
              <a:rPr lang="tr-TR" sz="2400" dirty="0"/>
              <a:t> </a:t>
            </a:r>
            <a:r>
              <a:rPr lang="tr-TR" sz="2400" dirty="0" smtClean="0"/>
              <a:t>uygulanmadan önce </a:t>
            </a:r>
            <a:r>
              <a:rPr lang="tr-TR" sz="2400" b="1" dirty="0" smtClean="0"/>
              <a:t>nazal </a:t>
            </a:r>
            <a:r>
              <a:rPr lang="tr-TR" sz="2400" b="1" dirty="0" err="1" smtClean="0"/>
              <a:t>salin</a:t>
            </a:r>
            <a:r>
              <a:rPr lang="tr-TR" sz="2400" b="1" dirty="0" smtClean="0"/>
              <a:t> </a:t>
            </a:r>
            <a:r>
              <a:rPr lang="tr-TR" sz="2400" dirty="0" smtClean="0"/>
              <a:t>spreyi veya </a:t>
            </a:r>
            <a:r>
              <a:rPr lang="tr-TR" sz="2400" dirty="0" err="1" smtClean="0"/>
              <a:t>irrigasyonla</a:t>
            </a:r>
            <a:r>
              <a:rPr lang="tr-TR" sz="2400" dirty="0" smtClean="0"/>
              <a:t> burun yıkanabilir.</a:t>
            </a:r>
          </a:p>
          <a:p>
            <a:r>
              <a:rPr lang="tr-TR" sz="2400" dirty="0" smtClean="0"/>
              <a:t>Spreyin </a:t>
            </a:r>
            <a:r>
              <a:rPr lang="tr-TR" sz="2400" dirty="0"/>
              <a:t>burun deliğine önemli ölçüde nüfuz etmeyeceği kadar tıkanmış hastalar için, nazal </a:t>
            </a:r>
            <a:r>
              <a:rPr lang="tr-TR" sz="2400" dirty="0" err="1" smtClean="0"/>
              <a:t>kortikosteroidden</a:t>
            </a:r>
            <a:r>
              <a:rPr lang="tr-TR" sz="2400" dirty="0" smtClean="0"/>
              <a:t> 10 </a:t>
            </a:r>
            <a:r>
              <a:rPr lang="tr-TR" sz="2400" dirty="0" err="1" smtClean="0"/>
              <a:t>dk</a:t>
            </a:r>
            <a:r>
              <a:rPr lang="tr-TR" sz="2400" dirty="0" smtClean="0"/>
              <a:t> </a:t>
            </a:r>
            <a:r>
              <a:rPr lang="tr-TR" sz="2400" dirty="0"/>
              <a:t>önce bir </a:t>
            </a:r>
            <a:r>
              <a:rPr lang="tr-TR" sz="2400" b="1" dirty="0" err="1"/>
              <a:t>dekonjestan</a:t>
            </a:r>
            <a:r>
              <a:rPr lang="tr-TR" sz="2400" b="1" dirty="0"/>
              <a:t> sprey </a:t>
            </a:r>
            <a:r>
              <a:rPr lang="tr-TR" sz="2400" dirty="0" smtClean="0"/>
              <a:t>kullanılması önerilir.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err="1" smtClean="0"/>
              <a:t>Dekonjestan</a:t>
            </a:r>
            <a:r>
              <a:rPr lang="tr-TR" sz="2000" dirty="0" smtClean="0"/>
              <a:t> </a:t>
            </a:r>
            <a:r>
              <a:rPr lang="tr-TR" sz="2000" dirty="0"/>
              <a:t>spreylerin komplikasyonlarını önlemek için yalnızca 3</a:t>
            </a:r>
            <a:r>
              <a:rPr lang="tr-TR" sz="2000" dirty="0" smtClean="0"/>
              <a:t> </a:t>
            </a:r>
            <a:r>
              <a:rPr lang="tr-TR" sz="2000" dirty="0"/>
              <a:t>gün boyunca </a:t>
            </a:r>
            <a:r>
              <a:rPr lang="tr-TR" sz="2000" dirty="0" smtClean="0"/>
              <a:t>yapılması önerilir.</a:t>
            </a:r>
            <a:r>
              <a:rPr lang="tr-TR" sz="2000" dirty="0"/>
              <a:t> </a:t>
            </a:r>
            <a:r>
              <a:rPr lang="tr-TR" sz="2000" dirty="0" smtClean="0"/>
              <a:t>Sonrasında </a:t>
            </a:r>
            <a:r>
              <a:rPr lang="tr-TR" sz="2000" dirty="0" err="1" smtClean="0"/>
              <a:t>kortikosteroid</a:t>
            </a:r>
            <a:r>
              <a:rPr lang="tr-TR" sz="2000" dirty="0" smtClean="0"/>
              <a:t> spreye </a:t>
            </a:r>
            <a:r>
              <a:rPr lang="tr-TR" sz="2000" dirty="0"/>
              <a:t>tek başına devam edilmelidir. </a:t>
            </a:r>
            <a:endParaRPr lang="tr-TR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Nazal </a:t>
            </a:r>
            <a:r>
              <a:rPr lang="tr-TR" sz="2000" dirty="0" err="1"/>
              <a:t>dekonjestan</a:t>
            </a:r>
            <a:r>
              <a:rPr lang="tr-TR" sz="2000" dirty="0"/>
              <a:t> sprey tıkanıklığı gidermede etkili değilse, çok kısa bir </a:t>
            </a:r>
            <a:r>
              <a:rPr lang="tr-TR" sz="2000" b="1" dirty="0"/>
              <a:t>oral </a:t>
            </a:r>
            <a:r>
              <a:rPr lang="tr-TR" sz="2000" b="1" dirty="0" err="1"/>
              <a:t>kortikosteroid</a:t>
            </a:r>
            <a:r>
              <a:rPr lang="tr-TR" sz="2000" b="1" dirty="0" smtClean="0"/>
              <a:t> </a:t>
            </a:r>
            <a:r>
              <a:rPr lang="tr-TR" sz="2000" dirty="0"/>
              <a:t>kürü </a:t>
            </a:r>
            <a:r>
              <a:rPr lang="tr-TR" sz="2000" dirty="0" smtClean="0"/>
              <a:t>denenebilir.</a:t>
            </a:r>
            <a:endParaRPr lang="tr-TR" sz="20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8748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>2. Medikal tedavi - </a:t>
            </a:r>
            <a:r>
              <a:rPr lang="tr-TR" sz="3600" b="1" dirty="0" smtClean="0">
                <a:solidFill>
                  <a:srgbClr val="FF0000"/>
                </a:solidFill>
              </a:rPr>
              <a:t>Sistemik </a:t>
            </a:r>
            <a:r>
              <a:rPr lang="tr-TR" sz="3600" b="1" dirty="0" err="1">
                <a:solidFill>
                  <a:srgbClr val="FF0000"/>
                </a:solidFill>
              </a:rPr>
              <a:t>kortikosteroidler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Alerjik </a:t>
            </a:r>
            <a:r>
              <a:rPr lang="tr-TR" sz="2400" dirty="0" err="1"/>
              <a:t>rinit</a:t>
            </a:r>
            <a:r>
              <a:rPr lang="tr-TR" sz="2400" dirty="0"/>
              <a:t> tedavisinde hiçbir zaman </a:t>
            </a:r>
            <a:r>
              <a:rPr lang="tr-TR" sz="2400" dirty="0" smtClean="0"/>
              <a:t>ilk basamak </a:t>
            </a:r>
            <a:r>
              <a:rPr lang="tr-TR" sz="2400" dirty="0"/>
              <a:t>ilaç seçeneği </a:t>
            </a:r>
            <a:r>
              <a:rPr lang="tr-TR" sz="2400" dirty="0" smtClean="0"/>
              <a:t>değildir. </a:t>
            </a:r>
          </a:p>
          <a:p>
            <a:r>
              <a:rPr lang="tr-TR" sz="2400" dirty="0"/>
              <a:t>D</a:t>
            </a:r>
            <a:r>
              <a:rPr lang="tr-TR" sz="2400" dirty="0" smtClean="0"/>
              <a:t>iğer tedavilerin etkisiz </a:t>
            </a:r>
            <a:r>
              <a:rPr lang="tr-TR" sz="2400" dirty="0"/>
              <a:t>olduğu durumlarda kullanılabilir. 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b="1" dirty="0" smtClean="0"/>
              <a:t>Oral</a:t>
            </a:r>
            <a:r>
              <a:rPr lang="tr-TR" sz="2000" dirty="0"/>
              <a:t> </a:t>
            </a:r>
            <a:r>
              <a:rPr lang="tr-TR" sz="2000" dirty="0" smtClean="0"/>
              <a:t>(</a:t>
            </a:r>
            <a:r>
              <a:rPr lang="tr-TR" sz="2000" dirty="0" err="1" smtClean="0"/>
              <a:t>prednizolon</a:t>
            </a:r>
            <a:r>
              <a:rPr lang="tr-TR" sz="2000" dirty="0"/>
              <a:t>, 20-40 mg/gün) veya </a:t>
            </a:r>
            <a:r>
              <a:rPr lang="tr-TR" sz="2000" b="1" dirty="0" smtClean="0"/>
              <a:t>im depo </a:t>
            </a:r>
            <a:r>
              <a:rPr lang="tr-TR" sz="2000" dirty="0"/>
              <a:t>(</a:t>
            </a:r>
            <a:r>
              <a:rPr lang="tr-TR" sz="2000" dirty="0" err="1"/>
              <a:t>metilprednizolon</a:t>
            </a:r>
            <a:r>
              <a:rPr lang="tr-TR" sz="2000" dirty="0"/>
              <a:t>, 40-80 mg/enjeksiyon) </a:t>
            </a:r>
            <a:r>
              <a:rPr lang="tr-TR" sz="2000" dirty="0" smtClean="0"/>
              <a:t>uygulamaları vardır. (genellikle oral yol-birkaç gün)</a:t>
            </a:r>
          </a:p>
          <a:p>
            <a:endParaRPr lang="tr-TR" sz="2400" dirty="0" smtClean="0"/>
          </a:p>
          <a:p>
            <a:r>
              <a:rPr lang="tr-TR" sz="2400" dirty="0" smtClean="0"/>
              <a:t>Alerjik </a:t>
            </a:r>
            <a:r>
              <a:rPr lang="tr-TR" sz="2400" dirty="0" err="1"/>
              <a:t>rinit</a:t>
            </a:r>
            <a:r>
              <a:rPr lang="tr-TR" sz="2400" dirty="0"/>
              <a:t> tedavisi için tekrar tekrar veya uzun süre </a:t>
            </a:r>
            <a:r>
              <a:rPr lang="tr-TR" sz="2400" dirty="0" smtClean="0"/>
              <a:t>verilmemelidir.</a:t>
            </a:r>
          </a:p>
          <a:p>
            <a:r>
              <a:rPr lang="tr-TR" sz="2400" dirty="0" smtClean="0"/>
              <a:t>Özellikle </a:t>
            </a:r>
            <a:r>
              <a:rPr lang="tr-TR" sz="2400" dirty="0"/>
              <a:t>burun tıkanıklığı olmak </a:t>
            </a:r>
            <a:r>
              <a:rPr lang="tr-TR" sz="2400" dirty="0" smtClean="0"/>
              <a:t>üzere bütün </a:t>
            </a:r>
            <a:r>
              <a:rPr lang="tr-TR" sz="2400" dirty="0" err="1"/>
              <a:t>rinit</a:t>
            </a:r>
            <a:r>
              <a:rPr lang="tr-TR" sz="2400" dirty="0"/>
              <a:t> belirtilerini baskılar</a:t>
            </a:r>
            <a:r>
              <a:rPr lang="tr-TR" sz="2400" dirty="0" smtClean="0"/>
              <a:t>.</a:t>
            </a:r>
          </a:p>
          <a:p>
            <a:r>
              <a:rPr lang="tr-TR" sz="2400" dirty="0"/>
              <a:t>G</a:t>
            </a:r>
            <a:r>
              <a:rPr lang="tr-TR" sz="2400" dirty="0" smtClean="0"/>
              <a:t>lokom</a:t>
            </a:r>
            <a:r>
              <a:rPr lang="tr-TR" sz="2400" dirty="0"/>
              <a:t>, </a:t>
            </a:r>
            <a:r>
              <a:rPr lang="tr-TR" sz="2400" dirty="0" err="1"/>
              <a:t>herpes</a:t>
            </a:r>
            <a:r>
              <a:rPr lang="tr-TR" sz="2400" dirty="0"/>
              <a:t> </a:t>
            </a:r>
            <a:r>
              <a:rPr lang="tr-TR" sz="2400" dirty="0" err="1"/>
              <a:t>keratiti</a:t>
            </a:r>
            <a:r>
              <a:rPr lang="tr-TR" sz="2400" dirty="0"/>
              <a:t>, </a:t>
            </a:r>
            <a:r>
              <a:rPr lang="tr-TR" sz="2400" dirty="0" smtClean="0"/>
              <a:t>DM</a:t>
            </a:r>
            <a:r>
              <a:rPr lang="nb-NO" sz="2400" dirty="0" smtClean="0"/>
              <a:t>, </a:t>
            </a:r>
            <a:r>
              <a:rPr lang="nb-NO" sz="2400" dirty="0"/>
              <a:t>psikiyatrik bozukluklar, osteoporoz, </a:t>
            </a:r>
            <a:r>
              <a:rPr lang="nb-NO" sz="2400" dirty="0" smtClean="0"/>
              <a:t>ağır</a:t>
            </a:r>
            <a:r>
              <a:rPr lang="tr-TR" sz="2400" dirty="0" smtClean="0"/>
              <a:t> HT, </a:t>
            </a:r>
            <a:r>
              <a:rPr lang="tr-TR" sz="2400" dirty="0" err="1" smtClean="0"/>
              <a:t>tbc</a:t>
            </a:r>
            <a:r>
              <a:rPr lang="tr-TR" sz="2400" dirty="0" smtClean="0"/>
              <a:t> </a:t>
            </a:r>
            <a:r>
              <a:rPr lang="tr-TR" sz="2400" dirty="0"/>
              <a:t>ve diğer kronik </a:t>
            </a:r>
            <a:r>
              <a:rPr lang="tr-TR" sz="2400" dirty="0" err="1" smtClean="0"/>
              <a:t>infeksiyonların</a:t>
            </a:r>
            <a:r>
              <a:rPr lang="tr-TR" sz="2400" dirty="0"/>
              <a:t> </a:t>
            </a:r>
            <a:r>
              <a:rPr lang="tr-TR" sz="2400" dirty="0" smtClean="0"/>
              <a:t>varlığında KE!!</a:t>
            </a:r>
          </a:p>
          <a:p>
            <a:r>
              <a:rPr lang="tr-TR" sz="2400" dirty="0"/>
              <a:t>G</a:t>
            </a:r>
            <a:r>
              <a:rPr lang="tr-TR" sz="2400" dirty="0" smtClean="0"/>
              <a:t>ebelerde </a:t>
            </a:r>
            <a:r>
              <a:rPr lang="tr-TR" sz="2400" dirty="0"/>
              <a:t>ve </a:t>
            </a:r>
            <a:r>
              <a:rPr lang="tr-TR" sz="2400" dirty="0" smtClean="0"/>
              <a:t>çocuklarda kullanılmamalı!!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4992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Dekonjestanlar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err="1" smtClean="0"/>
              <a:t>Mukozal</a:t>
            </a:r>
            <a:r>
              <a:rPr lang="tr-TR" dirty="0" smtClean="0"/>
              <a:t> </a:t>
            </a:r>
            <a:r>
              <a:rPr lang="tr-TR" dirty="0" err="1"/>
              <a:t>konjesyon</a:t>
            </a:r>
            <a:r>
              <a:rPr lang="tr-TR" dirty="0"/>
              <a:t> ve ödemi azaltarak burun tıkanıklığına kısa sürede etki ederler. 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Hem sistemik hem </a:t>
            </a:r>
            <a:r>
              <a:rPr lang="tr-TR" dirty="0"/>
              <a:t>de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smtClean="0"/>
              <a:t>formları vardır.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840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Dekonjestanlar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/>
              <a:t>Oral </a:t>
            </a:r>
            <a:r>
              <a:rPr lang="tr-TR" b="1" dirty="0" err="1" smtClean="0"/>
              <a:t>dekonjestanlar</a:t>
            </a:r>
            <a:r>
              <a:rPr lang="tr-TR" b="1" dirty="0" smtClean="0"/>
              <a:t>:</a:t>
            </a:r>
          </a:p>
          <a:p>
            <a:r>
              <a:rPr lang="tr-TR" sz="2400" dirty="0" err="1"/>
              <a:t>efedrin</a:t>
            </a:r>
            <a:r>
              <a:rPr lang="tr-TR" sz="2400" dirty="0"/>
              <a:t>, </a:t>
            </a:r>
            <a:r>
              <a:rPr lang="tr-TR" sz="2400" dirty="0" err="1"/>
              <a:t>pseudoefedrin</a:t>
            </a:r>
            <a:r>
              <a:rPr lang="tr-TR" sz="2400" dirty="0"/>
              <a:t>, </a:t>
            </a:r>
            <a:r>
              <a:rPr lang="tr-TR" sz="2400" dirty="0" err="1"/>
              <a:t>fenilefrin</a:t>
            </a:r>
            <a:r>
              <a:rPr lang="tr-TR" sz="2400" dirty="0"/>
              <a:t>, </a:t>
            </a:r>
            <a:r>
              <a:rPr lang="tr-TR" sz="2400" dirty="0" err="1" smtClean="0"/>
              <a:t>fenilpropalamin</a:t>
            </a:r>
            <a:r>
              <a:rPr lang="tr-TR" sz="2400" dirty="0" smtClean="0"/>
              <a:t>…</a:t>
            </a:r>
          </a:p>
          <a:p>
            <a:endParaRPr lang="tr-TR" sz="2400" dirty="0" smtClean="0"/>
          </a:p>
          <a:p>
            <a:r>
              <a:rPr lang="tr-TR" sz="2400" dirty="0" smtClean="0"/>
              <a:t>Etkisi </a:t>
            </a:r>
            <a:r>
              <a:rPr lang="tr-TR" sz="2400" dirty="0"/>
              <a:t>12-24 </a:t>
            </a:r>
            <a:r>
              <a:rPr lang="tr-TR" sz="2400" dirty="0" err="1" smtClean="0"/>
              <a:t>sa</a:t>
            </a:r>
            <a:r>
              <a:rPr lang="tr-TR" sz="2400" dirty="0" smtClean="0"/>
              <a:t> ortaya çıkar.</a:t>
            </a:r>
          </a:p>
          <a:p>
            <a:r>
              <a:rPr lang="tr-TR" sz="2400" dirty="0" smtClean="0"/>
              <a:t>Yarı </a:t>
            </a:r>
            <a:r>
              <a:rPr lang="tr-TR" sz="2400" dirty="0"/>
              <a:t>ömürleri </a:t>
            </a:r>
            <a:r>
              <a:rPr lang="tr-TR" sz="2400" dirty="0" smtClean="0"/>
              <a:t>kısadır.</a:t>
            </a:r>
          </a:p>
          <a:p>
            <a:r>
              <a:rPr lang="tr-TR" sz="2400" dirty="0" err="1"/>
              <a:t>y.e</a:t>
            </a:r>
            <a:r>
              <a:rPr lang="tr-TR" sz="2400" dirty="0"/>
              <a:t>: uykusuzluk, tremor, huzursuzluk, </a:t>
            </a:r>
            <a:r>
              <a:rPr lang="tr-TR" sz="2400" dirty="0" err="1"/>
              <a:t>anksiyete</a:t>
            </a:r>
            <a:r>
              <a:rPr lang="tr-TR" sz="2400" dirty="0"/>
              <a:t>, panik atak ve çarpıntı</a:t>
            </a:r>
          </a:p>
          <a:p>
            <a:r>
              <a:rPr lang="tr-TR" sz="2400" dirty="0" smtClean="0"/>
              <a:t>Mesane </a:t>
            </a:r>
            <a:r>
              <a:rPr lang="tr-TR" sz="2400" dirty="0"/>
              <a:t>boynu </a:t>
            </a:r>
            <a:r>
              <a:rPr lang="tr-TR" sz="2400" dirty="0" smtClean="0"/>
              <a:t>obstrüksiyonu, </a:t>
            </a:r>
            <a:r>
              <a:rPr lang="tr-TR" sz="2400" dirty="0" err="1" smtClean="0"/>
              <a:t>hipertiroidizm</a:t>
            </a:r>
            <a:r>
              <a:rPr lang="tr-TR" sz="2400" dirty="0" smtClean="0"/>
              <a:t>, KVH ve SVH olan ve </a:t>
            </a:r>
            <a:r>
              <a:rPr lang="tr-TR" sz="2400" dirty="0"/>
              <a:t>&lt;6 yaş</a:t>
            </a:r>
            <a:r>
              <a:rPr lang="tr-TR" sz="2400" dirty="0" smtClean="0"/>
              <a:t>  </a:t>
            </a:r>
            <a:r>
              <a:rPr lang="tr-TR" sz="2400" dirty="0" err="1"/>
              <a:t>rinitlilerde</a:t>
            </a:r>
            <a:r>
              <a:rPr lang="tr-TR" sz="2400" dirty="0"/>
              <a:t> dikkatli </a:t>
            </a:r>
            <a:r>
              <a:rPr lang="tr-TR" sz="2400" dirty="0" smtClean="0"/>
              <a:t>kullanılmalı! </a:t>
            </a:r>
          </a:p>
          <a:p>
            <a:r>
              <a:rPr lang="tr-TR" sz="2400" dirty="0"/>
              <a:t>G</a:t>
            </a:r>
            <a:r>
              <a:rPr lang="tr-TR" sz="2400" dirty="0" smtClean="0"/>
              <a:t>ebelerde </a:t>
            </a:r>
            <a:r>
              <a:rPr lang="tr-TR" sz="2400" dirty="0"/>
              <a:t>ilk </a:t>
            </a:r>
            <a:r>
              <a:rPr lang="tr-TR" sz="2400" dirty="0" err="1" smtClean="0"/>
              <a:t>trimestırda</a:t>
            </a:r>
            <a:r>
              <a:rPr lang="tr-TR" sz="2400" dirty="0"/>
              <a:t> </a:t>
            </a:r>
            <a:r>
              <a:rPr lang="tr-TR" sz="2400" dirty="0" smtClean="0"/>
              <a:t>kullanılmamalı!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9070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Dekonjestanlar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 smtClean="0"/>
              <a:t>Topikal</a:t>
            </a:r>
            <a:r>
              <a:rPr lang="tr-TR" b="1" dirty="0" smtClean="0"/>
              <a:t> </a:t>
            </a:r>
            <a:r>
              <a:rPr lang="tr-TR" b="1" dirty="0" err="1" smtClean="0"/>
              <a:t>dekonjestanlar</a:t>
            </a:r>
            <a:r>
              <a:rPr lang="tr-TR" b="1" dirty="0" smtClean="0"/>
              <a:t>:</a:t>
            </a:r>
          </a:p>
          <a:p>
            <a:r>
              <a:rPr lang="tr-TR" sz="2400" dirty="0" err="1"/>
              <a:t>xylometazin</a:t>
            </a:r>
            <a:r>
              <a:rPr lang="tr-TR" sz="2400" dirty="0"/>
              <a:t>, </a:t>
            </a:r>
            <a:r>
              <a:rPr lang="tr-TR" sz="2400" dirty="0" err="1"/>
              <a:t>oksimetazolin</a:t>
            </a:r>
            <a:r>
              <a:rPr lang="tr-TR" sz="2400" dirty="0"/>
              <a:t>, </a:t>
            </a:r>
            <a:r>
              <a:rPr lang="tr-TR" sz="2400" dirty="0" err="1" smtClean="0"/>
              <a:t>nafzolin</a:t>
            </a:r>
            <a:r>
              <a:rPr lang="tr-TR" sz="2400" dirty="0" smtClean="0"/>
              <a:t>…</a:t>
            </a:r>
          </a:p>
          <a:p>
            <a:endParaRPr lang="tr-TR" sz="2400" dirty="0" smtClean="0"/>
          </a:p>
          <a:p>
            <a:r>
              <a:rPr lang="tr-TR" sz="2400" dirty="0" smtClean="0"/>
              <a:t>Burun </a:t>
            </a:r>
            <a:r>
              <a:rPr lang="tr-TR" sz="2400" dirty="0" err="1"/>
              <a:t>konjesyonu</a:t>
            </a:r>
            <a:r>
              <a:rPr lang="tr-TR" sz="2400" dirty="0"/>
              <a:t> </a:t>
            </a:r>
            <a:r>
              <a:rPr lang="tr-TR" sz="2400" dirty="0" smtClean="0"/>
              <a:t>ve tıkanıklığının </a:t>
            </a:r>
            <a:r>
              <a:rPr lang="tr-TR" sz="2400" dirty="0"/>
              <a:t>hızlı bir şekilde düzelmesini </a:t>
            </a:r>
            <a:r>
              <a:rPr lang="tr-TR" sz="2400" dirty="0" smtClean="0"/>
              <a:t>sağlar.</a:t>
            </a:r>
          </a:p>
          <a:p>
            <a:r>
              <a:rPr lang="tr-TR" sz="2400" dirty="0"/>
              <a:t>K</a:t>
            </a:r>
            <a:r>
              <a:rPr lang="tr-TR" sz="2400" dirty="0" smtClean="0"/>
              <a:t>aşıntı </a:t>
            </a:r>
            <a:r>
              <a:rPr lang="tr-TR" sz="2400" dirty="0"/>
              <a:t>ve hapşırma üzerinde etkileri yoktur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Nazal KS ile karşılaştırıldığında </a:t>
            </a:r>
            <a:r>
              <a:rPr lang="tr-TR" sz="2400" b="1" dirty="0"/>
              <a:t>nazal </a:t>
            </a:r>
            <a:r>
              <a:rPr lang="tr-TR" sz="2400" b="1" dirty="0" err="1"/>
              <a:t>konjesyona</a:t>
            </a:r>
            <a:r>
              <a:rPr lang="tr-TR" sz="2400" b="1" dirty="0"/>
              <a:t> etkisinin</a:t>
            </a:r>
            <a:r>
              <a:rPr lang="tr-TR" sz="2400" b="1" dirty="0" smtClean="0"/>
              <a:t> </a:t>
            </a:r>
            <a:r>
              <a:rPr lang="tr-TR" sz="2400" b="1" dirty="0"/>
              <a:t>daha </a:t>
            </a:r>
            <a:r>
              <a:rPr lang="tr-TR" sz="2400" b="1" dirty="0" smtClean="0"/>
              <a:t>iyi </a:t>
            </a:r>
            <a:r>
              <a:rPr lang="tr-TR" sz="2400" dirty="0" smtClean="0"/>
              <a:t>olduğu saptanmıştır.</a:t>
            </a:r>
            <a:endParaRPr lang="tr-TR" sz="2400" dirty="0"/>
          </a:p>
          <a:p>
            <a:r>
              <a:rPr lang="tr-TR" sz="2400" dirty="0" err="1"/>
              <a:t>y</a:t>
            </a:r>
            <a:r>
              <a:rPr lang="tr-TR" sz="2400" dirty="0" err="1" smtClean="0"/>
              <a:t>.e</a:t>
            </a:r>
            <a:r>
              <a:rPr lang="tr-TR" sz="2400" dirty="0" smtClean="0"/>
              <a:t>: </a:t>
            </a:r>
            <a:r>
              <a:rPr lang="tr-TR" sz="2400" dirty="0"/>
              <a:t>burun ve boğazda </a:t>
            </a:r>
            <a:r>
              <a:rPr lang="tr-TR" sz="2400" dirty="0" smtClean="0"/>
              <a:t>kuruluk, </a:t>
            </a:r>
            <a:r>
              <a:rPr lang="es-ES" sz="2400" dirty="0" smtClean="0"/>
              <a:t>lokal </a:t>
            </a:r>
            <a:r>
              <a:rPr lang="es-ES" sz="2400" dirty="0"/>
              <a:t>batma, yanma ve </a:t>
            </a:r>
            <a:r>
              <a:rPr lang="es-ES" sz="2400" dirty="0" smtClean="0"/>
              <a:t>hapşırma</a:t>
            </a:r>
            <a:r>
              <a:rPr lang="tr-TR" sz="2400" dirty="0" smtClean="0"/>
              <a:t>, </a:t>
            </a:r>
            <a:r>
              <a:rPr lang="tr-TR" sz="2400" dirty="0" err="1"/>
              <a:t>rinitis</a:t>
            </a:r>
            <a:r>
              <a:rPr lang="tr-TR" sz="2400" dirty="0"/>
              <a:t> </a:t>
            </a:r>
            <a:r>
              <a:rPr lang="tr-TR" sz="2400" dirty="0" err="1" smtClean="0"/>
              <a:t>medikamentoza</a:t>
            </a:r>
            <a:endParaRPr lang="tr-TR" sz="2400" dirty="0" smtClean="0"/>
          </a:p>
        </p:txBody>
      </p:sp>
    </p:spTree>
    <p:extLst>
      <p:ext uri="{BB962C8B-B14F-4D97-AF65-F5344CB8AC3E}">
        <p14:creationId xmlns:p14="http://schemas.microsoft.com/office/powerpoint/2010/main" val="42812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Dekonjestanlar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b="1" dirty="0" smtClean="0"/>
          </a:p>
          <a:p>
            <a:pPr marL="0" indent="0">
              <a:buNone/>
            </a:pPr>
            <a:r>
              <a:rPr lang="tr-TR" b="1" dirty="0" err="1" smtClean="0"/>
              <a:t>Topikal</a:t>
            </a:r>
            <a:r>
              <a:rPr lang="tr-TR" b="1" dirty="0" smtClean="0"/>
              <a:t> </a:t>
            </a:r>
            <a:r>
              <a:rPr lang="tr-TR" b="1" dirty="0" err="1"/>
              <a:t>dekonjestanlar</a:t>
            </a:r>
            <a:r>
              <a:rPr lang="tr-TR" b="1" dirty="0"/>
              <a:t>:</a:t>
            </a:r>
          </a:p>
          <a:p>
            <a:r>
              <a:rPr lang="tr-TR" sz="2400" dirty="0"/>
              <a:t>&lt;1 yaş kullanılmamalı!</a:t>
            </a:r>
          </a:p>
          <a:p>
            <a:r>
              <a:rPr lang="nn-NO" sz="2400" dirty="0"/>
              <a:t>Gebelerde ilk trimestırda kısa süreli kullanıl</a:t>
            </a:r>
            <a:r>
              <a:rPr lang="tr-TR" sz="2400" dirty="0" err="1"/>
              <a:t>abilir</a:t>
            </a:r>
            <a:r>
              <a:rPr lang="tr-TR" sz="2400" dirty="0" smtClean="0"/>
              <a:t>.</a:t>
            </a:r>
          </a:p>
          <a:p>
            <a:r>
              <a:rPr lang="tr-TR" sz="2400" dirty="0" err="1"/>
              <a:t>Topikal</a:t>
            </a:r>
            <a:r>
              <a:rPr lang="tr-TR" sz="2400" dirty="0"/>
              <a:t> </a:t>
            </a:r>
            <a:r>
              <a:rPr lang="tr-TR" sz="2400" dirty="0" err="1"/>
              <a:t>dekonjestanların</a:t>
            </a:r>
            <a:r>
              <a:rPr lang="tr-TR" sz="2400" dirty="0"/>
              <a:t> sık olarak </a:t>
            </a:r>
            <a:r>
              <a:rPr lang="tr-TR" sz="2400" dirty="0" err="1"/>
              <a:t>intermittan</a:t>
            </a:r>
            <a:r>
              <a:rPr lang="tr-TR" sz="2400" dirty="0"/>
              <a:t> kullanımı yapılmaktadır.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/>
              <a:t>Fakat bu yaklaşımın yararı ve etkisini gösteren güvenilir bir çalışma bulunmamaktadır.</a:t>
            </a:r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12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Dekonjestanlar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/>
              <a:t>Topikal</a:t>
            </a:r>
            <a:r>
              <a:rPr lang="tr-TR" b="1" dirty="0"/>
              <a:t> </a:t>
            </a:r>
            <a:r>
              <a:rPr lang="tr-TR" b="1" dirty="0" err="1"/>
              <a:t>dekonjestanlar</a:t>
            </a:r>
            <a:r>
              <a:rPr lang="tr-TR" b="1" dirty="0"/>
              <a:t>:</a:t>
            </a:r>
          </a:p>
          <a:p>
            <a:endParaRPr lang="tr-TR" sz="2000" b="1" dirty="0" smtClean="0"/>
          </a:p>
          <a:p>
            <a:r>
              <a:rPr lang="tr-TR" sz="2000" b="1" dirty="0" err="1" smtClean="0"/>
              <a:t>Rinitis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medikamentoza</a:t>
            </a:r>
            <a:r>
              <a:rPr lang="tr-TR" sz="2000" b="1" dirty="0"/>
              <a:t> </a:t>
            </a:r>
            <a:r>
              <a:rPr lang="tr-TR" sz="2000" dirty="0" smtClean="0"/>
              <a:t>gelişme </a:t>
            </a:r>
            <a:r>
              <a:rPr lang="tr-TR" sz="2000" dirty="0"/>
              <a:t>riski nedeniyle uzun süreli </a:t>
            </a:r>
            <a:r>
              <a:rPr lang="tr-TR" sz="2000" dirty="0" smtClean="0"/>
              <a:t>kullanımı önerilmemekte</a:t>
            </a:r>
          </a:p>
          <a:p>
            <a:r>
              <a:rPr lang="tr-TR" sz="2000" dirty="0" smtClean="0"/>
              <a:t>Bu </a:t>
            </a:r>
            <a:r>
              <a:rPr lang="tr-TR" sz="2000" dirty="0"/>
              <a:t>nedenle </a:t>
            </a:r>
            <a:r>
              <a:rPr lang="tr-TR" sz="2000" dirty="0" smtClean="0"/>
              <a:t>&lt;5 gün kullanılmalı.</a:t>
            </a:r>
          </a:p>
          <a:p>
            <a:r>
              <a:rPr lang="tr-TR" sz="2000" dirty="0"/>
              <a:t>Eğer </a:t>
            </a:r>
            <a:r>
              <a:rPr lang="tr-TR" sz="2000" dirty="0" smtClean="0"/>
              <a:t>uzun süreli </a:t>
            </a:r>
            <a:r>
              <a:rPr lang="tr-TR" sz="2000" dirty="0"/>
              <a:t>bir tedaviye gereksinim varsa oral ajanlar </a:t>
            </a:r>
            <a:r>
              <a:rPr lang="tr-TR" sz="2000" dirty="0" smtClean="0"/>
              <a:t>önerilmeli.</a:t>
            </a:r>
          </a:p>
          <a:p>
            <a:r>
              <a:rPr lang="tr-TR" sz="2000" dirty="0" smtClean="0"/>
              <a:t>Hasta </a:t>
            </a:r>
            <a:r>
              <a:rPr lang="tr-TR" sz="2000" dirty="0" err="1" smtClean="0"/>
              <a:t>dekonjestanı</a:t>
            </a:r>
            <a:r>
              <a:rPr lang="tr-TR" sz="2000" dirty="0" smtClean="0"/>
              <a:t> sık </a:t>
            </a:r>
            <a:r>
              <a:rPr lang="tr-TR" sz="2000" dirty="0"/>
              <a:t>ve uzun süreli </a:t>
            </a:r>
            <a:r>
              <a:rPr lang="tr-TR" sz="2000" dirty="0" smtClean="0"/>
              <a:t>kullanırsa, </a:t>
            </a:r>
            <a:r>
              <a:rPr lang="tr-TR" sz="2000" dirty="0" err="1"/>
              <a:t>dekonjesyonu</a:t>
            </a:r>
            <a:r>
              <a:rPr lang="tr-TR" sz="2000" dirty="0"/>
              <a:t> takiben oluşan </a:t>
            </a:r>
            <a:r>
              <a:rPr lang="tr-TR" sz="2000" dirty="0" err="1"/>
              <a:t>rebound</a:t>
            </a:r>
            <a:r>
              <a:rPr lang="tr-TR" sz="2000" dirty="0"/>
              <a:t> </a:t>
            </a:r>
            <a:r>
              <a:rPr lang="tr-TR" sz="2000" dirty="0" err="1"/>
              <a:t>vazodilatasyon</a:t>
            </a:r>
            <a:r>
              <a:rPr lang="tr-TR" sz="2000" dirty="0"/>
              <a:t> nedeniyle </a:t>
            </a:r>
            <a:r>
              <a:rPr lang="tr-TR" sz="2000" dirty="0" smtClean="0"/>
              <a:t>yeterli </a:t>
            </a:r>
            <a:r>
              <a:rPr lang="tr-TR" sz="2000" dirty="0"/>
              <a:t>hava pasajını sağlamak için gittikçe artan dozlarda </a:t>
            </a:r>
            <a:r>
              <a:rPr lang="tr-TR" sz="2000" dirty="0" err="1"/>
              <a:t>vazokonstrüktör</a:t>
            </a:r>
            <a:r>
              <a:rPr lang="tr-TR" sz="2000" dirty="0"/>
              <a:t> kullanılması gerekir ve bu durum bir </a:t>
            </a:r>
            <a:r>
              <a:rPr lang="tr-TR" sz="2000" dirty="0" smtClean="0"/>
              <a:t>kısır döngü oluşturur</a:t>
            </a:r>
            <a:r>
              <a:rPr lang="tr-TR" sz="2000" dirty="0"/>
              <a:t>. </a:t>
            </a:r>
            <a:endParaRPr lang="tr-TR" sz="2000" dirty="0" smtClean="0"/>
          </a:p>
          <a:p>
            <a:r>
              <a:rPr lang="tr-TR" sz="2000" dirty="0" smtClean="0"/>
              <a:t>Ortaya </a:t>
            </a:r>
            <a:r>
              <a:rPr lang="tr-TR" sz="2000" dirty="0"/>
              <a:t>çıkan bu </a:t>
            </a:r>
            <a:r>
              <a:rPr lang="tr-TR" sz="2000" dirty="0" err="1" smtClean="0"/>
              <a:t>vazodilatasyon</a:t>
            </a:r>
            <a:r>
              <a:rPr lang="tr-TR" sz="2000" dirty="0"/>
              <a:t>, </a:t>
            </a:r>
            <a:r>
              <a:rPr lang="tr-TR" sz="2000" dirty="0" err="1"/>
              <a:t>vasküler</a:t>
            </a:r>
            <a:r>
              <a:rPr lang="tr-TR" sz="2000" dirty="0"/>
              <a:t> </a:t>
            </a:r>
            <a:r>
              <a:rPr lang="tr-TR" sz="2000" dirty="0" err="1"/>
              <a:t>atoniye</a:t>
            </a:r>
            <a:r>
              <a:rPr lang="tr-TR" sz="2000" dirty="0"/>
              <a:t> bağlı olarak kalıcı hale dönüşebilir. </a:t>
            </a:r>
            <a:endParaRPr lang="tr-TR" sz="2000" dirty="0" smtClean="0"/>
          </a:p>
          <a:p>
            <a:r>
              <a:rPr lang="tr-TR" sz="2000" dirty="0" smtClean="0"/>
              <a:t>Ödemli</a:t>
            </a:r>
            <a:r>
              <a:rPr lang="tr-TR" sz="2000" dirty="0"/>
              <a:t>, </a:t>
            </a:r>
            <a:r>
              <a:rPr lang="tr-TR" sz="2000" dirty="0" err="1"/>
              <a:t>hiperemik</a:t>
            </a:r>
            <a:r>
              <a:rPr lang="tr-TR" sz="2000" dirty="0"/>
              <a:t> mukoza ve büyümüş </a:t>
            </a:r>
            <a:r>
              <a:rPr lang="tr-TR" sz="2000" dirty="0" err="1"/>
              <a:t>konkalar</a:t>
            </a:r>
            <a:r>
              <a:rPr lang="tr-TR" sz="2000" dirty="0"/>
              <a:t> </a:t>
            </a:r>
            <a:r>
              <a:rPr lang="tr-TR" sz="2000" dirty="0" smtClean="0"/>
              <a:t>izlenir.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06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Lökotrien</a:t>
            </a:r>
            <a:r>
              <a:rPr lang="tr-TR" sz="3600" b="1" dirty="0">
                <a:solidFill>
                  <a:srgbClr val="FF0000"/>
                </a:solidFill>
              </a:rPr>
              <a:t> Antagonistleri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i="1" dirty="0"/>
              <a:t/>
            </a:r>
            <a:br>
              <a:rPr lang="tr-TR" sz="3600" i="1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Astım ve alerjik </a:t>
            </a:r>
            <a:r>
              <a:rPr lang="tr-TR" sz="2400" dirty="0" err="1"/>
              <a:t>rinitte</a:t>
            </a:r>
            <a:r>
              <a:rPr lang="tr-TR" sz="2400" dirty="0"/>
              <a:t> görülen </a:t>
            </a:r>
            <a:r>
              <a:rPr lang="tr-TR" sz="2400" dirty="0" err="1"/>
              <a:t>lökotrien</a:t>
            </a:r>
            <a:r>
              <a:rPr lang="tr-TR" sz="2400" dirty="0"/>
              <a:t> salınımı, </a:t>
            </a:r>
            <a:r>
              <a:rPr lang="tr-TR" sz="2400" dirty="0" err="1" smtClean="0"/>
              <a:t>antilökotrienleri</a:t>
            </a:r>
            <a:r>
              <a:rPr lang="tr-TR" sz="2400" dirty="0" smtClean="0"/>
              <a:t> her </a:t>
            </a:r>
            <a:r>
              <a:rPr lang="tr-TR" sz="2400" dirty="0"/>
              <a:t>iki </a:t>
            </a:r>
            <a:r>
              <a:rPr lang="tr-TR" sz="2400" dirty="0" smtClean="0"/>
              <a:t>hastalıkta da </a:t>
            </a:r>
            <a:r>
              <a:rPr lang="tr-TR" sz="2400" dirty="0"/>
              <a:t>etkili kılmaktadır. </a:t>
            </a:r>
            <a:endParaRPr lang="tr-TR" sz="2400" dirty="0" smtClean="0"/>
          </a:p>
          <a:p>
            <a:r>
              <a:rPr lang="tr-TR" sz="2400" b="1" dirty="0" smtClean="0"/>
              <a:t>Oral</a:t>
            </a:r>
            <a:r>
              <a:rPr lang="tr-TR" sz="2400" dirty="0" smtClean="0"/>
              <a:t> </a:t>
            </a:r>
            <a:r>
              <a:rPr lang="tr-TR" sz="2400" dirty="0"/>
              <a:t>kullanıldığı için bu iki hastalığın birlikte bulundukları durumlarda uygun bir tedavi seçeneği olabilirler. </a:t>
            </a:r>
            <a:endParaRPr lang="tr-TR" sz="2400" dirty="0" smtClean="0"/>
          </a:p>
          <a:p>
            <a:r>
              <a:rPr lang="tr-TR" sz="2400" dirty="0" smtClean="0"/>
              <a:t>Birçok ülkede alerjik </a:t>
            </a:r>
            <a:r>
              <a:rPr lang="tr-TR" sz="2400" dirty="0" err="1"/>
              <a:t>rinit</a:t>
            </a:r>
            <a:r>
              <a:rPr lang="tr-TR" sz="2400" dirty="0"/>
              <a:t> tedavisinde </a:t>
            </a:r>
            <a:r>
              <a:rPr lang="tr-TR" sz="2400" b="1" dirty="0" err="1" smtClean="0"/>
              <a:t>montelukast</a:t>
            </a:r>
            <a:r>
              <a:rPr lang="tr-TR" sz="2400" dirty="0" smtClean="0"/>
              <a:t> onaylıdır.</a:t>
            </a:r>
          </a:p>
          <a:p>
            <a:r>
              <a:rPr lang="tr-TR" sz="2400" dirty="0" smtClean="0"/>
              <a:t>Yarı ömrü 5 saat</a:t>
            </a:r>
          </a:p>
          <a:p>
            <a:r>
              <a:rPr lang="tr-TR" sz="2400" dirty="0" smtClean="0"/>
              <a:t>6 ay-6yaş 4 mg/gün</a:t>
            </a:r>
            <a:r>
              <a:rPr lang="tr-TR" sz="2400" dirty="0"/>
              <a:t> , </a:t>
            </a:r>
            <a:r>
              <a:rPr lang="tr-TR" sz="2400" dirty="0" smtClean="0"/>
              <a:t>6-15 yaş 5 mg/gün, ≥ 15 yaş 10 mg/gün</a:t>
            </a:r>
          </a:p>
          <a:p>
            <a:r>
              <a:rPr lang="tr-TR" sz="2400" dirty="0"/>
              <a:t>Genellikle iyi </a:t>
            </a:r>
            <a:r>
              <a:rPr lang="tr-TR" sz="2400" dirty="0" err="1"/>
              <a:t>tolere</a:t>
            </a:r>
            <a:r>
              <a:rPr lang="tr-TR" sz="2400" dirty="0"/>
              <a:t> </a:t>
            </a:r>
            <a:r>
              <a:rPr lang="tr-TR" sz="2400" dirty="0" smtClean="0"/>
              <a:t>edilirler.</a:t>
            </a:r>
          </a:p>
          <a:p>
            <a:r>
              <a:rPr lang="tr-TR" sz="2400" dirty="0" smtClean="0"/>
              <a:t>Nadir yan etkiler: </a:t>
            </a:r>
            <a:r>
              <a:rPr lang="tr-TR" sz="2400" dirty="0"/>
              <a:t>karın ağrısı, </a:t>
            </a:r>
            <a:r>
              <a:rPr lang="tr-TR" sz="2400" dirty="0" smtClean="0"/>
              <a:t>baş ağrısı</a:t>
            </a:r>
            <a:r>
              <a:rPr lang="tr-TR" sz="2400" dirty="0"/>
              <a:t>, döküntü, </a:t>
            </a:r>
            <a:r>
              <a:rPr lang="tr-TR" sz="2400" dirty="0" err="1"/>
              <a:t>anjiyoödem</a:t>
            </a:r>
            <a:r>
              <a:rPr lang="tr-TR" sz="2400" dirty="0"/>
              <a:t>, </a:t>
            </a:r>
            <a:r>
              <a:rPr lang="tr-TR" sz="2400" dirty="0" err="1" smtClean="0"/>
              <a:t>pulmoner</a:t>
            </a:r>
            <a:r>
              <a:rPr lang="tr-TR" sz="2400" dirty="0" smtClean="0"/>
              <a:t> </a:t>
            </a:r>
            <a:r>
              <a:rPr lang="tr-TR" sz="2400" dirty="0" err="1" smtClean="0"/>
              <a:t>eozinofili</a:t>
            </a:r>
            <a:r>
              <a:rPr lang="tr-TR" sz="2400" dirty="0"/>
              <a:t>,</a:t>
            </a:r>
            <a:r>
              <a:rPr lang="tr-TR" sz="2400" dirty="0" smtClean="0"/>
              <a:t> </a:t>
            </a:r>
            <a:r>
              <a:rPr lang="nb-NO" sz="2400" dirty="0" smtClean="0"/>
              <a:t>artralji</a:t>
            </a:r>
            <a:endParaRPr lang="tr-TR" sz="2400" dirty="0" smtClean="0"/>
          </a:p>
        </p:txBody>
      </p:sp>
    </p:spTree>
    <p:extLst>
      <p:ext uri="{BB962C8B-B14F-4D97-AF65-F5344CB8AC3E}">
        <p14:creationId xmlns:p14="http://schemas.microsoft.com/office/powerpoint/2010/main" val="23264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Giriş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/>
              <a:t>Antijen</a:t>
            </a:r>
            <a:r>
              <a:rPr lang="tr-TR" sz="2400" dirty="0" smtClean="0"/>
              <a:t>; bir </a:t>
            </a:r>
            <a:r>
              <a:rPr lang="tr-TR" sz="2400" dirty="0"/>
              <a:t>organizmaya verildiği zaman antikor yapımına </a:t>
            </a:r>
            <a:r>
              <a:rPr lang="tr-TR" sz="2400" dirty="0" smtClean="0"/>
              <a:t>yol </a:t>
            </a:r>
            <a:r>
              <a:rPr lang="tr-TR" sz="2400" dirty="0"/>
              <a:t>açan ve bu antikora özgü reaksiyona giren madde </a:t>
            </a:r>
            <a:endParaRPr lang="tr-TR" sz="2400" dirty="0" smtClean="0"/>
          </a:p>
          <a:p>
            <a:endParaRPr lang="tr-TR" sz="2400" b="1" dirty="0" smtClean="0"/>
          </a:p>
          <a:p>
            <a:r>
              <a:rPr lang="tr-TR" sz="2400" b="1" dirty="0" smtClean="0"/>
              <a:t>Alerjen</a:t>
            </a:r>
            <a:r>
              <a:rPr lang="tr-TR" sz="2400" dirty="0" smtClean="0"/>
              <a:t>; vücutta </a:t>
            </a:r>
            <a:r>
              <a:rPr lang="tr-TR" sz="2400" dirty="0"/>
              <a:t>alerjik reaksiyonlara sebep </a:t>
            </a:r>
            <a:r>
              <a:rPr lang="tr-TR" sz="2400" dirty="0" smtClean="0"/>
              <a:t>olan,</a:t>
            </a:r>
            <a:r>
              <a:rPr lang="tr-TR" altLang="tr-TR" sz="2400" dirty="0"/>
              <a:t> duyarlılık yapan</a:t>
            </a:r>
            <a:r>
              <a:rPr lang="tr-TR" sz="2400" dirty="0" smtClean="0"/>
              <a:t> antijenlere verilen ad</a:t>
            </a:r>
          </a:p>
          <a:p>
            <a:endParaRPr lang="tr-TR" sz="2400" dirty="0"/>
          </a:p>
          <a:p>
            <a:r>
              <a:rPr lang="tr-TR" sz="2400" dirty="0"/>
              <a:t>Alerjenlerin vücuda alınması </a:t>
            </a:r>
            <a:r>
              <a:rPr lang="tr-TR" sz="2400" b="1" dirty="0"/>
              <a:t>solunum, sindirim</a:t>
            </a:r>
            <a:r>
              <a:rPr lang="tr-TR" sz="2400" dirty="0"/>
              <a:t> veya </a:t>
            </a:r>
            <a:r>
              <a:rPr lang="tr-TR" sz="2400" b="1" dirty="0"/>
              <a:t>enjeksiyon</a:t>
            </a:r>
            <a:r>
              <a:rPr lang="tr-TR" sz="2400" dirty="0"/>
              <a:t> yoluyla ya da </a:t>
            </a:r>
            <a:r>
              <a:rPr lang="tr-TR" sz="2400" b="1" dirty="0"/>
              <a:t>mukoza yüzeylerine doğrudan temas </a:t>
            </a:r>
            <a:r>
              <a:rPr lang="tr-TR" sz="2400" dirty="0"/>
              <a:t>ile </a:t>
            </a:r>
            <a:r>
              <a:rPr lang="tr-TR" sz="2400" dirty="0" smtClean="0"/>
              <a:t>gerçekleşmektedir.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4851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Lökotrien</a:t>
            </a:r>
            <a:r>
              <a:rPr lang="tr-TR" sz="3600" b="1" dirty="0">
                <a:solidFill>
                  <a:srgbClr val="FF0000"/>
                </a:solidFill>
              </a:rPr>
              <a:t> Antagonistleri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i="1" dirty="0"/>
              <a:t/>
            </a:r>
            <a:br>
              <a:rPr lang="tr-TR" sz="3600" i="1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Daha </a:t>
            </a:r>
            <a:r>
              <a:rPr lang="tr-TR" sz="2400" dirty="0"/>
              <a:t>çok nazal </a:t>
            </a:r>
            <a:r>
              <a:rPr lang="tr-TR" sz="2400" dirty="0" err="1"/>
              <a:t>konjesyon</a:t>
            </a:r>
            <a:r>
              <a:rPr lang="tr-TR" sz="2400" dirty="0"/>
              <a:t> üzerine </a:t>
            </a:r>
            <a:r>
              <a:rPr lang="tr-TR" sz="2400" dirty="0" smtClean="0"/>
              <a:t>etkili olduğu </a:t>
            </a:r>
            <a:r>
              <a:rPr lang="tr-TR" sz="2400" dirty="0"/>
              <a:t>görülmektedir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Alerjik </a:t>
            </a:r>
            <a:r>
              <a:rPr lang="tr-TR" sz="2400" dirty="0" err="1"/>
              <a:t>rinit</a:t>
            </a:r>
            <a:r>
              <a:rPr lang="tr-TR" sz="2400" dirty="0"/>
              <a:t> semptomları için, </a:t>
            </a:r>
            <a:r>
              <a:rPr lang="tr-TR" sz="2400" dirty="0" err="1"/>
              <a:t>montelukast</a:t>
            </a:r>
            <a:r>
              <a:rPr lang="tr-TR" sz="2400" dirty="0"/>
              <a:t> oral </a:t>
            </a:r>
            <a:r>
              <a:rPr lang="tr-TR" sz="2400" dirty="0" err="1" smtClean="0"/>
              <a:t>AH’lere</a:t>
            </a:r>
            <a:r>
              <a:rPr lang="tr-TR" sz="2400" dirty="0" smtClean="0"/>
              <a:t> </a:t>
            </a:r>
            <a:r>
              <a:rPr lang="tr-TR" sz="2400" dirty="0"/>
              <a:t>benzer şekilde etkilidir, ancak </a:t>
            </a:r>
            <a:r>
              <a:rPr lang="tr-TR" sz="2400" dirty="0" smtClean="0"/>
              <a:t>nazal KS spreylerden </a:t>
            </a:r>
            <a:r>
              <a:rPr lang="tr-TR" sz="2400" dirty="0"/>
              <a:t>daha az </a:t>
            </a:r>
            <a:r>
              <a:rPr lang="tr-TR" sz="2400" dirty="0" smtClean="0"/>
              <a:t>etkilidir.</a:t>
            </a:r>
          </a:p>
          <a:p>
            <a:r>
              <a:rPr lang="tr-TR" sz="2400" dirty="0" err="1" smtClean="0"/>
              <a:t>Lökotrien</a:t>
            </a:r>
            <a:r>
              <a:rPr lang="tr-TR" sz="2400" dirty="0" smtClean="0"/>
              <a:t> antagonistlerinin </a:t>
            </a:r>
            <a:r>
              <a:rPr lang="tr-TR" sz="2400" dirty="0" err="1" smtClean="0"/>
              <a:t>MAR’de</a:t>
            </a:r>
            <a:r>
              <a:rPr lang="tr-TR" sz="2400" dirty="0" smtClean="0"/>
              <a:t> </a:t>
            </a:r>
            <a:r>
              <a:rPr lang="nn-NO" sz="2400" dirty="0" smtClean="0"/>
              <a:t>çocuk </a:t>
            </a:r>
            <a:r>
              <a:rPr lang="nn-NO" sz="2400" dirty="0"/>
              <a:t>ve erişkin </a:t>
            </a:r>
            <a:r>
              <a:rPr lang="nn-NO" sz="2400" dirty="0" smtClean="0"/>
              <a:t>hastalarda</a:t>
            </a:r>
            <a:r>
              <a:rPr lang="tr-TR" sz="2400" dirty="0" smtClean="0"/>
              <a:t> kullanımı </a:t>
            </a:r>
            <a:r>
              <a:rPr lang="tr-TR" sz="2400" dirty="0"/>
              <a:t>önerilirken, </a:t>
            </a:r>
            <a:r>
              <a:rPr lang="tr-TR" sz="2400" dirty="0" err="1" smtClean="0"/>
              <a:t>PAR’de</a:t>
            </a:r>
            <a:r>
              <a:rPr lang="tr-TR" sz="2400" dirty="0" smtClean="0"/>
              <a:t> okul </a:t>
            </a:r>
            <a:r>
              <a:rPr lang="tr-TR" sz="2400" dirty="0"/>
              <a:t>çağı öncesi </a:t>
            </a:r>
            <a:r>
              <a:rPr lang="tr-TR" sz="2400" dirty="0" smtClean="0"/>
              <a:t>çocuklar dışındaki </a:t>
            </a:r>
            <a:r>
              <a:rPr lang="tr-TR" sz="2400" dirty="0"/>
              <a:t>yaş gruplarında kullanımı önerilmemektedir</a:t>
            </a:r>
            <a:r>
              <a:rPr lang="tr-TR" sz="2400" dirty="0" smtClean="0"/>
              <a:t>.</a:t>
            </a:r>
          </a:p>
          <a:p>
            <a:r>
              <a:rPr lang="tr-TR" sz="2400" dirty="0"/>
              <a:t>R</a:t>
            </a:r>
            <a:r>
              <a:rPr lang="tr-TR" sz="2400" dirty="0" smtClean="0"/>
              <a:t>üya </a:t>
            </a:r>
            <a:r>
              <a:rPr lang="tr-TR" sz="2400" dirty="0"/>
              <a:t>anormallikleri, uykusuzluk, </a:t>
            </a:r>
            <a:r>
              <a:rPr lang="tr-TR" sz="2400" dirty="0" err="1"/>
              <a:t>anksiyete</a:t>
            </a:r>
            <a:r>
              <a:rPr lang="tr-TR" sz="2400" dirty="0"/>
              <a:t>, depresyon, intihar düşüncesi </a:t>
            </a:r>
            <a:r>
              <a:rPr lang="tr-TR" sz="2400" dirty="0" smtClean="0"/>
              <a:t>bildirilmiş ve FDA 2020 </a:t>
            </a:r>
            <a:r>
              <a:rPr lang="tr-TR" sz="2400" dirty="0"/>
              <a:t>yılında </a:t>
            </a:r>
            <a:r>
              <a:rPr lang="tr-TR" sz="2400" dirty="0" err="1" smtClean="0"/>
              <a:t>montelukasta</a:t>
            </a:r>
            <a:r>
              <a:rPr lang="tr-TR" sz="2400" dirty="0" smtClean="0"/>
              <a:t> yeni uyarı eklemiştir.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4372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Antikolinerjik</a:t>
            </a:r>
            <a:r>
              <a:rPr lang="tr-TR" sz="3600" b="1" dirty="0">
                <a:solidFill>
                  <a:srgbClr val="FF0000"/>
                </a:solidFill>
              </a:rPr>
              <a:t> Ajanlar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i="1" dirty="0"/>
              <a:t/>
            </a:r>
            <a:br>
              <a:rPr lang="tr-TR" sz="3600" i="1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Hava yolu mukus </a:t>
            </a:r>
            <a:r>
              <a:rPr lang="tr-TR" sz="2400" dirty="0" err="1"/>
              <a:t>glandları</a:t>
            </a:r>
            <a:r>
              <a:rPr lang="tr-TR" sz="2400" dirty="0"/>
              <a:t> </a:t>
            </a:r>
            <a:r>
              <a:rPr lang="tr-TR" sz="2400" dirty="0" err="1"/>
              <a:t>kolinerjik</a:t>
            </a:r>
            <a:r>
              <a:rPr lang="tr-TR" sz="2400" dirty="0"/>
              <a:t> </a:t>
            </a:r>
            <a:r>
              <a:rPr lang="tr-TR" sz="2400" dirty="0" err="1"/>
              <a:t>innervasyona</a:t>
            </a:r>
            <a:r>
              <a:rPr lang="tr-TR" sz="2400" dirty="0"/>
              <a:t> sahiptir. </a:t>
            </a:r>
            <a:endParaRPr lang="tr-TR" sz="2400" dirty="0" smtClean="0"/>
          </a:p>
          <a:p>
            <a:r>
              <a:rPr lang="tr-TR" sz="2400" dirty="0" err="1" smtClean="0"/>
              <a:t>Stimülasyonla</a:t>
            </a:r>
            <a:r>
              <a:rPr lang="tr-TR" sz="2400" dirty="0" smtClean="0"/>
              <a:t> </a:t>
            </a:r>
            <a:r>
              <a:rPr lang="tr-TR" sz="2400" dirty="0" err="1"/>
              <a:t>sekresyondaki</a:t>
            </a:r>
            <a:r>
              <a:rPr lang="tr-TR" sz="2400" dirty="0"/>
              <a:t> artış atropin ile bloke edilir. </a:t>
            </a:r>
            <a:endParaRPr lang="tr-TR" sz="2400" dirty="0" smtClean="0"/>
          </a:p>
          <a:p>
            <a:r>
              <a:rPr lang="tr-TR" sz="2400" dirty="0" err="1" smtClean="0"/>
              <a:t>Antikolinerjik</a:t>
            </a:r>
            <a:r>
              <a:rPr lang="tr-TR" sz="2400" dirty="0" smtClean="0"/>
              <a:t> </a:t>
            </a:r>
            <a:r>
              <a:rPr lang="tr-TR" sz="2400" dirty="0"/>
              <a:t>olarak temel preparat </a:t>
            </a:r>
            <a:r>
              <a:rPr lang="tr-TR" sz="2400" b="1" dirty="0"/>
              <a:t>atropin</a:t>
            </a:r>
            <a:r>
              <a:rPr lang="tr-TR" sz="2400" dirty="0"/>
              <a:t>dir. </a:t>
            </a:r>
            <a:endParaRPr lang="tr-TR" sz="2400" dirty="0" smtClean="0"/>
          </a:p>
          <a:p>
            <a:r>
              <a:rPr lang="tr-TR" sz="2400" dirty="0" err="1" smtClean="0"/>
              <a:t>Rinitlerde</a:t>
            </a:r>
            <a:r>
              <a:rPr lang="tr-TR" sz="2400" dirty="0" smtClean="0"/>
              <a:t> </a:t>
            </a:r>
            <a:r>
              <a:rPr lang="tr-TR" sz="2400" dirty="0"/>
              <a:t>ise nazal sprey olarak </a:t>
            </a:r>
            <a:r>
              <a:rPr lang="tr-TR" sz="2400" b="1" dirty="0" err="1"/>
              <a:t>ipratropium</a:t>
            </a:r>
            <a:r>
              <a:rPr lang="tr-TR" sz="2400" b="1" dirty="0"/>
              <a:t> </a:t>
            </a:r>
            <a:r>
              <a:rPr lang="tr-TR" sz="2400" b="1" dirty="0" err="1"/>
              <a:t>bromid</a:t>
            </a:r>
            <a:r>
              <a:rPr lang="tr-TR" sz="2400" b="1" dirty="0"/>
              <a:t> </a:t>
            </a:r>
            <a:r>
              <a:rPr lang="tr-TR" sz="2400" dirty="0" err="1"/>
              <a:t>rinoreyi</a:t>
            </a:r>
            <a:r>
              <a:rPr lang="tr-TR" sz="2400" dirty="0"/>
              <a:t> önlemede etkin olarak kullanılmaktadır</a:t>
            </a:r>
            <a:r>
              <a:rPr lang="tr-TR" sz="2400" dirty="0" smtClean="0"/>
              <a:t>.</a:t>
            </a:r>
          </a:p>
          <a:p>
            <a:r>
              <a:rPr lang="tr-TR" sz="2400" dirty="0" err="1" smtClean="0"/>
              <a:t>Rinore</a:t>
            </a:r>
            <a:r>
              <a:rPr lang="tr-TR" sz="2400" dirty="0" smtClean="0"/>
              <a:t> </a:t>
            </a:r>
            <a:r>
              <a:rPr lang="tr-TR" sz="2400" dirty="0"/>
              <a:t>belirgin olup </a:t>
            </a:r>
            <a:r>
              <a:rPr lang="tr-TR" sz="2400" dirty="0" err="1" smtClean="0"/>
              <a:t>antihistaminiklerle</a:t>
            </a:r>
            <a:r>
              <a:rPr lang="tr-TR" sz="2400" dirty="0" smtClean="0"/>
              <a:t> </a:t>
            </a:r>
            <a:r>
              <a:rPr lang="tr-TR" sz="2400" dirty="0"/>
              <a:t>çözüm alınamazsa </a:t>
            </a:r>
            <a:r>
              <a:rPr lang="tr-TR" sz="2400" dirty="0" smtClean="0"/>
              <a:t>denenebilir.</a:t>
            </a:r>
          </a:p>
          <a:p>
            <a:r>
              <a:rPr lang="tr-TR" sz="2400" dirty="0" err="1"/>
              <a:t>y</a:t>
            </a:r>
            <a:r>
              <a:rPr lang="tr-TR" sz="2400" dirty="0" err="1" smtClean="0"/>
              <a:t>.e</a:t>
            </a:r>
            <a:r>
              <a:rPr lang="tr-TR" sz="2400" dirty="0" smtClean="0"/>
              <a:t>: </a:t>
            </a:r>
            <a:r>
              <a:rPr lang="nb-NO" sz="2400" dirty="0" smtClean="0"/>
              <a:t>nazal irritasyon,</a:t>
            </a:r>
            <a:r>
              <a:rPr lang="tr-TR" sz="2400" dirty="0" smtClean="0"/>
              <a:t> kuruluk, hafif </a:t>
            </a:r>
            <a:r>
              <a:rPr lang="tr-TR" sz="2400" dirty="0" err="1" smtClean="0"/>
              <a:t>epistaksis</a:t>
            </a:r>
            <a:endParaRPr lang="tr-TR" sz="2400" dirty="0" smtClean="0"/>
          </a:p>
          <a:p>
            <a:r>
              <a:rPr lang="tr-TR" sz="2400" dirty="0" smtClean="0"/>
              <a:t>Soğuk </a:t>
            </a:r>
            <a:r>
              <a:rPr lang="tr-TR" sz="2400" dirty="0"/>
              <a:t>hava ile </a:t>
            </a:r>
            <a:r>
              <a:rPr lang="tr-TR" sz="2400" dirty="0" smtClean="0"/>
              <a:t>temas ya </a:t>
            </a:r>
            <a:r>
              <a:rPr lang="tr-TR" sz="2400" dirty="0"/>
              <a:t>da baharatlı yiyecekler alınmasından sonra </a:t>
            </a:r>
            <a:r>
              <a:rPr lang="tr-TR" sz="2400" dirty="0" smtClean="0"/>
              <a:t>oluşan refleks </a:t>
            </a:r>
            <a:r>
              <a:rPr lang="tr-TR" sz="2400" dirty="0"/>
              <a:t>ilişkili </a:t>
            </a:r>
            <a:r>
              <a:rPr lang="tr-TR" sz="2400" dirty="0" err="1"/>
              <a:t>rinitte</a:t>
            </a:r>
            <a:r>
              <a:rPr lang="tr-TR" sz="2400" dirty="0"/>
              <a:t> de </a:t>
            </a:r>
            <a:r>
              <a:rPr lang="tr-TR" sz="2400" dirty="0" smtClean="0"/>
              <a:t>yararlıdır.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72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2. Medikal tedavi - </a:t>
            </a:r>
            <a:r>
              <a:rPr lang="tr-TR" sz="3600" b="1" dirty="0" err="1">
                <a:solidFill>
                  <a:srgbClr val="FF0000"/>
                </a:solidFill>
              </a:rPr>
              <a:t>Mast</a:t>
            </a:r>
            <a:r>
              <a:rPr lang="tr-TR" sz="3600" b="1" dirty="0">
                <a:solidFill>
                  <a:srgbClr val="FF0000"/>
                </a:solidFill>
              </a:rPr>
              <a:t> Hücre Stabilizatörleri 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i="1" dirty="0"/>
              <a:t/>
            </a:r>
            <a:br>
              <a:rPr lang="tr-TR" sz="3600" i="1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err="1" smtClean="0"/>
              <a:t>Mast</a:t>
            </a:r>
            <a:r>
              <a:rPr lang="tr-TR" sz="2400" dirty="0" smtClean="0"/>
              <a:t> </a:t>
            </a:r>
            <a:r>
              <a:rPr lang="tr-TR" sz="2400" dirty="0"/>
              <a:t>hücresi </a:t>
            </a:r>
            <a:r>
              <a:rPr lang="tr-TR" sz="2400" dirty="0" err="1"/>
              <a:t>membranını</a:t>
            </a:r>
            <a:r>
              <a:rPr lang="tr-TR" sz="2400" dirty="0"/>
              <a:t> stabilize ederek </a:t>
            </a:r>
            <a:r>
              <a:rPr lang="tr-TR" sz="2400" dirty="0" err="1"/>
              <a:t>degranülasyonu</a:t>
            </a:r>
            <a:r>
              <a:rPr lang="tr-TR" sz="2400" dirty="0"/>
              <a:t> engelleyerek etki gösterir. </a:t>
            </a:r>
            <a:endParaRPr lang="tr-TR" sz="2400" dirty="0" smtClean="0"/>
          </a:p>
          <a:p>
            <a:r>
              <a:rPr lang="tr-TR" sz="2400" dirty="0"/>
              <a:t>K</a:t>
            </a:r>
            <a:r>
              <a:rPr lang="tr-TR" sz="2400" dirty="0" smtClean="0"/>
              <a:t>linik </a:t>
            </a:r>
            <a:r>
              <a:rPr lang="tr-TR" sz="2400" dirty="0"/>
              <a:t>etkinlik düzeyleri </a:t>
            </a:r>
            <a:r>
              <a:rPr lang="tr-TR" sz="2400" dirty="0" smtClean="0"/>
              <a:t>güvenilirlik profillerine </a:t>
            </a:r>
            <a:r>
              <a:rPr lang="tr-TR" sz="2400" dirty="0"/>
              <a:t>göre </a:t>
            </a:r>
            <a:r>
              <a:rPr lang="tr-TR" sz="2400" dirty="0" smtClean="0"/>
              <a:t>zayıftır.</a:t>
            </a:r>
          </a:p>
          <a:p>
            <a:r>
              <a:rPr lang="tr-TR" sz="2400" dirty="0" smtClean="0"/>
              <a:t>Herhangi </a:t>
            </a:r>
            <a:r>
              <a:rPr lang="tr-TR" sz="2400" dirty="0"/>
              <a:t>bir organda birikmez, </a:t>
            </a:r>
            <a:r>
              <a:rPr lang="tr-TR" sz="2400" dirty="0" err="1"/>
              <a:t>teratojenik</a:t>
            </a:r>
            <a:r>
              <a:rPr lang="tr-TR" sz="2400" dirty="0"/>
              <a:t> değildir. </a:t>
            </a:r>
            <a:endParaRPr lang="tr-TR" sz="2400" dirty="0" smtClean="0"/>
          </a:p>
          <a:p>
            <a:r>
              <a:rPr lang="tr-TR" sz="2400" dirty="0" smtClean="0"/>
              <a:t>Alerjik </a:t>
            </a:r>
            <a:r>
              <a:rPr lang="tr-TR" sz="2400" dirty="0" err="1"/>
              <a:t>rinitte</a:t>
            </a:r>
            <a:r>
              <a:rPr lang="tr-TR" sz="2400" dirty="0"/>
              <a:t> alerjenlerle karşılamadan önce kullanılması gerekir. </a:t>
            </a:r>
            <a:endParaRPr lang="tr-TR" sz="2400" dirty="0" smtClean="0"/>
          </a:p>
          <a:p>
            <a:r>
              <a:rPr lang="tr-TR" sz="2400" dirty="0" smtClean="0"/>
              <a:t>İlk </a:t>
            </a:r>
            <a:r>
              <a:rPr lang="tr-TR" sz="2400" dirty="0"/>
              <a:t>geliştirilen formül </a:t>
            </a:r>
            <a:r>
              <a:rPr lang="tr-TR" sz="2400" b="1" dirty="0" err="1"/>
              <a:t>kromalin</a:t>
            </a:r>
            <a:r>
              <a:rPr lang="tr-TR" sz="2400" b="1" dirty="0"/>
              <a:t> sodyum </a:t>
            </a:r>
            <a:r>
              <a:rPr lang="tr-TR" sz="2400" dirty="0"/>
              <a:t>ve </a:t>
            </a:r>
            <a:r>
              <a:rPr lang="tr-TR" sz="2400" b="1" dirty="0" err="1"/>
              <a:t>nedekromil</a:t>
            </a:r>
            <a:r>
              <a:rPr lang="tr-TR" sz="2400" dirty="0" err="1"/>
              <a:t>dir</a:t>
            </a:r>
            <a:r>
              <a:rPr lang="tr-TR" sz="2400" dirty="0"/>
              <a:t>. </a:t>
            </a:r>
            <a:endParaRPr lang="tr-TR" sz="2400" dirty="0" smtClean="0"/>
          </a:p>
          <a:p>
            <a:r>
              <a:rPr lang="tr-TR" sz="2400" dirty="0" smtClean="0"/>
              <a:t>Günde en az dört kez kullanılması </a:t>
            </a:r>
            <a:r>
              <a:rPr lang="tr-TR" sz="2400" dirty="0"/>
              <a:t>gerekliliği hastaların tedaviye </a:t>
            </a:r>
            <a:r>
              <a:rPr lang="tr-TR" sz="2400" dirty="0" smtClean="0"/>
              <a:t>uyumunu güçleştiren </a:t>
            </a:r>
            <a:r>
              <a:rPr lang="tr-TR" sz="2400" dirty="0"/>
              <a:t>ve kullanımını </a:t>
            </a:r>
            <a:r>
              <a:rPr lang="tr-TR" sz="2400" dirty="0" smtClean="0"/>
              <a:t>kısıtlayan bir faktördür.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1619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3. </a:t>
            </a:r>
            <a:r>
              <a:rPr lang="tr-TR" sz="3600" b="1" dirty="0" err="1" smtClean="0"/>
              <a:t>İmmünoterapi</a:t>
            </a:r>
            <a:r>
              <a:rPr lang="tr-TR" sz="3600" b="1" dirty="0" smtClean="0"/>
              <a:t> (İT)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i="1" dirty="0"/>
              <a:t/>
            </a:r>
            <a:br>
              <a:rPr lang="tr-TR" sz="3600" i="1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İT, </a:t>
            </a:r>
            <a:r>
              <a:rPr lang="tr-TR" sz="2400" dirty="0"/>
              <a:t>alerjik hastalarda temas edildiğinde semptomlara yol açan alerjen aşılarının giderek artan dozlarda uygulanmasıdır. </a:t>
            </a:r>
            <a:endParaRPr lang="tr-TR" sz="2400" dirty="0" smtClean="0"/>
          </a:p>
          <a:p>
            <a:r>
              <a:rPr lang="tr-TR" sz="2400" dirty="0"/>
              <a:t>Kandaki alerjene spesifik </a:t>
            </a:r>
            <a:r>
              <a:rPr lang="tr-TR" sz="2400" dirty="0" err="1"/>
              <a:t>IgE</a:t>
            </a:r>
            <a:r>
              <a:rPr lang="tr-TR" sz="2400" dirty="0"/>
              <a:t> düzeyinin azaltılıp, </a:t>
            </a:r>
            <a:r>
              <a:rPr lang="tr-TR" sz="2400" dirty="0" err="1"/>
              <a:t>IgG</a:t>
            </a:r>
            <a:r>
              <a:rPr lang="tr-TR" sz="2400" dirty="0"/>
              <a:t> düzeyinin arttırılması esasına dayanan uzun süreli bir tedavidir. </a:t>
            </a:r>
          </a:p>
          <a:p>
            <a:r>
              <a:rPr lang="tr-TR" sz="2400" dirty="0" smtClean="0"/>
              <a:t>Mutlak </a:t>
            </a:r>
            <a:r>
              <a:rPr lang="tr-TR" sz="2400" dirty="0" err="1" smtClean="0"/>
              <a:t>endikasyon</a:t>
            </a:r>
            <a:r>
              <a:rPr lang="tr-TR" sz="2400" dirty="0" smtClean="0"/>
              <a:t>; </a:t>
            </a:r>
            <a:r>
              <a:rPr lang="tr-TR" sz="2400" dirty="0" err="1"/>
              <a:t>venom</a:t>
            </a:r>
            <a:r>
              <a:rPr lang="tr-TR" sz="2400" dirty="0"/>
              <a:t> </a:t>
            </a:r>
            <a:r>
              <a:rPr lang="tr-TR" sz="2400" dirty="0" smtClean="0"/>
              <a:t>alerjisi</a:t>
            </a:r>
          </a:p>
          <a:p>
            <a:r>
              <a:rPr lang="tr-TR" sz="2400" dirty="0" smtClean="0"/>
              <a:t>Rölatif </a:t>
            </a:r>
            <a:r>
              <a:rPr lang="tr-TR" sz="2400" dirty="0" err="1" smtClean="0"/>
              <a:t>endikasyon</a:t>
            </a:r>
            <a:r>
              <a:rPr lang="tr-TR" sz="2400" dirty="0" smtClean="0"/>
              <a:t>; </a:t>
            </a:r>
            <a:r>
              <a:rPr lang="tr-TR" sz="2400" dirty="0"/>
              <a:t>a</a:t>
            </a:r>
            <a:r>
              <a:rPr lang="tr-TR" sz="2400" dirty="0" smtClean="0"/>
              <a:t>lerjik </a:t>
            </a:r>
            <a:r>
              <a:rPr lang="tr-TR" sz="2400" dirty="0" err="1"/>
              <a:t>rinit</a:t>
            </a:r>
            <a:r>
              <a:rPr lang="tr-TR" sz="2400" dirty="0"/>
              <a:t> ve </a:t>
            </a:r>
            <a:r>
              <a:rPr lang="tr-TR" sz="2400" dirty="0" smtClean="0"/>
              <a:t>astım </a:t>
            </a:r>
          </a:p>
          <a:p>
            <a:r>
              <a:rPr lang="tr-TR" sz="2400" dirty="0" smtClean="0"/>
              <a:t>İT ile </a:t>
            </a:r>
            <a:r>
              <a:rPr lang="tr-TR" sz="2400" dirty="0"/>
              <a:t>3 ayda hastalarda beklenen düzelmenin sağlandığını ve hastaların büyük çoğunluğunda tamamen iyileşme elde edildiğini, diğer tedavilere gereksinim kalmadığını savunan çalışmalar mevcuttur. </a:t>
            </a:r>
          </a:p>
        </p:txBody>
      </p:sp>
    </p:spTree>
    <p:extLst>
      <p:ext uri="{BB962C8B-B14F-4D97-AF65-F5344CB8AC3E}">
        <p14:creationId xmlns:p14="http://schemas.microsoft.com/office/powerpoint/2010/main" val="247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3. </a:t>
            </a:r>
            <a:r>
              <a:rPr lang="tr-TR" sz="3600" b="1" dirty="0" err="1"/>
              <a:t>İmmünoterapi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i="1" dirty="0"/>
              <a:t/>
            </a:r>
            <a:br>
              <a:rPr lang="tr-TR" sz="3600" i="1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b="1" dirty="0" smtClean="0"/>
              <a:t> 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En </a:t>
            </a:r>
            <a:r>
              <a:rPr lang="tr-TR" sz="2400" dirty="0"/>
              <a:t>önemli </a:t>
            </a:r>
            <a:r>
              <a:rPr lang="tr-TR" sz="2400" dirty="0" smtClean="0"/>
              <a:t>komplikasyon; </a:t>
            </a:r>
            <a:r>
              <a:rPr lang="tr-TR" sz="2400" dirty="0" err="1" smtClean="0"/>
              <a:t>anaflaktik</a:t>
            </a:r>
            <a:r>
              <a:rPr lang="tr-TR" sz="2400" dirty="0" smtClean="0"/>
              <a:t> şok!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Bu </a:t>
            </a:r>
            <a:r>
              <a:rPr lang="tr-TR" sz="2400" dirty="0"/>
              <a:t>nedenle </a:t>
            </a:r>
            <a:r>
              <a:rPr lang="tr-TR" sz="2400" dirty="0" smtClean="0"/>
              <a:t>deneyimli </a:t>
            </a:r>
            <a:r>
              <a:rPr lang="tr-TR" sz="2400" dirty="0"/>
              <a:t>uzman </a:t>
            </a:r>
            <a:r>
              <a:rPr lang="tr-TR" sz="2400" dirty="0" smtClean="0"/>
              <a:t>kişilerce ve gerekirse müdahale yapılabilecek </a:t>
            </a:r>
            <a:r>
              <a:rPr lang="tr-TR" sz="2400" dirty="0"/>
              <a:t>bir ortamda</a:t>
            </a:r>
            <a:r>
              <a:rPr lang="tr-TR" sz="2400" dirty="0" smtClean="0"/>
              <a:t> </a:t>
            </a:r>
            <a:r>
              <a:rPr lang="tr-TR" sz="2400" dirty="0"/>
              <a:t>yapılması şarttır. </a:t>
            </a:r>
            <a:endParaRPr lang="tr-TR" sz="2400" dirty="0" smtClean="0"/>
          </a:p>
          <a:p>
            <a:endParaRPr lang="tr-TR" sz="2400" dirty="0" smtClean="0"/>
          </a:p>
          <a:p>
            <a:r>
              <a:rPr lang="tr-TR" sz="2400" b="1" dirty="0" err="1" smtClean="0"/>
              <a:t>Sublingual</a:t>
            </a:r>
            <a:r>
              <a:rPr lang="tr-TR" sz="2400" b="1" dirty="0" smtClean="0"/>
              <a:t> İT</a:t>
            </a:r>
            <a:r>
              <a:rPr lang="tr-TR" sz="2400" dirty="0" smtClean="0"/>
              <a:t>, alerjik </a:t>
            </a:r>
            <a:r>
              <a:rPr lang="tr-TR" sz="2400" dirty="0" err="1" smtClean="0"/>
              <a:t>rinit</a:t>
            </a:r>
            <a:r>
              <a:rPr lang="tr-TR" sz="2400" dirty="0" smtClean="0"/>
              <a:t> tedavisinde </a:t>
            </a:r>
            <a:r>
              <a:rPr lang="tr-TR" sz="2400" dirty="0"/>
              <a:t>etkili ve güvenilir bir </a:t>
            </a:r>
            <a:r>
              <a:rPr lang="tr-TR" sz="2400" dirty="0" smtClean="0"/>
              <a:t>yöntemdir.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7742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4" y="414671"/>
            <a:ext cx="9930809" cy="5550194"/>
          </a:xfrm>
        </p:spPr>
      </p:pic>
      <p:sp>
        <p:nvSpPr>
          <p:cNvPr id="6" name="Metin kutusu 5"/>
          <p:cNvSpPr txBox="1"/>
          <p:nvPr/>
        </p:nvSpPr>
        <p:spPr>
          <a:xfrm>
            <a:off x="1403498" y="6432697"/>
            <a:ext cx="256352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b="1" dirty="0"/>
              <a:t>Alerjik </a:t>
            </a:r>
            <a:r>
              <a:rPr lang="tr-TR" sz="1100" b="1" dirty="0" err="1"/>
              <a:t>Rinit</a:t>
            </a:r>
            <a:r>
              <a:rPr lang="tr-TR" sz="1100" b="1" dirty="0"/>
              <a:t> Tanı ve Tedavi Rehberi-2012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5103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Alerjik </a:t>
            </a:r>
            <a:r>
              <a:rPr lang="tr-TR" b="1" dirty="0" err="1" smtClean="0"/>
              <a:t>Konjonktivit</a:t>
            </a:r>
            <a:r>
              <a:rPr lang="tr-TR" b="1" dirty="0" smtClean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Havadaki alerjenlere verilen genel bir oküler reaksiyondur.</a:t>
            </a:r>
          </a:p>
          <a:p>
            <a:r>
              <a:rPr lang="tr-TR" sz="2400" dirty="0"/>
              <a:t>A</a:t>
            </a:r>
            <a:r>
              <a:rPr lang="tr-TR" sz="2400" dirty="0" smtClean="0"/>
              <a:t>lerjenler</a:t>
            </a:r>
            <a:r>
              <a:rPr lang="tr-TR" sz="2400" dirty="0"/>
              <a:t>, kimyasallar, polenler, </a:t>
            </a:r>
            <a:r>
              <a:rPr lang="tr-TR" sz="2400" dirty="0" smtClean="0"/>
              <a:t>tozlar gözde </a:t>
            </a:r>
            <a:r>
              <a:rPr lang="tr-TR" sz="2400" dirty="0" err="1" smtClean="0"/>
              <a:t>inflamasyonu</a:t>
            </a:r>
            <a:r>
              <a:rPr lang="tr-TR" sz="2400" dirty="0" smtClean="0"/>
              <a:t> başlatırlar.</a:t>
            </a:r>
          </a:p>
          <a:p>
            <a:r>
              <a:rPr lang="tr-TR" sz="2400" dirty="0" smtClean="0"/>
              <a:t>Burada da </a:t>
            </a:r>
            <a:r>
              <a:rPr lang="tr-TR" sz="2400" dirty="0" err="1" smtClean="0"/>
              <a:t>mast</a:t>
            </a:r>
            <a:r>
              <a:rPr lang="tr-TR" sz="2400" dirty="0" smtClean="0"/>
              <a:t> hücreleri anahtar rol oynamakta</a:t>
            </a:r>
          </a:p>
          <a:p>
            <a:endParaRPr lang="tr-TR" sz="2400" dirty="0" smtClean="0"/>
          </a:p>
          <a:p>
            <a:r>
              <a:rPr lang="tr-TR" sz="2400" dirty="0" err="1" smtClean="0"/>
              <a:t>Kr</a:t>
            </a:r>
            <a:r>
              <a:rPr lang="tr-TR" sz="2400" dirty="0" smtClean="0"/>
              <a:t>. </a:t>
            </a:r>
            <a:r>
              <a:rPr lang="tr-TR" sz="2400" dirty="0" err="1"/>
              <a:t>konjonktivitin</a:t>
            </a:r>
            <a:r>
              <a:rPr lang="tr-TR" sz="2400" dirty="0"/>
              <a:t> en sık </a:t>
            </a:r>
            <a:r>
              <a:rPr lang="tr-TR" sz="2400" dirty="0" smtClean="0"/>
              <a:t>sebebi</a:t>
            </a:r>
          </a:p>
          <a:p>
            <a:endParaRPr lang="tr-TR" sz="2400" dirty="0" smtClean="0"/>
          </a:p>
          <a:p>
            <a:r>
              <a:rPr lang="tr-TR" sz="2400" dirty="0" smtClean="0"/>
              <a:t>Popülasyonun %20’sini etkilemekte</a:t>
            </a:r>
          </a:p>
          <a:p>
            <a:r>
              <a:rPr lang="tr-TR" sz="2400" dirty="0" smtClean="0"/>
              <a:t>Gelişmiş </a:t>
            </a:r>
            <a:r>
              <a:rPr lang="tr-TR" sz="2400" dirty="0"/>
              <a:t>(batı tipi yaşam, </a:t>
            </a:r>
            <a:r>
              <a:rPr lang="tr-TR" sz="2400" dirty="0" smtClean="0"/>
              <a:t>endüstrileşmiş</a:t>
            </a:r>
            <a:r>
              <a:rPr lang="tr-TR" sz="2400" dirty="0"/>
              <a:t>) </a:t>
            </a:r>
            <a:r>
              <a:rPr lang="tr-TR" sz="2400" dirty="0" smtClean="0"/>
              <a:t>ülkelerde </a:t>
            </a:r>
            <a:r>
              <a:rPr lang="tr-TR" sz="2400" dirty="0" err="1" smtClean="0"/>
              <a:t>insidansı</a:t>
            </a:r>
            <a:r>
              <a:rPr lang="tr-TR" sz="2400" dirty="0" smtClean="0"/>
              <a:t> </a:t>
            </a:r>
            <a:r>
              <a:rPr lang="tr-TR" sz="2400" dirty="0"/>
              <a:t>daha </a:t>
            </a:r>
            <a:r>
              <a:rPr lang="tr-TR" sz="2400" dirty="0" smtClean="0"/>
              <a:t>fazla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897" y="556510"/>
            <a:ext cx="4540103" cy="13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6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Alerjik </a:t>
            </a:r>
            <a:r>
              <a:rPr lang="tr-TR" b="1" dirty="0" err="1" smtClean="0"/>
              <a:t>Konjonktivit</a:t>
            </a:r>
            <a:r>
              <a:rPr lang="tr-TR" b="1" dirty="0" smtClean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Geç çocukluk ve erken erişkinlerde daha sık görülür.</a:t>
            </a:r>
          </a:p>
          <a:p>
            <a:r>
              <a:rPr lang="tr-TR" dirty="0"/>
              <a:t>Ort. başlangıç ​​yaşı </a:t>
            </a:r>
            <a:r>
              <a:rPr lang="tr-TR" dirty="0" smtClean="0"/>
              <a:t>20</a:t>
            </a:r>
            <a:endParaRPr lang="tr-TR" dirty="0"/>
          </a:p>
          <a:p>
            <a:endParaRPr lang="tr-TR" dirty="0" smtClean="0"/>
          </a:p>
          <a:p>
            <a:r>
              <a:rPr lang="tr-TR" dirty="0" smtClean="0"/>
              <a:t>Çoğu </a:t>
            </a:r>
            <a:r>
              <a:rPr lang="tr-TR" dirty="0" err="1" smtClean="0"/>
              <a:t>atopik</a:t>
            </a:r>
            <a:r>
              <a:rPr lang="tr-TR" dirty="0" smtClean="0"/>
              <a:t> hastada </a:t>
            </a:r>
            <a:r>
              <a:rPr lang="tr-TR" dirty="0" err="1" smtClean="0"/>
              <a:t>konjonktivit</a:t>
            </a:r>
            <a:r>
              <a:rPr lang="tr-TR" dirty="0" smtClean="0"/>
              <a:t> ve alerjik </a:t>
            </a:r>
            <a:r>
              <a:rPr lang="tr-TR" dirty="0" err="1" smtClean="0"/>
              <a:t>rinit</a:t>
            </a:r>
            <a:r>
              <a:rPr lang="tr-TR" dirty="0" smtClean="0"/>
              <a:t> birlikteliği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b</a:t>
            </a:r>
            <a:r>
              <a:rPr lang="tr-TR" dirty="0" smtClean="0"/>
              <a:t>azı hastalar sadece göz semptomlarından rahatsız</a:t>
            </a:r>
          </a:p>
          <a:p>
            <a:endParaRPr lang="tr-TR" dirty="0" smtClean="0"/>
          </a:p>
          <a:p>
            <a:r>
              <a:rPr lang="tr-TR" dirty="0" err="1" smtClean="0"/>
              <a:t>Sekresyonlarda</a:t>
            </a:r>
            <a:r>
              <a:rPr lang="tr-TR" dirty="0" smtClean="0"/>
              <a:t> </a:t>
            </a:r>
            <a:r>
              <a:rPr lang="tr-TR" dirty="0" err="1" smtClean="0"/>
              <a:t>eozinofiller</a:t>
            </a:r>
            <a:r>
              <a:rPr lang="tr-TR" dirty="0" smtClean="0"/>
              <a:t> bulunur.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41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Bulgular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7402033" cy="4351338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smtClean="0"/>
              <a:t>Oküler kaşıntı, yanma, kızarıklık</a:t>
            </a:r>
            <a:r>
              <a:rPr lang="tr-TR" dirty="0"/>
              <a:t> </a:t>
            </a:r>
            <a:endParaRPr lang="tr-TR" dirty="0" smtClean="0"/>
          </a:p>
          <a:p>
            <a:r>
              <a:rPr lang="tr-TR" dirty="0" smtClean="0"/>
              <a:t>Göz </a:t>
            </a:r>
            <a:r>
              <a:rPr lang="tr-TR" dirty="0"/>
              <a:t>kapağı ödemi </a:t>
            </a:r>
            <a:endParaRPr lang="tr-TR" dirty="0" smtClean="0"/>
          </a:p>
          <a:p>
            <a:r>
              <a:rPr lang="tr-TR" dirty="0" err="1" smtClean="0"/>
              <a:t>Konjonktival</a:t>
            </a:r>
            <a:r>
              <a:rPr lang="tr-TR" dirty="0" smtClean="0"/>
              <a:t> ödem </a:t>
            </a:r>
            <a:r>
              <a:rPr lang="tr-TR" dirty="0"/>
              <a:t>(</a:t>
            </a:r>
            <a:r>
              <a:rPr lang="tr-TR" dirty="0" err="1"/>
              <a:t>kemoz</a:t>
            </a:r>
            <a:r>
              <a:rPr lang="tr-TR" dirty="0" smtClean="0"/>
              <a:t>)</a:t>
            </a:r>
          </a:p>
          <a:p>
            <a:r>
              <a:rPr lang="tr-TR" dirty="0" smtClean="0"/>
              <a:t>Akıntı (</a:t>
            </a:r>
            <a:r>
              <a:rPr lang="tr-TR" dirty="0"/>
              <a:t>suludur, </a:t>
            </a:r>
            <a:r>
              <a:rPr lang="tr-TR" dirty="0" err="1"/>
              <a:t>pürülan</a:t>
            </a:r>
            <a:r>
              <a:rPr lang="tr-TR" dirty="0"/>
              <a:t> </a:t>
            </a:r>
            <a:r>
              <a:rPr lang="tr-TR" dirty="0" smtClean="0"/>
              <a:t>değildir)</a:t>
            </a:r>
          </a:p>
          <a:p>
            <a:r>
              <a:rPr lang="tr-TR" dirty="0"/>
              <a:t>Hafif </a:t>
            </a:r>
            <a:r>
              <a:rPr lang="tr-TR" dirty="0" err="1"/>
              <a:t>fotofobi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Hafif </a:t>
            </a:r>
            <a:r>
              <a:rPr lang="tr-TR" dirty="0"/>
              <a:t>bir </a:t>
            </a:r>
            <a:r>
              <a:rPr lang="tr-TR" dirty="0" smtClean="0"/>
              <a:t>kabuklanma (</a:t>
            </a:r>
            <a:r>
              <a:rPr lang="tr-TR" dirty="0"/>
              <a:t>uyandıktan sonra olduğunu </a:t>
            </a:r>
            <a:r>
              <a:rPr lang="tr-TR" dirty="0" smtClean="0"/>
              <a:t>bildirebilirler)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479" y="2379829"/>
            <a:ext cx="3294321" cy="32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Bulgular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smtClean="0"/>
              <a:t>Belirtiler </a:t>
            </a:r>
            <a:r>
              <a:rPr lang="tr-TR" dirty="0"/>
              <a:t>genellikle iki taraflıdır. Ancak bir göz diğerinden daha fazla etkilenebilir. 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Göz </a:t>
            </a:r>
            <a:r>
              <a:rPr lang="tr-TR" dirty="0"/>
              <a:t>ağrısı, alerjik </a:t>
            </a:r>
            <a:r>
              <a:rPr lang="tr-TR" dirty="0" err="1" smtClean="0"/>
              <a:t>konjonktivitin</a:t>
            </a:r>
            <a:r>
              <a:rPr lang="tr-TR" dirty="0" smtClean="0"/>
              <a:t> </a:t>
            </a:r>
            <a:r>
              <a:rPr lang="tr-TR" dirty="0"/>
              <a:t>özelliği </a:t>
            </a:r>
            <a:r>
              <a:rPr lang="tr-TR" dirty="0" smtClean="0"/>
              <a:t>değildir!</a:t>
            </a:r>
            <a:r>
              <a:rPr lang="tr-TR" dirty="0"/>
              <a:t> 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Oküler ağrı; açı </a:t>
            </a:r>
            <a:r>
              <a:rPr lang="tr-TR" sz="2400" dirty="0"/>
              <a:t>kapanması glokomu, </a:t>
            </a:r>
            <a:r>
              <a:rPr lang="tr-TR" sz="2400" dirty="0" err="1"/>
              <a:t>sklerit</a:t>
            </a:r>
            <a:r>
              <a:rPr lang="tr-TR" sz="2400" dirty="0"/>
              <a:t> veya </a:t>
            </a:r>
            <a:r>
              <a:rPr lang="tr-TR" sz="2400" dirty="0" err="1"/>
              <a:t>episklerit</a:t>
            </a:r>
            <a:r>
              <a:rPr lang="tr-TR" sz="2400" dirty="0"/>
              <a:t> gibi daha ciddi rahatsızlıklar için endişeyi artırmalıdır.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376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Alerjenler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endParaRPr lang="tr-TR" sz="2400" dirty="0" smtClean="0"/>
          </a:p>
          <a:p>
            <a:pPr fontAlgn="base"/>
            <a:r>
              <a:rPr lang="tr-TR" dirty="0" err="1" smtClean="0"/>
              <a:t>İnhalan</a:t>
            </a:r>
            <a:r>
              <a:rPr lang="tr-TR" dirty="0" smtClean="0"/>
              <a:t> </a:t>
            </a:r>
            <a:r>
              <a:rPr lang="tr-TR" dirty="0"/>
              <a:t>alerjenler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tr-TR" sz="2400" dirty="0" smtClean="0"/>
              <a:t>Ev tozu akarları</a:t>
            </a:r>
            <a:endParaRPr lang="tr-TR" sz="2400" dirty="0"/>
          </a:p>
          <a:p>
            <a:pPr fontAlgn="base">
              <a:buFont typeface="Wingdings" panose="05000000000000000000" pitchFamily="2" charset="2"/>
              <a:buChar char="Ø"/>
            </a:pPr>
            <a:r>
              <a:rPr lang="tr-TR" sz="2400" dirty="0" smtClean="0"/>
              <a:t>Polenler</a:t>
            </a:r>
            <a:endParaRPr lang="tr-TR" sz="2400" dirty="0"/>
          </a:p>
          <a:p>
            <a:pPr fontAlgn="base">
              <a:buFont typeface="Wingdings" panose="05000000000000000000" pitchFamily="2" charset="2"/>
              <a:buChar char="Ø"/>
            </a:pPr>
            <a:r>
              <a:rPr lang="tr-TR" sz="2400" dirty="0" smtClean="0"/>
              <a:t>Evcil hayvan alerjenleri</a:t>
            </a:r>
            <a:endParaRPr lang="tr-TR" sz="2400" dirty="0"/>
          </a:p>
          <a:p>
            <a:pPr fontAlgn="base">
              <a:buFont typeface="Wingdings" panose="05000000000000000000" pitchFamily="2" charset="2"/>
              <a:buChar char="Ø"/>
            </a:pPr>
            <a:r>
              <a:rPr lang="tr-TR" sz="2400" dirty="0" smtClean="0"/>
              <a:t>Hamam böceği</a:t>
            </a:r>
            <a:endParaRPr lang="tr-TR" sz="2400" dirty="0"/>
          </a:p>
          <a:p>
            <a:pPr fontAlgn="base">
              <a:buFont typeface="Wingdings" panose="05000000000000000000" pitchFamily="2" charset="2"/>
              <a:buChar char="Ø"/>
            </a:pPr>
            <a:r>
              <a:rPr lang="tr-TR" sz="2400" dirty="0" smtClean="0"/>
              <a:t>Mantar sporları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545" y="2812792"/>
            <a:ext cx="1932599" cy="129246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381" y="1518529"/>
            <a:ext cx="2664183" cy="112176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380" y="2867661"/>
            <a:ext cx="2664184" cy="118272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7380" y="4277759"/>
            <a:ext cx="2664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Öykü + FM</a:t>
            </a:r>
          </a:p>
          <a:p>
            <a:r>
              <a:rPr lang="tr-TR" dirty="0" err="1" smtClean="0"/>
              <a:t>Lab</a:t>
            </a:r>
            <a:r>
              <a:rPr lang="tr-TR" dirty="0" smtClean="0"/>
              <a:t> testlerine gerek yoktur</a:t>
            </a:r>
          </a:p>
          <a:p>
            <a:r>
              <a:rPr lang="tr-TR" dirty="0" smtClean="0"/>
              <a:t>Hasta </a:t>
            </a:r>
            <a:r>
              <a:rPr lang="tr-TR" dirty="0"/>
              <a:t>tedaviye beklendiği gibi yanıt vermezse, belirli maddelere karşı alerji değerlendirmesi </a:t>
            </a:r>
            <a:r>
              <a:rPr lang="tr-TR" dirty="0" smtClean="0"/>
              <a:t>yapılmalı</a:t>
            </a:r>
            <a:r>
              <a:rPr lang="tr-TR" dirty="0"/>
              <a:t> </a:t>
            </a:r>
          </a:p>
          <a:p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5556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Alerjik </a:t>
            </a:r>
            <a:r>
              <a:rPr lang="tr-TR" b="1" dirty="0" err="1" smtClean="0"/>
              <a:t>Konjonktivit</a:t>
            </a:r>
            <a:r>
              <a:rPr lang="tr-TR" b="1" dirty="0" smtClean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Mevsimsel </a:t>
            </a:r>
            <a:r>
              <a:rPr lang="tr-TR" dirty="0"/>
              <a:t>alerjik </a:t>
            </a:r>
            <a:r>
              <a:rPr lang="tr-TR" dirty="0" err="1"/>
              <a:t>konjonktivit</a:t>
            </a:r>
            <a:endParaRPr lang="tr-TR" dirty="0"/>
          </a:p>
          <a:p>
            <a:r>
              <a:rPr lang="tr-TR" dirty="0" err="1"/>
              <a:t>P</a:t>
            </a:r>
            <a:r>
              <a:rPr lang="tr-TR" dirty="0" err="1" smtClean="0"/>
              <a:t>erennial</a:t>
            </a:r>
            <a:r>
              <a:rPr lang="tr-TR" dirty="0" smtClean="0"/>
              <a:t> alerjik </a:t>
            </a:r>
            <a:r>
              <a:rPr lang="tr-TR" dirty="0" err="1" smtClean="0"/>
              <a:t>konjonktivit</a:t>
            </a:r>
            <a:endParaRPr lang="tr-TR" dirty="0" smtClean="0"/>
          </a:p>
          <a:p>
            <a:r>
              <a:rPr lang="tr-TR" dirty="0" err="1" smtClean="0"/>
              <a:t>Vernal</a:t>
            </a:r>
            <a:r>
              <a:rPr lang="tr-TR" dirty="0" smtClean="0"/>
              <a:t> </a:t>
            </a:r>
            <a:r>
              <a:rPr lang="tr-TR" dirty="0" err="1"/>
              <a:t>konjonktivit</a:t>
            </a:r>
            <a:endParaRPr lang="tr-TR" dirty="0"/>
          </a:p>
          <a:p>
            <a:r>
              <a:rPr lang="tr-TR" dirty="0" smtClean="0"/>
              <a:t>Dev </a:t>
            </a:r>
            <a:r>
              <a:rPr lang="tr-TR" dirty="0" err="1" smtClean="0"/>
              <a:t>papiller</a:t>
            </a:r>
            <a:r>
              <a:rPr lang="tr-TR" dirty="0"/>
              <a:t> </a:t>
            </a:r>
            <a:r>
              <a:rPr lang="tr-TR" dirty="0" err="1" smtClean="0"/>
              <a:t>konjonktivit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729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Mevsimsel </a:t>
            </a:r>
            <a:r>
              <a:rPr lang="tr-TR" b="1" dirty="0" err="1" smtClean="0"/>
              <a:t>konjonktivit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İlkbahar ve sonbahar </a:t>
            </a:r>
            <a:r>
              <a:rPr lang="tr-TR" sz="2400" dirty="0" smtClean="0"/>
              <a:t>aylarında</a:t>
            </a:r>
          </a:p>
          <a:p>
            <a:r>
              <a:rPr lang="tr-TR" sz="2400" dirty="0"/>
              <a:t>P</a:t>
            </a:r>
            <a:r>
              <a:rPr lang="tr-TR" sz="2400" dirty="0" smtClean="0"/>
              <a:t>olenler, </a:t>
            </a:r>
            <a:r>
              <a:rPr lang="tr-TR" sz="2400" dirty="0"/>
              <a:t>hava yoluyla </a:t>
            </a:r>
            <a:r>
              <a:rPr lang="tr-TR" sz="2400" dirty="0" smtClean="0"/>
              <a:t>gelen alerjenler indükler </a:t>
            </a:r>
          </a:p>
          <a:p>
            <a:r>
              <a:rPr lang="tr-TR" sz="2400" dirty="0"/>
              <a:t>T</a:t>
            </a:r>
            <a:r>
              <a:rPr lang="tr-TR" sz="2400" dirty="0" smtClean="0"/>
              <a:t>ip </a:t>
            </a:r>
            <a:r>
              <a:rPr lang="tr-TR" sz="2400" dirty="0"/>
              <a:t>1 </a:t>
            </a:r>
            <a:r>
              <a:rPr lang="tr-TR" sz="2400" dirty="0" err="1"/>
              <a:t>hipersensitivite</a:t>
            </a:r>
            <a:r>
              <a:rPr lang="tr-TR" sz="2400" dirty="0"/>
              <a:t> reaksiyonudur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En sık rastlanan</a:t>
            </a:r>
            <a:endParaRPr lang="tr-TR" sz="2400" dirty="0"/>
          </a:p>
          <a:p>
            <a:endParaRPr lang="tr-TR" sz="2400" dirty="0" smtClean="0"/>
          </a:p>
          <a:p>
            <a:r>
              <a:rPr lang="tr-TR" sz="2400" dirty="0" smtClean="0"/>
              <a:t>Çimenlerle </a:t>
            </a:r>
            <a:r>
              <a:rPr lang="tr-TR" sz="2400" dirty="0"/>
              <a:t>oynama esnasında aniden ortaya ç</a:t>
            </a:r>
            <a:r>
              <a:rPr lang="tr-TR" sz="2400" dirty="0" smtClean="0"/>
              <a:t>ıkar ve çabucak kaybolur</a:t>
            </a:r>
            <a:r>
              <a:rPr lang="tr-TR" sz="2400" dirty="0"/>
              <a:t>. </a:t>
            </a:r>
            <a:endParaRPr lang="tr-TR" sz="2400" dirty="0" smtClean="0"/>
          </a:p>
          <a:p>
            <a:r>
              <a:rPr lang="tr-TR" sz="2400" dirty="0" smtClean="0"/>
              <a:t>Gözlerde </a:t>
            </a:r>
            <a:r>
              <a:rPr lang="tr-TR" sz="2400" b="1" dirty="0"/>
              <a:t>sulanma, kaşıntı, </a:t>
            </a:r>
            <a:r>
              <a:rPr lang="tr-TR" sz="2400" b="1" dirty="0" err="1"/>
              <a:t>hiperemi</a:t>
            </a:r>
            <a:r>
              <a:rPr lang="tr-TR" sz="2400" b="1" dirty="0"/>
              <a:t>, ü</a:t>
            </a:r>
            <a:r>
              <a:rPr lang="tr-TR" sz="2400" b="1" dirty="0" smtClean="0"/>
              <a:t>st kapaklarda </a:t>
            </a:r>
            <a:r>
              <a:rPr lang="tr-TR" sz="2400" b="1" dirty="0" err="1" smtClean="0"/>
              <a:t>papiller</a:t>
            </a:r>
            <a:r>
              <a:rPr lang="tr-TR" sz="2400" b="1" dirty="0" smtClean="0"/>
              <a:t> </a:t>
            </a:r>
            <a:r>
              <a:rPr lang="tr-TR" sz="2400" b="1" dirty="0"/>
              <a:t>yapılar </a:t>
            </a:r>
            <a:r>
              <a:rPr lang="tr-TR" sz="2400" dirty="0"/>
              <a:t>vardır </a:t>
            </a:r>
          </a:p>
          <a:p>
            <a:r>
              <a:rPr lang="tr-TR" sz="2400" dirty="0" smtClean="0"/>
              <a:t>Görmeyi </a:t>
            </a:r>
            <a:r>
              <a:rPr lang="tr-TR" sz="2400" dirty="0"/>
              <a:t>tehdit etmez.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300" y="1540834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/>
              <a:t>Perennial</a:t>
            </a:r>
            <a:r>
              <a:rPr lang="tr-TR" b="1" dirty="0"/>
              <a:t> </a:t>
            </a:r>
            <a:r>
              <a:rPr lang="tr-TR" b="1" dirty="0" err="1" smtClean="0"/>
              <a:t>konjonktivit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Kliniği </a:t>
            </a:r>
            <a:r>
              <a:rPr lang="tr-TR" sz="2400" dirty="0" smtClean="0"/>
              <a:t>mevsimsel konjonktivite benzer.</a:t>
            </a:r>
          </a:p>
          <a:p>
            <a:r>
              <a:rPr lang="tr-TR" sz="2400" dirty="0" smtClean="0"/>
              <a:t>Yıl boyunca sürer</a:t>
            </a:r>
            <a:r>
              <a:rPr lang="tr-TR" sz="2400" dirty="0"/>
              <a:t>. </a:t>
            </a:r>
            <a:endParaRPr lang="tr-TR" sz="2400" dirty="0" smtClean="0"/>
          </a:p>
          <a:p>
            <a:r>
              <a:rPr lang="tr-TR" sz="2400" dirty="0"/>
              <a:t>Tip 1 </a:t>
            </a:r>
            <a:r>
              <a:rPr lang="tr-TR" sz="2400" dirty="0" err="1"/>
              <a:t>hipersensitivite</a:t>
            </a:r>
            <a:r>
              <a:rPr lang="tr-TR" sz="2400" dirty="0"/>
              <a:t> reaksiyonudur.</a:t>
            </a:r>
            <a:endParaRPr lang="tr-TR" sz="2400" dirty="0" smtClean="0"/>
          </a:p>
          <a:p>
            <a:endParaRPr lang="tr-TR" sz="2400" dirty="0" smtClean="0"/>
          </a:p>
          <a:p>
            <a:r>
              <a:rPr lang="tr-TR" sz="2400" dirty="0" smtClean="0"/>
              <a:t>Tebeşir</a:t>
            </a:r>
            <a:r>
              <a:rPr lang="tr-TR" sz="2400" dirty="0"/>
              <a:t>, toz, akarlar ve ev tozu gibi </a:t>
            </a:r>
            <a:r>
              <a:rPr lang="tr-TR" sz="2400" dirty="0" smtClean="0"/>
              <a:t>alerjenler 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sorumludur</a:t>
            </a:r>
            <a:r>
              <a:rPr lang="tr-TR" sz="2400" dirty="0"/>
              <a:t>.</a:t>
            </a:r>
          </a:p>
          <a:p>
            <a:r>
              <a:rPr lang="tr-TR" sz="2400" dirty="0" err="1" smtClean="0"/>
              <a:t>Korneal</a:t>
            </a:r>
            <a:r>
              <a:rPr lang="tr-TR" sz="2400" dirty="0" smtClean="0"/>
              <a:t> </a:t>
            </a:r>
            <a:r>
              <a:rPr lang="tr-TR" sz="2400" dirty="0"/>
              <a:t>tutulum </a:t>
            </a:r>
            <a:r>
              <a:rPr lang="tr-TR" sz="2400" dirty="0" smtClean="0"/>
              <a:t>olmaz.</a:t>
            </a:r>
            <a:endParaRPr lang="tr-TR" sz="2400" dirty="0"/>
          </a:p>
          <a:p>
            <a:r>
              <a:rPr lang="tr-TR" sz="2400" dirty="0" smtClean="0"/>
              <a:t>Görme </a:t>
            </a:r>
            <a:r>
              <a:rPr lang="tr-TR" sz="2400" dirty="0"/>
              <a:t>etkilenmez.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604" y="2194847"/>
            <a:ext cx="3229196" cy="26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9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Vernal</a:t>
            </a:r>
            <a:r>
              <a:rPr lang="tr-TR" b="1" dirty="0"/>
              <a:t> </a:t>
            </a:r>
            <a:r>
              <a:rPr lang="tr-TR" b="1" dirty="0" err="1"/>
              <a:t>konjonktivit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dirty="0" smtClean="0"/>
              <a:t>Bahar ve yaz mevsimlerinde </a:t>
            </a:r>
          </a:p>
          <a:p>
            <a:r>
              <a:rPr lang="tr-TR" dirty="0" smtClean="0"/>
              <a:t>Daha </a:t>
            </a:r>
            <a:r>
              <a:rPr lang="tr-TR" dirty="0"/>
              <a:t>ç</a:t>
            </a:r>
            <a:r>
              <a:rPr lang="tr-TR" dirty="0" smtClean="0"/>
              <a:t>ok </a:t>
            </a:r>
            <a:r>
              <a:rPr lang="tr-TR" dirty="0"/>
              <a:t>erkek </a:t>
            </a:r>
            <a:r>
              <a:rPr lang="tr-TR" dirty="0" smtClean="0"/>
              <a:t>çocukları etkilenir.</a:t>
            </a:r>
          </a:p>
          <a:p>
            <a:r>
              <a:rPr lang="tr-TR" dirty="0" smtClean="0"/>
              <a:t>5-20 yaş arasında görülür.</a:t>
            </a:r>
          </a:p>
          <a:p>
            <a:r>
              <a:rPr lang="tr-TR" dirty="0"/>
              <a:t>S</a:t>
            </a:r>
            <a:r>
              <a:rPr lang="tr-TR" dirty="0" smtClean="0"/>
              <a:t>ıklıkla </a:t>
            </a:r>
            <a:r>
              <a:rPr lang="tr-TR" dirty="0"/>
              <a:t>sıcak ve kuru iklimli bölgelerde görülür.</a:t>
            </a:r>
            <a:endParaRPr lang="tr-TR" dirty="0" smtClean="0"/>
          </a:p>
          <a:p>
            <a:r>
              <a:rPr lang="tr-TR" dirty="0" smtClean="0"/>
              <a:t>Polenler, güneş ışığı, </a:t>
            </a:r>
            <a:r>
              <a:rPr lang="tr-TR" dirty="0" err="1" smtClean="0"/>
              <a:t>ultraviole</a:t>
            </a:r>
            <a:r>
              <a:rPr lang="tr-TR" dirty="0" smtClean="0"/>
              <a:t> etken</a:t>
            </a:r>
          </a:p>
          <a:p>
            <a:r>
              <a:rPr lang="tr-TR" dirty="0" smtClean="0"/>
              <a:t>Tip1 </a:t>
            </a:r>
            <a:r>
              <a:rPr lang="tr-TR" dirty="0"/>
              <a:t>ve Tip 4 (</a:t>
            </a:r>
            <a:r>
              <a:rPr lang="tr-TR" dirty="0" smtClean="0"/>
              <a:t>hücresel) </a:t>
            </a:r>
            <a:r>
              <a:rPr lang="tr-TR" dirty="0" err="1" smtClean="0"/>
              <a:t>hipersensitivite</a:t>
            </a:r>
            <a:r>
              <a:rPr lang="tr-TR" dirty="0" smtClean="0"/>
              <a:t> </a:t>
            </a:r>
            <a:r>
              <a:rPr lang="tr-TR" dirty="0"/>
              <a:t>reaksiyonları birlikte rol alır. </a:t>
            </a:r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995" y="804622"/>
            <a:ext cx="3558805" cy="250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Vernal</a:t>
            </a:r>
            <a:r>
              <a:rPr lang="tr-TR" b="1" dirty="0"/>
              <a:t> </a:t>
            </a:r>
            <a:r>
              <a:rPr lang="tr-TR" b="1" dirty="0" err="1"/>
              <a:t>konjonktivit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7721009" cy="4351338"/>
          </a:xfrm>
        </p:spPr>
        <p:txBody>
          <a:bodyPr>
            <a:normAutofit/>
          </a:bodyPr>
          <a:lstStyle/>
          <a:p>
            <a:r>
              <a:rPr lang="tr-TR" sz="2400" dirty="0" smtClean="0"/>
              <a:t>Olguların büyük </a:t>
            </a:r>
            <a:r>
              <a:rPr lang="tr-TR" sz="2400" dirty="0"/>
              <a:t>bir kısmında kapak </a:t>
            </a:r>
            <a:r>
              <a:rPr lang="tr-TR" sz="2400" dirty="0" err="1"/>
              <a:t>konjonktivasında</a:t>
            </a:r>
            <a:r>
              <a:rPr lang="tr-TR" sz="2400" dirty="0"/>
              <a:t> </a:t>
            </a:r>
            <a:r>
              <a:rPr lang="tr-TR" sz="2400" b="1" dirty="0"/>
              <a:t>‘kaldırım taşı’ </a:t>
            </a:r>
            <a:r>
              <a:rPr lang="tr-TR" sz="2400" dirty="0"/>
              <a:t>manzarasında </a:t>
            </a:r>
            <a:r>
              <a:rPr lang="tr-TR" sz="2400" b="1" dirty="0"/>
              <a:t>‘dev </a:t>
            </a:r>
            <a:r>
              <a:rPr lang="tr-TR" sz="2400" b="1" dirty="0" err="1"/>
              <a:t>papiller</a:t>
            </a:r>
            <a:r>
              <a:rPr lang="tr-TR" sz="2400" b="1" dirty="0"/>
              <a:t>’ </a:t>
            </a:r>
            <a:r>
              <a:rPr lang="tr-TR" sz="2400" dirty="0"/>
              <a:t>oluşumlar ortaya çıkar (</a:t>
            </a:r>
            <a:r>
              <a:rPr lang="tr-TR" sz="2400" b="1" dirty="0"/>
              <a:t>kapak tipi </a:t>
            </a:r>
            <a:r>
              <a:rPr lang="tr-TR" sz="2400" b="1" dirty="0" err="1"/>
              <a:t>vernal</a:t>
            </a:r>
            <a:r>
              <a:rPr lang="tr-TR" sz="2400" b="1" dirty="0"/>
              <a:t> </a:t>
            </a:r>
            <a:r>
              <a:rPr lang="tr-TR" sz="2400" b="1" dirty="0" err="1"/>
              <a:t>konjonktivit</a:t>
            </a:r>
            <a:r>
              <a:rPr lang="tr-TR" sz="2400" dirty="0" smtClean="0"/>
              <a:t>)</a:t>
            </a:r>
          </a:p>
          <a:p>
            <a:r>
              <a:rPr lang="tr-TR" sz="2400" dirty="0" smtClean="0"/>
              <a:t>Serum </a:t>
            </a:r>
            <a:r>
              <a:rPr lang="tr-TR" sz="2400" dirty="0" err="1"/>
              <a:t>IgE</a:t>
            </a:r>
            <a:r>
              <a:rPr lang="tr-TR" sz="2400" dirty="0"/>
              <a:t> yüksek ve </a:t>
            </a:r>
            <a:r>
              <a:rPr lang="tr-TR" sz="2400" dirty="0" err="1"/>
              <a:t>eozinofili</a:t>
            </a:r>
            <a:r>
              <a:rPr lang="tr-TR" sz="2400" dirty="0"/>
              <a:t> mevcuttur. </a:t>
            </a:r>
          </a:p>
          <a:p>
            <a:r>
              <a:rPr lang="tr-TR" sz="2400" dirty="0" smtClean="0"/>
              <a:t>Kaşıntı</a:t>
            </a:r>
            <a:r>
              <a:rPr lang="tr-TR" sz="2400" dirty="0"/>
              <a:t>, sulanma, </a:t>
            </a:r>
            <a:r>
              <a:rPr lang="tr-TR" sz="2400" dirty="0" err="1"/>
              <a:t>fotofobi</a:t>
            </a:r>
            <a:r>
              <a:rPr lang="tr-TR" sz="2400" dirty="0"/>
              <a:t>, yanma, batma, kızarıklık, yabancı cisim hissi, </a:t>
            </a:r>
            <a:r>
              <a:rPr lang="tr-TR" sz="2400" dirty="0" err="1"/>
              <a:t>seröz-mukoid</a:t>
            </a:r>
            <a:r>
              <a:rPr lang="tr-TR" sz="2400" dirty="0"/>
              <a:t> </a:t>
            </a:r>
            <a:r>
              <a:rPr lang="tr-TR" sz="2400" dirty="0" err="1"/>
              <a:t>sekresyon</a:t>
            </a:r>
            <a:endParaRPr lang="tr-TR" sz="2400" dirty="0"/>
          </a:p>
          <a:p>
            <a:r>
              <a:rPr lang="tr-TR" sz="2400" dirty="0" err="1"/>
              <a:t>Korneal</a:t>
            </a:r>
            <a:r>
              <a:rPr lang="tr-TR" sz="2400" dirty="0"/>
              <a:t> tutulum yoğundur (%50)</a:t>
            </a:r>
          </a:p>
          <a:p>
            <a:r>
              <a:rPr lang="tr-TR" sz="2400" dirty="0" err="1" smtClean="0"/>
              <a:t>Keratokonus</a:t>
            </a:r>
            <a:r>
              <a:rPr lang="tr-TR" sz="2400" dirty="0" smtClean="0"/>
              <a:t> </a:t>
            </a:r>
            <a:r>
              <a:rPr lang="tr-TR" sz="2400" dirty="0"/>
              <a:t>ile birlikteliği mevcuttur.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338" y="2455236"/>
            <a:ext cx="3250462" cy="219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Dev </a:t>
            </a:r>
            <a:r>
              <a:rPr lang="tr-TR" b="1" dirty="0" err="1"/>
              <a:t>papiller</a:t>
            </a:r>
            <a:r>
              <a:rPr lang="tr-TR" b="1" dirty="0"/>
              <a:t> </a:t>
            </a:r>
            <a:r>
              <a:rPr lang="tr-TR" b="1" dirty="0" err="1"/>
              <a:t>konjonktivit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7518991" cy="4351338"/>
          </a:xfrm>
        </p:spPr>
        <p:txBody>
          <a:bodyPr/>
          <a:lstStyle/>
          <a:p>
            <a:endParaRPr lang="tr-TR" dirty="0" smtClean="0"/>
          </a:p>
          <a:p>
            <a:r>
              <a:rPr lang="tr-TR" dirty="0" smtClean="0"/>
              <a:t>Yumuşak </a:t>
            </a:r>
            <a:r>
              <a:rPr lang="tr-TR" dirty="0" err="1"/>
              <a:t>kontakt</a:t>
            </a:r>
            <a:r>
              <a:rPr lang="tr-TR" dirty="0"/>
              <a:t> lens kullanıcılarında, </a:t>
            </a:r>
            <a:r>
              <a:rPr lang="tr-TR" dirty="0" smtClean="0"/>
              <a:t>oküler </a:t>
            </a:r>
            <a:r>
              <a:rPr lang="tr-TR" dirty="0"/>
              <a:t>protez ve </a:t>
            </a:r>
            <a:r>
              <a:rPr lang="tr-TR" dirty="0" err="1" smtClean="0"/>
              <a:t>sütur</a:t>
            </a:r>
            <a:r>
              <a:rPr lang="tr-TR" dirty="0"/>
              <a:t> </a:t>
            </a:r>
            <a:r>
              <a:rPr lang="tr-TR" dirty="0" smtClean="0"/>
              <a:t>açılmasında </a:t>
            </a:r>
            <a:r>
              <a:rPr lang="tr-TR" dirty="0" err="1"/>
              <a:t>irritasyona</a:t>
            </a:r>
            <a:r>
              <a:rPr lang="tr-TR" dirty="0"/>
              <a:t> bağlı olarak ortaya ç</a:t>
            </a:r>
            <a:r>
              <a:rPr lang="tr-TR" dirty="0" smtClean="0"/>
              <a:t>ıkabilir</a:t>
            </a:r>
            <a:r>
              <a:rPr lang="tr-TR" dirty="0"/>
              <a:t>. </a:t>
            </a:r>
            <a:endParaRPr lang="tr-TR" dirty="0" smtClean="0"/>
          </a:p>
          <a:p>
            <a:r>
              <a:rPr lang="tr-TR" dirty="0" smtClean="0"/>
              <a:t>Mukus </a:t>
            </a:r>
            <a:r>
              <a:rPr lang="tr-TR" dirty="0" err="1"/>
              <a:t>sekresyonu</a:t>
            </a:r>
            <a:r>
              <a:rPr lang="tr-TR" dirty="0"/>
              <a:t> ve </a:t>
            </a:r>
            <a:r>
              <a:rPr lang="tr-TR" dirty="0" err="1"/>
              <a:t>hiperemi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/>
              <a:t>Üst kapakta dev </a:t>
            </a:r>
            <a:r>
              <a:rPr lang="tr-TR" dirty="0" err="1"/>
              <a:t>papiller</a:t>
            </a:r>
            <a:r>
              <a:rPr lang="tr-TR" dirty="0"/>
              <a:t> yapılar (kaldırım taşı manzarası)</a:t>
            </a:r>
            <a:endParaRPr lang="tr-TR" dirty="0" smtClean="0"/>
          </a:p>
          <a:p>
            <a:r>
              <a:rPr lang="tr-TR" dirty="0"/>
              <a:t>K</a:t>
            </a:r>
            <a:r>
              <a:rPr lang="sv-SE" dirty="0" smtClean="0"/>
              <a:t>orneada </a:t>
            </a:r>
            <a:r>
              <a:rPr lang="sv-SE" dirty="0"/>
              <a:t>pannus vardır</a:t>
            </a:r>
            <a:r>
              <a:rPr lang="sv-SE" dirty="0" smtClean="0"/>
              <a:t>.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2854195"/>
            <a:ext cx="30480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Tedavi – </a:t>
            </a:r>
            <a:r>
              <a:rPr lang="tr-TR" sz="3200" b="1" dirty="0" smtClean="0">
                <a:solidFill>
                  <a:srgbClr val="FF0000"/>
                </a:solidFill>
              </a:rPr>
              <a:t>Koruyucu önlemler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839788" y="1796902"/>
            <a:ext cx="5231403" cy="4392761"/>
          </a:xfrm>
        </p:spPr>
        <p:txBody>
          <a:bodyPr>
            <a:noAutofit/>
          </a:bodyPr>
          <a:lstStyle/>
          <a:p>
            <a:r>
              <a:rPr lang="tr-TR" sz="2600" dirty="0"/>
              <a:t>Polenlerin yoğun olduğu ve güneş ışınlarının en dik olarak geldiği 10.00 </a:t>
            </a:r>
            <a:r>
              <a:rPr lang="tr-TR" sz="2600" dirty="0" smtClean="0"/>
              <a:t>-17.00 </a:t>
            </a:r>
            <a:r>
              <a:rPr lang="tr-TR" sz="2600" dirty="0"/>
              <a:t>saatleri arasında zorunlu olmadıkça güneşe </a:t>
            </a:r>
            <a:r>
              <a:rPr lang="tr-TR" sz="2600" dirty="0" smtClean="0"/>
              <a:t>çıkmamak</a:t>
            </a:r>
            <a:endParaRPr lang="tr-TR" sz="2600" dirty="0"/>
          </a:p>
          <a:p>
            <a:r>
              <a:rPr lang="tr-TR" sz="2600" dirty="0"/>
              <a:t>Dışarı çıkarken güneş gözlüğü, şapka, şemsiye </a:t>
            </a:r>
            <a:r>
              <a:rPr lang="tr-TR" sz="2600" dirty="0" smtClean="0"/>
              <a:t>kullanmak</a:t>
            </a:r>
            <a:endParaRPr lang="tr-TR" sz="2600" dirty="0"/>
          </a:p>
          <a:p>
            <a:r>
              <a:rPr lang="tr-TR" sz="2600" dirty="0" smtClean="0"/>
              <a:t>Evde </a:t>
            </a:r>
            <a:r>
              <a:rPr lang="tr-TR" sz="2600" dirty="0"/>
              <a:t>polen filtresi olan klima </a:t>
            </a:r>
            <a:r>
              <a:rPr lang="tr-TR" sz="2600" dirty="0" smtClean="0"/>
              <a:t>cihazlarını kullanmak</a:t>
            </a:r>
            <a:endParaRPr lang="tr-TR" sz="2600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199" y="1796902"/>
            <a:ext cx="5385391" cy="4392761"/>
          </a:xfrm>
        </p:spPr>
        <p:txBody>
          <a:bodyPr>
            <a:normAutofit/>
          </a:bodyPr>
          <a:lstStyle/>
          <a:p>
            <a:r>
              <a:rPr lang="tr-TR" sz="2400" dirty="0"/>
              <a:t>Polen mevsiminde ev ve araba camlarının kapalı </a:t>
            </a:r>
            <a:r>
              <a:rPr lang="tr-TR" sz="2400" dirty="0" smtClean="0"/>
              <a:t>tutmak</a:t>
            </a:r>
            <a:endParaRPr lang="tr-TR" sz="2400" dirty="0"/>
          </a:p>
          <a:p>
            <a:r>
              <a:rPr lang="tr-TR" sz="2400" dirty="0" smtClean="0"/>
              <a:t>Kimyasal</a:t>
            </a:r>
            <a:r>
              <a:rPr lang="tr-TR" sz="2400" dirty="0"/>
              <a:t>, boya ve parfümlerden uzak durmak</a:t>
            </a:r>
          </a:p>
          <a:p>
            <a:r>
              <a:rPr lang="tr-TR" sz="2400" dirty="0"/>
              <a:t>Tüylü evcil </a:t>
            </a:r>
            <a:r>
              <a:rPr lang="tr-TR" sz="2400" dirty="0" smtClean="0"/>
              <a:t>hayvanları uzaklaştırmak</a:t>
            </a:r>
          </a:p>
          <a:p>
            <a:r>
              <a:rPr lang="tr-TR" sz="2400" dirty="0" smtClean="0"/>
              <a:t>Sigara </a:t>
            </a:r>
            <a:r>
              <a:rPr lang="tr-TR" sz="2400" dirty="0"/>
              <a:t>dumanından ve havasız ortamlardan kaçınmak</a:t>
            </a:r>
          </a:p>
          <a:p>
            <a:r>
              <a:rPr lang="tr-TR" sz="2400" dirty="0"/>
              <a:t>Evde tozları barındıracak halı, kilim gibi </a:t>
            </a:r>
            <a:r>
              <a:rPr lang="tr-TR" sz="2400" dirty="0" smtClean="0"/>
              <a:t>eşyaları kullanmamak</a:t>
            </a:r>
            <a:endParaRPr lang="tr-TR" sz="24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906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Tedavi – </a:t>
            </a:r>
            <a:r>
              <a:rPr lang="tr-TR" sz="3200" b="1" dirty="0" smtClean="0">
                <a:solidFill>
                  <a:srgbClr val="FF0000"/>
                </a:solidFill>
              </a:rPr>
              <a:t>Göze yönelik korunma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Gözleri kaşımamak</a:t>
            </a:r>
            <a:endParaRPr lang="tr-TR" dirty="0"/>
          </a:p>
          <a:p>
            <a:r>
              <a:rPr lang="tr-TR" dirty="0"/>
              <a:t>Soğuk kompres (kaşıntıyı ve </a:t>
            </a:r>
            <a:r>
              <a:rPr lang="tr-TR" dirty="0" err="1"/>
              <a:t>inflamasyonu</a:t>
            </a:r>
            <a:r>
              <a:rPr lang="tr-TR" dirty="0"/>
              <a:t> azaltarak faydalı olabilir</a:t>
            </a:r>
            <a:r>
              <a:rPr lang="tr-TR" dirty="0" smtClean="0"/>
              <a:t>)</a:t>
            </a:r>
            <a:endParaRPr lang="tr-TR" dirty="0"/>
          </a:p>
          <a:p>
            <a:r>
              <a:rPr lang="tr-TR" dirty="0" smtClean="0"/>
              <a:t>Suni </a:t>
            </a:r>
            <a:r>
              <a:rPr lang="tr-TR" dirty="0"/>
              <a:t>gözyaşı damlasının göze soğuk olarak </a:t>
            </a:r>
            <a:r>
              <a:rPr lang="tr-TR" dirty="0" smtClean="0"/>
              <a:t>damlatılması</a:t>
            </a:r>
            <a:endParaRPr lang="tr-TR" dirty="0"/>
          </a:p>
          <a:p>
            <a:r>
              <a:rPr lang="tr-TR" dirty="0" err="1" smtClean="0"/>
              <a:t>Semptomatik</a:t>
            </a:r>
            <a:r>
              <a:rPr lang="tr-TR" dirty="0" smtClean="0"/>
              <a:t> </a:t>
            </a:r>
            <a:r>
              <a:rPr lang="tr-TR" dirty="0"/>
              <a:t>dönemlerde </a:t>
            </a:r>
            <a:r>
              <a:rPr lang="tr-TR" dirty="0" err="1"/>
              <a:t>kontakt</a:t>
            </a:r>
            <a:r>
              <a:rPr lang="tr-TR" dirty="0"/>
              <a:t> lens kullanımını azaltmalı veya </a:t>
            </a:r>
            <a:r>
              <a:rPr lang="tr-TR" dirty="0" smtClean="0"/>
              <a:t>durdurmalı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3936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Tedavi</a:t>
            </a:r>
            <a:endParaRPr lang="tr-TR" sz="3200" b="1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4957"/>
              </p:ext>
            </p:extLst>
          </p:nvPr>
        </p:nvGraphicFramePr>
        <p:xfrm>
          <a:off x="838200" y="1711841"/>
          <a:ext cx="10515600" cy="468191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52777">
                  <a:extLst>
                    <a:ext uri="{9D8B030D-6E8A-4147-A177-3AD203B41FA5}">
                      <a16:colId xmlns:a16="http://schemas.microsoft.com/office/drawing/2014/main" val="410959206"/>
                    </a:ext>
                  </a:extLst>
                </a:gridCol>
                <a:gridCol w="6462823">
                  <a:extLst>
                    <a:ext uri="{9D8B030D-6E8A-4147-A177-3AD203B41FA5}">
                      <a16:colId xmlns:a16="http://schemas.microsoft.com/office/drawing/2014/main" val="100123542"/>
                    </a:ext>
                  </a:extLst>
                </a:gridCol>
              </a:tblGrid>
              <a:tr h="552893">
                <a:tc>
                  <a:txBody>
                    <a:bodyPr/>
                    <a:lstStyle/>
                    <a:p>
                      <a:r>
                        <a:rPr lang="tr-TR" sz="1800" b="0" dirty="0" err="1" smtClean="0"/>
                        <a:t>Topikal</a:t>
                      </a:r>
                      <a:r>
                        <a:rPr lang="tr-TR" sz="1800" b="0" dirty="0" smtClean="0"/>
                        <a:t> </a:t>
                      </a:r>
                      <a:r>
                        <a:rPr lang="tr-TR" sz="1800" b="0" dirty="0" err="1" smtClean="0"/>
                        <a:t>antihistaminik</a:t>
                      </a:r>
                      <a:r>
                        <a:rPr lang="tr-TR" sz="1800" b="0" dirty="0" smtClean="0"/>
                        <a:t> </a:t>
                      </a:r>
                      <a:endParaRPr lang="tr-T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err="1" smtClean="0"/>
                        <a:t>Emedastin</a:t>
                      </a:r>
                      <a:r>
                        <a:rPr lang="tr-TR" sz="1800" b="0" dirty="0" smtClean="0"/>
                        <a:t> (</a:t>
                      </a:r>
                      <a:r>
                        <a:rPr lang="tr-TR" sz="1800" b="0" dirty="0" err="1" smtClean="0"/>
                        <a:t>Emedine</a:t>
                      </a:r>
                      <a:r>
                        <a:rPr lang="tr-TR" sz="1800" b="0" dirty="0" smtClean="0"/>
                        <a:t>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err="1" smtClean="0"/>
                        <a:t>Levokabastin</a:t>
                      </a:r>
                      <a:r>
                        <a:rPr lang="tr-TR" sz="1800" b="0" dirty="0" smtClean="0"/>
                        <a:t> (</a:t>
                      </a:r>
                      <a:r>
                        <a:rPr lang="tr-TR" sz="1800" b="0" dirty="0" err="1" smtClean="0"/>
                        <a:t>Livostin</a:t>
                      </a:r>
                      <a:r>
                        <a:rPr lang="tr-TR" sz="1800" b="0" dirty="0" smtClean="0"/>
                        <a:t>)</a:t>
                      </a:r>
                    </a:p>
                    <a:p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551201"/>
                  </a:ext>
                </a:extLst>
              </a:tr>
              <a:tr h="695039"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Mast</a:t>
                      </a:r>
                      <a:r>
                        <a:rPr lang="tr-TR" sz="1800" dirty="0" smtClean="0"/>
                        <a:t> hücre stabilizatörleri</a:t>
                      </a:r>
                      <a:endParaRPr lang="tr-T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err="1" smtClean="0"/>
                        <a:t>Kromolin</a:t>
                      </a:r>
                      <a:r>
                        <a:rPr lang="tr-TR" sz="1800" dirty="0" smtClean="0"/>
                        <a:t> (</a:t>
                      </a:r>
                      <a:r>
                        <a:rPr lang="tr-TR" sz="1800" dirty="0" err="1" smtClean="0"/>
                        <a:t>Opticrom</a:t>
                      </a:r>
                      <a:r>
                        <a:rPr lang="tr-TR" sz="18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smtClean="0"/>
                        <a:t>%0.1 </a:t>
                      </a:r>
                      <a:r>
                        <a:rPr lang="tr-TR" sz="1800" b="1" dirty="0" err="1" smtClean="0"/>
                        <a:t>Lodoksamid</a:t>
                      </a:r>
                      <a:r>
                        <a:rPr lang="tr-TR" sz="1800" b="1" dirty="0" smtClean="0"/>
                        <a:t> </a:t>
                      </a:r>
                      <a:r>
                        <a:rPr lang="tr-TR" sz="1800" dirty="0" smtClean="0"/>
                        <a:t>(</a:t>
                      </a:r>
                      <a:r>
                        <a:rPr lang="tr-TR" sz="1800" dirty="0" err="1" smtClean="0"/>
                        <a:t>Alomide</a:t>
                      </a:r>
                      <a:r>
                        <a:rPr lang="tr-TR" sz="1800" dirty="0" smtClean="0"/>
                        <a:t>)</a:t>
                      </a:r>
                    </a:p>
                    <a:p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560492"/>
                  </a:ext>
                </a:extLst>
              </a:tr>
              <a:tr h="1390411"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Kombine </a:t>
                      </a:r>
                      <a:r>
                        <a:rPr lang="tr-TR" sz="1800" dirty="0" err="1" smtClean="0"/>
                        <a:t>tdv</a:t>
                      </a:r>
                      <a:r>
                        <a:rPr lang="tr-TR" sz="1800" dirty="0" smtClean="0"/>
                        <a:t> (AH ve </a:t>
                      </a:r>
                      <a:r>
                        <a:rPr lang="tr-TR" sz="1800" dirty="0" err="1" smtClean="0"/>
                        <a:t>mast</a:t>
                      </a:r>
                      <a:r>
                        <a:rPr lang="tr-TR" sz="1800" dirty="0" smtClean="0"/>
                        <a:t> hücre stabilizatörleri)</a:t>
                      </a:r>
                      <a:endParaRPr lang="tr-T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err="1" smtClean="0"/>
                        <a:t>Azelastin</a:t>
                      </a:r>
                      <a:r>
                        <a:rPr lang="tr-TR" sz="1800" dirty="0" smtClean="0"/>
                        <a:t> (</a:t>
                      </a:r>
                      <a:r>
                        <a:rPr lang="tr-TR" sz="1800" dirty="0" err="1" smtClean="0"/>
                        <a:t>Optivar</a:t>
                      </a:r>
                      <a:r>
                        <a:rPr lang="tr-TR" sz="1800" dirty="0" smtClean="0"/>
                        <a:t>),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err="1" smtClean="0"/>
                        <a:t>Epinastin</a:t>
                      </a:r>
                      <a:r>
                        <a:rPr lang="tr-TR" sz="1800" dirty="0" smtClean="0"/>
                        <a:t> (</a:t>
                      </a:r>
                      <a:r>
                        <a:rPr lang="tr-TR" sz="1800" dirty="0" err="1" smtClean="0"/>
                        <a:t>Elestat</a:t>
                      </a:r>
                      <a:r>
                        <a:rPr lang="tr-TR" sz="1800" dirty="0" smtClean="0"/>
                        <a:t>),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err="1" smtClean="0"/>
                        <a:t>Ketotifen</a:t>
                      </a:r>
                      <a:r>
                        <a:rPr lang="tr-TR" sz="1800" dirty="0" smtClean="0"/>
                        <a:t> (</a:t>
                      </a:r>
                      <a:r>
                        <a:rPr lang="tr-TR" sz="1800" dirty="0" err="1" smtClean="0"/>
                        <a:t>Zaditor</a:t>
                      </a:r>
                      <a:r>
                        <a:rPr lang="tr-TR" sz="1800" dirty="0" smtClean="0"/>
                        <a:t>, </a:t>
                      </a:r>
                      <a:r>
                        <a:rPr lang="tr-TR" sz="1800" dirty="0" err="1" smtClean="0"/>
                        <a:t>Claritin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Eye</a:t>
                      </a:r>
                      <a:r>
                        <a:rPr lang="tr-TR" sz="1800" dirty="0" smtClean="0"/>
                        <a:t>, </a:t>
                      </a:r>
                      <a:r>
                        <a:rPr lang="tr-TR" sz="1800" dirty="0" err="1" smtClean="0"/>
                        <a:t>Zyrtec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Itchy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 err="1" smtClean="0"/>
                        <a:t>Eye</a:t>
                      </a:r>
                      <a:r>
                        <a:rPr lang="tr-TR" sz="1800" dirty="0" smtClean="0"/>
                        <a:t>),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err="1" smtClean="0"/>
                        <a:t>Olopatadin</a:t>
                      </a:r>
                      <a:r>
                        <a:rPr lang="tr-TR" sz="1800" dirty="0" smtClean="0"/>
                        <a:t> (</a:t>
                      </a:r>
                      <a:r>
                        <a:rPr lang="tr-TR" sz="1800" dirty="0" err="1" smtClean="0"/>
                        <a:t>Patanol</a:t>
                      </a:r>
                      <a:r>
                        <a:rPr lang="tr-TR" sz="1800" dirty="0" smtClean="0"/>
                        <a:t>, </a:t>
                      </a:r>
                      <a:r>
                        <a:rPr lang="tr-TR" sz="1800" dirty="0" err="1" smtClean="0"/>
                        <a:t>Pataday</a:t>
                      </a:r>
                      <a:r>
                        <a:rPr lang="tr-TR" sz="1800" dirty="0" smtClean="0"/>
                        <a:t>) </a:t>
                      </a:r>
                    </a:p>
                    <a:p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60563"/>
                  </a:ext>
                </a:extLst>
              </a:tr>
              <a:tr h="695039"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NSAİİ</a:t>
                      </a:r>
                      <a:endParaRPr lang="tr-T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err="1" smtClean="0"/>
                        <a:t>Ketorolak</a:t>
                      </a:r>
                      <a:r>
                        <a:rPr lang="tr-TR" sz="1800" dirty="0" smtClean="0"/>
                        <a:t> (</a:t>
                      </a:r>
                      <a:r>
                        <a:rPr lang="tr-TR" sz="1800" dirty="0" err="1" smtClean="0"/>
                        <a:t>Acular</a:t>
                      </a:r>
                      <a:r>
                        <a:rPr lang="tr-TR" sz="1800" dirty="0" smtClean="0"/>
                        <a:t>)</a:t>
                      </a:r>
                    </a:p>
                    <a:p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09951"/>
                  </a:ext>
                </a:extLst>
              </a:tr>
              <a:tr h="695039"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Steroid</a:t>
                      </a:r>
                      <a:r>
                        <a:rPr lang="tr-TR" sz="1800" dirty="0" smtClean="0"/>
                        <a:t> tedavisi</a:t>
                      </a:r>
                      <a:endParaRPr lang="tr-T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1" dirty="0" err="1" smtClean="0"/>
                        <a:t>Fluorometholon</a:t>
                      </a:r>
                      <a:r>
                        <a:rPr lang="tr-TR" sz="1800" b="1" dirty="0" smtClean="0"/>
                        <a:t> </a:t>
                      </a:r>
                      <a:r>
                        <a:rPr lang="tr-TR" sz="1800" b="1" dirty="0" err="1" smtClean="0"/>
                        <a:t>oftalmik</a:t>
                      </a:r>
                      <a:r>
                        <a:rPr lang="tr-TR" sz="1800" b="1" dirty="0" smtClean="0"/>
                        <a:t> solüsyon </a:t>
                      </a:r>
                      <a:r>
                        <a:rPr lang="tr-TR" sz="1800" dirty="0" smtClean="0"/>
                        <a:t>(%0.1) </a:t>
                      </a:r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645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81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Alerjenler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endParaRPr lang="tr-TR" sz="2400" dirty="0" smtClean="0"/>
          </a:p>
          <a:p>
            <a:pPr fontAlgn="base"/>
            <a:r>
              <a:rPr lang="tr-TR" sz="2400" dirty="0" smtClean="0"/>
              <a:t>Besin alerjenleri (süt, yumurta, kuruyemiş vb.)</a:t>
            </a:r>
          </a:p>
          <a:p>
            <a:pPr fontAlgn="base"/>
            <a:r>
              <a:rPr lang="tr-TR" sz="2400" dirty="0" smtClean="0"/>
              <a:t>Böcek zehirleri (arı </a:t>
            </a:r>
            <a:r>
              <a:rPr lang="tr-TR" sz="2400" dirty="0" err="1" smtClean="0"/>
              <a:t>venomu</a:t>
            </a:r>
            <a:r>
              <a:rPr lang="tr-TR" sz="2400" dirty="0" smtClean="0"/>
              <a:t>)</a:t>
            </a:r>
            <a:endParaRPr lang="tr-TR" sz="2400" dirty="0"/>
          </a:p>
          <a:p>
            <a:pPr fontAlgn="base"/>
            <a:r>
              <a:rPr lang="tr-TR" sz="2400" dirty="0" smtClean="0"/>
              <a:t>İlaçlar (antibiyotik, ağrı kesici vb.)</a:t>
            </a:r>
            <a:endParaRPr lang="tr-TR" sz="2400" dirty="0"/>
          </a:p>
          <a:p>
            <a:r>
              <a:rPr lang="tr-TR" sz="2400" dirty="0" err="1"/>
              <a:t>Kontakt</a:t>
            </a:r>
            <a:r>
              <a:rPr lang="tr-TR" sz="2400" dirty="0"/>
              <a:t> </a:t>
            </a:r>
            <a:r>
              <a:rPr lang="tr-TR" sz="2400" dirty="0" smtClean="0"/>
              <a:t>alerjenler (</a:t>
            </a:r>
            <a:r>
              <a:rPr lang="tr-TR" sz="2400" dirty="0"/>
              <a:t>n</a:t>
            </a:r>
            <a:r>
              <a:rPr lang="tr-TR" sz="2400" dirty="0" smtClean="0"/>
              <a:t>ikel</a:t>
            </a:r>
            <a:r>
              <a:rPr lang="tr-TR" sz="2400" dirty="0"/>
              <a:t>, </a:t>
            </a:r>
            <a:r>
              <a:rPr lang="tr-TR" sz="2400" dirty="0" smtClean="0"/>
              <a:t>kobalt vb.)</a:t>
            </a:r>
          </a:p>
          <a:p>
            <a:r>
              <a:rPr lang="tr-TR" sz="2400" dirty="0" smtClean="0"/>
              <a:t>Lateks</a:t>
            </a:r>
          </a:p>
          <a:p>
            <a:r>
              <a:rPr lang="tr-TR" sz="2400" dirty="0" smtClean="0"/>
              <a:t>Tetikleyiciler (egzersiz, sigara dumanı vb.)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472" y="784655"/>
            <a:ext cx="3755461" cy="157290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916" y="2528478"/>
            <a:ext cx="2191273" cy="123259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739" y="4004162"/>
            <a:ext cx="3345628" cy="116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4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tr-TR" dirty="0" smtClean="0"/>
              <a:t>2015’te yayınlanmış </a:t>
            </a:r>
          </a:p>
          <a:p>
            <a:r>
              <a:rPr lang="tr-TR" dirty="0" smtClean="0"/>
              <a:t>Yaşları 4-85 </a:t>
            </a:r>
            <a:r>
              <a:rPr lang="tr-TR" dirty="0"/>
              <a:t>arasında değişen </a:t>
            </a:r>
            <a:r>
              <a:rPr lang="tr-TR" dirty="0" smtClean="0"/>
              <a:t>4344 katılımcının </a:t>
            </a:r>
            <a:r>
              <a:rPr lang="tr-TR" dirty="0"/>
              <a:t>dahil </a:t>
            </a:r>
            <a:r>
              <a:rPr lang="tr-TR" dirty="0" smtClean="0"/>
              <a:t>edildiği </a:t>
            </a:r>
            <a:r>
              <a:rPr lang="tr-TR" dirty="0"/>
              <a:t>17 farklı </a:t>
            </a:r>
            <a:r>
              <a:rPr lang="tr-TR" dirty="0" smtClean="0"/>
              <a:t>karşılaştırmayı içeren </a:t>
            </a:r>
            <a:r>
              <a:rPr lang="tr-TR" dirty="0"/>
              <a:t>30 çalışma </a:t>
            </a:r>
            <a:r>
              <a:rPr lang="tr-TR" dirty="0" smtClean="0"/>
              <a:t>incelenmiş.</a:t>
            </a:r>
          </a:p>
          <a:p>
            <a:r>
              <a:rPr lang="tr-TR" dirty="0"/>
              <a:t>Tedavi süresi </a:t>
            </a:r>
            <a:r>
              <a:rPr lang="tr-TR" dirty="0" smtClean="0"/>
              <a:t>1-8 hafta </a:t>
            </a:r>
            <a:r>
              <a:rPr lang="tr-TR" dirty="0"/>
              <a:t>arasında </a:t>
            </a:r>
            <a:r>
              <a:rPr lang="tr-TR" dirty="0" smtClean="0"/>
              <a:t>değişmekte (</a:t>
            </a:r>
            <a:r>
              <a:rPr lang="tr-TR" dirty="0"/>
              <a:t>yalnızca kısa vadeli etkileri </a:t>
            </a:r>
            <a:r>
              <a:rPr lang="tr-TR" dirty="0" smtClean="0"/>
              <a:t>değerlendirilmekte)</a:t>
            </a:r>
          </a:p>
          <a:p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smtClean="0"/>
              <a:t>AH </a:t>
            </a:r>
            <a:r>
              <a:rPr lang="tr-TR" dirty="0"/>
              <a:t>ve </a:t>
            </a:r>
            <a:r>
              <a:rPr lang="tr-TR" dirty="0" err="1" smtClean="0"/>
              <a:t>MHS’lerin</a:t>
            </a:r>
            <a:r>
              <a:rPr lang="tr-TR" dirty="0" smtClean="0"/>
              <a:t> </a:t>
            </a:r>
            <a:r>
              <a:rPr lang="tr-TR" dirty="0" err="1" smtClean="0"/>
              <a:t>plaseboya</a:t>
            </a:r>
            <a:r>
              <a:rPr lang="tr-TR" dirty="0" smtClean="0"/>
              <a:t> </a:t>
            </a:r>
            <a:r>
              <a:rPr lang="tr-TR" dirty="0"/>
              <a:t>kıyasla mevsimsel alerjik </a:t>
            </a:r>
            <a:r>
              <a:rPr lang="tr-TR" dirty="0" err="1" smtClean="0"/>
              <a:t>konjonktivit</a:t>
            </a:r>
            <a:r>
              <a:rPr lang="tr-TR" dirty="0" smtClean="0"/>
              <a:t> </a:t>
            </a:r>
            <a:r>
              <a:rPr lang="tr-TR" dirty="0"/>
              <a:t>semptomlarını ve belirtilerini azalttığını destekleyen bazı kanıtlar </a:t>
            </a:r>
            <a:r>
              <a:rPr lang="tr-TR" dirty="0" smtClean="0"/>
              <a:t>vardı.</a:t>
            </a:r>
          </a:p>
          <a:p>
            <a:r>
              <a:rPr lang="tr-TR" dirty="0"/>
              <a:t>Kaşıntı gibi bazı oküler semptomları iyileştirmede </a:t>
            </a:r>
            <a:r>
              <a:rPr lang="tr-TR" b="1" dirty="0" err="1" smtClean="0"/>
              <a:t>olopatadinin</a:t>
            </a:r>
            <a:r>
              <a:rPr lang="tr-TR" dirty="0" smtClean="0"/>
              <a:t> (</a:t>
            </a:r>
            <a:r>
              <a:rPr lang="tr-TR" dirty="0" err="1" smtClean="0"/>
              <a:t>komb</a:t>
            </a:r>
            <a:r>
              <a:rPr lang="tr-TR" dirty="0" smtClean="0"/>
              <a:t>) </a:t>
            </a:r>
            <a:r>
              <a:rPr lang="tr-TR" dirty="0" err="1" smtClean="0"/>
              <a:t>ketotifenden</a:t>
            </a:r>
            <a:r>
              <a:rPr lang="tr-TR" dirty="0" smtClean="0"/>
              <a:t> (</a:t>
            </a:r>
            <a:r>
              <a:rPr lang="tr-TR" dirty="0" err="1" smtClean="0"/>
              <a:t>komb</a:t>
            </a:r>
            <a:r>
              <a:rPr lang="tr-TR" dirty="0" smtClean="0"/>
              <a:t>) </a:t>
            </a:r>
            <a:r>
              <a:rPr lang="tr-TR" dirty="0"/>
              <a:t>daha etkili olabileceğine dair </a:t>
            </a:r>
            <a:r>
              <a:rPr lang="tr-TR" dirty="0" smtClean="0"/>
              <a:t>kanıtlar </a:t>
            </a:r>
            <a:r>
              <a:rPr lang="tr-TR" dirty="0"/>
              <a:t>vardı. Her iki ilaç da güvenlidir</a:t>
            </a:r>
            <a:r>
              <a:rPr lang="tr-TR" dirty="0" smtClean="0"/>
              <a:t>.</a:t>
            </a:r>
          </a:p>
          <a:p>
            <a:r>
              <a:rPr lang="tr-TR" b="1" dirty="0" err="1" smtClean="0"/>
              <a:t>Levokabastin</a:t>
            </a:r>
            <a:r>
              <a:rPr lang="tr-TR" dirty="0" smtClean="0"/>
              <a:t>(AH) </a:t>
            </a:r>
            <a:r>
              <a:rPr lang="tr-TR" dirty="0" err="1" smtClean="0"/>
              <a:t>nedokromil</a:t>
            </a:r>
            <a:r>
              <a:rPr lang="tr-TR" dirty="0" smtClean="0"/>
              <a:t> sodyumdan(MHS) daha etkili</a:t>
            </a:r>
          </a:p>
          <a:p>
            <a:r>
              <a:rPr lang="tr-TR" dirty="0" err="1" smtClean="0"/>
              <a:t>Azelastin</a:t>
            </a:r>
            <a:r>
              <a:rPr lang="tr-TR" dirty="0" smtClean="0"/>
              <a:t> (</a:t>
            </a:r>
            <a:r>
              <a:rPr lang="tr-TR" dirty="0" err="1" smtClean="0"/>
              <a:t>komb</a:t>
            </a:r>
            <a:r>
              <a:rPr lang="tr-TR" dirty="0" smtClean="0"/>
              <a:t>) </a:t>
            </a:r>
            <a:r>
              <a:rPr lang="tr-TR" dirty="0"/>
              <a:t>ve </a:t>
            </a:r>
            <a:r>
              <a:rPr lang="tr-TR" dirty="0" err="1" smtClean="0"/>
              <a:t>levokabastin</a:t>
            </a:r>
            <a:r>
              <a:rPr lang="tr-TR" dirty="0" smtClean="0"/>
              <a:t> (AH) arasında fark yoktu.</a:t>
            </a:r>
          </a:p>
          <a:p>
            <a:r>
              <a:rPr lang="tr-TR" dirty="0" err="1"/>
              <a:t>Nedokromil</a:t>
            </a:r>
            <a:r>
              <a:rPr lang="tr-TR" dirty="0"/>
              <a:t> </a:t>
            </a:r>
            <a:r>
              <a:rPr lang="tr-TR" dirty="0" smtClean="0"/>
              <a:t>sodyum (MHS) ve </a:t>
            </a:r>
            <a:r>
              <a:rPr lang="tr-TR" dirty="0" err="1" smtClean="0"/>
              <a:t>azelastin</a:t>
            </a:r>
            <a:r>
              <a:rPr lang="tr-TR" dirty="0" smtClean="0"/>
              <a:t> (</a:t>
            </a:r>
            <a:r>
              <a:rPr lang="tr-TR" dirty="0" err="1" smtClean="0"/>
              <a:t>komb</a:t>
            </a:r>
            <a:r>
              <a:rPr lang="tr-TR" dirty="0" smtClean="0"/>
              <a:t>) </a:t>
            </a:r>
            <a:r>
              <a:rPr lang="tr-TR" dirty="0"/>
              <a:t>arasında fark yoktu</a:t>
            </a:r>
            <a:r>
              <a:rPr lang="tr-TR" dirty="0" smtClean="0"/>
              <a:t>.</a:t>
            </a:r>
          </a:p>
          <a:p>
            <a:r>
              <a:rPr lang="tr-TR" b="1" dirty="0" err="1" smtClean="0"/>
              <a:t>Olopatadinin</a:t>
            </a:r>
            <a:r>
              <a:rPr lang="tr-TR" b="1" dirty="0" smtClean="0"/>
              <a:t> </a:t>
            </a:r>
            <a:r>
              <a:rPr lang="tr-TR" dirty="0" smtClean="0"/>
              <a:t>(</a:t>
            </a:r>
            <a:r>
              <a:rPr lang="tr-TR" dirty="0" err="1" smtClean="0"/>
              <a:t>komb</a:t>
            </a:r>
            <a:r>
              <a:rPr lang="tr-TR" dirty="0" smtClean="0"/>
              <a:t>), </a:t>
            </a:r>
            <a:r>
              <a:rPr lang="tr-TR" dirty="0"/>
              <a:t>alerjik </a:t>
            </a:r>
            <a:r>
              <a:rPr lang="tr-TR" dirty="0" err="1" smtClean="0"/>
              <a:t>konjonktivitin</a:t>
            </a:r>
            <a:r>
              <a:rPr lang="tr-TR" dirty="0" smtClean="0"/>
              <a:t> </a:t>
            </a:r>
            <a:r>
              <a:rPr lang="tr-TR" dirty="0"/>
              <a:t>bazı oküler semptomlarını iyileştirmede </a:t>
            </a:r>
            <a:r>
              <a:rPr lang="tr-TR" dirty="0" err="1"/>
              <a:t>nedokromil</a:t>
            </a:r>
            <a:r>
              <a:rPr lang="tr-TR" dirty="0"/>
              <a:t> </a:t>
            </a:r>
            <a:r>
              <a:rPr lang="tr-TR" dirty="0" smtClean="0"/>
              <a:t>sodyumdan (MHS) daha </a:t>
            </a:r>
            <a:r>
              <a:rPr lang="tr-TR" dirty="0"/>
              <a:t>etkili bir ajan olduğunu destekleyen bazı kanıtlar olduğunu ileri sürdü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Levokabastine</a:t>
            </a:r>
            <a:r>
              <a:rPr lang="tr-TR" dirty="0" smtClean="0"/>
              <a:t> (AH) </a:t>
            </a:r>
            <a:r>
              <a:rPr lang="tr-TR" dirty="0"/>
              <a:t>karşı </a:t>
            </a:r>
            <a:r>
              <a:rPr lang="tr-TR" b="1" dirty="0" err="1" smtClean="0"/>
              <a:t>ketotifenin</a:t>
            </a:r>
            <a:r>
              <a:rPr lang="tr-TR" dirty="0" smtClean="0"/>
              <a:t> </a:t>
            </a:r>
            <a:r>
              <a:rPr lang="tr-TR" dirty="0"/>
              <a:t>(</a:t>
            </a:r>
            <a:r>
              <a:rPr lang="tr-TR" dirty="0" err="1"/>
              <a:t>komb</a:t>
            </a:r>
            <a:r>
              <a:rPr lang="tr-TR" dirty="0"/>
              <a:t>)</a:t>
            </a:r>
            <a:r>
              <a:rPr lang="tr-TR" dirty="0" smtClean="0"/>
              <a:t> </a:t>
            </a:r>
            <a:r>
              <a:rPr lang="tr-TR" dirty="0"/>
              <a:t>alerjik </a:t>
            </a:r>
            <a:r>
              <a:rPr lang="tr-TR" dirty="0" err="1" smtClean="0"/>
              <a:t>konjonktivitin</a:t>
            </a:r>
            <a:r>
              <a:rPr lang="tr-TR" dirty="0" smtClean="0"/>
              <a:t> </a:t>
            </a:r>
            <a:r>
              <a:rPr lang="tr-TR" dirty="0"/>
              <a:t>bazı oküler semptomlarını hafifletmede üstün olabileceğine dair bazı kanıtlar gösterdi.</a:t>
            </a:r>
            <a:endParaRPr lang="tr-TR" b="1" dirty="0"/>
          </a:p>
          <a:p>
            <a:endParaRPr lang="tr-TR" dirty="0"/>
          </a:p>
          <a:p>
            <a:endParaRPr lang="tr-TR" b="1" dirty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  <a:p>
            <a:endParaRPr lang="tr-TR" dirty="0" smtClean="0"/>
          </a:p>
          <a:p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594" y="258817"/>
            <a:ext cx="6381206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Tedavi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err="1" smtClean="0"/>
              <a:t>Steroid</a:t>
            </a:r>
            <a:r>
              <a:rPr lang="tr-TR" sz="2400" dirty="0" smtClean="0"/>
              <a:t> </a:t>
            </a:r>
            <a:r>
              <a:rPr lang="tr-TR" sz="2400" dirty="0"/>
              <a:t>tedavisi; ağır vakalarda ve </a:t>
            </a:r>
            <a:r>
              <a:rPr lang="tr-TR" sz="2400" dirty="0" err="1"/>
              <a:t>vernal</a:t>
            </a:r>
            <a:r>
              <a:rPr lang="tr-TR" sz="2400" dirty="0"/>
              <a:t> </a:t>
            </a:r>
            <a:r>
              <a:rPr lang="tr-TR" sz="2400" dirty="0" err="1"/>
              <a:t>konjonktivitte</a:t>
            </a: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kullanımı aralıklı olmalı (katarakt, </a:t>
            </a:r>
            <a:r>
              <a:rPr lang="tr-TR" sz="2400" dirty="0" err="1"/>
              <a:t>sec</a:t>
            </a:r>
            <a:r>
              <a:rPr lang="tr-TR" sz="2400" dirty="0"/>
              <a:t>. bakteriyel </a:t>
            </a:r>
            <a:r>
              <a:rPr lang="tr-TR" sz="2400" dirty="0" err="1"/>
              <a:t>enf</a:t>
            </a:r>
            <a:r>
              <a:rPr lang="tr-TR" sz="2400" dirty="0"/>
              <a:t>, HSV </a:t>
            </a:r>
            <a:r>
              <a:rPr lang="tr-TR" sz="2400" dirty="0" err="1"/>
              <a:t>keratiti</a:t>
            </a:r>
            <a:r>
              <a:rPr lang="tr-TR" sz="2400" dirty="0"/>
              <a:t>, GİB artışı)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daima göz hekimi kontrolünde kullanılmalı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r>
              <a:rPr lang="tr-TR" sz="2400" dirty="0"/>
              <a:t>En az 3 hafta AH/</a:t>
            </a:r>
            <a:r>
              <a:rPr lang="tr-TR" sz="2400" dirty="0" err="1"/>
              <a:t>mast</a:t>
            </a:r>
            <a:r>
              <a:rPr lang="tr-TR" sz="2400" dirty="0"/>
              <a:t> hücre stabilizatörü tedavisine rağmen devam eden şiddetli oküler semptomları olan </a:t>
            </a:r>
            <a:r>
              <a:rPr lang="tr-TR" sz="2400" dirty="0" smtClean="0"/>
              <a:t>hastalar </a:t>
            </a:r>
            <a:r>
              <a:rPr lang="tr-TR" sz="2400" dirty="0"/>
              <a:t>tanının doğrulanması, eşlik eden kuru göz için değerlendirme ve daha ileri tedavi için bir göz doktoruna sevk edilmelidir.</a:t>
            </a:r>
          </a:p>
          <a:p>
            <a:endParaRPr lang="tr-TR" sz="2400" dirty="0"/>
          </a:p>
          <a:p>
            <a:r>
              <a:rPr lang="tr-TR" sz="2400" dirty="0"/>
              <a:t>Tüm </a:t>
            </a:r>
            <a:r>
              <a:rPr lang="tr-TR" sz="2400" dirty="0" err="1"/>
              <a:t>topikal</a:t>
            </a:r>
            <a:r>
              <a:rPr lang="tr-TR" sz="2400" dirty="0"/>
              <a:t> ajanlarda </a:t>
            </a:r>
            <a:r>
              <a:rPr lang="tr-TR" sz="2400" dirty="0" err="1"/>
              <a:t>max</a:t>
            </a:r>
            <a:r>
              <a:rPr lang="tr-TR" sz="2400" dirty="0"/>
              <a:t> sonuç için günlük düzenli kullanım </a:t>
            </a:r>
            <a:r>
              <a:rPr lang="tr-TR" sz="2400" dirty="0" smtClean="0"/>
              <a:t>gereklidir.</a:t>
            </a: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7000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Anafilaksi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7497726" cy="4351338"/>
          </a:xfrm>
        </p:spPr>
        <p:txBody>
          <a:bodyPr>
            <a:normAutofit/>
          </a:bodyPr>
          <a:lstStyle/>
          <a:p>
            <a:r>
              <a:rPr lang="tr-TR" dirty="0" err="1" smtClean="0"/>
              <a:t>Mast</a:t>
            </a:r>
            <a:r>
              <a:rPr lang="tr-TR" dirty="0" smtClean="0"/>
              <a:t> hücreleri ve bazofillerin </a:t>
            </a:r>
            <a:r>
              <a:rPr lang="tr-TR" dirty="0" err="1" smtClean="0"/>
              <a:t>IgE</a:t>
            </a:r>
            <a:r>
              <a:rPr lang="tr-TR" dirty="0" smtClean="0"/>
              <a:t> aracılı </a:t>
            </a:r>
            <a:r>
              <a:rPr lang="tr-TR" dirty="0" err="1" smtClean="0"/>
              <a:t>degranülasyonu</a:t>
            </a:r>
            <a:r>
              <a:rPr lang="tr-TR" dirty="0" smtClean="0"/>
              <a:t> yoluyla oluşan akut, sistemik, acil bir </a:t>
            </a:r>
            <a:r>
              <a:rPr lang="tr-TR" dirty="0" err="1" smtClean="0"/>
              <a:t>hipersensitivite</a:t>
            </a:r>
            <a:r>
              <a:rPr lang="tr-TR" dirty="0" smtClean="0"/>
              <a:t> reaksiyonu olarak tanımlanmaktadır.</a:t>
            </a:r>
          </a:p>
          <a:p>
            <a:endParaRPr lang="tr-TR" dirty="0" smtClean="0"/>
          </a:p>
          <a:p>
            <a:r>
              <a:rPr lang="tr-TR" dirty="0" smtClean="0"/>
              <a:t>Hızlı </a:t>
            </a:r>
            <a:r>
              <a:rPr lang="tr-TR" dirty="0"/>
              <a:t>başlayan ve ölüme neden olabilen ciddi bir alerjik veya aşırı duyarlılık </a:t>
            </a:r>
            <a:r>
              <a:rPr lang="tr-TR" dirty="0" smtClean="0"/>
              <a:t>reaksiyonudur.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1825625"/>
            <a:ext cx="2911549" cy="30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7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Anafilaksi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817781" cy="4351338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smtClean="0"/>
              <a:t>Son </a:t>
            </a:r>
            <a:r>
              <a:rPr lang="tr-TR" dirty="0"/>
              <a:t>yıllarda sıklığı diğer </a:t>
            </a:r>
            <a:r>
              <a:rPr lang="tr-TR" dirty="0" smtClean="0"/>
              <a:t>alerjik </a:t>
            </a:r>
            <a:r>
              <a:rPr lang="tr-TR" dirty="0"/>
              <a:t>hastalıklarla paralel olarak giderek </a:t>
            </a:r>
            <a:r>
              <a:rPr lang="tr-TR" dirty="0" smtClean="0"/>
              <a:t>artmakta</a:t>
            </a:r>
          </a:p>
          <a:p>
            <a:r>
              <a:rPr lang="tr-TR" dirty="0"/>
              <a:t>Potansiyel </a:t>
            </a:r>
            <a:r>
              <a:rPr lang="tr-TR" dirty="0" smtClean="0"/>
              <a:t>ölüm </a:t>
            </a:r>
            <a:r>
              <a:rPr lang="tr-TR" dirty="0"/>
              <a:t>riskine rağmen doğru ve hızlı tedavi yaklaşımları </a:t>
            </a:r>
            <a:r>
              <a:rPr lang="tr-TR" dirty="0" smtClean="0"/>
              <a:t>ile </a:t>
            </a:r>
            <a:r>
              <a:rPr lang="sv-SE" dirty="0" smtClean="0"/>
              <a:t>bu </a:t>
            </a:r>
            <a:r>
              <a:rPr lang="sv-SE" dirty="0"/>
              <a:t>risk en aza indirilebilir</a:t>
            </a:r>
            <a:r>
              <a:rPr lang="sv-SE" dirty="0" smtClean="0"/>
              <a:t>.</a:t>
            </a:r>
            <a:endParaRPr lang="tr-TR" dirty="0" smtClean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231" y="853816"/>
            <a:ext cx="4290569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0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Anafilaksi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Dünyada </a:t>
            </a:r>
            <a:r>
              <a:rPr lang="tr-TR" dirty="0"/>
              <a:t>yıllık </a:t>
            </a:r>
            <a:r>
              <a:rPr lang="tr-TR" dirty="0" err="1"/>
              <a:t>insidansı</a:t>
            </a:r>
            <a:r>
              <a:rPr lang="tr-TR" dirty="0"/>
              <a:t> </a:t>
            </a:r>
            <a:r>
              <a:rPr lang="es-ES" dirty="0" smtClean="0"/>
              <a:t>100</a:t>
            </a:r>
            <a:r>
              <a:rPr lang="tr-TR" dirty="0" smtClean="0"/>
              <a:t>.</a:t>
            </a:r>
            <a:r>
              <a:rPr lang="es-ES" dirty="0" smtClean="0"/>
              <a:t>000’de </a:t>
            </a:r>
            <a:r>
              <a:rPr lang="es-ES" dirty="0"/>
              <a:t>50-112 arasında ve </a:t>
            </a:r>
            <a:r>
              <a:rPr lang="es-ES" dirty="0" smtClean="0"/>
              <a:t>prevalansı </a:t>
            </a:r>
            <a:r>
              <a:rPr lang="es-ES" dirty="0"/>
              <a:t>%0.3-5.1</a:t>
            </a:r>
            <a:r>
              <a:rPr lang="tr-TR" dirty="0"/>
              <a:t> arasında değişmekte</a:t>
            </a:r>
          </a:p>
          <a:p>
            <a:r>
              <a:rPr lang="tr-TR" dirty="0"/>
              <a:t>Türkiye’de yapılan çok merkezli bir araştırmada ölüm sıklığı çocuklarda %0.4 saptanmış.</a:t>
            </a:r>
          </a:p>
          <a:p>
            <a:r>
              <a:rPr lang="tr-TR" dirty="0" smtClean="0"/>
              <a:t>Özellikle </a:t>
            </a:r>
            <a:r>
              <a:rPr lang="tr-TR" dirty="0" err="1"/>
              <a:t>atopik</a:t>
            </a:r>
            <a:r>
              <a:rPr lang="tr-TR" dirty="0"/>
              <a:t> veya </a:t>
            </a:r>
            <a:r>
              <a:rPr lang="tr-TR" dirty="0" err="1"/>
              <a:t>venom</a:t>
            </a:r>
            <a:r>
              <a:rPr lang="tr-TR" dirty="0"/>
              <a:t> </a:t>
            </a:r>
            <a:r>
              <a:rPr lang="tr-TR" dirty="0" smtClean="0"/>
              <a:t>alerjili bireyler başta </a:t>
            </a:r>
            <a:r>
              <a:rPr lang="tr-TR" dirty="0"/>
              <a:t>olmak ü</a:t>
            </a:r>
            <a:r>
              <a:rPr lang="tr-TR" dirty="0" smtClean="0"/>
              <a:t>zere </a:t>
            </a:r>
            <a:r>
              <a:rPr lang="tr-TR" dirty="0"/>
              <a:t>hastaların %</a:t>
            </a:r>
            <a:r>
              <a:rPr lang="tr-TR" dirty="0" smtClean="0"/>
              <a:t>26.5-54.0’ünde anafilaksi tekrarlamaktadır.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82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Uyaranlar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839788" y="1839433"/>
            <a:ext cx="5157787" cy="4350230"/>
          </a:xfrm>
        </p:spPr>
        <p:txBody>
          <a:bodyPr>
            <a:normAutofit/>
          </a:bodyPr>
          <a:lstStyle/>
          <a:p>
            <a:r>
              <a:rPr lang="tr-TR" b="1" dirty="0"/>
              <a:t>Besinler: </a:t>
            </a:r>
            <a:r>
              <a:rPr lang="tr-TR" dirty="0"/>
              <a:t>Yerfıstığı</a:t>
            </a:r>
            <a:r>
              <a:rPr lang="tr-TR" dirty="0" smtClean="0"/>
              <a:t>, fındık, ceviz       yumurta, </a:t>
            </a:r>
            <a:r>
              <a:rPr lang="tr-TR" dirty="0"/>
              <a:t>süt</a:t>
            </a:r>
            <a:r>
              <a:rPr lang="tr-TR" dirty="0" smtClean="0"/>
              <a:t>,                          deniz </a:t>
            </a:r>
            <a:r>
              <a:rPr lang="tr-TR" dirty="0"/>
              <a:t>ürünleri, </a:t>
            </a:r>
            <a:r>
              <a:rPr lang="tr-TR" dirty="0" smtClean="0"/>
              <a:t>                meyveler</a:t>
            </a:r>
            <a:r>
              <a:rPr lang="tr-TR" dirty="0"/>
              <a:t>, </a:t>
            </a:r>
            <a:r>
              <a:rPr lang="tr-TR" dirty="0" smtClean="0"/>
              <a:t>baharatlar</a:t>
            </a:r>
          </a:p>
          <a:p>
            <a:r>
              <a:rPr lang="tr-TR" b="1" dirty="0" smtClean="0"/>
              <a:t>İlaçlar</a:t>
            </a:r>
            <a:r>
              <a:rPr lang="tr-TR" b="1" dirty="0"/>
              <a:t>: </a:t>
            </a:r>
            <a:r>
              <a:rPr lang="tr-TR" dirty="0" smtClean="0"/>
              <a:t>penisilin</a:t>
            </a:r>
            <a:r>
              <a:rPr lang="tr-TR" dirty="0"/>
              <a:t>, </a:t>
            </a:r>
            <a:r>
              <a:rPr lang="tr-TR" dirty="0" smtClean="0"/>
              <a:t>     </a:t>
            </a:r>
            <a:r>
              <a:rPr lang="tr-TR" dirty="0" err="1" smtClean="0"/>
              <a:t>sülfonamidler</a:t>
            </a:r>
            <a:r>
              <a:rPr lang="tr-TR" dirty="0"/>
              <a:t>, </a:t>
            </a:r>
            <a:r>
              <a:rPr lang="tr-TR" dirty="0" smtClean="0"/>
              <a:t>                       NSAID</a:t>
            </a:r>
            <a:r>
              <a:rPr lang="tr-TR" dirty="0"/>
              <a:t>, </a:t>
            </a:r>
            <a:r>
              <a:rPr lang="tr-TR" dirty="0" smtClean="0"/>
              <a:t>                                      IVIG, kemoterapi ilaçları</a:t>
            </a:r>
          </a:p>
          <a:p>
            <a:r>
              <a:rPr lang="tr-TR" b="1" dirty="0" err="1" smtClean="0"/>
              <a:t>Radyokontrast</a:t>
            </a:r>
            <a:r>
              <a:rPr lang="tr-TR" b="1" dirty="0" smtClean="0"/>
              <a:t> maddeler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305108" y="1839433"/>
            <a:ext cx="5050280" cy="4350230"/>
          </a:xfrm>
        </p:spPr>
        <p:txBody>
          <a:bodyPr>
            <a:normAutofit/>
          </a:bodyPr>
          <a:lstStyle/>
          <a:p>
            <a:r>
              <a:rPr lang="tr-TR" b="1" dirty="0"/>
              <a:t>Böcek ısırmaları:  </a:t>
            </a:r>
            <a:r>
              <a:rPr lang="tr-TR" b="1" dirty="0" smtClean="0"/>
              <a:t>                     </a:t>
            </a:r>
            <a:r>
              <a:rPr lang="tr-TR" dirty="0" smtClean="0"/>
              <a:t>arı</a:t>
            </a:r>
            <a:r>
              <a:rPr lang="tr-TR" dirty="0"/>
              <a:t>, akrep, örümcek</a:t>
            </a:r>
          </a:p>
          <a:p>
            <a:r>
              <a:rPr lang="tr-TR" b="1" dirty="0" smtClean="0"/>
              <a:t>Alerjen </a:t>
            </a:r>
            <a:r>
              <a:rPr lang="tr-TR" b="1" dirty="0" err="1"/>
              <a:t>immünoterapi</a:t>
            </a:r>
            <a:r>
              <a:rPr lang="tr-TR" dirty="0"/>
              <a:t> </a:t>
            </a:r>
          </a:p>
          <a:p>
            <a:r>
              <a:rPr lang="tr-TR" b="1" dirty="0" smtClean="0"/>
              <a:t>Lateks </a:t>
            </a:r>
            <a:r>
              <a:rPr lang="tr-TR" dirty="0"/>
              <a:t>(doğal kauçuk)</a:t>
            </a:r>
          </a:p>
          <a:p>
            <a:r>
              <a:rPr lang="tr-TR" b="1" dirty="0"/>
              <a:t>Aşılar </a:t>
            </a:r>
          </a:p>
          <a:p>
            <a:r>
              <a:rPr lang="tr-TR" b="1" dirty="0" smtClean="0"/>
              <a:t>Egzersiz</a:t>
            </a:r>
            <a:endParaRPr lang="tr-TR" b="1" dirty="0"/>
          </a:p>
          <a:p>
            <a:r>
              <a:rPr lang="tr-TR" b="1" dirty="0"/>
              <a:t>Soğuk </a:t>
            </a:r>
          </a:p>
          <a:p>
            <a:r>
              <a:rPr lang="tr-TR" b="1" dirty="0" err="1"/>
              <a:t>İdiopatik</a:t>
            </a:r>
            <a:endParaRPr lang="tr-TR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87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Kofaktörler</a:t>
            </a:r>
            <a:endParaRPr lang="tr-TR" b="1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endParaRPr lang="tr-TR" dirty="0"/>
          </a:p>
          <a:p>
            <a:r>
              <a:rPr lang="tr-TR" sz="11200" dirty="0" err="1" smtClean="0"/>
              <a:t>Endojen</a:t>
            </a:r>
            <a:endParaRPr lang="tr-TR" sz="11200" dirty="0"/>
          </a:p>
          <a:p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Yaş</a:t>
            </a:r>
          </a:p>
          <a:p>
            <a:r>
              <a:rPr lang="tr-TR" dirty="0" smtClean="0"/>
              <a:t>Astım, KVH</a:t>
            </a:r>
          </a:p>
          <a:p>
            <a:r>
              <a:rPr lang="tr-TR" dirty="0" err="1" smtClean="0"/>
              <a:t>Mastositoz</a:t>
            </a:r>
            <a:endParaRPr lang="tr-TR" dirty="0"/>
          </a:p>
          <a:p>
            <a:r>
              <a:rPr lang="tr-TR" dirty="0" smtClean="0"/>
              <a:t>Yüksek </a:t>
            </a:r>
            <a:r>
              <a:rPr lang="tr-TR" dirty="0" err="1"/>
              <a:t>triptaz</a:t>
            </a:r>
            <a:endParaRPr lang="tr-TR" dirty="0"/>
          </a:p>
          <a:p>
            <a:r>
              <a:rPr lang="tr-TR" dirty="0" smtClean="0"/>
              <a:t>Akut enfeksiyon</a:t>
            </a:r>
            <a:endParaRPr lang="tr-TR" dirty="0"/>
          </a:p>
          <a:p>
            <a:r>
              <a:rPr lang="tr-TR" dirty="0" err="1" smtClean="0"/>
              <a:t>Premenstrüel</a:t>
            </a:r>
            <a:r>
              <a:rPr lang="tr-TR" dirty="0" smtClean="0"/>
              <a:t> dönem</a:t>
            </a:r>
            <a:endParaRPr lang="tr-TR" dirty="0"/>
          </a:p>
        </p:txBody>
      </p:sp>
      <p:sp>
        <p:nvSpPr>
          <p:cNvPr id="6" name="Metin Yer Tutucusu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sz="8600" dirty="0" smtClean="0"/>
          </a:p>
          <a:p>
            <a:r>
              <a:rPr lang="tr-TR" sz="11200" dirty="0" err="1" smtClean="0"/>
              <a:t>Ekzojen</a:t>
            </a:r>
            <a:endParaRPr lang="tr-TR" sz="11200" dirty="0"/>
          </a:p>
          <a:p>
            <a:endParaRPr lang="tr-TR" dirty="0"/>
          </a:p>
        </p:txBody>
      </p:sp>
      <p:sp>
        <p:nvSpPr>
          <p:cNvPr id="7" name="İçerik Yer Tutucusu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dirty="0" smtClean="0"/>
              <a:t>İlaçlar</a:t>
            </a:r>
            <a:endParaRPr lang="tr-TR" dirty="0"/>
          </a:p>
          <a:p>
            <a:r>
              <a:rPr lang="tr-TR" dirty="0" smtClean="0"/>
              <a:t>Fiziksel </a:t>
            </a:r>
            <a:r>
              <a:rPr lang="tr-TR" dirty="0"/>
              <a:t>aktivite</a:t>
            </a:r>
          </a:p>
          <a:p>
            <a:r>
              <a:rPr lang="tr-TR" dirty="0" smtClean="0"/>
              <a:t>Duygusal </a:t>
            </a:r>
            <a:r>
              <a:rPr lang="tr-TR" dirty="0"/>
              <a:t>stres</a:t>
            </a:r>
          </a:p>
          <a:p>
            <a:r>
              <a:rPr lang="tr-TR" dirty="0" smtClean="0"/>
              <a:t>Bilinen alerjen</a:t>
            </a:r>
            <a:endParaRPr lang="tr-TR" dirty="0"/>
          </a:p>
          <a:p>
            <a:r>
              <a:rPr lang="tr-TR" dirty="0" smtClean="0"/>
              <a:t>Uyku </a:t>
            </a:r>
            <a:r>
              <a:rPr lang="tr-TR" dirty="0"/>
              <a:t>bozukluğu</a:t>
            </a:r>
          </a:p>
          <a:p>
            <a:r>
              <a:rPr lang="tr-TR" dirty="0" smtClean="0"/>
              <a:t>Rutinin </a:t>
            </a:r>
            <a:r>
              <a:rPr lang="tr-TR" dirty="0"/>
              <a:t>bozulması</a:t>
            </a:r>
          </a:p>
        </p:txBody>
      </p:sp>
    </p:spTree>
    <p:extLst>
      <p:ext uri="{BB962C8B-B14F-4D97-AF65-F5344CB8AC3E}">
        <p14:creationId xmlns:p14="http://schemas.microsoft.com/office/powerpoint/2010/main" val="24090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Belirti ve Bulgular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53" y="1690688"/>
            <a:ext cx="10077893" cy="4550624"/>
          </a:xfrm>
        </p:spPr>
      </p:pic>
    </p:spTree>
    <p:extLst>
      <p:ext uri="{BB962C8B-B14F-4D97-AF65-F5344CB8AC3E}">
        <p14:creationId xmlns:p14="http://schemas.microsoft.com/office/powerpoint/2010/main" val="332996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Tanı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Ö</a:t>
            </a:r>
            <a:r>
              <a:rPr lang="tr-TR" sz="2400" dirty="0" smtClean="0"/>
              <a:t>ykü + Klinik </a:t>
            </a:r>
            <a:r>
              <a:rPr lang="tr-TR" sz="2400" dirty="0"/>
              <a:t>bulgular </a:t>
            </a:r>
            <a:endParaRPr lang="tr-TR" sz="2400" dirty="0" smtClean="0"/>
          </a:p>
          <a:p>
            <a:r>
              <a:rPr lang="tr-TR" sz="2400" b="1" dirty="0"/>
              <a:t>A</a:t>
            </a:r>
            <a:r>
              <a:rPr lang="tr-TR" sz="2400" b="1" dirty="0" smtClean="0"/>
              <a:t>nafilaksi </a:t>
            </a:r>
            <a:r>
              <a:rPr lang="tr-TR" sz="2400" b="1" dirty="0"/>
              <a:t>şüphesi ile başvuran hastalarda tanıyı kesinleştirebilecek bir laboratuvar testi veya belirteç henüz yoktur. </a:t>
            </a:r>
            <a:endParaRPr lang="tr-TR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Ancak bazen </a:t>
            </a:r>
            <a:r>
              <a:rPr lang="tr-TR" sz="2400" dirty="0"/>
              <a:t>artmış serum </a:t>
            </a:r>
            <a:r>
              <a:rPr lang="tr-TR" sz="2400" dirty="0" err="1" smtClean="0"/>
              <a:t>triptaz</a:t>
            </a:r>
            <a:r>
              <a:rPr lang="tr-TR" sz="2400" dirty="0" smtClean="0"/>
              <a:t> ve </a:t>
            </a:r>
            <a:r>
              <a:rPr lang="tr-TR" sz="2400" dirty="0"/>
              <a:t>plazma </a:t>
            </a:r>
            <a:r>
              <a:rPr lang="tr-TR" sz="2400" dirty="0" err="1"/>
              <a:t>histamin</a:t>
            </a:r>
            <a:r>
              <a:rPr lang="tr-TR" sz="2400" dirty="0"/>
              <a:t> </a:t>
            </a:r>
            <a:r>
              <a:rPr lang="tr-TR" sz="2400" dirty="0" smtClean="0"/>
              <a:t>konsantrasyonları ile </a:t>
            </a:r>
            <a:r>
              <a:rPr lang="tr-TR" sz="2400" dirty="0"/>
              <a:t>geriye dönük </a:t>
            </a:r>
            <a:r>
              <a:rPr lang="tr-TR" sz="2400" dirty="0" smtClean="0"/>
              <a:t>olarak tanı desteklenebilir.</a:t>
            </a:r>
            <a:endParaRPr lang="tr-TR" sz="2400" b="1" dirty="0"/>
          </a:p>
          <a:p>
            <a:r>
              <a:rPr lang="tr-TR" sz="2400" dirty="0" smtClean="0"/>
              <a:t>Bu </a:t>
            </a:r>
            <a:r>
              <a:rPr lang="tr-TR" sz="2400" dirty="0"/>
              <a:t>nedenle hastalardan detaylı öykü alınmalı; olaydan önceki birkaç saat içinde maruz kalınan olası alerjenler açısından </a:t>
            </a:r>
            <a:r>
              <a:rPr lang="tr-TR" sz="2400" dirty="0" smtClean="0"/>
              <a:t>sorgulanmalıdır. </a:t>
            </a:r>
            <a:endParaRPr lang="tr-TR" sz="2400" dirty="0"/>
          </a:p>
          <a:p>
            <a:endParaRPr lang="tr-TR" sz="2400" dirty="0" smtClean="0"/>
          </a:p>
          <a:p>
            <a:r>
              <a:rPr lang="tr-TR" sz="2400" dirty="0" smtClean="0"/>
              <a:t>Anafilaksi </a:t>
            </a:r>
            <a:r>
              <a:rPr lang="tr-TR" sz="2400" dirty="0"/>
              <a:t>tanısının konulabilmesinde </a:t>
            </a:r>
            <a:r>
              <a:rPr lang="tr-TR" sz="2400" dirty="0" err="1"/>
              <a:t>klinisyenlere</a:t>
            </a:r>
            <a:r>
              <a:rPr lang="tr-TR" sz="2400" dirty="0"/>
              <a:t> yardımcı olması için standart klinik tanı kriterleri </a:t>
            </a:r>
            <a:r>
              <a:rPr lang="tr-TR" sz="2400" dirty="0" smtClean="0"/>
              <a:t>geliştirilmiştir: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723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1" y="365125"/>
            <a:ext cx="10740080" cy="6159242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32049" y="6517305"/>
            <a:ext cx="11759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err="1"/>
              <a:t>Manivannan</a:t>
            </a:r>
            <a:r>
              <a:rPr lang="tr-TR" sz="1000" dirty="0"/>
              <a:t>, V., </a:t>
            </a:r>
            <a:r>
              <a:rPr lang="tr-TR" sz="1000" dirty="0" err="1"/>
              <a:t>Decker</a:t>
            </a:r>
            <a:r>
              <a:rPr lang="tr-TR" sz="1000" dirty="0"/>
              <a:t>, W. W., </a:t>
            </a:r>
            <a:r>
              <a:rPr lang="tr-TR" sz="1000" dirty="0" err="1"/>
              <a:t>Stead</a:t>
            </a:r>
            <a:r>
              <a:rPr lang="tr-TR" sz="1000" dirty="0"/>
              <a:t>, L. G., </a:t>
            </a:r>
            <a:r>
              <a:rPr lang="tr-TR" sz="1000" dirty="0" err="1"/>
              <a:t>Li</a:t>
            </a:r>
            <a:r>
              <a:rPr lang="tr-TR" sz="1000" dirty="0"/>
              <a:t>, J. T. C., &amp; </a:t>
            </a:r>
            <a:r>
              <a:rPr lang="tr-TR" sz="1000" dirty="0" err="1"/>
              <a:t>Campbell</a:t>
            </a:r>
            <a:r>
              <a:rPr lang="tr-TR" sz="1000" dirty="0"/>
              <a:t>, R. L. (2009). </a:t>
            </a:r>
            <a:r>
              <a:rPr lang="tr-TR" sz="1000" i="1" dirty="0"/>
              <a:t>Visual </a:t>
            </a:r>
            <a:r>
              <a:rPr lang="tr-TR" sz="1000" i="1" dirty="0" err="1"/>
              <a:t>representation</a:t>
            </a:r>
            <a:r>
              <a:rPr lang="tr-TR" sz="1000" i="1" dirty="0"/>
              <a:t> of </a:t>
            </a:r>
            <a:r>
              <a:rPr lang="tr-TR" sz="1000" i="1" dirty="0" err="1"/>
              <a:t>National</a:t>
            </a:r>
            <a:r>
              <a:rPr lang="tr-TR" sz="1000" i="1" dirty="0"/>
              <a:t> </a:t>
            </a:r>
            <a:r>
              <a:rPr lang="tr-TR" sz="1000" i="1" dirty="0" err="1"/>
              <a:t>Institute</a:t>
            </a:r>
            <a:r>
              <a:rPr lang="tr-TR" sz="1000" i="1" dirty="0"/>
              <a:t> of </a:t>
            </a:r>
            <a:r>
              <a:rPr lang="tr-TR" sz="1000" i="1" dirty="0" err="1"/>
              <a:t>Allergy</a:t>
            </a:r>
            <a:r>
              <a:rPr lang="tr-TR" sz="1000" i="1" dirty="0"/>
              <a:t> </a:t>
            </a:r>
            <a:r>
              <a:rPr lang="tr-TR" sz="1000" i="1" dirty="0" err="1"/>
              <a:t>and</a:t>
            </a:r>
            <a:r>
              <a:rPr lang="tr-TR" sz="1000" i="1" dirty="0"/>
              <a:t> </a:t>
            </a:r>
            <a:r>
              <a:rPr lang="tr-TR" sz="1000" i="1" dirty="0" err="1"/>
              <a:t>Infectious</a:t>
            </a:r>
            <a:r>
              <a:rPr lang="tr-TR" sz="1000" i="1" dirty="0"/>
              <a:t> </a:t>
            </a:r>
            <a:r>
              <a:rPr lang="tr-TR" sz="1000" i="1" dirty="0" err="1"/>
              <a:t>Disease</a:t>
            </a:r>
            <a:r>
              <a:rPr lang="tr-TR" sz="1000" i="1" dirty="0"/>
              <a:t> </a:t>
            </a:r>
            <a:r>
              <a:rPr lang="tr-TR" sz="1000" i="1" dirty="0" err="1"/>
              <a:t>and</a:t>
            </a:r>
            <a:r>
              <a:rPr lang="tr-TR" sz="1000" i="1" dirty="0"/>
              <a:t> </a:t>
            </a:r>
            <a:r>
              <a:rPr lang="tr-TR" sz="1000" i="1" dirty="0" err="1"/>
              <a:t>Food</a:t>
            </a:r>
            <a:r>
              <a:rPr lang="tr-TR" sz="1000" i="1" dirty="0"/>
              <a:t> </a:t>
            </a:r>
            <a:r>
              <a:rPr lang="tr-TR" sz="1000" i="1" dirty="0" err="1"/>
              <a:t>Allergy</a:t>
            </a:r>
            <a:r>
              <a:rPr lang="tr-TR" sz="1000" i="1" dirty="0"/>
              <a:t> </a:t>
            </a:r>
            <a:r>
              <a:rPr lang="tr-TR" sz="1000" i="1" dirty="0" err="1"/>
              <a:t>and</a:t>
            </a:r>
            <a:r>
              <a:rPr lang="tr-TR" sz="1000" i="1" dirty="0"/>
              <a:t> </a:t>
            </a:r>
            <a:r>
              <a:rPr lang="tr-TR" sz="1000" i="1" dirty="0" err="1"/>
              <a:t>Anaphylaxis</a:t>
            </a:r>
            <a:r>
              <a:rPr lang="tr-TR" sz="1000" i="1" dirty="0"/>
              <a:t> Network </a:t>
            </a:r>
            <a:r>
              <a:rPr lang="tr-TR" sz="1000" i="1" dirty="0" err="1"/>
              <a:t>criteria</a:t>
            </a:r>
            <a:r>
              <a:rPr lang="tr-TR" sz="1000" i="1" dirty="0"/>
              <a:t> </a:t>
            </a:r>
            <a:r>
              <a:rPr lang="tr-TR" sz="1000" i="1" dirty="0" err="1"/>
              <a:t>for</a:t>
            </a:r>
            <a:r>
              <a:rPr lang="tr-TR" sz="1000" i="1" dirty="0"/>
              <a:t> </a:t>
            </a:r>
            <a:r>
              <a:rPr lang="tr-TR" sz="1000" i="1" dirty="0" err="1"/>
              <a:t>anaphylaxis</a:t>
            </a:r>
            <a:r>
              <a:rPr lang="tr-TR" sz="1000" i="1" dirty="0"/>
              <a:t>. </a:t>
            </a:r>
            <a:endParaRPr lang="tr-TR" sz="1000" i="1" dirty="0" smtClean="0"/>
          </a:p>
          <a:p>
            <a:r>
              <a:rPr lang="tr-TR" sz="1000" i="1" dirty="0" smtClean="0"/>
              <a:t>International </a:t>
            </a:r>
            <a:r>
              <a:rPr lang="tr-TR" sz="1000" i="1" dirty="0" err="1"/>
              <a:t>Journal</a:t>
            </a:r>
            <a:r>
              <a:rPr lang="tr-TR" sz="1000" i="1" dirty="0"/>
              <a:t> of </a:t>
            </a:r>
            <a:r>
              <a:rPr lang="tr-TR" sz="1000" i="1" dirty="0" err="1"/>
              <a:t>Emergency</a:t>
            </a:r>
            <a:r>
              <a:rPr lang="tr-TR" sz="1000" i="1" dirty="0"/>
              <a:t> </a:t>
            </a:r>
            <a:r>
              <a:rPr lang="tr-TR" sz="1000" i="1" dirty="0" err="1"/>
              <a:t>Medicine</a:t>
            </a:r>
            <a:r>
              <a:rPr lang="tr-TR" sz="1000" i="1" dirty="0"/>
              <a:t>, 2(1), 3–5.</a:t>
            </a:r>
            <a:r>
              <a:rPr lang="tr-TR" sz="1000" dirty="0"/>
              <a:t> doi:10.1007/s12245-009-0093-z </a:t>
            </a:r>
          </a:p>
        </p:txBody>
      </p:sp>
    </p:spTree>
    <p:extLst>
      <p:ext uri="{BB962C8B-B14F-4D97-AF65-F5344CB8AC3E}">
        <p14:creationId xmlns:p14="http://schemas.microsoft.com/office/powerpoint/2010/main" val="29039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Alerjenle karşılaşıldığında;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57452" cy="4351338"/>
          </a:xfrm>
        </p:spPr>
        <p:txBody>
          <a:bodyPr>
            <a:normAutofit/>
          </a:bodyPr>
          <a:lstStyle/>
          <a:p>
            <a:pPr fontAlgn="base"/>
            <a:r>
              <a:rPr lang="tr-TR" sz="2400" dirty="0"/>
              <a:t>Burun akıntısı, kaşıntı, hapşırma</a:t>
            </a:r>
          </a:p>
          <a:p>
            <a:pPr fontAlgn="base"/>
            <a:r>
              <a:rPr lang="tr-TR" sz="2400" dirty="0"/>
              <a:t>Öksürük, hışıltı, nefes darlığı</a:t>
            </a:r>
          </a:p>
          <a:p>
            <a:pPr fontAlgn="base"/>
            <a:r>
              <a:rPr lang="tr-TR" sz="2400" dirty="0"/>
              <a:t>Ciltte kaşıntı ve </a:t>
            </a:r>
            <a:r>
              <a:rPr lang="tr-TR" sz="2400" dirty="0" smtClean="0"/>
              <a:t>kızarıklık</a:t>
            </a:r>
          </a:p>
          <a:p>
            <a:pPr fontAlgn="base"/>
            <a:r>
              <a:rPr lang="tr-TR" sz="2400" dirty="0" smtClean="0"/>
              <a:t>Dudak </a:t>
            </a:r>
            <a:r>
              <a:rPr lang="tr-TR" sz="2400" dirty="0"/>
              <a:t>ve göz çevresinde şişlik</a:t>
            </a:r>
          </a:p>
          <a:p>
            <a:pPr fontAlgn="base"/>
            <a:r>
              <a:rPr lang="tr-TR" sz="2400" dirty="0"/>
              <a:t>Gözlerde kaşıntı ve kızarıklık</a:t>
            </a:r>
          </a:p>
          <a:p>
            <a:pPr fontAlgn="base"/>
            <a:r>
              <a:rPr lang="tr-TR" sz="2400" dirty="0"/>
              <a:t>Dudaklarda, ağız içerisinde ve boğazda kaşıntı</a:t>
            </a:r>
          </a:p>
          <a:p>
            <a:pPr fontAlgn="base"/>
            <a:r>
              <a:rPr lang="tr-TR" sz="2400" dirty="0"/>
              <a:t>Bulantı, kusma ve ishal</a:t>
            </a:r>
          </a:p>
          <a:p>
            <a:r>
              <a:rPr lang="tr-TR" sz="2400" dirty="0" smtClean="0"/>
              <a:t>Hipotansiyon</a:t>
            </a:r>
          </a:p>
          <a:p>
            <a:r>
              <a:rPr lang="tr-TR" sz="2400" dirty="0" err="1" smtClean="0"/>
              <a:t>Senkop</a:t>
            </a:r>
            <a:endParaRPr lang="tr-TR" sz="2400" dirty="0" smtClean="0"/>
          </a:p>
        </p:txBody>
      </p:sp>
      <p:sp>
        <p:nvSpPr>
          <p:cNvPr id="6" name="Oval 5"/>
          <p:cNvSpPr/>
          <p:nvPr/>
        </p:nvSpPr>
        <p:spPr>
          <a:xfrm>
            <a:off x="7412019" y="1938114"/>
            <a:ext cx="4399877" cy="386025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/>
              <a:t>Bu bulguların hafif olabileceği </a:t>
            </a:r>
            <a:r>
              <a:rPr lang="tr-TR" sz="2400" dirty="0" smtClean="0"/>
              <a:t>gibi, </a:t>
            </a:r>
            <a:endParaRPr lang="tr-TR" sz="2400" dirty="0"/>
          </a:p>
          <a:p>
            <a:pPr algn="ctr"/>
            <a:r>
              <a:rPr lang="tr-TR" sz="2400" dirty="0"/>
              <a:t>ölümcül sonuçlanabilecek </a:t>
            </a:r>
          </a:p>
          <a:p>
            <a:pPr algn="ctr"/>
            <a:r>
              <a:rPr lang="tr-TR" sz="2400" b="1" dirty="0"/>
              <a:t>anafilaksi</a:t>
            </a:r>
            <a:r>
              <a:rPr lang="tr-TR" sz="2400" dirty="0"/>
              <a:t> gibi </a:t>
            </a:r>
          </a:p>
          <a:p>
            <a:pPr algn="ctr"/>
            <a:r>
              <a:rPr lang="tr-TR" sz="2400" dirty="0"/>
              <a:t> ağır seyredebileceği </a:t>
            </a:r>
            <a:r>
              <a:rPr lang="tr-TR" sz="2400" dirty="0" smtClean="0"/>
              <a:t>de</a:t>
            </a:r>
            <a:endParaRPr lang="tr-TR" sz="2400" dirty="0"/>
          </a:p>
          <a:p>
            <a:pPr algn="ctr"/>
            <a:r>
              <a:rPr lang="tr-TR" sz="2400" dirty="0"/>
              <a:t>unutulmamalı!</a:t>
            </a:r>
          </a:p>
        </p:txBody>
      </p:sp>
    </p:spTree>
    <p:extLst>
      <p:ext uri="{BB962C8B-B14F-4D97-AF65-F5344CB8AC3E}">
        <p14:creationId xmlns:p14="http://schemas.microsoft.com/office/powerpoint/2010/main" val="36681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Tedavi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Oval 3"/>
          <p:cNvSpPr/>
          <p:nvPr/>
        </p:nvSpPr>
        <p:spPr>
          <a:xfrm>
            <a:off x="2613837" y="1825625"/>
            <a:ext cx="6964325" cy="43513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Anafilaksi, yaşamı tehdit edebilen acil bir klinik tablo olduğu için tanı konulduktan hemen sonra hızla tedavi edilmelidir.</a:t>
            </a:r>
          </a:p>
        </p:txBody>
      </p:sp>
    </p:spTree>
    <p:extLst>
      <p:ext uri="{BB962C8B-B14F-4D97-AF65-F5344CB8AC3E}">
        <p14:creationId xmlns:p14="http://schemas.microsoft.com/office/powerpoint/2010/main" val="29021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5" y="255181"/>
            <a:ext cx="11036596" cy="6113721"/>
          </a:xfrm>
        </p:spPr>
      </p:pic>
      <p:sp>
        <p:nvSpPr>
          <p:cNvPr id="5" name="Metin kutusu 4"/>
          <p:cNvSpPr txBox="1"/>
          <p:nvPr/>
        </p:nvSpPr>
        <p:spPr>
          <a:xfrm>
            <a:off x="606057" y="6517758"/>
            <a:ext cx="2993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/>
              <a:t>Türkiye Ulusal Alerji ve Klinik İmmünoloji Derneği</a:t>
            </a:r>
          </a:p>
        </p:txBody>
      </p:sp>
    </p:spTree>
    <p:extLst>
      <p:ext uri="{BB962C8B-B14F-4D97-AF65-F5344CB8AC3E}">
        <p14:creationId xmlns:p14="http://schemas.microsoft.com/office/powerpoint/2010/main" val="133227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606057" y="6517758"/>
            <a:ext cx="2993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/>
              <a:t>Türkiye Ulusal Alerji ve Klinik İmmünoloji Derneği</a:t>
            </a:r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" y="265814"/>
            <a:ext cx="11366204" cy="6039293"/>
          </a:xfrm>
        </p:spPr>
      </p:pic>
    </p:spTree>
    <p:extLst>
      <p:ext uri="{BB962C8B-B14F-4D97-AF65-F5344CB8AC3E}">
        <p14:creationId xmlns:p14="http://schemas.microsoft.com/office/powerpoint/2010/main" val="20799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Tedavi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998536" cy="4351338"/>
          </a:xfrm>
        </p:spPr>
        <p:txBody>
          <a:bodyPr>
            <a:normAutofit/>
          </a:bodyPr>
          <a:lstStyle/>
          <a:p>
            <a:r>
              <a:rPr lang="tr-TR" sz="2400" dirty="0" smtClean="0"/>
              <a:t>TR’de </a:t>
            </a:r>
            <a:r>
              <a:rPr lang="tr-TR" sz="2400" b="1" dirty="0" err="1"/>
              <a:t>Penepin</a:t>
            </a:r>
            <a:r>
              <a:rPr lang="tr-TR" sz="2400" dirty="0"/>
              <a:t> adlı </a:t>
            </a:r>
            <a:r>
              <a:rPr lang="tr-TR" sz="2400" dirty="0" err="1" smtClean="0"/>
              <a:t>otoenjektörler</a:t>
            </a:r>
            <a:r>
              <a:rPr lang="tr-TR" sz="2400" dirty="0" smtClean="0"/>
              <a:t> vardır.</a:t>
            </a:r>
          </a:p>
          <a:p>
            <a:r>
              <a:rPr lang="tr-TR" dirty="0"/>
              <a:t>7-25 kg </a:t>
            </a:r>
            <a:r>
              <a:rPr lang="tr-TR" dirty="0" smtClean="0"/>
              <a:t>            0.15 </a:t>
            </a:r>
            <a:r>
              <a:rPr lang="tr-TR" dirty="0"/>
              <a:t>mg</a:t>
            </a:r>
            <a:endParaRPr lang="tr-TR" dirty="0" smtClean="0"/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yetişkinler            0.3 mg </a:t>
            </a:r>
            <a:r>
              <a:rPr lang="tr-TR" sz="2400" dirty="0" smtClean="0"/>
              <a:t>formlar</a:t>
            </a:r>
          </a:p>
          <a:p>
            <a:endParaRPr lang="tr-TR" sz="2400" dirty="0" smtClean="0"/>
          </a:p>
          <a:p>
            <a:r>
              <a:rPr lang="tr-TR" sz="2400" dirty="0" smtClean="0"/>
              <a:t>Anafilaksi gelişen </a:t>
            </a:r>
            <a:r>
              <a:rPr lang="tr-TR" sz="2400" dirty="0"/>
              <a:t>olguların yaklaşık %30’unda birden fazla </a:t>
            </a:r>
            <a:r>
              <a:rPr lang="tr-TR" sz="2400" dirty="0" smtClean="0"/>
              <a:t>sayıda adrenalin </a:t>
            </a:r>
            <a:r>
              <a:rPr lang="tr-TR" sz="2400" dirty="0"/>
              <a:t>dozu </a:t>
            </a:r>
            <a:r>
              <a:rPr lang="tr-TR" sz="2400" dirty="0" smtClean="0"/>
              <a:t>gerekmektedir.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Bundan </a:t>
            </a:r>
            <a:r>
              <a:rPr lang="tr-TR" sz="2000" dirty="0"/>
              <a:t>dolayı riski </a:t>
            </a:r>
            <a:r>
              <a:rPr lang="tr-TR" sz="2000" dirty="0" smtClean="0"/>
              <a:t>yüksek olgularda en </a:t>
            </a:r>
            <a:r>
              <a:rPr lang="tr-TR" sz="2000" dirty="0"/>
              <a:t>az iki tane adrenalin </a:t>
            </a:r>
            <a:r>
              <a:rPr lang="tr-TR" sz="2000" dirty="0" err="1" smtClean="0"/>
              <a:t>otoenjektörü</a:t>
            </a:r>
            <a:r>
              <a:rPr lang="tr-TR" sz="2000" dirty="0" smtClean="0"/>
              <a:t> reçete edilmeli!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303" y="1825625"/>
            <a:ext cx="4685414" cy="3732027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2498651" y="2387116"/>
            <a:ext cx="616688" cy="20202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557" y="2903693"/>
            <a:ext cx="634039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1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İzlem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Hasta taburcu edilinceye dek yatar pozisyonda izlenmeli</a:t>
            </a:r>
          </a:p>
          <a:p>
            <a:r>
              <a:rPr lang="tr-TR" sz="2400" dirty="0" err="1" smtClean="0"/>
              <a:t>Bifazik</a:t>
            </a:r>
            <a:r>
              <a:rPr lang="tr-TR" sz="2400" dirty="0" smtClean="0"/>
              <a:t> </a:t>
            </a:r>
            <a:r>
              <a:rPr lang="tr-TR" sz="2400" dirty="0"/>
              <a:t>anafilaksi ihtimaline karşı en az 8 saat izlem gerekmektedir. </a:t>
            </a:r>
            <a:r>
              <a:rPr lang="tr-TR" sz="2400" dirty="0" err="1"/>
              <a:t>Bifazik</a:t>
            </a:r>
            <a:r>
              <a:rPr lang="tr-TR" sz="2400" dirty="0"/>
              <a:t> anafilaksi olduğunda tedavi tekrar </a:t>
            </a:r>
            <a:r>
              <a:rPr lang="tr-TR" sz="2400" dirty="0" smtClean="0"/>
              <a:t>benzer şekilde </a:t>
            </a:r>
            <a:r>
              <a:rPr lang="tr-TR" sz="2400" dirty="0"/>
              <a:t>uygulanır.</a:t>
            </a:r>
          </a:p>
          <a:p>
            <a:r>
              <a:rPr lang="tr-TR" sz="2400" dirty="0" smtClean="0"/>
              <a:t>Dolaşım </a:t>
            </a:r>
            <a:r>
              <a:rPr lang="tr-TR" sz="2400" dirty="0"/>
              <a:t>bozukluğu, </a:t>
            </a:r>
            <a:r>
              <a:rPr lang="tr-TR" sz="2400" dirty="0" err="1"/>
              <a:t>bronkospazm</a:t>
            </a:r>
            <a:r>
              <a:rPr lang="tr-TR" sz="2400" dirty="0"/>
              <a:t> ve </a:t>
            </a:r>
            <a:r>
              <a:rPr lang="tr-TR" sz="2400" dirty="0" err="1"/>
              <a:t>larengeal</a:t>
            </a:r>
            <a:r>
              <a:rPr lang="tr-TR" sz="2400" dirty="0"/>
              <a:t> tutulum </a:t>
            </a:r>
            <a:r>
              <a:rPr lang="tr-TR" sz="2400" dirty="0" smtClean="0"/>
              <a:t>(</a:t>
            </a:r>
            <a:r>
              <a:rPr lang="tr-TR" sz="2400" dirty="0" err="1"/>
              <a:t>s</a:t>
            </a:r>
            <a:r>
              <a:rPr lang="tr-TR" sz="2400" dirty="0" err="1" smtClean="0"/>
              <a:t>tridor</a:t>
            </a:r>
            <a:r>
              <a:rPr lang="tr-TR" sz="2400" dirty="0"/>
              <a:t>, </a:t>
            </a:r>
            <a:r>
              <a:rPr lang="tr-TR" sz="2400" dirty="0" smtClean="0"/>
              <a:t>ses </a:t>
            </a:r>
            <a:r>
              <a:rPr lang="tr-TR" sz="2400" dirty="0"/>
              <a:t>değişikliği, </a:t>
            </a:r>
            <a:r>
              <a:rPr lang="tr-TR" sz="2400" dirty="0" err="1"/>
              <a:t>o</a:t>
            </a:r>
            <a:r>
              <a:rPr lang="tr-TR" sz="2400" dirty="0" err="1" smtClean="0"/>
              <a:t>dinofaji</a:t>
            </a:r>
            <a:r>
              <a:rPr lang="tr-TR" sz="2400" dirty="0"/>
              <a:t>) olanlar 24 saat </a:t>
            </a:r>
            <a:r>
              <a:rPr lang="tr-TR" sz="2400" dirty="0" smtClean="0"/>
              <a:t>yatırılarak izlenmelidir</a:t>
            </a:r>
            <a:r>
              <a:rPr lang="tr-TR" sz="2400" dirty="0"/>
              <a:t>.</a:t>
            </a:r>
          </a:p>
          <a:p>
            <a:r>
              <a:rPr lang="tr-TR" sz="2400" dirty="0" smtClean="0"/>
              <a:t>Gerekli </a:t>
            </a:r>
            <a:r>
              <a:rPr lang="tr-TR" sz="2400" dirty="0"/>
              <a:t>durumlarda hastanın kliniğine </a:t>
            </a:r>
            <a:r>
              <a:rPr lang="tr-TR" sz="2400" dirty="0" smtClean="0"/>
              <a:t>göre </a:t>
            </a:r>
            <a:r>
              <a:rPr lang="tr-TR" sz="2400" dirty="0"/>
              <a:t>izlem </a:t>
            </a:r>
            <a:r>
              <a:rPr lang="tr-TR" sz="2400" dirty="0" smtClean="0"/>
              <a:t>süresi </a:t>
            </a:r>
            <a:r>
              <a:rPr lang="tr-TR" sz="2400" dirty="0"/>
              <a:t>uzatılabilir.</a:t>
            </a:r>
          </a:p>
          <a:p>
            <a:r>
              <a:rPr lang="tr-TR" sz="2400" dirty="0" smtClean="0"/>
              <a:t>Adrenalin </a:t>
            </a:r>
            <a:r>
              <a:rPr lang="tr-TR" sz="2400" dirty="0" err="1" smtClean="0"/>
              <a:t>otoenjektör</a:t>
            </a:r>
            <a:r>
              <a:rPr lang="tr-TR" sz="2400" dirty="0" smtClean="0"/>
              <a:t> reçete </a:t>
            </a:r>
            <a:r>
              <a:rPr lang="tr-TR" sz="2400" dirty="0"/>
              <a:t>edilmesi </a:t>
            </a:r>
            <a:r>
              <a:rPr lang="tr-TR" sz="2400" dirty="0" smtClean="0"/>
              <a:t>açısından </a:t>
            </a:r>
            <a:r>
              <a:rPr lang="tr-TR" sz="2400" dirty="0"/>
              <a:t>değerlendirilmelidir.</a:t>
            </a:r>
          </a:p>
          <a:p>
            <a:r>
              <a:rPr lang="tr-TR" sz="2400" dirty="0" smtClean="0"/>
              <a:t>Hasta </a:t>
            </a:r>
            <a:r>
              <a:rPr lang="tr-TR" sz="2400" dirty="0"/>
              <a:t>Alerji uzmanına </a:t>
            </a:r>
            <a:r>
              <a:rPr lang="tr-TR" sz="2400" dirty="0" smtClean="0"/>
              <a:t>yönlendirilmelidir</a:t>
            </a:r>
            <a:r>
              <a:rPr lang="tr-T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042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/>
              <a:t>Anafilaksi Tedavisinde Sık Yapılan Hatalar</a:t>
            </a: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717479"/>
              </p:ext>
            </p:extLst>
          </p:nvPr>
        </p:nvGraphicFramePr>
        <p:xfrm>
          <a:off x="1097811" y="1690688"/>
          <a:ext cx="999637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10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Kaynaklar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41721"/>
            <a:ext cx="10515600" cy="5103628"/>
          </a:xfrm>
        </p:spPr>
        <p:txBody>
          <a:bodyPr>
            <a:normAutofit fontScale="62500" lnSpcReduction="20000"/>
          </a:bodyPr>
          <a:lstStyle/>
          <a:p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Rakel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R.E, </a:t>
            </a:r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Rekel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D.P.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Hekimliği.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Güneş Tıp Kitabevi, 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9.baskı.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yf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351-364</a:t>
            </a:r>
          </a:p>
          <a:p>
            <a:r>
              <a:rPr lang="tr-TR" sz="2400" dirty="0" err="1"/>
              <a:t>Allerjik</a:t>
            </a:r>
            <a:r>
              <a:rPr lang="tr-TR" sz="2400" dirty="0"/>
              <a:t> </a:t>
            </a:r>
            <a:r>
              <a:rPr lang="tr-TR" sz="2400" dirty="0" err="1"/>
              <a:t>Rinit</a:t>
            </a:r>
            <a:r>
              <a:rPr lang="tr-TR" sz="2400" dirty="0"/>
              <a:t> Tanı ve Tedavi </a:t>
            </a:r>
            <a:r>
              <a:rPr lang="tr-TR" sz="2400" dirty="0" smtClean="0"/>
              <a:t>Rehberi-2012</a:t>
            </a:r>
          </a:p>
          <a:p>
            <a:r>
              <a:rPr lang="tr-TR" sz="2400" dirty="0"/>
              <a:t>Anafilaksi: Türk Ulusal Rehberi – 2018  (</a:t>
            </a:r>
            <a:r>
              <a:rPr lang="tr-TR" sz="2400" dirty="0">
                <a:hlinkClick r:id="rId2"/>
              </a:rPr>
              <a:t>www.aai.org.tr</a:t>
            </a:r>
            <a:r>
              <a:rPr lang="tr-TR" sz="2400" dirty="0" smtClean="0"/>
              <a:t>)</a:t>
            </a:r>
          </a:p>
          <a:p>
            <a:r>
              <a:rPr lang="tr-TR" sz="2400" dirty="0"/>
              <a:t>Akal A, Oğuz H. </a:t>
            </a:r>
            <a:r>
              <a:rPr lang="tr-TR" sz="2400" dirty="0" err="1"/>
              <a:t>Konjonktivitler</a:t>
            </a:r>
            <a:r>
              <a:rPr lang="tr-TR" sz="2400" dirty="0"/>
              <a:t>. </a:t>
            </a:r>
            <a:r>
              <a:rPr lang="en-US" sz="2400" dirty="0"/>
              <a:t>TJO 42</a:t>
            </a:r>
            <a:r>
              <a:rPr lang="tr-TR" sz="2400" dirty="0"/>
              <a:t>,</a:t>
            </a:r>
            <a:r>
              <a:rPr lang="en-US" sz="2400" dirty="0" smtClean="0"/>
              <a:t>2012</a:t>
            </a:r>
            <a:endParaRPr lang="tr-TR" sz="2400" dirty="0" smtClean="0"/>
          </a:p>
          <a:p>
            <a:r>
              <a:rPr lang="tr-TR" sz="2400" dirty="0"/>
              <a:t>Türkiye Ulusal Alerji ve Klinik İmmünoloji Derneği -  </a:t>
            </a:r>
            <a:r>
              <a:rPr lang="tr-TR" sz="2400" dirty="0">
                <a:hlinkClick r:id="rId3"/>
              </a:rPr>
              <a:t>https://www.aid.org.tr/hastaliklar/alerji/</a:t>
            </a:r>
            <a:endParaRPr lang="tr-TR" sz="2400" dirty="0"/>
          </a:p>
          <a:p>
            <a:r>
              <a:rPr lang="tr-TR" sz="2400" dirty="0" smtClean="0"/>
              <a:t>Tarkan </a:t>
            </a:r>
            <a:r>
              <a:rPr lang="tr-TR" sz="2400" dirty="0"/>
              <a:t>Ö , </a:t>
            </a:r>
            <a:r>
              <a:rPr lang="tr-TR" sz="2400" dirty="0" err="1"/>
              <a:t>Sürmelioğlu</a:t>
            </a:r>
            <a:r>
              <a:rPr lang="tr-TR" sz="2400" dirty="0"/>
              <a:t> Ö , Tuncer Ü . Alerjik </a:t>
            </a:r>
            <a:r>
              <a:rPr lang="tr-TR" sz="2400" dirty="0" err="1"/>
              <a:t>Rinitte</a:t>
            </a:r>
            <a:r>
              <a:rPr lang="tr-TR" sz="2400" dirty="0"/>
              <a:t> Güncel Tanı ve Tedavi Yaklaşımları. Arşiv Kaynak Tarama Dergisi. 2009; 18(3): </a:t>
            </a:r>
            <a:r>
              <a:rPr lang="tr-TR" sz="2400" dirty="0" smtClean="0"/>
              <a:t>156-170</a:t>
            </a:r>
          </a:p>
          <a:p>
            <a:r>
              <a:rPr lang="tr-TR" sz="2400" dirty="0" smtClean="0"/>
              <a:t>Güneş A. </a:t>
            </a:r>
            <a:r>
              <a:rPr lang="tr-TR" sz="2400" dirty="0" err="1" smtClean="0"/>
              <a:t>Konjonktiva</a:t>
            </a:r>
            <a:r>
              <a:rPr lang="tr-TR" sz="2400" dirty="0" smtClean="0"/>
              <a:t> Hastalıkları. Derman </a:t>
            </a:r>
            <a:r>
              <a:rPr lang="tr-TR" sz="2400" dirty="0" err="1" smtClean="0"/>
              <a:t>Medical</a:t>
            </a:r>
            <a:r>
              <a:rPr lang="tr-TR" sz="2400" dirty="0" smtClean="0"/>
              <a:t> Publishing. 2015</a:t>
            </a:r>
          </a:p>
          <a:p>
            <a:r>
              <a:rPr lang="tr-TR" sz="2400" dirty="0" smtClean="0"/>
              <a:t>https</a:t>
            </a:r>
            <a:r>
              <a:rPr lang="tr-TR" sz="2400" dirty="0"/>
              <a:t>://www.uptodate.com/contents/pharmacotherapy-of-allergic-rhinitis?search=alerjik%20rinit&amp;source=search_result&amp;selectedTitle=1~150&amp;usage_type=default&amp;display_rank=1</a:t>
            </a:r>
            <a:endParaRPr lang="tr-TR" sz="2400" dirty="0" smtClean="0"/>
          </a:p>
          <a:p>
            <a:r>
              <a:rPr lang="tr-TR" sz="2400" dirty="0">
                <a:hlinkClick r:id="rId4"/>
              </a:rPr>
              <a:t>https://</a:t>
            </a:r>
            <a:r>
              <a:rPr lang="tr-TR" sz="2400" dirty="0" smtClean="0">
                <a:hlinkClick r:id="rId4"/>
              </a:rPr>
              <a:t>www.uptodate.com/contents/allergic-conjunctivitis-clinical-manifestations-and-diagnosis?search=alerjik%20konjonktivit&amp;source=search_result&amp;selectedTitle=2~137&amp;usage_type=default&amp;display_rank=2</a:t>
            </a:r>
            <a:endParaRPr lang="tr-TR" sz="2400" dirty="0" smtClean="0"/>
          </a:p>
          <a:p>
            <a:r>
              <a:rPr lang="tr-TR" sz="2400" dirty="0" err="1" smtClean="0"/>
              <a:t>Karakılıç</a:t>
            </a:r>
            <a:r>
              <a:rPr lang="tr-TR" sz="2400" dirty="0" smtClean="0"/>
              <a:t> M, Suna S, Tamer C, Çopur Ö. Gıda </a:t>
            </a:r>
            <a:r>
              <a:rPr lang="tr-TR" sz="2400" dirty="0"/>
              <a:t>Alerjisi </a:t>
            </a:r>
            <a:r>
              <a:rPr lang="tr-TR" sz="2400" dirty="0" smtClean="0"/>
              <a:t>Reaksiyonları. Uludağ </a:t>
            </a:r>
            <a:r>
              <a:rPr lang="tr-TR" sz="2400" dirty="0"/>
              <a:t>Üniversitesi Ziraat </a:t>
            </a:r>
            <a:r>
              <a:rPr lang="tr-TR" sz="2400" dirty="0" smtClean="0"/>
              <a:t>Fakültesi Dergisi. 2014;28(1):73-82</a:t>
            </a:r>
          </a:p>
          <a:p>
            <a:r>
              <a:rPr lang="tr-TR" sz="2400" dirty="0" err="1"/>
              <a:t>Castillo</a:t>
            </a:r>
            <a:r>
              <a:rPr lang="tr-TR" sz="2400" dirty="0"/>
              <a:t>  M, </a:t>
            </a:r>
            <a:r>
              <a:rPr lang="tr-TR" sz="2400" dirty="0" err="1"/>
              <a:t>Scott</a:t>
            </a:r>
            <a:r>
              <a:rPr lang="tr-TR" sz="2400" dirty="0"/>
              <a:t>  NW, Mustafa  MZ, Mustafa  MS, </a:t>
            </a:r>
            <a:r>
              <a:rPr lang="tr-TR" sz="2400" dirty="0" err="1"/>
              <a:t>Azuara</a:t>
            </a:r>
            <a:r>
              <a:rPr lang="tr-TR" sz="2400" dirty="0"/>
              <a:t>‐Blanco  A. </a:t>
            </a:r>
            <a:r>
              <a:rPr lang="tr-TR" sz="2400" dirty="0" err="1"/>
              <a:t>Topical</a:t>
            </a:r>
            <a:r>
              <a:rPr lang="tr-TR" sz="2400" dirty="0"/>
              <a:t> </a:t>
            </a:r>
            <a:r>
              <a:rPr lang="tr-TR" sz="2400" dirty="0" err="1"/>
              <a:t>antihistamines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mast</a:t>
            </a:r>
            <a:r>
              <a:rPr lang="tr-TR" sz="2400" dirty="0"/>
              <a:t> </a:t>
            </a:r>
            <a:r>
              <a:rPr lang="tr-TR" sz="2400" dirty="0" err="1"/>
              <a:t>cell</a:t>
            </a:r>
            <a:r>
              <a:rPr lang="tr-TR" sz="2400" dirty="0"/>
              <a:t> </a:t>
            </a:r>
            <a:r>
              <a:rPr lang="tr-TR" sz="2400" dirty="0" err="1"/>
              <a:t>stabilisers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treating</a:t>
            </a:r>
            <a:r>
              <a:rPr lang="tr-TR" sz="2400" dirty="0"/>
              <a:t> </a:t>
            </a:r>
            <a:r>
              <a:rPr lang="tr-TR" sz="2400" dirty="0" err="1"/>
              <a:t>seasonal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perennial</a:t>
            </a:r>
            <a:r>
              <a:rPr lang="tr-TR" sz="2400" dirty="0"/>
              <a:t> </a:t>
            </a:r>
            <a:r>
              <a:rPr lang="tr-TR" sz="2400" dirty="0" err="1"/>
              <a:t>allergic</a:t>
            </a:r>
            <a:r>
              <a:rPr lang="tr-TR" sz="2400" dirty="0"/>
              <a:t> </a:t>
            </a:r>
            <a:r>
              <a:rPr lang="tr-TR" sz="2400" dirty="0" err="1"/>
              <a:t>conjunctivitis</a:t>
            </a:r>
            <a:r>
              <a:rPr lang="tr-TR" sz="2400" dirty="0"/>
              <a:t>. </a:t>
            </a:r>
            <a:r>
              <a:rPr lang="tr-TR" sz="2400" dirty="0" err="1"/>
              <a:t>Cochrane</a:t>
            </a:r>
            <a:r>
              <a:rPr lang="tr-TR" sz="2400" dirty="0"/>
              <a:t> Database of </a:t>
            </a:r>
            <a:r>
              <a:rPr lang="tr-TR" sz="2400" dirty="0" err="1"/>
              <a:t>Systematic</a:t>
            </a:r>
            <a:r>
              <a:rPr lang="tr-TR" sz="2400" dirty="0"/>
              <a:t> </a:t>
            </a:r>
            <a:r>
              <a:rPr lang="tr-TR" sz="2400" dirty="0" err="1"/>
              <a:t>Reviews</a:t>
            </a:r>
            <a:r>
              <a:rPr lang="tr-TR" sz="2400" dirty="0"/>
              <a:t> 2015, </a:t>
            </a:r>
            <a:r>
              <a:rPr lang="tr-TR" sz="2400" dirty="0" err="1"/>
              <a:t>Issue</a:t>
            </a:r>
            <a:r>
              <a:rPr lang="tr-TR" sz="2400" dirty="0"/>
              <a:t> 6. Art. No.: CD009566. DOI: 10.1002/14651858.CD009566.pub2.</a:t>
            </a:r>
            <a:endParaRPr lang="tr-TR" sz="2400" dirty="0" smtClean="0"/>
          </a:p>
          <a:p>
            <a:r>
              <a:rPr lang="en-US" sz="2400" dirty="0" smtClean="0"/>
              <a:t>Meltzer</a:t>
            </a:r>
            <a:r>
              <a:rPr lang="en-US" sz="2400" dirty="0"/>
              <a:t>, E. O. (2011). </a:t>
            </a:r>
            <a:r>
              <a:rPr lang="en-US" sz="2400" i="1" dirty="0"/>
              <a:t>The Role of Nasal Corticosteroids in the Treatment of Rhinitis. Immunology and Allergy Clinics of North America, 31(3), 545–560</a:t>
            </a:r>
            <a:r>
              <a:rPr lang="en-US" sz="2400" i="1" dirty="0" smtClean="0"/>
              <a:t>.</a:t>
            </a:r>
            <a:endParaRPr lang="tr-TR" sz="2400" i="1" dirty="0" smtClean="0"/>
          </a:p>
          <a:p>
            <a:r>
              <a:rPr lang="tr-TR" sz="2400" dirty="0" err="1"/>
              <a:t>Skoner</a:t>
            </a:r>
            <a:r>
              <a:rPr lang="tr-TR" sz="2400" dirty="0"/>
              <a:t>, D. P., </a:t>
            </a:r>
            <a:r>
              <a:rPr lang="tr-TR" sz="2400" dirty="0" err="1"/>
              <a:t>Rachelefsky</a:t>
            </a:r>
            <a:r>
              <a:rPr lang="tr-TR" sz="2400" dirty="0"/>
              <a:t>, G. S., </a:t>
            </a:r>
            <a:r>
              <a:rPr lang="tr-TR" sz="2400" dirty="0" err="1"/>
              <a:t>Meltzer</a:t>
            </a:r>
            <a:r>
              <a:rPr lang="tr-TR" sz="2400" dirty="0"/>
              <a:t>, E. O., </a:t>
            </a:r>
            <a:r>
              <a:rPr lang="tr-TR" sz="2400" dirty="0" err="1"/>
              <a:t>Chervinsky</a:t>
            </a:r>
            <a:r>
              <a:rPr lang="tr-TR" sz="2400" dirty="0"/>
              <a:t>, P., Morris, R. M., </a:t>
            </a:r>
            <a:r>
              <a:rPr lang="tr-TR" sz="2400" dirty="0" err="1"/>
              <a:t>Seltzer</a:t>
            </a:r>
            <a:r>
              <a:rPr lang="tr-TR" sz="2400" dirty="0"/>
              <a:t>, J. M., … </a:t>
            </a:r>
            <a:r>
              <a:rPr lang="tr-TR" sz="2400" dirty="0" err="1"/>
              <a:t>Wood</a:t>
            </a:r>
            <a:r>
              <a:rPr lang="tr-TR" sz="2400" dirty="0"/>
              <a:t>, R. A. (2000). </a:t>
            </a:r>
            <a:r>
              <a:rPr lang="tr-TR" sz="2400" i="1" dirty="0" err="1"/>
              <a:t>Detection</a:t>
            </a:r>
            <a:r>
              <a:rPr lang="tr-TR" sz="2400" i="1" dirty="0"/>
              <a:t> of </a:t>
            </a:r>
            <a:r>
              <a:rPr lang="tr-TR" sz="2400" i="1" dirty="0" err="1"/>
              <a:t>Growth</a:t>
            </a:r>
            <a:r>
              <a:rPr lang="tr-TR" sz="2400" i="1" dirty="0"/>
              <a:t> </a:t>
            </a:r>
            <a:r>
              <a:rPr lang="tr-TR" sz="2400" i="1" dirty="0" err="1"/>
              <a:t>Suppression</a:t>
            </a:r>
            <a:r>
              <a:rPr lang="tr-TR" sz="2400" i="1" dirty="0"/>
              <a:t> in </a:t>
            </a:r>
            <a:r>
              <a:rPr lang="tr-TR" sz="2400" i="1" dirty="0" err="1"/>
              <a:t>Children</a:t>
            </a:r>
            <a:r>
              <a:rPr lang="tr-TR" sz="2400" i="1" dirty="0"/>
              <a:t> </a:t>
            </a:r>
            <a:r>
              <a:rPr lang="tr-TR" sz="2400" i="1" dirty="0" err="1"/>
              <a:t>During</a:t>
            </a:r>
            <a:r>
              <a:rPr lang="tr-TR" sz="2400" i="1" dirty="0"/>
              <a:t> </a:t>
            </a:r>
            <a:r>
              <a:rPr lang="tr-TR" sz="2400" i="1" dirty="0" err="1"/>
              <a:t>Treatment</a:t>
            </a:r>
            <a:r>
              <a:rPr lang="tr-TR" sz="2400" i="1" dirty="0"/>
              <a:t> </a:t>
            </a:r>
            <a:r>
              <a:rPr lang="tr-TR" sz="2400" i="1" dirty="0" err="1"/>
              <a:t>With</a:t>
            </a:r>
            <a:r>
              <a:rPr lang="tr-TR" sz="2400" i="1" dirty="0"/>
              <a:t> </a:t>
            </a:r>
            <a:r>
              <a:rPr lang="tr-TR" sz="2400" i="1" dirty="0" err="1"/>
              <a:t>Intranasal</a:t>
            </a:r>
            <a:r>
              <a:rPr lang="tr-TR" sz="2400" i="1" dirty="0"/>
              <a:t> </a:t>
            </a:r>
            <a:r>
              <a:rPr lang="tr-TR" sz="2400" i="1" dirty="0" err="1"/>
              <a:t>Beclomethasone</a:t>
            </a:r>
            <a:r>
              <a:rPr lang="tr-TR" sz="2400" i="1" dirty="0"/>
              <a:t> </a:t>
            </a:r>
            <a:r>
              <a:rPr lang="tr-TR" sz="2400" i="1" dirty="0" err="1"/>
              <a:t>Dipropionate</a:t>
            </a:r>
            <a:r>
              <a:rPr lang="tr-TR" sz="2400" i="1" dirty="0"/>
              <a:t>. PEDIATRICS, 105 (2), e23–e23</a:t>
            </a:r>
            <a:r>
              <a:rPr lang="tr-TR" sz="2000" i="1" dirty="0"/>
              <a:t>.</a:t>
            </a:r>
            <a:endParaRPr lang="tr-TR" sz="2000" dirty="0"/>
          </a:p>
          <a:p>
            <a:endParaRPr lang="tr-TR" sz="2000" dirty="0"/>
          </a:p>
          <a:p>
            <a:endParaRPr lang="tr-TR" sz="1800" dirty="0" smtClean="0"/>
          </a:p>
        </p:txBody>
      </p:sp>
    </p:spTree>
    <p:extLst>
      <p:ext uri="{BB962C8B-B14F-4D97-AF65-F5344CB8AC3E}">
        <p14:creationId xmlns:p14="http://schemas.microsoft.com/office/powerpoint/2010/main" val="3535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Alerji nasıl gelişir?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2050" y="1690688"/>
            <a:ext cx="98679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8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10348</TotalTime>
  <Words>4915</Words>
  <Application>Microsoft Office PowerPoint</Application>
  <PresentationFormat>Geniş ekran</PresentationFormat>
  <Paragraphs>765</Paragraphs>
  <Slides>86</Slides>
  <Notes>56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86</vt:i4>
      </vt:variant>
    </vt:vector>
  </HeadingPairs>
  <TitlesOfParts>
    <vt:vector size="92" baseType="lpstr">
      <vt:lpstr>Arial</vt:lpstr>
      <vt:lpstr>Calibri</vt:lpstr>
      <vt:lpstr>Calibri Light</vt:lpstr>
      <vt:lpstr>Times New Roman</vt:lpstr>
      <vt:lpstr>Wingdings</vt:lpstr>
      <vt:lpstr>Office Teması</vt:lpstr>
      <vt:lpstr>       ALERJİK HASTALIKLAR</vt:lpstr>
      <vt:lpstr>Amaç</vt:lpstr>
      <vt:lpstr>Öğrenim hedefleri</vt:lpstr>
      <vt:lpstr>Giriş</vt:lpstr>
      <vt:lpstr>Giriş</vt:lpstr>
      <vt:lpstr>Alerjenler</vt:lpstr>
      <vt:lpstr>Alerjenler</vt:lpstr>
      <vt:lpstr>Alerjenle karşılaşıldığında;</vt:lpstr>
      <vt:lpstr>Alerji nasıl gelişir?</vt:lpstr>
      <vt:lpstr>Giriş</vt:lpstr>
      <vt:lpstr>Giriş</vt:lpstr>
      <vt:lpstr>Giriş</vt:lpstr>
      <vt:lpstr>Alerjik Rinit (AR)</vt:lpstr>
      <vt:lpstr>Alerjik Rinit </vt:lpstr>
      <vt:lpstr>Alerjik Rinit </vt:lpstr>
      <vt:lpstr>Risk faktörleri</vt:lpstr>
      <vt:lpstr>Bulgular</vt:lpstr>
      <vt:lpstr>Bulgular</vt:lpstr>
      <vt:lpstr>Tanı</vt:lpstr>
      <vt:lpstr>Tanı</vt:lpstr>
      <vt:lpstr>Tanı</vt:lpstr>
      <vt:lpstr>Tedavi</vt:lpstr>
      <vt:lpstr>1. Alerjenden korunma ve çevre kontrolü:</vt:lpstr>
      <vt:lpstr>1. Alerjenden korunma ve çevre kontrolü:</vt:lpstr>
      <vt:lpstr>1. Alerjenden korunma ve çevre kontrolü:</vt:lpstr>
      <vt:lpstr>1. Alerjenden korunma ve çevre kontrolü:</vt:lpstr>
      <vt:lpstr>1. Alerjenden korunma ve çevre kontrolü:</vt:lpstr>
      <vt:lpstr>2. Medikal tedavi</vt:lpstr>
      <vt:lpstr> 2. Medikal tedavi - Antihistaminikler  </vt:lpstr>
      <vt:lpstr> 2. Medikal tedavi - Antihistaminikler  </vt:lpstr>
      <vt:lpstr> 2. Medikal tedavi - Antihistaminikler  </vt:lpstr>
      <vt:lpstr> 2. Medikal tedavi - Antihistaminikler  </vt:lpstr>
      <vt:lpstr>   </vt:lpstr>
      <vt:lpstr> 2. Medikal tedavi - Nazal kortikosteroidler  </vt:lpstr>
      <vt:lpstr> 2. Medikal tedavi - Nazal kortikosteroidler  </vt:lpstr>
      <vt:lpstr> 2. Medikal tedavi - Nazal kortikosteroidler  </vt:lpstr>
      <vt:lpstr> 2. Medikal tedavi - Nazal kortikosteroidler  </vt:lpstr>
      <vt:lpstr> 2. Medikal tedavi - Nazal kortikosteroidler  </vt:lpstr>
      <vt:lpstr>PowerPoint Sunusu</vt:lpstr>
      <vt:lpstr>PowerPoint Sunusu</vt:lpstr>
      <vt:lpstr> 2. Medikal tedavi - Nazal kortikosteroidler  </vt:lpstr>
      <vt:lpstr>  2. Medikal tedavi - Nazal kortikosteroidler   </vt:lpstr>
      <vt:lpstr>   2. Medikal tedavi - Sistemik kortikosteroidler    </vt:lpstr>
      <vt:lpstr>   2. Medikal tedavi - Dekonjestanlar    </vt:lpstr>
      <vt:lpstr>   2. Medikal tedavi - Dekonjestanlar    </vt:lpstr>
      <vt:lpstr>   2. Medikal tedavi - Dekonjestanlar    </vt:lpstr>
      <vt:lpstr>   2. Medikal tedavi - Dekonjestanlar    </vt:lpstr>
      <vt:lpstr>    2. Medikal tedavi - Dekonjestanlar     </vt:lpstr>
      <vt:lpstr>    2. Medikal tedavi - Lökotrien Antagonistleri      </vt:lpstr>
      <vt:lpstr>    2. Medikal tedavi - Lökotrien Antagonistleri      </vt:lpstr>
      <vt:lpstr>     2. Medikal tedavi - Antikolinerjik Ajanlar      </vt:lpstr>
      <vt:lpstr>      2. Medikal tedavi - Mast Hücre Stabilizatörleri        </vt:lpstr>
      <vt:lpstr>       3. İmmünoterapi (İT)        </vt:lpstr>
      <vt:lpstr>       3. İmmünoterapi        </vt:lpstr>
      <vt:lpstr>PowerPoint Sunusu</vt:lpstr>
      <vt:lpstr>Alerjik Konjonktivit </vt:lpstr>
      <vt:lpstr>Alerjik Konjonktivit </vt:lpstr>
      <vt:lpstr>Bulgular</vt:lpstr>
      <vt:lpstr>Bulgular</vt:lpstr>
      <vt:lpstr>Tanı</vt:lpstr>
      <vt:lpstr>Alerjik Konjonktivit </vt:lpstr>
      <vt:lpstr>Mevsimsel konjonktivit</vt:lpstr>
      <vt:lpstr>Perennial konjonktivit</vt:lpstr>
      <vt:lpstr>Vernal konjonktivit</vt:lpstr>
      <vt:lpstr>Vernal konjonktivit</vt:lpstr>
      <vt:lpstr>Dev papiller konjonktivit</vt:lpstr>
      <vt:lpstr>Tedavi – Koruyucu önlemler</vt:lpstr>
      <vt:lpstr>Tedavi – Göze yönelik korunma</vt:lpstr>
      <vt:lpstr>Tedavi</vt:lpstr>
      <vt:lpstr>PowerPoint Sunusu</vt:lpstr>
      <vt:lpstr>Tedavi</vt:lpstr>
      <vt:lpstr>Anafilaksi</vt:lpstr>
      <vt:lpstr>Anafilaksi</vt:lpstr>
      <vt:lpstr>Anafilaksi</vt:lpstr>
      <vt:lpstr>Uyaranlar</vt:lpstr>
      <vt:lpstr>Kofaktörler</vt:lpstr>
      <vt:lpstr>Belirti ve Bulgular</vt:lpstr>
      <vt:lpstr>Tanı </vt:lpstr>
      <vt:lpstr>PowerPoint Sunusu</vt:lpstr>
      <vt:lpstr>Tedavi</vt:lpstr>
      <vt:lpstr>PowerPoint Sunusu</vt:lpstr>
      <vt:lpstr>PowerPoint Sunusu</vt:lpstr>
      <vt:lpstr>Tedavi</vt:lpstr>
      <vt:lpstr>İzlem</vt:lpstr>
      <vt:lpstr>Anafilaksi Tedavisinde Sık Yapılan Hatalar</vt:lpstr>
      <vt:lpstr>Kaynaklar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kevser pala</dc:creator>
  <cp:lastModifiedBy>kevser pala</cp:lastModifiedBy>
  <cp:revision>504</cp:revision>
  <dcterms:created xsi:type="dcterms:W3CDTF">2021-04-02T06:42:16Z</dcterms:created>
  <dcterms:modified xsi:type="dcterms:W3CDTF">2021-05-06T10:47:48Z</dcterms:modified>
</cp:coreProperties>
</file>