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3"/>
  </p:notesMasterIdLst>
  <p:sldIdLst>
    <p:sldId id="298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91" r:id="rId13"/>
    <p:sldId id="268" r:id="rId14"/>
    <p:sldId id="269" r:id="rId15"/>
    <p:sldId id="270" r:id="rId16"/>
    <p:sldId id="300" r:id="rId17"/>
    <p:sldId id="272" r:id="rId18"/>
    <p:sldId id="274" r:id="rId19"/>
    <p:sldId id="273" r:id="rId20"/>
    <p:sldId id="275" r:id="rId21"/>
    <p:sldId id="277" r:id="rId22"/>
    <p:sldId id="278" r:id="rId23"/>
    <p:sldId id="279" r:id="rId24"/>
    <p:sldId id="292" r:id="rId25"/>
    <p:sldId id="293" r:id="rId26"/>
    <p:sldId id="281" r:id="rId27"/>
    <p:sldId id="284" r:id="rId28"/>
    <p:sldId id="285" r:id="rId29"/>
    <p:sldId id="287" r:id="rId30"/>
    <p:sldId id="288" r:id="rId31"/>
    <p:sldId id="290" r:id="rId3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8" autoAdjust="0"/>
    <p:restoredTop sz="94718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88F393-FA4D-4762-BD1F-927BC3B54A43}" type="datetimeFigureOut">
              <a:rPr lang="tr-TR" smtClean="0"/>
              <a:pPr/>
              <a:t>29.01.2019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EF210-3D97-4086-8E3E-EF85C07EC43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7123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EF210-3D97-4086-8E3E-EF85C07EC432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EF210-3D97-4086-8E3E-EF85C07EC432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EF210-3D97-4086-8E3E-EF85C07EC432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EF210-3D97-4086-8E3E-EF85C07EC432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EF210-3D97-4086-8E3E-EF85C07EC432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(95% CI, 5.89-15.41).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EF210-3D97-4086-8E3E-EF85C07EC432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Sadece MMSE puanındaki değişime göre olası </a:t>
            </a:r>
            <a:r>
              <a:rPr lang="tr-TR" dirty="0" err="1" smtClean="0"/>
              <a:t>demans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EF210-3D97-4086-8E3E-EF85C07EC432}" type="slidenum">
              <a:rPr lang="tr-TR" smtClean="0"/>
              <a:pPr/>
              <a:t>24</a:t>
            </a:fld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MMSE puanındaki değişime göre VAT puanıyla birlikte olası </a:t>
            </a:r>
            <a:r>
              <a:rPr lang="tr-TR" dirty="0" err="1" smtClean="0"/>
              <a:t>demans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EF210-3D97-4086-8E3E-EF85C07EC432}" type="slidenum">
              <a:rPr lang="tr-TR" smtClean="0"/>
              <a:pPr/>
              <a:t>25</a:t>
            </a:fld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Ek olarak, KDV'nin yalnızca A sürümü zorunludur ve bu nedenle analiz için kullanılabilir.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EF210-3D97-4086-8E3E-EF85C07EC432}" type="slidenum">
              <a:rPr lang="tr-TR" smtClean="0"/>
              <a:pPr/>
              <a:t>30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29.01.2019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29.01.2019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29.01.2019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671392" y="5229200"/>
            <a:ext cx="5472608" cy="1368152"/>
          </a:xfrm>
        </p:spPr>
        <p:txBody>
          <a:bodyPr>
            <a:normAutofit/>
          </a:bodyPr>
          <a:lstStyle/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Araş. Gör. Dr. Ayşegül ÖZSALİH YILMAZ </a:t>
            </a:r>
          </a:p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KTÜ Aile Hekimliği AD</a:t>
            </a:r>
          </a:p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29.01.2019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4322" y="619869"/>
            <a:ext cx="8547488" cy="3817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Yanlış pozitif tanı riskini en aza indirmek için, 1 yıllık takip süresinden sonra tüm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demans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 tanıları ek bilgilere dayanarak yeniden değerlendirildi.</a:t>
            </a:r>
          </a:p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Bu analiz için hastalar başlangıçtan 3 ay sonra, en az 2 yıl süreyle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demans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geliştirmişlerse olası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demans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olarak sınıflandırıldı.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latin typeface="Arial" pitchFamily="34" charset="0"/>
                <a:cs typeface="Arial" pitchFamily="34" charset="0"/>
              </a:rPr>
              <a:t>Mini </a:t>
            </a:r>
            <a:r>
              <a:rPr lang="tr-TR" sz="3600" dirty="0" err="1" smtClean="0">
                <a:latin typeface="Arial" pitchFamily="34" charset="0"/>
                <a:cs typeface="Arial" pitchFamily="34" charset="0"/>
              </a:rPr>
              <a:t>Mental</a:t>
            </a:r>
            <a:r>
              <a:rPr lang="tr-TR" sz="3600" dirty="0" smtClean="0">
                <a:latin typeface="Arial" pitchFamily="34" charset="0"/>
                <a:cs typeface="Arial" pitchFamily="34" charset="0"/>
              </a:rPr>
              <a:t> Test </a:t>
            </a:r>
            <a:endParaRPr lang="tr-TR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Mini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mental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testin elde edilebilecek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max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puanın 30 olduğu Hollandaca </a:t>
            </a:r>
            <a:r>
              <a:rPr lang="tr-TR" sz="2400" dirty="0">
                <a:latin typeface="Arial" pitchFamily="34" charset="0"/>
                <a:cs typeface="Arial" pitchFamily="34" charset="0"/>
              </a:rPr>
              <a:t>sürümünü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kullandık. Yüksek puanlar daha iyi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kognitif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durumu gösterir.</a:t>
            </a:r>
          </a:p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dirty="0">
                <a:latin typeface="Arial" pitchFamily="34" charset="0"/>
                <a:cs typeface="Arial" pitchFamily="34" charset="0"/>
              </a:rPr>
              <a:t>MMSE skorundaki zaman içindeki değişim, başlangıçtaki ve 2 yıllık takip değerlendirmesindeki puanlar karşılaştırılarak tespit edildi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1652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latin typeface="Arial" pitchFamily="34" charset="0"/>
                <a:cs typeface="Arial" pitchFamily="34" charset="0"/>
              </a:rPr>
              <a:t>Görsel İlişkilendirme Testi</a:t>
            </a:r>
            <a:endParaRPr lang="tr-TR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Görsel ilişkilendirme testi 6 işaret kartından ve 6 hedef kartından oluşuyordu. </a:t>
            </a:r>
          </a:p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Her bir doğru hatırlanan hedef için 1 puan veriliyor ve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max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6 puan alınabiliyordu.</a:t>
            </a:r>
          </a:p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Analizlerde 2 yıllık takip değerlendirmesinde görsel ilişkilendirme testi puanını kullandık.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0"/>
            <a:ext cx="7344816" cy="3312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1187624" y="3356993"/>
            <a:ext cx="721959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      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Example 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of cue and target cards used in the Visual Association Test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.</a:t>
            </a:r>
            <a:endParaRPr lang="tr-TR" sz="1600" b="1" dirty="0" smtClean="0">
              <a:latin typeface="Arial" pitchFamily="34" charset="0"/>
              <a:cs typeface="Arial" pitchFamily="34" charset="0"/>
            </a:endParaRPr>
          </a:p>
          <a:p>
            <a:endParaRPr lang="tr-TR" b="1" dirty="0" smtClean="0"/>
          </a:p>
          <a:p>
            <a:pPr>
              <a:buFont typeface="Arial" pitchFamily="34" charset="0"/>
              <a:buChar char="•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Soldaki </a:t>
            </a:r>
            <a:r>
              <a:rPr lang="tr-TR" dirty="0">
                <a:latin typeface="Arial" pitchFamily="34" charset="0"/>
                <a:cs typeface="Arial" pitchFamily="34" charset="0"/>
              </a:rPr>
              <a:t>işaret kartı ve sağdaki hedef kart. İlk olarak, hastalara işaret kartlarını birer birer gösterip nesnelere isim vermeleri istenir (örneğin, “maymun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”).</a:t>
            </a:r>
            <a:r>
              <a:rPr lang="tr-TR" dirty="0">
                <a:latin typeface="Arial" pitchFamily="34" charset="0"/>
                <a:cs typeface="Arial" pitchFamily="34" charset="0"/>
              </a:rPr>
              <a:t> 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Daha </a:t>
            </a:r>
            <a:r>
              <a:rPr lang="tr-TR" dirty="0">
                <a:latin typeface="Arial" pitchFamily="34" charset="0"/>
                <a:cs typeface="Arial" pitchFamily="34" charset="0"/>
              </a:rPr>
              <a:t>sonra, hastalara hedef kartlar gösterilir ve nesnelere yeniden ad vermeleri istenir (örneğin, “şemsiye tutan bir maymun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”).</a:t>
            </a:r>
            <a:r>
              <a:rPr lang="tr-TR" dirty="0">
                <a:latin typeface="Arial" pitchFamily="34" charset="0"/>
                <a:cs typeface="Arial" pitchFamily="34" charset="0"/>
              </a:rPr>
              <a:t> 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Son </a:t>
            </a:r>
            <a:r>
              <a:rPr lang="tr-TR" dirty="0">
                <a:latin typeface="Arial" pitchFamily="34" charset="0"/>
                <a:cs typeface="Arial" pitchFamily="34" charset="0"/>
              </a:rPr>
              <a:t>olarak, hastalara işaret kartlarını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tekrar </a:t>
            </a:r>
            <a:r>
              <a:rPr lang="tr-TR" dirty="0">
                <a:latin typeface="Arial" pitchFamily="34" charset="0"/>
                <a:cs typeface="Arial" pitchFamily="34" charset="0"/>
              </a:rPr>
              <a:t>gösterip, eksik nesneyi isimlendirmeleri istenmiştir (örneğin, “bir şemsiye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”).</a:t>
            </a:r>
            <a:r>
              <a:rPr lang="tr-TR" dirty="0">
                <a:latin typeface="Arial" pitchFamily="34" charset="0"/>
                <a:cs typeface="Arial" pitchFamily="34" charset="0"/>
              </a:rPr>
              <a:t> 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Hastalara </a:t>
            </a:r>
            <a:r>
              <a:rPr lang="tr-TR" dirty="0">
                <a:latin typeface="Arial" pitchFamily="34" charset="0"/>
                <a:cs typeface="Arial" pitchFamily="34" charset="0"/>
              </a:rPr>
              <a:t>herhangi bir nesneyi hatırlamaları söylenmez, bu nedenle test, rastlantısal öğrenme gerektirir.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689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İstatistiksel </a:t>
            </a:r>
            <a:r>
              <a:rPr lang="tr-TR" dirty="0" smtClean="0"/>
              <a:t>Analiz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sz="3400" dirty="0" smtClean="0">
                <a:latin typeface="Arial" pitchFamily="34" charset="0"/>
                <a:cs typeface="Arial" pitchFamily="34" charset="0"/>
              </a:rPr>
              <a:t>Hastalar başlangıçta ve 2 yıllık takipte MMSE puanları ve 2 yıllık takipte VAT puanları varsa analizlere dahil edildi.</a:t>
            </a:r>
          </a:p>
          <a:p>
            <a:endParaRPr lang="tr-TR" sz="3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3400" dirty="0" err="1" smtClean="0">
                <a:latin typeface="Arial" pitchFamily="34" charset="0"/>
                <a:cs typeface="Arial" pitchFamily="34" charset="0"/>
              </a:rPr>
              <a:t>Demans</a:t>
            </a:r>
            <a:r>
              <a:rPr lang="tr-TR" sz="3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3400" dirty="0">
                <a:latin typeface="Arial" pitchFamily="34" charset="0"/>
                <a:cs typeface="Arial" pitchFamily="34" charset="0"/>
              </a:rPr>
              <a:t>tanısı ile lojistik regresyon analizi yaptık</a:t>
            </a:r>
            <a:r>
              <a:rPr lang="tr-TR" sz="3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tr-TR" sz="34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tr-TR" sz="3400" dirty="0" smtClean="0">
                <a:latin typeface="Arial" pitchFamily="34" charset="0"/>
                <a:cs typeface="Arial" pitchFamily="34" charset="0"/>
              </a:rPr>
              <a:t>MMSE puanına göre;</a:t>
            </a:r>
          </a:p>
          <a:p>
            <a:pPr lvl="2"/>
            <a:r>
              <a:rPr lang="tr-TR" sz="3200" dirty="0" smtClean="0">
                <a:latin typeface="Arial" pitchFamily="34" charset="0"/>
                <a:cs typeface="Arial" pitchFamily="34" charset="0"/>
              </a:rPr>
              <a:t>Stabil veya iyileşmiş ( ≤1 </a:t>
            </a:r>
            <a:r>
              <a:rPr lang="tr-TR" sz="3200" dirty="0">
                <a:latin typeface="Arial" pitchFamily="34" charset="0"/>
                <a:cs typeface="Arial" pitchFamily="34" charset="0"/>
              </a:rPr>
              <a:t>puan </a:t>
            </a:r>
            <a:r>
              <a:rPr lang="tr-TR" sz="3200" dirty="0" smtClean="0">
                <a:latin typeface="Arial" pitchFamily="34" charset="0"/>
                <a:cs typeface="Arial" pitchFamily="34" charset="0"/>
              </a:rPr>
              <a:t>değişiklik</a:t>
            </a:r>
            <a:r>
              <a:rPr lang="tr-TR" sz="3200" dirty="0">
                <a:latin typeface="Arial" pitchFamily="34" charset="0"/>
                <a:cs typeface="Arial" pitchFamily="34" charset="0"/>
              </a:rPr>
              <a:t>) </a:t>
            </a:r>
            <a:endParaRPr lang="tr-TR" sz="3200" dirty="0" smtClean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tr-TR" sz="3200" dirty="0" smtClean="0">
                <a:latin typeface="Arial" pitchFamily="34" charset="0"/>
                <a:cs typeface="Arial" pitchFamily="34" charset="0"/>
              </a:rPr>
              <a:t>Kötüleşmiş</a:t>
            </a:r>
            <a:r>
              <a:rPr lang="tr-TR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3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tr-TR" sz="3200" dirty="0">
                <a:latin typeface="Arial" pitchFamily="34" charset="0"/>
                <a:cs typeface="Arial" pitchFamily="34" charset="0"/>
              </a:rPr>
              <a:t>≥</a:t>
            </a:r>
            <a:r>
              <a:rPr lang="tr-TR" sz="32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tr-TR" sz="3200" dirty="0">
                <a:latin typeface="Arial" pitchFamily="34" charset="0"/>
                <a:cs typeface="Arial" pitchFamily="34" charset="0"/>
              </a:rPr>
              <a:t>puan </a:t>
            </a:r>
            <a:r>
              <a:rPr lang="tr-TR" sz="3200" dirty="0" smtClean="0">
                <a:latin typeface="Arial" pitchFamily="34" charset="0"/>
                <a:cs typeface="Arial" pitchFamily="34" charset="0"/>
              </a:rPr>
              <a:t>değişiklik)</a:t>
            </a:r>
          </a:p>
          <a:p>
            <a:pPr lvl="2"/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tr-TR" sz="3800" dirty="0" smtClean="0">
                <a:latin typeface="Arial" pitchFamily="34" charset="0"/>
                <a:cs typeface="Arial" pitchFamily="34" charset="0"/>
              </a:rPr>
              <a:t>VAT puanında göre;</a:t>
            </a:r>
          </a:p>
          <a:p>
            <a:pPr lvl="2"/>
            <a:r>
              <a:rPr lang="tr-TR" sz="3200" dirty="0" smtClean="0">
                <a:latin typeface="Arial" pitchFamily="34" charset="0"/>
                <a:cs typeface="Arial" pitchFamily="34" charset="0"/>
              </a:rPr>
              <a:t>İyi</a:t>
            </a:r>
            <a:r>
              <a:rPr lang="tr-TR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3200" dirty="0" smtClean="0">
                <a:latin typeface="Arial" pitchFamily="34" charset="0"/>
                <a:cs typeface="Arial" pitchFamily="34" charset="0"/>
              </a:rPr>
              <a:t>(6 </a:t>
            </a:r>
            <a:r>
              <a:rPr lang="tr-TR" sz="3200" dirty="0">
                <a:latin typeface="Arial" pitchFamily="34" charset="0"/>
                <a:cs typeface="Arial" pitchFamily="34" charset="0"/>
              </a:rPr>
              <a:t>puan) </a:t>
            </a:r>
            <a:endParaRPr lang="tr-TR" sz="3200" dirty="0" smtClean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tr-TR" sz="3200" dirty="0" smtClean="0">
                <a:latin typeface="Arial" pitchFamily="34" charset="0"/>
                <a:cs typeface="Arial" pitchFamily="34" charset="0"/>
              </a:rPr>
              <a:t>Kötü </a:t>
            </a:r>
            <a:r>
              <a:rPr lang="tr-TR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3200" dirty="0" smtClean="0">
                <a:latin typeface="Arial" pitchFamily="34" charset="0"/>
                <a:cs typeface="Arial" pitchFamily="34" charset="0"/>
              </a:rPr>
              <a:t>(≤5 puan)</a:t>
            </a:r>
          </a:p>
          <a:p>
            <a:pPr lvl="2"/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tr-TR" sz="2900" dirty="0" smtClean="0">
                <a:latin typeface="Arial" pitchFamily="34" charset="0"/>
                <a:cs typeface="Arial" pitchFamily="34" charset="0"/>
              </a:rPr>
              <a:t>Çalışmada bilişsel olarak sağlıklı yaşlı bir popülasyon söz konusu olduğundan, VAT skoru için bu mutlak kesim noktası seçildi.</a:t>
            </a:r>
          </a:p>
          <a:p>
            <a:pPr lvl="2"/>
            <a:endParaRPr lang="tr-TR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39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Yaş ve eğitim düzeyinin MMSE puanı ve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demans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arasındaki ilişki için karışıklığa neden olduğu bilindiğinden tüm analizleri bu iki faktöre göre ayarladık.</a:t>
            </a:r>
          </a:p>
          <a:p>
            <a:pPr>
              <a:buNone/>
            </a:pPr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4 grup hastayı oluşturan MMSE puan değişikliği VAT puanı ile birleştirilerek öngörülen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demans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için lojistik regresyon analizi yaptık.</a:t>
            </a:r>
          </a:p>
          <a:p>
            <a:pPr>
              <a:buNone/>
            </a:pPr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Lojistik </a:t>
            </a:r>
            <a:r>
              <a:rPr lang="tr-TR" sz="2400" dirty="0">
                <a:latin typeface="Arial" pitchFamily="34" charset="0"/>
                <a:cs typeface="Arial" pitchFamily="34" charset="0"/>
              </a:rPr>
              <a:t>regresyon analizi, zaman içindeki kümülatif riski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hesaplamamızı sağladı.</a:t>
            </a:r>
          </a:p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endParaRPr lang="tr-T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871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İyi ve kötü VAT puanı olan hastalar için hem genel hem de ayrı ayrı MMSE değişim puanı kategorisine göre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demans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vakalarının yüzdesini değerlendirdik.</a:t>
            </a:r>
          </a:p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Tüm analizler için versiyon 23 SPSS yazılımını kullandık.</a:t>
            </a:r>
          </a:p>
          <a:p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dirty="0"/>
              <a:t/>
            </a:r>
            <a:br>
              <a:rPr lang="tr-TR" dirty="0"/>
            </a:br>
            <a:r>
              <a:rPr lang="tr-TR" sz="4000" dirty="0" smtClean="0">
                <a:latin typeface="Arial" pitchFamily="34" charset="0"/>
                <a:cs typeface="Arial" pitchFamily="34" charset="0"/>
              </a:rPr>
              <a:t>Bulgular  </a:t>
            </a:r>
            <a:r>
              <a:rPr lang="tr-TR" sz="4000" dirty="0">
                <a:latin typeface="Arial" pitchFamily="34" charset="0"/>
                <a:cs typeface="Arial" pitchFamily="34" charset="0"/>
              </a:rPr>
              <a:t/>
            </a:r>
            <a:br>
              <a:rPr lang="tr-TR" sz="4000" dirty="0">
                <a:latin typeface="Arial" pitchFamily="34" charset="0"/>
                <a:cs typeface="Arial" pitchFamily="34" charset="0"/>
              </a:rPr>
            </a:br>
            <a:endParaRPr lang="tr-TR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Demans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tanısı olmayan 3526 </a:t>
            </a:r>
            <a:r>
              <a:rPr lang="tr-TR" sz="2400" dirty="0" err="1">
                <a:latin typeface="Arial" pitchFamily="34" charset="0"/>
                <a:cs typeface="Arial" pitchFamily="34" charset="0"/>
              </a:rPr>
              <a:t>preDIVA</a:t>
            </a:r>
            <a:r>
              <a:rPr lang="tr-T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çalışması </a:t>
            </a:r>
            <a:r>
              <a:rPr lang="tr-TR" sz="2400" dirty="0">
                <a:latin typeface="Arial" pitchFamily="34" charset="0"/>
                <a:cs typeface="Arial" pitchFamily="34" charset="0"/>
              </a:rPr>
              <a:t>hastasının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2690'ı </a:t>
            </a:r>
            <a:r>
              <a:rPr lang="tr-TR" sz="2400" dirty="0">
                <a:latin typeface="Arial" pitchFamily="34" charset="0"/>
                <a:cs typeface="Arial" pitchFamily="34" charset="0"/>
              </a:rPr>
              <a:t>(% 76.3) başlangıç ​​ve 2 yıllık takip değerlendirmelerini tamamlamış ve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analizlerimize </a:t>
            </a:r>
            <a:r>
              <a:rPr lang="tr-TR" sz="2400" dirty="0">
                <a:latin typeface="Arial" pitchFamily="34" charset="0"/>
                <a:cs typeface="Arial" pitchFamily="34" charset="0"/>
              </a:rPr>
              <a:t>dahil edilmiştir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Sosyodemografik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ve bilişsel özellikler Tablo 1'de özetlenmiştir.</a:t>
            </a:r>
          </a:p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dirty="0">
                <a:latin typeface="Arial" pitchFamily="34" charset="0"/>
                <a:cs typeface="Arial" pitchFamily="34" charset="0"/>
              </a:rPr>
              <a:t>İki yıllık takip ziyaretinden önce veya kısa bir süre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sonra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demans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>
                <a:latin typeface="Arial" pitchFamily="34" charset="0"/>
                <a:cs typeface="Arial" pitchFamily="34" charset="0"/>
              </a:rPr>
              <a:t>tanısı alan 14 hastayı dışladık.</a:t>
            </a:r>
          </a:p>
        </p:txBody>
      </p:sp>
    </p:spTree>
    <p:extLst>
      <p:ext uri="{BB962C8B-B14F-4D97-AF65-F5344CB8AC3E}">
        <p14:creationId xmlns:p14="http://schemas.microsoft.com/office/powerpoint/2010/main" val="919276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Toplamda</a:t>
            </a:r>
            <a:r>
              <a:rPr lang="tr-TR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2690 </a:t>
            </a:r>
            <a:r>
              <a:rPr lang="tr-TR" sz="2400" dirty="0">
                <a:latin typeface="Arial" pitchFamily="34" charset="0"/>
                <a:cs typeface="Arial" pitchFamily="34" charset="0"/>
              </a:rPr>
              <a:t>hastanın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2648'i </a:t>
            </a:r>
            <a:r>
              <a:rPr lang="tr-TR" sz="2400" dirty="0">
                <a:latin typeface="Arial" pitchFamily="34" charset="0"/>
                <a:cs typeface="Arial" pitchFamily="34" charset="0"/>
              </a:rPr>
              <a:t>(% 98.4), başlangıçtan itibaren 6.7 yıllık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median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>
                <a:latin typeface="Arial" pitchFamily="34" charset="0"/>
                <a:cs typeface="Arial" pitchFamily="34" charset="0"/>
              </a:rPr>
              <a:t>takip süresinden sonra </a:t>
            </a:r>
            <a:r>
              <a:rPr lang="tr-TR" sz="2400" dirty="0" err="1">
                <a:latin typeface="Arial" pitchFamily="34" charset="0"/>
                <a:cs typeface="Arial" pitchFamily="34" charset="0"/>
              </a:rPr>
              <a:t>demans</a:t>
            </a:r>
            <a:r>
              <a:rPr lang="tr-T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için değerlendirildi.</a:t>
            </a:r>
          </a:p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dirty="0">
                <a:latin typeface="Arial" pitchFamily="34" charset="0"/>
                <a:cs typeface="Arial" pitchFamily="34" charset="0"/>
              </a:rPr>
              <a:t>Bu grupta 157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(% 5.9) hastaya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demans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>
                <a:latin typeface="Arial" pitchFamily="34" charset="0"/>
                <a:cs typeface="Arial" pitchFamily="34" charset="0"/>
              </a:rPr>
              <a:t>tanısı konuldu.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08891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32656"/>
            <a:ext cx="8100392" cy="5904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98479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latin typeface="Arial" pitchFamily="34" charset="0"/>
                <a:cs typeface="Arial" pitchFamily="34" charset="0"/>
              </a:rPr>
              <a:t>Giriş</a:t>
            </a:r>
            <a:endParaRPr lang="tr-TR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Demansın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erken teşhisi, hasta ve bakıcılara özel danışmanlık ve bakım hizmeti verilmesine izin vereceğinden önemlidir. </a:t>
            </a:r>
          </a:p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Klinisyenler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bilişsel bozulmayı taramak için çeşitli araçlar kullanırlar.</a:t>
            </a:r>
            <a:r>
              <a:rPr lang="tr-TR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tr-TR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Mini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mental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test (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Mini-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Mental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State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Examination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-MMSE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) bilişsel bozulmanın erken evrelerinde sınırlı duyarlılık ve sınırlamalara rağmen klinik pratikte ve araştırmalarda yaygın olarak kullanılmaktadır.</a:t>
            </a:r>
            <a:endParaRPr lang="tr-T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>
                <a:latin typeface="Arial" pitchFamily="34" charset="0"/>
                <a:cs typeface="Arial" pitchFamily="34" charset="0"/>
              </a:rPr>
              <a:t>Demans</a:t>
            </a:r>
            <a:r>
              <a:rPr lang="tr-TR" sz="3600" dirty="0" smtClean="0">
                <a:latin typeface="Arial" pitchFamily="34" charset="0"/>
                <a:cs typeface="Arial" pitchFamily="34" charset="0"/>
              </a:rPr>
              <a:t> Tahmini </a:t>
            </a:r>
            <a:endParaRPr lang="tr-TR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Demans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için tahmini rölatif risk,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MMSE'de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2 yıllık takipte kötüleşme olan hastalarda (≥2 puan düşüş) 3.55 iken, 2 yılda kötü bir VAT puanına (≤5 puan) sahip olan hastalarda 3.28 idi.</a:t>
            </a:r>
          </a:p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MMSE ve VAT ölçümlerinde daha iyi performans gösteren hasta grubu ile karşılaştırıldığında düşük performans gösteren grup 9.55 tahmini rölatif riskle daha yüksek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demans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gelişim riskine sahiptir.</a:t>
            </a:r>
            <a:endParaRPr lang="tr-T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7055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MMSE puanındaki her bir değişiklik kategorisinde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demans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tanısı alan hastaların yüzdesi Şekil 2A'da gösterilmektedir.</a:t>
            </a:r>
          </a:p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Stabil-iyileşmiş bir MMSE puanına sahip olan hastalar arasında,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demans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gelişme riski ortalama % 5.9 (2.4%-6.4%) civarındadır.</a:t>
            </a:r>
            <a:endParaRPr lang="tr-T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tr-TR" dirty="0" smtClean="0"/>
          </a:p>
          <a:p>
            <a:r>
              <a:rPr lang="tr-TR" sz="2600" dirty="0" smtClean="0">
                <a:latin typeface="Arial" pitchFamily="34" charset="0"/>
                <a:cs typeface="Arial" pitchFamily="34" charset="0"/>
              </a:rPr>
              <a:t>Bununla birlikte, MMSE skorunda 2 ve 3 puanlık düşüş olan hastalarda </a:t>
            </a:r>
            <a:r>
              <a:rPr lang="tr-TR" sz="2600" dirty="0" err="1" smtClean="0">
                <a:latin typeface="Arial" pitchFamily="34" charset="0"/>
                <a:cs typeface="Arial" pitchFamily="34" charset="0"/>
              </a:rPr>
              <a:t>demans</a:t>
            </a:r>
            <a:r>
              <a:rPr lang="tr-TR" sz="2600" dirty="0" smtClean="0">
                <a:latin typeface="Arial" pitchFamily="34" charset="0"/>
                <a:cs typeface="Arial" pitchFamily="34" charset="0"/>
              </a:rPr>
              <a:t> gelişim riski ortalama riskten önemli ölçüde yüksek olarak sırasıyla  % 10.1 ve % 20.8 bulunmuştur.</a:t>
            </a:r>
          </a:p>
          <a:p>
            <a:endParaRPr lang="tr-TR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600" dirty="0" smtClean="0">
                <a:latin typeface="Arial" pitchFamily="34" charset="0"/>
                <a:cs typeface="Arial" pitchFamily="34" charset="0"/>
              </a:rPr>
              <a:t>2 yıllık değerlendirmede MMSE puanındaki değişim kategorisi başına ayrışmış VAT puanları karşılaştırıldığında (Şekil 2B), kötü VAT puanları (≤5 puan) olan grupların hepsinde önemli ölçüde daha yüksek </a:t>
            </a:r>
            <a:r>
              <a:rPr lang="tr-TR" sz="2600" dirty="0" err="1" smtClean="0">
                <a:latin typeface="Arial" pitchFamily="34" charset="0"/>
                <a:cs typeface="Arial" pitchFamily="34" charset="0"/>
              </a:rPr>
              <a:t>demans</a:t>
            </a:r>
            <a:r>
              <a:rPr lang="tr-TR" sz="2600" dirty="0" smtClean="0">
                <a:latin typeface="Arial" pitchFamily="34" charset="0"/>
                <a:cs typeface="Arial" pitchFamily="34" charset="0"/>
              </a:rPr>
              <a:t> gelişimi oranları vardı.</a:t>
            </a: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tr-TR" sz="1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Kötü  VAT puanı,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MMSE'deki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2 veya 3 puanlık düşüşün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prediktif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değerini sırasıyla % 10,1'den % 14,4'e ve % 20,8'den % 29,3'e yükseltti.</a:t>
            </a:r>
          </a:p>
          <a:p>
            <a:pPr>
              <a:buNone/>
            </a:pPr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MMSE skorunda 1 puanlık düşüş gösteren hastalarda bile, kötü bir VAT skoru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demans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riskini % 12,2'ye yani iki katına çıkardı.</a:t>
            </a:r>
          </a:p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Buna karşın, MMSE skorunda 2 veya 3 puanlık düşüş ve </a:t>
            </a:r>
            <a:r>
              <a:rPr lang="tr-TR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VAT skoru 6 olan hastalarda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demans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gelişme riski, bütün olarak ortalama riskten önemli ölçüde farklı değildi (Şekil 2B).</a:t>
            </a:r>
          </a:p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endParaRPr lang="tr-T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8712967" cy="633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13118"/>
            <a:ext cx="8352929" cy="6573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 smtClean="0">
                <a:latin typeface="Arial" pitchFamily="34" charset="0"/>
                <a:cs typeface="Arial" pitchFamily="34" charset="0"/>
              </a:rPr>
              <a:t>Tartışma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Bulgularımız VAT puanının,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demans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riski olan ve olmayan yaşlı yetişkinler arasında ayrım yaparken, özellikle MMSE puanında küçük bir düşüşe sahip olanlarda artan bir değeri olduğunu göstermektedir.</a:t>
            </a:r>
          </a:p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MMSE'de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2 puan veya daha fazla azalma ve VAT skoru 6 olan yaşlı yetişkinler için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demans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gelişme riski tüm çalışma grubunun ortalama riskinden önemli ölçüde farklı değildi</a:t>
            </a:r>
            <a:r>
              <a:rPr lang="tr-TR" sz="2400" dirty="0" smtClean="0"/>
              <a:t>. </a:t>
            </a:r>
            <a:endParaRPr lang="tr-TR" sz="2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MMSE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demansın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erken tanısında yetersiz görünmesine rağmen,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MMSE'yi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yaptıktan sonra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VAT'nin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eklenmesini analiz eden hiçbir çalışma yapılmamıştır.</a:t>
            </a:r>
          </a:p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VAT, bu amaç için özel olarak geliştirilmiştir ve diğer bilişsel testlerle karşılaştırıldığında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demans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tanısı için daha yüksek bir özgüllük ve pozitif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prediktif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değere sahiptir.</a:t>
            </a:r>
          </a:p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MMSE skorunda sadece 1 veya 2 puanlık düşüş olan hastalarda</a:t>
            </a:r>
            <a:r>
              <a:rPr lang="tr-TR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VAT skorunun ≤5 olması, önemli ve klinik olarak anlamlı bir artmış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demans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riski ile ilişkili bulunmuştur.</a:t>
            </a:r>
          </a:p>
          <a:p>
            <a:pPr>
              <a:buNone/>
            </a:pPr>
            <a:endParaRPr lang="tr-TR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Bu çalışmanın güçlü yönleri; büyük örneklem büyüklüğü ve uzun takip süresi,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demans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tanılarının kör ve dikkatli bir şekilde değerlendirilmesi ve tüm nedenlere bağlı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demans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takibinin tam olmasıdır.</a:t>
            </a:r>
          </a:p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Günlük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ptatikte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kolayca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uygulanabilir testleri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değerlendirmede klinik bir bakış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açısı getirildi.</a:t>
            </a:r>
            <a:endParaRPr lang="tr-T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Demans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taraması yapılırken mini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mental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teste sadece 1 veya 2 puanlık düşüşün etkileri net değildir.</a:t>
            </a:r>
          </a:p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Klinisyenler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 bu kadar küçük bir düşüşün, daha fazla araştırma yapılmasını gerektiren yeni bir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kognitif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bozulmanın göstergesi olabileceği sorusuyla karşı karşıyadır.</a:t>
            </a:r>
            <a:endParaRPr lang="tr-T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Çalışmanın sınırlaması, hastaların hem başlangıç hem de 2 yıllık takipte MMSE değerlendirmeleri ve 2 yıllık takipte VAT değerlendirmesi olması durumunda analize dahil edilmesiydi.</a:t>
            </a:r>
          </a:p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Bu gereklilik, çalışmamızda orijinal çalışmadan daha küçük bir örneğe ve muhtemelen seçimde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biasa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yol açmıştır.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latin typeface="Arial" pitchFamily="34" charset="0"/>
                <a:cs typeface="Arial" pitchFamily="34" charset="0"/>
              </a:rPr>
              <a:t>Sonuç</a:t>
            </a:r>
            <a:endParaRPr lang="tr-TR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MMSE'de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küçük bir düşüşe sahip olan yaşlı yetişkinler arasında, VAT (3 dakikalık kolayca uygulanan birleşik bellek testi ) artmış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demans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riski olanları, dikkatli gözlem gerekenlerden ayırt etmede yardımcı olabilir.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Görsel ilişkilendirme testi (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Visual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Association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Test-VAT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) bu amaç için yararlı olabilir. </a:t>
            </a:r>
          </a:p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VAT bozulmuş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anterograd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belleği algılamak için dil becerilerine dayalı bir dezavantajı olmaksızın oldukça hassas, çok kısa süreli ve ilişkisel hafızanın yönetimi kolay bir testtir.</a:t>
            </a:r>
          </a:p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Alzheimer hastalığının özellikle erken belirtilerinin tespiti için iyi bir testtir ve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demans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tanısı koymak için diğer tanı testlerinden daha yüksek özgüllük ve pozitif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prediktif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değere sahiptir.</a:t>
            </a:r>
          </a:p>
          <a:p>
            <a:endParaRPr lang="tr-T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Bu çalışmada, ilerleyen 4-6 yıl içinde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demans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gelişimi için 2 yıl boyunca  MMSE skorundaki değişikliklerin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prediktif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değerini  ve VAT in eklenmesinin genel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prediktif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değeri artırıp artırmadığını araştırdık.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Metod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Çalışma örneklemimiz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vasküler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bakımla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demansın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önlenmesi (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Prevention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Dementia by Intensive Vascular Care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preDIVA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tr-TR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çalışmasından alınmıştır.</a:t>
            </a:r>
          </a:p>
          <a:p>
            <a:pPr marL="82296" indent="0">
              <a:buNone/>
            </a:pPr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Bu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randomize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kontrollü çalışma, ortalama 6.7 yıl takip edilen 70-78  yaşları arasındaki  3526 birinci basamak hastasında yoğun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vasküler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bakımın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demansın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önlenmesindeki etkinliğini değerlendirdi.</a:t>
            </a:r>
            <a:endParaRPr lang="tr-T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Yaygın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demans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ve MMSE skoru ≤24 (muhtemel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demans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) olan hastalar dışlandı.</a:t>
            </a:r>
          </a:p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Dikkatlice eğitilmiş uygulama hemşireleri tüm değerlendirmeleri yaptı.</a:t>
            </a:r>
          </a:p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Demans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insidansı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görüşmeden etkilenmediği için deneme popülasyonunu tek bir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kohort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olarak analiz ettik.</a:t>
            </a:r>
          </a:p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Başlangıçta ve sonraki 3 ay içinde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demans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tanısı almış hastalar dışlandılar, çünkü bu çalışmanın amacı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demans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tanısı koymak değil, uzun süreli takipte olası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demans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vakasını tahmin etmekti.</a:t>
            </a: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err="1" smtClean="0">
                <a:latin typeface="Arial" pitchFamily="34" charset="0"/>
                <a:cs typeface="Arial" pitchFamily="34" charset="0"/>
              </a:rPr>
              <a:t>Demans</a:t>
            </a:r>
            <a:r>
              <a:rPr lang="tr-TR" sz="3600" b="1" dirty="0" smtClean="0">
                <a:latin typeface="Arial" pitchFamily="34" charset="0"/>
                <a:cs typeface="Arial" pitchFamily="34" charset="0"/>
              </a:rPr>
              <a:t> Tanısı</a:t>
            </a:r>
            <a:endParaRPr lang="tr-TR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Tüm hastalar, takip sırasında 2 yıllık aralıklarla pratisyen hekimlerin elektronik sağlık kayıtlarından elde edilen klinik bilgilerle desteklenen bilişsel durum değerlendirmeleri yaptı.</a:t>
            </a:r>
          </a:p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Nörologlar,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geriatrik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psikiyatristler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geriatristler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, kardiyoloji uzmanları ve aile hekimlerini içeren bağımsız bir sonuç karar komitesi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demans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tanısını değerlendirdi.</a:t>
            </a:r>
          </a:p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endParaRPr lang="tr-TR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2308</TotalTime>
  <Words>1378</Words>
  <Application>Microsoft Office PowerPoint</Application>
  <PresentationFormat>Ekran Gösterisi (4:3)</PresentationFormat>
  <Paragraphs>144</Paragraphs>
  <Slides>31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31</vt:i4>
      </vt:variant>
    </vt:vector>
  </HeadingPairs>
  <TitlesOfParts>
    <vt:vector size="32" baseType="lpstr">
      <vt:lpstr>Gündönümü</vt:lpstr>
      <vt:lpstr>PowerPoint Sunusu</vt:lpstr>
      <vt:lpstr>Giriş</vt:lpstr>
      <vt:lpstr>PowerPoint Sunusu</vt:lpstr>
      <vt:lpstr>PowerPoint Sunusu</vt:lpstr>
      <vt:lpstr>PowerPoint Sunusu</vt:lpstr>
      <vt:lpstr>Metod</vt:lpstr>
      <vt:lpstr>PowerPoint Sunusu</vt:lpstr>
      <vt:lpstr>PowerPoint Sunusu</vt:lpstr>
      <vt:lpstr>Demans Tanısı</vt:lpstr>
      <vt:lpstr>PowerPoint Sunusu</vt:lpstr>
      <vt:lpstr>Mini Mental Test </vt:lpstr>
      <vt:lpstr>Görsel İlişkilendirme Testi</vt:lpstr>
      <vt:lpstr>PowerPoint Sunusu</vt:lpstr>
      <vt:lpstr>İstatistiksel Analiz</vt:lpstr>
      <vt:lpstr>PowerPoint Sunusu</vt:lpstr>
      <vt:lpstr>PowerPoint Sunusu</vt:lpstr>
      <vt:lpstr> Bulgular   </vt:lpstr>
      <vt:lpstr>PowerPoint Sunusu</vt:lpstr>
      <vt:lpstr>PowerPoint Sunusu</vt:lpstr>
      <vt:lpstr>Demans Tahmini </vt:lpstr>
      <vt:lpstr>PowerPoint Sunusu</vt:lpstr>
      <vt:lpstr>PowerPoint Sunusu</vt:lpstr>
      <vt:lpstr>PowerPoint Sunusu</vt:lpstr>
      <vt:lpstr>PowerPoint Sunusu</vt:lpstr>
      <vt:lpstr>PowerPoint Sunusu</vt:lpstr>
      <vt:lpstr>Tartışma </vt:lpstr>
      <vt:lpstr>PowerPoint Sunusu</vt:lpstr>
      <vt:lpstr>PowerPoint Sunusu</vt:lpstr>
      <vt:lpstr>PowerPoint Sunusu</vt:lpstr>
      <vt:lpstr>PowerPoint Sunusu</vt:lpstr>
      <vt:lpstr>Sonuç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Birinci basamakta demans tahmininin geliştirilmesi</dc:title>
  <dc:creator>KORKMAZ</dc:creator>
  <cp:lastModifiedBy>Win7</cp:lastModifiedBy>
  <cp:revision>153</cp:revision>
  <dcterms:created xsi:type="dcterms:W3CDTF">2019-01-23T16:29:52Z</dcterms:created>
  <dcterms:modified xsi:type="dcterms:W3CDTF">2019-01-29T09:27:16Z</dcterms:modified>
</cp:coreProperties>
</file>