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99"/>
  </p:notesMasterIdLst>
  <p:sldIdLst>
    <p:sldId id="256" r:id="rId2"/>
    <p:sldId id="297" r:id="rId3"/>
    <p:sldId id="298" r:id="rId4"/>
    <p:sldId id="402" r:id="rId5"/>
    <p:sldId id="573" r:id="rId6"/>
    <p:sldId id="574" r:id="rId7"/>
    <p:sldId id="581" r:id="rId8"/>
    <p:sldId id="589" r:id="rId9"/>
    <p:sldId id="596" r:id="rId10"/>
    <p:sldId id="677" r:id="rId11"/>
    <p:sldId id="603" r:id="rId12"/>
    <p:sldId id="613" r:id="rId13"/>
    <p:sldId id="642" r:id="rId14"/>
    <p:sldId id="408" r:id="rId15"/>
    <p:sldId id="343" r:id="rId16"/>
    <p:sldId id="267" r:id="rId17"/>
    <p:sldId id="280" r:id="rId18"/>
    <p:sldId id="260" r:id="rId19"/>
    <p:sldId id="336" r:id="rId20"/>
    <p:sldId id="335" r:id="rId21"/>
    <p:sldId id="344" r:id="rId22"/>
    <p:sldId id="334" r:id="rId23"/>
    <p:sldId id="345" r:id="rId24"/>
    <p:sldId id="326" r:id="rId25"/>
    <p:sldId id="667" r:id="rId26"/>
    <p:sldId id="682" r:id="rId27"/>
    <p:sldId id="681" r:id="rId28"/>
    <p:sldId id="295" r:id="rId29"/>
    <p:sldId id="671" r:id="rId30"/>
    <p:sldId id="261" r:id="rId31"/>
    <p:sldId id="262" r:id="rId32"/>
    <p:sldId id="679" r:id="rId33"/>
    <p:sldId id="299" r:id="rId34"/>
    <p:sldId id="399" r:id="rId35"/>
    <p:sldId id="400" r:id="rId36"/>
    <p:sldId id="678" r:id="rId37"/>
    <p:sldId id="690" r:id="rId38"/>
    <p:sldId id="691" r:id="rId39"/>
    <p:sldId id="680" r:id="rId40"/>
    <p:sldId id="300" r:id="rId41"/>
    <p:sldId id="301" r:id="rId42"/>
    <p:sldId id="306" r:id="rId43"/>
    <p:sldId id="349" r:id="rId44"/>
    <p:sldId id="675" r:id="rId45"/>
    <p:sldId id="370" r:id="rId46"/>
    <p:sldId id="405" r:id="rId47"/>
    <p:sldId id="378" r:id="rId48"/>
    <p:sldId id="303" r:id="rId49"/>
    <p:sldId id="377" r:id="rId50"/>
    <p:sldId id="376" r:id="rId51"/>
    <p:sldId id="390" r:id="rId52"/>
    <p:sldId id="391" r:id="rId53"/>
    <p:sldId id="389" r:id="rId54"/>
    <p:sldId id="392" r:id="rId55"/>
    <p:sldId id="312" r:id="rId56"/>
    <p:sldId id="311" r:id="rId57"/>
    <p:sldId id="364" r:id="rId58"/>
    <p:sldId id="309" r:id="rId59"/>
    <p:sldId id="308" r:id="rId60"/>
    <p:sldId id="307" r:id="rId61"/>
    <p:sldId id="272" r:id="rId62"/>
    <p:sldId id="273" r:id="rId63"/>
    <p:sldId id="315" r:id="rId64"/>
    <p:sldId id="321" r:id="rId65"/>
    <p:sldId id="319" r:id="rId66"/>
    <p:sldId id="401" r:id="rId67"/>
    <p:sldId id="325" r:id="rId68"/>
    <p:sldId id="683" r:id="rId69"/>
    <p:sldId id="684" r:id="rId70"/>
    <p:sldId id="282" r:id="rId71"/>
    <p:sldId id="685" r:id="rId72"/>
    <p:sldId id="346" r:id="rId73"/>
    <p:sldId id="350" r:id="rId74"/>
    <p:sldId id="290" r:id="rId75"/>
    <p:sldId id="291" r:id="rId76"/>
    <p:sldId id="292" r:id="rId77"/>
    <p:sldId id="352" r:id="rId78"/>
    <p:sldId id="365" r:id="rId79"/>
    <p:sldId id="367" r:id="rId80"/>
    <p:sldId id="294" r:id="rId81"/>
    <p:sldId id="279" r:id="rId82"/>
    <p:sldId id="324" r:id="rId83"/>
    <p:sldId id="341" r:id="rId84"/>
    <p:sldId id="387" r:id="rId85"/>
    <p:sldId id="371" r:id="rId86"/>
    <p:sldId id="388" r:id="rId87"/>
    <p:sldId id="375" r:id="rId88"/>
    <p:sldId id="271" r:id="rId89"/>
    <p:sldId id="372" r:id="rId90"/>
    <p:sldId id="383" r:id="rId91"/>
    <p:sldId id="686" r:id="rId92"/>
    <p:sldId id="688" r:id="rId93"/>
    <p:sldId id="689" r:id="rId94"/>
    <p:sldId id="385" r:id="rId95"/>
    <p:sldId id="397" r:id="rId96"/>
    <p:sldId id="665" r:id="rId97"/>
    <p:sldId id="328" r:id="rId9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6" d="100"/>
          <a:sy n="116" d="100"/>
        </p:scale>
        <p:origin x="35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0BC9C-0568-46DC-93D5-44ED6CEEECCF}" type="datetimeFigureOut">
              <a:rPr lang="tr-TR" smtClean="0"/>
              <a:t>8.03.2023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3C72D-3816-40D4-977A-EE587EAA17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33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5568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Yaşlanmada</a:t>
            </a:r>
            <a:r>
              <a:rPr lang="tr-TR" baseline="0" dirty="0"/>
              <a:t> görülen fizyolojik değişiklikler sadece yaşlanma sürecini yansıtmaz, aynı zamanda çeşitli hastalıklar ya da dış etmenlere maruz kalınan yılların etkilerini de gösterir.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6657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3701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3347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7998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r>
              <a:rPr lang="tr-TR" sz="12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Geriatrik hastanın değerlendirilmesi  </a:t>
            </a:r>
            <a:r>
              <a:rPr lang="tr-TR" sz="12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tr-TR" sz="12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multidisipliner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tr-TR" sz="1200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Geriatrist</a:t>
            </a:r>
            <a:r>
              <a:rPr lang="tr-TR" sz="12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, gerontoloji hemşiresi ,sosyal hizmet uzmanı, diyetisyen, psikolog, iş ve uğraşı terapisi, fizyoterapist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609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latin typeface="+mj-lt"/>
                <a:cs typeface="Times New Roman" panose="02020603050405020304" pitchFamily="18" charset="0"/>
              </a:rPr>
              <a:t>Fiziksel ve bilişsel fonksiyonlarının durumunda yetersizlik olup </a:t>
            </a:r>
            <a:r>
              <a:rPr lang="tr-TR" dirty="0" err="1">
                <a:latin typeface="+mj-lt"/>
                <a:cs typeface="Times New Roman" panose="02020603050405020304" pitchFamily="18" charset="0"/>
              </a:rPr>
              <a:t>olmamamsı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 </a:t>
            </a: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3404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Günlük Yaşam Aktivitelerinin Değerlendirilmesi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tr-TR" sz="12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değerlendirilir.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610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1-İdrar kaçırma hekime bir sorun </a:t>
            </a:r>
            <a:r>
              <a:rPr lang="tr-TR" dirty="0" err="1"/>
              <a:t>olark</a:t>
            </a:r>
            <a:r>
              <a:rPr lang="tr-TR" dirty="0"/>
              <a:t> getirilmez hekimin sorgulaması gerekir bu şikayet </a:t>
            </a:r>
            <a:r>
              <a:rPr lang="tr-TR" dirty="0" err="1"/>
              <a:t>azaltılabilr</a:t>
            </a:r>
            <a:r>
              <a:rPr lang="tr-TR" dirty="0"/>
              <a:t> ve ya geri döndürülebilir</a:t>
            </a:r>
          </a:p>
          <a:p>
            <a:r>
              <a:rPr lang="tr-TR" dirty="0"/>
              <a:t>2-Diyabet, </a:t>
            </a:r>
            <a:r>
              <a:rPr lang="tr-TR" dirty="0" err="1"/>
              <a:t>antihipertansifler</a:t>
            </a:r>
            <a:r>
              <a:rPr lang="tr-TR" dirty="0"/>
              <a:t>, anti </a:t>
            </a:r>
            <a:r>
              <a:rPr lang="tr-TR" dirty="0" err="1"/>
              <a:t>depresanlar</a:t>
            </a:r>
            <a:r>
              <a:rPr lang="tr-TR" dirty="0"/>
              <a:t>, kalp krizi geçirme korkusu gibi sebepler cinsel işlevi </a:t>
            </a:r>
            <a:r>
              <a:rPr lang="tr-TR" dirty="0" err="1"/>
              <a:t>etkilemktedir</a:t>
            </a:r>
            <a:r>
              <a:rPr lang="tr-TR" dirty="0"/>
              <a:t>.</a:t>
            </a:r>
          </a:p>
          <a:p>
            <a:r>
              <a:rPr lang="tr-TR" dirty="0"/>
              <a:t>3-Alınacak günlük kalori </a:t>
            </a:r>
            <a:r>
              <a:rPr lang="tr-TR" dirty="0" err="1"/>
              <a:t>kişinn</a:t>
            </a:r>
            <a:r>
              <a:rPr lang="tr-TR" dirty="0"/>
              <a:t> hareketliliğine göre hesaplanmalı, kendi kendine beslenip beslenemediği , alışverişini yemeklerinin kendisi yapıp yapmadığı, başkalarının desteğine ihtiyaç, </a:t>
            </a:r>
          </a:p>
          <a:p>
            <a:r>
              <a:rPr lang="tr-TR" dirty="0"/>
              <a:t>4-Barsak </a:t>
            </a:r>
            <a:r>
              <a:rPr lang="tr-TR" dirty="0" err="1"/>
              <a:t>hareketleirnin</a:t>
            </a:r>
            <a:r>
              <a:rPr lang="tr-TR" dirty="0"/>
              <a:t> azalması, az su tüketimi, hareketsiz yaşam kullanılan ilaçlar. Çözüm için beslenme danışmanlığı </a:t>
            </a:r>
            <a:r>
              <a:rPr lang="tr-TR" dirty="0" err="1"/>
              <a:t>verilmsi</a:t>
            </a:r>
            <a:r>
              <a:rPr lang="tr-TR" dirty="0"/>
              <a:t> ve </a:t>
            </a:r>
            <a:r>
              <a:rPr lang="tr-TR" dirty="0" err="1"/>
              <a:t>gerektiginde</a:t>
            </a:r>
            <a:r>
              <a:rPr lang="tr-TR" dirty="0"/>
              <a:t> ilaç reçete edilmesi yaşam kalitesini </a:t>
            </a:r>
            <a:r>
              <a:rPr lang="tr-TR" dirty="0" err="1"/>
              <a:t>artırıır</a:t>
            </a:r>
            <a:endParaRPr lang="tr-TR" dirty="0"/>
          </a:p>
          <a:p>
            <a:r>
              <a:rPr lang="tr-TR" dirty="0"/>
              <a:t>5-Sigara </a:t>
            </a:r>
            <a:r>
              <a:rPr lang="tr-TR" dirty="0" err="1"/>
              <a:t>değiştirlebilir</a:t>
            </a:r>
            <a:r>
              <a:rPr lang="tr-TR" dirty="0"/>
              <a:t> </a:t>
            </a:r>
            <a:r>
              <a:rPr lang="tr-TR" dirty="0" err="1"/>
              <a:t>kvh</a:t>
            </a:r>
            <a:r>
              <a:rPr lang="tr-TR" dirty="0"/>
              <a:t> risk </a:t>
            </a:r>
            <a:r>
              <a:rPr lang="tr-TR" dirty="0" err="1"/>
              <a:t>fakt</a:t>
            </a:r>
            <a:r>
              <a:rPr lang="tr-TR" dirty="0"/>
              <a:t> olmanı yanı sıra osteoporoz ve kalça kırığına yol açtığından yaşamı kısaltmaktadır.  </a:t>
            </a:r>
          </a:p>
          <a:p>
            <a:r>
              <a:rPr lang="tr-TR" dirty="0"/>
              <a:t>6-Düşmeler yaşlıda yüksek </a:t>
            </a:r>
            <a:r>
              <a:rPr lang="tr-TR" dirty="0" err="1"/>
              <a:t>mortalite</a:t>
            </a:r>
            <a:r>
              <a:rPr lang="tr-TR" dirty="0"/>
              <a:t> ve </a:t>
            </a:r>
            <a:r>
              <a:rPr lang="tr-TR" dirty="0" err="1"/>
              <a:t>morbidite</a:t>
            </a:r>
            <a:r>
              <a:rPr lang="tr-TR" dirty="0"/>
              <a:t> nedenidir.</a:t>
            </a:r>
          </a:p>
          <a:p>
            <a:r>
              <a:rPr lang="tr-TR" dirty="0"/>
              <a:t>7-8-Aile yapısı sosyal durumu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426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5706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900" dirty="0"/>
              <a:t>Sık görülen hastalıklardan olan demans mutlaka </a:t>
            </a:r>
            <a:r>
              <a:rPr lang="tr-TR" sz="900" dirty="0" err="1"/>
              <a:t>değerlendrilmelidir</a:t>
            </a:r>
            <a:r>
              <a:rPr lang="tr-TR" sz="900" dirty="0"/>
              <a:t>.</a:t>
            </a:r>
          </a:p>
          <a:p>
            <a:r>
              <a:rPr lang="tr-TR" sz="900" dirty="0"/>
              <a:t>18-23 hafif demans</a:t>
            </a:r>
          </a:p>
          <a:p>
            <a:r>
              <a:rPr lang="tr-TR" sz="900" dirty="0"/>
              <a:t>&lt;17 ciddi demans</a:t>
            </a:r>
          </a:p>
          <a:p>
            <a:endParaRPr lang="tr-TR" sz="90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60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2604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Get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go</a:t>
            </a:r>
            <a:r>
              <a:rPr lang="tr-TR" dirty="0"/>
              <a:t> testi: kalk ve yürü testi sandalyeden kalk yürü dön ve otur . 16 saniyeden fazlaysa düşme riski var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5953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>
                <a:solidFill>
                  <a:srgbClr val="474747"/>
                </a:solidFill>
                <a:effectLst/>
                <a:latin typeface="Open Sans" panose="020B0606030504020204" pitchFamily="34" charset="0"/>
              </a:rPr>
              <a:t>Cilt kanseri; kapak kenarında iyileşmeyen yaralar uzun süreli şişlikler şeklinde görülebilir. Erken dönemde göz hekimine başvurulması gereklidir.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FB868-8BE0-4A14-8981-D12866F74F59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7059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Hastalar </a:t>
            </a:r>
            <a:r>
              <a:rPr lang="tr-TR" dirty="0" err="1"/>
              <a:t>odiyometri</a:t>
            </a:r>
            <a:r>
              <a:rPr lang="tr-TR" dirty="0"/>
              <a:t> ile değerlendirilmelidir.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FB868-8BE0-4A14-8981-D12866F74F59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8616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Solunum havasının içeriği, mukozal </a:t>
            </a:r>
            <a:r>
              <a:rPr lang="tr-TR" dirty="0" err="1"/>
              <a:t>irritanlar</a:t>
            </a:r>
            <a:r>
              <a:rPr lang="tr-TR" dirty="0"/>
              <a:t>, alerji ve sigara içimi gibi faktörler </a:t>
            </a:r>
            <a:r>
              <a:rPr lang="tr-TR" dirty="0" err="1"/>
              <a:t>mukosiliyer</a:t>
            </a:r>
            <a:r>
              <a:rPr lang="tr-TR" dirty="0"/>
              <a:t> aktiviteyi ve transportu etkiler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1FB868-8BE0-4A14-8981-D12866F74F59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1969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Değiştirilebillir</a:t>
            </a:r>
            <a:r>
              <a:rPr lang="tr-TR" dirty="0"/>
              <a:t> risk faktörleri </a:t>
            </a:r>
            <a:r>
              <a:rPr lang="tr-TR" dirty="0" err="1"/>
              <a:t>ht</a:t>
            </a:r>
            <a:r>
              <a:rPr lang="tr-TR" dirty="0"/>
              <a:t>, sigara, </a:t>
            </a:r>
            <a:r>
              <a:rPr lang="tr-TR" dirty="0" err="1"/>
              <a:t>hiperkolesterolemi</a:t>
            </a:r>
            <a:r>
              <a:rPr lang="tr-TR" dirty="0"/>
              <a:t> , hareketsizlik, diyabet ve </a:t>
            </a:r>
            <a:r>
              <a:rPr lang="tr-TR" dirty="0" err="1"/>
              <a:t>obezite</a:t>
            </a:r>
            <a:r>
              <a:rPr lang="tr-TR" dirty="0"/>
              <a:t> bunlar sorgulanmalı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186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latin typeface="+mj-lt"/>
                <a:cs typeface="Times New Roman" panose="02020603050405020304" pitchFamily="18" charset="0"/>
              </a:rPr>
              <a:t>AF  ye bağlı tromboembolizmden korunmada </a:t>
            </a:r>
            <a:r>
              <a:rPr lang="tr-TR" sz="1200" dirty="0" err="1">
                <a:latin typeface="+mj-lt"/>
                <a:cs typeface="Times New Roman" panose="02020603050405020304" pitchFamily="18" charset="0"/>
              </a:rPr>
              <a:t>varfarin</a:t>
            </a:r>
            <a:r>
              <a:rPr lang="tr-TR" sz="1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1200" dirty="0" err="1">
                <a:latin typeface="+mj-lt"/>
                <a:cs typeface="Times New Roman" panose="02020603050405020304" pitchFamily="18" charset="0"/>
              </a:rPr>
              <a:t>oak-yoak</a:t>
            </a:r>
            <a:r>
              <a:rPr lang="tr-TR" sz="1200" dirty="0">
                <a:latin typeface="+mj-lt"/>
                <a:cs typeface="Times New Roman" panose="02020603050405020304" pitchFamily="18" charset="0"/>
              </a:rPr>
              <a:t>  kullanılabilir.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1411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latin typeface="+mj-lt"/>
                <a:cs typeface="Times New Roman" panose="02020603050405020304" pitchFamily="18" charset="0"/>
              </a:rPr>
              <a:t>Geriatrik depresyon ölçeği (DGÖ) (30 soru)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27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kadınların %30 ve erkeklerin %15 ini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391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Yaşlanmanın getirdiği </a:t>
            </a:r>
            <a:r>
              <a:rPr lang="tr-TR" sz="1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fizyolojik değişimlerin bir parçası değildir</a:t>
            </a:r>
            <a:r>
              <a:rPr lang="tr-TR" sz="12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. Her yaşta </a:t>
            </a:r>
            <a:r>
              <a:rPr lang="tr-TR" sz="1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patolojiktir. 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1557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yaptırıp yaptırmadığı sorgulanmalı, yapılmadıysa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yapılmalıdır.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397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2050 yılında</a:t>
            </a:r>
            <a:r>
              <a:rPr lang="tr-TR" baseline="0" dirty="0"/>
              <a:t> </a:t>
            </a:r>
            <a:r>
              <a:rPr lang="tr-TR" baseline="0" dirty="0" err="1"/>
              <a:t>türkiye</a:t>
            </a:r>
            <a:r>
              <a:rPr lang="tr-TR" baseline="0" dirty="0"/>
              <a:t> nüfusunda 16 milyon civarında yaşlı nüfus olacağı öngörülmektedir</a:t>
            </a:r>
          </a:p>
          <a:p>
            <a:r>
              <a:rPr lang="tr-TR" baseline="0" dirty="0"/>
              <a:t>Öte yandan yüzyılın ortasına gelindiğinde 0-14  yaş grubu ile yaşlı nüfus arasındaki fark kapanmış görünmektedir.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22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Birinci derece akrabalarında erken yaşta kolorektal kanser,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adenomatöz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polip çıkan bireylerde akrabalarında kanser çıkış yaşından 5 yıl önce tarama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6160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 err="1"/>
              <a:t>Digital</a:t>
            </a:r>
            <a:r>
              <a:rPr lang="tr-TR" dirty="0"/>
              <a:t> </a:t>
            </a:r>
            <a:r>
              <a:rPr lang="tr-TR" dirty="0" err="1"/>
              <a:t>rektal</a:t>
            </a:r>
            <a:r>
              <a:rPr lang="tr-TR" dirty="0"/>
              <a:t> muayene, kanda </a:t>
            </a:r>
            <a:r>
              <a:rPr lang="tr-TR" dirty="0" err="1"/>
              <a:t>psa</a:t>
            </a:r>
            <a:r>
              <a:rPr lang="tr-TR" dirty="0"/>
              <a:t> </a:t>
            </a:r>
            <a:r>
              <a:rPr lang="tr-TR" dirty="0" err="1"/>
              <a:t>bakıması</a:t>
            </a:r>
            <a:r>
              <a:rPr lang="tr-TR" dirty="0"/>
              <a:t>, </a:t>
            </a:r>
            <a:r>
              <a:rPr lang="tr-TR" dirty="0" err="1"/>
              <a:t>transrektal</a:t>
            </a:r>
            <a:r>
              <a:rPr lang="tr-TR" dirty="0"/>
              <a:t> </a:t>
            </a:r>
            <a:r>
              <a:rPr lang="tr-TR" dirty="0" err="1"/>
              <a:t>usg</a:t>
            </a:r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1804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65 y üzeri sağlıklı erişkin: Konjuge </a:t>
            </a:r>
            <a:r>
              <a:rPr lang="tr-TR" dirty="0" err="1"/>
              <a:t>pnömokok</a:t>
            </a:r>
            <a:r>
              <a:rPr lang="tr-TR" dirty="0"/>
              <a:t> </a:t>
            </a:r>
            <a:r>
              <a:rPr lang="tr-TR" dirty="0">
                <a:sym typeface="Wingdings" panose="05000000000000000000" pitchFamily="2" charset="2"/>
              </a:rPr>
              <a:t>en az bir yıl sonra </a:t>
            </a:r>
            <a:r>
              <a:rPr lang="tr-TR" dirty="0" err="1">
                <a:sym typeface="Wingdings" panose="05000000000000000000" pitchFamily="2" charset="2"/>
              </a:rPr>
              <a:t>polsakkarit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pnömokok</a:t>
            </a:r>
            <a:r>
              <a:rPr lang="tr-TR" dirty="0">
                <a:sym typeface="Wingdings" panose="05000000000000000000" pitchFamily="2" charset="2"/>
              </a:rPr>
              <a:t> yapılır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4567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Her başvuran bireyin sigara içip içmediği sorgulanmalı (A kanıt düzeyi)</a:t>
            </a:r>
          </a:p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254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22558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Tinetti</a:t>
            </a:r>
            <a:r>
              <a:rPr lang="tr-TR" dirty="0"/>
              <a:t> testi; çeşitli denge ve yürüme sorularından oluşur . Sandalyeden kalkma, dik durma , göz kapalı dik durma, </a:t>
            </a:r>
            <a:r>
              <a:rPr lang="tr-TR" dirty="0" err="1"/>
              <a:t>sternumu</a:t>
            </a:r>
            <a:r>
              <a:rPr lang="tr-TR" dirty="0"/>
              <a:t> dürtmek, 360 derece dönmek, tek bacak üstünde durmak , adım uzunluğu adım genişliği, yürüme hattında sapma </a:t>
            </a:r>
            <a:r>
              <a:rPr lang="tr-TR" dirty="0" err="1"/>
              <a:t>değerlendirlir</a:t>
            </a:r>
            <a:r>
              <a:rPr lang="tr-TR" dirty="0"/>
              <a:t> puan verilir </a:t>
            </a:r>
          </a:p>
          <a:p>
            <a:r>
              <a:rPr lang="tr-TR" dirty="0"/>
              <a:t>Sandalyeden</a:t>
            </a:r>
            <a:r>
              <a:rPr lang="tr-TR" baseline="0" dirty="0"/>
              <a:t> oturur pozisyondan ayağa kalkması 10 adım – 3 metre yürümesi ve tekrar yerine oturması gözlemlenir. Zaman da tutulur, 16 </a:t>
            </a:r>
            <a:r>
              <a:rPr lang="tr-TR" baseline="0" dirty="0" err="1"/>
              <a:t>sn</a:t>
            </a:r>
            <a:r>
              <a:rPr lang="tr-TR" baseline="0" dirty="0"/>
              <a:t> den uzun olması düşme olasılığını işaret eder.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45728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423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Kalori ihtiyacı azalmıştır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Dengeli beslenme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%25-30 yağ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%50-60 karbonhidrat</a:t>
            </a:r>
          </a:p>
          <a:p>
            <a:endParaRPr lang="tr-TR" dirty="0"/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Kalsiyum ve D vitamini;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Yetişkinler yaşlandıkça kalsiyum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gegün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reksinimi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artar</a:t>
            </a: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 yaşın  üzerindeki kadın ve erkekler için yeterli kalsiyum alımı 1200 mg/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91384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9794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81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87103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Her fiziksel antrenman ısınma ile başlamalıdır</a:t>
            </a:r>
          </a:p>
          <a:p>
            <a:r>
              <a:rPr lang="tr-TR" dirty="0"/>
              <a:t>Antrenmandan sonra en az 10 dk süreli aktif soğuma yapılmalıdır (örneğin, 30- 40 dk </a:t>
            </a:r>
            <a:r>
              <a:rPr lang="tr-TR" dirty="0" err="1"/>
              <a:t>lık</a:t>
            </a:r>
            <a:r>
              <a:rPr lang="tr-TR" dirty="0"/>
              <a:t> bir egzersizin son 5 dk </a:t>
            </a:r>
            <a:r>
              <a:rPr lang="tr-TR" dirty="0" err="1"/>
              <a:t>lık</a:t>
            </a:r>
            <a:r>
              <a:rPr lang="tr-TR" dirty="0"/>
              <a:t> kısmı giderek yavaşlayan bir tempoda bitirilebilir ve arkasından germe yapılabilir)</a:t>
            </a:r>
          </a:p>
          <a:p>
            <a:r>
              <a:rPr lang="tr-TR" dirty="0"/>
              <a:t>Yaşlılar için egzersizde göz önünde tutulması gereken bir kural da şudur;</a:t>
            </a:r>
            <a:r>
              <a:rPr lang="tr-TR" baseline="0" dirty="0"/>
              <a:t> </a:t>
            </a:r>
            <a:r>
              <a:rPr lang="tr-TR" dirty="0"/>
              <a:t>Birey ne kadar yaşlı ise anaerobik egzersizden o kadar kaçınılmalıdır.100 m, 200 m koşu</a:t>
            </a:r>
            <a:r>
              <a:rPr lang="tr-TR" baseline="0" dirty="0"/>
              <a:t> ve 400 m orta mesafe koşuları yaşlılar için </a:t>
            </a:r>
            <a:r>
              <a:rPr lang="tr-TR" baseline="0" dirty="0" err="1"/>
              <a:t>tehlikelidir.bu</a:t>
            </a:r>
            <a:r>
              <a:rPr lang="tr-TR" baseline="0" dirty="0"/>
              <a:t> egzersizlerin sağlık için önemi de yoktur ve yaşlılar için risk faktörüdür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3955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Yürüyüş yaşlılar için en önemli faydalı egzersizdir.</a:t>
            </a:r>
          </a:p>
          <a:p>
            <a:r>
              <a:rPr lang="tr-TR" dirty="0"/>
              <a:t>Egzersizin programı,</a:t>
            </a:r>
            <a:r>
              <a:rPr lang="tr-TR" baseline="0" dirty="0"/>
              <a:t> şiddeti kişiye özel olmalıdır.</a:t>
            </a:r>
            <a:endParaRPr lang="tr-TR" dirty="0"/>
          </a:p>
          <a:p>
            <a:r>
              <a:rPr lang="tr-TR" dirty="0"/>
              <a:t>Yürüyüş yaparken yanındaki kişiyle rahatlıkla konuşabilir bir tempoda yürümesi önerilerek kişinin kendi temposunu belirlemesi sağlanabilir.</a:t>
            </a:r>
          </a:p>
          <a:p>
            <a:r>
              <a:rPr lang="tr-TR" baseline="0" dirty="0"/>
              <a:t>Yeni egzersize başlayanlar haftada en az 3 gün en fazla 5 gün yürümeli 7 gün </a:t>
            </a:r>
            <a:r>
              <a:rPr lang="tr-TR" baseline="0" dirty="0" err="1"/>
              <a:t>yürünmememlidir</a:t>
            </a:r>
            <a:r>
              <a:rPr lang="tr-TR" baseline="0" dirty="0"/>
              <a:t>. Yürüyüş süreleri en az 30 </a:t>
            </a:r>
            <a:r>
              <a:rPr lang="tr-TR" baseline="0" dirty="0" err="1"/>
              <a:t>dk</a:t>
            </a:r>
            <a:r>
              <a:rPr lang="tr-TR" baseline="0" dirty="0"/>
              <a:t> olmalıdır.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7866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 egzersizlerinde çeşitli materyaller</a:t>
            </a:r>
            <a:r>
              <a:rPr lang="tr-TR" baseline="0" dirty="0"/>
              <a:t> kullanabiliriz</a:t>
            </a:r>
            <a:endParaRPr lang="tr-TR" dirty="0"/>
          </a:p>
          <a:p>
            <a:r>
              <a:rPr lang="tr-TR" dirty="0"/>
              <a:t>Kuvvet egzersizleri için bildiğimiz</a:t>
            </a:r>
            <a:r>
              <a:rPr lang="tr-TR" baseline="0" dirty="0"/>
              <a:t> birçok hareketi kullanabiliriz ancak hareketlerde kişiye özel değişikliklere ihtiyaç olabilir.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7088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8771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53007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Esneme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8974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Denge ve koordinasyon hareketi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0346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Toplumdaki yaşlıların %2-10’dan fazlası orta-şiddetli istismar mağduru olabilir fakat eksik bildirim saptamada azlık nedeniyle gerçek oran </a:t>
            </a:r>
            <a:r>
              <a:rPr lang="tr-TR" dirty="0" err="1"/>
              <a:t>cok</a:t>
            </a:r>
            <a:r>
              <a:rPr lang="tr-TR" dirty="0"/>
              <a:t> daha büyük olabilir.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84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2823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İnsidans; bakımevlerinde %22 </a:t>
            </a:r>
            <a:r>
              <a:rPr lang="tr-TR" dirty="0" err="1"/>
              <a:t>lere</a:t>
            </a:r>
            <a:r>
              <a:rPr lang="tr-TR" dirty="0"/>
              <a:t> varırken, hastaneye yatanlarda %4.7 den%32 ye kadar değişmektedir.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87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05902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1--Cilt sağlam, ancak basıncın uzaklaştırılmasından</a:t>
            </a:r>
            <a:r>
              <a:rPr lang="tr-TR" sz="8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sonra &gt;1 saat boyunca solmayan kızarıklık.</a:t>
            </a:r>
          </a:p>
          <a:p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2--Enfeksiyonlu veya </a:t>
            </a:r>
            <a:r>
              <a:rPr lang="tr-TR" sz="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enfeksiyonsuz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tr-TR" sz="8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dermiste</a:t>
            </a:r>
            <a:r>
              <a:rPr lang="tr-TR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kısmi kalınlık kaybı 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olan </a:t>
            </a:r>
            <a:r>
              <a:rPr lang="tr-TR" sz="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dermiste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kabarcık veya diğer kırılma.</a:t>
            </a:r>
          </a:p>
          <a:p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</a:t>
            </a:r>
            <a:r>
              <a:rPr lang="tr-TR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-Tam 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kalınlıkta doku kaybı. </a:t>
            </a:r>
            <a:r>
              <a:rPr lang="tr-TR" sz="800" b="1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Deri altı yağ görülebilir; yıkım, enfeksiyonlu veya </a:t>
            </a:r>
            <a:r>
              <a:rPr lang="tr-TR" sz="800" b="1" i="0" kern="1200" dirty="0" err="1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enfeksiyonsuz</a:t>
            </a:r>
            <a:r>
              <a:rPr lang="tr-TR" sz="800" b="1" i="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kas içine uzanır.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Zayıflama ve </a:t>
            </a:r>
            <a:r>
              <a:rPr lang="tr-TR" sz="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tünelleme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mevcut olabilir.</a:t>
            </a:r>
          </a:p>
          <a:p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4--Enfeksiyonlu veya </a:t>
            </a:r>
            <a:r>
              <a:rPr lang="tr-TR" sz="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enfeksiyonsuz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kemik, </a:t>
            </a:r>
            <a:r>
              <a:rPr lang="tr-TR" sz="8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tendon</a:t>
            </a:r>
            <a:r>
              <a:rPr lang="tr-TR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veya eklem 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tutulumu ile birlikte tam kalınlıkta cilt kaybı. Genellikle zayıflatma ve tünel açmayı içerir.</a:t>
            </a:r>
          </a:p>
          <a:p>
            <a:r>
              <a:rPr lang="tr-TR" sz="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Evrelendirilemeyen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</a:t>
            </a:r>
            <a:r>
              <a:rPr lang="tr-TR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Ülser tabanının yara yatağında kabuk ve/veya </a:t>
            </a:r>
            <a:r>
              <a:rPr lang="tr-TR" sz="8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eskar</a:t>
            </a:r>
            <a:r>
              <a:rPr lang="tr-TR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ile kaplandığı tam kalınlıkta doku kaybı.</a:t>
            </a:r>
          </a:p>
          <a:p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Derin doku </a:t>
            </a:r>
            <a:r>
              <a:rPr lang="tr-TR" sz="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hasasrı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--Mor veya kestane rengi lokalize, </a:t>
            </a:r>
            <a:r>
              <a:rPr lang="tr-TR" sz="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rengi bozulmamış cilt veya alttaki dokunun basınç ve/veya kesme nedeniyle hasar görmesi nedeniyle kanla dolu kabarcık </a:t>
            </a:r>
            <a:r>
              <a:rPr lang="tr-TR" sz="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alanı.</a:t>
            </a:r>
          </a:p>
          <a:p>
            <a:endParaRPr lang="tr-TR" sz="10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36B59-C797-4AC7-A841-670321242AF1}" type="slidenum">
              <a:rPr lang="tr-TR" smtClean="0"/>
              <a:t>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430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41120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>
                <a:latin typeface="+mj-lt"/>
              </a:rPr>
              <a:t>Toplum tabanlı bir araştırma 65 yaş üzerindeki erkeklerin %44 ünün ve kadınların %57 sinin haftada beş ya da daha fazla ilaç kullandıklarını göstermiştir(Kaufmann ve ark. 2002)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90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62572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İstenmeyen ilaç olaylarına yol açabilen reçete sorunları; ilaçların uygun şekilde izlenmesinde, sürekliliğin sağlanmasında başarısızlığa yol açabilir </a:t>
            </a:r>
          </a:p>
          <a:p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Hakkında çok sayıda araştırma yapılmış olan bu sorun, yaşlı hastalarda uygun olmayan ilaç kullanımıdır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45522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Sık eczacı değişikliği </a:t>
            </a:r>
            <a:r>
              <a:rPr lang="tr-TR" dirty="0" err="1"/>
              <a:t>yapılmammalı</a:t>
            </a:r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94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04543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97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153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Yerel yazılı ve görsel basında basın bülteni yayınlanmış ve 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tr-TR" sz="1200" dirty="0">
                <a:solidFill>
                  <a:schemeClr val="accent1">
                    <a:lumMod val="50000"/>
                  </a:schemeClr>
                </a:solidFill>
              </a:rPr>
              <a:t>Sağlık personeli tarafından yaşlı sağlığıyla ilgili halka yönelik bilgilendirme çalışmaları…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635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İmmün</a:t>
            </a:r>
            <a:r>
              <a:rPr lang="tr-TR" dirty="0"/>
              <a:t> sistem değ. </a:t>
            </a:r>
            <a:r>
              <a:rPr lang="tr-TR" dirty="0" err="1"/>
              <a:t>Timusun</a:t>
            </a:r>
            <a:r>
              <a:rPr lang="tr-TR" dirty="0"/>
              <a:t> küçülmesiyle enfeksiyonlara dirençte azalma, </a:t>
            </a:r>
            <a:r>
              <a:rPr lang="tr-TR" dirty="0" err="1"/>
              <a:t>otoimmün</a:t>
            </a:r>
            <a:r>
              <a:rPr lang="tr-TR" dirty="0"/>
              <a:t> hastalıklarda artış</a:t>
            </a:r>
          </a:p>
          <a:p>
            <a:r>
              <a:rPr lang="tr-TR" dirty="0"/>
              <a:t>Serbest radikal teorisi: yaşlanma kısmen serbest radikal hasarına bağlı gelişir</a:t>
            </a:r>
          </a:p>
          <a:p>
            <a:r>
              <a:rPr lang="tr-TR" dirty="0"/>
              <a:t>Aşınma teorisi: </a:t>
            </a:r>
            <a:r>
              <a:rPr lang="tr-TR" dirty="0" err="1"/>
              <a:t>dna</a:t>
            </a:r>
            <a:r>
              <a:rPr lang="tr-TR" dirty="0"/>
              <a:t> hasarı sonrasında yapılması beklenen onarımın hatalı veya yetersiz yapılması</a:t>
            </a:r>
          </a:p>
          <a:p>
            <a:r>
              <a:rPr lang="tr-TR" dirty="0" err="1"/>
              <a:t>Enflamasyon</a:t>
            </a:r>
            <a:r>
              <a:rPr lang="tr-TR" dirty="0"/>
              <a:t> </a:t>
            </a:r>
            <a:r>
              <a:rPr lang="tr-TR" dirty="0" err="1"/>
              <a:t>hip.yaşa</a:t>
            </a:r>
            <a:r>
              <a:rPr lang="tr-TR" dirty="0"/>
              <a:t> bağlı </a:t>
            </a:r>
            <a:r>
              <a:rPr lang="tr-TR" dirty="0" err="1"/>
              <a:t>sitokin</a:t>
            </a:r>
            <a:r>
              <a:rPr lang="tr-TR" dirty="0"/>
              <a:t> üretiminin yaşlanmadan sorumlu olduğu </a:t>
            </a:r>
            <a:r>
              <a:rPr lang="tr-TR" dirty="0" err="1"/>
              <a:t>kr</a:t>
            </a:r>
            <a:r>
              <a:rPr lang="tr-TR" dirty="0"/>
              <a:t> </a:t>
            </a:r>
            <a:r>
              <a:rPr lang="tr-TR" dirty="0" err="1"/>
              <a:t>proenfamatuar</a:t>
            </a:r>
            <a:r>
              <a:rPr lang="tr-TR" dirty="0"/>
              <a:t> durum yaratarak hücre </a:t>
            </a:r>
            <a:r>
              <a:rPr lang="tr-TR" dirty="0" err="1"/>
              <a:t>fonk</a:t>
            </a:r>
            <a:r>
              <a:rPr lang="tr-TR" dirty="0"/>
              <a:t> olumsuz etkilediği 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1581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273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https://slideplayer.com/slide/10535204/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855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D77FE-77DC-44CD-A952-5372AB44C92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5D5EA-605F-4707-B813-96710C73BE3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0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346E60-C57E-41BC-9EC0-628E4BE80E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B04F5-E7D8-47F1-85CE-335AF6123AE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8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EB0C5A-4C20-424B-BD23-391927A9E2B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B9EA0-1E61-4165-8A6D-418F1AB2127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39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3201" y="6477001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341027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3F9C6-7BC4-4676-A074-541A73D99A6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2562E-5843-48CA-B4DB-C44B551879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2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D05AEB-CF52-4F2D-89D9-D25480D5449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6AB23-19F0-4029-9609-46973A701B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9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51F79-EB1B-40AD-A867-18304C948BB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032DB-7AE3-43C2-B491-6D49BDB466C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99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E28C8-9041-49D1-887F-A54ED3FF9BDD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2FE9E-52E2-4B99-860E-0F5195E8F50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606AF0-671D-4E59-A8A5-6FB5BB9E24A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5F18-4BCD-455D-A5C5-AD941BB61E2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2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04288-474B-4C59-8AF8-F391E4F36A9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3302C-2937-4B79-BFBD-A74F19DCFF9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7465BA-CBD8-4A64-A065-03835FE88FE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15B8E-BCFF-4EE5-9964-1AF1825973B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89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539167-01B5-4F66-9542-4A8042F0BE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F18F2-E677-46C9-8CCA-A98BB071951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0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346E60-C57E-41BC-9EC0-628E4BE80E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8.03.2023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3B04F5-E7D8-47F1-85CE-335AF6123AE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urkpsikiyatri.com/C13S4/standardizeMini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na-elderly.com/forms/MNA_turkish.pdf" TargetMode="External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abs/pii/S0003999316001398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65504" y="476187"/>
            <a:ext cx="9144000" cy="238760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Yaşlı Sağlığına Yaklaşım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637026" y="3631692"/>
            <a:ext cx="5047488" cy="1828800"/>
          </a:xfrm>
        </p:spPr>
        <p:txBody>
          <a:bodyPr>
            <a:normAutofit lnSpcReduction="10000"/>
          </a:bodyPr>
          <a:lstStyle/>
          <a:p>
            <a:endParaRPr lang="tr-TR" sz="2800" dirty="0"/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Gör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Dr. 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Fatma Betül KESKİN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KTÜ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Aile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Hekimliği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07.03.2023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1" i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2606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3280" y="332657"/>
            <a:ext cx="10434320" cy="5793507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r>
              <a:rPr lang="tr-T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Yaşlı Kreşleri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Yatağa bağlı olmayan fakat günlük yaşamında başkalarına bağımlı olan ve gündüz kendilerine bakacak uygun yakın olmayan kişiler için açılmıştır. Ülkemizde ilk yaşlı kreşi Ankara'da açılmıştır 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67" y="2852937"/>
            <a:ext cx="5273675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91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CE9F-1F23-489C-9107-5A9C150C7E28}" type="datetime1">
              <a:rPr lang="tr-TR" smtClean="0"/>
              <a:t>8.03.2023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58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E42D-EA9C-493E-85A6-2906CB4549B8}" type="slidenum">
              <a:rPr lang="tr-TR" smtClean="0"/>
              <a:pPr/>
              <a:t>11</a:t>
            </a:fld>
            <a:endParaRPr lang="tr-TR"/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25116" t="20739" r="23682" b="13852"/>
          <a:stretch/>
        </p:blipFill>
        <p:spPr bwMode="auto">
          <a:xfrm>
            <a:off x="257861" y="1210180"/>
            <a:ext cx="8352745" cy="5327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30294" y="748515"/>
            <a:ext cx="11211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PERİYODİK SAĞLIK MUAYENELERİ VE</a:t>
            </a:r>
            <a:r>
              <a:rPr lang="tr-TR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TARAMA TESTLERİ REHBERİ </a:t>
            </a:r>
            <a:endParaRPr lang="tr-TR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/>
          <p:cNvPicPr/>
          <p:nvPr/>
        </p:nvPicPr>
        <p:blipFill rotWithShape="1">
          <a:blip r:embed="rId3"/>
          <a:srcRect l="34150" t="16125" r="34450" b="6078"/>
          <a:stretch/>
        </p:blipFill>
        <p:spPr bwMode="auto">
          <a:xfrm>
            <a:off x="8737600" y="1201159"/>
            <a:ext cx="3276600" cy="521304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0805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A8DA-A3D5-4344-9B1D-3E016062181C}" type="datetime1">
              <a:rPr lang="tr-TR" smtClean="0"/>
              <a:t>8.03.2023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58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E42D-EA9C-493E-85A6-2906CB4549B8}" type="slidenum">
              <a:rPr lang="tr-TR" smtClean="0"/>
              <a:pPr/>
              <a:t>12</a:t>
            </a:fld>
            <a:endParaRPr lang="tr-T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2988" r="40517" b="26437"/>
          <a:stretch/>
        </p:blipFill>
        <p:spPr bwMode="auto">
          <a:xfrm>
            <a:off x="457200" y="851709"/>
            <a:ext cx="3708400" cy="285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t="16652" r="40099" b="35532"/>
          <a:stretch/>
        </p:blipFill>
        <p:spPr bwMode="auto">
          <a:xfrm>
            <a:off x="2270763" y="1620211"/>
            <a:ext cx="4337044" cy="282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18003" r="38707" b="26211"/>
          <a:stretch/>
        </p:blipFill>
        <p:spPr bwMode="auto">
          <a:xfrm>
            <a:off x="4522417" y="2679266"/>
            <a:ext cx="3949848" cy="367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/>
          <p:nvPr/>
        </p:nvPicPr>
        <p:blipFill rotWithShape="1">
          <a:blip r:embed="rId5"/>
          <a:srcRect l="34150" t="16125" r="35123" b="6078"/>
          <a:stretch/>
        </p:blipFill>
        <p:spPr bwMode="auto">
          <a:xfrm>
            <a:off x="8214365" y="851717"/>
            <a:ext cx="3489961" cy="489377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5231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3" t="20125" r="41638" b="38923"/>
          <a:stretch/>
        </p:blipFill>
        <p:spPr bwMode="auto">
          <a:xfrm>
            <a:off x="407670" y="1181099"/>
            <a:ext cx="7345680" cy="48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725A-C910-4005-927F-0DC189D3C5C3}" type="datetime1">
              <a:rPr lang="tr-TR" smtClean="0"/>
              <a:t>8.03.2023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58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E42D-EA9C-493E-85A6-2906CB4549B8}" type="slidenum">
              <a:rPr lang="tr-TR" smtClean="0"/>
              <a:pPr/>
              <a:t>13</a:t>
            </a:fld>
            <a:endParaRPr lang="tr-TR"/>
          </a:p>
        </p:txBody>
      </p:sp>
      <p:pic>
        <p:nvPicPr>
          <p:cNvPr id="7" name="Resim 6"/>
          <p:cNvPicPr/>
          <p:nvPr/>
        </p:nvPicPr>
        <p:blipFill rotWithShape="1">
          <a:blip r:embed="rId3"/>
          <a:srcRect l="34150" t="16125" r="35123" b="6078"/>
          <a:stretch/>
        </p:blipFill>
        <p:spPr bwMode="auto">
          <a:xfrm>
            <a:off x="8026405" y="838201"/>
            <a:ext cx="3677921" cy="507033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871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6D40F16C-36BD-5BD9-B4B6-5DB83D864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6976"/>
            <a:ext cx="2969747" cy="4351024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92C4B5AC-36C7-62B5-2A7B-FD6C85800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747" y="0"/>
            <a:ext cx="2865008" cy="4094480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355EC322-5B8D-F681-038E-1D2FED8B6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755" y="2506976"/>
            <a:ext cx="2997803" cy="4359912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580909A6-A16F-D993-EB2E-2DD55123D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558" y="0"/>
            <a:ext cx="2923186" cy="40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19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137223E-4F98-43AF-B6FA-4D48D662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 teorileri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A534BB-B761-4F70-A074-B5A2319B6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Programlanmış değişiklik teorileri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Genetik olarak belirlenmiş teoriler</a:t>
            </a:r>
          </a:p>
          <a:p>
            <a:pPr lvl="2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İmmün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 değişiklikleri</a:t>
            </a:r>
          </a:p>
          <a:p>
            <a:pPr lvl="2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Olasılıklı teoriler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Çevresel zarar vericilerin birikimi</a:t>
            </a: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Serbest radikal teorisi</a:t>
            </a: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Aşınma teorisi</a:t>
            </a:r>
          </a:p>
          <a:p>
            <a:pPr lvl="2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Enflamasyon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hipotezi</a:t>
            </a:r>
          </a:p>
          <a:p>
            <a:pPr lvl="2"/>
            <a:endParaRPr lang="tr-TR" dirty="0"/>
          </a:p>
          <a:p>
            <a:pPr lvl="1"/>
            <a:endParaRPr lang="tr-TR" dirty="0"/>
          </a:p>
          <a:p>
            <a:pPr lvl="1"/>
            <a:endParaRPr lang="tr-TR" dirty="0"/>
          </a:p>
          <a:p>
            <a:endParaRPr lang="tr-TR" dirty="0"/>
          </a:p>
        </p:txBody>
      </p:sp>
      <p:pic>
        <p:nvPicPr>
          <p:cNvPr id="6148" name="Picture 4" descr="Yaşlı çift gülüyor | Ücretsiz arka">
            <a:extLst>
              <a:ext uri="{FF2B5EF4-FFF2-40B4-BE49-F238E27FC236}">
                <a16:creationId xmlns:a16="http://schemas.microsoft.com/office/drawing/2014/main" id="{8EE46D86-C018-0950-D05E-F81BFC6C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23" y="1027906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5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Yaşlılık bireyin hayatında kendine özgü karakteristikleri olan özel bir dönemdir.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Genç yaşlı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– 74 yaş arası </a:t>
            </a:r>
          </a:p>
          <a:p>
            <a:pPr lvl="1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 yaşlı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– 84 yaş arası </a:t>
            </a:r>
          </a:p>
          <a:p>
            <a:pPr marL="457200" lvl="1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yaşlı 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yaş ve üstü </a:t>
            </a:r>
          </a:p>
        </p:txBody>
      </p:sp>
      <p:pic>
        <p:nvPicPr>
          <p:cNvPr id="7174" name="Picture 6" descr="Yaşlılık Resimleri - Yaşlıların Resimleri - Yaşlı Resimleri">
            <a:extLst>
              <a:ext uri="{FF2B5EF4-FFF2-40B4-BE49-F238E27FC236}">
                <a16:creationId xmlns:a16="http://schemas.microsoft.com/office/drawing/2014/main" id="{A17438AC-2BF9-361F-13E5-809CEE5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0" y="3265573"/>
            <a:ext cx="4381499" cy="291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387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838200" y="833120"/>
            <a:ext cx="10515600" cy="4957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Aktif yaşlanma;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 yaşlandıkça yaşam kalitesini zenginleştirmek amacı ile sağlık, yaşama katılım ve güvenlik fırsatlarının iyileştirilmesi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yaşlılık belirtilerinin görülmemesi değil, bireyin yaşlanma sürecine bağlı değişikliklere kolay adapte olabilmesi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İyi ve sağlıklı yaşlanma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1- Hastalık ve sakatlık olasılığının düşük olması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2- Zihinsel ve fiziksel fonksiyonların yüksek olması</a:t>
            </a:r>
          </a:p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3- Yaşama aktif bağlılık</a:t>
            </a:r>
          </a:p>
        </p:txBody>
      </p:sp>
    </p:spTree>
    <p:extLst>
      <p:ext uri="{BB962C8B-B14F-4D97-AF65-F5344CB8AC3E}">
        <p14:creationId xmlns:p14="http://schemas.microsoft.com/office/powerpoint/2010/main" val="1488552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0105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Cilt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duruşu, kas iskelet sistemi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 işlevi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Nörolojik işlev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 duyular(görme, işitme, tat, koku)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İmmün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 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Genitoüriner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</p:txBody>
      </p:sp>
      <p:pic>
        <p:nvPicPr>
          <p:cNvPr id="8194" name="Picture 2" descr="Kadın Portre Insan - Pixabay'de ücretsiz fotoğraf">
            <a:extLst>
              <a:ext uri="{FF2B5EF4-FFF2-40B4-BE49-F238E27FC236}">
                <a16:creationId xmlns:a16="http://schemas.microsoft.com/office/drawing/2014/main" id="{8CE980EA-9977-CA96-B04D-F4ACB39CA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41" y="1690688"/>
            <a:ext cx="3165672" cy="47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67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91973"/>
            <a:ext cx="10515600" cy="1325563"/>
          </a:xfrm>
        </p:spPr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duruş ve kas iskelet işlev değişiklikleri: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gücünde azalma</a:t>
            </a:r>
          </a:p>
          <a:p>
            <a:pPr lvl="2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Egzersiz ile yavaşlatılabilir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Boyda kısalma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yağında artma, yağsız vücut ağırlığı ve toplam vücut suyunda azalma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Kemik kütlesinde kayıp ve kemik yapısında zayıflama</a:t>
            </a:r>
          </a:p>
          <a:p>
            <a:pPr lvl="1"/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Osteoartrit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8115B0F-A8F1-4B2A-BA17-2624AE93C87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882" y="779716"/>
            <a:ext cx="1586206" cy="30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4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Amaç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hastaya yaklaşım hakkında bilgi vermek</a:t>
            </a:r>
          </a:p>
        </p:txBody>
      </p:sp>
    </p:spTree>
    <p:extLst>
      <p:ext uri="{BB962C8B-B14F-4D97-AF65-F5344CB8AC3E}">
        <p14:creationId xmlns:p14="http://schemas.microsoft.com/office/powerpoint/2010/main" val="368682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işlevlerde değişiklik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 ve arterlerde sertleşme, elastikiyetini yitirme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Kalbin katekolaminlere yanıtında azalma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Aorttaki sertleşme sonucu sistolik kan basıncındaki artış diyastolik kan basıncından daha belirgin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Ortostatik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hipotansiyon sık</a:t>
            </a:r>
          </a:p>
        </p:txBody>
      </p:sp>
      <p:pic>
        <p:nvPicPr>
          <p:cNvPr id="1026" name="Picture 2" descr="Yaşlı Portreler | TRT Haber Foto Galeri">
            <a:extLst>
              <a:ext uri="{FF2B5EF4-FFF2-40B4-BE49-F238E27FC236}">
                <a16:creationId xmlns:a16="http://schemas.microsoft.com/office/drawing/2014/main" id="{877BC450-A1C5-D75C-E8A0-A3176D0D0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7" y="365125"/>
            <a:ext cx="2614613" cy="345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39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88DF4B4-28F0-4F00-BA26-FD3283B1D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A0A691-5173-4313-9CE4-569F5E43D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 işlevinde değişiklikler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Maksimum oksijen tüketimi düşer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Akciğerin elastikiyeti azalır 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Alveol yapısı bozulur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kapasite düşer</a:t>
            </a:r>
          </a:p>
        </p:txBody>
      </p:sp>
      <p:pic>
        <p:nvPicPr>
          <p:cNvPr id="2050" name="Picture 2" descr="Yaşlı Erkek Portre - Pixabay'de ücretsiz fotoğraf">
            <a:extLst>
              <a:ext uri="{FF2B5EF4-FFF2-40B4-BE49-F238E27FC236}">
                <a16:creationId xmlns:a16="http://schemas.microsoft.com/office/drawing/2014/main" id="{17BEE714-2C1A-48E6-CA2F-3AFF5B28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986" y="1690688"/>
            <a:ext cx="2953173" cy="44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22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işlevlerde değişiklikler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Diş kaybı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Atrofik gastrite bağlı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intrensek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faktör salgısında azalma 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B12 vitamin emilimindeki bozukluk sonucu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pernisiyöz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anemi, periferik nöropati, ataksi görülebilir.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Kolon divertikülleri sıktır.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Kabızlık (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fekal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impakt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megakolon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prolapsus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hemoroid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laksatif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alışkanlığı)</a:t>
            </a:r>
          </a:p>
        </p:txBody>
      </p:sp>
      <p:sp>
        <p:nvSpPr>
          <p:cNvPr id="4" name="AutoShape 2" descr="Elderly asian woman stok fotoğraflar | Elderly asian woman telifsiz  resimler, görseller | Depositphotos">
            <a:extLst>
              <a:ext uri="{FF2B5EF4-FFF2-40B4-BE49-F238E27FC236}">
                <a16:creationId xmlns:a16="http://schemas.microsoft.com/office/drawing/2014/main" id="{E8AF424A-A876-684A-9433-189387F45E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AutoShape 4" descr="Elderly asian woman stok fotoğraflar | Elderly asian woman telifsiz  resimler, görseller | Depositphotos">
            <a:extLst>
              <a:ext uri="{FF2B5EF4-FFF2-40B4-BE49-F238E27FC236}">
                <a16:creationId xmlns:a16="http://schemas.microsoft.com/office/drawing/2014/main" id="{E36C1269-B2F9-D2E7-A09A-47CFB6060C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84" name="Picture 12" descr="Erkek Kahkaha Fotoğraf Gülümseme - yaşlı adam şeffaf PNG görüntüsü">
            <a:extLst>
              <a:ext uri="{FF2B5EF4-FFF2-40B4-BE49-F238E27FC236}">
                <a16:creationId xmlns:a16="http://schemas.microsoft.com/office/drawing/2014/main" id="{A7E8ECD8-AE9D-1298-5329-8EF161F6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53" y="1313180"/>
            <a:ext cx="3398227" cy="196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367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D693DF9-8826-4D64-994D-AF2F0363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C3919E-7DB7-4545-864C-E0D608D0D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567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Nörolojik işlev değişiklikleri</a:t>
            </a:r>
          </a:p>
          <a:p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Duysal-motor değişiklikler ve duysal </a:t>
            </a:r>
            <a:r>
              <a:rPr lang="tr-T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proprioseptif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iletilerin azalması </a:t>
            </a:r>
          </a:p>
          <a:p>
            <a:pPr marL="0" indent="0">
              <a:buNone/>
            </a:pPr>
            <a:r>
              <a:rPr lang="tr-TR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↓↓</a:t>
            </a:r>
          </a:p>
          <a:p>
            <a:pPr marL="0" indent="0">
              <a:buNone/>
            </a:pPr>
            <a:endParaRPr lang="tr-TR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 kuvvet azalır</a:t>
            </a:r>
          </a:p>
          <a:p>
            <a:pPr lvl="2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Reaksiyon zamanı uzar ve refleksler azalır </a:t>
            </a:r>
          </a:p>
          <a:p>
            <a:pPr lvl="1"/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tr-T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↓↓</a:t>
            </a:r>
          </a:p>
          <a:p>
            <a:pPr marL="457200" lvl="1" indent="0">
              <a:buNone/>
            </a:pPr>
            <a:endParaRPr lang="tr-T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Denge problemi </a:t>
            </a:r>
          </a:p>
          <a:p>
            <a:pPr lvl="2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Temkinli hareket etme </a:t>
            </a:r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1976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84095"/>
            <a:ext cx="10515600" cy="480974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Genitoüriner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 değişikliği: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Mesane kapasitesinde azalma, idrara çıkma sıklığı artma</a:t>
            </a:r>
          </a:p>
          <a:p>
            <a:pPr marL="457200" lvl="1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Elastik doku ve kaslar zayıfladıkça idrar tutamama sık</a:t>
            </a:r>
          </a:p>
          <a:p>
            <a:pPr marL="457200" lvl="1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Kadınlarda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perineal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yapıların atrofisi, vajinal atrofi </a:t>
            </a:r>
          </a:p>
          <a:p>
            <a:pPr marL="457200" lvl="1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Vajinal enfeksiyonlar, kaşıntılar, ağrılı cinsel birleşme</a:t>
            </a:r>
          </a:p>
          <a:p>
            <a:pPr marL="457200" lvl="1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Erkeklerde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prostat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hipertrofisi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sık </a:t>
            </a:r>
          </a:p>
        </p:txBody>
      </p:sp>
    </p:spTree>
    <p:extLst>
      <p:ext uri="{BB962C8B-B14F-4D97-AF65-F5344CB8AC3E}">
        <p14:creationId xmlns:p14="http://schemas.microsoft.com/office/powerpoint/2010/main" val="226631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b="1" spc="-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Geriatrik Değerlendirme 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90345"/>
            <a:ext cx="10515600" cy="4351338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endParaRPr lang="tr-TR" sz="24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Yaşlı bireylerin çeşitli problemlerini ortaya koyan,</a:t>
            </a:r>
          </a:p>
          <a:p>
            <a:pPr algn="just">
              <a:spcAft>
                <a:spcPts val="600"/>
              </a:spcAft>
            </a:pPr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bireylerin rezervlerini ve dayanıklılıklarını sınıflandıran, </a:t>
            </a:r>
          </a:p>
          <a:p>
            <a:pPr algn="just">
              <a:spcAft>
                <a:spcPts val="600"/>
              </a:spcAft>
            </a:pPr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bireylerin problemlerine müdahale edebilecek gerekli servisleri belirleyen </a:t>
            </a:r>
          </a:p>
          <a:p>
            <a:pPr algn="just">
              <a:spcAft>
                <a:spcPts val="600"/>
              </a:spcAft>
            </a:pPr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koordine bir tedavi planı geliştiren bir ekip değerlendirmesi</a:t>
            </a:r>
            <a:endParaRPr lang="tr-TR" dirty="0"/>
          </a:p>
        </p:txBody>
      </p:sp>
      <p:pic>
        <p:nvPicPr>
          <p:cNvPr id="10242" name="Picture 2" descr="Yaşlı Portreler | TRT Haber Foto Galeri">
            <a:extLst>
              <a:ext uri="{FF2B5EF4-FFF2-40B4-BE49-F238E27FC236}">
                <a16:creationId xmlns:a16="http://schemas.microsoft.com/office/drawing/2014/main" id="{625AFD0E-C202-4065-3812-950700D15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84" y="419894"/>
            <a:ext cx="2480239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99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74B5B0-793D-14D2-C4A0-E087E742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Kapsamlı geriatrik değerlendirmenin amaçları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C2BBC19-7530-113D-EFA0-5F2C77F74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Başka türlü gizli kalabilecek hastalıkları ortaya çıkarmak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Kesin tanıya yardımcı olmak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Sağlığı korumak ve yeniden kazandırmak için uygun bakım planlayıp uygulamak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Gerektiğinde optimum çevresel ve sosyal destek için danışmanlık vermek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Sonuçları öngörerek hastalığın  ilerleyişini monitörize etmek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Fonksiyonel düzeyi korumak ve geliştirmek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4943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7A26A2-3D31-7322-0764-756849D7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latin typeface="Times New Roman" pitchFamily="18" charset="0"/>
                <a:cs typeface="Times New Roman" pitchFamily="18" charset="0"/>
              </a:rPr>
              <a:t>Kapsamlı geriatrik değerlendirmenin en belirgin yararları</a:t>
            </a:r>
            <a:br>
              <a:rPr lang="tr-TR" sz="44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BC8072-A22D-E6C0-9B32-7DC24A9AF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 err="1">
                <a:latin typeface="Times New Roman" pitchFamily="18" charset="0"/>
                <a:cs typeface="Times New Roman" pitchFamily="18" charset="0"/>
              </a:rPr>
              <a:t>Hospitalizasyonda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azalma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Mortalitede azalma 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Fonksiyonel durumun korunması ve iyileştirilmesi, kazalarda azalma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Enstrümental günlük yaşam aktivitelerinde bağımlılıkta azalma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Hayat kalitesinde düzelme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Hastane ve hasta bakım evlerine müracaatın azalması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Medikal bakım masraflarının azalması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Yaşam süresinin uzaması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2608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1142048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Yaşlı Hastaya Özgü Öykü Alma</a:t>
            </a:r>
            <a:b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958022"/>
            <a:ext cx="10515600" cy="4351338"/>
          </a:xfrm>
        </p:spPr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Sosyal ortam-yaşadığı kişiler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Günlük sorunlar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Geçmiş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hospitalizasyonları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Hastalıkları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Kullandığı ilaçlar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ve bilişsel fonksiyonlarının durumu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İşlev durumu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Ameliyat Sonrası Bakım - ÖZEL KOŞUYOLU HUZUREVİ">
            <a:extLst>
              <a:ext uri="{FF2B5EF4-FFF2-40B4-BE49-F238E27FC236}">
                <a16:creationId xmlns:a16="http://schemas.microsoft.com/office/drawing/2014/main" id="{2C18EF83-B92C-CA00-2705-F62DD0022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28" y="1378585"/>
            <a:ext cx="4665472" cy="291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C8F4C9-4F8B-3980-6981-7055E0FF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ve bilişsel fonksiyonların değerlendirilmesi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0DD1FC-B1DC-8475-6B9F-1532B6B94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fontAlgn="auto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Temel günlük yaşam aktiviteleri: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banyo, giyinme, transfer, tuvalet,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kontinans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ve beslenme</a:t>
            </a:r>
          </a:p>
          <a:p>
            <a:pPr lvl="0" algn="just" fontAlgn="auto">
              <a:spcAft>
                <a:spcPts val="600"/>
              </a:spcAft>
              <a:buFont typeface="Wingdings" pitchFamily="2" charset="2"/>
              <a:buChar char="Ø"/>
            </a:pP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>
              <a:spcAft>
                <a:spcPts val="600"/>
              </a:spcAft>
              <a:buFont typeface="Wingdings" pitchFamily="2" charset="2"/>
              <a:buChar char="Ø"/>
            </a:pP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Enstrümental günlük yaşam aktiviteleri: 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telefon kullanma, alışveriş, yemek hazırlama, ev korunması, meditasyonlar, finans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936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Hedefler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20298"/>
            <a:ext cx="10515600" cy="4841875"/>
          </a:xfrm>
        </p:spPr>
        <p:txBody>
          <a:bodyPr>
            <a:normAutofit fontScale="92500" lnSpcReduction="10000"/>
          </a:bodyPr>
          <a:lstStyle/>
          <a:p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değişiklikleri sayabilmek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periyodik muayene ve tarama testlerini sayabilmek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fiziksel ve bilişsel fonksiyonları değerlendirebilmek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duyu organlarındaki değişimleri değerlendirilebilmek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düşme, beslenme ve egzersiz konularında danışmanlık verebilmek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akılcı ilaç kullanımı konusunda dikkat edilecek noktaları sayabilmek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96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Öyküde sorulması gereken diğer ana başlıklar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6920" y="1805305"/>
            <a:ext cx="10515600" cy="4687570"/>
          </a:xfrm>
        </p:spPr>
        <p:txBody>
          <a:bodyPr>
            <a:no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İdrar kaçırma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Cinsellik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Egzersiz-beslenme</a:t>
            </a:r>
          </a:p>
          <a:p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ve diş sağlığı 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tüketimi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Kabızlık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 - alkol tüketimi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Uyku düzeni, uyku bozuklukları</a:t>
            </a:r>
          </a:p>
        </p:txBody>
      </p:sp>
      <p:pic>
        <p:nvPicPr>
          <p:cNvPr id="11266" name="Picture 2" descr="Yaşlı insan portreleri için 57 fikir | portre, insan, fotoğraf">
            <a:extLst>
              <a:ext uri="{FF2B5EF4-FFF2-40B4-BE49-F238E27FC236}">
                <a16:creationId xmlns:a16="http://schemas.microsoft.com/office/drawing/2014/main" id="{FE830FB7-9668-7E31-43D3-B78825D75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010" y="1690688"/>
            <a:ext cx="30543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32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36448"/>
            <a:ext cx="10515600" cy="1154240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Yaşlı Hastada Fiziksel ve Zihinsel Muayene</a:t>
            </a:r>
            <a:b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15440"/>
            <a:ext cx="10515600" cy="4561523"/>
          </a:xfrm>
        </p:spPr>
        <p:txBody>
          <a:bodyPr>
            <a:normAutofit fontScale="92500" lnSpcReduction="20000"/>
          </a:bodyPr>
          <a:lstStyle/>
          <a:p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İşlevselliğin değerlendirilmesi 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Bedensel işlev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Zihinsel işlev</a:t>
            </a:r>
          </a:p>
          <a:p>
            <a:pPr marL="457200" lvl="1" indent="0">
              <a:buNone/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Duyu organlarındaki değişimlerin değerlendirilmesi </a:t>
            </a:r>
          </a:p>
          <a:p>
            <a:pPr marL="0" indent="0">
              <a:buNone/>
            </a:pP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kronik hastalıklar açısından değerlendirme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 hastalıklar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Diyabet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Osteoporoz 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Üriner inkontinans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</a:t>
            </a:r>
          </a:p>
          <a:p>
            <a:pPr lvl="1"/>
            <a:endParaRPr lang="tr-TR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36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E9A70-09FB-787A-429A-CF68FCFB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İşlevselliğin değerlendirilmesinde kullanılabilecek testler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98420B-95B9-DC82-104E-5244F7B55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3145"/>
            <a:ext cx="10515600" cy="4351338"/>
          </a:xfrm>
        </p:spPr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durum değerlendirme sorgulaması (MMDDS)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Günlük yaşam aktivite ölçeği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Enstrümental yaşam aktivite ölçeği (IADL)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 bacak denge testi ve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tr-T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beslenme değerlendirme ölçeği</a:t>
            </a:r>
          </a:p>
          <a:p>
            <a:endParaRPr lang="tr-TR" dirty="0">
              <a:latin typeface="+mj-lt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6850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65504"/>
            <a:ext cx="10515600" cy="4811459"/>
          </a:xfrm>
        </p:spPr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 descr="Ekran Kırpm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1816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809892" y="599635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4"/>
              </a:rPr>
              <a:t>http://turkpsikiyatri.com/C13S4/standardizeMini.pdf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01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dirty="0"/>
              <a:t>Mini </a:t>
            </a:r>
            <a:r>
              <a:rPr lang="tr-TR" sz="2400" dirty="0" err="1"/>
              <a:t>nutrisyonel</a:t>
            </a:r>
            <a:r>
              <a:rPr lang="tr-TR" sz="2400" dirty="0"/>
              <a:t> beslenme testi</a:t>
            </a:r>
          </a:p>
        </p:txBody>
      </p:sp>
      <p:pic>
        <p:nvPicPr>
          <p:cNvPr id="4" name="İçerik Yer Tutucusu 3" descr="Ekran Kırpm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77" y="984684"/>
            <a:ext cx="5662246" cy="5503984"/>
          </a:xfrm>
        </p:spPr>
      </p:pic>
      <p:sp>
        <p:nvSpPr>
          <p:cNvPr id="5" name="Metin kutusu 4"/>
          <p:cNvSpPr txBox="1"/>
          <p:nvPr/>
        </p:nvSpPr>
        <p:spPr>
          <a:xfrm>
            <a:off x="3288323" y="6488668"/>
            <a:ext cx="826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3"/>
              </a:rPr>
              <a:t>https://www.mna-elderly.com/forms/MNA_turkish.pdf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1035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err="1"/>
              <a:t>Get</a:t>
            </a:r>
            <a:r>
              <a:rPr lang="tr-TR" sz="2800" dirty="0"/>
              <a:t> </a:t>
            </a:r>
            <a:r>
              <a:rPr lang="tr-TR" sz="2800" dirty="0" err="1"/>
              <a:t>up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go</a:t>
            </a:r>
            <a:r>
              <a:rPr lang="tr-TR" sz="2800" dirty="0"/>
              <a:t> testi</a:t>
            </a:r>
          </a:p>
        </p:txBody>
      </p:sp>
      <p:pic>
        <p:nvPicPr>
          <p:cNvPr id="8" name="İçerik Yer Tutucusu 7" descr="Ekran Kırpm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77" y="1443185"/>
            <a:ext cx="8710246" cy="4296110"/>
          </a:xfrm>
        </p:spPr>
      </p:pic>
      <p:sp>
        <p:nvSpPr>
          <p:cNvPr id="9" name="Metin kutusu 8"/>
          <p:cNvSpPr txBox="1"/>
          <p:nvPr/>
        </p:nvSpPr>
        <p:spPr>
          <a:xfrm>
            <a:off x="2286000" y="6189785"/>
            <a:ext cx="798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4"/>
              </a:rPr>
              <a:t>https://www.sciencedirect.com/science/article/abs/pii/S0003999316001398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7611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11BF12-5CD4-791A-AC08-BBAA1395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Görmenin Değerlendirilmesi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B79F5CD-7F36-3B99-C8EB-4917EBF2B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Yaşlanma ile birlikte gözde fizyolojik ve fonksiyonel değişikliklerin yanında patolojik değişiklikler de oluşur</a:t>
            </a:r>
          </a:p>
          <a:p>
            <a:pPr algn="just">
              <a:spcAft>
                <a:spcPts val="600"/>
              </a:spcAft>
            </a:pPr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Yaşlılarda görme problemlerinin en sık nedenlerini; katarakt, glokom,  diyabetik retinopati, </a:t>
            </a:r>
            <a:r>
              <a:rPr lang="tr-TR" sz="2400" dirty="0" err="1">
                <a:latin typeface="Times New Roman" pitchFamily="18" charset="0"/>
                <a:cs typeface="Times New Roman" pitchFamily="18" charset="0"/>
              </a:rPr>
              <a:t>maküler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dejenerasyon oluşturmakta</a:t>
            </a:r>
          </a:p>
          <a:p>
            <a:pPr algn="just">
              <a:spcAft>
                <a:spcPts val="600"/>
              </a:spcAft>
            </a:pPr>
            <a:endParaRPr lang="tr-TR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 Görme muayenesinde </a:t>
            </a:r>
            <a:r>
              <a:rPr lang="tr-TR" sz="2400" b="1" dirty="0" err="1">
                <a:latin typeface="Times New Roman" pitchFamily="18" charset="0"/>
                <a:cs typeface="Times New Roman" pitchFamily="18" charset="0"/>
              </a:rPr>
              <a:t>snellen</a:t>
            </a:r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 kartı </a:t>
            </a: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ile yapılan görme keskinliği testi kolay bir tarama testidir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0759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CE9DA0-3269-50BC-0B49-22886368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64"/>
            <a:ext cx="10515600" cy="1325563"/>
          </a:xfrm>
        </p:spPr>
        <p:txBody>
          <a:bodyPr/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Görmenin Değerlendirilmesi </a:t>
            </a:r>
            <a:br>
              <a:rPr lang="tr-TR" b="1" dirty="0">
                <a:solidFill>
                  <a:srgbClr val="2929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FCF13B-5C5A-5AF6-A859-C1807B4B7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219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Yaşlı Sağlığı Görme Bozuklukları</a:t>
            </a:r>
          </a:p>
          <a:p>
            <a:pPr marL="0" indent="0">
              <a:buNone/>
            </a:pPr>
            <a:endParaRPr lang="tr-TR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Presbiyopi</a:t>
            </a:r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(Yaşa bağlı yakını görme bozukluğu)</a:t>
            </a:r>
          </a:p>
          <a:p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Göz kapağı düşüklüğü (</a:t>
            </a:r>
            <a:r>
              <a:rPr lang="tr-TR" sz="24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pitoz</a:t>
            </a:r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Kapakların içe (</a:t>
            </a:r>
            <a:r>
              <a:rPr lang="tr-TR" sz="24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entropiyon</a:t>
            </a:r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ya da dışa dönmesi (</a:t>
            </a:r>
            <a:r>
              <a:rPr lang="tr-TR" sz="24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ektropiyon</a:t>
            </a:r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Cilt kanseri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Kuru Göz</a:t>
            </a:r>
          </a:p>
          <a:p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Ağlar Şekilde Göz Sulanması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Uçuşmalar</a:t>
            </a:r>
          </a:p>
          <a:p>
            <a:r>
              <a:rPr lang="tr-TR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Işık Çakmaları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34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63F906-F804-9BF7-71B1-19146778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tr-TR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İşitmenin Değerlendirilmesi</a:t>
            </a:r>
            <a:br>
              <a:rPr lang="tr-TR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6460386-3D51-FFB4-1430-9204F0CA6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Yaşlılığa bağlı olarak ortaya çıkan işitme bozukluğu</a:t>
            </a:r>
            <a:r>
              <a:rPr lang="tr-TR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tr-TR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Presbiakuzi</a:t>
            </a:r>
            <a:endParaRPr lang="tr-TR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itchFamily="18" charset="0"/>
              </a:rPr>
              <a:t>İşitme azlığı yaşlı insanlarda benlik saygısında azalma emosyonel kırılganlık,  irritabilite, sosyal izolasyon,  depresyon kognitif zayıflığa neden olur</a:t>
            </a:r>
          </a:p>
          <a:p>
            <a:endParaRPr lang="tr-TR" sz="2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tr-TR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Yaşlıda sık görülen diğer kulak problemleri: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Kulak Çınlaması (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Tinnitus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Kulak Kiri (Buşon)</a:t>
            </a:r>
            <a:endParaRPr lang="tr-TR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8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450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6EF3A9-B311-CC8D-1A26-32386ADF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 ve kokunun değerlendirilmesi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AF7843-11B4-607A-ABBD-0DD44803E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Koku almada azalma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Diş Çürükleri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Periodontal Sorunlar 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Halitozis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(Ağız Kokusu)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Ağız Kuruluğu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Diş Eksikliği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Protez Kullanımı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Protez Stomatiti 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Cheilitis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C00000"/>
                </a:solidFill>
              </a:rPr>
              <a:t>UNESCO</a:t>
            </a:r>
            <a:r>
              <a:rPr lang="tr-TR" dirty="0">
                <a:solidFill>
                  <a:srgbClr val="C00000"/>
                </a:solidFill>
              </a:rPr>
              <a:t> Yaşlılık Tanımı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87501"/>
            <a:ext cx="10515600" cy="39798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dirty="0"/>
              <a:t>«Bir insan konfor alanının dışına çıkamıyorsa yaşlıdır»</a:t>
            </a:r>
          </a:p>
        </p:txBody>
      </p:sp>
      <p:pic>
        <p:nvPicPr>
          <p:cNvPr id="1026" name="Picture 2" descr="Yaşlılık Döneminin İtibarla Yaşanması Minnet Borcudur!&quot; - Sağlık - Afyon  Yerel Basın">
            <a:extLst>
              <a:ext uri="{FF2B5EF4-FFF2-40B4-BE49-F238E27FC236}">
                <a16:creationId xmlns:a16="http://schemas.microsoft.com/office/drawing/2014/main" id="{7895BE51-120B-5B33-678E-0DE91C5F2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35" y="3429000"/>
            <a:ext cx="6191250" cy="342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06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860425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185988"/>
            <a:ext cx="10515600" cy="4351338"/>
          </a:xfrm>
        </p:spPr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hastalıklar:</a:t>
            </a:r>
          </a:p>
          <a:p>
            <a:pPr lvl="1"/>
            <a:endParaRPr lang="tr-TR" sz="28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Yılda en az bir kez kan basıncı ölçümü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EKG : özellikle sigara içenler, HT, DM,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periferik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damar hastalığı olanlarda düzenli tarama </a:t>
            </a:r>
          </a:p>
        </p:txBody>
      </p:sp>
      <p:pic>
        <p:nvPicPr>
          <p:cNvPr id="2054" name="Picture 6" descr="Tansiyon nasıl ölçülür? Doğru tansiyon ölçümü nasıl yapılır? İşte kuralları  - Beden Sağlığı">
            <a:extLst>
              <a:ext uri="{FF2B5EF4-FFF2-40B4-BE49-F238E27FC236}">
                <a16:creationId xmlns:a16="http://schemas.microsoft.com/office/drawing/2014/main" id="{3D2F6B82-9BFF-4A5F-FC71-C8D88BD8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40" y="1586867"/>
            <a:ext cx="3495040" cy="233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82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5010912"/>
          </a:xfrm>
        </p:spPr>
        <p:txBody>
          <a:bodyPr>
            <a:noAutofit/>
          </a:bodyPr>
          <a:lstStyle/>
          <a:p>
            <a:pPr marL="3657600" lvl="8" indent="0">
              <a:buNone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pPr lvl="8"/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Atriyal fibrilasyon: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Asemptomatik olgular, nabız muayenesi ile ve nabzın aritmik bulunması halinde EKG ile saptanır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 düzeyi 2-3 </a:t>
            </a:r>
          </a:p>
        </p:txBody>
      </p:sp>
    </p:spTree>
    <p:extLst>
      <p:ext uri="{BB962C8B-B14F-4D97-AF65-F5344CB8AC3E}">
        <p14:creationId xmlns:p14="http://schemas.microsoft.com/office/powerpoint/2010/main" val="4112167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Diabetes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mellitus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tr-TR" dirty="0"/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B85F4E33-16BA-2549-9A79-C4FB70660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372" y="1460500"/>
            <a:ext cx="6641876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6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0C596F3-DB43-43D6-BE12-3C165E89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954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E4F4FA-EC5C-4840-BA86-B96BF67DB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6736"/>
            <a:ext cx="10515600" cy="4860227"/>
          </a:xfrm>
        </p:spPr>
        <p:txBody>
          <a:bodyPr>
            <a:normAutofit/>
          </a:bodyPr>
          <a:lstStyle/>
          <a:p>
            <a:endParaRPr lang="tr-TR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Osteoporoz </a:t>
            </a:r>
          </a:p>
          <a:p>
            <a:pPr lvl="1"/>
            <a:endParaRPr lang="tr-TR" dirty="0"/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52DED2B4-8264-0584-BEFA-4FD6A118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852" y="1915618"/>
            <a:ext cx="7222588" cy="421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35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EAD7699-CA01-4FB5-926D-025E1057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endParaRPr lang="tr-TR" sz="3200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82EC83B-7DBB-4A49-95DE-F769C56F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46785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Osteoporozda k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oruyucu tedavi; 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 bırakılmalı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Alkol ve kafein tüketimi kısıtlanmalı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Düzenli egzersiz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Düşmelerin önlenmesi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Kilo kontrolü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Düzenli D vitamini alımı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0679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81100"/>
            <a:ext cx="10515600" cy="1108138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r>
              <a:rPr lang="tr-TR" sz="3600" dirty="0"/>
              <a:t> </a:t>
            </a:r>
            <a:br>
              <a:rPr lang="tr-TR" sz="3600" dirty="0"/>
            </a:br>
            <a:br>
              <a:rPr lang="tr-TR" dirty="0"/>
            </a:b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28750"/>
            <a:ext cx="10515600" cy="4748213"/>
          </a:xfrm>
        </p:spPr>
        <p:txBody>
          <a:bodyPr/>
          <a:lstStyle/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Depresyon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Özellikle bakımevinde yaşayanlarda evde yaşayanlara göre sık görülür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Yalnız yaşayan erkeklerde intiharla sonuçlanabilir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16944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 descr="Ekran Kırpm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114300"/>
            <a:ext cx="6222999" cy="6743700"/>
          </a:xfrm>
        </p:spPr>
      </p:pic>
    </p:spTree>
    <p:extLst>
      <p:ext uri="{BB962C8B-B14F-4D97-AF65-F5344CB8AC3E}">
        <p14:creationId xmlns:p14="http://schemas.microsoft.com/office/powerpoint/2010/main" val="1445545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Üriner İnkontinans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İnkontinans yaşlı popülasyonu etkileyen yaygın bir sorun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kadınlarda: sıkışma ve stres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inkontinansı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daha sık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erkeklerde: taşma ve sıkışma inkontinansı daha sık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9193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hijyen kaybı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komşu bölge cilt problemleri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bası yaraları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uyku bozuklukları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psikolojik sıkıntılar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latin typeface="Times New Roman" pitchFamily="18" charset="0"/>
                <a:cs typeface="Times New Roman" pitchFamily="18" charset="0"/>
              </a:rPr>
              <a:t>sosyal izolasyon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8BDBC61-0606-0B2C-0B2C-481FAB78FE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tr-TR" sz="2400" dirty="0">
                <a:cs typeface="Times New Roman" pitchFamily="18" charset="0"/>
              </a:rPr>
              <a:t>kendine güven ve saygı yitimi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cs typeface="Times New Roman" pitchFamily="18" charset="0"/>
              </a:rPr>
              <a:t>düşme riskinde artış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cs typeface="Times New Roman" pitchFamily="18" charset="0"/>
              </a:rPr>
              <a:t>yaşam kalitesinin düşme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cs typeface="Times New Roman" pitchFamily="18" charset="0"/>
              </a:rPr>
              <a:t>bakım evine yerleştirme riskinde artış</a:t>
            </a:r>
          </a:p>
          <a:p>
            <a:pPr algn="just">
              <a:spcAft>
                <a:spcPts val="600"/>
              </a:spcAft>
            </a:pPr>
            <a:r>
              <a:rPr lang="tr-TR" sz="2400" dirty="0">
                <a:cs typeface="Times New Roman" pitchFamily="18" charset="0"/>
              </a:rPr>
              <a:t>bakıcıda ise tükenmişlik ve depresyon</a:t>
            </a:r>
            <a:endParaRPr lang="tr-TR" sz="2400" dirty="0"/>
          </a:p>
          <a:p>
            <a:endParaRPr lang="tr-TR" dirty="0"/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F239EAE1-29EA-3BDE-AAC9-B14C8667E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Üriner İnkontinans</a:t>
            </a:r>
          </a:p>
        </p:txBody>
      </p:sp>
    </p:spTree>
    <p:extLst>
      <p:ext uri="{BB962C8B-B14F-4D97-AF65-F5344CB8AC3E}">
        <p14:creationId xmlns:p14="http://schemas.microsoft.com/office/powerpoint/2010/main" val="407206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98320"/>
            <a:ext cx="10515600" cy="47929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 inkontinansı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Semptomlar: 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İntraabdominal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basınç artışı ile istemsiz idrar kaçırma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Öykü:   Hastalar hangi aktivitelerin idrar kaçırmaya neden olacağını bilir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Nedenler: 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Üretral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hipermobilite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sfinkter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disfonksiyonu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radikal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prostatektomi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tedavi: 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Voiding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çizelgesi, pelvik kas egzersizleri</a:t>
            </a:r>
          </a:p>
        </p:txBody>
      </p:sp>
      <p:sp>
        <p:nvSpPr>
          <p:cNvPr id="6" name="Unvan 1">
            <a:extLst>
              <a:ext uri="{FF2B5EF4-FFF2-40B4-BE49-F238E27FC236}">
                <a16:creationId xmlns:a16="http://schemas.microsoft.com/office/drawing/2014/main" id="{5A84A90F-C13B-4D8B-0B4E-45781A06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Üriner İnkontinans</a:t>
            </a:r>
          </a:p>
        </p:txBody>
      </p:sp>
    </p:spTree>
    <p:extLst>
      <p:ext uri="{BB962C8B-B14F-4D97-AF65-F5344CB8AC3E}">
        <p14:creationId xmlns:p14="http://schemas.microsoft.com/office/powerpoint/2010/main" val="70999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22937" y="856792"/>
            <a:ext cx="7804071" cy="481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tr-TR" sz="2700" b="1" dirty="0">
                <a:solidFill>
                  <a:srgbClr val="C00000"/>
                </a:solidFill>
                <a:cs typeface="Times New Roman" pitchFamily="18" charset="0"/>
              </a:rPr>
              <a:t>TÜRKİYE YAŞLANIYOR..</a:t>
            </a:r>
            <a:endParaRPr lang="en-US" sz="27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33531" y="1217746"/>
            <a:ext cx="8883331" cy="15976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tr-TR" sz="1800" b="1" dirty="0"/>
              <a:t>65 yaş üzeri nüfus*:</a:t>
            </a:r>
          </a:p>
          <a:p>
            <a:pPr marL="11113" lvl="1" indent="-11113" eaLnBrk="1" hangingPunct="1"/>
            <a:r>
              <a:rPr lang="tr-TR" sz="1800" dirty="0"/>
              <a:t>2005 yılında </a:t>
            </a:r>
            <a:r>
              <a:rPr lang="tr-TR" sz="1800" b="1" dirty="0"/>
              <a:t>%5,7</a:t>
            </a:r>
            <a:r>
              <a:rPr lang="tr-TR" sz="1800" dirty="0"/>
              <a:t> </a:t>
            </a:r>
          </a:p>
          <a:p>
            <a:pPr marL="11113" lvl="1" indent="-11113" eaLnBrk="1" hangingPunct="1"/>
            <a:r>
              <a:rPr lang="tr-TR" sz="1800" dirty="0"/>
              <a:t>2015 yılında </a:t>
            </a:r>
            <a:r>
              <a:rPr lang="tr-TR" sz="1800" b="1" dirty="0"/>
              <a:t>%8,2</a:t>
            </a:r>
            <a:r>
              <a:rPr lang="tr-TR" sz="1800" dirty="0"/>
              <a:t> </a:t>
            </a:r>
          </a:p>
          <a:p>
            <a:pPr marL="11113" lvl="1" indent="-11113" eaLnBrk="1" hangingPunct="1"/>
            <a:r>
              <a:rPr lang="tr-TR" sz="1800" dirty="0"/>
              <a:t>2023 yılında </a:t>
            </a:r>
            <a:r>
              <a:rPr lang="tr-TR" sz="1800" b="1" dirty="0"/>
              <a:t>%10,2 </a:t>
            </a:r>
            <a:r>
              <a:rPr lang="tr-TR" sz="1800" dirty="0"/>
              <a:t>(TÜİK İstatistiklerle Yaşlılar 2014 Raporu)</a:t>
            </a:r>
          </a:p>
          <a:p>
            <a:pPr marL="11113" lvl="1" indent="-11113" eaLnBrk="1" hangingPunct="1"/>
            <a:r>
              <a:rPr lang="tr-TR" sz="1800" dirty="0"/>
              <a:t>2050 yılında </a:t>
            </a:r>
            <a:r>
              <a:rPr lang="tr-TR" sz="1800" b="1" dirty="0"/>
              <a:t>%20,8</a:t>
            </a:r>
            <a:endParaRPr lang="en-US" sz="1800" b="1" dirty="0"/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>
          <a:xfrm>
            <a:off x="566464" y="6425479"/>
            <a:ext cx="2844800" cy="365125"/>
          </a:xfrm>
        </p:spPr>
        <p:txBody>
          <a:bodyPr/>
          <a:lstStyle/>
          <a:p>
            <a:fld id="{CDEAF77C-7979-4306-9159-E2AB05892709}" type="datetime1">
              <a:rPr lang="tr-TR" smtClean="0"/>
              <a:t>8.03.2023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58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948D929-50B1-4CA0-9000-C7F8BF9181CD}" type="slidenum">
              <a:rPr lang="tr-TR" smtClean="0"/>
              <a:pPr/>
              <a:t>5</a:t>
            </a:fld>
            <a:endParaRPr lang="tr-TR" dirty="0"/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67" y="3176348"/>
            <a:ext cx="4868697" cy="28977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31" y="3202520"/>
            <a:ext cx="4553028" cy="28977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87951" y="6126468"/>
            <a:ext cx="9266932" cy="3655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900" dirty="0">
                <a:solidFill>
                  <a:schemeClr val="tx2">
                    <a:lumMod val="50000"/>
                  </a:schemeClr>
                </a:solidFill>
              </a:rPr>
              <a:t>* TÜİK, http://www.tuik.gov.tr/PreHaberBultenleri.do?id=18620</a:t>
            </a:r>
          </a:p>
          <a:p>
            <a:r>
              <a:rPr lang="tr-TR" sz="900" dirty="0">
                <a:solidFill>
                  <a:schemeClr val="tx2">
                    <a:lumMod val="50000"/>
                  </a:schemeClr>
                </a:solidFill>
              </a:rPr>
              <a:t>** Türkiye’nin Demografik Değişimi, http://www.hips.hacettepe.edu.tr/TurkiyeninDemografikDonusumu_220410.pdf</a:t>
            </a:r>
          </a:p>
        </p:txBody>
      </p:sp>
      <p:sp>
        <p:nvSpPr>
          <p:cNvPr id="4" name="Dikdörtgen 3"/>
          <p:cNvSpPr/>
          <p:nvPr/>
        </p:nvSpPr>
        <p:spPr>
          <a:xfrm>
            <a:off x="3911425" y="2709049"/>
            <a:ext cx="4225355" cy="46729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2">
                    <a:lumMod val="50000"/>
                  </a:schemeClr>
                </a:solidFill>
              </a:rPr>
              <a:t>Türkiye’nin Demografik Değişimi **</a:t>
            </a:r>
          </a:p>
        </p:txBody>
      </p:sp>
    </p:spTree>
    <p:extLst>
      <p:ext uri="{BB962C8B-B14F-4D97-AF65-F5344CB8AC3E}">
        <p14:creationId xmlns:p14="http://schemas.microsoft.com/office/powerpoint/2010/main" val="1599550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Üriner İnkontinans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323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Sıkışma İnkontinansı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Semptomlar:  İdrar kesesinin dolmasının ardından işemenin ertelenmesindeki yetersizlik sonucu idrar kaçırma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Öykü:İdrar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kaçırma minimalden tamamına kadar değişebilir.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Poliüri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nokturi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sık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Nedenler:Detrusor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kas aşırı aktivitesi, nörolojik bozukluklar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tedavi:  Mesane egzersizi,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antimuskarinik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topikal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östrojen</a:t>
            </a:r>
          </a:p>
          <a:p>
            <a:endParaRPr lang="tr-T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7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Üriner İnkontinans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Mikst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tip inkontinans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Semptomlar:  sıkışma ve stres semptomlarının kombinasyonu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Öykü: Hangisi daha endişe vericiyse onu tarifler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Nedenler: Sıkışma ve stres nedenlerinin kombinasyonu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tedavi: En çok endişe verici semptomlar öncelikle hedeflenir</a:t>
            </a:r>
            <a:endParaRPr lang="tr-T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2099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Üriner İnkontinans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Taşma inkontinansı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Semptomlar:  Aşırı genişleyen mesane üzerindeki mekanik zorlama sonucu idrar kaçırma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Öykü: Mesanenin boşalmasında bozukluk olmadıkça görülmez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Nedenler:Detrusor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başarısızlığı, nörolojik bozukluklar, DM, anatomik obstrüksiyon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tedavi:Obstrüksiyonun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cerrahi olarak giderilmesi,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kateterizasyon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23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Üriner İnkontinans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09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Fonksiyonel tip inkontinans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Semptomlar:  Kognitif veya fiziksel fonksiyonların bozulması, psikolojik isteksizlik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Öykü:Fiziksel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veya kognitif bozulma, alt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sistemde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defisit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olabilir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Nedenler: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Mobilitede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bozulma, kognitif bozulma</a:t>
            </a: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tedavi: Davranışsal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müdehale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çevresel adaptasyon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52836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Üriner İnkontinans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Uzmana yönlendirmeyi gerektiren ‘Kırmızı bayrak’ kriterleri</a:t>
            </a:r>
          </a:p>
          <a:p>
            <a:pPr marL="0" indent="0">
              <a:buNone/>
            </a:pP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Önemli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uterus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mesane veya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rektal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prolapsus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6 ayda alt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sisteme yönelik radyasyon veya cerrahi tedavi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Enfeksiyon yokluğunda tekrarlanan TİT de her sahada 5 ten fazla kırmızı kan hücresi görülmesi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Postvoidal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rezidüel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volüm&gt;200 ml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Belirgin prostat büyümesi, göze çarpan asimetri, sertleşme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Uygun davranışsal veya ilaç tedavisi sonrası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persistan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semptomlar</a:t>
            </a:r>
          </a:p>
        </p:txBody>
      </p:sp>
    </p:spTree>
    <p:extLst>
      <p:ext uri="{BB962C8B-B14F-4D97-AF65-F5344CB8AC3E}">
        <p14:creationId xmlns:p14="http://schemas.microsoft.com/office/powerpoint/2010/main" val="1220589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28307"/>
          </a:xfrm>
        </p:spPr>
        <p:txBody>
          <a:bodyPr>
            <a:normAutofit/>
          </a:bodyPr>
          <a:lstStyle/>
          <a:p>
            <a:r>
              <a:rPr lang="tr-TR" dirty="0"/>
              <a:t> </a:t>
            </a:r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endParaRPr lang="tr-TR" sz="3200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364105"/>
            <a:ext cx="10515600" cy="4351338"/>
          </a:xfrm>
        </p:spPr>
        <p:txBody>
          <a:bodyPr>
            <a:normAutofit/>
          </a:bodyPr>
          <a:lstStyle/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Akciğer kanseri: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 sigara içiyorsa bırakılması yönünde danışmanlık ve destek verilmeli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grafi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da balgam sitolojisiyle tarama yapılması önerilmemekte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öksürmek Stok Fotoğraf, Resimler ve Görseller - iStock">
            <a:extLst>
              <a:ext uri="{FF2B5EF4-FFF2-40B4-BE49-F238E27FC236}">
                <a16:creationId xmlns:a16="http://schemas.microsoft.com/office/drawing/2014/main" id="{729BF0B6-CEAF-745E-7EFE-7247AAA3E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90" y="1786432"/>
            <a:ext cx="4111960" cy="21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67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Meme kanseri:</a:t>
            </a:r>
          </a:p>
          <a:p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40- 69 yaş arası kadınlara</a:t>
            </a:r>
          </a:p>
          <a:p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Yılda bir hekim tarafından klinik muayene</a:t>
            </a:r>
          </a:p>
          <a:p>
            <a:pPr lvl="2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İki yılda bir mamografi yapılması</a:t>
            </a: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yaşlı kadın, büyükanne, KADIN, kıdemli yetişkin, portre, bir kişi,  yetişkin, buruşuk, insan yüzü, gülümseyen, kameraya bakıyor | Pikist">
            <a:extLst>
              <a:ext uri="{FF2B5EF4-FFF2-40B4-BE49-F238E27FC236}">
                <a16:creationId xmlns:a16="http://schemas.microsoft.com/office/drawing/2014/main" id="{1680E942-10A6-53CE-11BB-051AF071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322" y="1781334"/>
            <a:ext cx="2957891" cy="443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93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:a16="http://schemas.microsoft.com/office/drawing/2014/main" id="{D408DC50-6F9A-46B0-8841-8F5EED37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30690"/>
          </a:xfrm>
        </p:spPr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b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800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5CCB8A3D-0E80-4628-8959-48FD9266B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2960940"/>
            <a:ext cx="5181600" cy="3897059"/>
          </a:xfrm>
        </p:spPr>
        <p:txBody>
          <a:bodyPr>
            <a:normAutofit/>
          </a:bodyPr>
          <a:lstStyle/>
          <a:p>
            <a:r>
              <a:rPr lang="tr-TR" u="sng" dirty="0"/>
              <a:t>Risk Faktörleri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enfeksiyonu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Ailede mide kanseri öyküsü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kan grubu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Meyve sebzenin az tüketilmesi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Tuzlu, tütsülenmiş hazır gıdalar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Sigara- alkol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Obezite</a:t>
            </a:r>
            <a:endParaRPr lang="tr-TR" sz="2400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AB82246-2555-437A-90BF-4852E9E1E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960940"/>
            <a:ext cx="5181600" cy="3897060"/>
          </a:xfrm>
        </p:spPr>
        <p:txBody>
          <a:bodyPr>
            <a:normAutofit/>
          </a:bodyPr>
          <a:lstStyle/>
          <a:p>
            <a:r>
              <a:rPr lang="tr-T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Korunma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beslenme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Tütün kullanımının bırakılması 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Varsa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tedavisi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Gastrit bulgusu olanlardan risk altındakilerin endoskopik olarak incelenmesi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Erken tanı için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taraması yapılması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53E85EED-AA88-2FA3-9458-D2A354E82108}"/>
              </a:ext>
            </a:extLst>
          </p:cNvPr>
          <p:cNvSpPr txBox="1">
            <a:spLocks/>
          </p:cNvSpPr>
          <p:nvPr/>
        </p:nvSpPr>
        <p:spPr>
          <a:xfrm>
            <a:off x="838198" y="155095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Mide kanseri:</a:t>
            </a:r>
          </a:p>
          <a:p>
            <a:pPr marL="0" indent="0">
              <a:buNone/>
            </a:pP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81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42506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Serviks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kanseri: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yaşından sonra, yakın zamanda yapılmış olan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smearleri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 olan ve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uterusu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 dışı nedenlerle alınmış olan kadınlara tarama önerilmez </a:t>
            </a:r>
          </a:p>
        </p:txBody>
      </p:sp>
      <p:pic>
        <p:nvPicPr>
          <p:cNvPr id="7170" name="Picture 2" descr="Yaşlı kadın HD masaüstü duvar kağıtları bedava indir | Wallpaperbetter">
            <a:extLst>
              <a:ext uri="{FF2B5EF4-FFF2-40B4-BE49-F238E27FC236}">
                <a16:creationId xmlns:a16="http://schemas.microsoft.com/office/drawing/2014/main" id="{A5850769-3F19-0C72-A598-DB438EE2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710" y="1624648"/>
            <a:ext cx="3972749" cy="2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010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Kolorektal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yaşında başlamak 70 yaşında bitmek üzere yıllık tarama (GGK)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Tüm testler negatif dahi olsa 10 yılda bir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kolonoskopi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iki testi negatif olan 70 yaş üzerine taramaya son verilmesi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3160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7EC6B-B945-434B-B910-28CD817A750F}" type="datetime1">
              <a:rPr lang="tr-TR" smtClean="0"/>
              <a:t>8.03.2023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58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E42D-EA9C-493E-85A6-2906CB4549B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1" r="48517" b="6893"/>
          <a:stretch/>
        </p:blipFill>
        <p:spPr bwMode="auto">
          <a:xfrm>
            <a:off x="983411" y="885930"/>
            <a:ext cx="9303594" cy="54704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o 4"/>
          <p:cNvGraphicFramePr>
            <a:graphicFrameLocks noGrp="1"/>
          </p:cNvGraphicFramePr>
          <p:nvPr/>
        </p:nvGraphicFramePr>
        <p:xfrm>
          <a:off x="1752599" y="4811518"/>
          <a:ext cx="4815840" cy="1534989"/>
        </p:xfrm>
        <a:graphic>
          <a:graphicData uri="http://schemas.openxmlformats.org/drawingml/2006/table">
            <a:tbl>
              <a:tblPr/>
              <a:tblGrid>
                <a:gridCol w="963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3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250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Dünya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Türkiye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162">
                <a:tc>
                  <a:txBody>
                    <a:bodyPr/>
                    <a:lstStyle/>
                    <a:p>
                      <a:pPr algn="l" fontAlgn="b"/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162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Erkek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8C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63.0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8C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68.8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8C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64.0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8C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72.9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8C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162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Kadın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3B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67.7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3B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74.3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3B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70.7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3B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79.7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3B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o 5"/>
          <p:cNvGraphicFramePr>
            <a:graphicFrameLocks noGrp="1"/>
          </p:cNvGraphicFramePr>
          <p:nvPr/>
        </p:nvGraphicFramePr>
        <p:xfrm>
          <a:off x="983411" y="1086928"/>
          <a:ext cx="8990921" cy="422695"/>
        </p:xfrm>
        <a:graphic>
          <a:graphicData uri="http://schemas.openxmlformats.org/drawingml/2006/table">
            <a:tbl>
              <a:tblPr/>
              <a:tblGrid>
                <a:gridCol w="8990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2695"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kern="1200" dirty="0">
                          <a:solidFill>
                            <a:srgbClr val="C00000"/>
                          </a:solidFill>
                          <a:latin typeface="+mn-lt"/>
                          <a:ea typeface="Calibri" panose="020F0502020204030204" pitchFamily="34" charset="0"/>
                          <a:cs typeface="Courier New" panose="02070309020205020404" pitchFamily="49" charset="0"/>
                        </a:rPr>
                        <a:t>DÜNYADA VE TÜRKİYE’DE ORTALAMA YAŞAM BEKLENTİSİ, 1990-2013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2649473" y="1659866"/>
          <a:ext cx="4506849" cy="269142"/>
        </p:xfrm>
        <a:graphic>
          <a:graphicData uri="http://schemas.openxmlformats.org/drawingml/2006/table">
            <a:tbl>
              <a:tblPr/>
              <a:tblGrid>
                <a:gridCol w="150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142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Erkek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Kadın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- - - - Dünya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/>
        </p:nvGraphicFramePr>
        <p:xfrm>
          <a:off x="1441981" y="2318124"/>
          <a:ext cx="293915" cy="2144752"/>
        </p:xfrm>
        <a:graphic>
          <a:graphicData uri="http://schemas.openxmlformats.org/drawingml/2006/table">
            <a:tbl>
              <a:tblPr/>
              <a:tblGrid>
                <a:gridCol w="293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80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0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0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0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0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/>
        </p:nvGraphicFramePr>
        <p:xfrm>
          <a:off x="1588939" y="4543326"/>
          <a:ext cx="8515188" cy="177165"/>
        </p:xfrm>
        <a:graphic>
          <a:graphicData uri="http://schemas.openxmlformats.org/drawingml/2006/table">
            <a:tbl>
              <a:tblPr/>
              <a:tblGrid>
                <a:gridCol w="709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959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7716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1992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1994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1996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1998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2002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Dikdörtgen 9"/>
          <p:cNvSpPr/>
          <p:nvPr/>
        </p:nvSpPr>
        <p:spPr>
          <a:xfrm>
            <a:off x="460224" y="6550227"/>
            <a:ext cx="4442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i="1" dirty="0"/>
              <a:t>Kaynak: </a:t>
            </a:r>
            <a:r>
              <a:rPr lang="tr-TR" sz="1400" i="1" dirty="0"/>
              <a:t>http://</a:t>
            </a:r>
            <a:r>
              <a:rPr lang="tr-TR" sz="1400" i="1" dirty="0">
                <a:solidFill>
                  <a:schemeClr val="tx2">
                    <a:lumMod val="50000"/>
                  </a:schemeClr>
                </a:solidFill>
              </a:rPr>
              <a:t>www.healthdata.org/print/4295</a:t>
            </a:r>
          </a:p>
        </p:txBody>
      </p:sp>
    </p:spTree>
    <p:extLst>
      <p:ext uri="{BB962C8B-B14F-4D97-AF65-F5344CB8AC3E}">
        <p14:creationId xmlns:p14="http://schemas.microsoft.com/office/powerpoint/2010/main" val="20408593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Prostat kanseri: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Ailesinde prostat kanseri olanlarda 40 yaşından itibaren,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Ailesinde prostat kanseri olmayanlarda 50 yaşından itibaren  en az 10 yıllık yaşam beklentisi olan hastaya, prostat kanseri hakkında bilgi verilmeli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Yıllık taramalar için hasta ile hekim ortak karar</a:t>
            </a:r>
          </a:p>
        </p:txBody>
      </p:sp>
    </p:spTree>
    <p:extLst>
      <p:ext uri="{BB962C8B-B14F-4D97-AF65-F5344CB8AC3E}">
        <p14:creationId xmlns:p14="http://schemas.microsoft.com/office/powerpoint/2010/main" val="2466349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88657"/>
            <a:ext cx="10515600" cy="1873559"/>
          </a:xfrm>
        </p:spPr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uygulamaları-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Aşılar</a:t>
            </a:r>
            <a:b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r-T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DC9DBA1-F616-45FE-848A-25B9B4D2B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17" y="0"/>
            <a:ext cx="2791968" cy="2791968"/>
          </a:xfrm>
          <a:prstGeom prst="rect">
            <a:avLst/>
          </a:prstGeom>
        </p:spPr>
      </p:pic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B52B3F4-5ED0-CC4D-7712-C291A2873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id="{72FB0D56-C698-0D57-115B-C3C290FBB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8684"/>
            <a:ext cx="8167321" cy="407321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D9CCFC2F-DF36-2AE5-E68E-1577291F8BB9}"/>
              </a:ext>
            </a:extLst>
          </p:cNvPr>
          <p:cNvSpPr txBox="1"/>
          <p:nvPr/>
        </p:nvSpPr>
        <p:spPr>
          <a:xfrm>
            <a:off x="6140401" y="63556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EKMUD-Erişkin Bağışıklama Rehberi-2019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16822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3880" y="365125"/>
            <a:ext cx="10515600" cy="1325563"/>
          </a:xfrm>
        </p:spPr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0400" y="2326005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Sigaranın bırakılması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 değiştirilebilir kardiyovasküler risk faktörlerinden biri olmanın yanı sıra osteoporoz ve kalça kırığına yok açmakta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başvuran bireyin sigara içip içmediği sorgulanmalı</a:t>
            </a:r>
          </a:p>
          <a:p>
            <a:pPr marL="457200" lvl="1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İçiyorsa sigarayı bırakması yönünde danışmanlık ve tedavi verilmeli</a:t>
            </a:r>
          </a:p>
          <a:p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Araştırmacılar, Hayat Boyu Sigara İçen Bazı İnsanları Sağlıklı Tutabilen  Genleri Belirliyor - Popular Science">
            <a:extLst>
              <a:ext uri="{FF2B5EF4-FFF2-40B4-BE49-F238E27FC236}">
                <a16:creationId xmlns:a16="http://schemas.microsoft.com/office/drawing/2014/main" id="{1944DDD3-5B75-032A-89B4-7DE065ADF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64" y="828135"/>
            <a:ext cx="4808176" cy="194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0702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Düşmelerin önlenmesi: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kazaya bağlı ölümlerin en önemli sebebi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Önlenebilir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önlemede alınabilecek çevresel önlemler, yapılabilecek değişiklikler konusunda bireyin kendisi ve yakını bilgilendirilmeli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821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 riskinin değerlendirilmesi;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Tinetti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denge ve yürüyüş değerlendirmesi ölçeği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(kalkıp yürüme testi)</a:t>
            </a:r>
          </a:p>
        </p:txBody>
      </p:sp>
    </p:spTree>
    <p:extLst>
      <p:ext uri="{BB962C8B-B14F-4D97-AF65-F5344CB8AC3E}">
        <p14:creationId xmlns:p14="http://schemas.microsoft.com/office/powerpoint/2010/main" val="258746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 riski</a:t>
            </a: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Dış faktörler </a:t>
            </a:r>
          </a:p>
          <a:p>
            <a:pPr lvl="2"/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Kaygan yüzeyler, halı, kilim, engeller, yetersiz aydınlatma, alçak sandalye/koltuk, tutacakların olmaması</a:t>
            </a:r>
          </a:p>
          <a:p>
            <a:pPr lvl="1"/>
            <a:endParaRPr lang="tr-TR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Kişiye ait nedenler </a:t>
            </a:r>
          </a:p>
          <a:p>
            <a:pPr lvl="2"/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Yürüyüş ve denge bozuklukları, güçsüzlük, eklem kısıtlılıkları, ayak sorunları,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vertigo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postürel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hipotansiyon, görme bozuklukları,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bozuklukları, bilişsel bozukluk</a:t>
            </a:r>
          </a:p>
          <a:p>
            <a:pPr lvl="2"/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Kullandığı ilaçlar </a:t>
            </a:r>
          </a:p>
          <a:p>
            <a:pPr lvl="2"/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Sedatif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hipnotik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ilaçlar,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anksiyolitikler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trisiklik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antidepresanlar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antihipertansifler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hipoglisemik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ajanlar</a:t>
            </a:r>
          </a:p>
          <a:p>
            <a:pPr marL="457200" lvl="1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34498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6" y="365125"/>
            <a:ext cx="6488722" cy="6492875"/>
          </a:xfrm>
        </p:spPr>
      </p:pic>
    </p:spTree>
    <p:extLst>
      <p:ext uri="{BB962C8B-B14F-4D97-AF65-F5344CB8AC3E}">
        <p14:creationId xmlns:p14="http://schemas.microsoft.com/office/powerpoint/2010/main" val="33762128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27227"/>
          </a:xfrm>
        </p:spPr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 </a:t>
            </a:r>
            <a:b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8264"/>
            <a:ext cx="10515600" cy="48846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önlemek için alınması gereken çevresel önlemler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Kaygan kilimlerin kaldırılması, halıların yere sabitlenmesi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Eşyaların fazla ve sıkışık yerleştirilmiş olmaması,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Yerdeki alçak nesne ve mobilyanın kaldırılması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Yerdeki kabloların kaldırılması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Yeterli ışıklandırma sağlanması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10649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10DE7E-E988-6545-582B-82E50DEB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08F036-140A-45BB-D796-EC65A8D61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önlemek için alınması gereken çevresel önlemler</a:t>
            </a:r>
          </a:p>
          <a:p>
            <a:endParaRPr lang="tr-TR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Merdivenlerde halı varsa sabitlenmesi, merdiven kenarlarında tırabzan olması</a:t>
            </a:r>
          </a:p>
          <a:p>
            <a:pPr lvl="1"/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 temizliğinde kaygan malzeme ve cila kullanılmaması</a:t>
            </a:r>
          </a:p>
          <a:p>
            <a:pPr lvl="1"/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Banyolara tutacak yerleştirilmesi</a:t>
            </a:r>
          </a:p>
          <a:p>
            <a:pPr marL="457200" lvl="1" indent="0">
              <a:buNone/>
            </a:pPr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Küvet ve duşta kayganlığı önleyici paspas yerleştirilmesi</a:t>
            </a:r>
          </a:p>
          <a:p>
            <a:pPr lvl="1"/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Tuvaletin yükseltilmesi</a:t>
            </a:r>
          </a:p>
          <a:p>
            <a:pPr lvl="1"/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Evin giriş ve merdivenlerinde çatlak ya da düzensizlikler varsa düzeltilmesi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68005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14F912-E172-DCD1-8285-AEBFF40D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CB6D8F9-B030-F08D-F23D-7C8AF0901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9015"/>
          </a:xfrm>
        </p:spPr>
        <p:txBody>
          <a:bodyPr>
            <a:normAutofit fontScale="85000" lnSpcReduction="20000"/>
          </a:bodyPr>
          <a:lstStyle/>
          <a:p>
            <a:pPr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Beslenme: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Malnutrisyon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 yaşlı hastalarda; </a:t>
            </a:r>
          </a:p>
          <a:p>
            <a:pPr algn="just">
              <a:spcAft>
                <a:spcPts val="600"/>
              </a:spcAft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vitamin eksiklikleri,</a:t>
            </a:r>
          </a:p>
          <a:p>
            <a:pPr algn="just">
              <a:spcAft>
                <a:spcPts val="600"/>
              </a:spcAft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immünitede zayıflama,  </a:t>
            </a:r>
          </a:p>
          <a:p>
            <a:pPr algn="just">
              <a:spcAft>
                <a:spcPts val="600"/>
              </a:spcAft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enfeksiyonlara yatkınlık, </a:t>
            </a:r>
          </a:p>
          <a:p>
            <a:pPr algn="just">
              <a:spcAft>
                <a:spcPts val="600"/>
              </a:spcAft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yara iyileşmesinde gecikme, </a:t>
            </a:r>
          </a:p>
          <a:p>
            <a:pPr algn="just">
              <a:spcAft>
                <a:spcPts val="600"/>
              </a:spcAft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osteoporoz,  diğer komorbiditelere neden olmakta</a:t>
            </a:r>
          </a:p>
          <a:p>
            <a:pPr algn="just">
              <a:spcAft>
                <a:spcPts val="600"/>
              </a:spcAft>
              <a:buFont typeface="Wingdings" pitchFamily="2" charset="2"/>
              <a:buChar char="Ø"/>
            </a:pPr>
            <a:endParaRPr lang="tr-TR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Sağlık çalışanı yaşlı bireyin son 6 ay içinde % 10 veya daha fazla 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kilo kaybı veya artış </a:t>
            </a:r>
            <a:r>
              <a:rPr lang="tr-TR" sz="2800" dirty="0">
                <a:latin typeface="Times New Roman" pitchFamily="18" charset="0"/>
                <a:cs typeface="Times New Roman" pitchFamily="18" charset="0"/>
              </a:rPr>
              <a:t>olup olmadığını sorgulamalı ve periyodik olarak vücut ağırlığını değerlendirmeli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96749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01727" y="636264"/>
            <a:ext cx="11454996" cy="780931"/>
          </a:xfrm>
        </p:spPr>
        <p:txBody>
          <a:bodyPr>
            <a:noAutofit/>
          </a:bodyPr>
          <a:lstStyle/>
          <a:p>
            <a:pPr algn="l"/>
            <a:r>
              <a:rPr lang="tr-TR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TÜRKİYE SAĞLIKLI YAŞLANMA EYLEM PLANI ve UYGULAMA PROGRAMI 2015-2020 </a:t>
            </a: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t="8351" r="32772" b="5351"/>
          <a:stretch/>
        </p:blipFill>
        <p:spPr bwMode="auto">
          <a:xfrm>
            <a:off x="401727" y="1486424"/>
            <a:ext cx="2752956" cy="386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5907639" y="1656192"/>
            <a:ext cx="5674764" cy="4561728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tr-TR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Amacı</a:t>
            </a:r>
          </a:p>
          <a:p>
            <a:pPr marL="0" indent="0" algn="just">
              <a:buNone/>
              <a:defRPr/>
            </a:pPr>
            <a:endParaRPr lang="tr-TR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Birey ve topluma erişilebilir, uygun, etkili ve etkin sağlık hizmetleri sunmak, </a:t>
            </a:r>
          </a:p>
          <a:p>
            <a:pPr marL="0" indent="0" algn="just">
              <a:buNone/>
              <a:defRPr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Bedensel, zihinsel, sosyal ya da ekonomik şartları sebebiyle özel ihtiyacı olan kişilerin uygun sağlık hizmetlerine daha kolay erişimini sağlayarak ihtiyaçlarına daha iyi cevap verebilmek</a:t>
            </a:r>
          </a:p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528E-3E12-4981-A286-A780FAB05C0C}" type="datetime1">
              <a:rPr lang="tr-TR" smtClean="0"/>
              <a:t>8.03.2023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58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tr-TR" dirty="0">
                <a:solidFill>
                  <a:schemeClr val="bg1">
                    <a:lumMod val="50000"/>
                  </a:schemeClr>
                </a:solidFill>
              </a:rPr>
              <a:t> </a:t>
            </a:r>
            <a:fld id="{4948D929-50B1-4CA0-9000-C7F8BF9181CD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7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İçerik Yer Tutucusu 6"/>
          <p:cNvPicPr>
            <a:picLocks noChangeAspect="1"/>
          </p:cNvPicPr>
          <p:nvPr/>
        </p:nvPicPr>
        <p:blipFill rotWithShape="1">
          <a:blip r:embed="rId4"/>
          <a:srcRect l="32738" t="8129" r="32582" b="3747"/>
          <a:stretch/>
        </p:blipFill>
        <p:spPr>
          <a:xfrm>
            <a:off x="3154680" y="2669467"/>
            <a:ext cx="2575560" cy="38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45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30984"/>
            <a:ext cx="10515600" cy="481901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Dengeli beslenme teşvik edilmeli, öğün sayısı artırılmalı, her öğünde yenen miktar azaltılmalı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tüketimi desteklenmeli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Yiyecekler öğünlere dengeli olarak dağıtılmalı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Mevsimine uygun beslenme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gün her grup yiyecekten(süt ve süt ürünleri, et, yumurta,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kurubaklagil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yağlı tohumlar, sebze ve meyveler, ekmek ve  tahıllar) tüketilmeli</a:t>
            </a:r>
          </a:p>
        </p:txBody>
      </p:sp>
    </p:spTree>
    <p:extLst>
      <p:ext uri="{BB962C8B-B14F-4D97-AF65-F5344CB8AC3E}">
        <p14:creationId xmlns:p14="http://schemas.microsoft.com/office/powerpoint/2010/main" val="27432200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4B1F1D-8699-87BB-69AD-9BEF2083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551324-33B3-A085-18EE-23D4F43C8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 ve egzersiz </a:t>
            </a:r>
          </a:p>
          <a:p>
            <a:endParaRPr lang="tr-TR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Aktif bir yaşam süren ve  düzenli egzersiz yapan bir kişi kendisinden 15-20 yaş daha küçük bir kişiden daha sağlıklı ve aktif bir yaşlılık dönemi geçirebilir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etkinlik programına başlamak için hiç kimse çok yaşlı değildir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58554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C87619A-25D2-4B35-97EC-A300A7BA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6C0F1E-CFA3-47C2-93ED-8163BA564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 ve egzersiz 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Egzersizi nispeten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sedanter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yaşam süren yaşlılarda ;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Düşük seviyeden başlatıp yavaş yavaş ilerlemek önemlidir.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Markete kadar yürümek veya bahçe işiyle uğraşmak gibi aktiviteleri günlük yaşam içine sığdırmak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Amaç kişinin aktiviteden birkaç saat sonra tatlı yorgunluk hissetmesini sağlamak ve istenilen zindeliğe ulaşana kadar aktivitenin yavaş yavaş artırılmasıdır</a:t>
            </a:r>
          </a:p>
        </p:txBody>
      </p:sp>
      <p:pic>
        <p:nvPicPr>
          <p:cNvPr id="4098" name="Picture 2" descr="Yaşlılar için ömrü uzatan 4 basit egzersiz - Egzersizin faydaları nelerdir?  - Egzersizler">
            <a:extLst>
              <a:ext uri="{FF2B5EF4-FFF2-40B4-BE49-F238E27FC236}">
                <a16:creationId xmlns:a16="http://schemas.microsoft.com/office/drawing/2014/main" id="{0EE035B9-BFEF-377B-D76D-A1991838A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368" y="365125"/>
            <a:ext cx="4114292" cy="231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2692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C48EFF1-5FDF-41EF-BEE8-1895869E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262B0DC3-9491-4AE2-954F-EC4BEE3FA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707519"/>
              </p:ext>
            </p:extLst>
          </p:nvPr>
        </p:nvGraphicFramePr>
        <p:xfrm>
          <a:off x="0" y="0"/>
          <a:ext cx="12192000" cy="6792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9035">
                  <a:extLst>
                    <a:ext uri="{9D8B030D-6E8A-4147-A177-3AD203B41FA5}">
                      <a16:colId xmlns:a16="http://schemas.microsoft.com/office/drawing/2014/main" val="1572186875"/>
                    </a:ext>
                  </a:extLst>
                </a:gridCol>
                <a:gridCol w="4692840">
                  <a:extLst>
                    <a:ext uri="{9D8B030D-6E8A-4147-A177-3AD203B41FA5}">
                      <a16:colId xmlns:a16="http://schemas.microsoft.com/office/drawing/2014/main" val="932739623"/>
                    </a:ext>
                  </a:extLst>
                </a:gridCol>
                <a:gridCol w="3130125">
                  <a:extLst>
                    <a:ext uri="{9D8B030D-6E8A-4147-A177-3AD203B41FA5}">
                      <a16:colId xmlns:a16="http://schemas.microsoft.com/office/drawing/2014/main" val="903146181"/>
                    </a:ext>
                  </a:extLst>
                </a:gridCol>
              </a:tblGrid>
              <a:tr h="37158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Yaşlanmanın etkisi 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Egzersizin etkisi 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58245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Dinlenme halinde kalp atım hızı 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897543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Maksimum kalp atım hızı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707824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Maksimum pompalama kapasitesi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977977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damarlarının sertliği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199568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basıncı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270174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viskozitesi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84782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Kas kütlesi ve gücü</a:t>
                      </a:r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514815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Vücut yağ yüzdesi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  <a:r>
                        <a:rPr lang="tr-TR" dirty="0"/>
                        <a:t>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015832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LDL kolesterol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936499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HDL kolesterol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947293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Cinsiyet hormon seviyeleri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Bir miktar 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27568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Sinir iletimi ve refleksler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Daha yavaş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Daha hızlı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093760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Uyku kalitesi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622067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Depresyon riski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905016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Unutkanlık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463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0442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8"/>
            <a:ext cx="11079480" cy="5086031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 için egzersiz önerileri </a:t>
            </a:r>
          </a:p>
          <a:p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Isınma- Aktif soğuma- Programları yavaş yavaş artırma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Aerobik dayanıklılık, kuvvet, esneklik, denge ve koordinasyon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artırma, iyi bir koordinasyon ve esneklik kazanma üzerinde durulmalı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Birey ne kadar yaşlı ise anaerobik egzersizden o kadar kaçınılmalı (ağırlık kaldırma, zıplama)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hareketlerden ve büyük ağırlıklardan kaçınılmalı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Yalnız olmamalı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45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 egzersiz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Yürüyüş , yüzme, bisiklet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Kuvvet egzersizleri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güçsüzlüğünü önlemesi ve denge özelliğini desteklemesi nedeniyle düşme riski azalır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Kademeli yükseltilmeli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Hareket sayıları 10-15 tekrar olmalı, haftada en az iki kez yapılmalı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Dumbbel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 şişeleri , tüp lastik, enli lastik, havlu veya kum torbaları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990600" y="426721"/>
            <a:ext cx="10668000" cy="1182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8D21984-1C44-4465-95BB-E8B87615E78D}"/>
              </a:ext>
            </a:extLst>
          </p:cNvPr>
          <p:cNvSpPr txBox="1"/>
          <p:nvPr/>
        </p:nvSpPr>
        <p:spPr>
          <a:xfrm>
            <a:off x="838200" y="869616"/>
            <a:ext cx="977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7433265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5490" cy="333221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216"/>
            <a:ext cx="6083656" cy="352578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56" y="0"/>
            <a:ext cx="6108344" cy="333221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55" y="3332215"/>
            <a:ext cx="6108345" cy="35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972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53553B2-6A2D-49CA-BCEB-30E3087D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1B117287-EA9A-42FA-AE07-463E99BEE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r="15602"/>
          <a:stretch/>
        </p:blipFill>
        <p:spPr>
          <a:xfrm rot="5400000">
            <a:off x="-676490" y="1505882"/>
            <a:ext cx="4449748" cy="3096768"/>
          </a:xfr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C43D8E6-9B31-447F-B001-03774C105734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t="7122" r="7184"/>
          <a:stretch/>
        </p:blipFill>
        <p:spPr>
          <a:xfrm rot="5400000">
            <a:off x="2529841" y="1408183"/>
            <a:ext cx="4437885" cy="330403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6C3D16A-6D5F-4D8D-925B-4A99B77EEEBB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13488" r="3112" b="10699"/>
          <a:stretch/>
        </p:blipFill>
        <p:spPr>
          <a:xfrm>
            <a:off x="6400800" y="829391"/>
            <a:ext cx="5791200" cy="444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27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4B04AEB-42CF-42F8-8263-EEE26334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" name="İçerik Yer Tutucusu 12">
            <a:extLst>
              <a:ext uri="{FF2B5EF4-FFF2-40B4-BE49-F238E27FC236}">
                <a16:creationId xmlns:a16="http://schemas.microsoft.com/office/drawing/2014/main" id="{AA582989-9169-48FF-9DD8-51E00083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6680" r="12598"/>
          <a:stretch/>
        </p:blipFill>
        <p:spPr>
          <a:xfrm rot="5400000">
            <a:off x="6154837" y="788507"/>
            <a:ext cx="6813233" cy="5236220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C6DC87A-A1C2-474E-993C-F09D842B16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3" b="26311"/>
          <a:stretch/>
        </p:blipFill>
        <p:spPr>
          <a:xfrm rot="10800000">
            <a:off x="0" y="0"/>
            <a:ext cx="6943344" cy="3413758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0E408E0-97EA-4BE9-B1EB-DCE4489C7CEF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3953" r="5212" b="15840"/>
          <a:stretch/>
        </p:blipFill>
        <p:spPr>
          <a:xfrm>
            <a:off x="0" y="3425951"/>
            <a:ext cx="6943344" cy="34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77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0E9643E-71C7-4A9A-AC2C-FAF7FAA9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4F471C42-87E4-4154-89C0-312BC1B21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6981" r="14970" b="4515"/>
          <a:stretch/>
        </p:blipFill>
        <p:spPr>
          <a:xfrm rot="5400000">
            <a:off x="7702294" y="1096042"/>
            <a:ext cx="4461352" cy="3781077"/>
          </a:xfr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15998F9-29D5-4993-B66A-767F5DD70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3778" b="27595"/>
          <a:stretch/>
        </p:blipFill>
        <p:spPr>
          <a:xfrm>
            <a:off x="0" y="755904"/>
            <a:ext cx="8042432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7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sk\Desktop\afiş-broşür\demans\demans broşür dış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0" y="1672518"/>
            <a:ext cx="3408209" cy="21420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12067" y="410408"/>
            <a:ext cx="939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TOPLUMA YÖNELİK FARKINDALIK BROŞÜRLERİ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Thsk\Desktop\afiş-broşür\depresyon\broşür dış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22" y="3109417"/>
            <a:ext cx="3905275" cy="23369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692314" y="1077328"/>
            <a:ext cx="10807371" cy="49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defRPr/>
            </a:pPr>
            <a:r>
              <a:rPr lang="tr-TR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Toplum farkındalığının artırılmasına yönelik olarak afiş, broşür, hasta, hekim eğitim materyalleri, kamu spotu, eğitim videoları, basın bildirileri hazırlanmaktadır.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03594-774A-4F54-9EA4-3D36592AF6AC}" type="datetime1">
              <a:rPr lang="tr-TR" smtClean="0"/>
              <a:t>8.03.2023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58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E42D-EA9C-493E-85A6-2906CB4549B8}" type="slidenum">
              <a:rPr lang="tr-TR" smtClean="0"/>
              <a:pPr/>
              <a:t>8</a:t>
            </a:fld>
            <a:endParaRPr lang="tr-TR"/>
          </a:p>
        </p:txBody>
      </p:sp>
      <p:pic>
        <p:nvPicPr>
          <p:cNvPr id="12" name="Resim 11" descr="C:\Users\umman.sezgin.LOCALHOST\Desktop\YASLI SAGLIGI\SIK KARSILASILAN SORUNLAR\İşitme Kaybı\İşitme Broşür  dış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159" y="1441523"/>
            <a:ext cx="3753168" cy="24546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Resim 6"/>
          <p:cNvPicPr/>
          <p:nvPr/>
        </p:nvPicPr>
        <p:blipFill rotWithShape="1">
          <a:blip r:embed="rId6"/>
          <a:srcRect l="12322" t="3159" r="12678" b="5426"/>
          <a:stretch/>
        </p:blipFill>
        <p:spPr bwMode="auto">
          <a:xfrm>
            <a:off x="6755059" y="3077897"/>
            <a:ext cx="4323176" cy="233697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sim 9" descr="C:\Users\umman.sezgin.LOCALHOST\Desktop\YASLI SAGLIGI\SIK KARSILASILAN SORUNLAR\İdrar Kaçırma\İnkontinans Broşür dış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60" y="4386750"/>
            <a:ext cx="4340440" cy="2567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17106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019"/>
            <a:ext cx="2963917" cy="4351338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18" y="1265019"/>
            <a:ext cx="2175642" cy="43513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60" y="1265019"/>
            <a:ext cx="70524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97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16736"/>
            <a:ext cx="10515600" cy="48602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Kemoproflaksi</a:t>
            </a:r>
            <a:endParaRPr lang="tr-T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Aspirin kullanımı: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65-80 yaş arası yetişkinlerde kardiyovasküler olayların önlenmesi amacıyla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çoğul risk faktörleri (kanama bozukluğu, karaciğer hastalığı, renal yetmezlik, trombositopeni, eş zamanlı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antikoagulan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tedavi) gözetilerek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 yan etkiler dikkate alınarak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günlük 81 mg aspirin kullanımı önerilmesi uygundur. 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yaş üzerinde kanıt yok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38427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mineral desteği 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Osteporozun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önlenmesi açısından yeterli kalsiyum alımı (besinler ve kalsiyum takviyesi, D vitamini desteği önemlidir)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C, E vitaminleri, folik asit destekli multivitaminlerin ya da antioksidanların kanser ya da kardiyovasküler hastalıklardan korunma için kullanımı konusunda kanıtlar yetersiz</a:t>
            </a:r>
          </a:p>
        </p:txBody>
      </p:sp>
    </p:spTree>
    <p:extLst>
      <p:ext uri="{BB962C8B-B14F-4D97-AF65-F5344CB8AC3E}">
        <p14:creationId xmlns:p14="http://schemas.microsoft.com/office/powerpoint/2010/main" val="16620460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65375"/>
            <a:ext cx="10515600" cy="43115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Evde bakım hizmetleri</a:t>
            </a:r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Hastanın evinde ziyareti onun doğal yaşam koşullarının, ilaçlarının, ev düzeninin daha gerçekçi olarak değerlendirilmesine olanak sağlar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990600" y="73551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hekimlik uygulamaları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853292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Yaşlı istismarı</a:t>
            </a:r>
            <a:endParaRPr lang="tr-TR" sz="3200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sz="2400" dirty="0"/>
              <a:t>DSÖ Tanımı;</a:t>
            </a:r>
          </a:p>
          <a:p>
            <a:pPr marL="0" indent="0">
              <a:buNone/>
            </a:pPr>
            <a:r>
              <a:rPr lang="tr-TR" sz="2400" dirty="0"/>
              <a:t>‘’Güven beklentisi olan herhangi bir ilişkide yaşlıya zarar veren veya strese sokan tek ya da tekrarlayan uygunsuz davranışlarda bulunulmasıdır’’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>
                <a:sym typeface="Wingdings" panose="05000000000000000000" pitchFamily="2" charset="2"/>
              </a:rPr>
              <a:t></a:t>
            </a:r>
            <a:r>
              <a:rPr lang="tr-TR" sz="2400" dirty="0"/>
              <a:t>Savunmasız bir yetişkine, bakıcı veya herhangi bir kişi tarafından yapılan ve ciddi zarar verme riski olan bilinçli, kasıtlı veya ihmalkar davranışlar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5122" name="Picture 2" descr="siyah ve beyaz, kişi, hüsran, portre, Ağla, ağlayan, yaşlı, hayal  kırıklığına uğramış | Piqsels">
            <a:extLst>
              <a:ext uri="{FF2B5EF4-FFF2-40B4-BE49-F238E27FC236}">
                <a16:creationId xmlns:a16="http://schemas.microsoft.com/office/drawing/2014/main" id="{C807DFD5-8B19-9220-0E1F-63030FCB25D8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22" y="346923"/>
            <a:ext cx="4620577" cy="30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635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istismarı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istismarı tarama soruları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Evde korktuğunuz kimse var mı?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Yalnız kaldığınız zamanlar çok oluyor mu?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Evde size zarar veren kimse var mı?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Herhangi biri size sormadan bir eşyanızı aldı mı?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Evde kimse sizi rahatsız etti veya korkuttu mu?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Herhangi biri anlamadığınız bir belge imzalamanız için sizi zorladı mı?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Arkadaş ve ya akrabalarla görüşmeniz engelleniyor mu?</a:t>
            </a:r>
          </a:p>
        </p:txBody>
      </p:sp>
      <p:pic>
        <p:nvPicPr>
          <p:cNvPr id="9218" name="Picture 2" descr="Sevimli İhtiyarlar için 200 fikir | fotoğraf, insan, portre">
            <a:extLst>
              <a:ext uri="{FF2B5EF4-FFF2-40B4-BE49-F238E27FC236}">
                <a16:creationId xmlns:a16="http://schemas.microsoft.com/office/drawing/2014/main" id="{AD051671-823B-3257-EFC4-22C7B1528C3F}"/>
              </a:ext>
            </a:extLst>
          </p:cNvPr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770" y="523874"/>
            <a:ext cx="280035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9563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istismarı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28" y="1219200"/>
            <a:ext cx="7509143" cy="5638800"/>
          </a:xfrm>
        </p:spPr>
      </p:pic>
    </p:spTree>
    <p:extLst>
      <p:ext uri="{BB962C8B-B14F-4D97-AF65-F5344CB8AC3E}">
        <p14:creationId xmlns:p14="http://schemas.microsoft.com/office/powerpoint/2010/main" val="36932142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Bası Ülserleri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Önemli bir halk sağlığı sorunu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Koruyucu önlemler çok önemli, yara öncesi alınacak önlemler maliyeti de çok azaltmakta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Faktörleri;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Ekstrensek: basınç, yırtılmaya neden olan güç, sürtünme, nem</a:t>
            </a:r>
          </a:p>
          <a:p>
            <a:pPr marL="0" indent="0">
              <a:buNone/>
            </a:pP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İntrensek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yaş, hareket kısıtlılığı, malnütrisyon, duyu bozukluğu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62433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48" y="191910"/>
            <a:ext cx="4941805" cy="628508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041" y="997655"/>
            <a:ext cx="48196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81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bası ülserleri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Yönetim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Risk faktörlerinin modifikasyonu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Besin desteği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Debridman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Enfeksiyon kontrolü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Pansuman seçimi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Ağrı kontrolü</a:t>
            </a:r>
          </a:p>
        </p:txBody>
      </p:sp>
      <p:pic>
        <p:nvPicPr>
          <p:cNvPr id="12290" name="Picture 2" descr="Yatak (Bası ) Yarası Nedir, Neden Oluşur, Oluşum Evreleri Nelerdir -  Medikal Malzeme, Tıbbi Cihaz, MedikalblogMedikal Malzeme, Tıbbi Cihaz,  Medikalblog">
            <a:extLst>
              <a:ext uri="{FF2B5EF4-FFF2-40B4-BE49-F238E27FC236}">
                <a16:creationId xmlns:a16="http://schemas.microsoft.com/office/drawing/2014/main" id="{94E314F9-09DE-5B81-3A8C-9CA87A32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70" y="141446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E827B40-8F4C-F263-E9E3-1C4E6D32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778" y="4866640"/>
            <a:ext cx="1231792" cy="48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7CBD5-73E6-4AE2-AC1E-CDCB9D968578}" type="datetime1">
              <a:rPr lang="tr-TR" smtClean="0"/>
              <a:t>8.03.2023</a:t>
            </a:fld>
            <a:endParaRPr lang="tr-TR"/>
          </a:p>
        </p:txBody>
      </p:sp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58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8E42D-EA9C-493E-85A6-2906CB4549B8}" type="slidenum">
              <a:rPr lang="tr-TR" smtClean="0"/>
              <a:pPr/>
              <a:t>9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40" y="2422753"/>
            <a:ext cx="4980680" cy="41161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6" y="1578594"/>
            <a:ext cx="4952463" cy="4132809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609600" y="655328"/>
            <a:ext cx="11430000" cy="923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SAĞLIKLI KENTLER /  SAĞLIĞI DESTEKLEYEN FİZİKİ ORTAM</a:t>
            </a:r>
          </a:p>
        </p:txBody>
      </p:sp>
    </p:spTree>
    <p:extLst>
      <p:ext uri="{BB962C8B-B14F-4D97-AF65-F5344CB8AC3E}">
        <p14:creationId xmlns:p14="http://schemas.microsoft.com/office/powerpoint/2010/main" val="5328946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akılcı ilaç kullanımı</a:t>
            </a:r>
            <a:endParaRPr lang="tr-TR" sz="3200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kullanımı yaşlı nüfusta yaygındır ve yaş ile artmakta</a:t>
            </a:r>
          </a:p>
          <a:p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Farmakokinetik ve farmakodinamideki değişiklikler, ilaçların miktarında ve ilaç-ilaç etkileşimlerinde artma veya azalma ile sonuçlanabilir</a:t>
            </a:r>
          </a:p>
          <a:p>
            <a:pPr marL="0" indent="0">
              <a:buNone/>
            </a:pP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eliminasyonu temel olarak kreatinin </a:t>
            </a:r>
            <a:r>
              <a:rPr lang="tr-T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klerensindeki</a:t>
            </a: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azalmadan etkilenir. Aynı zamanda azalmış kas kitlesi de serum kreatininde azalmaya neden olur. </a:t>
            </a:r>
          </a:p>
          <a:p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Serum kreatinini anlamlı böbrek yetmezliği başladığında bile normal görülebilir ve klirensi hesaplamak ve dozları buna göre ayarlamak önemlidir. </a:t>
            </a:r>
          </a:p>
          <a:p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5030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4EE8DA-403C-911F-21D4-5238A9E3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i="0" dirty="0"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Seçilmiş yüksek riskli ilaçlar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FC330C-132D-9BCD-BAA6-98E26C067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A60C6BC-8D6A-C4CC-9819-868EAE2B2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1402"/>
            <a:ext cx="11164858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496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83B9A24-5F0C-7F2F-5C34-94A06E4D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5B022C-3EDA-FD73-8126-18D92028D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EC6A484-DF18-5E22-EA61-E384DAE8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3" y="1428471"/>
            <a:ext cx="11126753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4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DEEA108-8A51-A542-11ED-EB3115EEC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35FD21-AA04-8294-EBC3-F4F840657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0320459-496F-508B-831F-8FC6B0EB2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71" y="942628"/>
            <a:ext cx="11164858" cy="497274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DD9DFE6-C0F4-F2E4-CFD8-739355862359}"/>
              </a:ext>
            </a:extLst>
          </p:cNvPr>
          <p:cNvSpPr txBox="1"/>
          <p:nvPr/>
        </p:nvSpPr>
        <p:spPr>
          <a:xfrm>
            <a:off x="8341360" y="6410959"/>
            <a:ext cx="385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https://www.uptodate.com/</a:t>
            </a:r>
          </a:p>
        </p:txBody>
      </p:sp>
    </p:spTree>
    <p:extLst>
      <p:ext uri="{BB962C8B-B14F-4D97-AF65-F5344CB8AC3E}">
        <p14:creationId xmlns:p14="http://schemas.microsoft.com/office/powerpoint/2010/main" val="34997264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Hastaların reçetesiz olanlar da dahil olmak üzere tüm ilaçları kontrol edilmeli</a:t>
            </a:r>
          </a:p>
          <a:p>
            <a:endParaRPr lang="tr-TR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İlaç kontrol listesi:</a:t>
            </a:r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-Bu ilaç için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endikasyon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 mı?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-İşe yarıyor mu?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-Yan etkileri var mı?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-Hasta ilacı düzenli olarak alıyor mu?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-İlaç laboratuvar takibi gerektiriyor mu?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-Hala gerekli mi?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94397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Hekimler özellikle yaşlı hastalara ilaç yazarken yeni başlanan ilacın risk ve yararlarını tartarak çok tedbirli olmalı </a:t>
            </a:r>
          </a:p>
          <a:p>
            <a:endParaRPr lang="tr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Hastaların ilaç listelerinin gözden geçirilmesi;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istenmeyen etkilerin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potansiyel uygunsuz ilaçların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ilaç-ilaç etkileşimlerinin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ilaç-hastalık etkileşimlerinin izlenmesi açısından esastır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95576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08A569-96D0-DEB8-D845-3E15EA0B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82A8255-3A81-4B37-0857-F0AF26221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EFB1EA9-BD86-5418-C109-5BF4DCC5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94587"/>
            <a:ext cx="6935168" cy="538237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4EB85142-A595-78E5-40D8-627B65A0E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40" y="681037"/>
            <a:ext cx="3996764" cy="52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79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4751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tr-T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Kaynaklar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48464"/>
            <a:ext cx="10515600" cy="4719483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Halk Sağlığı Genel Müdürlüğü-  https://hsgm.saglik.gov.tr/tr/yasli-sagligi</a:t>
            </a:r>
          </a:p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Uygulamasında Önerilen Periyodik Sağlık Muayeneleri ve Tarama Testleri </a:t>
            </a:r>
          </a:p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Türkiye Endokrinoloji ve Metabolizma Derneği</a:t>
            </a:r>
          </a:p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 Geriatri Derneği Yayınları</a:t>
            </a:r>
          </a:p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2020 Güz AVYS Yaşlı Sağlığı Sunumu-Doç. Dr. BİRSEN ALTAY</a:t>
            </a:r>
          </a:p>
          <a:p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date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https://www.uptodate.com/contents/drug-prescribing-for-older-adults?search=YA%C5%9ELIDA%20R%C4%B0SKL%C4%B0%20%C4%B0LA%C3%87%20&amp;source=search_result&amp;selectedTitle=1~150&amp;usage_type=default&amp;display_rank=1#topicGraphics</a:t>
            </a:r>
          </a:p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E.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Rakel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David P.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Rakel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tr-T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Güneş Tıp Kitabevi,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syf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34-53</a:t>
            </a:r>
          </a:p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South-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Paul,J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Matheny,S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&amp;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Lewis,E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(2014).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Tanı ve </a:t>
            </a:r>
            <a:r>
              <a:rPr lang="tr-T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Tedavi,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Ankara</a:t>
            </a:r>
            <a:r>
              <a:rPr lang="tr-T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Güneş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Tıp Kitabevleri , </a:t>
            </a:r>
            <a:r>
              <a:rPr lang="tr-T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syf</a:t>
            </a: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439-477.</a:t>
            </a:r>
          </a:p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EKMUD- 2019</a:t>
            </a:r>
          </a:p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acıkders.ankara.edu.tr-</a:t>
            </a:r>
            <a:r>
              <a:rPr lang="tr-T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Yaşlılığa Bağlı Duyu Organlarındaki Değişiklikler ve Yaşlılarda Duyu Organlarına Yönelik Sık Görülen Hastalıklar</a:t>
            </a: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1600" dirty="0"/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20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4364</Words>
  <Application>Microsoft Office PowerPoint</Application>
  <PresentationFormat>Geniş ekran</PresentationFormat>
  <Paragraphs>897</Paragraphs>
  <Slides>97</Slides>
  <Notes>53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97</vt:i4>
      </vt:variant>
    </vt:vector>
  </HeadingPairs>
  <TitlesOfParts>
    <vt:vector size="104" baseType="lpstr">
      <vt:lpstr>Arial</vt:lpstr>
      <vt:lpstr>Calibri</vt:lpstr>
      <vt:lpstr>Calibri Light</vt:lpstr>
      <vt:lpstr>Open Sans</vt:lpstr>
      <vt:lpstr>Times New Roman</vt:lpstr>
      <vt:lpstr>Wingdings</vt:lpstr>
      <vt:lpstr>Office Teması</vt:lpstr>
      <vt:lpstr>Yaşlı Sağlığına Yaklaşım</vt:lpstr>
      <vt:lpstr>Amaç</vt:lpstr>
      <vt:lpstr>Hedefler</vt:lpstr>
      <vt:lpstr>UNESCO Yaşlılık Tanımı</vt:lpstr>
      <vt:lpstr>TÜRKİYE YAŞLANIYOR..</vt:lpstr>
      <vt:lpstr>PowerPoint Sunusu</vt:lpstr>
      <vt:lpstr>TÜRKİYE SAĞLIKLI YAŞLANMA EYLEM PLANI ve UYGULAMA PROGRAMI 2015-2020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Yaşlanma teorileri</vt:lpstr>
      <vt:lpstr>Yaşlanma</vt:lpstr>
      <vt:lpstr> </vt:lpstr>
      <vt:lpstr>Yaşlanmayla gelişen fizyolojik değişiklikler</vt:lpstr>
      <vt:lpstr> Yaşlanmayla gelişen fizyolojik değişiklikler</vt:lpstr>
      <vt:lpstr>Yaşlanmayla gelişen fizyolojik değişiklikler</vt:lpstr>
      <vt:lpstr>Yaşlanmayla gelişen fizyolojik değişiklikler</vt:lpstr>
      <vt:lpstr> Yaşlanmayla gelişen fizyolojik değişiklikler</vt:lpstr>
      <vt:lpstr>Yaşlanmayla gelişen fizyolojik değişiklikler</vt:lpstr>
      <vt:lpstr> Yaşlanmayla gelişen fizyolojik değişiklikler</vt:lpstr>
      <vt:lpstr>Geriatrik Değerlendirme </vt:lpstr>
      <vt:lpstr>Kapsamlı geriatrik değerlendirmenin amaçları</vt:lpstr>
      <vt:lpstr>Kapsamlı geriatrik değerlendirmenin en belirgin yararları </vt:lpstr>
      <vt:lpstr> Yaşlı Hastaya Özgü Öykü Alma </vt:lpstr>
      <vt:lpstr>Fiziksel ve bilişsel fonksiyonların değerlendirilmesi</vt:lpstr>
      <vt:lpstr> Öyküde sorulması gereken diğer ana başlıklar</vt:lpstr>
      <vt:lpstr>Yaşlı Hastada Fiziksel ve Zihinsel Muayene </vt:lpstr>
      <vt:lpstr>İşlevselliğin değerlendirilmesinde kullanılabilecek testler </vt:lpstr>
      <vt:lpstr> </vt:lpstr>
      <vt:lpstr>Mini nutrisyonel beslenme testi</vt:lpstr>
      <vt:lpstr>Get up and go testi</vt:lpstr>
      <vt:lpstr>Görmenin Değerlendirilmesi</vt:lpstr>
      <vt:lpstr>Görmenin Değerlendirilmesi  </vt:lpstr>
      <vt:lpstr>İşitmenin Değerlendirilmesi </vt:lpstr>
      <vt:lpstr>Tat ve kokunun değerlendirilmesi</vt:lpstr>
      <vt:lpstr>Sık rastlanan hastalıklar açısından değerlendirme </vt:lpstr>
      <vt:lpstr>Sık rastlanan hastalıklar açısından değerlendirme</vt:lpstr>
      <vt:lpstr> Sık rastlanan hastalıklar açısından değerlendirme</vt:lpstr>
      <vt:lpstr>Sık rastlanan hastalıklar açısından değerlendirme </vt:lpstr>
      <vt:lpstr>Sık rastlanan hastalıklar açısından değerlendirme</vt:lpstr>
      <vt:lpstr>Sık rastlanan hastalıklar açısından değerlendirme    </vt:lpstr>
      <vt:lpstr>PowerPoint Sunusu</vt:lpstr>
      <vt:lpstr>Yaşlılarda Üriner İnkontinans</vt:lpstr>
      <vt:lpstr>Yaşlılarda Üriner İnkontinans</vt:lpstr>
      <vt:lpstr>Yaşlılarda Üriner İnkontinans</vt:lpstr>
      <vt:lpstr>Yaşlılarda Üriner İnkontinans</vt:lpstr>
      <vt:lpstr>Yaşlılarda Üriner İnkontinans</vt:lpstr>
      <vt:lpstr>Yaşlılarda Üriner İnkontinans</vt:lpstr>
      <vt:lpstr>Yaşlılarda Üriner İnkontinans</vt:lpstr>
      <vt:lpstr>Yaşlılarda Üriner İnkontinans</vt:lpstr>
      <vt:lpstr> Sık rastlanan hastalıklar açısından değerlendirme</vt:lpstr>
      <vt:lpstr> Sık rastlanan hastalıklar açısından değerlendirme</vt:lpstr>
      <vt:lpstr>Sık rastlanan hastalıklar açısından değerlendirme  </vt:lpstr>
      <vt:lpstr>Sık rastlanan hastalıklar açısından değerlendirme</vt:lpstr>
      <vt:lpstr> Sık rastlanan hastalıklar açısından değerlendirme</vt:lpstr>
      <vt:lpstr>Sık rastlanan hastalıklar açısından değerlendirme</vt:lpstr>
      <vt:lpstr>Koruyucu hekimlik uygulamaları- Aşılar   </vt:lpstr>
      <vt:lpstr> Koruyucu hekimlik uygulamaları</vt:lpstr>
      <vt:lpstr>Koruyucu hekimlik uygulamaları</vt:lpstr>
      <vt:lpstr> Koruyucu hekimlik uygulamaları</vt:lpstr>
      <vt:lpstr> Koruyucu hekimlik uygulamaları</vt:lpstr>
      <vt:lpstr>PowerPoint Sunusu</vt:lpstr>
      <vt:lpstr>Koruyucu hekimlik uygulamaları  </vt:lpstr>
      <vt:lpstr>Koruyucu hekimlik uygulamaları</vt:lpstr>
      <vt:lpstr>Koruyucu hekimlik uygulamaları</vt:lpstr>
      <vt:lpstr>Koruyucu hekimlik uygulamaları</vt:lpstr>
      <vt:lpstr>Koruyucu hekimlik uygulamaları</vt:lpstr>
      <vt:lpstr>Koruyucu hekimlik uygulamaları</vt:lpstr>
      <vt:lpstr>PowerPoint Sunusu</vt:lpstr>
      <vt:lpstr> Koruyucu hekimlik uygulamaları</vt:lpstr>
      <vt:lpstr>PowerPoint Sunusu</vt:lpstr>
      <vt:lpstr> </vt:lpstr>
      <vt:lpstr>PowerPoint Sunusu</vt:lpstr>
      <vt:lpstr>PowerPoint Sunusu</vt:lpstr>
      <vt:lpstr>PowerPoint Sunusu</vt:lpstr>
      <vt:lpstr> </vt:lpstr>
      <vt:lpstr> Koruyucu hekimlik uygulamaları</vt:lpstr>
      <vt:lpstr> Koruyucu hekimlik uygulamaları</vt:lpstr>
      <vt:lpstr> </vt:lpstr>
      <vt:lpstr>Yaşlı istismarı</vt:lpstr>
      <vt:lpstr>Yaşlı istismarı</vt:lpstr>
      <vt:lpstr>Yaşlı istismarı</vt:lpstr>
      <vt:lpstr>Yaşlılarda Bası Ülserleri</vt:lpstr>
      <vt:lpstr>PowerPoint Sunusu</vt:lpstr>
      <vt:lpstr>Yaşlılarda bası ülserleri</vt:lpstr>
      <vt:lpstr>Yaşlılarda akılcı ilaç kullanımı</vt:lpstr>
      <vt:lpstr>Seçilmiş yüksek riskli ilaçlar</vt:lpstr>
      <vt:lpstr>PowerPoint Sunusu</vt:lpstr>
      <vt:lpstr>PowerPoint Sunusu</vt:lpstr>
      <vt:lpstr>Yaşlılarda akılcı ilaç kullanımı</vt:lpstr>
      <vt:lpstr>Yaşlılarda akılcı ilaç kullanımı</vt:lpstr>
      <vt:lpstr>PowerPoint Sunusu</vt:lpstr>
      <vt:lpstr> Kaynaklar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Yaşlı Sağlığına Yaklaşım</dc:title>
  <dc:creator>FUJİ-W10</dc:creator>
  <cp:lastModifiedBy>FUJİ-W10</cp:lastModifiedBy>
  <cp:revision>1</cp:revision>
  <dcterms:modified xsi:type="dcterms:W3CDTF">2023-03-08T06:38:39Z</dcterms:modified>
</cp:coreProperties>
</file>