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4" r:id="rId9"/>
    <p:sldId id="263" r:id="rId10"/>
    <p:sldId id="265" r:id="rId11"/>
    <p:sldId id="266" r:id="rId12"/>
    <p:sldId id="345" r:id="rId13"/>
    <p:sldId id="267" r:id="rId14"/>
    <p:sldId id="268" r:id="rId15"/>
    <p:sldId id="269" r:id="rId16"/>
    <p:sldId id="270" r:id="rId17"/>
    <p:sldId id="271" r:id="rId18"/>
    <p:sldId id="274" r:id="rId19"/>
    <p:sldId id="273" r:id="rId20"/>
    <p:sldId id="275" r:id="rId21"/>
    <p:sldId id="277" r:id="rId22"/>
    <p:sldId id="278" r:id="rId23"/>
    <p:sldId id="276" r:id="rId24"/>
    <p:sldId id="279" r:id="rId25"/>
    <p:sldId id="347" r:id="rId26"/>
    <p:sldId id="350" r:id="rId27"/>
    <p:sldId id="280" r:id="rId28"/>
    <p:sldId id="281" r:id="rId29"/>
    <p:sldId id="282" r:id="rId30"/>
    <p:sldId id="283" r:id="rId31"/>
    <p:sldId id="284" r:id="rId32"/>
    <p:sldId id="285" r:id="rId33"/>
    <p:sldId id="286" r:id="rId34"/>
    <p:sldId id="351" r:id="rId35"/>
    <p:sldId id="352" r:id="rId36"/>
    <p:sldId id="354" r:id="rId37"/>
    <p:sldId id="355" r:id="rId38"/>
    <p:sldId id="356" r:id="rId39"/>
    <p:sldId id="287" r:id="rId40"/>
    <p:sldId id="288" r:id="rId41"/>
    <p:sldId id="289" r:id="rId42"/>
    <p:sldId id="290" r:id="rId43"/>
    <p:sldId id="291" r:id="rId44"/>
    <p:sldId id="292" r:id="rId45"/>
    <p:sldId id="349" r:id="rId46"/>
    <p:sldId id="358" r:id="rId47"/>
    <p:sldId id="357" r:id="rId48"/>
    <p:sldId id="359" r:id="rId49"/>
    <p:sldId id="295" r:id="rId50"/>
    <p:sldId id="296" r:id="rId51"/>
    <p:sldId id="297" r:id="rId52"/>
    <p:sldId id="298" r:id="rId53"/>
    <p:sldId id="299" r:id="rId54"/>
    <p:sldId id="300" r:id="rId55"/>
    <p:sldId id="301" r:id="rId56"/>
    <p:sldId id="302" r:id="rId57"/>
    <p:sldId id="304" r:id="rId58"/>
    <p:sldId id="303" r:id="rId59"/>
    <p:sldId id="305" r:id="rId60"/>
    <p:sldId id="306" r:id="rId61"/>
    <p:sldId id="307" r:id="rId62"/>
    <p:sldId id="346"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20" r:id="rId76"/>
    <p:sldId id="322" r:id="rId77"/>
    <p:sldId id="324" r:id="rId78"/>
    <p:sldId id="321" r:id="rId79"/>
    <p:sldId id="323" r:id="rId80"/>
    <p:sldId id="325" r:id="rId81"/>
    <p:sldId id="326" r:id="rId82"/>
    <p:sldId id="327" r:id="rId83"/>
    <p:sldId id="328" r:id="rId84"/>
    <p:sldId id="330" r:id="rId85"/>
    <p:sldId id="329" r:id="rId86"/>
    <p:sldId id="332" r:id="rId87"/>
    <p:sldId id="335" r:id="rId88"/>
    <p:sldId id="336" r:id="rId89"/>
    <p:sldId id="337" r:id="rId90"/>
    <p:sldId id="338" r:id="rId91"/>
    <p:sldId id="339" r:id="rId92"/>
    <p:sldId id="348" r:id="rId93"/>
    <p:sldId id="341" r:id="rId94"/>
    <p:sldId id="343" r:id="rId95"/>
    <p:sldId id="361" r:id="rId96"/>
    <p:sldId id="344" r:id="rId97"/>
    <p:sldId id="360" r:id="rId9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1" clrIdx="0">
    <p:extLst>
      <p:ext uri="{19B8F6BF-5375-455C-9EA6-DF929625EA0E}">
        <p15:presenceInfo xmlns:p15="http://schemas.microsoft.com/office/powerpoint/2012/main" userId="lenov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0066"/>
    <a:srgbClr val="FFCCCC"/>
    <a:srgbClr val="FF6699"/>
    <a:srgbClr val="CCFFFF"/>
    <a:srgbClr val="99CCFF"/>
    <a:srgbClr val="FF7C80"/>
    <a:srgbClr val="33CCCC"/>
    <a:srgbClr val="FF3399"/>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 /><Relationship Id="rId21" Type="http://schemas.openxmlformats.org/officeDocument/2006/relationships/slide" Target="slides/slide20.xml" /><Relationship Id="rId42" Type="http://schemas.openxmlformats.org/officeDocument/2006/relationships/slide" Target="slides/slide41.xml" /><Relationship Id="rId47" Type="http://schemas.openxmlformats.org/officeDocument/2006/relationships/slide" Target="slides/slide46.xml" /><Relationship Id="rId63" Type="http://schemas.openxmlformats.org/officeDocument/2006/relationships/slide" Target="slides/slide62.xml" /><Relationship Id="rId68" Type="http://schemas.openxmlformats.org/officeDocument/2006/relationships/slide" Target="slides/slide67.xml" /><Relationship Id="rId84" Type="http://schemas.openxmlformats.org/officeDocument/2006/relationships/slide" Target="slides/slide83.xml" /><Relationship Id="rId89" Type="http://schemas.openxmlformats.org/officeDocument/2006/relationships/slide" Target="slides/slide88.xml" /><Relationship Id="rId7" Type="http://schemas.openxmlformats.org/officeDocument/2006/relationships/slide" Target="slides/slide6.xml" /><Relationship Id="rId71" Type="http://schemas.openxmlformats.org/officeDocument/2006/relationships/slide" Target="slides/slide70.xml" /><Relationship Id="rId92" Type="http://schemas.openxmlformats.org/officeDocument/2006/relationships/slide" Target="slides/slide91.xml" /><Relationship Id="rId2" Type="http://schemas.openxmlformats.org/officeDocument/2006/relationships/slide" Target="slides/slide1.xml" /><Relationship Id="rId16" Type="http://schemas.openxmlformats.org/officeDocument/2006/relationships/slide" Target="slides/slide15.xml" /><Relationship Id="rId29" Type="http://schemas.openxmlformats.org/officeDocument/2006/relationships/slide" Target="slides/slide28.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66" Type="http://schemas.openxmlformats.org/officeDocument/2006/relationships/slide" Target="slides/slide65.xml" /><Relationship Id="rId74" Type="http://schemas.openxmlformats.org/officeDocument/2006/relationships/slide" Target="slides/slide73.xml" /><Relationship Id="rId79" Type="http://schemas.openxmlformats.org/officeDocument/2006/relationships/slide" Target="slides/slide78.xml" /><Relationship Id="rId87" Type="http://schemas.openxmlformats.org/officeDocument/2006/relationships/slide" Target="slides/slide86.xml" /><Relationship Id="rId102" Type="http://schemas.openxmlformats.org/officeDocument/2006/relationships/theme" Target="theme/theme1.xml" /><Relationship Id="rId5" Type="http://schemas.openxmlformats.org/officeDocument/2006/relationships/slide" Target="slides/slide4.xml" /><Relationship Id="rId61" Type="http://schemas.openxmlformats.org/officeDocument/2006/relationships/slide" Target="slides/slide60.xml" /><Relationship Id="rId82" Type="http://schemas.openxmlformats.org/officeDocument/2006/relationships/slide" Target="slides/slide81.xml" /><Relationship Id="rId90" Type="http://schemas.openxmlformats.org/officeDocument/2006/relationships/slide" Target="slides/slide89.xml" /><Relationship Id="rId95" Type="http://schemas.openxmlformats.org/officeDocument/2006/relationships/slide" Target="slides/slide94.xml" /><Relationship Id="rId19" Type="http://schemas.openxmlformats.org/officeDocument/2006/relationships/slide" Target="slides/slide1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slide" Target="slides/slide63.xml" /><Relationship Id="rId69" Type="http://schemas.openxmlformats.org/officeDocument/2006/relationships/slide" Target="slides/slide68.xml" /><Relationship Id="rId77" Type="http://schemas.openxmlformats.org/officeDocument/2006/relationships/slide" Target="slides/slide76.xml" /><Relationship Id="rId100" Type="http://schemas.openxmlformats.org/officeDocument/2006/relationships/presProps" Target="presProps.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slide" Target="slides/slide71.xml" /><Relationship Id="rId80" Type="http://schemas.openxmlformats.org/officeDocument/2006/relationships/slide" Target="slides/slide79.xml" /><Relationship Id="rId85" Type="http://schemas.openxmlformats.org/officeDocument/2006/relationships/slide" Target="slides/slide84.xml" /><Relationship Id="rId93" Type="http://schemas.openxmlformats.org/officeDocument/2006/relationships/slide" Target="slides/slide92.xml" /><Relationship Id="rId98" Type="http://schemas.openxmlformats.org/officeDocument/2006/relationships/slide" Target="slides/slide97.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103" Type="http://schemas.openxmlformats.org/officeDocument/2006/relationships/tableStyles" Target="tableStyles.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slide" Target="slides/slide69.xml" /><Relationship Id="rId75" Type="http://schemas.openxmlformats.org/officeDocument/2006/relationships/slide" Target="slides/slide74.xml" /><Relationship Id="rId83" Type="http://schemas.openxmlformats.org/officeDocument/2006/relationships/slide" Target="slides/slide82.xml" /><Relationship Id="rId88" Type="http://schemas.openxmlformats.org/officeDocument/2006/relationships/slide" Target="slides/slide87.xml" /><Relationship Id="rId91" Type="http://schemas.openxmlformats.org/officeDocument/2006/relationships/slide" Target="slides/slide90.xml" /><Relationship Id="rId96" Type="http://schemas.openxmlformats.org/officeDocument/2006/relationships/slide" Target="slides/slide95.xml" /><Relationship Id="rId1" Type="http://schemas.openxmlformats.org/officeDocument/2006/relationships/slideMaster" Target="slideMasters/slideMaster1.xml" /><Relationship Id="rId6" Type="http://schemas.openxmlformats.org/officeDocument/2006/relationships/slide" Target="slides/slide5.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10" Type="http://schemas.openxmlformats.org/officeDocument/2006/relationships/slide" Target="slides/slide9.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slide" Target="slides/slide72.xml" /><Relationship Id="rId78" Type="http://schemas.openxmlformats.org/officeDocument/2006/relationships/slide" Target="slides/slide77.xml" /><Relationship Id="rId81" Type="http://schemas.openxmlformats.org/officeDocument/2006/relationships/slide" Target="slides/slide80.xml" /><Relationship Id="rId86" Type="http://schemas.openxmlformats.org/officeDocument/2006/relationships/slide" Target="slides/slide85.xml" /><Relationship Id="rId94" Type="http://schemas.openxmlformats.org/officeDocument/2006/relationships/slide" Target="slides/slide93.xml" /><Relationship Id="rId99" Type="http://schemas.openxmlformats.org/officeDocument/2006/relationships/commentAuthors" Target="commentAuthors.xml" /><Relationship Id="rId101" Type="http://schemas.openxmlformats.org/officeDocument/2006/relationships/viewProps" Target="viewProps.xml" /><Relationship Id="rId4" Type="http://schemas.openxmlformats.org/officeDocument/2006/relationships/slide" Target="slides/slide3.xml" /><Relationship Id="rId9" Type="http://schemas.openxmlformats.org/officeDocument/2006/relationships/slide" Target="slides/slide8.xml" /><Relationship Id="rId13" Type="http://schemas.openxmlformats.org/officeDocument/2006/relationships/slide" Target="slides/slide12.xml" /><Relationship Id="rId18" Type="http://schemas.openxmlformats.org/officeDocument/2006/relationships/slide" Target="slides/slide17.xml" /><Relationship Id="rId39" Type="http://schemas.openxmlformats.org/officeDocument/2006/relationships/slide" Target="slides/slide38.xml" /><Relationship Id="rId34" Type="http://schemas.openxmlformats.org/officeDocument/2006/relationships/slide" Target="slides/slide33.xml" /><Relationship Id="rId50" Type="http://schemas.openxmlformats.org/officeDocument/2006/relationships/slide" Target="slides/slide49.xml" /><Relationship Id="rId55" Type="http://schemas.openxmlformats.org/officeDocument/2006/relationships/slide" Target="slides/slide54.xml" /><Relationship Id="rId76" Type="http://schemas.openxmlformats.org/officeDocument/2006/relationships/slide" Target="slides/slide75.xml" /><Relationship Id="rId97" Type="http://schemas.openxmlformats.org/officeDocument/2006/relationships/slide" Target="slides/slide96.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944B5A5-3BCC-68F7-1999-7E3DC6290D76}"/>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FE3957CC-DD29-A586-B6AA-3D20645AFB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6A364415-58AD-87A0-D87A-AE56345778B0}"/>
              </a:ext>
            </a:extLst>
          </p:cNvPr>
          <p:cNvSpPr>
            <a:spLocks noGrp="1"/>
          </p:cNvSpPr>
          <p:nvPr>
            <p:ph type="dt" sz="half" idx="10"/>
          </p:nvPr>
        </p:nvSpPr>
        <p:spPr/>
        <p:txBody>
          <a:bodyPr/>
          <a:lstStyle/>
          <a:p>
            <a:fld id="{1D1F21EC-766F-4ECC-B097-7AFAC66A2272}" type="datetimeFigureOut">
              <a:rPr lang="tr-TR" smtClean="0"/>
              <a:t>29.09.2022</a:t>
            </a:fld>
            <a:endParaRPr lang="tr-TR"/>
          </a:p>
        </p:txBody>
      </p:sp>
      <p:sp>
        <p:nvSpPr>
          <p:cNvPr id="5" name="Alt Bilgi Yer Tutucusu 4">
            <a:extLst>
              <a:ext uri="{FF2B5EF4-FFF2-40B4-BE49-F238E27FC236}">
                <a16:creationId xmlns:a16="http://schemas.microsoft.com/office/drawing/2014/main" id="{5931B085-0AA3-A22D-6F4A-AAA593B983C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A3E816E-7A4F-CEA5-4A26-AF157DA1DDE6}"/>
              </a:ext>
            </a:extLst>
          </p:cNvPr>
          <p:cNvSpPr>
            <a:spLocks noGrp="1"/>
          </p:cNvSpPr>
          <p:nvPr>
            <p:ph type="sldNum" sz="quarter" idx="12"/>
          </p:nvPr>
        </p:nvSpPr>
        <p:spPr/>
        <p:txBody>
          <a:bodyPr/>
          <a:lstStyle/>
          <a:p>
            <a:fld id="{72EEE5B3-3E1E-4F17-91DF-AE4DCBEEAAD4}" type="slidenum">
              <a:rPr lang="tr-TR" smtClean="0"/>
              <a:t>‹#›</a:t>
            </a:fld>
            <a:endParaRPr lang="tr-TR"/>
          </a:p>
        </p:txBody>
      </p:sp>
    </p:spTree>
    <p:extLst>
      <p:ext uri="{BB962C8B-B14F-4D97-AF65-F5344CB8AC3E}">
        <p14:creationId xmlns:p14="http://schemas.microsoft.com/office/powerpoint/2010/main" val="2208234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035F44C-B5F4-B54A-C1BE-ABDBFE93C3CF}"/>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A4F67A3C-5031-CF4C-FDD0-D8730F3D211E}"/>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2A55878-C314-6685-300D-03A16D1B1D97}"/>
              </a:ext>
            </a:extLst>
          </p:cNvPr>
          <p:cNvSpPr>
            <a:spLocks noGrp="1"/>
          </p:cNvSpPr>
          <p:nvPr>
            <p:ph type="dt" sz="half" idx="10"/>
          </p:nvPr>
        </p:nvSpPr>
        <p:spPr/>
        <p:txBody>
          <a:bodyPr/>
          <a:lstStyle/>
          <a:p>
            <a:fld id="{1D1F21EC-766F-4ECC-B097-7AFAC66A2272}" type="datetimeFigureOut">
              <a:rPr lang="tr-TR" smtClean="0"/>
              <a:t>29.09.2022</a:t>
            </a:fld>
            <a:endParaRPr lang="tr-TR"/>
          </a:p>
        </p:txBody>
      </p:sp>
      <p:sp>
        <p:nvSpPr>
          <p:cNvPr id="5" name="Alt Bilgi Yer Tutucusu 4">
            <a:extLst>
              <a:ext uri="{FF2B5EF4-FFF2-40B4-BE49-F238E27FC236}">
                <a16:creationId xmlns:a16="http://schemas.microsoft.com/office/drawing/2014/main" id="{845E791C-B1A7-AC5E-7913-FDDDD56C4E0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19FC492-6357-E382-343C-DE010E2CDB02}"/>
              </a:ext>
            </a:extLst>
          </p:cNvPr>
          <p:cNvSpPr>
            <a:spLocks noGrp="1"/>
          </p:cNvSpPr>
          <p:nvPr>
            <p:ph type="sldNum" sz="quarter" idx="12"/>
          </p:nvPr>
        </p:nvSpPr>
        <p:spPr/>
        <p:txBody>
          <a:bodyPr/>
          <a:lstStyle/>
          <a:p>
            <a:fld id="{72EEE5B3-3E1E-4F17-91DF-AE4DCBEEAAD4}" type="slidenum">
              <a:rPr lang="tr-TR" smtClean="0"/>
              <a:t>‹#›</a:t>
            </a:fld>
            <a:endParaRPr lang="tr-TR"/>
          </a:p>
        </p:txBody>
      </p:sp>
    </p:spTree>
    <p:extLst>
      <p:ext uri="{BB962C8B-B14F-4D97-AF65-F5344CB8AC3E}">
        <p14:creationId xmlns:p14="http://schemas.microsoft.com/office/powerpoint/2010/main" val="596009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193CE6C0-5A53-6C82-BAD8-456352EE366B}"/>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A2E5F79B-9603-506B-861D-F7BA131AE4DE}"/>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48BA062-DBAA-9CD9-E5BB-2E588D5217F4}"/>
              </a:ext>
            </a:extLst>
          </p:cNvPr>
          <p:cNvSpPr>
            <a:spLocks noGrp="1"/>
          </p:cNvSpPr>
          <p:nvPr>
            <p:ph type="dt" sz="half" idx="10"/>
          </p:nvPr>
        </p:nvSpPr>
        <p:spPr/>
        <p:txBody>
          <a:bodyPr/>
          <a:lstStyle/>
          <a:p>
            <a:fld id="{1D1F21EC-766F-4ECC-B097-7AFAC66A2272}" type="datetimeFigureOut">
              <a:rPr lang="tr-TR" smtClean="0"/>
              <a:t>29.09.2022</a:t>
            </a:fld>
            <a:endParaRPr lang="tr-TR"/>
          </a:p>
        </p:txBody>
      </p:sp>
      <p:sp>
        <p:nvSpPr>
          <p:cNvPr id="5" name="Alt Bilgi Yer Tutucusu 4">
            <a:extLst>
              <a:ext uri="{FF2B5EF4-FFF2-40B4-BE49-F238E27FC236}">
                <a16:creationId xmlns:a16="http://schemas.microsoft.com/office/drawing/2014/main" id="{640E4157-82EA-7427-8CAE-AEC17BCC507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6E16264-C4C4-10A1-2173-76986BFE1942}"/>
              </a:ext>
            </a:extLst>
          </p:cNvPr>
          <p:cNvSpPr>
            <a:spLocks noGrp="1"/>
          </p:cNvSpPr>
          <p:nvPr>
            <p:ph type="sldNum" sz="quarter" idx="12"/>
          </p:nvPr>
        </p:nvSpPr>
        <p:spPr/>
        <p:txBody>
          <a:bodyPr/>
          <a:lstStyle/>
          <a:p>
            <a:fld id="{72EEE5B3-3E1E-4F17-91DF-AE4DCBEEAAD4}" type="slidenum">
              <a:rPr lang="tr-TR" smtClean="0"/>
              <a:t>‹#›</a:t>
            </a:fld>
            <a:endParaRPr lang="tr-TR"/>
          </a:p>
        </p:txBody>
      </p:sp>
    </p:spTree>
    <p:extLst>
      <p:ext uri="{BB962C8B-B14F-4D97-AF65-F5344CB8AC3E}">
        <p14:creationId xmlns:p14="http://schemas.microsoft.com/office/powerpoint/2010/main" val="654305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EE8E28-2750-B171-ED3B-D0E3D573A373}"/>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619B298E-783B-46E6-140C-64132DB9DFB7}"/>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BF3B9FA-DF08-0908-7964-015385F2B913}"/>
              </a:ext>
            </a:extLst>
          </p:cNvPr>
          <p:cNvSpPr>
            <a:spLocks noGrp="1"/>
          </p:cNvSpPr>
          <p:nvPr>
            <p:ph type="dt" sz="half" idx="10"/>
          </p:nvPr>
        </p:nvSpPr>
        <p:spPr/>
        <p:txBody>
          <a:bodyPr/>
          <a:lstStyle/>
          <a:p>
            <a:fld id="{1D1F21EC-766F-4ECC-B097-7AFAC66A2272}" type="datetimeFigureOut">
              <a:rPr lang="tr-TR" smtClean="0"/>
              <a:t>29.09.2022</a:t>
            </a:fld>
            <a:endParaRPr lang="tr-TR"/>
          </a:p>
        </p:txBody>
      </p:sp>
      <p:sp>
        <p:nvSpPr>
          <p:cNvPr id="5" name="Alt Bilgi Yer Tutucusu 4">
            <a:extLst>
              <a:ext uri="{FF2B5EF4-FFF2-40B4-BE49-F238E27FC236}">
                <a16:creationId xmlns:a16="http://schemas.microsoft.com/office/drawing/2014/main" id="{271CA6E7-AC60-0C65-7B53-AF314454E9C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8AB944E-CF58-06C4-1711-FA02BF58B299}"/>
              </a:ext>
            </a:extLst>
          </p:cNvPr>
          <p:cNvSpPr>
            <a:spLocks noGrp="1"/>
          </p:cNvSpPr>
          <p:nvPr>
            <p:ph type="sldNum" sz="quarter" idx="12"/>
          </p:nvPr>
        </p:nvSpPr>
        <p:spPr/>
        <p:txBody>
          <a:bodyPr/>
          <a:lstStyle/>
          <a:p>
            <a:fld id="{72EEE5B3-3E1E-4F17-91DF-AE4DCBEEAAD4}" type="slidenum">
              <a:rPr lang="tr-TR" smtClean="0"/>
              <a:t>‹#›</a:t>
            </a:fld>
            <a:endParaRPr lang="tr-TR"/>
          </a:p>
        </p:txBody>
      </p:sp>
    </p:spTree>
    <p:extLst>
      <p:ext uri="{BB962C8B-B14F-4D97-AF65-F5344CB8AC3E}">
        <p14:creationId xmlns:p14="http://schemas.microsoft.com/office/powerpoint/2010/main" val="3685740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15F37F4-DAF3-EFFE-0144-CF0C9121BCA4}"/>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1111D6AE-2C63-31FF-4A5D-A80ED5F947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669AF469-2F40-3675-F7BD-2F3795302138}"/>
              </a:ext>
            </a:extLst>
          </p:cNvPr>
          <p:cNvSpPr>
            <a:spLocks noGrp="1"/>
          </p:cNvSpPr>
          <p:nvPr>
            <p:ph type="dt" sz="half" idx="10"/>
          </p:nvPr>
        </p:nvSpPr>
        <p:spPr/>
        <p:txBody>
          <a:bodyPr/>
          <a:lstStyle/>
          <a:p>
            <a:fld id="{1D1F21EC-766F-4ECC-B097-7AFAC66A2272}" type="datetimeFigureOut">
              <a:rPr lang="tr-TR" smtClean="0"/>
              <a:t>29.09.2022</a:t>
            </a:fld>
            <a:endParaRPr lang="tr-TR"/>
          </a:p>
        </p:txBody>
      </p:sp>
      <p:sp>
        <p:nvSpPr>
          <p:cNvPr id="5" name="Alt Bilgi Yer Tutucusu 4">
            <a:extLst>
              <a:ext uri="{FF2B5EF4-FFF2-40B4-BE49-F238E27FC236}">
                <a16:creationId xmlns:a16="http://schemas.microsoft.com/office/drawing/2014/main" id="{6EA225FB-726B-A227-748F-399D25C7D27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7B2B013-B5A7-06F1-7C11-9D22F25CE7AE}"/>
              </a:ext>
            </a:extLst>
          </p:cNvPr>
          <p:cNvSpPr>
            <a:spLocks noGrp="1"/>
          </p:cNvSpPr>
          <p:nvPr>
            <p:ph type="sldNum" sz="quarter" idx="12"/>
          </p:nvPr>
        </p:nvSpPr>
        <p:spPr/>
        <p:txBody>
          <a:bodyPr/>
          <a:lstStyle/>
          <a:p>
            <a:fld id="{72EEE5B3-3E1E-4F17-91DF-AE4DCBEEAAD4}" type="slidenum">
              <a:rPr lang="tr-TR" smtClean="0"/>
              <a:t>‹#›</a:t>
            </a:fld>
            <a:endParaRPr lang="tr-TR"/>
          </a:p>
        </p:txBody>
      </p:sp>
    </p:spTree>
    <p:extLst>
      <p:ext uri="{BB962C8B-B14F-4D97-AF65-F5344CB8AC3E}">
        <p14:creationId xmlns:p14="http://schemas.microsoft.com/office/powerpoint/2010/main" val="1745573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22FD096-3362-DAE7-D208-24624078D764}"/>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4B87E7B8-5D65-E1F6-939E-82EF23ABA864}"/>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4CD3AE9F-A7FB-7C56-2D8A-4F2ABA671ABC}"/>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880E5FE6-BCED-36B5-4ED8-612C422D26AD}"/>
              </a:ext>
            </a:extLst>
          </p:cNvPr>
          <p:cNvSpPr>
            <a:spLocks noGrp="1"/>
          </p:cNvSpPr>
          <p:nvPr>
            <p:ph type="dt" sz="half" idx="10"/>
          </p:nvPr>
        </p:nvSpPr>
        <p:spPr/>
        <p:txBody>
          <a:bodyPr/>
          <a:lstStyle/>
          <a:p>
            <a:fld id="{1D1F21EC-766F-4ECC-B097-7AFAC66A2272}" type="datetimeFigureOut">
              <a:rPr lang="tr-TR" smtClean="0"/>
              <a:t>29.09.2022</a:t>
            </a:fld>
            <a:endParaRPr lang="tr-TR"/>
          </a:p>
        </p:txBody>
      </p:sp>
      <p:sp>
        <p:nvSpPr>
          <p:cNvPr id="6" name="Alt Bilgi Yer Tutucusu 5">
            <a:extLst>
              <a:ext uri="{FF2B5EF4-FFF2-40B4-BE49-F238E27FC236}">
                <a16:creationId xmlns:a16="http://schemas.microsoft.com/office/drawing/2014/main" id="{82770CA0-2C04-6A96-8E88-547FB3BF55EB}"/>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D67BEA97-1217-0F0C-CBC4-CCD14F0DA879}"/>
              </a:ext>
            </a:extLst>
          </p:cNvPr>
          <p:cNvSpPr>
            <a:spLocks noGrp="1"/>
          </p:cNvSpPr>
          <p:nvPr>
            <p:ph type="sldNum" sz="quarter" idx="12"/>
          </p:nvPr>
        </p:nvSpPr>
        <p:spPr/>
        <p:txBody>
          <a:bodyPr/>
          <a:lstStyle/>
          <a:p>
            <a:fld id="{72EEE5B3-3E1E-4F17-91DF-AE4DCBEEAAD4}" type="slidenum">
              <a:rPr lang="tr-TR" smtClean="0"/>
              <a:t>‹#›</a:t>
            </a:fld>
            <a:endParaRPr lang="tr-TR"/>
          </a:p>
        </p:txBody>
      </p:sp>
    </p:spTree>
    <p:extLst>
      <p:ext uri="{BB962C8B-B14F-4D97-AF65-F5344CB8AC3E}">
        <p14:creationId xmlns:p14="http://schemas.microsoft.com/office/powerpoint/2010/main" val="2938120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D047436-FDE2-5C7D-4948-26CA5307EE0A}"/>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57DD285-5A0A-75E9-E6AA-6E4E43B374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D488028E-7D3C-0A66-91AB-9CD7204E3E08}"/>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69702BC2-DDCF-66BD-028A-5F968156F9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C75176AF-9E7A-44B5-9672-730F9B13AF56}"/>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A8B48D60-72E4-C685-4B32-7D2A42B3EA03}"/>
              </a:ext>
            </a:extLst>
          </p:cNvPr>
          <p:cNvSpPr>
            <a:spLocks noGrp="1"/>
          </p:cNvSpPr>
          <p:nvPr>
            <p:ph type="dt" sz="half" idx="10"/>
          </p:nvPr>
        </p:nvSpPr>
        <p:spPr/>
        <p:txBody>
          <a:bodyPr/>
          <a:lstStyle/>
          <a:p>
            <a:fld id="{1D1F21EC-766F-4ECC-B097-7AFAC66A2272}" type="datetimeFigureOut">
              <a:rPr lang="tr-TR" smtClean="0"/>
              <a:t>29.09.2022</a:t>
            </a:fld>
            <a:endParaRPr lang="tr-TR"/>
          </a:p>
        </p:txBody>
      </p:sp>
      <p:sp>
        <p:nvSpPr>
          <p:cNvPr id="8" name="Alt Bilgi Yer Tutucusu 7">
            <a:extLst>
              <a:ext uri="{FF2B5EF4-FFF2-40B4-BE49-F238E27FC236}">
                <a16:creationId xmlns:a16="http://schemas.microsoft.com/office/drawing/2014/main" id="{D5F0CB39-D7FF-46DA-DD18-44F2F379B7F9}"/>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7AEDD01C-2423-299F-D39C-50308FE598BD}"/>
              </a:ext>
            </a:extLst>
          </p:cNvPr>
          <p:cNvSpPr>
            <a:spLocks noGrp="1"/>
          </p:cNvSpPr>
          <p:nvPr>
            <p:ph type="sldNum" sz="quarter" idx="12"/>
          </p:nvPr>
        </p:nvSpPr>
        <p:spPr/>
        <p:txBody>
          <a:bodyPr/>
          <a:lstStyle/>
          <a:p>
            <a:fld id="{72EEE5B3-3E1E-4F17-91DF-AE4DCBEEAAD4}" type="slidenum">
              <a:rPr lang="tr-TR" smtClean="0"/>
              <a:t>‹#›</a:t>
            </a:fld>
            <a:endParaRPr lang="tr-TR"/>
          </a:p>
        </p:txBody>
      </p:sp>
    </p:spTree>
    <p:extLst>
      <p:ext uri="{BB962C8B-B14F-4D97-AF65-F5344CB8AC3E}">
        <p14:creationId xmlns:p14="http://schemas.microsoft.com/office/powerpoint/2010/main" val="2749395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6142A91-DECF-4E3D-D25D-9910F6377717}"/>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FCD20080-31BF-2C1E-B8E6-12C9FFB61C7D}"/>
              </a:ext>
            </a:extLst>
          </p:cNvPr>
          <p:cNvSpPr>
            <a:spLocks noGrp="1"/>
          </p:cNvSpPr>
          <p:nvPr>
            <p:ph type="dt" sz="half" idx="10"/>
          </p:nvPr>
        </p:nvSpPr>
        <p:spPr/>
        <p:txBody>
          <a:bodyPr/>
          <a:lstStyle/>
          <a:p>
            <a:fld id="{1D1F21EC-766F-4ECC-B097-7AFAC66A2272}" type="datetimeFigureOut">
              <a:rPr lang="tr-TR" smtClean="0"/>
              <a:t>29.09.2022</a:t>
            </a:fld>
            <a:endParaRPr lang="tr-TR"/>
          </a:p>
        </p:txBody>
      </p:sp>
      <p:sp>
        <p:nvSpPr>
          <p:cNvPr id="4" name="Alt Bilgi Yer Tutucusu 3">
            <a:extLst>
              <a:ext uri="{FF2B5EF4-FFF2-40B4-BE49-F238E27FC236}">
                <a16:creationId xmlns:a16="http://schemas.microsoft.com/office/drawing/2014/main" id="{FEE9EF79-781C-D1AB-6D0C-30182FAD0318}"/>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4DBDBDCD-61CC-010C-57F7-B25A7EF81599}"/>
              </a:ext>
            </a:extLst>
          </p:cNvPr>
          <p:cNvSpPr>
            <a:spLocks noGrp="1"/>
          </p:cNvSpPr>
          <p:nvPr>
            <p:ph type="sldNum" sz="quarter" idx="12"/>
          </p:nvPr>
        </p:nvSpPr>
        <p:spPr/>
        <p:txBody>
          <a:bodyPr/>
          <a:lstStyle/>
          <a:p>
            <a:fld id="{72EEE5B3-3E1E-4F17-91DF-AE4DCBEEAAD4}" type="slidenum">
              <a:rPr lang="tr-TR" smtClean="0"/>
              <a:t>‹#›</a:t>
            </a:fld>
            <a:endParaRPr lang="tr-TR"/>
          </a:p>
        </p:txBody>
      </p:sp>
    </p:spTree>
    <p:extLst>
      <p:ext uri="{BB962C8B-B14F-4D97-AF65-F5344CB8AC3E}">
        <p14:creationId xmlns:p14="http://schemas.microsoft.com/office/powerpoint/2010/main" val="4166742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ABDB15BD-A67F-FDA4-DFD9-EF32AAD1E462}"/>
              </a:ext>
            </a:extLst>
          </p:cNvPr>
          <p:cNvSpPr>
            <a:spLocks noGrp="1"/>
          </p:cNvSpPr>
          <p:nvPr>
            <p:ph type="dt" sz="half" idx="10"/>
          </p:nvPr>
        </p:nvSpPr>
        <p:spPr/>
        <p:txBody>
          <a:bodyPr/>
          <a:lstStyle/>
          <a:p>
            <a:fld id="{1D1F21EC-766F-4ECC-B097-7AFAC66A2272}" type="datetimeFigureOut">
              <a:rPr lang="tr-TR" smtClean="0"/>
              <a:t>29.09.2022</a:t>
            </a:fld>
            <a:endParaRPr lang="tr-TR"/>
          </a:p>
        </p:txBody>
      </p:sp>
      <p:sp>
        <p:nvSpPr>
          <p:cNvPr id="3" name="Alt Bilgi Yer Tutucusu 2">
            <a:extLst>
              <a:ext uri="{FF2B5EF4-FFF2-40B4-BE49-F238E27FC236}">
                <a16:creationId xmlns:a16="http://schemas.microsoft.com/office/drawing/2014/main" id="{D579CB6C-6A9E-3445-3C0C-53EDB1EA5D96}"/>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8A35997F-7D64-E00C-F5FD-DB93EF082ABF}"/>
              </a:ext>
            </a:extLst>
          </p:cNvPr>
          <p:cNvSpPr>
            <a:spLocks noGrp="1"/>
          </p:cNvSpPr>
          <p:nvPr>
            <p:ph type="sldNum" sz="quarter" idx="12"/>
          </p:nvPr>
        </p:nvSpPr>
        <p:spPr/>
        <p:txBody>
          <a:bodyPr/>
          <a:lstStyle/>
          <a:p>
            <a:fld id="{72EEE5B3-3E1E-4F17-91DF-AE4DCBEEAAD4}" type="slidenum">
              <a:rPr lang="tr-TR" smtClean="0"/>
              <a:t>‹#›</a:t>
            </a:fld>
            <a:endParaRPr lang="tr-TR"/>
          </a:p>
        </p:txBody>
      </p:sp>
    </p:spTree>
    <p:extLst>
      <p:ext uri="{BB962C8B-B14F-4D97-AF65-F5344CB8AC3E}">
        <p14:creationId xmlns:p14="http://schemas.microsoft.com/office/powerpoint/2010/main" val="2456124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F681A87-8656-D605-E632-ABA1035D75A9}"/>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A9E7CF56-7D17-3FA9-219F-B1751F5595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FF35358D-CCE7-ACA1-7CDE-B412312E3D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5D9F2385-E058-B966-FDCC-933D2901EFA7}"/>
              </a:ext>
            </a:extLst>
          </p:cNvPr>
          <p:cNvSpPr>
            <a:spLocks noGrp="1"/>
          </p:cNvSpPr>
          <p:nvPr>
            <p:ph type="dt" sz="half" idx="10"/>
          </p:nvPr>
        </p:nvSpPr>
        <p:spPr/>
        <p:txBody>
          <a:bodyPr/>
          <a:lstStyle/>
          <a:p>
            <a:fld id="{1D1F21EC-766F-4ECC-B097-7AFAC66A2272}" type="datetimeFigureOut">
              <a:rPr lang="tr-TR" smtClean="0"/>
              <a:t>29.09.2022</a:t>
            </a:fld>
            <a:endParaRPr lang="tr-TR"/>
          </a:p>
        </p:txBody>
      </p:sp>
      <p:sp>
        <p:nvSpPr>
          <p:cNvPr id="6" name="Alt Bilgi Yer Tutucusu 5">
            <a:extLst>
              <a:ext uri="{FF2B5EF4-FFF2-40B4-BE49-F238E27FC236}">
                <a16:creationId xmlns:a16="http://schemas.microsoft.com/office/drawing/2014/main" id="{ECC99BD8-2E44-A5F5-25AF-35E0B6FA198E}"/>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272FFFA-2D35-3530-B313-1C8D38926F3E}"/>
              </a:ext>
            </a:extLst>
          </p:cNvPr>
          <p:cNvSpPr>
            <a:spLocks noGrp="1"/>
          </p:cNvSpPr>
          <p:nvPr>
            <p:ph type="sldNum" sz="quarter" idx="12"/>
          </p:nvPr>
        </p:nvSpPr>
        <p:spPr/>
        <p:txBody>
          <a:bodyPr/>
          <a:lstStyle/>
          <a:p>
            <a:fld id="{72EEE5B3-3E1E-4F17-91DF-AE4DCBEEAAD4}" type="slidenum">
              <a:rPr lang="tr-TR" smtClean="0"/>
              <a:t>‹#›</a:t>
            </a:fld>
            <a:endParaRPr lang="tr-TR"/>
          </a:p>
        </p:txBody>
      </p:sp>
    </p:spTree>
    <p:extLst>
      <p:ext uri="{BB962C8B-B14F-4D97-AF65-F5344CB8AC3E}">
        <p14:creationId xmlns:p14="http://schemas.microsoft.com/office/powerpoint/2010/main" val="2680087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7EB28F7-949A-27EB-C444-42CA51D0244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87CFC983-DF88-C141-C073-8CC347B197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434ED82F-FC5E-4CD6-1D71-6F3C46695C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2612EC48-643A-F334-618B-1A2DE3175B4B}"/>
              </a:ext>
            </a:extLst>
          </p:cNvPr>
          <p:cNvSpPr>
            <a:spLocks noGrp="1"/>
          </p:cNvSpPr>
          <p:nvPr>
            <p:ph type="dt" sz="half" idx="10"/>
          </p:nvPr>
        </p:nvSpPr>
        <p:spPr/>
        <p:txBody>
          <a:bodyPr/>
          <a:lstStyle/>
          <a:p>
            <a:fld id="{1D1F21EC-766F-4ECC-B097-7AFAC66A2272}" type="datetimeFigureOut">
              <a:rPr lang="tr-TR" smtClean="0"/>
              <a:t>29.09.2022</a:t>
            </a:fld>
            <a:endParaRPr lang="tr-TR"/>
          </a:p>
        </p:txBody>
      </p:sp>
      <p:sp>
        <p:nvSpPr>
          <p:cNvPr id="6" name="Alt Bilgi Yer Tutucusu 5">
            <a:extLst>
              <a:ext uri="{FF2B5EF4-FFF2-40B4-BE49-F238E27FC236}">
                <a16:creationId xmlns:a16="http://schemas.microsoft.com/office/drawing/2014/main" id="{DA57A511-4DC9-810D-9B8B-BE2DE3A6CE2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57CC8021-3D35-4984-77F7-4AEE89B18A5B}"/>
              </a:ext>
            </a:extLst>
          </p:cNvPr>
          <p:cNvSpPr>
            <a:spLocks noGrp="1"/>
          </p:cNvSpPr>
          <p:nvPr>
            <p:ph type="sldNum" sz="quarter" idx="12"/>
          </p:nvPr>
        </p:nvSpPr>
        <p:spPr/>
        <p:txBody>
          <a:bodyPr/>
          <a:lstStyle/>
          <a:p>
            <a:fld id="{72EEE5B3-3E1E-4F17-91DF-AE4DCBEEAAD4}" type="slidenum">
              <a:rPr lang="tr-TR" smtClean="0"/>
              <a:t>‹#›</a:t>
            </a:fld>
            <a:endParaRPr lang="tr-TR"/>
          </a:p>
        </p:txBody>
      </p:sp>
    </p:spTree>
    <p:extLst>
      <p:ext uri="{BB962C8B-B14F-4D97-AF65-F5344CB8AC3E}">
        <p14:creationId xmlns:p14="http://schemas.microsoft.com/office/powerpoint/2010/main" val="1939025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859AB0D2-E049-343C-E263-8CB69774DA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7977C115-21F1-A092-3DA0-F12E96D710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4AB3732-8CEB-16DE-2BCE-1C78C0F431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1F21EC-766F-4ECC-B097-7AFAC66A2272}" type="datetimeFigureOut">
              <a:rPr lang="tr-TR" smtClean="0"/>
              <a:t>29.09.2022</a:t>
            </a:fld>
            <a:endParaRPr lang="tr-TR"/>
          </a:p>
        </p:txBody>
      </p:sp>
      <p:sp>
        <p:nvSpPr>
          <p:cNvPr id="5" name="Alt Bilgi Yer Tutucusu 4">
            <a:extLst>
              <a:ext uri="{FF2B5EF4-FFF2-40B4-BE49-F238E27FC236}">
                <a16:creationId xmlns:a16="http://schemas.microsoft.com/office/drawing/2014/main" id="{FAB0C7B5-EE85-7783-B980-98D6F05FB0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73272CE0-C78D-33C4-EB3B-2C1663D770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EEE5B3-3E1E-4F17-91DF-AE4DCBEEAAD4}" type="slidenum">
              <a:rPr lang="tr-TR" smtClean="0"/>
              <a:t>‹#›</a:t>
            </a:fld>
            <a:endParaRPr lang="tr-TR"/>
          </a:p>
        </p:txBody>
      </p:sp>
    </p:spTree>
    <p:extLst>
      <p:ext uri="{BB962C8B-B14F-4D97-AF65-F5344CB8AC3E}">
        <p14:creationId xmlns:p14="http://schemas.microsoft.com/office/powerpoint/2010/main" val="2173220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2" Type="http://schemas.openxmlformats.org/officeDocument/2006/relationships/image" Target="../media/image8.emf"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image" Target="../media/image9.pn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14.png"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2" Type="http://schemas.openxmlformats.org/officeDocument/2006/relationships/image" Target="../media/image16.png" /><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2" Type="http://schemas.openxmlformats.org/officeDocument/2006/relationships/image" Target="../media/image17.emf" /><Relationship Id="rId1" Type="http://schemas.openxmlformats.org/officeDocument/2006/relationships/slideLayout" Target="../slideLayouts/slideLayout7.xml" /></Relationships>
</file>

<file path=ppt/slides/_rels/slide21.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7.xml" /></Relationships>
</file>

<file path=ppt/slides/_rels/slide22.xml.rels><?xml version="1.0" encoding="UTF-8" standalone="yes"?>
<Relationships xmlns="http://schemas.openxmlformats.org/package/2006/relationships"><Relationship Id="rId2" Type="http://schemas.openxmlformats.org/officeDocument/2006/relationships/image" Target="../media/image19.emf" /><Relationship Id="rId1" Type="http://schemas.openxmlformats.org/officeDocument/2006/relationships/slideLayout" Target="../slideLayouts/slideLayout7.xml" /></Relationships>
</file>

<file path=ppt/slides/_rels/slide23.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3" Type="http://schemas.openxmlformats.org/officeDocument/2006/relationships/image" Target="../media/image23.png" /><Relationship Id="rId2" Type="http://schemas.openxmlformats.org/officeDocument/2006/relationships/image" Target="../media/image22.png" /><Relationship Id="rId1" Type="http://schemas.openxmlformats.org/officeDocument/2006/relationships/slideLayout" Target="../slideLayouts/slideLayout2.xml" /><Relationship Id="rId4" Type="http://schemas.openxmlformats.org/officeDocument/2006/relationships/image" Target="../media/image24.png" /></Relationships>
</file>

<file path=ppt/slides/_rels/slide28.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image" Target="../media/image25.png"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3" Type="http://schemas.openxmlformats.org/officeDocument/2006/relationships/image" Target="../media/image28.png" /><Relationship Id="rId2" Type="http://schemas.openxmlformats.org/officeDocument/2006/relationships/image" Target="../media/image27.png" /><Relationship Id="rId1" Type="http://schemas.openxmlformats.org/officeDocument/2006/relationships/slideLayout" Target="../slideLayouts/slideLayout2.xml" /><Relationship Id="rId5" Type="http://schemas.openxmlformats.org/officeDocument/2006/relationships/image" Target="../media/image30.png" /><Relationship Id="rId4" Type="http://schemas.openxmlformats.org/officeDocument/2006/relationships/image" Target="../media/image29.png"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3" Type="http://schemas.openxmlformats.org/officeDocument/2006/relationships/image" Target="../media/image32.png" /><Relationship Id="rId2" Type="http://schemas.openxmlformats.org/officeDocument/2006/relationships/image" Target="../media/image31.png" /><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37.xml.rels><?xml version="1.0" encoding="UTF-8" standalone="yes"?>
<Relationships xmlns="http://schemas.openxmlformats.org/package/2006/relationships"><Relationship Id="rId2" Type="http://schemas.openxmlformats.org/officeDocument/2006/relationships/image" Target="../media/image34.emf"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2" Type="http://schemas.openxmlformats.org/officeDocument/2006/relationships/image" Target="../media/image35.emf" /><Relationship Id="rId1" Type="http://schemas.openxmlformats.org/officeDocument/2006/relationships/slideLayout" Target="../slideLayouts/slideLayout7.xml" /></Relationships>
</file>

<file path=ppt/slides/_rels/slide39.xml.rels><?xml version="1.0" encoding="UTF-8" standalone="yes"?>
<Relationships xmlns="http://schemas.openxmlformats.org/package/2006/relationships"><Relationship Id="rId2" Type="http://schemas.openxmlformats.org/officeDocument/2006/relationships/image" Target="../media/image36.emf"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2" Type="http://schemas.openxmlformats.org/officeDocument/2006/relationships/image" Target="../media/image37.png"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2" Type="http://schemas.openxmlformats.org/officeDocument/2006/relationships/image" Target="../media/image38.emf" /><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2" Type="http://schemas.openxmlformats.org/officeDocument/2006/relationships/image" Target="../media/image39.png" /><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2" Type="http://schemas.openxmlformats.org/officeDocument/2006/relationships/image" Target="../media/image40.emf" /><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2" Type="http://schemas.openxmlformats.org/officeDocument/2006/relationships/image" Target="../media/image41.emf" /><Relationship Id="rId1" Type="http://schemas.openxmlformats.org/officeDocument/2006/relationships/slideLayout" Target="../slideLayouts/slideLayout7.xml" /></Relationships>
</file>

<file path=ppt/slides/_rels/slide47.xml.rels><?xml version="1.0" encoding="UTF-8" standalone="yes"?>
<Relationships xmlns="http://schemas.openxmlformats.org/package/2006/relationships"><Relationship Id="rId2" Type="http://schemas.openxmlformats.org/officeDocument/2006/relationships/image" Target="../media/image42.png" /><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3" Type="http://schemas.openxmlformats.org/officeDocument/2006/relationships/image" Target="../media/image44.png" /><Relationship Id="rId2" Type="http://schemas.openxmlformats.org/officeDocument/2006/relationships/image" Target="../media/image43.png" /><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5.xml.rels><?xml version="1.0" encoding="UTF-8" standalone="yes"?>
<Relationships xmlns="http://schemas.openxmlformats.org/package/2006/relationships"><Relationship Id="rId2" Type="http://schemas.openxmlformats.org/officeDocument/2006/relationships/image" Target="../media/image3.emf" /><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1.xml.rels><?xml version="1.0" encoding="UTF-8" standalone="yes"?>
<Relationships xmlns="http://schemas.openxmlformats.org/package/2006/relationships"><Relationship Id="rId3" Type="http://schemas.openxmlformats.org/officeDocument/2006/relationships/image" Target="../media/image46.png" /><Relationship Id="rId2" Type="http://schemas.openxmlformats.org/officeDocument/2006/relationships/image" Target="../media/image45.emf" /><Relationship Id="rId1" Type="http://schemas.openxmlformats.org/officeDocument/2006/relationships/slideLayout" Target="../slideLayouts/slideLayout2.xml" /></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3.xml.rels><?xml version="1.0" encoding="UTF-8" standalone="yes"?>
<Relationships xmlns="http://schemas.openxmlformats.org/package/2006/relationships"><Relationship Id="rId3" Type="http://schemas.openxmlformats.org/officeDocument/2006/relationships/image" Target="../media/image48.png" /><Relationship Id="rId2" Type="http://schemas.openxmlformats.org/officeDocument/2006/relationships/image" Target="../media/image47.png" /><Relationship Id="rId1" Type="http://schemas.openxmlformats.org/officeDocument/2006/relationships/slideLayout" Target="../slideLayouts/slideLayout2.xml" /></Relationships>
</file>

<file path=ppt/slides/_rels/slide54.xml.rels><?xml version="1.0" encoding="UTF-8" standalone="yes"?>
<Relationships xmlns="http://schemas.openxmlformats.org/package/2006/relationships"><Relationship Id="rId2" Type="http://schemas.openxmlformats.org/officeDocument/2006/relationships/image" Target="../media/image49.png" /><Relationship Id="rId1" Type="http://schemas.openxmlformats.org/officeDocument/2006/relationships/slideLayout" Target="../slideLayouts/slideLayout2.xml" /></Relationships>
</file>

<file path=ppt/slides/_rels/slide55.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2.xml" /></Relationships>
</file>

<file path=ppt/slides/_rels/slide56.xml.rels><?xml version="1.0" encoding="UTF-8" standalone="yes"?>
<Relationships xmlns="http://schemas.openxmlformats.org/package/2006/relationships"><Relationship Id="rId2" Type="http://schemas.openxmlformats.org/officeDocument/2006/relationships/image" Target="../media/image51.emf" /><Relationship Id="rId1" Type="http://schemas.openxmlformats.org/officeDocument/2006/relationships/slideLayout" Target="../slideLayouts/slideLayout2.xml" /></Relationships>
</file>

<file path=ppt/slides/_rels/slide57.xml.rels><?xml version="1.0" encoding="UTF-8" standalone="yes"?>
<Relationships xmlns="http://schemas.openxmlformats.org/package/2006/relationships"><Relationship Id="rId2" Type="http://schemas.openxmlformats.org/officeDocument/2006/relationships/image" Target="../media/image52.emf" /><Relationship Id="rId1" Type="http://schemas.openxmlformats.org/officeDocument/2006/relationships/slideLayout" Target="../slideLayouts/slideLayout7.xml" /></Relationships>
</file>

<file path=ppt/slides/_rels/slide58.xml.rels><?xml version="1.0" encoding="UTF-8" standalone="yes"?>
<Relationships xmlns="http://schemas.openxmlformats.org/package/2006/relationships"><Relationship Id="rId2" Type="http://schemas.openxmlformats.org/officeDocument/2006/relationships/image" Target="../media/image53.png" /><Relationship Id="rId1" Type="http://schemas.openxmlformats.org/officeDocument/2006/relationships/slideLayout" Target="../slideLayouts/slideLayout2.xml" /></Relationships>
</file>

<file path=ppt/slides/_rels/slide59.xml.rels><?xml version="1.0" encoding="UTF-8" standalone="yes"?>
<Relationships xmlns="http://schemas.openxmlformats.org/package/2006/relationships"><Relationship Id="rId2" Type="http://schemas.openxmlformats.org/officeDocument/2006/relationships/image" Target="../media/image54.emf"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2" Type="http://schemas.openxmlformats.org/officeDocument/2006/relationships/image" Target="../media/image4.emf" /><Relationship Id="rId1" Type="http://schemas.openxmlformats.org/officeDocument/2006/relationships/slideLayout" Target="../slideLayouts/slideLayout2.xml" /></Relationships>
</file>

<file path=ppt/slides/_rels/slide60.xml.rels><?xml version="1.0" encoding="UTF-8" standalone="yes"?>
<Relationships xmlns="http://schemas.openxmlformats.org/package/2006/relationships"><Relationship Id="rId2" Type="http://schemas.openxmlformats.org/officeDocument/2006/relationships/image" Target="../media/image55.emf" /><Relationship Id="rId1" Type="http://schemas.openxmlformats.org/officeDocument/2006/relationships/slideLayout" Target="../slideLayouts/slideLayout2.xml" /></Relationships>
</file>

<file path=ppt/slides/_rels/slide61.xml.rels><?xml version="1.0" encoding="UTF-8" standalone="yes"?>
<Relationships xmlns="http://schemas.openxmlformats.org/package/2006/relationships"><Relationship Id="rId2" Type="http://schemas.openxmlformats.org/officeDocument/2006/relationships/image" Target="../media/image56.emf" /><Relationship Id="rId1" Type="http://schemas.openxmlformats.org/officeDocument/2006/relationships/slideLayout" Target="../slideLayouts/slideLayout2.xml" /></Relationships>
</file>

<file path=ppt/slides/_rels/slide62.xml.rels><?xml version="1.0" encoding="UTF-8" standalone="yes"?>
<Relationships xmlns="http://schemas.openxmlformats.org/package/2006/relationships"><Relationship Id="rId3" Type="http://schemas.openxmlformats.org/officeDocument/2006/relationships/image" Target="../media/image58.png" /><Relationship Id="rId2" Type="http://schemas.openxmlformats.org/officeDocument/2006/relationships/image" Target="../media/image57.png" /><Relationship Id="rId1" Type="http://schemas.openxmlformats.org/officeDocument/2006/relationships/slideLayout" Target="../slideLayouts/slideLayout2.xml" /></Relationships>
</file>

<file path=ppt/slides/_rels/slide63.xml.rels><?xml version="1.0" encoding="UTF-8" standalone="yes"?>
<Relationships xmlns="http://schemas.openxmlformats.org/package/2006/relationships"><Relationship Id="rId3" Type="http://schemas.openxmlformats.org/officeDocument/2006/relationships/image" Target="../media/image60.png" /><Relationship Id="rId2" Type="http://schemas.openxmlformats.org/officeDocument/2006/relationships/image" Target="../media/image59.png" /><Relationship Id="rId1" Type="http://schemas.openxmlformats.org/officeDocument/2006/relationships/slideLayout" Target="../slideLayouts/slideLayout2.xml" /></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Layout" Target="../slideLayouts/slideLayout4.xml" /></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2.xml.rels><?xml version="1.0" encoding="UTF-8" standalone="yes"?>
<Relationships xmlns="http://schemas.openxmlformats.org/package/2006/relationships"><Relationship Id="rId2" Type="http://schemas.openxmlformats.org/officeDocument/2006/relationships/image" Target="../media/image61.emf" /><Relationship Id="rId1" Type="http://schemas.openxmlformats.org/officeDocument/2006/relationships/slideLayout" Target="../slideLayouts/slideLayout2.xml" /></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5.xml.rels><?xml version="1.0" encoding="UTF-8" standalone="yes"?>
<Relationships xmlns="http://schemas.openxmlformats.org/package/2006/relationships"><Relationship Id="rId2" Type="http://schemas.openxmlformats.org/officeDocument/2006/relationships/image" Target="../media/image62.emf" /><Relationship Id="rId1" Type="http://schemas.openxmlformats.org/officeDocument/2006/relationships/slideLayout" Target="../slideLayouts/slideLayout2.xml" /></Relationships>
</file>

<file path=ppt/slides/_rels/slide76.xml.rels><?xml version="1.0" encoding="UTF-8" standalone="yes"?>
<Relationships xmlns="http://schemas.openxmlformats.org/package/2006/relationships"><Relationship Id="rId3" Type="http://schemas.openxmlformats.org/officeDocument/2006/relationships/image" Target="../media/image64.emf" /><Relationship Id="rId2" Type="http://schemas.openxmlformats.org/officeDocument/2006/relationships/image" Target="../media/image63.emf" /><Relationship Id="rId1" Type="http://schemas.openxmlformats.org/officeDocument/2006/relationships/slideLayout" Target="../slideLayouts/slideLayout2.xml" /></Relationships>
</file>

<file path=ppt/slides/_rels/slide77.xml.rels><?xml version="1.0" encoding="UTF-8" standalone="yes"?>
<Relationships xmlns="http://schemas.openxmlformats.org/package/2006/relationships"><Relationship Id="rId2" Type="http://schemas.openxmlformats.org/officeDocument/2006/relationships/image" Target="../media/image65.png" /><Relationship Id="rId1" Type="http://schemas.openxmlformats.org/officeDocument/2006/relationships/slideLayout" Target="../slideLayouts/slideLayout7.xml" /></Relationships>
</file>

<file path=ppt/slides/_rels/slide78.xml.rels><?xml version="1.0" encoding="UTF-8" standalone="yes"?>
<Relationships xmlns="http://schemas.openxmlformats.org/package/2006/relationships"><Relationship Id="rId2" Type="http://schemas.openxmlformats.org/officeDocument/2006/relationships/image" Target="../media/image66.emf" /><Relationship Id="rId1" Type="http://schemas.openxmlformats.org/officeDocument/2006/relationships/slideLayout" Target="../slideLayouts/slideLayout7.xml" /></Relationships>
</file>

<file path=ppt/slides/_rels/slide79.xml.rels><?xml version="1.0" encoding="UTF-8" standalone="yes"?>
<Relationships xmlns="http://schemas.openxmlformats.org/package/2006/relationships"><Relationship Id="rId2" Type="http://schemas.openxmlformats.org/officeDocument/2006/relationships/image" Target="../media/image67.emf"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2" Type="http://schemas.openxmlformats.org/officeDocument/2006/relationships/image" Target="../media/image6.emf" /><Relationship Id="rId1" Type="http://schemas.openxmlformats.org/officeDocument/2006/relationships/slideLayout" Target="../slideLayouts/slideLayout7.xml" /></Relationships>
</file>

<file path=ppt/slides/_rels/slide80.xml.rels><?xml version="1.0" encoding="UTF-8" standalone="yes"?>
<Relationships xmlns="http://schemas.openxmlformats.org/package/2006/relationships"><Relationship Id="rId3" Type="http://schemas.openxmlformats.org/officeDocument/2006/relationships/image" Target="../media/image69.png" /><Relationship Id="rId2" Type="http://schemas.openxmlformats.org/officeDocument/2006/relationships/image" Target="../media/image68.emf" /><Relationship Id="rId1" Type="http://schemas.openxmlformats.org/officeDocument/2006/relationships/slideLayout" Target="../slideLayouts/slideLayout2.xml" /></Relationships>
</file>

<file path=ppt/slides/_rels/slide81.xml.rels><?xml version="1.0" encoding="UTF-8" standalone="yes"?>
<Relationships xmlns="http://schemas.openxmlformats.org/package/2006/relationships"><Relationship Id="rId3" Type="http://schemas.openxmlformats.org/officeDocument/2006/relationships/image" Target="../media/image71.png" /><Relationship Id="rId2" Type="http://schemas.openxmlformats.org/officeDocument/2006/relationships/image" Target="../media/image70.png" /><Relationship Id="rId1" Type="http://schemas.openxmlformats.org/officeDocument/2006/relationships/slideLayout" Target="../slideLayouts/slideLayout2.xml" /><Relationship Id="rId5" Type="http://schemas.openxmlformats.org/officeDocument/2006/relationships/image" Target="../media/image73.png" /><Relationship Id="rId4" Type="http://schemas.openxmlformats.org/officeDocument/2006/relationships/image" Target="../media/image72.png" /></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4.xml.rels><?xml version="1.0" encoding="UTF-8" standalone="yes"?>
<Relationships xmlns="http://schemas.openxmlformats.org/package/2006/relationships"><Relationship Id="rId2" Type="http://schemas.openxmlformats.org/officeDocument/2006/relationships/image" Target="../media/image74.emf" /><Relationship Id="rId1" Type="http://schemas.openxmlformats.org/officeDocument/2006/relationships/slideLayout" Target="../slideLayouts/slideLayout7.xml" /></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6.xml.rels><?xml version="1.0" encoding="UTF-8" standalone="yes"?>
<Relationships xmlns="http://schemas.openxmlformats.org/package/2006/relationships"><Relationship Id="rId3" Type="http://schemas.openxmlformats.org/officeDocument/2006/relationships/image" Target="../media/image76.png" /><Relationship Id="rId2" Type="http://schemas.openxmlformats.org/officeDocument/2006/relationships/image" Target="../media/image75.png" /><Relationship Id="rId1" Type="http://schemas.openxmlformats.org/officeDocument/2006/relationships/slideLayout" Target="../slideLayouts/slideLayout2.xml" /></Relationships>
</file>

<file path=ppt/slides/_rels/slide87.xml.rels><?xml version="1.0" encoding="UTF-8" standalone="yes"?>
<Relationships xmlns="http://schemas.openxmlformats.org/package/2006/relationships"><Relationship Id="rId2" Type="http://schemas.openxmlformats.org/officeDocument/2006/relationships/image" Target="../media/image77.png" /><Relationship Id="rId1" Type="http://schemas.openxmlformats.org/officeDocument/2006/relationships/slideLayout" Target="../slideLayouts/slideLayout2.xml" /></Relationships>
</file>

<file path=ppt/slides/_rels/slide88.xml.rels><?xml version="1.0" encoding="UTF-8" standalone="yes"?>
<Relationships xmlns="http://schemas.openxmlformats.org/package/2006/relationships"><Relationship Id="rId2" Type="http://schemas.openxmlformats.org/officeDocument/2006/relationships/image" Target="../media/image78.png" /><Relationship Id="rId1" Type="http://schemas.openxmlformats.org/officeDocument/2006/relationships/slideLayout" Target="../slideLayouts/slideLayout2.xml" /></Relationships>
</file>

<file path=ppt/slides/_rels/slide89.xml.rels><?xml version="1.0" encoding="UTF-8" standalone="yes"?>
<Relationships xmlns="http://schemas.openxmlformats.org/package/2006/relationships"><Relationship Id="rId3" Type="http://schemas.openxmlformats.org/officeDocument/2006/relationships/image" Target="../media/image80.png" /><Relationship Id="rId2" Type="http://schemas.openxmlformats.org/officeDocument/2006/relationships/image" Target="../media/image79.emf"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2.xml" /></Relationships>
</file>

<file path=ppt/slides/_rels/slide90.xml.rels><?xml version="1.0" encoding="UTF-8" standalone="yes"?>
<Relationships xmlns="http://schemas.openxmlformats.org/package/2006/relationships"><Relationship Id="rId3" Type="http://schemas.openxmlformats.org/officeDocument/2006/relationships/image" Target="../media/image82.png" /><Relationship Id="rId2" Type="http://schemas.openxmlformats.org/officeDocument/2006/relationships/image" Target="../media/image81.png" /><Relationship Id="rId1" Type="http://schemas.openxmlformats.org/officeDocument/2006/relationships/slideLayout" Target="../slideLayouts/slideLayout2.xml" /><Relationship Id="rId4" Type="http://schemas.openxmlformats.org/officeDocument/2006/relationships/image" Target="../media/image83.png" /></Relationships>
</file>

<file path=ppt/slides/_rels/slide91.xml.rels><?xml version="1.0" encoding="UTF-8" standalone="yes"?>
<Relationships xmlns="http://schemas.openxmlformats.org/package/2006/relationships"><Relationship Id="rId3" Type="http://schemas.openxmlformats.org/officeDocument/2006/relationships/image" Target="../media/image85.png" /><Relationship Id="rId2" Type="http://schemas.openxmlformats.org/officeDocument/2006/relationships/image" Target="../media/image84.png" /><Relationship Id="rId1" Type="http://schemas.openxmlformats.org/officeDocument/2006/relationships/slideLayout" Target="../slideLayouts/slideLayout2.xml" /></Relationships>
</file>

<file path=ppt/slides/_rels/slide92.xml.rels><?xml version="1.0" encoding="UTF-8" standalone="yes"?>
<Relationships xmlns="http://schemas.openxmlformats.org/package/2006/relationships"><Relationship Id="rId2" Type="http://schemas.openxmlformats.org/officeDocument/2006/relationships/image" Target="../media/image86.png" /><Relationship Id="rId1" Type="http://schemas.openxmlformats.org/officeDocument/2006/relationships/slideLayout" Target="../slideLayouts/slideLayout2.xml" /></Relationships>
</file>

<file path=ppt/slides/_rels/slide93.xml.rels><?xml version="1.0" encoding="UTF-8" standalone="yes"?>
<Relationships xmlns="http://schemas.openxmlformats.org/package/2006/relationships"><Relationship Id="rId3" Type="http://schemas.openxmlformats.org/officeDocument/2006/relationships/image" Target="../media/image88.png" /><Relationship Id="rId2" Type="http://schemas.openxmlformats.org/officeDocument/2006/relationships/image" Target="../media/image87.emf" /><Relationship Id="rId1" Type="http://schemas.openxmlformats.org/officeDocument/2006/relationships/slideLayout" Target="../slideLayouts/slideLayout2.xml" /></Relationships>
</file>

<file path=ppt/slides/_rels/slide94.xml.rels><?xml version="1.0" encoding="UTF-8" standalone="yes"?>
<Relationships xmlns="http://schemas.openxmlformats.org/package/2006/relationships"><Relationship Id="rId2" Type="http://schemas.openxmlformats.org/officeDocument/2006/relationships/image" Target="../media/image89.png" /><Relationship Id="rId1" Type="http://schemas.openxmlformats.org/officeDocument/2006/relationships/slideLayout" Target="../slideLayouts/slideLayout2.xml" /></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B672E58-A9D0-680D-E4CD-D53441F701EF}"/>
              </a:ext>
            </a:extLst>
          </p:cNvPr>
          <p:cNvSpPr>
            <a:spLocks noGrp="1"/>
          </p:cNvSpPr>
          <p:nvPr>
            <p:ph type="ctrTitle"/>
          </p:nvPr>
        </p:nvSpPr>
        <p:spPr>
          <a:xfrm>
            <a:off x="1331843" y="4703311"/>
            <a:ext cx="9528314" cy="1079742"/>
          </a:xfrm>
        </p:spPr>
        <p:txBody>
          <a:bodyPr>
            <a:normAutofit/>
          </a:bodyPr>
          <a:lstStyle/>
          <a:p>
            <a:r>
              <a:rPr lang="tr-TR" sz="3200" b="1" dirty="0" err="1">
                <a:solidFill>
                  <a:srgbClr val="FF6699"/>
                </a:solidFill>
              </a:rPr>
              <a:t>Diyabetes</a:t>
            </a:r>
            <a:r>
              <a:rPr lang="tr-TR" sz="3200" b="1" dirty="0">
                <a:solidFill>
                  <a:srgbClr val="FF6699"/>
                </a:solidFill>
              </a:rPr>
              <a:t> </a:t>
            </a:r>
            <a:r>
              <a:rPr lang="tr-TR" sz="3200" b="1" dirty="0" err="1">
                <a:solidFill>
                  <a:srgbClr val="FF6699"/>
                </a:solidFill>
              </a:rPr>
              <a:t>Mellitus</a:t>
            </a:r>
            <a:r>
              <a:rPr lang="tr-TR" sz="3200" b="1" dirty="0">
                <a:solidFill>
                  <a:srgbClr val="FF6699"/>
                </a:solidFill>
              </a:rPr>
              <a:t>, Diyabet Komplikasyonları ve Metabolik Sendrom </a:t>
            </a:r>
          </a:p>
        </p:txBody>
      </p:sp>
      <p:sp>
        <p:nvSpPr>
          <p:cNvPr id="3" name="Alt Başlık 2">
            <a:extLst>
              <a:ext uri="{FF2B5EF4-FFF2-40B4-BE49-F238E27FC236}">
                <a16:creationId xmlns:a16="http://schemas.microsoft.com/office/drawing/2014/main" id="{C3DA4B52-0E66-BCCD-BB6A-3A859D729351}"/>
              </a:ext>
            </a:extLst>
          </p:cNvPr>
          <p:cNvSpPr>
            <a:spLocks noGrp="1"/>
          </p:cNvSpPr>
          <p:nvPr>
            <p:ph type="subTitle" idx="1"/>
          </p:nvPr>
        </p:nvSpPr>
        <p:spPr>
          <a:xfrm>
            <a:off x="2054087" y="6042991"/>
            <a:ext cx="8269356" cy="661088"/>
          </a:xfrm>
        </p:spPr>
        <p:txBody>
          <a:bodyPr>
            <a:normAutofit fontScale="85000" lnSpcReduction="20000"/>
          </a:bodyPr>
          <a:lstStyle/>
          <a:p>
            <a:r>
              <a:rPr lang="tr-TR" dirty="0">
                <a:solidFill>
                  <a:srgbClr val="33CCCC"/>
                </a:solidFill>
              </a:rPr>
              <a:t>ARAŞ. GÖR. DR. AYDAN GÜZEL</a:t>
            </a:r>
          </a:p>
          <a:p>
            <a:r>
              <a:rPr lang="tr-TR" dirty="0">
                <a:solidFill>
                  <a:srgbClr val="33CCCC"/>
                </a:solidFill>
              </a:rPr>
              <a:t>KTÜ TIP FAKÜLTESİ AİLE HEKİMLİĞİ A.B.D.</a:t>
            </a:r>
          </a:p>
          <a:p>
            <a:endParaRPr lang="tr-TR" dirty="0"/>
          </a:p>
        </p:txBody>
      </p:sp>
      <p:pic>
        <p:nvPicPr>
          <p:cNvPr id="4" name="Resim 3">
            <a:extLst>
              <a:ext uri="{FF2B5EF4-FFF2-40B4-BE49-F238E27FC236}">
                <a16:creationId xmlns:a16="http://schemas.microsoft.com/office/drawing/2014/main" id="{3175DA13-FBD5-DBA5-326E-42BD63CB678F}"/>
              </a:ext>
            </a:extLst>
          </p:cNvPr>
          <p:cNvPicPr>
            <a:picLocks noChangeAspect="1"/>
          </p:cNvPicPr>
          <p:nvPr/>
        </p:nvPicPr>
        <p:blipFill>
          <a:blip r:embed="rId2"/>
          <a:stretch>
            <a:fillRect/>
          </a:stretch>
        </p:blipFill>
        <p:spPr>
          <a:xfrm>
            <a:off x="2465111" y="59945"/>
            <a:ext cx="7082751" cy="4247012"/>
          </a:xfrm>
          <a:prstGeom prst="rect">
            <a:avLst/>
          </a:prstGeom>
        </p:spPr>
      </p:pic>
    </p:spTree>
    <p:extLst>
      <p:ext uri="{BB962C8B-B14F-4D97-AF65-F5344CB8AC3E}">
        <p14:creationId xmlns:p14="http://schemas.microsoft.com/office/powerpoint/2010/main" val="2681425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6E6BB99-BBA8-4C87-F192-F1BD635D7776}"/>
              </a:ext>
            </a:extLst>
          </p:cNvPr>
          <p:cNvSpPr>
            <a:spLocks noGrp="1"/>
          </p:cNvSpPr>
          <p:nvPr>
            <p:ph type="title"/>
          </p:nvPr>
        </p:nvSpPr>
        <p:spPr/>
        <p:txBody>
          <a:bodyPr/>
          <a:lstStyle/>
          <a:p>
            <a:r>
              <a:rPr lang="tr-TR" dirty="0"/>
              <a:t>Tip 1 DM</a:t>
            </a:r>
          </a:p>
        </p:txBody>
      </p:sp>
      <p:pic>
        <p:nvPicPr>
          <p:cNvPr id="7" name="İçerik Yer Tutucusu 6">
            <a:extLst>
              <a:ext uri="{FF2B5EF4-FFF2-40B4-BE49-F238E27FC236}">
                <a16:creationId xmlns:a16="http://schemas.microsoft.com/office/drawing/2014/main" id="{6BDF7B0C-8877-4435-ACAD-3AD0C9A3AEBA}"/>
              </a:ext>
            </a:extLst>
          </p:cNvPr>
          <p:cNvPicPr>
            <a:picLocks noGrp="1" noChangeAspect="1"/>
          </p:cNvPicPr>
          <p:nvPr>
            <p:ph idx="1"/>
          </p:nvPr>
        </p:nvPicPr>
        <p:blipFill>
          <a:blip r:embed="rId2"/>
          <a:stretch>
            <a:fillRect/>
          </a:stretch>
        </p:blipFill>
        <p:spPr>
          <a:xfrm>
            <a:off x="533433" y="1537251"/>
            <a:ext cx="10691447" cy="3525079"/>
          </a:xfrm>
        </p:spPr>
      </p:pic>
    </p:spTree>
    <p:extLst>
      <p:ext uri="{BB962C8B-B14F-4D97-AF65-F5344CB8AC3E}">
        <p14:creationId xmlns:p14="http://schemas.microsoft.com/office/powerpoint/2010/main" val="2854442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6CBB601-6F22-458A-310C-956D1924546B}"/>
              </a:ext>
            </a:extLst>
          </p:cNvPr>
          <p:cNvSpPr>
            <a:spLocks noGrp="1"/>
          </p:cNvSpPr>
          <p:nvPr>
            <p:ph type="title"/>
          </p:nvPr>
        </p:nvSpPr>
        <p:spPr>
          <a:xfrm>
            <a:off x="506895" y="126586"/>
            <a:ext cx="10515600" cy="840823"/>
          </a:xfrm>
        </p:spPr>
        <p:txBody>
          <a:bodyPr/>
          <a:lstStyle/>
          <a:p>
            <a:r>
              <a:rPr lang="tr-TR" dirty="0"/>
              <a:t>Tip 1 DM-Özellikler</a:t>
            </a:r>
          </a:p>
        </p:txBody>
      </p:sp>
      <p:sp>
        <p:nvSpPr>
          <p:cNvPr id="3" name="İçerik Yer Tutucusu 2">
            <a:extLst>
              <a:ext uri="{FF2B5EF4-FFF2-40B4-BE49-F238E27FC236}">
                <a16:creationId xmlns:a16="http://schemas.microsoft.com/office/drawing/2014/main" id="{89711C33-3C43-9714-37A6-10883160FF93}"/>
              </a:ext>
            </a:extLst>
          </p:cNvPr>
          <p:cNvSpPr>
            <a:spLocks noGrp="1"/>
          </p:cNvSpPr>
          <p:nvPr>
            <p:ph idx="1"/>
          </p:nvPr>
        </p:nvSpPr>
        <p:spPr>
          <a:xfrm>
            <a:off x="838200" y="967409"/>
            <a:ext cx="10515600" cy="5327374"/>
          </a:xfrm>
        </p:spPr>
        <p:txBody>
          <a:bodyPr>
            <a:normAutofit fontScale="92500" lnSpcReduction="10000"/>
          </a:bodyPr>
          <a:lstStyle/>
          <a:p>
            <a:pPr algn="l"/>
            <a:endParaRPr lang="tr-TR" sz="2000" dirty="0"/>
          </a:p>
          <a:p>
            <a:pPr algn="l"/>
            <a:r>
              <a:rPr lang="tr-TR" sz="2000" dirty="0"/>
              <a:t>Genellikle &lt;30 y, ani başlangıç</a:t>
            </a:r>
          </a:p>
          <a:p>
            <a:pPr algn="l"/>
            <a:endParaRPr lang="tr-TR" sz="2000" dirty="0"/>
          </a:p>
          <a:p>
            <a:pPr algn="l"/>
            <a:r>
              <a:rPr lang="tr-TR" sz="2000" dirty="0"/>
              <a:t>Okul öncesi(6 yaş civarı), puberte(13 yaş civarı), geç adolesan dönem(20 yaş civarı) üç pik</a:t>
            </a:r>
          </a:p>
          <a:p>
            <a:endParaRPr lang="tr-TR" sz="2000" dirty="0"/>
          </a:p>
          <a:p>
            <a:r>
              <a:rPr lang="tr-TR" sz="2000" dirty="0"/>
              <a:t>Diyabetik ketoasidoza daha yatkın</a:t>
            </a:r>
          </a:p>
          <a:p>
            <a:endParaRPr lang="tr-TR" sz="2000" dirty="0"/>
          </a:p>
          <a:p>
            <a:r>
              <a:rPr lang="tr-TR" sz="2000" dirty="0"/>
              <a:t>Tip 1 diyabetli bireylerde aynı zamanda; </a:t>
            </a:r>
            <a:r>
              <a:rPr lang="tr-TR" sz="1600" i="1" dirty="0" err="1"/>
              <a:t>Hashimoto</a:t>
            </a:r>
            <a:r>
              <a:rPr lang="tr-TR" sz="1600" i="1" dirty="0"/>
              <a:t> tiroiditi                                     </a:t>
            </a:r>
            <a:r>
              <a:rPr lang="tr-TR" sz="1600" i="1" dirty="0" err="1"/>
              <a:t>Graves</a:t>
            </a:r>
            <a:r>
              <a:rPr lang="tr-TR" sz="1600" i="1" dirty="0"/>
              <a:t> hastalığı, </a:t>
            </a:r>
          </a:p>
          <a:p>
            <a:pPr marL="0" indent="0">
              <a:buNone/>
            </a:pPr>
            <a:r>
              <a:rPr lang="tr-TR" sz="1600" i="1" dirty="0"/>
              <a:t>                                                                                              gluten </a:t>
            </a:r>
            <a:r>
              <a:rPr lang="tr-TR" sz="1600" i="1" dirty="0" err="1"/>
              <a:t>enteropatisi</a:t>
            </a:r>
            <a:r>
              <a:rPr lang="tr-TR" sz="1600" i="1" dirty="0"/>
              <a:t>(Çölyak hastalığı          </a:t>
            </a:r>
            <a:r>
              <a:rPr lang="tr-TR" sz="1600" i="1" dirty="0" err="1"/>
              <a:t>Addison</a:t>
            </a:r>
            <a:r>
              <a:rPr lang="tr-TR" sz="1600" i="1" dirty="0"/>
              <a:t> hastalığı, </a:t>
            </a:r>
          </a:p>
          <a:p>
            <a:pPr marL="0" indent="0">
              <a:buNone/>
            </a:pPr>
            <a:r>
              <a:rPr lang="tr-TR" sz="1600" i="1" dirty="0"/>
              <a:t>                                                                                             </a:t>
            </a:r>
            <a:r>
              <a:rPr lang="tr-TR" sz="1600" i="1" dirty="0" err="1"/>
              <a:t>vitiligo</a:t>
            </a:r>
            <a:r>
              <a:rPr lang="tr-TR" sz="1600" i="1" dirty="0"/>
              <a:t>,                                                              otoimmün hepatit, </a:t>
            </a:r>
          </a:p>
          <a:p>
            <a:pPr marL="0" indent="0">
              <a:buNone/>
            </a:pPr>
            <a:r>
              <a:rPr lang="tr-TR" sz="1600" i="1" dirty="0"/>
              <a:t>                                                                                             </a:t>
            </a:r>
            <a:r>
              <a:rPr lang="tr-TR" sz="1600" i="1" dirty="0" err="1"/>
              <a:t>myastenia</a:t>
            </a:r>
            <a:r>
              <a:rPr lang="tr-TR" sz="1600" i="1" dirty="0"/>
              <a:t> </a:t>
            </a:r>
            <a:r>
              <a:rPr lang="tr-TR" sz="1600" i="1" dirty="0" err="1"/>
              <a:t>gravis</a:t>
            </a:r>
            <a:r>
              <a:rPr lang="tr-TR" sz="1600" i="1" dirty="0"/>
              <a:t>                        ve                 </a:t>
            </a:r>
            <a:r>
              <a:rPr lang="tr-TR" sz="1600" i="1" dirty="0" err="1"/>
              <a:t>pernisiyöz</a:t>
            </a:r>
            <a:r>
              <a:rPr lang="tr-TR" sz="1600" i="1" dirty="0"/>
              <a:t> anemi </a:t>
            </a:r>
          </a:p>
          <a:p>
            <a:pPr marL="0" indent="0">
              <a:buNone/>
            </a:pPr>
            <a:r>
              <a:rPr lang="tr-TR" sz="1600" i="1" dirty="0"/>
              <a:t>                             gibi diğer otoimmün bozukluklar da kliniğe eşlik edebilir </a:t>
            </a:r>
            <a:r>
              <a:rPr lang="tr-TR" sz="1600" b="1" i="1" dirty="0"/>
              <a:t>(</a:t>
            </a:r>
            <a:r>
              <a:rPr lang="tr-TR" sz="1600" b="1" i="1" dirty="0" err="1"/>
              <a:t>poliglandüler</a:t>
            </a:r>
            <a:r>
              <a:rPr lang="tr-TR" sz="1600" b="1" i="1" dirty="0"/>
              <a:t> otoimmün sendrom)</a:t>
            </a:r>
            <a:r>
              <a:rPr lang="tr-TR" sz="1600" i="1" dirty="0"/>
              <a:t>.</a:t>
            </a:r>
            <a:endParaRPr lang="tr-TR" sz="2000" i="1" dirty="0"/>
          </a:p>
          <a:p>
            <a:pPr algn="l"/>
            <a:endParaRPr lang="tr-TR" sz="2000" dirty="0"/>
          </a:p>
          <a:p>
            <a:r>
              <a:rPr lang="es-ES" sz="2000" dirty="0"/>
              <a:t>Hastalar sıklıkla zayıf ya da normal kiloda.</a:t>
            </a:r>
            <a:r>
              <a:rPr lang="tr-TR" sz="2000" dirty="0"/>
              <a:t> </a:t>
            </a:r>
          </a:p>
          <a:p>
            <a:r>
              <a:rPr lang="tr-TR" sz="2000" dirty="0"/>
              <a:t>Ancak obezite varlığı Tip1 tanısından uzaklaştırmamalıdır.</a:t>
            </a:r>
            <a:r>
              <a:rPr lang="tr-TR" sz="2000" dirty="0">
                <a:sym typeface="Wingdings" panose="05000000000000000000" pitchFamily="2" charset="2"/>
              </a:rPr>
              <a:t></a:t>
            </a:r>
            <a:r>
              <a:rPr lang="tr-TR" sz="2000" b="1" dirty="0">
                <a:sym typeface="Wingdings" panose="05000000000000000000" pitchFamily="2" charset="2"/>
              </a:rPr>
              <a:t>!HİBRİD DİYABET!</a:t>
            </a:r>
            <a:endParaRPr lang="tr-TR" sz="2000" b="1" dirty="0"/>
          </a:p>
        </p:txBody>
      </p:sp>
    </p:spTree>
    <p:extLst>
      <p:ext uri="{BB962C8B-B14F-4D97-AF65-F5344CB8AC3E}">
        <p14:creationId xmlns:p14="http://schemas.microsoft.com/office/powerpoint/2010/main" val="186657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2EE4CB6-482F-A6FB-D25D-3FCED0B941E4}"/>
              </a:ext>
            </a:extLst>
          </p:cNvPr>
          <p:cNvSpPr>
            <a:spLocks noGrp="1"/>
          </p:cNvSpPr>
          <p:nvPr>
            <p:ph type="title"/>
          </p:nvPr>
        </p:nvSpPr>
        <p:spPr>
          <a:xfrm>
            <a:off x="838200" y="365126"/>
            <a:ext cx="10515600" cy="907084"/>
          </a:xfrm>
        </p:spPr>
        <p:txBody>
          <a:bodyPr/>
          <a:lstStyle/>
          <a:p>
            <a:r>
              <a:rPr lang="tr-TR" dirty="0"/>
              <a:t>Tip 1 DM-Özellikler</a:t>
            </a:r>
          </a:p>
        </p:txBody>
      </p:sp>
      <p:sp>
        <p:nvSpPr>
          <p:cNvPr id="3" name="İçerik Yer Tutucusu 2">
            <a:extLst>
              <a:ext uri="{FF2B5EF4-FFF2-40B4-BE49-F238E27FC236}">
                <a16:creationId xmlns:a16="http://schemas.microsoft.com/office/drawing/2014/main" id="{6A2CFCB0-022D-5BD6-94CA-AE808B83C5A3}"/>
              </a:ext>
            </a:extLst>
          </p:cNvPr>
          <p:cNvSpPr>
            <a:spLocks noGrp="1"/>
          </p:cNvSpPr>
          <p:nvPr>
            <p:ph idx="1"/>
          </p:nvPr>
        </p:nvSpPr>
        <p:spPr>
          <a:xfrm>
            <a:off x="838200" y="1272210"/>
            <a:ext cx="10515600" cy="4904753"/>
          </a:xfrm>
        </p:spPr>
        <p:txBody>
          <a:bodyPr>
            <a:normAutofit/>
          </a:bodyPr>
          <a:lstStyle/>
          <a:p>
            <a:pPr marL="0" indent="0" algn="l">
              <a:buNone/>
            </a:pPr>
            <a:r>
              <a:rPr lang="tr-TR" sz="2800" i="1" dirty="0"/>
              <a:t> </a:t>
            </a:r>
            <a:r>
              <a:rPr lang="tr-TR" sz="2800" b="1" i="1" dirty="0"/>
              <a:t>’Duble diyabet</a:t>
            </a:r>
            <a:r>
              <a:rPr lang="tr-TR" sz="2800" i="1" dirty="0"/>
              <a:t>’, </a:t>
            </a:r>
            <a:r>
              <a:rPr lang="tr-TR" sz="2800" b="1" i="1" dirty="0"/>
              <a:t>’Hibrid diyabet</a:t>
            </a:r>
            <a:r>
              <a:rPr lang="tr-TR" sz="2800" i="1" dirty="0"/>
              <a:t>’, </a:t>
            </a:r>
            <a:r>
              <a:rPr lang="tr-TR" sz="2800" b="1" i="1" dirty="0"/>
              <a:t>’Dual diyabet</a:t>
            </a:r>
            <a:r>
              <a:rPr lang="tr-TR" sz="2800" i="1" dirty="0"/>
              <a:t>’ veya </a:t>
            </a:r>
            <a:r>
              <a:rPr lang="tr-TR" sz="2800" b="1" i="1" dirty="0"/>
              <a:t>’Tip 3 diyabet</a:t>
            </a:r>
            <a:r>
              <a:rPr lang="tr-TR" sz="2800" i="1" dirty="0"/>
              <a:t>’:</a:t>
            </a:r>
          </a:p>
          <a:p>
            <a:pPr algn="l"/>
            <a:endParaRPr lang="tr-TR" i="1" dirty="0"/>
          </a:p>
          <a:p>
            <a:r>
              <a:rPr lang="tr-TR" i="1" dirty="0"/>
              <a:t>F</a:t>
            </a:r>
            <a:r>
              <a:rPr lang="tr-TR" sz="2800" i="1" dirty="0"/>
              <a:t>enotip açısından insülin direnci hakim tip 2 diyabete benzeyen, kilolu/obez kişilerde görülen ve olarak adlandırılan tip 1 diyabet formu</a:t>
            </a:r>
          </a:p>
          <a:p>
            <a:pPr marL="0" indent="0">
              <a:buNone/>
            </a:pPr>
            <a:endParaRPr lang="tr-TR" sz="2800" i="1" dirty="0"/>
          </a:p>
          <a:p>
            <a:r>
              <a:rPr lang="tr-TR" dirty="0"/>
              <a:t>G</a:t>
            </a:r>
            <a:r>
              <a:rPr lang="tr-TR" sz="2800" dirty="0"/>
              <a:t>enellikle Tip 2 Diyabet için genetik yatkınlığı olan Tip 1 diyabetli bireylerde, özellikle insülin tedavisi sonrasında kontrolsüz kilo alımı olunca kendisini belli eder.</a:t>
            </a:r>
          </a:p>
        </p:txBody>
      </p:sp>
    </p:spTree>
    <p:extLst>
      <p:ext uri="{BB962C8B-B14F-4D97-AF65-F5344CB8AC3E}">
        <p14:creationId xmlns:p14="http://schemas.microsoft.com/office/powerpoint/2010/main" val="1983240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552A1B9-D019-58F2-9664-5E34116828B8}"/>
              </a:ext>
            </a:extLst>
          </p:cNvPr>
          <p:cNvSpPr>
            <a:spLocks noGrp="1"/>
          </p:cNvSpPr>
          <p:nvPr>
            <p:ph type="title"/>
          </p:nvPr>
        </p:nvSpPr>
        <p:spPr/>
        <p:txBody>
          <a:bodyPr/>
          <a:lstStyle/>
          <a:p>
            <a:r>
              <a:rPr lang="tr-TR" dirty="0"/>
              <a:t>Tip 2 DM</a:t>
            </a:r>
          </a:p>
        </p:txBody>
      </p:sp>
      <p:sp>
        <p:nvSpPr>
          <p:cNvPr id="3" name="İçerik Yer Tutucusu 2">
            <a:extLst>
              <a:ext uri="{FF2B5EF4-FFF2-40B4-BE49-F238E27FC236}">
                <a16:creationId xmlns:a16="http://schemas.microsoft.com/office/drawing/2014/main" id="{384AE6D9-CB0B-D7E6-02D4-F5FA6CC2F78D}"/>
              </a:ext>
            </a:extLst>
          </p:cNvPr>
          <p:cNvSpPr>
            <a:spLocks noGrp="1"/>
          </p:cNvSpPr>
          <p:nvPr>
            <p:ph idx="1"/>
          </p:nvPr>
        </p:nvSpPr>
        <p:spPr/>
        <p:txBody>
          <a:bodyPr/>
          <a:lstStyle/>
          <a:p>
            <a:pPr>
              <a:buFont typeface="Courier New" panose="02070309020205020404" pitchFamily="49" charset="0"/>
              <a:buChar char="o"/>
            </a:pPr>
            <a:r>
              <a:rPr lang="tr-TR" sz="2000" dirty="0"/>
              <a:t>Tüm diyabet olgularının %90-95 i</a:t>
            </a:r>
          </a:p>
          <a:p>
            <a:pPr marL="0" indent="0">
              <a:buNone/>
            </a:pPr>
            <a:endParaRPr lang="tr-TR" sz="2000" dirty="0"/>
          </a:p>
          <a:p>
            <a:pPr marL="0" indent="0">
              <a:buNone/>
            </a:pPr>
            <a:r>
              <a:rPr lang="tr-TR" dirty="0"/>
              <a:t>   </a:t>
            </a:r>
            <a:r>
              <a:rPr lang="tr-TR" u="sng" dirty="0"/>
              <a:t>Etiyoloji-Fizyopatoloji:</a:t>
            </a:r>
          </a:p>
          <a:p>
            <a:pPr marL="0" indent="0">
              <a:buNone/>
            </a:pPr>
            <a:endParaRPr lang="tr-TR" dirty="0"/>
          </a:p>
          <a:p>
            <a:pPr>
              <a:buFont typeface="Wingdings" panose="05000000000000000000" pitchFamily="2" charset="2"/>
              <a:buChar char="Ø"/>
            </a:pPr>
            <a:r>
              <a:rPr lang="tr-TR" i="1" dirty="0"/>
              <a:t>İnsülin Direnci</a:t>
            </a:r>
          </a:p>
          <a:p>
            <a:pPr>
              <a:buFont typeface="Wingdings" panose="05000000000000000000" pitchFamily="2" charset="2"/>
              <a:buChar char="Ø"/>
            </a:pPr>
            <a:r>
              <a:rPr lang="tr-TR" i="1" dirty="0"/>
              <a:t>İnsülin Sekresyonunda Azalma</a:t>
            </a:r>
          </a:p>
          <a:p>
            <a:pPr>
              <a:buFont typeface="Wingdings" panose="05000000000000000000" pitchFamily="2" charset="2"/>
              <a:buChar char="Ø"/>
            </a:pPr>
            <a:r>
              <a:rPr lang="tr-TR" i="1" dirty="0" err="1"/>
              <a:t>İnkretin</a:t>
            </a:r>
            <a:r>
              <a:rPr lang="tr-TR" i="1" dirty="0"/>
              <a:t> Hormon Yetersizliği</a:t>
            </a:r>
          </a:p>
        </p:txBody>
      </p:sp>
      <p:pic>
        <p:nvPicPr>
          <p:cNvPr id="4" name="Resim 3">
            <a:extLst>
              <a:ext uri="{FF2B5EF4-FFF2-40B4-BE49-F238E27FC236}">
                <a16:creationId xmlns:a16="http://schemas.microsoft.com/office/drawing/2014/main" id="{48CB70B0-7C37-F429-306B-FBD58DD01B8A}"/>
              </a:ext>
            </a:extLst>
          </p:cNvPr>
          <p:cNvPicPr>
            <a:picLocks noChangeAspect="1"/>
          </p:cNvPicPr>
          <p:nvPr/>
        </p:nvPicPr>
        <p:blipFill>
          <a:blip r:embed="rId2"/>
          <a:stretch>
            <a:fillRect/>
          </a:stretch>
        </p:blipFill>
        <p:spPr>
          <a:xfrm>
            <a:off x="5912531" y="3087273"/>
            <a:ext cx="6071576" cy="3405602"/>
          </a:xfrm>
          <a:prstGeom prst="rect">
            <a:avLst/>
          </a:prstGeom>
        </p:spPr>
      </p:pic>
      <p:pic>
        <p:nvPicPr>
          <p:cNvPr id="5" name="Resim 4">
            <a:extLst>
              <a:ext uri="{FF2B5EF4-FFF2-40B4-BE49-F238E27FC236}">
                <a16:creationId xmlns:a16="http://schemas.microsoft.com/office/drawing/2014/main" id="{B7F7D8A2-6563-EEEE-D7F6-36E4BC027C95}"/>
              </a:ext>
            </a:extLst>
          </p:cNvPr>
          <p:cNvPicPr>
            <a:picLocks noChangeAspect="1"/>
          </p:cNvPicPr>
          <p:nvPr/>
        </p:nvPicPr>
        <p:blipFill>
          <a:blip r:embed="rId3"/>
          <a:stretch>
            <a:fillRect/>
          </a:stretch>
        </p:blipFill>
        <p:spPr>
          <a:xfrm>
            <a:off x="6401695" y="861392"/>
            <a:ext cx="5094981" cy="2677112"/>
          </a:xfrm>
          <a:prstGeom prst="rect">
            <a:avLst/>
          </a:prstGeom>
        </p:spPr>
      </p:pic>
    </p:spTree>
    <p:extLst>
      <p:ext uri="{BB962C8B-B14F-4D97-AF65-F5344CB8AC3E}">
        <p14:creationId xmlns:p14="http://schemas.microsoft.com/office/powerpoint/2010/main" val="3699068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A945F02-7909-A8F3-70EA-333A06409881}"/>
              </a:ext>
            </a:extLst>
          </p:cNvPr>
          <p:cNvSpPr>
            <a:spLocks noGrp="1"/>
          </p:cNvSpPr>
          <p:nvPr>
            <p:ph type="title"/>
          </p:nvPr>
        </p:nvSpPr>
        <p:spPr/>
        <p:txBody>
          <a:bodyPr/>
          <a:lstStyle/>
          <a:p>
            <a:r>
              <a:rPr lang="tr-TR" dirty="0"/>
              <a:t>Tip 2 DM-Özellikler</a:t>
            </a:r>
          </a:p>
        </p:txBody>
      </p:sp>
      <p:sp>
        <p:nvSpPr>
          <p:cNvPr id="3" name="İçerik Yer Tutucusu 2">
            <a:extLst>
              <a:ext uri="{FF2B5EF4-FFF2-40B4-BE49-F238E27FC236}">
                <a16:creationId xmlns:a16="http://schemas.microsoft.com/office/drawing/2014/main" id="{4FB48D64-A900-C391-4A7D-37DCEC5B359D}"/>
              </a:ext>
            </a:extLst>
          </p:cNvPr>
          <p:cNvSpPr>
            <a:spLocks noGrp="1"/>
          </p:cNvSpPr>
          <p:nvPr>
            <p:ph idx="1"/>
          </p:nvPr>
        </p:nvSpPr>
        <p:spPr>
          <a:xfrm>
            <a:off x="838200" y="1828800"/>
            <a:ext cx="10515600" cy="4664075"/>
          </a:xfrm>
        </p:spPr>
        <p:txBody>
          <a:bodyPr>
            <a:normAutofit fontScale="62500" lnSpcReduction="20000"/>
          </a:bodyPr>
          <a:lstStyle/>
          <a:p>
            <a:endParaRPr lang="tr-TR" dirty="0"/>
          </a:p>
          <a:p>
            <a:endParaRPr lang="tr-TR" dirty="0"/>
          </a:p>
          <a:p>
            <a:r>
              <a:rPr lang="tr-TR" dirty="0"/>
              <a:t>Genetik yatkınlık</a:t>
            </a:r>
          </a:p>
          <a:p>
            <a:endParaRPr lang="tr-TR" dirty="0"/>
          </a:p>
          <a:p>
            <a:r>
              <a:rPr lang="tr-TR" dirty="0"/>
              <a:t>Genellikle &gt;30 y ---</a:t>
            </a:r>
            <a:r>
              <a:rPr lang="tr-TR" dirty="0">
                <a:sym typeface="Wingdings" panose="05000000000000000000" pitchFamily="2" charset="2"/>
              </a:rPr>
              <a:t></a:t>
            </a:r>
            <a:r>
              <a:rPr lang="tr-TR" dirty="0"/>
              <a:t>  Ancak obezite artışı sebepli son 10-15 yılda çocukluk veya adolesan çağlarında ortaya çıkan tip 2 diyabet vakaları mevcut.</a:t>
            </a:r>
          </a:p>
          <a:p>
            <a:endParaRPr lang="tr-TR" dirty="0"/>
          </a:p>
          <a:p>
            <a:r>
              <a:rPr lang="tr-TR" dirty="0"/>
              <a:t>Genellikle BKI&gt;25 olan hastalar-</a:t>
            </a:r>
            <a:r>
              <a:rPr lang="tr-TR" dirty="0">
                <a:sym typeface="Wingdings" panose="05000000000000000000" pitchFamily="2" charset="2"/>
              </a:rPr>
              <a:t></a:t>
            </a:r>
            <a:r>
              <a:rPr lang="tr-TR" dirty="0"/>
              <a:t>    *BKI&lt;25 olan hastalarda </a:t>
            </a:r>
            <a:r>
              <a:rPr lang="tr-TR" i="1" dirty="0"/>
              <a:t>artmış abdominal yağlanma </a:t>
            </a:r>
            <a:r>
              <a:rPr lang="tr-TR" dirty="0"/>
              <a:t>mevcut</a:t>
            </a:r>
          </a:p>
          <a:p>
            <a:endParaRPr lang="tr-TR" dirty="0"/>
          </a:p>
          <a:p>
            <a:r>
              <a:rPr lang="tr-TR" dirty="0"/>
              <a:t>Sinsi başlangıç</a:t>
            </a:r>
          </a:p>
          <a:p>
            <a:endParaRPr lang="tr-TR" dirty="0"/>
          </a:p>
          <a:p>
            <a:r>
              <a:rPr lang="tr-TR" dirty="0"/>
              <a:t>Başlangıçta DKA ya yatkın değilken sonradan </a:t>
            </a:r>
            <a:r>
              <a:rPr lang="tr-TR" dirty="0" err="1"/>
              <a:t>ins</a:t>
            </a:r>
            <a:r>
              <a:rPr lang="tr-TR" dirty="0"/>
              <a:t>. rezervi azalması ;</a:t>
            </a:r>
            <a:r>
              <a:rPr lang="tr-TR" dirty="0" err="1"/>
              <a:t>DKA’yatkınlık</a:t>
            </a:r>
            <a:endParaRPr lang="tr-TR" dirty="0"/>
          </a:p>
          <a:p>
            <a:pPr marL="0" indent="0">
              <a:buNone/>
            </a:pPr>
            <a:endParaRPr lang="tr-TR" dirty="0"/>
          </a:p>
          <a:p>
            <a:r>
              <a:rPr lang="tr-TR" dirty="0"/>
              <a:t> </a:t>
            </a:r>
            <a:r>
              <a:rPr lang="tr-TR" b="1" i="1" dirty="0"/>
              <a:t>’ketoza eğilimli diyabet (</a:t>
            </a:r>
            <a:r>
              <a:rPr lang="tr-TR" b="1" i="1" dirty="0" err="1"/>
              <a:t>ketosis-prone</a:t>
            </a:r>
            <a:r>
              <a:rPr lang="tr-TR" b="1" i="1" dirty="0"/>
              <a:t> </a:t>
            </a:r>
            <a:r>
              <a:rPr lang="tr-TR" b="1" i="1" dirty="0" err="1"/>
              <a:t>diabetes;KPD</a:t>
            </a:r>
            <a:r>
              <a:rPr lang="tr-TR" b="1" i="1" dirty="0"/>
              <a:t>)’ :</a:t>
            </a:r>
            <a:r>
              <a:rPr lang="tr-TR" dirty="0"/>
              <a:t> genç-erişkin yaşta DKA ile başlayan ve tip 2 diyabet kliniği ile devam eden vakalar</a:t>
            </a:r>
          </a:p>
          <a:p>
            <a:endParaRPr lang="tr-TR" dirty="0"/>
          </a:p>
        </p:txBody>
      </p:sp>
      <p:pic>
        <p:nvPicPr>
          <p:cNvPr id="4" name="Resim 3">
            <a:extLst>
              <a:ext uri="{FF2B5EF4-FFF2-40B4-BE49-F238E27FC236}">
                <a16:creationId xmlns:a16="http://schemas.microsoft.com/office/drawing/2014/main" id="{AA6E5DC0-3114-22F0-E588-DACAC1F84850}"/>
              </a:ext>
            </a:extLst>
          </p:cNvPr>
          <p:cNvPicPr>
            <a:picLocks noChangeAspect="1"/>
          </p:cNvPicPr>
          <p:nvPr/>
        </p:nvPicPr>
        <p:blipFill>
          <a:blip r:embed="rId2"/>
          <a:stretch>
            <a:fillRect/>
          </a:stretch>
        </p:blipFill>
        <p:spPr>
          <a:xfrm>
            <a:off x="7407964" y="1"/>
            <a:ext cx="4585253" cy="3035252"/>
          </a:xfrm>
          <a:prstGeom prst="rect">
            <a:avLst/>
          </a:prstGeom>
        </p:spPr>
      </p:pic>
    </p:spTree>
    <p:extLst>
      <p:ext uri="{BB962C8B-B14F-4D97-AF65-F5344CB8AC3E}">
        <p14:creationId xmlns:p14="http://schemas.microsoft.com/office/powerpoint/2010/main" val="2608773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6E226F3-305C-968E-5C15-B0E9E1240C98}"/>
              </a:ext>
            </a:extLst>
          </p:cNvPr>
          <p:cNvSpPr>
            <a:spLocks noGrp="1"/>
          </p:cNvSpPr>
          <p:nvPr>
            <p:ph type="title"/>
          </p:nvPr>
        </p:nvSpPr>
        <p:spPr>
          <a:xfrm>
            <a:off x="838200" y="221353"/>
            <a:ext cx="10515600" cy="761310"/>
          </a:xfrm>
        </p:spPr>
        <p:txBody>
          <a:bodyPr/>
          <a:lstStyle/>
          <a:p>
            <a:r>
              <a:rPr lang="tr-TR" dirty="0"/>
              <a:t>Gestasyonel DM</a:t>
            </a:r>
          </a:p>
        </p:txBody>
      </p:sp>
      <p:sp>
        <p:nvSpPr>
          <p:cNvPr id="3" name="İçerik Yer Tutucusu 2">
            <a:extLst>
              <a:ext uri="{FF2B5EF4-FFF2-40B4-BE49-F238E27FC236}">
                <a16:creationId xmlns:a16="http://schemas.microsoft.com/office/drawing/2014/main" id="{642B857F-6987-E656-8BC2-450312AE71F4}"/>
              </a:ext>
            </a:extLst>
          </p:cNvPr>
          <p:cNvSpPr>
            <a:spLocks noGrp="1"/>
          </p:cNvSpPr>
          <p:nvPr>
            <p:ph idx="1"/>
          </p:nvPr>
        </p:nvSpPr>
        <p:spPr>
          <a:xfrm>
            <a:off x="838200" y="1907277"/>
            <a:ext cx="10876722" cy="4269685"/>
          </a:xfrm>
        </p:spPr>
        <p:txBody>
          <a:bodyPr>
            <a:normAutofit/>
          </a:bodyPr>
          <a:lstStyle/>
          <a:p>
            <a:pPr marL="0" indent="0">
              <a:buNone/>
            </a:pPr>
            <a:r>
              <a:rPr lang="tr-TR" sz="2000" dirty="0"/>
              <a:t> </a:t>
            </a:r>
          </a:p>
          <a:p>
            <a:pPr marL="0" indent="0">
              <a:buNone/>
            </a:pPr>
            <a:endParaRPr lang="tr-TR" sz="2000" dirty="0"/>
          </a:p>
          <a:p>
            <a:pPr marL="0" indent="0">
              <a:buNone/>
            </a:pPr>
            <a:endParaRPr lang="tr-TR" sz="2000" dirty="0"/>
          </a:p>
          <a:p>
            <a:pPr marL="0" indent="0">
              <a:buNone/>
            </a:pPr>
            <a:endParaRPr lang="tr-TR" sz="2000" dirty="0"/>
          </a:p>
          <a:p>
            <a:pPr marL="0" indent="0">
              <a:buNone/>
            </a:pPr>
            <a:r>
              <a:rPr lang="tr-TR" sz="2000" dirty="0"/>
              <a:t>                   </a:t>
            </a:r>
          </a:p>
          <a:p>
            <a:pPr marL="0" indent="0">
              <a:buNone/>
            </a:pPr>
            <a:r>
              <a:rPr lang="tr-TR" sz="2000" dirty="0"/>
              <a:t>                       APG ya da A1C ölçümü yapılmalı(</a:t>
            </a:r>
            <a:r>
              <a:rPr lang="tr-TR" sz="2000" dirty="0" err="1"/>
              <a:t>pregestasyonel</a:t>
            </a:r>
            <a:r>
              <a:rPr lang="tr-TR" sz="2000" dirty="0"/>
              <a:t> </a:t>
            </a:r>
            <a:r>
              <a:rPr lang="tr-TR" sz="2000" dirty="0" err="1"/>
              <a:t>diabetes</a:t>
            </a:r>
            <a:r>
              <a:rPr lang="tr-TR" sz="2000" dirty="0"/>
              <a:t> </a:t>
            </a:r>
            <a:r>
              <a:rPr lang="tr-TR" sz="2000" dirty="0" err="1"/>
              <a:t>mellitus</a:t>
            </a:r>
            <a:r>
              <a:rPr lang="tr-TR" sz="2000" dirty="0"/>
              <a:t>)</a:t>
            </a:r>
          </a:p>
          <a:p>
            <a:pPr marL="0" indent="0">
              <a:buNone/>
            </a:pPr>
            <a:endParaRPr lang="tr-TR" sz="2000" dirty="0"/>
          </a:p>
          <a:p>
            <a:pPr marL="0" indent="0">
              <a:buNone/>
            </a:pPr>
            <a:r>
              <a:rPr lang="tr-TR" sz="2000" dirty="0"/>
              <a:t>Bu ilk taramada herhangi bir patoloji tespit edilmeyen hastalarda</a:t>
            </a:r>
            <a:r>
              <a:rPr lang="tr-TR" sz="2000" dirty="0">
                <a:sym typeface="Wingdings" panose="05000000000000000000" pitchFamily="2" charset="2"/>
              </a:rPr>
              <a:t></a:t>
            </a:r>
            <a:r>
              <a:rPr lang="tr-TR" sz="2000" dirty="0"/>
              <a:t> gebeliğin 24-28. haftasında OGTT  </a:t>
            </a:r>
          </a:p>
          <a:p>
            <a:pPr marL="0" indent="0">
              <a:buNone/>
            </a:pPr>
            <a:endParaRPr lang="tr-TR" sz="2000" dirty="0"/>
          </a:p>
          <a:p>
            <a:pPr marL="0" indent="0">
              <a:buNone/>
            </a:pPr>
            <a:r>
              <a:rPr lang="tr-TR" sz="2000" dirty="0"/>
              <a:t>                                             gestasyonel </a:t>
            </a:r>
            <a:r>
              <a:rPr lang="tr-TR" sz="2000" dirty="0" err="1"/>
              <a:t>diabetes</a:t>
            </a:r>
            <a:r>
              <a:rPr lang="tr-TR" sz="2000" dirty="0"/>
              <a:t> </a:t>
            </a:r>
            <a:r>
              <a:rPr lang="tr-TR" sz="2000" dirty="0" err="1"/>
              <a:t>mellitus</a:t>
            </a:r>
            <a:r>
              <a:rPr lang="tr-TR" sz="2000" dirty="0"/>
              <a:t> (GDM) taraması </a:t>
            </a:r>
          </a:p>
        </p:txBody>
      </p:sp>
      <p:pic>
        <p:nvPicPr>
          <p:cNvPr id="4" name="Resim 3">
            <a:extLst>
              <a:ext uri="{FF2B5EF4-FFF2-40B4-BE49-F238E27FC236}">
                <a16:creationId xmlns:a16="http://schemas.microsoft.com/office/drawing/2014/main" id="{029F487F-8DE4-B514-31FB-AE8F009A6439}"/>
              </a:ext>
            </a:extLst>
          </p:cNvPr>
          <p:cNvPicPr>
            <a:picLocks noChangeAspect="1"/>
          </p:cNvPicPr>
          <p:nvPr/>
        </p:nvPicPr>
        <p:blipFill>
          <a:blip r:embed="rId2"/>
          <a:stretch>
            <a:fillRect/>
          </a:stretch>
        </p:blipFill>
        <p:spPr>
          <a:xfrm>
            <a:off x="9275693" y="139700"/>
            <a:ext cx="2705100" cy="1685925"/>
          </a:xfrm>
          <a:prstGeom prst="rect">
            <a:avLst/>
          </a:prstGeom>
        </p:spPr>
      </p:pic>
      <p:sp>
        <p:nvSpPr>
          <p:cNvPr id="5" name="Dikdörtgen: Köşeleri Yuvarlatılmış 4">
            <a:extLst>
              <a:ext uri="{FF2B5EF4-FFF2-40B4-BE49-F238E27FC236}">
                <a16:creationId xmlns:a16="http://schemas.microsoft.com/office/drawing/2014/main" id="{42B04747-DE0B-F785-95FB-E5161618F518}"/>
              </a:ext>
            </a:extLst>
          </p:cNvPr>
          <p:cNvSpPr/>
          <p:nvPr/>
        </p:nvSpPr>
        <p:spPr>
          <a:xfrm>
            <a:off x="758687" y="1907278"/>
            <a:ext cx="9621078" cy="1099930"/>
          </a:xfrm>
          <a:prstGeom prst="roundRect">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sz="1800" dirty="0"/>
          </a:p>
          <a:p>
            <a:r>
              <a:rPr lang="tr-TR" sz="1800" dirty="0"/>
              <a:t>Gebelik planlayan ve </a:t>
            </a:r>
            <a:r>
              <a:rPr lang="tr-TR" sz="1800" dirty="0" err="1"/>
              <a:t>diabetes</a:t>
            </a:r>
            <a:r>
              <a:rPr lang="tr-TR" sz="1800" dirty="0"/>
              <a:t> </a:t>
            </a:r>
            <a:r>
              <a:rPr lang="tr-TR" sz="1800" dirty="0" err="1"/>
              <a:t>mellitus</a:t>
            </a:r>
            <a:r>
              <a:rPr lang="tr-TR" sz="1800" dirty="0"/>
              <a:t> risk faktörleri olan </a:t>
            </a:r>
            <a:r>
              <a:rPr lang="tr-TR" sz="1800" dirty="0" err="1"/>
              <a:t>kadınlarda</a:t>
            </a:r>
            <a:r>
              <a:rPr lang="tr-TR" sz="1800" dirty="0" err="1">
                <a:sym typeface="Wingdings" panose="05000000000000000000" pitchFamily="2" charset="2"/>
              </a:rPr>
              <a:t></a:t>
            </a:r>
            <a:r>
              <a:rPr lang="tr-TR" sz="1800" dirty="0" err="1"/>
              <a:t>prekonsepsiyonel</a:t>
            </a:r>
            <a:r>
              <a:rPr lang="tr-TR" sz="1800" dirty="0"/>
              <a:t> dönemde </a:t>
            </a:r>
          </a:p>
          <a:p>
            <a:r>
              <a:rPr lang="tr-TR" sz="1800" dirty="0" err="1"/>
              <a:t>Prekonsepsiyonel</a:t>
            </a:r>
            <a:r>
              <a:rPr lang="tr-TR" sz="1800" dirty="0"/>
              <a:t> dönemde tetkik edilmemiş </a:t>
            </a:r>
            <a:r>
              <a:rPr lang="tr-TR" sz="1800" dirty="0" err="1"/>
              <a:t>kadınlarda</a:t>
            </a:r>
            <a:r>
              <a:rPr lang="tr-TR" sz="1800" dirty="0" err="1">
                <a:sym typeface="Wingdings" panose="05000000000000000000" pitchFamily="2" charset="2"/>
              </a:rPr>
              <a:t></a:t>
            </a:r>
            <a:r>
              <a:rPr lang="tr-TR" sz="1800" dirty="0" err="1"/>
              <a:t>gebeliğin</a:t>
            </a:r>
            <a:r>
              <a:rPr lang="tr-TR" sz="1800" dirty="0"/>
              <a:t> 15. </a:t>
            </a:r>
            <a:r>
              <a:rPr lang="tr-TR" sz="1800" dirty="0" err="1"/>
              <a:t>hf</a:t>
            </a:r>
            <a:r>
              <a:rPr lang="tr-TR" sz="1800" dirty="0"/>
              <a:t> önceki ilk prenatal vizitte </a:t>
            </a:r>
          </a:p>
          <a:p>
            <a:pPr algn="ctr"/>
            <a:endParaRPr lang="tr-TR" dirty="0"/>
          </a:p>
        </p:txBody>
      </p:sp>
      <p:cxnSp>
        <p:nvCxnSpPr>
          <p:cNvPr id="7" name="Düz Ok Bağlayıcısı 6">
            <a:extLst>
              <a:ext uri="{FF2B5EF4-FFF2-40B4-BE49-F238E27FC236}">
                <a16:creationId xmlns:a16="http://schemas.microsoft.com/office/drawing/2014/main" id="{EAB7DA22-BB72-4408-C09E-EEE7122F4220}"/>
              </a:ext>
            </a:extLst>
          </p:cNvPr>
          <p:cNvCxnSpPr/>
          <p:nvPr/>
        </p:nvCxnSpPr>
        <p:spPr>
          <a:xfrm>
            <a:off x="5698435" y="3088861"/>
            <a:ext cx="0" cy="7619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Yıldız: 5 Nokta 7">
            <a:extLst>
              <a:ext uri="{FF2B5EF4-FFF2-40B4-BE49-F238E27FC236}">
                <a16:creationId xmlns:a16="http://schemas.microsoft.com/office/drawing/2014/main" id="{4BF8CC85-38B8-0E2F-D165-0AAABB83934E}"/>
              </a:ext>
            </a:extLst>
          </p:cNvPr>
          <p:cNvSpPr/>
          <p:nvPr/>
        </p:nvSpPr>
        <p:spPr>
          <a:xfrm>
            <a:off x="304800" y="4810539"/>
            <a:ext cx="533400" cy="543339"/>
          </a:xfrm>
          <a:prstGeom prst="star5">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Ok: Aşağı 8">
            <a:extLst>
              <a:ext uri="{FF2B5EF4-FFF2-40B4-BE49-F238E27FC236}">
                <a16:creationId xmlns:a16="http://schemas.microsoft.com/office/drawing/2014/main" id="{E5411CF9-2CB9-4ADC-52DB-4B20B1D39BC5}"/>
              </a:ext>
            </a:extLst>
          </p:cNvPr>
          <p:cNvSpPr/>
          <p:nvPr/>
        </p:nvSpPr>
        <p:spPr>
          <a:xfrm>
            <a:off x="5549347" y="5082209"/>
            <a:ext cx="533400" cy="404192"/>
          </a:xfrm>
          <a:prstGeom prst="downArrow">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690672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B31DDDC-D7D5-1E9F-5BA0-175A5E8BDB1C}"/>
              </a:ext>
            </a:extLst>
          </p:cNvPr>
          <p:cNvSpPr>
            <a:spLocks noGrp="1"/>
          </p:cNvSpPr>
          <p:nvPr>
            <p:ph type="title"/>
          </p:nvPr>
        </p:nvSpPr>
        <p:spPr/>
        <p:txBody>
          <a:bodyPr/>
          <a:lstStyle/>
          <a:p>
            <a:r>
              <a:rPr lang="tr-TR" dirty="0"/>
              <a:t>Gestasyonel DM</a:t>
            </a:r>
          </a:p>
        </p:txBody>
      </p:sp>
      <p:sp>
        <p:nvSpPr>
          <p:cNvPr id="3" name="İçerik Yer Tutucusu 2">
            <a:extLst>
              <a:ext uri="{FF2B5EF4-FFF2-40B4-BE49-F238E27FC236}">
                <a16:creationId xmlns:a16="http://schemas.microsoft.com/office/drawing/2014/main" id="{48CBC265-2311-B2C7-5BAC-D29D2CF311E4}"/>
              </a:ext>
            </a:extLst>
          </p:cNvPr>
          <p:cNvSpPr>
            <a:spLocks noGrp="1"/>
          </p:cNvSpPr>
          <p:nvPr>
            <p:ph idx="1"/>
          </p:nvPr>
        </p:nvSpPr>
        <p:spPr>
          <a:xfrm>
            <a:off x="838200" y="1444486"/>
            <a:ext cx="11181522" cy="5413514"/>
          </a:xfrm>
        </p:spPr>
        <p:txBody>
          <a:bodyPr>
            <a:normAutofit/>
          </a:bodyPr>
          <a:lstStyle/>
          <a:p>
            <a:pPr marL="0" indent="0">
              <a:buNone/>
            </a:pPr>
            <a:r>
              <a:rPr lang="tr-TR" dirty="0"/>
              <a:t>  Fizyopatoloji-Etiyoloji:</a:t>
            </a:r>
          </a:p>
          <a:p>
            <a:pPr algn="l">
              <a:buFont typeface="Wingdings" panose="05000000000000000000" pitchFamily="2" charset="2"/>
              <a:buChar char="ü"/>
            </a:pPr>
            <a:r>
              <a:rPr lang="tr-TR" sz="1800" b="0" i="0" u="none" strike="noStrike" baseline="0" dirty="0">
                <a:latin typeface="DINBek-Regular"/>
              </a:rPr>
              <a:t>Gebeliğe bağlı insülin direnci </a:t>
            </a:r>
            <a:r>
              <a:rPr lang="tr-TR" sz="1200" b="0" i="1" u="none" strike="noStrike" baseline="0" dirty="0">
                <a:latin typeface="DINBek-Regular"/>
              </a:rPr>
              <a:t>(gebeliğin ilerleyen haftalarında artan kortizol ve östrojen düzeyleri özellikle ikinci- üçüncü trimesterde ortaya çıkan insülin direncine neden olabilmektedir)</a:t>
            </a:r>
          </a:p>
          <a:p>
            <a:pPr algn="l">
              <a:buFont typeface="Wingdings" panose="05000000000000000000" pitchFamily="2" charset="2"/>
              <a:buChar char="ü"/>
            </a:pPr>
            <a:r>
              <a:rPr lang="tr-TR" sz="1800" b="0" i="0" u="none" strike="noStrike" baseline="0" dirty="0">
                <a:latin typeface="DINBek-Regular"/>
              </a:rPr>
              <a:t>Genetik yatkınlık</a:t>
            </a:r>
          </a:p>
          <a:p>
            <a:pPr marL="0" indent="0" algn="l">
              <a:buNone/>
            </a:pPr>
            <a:r>
              <a:rPr lang="tr-TR" sz="2400" dirty="0"/>
              <a:t>  </a:t>
            </a:r>
          </a:p>
          <a:p>
            <a:pPr marL="0" indent="0" algn="l">
              <a:buNone/>
            </a:pPr>
            <a:endParaRPr lang="tr-TR" sz="2400" dirty="0"/>
          </a:p>
          <a:p>
            <a:pPr marL="0" indent="0" algn="l">
              <a:buNone/>
            </a:pPr>
            <a:endParaRPr lang="tr-TR" sz="2400" dirty="0"/>
          </a:p>
          <a:p>
            <a:pPr marL="0" indent="0" algn="l">
              <a:buNone/>
            </a:pPr>
            <a:r>
              <a:rPr lang="tr-TR" sz="2400" dirty="0"/>
              <a:t>Özellikler:</a:t>
            </a:r>
          </a:p>
          <a:p>
            <a:pPr algn="l"/>
            <a:r>
              <a:rPr lang="tr-TR" sz="1600" b="0" i="1" u="none" strike="noStrike" baseline="0" dirty="0">
                <a:latin typeface="DINBek-Regular"/>
              </a:rPr>
              <a:t>Genellikle asemptomatik </a:t>
            </a:r>
            <a:endParaRPr lang="tr-TR" sz="1600" i="1" dirty="0">
              <a:latin typeface="DINBek-Regular"/>
            </a:endParaRPr>
          </a:p>
          <a:p>
            <a:pPr algn="l"/>
            <a:r>
              <a:rPr lang="tr-TR" sz="1600" b="0" i="1" u="none" strike="noStrike" baseline="0" dirty="0">
                <a:latin typeface="DINBek-Regular"/>
              </a:rPr>
              <a:t>OGTT ile </a:t>
            </a:r>
            <a:r>
              <a:rPr lang="tr-TR" sz="1600" i="1" dirty="0">
                <a:latin typeface="DINBek-Regular"/>
              </a:rPr>
              <a:t>saptanır.</a:t>
            </a:r>
            <a:endParaRPr lang="tr-TR" sz="1600" b="0" i="1" u="none" strike="noStrike" baseline="0" dirty="0">
              <a:latin typeface="DINBek-Regular"/>
            </a:endParaRPr>
          </a:p>
          <a:p>
            <a:pPr algn="l"/>
            <a:r>
              <a:rPr lang="tr-TR" sz="1600" b="0" i="1" u="none" strike="noStrike" baseline="0" dirty="0">
                <a:latin typeface="DINBek-Regular"/>
              </a:rPr>
              <a:t>Doğumla birlikte sıklıkla düzelir, ancak daha sonraki gebeliklerde tekrarlar.</a:t>
            </a:r>
          </a:p>
          <a:p>
            <a:pPr algn="l"/>
            <a:r>
              <a:rPr lang="tr-TR" sz="1600" b="0" i="1" u="none" strike="noStrike" baseline="0" dirty="0">
                <a:latin typeface="DINBek-Regular"/>
              </a:rPr>
              <a:t>Genellikle altta yatan bir beta hücre disfonksiyonunun habercisi olup tip 2 diyabetin ilerleyen yıllarda görülmesi bakımından önemli bir risk faktörüdür.</a:t>
            </a:r>
            <a:endParaRPr lang="tr-TR" sz="2000" i="1" dirty="0"/>
          </a:p>
        </p:txBody>
      </p:sp>
      <p:pic>
        <p:nvPicPr>
          <p:cNvPr id="4" name="Resim 3">
            <a:extLst>
              <a:ext uri="{FF2B5EF4-FFF2-40B4-BE49-F238E27FC236}">
                <a16:creationId xmlns:a16="http://schemas.microsoft.com/office/drawing/2014/main" id="{BD6E39DA-F381-E799-55F4-64BBB908F55B}"/>
              </a:ext>
            </a:extLst>
          </p:cNvPr>
          <p:cNvPicPr>
            <a:picLocks noChangeAspect="1"/>
          </p:cNvPicPr>
          <p:nvPr/>
        </p:nvPicPr>
        <p:blipFill rotWithShape="1">
          <a:blip r:embed="rId2"/>
          <a:srcRect l="1" t="13396" r="-1461"/>
          <a:stretch/>
        </p:blipFill>
        <p:spPr>
          <a:xfrm>
            <a:off x="6486944" y="2385736"/>
            <a:ext cx="5320743" cy="3027778"/>
          </a:xfrm>
          <a:prstGeom prst="rect">
            <a:avLst/>
          </a:prstGeom>
        </p:spPr>
      </p:pic>
    </p:spTree>
    <p:extLst>
      <p:ext uri="{BB962C8B-B14F-4D97-AF65-F5344CB8AC3E}">
        <p14:creationId xmlns:p14="http://schemas.microsoft.com/office/powerpoint/2010/main" val="1799630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3ECC5E9-D070-7A25-9035-09005D3E0474}"/>
              </a:ext>
            </a:extLst>
          </p:cNvPr>
          <p:cNvSpPr>
            <a:spLocks noGrp="1"/>
          </p:cNvSpPr>
          <p:nvPr>
            <p:ph type="title"/>
          </p:nvPr>
        </p:nvSpPr>
        <p:spPr>
          <a:xfrm>
            <a:off x="838200" y="365125"/>
            <a:ext cx="10515600" cy="721553"/>
          </a:xfrm>
        </p:spPr>
        <p:txBody>
          <a:bodyPr/>
          <a:lstStyle/>
          <a:p>
            <a:r>
              <a:rPr lang="tr-TR" dirty="0" err="1"/>
              <a:t>Monojenik</a:t>
            </a:r>
            <a:r>
              <a:rPr lang="tr-TR" dirty="0"/>
              <a:t> Diyabet Sendromları</a:t>
            </a:r>
          </a:p>
        </p:txBody>
      </p:sp>
      <p:sp>
        <p:nvSpPr>
          <p:cNvPr id="3" name="İçerik Yer Tutucusu 2">
            <a:extLst>
              <a:ext uri="{FF2B5EF4-FFF2-40B4-BE49-F238E27FC236}">
                <a16:creationId xmlns:a16="http://schemas.microsoft.com/office/drawing/2014/main" id="{79DC734B-628F-CCE4-D37C-79F106563A05}"/>
              </a:ext>
            </a:extLst>
          </p:cNvPr>
          <p:cNvSpPr>
            <a:spLocks noGrp="1"/>
          </p:cNvSpPr>
          <p:nvPr>
            <p:ph idx="1"/>
          </p:nvPr>
        </p:nvSpPr>
        <p:spPr/>
        <p:txBody>
          <a:bodyPr/>
          <a:lstStyle/>
          <a:p>
            <a:r>
              <a:rPr lang="tr-TR" dirty="0"/>
              <a:t>Neonatal Diyabet</a:t>
            </a:r>
          </a:p>
          <a:p>
            <a:pPr marL="0" indent="0">
              <a:buNone/>
            </a:pPr>
            <a:r>
              <a:rPr lang="tr-TR" dirty="0"/>
              <a:t> </a:t>
            </a:r>
            <a:r>
              <a:rPr lang="tr-TR" sz="1600" i="1" dirty="0"/>
              <a:t>Yaşamın ilk 6 ayında ortaya çıkar</a:t>
            </a:r>
          </a:p>
          <a:p>
            <a:r>
              <a:rPr lang="tr-TR" dirty="0"/>
              <a:t>Gençlerde Görülen Erişkin Tip Diyabet(MODY)</a:t>
            </a:r>
          </a:p>
          <a:p>
            <a:pPr marL="0" indent="0">
              <a:buNone/>
            </a:pPr>
            <a:r>
              <a:rPr lang="tr-TR" sz="1600" dirty="0"/>
              <a:t>İnsülin sekresyon mekanizmasında defekt</a:t>
            </a:r>
          </a:p>
          <a:p>
            <a:pPr marL="0" indent="0">
              <a:buNone/>
            </a:pPr>
            <a:r>
              <a:rPr lang="tr-TR" sz="1600" dirty="0" err="1"/>
              <a:t>Otoantikor</a:t>
            </a:r>
            <a:r>
              <a:rPr lang="tr-TR" sz="1600" dirty="0"/>
              <a:t> negatifliği</a:t>
            </a:r>
          </a:p>
          <a:p>
            <a:pPr marL="0" indent="0">
              <a:buNone/>
            </a:pPr>
            <a:endParaRPr lang="tr-TR" sz="1600" dirty="0"/>
          </a:p>
          <a:p>
            <a:pPr marL="0" indent="0">
              <a:buNone/>
            </a:pPr>
            <a:r>
              <a:rPr lang="tr-TR" sz="1600" dirty="0"/>
              <a:t>Genç yaşta &lt;25 y başlangıç</a:t>
            </a:r>
          </a:p>
          <a:p>
            <a:pPr marL="0" indent="0">
              <a:buNone/>
            </a:pPr>
            <a:r>
              <a:rPr lang="tr-TR" sz="1600" dirty="0"/>
              <a:t>İnsülin direnci yok                                                       ise MODY düşün</a:t>
            </a:r>
          </a:p>
          <a:p>
            <a:pPr marL="0" indent="0">
              <a:buNone/>
            </a:pPr>
            <a:r>
              <a:rPr lang="tr-TR" sz="1600" dirty="0" err="1"/>
              <a:t>Sülfonilüre</a:t>
            </a:r>
            <a:r>
              <a:rPr lang="tr-TR" sz="1600" dirty="0"/>
              <a:t> grubu ilaçlara aşırı duyarlı</a:t>
            </a:r>
          </a:p>
        </p:txBody>
      </p:sp>
      <p:sp>
        <p:nvSpPr>
          <p:cNvPr id="4" name="Sağ Ayraç 3">
            <a:extLst>
              <a:ext uri="{FF2B5EF4-FFF2-40B4-BE49-F238E27FC236}">
                <a16:creationId xmlns:a16="http://schemas.microsoft.com/office/drawing/2014/main" id="{73A0B37C-63FF-7205-8CD3-EC534E57CED6}"/>
              </a:ext>
            </a:extLst>
          </p:cNvPr>
          <p:cNvSpPr/>
          <p:nvPr/>
        </p:nvSpPr>
        <p:spPr>
          <a:xfrm>
            <a:off x="4439478" y="4439478"/>
            <a:ext cx="463826" cy="88789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pic>
        <p:nvPicPr>
          <p:cNvPr id="5" name="Resim 4">
            <a:extLst>
              <a:ext uri="{FF2B5EF4-FFF2-40B4-BE49-F238E27FC236}">
                <a16:creationId xmlns:a16="http://schemas.microsoft.com/office/drawing/2014/main" id="{E0F59AF8-5E20-82A1-A247-D1CBDA10E209}"/>
              </a:ext>
            </a:extLst>
          </p:cNvPr>
          <p:cNvPicPr>
            <a:picLocks noChangeAspect="1"/>
          </p:cNvPicPr>
          <p:nvPr/>
        </p:nvPicPr>
        <p:blipFill>
          <a:blip r:embed="rId2"/>
          <a:stretch>
            <a:fillRect/>
          </a:stretch>
        </p:blipFill>
        <p:spPr>
          <a:xfrm>
            <a:off x="8146626" y="872193"/>
            <a:ext cx="3833339" cy="2556807"/>
          </a:xfrm>
          <a:prstGeom prst="rect">
            <a:avLst/>
          </a:prstGeom>
        </p:spPr>
      </p:pic>
      <p:pic>
        <p:nvPicPr>
          <p:cNvPr id="6" name="Resim 5">
            <a:extLst>
              <a:ext uri="{FF2B5EF4-FFF2-40B4-BE49-F238E27FC236}">
                <a16:creationId xmlns:a16="http://schemas.microsoft.com/office/drawing/2014/main" id="{BFDDBA84-AFFA-7811-30BC-FEBD0F3BDDCF}"/>
              </a:ext>
            </a:extLst>
          </p:cNvPr>
          <p:cNvPicPr>
            <a:picLocks noChangeAspect="1"/>
          </p:cNvPicPr>
          <p:nvPr/>
        </p:nvPicPr>
        <p:blipFill>
          <a:blip r:embed="rId3"/>
          <a:stretch>
            <a:fillRect/>
          </a:stretch>
        </p:blipFill>
        <p:spPr>
          <a:xfrm>
            <a:off x="7185624" y="3936068"/>
            <a:ext cx="4794341" cy="2696817"/>
          </a:xfrm>
          <a:prstGeom prst="rect">
            <a:avLst/>
          </a:prstGeom>
        </p:spPr>
      </p:pic>
    </p:spTree>
    <p:extLst>
      <p:ext uri="{BB962C8B-B14F-4D97-AF65-F5344CB8AC3E}">
        <p14:creationId xmlns:p14="http://schemas.microsoft.com/office/powerpoint/2010/main" val="479253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D0EF59F-CB31-2025-0E77-9CDDFCB7F1E3}"/>
              </a:ext>
            </a:extLst>
          </p:cNvPr>
          <p:cNvSpPr>
            <a:spLocks noGrp="1"/>
          </p:cNvSpPr>
          <p:nvPr>
            <p:ph type="title"/>
          </p:nvPr>
        </p:nvSpPr>
        <p:spPr/>
        <p:txBody>
          <a:bodyPr/>
          <a:lstStyle/>
          <a:p>
            <a:r>
              <a:rPr lang="tr-TR" dirty="0"/>
              <a:t>Diyabet Taraması</a:t>
            </a:r>
          </a:p>
        </p:txBody>
      </p:sp>
      <p:sp>
        <p:nvSpPr>
          <p:cNvPr id="3" name="İçerik Yer Tutucusu 2">
            <a:extLst>
              <a:ext uri="{FF2B5EF4-FFF2-40B4-BE49-F238E27FC236}">
                <a16:creationId xmlns:a16="http://schemas.microsoft.com/office/drawing/2014/main" id="{AA556308-6704-FA93-2A4B-05AB8BC24B8A}"/>
              </a:ext>
            </a:extLst>
          </p:cNvPr>
          <p:cNvSpPr>
            <a:spLocks noGrp="1"/>
          </p:cNvSpPr>
          <p:nvPr>
            <p:ph idx="1"/>
          </p:nvPr>
        </p:nvSpPr>
        <p:spPr/>
        <p:txBody>
          <a:bodyPr/>
          <a:lstStyle/>
          <a:p>
            <a:pPr algn="l">
              <a:buFont typeface="Wingdings" panose="05000000000000000000" pitchFamily="2" charset="2"/>
              <a:buChar char="ü"/>
            </a:pPr>
            <a:r>
              <a:rPr lang="tr-TR" sz="1800" b="0" i="0" u="none" strike="noStrike" baseline="0" dirty="0">
                <a:latin typeface="DINBek-Regular"/>
              </a:rPr>
              <a:t>Tüm yetişkinler -demografik ve klinik özelliklerine uygun olarak- tip 2 diyabet risk faktörleri açısından değerlendirilmelidir.</a:t>
            </a:r>
          </a:p>
          <a:p>
            <a:pPr marL="0" indent="0" algn="l">
              <a:buNone/>
            </a:pPr>
            <a:endParaRPr lang="tr-TR" sz="1800" b="0" i="0" u="none" strike="noStrike" baseline="0" dirty="0">
              <a:latin typeface="DINBek-Regular"/>
            </a:endParaRPr>
          </a:p>
          <a:p>
            <a:pPr algn="l">
              <a:buFont typeface="Wingdings" panose="05000000000000000000" pitchFamily="2" charset="2"/>
              <a:buChar char="ü"/>
            </a:pPr>
            <a:r>
              <a:rPr lang="tr-TR" sz="1800" b="0" i="0" u="none" strike="noStrike" baseline="0" dirty="0">
                <a:latin typeface="DINBek-Regular"/>
              </a:rPr>
              <a:t>Tip 1 diyabetli birinci derece akrabası olan </a:t>
            </a:r>
            <a:r>
              <a:rPr lang="tr-TR" sz="1800" b="0" i="0" u="none" strike="noStrike" baseline="0" dirty="0" err="1">
                <a:latin typeface="DINBek-Regular"/>
              </a:rPr>
              <a:t>nondiyabetik</a:t>
            </a:r>
            <a:r>
              <a:rPr lang="tr-TR" sz="1800" b="0" i="0" u="none" strike="noStrike" baseline="0" dirty="0">
                <a:latin typeface="DINBek-Regular"/>
              </a:rPr>
              <a:t> bir kişide </a:t>
            </a:r>
            <a:r>
              <a:rPr lang="tr-TR" sz="1800" dirty="0">
                <a:latin typeface="Calibri" panose="020F0502020204030204" pitchFamily="34" charset="0"/>
                <a:cs typeface="Calibri" panose="020F0502020204030204" pitchFamily="34" charset="0"/>
              </a:rPr>
              <a:t>≥2</a:t>
            </a:r>
            <a:r>
              <a:rPr lang="tr-TR" sz="1800" b="0" i="0" u="none" strike="noStrike" baseline="0" dirty="0">
                <a:latin typeface="DINBek-Regular"/>
              </a:rPr>
              <a:t> </a:t>
            </a:r>
            <a:r>
              <a:rPr lang="tr-TR" sz="1800" b="0" i="0" u="none" strike="noStrike" baseline="0" dirty="0" err="1">
                <a:latin typeface="DINBek-Regular"/>
              </a:rPr>
              <a:t>otoantikorun</a:t>
            </a:r>
            <a:r>
              <a:rPr lang="tr-TR" sz="1800" b="0" i="0" u="none" strike="noStrike" baseline="0" dirty="0">
                <a:latin typeface="DINBek-Regular"/>
              </a:rPr>
              <a:t> sebat etmesi</a:t>
            </a:r>
            <a:r>
              <a:rPr lang="tr-TR" sz="1800" b="0" i="0" u="none" strike="noStrike" baseline="0" dirty="0">
                <a:latin typeface="DINBek-Regular"/>
                <a:sym typeface="Wingdings" panose="05000000000000000000" pitchFamily="2" charset="2"/>
              </a:rPr>
              <a:t></a:t>
            </a:r>
            <a:r>
              <a:rPr lang="tr-TR" sz="1800" b="0" i="0" u="none" strike="noStrike" baseline="0" dirty="0">
                <a:latin typeface="DINBek-Regular"/>
              </a:rPr>
              <a:t> klinik tip 1 diyabet riskinin yüksek!!</a:t>
            </a:r>
          </a:p>
          <a:p>
            <a:pPr marL="0" indent="0" algn="l">
              <a:buNone/>
            </a:pPr>
            <a:endParaRPr lang="tr-TR" sz="1800" b="0" i="0" u="none" strike="noStrike" baseline="0" dirty="0">
              <a:latin typeface="DINBek-Regular"/>
            </a:endParaRPr>
          </a:p>
          <a:p>
            <a:pPr algn="l">
              <a:buFont typeface="Wingdings" panose="05000000000000000000" pitchFamily="2" charset="2"/>
              <a:buChar char="ü"/>
            </a:pPr>
            <a:r>
              <a:rPr lang="tr-TR" sz="1800" b="0" i="0" u="none" strike="noStrike" baseline="0" dirty="0">
                <a:latin typeface="DINBek-Regular"/>
              </a:rPr>
              <a:t>Tip 2 diyabet riski yüksek (özellikle obez veya kilolu ve ilave risk faktörleri olan) çocuk ve adolesanlarda, </a:t>
            </a:r>
            <a:r>
              <a:rPr lang="tr-TR" sz="1800" b="1" i="0" u="none" strike="noStrike" baseline="0" dirty="0">
                <a:latin typeface="DINBek-Regular"/>
              </a:rPr>
              <a:t>10 yaşından itibaren iki yılda bir </a:t>
            </a:r>
            <a:r>
              <a:rPr lang="tr-TR" sz="1800" b="0" i="0" u="none" strike="noStrike" baseline="0" dirty="0">
                <a:latin typeface="DINBek-Regular"/>
              </a:rPr>
              <a:t>diyabet taraması yapılmalıdır.</a:t>
            </a:r>
            <a:endParaRPr lang="tr-TR" dirty="0"/>
          </a:p>
        </p:txBody>
      </p:sp>
    </p:spTree>
    <p:extLst>
      <p:ext uri="{BB962C8B-B14F-4D97-AF65-F5344CB8AC3E}">
        <p14:creationId xmlns:p14="http://schemas.microsoft.com/office/powerpoint/2010/main" val="554523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C76D8434-5E56-CFD3-EA11-A232C07076A5}"/>
              </a:ext>
            </a:extLst>
          </p:cNvPr>
          <p:cNvPicPr>
            <a:picLocks noChangeAspect="1"/>
          </p:cNvPicPr>
          <p:nvPr/>
        </p:nvPicPr>
        <p:blipFill>
          <a:blip r:embed="rId2"/>
          <a:stretch>
            <a:fillRect/>
          </a:stretch>
        </p:blipFill>
        <p:spPr>
          <a:xfrm>
            <a:off x="2743200" y="99322"/>
            <a:ext cx="6805612" cy="6758677"/>
          </a:xfrm>
          <a:prstGeom prst="rect">
            <a:avLst/>
          </a:prstGeom>
        </p:spPr>
      </p:pic>
    </p:spTree>
    <p:extLst>
      <p:ext uri="{BB962C8B-B14F-4D97-AF65-F5344CB8AC3E}">
        <p14:creationId xmlns:p14="http://schemas.microsoft.com/office/powerpoint/2010/main" val="2131778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C559864-69B4-7598-E1DC-A768FE27CA2E}"/>
              </a:ext>
            </a:extLst>
          </p:cNvPr>
          <p:cNvSpPr>
            <a:spLocks noGrp="1"/>
          </p:cNvSpPr>
          <p:nvPr>
            <p:ph type="title"/>
          </p:nvPr>
        </p:nvSpPr>
        <p:spPr/>
        <p:txBody>
          <a:bodyPr/>
          <a:lstStyle/>
          <a:p>
            <a:r>
              <a:rPr lang="tr-TR" dirty="0"/>
              <a:t>AMAÇ</a:t>
            </a:r>
          </a:p>
        </p:txBody>
      </p:sp>
      <p:sp>
        <p:nvSpPr>
          <p:cNvPr id="3" name="İçerik Yer Tutucusu 2">
            <a:extLst>
              <a:ext uri="{FF2B5EF4-FFF2-40B4-BE49-F238E27FC236}">
                <a16:creationId xmlns:a16="http://schemas.microsoft.com/office/drawing/2014/main" id="{337439A5-2700-0898-03C4-6540D72FF35A}"/>
              </a:ext>
            </a:extLst>
          </p:cNvPr>
          <p:cNvSpPr>
            <a:spLocks noGrp="1"/>
          </p:cNvSpPr>
          <p:nvPr>
            <p:ph idx="1"/>
          </p:nvPr>
        </p:nvSpPr>
        <p:spPr/>
        <p:txBody>
          <a:bodyPr/>
          <a:lstStyle/>
          <a:p>
            <a:r>
              <a:rPr lang="tr-TR" altLang="tr-TR" dirty="0" err="1">
                <a:latin typeface="Calibri" panose="020F0502020204030204" pitchFamily="34" charset="0"/>
                <a:cs typeface="Times New Roman" panose="02020603050405020304" pitchFamily="18" charset="0"/>
              </a:rPr>
              <a:t>Diyabetes</a:t>
            </a:r>
            <a:r>
              <a:rPr lang="tr-TR" altLang="tr-TR" dirty="0">
                <a:latin typeface="Calibri" panose="020F0502020204030204" pitchFamily="34" charset="0"/>
                <a:cs typeface="Times New Roman" panose="02020603050405020304" pitchFamily="18" charset="0"/>
              </a:rPr>
              <a:t> </a:t>
            </a:r>
            <a:r>
              <a:rPr lang="tr-TR" altLang="tr-TR" dirty="0" err="1">
                <a:latin typeface="Calibri" panose="020F0502020204030204" pitchFamily="34" charset="0"/>
                <a:cs typeface="Times New Roman" panose="02020603050405020304" pitchFamily="18" charset="0"/>
              </a:rPr>
              <a:t>mellitus</a:t>
            </a:r>
            <a:r>
              <a:rPr lang="tr-TR" altLang="tr-TR" dirty="0">
                <a:latin typeface="Calibri" panose="020F0502020204030204" pitchFamily="34" charset="0"/>
                <a:cs typeface="Times New Roman" panose="02020603050405020304" pitchFamily="18" charset="0"/>
              </a:rPr>
              <a:t>(DM) tanısı, taraması ve komplikasyonları ile ilgili bilgi vermek</a:t>
            </a:r>
          </a:p>
          <a:p>
            <a:r>
              <a:rPr lang="tr-TR" altLang="tr-TR" dirty="0">
                <a:latin typeface="Calibri" panose="020F0502020204030204" pitchFamily="34" charset="0"/>
                <a:cs typeface="Times New Roman" panose="02020603050405020304" pitchFamily="18" charset="0"/>
              </a:rPr>
              <a:t>Metabolik Sendrom hakkında bilgi vermek</a:t>
            </a:r>
          </a:p>
          <a:p>
            <a:endParaRPr lang="tr-TR" dirty="0"/>
          </a:p>
        </p:txBody>
      </p:sp>
    </p:spTree>
    <p:extLst>
      <p:ext uri="{BB962C8B-B14F-4D97-AF65-F5344CB8AC3E}">
        <p14:creationId xmlns:p14="http://schemas.microsoft.com/office/powerpoint/2010/main" val="1085781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1842DAE6-DB47-B726-6FF0-FF5F4D388E77}"/>
              </a:ext>
            </a:extLst>
          </p:cNvPr>
          <p:cNvPicPr>
            <a:picLocks noChangeAspect="1"/>
          </p:cNvPicPr>
          <p:nvPr/>
        </p:nvPicPr>
        <p:blipFill>
          <a:blip r:embed="rId2"/>
          <a:stretch>
            <a:fillRect/>
          </a:stretch>
        </p:blipFill>
        <p:spPr>
          <a:xfrm>
            <a:off x="2080964" y="92765"/>
            <a:ext cx="7884671" cy="6551651"/>
          </a:xfrm>
          <a:prstGeom prst="rect">
            <a:avLst/>
          </a:prstGeom>
        </p:spPr>
      </p:pic>
    </p:spTree>
    <p:extLst>
      <p:ext uri="{BB962C8B-B14F-4D97-AF65-F5344CB8AC3E}">
        <p14:creationId xmlns:p14="http://schemas.microsoft.com/office/powerpoint/2010/main" val="3262747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837E2890-E195-4B3F-A53F-F55655058583}"/>
              </a:ext>
            </a:extLst>
          </p:cNvPr>
          <p:cNvPicPr>
            <a:picLocks noChangeAspect="1"/>
          </p:cNvPicPr>
          <p:nvPr/>
        </p:nvPicPr>
        <p:blipFill>
          <a:blip r:embed="rId2"/>
          <a:stretch>
            <a:fillRect/>
          </a:stretch>
        </p:blipFill>
        <p:spPr>
          <a:xfrm>
            <a:off x="259154" y="145774"/>
            <a:ext cx="11190723" cy="6294781"/>
          </a:xfrm>
          <a:prstGeom prst="rect">
            <a:avLst/>
          </a:prstGeom>
        </p:spPr>
      </p:pic>
    </p:spTree>
    <p:extLst>
      <p:ext uri="{BB962C8B-B14F-4D97-AF65-F5344CB8AC3E}">
        <p14:creationId xmlns:p14="http://schemas.microsoft.com/office/powerpoint/2010/main" val="1654424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62601FB4-4F16-A330-EE08-592BD9D40E01}"/>
              </a:ext>
            </a:extLst>
          </p:cNvPr>
          <p:cNvPicPr>
            <a:picLocks noChangeAspect="1"/>
          </p:cNvPicPr>
          <p:nvPr/>
        </p:nvPicPr>
        <p:blipFill>
          <a:blip r:embed="rId2"/>
          <a:stretch>
            <a:fillRect/>
          </a:stretch>
        </p:blipFill>
        <p:spPr>
          <a:xfrm>
            <a:off x="1980231" y="238539"/>
            <a:ext cx="8157681" cy="6323670"/>
          </a:xfrm>
          <a:prstGeom prst="rect">
            <a:avLst/>
          </a:prstGeom>
        </p:spPr>
      </p:pic>
    </p:spTree>
    <p:extLst>
      <p:ext uri="{BB962C8B-B14F-4D97-AF65-F5344CB8AC3E}">
        <p14:creationId xmlns:p14="http://schemas.microsoft.com/office/powerpoint/2010/main" val="870275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9A37EC5-020E-B510-6B99-F1561296C394}"/>
              </a:ext>
            </a:extLst>
          </p:cNvPr>
          <p:cNvSpPr>
            <a:spLocks noGrp="1"/>
          </p:cNvSpPr>
          <p:nvPr>
            <p:ph type="title"/>
          </p:nvPr>
        </p:nvSpPr>
        <p:spPr/>
        <p:txBody>
          <a:bodyPr/>
          <a:lstStyle/>
          <a:p>
            <a:r>
              <a:rPr lang="tr-TR" dirty="0"/>
              <a:t>Gebelik Sonrası Tarama</a:t>
            </a:r>
          </a:p>
        </p:txBody>
      </p:sp>
      <p:sp>
        <p:nvSpPr>
          <p:cNvPr id="3" name="İçerik Yer Tutucusu 2">
            <a:extLst>
              <a:ext uri="{FF2B5EF4-FFF2-40B4-BE49-F238E27FC236}">
                <a16:creationId xmlns:a16="http://schemas.microsoft.com/office/drawing/2014/main" id="{99B5FD00-9633-9D99-AA8A-E6038C7B2276}"/>
              </a:ext>
            </a:extLst>
          </p:cNvPr>
          <p:cNvSpPr>
            <a:spLocks noGrp="1"/>
          </p:cNvSpPr>
          <p:nvPr>
            <p:ph idx="1"/>
          </p:nvPr>
        </p:nvSpPr>
        <p:spPr>
          <a:xfrm>
            <a:off x="838199" y="1825625"/>
            <a:ext cx="10823713" cy="4667250"/>
          </a:xfrm>
        </p:spPr>
        <p:txBody>
          <a:bodyPr>
            <a:normAutofit/>
          </a:bodyPr>
          <a:lstStyle/>
          <a:p>
            <a:pPr algn="l">
              <a:buFont typeface="Wingdings" panose="05000000000000000000" pitchFamily="2" charset="2"/>
              <a:buChar char="ü"/>
            </a:pPr>
            <a:r>
              <a:rPr lang="tr-TR" sz="2000" b="0" i="0" u="none" strike="noStrike" baseline="0" dirty="0">
                <a:latin typeface="DINBek-Regular"/>
              </a:rPr>
              <a:t>GDM tanısı almış kadınlarda, </a:t>
            </a:r>
          </a:p>
          <a:p>
            <a:pPr marL="0" indent="0" algn="l">
              <a:buNone/>
            </a:pPr>
            <a:endParaRPr lang="tr-TR" sz="2000" b="0" i="0" u="none" strike="noStrike" baseline="0" dirty="0">
              <a:latin typeface="DINBek-Regular"/>
            </a:endParaRPr>
          </a:p>
          <a:p>
            <a:pPr algn="l">
              <a:buFont typeface="Wingdings" panose="05000000000000000000" pitchFamily="2" charset="2"/>
              <a:buChar char="ü"/>
            </a:pPr>
            <a:r>
              <a:rPr lang="tr-TR" sz="2000" dirty="0">
                <a:latin typeface="DINBek-Regular"/>
              </a:rPr>
              <a:t>D</a:t>
            </a:r>
            <a:r>
              <a:rPr lang="tr-TR" sz="2000" b="0" i="0" u="none" strike="noStrike" baseline="0" dirty="0">
                <a:latin typeface="DINBek-Regular"/>
              </a:rPr>
              <a:t>oğumdan sonra 4-12. haftalarda </a:t>
            </a:r>
          </a:p>
          <a:p>
            <a:pPr marL="0" indent="0" algn="l">
              <a:buNone/>
            </a:pPr>
            <a:endParaRPr lang="tr-TR" sz="2000" b="0" i="0" u="none" strike="noStrike" baseline="0" dirty="0">
              <a:latin typeface="DINBek-Regular"/>
            </a:endParaRPr>
          </a:p>
          <a:p>
            <a:pPr algn="l">
              <a:buFont typeface="Wingdings" panose="05000000000000000000" pitchFamily="2" charset="2"/>
              <a:buChar char="ü"/>
            </a:pPr>
            <a:r>
              <a:rPr lang="tr-TR" sz="2000" dirty="0">
                <a:latin typeface="DINBek-Regular"/>
              </a:rPr>
              <a:t>S</a:t>
            </a:r>
            <a:r>
              <a:rPr lang="tr-TR" sz="2000" b="0" i="0" u="none" strike="noStrike" baseline="0" dirty="0">
                <a:latin typeface="DINBek-Regular"/>
              </a:rPr>
              <a:t>tandart 75 g </a:t>
            </a:r>
            <a:r>
              <a:rPr lang="tr-TR" sz="2000" b="0" i="0" u="none" strike="noStrike" baseline="0" dirty="0" err="1">
                <a:latin typeface="DINBek-Regular"/>
              </a:rPr>
              <a:t>glukozlu</a:t>
            </a:r>
            <a:r>
              <a:rPr lang="tr-TR" sz="2000" b="0" i="0" u="none" strike="noStrike" baseline="0" dirty="0">
                <a:latin typeface="DINBek-Regular"/>
              </a:rPr>
              <a:t>, 2 saatlik OGTT yapılmalı</a:t>
            </a:r>
          </a:p>
          <a:p>
            <a:pPr marL="0" indent="0" algn="l">
              <a:buNone/>
            </a:pPr>
            <a:endParaRPr lang="tr-TR" sz="2000" b="0" i="0" u="none" strike="noStrike" baseline="0" dirty="0">
              <a:latin typeface="DINBek-Regular"/>
            </a:endParaRPr>
          </a:p>
          <a:p>
            <a:pPr algn="l">
              <a:buFont typeface="Wingdings" panose="05000000000000000000" pitchFamily="2" charset="2"/>
              <a:buChar char="ü"/>
            </a:pPr>
            <a:r>
              <a:rPr lang="tr-TR" sz="2000" b="0" i="0" u="none" strike="noStrike" baseline="0" dirty="0">
                <a:latin typeface="DINBek-Regular"/>
              </a:rPr>
              <a:t>GDM öyküsü bulunan kadınlarda</a:t>
            </a:r>
            <a:r>
              <a:rPr lang="tr-TR" sz="2000" b="0" i="0" u="none" strike="noStrike" baseline="0" dirty="0">
                <a:latin typeface="DINBek-Regular"/>
                <a:sym typeface="Wingdings" panose="05000000000000000000" pitchFamily="2" charset="2"/>
              </a:rPr>
              <a:t></a:t>
            </a:r>
            <a:r>
              <a:rPr lang="tr-TR" sz="2000" b="0" i="0" u="none" strike="noStrike" baseline="0" dirty="0">
                <a:latin typeface="DINBek-Regular"/>
              </a:rPr>
              <a:t>3 yılda bir diyabet taraması!</a:t>
            </a:r>
          </a:p>
          <a:p>
            <a:pPr algn="l">
              <a:buFont typeface="Wingdings" panose="05000000000000000000" pitchFamily="2" charset="2"/>
              <a:buChar char="ü"/>
            </a:pPr>
            <a:endParaRPr lang="tr-TR" sz="2000" b="0" i="0" u="none" strike="noStrike" baseline="0" dirty="0">
              <a:latin typeface="DINBek-Regular"/>
            </a:endParaRPr>
          </a:p>
          <a:p>
            <a:pPr algn="l">
              <a:buFont typeface="Wingdings" panose="05000000000000000000" pitchFamily="2" charset="2"/>
              <a:buChar char="ü"/>
            </a:pPr>
            <a:r>
              <a:rPr lang="tr-TR" sz="2000" b="0" i="0" u="none" strike="noStrike" baseline="0" dirty="0">
                <a:latin typeface="DINBek-Regular"/>
              </a:rPr>
              <a:t>GDM öyküsü bulunan kadınlarda kalıcı tip 2 diyabet riski çok yüksektir. </a:t>
            </a:r>
          </a:p>
          <a:p>
            <a:pPr algn="l">
              <a:buFont typeface="Wingdings" panose="05000000000000000000" pitchFamily="2" charset="2"/>
              <a:buChar char="ü"/>
            </a:pPr>
            <a:endParaRPr lang="tr-TR" sz="2000" b="0" i="0" u="none" strike="noStrike" baseline="0" dirty="0">
              <a:latin typeface="DINBek-Regular"/>
            </a:endParaRPr>
          </a:p>
          <a:p>
            <a:pPr algn="l">
              <a:buFont typeface="Wingdings" panose="05000000000000000000" pitchFamily="2" charset="2"/>
              <a:buChar char="ü"/>
            </a:pPr>
            <a:r>
              <a:rPr lang="tr-TR" sz="1800" b="0" i="0" u="none" strike="noStrike" baseline="0" dirty="0">
                <a:latin typeface="DINBek-Regular"/>
              </a:rPr>
              <a:t>Bu kadınlarda ömür boyu sağlıklı yaşam tarzı girişimleri uygulanmalı ve gerekiyorsa medikal tedavi verilmelidir.</a:t>
            </a:r>
            <a:endParaRPr lang="tr-TR" dirty="0"/>
          </a:p>
        </p:txBody>
      </p:sp>
      <p:pic>
        <p:nvPicPr>
          <p:cNvPr id="4" name="Resim 3">
            <a:extLst>
              <a:ext uri="{FF2B5EF4-FFF2-40B4-BE49-F238E27FC236}">
                <a16:creationId xmlns:a16="http://schemas.microsoft.com/office/drawing/2014/main" id="{46E4C685-4D11-23DA-95A6-9222D276ECFD}"/>
              </a:ext>
            </a:extLst>
          </p:cNvPr>
          <p:cNvPicPr>
            <a:picLocks noChangeAspect="1"/>
          </p:cNvPicPr>
          <p:nvPr/>
        </p:nvPicPr>
        <p:blipFill>
          <a:blip r:embed="rId2"/>
          <a:stretch>
            <a:fillRect/>
          </a:stretch>
        </p:blipFill>
        <p:spPr>
          <a:xfrm>
            <a:off x="7906936" y="870639"/>
            <a:ext cx="3754976" cy="2361787"/>
          </a:xfrm>
          <a:prstGeom prst="rect">
            <a:avLst/>
          </a:prstGeom>
        </p:spPr>
      </p:pic>
    </p:spTree>
    <p:extLst>
      <p:ext uri="{BB962C8B-B14F-4D97-AF65-F5344CB8AC3E}">
        <p14:creationId xmlns:p14="http://schemas.microsoft.com/office/powerpoint/2010/main" val="20255125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01BB9C-57BD-3853-CDFF-8C705DBFC7BD}"/>
              </a:ext>
            </a:extLst>
          </p:cNvPr>
          <p:cNvSpPr>
            <a:spLocks noGrp="1"/>
          </p:cNvSpPr>
          <p:nvPr>
            <p:ph type="title"/>
          </p:nvPr>
        </p:nvSpPr>
        <p:spPr>
          <a:xfrm>
            <a:off x="493643" y="516076"/>
            <a:ext cx="10515600" cy="628788"/>
          </a:xfrm>
        </p:spPr>
        <p:txBody>
          <a:bodyPr>
            <a:normAutofit fontScale="90000"/>
          </a:bodyPr>
          <a:lstStyle/>
          <a:p>
            <a:r>
              <a:rPr lang="tr-TR" dirty="0" err="1"/>
              <a:t>OGTT’ye</a:t>
            </a:r>
            <a:r>
              <a:rPr lang="tr-TR" dirty="0"/>
              <a:t> Hazırlık ve Testin Yapılması</a:t>
            </a:r>
          </a:p>
        </p:txBody>
      </p:sp>
      <p:sp>
        <p:nvSpPr>
          <p:cNvPr id="3" name="İçerik Yer Tutucusu 2">
            <a:extLst>
              <a:ext uri="{FF2B5EF4-FFF2-40B4-BE49-F238E27FC236}">
                <a16:creationId xmlns:a16="http://schemas.microsoft.com/office/drawing/2014/main" id="{A3BED323-A5FC-F46B-2E3A-F1B30BE68DAC}"/>
              </a:ext>
            </a:extLst>
          </p:cNvPr>
          <p:cNvSpPr>
            <a:spLocks noGrp="1"/>
          </p:cNvSpPr>
          <p:nvPr>
            <p:ph idx="1"/>
          </p:nvPr>
        </p:nvSpPr>
        <p:spPr>
          <a:xfrm>
            <a:off x="298174" y="1444486"/>
            <a:ext cx="11595652" cy="5221357"/>
          </a:xfrm>
        </p:spPr>
        <p:txBody>
          <a:bodyPr>
            <a:normAutofit/>
          </a:bodyPr>
          <a:lstStyle/>
          <a:p>
            <a:pPr algn="l"/>
            <a:endParaRPr lang="tr-TR" sz="1800" b="0" i="0" u="none" strike="noStrike" baseline="0" dirty="0">
              <a:latin typeface="DINBek-Regular"/>
            </a:endParaRPr>
          </a:p>
          <a:p>
            <a:pPr algn="l"/>
            <a:endParaRPr lang="tr-TR" sz="1800" dirty="0">
              <a:latin typeface="DINBek-Regular"/>
            </a:endParaRPr>
          </a:p>
          <a:p>
            <a:pPr algn="l"/>
            <a:endParaRPr lang="tr-TR" sz="1800" b="0" i="0" u="none" strike="noStrike" baseline="0" dirty="0">
              <a:latin typeface="DINBek-Regular"/>
            </a:endParaRPr>
          </a:p>
          <a:p>
            <a:r>
              <a:rPr lang="tr-TR" sz="1800" b="0" i="0" u="none" strike="noStrike" baseline="0" dirty="0">
                <a:latin typeface="DINBek-Regular"/>
              </a:rPr>
              <a:t>Testten önce, en az 3 gün yeterli miktarda KH (</a:t>
            </a:r>
            <a:r>
              <a:rPr lang="tr-TR" sz="1800" b="0" i="0" u="none" strike="noStrike" baseline="0" dirty="0">
                <a:latin typeface="ArialMT"/>
              </a:rPr>
              <a:t>≥</a:t>
            </a:r>
            <a:r>
              <a:rPr lang="tr-TR" sz="1800" b="0" i="0" u="none" strike="noStrike" baseline="0" dirty="0">
                <a:latin typeface="DINBek-Regular"/>
              </a:rPr>
              <a:t>150 g/gün) alınmalı ve </a:t>
            </a:r>
            <a:r>
              <a:rPr lang="tr-TR" sz="1800" b="0" i="0" u="none" strike="noStrike" baseline="0" dirty="0" err="1">
                <a:latin typeface="DINBek-Regular"/>
              </a:rPr>
              <a:t>mutad</a:t>
            </a:r>
            <a:r>
              <a:rPr lang="tr-TR" sz="1800" b="0" i="0" u="none" strike="noStrike" baseline="0" dirty="0">
                <a:latin typeface="DINBek-Regular"/>
              </a:rPr>
              <a:t> fizik aktivite sürdürülmelidir.</a:t>
            </a:r>
          </a:p>
          <a:p>
            <a:pPr marL="0" indent="0" algn="l">
              <a:buNone/>
            </a:pPr>
            <a:endParaRPr lang="tr-TR" sz="1800" b="0" i="0" u="none" strike="noStrike" baseline="0" dirty="0">
              <a:latin typeface="DINBek-Regular"/>
            </a:endParaRPr>
          </a:p>
          <a:p>
            <a:pPr algn="l"/>
            <a:r>
              <a:rPr lang="tr-TR" sz="1800" b="0" i="0" u="none" strike="noStrike" baseline="0" dirty="0">
                <a:latin typeface="DINBek-Regular"/>
              </a:rPr>
              <a:t>Test en az 8 saatlik açlık sonrası sabah uygulanır.</a:t>
            </a:r>
          </a:p>
          <a:p>
            <a:pPr marL="0" indent="0" algn="l">
              <a:buNone/>
            </a:pPr>
            <a:endParaRPr lang="tr-TR" sz="1800" b="0" i="0" u="none" strike="noStrike" baseline="0" dirty="0">
              <a:latin typeface="DINBek-Regular"/>
            </a:endParaRPr>
          </a:p>
          <a:p>
            <a:pPr algn="l"/>
            <a:r>
              <a:rPr lang="tr-TR" sz="1800" b="0" i="0" u="none" strike="noStrike" baseline="0" dirty="0">
                <a:latin typeface="DINBek-Regular"/>
              </a:rPr>
              <a:t>Testten önceki akşam 30-50 g KH içeren bir öğün tüketilmesi önerilir.</a:t>
            </a:r>
          </a:p>
          <a:p>
            <a:pPr marL="0" indent="0" algn="l">
              <a:buNone/>
            </a:pPr>
            <a:endParaRPr lang="tr-TR" sz="1800" b="0" i="0" u="none" strike="noStrike" baseline="0" dirty="0">
              <a:latin typeface="DINBek-Regular"/>
            </a:endParaRPr>
          </a:p>
          <a:p>
            <a:pPr algn="l"/>
            <a:r>
              <a:rPr lang="tr-TR" sz="1800" b="0" i="0" u="none" strike="noStrike" baseline="0" dirty="0">
                <a:latin typeface="DINBek-Regular"/>
              </a:rPr>
              <a:t>Test öncesinde ve sırasında su içilebilir, ancak çay/kahve gibi içecekler veya sigara içilmesine müsaade edilmez.</a:t>
            </a:r>
          </a:p>
          <a:p>
            <a:pPr marL="0" indent="0" algn="l">
              <a:buNone/>
            </a:pPr>
            <a:endParaRPr lang="tr-TR" sz="1800" b="0" i="0" u="none" strike="noStrike" baseline="0" dirty="0">
              <a:latin typeface="DINBek-Regular"/>
            </a:endParaRPr>
          </a:p>
          <a:p>
            <a:pPr algn="l"/>
            <a:r>
              <a:rPr lang="tr-TR" sz="1800" b="0" i="0" u="none" strike="noStrike" baseline="0" dirty="0">
                <a:latin typeface="DINBek-Regular"/>
              </a:rPr>
              <a:t>Test sırasında kişinin istirahat halinde olması gerekir.</a:t>
            </a:r>
          </a:p>
          <a:p>
            <a:pPr marL="0" indent="0" algn="l">
              <a:buNone/>
            </a:pPr>
            <a:endParaRPr lang="tr-TR" sz="1800" b="0" i="0" u="none" strike="noStrike" baseline="0" dirty="0">
              <a:latin typeface="DINBek-Regular"/>
            </a:endParaRPr>
          </a:p>
        </p:txBody>
      </p:sp>
    </p:spTree>
    <p:extLst>
      <p:ext uri="{BB962C8B-B14F-4D97-AF65-F5344CB8AC3E}">
        <p14:creationId xmlns:p14="http://schemas.microsoft.com/office/powerpoint/2010/main" val="3805656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419B756-E33B-1548-0599-7FB448E89C1B}"/>
              </a:ext>
            </a:extLst>
          </p:cNvPr>
          <p:cNvSpPr>
            <a:spLocks noGrp="1"/>
          </p:cNvSpPr>
          <p:nvPr>
            <p:ph type="title"/>
          </p:nvPr>
        </p:nvSpPr>
        <p:spPr>
          <a:xfrm>
            <a:off x="838200" y="524151"/>
            <a:ext cx="10515600" cy="615535"/>
          </a:xfrm>
        </p:spPr>
        <p:txBody>
          <a:bodyPr>
            <a:normAutofit fontScale="90000"/>
          </a:bodyPr>
          <a:lstStyle/>
          <a:p>
            <a:r>
              <a:rPr lang="tr-TR" dirty="0" err="1"/>
              <a:t>OGTT’ye</a:t>
            </a:r>
            <a:r>
              <a:rPr lang="tr-TR" dirty="0"/>
              <a:t> Hazırlık ve Testin Yapılması</a:t>
            </a:r>
          </a:p>
        </p:txBody>
      </p:sp>
      <p:sp>
        <p:nvSpPr>
          <p:cNvPr id="3" name="İçerik Yer Tutucusu 2">
            <a:extLst>
              <a:ext uri="{FF2B5EF4-FFF2-40B4-BE49-F238E27FC236}">
                <a16:creationId xmlns:a16="http://schemas.microsoft.com/office/drawing/2014/main" id="{75321E37-19A3-86BC-2892-5B911428A74B}"/>
              </a:ext>
            </a:extLst>
          </p:cNvPr>
          <p:cNvSpPr>
            <a:spLocks noGrp="1"/>
          </p:cNvSpPr>
          <p:nvPr>
            <p:ph idx="1"/>
          </p:nvPr>
        </p:nvSpPr>
        <p:spPr>
          <a:xfrm>
            <a:off x="838200" y="1139687"/>
            <a:ext cx="10515600" cy="5194852"/>
          </a:xfrm>
        </p:spPr>
        <p:txBody>
          <a:bodyPr>
            <a:normAutofit/>
          </a:bodyPr>
          <a:lstStyle/>
          <a:p>
            <a:pPr algn="l"/>
            <a:endParaRPr lang="tr-TR" sz="2000" b="0" i="0" u="none" strike="noStrike" baseline="0" dirty="0">
              <a:latin typeface="DINBek-Regular"/>
            </a:endParaRPr>
          </a:p>
          <a:p>
            <a:pPr algn="l"/>
            <a:endParaRPr lang="tr-TR" sz="2000" dirty="0">
              <a:latin typeface="DINBek-Regular"/>
            </a:endParaRPr>
          </a:p>
          <a:p>
            <a:pPr algn="l"/>
            <a:endParaRPr lang="tr-TR" sz="2000" b="0" i="0" u="none" strike="noStrike" baseline="0" dirty="0">
              <a:latin typeface="DINBek-Regular"/>
            </a:endParaRPr>
          </a:p>
          <a:p>
            <a:pPr algn="l"/>
            <a:r>
              <a:rPr lang="tr-TR" sz="2000" b="0" i="0" u="none" strike="noStrike" baseline="0" dirty="0">
                <a:latin typeface="DINBek-Regular"/>
              </a:rPr>
              <a:t>KH toleransını bozan ilaçların kullanılması, </a:t>
            </a:r>
            <a:r>
              <a:rPr lang="tr-TR" sz="2000" b="0" i="0" u="none" strike="noStrike" baseline="0" dirty="0" err="1">
                <a:latin typeface="DINBek-Regular"/>
              </a:rPr>
              <a:t>inaktivite</a:t>
            </a:r>
            <a:r>
              <a:rPr lang="tr-TR" sz="2000" b="0" i="0" u="none" strike="noStrike" baseline="0" dirty="0">
                <a:latin typeface="DINBek-Regular"/>
              </a:rPr>
              <a:t> ve akut/kronik infeksiyon gibi durumlarda OGTT yapılmamalıdır.</a:t>
            </a:r>
          </a:p>
          <a:p>
            <a:pPr marL="0" indent="0" algn="l">
              <a:buNone/>
            </a:pPr>
            <a:endParaRPr lang="tr-TR" sz="2000" b="0" i="0" u="none" strike="noStrike" baseline="0" dirty="0">
              <a:latin typeface="DINBek-Regular"/>
            </a:endParaRPr>
          </a:p>
          <a:p>
            <a:pPr algn="l"/>
            <a:r>
              <a:rPr lang="tr-TR" sz="2000" b="0" i="0" u="none" strike="noStrike" baseline="0" dirty="0">
                <a:latin typeface="DINBek-Regular"/>
              </a:rPr>
              <a:t>Açlık kan örneği alındıktan sonra standart olarak 75 g anhidröz glukoz veya 82.5 g glukoz monohidrat 250-300 ml su içinde eritilip 5 dakika içinde içirilir.</a:t>
            </a:r>
          </a:p>
          <a:p>
            <a:pPr marL="0" indent="0" algn="l">
              <a:buNone/>
            </a:pPr>
            <a:endParaRPr lang="tr-TR" sz="2000" b="0" i="0" u="none" strike="noStrike" baseline="0" dirty="0">
              <a:latin typeface="DINBek-Regular"/>
            </a:endParaRPr>
          </a:p>
          <a:p>
            <a:pPr algn="l"/>
            <a:r>
              <a:rPr lang="tr-TR" sz="2000" b="0" i="0" u="none" strike="noStrike" baseline="0" dirty="0" err="1">
                <a:latin typeface="DINBek-Regular"/>
              </a:rPr>
              <a:t>Glukozlu</a:t>
            </a:r>
            <a:r>
              <a:rPr lang="tr-TR" sz="2000" b="0" i="0" u="none" strike="noStrike" baseline="0" dirty="0">
                <a:latin typeface="DINBek-Regular"/>
              </a:rPr>
              <a:t> sıvının içilmeye başladığı an, testin başlangıcı kabul edilir. Bu noktadan 2 saat sonraki kan örneği alınır.</a:t>
            </a:r>
          </a:p>
          <a:p>
            <a:pPr marL="0" indent="0" algn="l">
              <a:buNone/>
            </a:pPr>
            <a:endParaRPr lang="tr-TR" sz="2000" b="0" i="0" u="none" strike="noStrike" baseline="0" dirty="0">
              <a:latin typeface="DINBek-Regular"/>
            </a:endParaRPr>
          </a:p>
          <a:p>
            <a:pPr algn="l"/>
            <a:r>
              <a:rPr lang="tr-TR" sz="2000" b="0" i="0" u="none" strike="noStrike" baseline="0" dirty="0">
                <a:latin typeface="DINBek-Regular"/>
              </a:rPr>
              <a:t>Çocuklarda verilecek glukoz miktarı 1.75 g/kg (maksimum 75 g)’</a:t>
            </a:r>
            <a:r>
              <a:rPr lang="tr-TR" sz="2000" b="0" i="0" u="none" strike="noStrike" baseline="0" dirty="0" err="1">
                <a:latin typeface="DINBek-Regular"/>
              </a:rPr>
              <a:t>dır</a:t>
            </a:r>
            <a:r>
              <a:rPr lang="tr-TR" sz="2000" b="0" i="0" u="none" strike="noStrike" baseline="0" dirty="0">
                <a:latin typeface="DINBek-Regular"/>
              </a:rPr>
              <a:t>.</a:t>
            </a:r>
            <a:endParaRPr lang="tr-TR" sz="2000" dirty="0"/>
          </a:p>
          <a:p>
            <a:endParaRPr lang="tr-TR" dirty="0"/>
          </a:p>
        </p:txBody>
      </p:sp>
      <p:pic>
        <p:nvPicPr>
          <p:cNvPr id="4" name="Resim 3">
            <a:extLst>
              <a:ext uri="{FF2B5EF4-FFF2-40B4-BE49-F238E27FC236}">
                <a16:creationId xmlns:a16="http://schemas.microsoft.com/office/drawing/2014/main" id="{419EC418-C1BA-2D06-C1A1-A3BBAA2DDD1A}"/>
              </a:ext>
            </a:extLst>
          </p:cNvPr>
          <p:cNvPicPr>
            <a:picLocks noChangeAspect="1"/>
          </p:cNvPicPr>
          <p:nvPr/>
        </p:nvPicPr>
        <p:blipFill rotWithShape="1">
          <a:blip r:embed="rId2"/>
          <a:srcRect l="26107" t="20357" r="35528" b="20137"/>
          <a:stretch/>
        </p:blipFill>
        <p:spPr>
          <a:xfrm>
            <a:off x="10442713" y="132521"/>
            <a:ext cx="1298713" cy="2014331"/>
          </a:xfrm>
          <a:prstGeom prst="rect">
            <a:avLst/>
          </a:prstGeom>
        </p:spPr>
      </p:pic>
    </p:spTree>
    <p:extLst>
      <p:ext uri="{BB962C8B-B14F-4D97-AF65-F5344CB8AC3E}">
        <p14:creationId xmlns:p14="http://schemas.microsoft.com/office/powerpoint/2010/main" val="4149655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7382607-4B3E-A1C7-12FB-E83A79F14686}"/>
              </a:ext>
            </a:extLst>
          </p:cNvPr>
          <p:cNvSpPr>
            <a:spLocks noGrp="1"/>
          </p:cNvSpPr>
          <p:nvPr>
            <p:ph type="title"/>
          </p:nvPr>
        </p:nvSpPr>
        <p:spPr/>
        <p:txBody>
          <a:bodyPr>
            <a:normAutofit/>
          </a:bodyPr>
          <a:lstStyle/>
          <a:p>
            <a:r>
              <a:rPr lang="tr-TR" sz="4000" dirty="0"/>
              <a:t>DİYABETLİ HASTADA STANDART BAKIM İLKELERİ</a:t>
            </a:r>
          </a:p>
        </p:txBody>
      </p:sp>
      <p:sp>
        <p:nvSpPr>
          <p:cNvPr id="3" name="İçerik Yer Tutucusu 2">
            <a:extLst>
              <a:ext uri="{FF2B5EF4-FFF2-40B4-BE49-F238E27FC236}">
                <a16:creationId xmlns:a16="http://schemas.microsoft.com/office/drawing/2014/main" id="{0FE2DC0C-C03B-4410-1024-51086DB83C1A}"/>
              </a:ext>
            </a:extLst>
          </p:cNvPr>
          <p:cNvSpPr>
            <a:spLocks noGrp="1"/>
          </p:cNvSpPr>
          <p:nvPr>
            <p:ph idx="1"/>
          </p:nvPr>
        </p:nvSpPr>
        <p:spPr/>
        <p:txBody>
          <a:bodyPr/>
          <a:lstStyle/>
          <a:p>
            <a:r>
              <a:rPr lang="tr-TR" dirty="0" err="1"/>
              <a:t>Anamnez</a:t>
            </a:r>
            <a:endParaRPr lang="tr-TR" dirty="0"/>
          </a:p>
          <a:p>
            <a:r>
              <a:rPr lang="tr-TR" dirty="0"/>
              <a:t>Fizik Muayene</a:t>
            </a:r>
          </a:p>
          <a:p>
            <a:r>
              <a:rPr lang="tr-TR" dirty="0"/>
              <a:t>Konsültasyonlar</a:t>
            </a:r>
          </a:p>
          <a:p>
            <a:r>
              <a:rPr lang="tr-TR" dirty="0"/>
              <a:t>Laboratuvar İncelemeleri ve Rutin İzlem</a:t>
            </a:r>
          </a:p>
          <a:p>
            <a:r>
              <a:rPr lang="tr-TR" dirty="0"/>
              <a:t>Komplikasyonlar</a:t>
            </a:r>
          </a:p>
          <a:p>
            <a:r>
              <a:rPr lang="tr-TR" dirty="0" err="1"/>
              <a:t>Komorbid</a:t>
            </a:r>
            <a:r>
              <a:rPr lang="tr-TR" dirty="0"/>
              <a:t> Durumlar</a:t>
            </a:r>
          </a:p>
          <a:p>
            <a:r>
              <a:rPr lang="tr-TR" dirty="0"/>
              <a:t>Eğitim</a:t>
            </a:r>
          </a:p>
          <a:p>
            <a:r>
              <a:rPr lang="tr-TR" dirty="0"/>
              <a:t>Tanı ve Takipte Kullanılan Rutin Parametreler</a:t>
            </a:r>
          </a:p>
          <a:p>
            <a:endParaRPr lang="tr-TR" dirty="0"/>
          </a:p>
        </p:txBody>
      </p:sp>
    </p:spTree>
    <p:extLst>
      <p:ext uri="{BB962C8B-B14F-4D97-AF65-F5344CB8AC3E}">
        <p14:creationId xmlns:p14="http://schemas.microsoft.com/office/powerpoint/2010/main" val="24325872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3025FF8-A1B8-1192-85B4-B419B88850CB}"/>
              </a:ext>
            </a:extLst>
          </p:cNvPr>
          <p:cNvSpPr>
            <a:spLocks noGrp="1"/>
          </p:cNvSpPr>
          <p:nvPr>
            <p:ph type="title"/>
          </p:nvPr>
        </p:nvSpPr>
        <p:spPr>
          <a:xfrm>
            <a:off x="838200" y="100082"/>
            <a:ext cx="10515600" cy="721553"/>
          </a:xfrm>
        </p:spPr>
        <p:txBody>
          <a:bodyPr/>
          <a:lstStyle/>
          <a:p>
            <a:r>
              <a:rPr lang="tr-TR" sz="3200" dirty="0"/>
              <a:t>DİYABETLİ HASTADA STANDART BAKIM İLKELERİ</a:t>
            </a:r>
            <a:r>
              <a:rPr lang="tr-TR" sz="3200" i="1" dirty="0"/>
              <a:t>-</a:t>
            </a:r>
            <a:r>
              <a:rPr lang="tr-TR" sz="3200" i="1" dirty="0" err="1"/>
              <a:t>Anamnez</a:t>
            </a:r>
            <a:endParaRPr lang="tr-TR" i="1" dirty="0"/>
          </a:p>
        </p:txBody>
      </p:sp>
      <p:sp>
        <p:nvSpPr>
          <p:cNvPr id="3" name="İçerik Yer Tutucusu 2">
            <a:extLst>
              <a:ext uri="{FF2B5EF4-FFF2-40B4-BE49-F238E27FC236}">
                <a16:creationId xmlns:a16="http://schemas.microsoft.com/office/drawing/2014/main" id="{C9403458-5126-8430-F292-B1F865E25DFA}"/>
              </a:ext>
            </a:extLst>
          </p:cNvPr>
          <p:cNvSpPr>
            <a:spLocks noGrp="1"/>
          </p:cNvSpPr>
          <p:nvPr>
            <p:ph idx="1"/>
          </p:nvPr>
        </p:nvSpPr>
        <p:spPr>
          <a:xfrm>
            <a:off x="530087" y="927652"/>
            <a:ext cx="11396870" cy="5830266"/>
          </a:xfrm>
        </p:spPr>
        <p:txBody>
          <a:bodyPr>
            <a:normAutofit fontScale="92500" lnSpcReduction="10000"/>
          </a:bodyPr>
          <a:lstStyle/>
          <a:p>
            <a:pPr algn="l"/>
            <a:r>
              <a:rPr lang="tr-TR" sz="1800" b="0" i="0" u="none" strike="noStrike" baseline="0" dirty="0">
                <a:latin typeface="DINBek-Regular"/>
              </a:rPr>
              <a:t>Diyabet tanısı ile ilgili semptomlar, laboratuvar sonuçları ve muayene bulguları</a:t>
            </a:r>
          </a:p>
          <a:p>
            <a:pPr marL="0" indent="0" algn="l">
              <a:buNone/>
            </a:pPr>
            <a:endParaRPr lang="tr-TR" sz="1800" b="0" i="0" u="none" strike="noStrike" baseline="0" dirty="0">
              <a:latin typeface="DINBek-Regular"/>
            </a:endParaRPr>
          </a:p>
          <a:p>
            <a:pPr algn="l"/>
            <a:r>
              <a:rPr lang="tr-TR" sz="1800" b="0" i="0" u="none" strike="noStrike" baseline="0" dirty="0">
                <a:latin typeface="DINBek-Regular"/>
              </a:rPr>
              <a:t>Daha önceki A1C</a:t>
            </a:r>
          </a:p>
          <a:p>
            <a:pPr marL="0" indent="0" algn="l">
              <a:buNone/>
            </a:pPr>
            <a:endParaRPr lang="tr-TR" sz="1800" b="0" i="0" u="none" strike="noStrike" baseline="0" dirty="0">
              <a:latin typeface="DINBek-Regular"/>
            </a:endParaRPr>
          </a:p>
          <a:p>
            <a:pPr algn="l"/>
            <a:r>
              <a:rPr lang="tr-TR" sz="1800" b="0" i="0" u="none" strike="noStrike" baseline="0" dirty="0">
                <a:latin typeface="DINBek-Regular"/>
              </a:rPr>
              <a:t>Yeme alışkanlıkları, beslenme durumu, kilo öyküsü, çocuk ve adolesanda büyüme ve gelişme</a:t>
            </a:r>
          </a:p>
          <a:p>
            <a:pPr marL="0" indent="0" algn="l">
              <a:buNone/>
            </a:pPr>
            <a:endParaRPr lang="tr-TR" sz="1800" b="0" i="0" u="none" strike="noStrike" baseline="0" dirty="0">
              <a:latin typeface="DINBek-Regular"/>
            </a:endParaRPr>
          </a:p>
          <a:p>
            <a:pPr algn="l"/>
            <a:r>
              <a:rPr lang="tr-TR" sz="1800" b="0" i="0" u="none" strike="noStrike" baseline="0" dirty="0">
                <a:latin typeface="DINBek-Regular"/>
              </a:rPr>
              <a:t>Daha önceki tedavi programlarının detayları [beslenme, evde kan glukoz izlemi (SMBG), alışkanlık ve sağlığa ilişkin inançları]</a:t>
            </a:r>
          </a:p>
          <a:p>
            <a:pPr marL="0" indent="0" algn="l">
              <a:buNone/>
            </a:pPr>
            <a:endParaRPr lang="tr-TR" sz="1800" b="0" i="0" u="none" strike="noStrike" baseline="0" dirty="0">
              <a:latin typeface="DINBek-Regular"/>
            </a:endParaRPr>
          </a:p>
          <a:p>
            <a:pPr algn="l"/>
            <a:r>
              <a:rPr lang="tr-TR" sz="1800" b="0" i="0" u="none" strike="noStrike" baseline="0" dirty="0">
                <a:latin typeface="DINBek-Regular"/>
              </a:rPr>
              <a:t>Almakta olduğu diyabet tedavisi (ilaçlar, öğün planı, SMBG sonuçları)</a:t>
            </a:r>
          </a:p>
          <a:p>
            <a:pPr marL="0" indent="0" algn="l">
              <a:buNone/>
            </a:pPr>
            <a:endParaRPr lang="tr-TR" sz="1800" b="0" i="0" u="none" strike="noStrike" baseline="0" dirty="0">
              <a:latin typeface="DINBek-Regular"/>
            </a:endParaRPr>
          </a:p>
          <a:p>
            <a:pPr algn="l"/>
            <a:r>
              <a:rPr lang="tr-TR" sz="1800" b="0" i="0" u="none" strike="noStrike" baseline="0" dirty="0">
                <a:latin typeface="DINBek-Regular"/>
              </a:rPr>
              <a:t>Glukoz düzeyini etkileyebilecek diğer ilaçlar</a:t>
            </a:r>
          </a:p>
          <a:p>
            <a:pPr marL="0" indent="0" algn="l">
              <a:buNone/>
            </a:pPr>
            <a:endParaRPr lang="tr-TR" sz="1800" b="0" i="0" u="none" strike="noStrike" baseline="0" dirty="0">
              <a:latin typeface="DINBek-Regular"/>
            </a:endParaRPr>
          </a:p>
          <a:p>
            <a:pPr algn="l"/>
            <a:r>
              <a:rPr lang="tr-TR" sz="1800" b="0" i="0" u="none" strike="noStrike" baseline="0" dirty="0">
                <a:latin typeface="DINBek-Regular"/>
              </a:rPr>
              <a:t>Egzersiz detayları</a:t>
            </a:r>
          </a:p>
          <a:p>
            <a:pPr marL="0" indent="0" algn="l">
              <a:buNone/>
            </a:pPr>
            <a:endParaRPr lang="tr-TR" sz="1800" b="0" i="0" u="none" strike="noStrike" baseline="0" dirty="0">
              <a:latin typeface="DINBek-Regular"/>
            </a:endParaRPr>
          </a:p>
          <a:p>
            <a:pPr algn="l"/>
            <a:r>
              <a:rPr lang="tr-TR" sz="1800" b="0" i="0" u="none" strike="noStrike" baseline="0" dirty="0">
                <a:latin typeface="DINBek-Regular"/>
              </a:rPr>
              <a:t>Akut komplikasyon (DKA, hipoglisemi) sıklığı, derecesi ve nedenleri</a:t>
            </a:r>
          </a:p>
          <a:p>
            <a:pPr marL="0" indent="0" algn="l">
              <a:buNone/>
            </a:pPr>
            <a:endParaRPr lang="tr-TR" sz="1800" b="0" i="0" u="none" strike="noStrike" baseline="0" dirty="0">
              <a:latin typeface="DINBek-Regular"/>
            </a:endParaRPr>
          </a:p>
          <a:p>
            <a:pPr algn="l"/>
            <a:r>
              <a:rPr lang="tr-TR" sz="1800" b="0" i="0" u="none" strike="noStrike" baseline="0" dirty="0">
                <a:latin typeface="DINBek-Regular"/>
              </a:rPr>
              <a:t>Daha önceki veya şimdiki enfeksiyonlar (cilt, ayak, diş, </a:t>
            </a:r>
            <a:r>
              <a:rPr lang="tr-TR" sz="1800" b="0" i="0" u="none" strike="noStrike" baseline="0" dirty="0" err="1">
                <a:latin typeface="DINBek-Regular"/>
              </a:rPr>
              <a:t>genitoüriner</a:t>
            </a:r>
            <a:r>
              <a:rPr lang="tr-TR" sz="1800" b="0" i="0" u="none" strike="noStrike" baseline="0" dirty="0">
                <a:latin typeface="DINBek-Regular"/>
              </a:rPr>
              <a:t>)</a:t>
            </a:r>
            <a:endParaRPr lang="tr-TR" dirty="0"/>
          </a:p>
        </p:txBody>
      </p:sp>
      <p:pic>
        <p:nvPicPr>
          <p:cNvPr id="4" name="Resim 3">
            <a:extLst>
              <a:ext uri="{FF2B5EF4-FFF2-40B4-BE49-F238E27FC236}">
                <a16:creationId xmlns:a16="http://schemas.microsoft.com/office/drawing/2014/main" id="{FC621A31-7AF8-53AC-00D9-7EADE951504F}"/>
              </a:ext>
            </a:extLst>
          </p:cNvPr>
          <p:cNvPicPr>
            <a:picLocks noChangeAspect="1"/>
          </p:cNvPicPr>
          <p:nvPr/>
        </p:nvPicPr>
        <p:blipFill>
          <a:blip r:embed="rId2"/>
          <a:stretch>
            <a:fillRect/>
          </a:stretch>
        </p:blipFill>
        <p:spPr>
          <a:xfrm>
            <a:off x="9011478" y="5269835"/>
            <a:ext cx="2995049" cy="1486264"/>
          </a:xfrm>
          <a:prstGeom prst="rect">
            <a:avLst/>
          </a:prstGeom>
        </p:spPr>
      </p:pic>
      <p:pic>
        <p:nvPicPr>
          <p:cNvPr id="5" name="Resim 4">
            <a:extLst>
              <a:ext uri="{FF2B5EF4-FFF2-40B4-BE49-F238E27FC236}">
                <a16:creationId xmlns:a16="http://schemas.microsoft.com/office/drawing/2014/main" id="{A01D5A31-8A75-5909-F23C-9FB57A8E3869}"/>
              </a:ext>
            </a:extLst>
          </p:cNvPr>
          <p:cNvPicPr>
            <a:picLocks noChangeAspect="1"/>
          </p:cNvPicPr>
          <p:nvPr/>
        </p:nvPicPr>
        <p:blipFill rotWithShape="1">
          <a:blip r:embed="rId3"/>
          <a:srcRect l="6966" t="20220" r="7150" b="18304"/>
          <a:stretch/>
        </p:blipFill>
        <p:spPr>
          <a:xfrm>
            <a:off x="9947544" y="719811"/>
            <a:ext cx="2227891" cy="1594790"/>
          </a:xfrm>
          <a:prstGeom prst="rect">
            <a:avLst/>
          </a:prstGeom>
        </p:spPr>
      </p:pic>
      <p:pic>
        <p:nvPicPr>
          <p:cNvPr id="6" name="Resim 5">
            <a:extLst>
              <a:ext uri="{FF2B5EF4-FFF2-40B4-BE49-F238E27FC236}">
                <a16:creationId xmlns:a16="http://schemas.microsoft.com/office/drawing/2014/main" id="{6D362B71-26CE-B8A8-5D72-D69F123EE19C}"/>
              </a:ext>
            </a:extLst>
          </p:cNvPr>
          <p:cNvPicPr>
            <a:picLocks noChangeAspect="1"/>
          </p:cNvPicPr>
          <p:nvPr/>
        </p:nvPicPr>
        <p:blipFill>
          <a:blip r:embed="rId4"/>
          <a:stretch>
            <a:fillRect/>
          </a:stretch>
        </p:blipFill>
        <p:spPr>
          <a:xfrm>
            <a:off x="7159487" y="3280923"/>
            <a:ext cx="2619150" cy="1781407"/>
          </a:xfrm>
          <a:prstGeom prst="rect">
            <a:avLst/>
          </a:prstGeom>
        </p:spPr>
      </p:pic>
    </p:spTree>
    <p:extLst>
      <p:ext uri="{BB962C8B-B14F-4D97-AF65-F5344CB8AC3E}">
        <p14:creationId xmlns:p14="http://schemas.microsoft.com/office/powerpoint/2010/main" val="3759303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4BE0ADA-04B0-83E5-869F-BE912906DCA9}"/>
              </a:ext>
            </a:extLst>
          </p:cNvPr>
          <p:cNvSpPr>
            <a:spLocks noGrp="1"/>
          </p:cNvSpPr>
          <p:nvPr>
            <p:ph type="title"/>
          </p:nvPr>
        </p:nvSpPr>
        <p:spPr>
          <a:xfrm>
            <a:off x="692426" y="113334"/>
            <a:ext cx="10515600" cy="681797"/>
          </a:xfrm>
        </p:spPr>
        <p:txBody>
          <a:bodyPr>
            <a:normAutofit/>
          </a:bodyPr>
          <a:lstStyle/>
          <a:p>
            <a:r>
              <a:rPr lang="tr-TR" sz="3200" dirty="0"/>
              <a:t>DİYABETLİ HASTADA STANDART BAKIM İLKELERİ</a:t>
            </a:r>
            <a:r>
              <a:rPr lang="tr-TR" sz="3200" i="1" dirty="0"/>
              <a:t>-</a:t>
            </a:r>
            <a:r>
              <a:rPr lang="tr-TR" sz="3200" i="1" dirty="0" err="1"/>
              <a:t>Anamnez</a:t>
            </a:r>
            <a:endParaRPr lang="tr-TR" i="1" dirty="0"/>
          </a:p>
        </p:txBody>
      </p:sp>
      <p:sp>
        <p:nvSpPr>
          <p:cNvPr id="3" name="İçerik Yer Tutucusu 2">
            <a:extLst>
              <a:ext uri="{FF2B5EF4-FFF2-40B4-BE49-F238E27FC236}">
                <a16:creationId xmlns:a16="http://schemas.microsoft.com/office/drawing/2014/main" id="{BB3803A7-40C0-B0D4-9305-C60FC4879DA9}"/>
              </a:ext>
            </a:extLst>
          </p:cNvPr>
          <p:cNvSpPr>
            <a:spLocks noGrp="1"/>
          </p:cNvSpPr>
          <p:nvPr>
            <p:ph idx="1"/>
          </p:nvPr>
        </p:nvSpPr>
        <p:spPr>
          <a:xfrm>
            <a:off x="304799" y="1179443"/>
            <a:ext cx="11714923" cy="5565222"/>
          </a:xfrm>
        </p:spPr>
        <p:txBody>
          <a:bodyPr/>
          <a:lstStyle/>
          <a:p>
            <a:pPr algn="l"/>
            <a:r>
              <a:rPr lang="tr-TR" sz="1800" b="0" i="0" u="none" strike="noStrike" baseline="0" dirty="0">
                <a:latin typeface="DINBek-Regular"/>
              </a:rPr>
              <a:t>Kronik komplikasyonlarla (göz, böbrek, sinir, </a:t>
            </a:r>
            <a:r>
              <a:rPr lang="tr-TR" sz="1800" dirty="0">
                <a:latin typeface="DINBek-Regular"/>
              </a:rPr>
              <a:t>GÜ</a:t>
            </a:r>
            <a:r>
              <a:rPr lang="tr-TR" sz="1800" b="0" i="0" u="none" strike="noStrike" baseline="0" dirty="0">
                <a:latin typeface="DINBek-Regular"/>
              </a:rPr>
              <a:t>, GİS, kalp, vasküler hastalık, diyabetik ayak, SVO) ilişkili belirtiler ve tedavi detayları</a:t>
            </a:r>
          </a:p>
          <a:p>
            <a:pPr marL="0" indent="0" algn="l">
              <a:buNone/>
            </a:pPr>
            <a:endParaRPr lang="tr-TR" sz="1800" b="0" i="0" u="none" strike="noStrike" baseline="0" dirty="0">
              <a:latin typeface="DINBek-Regular"/>
            </a:endParaRPr>
          </a:p>
          <a:p>
            <a:pPr algn="l"/>
            <a:r>
              <a:rPr lang="tr-TR" sz="1800" b="0" i="0" u="none" strike="noStrike" baseline="0" dirty="0">
                <a:latin typeface="DINBek-Regular"/>
              </a:rPr>
              <a:t>Ateroskleroz risk faktörleri (sigara, hipertansiyon, obezite, dislipidemi, aile öyküsü)</a:t>
            </a:r>
          </a:p>
          <a:p>
            <a:pPr marL="0" indent="0" algn="l">
              <a:buNone/>
            </a:pPr>
            <a:endParaRPr lang="tr-TR" sz="1800" b="0" i="0" u="none" strike="noStrike" baseline="0" dirty="0">
              <a:latin typeface="DINBek-Regular"/>
            </a:endParaRPr>
          </a:p>
          <a:p>
            <a:pPr algn="l"/>
            <a:r>
              <a:rPr lang="tr-TR" sz="1800" b="0" i="0" u="none" strike="noStrike" baseline="0" dirty="0">
                <a:latin typeface="DINBek-Regular"/>
              </a:rPr>
              <a:t>Endokrin ve yeme davranışları ile ilgili diğer hastalıklar</a:t>
            </a:r>
          </a:p>
          <a:p>
            <a:pPr marL="0" indent="0" algn="l">
              <a:buNone/>
            </a:pPr>
            <a:endParaRPr lang="tr-TR" sz="1800" b="0" i="0" u="none" strike="noStrike" baseline="0" dirty="0">
              <a:latin typeface="DINBek-Regular"/>
            </a:endParaRPr>
          </a:p>
          <a:p>
            <a:pPr algn="l"/>
            <a:r>
              <a:rPr lang="tr-TR" sz="1800" b="0" i="0" u="none" strike="noStrike" baseline="0" dirty="0">
                <a:latin typeface="DINBek-Regular"/>
              </a:rPr>
              <a:t>Diyabet takip ve tedavisini etkileyebilecek (yaşam tarzı, kültürel, psikososyal, eğitim ve ekonomik) faktörler</a:t>
            </a:r>
          </a:p>
          <a:p>
            <a:pPr marL="0" indent="0" algn="l">
              <a:buNone/>
            </a:pPr>
            <a:endParaRPr lang="tr-TR" sz="1800" b="0" i="0" u="none" strike="noStrike" baseline="0" dirty="0">
              <a:latin typeface="DINBek-Regular"/>
            </a:endParaRPr>
          </a:p>
          <a:p>
            <a:pPr algn="l"/>
            <a:r>
              <a:rPr lang="tr-TR" sz="1800" b="0" i="0" u="none" strike="noStrike" baseline="0" dirty="0">
                <a:latin typeface="DINBek-Regular"/>
              </a:rPr>
              <a:t>Sigara ve alkol alışkanlığı, madde bağımlılığı</a:t>
            </a:r>
          </a:p>
          <a:p>
            <a:pPr marL="0" indent="0" algn="l">
              <a:buNone/>
            </a:pPr>
            <a:endParaRPr lang="tr-TR" sz="1800" b="0" i="0" u="none" strike="noStrike" baseline="0" dirty="0">
              <a:latin typeface="DINBek-Regular"/>
            </a:endParaRPr>
          </a:p>
          <a:p>
            <a:pPr algn="l"/>
            <a:r>
              <a:rPr lang="tr-TR" sz="1800" b="0" i="0" u="none" strike="noStrike" baseline="0" dirty="0">
                <a:latin typeface="DINBek-Regular"/>
              </a:rPr>
              <a:t>Kontrasepsiyon, </a:t>
            </a:r>
            <a:r>
              <a:rPr lang="tr-TR" sz="1800" b="0" i="0" u="none" strike="noStrike" baseline="0" dirty="0" err="1">
                <a:latin typeface="DINBek-Regular"/>
              </a:rPr>
              <a:t>reprodüktif</a:t>
            </a:r>
            <a:r>
              <a:rPr lang="tr-TR" sz="1800" b="0" i="0" u="none" strike="noStrike" baseline="0" dirty="0">
                <a:latin typeface="DINBek-Regular"/>
              </a:rPr>
              <a:t> yaşam, seksüel </a:t>
            </a:r>
            <a:r>
              <a:rPr lang="tr-TR" sz="1800" b="0" i="0" u="none" strike="noStrike" baseline="0" dirty="0" err="1">
                <a:latin typeface="DINBek-Regular"/>
              </a:rPr>
              <a:t>anamnez</a:t>
            </a:r>
            <a:endParaRPr lang="tr-TR" sz="1800" b="0" i="0" u="none" strike="noStrike" baseline="0" dirty="0">
              <a:latin typeface="DINBek-Regular"/>
            </a:endParaRPr>
          </a:p>
          <a:p>
            <a:pPr marL="0" indent="0" algn="l">
              <a:buNone/>
            </a:pPr>
            <a:endParaRPr lang="tr-TR" sz="1800" b="0" i="0" u="none" strike="noStrike" baseline="0" dirty="0">
              <a:latin typeface="DINBek-Regular"/>
            </a:endParaRPr>
          </a:p>
          <a:p>
            <a:pPr algn="l"/>
            <a:r>
              <a:rPr lang="tr-TR" sz="1800" b="0" i="0" u="none" strike="noStrike" baseline="0" dirty="0">
                <a:latin typeface="DINBek-Regular"/>
              </a:rPr>
              <a:t>Ailede diyabet ve diğer hastalıklar (kronik hastalıklar, </a:t>
            </a:r>
            <a:r>
              <a:rPr lang="tr-TR" sz="1800" b="0" i="0" u="none" strike="noStrike" baseline="0" dirty="0" err="1">
                <a:latin typeface="DINBek-Regular"/>
              </a:rPr>
              <a:t>endokrinopatiler</a:t>
            </a:r>
            <a:r>
              <a:rPr lang="tr-TR" sz="1800" b="0" i="0" u="none" strike="noStrike" baseline="0" dirty="0">
                <a:latin typeface="DINBek-Regular"/>
              </a:rPr>
              <a:t> ve otoimmün hastalıklar) sorgulanmalıdır.</a:t>
            </a:r>
            <a:endParaRPr lang="tr-TR" dirty="0"/>
          </a:p>
        </p:txBody>
      </p:sp>
      <p:pic>
        <p:nvPicPr>
          <p:cNvPr id="4" name="Resim 3">
            <a:extLst>
              <a:ext uri="{FF2B5EF4-FFF2-40B4-BE49-F238E27FC236}">
                <a16:creationId xmlns:a16="http://schemas.microsoft.com/office/drawing/2014/main" id="{CAA9C91A-A63E-3137-2575-92FEB7B62206}"/>
              </a:ext>
            </a:extLst>
          </p:cNvPr>
          <p:cNvPicPr>
            <a:picLocks noChangeAspect="1"/>
          </p:cNvPicPr>
          <p:nvPr/>
        </p:nvPicPr>
        <p:blipFill>
          <a:blip r:embed="rId2"/>
          <a:stretch>
            <a:fillRect/>
          </a:stretch>
        </p:blipFill>
        <p:spPr>
          <a:xfrm>
            <a:off x="8840856" y="1687996"/>
            <a:ext cx="2857500" cy="1600200"/>
          </a:xfrm>
          <a:prstGeom prst="rect">
            <a:avLst/>
          </a:prstGeom>
        </p:spPr>
      </p:pic>
      <p:pic>
        <p:nvPicPr>
          <p:cNvPr id="5" name="Resim 4">
            <a:extLst>
              <a:ext uri="{FF2B5EF4-FFF2-40B4-BE49-F238E27FC236}">
                <a16:creationId xmlns:a16="http://schemas.microsoft.com/office/drawing/2014/main" id="{B7F8C337-CC53-878B-1BF4-A556378B59CE}"/>
              </a:ext>
            </a:extLst>
          </p:cNvPr>
          <p:cNvPicPr>
            <a:picLocks noChangeAspect="1"/>
          </p:cNvPicPr>
          <p:nvPr/>
        </p:nvPicPr>
        <p:blipFill>
          <a:blip r:embed="rId3"/>
          <a:stretch>
            <a:fillRect/>
          </a:stretch>
        </p:blipFill>
        <p:spPr>
          <a:xfrm>
            <a:off x="9096976" y="4165885"/>
            <a:ext cx="2601380" cy="1651670"/>
          </a:xfrm>
          <a:prstGeom prst="rect">
            <a:avLst/>
          </a:prstGeom>
        </p:spPr>
      </p:pic>
    </p:spTree>
    <p:extLst>
      <p:ext uri="{BB962C8B-B14F-4D97-AF65-F5344CB8AC3E}">
        <p14:creationId xmlns:p14="http://schemas.microsoft.com/office/powerpoint/2010/main" val="809737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1CDFB4B-7592-ACC3-D377-404DA6C1B942}"/>
              </a:ext>
            </a:extLst>
          </p:cNvPr>
          <p:cNvSpPr>
            <a:spLocks noGrp="1"/>
          </p:cNvSpPr>
          <p:nvPr>
            <p:ph type="title"/>
          </p:nvPr>
        </p:nvSpPr>
        <p:spPr>
          <a:xfrm>
            <a:off x="838200" y="365126"/>
            <a:ext cx="10515600" cy="818254"/>
          </a:xfrm>
        </p:spPr>
        <p:txBody>
          <a:bodyPr/>
          <a:lstStyle/>
          <a:p>
            <a:r>
              <a:rPr lang="tr-TR" sz="3200" dirty="0"/>
              <a:t>DİYABETLİ HASTADA STANDART BAKIM İLKELERİ</a:t>
            </a:r>
            <a:r>
              <a:rPr lang="tr-TR" sz="3200" i="1" dirty="0"/>
              <a:t>-Fizik Muayene</a:t>
            </a:r>
            <a:endParaRPr lang="tr-TR" i="1" dirty="0"/>
          </a:p>
        </p:txBody>
      </p:sp>
      <p:sp>
        <p:nvSpPr>
          <p:cNvPr id="3" name="İçerik Yer Tutucusu 2">
            <a:extLst>
              <a:ext uri="{FF2B5EF4-FFF2-40B4-BE49-F238E27FC236}">
                <a16:creationId xmlns:a16="http://schemas.microsoft.com/office/drawing/2014/main" id="{F9F6512C-6FAF-ECA2-2634-A46804887CD9}"/>
              </a:ext>
            </a:extLst>
          </p:cNvPr>
          <p:cNvSpPr>
            <a:spLocks noGrp="1"/>
          </p:cNvSpPr>
          <p:nvPr>
            <p:ph idx="1"/>
          </p:nvPr>
        </p:nvSpPr>
        <p:spPr/>
        <p:txBody>
          <a:bodyPr/>
          <a:lstStyle/>
          <a:p>
            <a:pPr algn="l"/>
            <a:r>
              <a:rPr lang="tr-TR" sz="1800" b="0" i="0" u="none" strike="noStrike" baseline="0" dirty="0">
                <a:latin typeface="DINBek-Regular"/>
              </a:rPr>
              <a:t>Boy, kilo ölçümleri (çocuk ve adolesanda büyüme eğrileri ile mukayese)</a:t>
            </a:r>
          </a:p>
          <a:p>
            <a:pPr algn="l"/>
            <a:r>
              <a:rPr lang="tr-TR" sz="1800" b="0" i="0" u="none" strike="noStrike" baseline="0" dirty="0">
                <a:latin typeface="DINBek-Regular"/>
              </a:rPr>
              <a:t>Bel çevresi ölçümü (tüm yetişkin diyabetlilerde)</a:t>
            </a:r>
          </a:p>
          <a:p>
            <a:pPr algn="l"/>
            <a:r>
              <a:rPr lang="tr-TR" sz="1800" b="0" i="0" u="none" strike="noStrike" baseline="0" dirty="0">
                <a:latin typeface="DINBek-Regular"/>
              </a:rPr>
              <a:t>Seksüel gelişim düzeyi</a:t>
            </a:r>
          </a:p>
          <a:p>
            <a:pPr algn="l"/>
            <a:r>
              <a:rPr lang="tr-TR" sz="1800" b="0" i="0" u="none" strike="noStrike" baseline="0" dirty="0">
                <a:latin typeface="DINBek-Regular"/>
              </a:rPr>
              <a:t>Kan basıncı (gerekirse </a:t>
            </a:r>
            <a:r>
              <a:rPr lang="tr-TR" sz="1800" b="0" i="0" u="none" strike="noStrike" baseline="0" dirty="0" err="1">
                <a:latin typeface="DINBek-Regular"/>
              </a:rPr>
              <a:t>ortostatik</a:t>
            </a:r>
            <a:r>
              <a:rPr lang="tr-TR" sz="1800" b="0" i="0" u="none" strike="noStrike" baseline="0" dirty="0">
                <a:latin typeface="DINBek-Regular"/>
              </a:rPr>
              <a:t> ölçüm, yaşa göre normal değerler ile karşılaştırma)</a:t>
            </a:r>
          </a:p>
          <a:p>
            <a:pPr algn="l"/>
            <a:r>
              <a:rPr lang="tr-TR" sz="1800" b="0" i="0" u="none" strike="noStrike" baseline="0" dirty="0">
                <a:latin typeface="DINBek-Regular"/>
              </a:rPr>
              <a:t>Göz dibi muayenesi</a:t>
            </a:r>
          </a:p>
          <a:p>
            <a:pPr algn="l"/>
            <a:r>
              <a:rPr lang="tr-TR" sz="1800" b="0" i="0" u="none" strike="noStrike" baseline="0" dirty="0">
                <a:latin typeface="DINBek-Regular"/>
              </a:rPr>
              <a:t>Ağız içi muayene</a:t>
            </a:r>
          </a:p>
          <a:p>
            <a:pPr algn="l"/>
            <a:r>
              <a:rPr lang="tr-TR" sz="1800" b="0" i="0" u="none" strike="noStrike" baseline="0" dirty="0" err="1">
                <a:latin typeface="DINBek-Regular"/>
              </a:rPr>
              <a:t>Tiroid</a:t>
            </a:r>
            <a:r>
              <a:rPr lang="tr-TR" sz="1800" b="0" i="0" u="none" strike="noStrike" baseline="0" dirty="0">
                <a:latin typeface="DINBek-Regular"/>
              </a:rPr>
              <a:t> muayenesi</a:t>
            </a:r>
          </a:p>
          <a:p>
            <a:pPr algn="l"/>
            <a:r>
              <a:rPr lang="tr-TR" sz="1800" b="0" i="0" u="none" strike="noStrike" baseline="0" dirty="0">
                <a:latin typeface="DINBek-Regular"/>
              </a:rPr>
              <a:t>Kardiyak muayene</a:t>
            </a:r>
          </a:p>
          <a:p>
            <a:pPr algn="l"/>
            <a:r>
              <a:rPr lang="tr-TR" sz="1800" b="0" i="0" u="none" strike="noStrike" baseline="0" dirty="0">
                <a:latin typeface="DINBek-Regular"/>
              </a:rPr>
              <a:t>Abdominal muayene (karaciğer palpasyonu)</a:t>
            </a:r>
          </a:p>
          <a:p>
            <a:pPr algn="l"/>
            <a:r>
              <a:rPr lang="tr-TR" sz="1800" b="0" i="0" u="none" strike="noStrike" baseline="0" dirty="0">
                <a:latin typeface="DINBek-Regular"/>
              </a:rPr>
              <a:t>Nabız muayenesi (palpasyon ve </a:t>
            </a:r>
            <a:r>
              <a:rPr lang="tr-TR" sz="1800" b="0" i="0" u="none" strike="noStrike" baseline="0" dirty="0" err="1">
                <a:latin typeface="DINBek-Regular"/>
              </a:rPr>
              <a:t>oskültasyon</a:t>
            </a:r>
            <a:r>
              <a:rPr lang="tr-TR" sz="1800" b="0" i="0" u="none" strike="noStrike" baseline="0" dirty="0">
                <a:latin typeface="DINBek-Regular"/>
              </a:rPr>
              <a:t>)</a:t>
            </a:r>
            <a:endParaRPr lang="tr-TR" dirty="0"/>
          </a:p>
        </p:txBody>
      </p:sp>
      <p:pic>
        <p:nvPicPr>
          <p:cNvPr id="5" name="Resim 4">
            <a:extLst>
              <a:ext uri="{FF2B5EF4-FFF2-40B4-BE49-F238E27FC236}">
                <a16:creationId xmlns:a16="http://schemas.microsoft.com/office/drawing/2014/main" id="{5D0BB026-65B3-9178-80F5-F53CD6642644}"/>
              </a:ext>
            </a:extLst>
          </p:cNvPr>
          <p:cNvPicPr>
            <a:picLocks noChangeAspect="1"/>
          </p:cNvPicPr>
          <p:nvPr/>
        </p:nvPicPr>
        <p:blipFill>
          <a:blip r:embed="rId2"/>
          <a:stretch>
            <a:fillRect/>
          </a:stretch>
        </p:blipFill>
        <p:spPr>
          <a:xfrm>
            <a:off x="9191512" y="2934027"/>
            <a:ext cx="2581388" cy="1721786"/>
          </a:xfrm>
          <a:prstGeom prst="rect">
            <a:avLst/>
          </a:prstGeom>
        </p:spPr>
      </p:pic>
      <p:pic>
        <p:nvPicPr>
          <p:cNvPr id="6" name="Resim 5">
            <a:extLst>
              <a:ext uri="{FF2B5EF4-FFF2-40B4-BE49-F238E27FC236}">
                <a16:creationId xmlns:a16="http://schemas.microsoft.com/office/drawing/2014/main" id="{BD5ADFF1-028E-C0E2-5A62-B3760FDA6262}"/>
              </a:ext>
            </a:extLst>
          </p:cNvPr>
          <p:cNvPicPr>
            <a:picLocks noChangeAspect="1"/>
          </p:cNvPicPr>
          <p:nvPr/>
        </p:nvPicPr>
        <p:blipFill>
          <a:blip r:embed="rId3"/>
          <a:stretch>
            <a:fillRect/>
          </a:stretch>
        </p:blipFill>
        <p:spPr>
          <a:xfrm>
            <a:off x="9293289" y="1177452"/>
            <a:ext cx="2633667" cy="1596408"/>
          </a:xfrm>
          <a:prstGeom prst="rect">
            <a:avLst/>
          </a:prstGeom>
        </p:spPr>
      </p:pic>
      <p:pic>
        <p:nvPicPr>
          <p:cNvPr id="7" name="Resim 6">
            <a:extLst>
              <a:ext uri="{FF2B5EF4-FFF2-40B4-BE49-F238E27FC236}">
                <a16:creationId xmlns:a16="http://schemas.microsoft.com/office/drawing/2014/main" id="{ABCC3747-CDB5-9500-A76B-712B14876807}"/>
              </a:ext>
            </a:extLst>
          </p:cNvPr>
          <p:cNvPicPr>
            <a:picLocks noChangeAspect="1"/>
          </p:cNvPicPr>
          <p:nvPr/>
        </p:nvPicPr>
        <p:blipFill>
          <a:blip r:embed="rId4"/>
          <a:stretch>
            <a:fillRect/>
          </a:stretch>
        </p:blipFill>
        <p:spPr>
          <a:xfrm>
            <a:off x="5932367" y="4771088"/>
            <a:ext cx="2300749" cy="1721786"/>
          </a:xfrm>
          <a:prstGeom prst="rect">
            <a:avLst/>
          </a:prstGeom>
        </p:spPr>
      </p:pic>
      <p:pic>
        <p:nvPicPr>
          <p:cNvPr id="8" name="Resim 7">
            <a:extLst>
              <a:ext uri="{FF2B5EF4-FFF2-40B4-BE49-F238E27FC236}">
                <a16:creationId xmlns:a16="http://schemas.microsoft.com/office/drawing/2014/main" id="{44DB9B5D-FBB8-6643-A6A5-96538EBF645A}"/>
              </a:ext>
            </a:extLst>
          </p:cNvPr>
          <p:cNvPicPr>
            <a:picLocks noChangeAspect="1"/>
          </p:cNvPicPr>
          <p:nvPr/>
        </p:nvPicPr>
        <p:blipFill>
          <a:blip r:embed="rId5"/>
          <a:stretch>
            <a:fillRect/>
          </a:stretch>
        </p:blipFill>
        <p:spPr>
          <a:xfrm>
            <a:off x="9610611" y="4976935"/>
            <a:ext cx="2581389" cy="1842273"/>
          </a:xfrm>
          <a:prstGeom prst="rect">
            <a:avLst/>
          </a:prstGeom>
        </p:spPr>
      </p:pic>
    </p:spTree>
    <p:extLst>
      <p:ext uri="{BB962C8B-B14F-4D97-AF65-F5344CB8AC3E}">
        <p14:creationId xmlns:p14="http://schemas.microsoft.com/office/powerpoint/2010/main" val="211303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BD7ADA0-436B-CD72-7F21-886AF2661D55}"/>
              </a:ext>
            </a:extLst>
          </p:cNvPr>
          <p:cNvSpPr>
            <a:spLocks noGrp="1"/>
          </p:cNvSpPr>
          <p:nvPr>
            <p:ph type="title"/>
          </p:nvPr>
        </p:nvSpPr>
        <p:spPr/>
        <p:txBody>
          <a:bodyPr/>
          <a:lstStyle/>
          <a:p>
            <a:r>
              <a:rPr lang="tr-TR" dirty="0"/>
              <a:t>ÖĞRENİM HEDEFLERİ</a:t>
            </a:r>
          </a:p>
        </p:txBody>
      </p:sp>
      <p:sp>
        <p:nvSpPr>
          <p:cNvPr id="3" name="İçerik Yer Tutucusu 2">
            <a:extLst>
              <a:ext uri="{FF2B5EF4-FFF2-40B4-BE49-F238E27FC236}">
                <a16:creationId xmlns:a16="http://schemas.microsoft.com/office/drawing/2014/main" id="{62628C6D-BEF0-1794-C1B6-4FAF9A5E1FEF}"/>
              </a:ext>
            </a:extLst>
          </p:cNvPr>
          <p:cNvSpPr>
            <a:spLocks noGrp="1"/>
          </p:cNvSpPr>
          <p:nvPr>
            <p:ph idx="1"/>
          </p:nvPr>
        </p:nvSpPr>
        <p:spPr/>
        <p:txBody>
          <a:bodyPr/>
          <a:lstStyle/>
          <a:p>
            <a:r>
              <a:rPr lang="tr-TR" altLang="tr-TR" dirty="0">
                <a:latin typeface="Calibri" panose="020F0502020204030204" pitchFamily="34" charset="0"/>
                <a:cs typeface="Times New Roman" panose="02020603050405020304" pitchFamily="18" charset="0"/>
              </a:rPr>
              <a:t>DM tanısını koyabilmek</a:t>
            </a:r>
          </a:p>
          <a:p>
            <a:r>
              <a:rPr lang="tr-TR" altLang="tr-TR" dirty="0">
                <a:latin typeface="Calibri" panose="020F0502020204030204" pitchFamily="34" charset="0"/>
                <a:cs typeface="Times New Roman" panose="02020603050405020304" pitchFamily="18" charset="0"/>
              </a:rPr>
              <a:t>DM belirti ve bulgularını açıklayabilmek</a:t>
            </a:r>
          </a:p>
          <a:p>
            <a:r>
              <a:rPr lang="tr-TR" altLang="tr-TR" dirty="0">
                <a:latin typeface="Calibri" panose="020F0502020204030204" pitchFamily="34" charset="0"/>
                <a:cs typeface="Times New Roman" panose="02020603050405020304" pitchFamily="18" charset="0"/>
              </a:rPr>
              <a:t>DM tarama endikasyonlarını sayabilmek</a:t>
            </a:r>
          </a:p>
          <a:p>
            <a:r>
              <a:rPr lang="tr-TR" altLang="tr-TR" dirty="0">
                <a:latin typeface="Calibri" panose="020F0502020204030204" pitchFamily="34" charset="0"/>
                <a:cs typeface="Times New Roman" panose="02020603050405020304" pitchFamily="18" charset="0"/>
              </a:rPr>
              <a:t>Diyabetli hastanın standart bakım ilkelerini öğrenmek</a:t>
            </a:r>
          </a:p>
          <a:p>
            <a:r>
              <a:rPr lang="tr-TR" altLang="tr-TR" dirty="0">
                <a:latin typeface="Calibri" panose="020F0502020204030204" pitchFamily="34" charset="0"/>
                <a:cs typeface="Times New Roman" panose="02020603050405020304" pitchFamily="18" charset="0"/>
              </a:rPr>
              <a:t>DM komplikasyonlarını sayabilmek</a:t>
            </a:r>
          </a:p>
          <a:p>
            <a:r>
              <a:rPr lang="tr-TR" altLang="tr-TR" dirty="0">
                <a:latin typeface="Calibri" panose="020F0502020204030204" pitchFamily="34" charset="0"/>
                <a:cs typeface="Times New Roman" panose="02020603050405020304" pitchFamily="18" charset="0"/>
              </a:rPr>
              <a:t>MS tanı kriterlerini sayabilmek</a:t>
            </a:r>
          </a:p>
          <a:p>
            <a:endParaRPr lang="tr-TR" dirty="0"/>
          </a:p>
        </p:txBody>
      </p:sp>
    </p:spTree>
    <p:extLst>
      <p:ext uri="{BB962C8B-B14F-4D97-AF65-F5344CB8AC3E}">
        <p14:creationId xmlns:p14="http://schemas.microsoft.com/office/powerpoint/2010/main" val="4000545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1D193DA-2428-E47F-5F30-A21818CAA1A7}"/>
              </a:ext>
            </a:extLst>
          </p:cNvPr>
          <p:cNvSpPr>
            <a:spLocks noGrp="1"/>
          </p:cNvSpPr>
          <p:nvPr>
            <p:ph type="title"/>
          </p:nvPr>
        </p:nvSpPr>
        <p:spPr>
          <a:xfrm>
            <a:off x="838200" y="365125"/>
            <a:ext cx="10515600" cy="695049"/>
          </a:xfrm>
        </p:spPr>
        <p:txBody>
          <a:bodyPr/>
          <a:lstStyle/>
          <a:p>
            <a:r>
              <a:rPr lang="tr-TR" sz="3200" dirty="0"/>
              <a:t>DİYABETLİ HASTADA STANDART BAKIM İLKELERİ</a:t>
            </a:r>
            <a:r>
              <a:rPr lang="tr-TR" sz="3200" i="1" dirty="0"/>
              <a:t>-Fizik Muayene</a:t>
            </a:r>
            <a:endParaRPr lang="tr-TR" dirty="0"/>
          </a:p>
        </p:txBody>
      </p:sp>
      <p:sp>
        <p:nvSpPr>
          <p:cNvPr id="3" name="İçerik Yer Tutucusu 2">
            <a:extLst>
              <a:ext uri="{FF2B5EF4-FFF2-40B4-BE49-F238E27FC236}">
                <a16:creationId xmlns:a16="http://schemas.microsoft.com/office/drawing/2014/main" id="{EC1192ED-9443-AB3F-B882-3440A6AD16B9}"/>
              </a:ext>
            </a:extLst>
          </p:cNvPr>
          <p:cNvSpPr>
            <a:spLocks noGrp="1"/>
          </p:cNvSpPr>
          <p:nvPr>
            <p:ph idx="1"/>
          </p:nvPr>
        </p:nvSpPr>
        <p:spPr>
          <a:xfrm>
            <a:off x="838200" y="1825625"/>
            <a:ext cx="10515600" cy="4667250"/>
          </a:xfrm>
        </p:spPr>
        <p:txBody>
          <a:bodyPr/>
          <a:lstStyle/>
          <a:p>
            <a:pPr algn="l"/>
            <a:r>
              <a:rPr lang="tr-TR" sz="1800" b="0" i="0" u="none" strike="noStrike" baseline="0" dirty="0">
                <a:latin typeface="DINBek-Regular"/>
              </a:rPr>
              <a:t>El/parmak muayenesi (</a:t>
            </a:r>
            <a:r>
              <a:rPr lang="tr-TR" sz="1800" b="0" i="0" u="none" strike="noStrike" baseline="0" dirty="0" err="1">
                <a:latin typeface="DINBek-Regular"/>
              </a:rPr>
              <a:t>sklerodaktili</a:t>
            </a:r>
            <a:r>
              <a:rPr lang="tr-TR" sz="1800" b="0" i="0" u="none" strike="noStrike" baseline="0" dirty="0">
                <a:latin typeface="DINBek-Regular"/>
              </a:rPr>
              <a:t>, </a:t>
            </a:r>
            <a:r>
              <a:rPr lang="tr-TR" sz="1800" b="0" i="0" u="none" strike="noStrike" baseline="0" dirty="0" err="1">
                <a:latin typeface="DINBek-Regular"/>
              </a:rPr>
              <a:t>Dupuytren</a:t>
            </a:r>
            <a:r>
              <a:rPr lang="tr-TR" sz="1800" b="0" i="0" u="none" strike="noStrike" baseline="0" dirty="0">
                <a:latin typeface="DINBek-Regular"/>
              </a:rPr>
              <a:t> kontraktürü, karpal tünel yönünden)</a:t>
            </a:r>
          </a:p>
          <a:p>
            <a:pPr algn="l"/>
            <a:endParaRPr lang="tr-TR" sz="1800" b="0" i="0" u="none" strike="noStrike" baseline="0" dirty="0">
              <a:latin typeface="DINBek-Regular"/>
            </a:endParaRPr>
          </a:p>
          <a:p>
            <a:pPr algn="l"/>
            <a:r>
              <a:rPr lang="tr-TR" sz="1800" b="0" i="0" u="none" strike="noStrike" baseline="0" dirty="0">
                <a:latin typeface="DINBek-Regular"/>
              </a:rPr>
              <a:t>Ayak muayenesi (diyabetik ayak riski yönünden ayak deformitesi, pes </a:t>
            </a:r>
            <a:r>
              <a:rPr lang="tr-TR" sz="1800" b="0" i="0" u="none" strike="noStrike" baseline="0" dirty="0" err="1">
                <a:latin typeface="DINBek-Regular"/>
              </a:rPr>
              <a:t>planus</a:t>
            </a:r>
            <a:r>
              <a:rPr lang="tr-TR" sz="1800" b="0" i="0" u="none" strike="noStrike" baseline="0" dirty="0">
                <a:latin typeface="DINBek-Regular"/>
              </a:rPr>
              <a:t> </a:t>
            </a:r>
            <a:r>
              <a:rPr lang="tr-TR" sz="1800" b="0" i="0" u="none" strike="noStrike" baseline="0" dirty="0" err="1">
                <a:latin typeface="DINBek-Regular"/>
              </a:rPr>
              <a:t>vs</a:t>
            </a:r>
            <a:r>
              <a:rPr lang="tr-TR" sz="1800" b="0" i="0" u="none" strike="noStrike" baseline="0" dirty="0">
                <a:latin typeface="DINBek-Regular"/>
              </a:rPr>
              <a:t> için görsel bakı, deri ısısı, nemlilik derecesi, </a:t>
            </a:r>
            <a:r>
              <a:rPr lang="tr-TR" sz="1800" b="0" i="0" u="none" strike="noStrike" baseline="0" dirty="0" err="1">
                <a:latin typeface="DINBek-Regular"/>
              </a:rPr>
              <a:t>kalluslar</a:t>
            </a:r>
            <a:r>
              <a:rPr lang="tr-TR" sz="1800" b="0" i="0" u="none" strike="noStrike" baseline="0" dirty="0">
                <a:latin typeface="DINBek-Regular"/>
              </a:rPr>
              <a:t>, arteriyel nabızlar, vibrasyon ve pozisyon duyusu, his kusuru değerlendirmesi)</a:t>
            </a:r>
          </a:p>
          <a:p>
            <a:pPr algn="l"/>
            <a:endParaRPr lang="tr-TR" sz="1800" b="0" i="0" u="none" strike="noStrike" baseline="0" dirty="0">
              <a:latin typeface="DINBek-Regular"/>
            </a:endParaRPr>
          </a:p>
          <a:p>
            <a:pPr algn="l"/>
            <a:r>
              <a:rPr lang="tr-TR" sz="1800" b="0" i="0" u="none" strike="noStrike" baseline="0" dirty="0">
                <a:latin typeface="DINBek-Regular"/>
              </a:rPr>
              <a:t>Cilt muayenesi (</a:t>
            </a:r>
            <a:r>
              <a:rPr lang="tr-TR" sz="1800" b="0" i="0" u="none" strike="noStrike" baseline="0" dirty="0" err="1">
                <a:latin typeface="DINBek-Regular"/>
              </a:rPr>
              <a:t>akantozis</a:t>
            </a:r>
            <a:r>
              <a:rPr lang="tr-TR" sz="1800" b="0" i="0" u="none" strike="noStrike" baseline="0" dirty="0">
                <a:latin typeface="DINBek-Regular"/>
              </a:rPr>
              <a:t> </a:t>
            </a:r>
            <a:r>
              <a:rPr lang="tr-TR" sz="1800" b="0" i="0" u="none" strike="noStrike" baseline="0" dirty="0" err="1">
                <a:latin typeface="DINBek-Regular"/>
              </a:rPr>
              <a:t>nigrikans</a:t>
            </a:r>
            <a:r>
              <a:rPr lang="tr-TR" sz="1800" b="0" i="0" u="none" strike="noStrike" baseline="0" dirty="0">
                <a:latin typeface="DINBek-Regular"/>
              </a:rPr>
              <a:t>, insülin injeksiyon yerlerinde enfeksiyon, </a:t>
            </a:r>
            <a:r>
              <a:rPr lang="tr-TR" sz="1800" b="0" i="0" u="none" strike="noStrike" baseline="0" dirty="0" err="1">
                <a:latin typeface="DINBek-Regular"/>
              </a:rPr>
              <a:t>lipoatrofi</a:t>
            </a:r>
            <a:r>
              <a:rPr lang="tr-TR" sz="1800" b="0" i="0" u="none" strike="noStrike" baseline="0" dirty="0">
                <a:latin typeface="DINBek-Regular"/>
              </a:rPr>
              <a:t>/</a:t>
            </a:r>
            <a:r>
              <a:rPr lang="tr-TR" sz="1800" b="0" i="0" u="none" strike="noStrike" baseline="0" dirty="0" err="1">
                <a:latin typeface="DINBek-Regular"/>
              </a:rPr>
              <a:t>lipohipertrofi</a:t>
            </a:r>
            <a:r>
              <a:rPr lang="tr-TR" sz="1800" b="0" i="0" u="none" strike="noStrike" baseline="0" dirty="0">
                <a:latin typeface="DINBek-Regular"/>
              </a:rPr>
              <a:t> </a:t>
            </a:r>
            <a:r>
              <a:rPr lang="tr-TR" sz="1800" b="0" i="0" u="none" strike="noStrike" baseline="0" dirty="0" err="1">
                <a:latin typeface="DINBek-Regular"/>
              </a:rPr>
              <a:t>vb</a:t>
            </a:r>
            <a:r>
              <a:rPr lang="tr-TR" sz="1800" b="0" i="0" u="none" strike="noStrike" baseline="0" dirty="0">
                <a:latin typeface="DINBek-Regular"/>
              </a:rPr>
              <a:t> için)</a:t>
            </a:r>
          </a:p>
          <a:p>
            <a:pPr algn="l"/>
            <a:endParaRPr lang="tr-TR" sz="1800" b="0" i="0" u="none" strike="noStrike" baseline="0" dirty="0">
              <a:latin typeface="DINBek-Regular"/>
            </a:endParaRPr>
          </a:p>
          <a:p>
            <a:pPr algn="l"/>
            <a:r>
              <a:rPr lang="tr-TR" sz="1800" b="0" i="0" u="none" strike="noStrike" baseline="0" dirty="0">
                <a:latin typeface="DINBek-Regular"/>
              </a:rPr>
              <a:t>Nörolojik muayene</a:t>
            </a:r>
          </a:p>
          <a:p>
            <a:pPr algn="l"/>
            <a:endParaRPr lang="tr-TR" sz="1800" b="0" i="0" u="none" strike="noStrike" baseline="0" dirty="0">
              <a:latin typeface="DINBek-Regular"/>
            </a:endParaRPr>
          </a:p>
          <a:p>
            <a:pPr algn="l"/>
            <a:r>
              <a:rPr lang="tr-TR" sz="1800" b="0" i="0" u="none" strike="noStrike" baseline="0" dirty="0">
                <a:latin typeface="DINBek-Regular"/>
              </a:rPr>
              <a:t>Sekonder diyabet nedeni olabilecek hastalık/durumlara ilişkin bulgular (</a:t>
            </a:r>
            <a:r>
              <a:rPr lang="tr-TR" sz="1800" b="0" i="0" u="none" strike="noStrike" baseline="0" dirty="0" err="1">
                <a:latin typeface="DINBek-Regular"/>
              </a:rPr>
              <a:t>hemokromatoz</a:t>
            </a:r>
            <a:r>
              <a:rPr lang="tr-TR" sz="1800" b="0" i="0" u="none" strike="noStrike" baseline="0" dirty="0">
                <a:latin typeface="DINBek-Regular"/>
              </a:rPr>
              <a:t>, pankreas hastalıkları, </a:t>
            </a:r>
            <a:r>
              <a:rPr lang="tr-TR" sz="1800" b="0" i="0" u="none" strike="noStrike" baseline="0" dirty="0" err="1">
                <a:latin typeface="DINBek-Regular"/>
              </a:rPr>
              <a:t>endokrinopatiler</a:t>
            </a:r>
            <a:r>
              <a:rPr lang="tr-TR" sz="1800" b="0" i="0" u="none" strike="noStrike" baseline="0" dirty="0">
                <a:latin typeface="DINBek-Regular"/>
              </a:rPr>
              <a:t>, genetik sendromlar)</a:t>
            </a:r>
            <a:endParaRPr lang="tr-TR" dirty="0"/>
          </a:p>
        </p:txBody>
      </p:sp>
      <p:pic>
        <p:nvPicPr>
          <p:cNvPr id="4" name="Resim 3">
            <a:extLst>
              <a:ext uri="{FF2B5EF4-FFF2-40B4-BE49-F238E27FC236}">
                <a16:creationId xmlns:a16="http://schemas.microsoft.com/office/drawing/2014/main" id="{EF9AE53E-EC84-4ACC-026C-51E886ED3704}"/>
              </a:ext>
            </a:extLst>
          </p:cNvPr>
          <p:cNvPicPr>
            <a:picLocks noChangeAspect="1"/>
          </p:cNvPicPr>
          <p:nvPr/>
        </p:nvPicPr>
        <p:blipFill>
          <a:blip r:embed="rId2"/>
          <a:stretch>
            <a:fillRect/>
          </a:stretch>
        </p:blipFill>
        <p:spPr>
          <a:xfrm>
            <a:off x="9546625" y="1060174"/>
            <a:ext cx="2367077" cy="1325563"/>
          </a:xfrm>
          <a:prstGeom prst="rect">
            <a:avLst/>
          </a:prstGeom>
        </p:spPr>
      </p:pic>
      <p:pic>
        <p:nvPicPr>
          <p:cNvPr id="5" name="Resim 4">
            <a:extLst>
              <a:ext uri="{FF2B5EF4-FFF2-40B4-BE49-F238E27FC236}">
                <a16:creationId xmlns:a16="http://schemas.microsoft.com/office/drawing/2014/main" id="{6F827B8D-8C3E-531B-2F59-D4F09225EF8C}"/>
              </a:ext>
            </a:extLst>
          </p:cNvPr>
          <p:cNvPicPr>
            <a:picLocks noChangeAspect="1"/>
          </p:cNvPicPr>
          <p:nvPr/>
        </p:nvPicPr>
        <p:blipFill>
          <a:blip r:embed="rId3"/>
          <a:stretch>
            <a:fillRect/>
          </a:stretch>
        </p:blipFill>
        <p:spPr>
          <a:xfrm>
            <a:off x="9169106" y="5532437"/>
            <a:ext cx="2744596" cy="1325563"/>
          </a:xfrm>
          <a:prstGeom prst="rect">
            <a:avLst/>
          </a:prstGeom>
        </p:spPr>
      </p:pic>
    </p:spTree>
    <p:extLst>
      <p:ext uri="{BB962C8B-B14F-4D97-AF65-F5344CB8AC3E}">
        <p14:creationId xmlns:p14="http://schemas.microsoft.com/office/powerpoint/2010/main" val="2098831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00C06A5-83D2-4AEB-9761-A13A045CBCEA}"/>
              </a:ext>
            </a:extLst>
          </p:cNvPr>
          <p:cNvSpPr>
            <a:spLocks noGrp="1"/>
          </p:cNvSpPr>
          <p:nvPr>
            <p:ph type="title"/>
          </p:nvPr>
        </p:nvSpPr>
        <p:spPr>
          <a:xfrm>
            <a:off x="838200" y="365126"/>
            <a:ext cx="10515600" cy="602284"/>
          </a:xfrm>
        </p:spPr>
        <p:txBody>
          <a:bodyPr>
            <a:normAutofit fontScale="90000"/>
          </a:bodyPr>
          <a:lstStyle/>
          <a:p>
            <a:r>
              <a:rPr lang="tr-TR" sz="3200" dirty="0"/>
              <a:t>DİYABETLİ HASTADA STANDART BAKIM İLKELERİ</a:t>
            </a:r>
            <a:r>
              <a:rPr lang="tr-TR" sz="3200" i="1" dirty="0"/>
              <a:t>-Konsültasyonlar</a:t>
            </a:r>
            <a:endParaRPr lang="tr-TR" i="1" dirty="0"/>
          </a:p>
        </p:txBody>
      </p:sp>
      <p:sp>
        <p:nvSpPr>
          <p:cNvPr id="3" name="İçerik Yer Tutucusu 2">
            <a:extLst>
              <a:ext uri="{FF2B5EF4-FFF2-40B4-BE49-F238E27FC236}">
                <a16:creationId xmlns:a16="http://schemas.microsoft.com/office/drawing/2014/main" id="{4320EA2E-5634-DFAE-9F3F-3C8431F16A56}"/>
              </a:ext>
            </a:extLst>
          </p:cNvPr>
          <p:cNvSpPr>
            <a:spLocks noGrp="1"/>
          </p:cNvSpPr>
          <p:nvPr>
            <p:ph idx="1"/>
          </p:nvPr>
        </p:nvSpPr>
        <p:spPr/>
        <p:txBody>
          <a:bodyPr/>
          <a:lstStyle/>
          <a:p>
            <a:pPr algn="l"/>
            <a:r>
              <a:rPr lang="tr-TR" sz="1800" b="0" i="0" u="none" strike="noStrike" baseline="0" dirty="0">
                <a:latin typeface="DINBek-Regular"/>
              </a:rPr>
              <a:t>Tıbbi beslenme tedavisi için beslenme uzmanına gönderilmeli</a:t>
            </a:r>
          </a:p>
          <a:p>
            <a:pPr algn="l"/>
            <a:r>
              <a:rPr lang="tr-TR" sz="1800" b="0" i="0" u="none" strike="noStrike" baseline="0" dirty="0">
                <a:latin typeface="DINBek-Regular"/>
              </a:rPr>
              <a:t>Diyabet eğitmeni (diyabet eğitmeni yoksa, eğitimi hekim üstlenmeli)</a:t>
            </a:r>
          </a:p>
          <a:p>
            <a:pPr algn="l"/>
            <a:r>
              <a:rPr lang="tr-TR" sz="1800" b="0" i="0" u="none" strike="noStrike" baseline="0" dirty="0">
                <a:latin typeface="DINBek-Regular"/>
              </a:rPr>
              <a:t>Göz dibi muayenesi</a:t>
            </a:r>
          </a:p>
          <a:p>
            <a:pPr algn="l"/>
            <a:r>
              <a:rPr lang="tr-TR" sz="1800" b="0" i="0" u="none" strike="noStrike" baseline="0" dirty="0" err="1">
                <a:latin typeface="DINBek-Regular"/>
              </a:rPr>
              <a:t>Reprodüktif</a:t>
            </a:r>
            <a:r>
              <a:rPr lang="tr-TR" sz="1800" b="0" i="0" u="none" strike="noStrike" baseline="0" dirty="0">
                <a:latin typeface="DINBek-Regular"/>
              </a:rPr>
              <a:t> yaştaki kadınlar için aile planlaması</a:t>
            </a:r>
          </a:p>
          <a:p>
            <a:pPr algn="l"/>
            <a:r>
              <a:rPr lang="tr-TR" sz="1800" b="0" i="0" u="none" strike="noStrike" baseline="0" dirty="0">
                <a:latin typeface="DINBek-Regular"/>
              </a:rPr>
              <a:t>Psikiyatrist, psikolog (davranış terapisi gerekiyorsa)</a:t>
            </a:r>
          </a:p>
          <a:p>
            <a:pPr algn="l"/>
            <a:r>
              <a:rPr lang="tr-TR" sz="1800" b="0" i="0" u="none" strike="noStrike" baseline="0" dirty="0">
                <a:latin typeface="DINBek-Regular"/>
              </a:rPr>
              <a:t>Ayak muayenesi (ülkemizde ayak bakım uzmanı (</a:t>
            </a:r>
            <a:r>
              <a:rPr lang="tr-TR" sz="1800" b="0" i="0" u="none" strike="noStrike" baseline="0" dirty="0" err="1">
                <a:latin typeface="DINBek-Regular"/>
              </a:rPr>
              <a:t>podiyatrist</a:t>
            </a:r>
            <a:r>
              <a:rPr lang="tr-TR" sz="1800" b="0" i="0" u="none" strike="noStrike" baseline="0" dirty="0">
                <a:latin typeface="DINBek-Regular"/>
              </a:rPr>
              <a:t>) çok az sayıda bulunduğu için gerekirse diyabet hemşiresi, dermatolog veya fizyoterapistten destek alınmalı)</a:t>
            </a:r>
          </a:p>
          <a:p>
            <a:pPr algn="l"/>
            <a:r>
              <a:rPr lang="tr-TR" sz="1800" b="0" i="0" u="none" strike="noStrike" baseline="0" dirty="0">
                <a:latin typeface="DINBek-Regular"/>
              </a:rPr>
              <a:t>Gerektiğinde diğer uzmanlık alanlarından (göz hastalıkları, nöroloji, nefroloji, kardiyoloji, jinekoloji ve diş hekimliği vb.) konsültasyon istenmeli.</a:t>
            </a:r>
            <a:endParaRPr lang="tr-TR" dirty="0"/>
          </a:p>
        </p:txBody>
      </p:sp>
      <p:pic>
        <p:nvPicPr>
          <p:cNvPr id="4" name="Resim 3">
            <a:extLst>
              <a:ext uri="{FF2B5EF4-FFF2-40B4-BE49-F238E27FC236}">
                <a16:creationId xmlns:a16="http://schemas.microsoft.com/office/drawing/2014/main" id="{D0309032-AD96-403A-5765-05AC89AE619C}"/>
              </a:ext>
            </a:extLst>
          </p:cNvPr>
          <p:cNvPicPr>
            <a:picLocks noChangeAspect="1"/>
          </p:cNvPicPr>
          <p:nvPr/>
        </p:nvPicPr>
        <p:blipFill>
          <a:blip r:embed="rId2"/>
          <a:stretch>
            <a:fillRect/>
          </a:stretch>
        </p:blipFill>
        <p:spPr>
          <a:xfrm>
            <a:off x="8322365" y="1279210"/>
            <a:ext cx="3598253" cy="1581269"/>
          </a:xfrm>
          <a:prstGeom prst="rect">
            <a:avLst/>
          </a:prstGeom>
        </p:spPr>
      </p:pic>
    </p:spTree>
    <p:extLst>
      <p:ext uri="{BB962C8B-B14F-4D97-AF65-F5344CB8AC3E}">
        <p14:creationId xmlns:p14="http://schemas.microsoft.com/office/powerpoint/2010/main" val="11584952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CFE74C2-8A64-2DDC-417C-A74A3452C7C1}"/>
              </a:ext>
            </a:extLst>
          </p:cNvPr>
          <p:cNvSpPr>
            <a:spLocks noGrp="1"/>
          </p:cNvSpPr>
          <p:nvPr>
            <p:ph type="title"/>
          </p:nvPr>
        </p:nvSpPr>
        <p:spPr>
          <a:xfrm>
            <a:off x="838200" y="271671"/>
            <a:ext cx="10515600" cy="628788"/>
          </a:xfrm>
        </p:spPr>
        <p:txBody>
          <a:bodyPr>
            <a:normAutofit/>
          </a:bodyPr>
          <a:lstStyle/>
          <a:p>
            <a:r>
              <a:rPr lang="tr-TR" sz="2400" dirty="0"/>
              <a:t>DİYABETLİ HASTADA STANDART BAKIM İLKELERİ</a:t>
            </a:r>
            <a:r>
              <a:rPr lang="tr-TR" sz="2400" i="1" dirty="0"/>
              <a:t>-</a:t>
            </a:r>
            <a:r>
              <a:rPr lang="tr-TR" sz="2400" i="1" dirty="0" err="1"/>
              <a:t>Lab</a:t>
            </a:r>
            <a:r>
              <a:rPr lang="tr-TR" sz="2400" i="1" dirty="0"/>
              <a:t>. İncelemeleri ve Rutin İzlem</a:t>
            </a:r>
            <a:endParaRPr lang="tr-TR" i="1" dirty="0"/>
          </a:p>
        </p:txBody>
      </p:sp>
      <p:sp>
        <p:nvSpPr>
          <p:cNvPr id="3" name="İçerik Yer Tutucusu 2">
            <a:extLst>
              <a:ext uri="{FF2B5EF4-FFF2-40B4-BE49-F238E27FC236}">
                <a16:creationId xmlns:a16="http://schemas.microsoft.com/office/drawing/2014/main" id="{219BF9C5-E890-4FFA-02D9-B2F04C925348}"/>
              </a:ext>
            </a:extLst>
          </p:cNvPr>
          <p:cNvSpPr>
            <a:spLocks noGrp="1"/>
          </p:cNvSpPr>
          <p:nvPr>
            <p:ph idx="1"/>
          </p:nvPr>
        </p:nvSpPr>
        <p:spPr>
          <a:xfrm>
            <a:off x="838200" y="1285460"/>
            <a:ext cx="10515600" cy="5300869"/>
          </a:xfrm>
        </p:spPr>
        <p:txBody>
          <a:bodyPr>
            <a:normAutofit/>
          </a:bodyPr>
          <a:lstStyle/>
          <a:p>
            <a:pPr algn="l"/>
            <a:r>
              <a:rPr lang="tr-TR" sz="1800" b="0" i="0" u="none" strike="noStrike" baseline="0" dirty="0">
                <a:latin typeface="DINBek-Regular"/>
              </a:rPr>
              <a:t>A1C: 3-6 ayda bir</a:t>
            </a:r>
          </a:p>
          <a:p>
            <a:pPr algn="l"/>
            <a:endParaRPr lang="tr-TR" sz="1800" b="0" i="0" u="none" strike="noStrike" baseline="0" dirty="0">
              <a:latin typeface="DINBek-Regular"/>
            </a:endParaRPr>
          </a:p>
          <a:p>
            <a:pPr algn="l"/>
            <a:r>
              <a:rPr lang="tr-TR" sz="1800" b="0" i="0" u="none" strike="noStrike" baseline="0" dirty="0">
                <a:latin typeface="DINBek-Regular"/>
              </a:rPr>
              <a:t>Açlık </a:t>
            </a:r>
            <a:r>
              <a:rPr lang="tr-TR" sz="1800" b="0" i="0" u="none" strike="noStrike" baseline="0" dirty="0" err="1">
                <a:latin typeface="DINBek-Regular"/>
              </a:rPr>
              <a:t>lipid:Normal</a:t>
            </a:r>
            <a:r>
              <a:rPr lang="tr-TR" sz="1800" b="0" i="0" u="none" strike="noStrike" baseline="0" dirty="0">
                <a:latin typeface="DINBek-Regular"/>
              </a:rPr>
              <a:t> ise yılda bir, hasta </a:t>
            </a:r>
            <a:r>
              <a:rPr lang="tr-TR" sz="1800" b="0" i="0" u="none" strike="noStrike" baseline="0" dirty="0" err="1">
                <a:latin typeface="DINBek-Regular"/>
              </a:rPr>
              <a:t>antilipidemik</a:t>
            </a:r>
            <a:r>
              <a:rPr lang="tr-TR" sz="1800" b="0" i="0" u="none" strike="noStrike" baseline="0" dirty="0">
                <a:latin typeface="DINBek-Regular"/>
              </a:rPr>
              <a:t> tedavi altında ise 6 ay-1 yıl ara ile ölçülmelidir.</a:t>
            </a:r>
          </a:p>
          <a:p>
            <a:pPr algn="l"/>
            <a:endParaRPr lang="tr-TR" sz="1800" b="0" i="0" u="none" strike="noStrike" baseline="0" dirty="0">
              <a:latin typeface="DINBek-Regular"/>
            </a:endParaRPr>
          </a:p>
          <a:p>
            <a:pPr algn="l"/>
            <a:r>
              <a:rPr lang="tr-TR" sz="1800" b="0" i="0" u="none" strike="noStrike" baseline="0" dirty="0" err="1">
                <a:latin typeface="DINBek-Regular"/>
              </a:rPr>
              <a:t>Albuminüri</a:t>
            </a:r>
            <a:r>
              <a:rPr lang="tr-TR" sz="1800" dirty="0" err="1">
                <a:latin typeface="DINBek-Regular"/>
              </a:rPr>
              <a:t>:</a:t>
            </a:r>
            <a:r>
              <a:rPr lang="tr-TR" sz="1800" b="0" i="0" u="none" strike="noStrike" baseline="0" dirty="0" err="1">
                <a:latin typeface="DINBek-Regular"/>
              </a:rPr>
              <a:t>Tip</a:t>
            </a:r>
            <a:r>
              <a:rPr lang="tr-TR" sz="1800" b="0" i="0" u="none" strike="noStrike" baseline="0" dirty="0">
                <a:latin typeface="DINBek-Regular"/>
              </a:rPr>
              <a:t> 1 diyabette tanıdan 5 yıl sonra veya pubertede, tip 2 diyabette tanıda ve daha sonra her yıl bakılmalıdır. Sabah ilk (veya spot) idrarda değerlendirme tercih edilmelidir.</a:t>
            </a:r>
          </a:p>
          <a:p>
            <a:pPr algn="l"/>
            <a:endParaRPr lang="tr-TR" sz="1800" b="0" i="0" u="none" strike="noStrike" baseline="0" dirty="0">
              <a:latin typeface="DINBek-Regular"/>
            </a:endParaRPr>
          </a:p>
          <a:p>
            <a:pPr algn="l"/>
            <a:r>
              <a:rPr lang="tr-TR" sz="1800" b="0" i="0" u="none" strike="noStrike" baseline="0" dirty="0">
                <a:latin typeface="DINBek-Regular"/>
              </a:rPr>
              <a:t>Serum kreatinin ve </a:t>
            </a:r>
            <a:r>
              <a:rPr lang="tr-TR" sz="1800" b="0" i="0" u="none" strike="noStrike" baseline="0" dirty="0" err="1">
                <a:latin typeface="DINBek-Regular"/>
              </a:rPr>
              <a:t>eGFR</a:t>
            </a:r>
            <a:r>
              <a:rPr lang="tr-TR" sz="1800" b="0" i="0" u="none" strike="noStrike" baseline="0" dirty="0">
                <a:latin typeface="DINBek-Regular"/>
              </a:rPr>
              <a:t>: Yılda bir </a:t>
            </a:r>
          </a:p>
          <a:p>
            <a:pPr algn="l"/>
            <a:endParaRPr lang="tr-TR" sz="1800" b="0" i="0" u="none" strike="noStrike" baseline="0" dirty="0">
              <a:latin typeface="DINBek-Regular"/>
            </a:endParaRPr>
          </a:p>
          <a:p>
            <a:pPr algn="l"/>
            <a:r>
              <a:rPr lang="tr-TR" sz="1800" b="0" i="0" u="none" strike="noStrike" baseline="0" dirty="0">
                <a:latin typeface="DINBek-Regular"/>
              </a:rPr>
              <a:t>Karaciğer </a:t>
            </a:r>
            <a:r>
              <a:rPr lang="tr-TR" sz="1800" b="0" i="0" u="none" strike="noStrike" baseline="0" dirty="0" err="1">
                <a:latin typeface="DINBek-Regular"/>
              </a:rPr>
              <a:t>enzimleri:yılda</a:t>
            </a:r>
            <a:r>
              <a:rPr lang="tr-TR" sz="1800" b="0" i="0" u="none" strike="noStrike" baseline="0" dirty="0">
                <a:latin typeface="DINBek-Regular"/>
              </a:rPr>
              <a:t> bir</a:t>
            </a:r>
          </a:p>
          <a:p>
            <a:pPr marL="0" indent="0" algn="l">
              <a:buNone/>
            </a:pPr>
            <a:endParaRPr lang="tr-TR" sz="1800" b="0" i="0" u="none" strike="noStrike" baseline="0" dirty="0">
              <a:latin typeface="DINBek-Regular"/>
            </a:endParaRPr>
          </a:p>
          <a:p>
            <a:pPr algn="l"/>
            <a:r>
              <a:rPr lang="tr-TR" sz="1800" b="0" i="0" u="none" strike="noStrike" baseline="0" dirty="0">
                <a:latin typeface="DINBek-Regular"/>
              </a:rPr>
              <a:t>TSH: tip 1 diyabetli hastaların tümünde ve gerekirse tip 2 diyabet hastalarında bakılmalıdır.</a:t>
            </a:r>
          </a:p>
          <a:p>
            <a:pPr>
              <a:buFont typeface="Courier New" panose="02070309020205020404" pitchFamily="49" charset="0"/>
              <a:buChar char="o"/>
            </a:pPr>
            <a:r>
              <a:rPr lang="tr-TR" sz="1400" b="0" i="1" u="none" strike="noStrike" baseline="0" dirty="0">
                <a:latin typeface="DINBek-Regular"/>
              </a:rPr>
              <a:t>Tip 1 diyabette ilk tanıda otoimmün tiroidit yönünden anti-</a:t>
            </a:r>
            <a:r>
              <a:rPr lang="tr-TR" sz="1400" b="0" i="1" u="none" strike="noStrike" baseline="0" dirty="0" err="1">
                <a:latin typeface="DINBek-Regular"/>
              </a:rPr>
              <a:t>tiroid</a:t>
            </a:r>
            <a:r>
              <a:rPr lang="tr-TR" sz="1400" b="0" i="1" u="none" strike="noStrike" baseline="0" dirty="0">
                <a:latin typeface="DINBek-Regular"/>
              </a:rPr>
              <a:t> peroksidaz (Anti-TPO) ve anti-</a:t>
            </a:r>
            <a:r>
              <a:rPr lang="tr-TR" sz="1400" b="0" i="1" u="none" strike="noStrike" baseline="0" dirty="0" err="1">
                <a:latin typeface="DINBek-Regular"/>
              </a:rPr>
              <a:t>tiroglobulin</a:t>
            </a:r>
            <a:r>
              <a:rPr lang="tr-TR" sz="1400" b="0" i="1" u="none" strike="noStrike" baseline="0" dirty="0">
                <a:latin typeface="DINBek-Regular"/>
              </a:rPr>
              <a:t>(Anti-</a:t>
            </a:r>
            <a:r>
              <a:rPr lang="tr-TR" sz="1400" b="0" i="1" u="none" strike="noStrike" baseline="0" dirty="0" err="1">
                <a:latin typeface="DINBek-Regular"/>
              </a:rPr>
              <a:t>Tg</a:t>
            </a:r>
            <a:r>
              <a:rPr lang="tr-TR" sz="1400" b="0" i="1" u="none" strike="noStrike" baseline="0" dirty="0">
                <a:latin typeface="DINBek-Regular"/>
              </a:rPr>
              <a:t>) antikorları taranmalı, ayrıca metabolik kontrol sağlandıktan sonra TSH kontrolü yapılmalı, test normal ise 1-2 yılda bir, ya da </a:t>
            </a:r>
            <a:r>
              <a:rPr lang="tr-TR" sz="1400" b="0" i="1" u="none" strike="noStrike" baseline="0" dirty="0" err="1">
                <a:latin typeface="DINBek-Regular"/>
              </a:rPr>
              <a:t>tiroid</a:t>
            </a:r>
            <a:r>
              <a:rPr lang="tr-TR" sz="1400" b="0" i="1" u="none" strike="noStrike" baseline="0" dirty="0">
                <a:latin typeface="DINBek-Regular"/>
              </a:rPr>
              <a:t> hastalığına ilişkin semptom oluştuğunda TSH tekrarlanmalıdır.</a:t>
            </a:r>
          </a:p>
          <a:p>
            <a:pPr algn="l"/>
            <a:endParaRPr lang="tr-TR" sz="1800" dirty="0"/>
          </a:p>
        </p:txBody>
      </p:sp>
    </p:spTree>
    <p:extLst>
      <p:ext uri="{BB962C8B-B14F-4D97-AF65-F5344CB8AC3E}">
        <p14:creationId xmlns:p14="http://schemas.microsoft.com/office/powerpoint/2010/main" val="4609933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EA31831-7430-4DBB-A99D-7AC688FC735E}"/>
              </a:ext>
            </a:extLst>
          </p:cNvPr>
          <p:cNvSpPr>
            <a:spLocks noGrp="1"/>
          </p:cNvSpPr>
          <p:nvPr>
            <p:ph type="title"/>
          </p:nvPr>
        </p:nvSpPr>
        <p:spPr>
          <a:xfrm>
            <a:off x="838200" y="365125"/>
            <a:ext cx="10515600" cy="695049"/>
          </a:xfrm>
        </p:spPr>
        <p:txBody>
          <a:bodyPr/>
          <a:lstStyle/>
          <a:p>
            <a:r>
              <a:rPr lang="tr-TR" sz="2400" dirty="0"/>
              <a:t>DİYABETLİ HASTADA STANDART BAKIM İLKELERİ</a:t>
            </a:r>
            <a:r>
              <a:rPr lang="tr-TR" sz="2400" i="1" dirty="0"/>
              <a:t>-</a:t>
            </a:r>
            <a:r>
              <a:rPr lang="tr-TR" sz="2400" i="1" dirty="0" err="1"/>
              <a:t>Lab</a:t>
            </a:r>
            <a:r>
              <a:rPr lang="tr-TR" sz="2400" i="1" dirty="0"/>
              <a:t>. İncelemeleri ve Rutin İzlem</a:t>
            </a:r>
            <a:endParaRPr lang="tr-TR" dirty="0"/>
          </a:p>
        </p:txBody>
      </p:sp>
      <p:sp>
        <p:nvSpPr>
          <p:cNvPr id="3" name="İçerik Yer Tutucusu 2">
            <a:extLst>
              <a:ext uri="{FF2B5EF4-FFF2-40B4-BE49-F238E27FC236}">
                <a16:creationId xmlns:a16="http://schemas.microsoft.com/office/drawing/2014/main" id="{AE093B9D-9FBF-563A-D3DB-8E32905F9758}"/>
              </a:ext>
            </a:extLst>
          </p:cNvPr>
          <p:cNvSpPr>
            <a:spLocks noGrp="1"/>
          </p:cNvSpPr>
          <p:nvPr>
            <p:ph idx="1"/>
          </p:nvPr>
        </p:nvSpPr>
        <p:spPr>
          <a:xfrm>
            <a:off x="838200" y="1311965"/>
            <a:ext cx="10515600" cy="4864998"/>
          </a:xfrm>
        </p:spPr>
        <p:txBody>
          <a:bodyPr>
            <a:normAutofit/>
          </a:bodyPr>
          <a:lstStyle/>
          <a:p>
            <a:pPr algn="l"/>
            <a:r>
              <a:rPr lang="tr-TR" sz="1800" b="0" i="0" u="none" strike="noStrike" baseline="0" dirty="0">
                <a:latin typeface="DINBek-Regular"/>
              </a:rPr>
              <a:t>Erişkinde EKG: Yaş &gt;40, veya diyabet süresi &gt;15 yıl ve yaş &gt;30 yıl olan, uç organ hasarı tespit edilmiş, bir veya daha fazla KVH risk faktörüne sahip hastalarda 1-2 yılda bir</a:t>
            </a:r>
          </a:p>
          <a:p>
            <a:pPr algn="l"/>
            <a:endParaRPr lang="tr-TR" sz="1800" b="0" i="0" u="none" strike="noStrike" baseline="0" dirty="0">
              <a:latin typeface="DINBek-Regular"/>
            </a:endParaRPr>
          </a:p>
          <a:p>
            <a:pPr algn="l"/>
            <a:r>
              <a:rPr lang="nb-NO" sz="1800" b="0" i="0" u="none" strike="noStrike" baseline="0" dirty="0">
                <a:latin typeface="DINBek-Regular"/>
              </a:rPr>
              <a:t>İdrar incelemesi (keton, protein, sediment): Her vizitte yapılmalıdır.</a:t>
            </a:r>
            <a:endParaRPr lang="tr-TR" sz="1800" b="0" i="0" u="none" strike="noStrike" baseline="0" dirty="0">
              <a:latin typeface="DINBek-Regular"/>
            </a:endParaRPr>
          </a:p>
          <a:p>
            <a:pPr algn="l"/>
            <a:endParaRPr lang="nb-NO" sz="1800" b="0" i="0" u="none" strike="noStrike" baseline="0" dirty="0">
              <a:latin typeface="DINBek-Regular"/>
            </a:endParaRPr>
          </a:p>
          <a:p>
            <a:pPr algn="l"/>
            <a:r>
              <a:rPr lang="tr-TR" sz="1800" b="0" i="0" u="none" strike="noStrike" baseline="0" dirty="0">
                <a:latin typeface="DINBek-Regular"/>
              </a:rPr>
              <a:t>Metformin kullanan ve </a:t>
            </a:r>
            <a:r>
              <a:rPr lang="tr-TR" sz="1800" b="0" i="0" u="none" strike="noStrike" baseline="0" dirty="0" err="1">
                <a:latin typeface="DINBek-Regular"/>
              </a:rPr>
              <a:t>pernisiyöz</a:t>
            </a:r>
            <a:r>
              <a:rPr lang="tr-TR" sz="1800" b="0" i="0" u="none" strike="noStrike" baseline="0" dirty="0">
                <a:latin typeface="DINBek-Regular"/>
              </a:rPr>
              <a:t> anemi kuşkusu olan</a:t>
            </a:r>
            <a:r>
              <a:rPr lang="tr-TR" sz="1800" b="0" i="0" u="none" strike="noStrike" baseline="0" dirty="0">
                <a:latin typeface="DINBek-Regular"/>
                <a:sym typeface="Wingdings" panose="05000000000000000000" pitchFamily="2" charset="2"/>
              </a:rPr>
              <a:t></a:t>
            </a:r>
            <a:r>
              <a:rPr lang="tr-TR" sz="1800" b="0" i="0" u="none" strike="noStrike" baseline="0" dirty="0">
                <a:latin typeface="DINBek-Regular"/>
              </a:rPr>
              <a:t> vitamin B12 düzeyi</a:t>
            </a:r>
          </a:p>
          <a:p>
            <a:pPr algn="l"/>
            <a:endParaRPr lang="tr-TR" sz="1800" b="0" i="0" u="none" strike="noStrike" baseline="0" dirty="0">
              <a:latin typeface="DINBek-Regular"/>
            </a:endParaRPr>
          </a:p>
          <a:p>
            <a:pPr algn="l"/>
            <a:r>
              <a:rPr lang="tr-TR" sz="1800" b="0" i="0" u="none" strike="noStrike" baseline="0" dirty="0">
                <a:latin typeface="DINBek-Regular"/>
              </a:rPr>
              <a:t>Serum </a:t>
            </a:r>
            <a:r>
              <a:rPr lang="tr-TR" sz="1800" dirty="0">
                <a:latin typeface="DINBek-Regular"/>
              </a:rPr>
              <a:t>K</a:t>
            </a:r>
            <a:r>
              <a:rPr lang="tr-TR" sz="1800" b="0" i="0" u="none" strike="noStrike" baseline="0" dirty="0">
                <a:latin typeface="DINBek-Regular"/>
              </a:rPr>
              <a:t> düzeyi: Özellikle ACE-İ, ARB veya diüretik kullanan hastalarda yılda bir, kronik böbrek hastalığı sürecinde olanlarda ise daha sık (her muayenede) bakılmalıdır..</a:t>
            </a:r>
            <a:endParaRPr lang="tr-TR" dirty="0"/>
          </a:p>
        </p:txBody>
      </p:sp>
    </p:spTree>
    <p:extLst>
      <p:ext uri="{BB962C8B-B14F-4D97-AF65-F5344CB8AC3E}">
        <p14:creationId xmlns:p14="http://schemas.microsoft.com/office/powerpoint/2010/main" val="4003674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45F1FB7-5ECA-D07B-202A-D7464A21CC9F}"/>
              </a:ext>
            </a:extLst>
          </p:cNvPr>
          <p:cNvSpPr>
            <a:spLocks noGrp="1"/>
          </p:cNvSpPr>
          <p:nvPr>
            <p:ph type="title"/>
          </p:nvPr>
        </p:nvSpPr>
        <p:spPr/>
        <p:txBody>
          <a:bodyPr>
            <a:normAutofit/>
          </a:bodyPr>
          <a:lstStyle/>
          <a:p>
            <a:r>
              <a:rPr lang="tr-TR" sz="3200" dirty="0"/>
              <a:t>DİYABETLİ HASTADA STANDART BAKIM İLKELERİ</a:t>
            </a:r>
            <a:r>
              <a:rPr lang="tr-TR" sz="2000" i="1" dirty="0"/>
              <a:t>-</a:t>
            </a:r>
            <a:r>
              <a:rPr lang="tr-TR" sz="2000" i="1" dirty="0" err="1"/>
              <a:t>Komorbid</a:t>
            </a:r>
            <a:r>
              <a:rPr lang="tr-TR" sz="2000" i="1" dirty="0"/>
              <a:t> Durumlar</a:t>
            </a:r>
            <a:endParaRPr lang="tr-TR" sz="3200" i="1" dirty="0"/>
          </a:p>
        </p:txBody>
      </p:sp>
      <p:sp>
        <p:nvSpPr>
          <p:cNvPr id="3" name="İçerik Yer Tutucusu 2">
            <a:extLst>
              <a:ext uri="{FF2B5EF4-FFF2-40B4-BE49-F238E27FC236}">
                <a16:creationId xmlns:a16="http://schemas.microsoft.com/office/drawing/2014/main" id="{54AD984D-B9F5-AC83-F606-0276549E32BF}"/>
              </a:ext>
            </a:extLst>
          </p:cNvPr>
          <p:cNvSpPr>
            <a:spLocks noGrp="1"/>
          </p:cNvSpPr>
          <p:nvPr>
            <p:ph idx="1"/>
          </p:nvPr>
        </p:nvSpPr>
        <p:spPr/>
        <p:txBody>
          <a:bodyPr/>
          <a:lstStyle/>
          <a:p>
            <a:r>
              <a:rPr lang="tr-TR" dirty="0"/>
              <a:t>Otoimmün Hastalıklar</a:t>
            </a:r>
          </a:p>
          <a:p>
            <a:pPr algn="l"/>
            <a:r>
              <a:rPr lang="tr-TR" dirty="0" err="1"/>
              <a:t>Kanser</a:t>
            </a:r>
            <a:r>
              <a:rPr lang="tr-TR" dirty="0" err="1">
                <a:sym typeface="Wingdings" panose="05000000000000000000" pitchFamily="2" charset="2"/>
              </a:rPr>
              <a:t></a:t>
            </a:r>
            <a:r>
              <a:rPr lang="tr-TR" sz="1600" i="1" dirty="0" err="1">
                <a:latin typeface="DINBek-Regular"/>
                <a:sym typeface="Wingdings" panose="05000000000000000000" pitchFamily="2" charset="2"/>
              </a:rPr>
              <a:t>KC</a:t>
            </a:r>
            <a:r>
              <a:rPr lang="tr-TR" sz="1600" b="0" i="1" u="none" strike="noStrike" baseline="0" dirty="0">
                <a:latin typeface="DINBek-Regular"/>
              </a:rPr>
              <a:t>, pankreas, endometriyum, kolon/rektum, meme ve mesane kanseri riskini arttırır</a:t>
            </a:r>
          </a:p>
          <a:p>
            <a:pPr algn="l"/>
            <a:r>
              <a:rPr lang="tr-TR" dirty="0"/>
              <a:t>Demans</a:t>
            </a:r>
          </a:p>
          <a:p>
            <a:pPr algn="l"/>
            <a:r>
              <a:rPr lang="tr-TR" dirty="0" err="1"/>
              <a:t>Non</a:t>
            </a:r>
            <a:r>
              <a:rPr lang="tr-TR" dirty="0"/>
              <a:t>-Alkolik Yağlı </a:t>
            </a:r>
            <a:r>
              <a:rPr lang="tr-TR" dirty="0" err="1"/>
              <a:t>Kc</a:t>
            </a:r>
            <a:r>
              <a:rPr lang="tr-TR" dirty="0"/>
              <a:t> Hastalığı</a:t>
            </a:r>
          </a:p>
          <a:p>
            <a:pPr algn="l"/>
            <a:r>
              <a:rPr lang="tr-TR" dirty="0"/>
              <a:t>Osteoporotik Kırıklar</a:t>
            </a:r>
          </a:p>
          <a:p>
            <a:pPr algn="l"/>
            <a:r>
              <a:rPr lang="tr-TR" dirty="0"/>
              <a:t>Uyku Apne Sendromu(OSAS)</a:t>
            </a:r>
          </a:p>
          <a:p>
            <a:pPr algn="l"/>
            <a:r>
              <a:rPr lang="tr-TR" dirty="0"/>
              <a:t>Periodontal Hastalık</a:t>
            </a:r>
          </a:p>
        </p:txBody>
      </p:sp>
    </p:spTree>
    <p:extLst>
      <p:ext uri="{BB962C8B-B14F-4D97-AF65-F5344CB8AC3E}">
        <p14:creationId xmlns:p14="http://schemas.microsoft.com/office/powerpoint/2010/main" val="22526955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DB659DB-9D5B-C513-08E0-1348424AAE21}"/>
              </a:ext>
            </a:extLst>
          </p:cNvPr>
          <p:cNvSpPr>
            <a:spLocks noGrp="1"/>
          </p:cNvSpPr>
          <p:nvPr>
            <p:ph type="title"/>
          </p:nvPr>
        </p:nvSpPr>
        <p:spPr>
          <a:xfrm>
            <a:off x="732183" y="153091"/>
            <a:ext cx="10515600" cy="867327"/>
          </a:xfrm>
        </p:spPr>
        <p:txBody>
          <a:bodyPr>
            <a:normAutofit/>
          </a:bodyPr>
          <a:lstStyle/>
          <a:p>
            <a:r>
              <a:rPr lang="tr-TR" sz="3200" dirty="0"/>
              <a:t>DİYABETLİ HASTADA STANDART BAKIM İLKELERİ-</a:t>
            </a:r>
            <a:r>
              <a:rPr lang="tr-TR" sz="2400" i="1" dirty="0"/>
              <a:t>Eğitim</a:t>
            </a:r>
            <a:endParaRPr lang="tr-TR" sz="3200" i="1" dirty="0"/>
          </a:p>
        </p:txBody>
      </p:sp>
      <p:sp>
        <p:nvSpPr>
          <p:cNvPr id="3" name="İçerik Yer Tutucusu 2">
            <a:extLst>
              <a:ext uri="{FF2B5EF4-FFF2-40B4-BE49-F238E27FC236}">
                <a16:creationId xmlns:a16="http://schemas.microsoft.com/office/drawing/2014/main" id="{39A355E1-D463-8D51-D3FF-FC3D1DFEB8CB}"/>
              </a:ext>
            </a:extLst>
          </p:cNvPr>
          <p:cNvSpPr>
            <a:spLocks noGrp="1"/>
          </p:cNvSpPr>
          <p:nvPr>
            <p:ph idx="1"/>
          </p:nvPr>
        </p:nvSpPr>
        <p:spPr>
          <a:xfrm>
            <a:off x="838200" y="1444487"/>
            <a:ext cx="10515600" cy="5035826"/>
          </a:xfrm>
        </p:spPr>
        <p:txBody>
          <a:bodyPr>
            <a:normAutofit/>
          </a:bodyPr>
          <a:lstStyle/>
          <a:p>
            <a:pPr algn="l">
              <a:buFont typeface="Wingdings" panose="05000000000000000000" pitchFamily="2" charset="2"/>
              <a:buChar char="ü"/>
            </a:pPr>
            <a:endParaRPr lang="tr-TR" sz="1800" b="0" i="0" u="none" strike="noStrike" baseline="0" dirty="0">
              <a:latin typeface="DINBek-Regular"/>
            </a:endParaRPr>
          </a:p>
          <a:p>
            <a:pPr marL="0" indent="0" algn="l">
              <a:buNone/>
            </a:pPr>
            <a:r>
              <a:rPr lang="tr-TR" sz="2000" b="1" dirty="0">
                <a:latin typeface="DINBek-Regular"/>
              </a:rPr>
              <a:t>  TİP1 VE 2 DM Hastaları:</a:t>
            </a:r>
          </a:p>
          <a:p>
            <a:pPr marL="0" indent="0" algn="l">
              <a:buNone/>
            </a:pPr>
            <a:endParaRPr lang="tr-TR" sz="2000" b="1" dirty="0">
              <a:latin typeface="DINBek-Regular"/>
            </a:endParaRPr>
          </a:p>
          <a:p>
            <a:pPr algn="l">
              <a:buFont typeface="Wingdings" panose="05000000000000000000" pitchFamily="2" charset="2"/>
              <a:buChar char="ü"/>
            </a:pPr>
            <a:r>
              <a:rPr lang="tr-TR" sz="1800" b="0" i="0" u="none" strike="noStrike" baseline="0" dirty="0">
                <a:latin typeface="DINBek-Regular"/>
              </a:rPr>
              <a:t>Mikro-/makrovasküler komplikasyonların gelişme riskinden kaynaklanan anksiyete ile mücadele etmeyi,</a:t>
            </a:r>
          </a:p>
          <a:p>
            <a:pPr algn="l">
              <a:buFont typeface="Wingdings" panose="05000000000000000000" pitchFamily="2" charset="2"/>
              <a:buChar char="ü"/>
            </a:pPr>
            <a:r>
              <a:rPr lang="tr-TR" sz="1800" b="0" i="0" u="none" strike="noStrike" baseline="0" dirty="0">
                <a:latin typeface="DINBek-Regular"/>
              </a:rPr>
              <a:t>Mikro-/makrovasküler komplikasyonlardan korunmayı,</a:t>
            </a:r>
          </a:p>
          <a:p>
            <a:pPr algn="l">
              <a:buFont typeface="Wingdings" panose="05000000000000000000" pitchFamily="2" charset="2"/>
              <a:buChar char="ü"/>
            </a:pPr>
            <a:r>
              <a:rPr lang="tr-TR" sz="1800" b="0" i="0" u="none" strike="noStrike" baseline="0" dirty="0">
                <a:latin typeface="DINBek-Regular"/>
              </a:rPr>
              <a:t>Ayak bakımını,</a:t>
            </a:r>
          </a:p>
          <a:p>
            <a:pPr>
              <a:buFont typeface="Wingdings" panose="05000000000000000000" pitchFamily="2" charset="2"/>
              <a:buChar char="ü"/>
            </a:pPr>
            <a:r>
              <a:rPr lang="tr-TR" sz="1800" b="0" i="1" u="none" strike="noStrike" baseline="0" dirty="0">
                <a:latin typeface="DINBek-Regular"/>
              </a:rPr>
              <a:t>Hipoglisemi belirtileri ve tedavisini,</a:t>
            </a:r>
            <a:endParaRPr lang="tr-TR" sz="1800" b="0" i="0" u="none" strike="noStrike" baseline="0" dirty="0">
              <a:latin typeface="DINBek-Regular"/>
            </a:endParaRPr>
          </a:p>
          <a:p>
            <a:pPr algn="l">
              <a:buFont typeface="Wingdings" panose="05000000000000000000" pitchFamily="2" charset="2"/>
              <a:buChar char="ü"/>
            </a:pPr>
            <a:r>
              <a:rPr lang="tr-TR" sz="1800" b="0" i="0" u="none" strike="noStrike" baseline="0" dirty="0">
                <a:latin typeface="DINBek-Regular"/>
              </a:rPr>
              <a:t>Araya giren hastalıklar ve özel durumlarda diyabetini nasıl regüle edebileceğini, ne zaman sağlık ekibi ile iletişim kurması gerektiğini,</a:t>
            </a:r>
          </a:p>
          <a:p>
            <a:pPr algn="l">
              <a:buFont typeface="Wingdings" panose="05000000000000000000" pitchFamily="2" charset="2"/>
              <a:buChar char="ü"/>
            </a:pPr>
            <a:r>
              <a:rPr lang="tr-TR" sz="1800" b="0" i="0" u="none" strike="noStrike" baseline="0" dirty="0" err="1">
                <a:latin typeface="DINBek-Regular"/>
              </a:rPr>
              <a:t>Reprodüktif</a:t>
            </a:r>
            <a:r>
              <a:rPr lang="tr-TR" sz="1800" b="0" i="0" u="none" strike="noStrike" baseline="0" dirty="0">
                <a:latin typeface="DINBek-Regular"/>
              </a:rPr>
              <a:t> yaşlardaki kadın diyabetliler kontrasepsiyon yöntemlerini uygulamayı ve gebelikte glisemik kontrolün önemini bilmek zorundadır.</a:t>
            </a:r>
            <a:endParaRPr lang="tr-TR" dirty="0"/>
          </a:p>
        </p:txBody>
      </p:sp>
    </p:spTree>
    <p:extLst>
      <p:ext uri="{BB962C8B-B14F-4D97-AF65-F5344CB8AC3E}">
        <p14:creationId xmlns:p14="http://schemas.microsoft.com/office/powerpoint/2010/main" val="996628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DAA89C1-DC57-61C1-D746-234C910A3B87}"/>
              </a:ext>
            </a:extLst>
          </p:cNvPr>
          <p:cNvSpPr>
            <a:spLocks noGrp="1"/>
          </p:cNvSpPr>
          <p:nvPr>
            <p:ph type="title"/>
          </p:nvPr>
        </p:nvSpPr>
        <p:spPr>
          <a:xfrm>
            <a:off x="838200" y="365126"/>
            <a:ext cx="10515600" cy="615536"/>
          </a:xfrm>
        </p:spPr>
        <p:txBody>
          <a:bodyPr>
            <a:normAutofit/>
          </a:bodyPr>
          <a:lstStyle/>
          <a:p>
            <a:r>
              <a:rPr lang="tr-TR" sz="3200" dirty="0"/>
              <a:t>DİYABETLİ HASTADA STANDART BAKIM İLKELERİ-</a:t>
            </a:r>
            <a:r>
              <a:rPr lang="tr-TR" sz="2400" i="1" dirty="0"/>
              <a:t>Eğitim</a:t>
            </a:r>
            <a:endParaRPr lang="tr-TR" sz="3200" dirty="0"/>
          </a:p>
        </p:txBody>
      </p:sp>
      <p:sp>
        <p:nvSpPr>
          <p:cNvPr id="3" name="İçerik Yer Tutucusu 2">
            <a:extLst>
              <a:ext uri="{FF2B5EF4-FFF2-40B4-BE49-F238E27FC236}">
                <a16:creationId xmlns:a16="http://schemas.microsoft.com/office/drawing/2014/main" id="{589AC897-DC31-E322-A2EC-48548015A6F1}"/>
              </a:ext>
            </a:extLst>
          </p:cNvPr>
          <p:cNvSpPr>
            <a:spLocks noGrp="1"/>
          </p:cNvSpPr>
          <p:nvPr>
            <p:ph sz="half" idx="1"/>
          </p:nvPr>
        </p:nvSpPr>
        <p:spPr/>
        <p:txBody>
          <a:bodyPr>
            <a:normAutofit/>
          </a:bodyPr>
          <a:lstStyle/>
          <a:p>
            <a:pPr marL="0" indent="0">
              <a:buNone/>
            </a:pPr>
            <a:r>
              <a:rPr lang="tr-TR" b="1" u="sng" dirty="0"/>
              <a:t>Tip1 Diyabet Hastası:</a:t>
            </a:r>
          </a:p>
          <a:p>
            <a:pPr algn="l">
              <a:buFont typeface="Wingdings" panose="05000000000000000000" pitchFamily="2" charset="2"/>
              <a:buChar char="ü"/>
            </a:pPr>
            <a:r>
              <a:rPr lang="tr-TR" sz="1600" b="0" i="1" u="none" strike="noStrike" baseline="0" dirty="0">
                <a:latin typeface="DINBek-Regular"/>
              </a:rPr>
              <a:t>Neyi ne zaman yiyeceğini,</a:t>
            </a:r>
          </a:p>
          <a:p>
            <a:pPr algn="l">
              <a:buFont typeface="Wingdings" panose="05000000000000000000" pitchFamily="2" charset="2"/>
              <a:buChar char="ü"/>
            </a:pPr>
            <a:r>
              <a:rPr lang="tr-TR" sz="1600" b="0" i="1" u="none" strike="noStrike" baseline="0" dirty="0">
                <a:latin typeface="DINBek-Regular"/>
              </a:rPr>
              <a:t>Egzersiz esnasında ve sonrasında ne yapacağını,</a:t>
            </a:r>
          </a:p>
          <a:p>
            <a:pPr algn="l">
              <a:buFont typeface="Wingdings" panose="05000000000000000000" pitchFamily="2" charset="2"/>
              <a:buChar char="ü"/>
            </a:pPr>
            <a:r>
              <a:rPr lang="tr-TR" sz="1600" b="0" i="1" u="none" strike="noStrike" baseline="0" dirty="0">
                <a:latin typeface="DINBek-Regular"/>
              </a:rPr>
              <a:t>Günde 4-8 defa SMBG yapmayı,</a:t>
            </a:r>
          </a:p>
          <a:p>
            <a:pPr algn="l">
              <a:buFont typeface="Wingdings" panose="05000000000000000000" pitchFamily="2" charset="2"/>
              <a:buChar char="ü"/>
            </a:pPr>
            <a:r>
              <a:rPr lang="tr-TR" sz="1600" b="0" i="1" u="none" strike="noStrike" baseline="0" dirty="0">
                <a:latin typeface="DINBek-Regular"/>
              </a:rPr>
              <a:t>Günde 2-5 kez insülin injeksiyonu yapmayı,</a:t>
            </a:r>
          </a:p>
          <a:p>
            <a:pPr algn="l">
              <a:buFont typeface="Wingdings" panose="05000000000000000000" pitchFamily="2" charset="2"/>
              <a:buChar char="ü"/>
            </a:pPr>
            <a:r>
              <a:rPr lang="tr-TR" sz="1600" b="0" i="1" u="none" strike="noStrike" baseline="0" dirty="0">
                <a:latin typeface="DINBek-Regular"/>
              </a:rPr>
              <a:t>Gereğinde glukagon injeksiyonu yapmayı,</a:t>
            </a:r>
          </a:p>
          <a:p>
            <a:pPr algn="l">
              <a:buFont typeface="Wingdings" panose="05000000000000000000" pitchFamily="2" charset="2"/>
              <a:buChar char="ü"/>
            </a:pPr>
            <a:r>
              <a:rPr lang="tr-TR" sz="1600" b="0" i="1" u="none" strike="noStrike" baseline="0" dirty="0">
                <a:latin typeface="DINBek-Regular"/>
              </a:rPr>
              <a:t>Hipoglisemi veya hiperglisemi korkusuna bağlı anksiyete ile baş etmeyi, bilmek zorundadır</a:t>
            </a:r>
          </a:p>
          <a:p>
            <a:endParaRPr lang="tr-TR" dirty="0"/>
          </a:p>
        </p:txBody>
      </p:sp>
      <p:sp>
        <p:nvSpPr>
          <p:cNvPr id="4" name="İçerik Yer Tutucusu 3">
            <a:extLst>
              <a:ext uri="{FF2B5EF4-FFF2-40B4-BE49-F238E27FC236}">
                <a16:creationId xmlns:a16="http://schemas.microsoft.com/office/drawing/2014/main" id="{03AC8124-A232-FF7A-D662-108EFAE1FE6C}"/>
              </a:ext>
            </a:extLst>
          </p:cNvPr>
          <p:cNvSpPr>
            <a:spLocks noGrp="1"/>
          </p:cNvSpPr>
          <p:nvPr>
            <p:ph sz="half" idx="2"/>
          </p:nvPr>
        </p:nvSpPr>
        <p:spPr/>
        <p:txBody>
          <a:bodyPr>
            <a:normAutofit/>
          </a:bodyPr>
          <a:lstStyle/>
          <a:p>
            <a:pPr marL="0" indent="0">
              <a:buNone/>
            </a:pPr>
            <a:r>
              <a:rPr lang="tr-TR" b="1" u="sng" dirty="0"/>
              <a:t> Tip 2 Diyabet Hastası;</a:t>
            </a:r>
          </a:p>
          <a:p>
            <a:pPr algn="l">
              <a:buFont typeface="Wingdings" panose="05000000000000000000" pitchFamily="2" charset="2"/>
              <a:buChar char="ü"/>
            </a:pPr>
            <a:r>
              <a:rPr lang="tr-TR" sz="1600" b="0" i="1" u="none" strike="noStrike" baseline="0" dirty="0">
                <a:latin typeface="DINBek-Regular"/>
              </a:rPr>
              <a:t>Kilo kaybı sağlamaya yönelik sağlıklı ve dengeli beslenmenin önemini,</a:t>
            </a:r>
          </a:p>
          <a:p>
            <a:pPr algn="l">
              <a:buFont typeface="Wingdings" panose="05000000000000000000" pitchFamily="2" charset="2"/>
              <a:buChar char="ü"/>
            </a:pPr>
            <a:r>
              <a:rPr lang="tr-TR" sz="1600" b="0" i="1" u="none" strike="noStrike" baseline="0" dirty="0">
                <a:latin typeface="DINBek-Regular"/>
              </a:rPr>
              <a:t>Fiziksel aktivitesini nasıl artıracağını,</a:t>
            </a:r>
          </a:p>
          <a:p>
            <a:pPr algn="l">
              <a:buFont typeface="Wingdings" panose="05000000000000000000" pitchFamily="2" charset="2"/>
              <a:buChar char="ü"/>
            </a:pPr>
            <a:r>
              <a:rPr lang="tr-TR" sz="1600" b="0" i="1" u="none" strike="noStrike" baseline="0" dirty="0">
                <a:latin typeface="DINBek-Regular"/>
              </a:rPr>
              <a:t>Tedaviye uygun sayıda ve zamanda SMBG uygulamayı,</a:t>
            </a:r>
          </a:p>
          <a:p>
            <a:pPr algn="l">
              <a:buFont typeface="Wingdings" panose="05000000000000000000" pitchFamily="2" charset="2"/>
              <a:buChar char="ü"/>
            </a:pPr>
            <a:r>
              <a:rPr lang="tr-TR" sz="1600" b="0" i="1" u="none" strike="noStrike" baseline="0" dirty="0">
                <a:latin typeface="DINBek-Regular"/>
              </a:rPr>
              <a:t>Kullandığı AD ilaçların ne zaman alınacağını,</a:t>
            </a:r>
          </a:p>
          <a:p>
            <a:pPr algn="l">
              <a:buFont typeface="Wingdings" panose="05000000000000000000" pitchFamily="2" charset="2"/>
              <a:buChar char="ü"/>
            </a:pPr>
            <a:r>
              <a:rPr lang="tr-TR" sz="1600" b="0" i="1" u="none" strike="noStrike" baseline="0" dirty="0">
                <a:latin typeface="DINBek-Regular"/>
              </a:rPr>
              <a:t>Hastalığın doğal seyri gereği, süreç içinde insülin gereksiniminin olabileceğini,</a:t>
            </a:r>
          </a:p>
          <a:p>
            <a:pPr algn="l">
              <a:buFont typeface="Wingdings" panose="05000000000000000000" pitchFamily="2" charset="2"/>
              <a:buChar char="ü"/>
            </a:pPr>
            <a:r>
              <a:rPr lang="tr-TR" sz="1600" b="0" i="1" u="none" strike="noStrike" baseline="0" dirty="0">
                <a:latin typeface="DINBek-Regular"/>
              </a:rPr>
              <a:t>Eşlik eden diğer sorunlarının diyabetini etkileyebileceğini, bilmek zorundadır</a:t>
            </a:r>
          </a:p>
        </p:txBody>
      </p:sp>
    </p:spTree>
    <p:extLst>
      <p:ext uri="{BB962C8B-B14F-4D97-AF65-F5344CB8AC3E}">
        <p14:creationId xmlns:p14="http://schemas.microsoft.com/office/powerpoint/2010/main" val="1580105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C76563B9-3629-95B6-FF1D-8646F5149425}"/>
              </a:ext>
            </a:extLst>
          </p:cNvPr>
          <p:cNvPicPr>
            <a:picLocks noChangeAspect="1"/>
          </p:cNvPicPr>
          <p:nvPr/>
        </p:nvPicPr>
        <p:blipFill>
          <a:blip r:embed="rId2"/>
          <a:stretch>
            <a:fillRect/>
          </a:stretch>
        </p:blipFill>
        <p:spPr>
          <a:xfrm>
            <a:off x="2716696" y="34874"/>
            <a:ext cx="6793330" cy="6823126"/>
          </a:xfrm>
          <a:prstGeom prst="rect">
            <a:avLst/>
          </a:prstGeom>
        </p:spPr>
      </p:pic>
    </p:spTree>
    <p:extLst>
      <p:ext uri="{BB962C8B-B14F-4D97-AF65-F5344CB8AC3E}">
        <p14:creationId xmlns:p14="http://schemas.microsoft.com/office/powerpoint/2010/main" val="19401598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721003A-597F-3FBC-6FA9-2FECA3785FEA}"/>
              </a:ext>
            </a:extLst>
          </p:cNvPr>
          <p:cNvPicPr>
            <a:picLocks noChangeAspect="1"/>
          </p:cNvPicPr>
          <p:nvPr/>
        </p:nvPicPr>
        <p:blipFill>
          <a:blip r:embed="rId2"/>
          <a:stretch>
            <a:fillRect/>
          </a:stretch>
        </p:blipFill>
        <p:spPr>
          <a:xfrm>
            <a:off x="1712008" y="0"/>
            <a:ext cx="8767984" cy="6858000"/>
          </a:xfrm>
          <a:prstGeom prst="rect">
            <a:avLst/>
          </a:prstGeom>
        </p:spPr>
      </p:pic>
    </p:spTree>
    <p:extLst>
      <p:ext uri="{BB962C8B-B14F-4D97-AF65-F5344CB8AC3E}">
        <p14:creationId xmlns:p14="http://schemas.microsoft.com/office/powerpoint/2010/main" val="37283412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089CE48-967D-3847-DD37-EEF4389A6705}"/>
              </a:ext>
            </a:extLst>
          </p:cNvPr>
          <p:cNvSpPr>
            <a:spLocks noGrp="1"/>
          </p:cNvSpPr>
          <p:nvPr>
            <p:ph type="title"/>
          </p:nvPr>
        </p:nvSpPr>
        <p:spPr/>
        <p:txBody>
          <a:bodyPr/>
          <a:lstStyle/>
          <a:p>
            <a:r>
              <a:rPr lang="tr-TR" dirty="0"/>
              <a:t>Diyabetli Hastalarda Glisemik Kontrol</a:t>
            </a:r>
            <a:endParaRPr lang="tr-TR" i="1" dirty="0"/>
          </a:p>
        </p:txBody>
      </p:sp>
      <p:sp>
        <p:nvSpPr>
          <p:cNvPr id="3" name="İçerik Yer Tutucusu 2">
            <a:extLst>
              <a:ext uri="{FF2B5EF4-FFF2-40B4-BE49-F238E27FC236}">
                <a16:creationId xmlns:a16="http://schemas.microsoft.com/office/drawing/2014/main" id="{AC460478-9839-0CC2-FA8F-189EDB25D0E4}"/>
              </a:ext>
            </a:extLst>
          </p:cNvPr>
          <p:cNvSpPr>
            <a:spLocks noGrp="1"/>
          </p:cNvSpPr>
          <p:nvPr>
            <p:ph idx="1"/>
          </p:nvPr>
        </p:nvSpPr>
        <p:spPr>
          <a:xfrm>
            <a:off x="838200" y="5696501"/>
            <a:ext cx="10515600" cy="1036845"/>
          </a:xfrm>
        </p:spPr>
        <p:txBody>
          <a:bodyPr>
            <a:normAutofit lnSpcReduction="10000"/>
          </a:bodyPr>
          <a:lstStyle/>
          <a:p>
            <a:pPr algn="l"/>
            <a:r>
              <a:rPr lang="tr-TR" sz="1600" i="1" dirty="0">
                <a:latin typeface="DINBek-Regular"/>
              </a:rPr>
              <a:t>B</a:t>
            </a:r>
            <a:r>
              <a:rPr lang="tr-TR" sz="1600" b="0" i="1" u="none" strike="noStrike" baseline="0" dirty="0">
                <a:latin typeface="DINBek-Regular"/>
              </a:rPr>
              <a:t>ireyselleştirilmelidir. </a:t>
            </a:r>
          </a:p>
          <a:p>
            <a:pPr algn="l"/>
            <a:r>
              <a:rPr lang="tr-TR" sz="1600" b="0" i="1" u="none" strike="noStrike" baseline="0" dirty="0">
                <a:latin typeface="DINBek-Regular"/>
              </a:rPr>
              <a:t>Yaşam beklentisi düşük, diyabet süresi uzun, tekrarlayan ciddi hipoglisemi atakları, eşlik eden mikro ve makrovasküler komplikasyonları veya eşlik eden diğer hastalıklar var ise ya da diyabet kontrolü uzun süredir kötü ise daha esnek glisemik kontrol hedefleri tercih edilmelidir. Bu durumda A1C hedefi %8.5’a kadar (69 mmol/mol) olabilir.</a:t>
            </a:r>
            <a:endParaRPr lang="tr-TR" sz="2400" i="1" dirty="0"/>
          </a:p>
        </p:txBody>
      </p:sp>
      <p:pic>
        <p:nvPicPr>
          <p:cNvPr id="5" name="Resim 4">
            <a:extLst>
              <a:ext uri="{FF2B5EF4-FFF2-40B4-BE49-F238E27FC236}">
                <a16:creationId xmlns:a16="http://schemas.microsoft.com/office/drawing/2014/main" id="{6DF1F6C3-16B0-E6C0-F2DE-794CF8727800}"/>
              </a:ext>
            </a:extLst>
          </p:cNvPr>
          <p:cNvPicPr>
            <a:picLocks noChangeAspect="1"/>
          </p:cNvPicPr>
          <p:nvPr/>
        </p:nvPicPr>
        <p:blipFill>
          <a:blip r:embed="rId2"/>
          <a:stretch>
            <a:fillRect/>
          </a:stretch>
        </p:blipFill>
        <p:spPr>
          <a:xfrm>
            <a:off x="1691830" y="1524344"/>
            <a:ext cx="8075022" cy="3847338"/>
          </a:xfrm>
          <a:prstGeom prst="rect">
            <a:avLst/>
          </a:prstGeom>
        </p:spPr>
      </p:pic>
    </p:spTree>
    <p:extLst>
      <p:ext uri="{BB962C8B-B14F-4D97-AF65-F5344CB8AC3E}">
        <p14:creationId xmlns:p14="http://schemas.microsoft.com/office/powerpoint/2010/main" val="1399480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3E33B1F-D9A8-295B-738A-37173DDFB937}"/>
              </a:ext>
            </a:extLst>
          </p:cNvPr>
          <p:cNvSpPr>
            <a:spLocks noGrp="1"/>
          </p:cNvSpPr>
          <p:nvPr>
            <p:ph type="title"/>
          </p:nvPr>
        </p:nvSpPr>
        <p:spPr>
          <a:xfrm>
            <a:off x="599661" y="-151417"/>
            <a:ext cx="10515600" cy="1325563"/>
          </a:xfrm>
        </p:spPr>
        <p:txBody>
          <a:bodyPr/>
          <a:lstStyle/>
          <a:p>
            <a:r>
              <a:rPr lang="tr-TR" dirty="0"/>
              <a:t>Tanım</a:t>
            </a:r>
          </a:p>
        </p:txBody>
      </p:sp>
      <p:sp>
        <p:nvSpPr>
          <p:cNvPr id="3" name="İçerik Yer Tutucusu 2">
            <a:extLst>
              <a:ext uri="{FF2B5EF4-FFF2-40B4-BE49-F238E27FC236}">
                <a16:creationId xmlns:a16="http://schemas.microsoft.com/office/drawing/2014/main" id="{8A7ED34E-A4B4-43DD-A295-BD92E0974F7F}"/>
              </a:ext>
            </a:extLst>
          </p:cNvPr>
          <p:cNvSpPr>
            <a:spLocks noGrp="1"/>
          </p:cNvSpPr>
          <p:nvPr>
            <p:ph idx="1"/>
          </p:nvPr>
        </p:nvSpPr>
        <p:spPr>
          <a:xfrm>
            <a:off x="158612" y="2120347"/>
            <a:ext cx="10515600" cy="4584252"/>
          </a:xfrm>
        </p:spPr>
        <p:txBody>
          <a:bodyPr>
            <a:normAutofit lnSpcReduction="10000"/>
          </a:bodyPr>
          <a:lstStyle/>
          <a:p>
            <a:pPr algn="l">
              <a:buFont typeface="Wingdings" panose="05000000000000000000" pitchFamily="2" charset="2"/>
              <a:buChar char="§"/>
            </a:pPr>
            <a:endParaRPr lang="tr-TR" sz="2400" b="0" i="0" u="none" strike="noStrike" baseline="0" dirty="0">
              <a:latin typeface="DINBek-Regular"/>
            </a:endParaRPr>
          </a:p>
          <a:p>
            <a:pPr algn="l">
              <a:buFont typeface="Wingdings" panose="05000000000000000000" pitchFamily="2" charset="2"/>
              <a:buChar char="§"/>
            </a:pPr>
            <a:endParaRPr lang="tr-TR" sz="2400" dirty="0">
              <a:latin typeface="DINBek-Regular"/>
            </a:endParaRPr>
          </a:p>
          <a:p>
            <a:pPr algn="l">
              <a:buFont typeface="Wingdings" panose="05000000000000000000" pitchFamily="2" charset="2"/>
              <a:buChar char="§"/>
            </a:pPr>
            <a:endParaRPr lang="tr-TR" sz="2400" b="0" i="0" u="none" strike="noStrike" baseline="0" dirty="0">
              <a:latin typeface="DINBek-Regular"/>
            </a:endParaRPr>
          </a:p>
          <a:p>
            <a:pPr algn="l">
              <a:buFont typeface="Wingdings" panose="05000000000000000000" pitchFamily="2" charset="2"/>
              <a:buChar char="§"/>
            </a:pPr>
            <a:endParaRPr lang="tr-TR" b="0" i="0" u="none" strike="noStrike" baseline="0" dirty="0">
              <a:latin typeface="DINBek-Regular"/>
            </a:endParaRPr>
          </a:p>
          <a:p>
            <a:pPr>
              <a:buFont typeface="Wingdings" panose="05000000000000000000" pitchFamily="2" charset="2"/>
              <a:buChar char="§"/>
            </a:pPr>
            <a:r>
              <a:rPr lang="tr-TR" sz="2000" i="1" dirty="0">
                <a:latin typeface="DINBek-Regular"/>
              </a:rPr>
              <a:t>R</a:t>
            </a:r>
            <a:r>
              <a:rPr lang="tr-TR" sz="2000" b="0" i="1" u="none" strike="noStrike" baseline="0" dirty="0">
                <a:latin typeface="DINBek-Regular"/>
              </a:rPr>
              <a:t>elatif ya da mutlak insülin eksikliği veya </a:t>
            </a:r>
          </a:p>
          <a:p>
            <a:pPr>
              <a:buFont typeface="Wingdings" panose="05000000000000000000" pitchFamily="2" charset="2"/>
              <a:buChar char="§"/>
            </a:pPr>
            <a:r>
              <a:rPr lang="tr-TR" sz="2000" b="0" i="1" u="none" strike="noStrike" baseline="0" dirty="0">
                <a:latin typeface="DINBek-Regular"/>
              </a:rPr>
              <a:t>periferik dokularda insülin etkisine karşı gelişmiş olan ’insülin direnci’ nedeniyle ortaya çıkan, </a:t>
            </a:r>
          </a:p>
          <a:p>
            <a:pPr>
              <a:buFont typeface="Wingdings" panose="05000000000000000000" pitchFamily="2" charset="2"/>
              <a:buChar char="§"/>
            </a:pPr>
            <a:r>
              <a:rPr lang="tr-TR" sz="2000" b="0" i="1" u="none" strike="noStrike" baseline="0" dirty="0">
                <a:latin typeface="DINBek-Regular"/>
              </a:rPr>
              <a:t>pek çok organı etkileyerek </a:t>
            </a:r>
          </a:p>
          <a:p>
            <a:pPr>
              <a:buFont typeface="Wingdings" panose="05000000000000000000" pitchFamily="2" charset="2"/>
              <a:buChar char="§"/>
            </a:pPr>
            <a:r>
              <a:rPr lang="tr-TR" sz="2000" b="0" i="1" u="none" strike="noStrike" baseline="0" dirty="0" err="1">
                <a:latin typeface="DINBek-Regular"/>
              </a:rPr>
              <a:t>multisistemik</a:t>
            </a:r>
            <a:r>
              <a:rPr lang="tr-TR" sz="2000" b="0" i="1" u="none" strike="noStrike" baseline="0" dirty="0">
                <a:latin typeface="DINBek-Regular"/>
              </a:rPr>
              <a:t> tutuluma neden olan </a:t>
            </a:r>
          </a:p>
          <a:p>
            <a:pPr>
              <a:buFont typeface="Wingdings" panose="05000000000000000000" pitchFamily="2" charset="2"/>
              <a:buChar char="§"/>
            </a:pPr>
            <a:r>
              <a:rPr lang="tr-TR" sz="2000" b="0" i="1" u="none" strike="noStrike" baseline="0" dirty="0">
                <a:latin typeface="DINBek-Regular"/>
              </a:rPr>
              <a:t>hiperglisemi ile karakterize </a:t>
            </a:r>
          </a:p>
          <a:p>
            <a:pPr>
              <a:buFont typeface="Wingdings" panose="05000000000000000000" pitchFamily="2" charset="2"/>
              <a:buChar char="§"/>
            </a:pPr>
            <a:r>
              <a:rPr lang="tr-TR" sz="2000" b="0" i="1" u="none" strike="noStrike" baseline="0" dirty="0">
                <a:latin typeface="DINBek-Regular"/>
              </a:rPr>
              <a:t>kronik ve geniş spektrumlu </a:t>
            </a:r>
          </a:p>
          <a:p>
            <a:pPr>
              <a:buFont typeface="Wingdings" panose="05000000000000000000" pitchFamily="2" charset="2"/>
              <a:buChar char="§"/>
            </a:pPr>
            <a:r>
              <a:rPr lang="tr-TR" sz="2000" b="0" i="1" u="none" strike="noStrike" baseline="0" dirty="0">
                <a:latin typeface="DINBek-Regular"/>
              </a:rPr>
              <a:t>bir metabolizma bozukluğudur.</a:t>
            </a:r>
            <a:endParaRPr lang="tr-TR" sz="3200" i="1" dirty="0"/>
          </a:p>
        </p:txBody>
      </p:sp>
      <p:pic>
        <p:nvPicPr>
          <p:cNvPr id="5" name="Resim 4">
            <a:extLst>
              <a:ext uri="{FF2B5EF4-FFF2-40B4-BE49-F238E27FC236}">
                <a16:creationId xmlns:a16="http://schemas.microsoft.com/office/drawing/2014/main" id="{71FD32E1-9EFF-5B7D-F9D6-12E471E282F8}"/>
              </a:ext>
            </a:extLst>
          </p:cNvPr>
          <p:cNvPicPr>
            <a:picLocks noChangeAspect="1"/>
          </p:cNvPicPr>
          <p:nvPr/>
        </p:nvPicPr>
        <p:blipFill>
          <a:blip r:embed="rId2"/>
          <a:stretch>
            <a:fillRect/>
          </a:stretch>
        </p:blipFill>
        <p:spPr>
          <a:xfrm>
            <a:off x="5681456" y="153401"/>
            <a:ext cx="6076950" cy="3086100"/>
          </a:xfrm>
          <a:prstGeom prst="rect">
            <a:avLst/>
          </a:prstGeom>
        </p:spPr>
      </p:pic>
    </p:spTree>
    <p:extLst>
      <p:ext uri="{BB962C8B-B14F-4D97-AF65-F5344CB8AC3E}">
        <p14:creationId xmlns:p14="http://schemas.microsoft.com/office/powerpoint/2010/main" val="25163378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D4F7050-3C36-5FBA-3FA2-BF0D40CE3FAD}"/>
              </a:ext>
            </a:extLst>
          </p:cNvPr>
          <p:cNvSpPr>
            <a:spLocks noGrp="1"/>
          </p:cNvSpPr>
          <p:nvPr>
            <p:ph type="title"/>
          </p:nvPr>
        </p:nvSpPr>
        <p:spPr/>
        <p:txBody>
          <a:bodyPr/>
          <a:lstStyle/>
          <a:p>
            <a:r>
              <a:rPr lang="tr-TR" dirty="0"/>
              <a:t>Diyabetli Hastalarda Glisemik Kontrol</a:t>
            </a:r>
          </a:p>
        </p:txBody>
      </p:sp>
      <p:sp>
        <p:nvSpPr>
          <p:cNvPr id="3" name="İçerik Yer Tutucusu 2">
            <a:extLst>
              <a:ext uri="{FF2B5EF4-FFF2-40B4-BE49-F238E27FC236}">
                <a16:creationId xmlns:a16="http://schemas.microsoft.com/office/drawing/2014/main" id="{45D5C373-295F-3925-6FBE-DBE0476D14F2}"/>
              </a:ext>
            </a:extLst>
          </p:cNvPr>
          <p:cNvSpPr>
            <a:spLocks noGrp="1"/>
          </p:cNvSpPr>
          <p:nvPr>
            <p:ph idx="1"/>
          </p:nvPr>
        </p:nvSpPr>
        <p:spPr/>
        <p:txBody>
          <a:bodyPr/>
          <a:lstStyle/>
          <a:p>
            <a:pPr marL="0" indent="0">
              <a:buNone/>
            </a:pPr>
            <a:r>
              <a:rPr lang="tr-TR" b="1" dirty="0"/>
              <a:t>Çocuk ve Adolesanda:</a:t>
            </a:r>
          </a:p>
          <a:p>
            <a:pPr marL="0" indent="0">
              <a:buNone/>
            </a:pPr>
            <a:endParaRPr lang="tr-TR" b="1" dirty="0"/>
          </a:p>
          <a:p>
            <a:pPr>
              <a:buFont typeface="Wingdings" panose="05000000000000000000" pitchFamily="2" charset="2"/>
              <a:buChar char="v"/>
            </a:pPr>
            <a:r>
              <a:rPr lang="tr-TR" sz="2000" i="1" dirty="0"/>
              <a:t>Aile ve çocuğun durumuna göre bireyselleştirilmelidir.</a:t>
            </a:r>
          </a:p>
          <a:p>
            <a:pPr>
              <a:buFont typeface="Wingdings" panose="05000000000000000000" pitchFamily="2" charset="2"/>
              <a:buChar char="v"/>
            </a:pPr>
            <a:r>
              <a:rPr lang="tr-TR" sz="2000" i="1" dirty="0"/>
              <a:t>Tip 1 diyabetli çocuk ve adolesanlarda A1C hedefi &lt;%7 (53 mmol/mol) olmalıdır.</a:t>
            </a:r>
          </a:p>
          <a:p>
            <a:pPr>
              <a:buFont typeface="Wingdings" panose="05000000000000000000" pitchFamily="2" charset="2"/>
              <a:buChar char="v"/>
            </a:pPr>
            <a:r>
              <a:rPr lang="tr-TR" sz="2000" i="1" dirty="0"/>
              <a:t>Hipoglisemi semptomlarını ifade edemeyen veya sık hipoglisemiye giren hastalar için daha az sıkı HbA1c hedefleri [örneğin, &lt;%7.5 (58 mmol / mol)] uygun olabilir.</a:t>
            </a:r>
          </a:p>
          <a:p>
            <a:pPr marL="0" indent="0">
              <a:buNone/>
            </a:pPr>
            <a:endParaRPr lang="tr-TR" sz="2000" i="1" dirty="0"/>
          </a:p>
          <a:p>
            <a:pPr marL="0" indent="0">
              <a:buNone/>
            </a:pPr>
            <a:r>
              <a:rPr lang="tr-TR" b="1" i="0" u="none" strike="noStrike" baseline="0" dirty="0">
                <a:latin typeface="DINbek-Bold"/>
              </a:rPr>
              <a:t>Gebelik planlayan diyabetli kadınlar:</a:t>
            </a:r>
          </a:p>
          <a:p>
            <a:pPr marL="0" indent="0">
              <a:buNone/>
            </a:pPr>
            <a:endParaRPr lang="tr-TR" b="1" i="0" u="none" strike="noStrike" baseline="0" dirty="0">
              <a:latin typeface="DINbek-Bold"/>
            </a:endParaRPr>
          </a:p>
          <a:p>
            <a:pPr>
              <a:buFont typeface="Wingdings" panose="05000000000000000000" pitchFamily="2" charset="2"/>
              <a:buChar char="v"/>
            </a:pPr>
            <a:r>
              <a:rPr lang="tr-TR" sz="2000" i="1" dirty="0"/>
              <a:t>&lt;%6-%6,5</a:t>
            </a:r>
            <a:endParaRPr lang="tr-TR" sz="2000" i="1" u="none" strike="noStrike" baseline="0" dirty="0"/>
          </a:p>
          <a:p>
            <a:pPr marL="0" indent="0">
              <a:buNone/>
            </a:pPr>
            <a:endParaRPr lang="tr-TR" sz="3200" i="1" dirty="0"/>
          </a:p>
        </p:txBody>
      </p:sp>
      <p:pic>
        <p:nvPicPr>
          <p:cNvPr id="4" name="Resim 3">
            <a:extLst>
              <a:ext uri="{FF2B5EF4-FFF2-40B4-BE49-F238E27FC236}">
                <a16:creationId xmlns:a16="http://schemas.microsoft.com/office/drawing/2014/main" id="{2463EF04-E7E1-838F-1453-E96C9B0F92FE}"/>
              </a:ext>
            </a:extLst>
          </p:cNvPr>
          <p:cNvPicPr>
            <a:picLocks noChangeAspect="1"/>
          </p:cNvPicPr>
          <p:nvPr/>
        </p:nvPicPr>
        <p:blipFill>
          <a:blip r:embed="rId2"/>
          <a:stretch>
            <a:fillRect/>
          </a:stretch>
        </p:blipFill>
        <p:spPr>
          <a:xfrm>
            <a:off x="8445756" y="4433356"/>
            <a:ext cx="2908044" cy="1743607"/>
          </a:xfrm>
          <a:prstGeom prst="rect">
            <a:avLst/>
          </a:prstGeom>
        </p:spPr>
      </p:pic>
    </p:spTree>
    <p:extLst>
      <p:ext uri="{BB962C8B-B14F-4D97-AF65-F5344CB8AC3E}">
        <p14:creationId xmlns:p14="http://schemas.microsoft.com/office/powerpoint/2010/main" val="24715767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74B3436-CA93-177D-A479-1C17AF1626E5}"/>
              </a:ext>
            </a:extLst>
          </p:cNvPr>
          <p:cNvSpPr>
            <a:spLocks noGrp="1"/>
          </p:cNvSpPr>
          <p:nvPr>
            <p:ph type="title"/>
          </p:nvPr>
        </p:nvSpPr>
        <p:spPr/>
        <p:txBody>
          <a:bodyPr/>
          <a:lstStyle/>
          <a:p>
            <a:r>
              <a:rPr lang="tr-TR" dirty="0"/>
              <a:t>Diyabetli Hastalarda Glisemik Kontrol</a:t>
            </a:r>
          </a:p>
        </p:txBody>
      </p:sp>
      <p:sp>
        <p:nvSpPr>
          <p:cNvPr id="3" name="İçerik Yer Tutucusu 2">
            <a:extLst>
              <a:ext uri="{FF2B5EF4-FFF2-40B4-BE49-F238E27FC236}">
                <a16:creationId xmlns:a16="http://schemas.microsoft.com/office/drawing/2014/main" id="{27F8260E-9BBB-CCA8-BC36-F3AA47C334F1}"/>
              </a:ext>
            </a:extLst>
          </p:cNvPr>
          <p:cNvSpPr>
            <a:spLocks noGrp="1"/>
          </p:cNvSpPr>
          <p:nvPr>
            <p:ph idx="1"/>
          </p:nvPr>
        </p:nvSpPr>
        <p:spPr>
          <a:xfrm>
            <a:off x="838200" y="1825624"/>
            <a:ext cx="10515600" cy="4760705"/>
          </a:xfrm>
        </p:spPr>
        <p:txBody>
          <a:bodyPr>
            <a:normAutofit/>
          </a:bodyPr>
          <a:lstStyle/>
          <a:p>
            <a:pPr marL="0" indent="0">
              <a:buNone/>
            </a:pPr>
            <a:r>
              <a:rPr lang="tr-TR" b="1" i="0" u="none" strike="noStrike" baseline="0" dirty="0">
                <a:latin typeface="DINbek-Bold"/>
              </a:rPr>
              <a:t>Yaşlılar veya yaşam beklentisi kısa olan hastalar</a:t>
            </a:r>
          </a:p>
          <a:p>
            <a:pPr algn="l"/>
            <a:r>
              <a:rPr lang="tr-TR" sz="1800" b="0" i="0" u="none" strike="noStrike" baseline="0" dirty="0">
                <a:latin typeface="DINBek-Regular"/>
              </a:rPr>
              <a:t>İleri yaştaki kişilerde, 10 yıllık yaşam beklentisi düşük, diyabet süresi uzun, hipoglisemi riski yüksek, uzun süredir kontrolsüz diyabeti olan, diyabete bağlı ilerlemiş komplikasyonları olan ve eşlik eden hastalıkları bulunan diyabetlilerde sıkı metabolik kontrol önerilmez*. </a:t>
            </a:r>
          </a:p>
          <a:p>
            <a:pPr algn="l"/>
            <a:endParaRPr lang="tr-TR" sz="1800" b="1" i="1" u="none" strike="noStrike" baseline="0" dirty="0">
              <a:solidFill>
                <a:srgbClr val="FF0066"/>
              </a:solidFill>
              <a:latin typeface="DINBek-Regular"/>
            </a:endParaRPr>
          </a:p>
          <a:p>
            <a:pPr algn="l">
              <a:buFont typeface="Wingdings" panose="05000000000000000000" pitchFamily="2" charset="2"/>
              <a:buChar char="Ø"/>
            </a:pPr>
            <a:r>
              <a:rPr lang="tr-TR" sz="1800" b="1" i="1" u="none" strike="noStrike" baseline="0" dirty="0">
                <a:solidFill>
                  <a:srgbClr val="FF0066"/>
                </a:solidFill>
                <a:latin typeface="DINBek-Regular"/>
              </a:rPr>
              <a:t>Yaşam beklentisi &gt;15 yıl ve majör komorbidite yok ise A1C &lt;%7 (53 mmol/mol)</a:t>
            </a:r>
          </a:p>
          <a:p>
            <a:pPr algn="l">
              <a:buFont typeface="Wingdings" panose="05000000000000000000" pitchFamily="2" charset="2"/>
              <a:buChar char="Ø"/>
            </a:pPr>
            <a:r>
              <a:rPr lang="tr-TR" sz="1800" b="1" i="1" u="none" strike="noStrike" baseline="0" dirty="0">
                <a:solidFill>
                  <a:srgbClr val="FF0066"/>
                </a:solidFill>
                <a:latin typeface="DINBek-Regular"/>
              </a:rPr>
              <a:t>Yaşam beklentisi 5-15 yıl ve orta derecede komorbidite var ise A1C &lt;%7.5-8.0 (58-64 mmol/mol)</a:t>
            </a:r>
          </a:p>
          <a:p>
            <a:pPr algn="l">
              <a:buFont typeface="Wingdings" panose="05000000000000000000" pitchFamily="2" charset="2"/>
              <a:buChar char="Ø"/>
            </a:pPr>
            <a:r>
              <a:rPr lang="tr-TR" sz="1800" b="1" i="1" u="none" strike="noStrike" baseline="0" dirty="0">
                <a:solidFill>
                  <a:srgbClr val="FF0066"/>
                </a:solidFill>
                <a:latin typeface="DINBek-Regular"/>
              </a:rPr>
              <a:t>Yaşam beklentisi &lt;5 yıl ve majör komorbidite var ise A1C &lt;%8.0-8.5 (64-69 mmol/mol)</a:t>
            </a:r>
            <a:endParaRPr lang="tr-TR" sz="1800" b="0" i="1" u="none" strike="noStrike" baseline="0" dirty="0">
              <a:latin typeface="DINBek-Regular"/>
            </a:endParaRPr>
          </a:p>
          <a:p>
            <a:pPr algn="l"/>
            <a:endParaRPr lang="tr-TR" sz="1800" dirty="0">
              <a:latin typeface="DINBek-Regular"/>
            </a:endParaRPr>
          </a:p>
          <a:p>
            <a:pPr marL="0" indent="0">
              <a:buNone/>
            </a:pPr>
            <a:endParaRPr lang="tr-TR" sz="900" b="0" i="1" u="none" strike="noStrike" baseline="0" dirty="0">
              <a:latin typeface="DINBek-Regular"/>
            </a:endParaRPr>
          </a:p>
          <a:p>
            <a:pPr marL="0" indent="0">
              <a:buNone/>
            </a:pPr>
            <a:endParaRPr lang="tr-TR" sz="900" i="1" dirty="0">
              <a:latin typeface="DINBek-Regular"/>
            </a:endParaRPr>
          </a:p>
          <a:p>
            <a:pPr marL="0" indent="0">
              <a:buNone/>
            </a:pPr>
            <a:r>
              <a:rPr lang="tr-TR" sz="900" b="0" i="1" u="none" strike="noStrike" baseline="0" dirty="0">
                <a:latin typeface="DINBek-Regular"/>
              </a:rPr>
              <a:t>*Sonuçları 2007 ve 2008 yıllarında açıklanan ACCORD ve VADT çalışmalarında, yaşlı ve diyabet süresi 10 yılın üzerinde olan gruplarda sıkı metabolik kontrolün KV olay riskini artırdığı ve risk artışının hipoglisemi ile ilişkili olduğu gösterilmiştir.</a:t>
            </a:r>
          </a:p>
          <a:p>
            <a:pPr algn="l"/>
            <a:endParaRPr lang="tr-TR" sz="4000" dirty="0"/>
          </a:p>
        </p:txBody>
      </p:sp>
    </p:spTree>
    <p:extLst>
      <p:ext uri="{BB962C8B-B14F-4D97-AF65-F5344CB8AC3E}">
        <p14:creationId xmlns:p14="http://schemas.microsoft.com/office/powerpoint/2010/main" val="12420951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5A825D0-0D1F-E5C9-3716-2498E474F02F}"/>
              </a:ext>
            </a:extLst>
          </p:cNvPr>
          <p:cNvSpPr>
            <a:spLocks noGrp="1"/>
          </p:cNvSpPr>
          <p:nvPr>
            <p:ph type="title"/>
          </p:nvPr>
        </p:nvSpPr>
        <p:spPr>
          <a:xfrm>
            <a:off x="838200" y="139147"/>
            <a:ext cx="10515600" cy="775253"/>
          </a:xfrm>
        </p:spPr>
        <p:txBody>
          <a:bodyPr/>
          <a:lstStyle/>
          <a:p>
            <a:r>
              <a:rPr lang="tr-TR" dirty="0"/>
              <a:t>Diyabetli Hastalarda Glisemik Kontrol</a:t>
            </a:r>
          </a:p>
        </p:txBody>
      </p:sp>
      <p:sp>
        <p:nvSpPr>
          <p:cNvPr id="3" name="İçerik Yer Tutucusu 2">
            <a:extLst>
              <a:ext uri="{FF2B5EF4-FFF2-40B4-BE49-F238E27FC236}">
                <a16:creationId xmlns:a16="http://schemas.microsoft.com/office/drawing/2014/main" id="{3C054D97-9D77-C741-E0B6-4CCE9D994FEA}"/>
              </a:ext>
            </a:extLst>
          </p:cNvPr>
          <p:cNvSpPr>
            <a:spLocks noGrp="1"/>
          </p:cNvSpPr>
          <p:nvPr>
            <p:ph idx="1"/>
          </p:nvPr>
        </p:nvSpPr>
        <p:spPr>
          <a:xfrm>
            <a:off x="838200" y="1126435"/>
            <a:ext cx="10515600" cy="5050528"/>
          </a:xfrm>
        </p:spPr>
        <p:txBody>
          <a:bodyPr>
            <a:normAutofit lnSpcReduction="10000"/>
          </a:bodyPr>
          <a:lstStyle/>
          <a:p>
            <a:pPr marL="0" indent="0">
              <a:buNone/>
            </a:pPr>
            <a:r>
              <a:rPr lang="tr-TR" dirty="0"/>
              <a:t>   </a:t>
            </a:r>
            <a:r>
              <a:rPr lang="tr-TR" sz="3000" b="1" dirty="0"/>
              <a:t>HbA1C:</a:t>
            </a:r>
          </a:p>
          <a:p>
            <a:r>
              <a:rPr lang="tr-TR" sz="2200" b="0" i="0" u="none" strike="noStrike" baseline="0" dirty="0">
                <a:latin typeface="DINBek-Regular"/>
              </a:rPr>
              <a:t>A1C’nin %50’si</a:t>
            </a:r>
            <a:r>
              <a:rPr lang="tr-TR" sz="2200" b="0" i="0" u="none" strike="noStrike" baseline="0" dirty="0">
                <a:latin typeface="DINBek-Regular"/>
                <a:sym typeface="Wingdings" panose="05000000000000000000" pitchFamily="2" charset="2"/>
              </a:rPr>
              <a:t></a:t>
            </a:r>
            <a:r>
              <a:rPr lang="tr-TR" sz="2200" b="0" i="0" u="none" strike="noStrike" baseline="0" dirty="0">
                <a:latin typeface="DINBek-Regular"/>
              </a:rPr>
              <a:t>son bir ayda, </a:t>
            </a:r>
          </a:p>
          <a:p>
            <a:pPr marL="0" indent="0">
              <a:buNone/>
            </a:pPr>
            <a:r>
              <a:rPr lang="tr-TR" sz="2200" dirty="0">
                <a:latin typeface="DINBek-Regular"/>
              </a:rPr>
              <a:t>                  </a:t>
            </a:r>
            <a:r>
              <a:rPr lang="tr-TR" sz="2200" b="0" i="0" u="none" strike="noStrike" baseline="0" dirty="0">
                <a:latin typeface="DINBek-Regular"/>
              </a:rPr>
              <a:t>%30’u </a:t>
            </a:r>
            <a:r>
              <a:rPr lang="tr-TR" sz="2200" b="0" i="0" u="none" strike="noStrike" baseline="0" dirty="0">
                <a:latin typeface="DINBek-Regular"/>
                <a:sym typeface="Wingdings" panose="05000000000000000000" pitchFamily="2" charset="2"/>
              </a:rPr>
              <a:t></a:t>
            </a:r>
            <a:r>
              <a:rPr lang="tr-TR" sz="2200" b="0" i="0" u="none" strike="noStrike" baseline="0" dirty="0">
                <a:latin typeface="DINBek-Regular"/>
              </a:rPr>
              <a:t>önceki ikinci ayda </a:t>
            </a:r>
          </a:p>
          <a:p>
            <a:pPr marL="0" indent="0">
              <a:buNone/>
            </a:pPr>
            <a:r>
              <a:rPr lang="tr-TR" sz="2200" dirty="0">
                <a:latin typeface="DINBek-Regular"/>
              </a:rPr>
              <a:t>                  </a:t>
            </a:r>
            <a:r>
              <a:rPr lang="tr-TR" sz="2200" b="0" i="0" u="none" strike="noStrike" baseline="0" dirty="0">
                <a:latin typeface="DINBek-Regular"/>
              </a:rPr>
              <a:t>ve geri kalan %20’si </a:t>
            </a:r>
            <a:r>
              <a:rPr lang="tr-TR" sz="2200" b="0" i="0" u="none" strike="noStrike" baseline="0" dirty="0">
                <a:latin typeface="DINBek-Regular"/>
                <a:sym typeface="Wingdings" panose="05000000000000000000" pitchFamily="2" charset="2"/>
              </a:rPr>
              <a:t></a:t>
            </a:r>
            <a:r>
              <a:rPr lang="tr-TR" sz="2200" b="0" i="0" u="none" strike="noStrike" baseline="0" dirty="0">
                <a:latin typeface="DINBek-Regular"/>
              </a:rPr>
              <a:t>önceki üçüncü ayın glisemik değerlerini yansıtır.</a:t>
            </a:r>
          </a:p>
          <a:p>
            <a:pPr marL="0" indent="0">
              <a:buNone/>
            </a:pPr>
            <a:endParaRPr lang="tr-TR" sz="2200" b="0" i="0" u="none" strike="noStrike" baseline="0" dirty="0">
              <a:latin typeface="DINBek-Regular"/>
            </a:endParaRPr>
          </a:p>
          <a:p>
            <a:r>
              <a:rPr lang="tr-TR" sz="2200" dirty="0"/>
              <a:t>A1C glisemik değişkenlik (</a:t>
            </a:r>
            <a:r>
              <a:rPr lang="tr-TR" sz="2200" dirty="0" err="1"/>
              <a:t>varyabilite</a:t>
            </a:r>
            <a:r>
              <a:rPr lang="tr-TR" sz="2200" dirty="0"/>
              <a:t>) ve hipoglisemileri yansıtmaz.</a:t>
            </a:r>
          </a:p>
          <a:p>
            <a:endParaRPr lang="tr-TR" sz="2200" dirty="0"/>
          </a:p>
          <a:p>
            <a:r>
              <a:rPr lang="tr-TR" sz="2200" dirty="0"/>
              <a:t>Tip 1 DM, kontrolsüz tip 2DM, tedavi değişikliği yapılan hasta</a:t>
            </a:r>
            <a:r>
              <a:rPr lang="tr-TR" sz="2200" dirty="0">
                <a:sym typeface="Wingdings" panose="05000000000000000000" pitchFamily="2" charset="2"/>
              </a:rPr>
              <a:t></a:t>
            </a:r>
            <a:r>
              <a:rPr lang="tr-TR" sz="2200" dirty="0"/>
              <a:t>A1C düzeyi 3 ayda bir</a:t>
            </a:r>
          </a:p>
          <a:p>
            <a:endParaRPr lang="tr-TR" sz="2200" dirty="0"/>
          </a:p>
          <a:p>
            <a:r>
              <a:rPr lang="tr-TR" sz="2200" dirty="0"/>
              <a:t>A1C gereğinde (</a:t>
            </a:r>
            <a:r>
              <a:rPr lang="tr-TR" sz="2200" dirty="0" err="1"/>
              <a:t>örn</a:t>
            </a:r>
            <a:r>
              <a:rPr lang="tr-TR" sz="2200" dirty="0"/>
              <a:t>. gebelikte) daha sık bakılabilir. </a:t>
            </a:r>
          </a:p>
          <a:p>
            <a:endParaRPr lang="tr-TR" sz="2200" dirty="0"/>
          </a:p>
          <a:p>
            <a:r>
              <a:rPr lang="tr-TR" sz="2200" dirty="0"/>
              <a:t>Glisemik kontrolü yeterli </a:t>
            </a:r>
            <a:r>
              <a:rPr lang="tr-TR" sz="2200" dirty="0" err="1"/>
              <a:t>strabil</a:t>
            </a:r>
            <a:r>
              <a:rPr lang="tr-TR" sz="2200" dirty="0"/>
              <a:t> hastalar</a:t>
            </a:r>
            <a:r>
              <a:rPr lang="tr-TR" sz="2200" dirty="0">
                <a:sym typeface="Wingdings" panose="05000000000000000000" pitchFamily="2" charset="2"/>
              </a:rPr>
              <a:t>6 ayda bir</a:t>
            </a:r>
            <a:endParaRPr lang="tr-TR" sz="2200" dirty="0"/>
          </a:p>
          <a:p>
            <a:pPr marL="0" indent="0">
              <a:buNone/>
            </a:pPr>
            <a:endParaRPr lang="tr-TR" dirty="0"/>
          </a:p>
        </p:txBody>
      </p:sp>
      <p:sp>
        <p:nvSpPr>
          <p:cNvPr id="4" name="Oval 3">
            <a:extLst>
              <a:ext uri="{FF2B5EF4-FFF2-40B4-BE49-F238E27FC236}">
                <a16:creationId xmlns:a16="http://schemas.microsoft.com/office/drawing/2014/main" id="{288A2273-A6B9-DC3D-EDDB-C6E2DDEABED8}"/>
              </a:ext>
            </a:extLst>
          </p:cNvPr>
          <p:cNvSpPr/>
          <p:nvPr/>
        </p:nvSpPr>
        <p:spPr>
          <a:xfrm>
            <a:off x="9037982" y="139147"/>
            <a:ext cx="3154018" cy="2451654"/>
          </a:xfrm>
          <a:prstGeom prst="ellips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400" i="1" dirty="0">
              <a:solidFill>
                <a:srgbClr val="33CCCC"/>
              </a:solidFill>
            </a:endParaRPr>
          </a:p>
          <a:p>
            <a:pPr algn="ctr"/>
            <a:r>
              <a:rPr lang="tr-TR" sz="1400" i="1" dirty="0">
                <a:solidFill>
                  <a:srgbClr val="33CCCC"/>
                </a:solidFill>
              </a:rPr>
              <a:t>Eritrosit ömrünü etkileyen hemolitik ve diğer anemiler, glukoz-6 fosfat dehidrogenaz (G6PD) eksikliği, yeni yapılan kan transfüzyonu, </a:t>
            </a:r>
            <a:r>
              <a:rPr lang="tr-TR" sz="1400" i="1" dirty="0" err="1">
                <a:solidFill>
                  <a:srgbClr val="33CCCC"/>
                </a:solidFill>
              </a:rPr>
              <a:t>eritropoezi</a:t>
            </a:r>
            <a:r>
              <a:rPr lang="tr-TR" sz="1400" i="1" dirty="0">
                <a:solidFill>
                  <a:srgbClr val="33CCCC"/>
                </a:solidFill>
              </a:rPr>
              <a:t> etkileyen ilaç kullanımı, son dönem böbrek yetersizliği ve gebelik</a:t>
            </a:r>
            <a:endParaRPr lang="tr-TR" dirty="0">
              <a:solidFill>
                <a:srgbClr val="33CCCC"/>
              </a:solidFill>
            </a:endParaRPr>
          </a:p>
          <a:p>
            <a:pPr algn="ctr"/>
            <a:endParaRPr lang="tr-TR" dirty="0"/>
          </a:p>
        </p:txBody>
      </p:sp>
    </p:spTree>
    <p:extLst>
      <p:ext uri="{BB962C8B-B14F-4D97-AF65-F5344CB8AC3E}">
        <p14:creationId xmlns:p14="http://schemas.microsoft.com/office/powerpoint/2010/main" val="40712585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61DF996-F350-FED2-6AD3-69D0909DC92F}"/>
              </a:ext>
            </a:extLst>
          </p:cNvPr>
          <p:cNvSpPr>
            <a:spLocks noGrp="1"/>
          </p:cNvSpPr>
          <p:nvPr>
            <p:ph type="title"/>
          </p:nvPr>
        </p:nvSpPr>
        <p:spPr>
          <a:xfrm>
            <a:off x="838200" y="100082"/>
            <a:ext cx="10515600" cy="787814"/>
          </a:xfrm>
        </p:spPr>
        <p:txBody>
          <a:bodyPr/>
          <a:lstStyle/>
          <a:p>
            <a:r>
              <a:rPr lang="tr-TR" dirty="0"/>
              <a:t>Diyabetli Hastalarda Glisemik Kontrol</a:t>
            </a:r>
          </a:p>
        </p:txBody>
      </p:sp>
      <p:sp>
        <p:nvSpPr>
          <p:cNvPr id="3" name="İçerik Yer Tutucusu 2">
            <a:extLst>
              <a:ext uri="{FF2B5EF4-FFF2-40B4-BE49-F238E27FC236}">
                <a16:creationId xmlns:a16="http://schemas.microsoft.com/office/drawing/2014/main" id="{A71D386E-3273-57EE-64F9-C7AB1602F37D}"/>
              </a:ext>
            </a:extLst>
          </p:cNvPr>
          <p:cNvSpPr>
            <a:spLocks noGrp="1"/>
          </p:cNvSpPr>
          <p:nvPr>
            <p:ph idx="1"/>
          </p:nvPr>
        </p:nvSpPr>
        <p:spPr>
          <a:xfrm>
            <a:off x="838200" y="5209554"/>
            <a:ext cx="10515600" cy="967409"/>
          </a:xfrm>
        </p:spPr>
        <p:txBody>
          <a:bodyPr>
            <a:normAutofit/>
          </a:bodyPr>
          <a:lstStyle/>
          <a:p>
            <a:r>
              <a:rPr lang="tr-TR" sz="1800" i="1" dirty="0"/>
              <a:t>A1C normale ne kadar yakın ise komplikasyon riski o derece düşüktür.</a:t>
            </a:r>
          </a:p>
          <a:p>
            <a:endParaRPr lang="tr-TR" sz="1800" i="1" dirty="0"/>
          </a:p>
        </p:txBody>
      </p:sp>
      <p:pic>
        <p:nvPicPr>
          <p:cNvPr id="5" name="Resim 4">
            <a:extLst>
              <a:ext uri="{FF2B5EF4-FFF2-40B4-BE49-F238E27FC236}">
                <a16:creationId xmlns:a16="http://schemas.microsoft.com/office/drawing/2014/main" id="{3DBE0B07-B7FA-84F5-7938-774AA24DCC65}"/>
              </a:ext>
            </a:extLst>
          </p:cNvPr>
          <p:cNvPicPr>
            <a:picLocks noChangeAspect="1"/>
          </p:cNvPicPr>
          <p:nvPr/>
        </p:nvPicPr>
        <p:blipFill>
          <a:blip r:embed="rId2"/>
          <a:stretch>
            <a:fillRect/>
          </a:stretch>
        </p:blipFill>
        <p:spPr>
          <a:xfrm>
            <a:off x="1614052" y="1507647"/>
            <a:ext cx="8719100" cy="2948184"/>
          </a:xfrm>
          <a:prstGeom prst="rect">
            <a:avLst/>
          </a:prstGeom>
        </p:spPr>
      </p:pic>
    </p:spTree>
    <p:extLst>
      <p:ext uri="{BB962C8B-B14F-4D97-AF65-F5344CB8AC3E}">
        <p14:creationId xmlns:p14="http://schemas.microsoft.com/office/powerpoint/2010/main" val="42722617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107AD7-1E8E-E8A2-2E10-9F2C1661370F}"/>
              </a:ext>
            </a:extLst>
          </p:cNvPr>
          <p:cNvSpPr>
            <a:spLocks noGrp="1"/>
          </p:cNvSpPr>
          <p:nvPr>
            <p:ph type="title"/>
          </p:nvPr>
        </p:nvSpPr>
        <p:spPr>
          <a:xfrm>
            <a:off x="838200" y="365125"/>
            <a:ext cx="10515600" cy="681797"/>
          </a:xfrm>
        </p:spPr>
        <p:txBody>
          <a:bodyPr>
            <a:normAutofit fontScale="90000"/>
          </a:bodyPr>
          <a:lstStyle/>
          <a:p>
            <a:r>
              <a:rPr lang="tr-TR" dirty="0"/>
              <a:t>Diyabetli Hastalarda Glisemik Kontrol</a:t>
            </a:r>
          </a:p>
        </p:txBody>
      </p:sp>
      <p:sp>
        <p:nvSpPr>
          <p:cNvPr id="3" name="İçerik Yer Tutucusu 2">
            <a:extLst>
              <a:ext uri="{FF2B5EF4-FFF2-40B4-BE49-F238E27FC236}">
                <a16:creationId xmlns:a16="http://schemas.microsoft.com/office/drawing/2014/main" id="{825839DB-AD29-DEA3-D6F3-A01781F04B4B}"/>
              </a:ext>
            </a:extLst>
          </p:cNvPr>
          <p:cNvSpPr>
            <a:spLocks noGrp="1"/>
          </p:cNvSpPr>
          <p:nvPr>
            <p:ph idx="1"/>
          </p:nvPr>
        </p:nvSpPr>
        <p:spPr>
          <a:xfrm>
            <a:off x="838200" y="1179443"/>
            <a:ext cx="10515600" cy="5037276"/>
          </a:xfrm>
        </p:spPr>
        <p:txBody>
          <a:bodyPr>
            <a:normAutofit lnSpcReduction="10000"/>
          </a:bodyPr>
          <a:lstStyle/>
          <a:p>
            <a:pPr marL="0" indent="0">
              <a:buNone/>
            </a:pPr>
            <a:r>
              <a:rPr lang="tr-TR" b="1" dirty="0"/>
              <a:t>Hangi Durumlarda Keton Bakalım?</a:t>
            </a:r>
          </a:p>
          <a:p>
            <a:pPr marL="0" indent="0">
              <a:buNone/>
            </a:pPr>
            <a:endParaRPr lang="tr-TR" dirty="0"/>
          </a:p>
          <a:p>
            <a:pPr>
              <a:buFont typeface="Wingdings" panose="05000000000000000000" pitchFamily="2" charset="2"/>
              <a:buChar char="ü"/>
            </a:pPr>
            <a:r>
              <a:rPr lang="tr-TR" dirty="0"/>
              <a:t>PG &gt;300 mg/dl (gebelikte PG &gt;200 mg/dl) ise</a:t>
            </a:r>
          </a:p>
          <a:p>
            <a:pPr>
              <a:buFont typeface="Wingdings" panose="05000000000000000000" pitchFamily="2" charset="2"/>
              <a:buChar char="ü"/>
            </a:pPr>
            <a:endParaRPr lang="tr-TR" dirty="0"/>
          </a:p>
          <a:p>
            <a:pPr>
              <a:buFont typeface="Wingdings" panose="05000000000000000000" pitchFamily="2" charset="2"/>
              <a:buChar char="ü"/>
            </a:pPr>
            <a:r>
              <a:rPr lang="tr-TR" dirty="0"/>
              <a:t>SGLT-2İ kullanan hastalarda KŞ normal olsa bile şüpheli durumlarda</a:t>
            </a:r>
          </a:p>
          <a:p>
            <a:pPr>
              <a:buFont typeface="Wingdings" panose="05000000000000000000" pitchFamily="2" charset="2"/>
              <a:buChar char="ü"/>
            </a:pPr>
            <a:endParaRPr lang="tr-TR" dirty="0"/>
          </a:p>
          <a:p>
            <a:pPr>
              <a:buFont typeface="Wingdings" panose="05000000000000000000" pitchFamily="2" charset="2"/>
              <a:buChar char="ü"/>
            </a:pPr>
            <a:r>
              <a:rPr lang="tr-TR" dirty="0"/>
              <a:t>Organizmada stres yaratan akut hastalık, travma ve operasyonlarda</a:t>
            </a:r>
          </a:p>
          <a:p>
            <a:pPr>
              <a:buFont typeface="Wingdings" panose="05000000000000000000" pitchFamily="2" charset="2"/>
              <a:buChar char="ü"/>
            </a:pPr>
            <a:endParaRPr lang="tr-TR" dirty="0"/>
          </a:p>
          <a:p>
            <a:pPr>
              <a:buFont typeface="Wingdings" panose="05000000000000000000" pitchFamily="2" charset="2"/>
              <a:buChar char="ü"/>
            </a:pPr>
            <a:r>
              <a:rPr lang="tr-TR" dirty="0"/>
              <a:t>Hiperglisemi semptomlarına bulantı, kusma, karın ağrısı ve ateş eşlik ettiğinde; ayrıca solukta aseton kokusu hissedildiğinde ketona bakılmalıdır.</a:t>
            </a:r>
          </a:p>
        </p:txBody>
      </p:sp>
      <p:pic>
        <p:nvPicPr>
          <p:cNvPr id="4" name="Resim 3">
            <a:extLst>
              <a:ext uri="{FF2B5EF4-FFF2-40B4-BE49-F238E27FC236}">
                <a16:creationId xmlns:a16="http://schemas.microsoft.com/office/drawing/2014/main" id="{1C0FFB77-5AE2-8A40-5222-E1C82193D0CA}"/>
              </a:ext>
            </a:extLst>
          </p:cNvPr>
          <p:cNvPicPr>
            <a:picLocks noChangeAspect="1"/>
          </p:cNvPicPr>
          <p:nvPr/>
        </p:nvPicPr>
        <p:blipFill>
          <a:blip r:embed="rId2"/>
          <a:stretch>
            <a:fillRect/>
          </a:stretch>
        </p:blipFill>
        <p:spPr>
          <a:xfrm>
            <a:off x="8491330" y="582577"/>
            <a:ext cx="3475383" cy="1954903"/>
          </a:xfrm>
          <a:prstGeom prst="rect">
            <a:avLst/>
          </a:prstGeom>
        </p:spPr>
      </p:pic>
    </p:spTree>
    <p:extLst>
      <p:ext uri="{BB962C8B-B14F-4D97-AF65-F5344CB8AC3E}">
        <p14:creationId xmlns:p14="http://schemas.microsoft.com/office/powerpoint/2010/main" val="3664561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D14DEA6-3ADC-1938-0383-2A70C371C4E4}"/>
              </a:ext>
            </a:extLst>
          </p:cNvPr>
          <p:cNvSpPr>
            <a:spLocks noGrp="1"/>
          </p:cNvSpPr>
          <p:nvPr>
            <p:ph type="title"/>
          </p:nvPr>
        </p:nvSpPr>
        <p:spPr>
          <a:xfrm>
            <a:off x="838200" y="365126"/>
            <a:ext cx="10515600" cy="642040"/>
          </a:xfrm>
        </p:spPr>
        <p:txBody>
          <a:bodyPr>
            <a:normAutofit fontScale="90000"/>
          </a:bodyPr>
          <a:lstStyle/>
          <a:p>
            <a:r>
              <a:rPr lang="tr-TR" dirty="0"/>
              <a:t>Diyabette Tıbbi Beslenme Tedavisi</a:t>
            </a:r>
          </a:p>
        </p:txBody>
      </p:sp>
      <p:sp>
        <p:nvSpPr>
          <p:cNvPr id="3" name="İçerik Yer Tutucusu 2">
            <a:extLst>
              <a:ext uri="{FF2B5EF4-FFF2-40B4-BE49-F238E27FC236}">
                <a16:creationId xmlns:a16="http://schemas.microsoft.com/office/drawing/2014/main" id="{5EE40F4D-3DFA-7211-D94F-1671CCC8A357}"/>
              </a:ext>
            </a:extLst>
          </p:cNvPr>
          <p:cNvSpPr>
            <a:spLocks noGrp="1"/>
          </p:cNvSpPr>
          <p:nvPr>
            <p:ph idx="1"/>
          </p:nvPr>
        </p:nvSpPr>
        <p:spPr>
          <a:xfrm>
            <a:off x="838200" y="1690687"/>
            <a:ext cx="10515600" cy="4802187"/>
          </a:xfrm>
        </p:spPr>
        <p:txBody>
          <a:bodyPr>
            <a:normAutofit/>
          </a:bodyPr>
          <a:lstStyle/>
          <a:p>
            <a:endParaRPr lang="tr-TR" dirty="0">
              <a:solidFill>
                <a:schemeClr val="tx1"/>
              </a:solidFill>
            </a:endParaRPr>
          </a:p>
          <a:p>
            <a:endParaRPr lang="tr-TR" dirty="0">
              <a:solidFill>
                <a:schemeClr val="tx1"/>
              </a:solidFill>
            </a:endParaRPr>
          </a:p>
          <a:p>
            <a:r>
              <a:rPr lang="tr-TR" dirty="0">
                <a:solidFill>
                  <a:schemeClr val="tx1"/>
                </a:solidFill>
              </a:rPr>
              <a:t>6 ay </a:t>
            </a:r>
            <a:r>
              <a:rPr lang="tr-TR" dirty="0">
                <a:solidFill>
                  <a:srgbClr val="FF0066"/>
                </a:solidFill>
              </a:rPr>
              <a:t>TBT</a:t>
            </a:r>
            <a:r>
              <a:rPr lang="tr-TR" dirty="0">
                <a:solidFill>
                  <a:schemeClr val="tx1"/>
                </a:solidFill>
              </a:rPr>
              <a:t> ile HbA1C:</a:t>
            </a:r>
            <a:r>
              <a:rPr lang="tr-TR" dirty="0"/>
              <a:t>   </a:t>
            </a:r>
            <a:r>
              <a:rPr lang="tr-TR" dirty="0">
                <a:solidFill>
                  <a:srgbClr val="FF0066"/>
                </a:solidFill>
              </a:rPr>
              <a:t>Tip 1 DM</a:t>
            </a:r>
            <a:r>
              <a:rPr lang="tr-TR" dirty="0">
                <a:solidFill>
                  <a:srgbClr val="FF0066"/>
                </a:solidFill>
                <a:sym typeface="Wingdings" panose="05000000000000000000" pitchFamily="2" charset="2"/>
              </a:rPr>
              <a:t> </a:t>
            </a:r>
            <a:r>
              <a:rPr lang="tr-TR" dirty="0">
                <a:solidFill>
                  <a:srgbClr val="FF0066"/>
                </a:solidFill>
              </a:rPr>
              <a:t>%1-1.9      Tip 2 DM </a:t>
            </a:r>
            <a:r>
              <a:rPr lang="tr-TR" dirty="0">
                <a:solidFill>
                  <a:srgbClr val="FF0066"/>
                </a:solidFill>
                <a:sym typeface="Wingdings" panose="05000000000000000000" pitchFamily="2" charset="2"/>
              </a:rPr>
              <a:t></a:t>
            </a:r>
            <a:r>
              <a:rPr lang="tr-TR" dirty="0">
                <a:solidFill>
                  <a:srgbClr val="FF0066"/>
                </a:solidFill>
              </a:rPr>
              <a:t>%0.3-2</a:t>
            </a:r>
            <a:endParaRPr lang="tr-TR" dirty="0"/>
          </a:p>
          <a:p>
            <a:pPr marL="0" indent="0">
              <a:buNone/>
            </a:pPr>
            <a:r>
              <a:rPr lang="tr-TR" dirty="0"/>
              <a:t>Bu sebeple ADA </a:t>
            </a:r>
            <a:r>
              <a:rPr lang="tr-TR" dirty="0" err="1"/>
              <a:t>GDM’de</a:t>
            </a:r>
            <a:r>
              <a:rPr lang="tr-TR" dirty="0"/>
              <a:t> ilk hafta içinde</a:t>
            </a:r>
          </a:p>
          <a:p>
            <a:pPr marL="0" indent="0">
              <a:buNone/>
            </a:pPr>
            <a:r>
              <a:rPr lang="tr-TR" dirty="0"/>
              <a:t>                              Tip1 ve 2 </a:t>
            </a:r>
            <a:r>
              <a:rPr lang="tr-TR" dirty="0" err="1"/>
              <a:t>DM’te</a:t>
            </a:r>
            <a:r>
              <a:rPr lang="tr-TR" dirty="0"/>
              <a:t> ilk 1 ay içinde </a:t>
            </a:r>
          </a:p>
          <a:p>
            <a:pPr marL="0" indent="0">
              <a:buNone/>
            </a:pPr>
            <a:endParaRPr lang="tr-TR" dirty="0"/>
          </a:p>
          <a:p>
            <a:pPr algn="l"/>
            <a:r>
              <a:rPr lang="tr-TR" sz="1800" b="0" i="0" u="none" strike="noStrike" baseline="0" dirty="0">
                <a:latin typeface="DINBek-Regular"/>
              </a:rPr>
              <a:t>Sık aralıklı insülin injeksiyonu yapan veya insülin pompası </a:t>
            </a:r>
            <a:r>
              <a:rPr lang="tr-TR" sz="1800" b="0" i="0" u="none" strike="noStrike" baseline="0" dirty="0" err="1">
                <a:latin typeface="DINBek-Regular"/>
              </a:rPr>
              <a:t>kullananlara</a:t>
            </a:r>
            <a:r>
              <a:rPr lang="tr-TR" sz="1800" b="0" i="0" u="none" strike="noStrike" baseline="0" dirty="0" err="1">
                <a:latin typeface="DINBek-Regular"/>
                <a:sym typeface="Wingdings" panose="05000000000000000000" pitchFamily="2" charset="2"/>
              </a:rPr>
              <a:t></a:t>
            </a:r>
            <a:r>
              <a:rPr lang="tr-TR" sz="1800" b="0" i="0" u="none" strike="noStrike" baseline="0" dirty="0" err="1">
                <a:latin typeface="DINBek-Regular"/>
              </a:rPr>
              <a:t>KH</a:t>
            </a:r>
            <a:r>
              <a:rPr lang="tr-TR" sz="1800" b="0" i="0" u="none" strike="noStrike" baseline="0" dirty="0">
                <a:latin typeface="DINBek-Regular"/>
              </a:rPr>
              <a:t> sayımı eğitimi verilmeli</a:t>
            </a:r>
          </a:p>
          <a:p>
            <a:pPr algn="l"/>
            <a:r>
              <a:rPr lang="tr-TR" sz="1800" b="0" i="0" u="none" strike="noStrike" baseline="0" dirty="0">
                <a:latin typeface="DINBek-Regular"/>
              </a:rPr>
              <a:t>Bu mümkün </a:t>
            </a:r>
            <a:r>
              <a:rPr lang="tr-TR" sz="1800" b="0" i="0" u="none" strike="noStrike" baseline="0" dirty="0" err="1">
                <a:latin typeface="DINBek-Regular"/>
              </a:rPr>
              <a:t>değilse</a:t>
            </a:r>
            <a:r>
              <a:rPr lang="tr-TR" sz="1800" b="0" i="0" u="none" strike="noStrike" baseline="0" dirty="0" err="1">
                <a:latin typeface="DINBek-Regular"/>
                <a:sym typeface="Wingdings" panose="05000000000000000000" pitchFamily="2" charset="2"/>
              </a:rPr>
              <a:t></a:t>
            </a:r>
            <a:r>
              <a:rPr lang="tr-TR" sz="1800" b="0" i="0" u="none" strike="noStrike" baseline="0" dirty="0" err="1">
                <a:latin typeface="DINBek-Regular"/>
              </a:rPr>
              <a:t>öğünlerde</a:t>
            </a:r>
            <a:r>
              <a:rPr lang="tr-TR" sz="1800" b="0" i="0" u="none" strike="noStrike" baseline="0" dirty="0">
                <a:latin typeface="DINBek-Regular"/>
              </a:rPr>
              <a:t> sabit miktarlarda KH almaları önerilmeli </a:t>
            </a:r>
          </a:p>
          <a:p>
            <a:pPr algn="l"/>
            <a:r>
              <a:rPr lang="tr-TR" sz="1800" b="0" i="0" u="none" strike="noStrike" baseline="0" dirty="0">
                <a:latin typeface="DINBek-Regular"/>
              </a:rPr>
              <a:t>Hasta eğitim alamıyorsa</a:t>
            </a:r>
            <a:r>
              <a:rPr lang="tr-TR" sz="1800" b="0" i="0" u="none" strike="noStrike" baseline="0" dirty="0">
                <a:latin typeface="DINBek-Regular"/>
                <a:sym typeface="Wingdings" panose="05000000000000000000" pitchFamily="2" charset="2"/>
              </a:rPr>
              <a:t></a:t>
            </a:r>
            <a:r>
              <a:rPr lang="tr-TR" sz="1800" b="0" i="0" u="none" strike="noStrike" baseline="0" dirty="0">
                <a:latin typeface="DINBek-Regular"/>
              </a:rPr>
              <a:t>15 g </a:t>
            </a:r>
            <a:r>
              <a:rPr lang="tr-TR" sz="1800" b="0" i="0" u="none" strike="noStrike" baseline="0" dirty="0" err="1">
                <a:latin typeface="DINBek-Regular"/>
              </a:rPr>
              <a:t>KH’a</a:t>
            </a:r>
            <a:r>
              <a:rPr lang="tr-TR" sz="1800" b="0" i="0" u="none" strike="noStrike" baseline="0" dirty="0">
                <a:latin typeface="DINBek-Regular"/>
              </a:rPr>
              <a:t> eşdeğer gelen besinler üzerinden KH sayımının ilk düzeyi</a:t>
            </a:r>
          </a:p>
          <a:p>
            <a:pPr algn="l"/>
            <a:r>
              <a:rPr lang="tr-TR" sz="1800" b="0" i="0" u="none" strike="noStrike" baseline="0" dirty="0">
                <a:latin typeface="DINBek-Regular"/>
              </a:rPr>
              <a:t>Glisemik kontrolü yeterli olmayan tip 1 ve tip 2 diyabetli bireylere, düşük glisemik indeksli besinleri, yüksek olanlara tercih etmeleri önerilmelidir.</a:t>
            </a:r>
          </a:p>
        </p:txBody>
      </p:sp>
      <p:sp>
        <p:nvSpPr>
          <p:cNvPr id="4" name="Sağ Ayraç 3">
            <a:extLst>
              <a:ext uri="{FF2B5EF4-FFF2-40B4-BE49-F238E27FC236}">
                <a16:creationId xmlns:a16="http://schemas.microsoft.com/office/drawing/2014/main" id="{A0BD44AF-5071-6177-5325-38B1E50B70FA}"/>
              </a:ext>
            </a:extLst>
          </p:cNvPr>
          <p:cNvSpPr/>
          <p:nvPr/>
        </p:nvSpPr>
        <p:spPr>
          <a:xfrm>
            <a:off x="7842373" y="3294030"/>
            <a:ext cx="384313" cy="75537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8" name="Metin kutusu 7">
            <a:extLst>
              <a:ext uri="{FF2B5EF4-FFF2-40B4-BE49-F238E27FC236}">
                <a16:creationId xmlns:a16="http://schemas.microsoft.com/office/drawing/2014/main" id="{EC6FFDFC-7A8F-F70D-5962-B11D5E071E61}"/>
              </a:ext>
            </a:extLst>
          </p:cNvPr>
          <p:cNvSpPr txBox="1"/>
          <p:nvPr/>
        </p:nvSpPr>
        <p:spPr>
          <a:xfrm>
            <a:off x="8322772" y="3462995"/>
            <a:ext cx="2014330" cy="369332"/>
          </a:xfrm>
          <a:prstGeom prst="rect">
            <a:avLst/>
          </a:prstGeom>
          <a:noFill/>
        </p:spPr>
        <p:txBody>
          <a:bodyPr wrap="square" rtlCol="0">
            <a:spAutoFit/>
          </a:bodyPr>
          <a:lstStyle/>
          <a:p>
            <a:r>
              <a:rPr lang="tr-TR" dirty="0">
                <a:highlight>
                  <a:srgbClr val="99CCFF"/>
                </a:highlight>
              </a:rPr>
              <a:t>DİYETİSYEN</a:t>
            </a:r>
          </a:p>
        </p:txBody>
      </p:sp>
      <p:pic>
        <p:nvPicPr>
          <p:cNvPr id="10" name="Resim 9">
            <a:extLst>
              <a:ext uri="{FF2B5EF4-FFF2-40B4-BE49-F238E27FC236}">
                <a16:creationId xmlns:a16="http://schemas.microsoft.com/office/drawing/2014/main" id="{3008740F-7B31-C45C-A747-377DA36D1303}"/>
              </a:ext>
            </a:extLst>
          </p:cNvPr>
          <p:cNvPicPr>
            <a:picLocks noChangeAspect="1"/>
          </p:cNvPicPr>
          <p:nvPr/>
        </p:nvPicPr>
        <p:blipFill>
          <a:blip r:embed="rId2"/>
          <a:stretch>
            <a:fillRect/>
          </a:stretch>
        </p:blipFill>
        <p:spPr>
          <a:xfrm>
            <a:off x="8240345" y="76718"/>
            <a:ext cx="3917444" cy="2544417"/>
          </a:xfrm>
          <a:prstGeom prst="rect">
            <a:avLst/>
          </a:prstGeom>
        </p:spPr>
      </p:pic>
    </p:spTree>
    <p:extLst>
      <p:ext uri="{BB962C8B-B14F-4D97-AF65-F5344CB8AC3E}">
        <p14:creationId xmlns:p14="http://schemas.microsoft.com/office/powerpoint/2010/main" val="27010141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F92A4346-3142-81AF-0994-71FA8575E83E}"/>
              </a:ext>
            </a:extLst>
          </p:cNvPr>
          <p:cNvPicPr>
            <a:picLocks noChangeAspect="1"/>
          </p:cNvPicPr>
          <p:nvPr/>
        </p:nvPicPr>
        <p:blipFill>
          <a:blip r:embed="rId2"/>
          <a:stretch>
            <a:fillRect/>
          </a:stretch>
        </p:blipFill>
        <p:spPr>
          <a:xfrm>
            <a:off x="2882405" y="0"/>
            <a:ext cx="6427192" cy="6858000"/>
          </a:xfrm>
          <a:prstGeom prst="rect">
            <a:avLst/>
          </a:prstGeom>
        </p:spPr>
      </p:pic>
    </p:spTree>
    <p:extLst>
      <p:ext uri="{BB962C8B-B14F-4D97-AF65-F5344CB8AC3E}">
        <p14:creationId xmlns:p14="http://schemas.microsoft.com/office/powerpoint/2010/main" val="9113398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9EBA579-41D3-2091-B8FD-391EC8B0CD70}"/>
              </a:ext>
            </a:extLst>
          </p:cNvPr>
          <p:cNvSpPr>
            <a:spLocks noGrp="1"/>
          </p:cNvSpPr>
          <p:nvPr>
            <p:ph type="title"/>
          </p:nvPr>
        </p:nvSpPr>
        <p:spPr>
          <a:xfrm>
            <a:off x="838200" y="346764"/>
            <a:ext cx="10515600" cy="668545"/>
          </a:xfrm>
        </p:spPr>
        <p:txBody>
          <a:bodyPr>
            <a:normAutofit fontScale="90000"/>
          </a:bodyPr>
          <a:lstStyle/>
          <a:p>
            <a:r>
              <a:rPr lang="tr-TR" dirty="0"/>
              <a:t>Diyabette Egzersiz</a:t>
            </a:r>
          </a:p>
        </p:txBody>
      </p:sp>
      <p:sp>
        <p:nvSpPr>
          <p:cNvPr id="3" name="İçerik Yer Tutucusu 2">
            <a:extLst>
              <a:ext uri="{FF2B5EF4-FFF2-40B4-BE49-F238E27FC236}">
                <a16:creationId xmlns:a16="http://schemas.microsoft.com/office/drawing/2014/main" id="{DA762187-8D9B-7474-74AA-28EA317309F1}"/>
              </a:ext>
            </a:extLst>
          </p:cNvPr>
          <p:cNvSpPr>
            <a:spLocks noGrp="1"/>
          </p:cNvSpPr>
          <p:nvPr>
            <p:ph idx="1"/>
          </p:nvPr>
        </p:nvSpPr>
        <p:spPr>
          <a:xfrm>
            <a:off x="838200" y="1762538"/>
            <a:ext cx="10515600" cy="4414425"/>
          </a:xfrm>
        </p:spPr>
        <p:txBody>
          <a:bodyPr>
            <a:normAutofit lnSpcReduction="10000"/>
          </a:bodyPr>
          <a:lstStyle/>
          <a:p>
            <a:pPr>
              <a:lnSpc>
                <a:spcPct val="150000"/>
              </a:lnSpc>
              <a:buFont typeface="Wingdings" panose="05000000000000000000" pitchFamily="2" charset="2"/>
              <a:buChar char="ü"/>
            </a:pPr>
            <a:endParaRPr lang="tr-TR" sz="2400" dirty="0"/>
          </a:p>
          <a:p>
            <a:pPr>
              <a:lnSpc>
                <a:spcPct val="150000"/>
              </a:lnSpc>
              <a:buFont typeface="Wingdings" panose="05000000000000000000" pitchFamily="2" charset="2"/>
              <a:buChar char="ü"/>
            </a:pPr>
            <a:r>
              <a:rPr lang="tr-TR" sz="2400" dirty="0"/>
              <a:t>Haftada en az 3 gün, günaşırı ve toplam 150 dakika olacak şekilde, orta şiddette aerobik egzersiz</a:t>
            </a:r>
          </a:p>
          <a:p>
            <a:pPr>
              <a:lnSpc>
                <a:spcPct val="150000"/>
              </a:lnSpc>
              <a:buFont typeface="Wingdings" panose="05000000000000000000" pitchFamily="2" charset="2"/>
              <a:buChar char="ü"/>
            </a:pPr>
            <a:r>
              <a:rPr lang="tr-TR" sz="2400" dirty="0"/>
              <a:t>Kontrendikasyon yoksa haftada 2-3 gün direnç egzersizleri</a:t>
            </a:r>
          </a:p>
          <a:p>
            <a:pPr>
              <a:lnSpc>
                <a:spcPct val="150000"/>
              </a:lnSpc>
              <a:buFont typeface="Wingdings" panose="05000000000000000000" pitchFamily="2" charset="2"/>
              <a:buChar char="ü"/>
            </a:pPr>
            <a:r>
              <a:rPr lang="tr-TR" sz="2400" dirty="0"/>
              <a:t>Esneklik ve denge egzersizleri</a:t>
            </a:r>
          </a:p>
          <a:p>
            <a:pPr>
              <a:lnSpc>
                <a:spcPct val="150000"/>
              </a:lnSpc>
              <a:buFont typeface="Wingdings" panose="05000000000000000000" pitchFamily="2" charset="2"/>
              <a:buChar char="ü"/>
            </a:pPr>
            <a:r>
              <a:rPr lang="tr-TR" sz="2400" dirty="0"/>
              <a:t>Gün içinde 30 dakikadan fazla hareketsiz oturmamalı, kısa süreli de olsa ayağa kalkmalı veya dolaşmalıdır</a:t>
            </a:r>
            <a:endParaRPr lang="tr-TR" sz="2400" b="1" i="1" dirty="0"/>
          </a:p>
          <a:p>
            <a:endParaRPr lang="tr-TR" dirty="0"/>
          </a:p>
        </p:txBody>
      </p:sp>
      <p:pic>
        <p:nvPicPr>
          <p:cNvPr id="4" name="Resim 3">
            <a:extLst>
              <a:ext uri="{FF2B5EF4-FFF2-40B4-BE49-F238E27FC236}">
                <a16:creationId xmlns:a16="http://schemas.microsoft.com/office/drawing/2014/main" id="{7421BAE6-CF95-48B9-F255-961CFFF6CF32}"/>
              </a:ext>
            </a:extLst>
          </p:cNvPr>
          <p:cNvPicPr>
            <a:picLocks noChangeAspect="1"/>
          </p:cNvPicPr>
          <p:nvPr/>
        </p:nvPicPr>
        <p:blipFill>
          <a:blip r:embed="rId2"/>
          <a:stretch>
            <a:fillRect/>
          </a:stretch>
        </p:blipFill>
        <p:spPr>
          <a:xfrm>
            <a:off x="7950371" y="88760"/>
            <a:ext cx="4140995" cy="2177362"/>
          </a:xfrm>
          <a:prstGeom prst="rect">
            <a:avLst/>
          </a:prstGeom>
        </p:spPr>
      </p:pic>
    </p:spTree>
    <p:extLst>
      <p:ext uri="{BB962C8B-B14F-4D97-AF65-F5344CB8AC3E}">
        <p14:creationId xmlns:p14="http://schemas.microsoft.com/office/powerpoint/2010/main" val="35323177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559A09B-971F-8D92-6941-2B87D7347DA7}"/>
              </a:ext>
            </a:extLst>
          </p:cNvPr>
          <p:cNvSpPr>
            <a:spLocks noGrp="1"/>
          </p:cNvSpPr>
          <p:nvPr>
            <p:ph type="title"/>
          </p:nvPr>
        </p:nvSpPr>
        <p:spPr>
          <a:xfrm>
            <a:off x="838200" y="365125"/>
            <a:ext cx="10515600" cy="695049"/>
          </a:xfrm>
        </p:spPr>
        <p:txBody>
          <a:bodyPr/>
          <a:lstStyle/>
          <a:p>
            <a:r>
              <a:rPr lang="tr-TR" dirty="0"/>
              <a:t>Diyabette Egzersiz</a:t>
            </a:r>
          </a:p>
        </p:txBody>
      </p:sp>
      <p:sp>
        <p:nvSpPr>
          <p:cNvPr id="3" name="İçerik Yer Tutucusu 2">
            <a:extLst>
              <a:ext uri="{FF2B5EF4-FFF2-40B4-BE49-F238E27FC236}">
                <a16:creationId xmlns:a16="http://schemas.microsoft.com/office/drawing/2014/main" id="{BF605892-7EE3-3CF3-032A-940109261865}"/>
              </a:ext>
            </a:extLst>
          </p:cNvPr>
          <p:cNvSpPr>
            <a:spLocks noGrp="1"/>
          </p:cNvSpPr>
          <p:nvPr>
            <p:ph idx="1"/>
          </p:nvPr>
        </p:nvSpPr>
        <p:spPr>
          <a:xfrm>
            <a:off x="838200" y="1690688"/>
            <a:ext cx="10515600" cy="4486275"/>
          </a:xfrm>
        </p:spPr>
        <p:txBody>
          <a:bodyPr>
            <a:normAutofit/>
          </a:bodyPr>
          <a:lstStyle/>
          <a:p>
            <a:pPr marL="0" indent="0">
              <a:buNone/>
            </a:pPr>
            <a:r>
              <a:rPr lang="tr-TR" sz="2800" dirty="0"/>
              <a:t>Egzersizin sakıncalı olduğu durumlar:</a:t>
            </a:r>
          </a:p>
          <a:p>
            <a:pPr>
              <a:buFont typeface="Wingdings" panose="05000000000000000000" pitchFamily="2" charset="2"/>
              <a:buChar char="Ø"/>
            </a:pPr>
            <a:r>
              <a:rPr lang="tr-TR" sz="2000" i="1" dirty="0"/>
              <a:t>Kan glukoz düzeylerinin kontrolsüz olması</a:t>
            </a:r>
          </a:p>
          <a:p>
            <a:pPr>
              <a:buFont typeface="Wingdings" panose="05000000000000000000" pitchFamily="2" charset="2"/>
              <a:buChar char="Ø"/>
            </a:pPr>
            <a:r>
              <a:rPr lang="tr-TR" sz="2000" i="1" dirty="0"/>
              <a:t>Kontrolsüz hipertansiyon</a:t>
            </a:r>
          </a:p>
          <a:p>
            <a:pPr>
              <a:buFont typeface="Wingdings" panose="05000000000000000000" pitchFamily="2" charset="2"/>
              <a:buChar char="Ø"/>
            </a:pPr>
            <a:r>
              <a:rPr lang="tr-TR" sz="2000" i="1" dirty="0"/>
              <a:t>Duyu kaybına yol açan ağır nöropati</a:t>
            </a:r>
          </a:p>
          <a:p>
            <a:pPr>
              <a:buFont typeface="Wingdings" panose="05000000000000000000" pitchFamily="2" charset="2"/>
              <a:buChar char="Ø"/>
            </a:pPr>
            <a:r>
              <a:rPr lang="tr-TR" sz="2000" i="1" dirty="0"/>
              <a:t>Aktif kardiyovasküler hastalık</a:t>
            </a:r>
          </a:p>
          <a:p>
            <a:pPr>
              <a:buFont typeface="Wingdings" panose="05000000000000000000" pitchFamily="2" charset="2"/>
              <a:buChar char="Ø"/>
            </a:pPr>
            <a:r>
              <a:rPr lang="tr-TR" sz="2000" i="1" dirty="0"/>
              <a:t>Proliferatif retinopati</a:t>
            </a:r>
          </a:p>
          <a:p>
            <a:pPr>
              <a:buFont typeface="Wingdings" panose="05000000000000000000" pitchFamily="2" charset="2"/>
              <a:buChar char="Ø"/>
            </a:pPr>
            <a:r>
              <a:rPr lang="tr-TR" sz="2000" i="1" dirty="0"/>
              <a:t>Vitre kanaması</a:t>
            </a:r>
          </a:p>
          <a:p>
            <a:pPr>
              <a:buFont typeface="Wingdings" panose="05000000000000000000" pitchFamily="2" charset="2"/>
              <a:buChar char="Ø"/>
            </a:pPr>
            <a:r>
              <a:rPr lang="fr-FR" sz="2000" i="1" dirty="0"/>
              <a:t>Son 24 </a:t>
            </a:r>
            <a:r>
              <a:rPr lang="fr-FR" sz="2000" i="1" dirty="0" err="1"/>
              <a:t>saat</a:t>
            </a:r>
            <a:r>
              <a:rPr lang="fr-FR" sz="2000" i="1" dirty="0"/>
              <a:t> </a:t>
            </a:r>
            <a:r>
              <a:rPr lang="fr-FR" sz="2000" i="1" dirty="0" err="1"/>
              <a:t>içinde</a:t>
            </a:r>
            <a:r>
              <a:rPr lang="fr-FR" sz="2000" i="1" dirty="0"/>
              <a:t> </a:t>
            </a:r>
            <a:r>
              <a:rPr lang="fr-FR" sz="2000" i="1" dirty="0" err="1"/>
              <a:t>ağır</a:t>
            </a:r>
            <a:r>
              <a:rPr lang="fr-FR" sz="2000" i="1" dirty="0"/>
              <a:t> </a:t>
            </a:r>
            <a:r>
              <a:rPr lang="fr-FR" sz="2000" i="1" dirty="0" err="1"/>
              <a:t>hipoglisemi</a:t>
            </a:r>
            <a:r>
              <a:rPr lang="fr-FR" sz="2000" i="1" dirty="0"/>
              <a:t> </a:t>
            </a:r>
            <a:r>
              <a:rPr lang="fr-FR" sz="2000" i="1" dirty="0" err="1"/>
              <a:t>atağı</a:t>
            </a:r>
            <a:endParaRPr lang="fr-FR" sz="2000" i="1" dirty="0"/>
          </a:p>
          <a:p>
            <a:pPr>
              <a:buFont typeface="Wingdings" panose="05000000000000000000" pitchFamily="2" charset="2"/>
              <a:buChar char="Ø"/>
            </a:pPr>
            <a:r>
              <a:rPr lang="tr-TR" sz="2000" i="1" dirty="0"/>
              <a:t>Hipoglisemiden habersizlik </a:t>
            </a:r>
          </a:p>
          <a:p>
            <a:pPr>
              <a:buFont typeface="Wingdings" panose="05000000000000000000" pitchFamily="2" charset="2"/>
              <a:buChar char="Ø"/>
            </a:pPr>
            <a:r>
              <a:rPr lang="tr-TR" sz="2000" i="1" dirty="0"/>
              <a:t>Kan glukozu&gt;250 mg/</a:t>
            </a:r>
            <a:r>
              <a:rPr lang="tr-TR" sz="2000" i="1" dirty="0" err="1"/>
              <a:t>dL</a:t>
            </a:r>
            <a:r>
              <a:rPr lang="tr-TR" sz="2000" i="1" dirty="0"/>
              <a:t> ve keton (+) bulunması</a:t>
            </a:r>
          </a:p>
          <a:p>
            <a:pPr marL="0" indent="0">
              <a:buNone/>
            </a:pPr>
            <a:endParaRPr lang="tr-TR" dirty="0"/>
          </a:p>
        </p:txBody>
      </p:sp>
      <p:pic>
        <p:nvPicPr>
          <p:cNvPr id="4" name="Resim 3">
            <a:extLst>
              <a:ext uri="{FF2B5EF4-FFF2-40B4-BE49-F238E27FC236}">
                <a16:creationId xmlns:a16="http://schemas.microsoft.com/office/drawing/2014/main" id="{6A1E765F-3064-22FF-6CB2-C4ABFC2D6456}"/>
              </a:ext>
            </a:extLst>
          </p:cNvPr>
          <p:cNvPicPr>
            <a:picLocks noChangeAspect="1"/>
          </p:cNvPicPr>
          <p:nvPr/>
        </p:nvPicPr>
        <p:blipFill>
          <a:blip r:embed="rId2"/>
          <a:stretch>
            <a:fillRect/>
          </a:stretch>
        </p:blipFill>
        <p:spPr>
          <a:xfrm>
            <a:off x="8399795" y="1060174"/>
            <a:ext cx="3365857" cy="2239825"/>
          </a:xfrm>
          <a:prstGeom prst="rect">
            <a:avLst/>
          </a:prstGeom>
        </p:spPr>
      </p:pic>
      <p:pic>
        <p:nvPicPr>
          <p:cNvPr id="5" name="Resim 4">
            <a:extLst>
              <a:ext uri="{FF2B5EF4-FFF2-40B4-BE49-F238E27FC236}">
                <a16:creationId xmlns:a16="http://schemas.microsoft.com/office/drawing/2014/main" id="{4074D186-6983-9844-83AA-68406F56CE83}"/>
              </a:ext>
            </a:extLst>
          </p:cNvPr>
          <p:cNvPicPr>
            <a:picLocks noChangeAspect="1"/>
          </p:cNvPicPr>
          <p:nvPr/>
        </p:nvPicPr>
        <p:blipFill>
          <a:blip r:embed="rId3"/>
          <a:stretch>
            <a:fillRect/>
          </a:stretch>
        </p:blipFill>
        <p:spPr>
          <a:xfrm>
            <a:off x="7765578" y="3941003"/>
            <a:ext cx="3896139" cy="2502187"/>
          </a:xfrm>
          <a:prstGeom prst="rect">
            <a:avLst/>
          </a:prstGeom>
        </p:spPr>
      </p:pic>
    </p:spTree>
    <p:extLst>
      <p:ext uri="{BB962C8B-B14F-4D97-AF65-F5344CB8AC3E}">
        <p14:creationId xmlns:p14="http://schemas.microsoft.com/office/powerpoint/2010/main" val="22962301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4A93C62-983B-CD67-5767-8FDDA83408DB}"/>
              </a:ext>
            </a:extLst>
          </p:cNvPr>
          <p:cNvSpPr>
            <a:spLocks noGrp="1"/>
          </p:cNvSpPr>
          <p:nvPr>
            <p:ph type="title"/>
          </p:nvPr>
        </p:nvSpPr>
        <p:spPr/>
        <p:txBody>
          <a:bodyPr/>
          <a:lstStyle/>
          <a:p>
            <a:r>
              <a:rPr lang="tr-TR" dirty="0"/>
              <a:t>Diyabet Komplikasyonları</a:t>
            </a:r>
          </a:p>
        </p:txBody>
      </p:sp>
      <p:sp>
        <p:nvSpPr>
          <p:cNvPr id="3" name="Metin Yer Tutucusu 2">
            <a:extLst>
              <a:ext uri="{FF2B5EF4-FFF2-40B4-BE49-F238E27FC236}">
                <a16:creationId xmlns:a16="http://schemas.microsoft.com/office/drawing/2014/main" id="{7F2920F7-96DF-5FF3-AD11-41D456F258D2}"/>
              </a:ext>
            </a:extLst>
          </p:cNvPr>
          <p:cNvSpPr>
            <a:spLocks noGrp="1"/>
          </p:cNvSpPr>
          <p:nvPr>
            <p:ph type="body" idx="1"/>
          </p:nvPr>
        </p:nvSpPr>
        <p:spPr/>
        <p:txBody>
          <a:bodyPr/>
          <a:lstStyle/>
          <a:p>
            <a:r>
              <a:rPr lang="tr-TR" b="0" u="sng" dirty="0">
                <a:solidFill>
                  <a:srgbClr val="33CCCC"/>
                </a:solidFill>
              </a:rPr>
              <a:t>Akut Komplikasyonlar</a:t>
            </a:r>
          </a:p>
        </p:txBody>
      </p:sp>
      <p:sp>
        <p:nvSpPr>
          <p:cNvPr id="4" name="İçerik Yer Tutucusu 3">
            <a:extLst>
              <a:ext uri="{FF2B5EF4-FFF2-40B4-BE49-F238E27FC236}">
                <a16:creationId xmlns:a16="http://schemas.microsoft.com/office/drawing/2014/main" id="{56046411-946F-155C-79FB-1E886A436D91}"/>
              </a:ext>
            </a:extLst>
          </p:cNvPr>
          <p:cNvSpPr>
            <a:spLocks noGrp="1"/>
          </p:cNvSpPr>
          <p:nvPr>
            <p:ph sz="half" idx="2"/>
          </p:nvPr>
        </p:nvSpPr>
        <p:spPr/>
        <p:txBody>
          <a:bodyPr/>
          <a:lstStyle/>
          <a:p>
            <a:pPr algn="l"/>
            <a:endParaRPr lang="tr-TR" sz="2800" b="1" i="1" u="none" strike="noStrike" baseline="0" dirty="0"/>
          </a:p>
          <a:p>
            <a:pPr algn="l">
              <a:buFont typeface="Wingdings" panose="05000000000000000000" pitchFamily="2" charset="2"/>
              <a:buChar char="ü"/>
            </a:pPr>
            <a:r>
              <a:rPr lang="tr-TR" sz="2800" b="1" i="1" u="none" strike="noStrike" baseline="0" dirty="0">
                <a:solidFill>
                  <a:srgbClr val="FF6699"/>
                </a:solidFill>
              </a:rPr>
              <a:t>Diyabetik ketoasidoz (DKA)</a:t>
            </a:r>
          </a:p>
          <a:p>
            <a:pPr algn="l">
              <a:buFont typeface="Wingdings" panose="05000000000000000000" pitchFamily="2" charset="2"/>
              <a:buChar char="ü"/>
            </a:pPr>
            <a:r>
              <a:rPr lang="tr-TR" sz="2800" b="1" i="1" u="none" strike="noStrike" baseline="0" dirty="0" err="1">
                <a:solidFill>
                  <a:srgbClr val="FF6699"/>
                </a:solidFill>
              </a:rPr>
              <a:t>Hiperozmolar</a:t>
            </a:r>
            <a:r>
              <a:rPr lang="tr-TR" sz="2800" b="1" i="1" u="none" strike="noStrike" baseline="0" dirty="0">
                <a:solidFill>
                  <a:srgbClr val="FF6699"/>
                </a:solidFill>
              </a:rPr>
              <a:t> hiperglisemik durum (HHD)</a:t>
            </a:r>
          </a:p>
          <a:p>
            <a:pPr algn="l">
              <a:buFont typeface="Wingdings" panose="05000000000000000000" pitchFamily="2" charset="2"/>
              <a:buChar char="ü"/>
            </a:pPr>
            <a:r>
              <a:rPr lang="tr-TR" sz="2800" b="1" i="1" u="none" strike="noStrike" baseline="0" dirty="0">
                <a:solidFill>
                  <a:srgbClr val="FF6699"/>
                </a:solidFill>
              </a:rPr>
              <a:t>Laktik asidoz (LA)</a:t>
            </a:r>
          </a:p>
          <a:p>
            <a:pPr algn="l">
              <a:buFont typeface="Wingdings" panose="05000000000000000000" pitchFamily="2" charset="2"/>
              <a:buChar char="ü"/>
            </a:pPr>
            <a:r>
              <a:rPr lang="tr-TR" sz="2800" b="1" i="1" u="none" strike="noStrike" baseline="0" dirty="0">
                <a:solidFill>
                  <a:srgbClr val="FF6699"/>
                </a:solidFill>
              </a:rPr>
              <a:t>Hipoglisemi</a:t>
            </a:r>
            <a:endParaRPr lang="tr-TR" sz="4000" b="1" i="1" dirty="0">
              <a:solidFill>
                <a:srgbClr val="FF6699"/>
              </a:solidFill>
            </a:endParaRPr>
          </a:p>
          <a:p>
            <a:endParaRPr lang="tr-TR" dirty="0"/>
          </a:p>
        </p:txBody>
      </p:sp>
      <p:sp>
        <p:nvSpPr>
          <p:cNvPr id="5" name="Metin Yer Tutucusu 4">
            <a:extLst>
              <a:ext uri="{FF2B5EF4-FFF2-40B4-BE49-F238E27FC236}">
                <a16:creationId xmlns:a16="http://schemas.microsoft.com/office/drawing/2014/main" id="{D61E4FF3-747D-E22B-FC55-F5EB3D2C3F97}"/>
              </a:ext>
            </a:extLst>
          </p:cNvPr>
          <p:cNvSpPr>
            <a:spLocks noGrp="1"/>
          </p:cNvSpPr>
          <p:nvPr>
            <p:ph type="body" sz="quarter" idx="3"/>
          </p:nvPr>
        </p:nvSpPr>
        <p:spPr/>
        <p:txBody>
          <a:bodyPr/>
          <a:lstStyle/>
          <a:p>
            <a:r>
              <a:rPr lang="tr-TR" b="0" u="sng" dirty="0">
                <a:solidFill>
                  <a:srgbClr val="33CCCC"/>
                </a:solidFill>
              </a:rPr>
              <a:t>Kronik Komplikasyonlar</a:t>
            </a:r>
          </a:p>
        </p:txBody>
      </p:sp>
      <p:sp>
        <p:nvSpPr>
          <p:cNvPr id="6" name="İçerik Yer Tutucusu 5">
            <a:extLst>
              <a:ext uri="{FF2B5EF4-FFF2-40B4-BE49-F238E27FC236}">
                <a16:creationId xmlns:a16="http://schemas.microsoft.com/office/drawing/2014/main" id="{42CB7DA9-9C99-925D-EE33-09AAC6C9E67F}"/>
              </a:ext>
            </a:extLst>
          </p:cNvPr>
          <p:cNvSpPr>
            <a:spLocks noGrp="1"/>
          </p:cNvSpPr>
          <p:nvPr>
            <p:ph sz="quarter" idx="4"/>
          </p:nvPr>
        </p:nvSpPr>
        <p:spPr>
          <a:xfrm>
            <a:off x="6172199" y="2505075"/>
            <a:ext cx="5502965" cy="3684588"/>
          </a:xfrm>
        </p:spPr>
        <p:txBody>
          <a:bodyPr/>
          <a:lstStyle/>
          <a:p>
            <a:pPr>
              <a:buFont typeface="Wingdings" panose="05000000000000000000" pitchFamily="2" charset="2"/>
              <a:buChar char="ü"/>
            </a:pPr>
            <a:endParaRPr lang="tr-TR" b="1" dirty="0"/>
          </a:p>
          <a:p>
            <a:pPr>
              <a:buFont typeface="Wingdings" panose="05000000000000000000" pitchFamily="2" charset="2"/>
              <a:buChar char="ü"/>
            </a:pPr>
            <a:r>
              <a:rPr lang="tr-TR" b="1" i="1" dirty="0">
                <a:solidFill>
                  <a:srgbClr val="FF6699"/>
                </a:solidFill>
              </a:rPr>
              <a:t>Makrovasküler Komplikasyonlar</a:t>
            </a:r>
          </a:p>
          <a:p>
            <a:pPr marL="0" indent="0">
              <a:buNone/>
            </a:pPr>
            <a:r>
              <a:rPr lang="tr-TR" sz="1400" dirty="0">
                <a:solidFill>
                  <a:srgbClr val="FF7C80"/>
                </a:solidFill>
                <a:latin typeface="Calibri" panose="020F0502020204030204" pitchFamily="34" charset="0"/>
                <a:cs typeface="Times New Roman" panose="02020603050405020304" pitchFamily="18" charset="0"/>
              </a:rPr>
              <a:t>Aterosklerotik kalp hastalıkları, periferik arter hastalığı, serebrovasküler hastalıklar </a:t>
            </a:r>
            <a:endParaRPr lang="tr-TR" sz="1400" dirty="0">
              <a:solidFill>
                <a:srgbClr val="FF7C80"/>
              </a:solidFill>
            </a:endParaRPr>
          </a:p>
          <a:p>
            <a:pPr>
              <a:buFont typeface="Wingdings" panose="05000000000000000000" pitchFamily="2" charset="2"/>
              <a:buChar char="ü"/>
            </a:pPr>
            <a:r>
              <a:rPr lang="tr-TR" b="1" i="1" dirty="0" err="1">
                <a:solidFill>
                  <a:srgbClr val="FF6699"/>
                </a:solidFill>
              </a:rPr>
              <a:t>Mikrosvasküler</a:t>
            </a:r>
            <a:r>
              <a:rPr lang="tr-TR" b="1" i="1" dirty="0">
                <a:solidFill>
                  <a:srgbClr val="FF6699"/>
                </a:solidFill>
              </a:rPr>
              <a:t> Komplikasyonlar</a:t>
            </a:r>
          </a:p>
          <a:p>
            <a:pPr marL="0" indent="0">
              <a:buNone/>
            </a:pPr>
            <a:r>
              <a:rPr lang="tr-TR" sz="1400" dirty="0">
                <a:solidFill>
                  <a:srgbClr val="FF7C80"/>
                </a:solidFill>
                <a:latin typeface="Calibri" panose="020F0502020204030204" pitchFamily="34" charset="0"/>
                <a:cs typeface="Times New Roman" panose="02020603050405020304" pitchFamily="18" charset="0"/>
              </a:rPr>
              <a:t>Retinopati, nefropati, nöropati (periferik ve otonomik) </a:t>
            </a:r>
            <a:endParaRPr lang="tr-TR" sz="1400" dirty="0">
              <a:solidFill>
                <a:srgbClr val="FF7C80"/>
              </a:solidFill>
            </a:endParaRPr>
          </a:p>
          <a:p>
            <a:pPr>
              <a:buFont typeface="Wingdings" panose="05000000000000000000" pitchFamily="2" charset="2"/>
              <a:buChar char="ü"/>
            </a:pPr>
            <a:r>
              <a:rPr lang="tr-TR" b="1" i="1" dirty="0">
                <a:solidFill>
                  <a:srgbClr val="FF6699"/>
                </a:solidFill>
              </a:rPr>
              <a:t>Diğer Komplikasyonlar</a:t>
            </a:r>
          </a:p>
          <a:p>
            <a:pPr marL="0" indent="0">
              <a:buNone/>
            </a:pPr>
            <a:r>
              <a:rPr lang="tr-TR" sz="1400" dirty="0">
                <a:solidFill>
                  <a:srgbClr val="FF7C80"/>
                </a:solidFill>
                <a:latin typeface="Calibri" panose="020F0502020204030204" pitchFamily="34" charset="0"/>
                <a:cs typeface="Times New Roman" panose="02020603050405020304" pitchFamily="18" charset="0"/>
              </a:rPr>
              <a:t>Diyabetik ayak, psikolojik sorunlar, seksüel sorunlar </a:t>
            </a:r>
            <a:r>
              <a:rPr lang="tr-TR" sz="1400" dirty="0" err="1">
                <a:solidFill>
                  <a:srgbClr val="FF7C80"/>
                </a:solidFill>
                <a:latin typeface="Calibri" panose="020F0502020204030204" pitchFamily="34" charset="0"/>
                <a:cs typeface="Times New Roman" panose="02020603050405020304" pitchFamily="18" charset="0"/>
              </a:rPr>
              <a:t>vs</a:t>
            </a:r>
            <a:endParaRPr lang="tr-TR" sz="1400" dirty="0">
              <a:solidFill>
                <a:srgbClr val="FF7C80"/>
              </a:solidFill>
            </a:endParaRPr>
          </a:p>
        </p:txBody>
      </p:sp>
    </p:spTree>
    <p:extLst>
      <p:ext uri="{BB962C8B-B14F-4D97-AF65-F5344CB8AC3E}">
        <p14:creationId xmlns:p14="http://schemas.microsoft.com/office/powerpoint/2010/main" val="250521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66F0850-5098-D2FF-2C4E-B4749C55DBF0}"/>
              </a:ext>
            </a:extLst>
          </p:cNvPr>
          <p:cNvSpPr>
            <a:spLocks noGrp="1"/>
          </p:cNvSpPr>
          <p:nvPr>
            <p:ph type="title"/>
          </p:nvPr>
        </p:nvSpPr>
        <p:spPr>
          <a:xfrm>
            <a:off x="831737" y="98488"/>
            <a:ext cx="10515600" cy="702193"/>
          </a:xfrm>
        </p:spPr>
        <p:txBody>
          <a:bodyPr/>
          <a:lstStyle/>
          <a:p>
            <a:r>
              <a:rPr lang="tr-TR" dirty="0"/>
              <a:t>Tanı Kriterleri</a:t>
            </a:r>
          </a:p>
        </p:txBody>
      </p:sp>
      <p:pic>
        <p:nvPicPr>
          <p:cNvPr id="5" name="Resim 4">
            <a:extLst>
              <a:ext uri="{FF2B5EF4-FFF2-40B4-BE49-F238E27FC236}">
                <a16:creationId xmlns:a16="http://schemas.microsoft.com/office/drawing/2014/main" id="{740AEC17-D56A-F064-92AF-3D9DF9A57F26}"/>
              </a:ext>
            </a:extLst>
          </p:cNvPr>
          <p:cNvPicPr>
            <a:picLocks noChangeAspect="1"/>
          </p:cNvPicPr>
          <p:nvPr/>
        </p:nvPicPr>
        <p:blipFill>
          <a:blip r:embed="rId2"/>
          <a:stretch>
            <a:fillRect/>
          </a:stretch>
        </p:blipFill>
        <p:spPr>
          <a:xfrm>
            <a:off x="652669" y="1014309"/>
            <a:ext cx="10509137" cy="4378808"/>
          </a:xfrm>
          <a:prstGeom prst="rect">
            <a:avLst/>
          </a:prstGeom>
        </p:spPr>
      </p:pic>
      <p:sp>
        <p:nvSpPr>
          <p:cNvPr id="7" name="Metin kutusu 6">
            <a:extLst>
              <a:ext uri="{FF2B5EF4-FFF2-40B4-BE49-F238E27FC236}">
                <a16:creationId xmlns:a16="http://schemas.microsoft.com/office/drawing/2014/main" id="{7CF3F3BF-438D-49D2-C620-0D58DBE6EA47}"/>
              </a:ext>
            </a:extLst>
          </p:cNvPr>
          <p:cNvSpPr txBox="1"/>
          <p:nvPr/>
        </p:nvSpPr>
        <p:spPr>
          <a:xfrm>
            <a:off x="424069" y="6184008"/>
            <a:ext cx="11343862" cy="617733"/>
          </a:xfrm>
          <a:prstGeom prst="rect">
            <a:avLst/>
          </a:prstGeom>
          <a:noFill/>
        </p:spPr>
        <p:txBody>
          <a:bodyPr wrap="square">
            <a:spAutoFit/>
          </a:bodyPr>
          <a:lstStyle/>
          <a:p>
            <a:pPr>
              <a:lnSpc>
                <a:spcPct val="150000"/>
              </a:lnSpc>
              <a:buFont typeface="Wingdings" panose="05000000000000000000" pitchFamily="2" charset="2"/>
              <a:buChar char="Ø"/>
            </a:pPr>
            <a:r>
              <a:rPr lang="tr-TR" sz="1200" dirty="0"/>
              <a:t>Çok ağır diyabet semptomlarının bulunduğu durumlar dışında, tanının daha sonraki bir gün, aynı (veya farklı bir) yöntemle doğrulanması gerekmekte</a:t>
            </a:r>
          </a:p>
          <a:p>
            <a:pPr>
              <a:lnSpc>
                <a:spcPct val="150000"/>
              </a:lnSpc>
              <a:buFont typeface="Wingdings" panose="05000000000000000000" pitchFamily="2" charset="2"/>
              <a:buChar char="Ø"/>
            </a:pPr>
            <a:r>
              <a:rPr lang="tr-TR" sz="1200" dirty="0"/>
              <a:t>Eğer başlangıçta iki farklı test yapılmış ve test sonuçları uyumsuz ise sonucu eşik değerin üstünde çıkan test tekrarlanmalı ve sonuç yine aynı şekilde diyagnostik ise diyabet tanısı</a:t>
            </a:r>
          </a:p>
        </p:txBody>
      </p:sp>
    </p:spTree>
    <p:extLst>
      <p:ext uri="{BB962C8B-B14F-4D97-AF65-F5344CB8AC3E}">
        <p14:creationId xmlns:p14="http://schemas.microsoft.com/office/powerpoint/2010/main" val="36651871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13B9A3C-20E4-0EC5-0E28-406001AB79F6}"/>
              </a:ext>
            </a:extLst>
          </p:cNvPr>
          <p:cNvSpPr>
            <a:spLocks noGrp="1"/>
          </p:cNvSpPr>
          <p:nvPr>
            <p:ph type="title"/>
          </p:nvPr>
        </p:nvSpPr>
        <p:spPr/>
        <p:txBody>
          <a:bodyPr/>
          <a:lstStyle/>
          <a:p>
            <a:r>
              <a:rPr lang="tr-TR" dirty="0"/>
              <a:t>Diyabet Komplikasyonları</a:t>
            </a:r>
            <a:r>
              <a:rPr lang="tr-TR" sz="2400" i="1" dirty="0"/>
              <a:t>-Akut Komplikasyonlar</a:t>
            </a:r>
            <a:endParaRPr lang="tr-TR" i="1" dirty="0"/>
          </a:p>
        </p:txBody>
      </p:sp>
      <p:sp>
        <p:nvSpPr>
          <p:cNvPr id="3" name="İçerik Yer Tutucusu 2">
            <a:extLst>
              <a:ext uri="{FF2B5EF4-FFF2-40B4-BE49-F238E27FC236}">
                <a16:creationId xmlns:a16="http://schemas.microsoft.com/office/drawing/2014/main" id="{A8CF4D29-D37D-3618-0B07-17CB3CEC0303}"/>
              </a:ext>
            </a:extLst>
          </p:cNvPr>
          <p:cNvSpPr>
            <a:spLocks noGrp="1"/>
          </p:cNvSpPr>
          <p:nvPr>
            <p:ph idx="1"/>
          </p:nvPr>
        </p:nvSpPr>
        <p:spPr/>
        <p:txBody>
          <a:bodyPr/>
          <a:lstStyle/>
          <a:p>
            <a:pPr marL="0" indent="0">
              <a:buNone/>
            </a:pPr>
            <a:r>
              <a:rPr lang="tr-TR" b="1" dirty="0"/>
              <a:t>HİPOGLİSEMİ</a:t>
            </a:r>
          </a:p>
          <a:p>
            <a:pPr marL="0" indent="0">
              <a:buNone/>
            </a:pPr>
            <a:r>
              <a:rPr lang="tr-TR" dirty="0" err="1"/>
              <a:t>Non</a:t>
            </a:r>
            <a:r>
              <a:rPr lang="tr-TR" dirty="0"/>
              <a:t>-diyabetikler için tanım ‘</a:t>
            </a:r>
            <a:r>
              <a:rPr lang="tr-TR" i="1" dirty="0" err="1"/>
              <a:t>Whipple</a:t>
            </a:r>
            <a:r>
              <a:rPr lang="tr-TR" i="1" dirty="0"/>
              <a:t> </a:t>
            </a:r>
            <a:r>
              <a:rPr lang="tr-TR" i="1" dirty="0" err="1"/>
              <a:t>triadı</a:t>
            </a:r>
            <a:r>
              <a:rPr lang="tr-TR" i="1" dirty="0"/>
              <a:t>’:</a:t>
            </a:r>
          </a:p>
          <a:p>
            <a:pPr marL="0" indent="0">
              <a:buNone/>
            </a:pPr>
            <a:r>
              <a:rPr lang="tr-TR" dirty="0"/>
              <a:t>Diyabetikler için &lt;70 mg/dl</a:t>
            </a:r>
          </a:p>
          <a:p>
            <a:pPr marL="0" indent="0">
              <a:buNone/>
            </a:pPr>
            <a:endParaRPr lang="tr-TR" i="1" dirty="0"/>
          </a:p>
        </p:txBody>
      </p:sp>
      <p:sp>
        <p:nvSpPr>
          <p:cNvPr id="4" name="Dikdörtgen: Köşeleri Yuvarlatılmış 3">
            <a:extLst>
              <a:ext uri="{FF2B5EF4-FFF2-40B4-BE49-F238E27FC236}">
                <a16:creationId xmlns:a16="http://schemas.microsoft.com/office/drawing/2014/main" id="{E22DB18E-22E9-00CD-907D-3A8E24B33DBF}"/>
              </a:ext>
            </a:extLst>
          </p:cNvPr>
          <p:cNvSpPr/>
          <p:nvPr/>
        </p:nvSpPr>
        <p:spPr>
          <a:xfrm>
            <a:off x="7447722" y="2024407"/>
            <a:ext cx="3591339" cy="1010341"/>
          </a:xfrm>
          <a:prstGeom prst="roundRect">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pitchFamily="2" charset="2"/>
              <a:buChar char="§"/>
            </a:pPr>
            <a:r>
              <a:rPr lang="tr-TR" sz="1400" dirty="0"/>
              <a:t>KŞ&lt;50 mg/dl</a:t>
            </a:r>
          </a:p>
          <a:p>
            <a:pPr marL="285750" indent="-285750" algn="ctr">
              <a:buFont typeface="Wingdings" panose="05000000000000000000" pitchFamily="2" charset="2"/>
              <a:buChar char="§"/>
            </a:pPr>
            <a:r>
              <a:rPr lang="tr-TR" sz="1400" dirty="0"/>
              <a:t>Düşük KŞ ile uyumlu semptomlar</a:t>
            </a:r>
          </a:p>
          <a:p>
            <a:pPr marL="285750" indent="-285750" algn="ctr">
              <a:buFont typeface="Wingdings" panose="05000000000000000000" pitchFamily="2" charset="2"/>
              <a:buChar char="§"/>
            </a:pPr>
            <a:r>
              <a:rPr lang="tr-TR" sz="1400" dirty="0"/>
              <a:t>Semptomların glisemi değerinin yükselmesiyle geçmesi</a:t>
            </a:r>
          </a:p>
        </p:txBody>
      </p:sp>
      <p:sp>
        <p:nvSpPr>
          <p:cNvPr id="5" name="Dikdörtgen: Çapraz Köşeleri Yuvarlatılmış 4">
            <a:extLst>
              <a:ext uri="{FF2B5EF4-FFF2-40B4-BE49-F238E27FC236}">
                <a16:creationId xmlns:a16="http://schemas.microsoft.com/office/drawing/2014/main" id="{6E20B461-6C66-6B86-9AD0-ABD72CA3DF2B}"/>
              </a:ext>
            </a:extLst>
          </p:cNvPr>
          <p:cNvSpPr/>
          <p:nvPr/>
        </p:nvSpPr>
        <p:spPr>
          <a:xfrm>
            <a:off x="1298713" y="3644348"/>
            <a:ext cx="3538330" cy="2667552"/>
          </a:xfrm>
          <a:prstGeom prst="round2Diag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i="1" u="sng" dirty="0">
                <a:solidFill>
                  <a:srgbClr val="FF0066"/>
                </a:solidFill>
              </a:rPr>
              <a:t>Adrenerjik Belirti ve Bulgular:</a:t>
            </a:r>
          </a:p>
          <a:p>
            <a:pPr algn="ctr"/>
            <a:endParaRPr lang="tr-TR" i="1" u="sng" dirty="0">
              <a:solidFill>
                <a:srgbClr val="FF0066"/>
              </a:solidFill>
            </a:endParaRPr>
          </a:p>
          <a:p>
            <a:pPr marL="285750" indent="-285750" algn="l">
              <a:buFont typeface="Wingdings" panose="05000000000000000000" pitchFamily="2" charset="2"/>
              <a:buChar char="Ø"/>
            </a:pPr>
            <a:r>
              <a:rPr lang="tr-TR" sz="1800" b="0" i="0" u="none" strike="noStrike" baseline="0" dirty="0">
                <a:solidFill>
                  <a:srgbClr val="FF0066"/>
                </a:solidFill>
                <a:latin typeface="DINBek-Regular"/>
              </a:rPr>
              <a:t> Titreme</a:t>
            </a:r>
          </a:p>
          <a:p>
            <a:pPr marL="285750" indent="-285750" algn="l">
              <a:buFont typeface="Wingdings" panose="05000000000000000000" pitchFamily="2" charset="2"/>
              <a:buChar char="Ø"/>
            </a:pPr>
            <a:r>
              <a:rPr lang="tr-TR" sz="1800" b="0" i="0" u="none" strike="noStrike" baseline="0" dirty="0">
                <a:solidFill>
                  <a:srgbClr val="FF0066"/>
                </a:solidFill>
                <a:latin typeface="DINBek-Regular"/>
              </a:rPr>
              <a:t> Soğuk terleme</a:t>
            </a:r>
          </a:p>
          <a:p>
            <a:pPr marL="285750" indent="-285750" algn="l">
              <a:buFont typeface="Wingdings" panose="05000000000000000000" pitchFamily="2" charset="2"/>
              <a:buChar char="Ø"/>
            </a:pPr>
            <a:r>
              <a:rPr lang="tr-TR" sz="1800" b="0" i="0" u="none" strike="noStrike" baseline="0" dirty="0">
                <a:solidFill>
                  <a:srgbClr val="FF0066"/>
                </a:solidFill>
                <a:latin typeface="DINBek-Regular"/>
              </a:rPr>
              <a:t> Anksiyete</a:t>
            </a:r>
          </a:p>
          <a:p>
            <a:pPr marL="285750" indent="-285750" algn="l">
              <a:buFont typeface="Wingdings" panose="05000000000000000000" pitchFamily="2" charset="2"/>
              <a:buChar char="Ø"/>
            </a:pPr>
            <a:r>
              <a:rPr lang="tr-TR" sz="1800" b="0" i="0" u="none" strike="noStrike" baseline="0" dirty="0">
                <a:solidFill>
                  <a:srgbClr val="FF0066"/>
                </a:solidFill>
                <a:latin typeface="DINBek-Regular"/>
              </a:rPr>
              <a:t> Bulantı</a:t>
            </a:r>
          </a:p>
          <a:p>
            <a:pPr marL="285750" indent="-285750" algn="l">
              <a:buFont typeface="Wingdings" panose="05000000000000000000" pitchFamily="2" charset="2"/>
              <a:buChar char="Ø"/>
            </a:pPr>
            <a:r>
              <a:rPr lang="tr-TR" sz="1800" b="0" i="0" u="none" strike="noStrike" baseline="0" dirty="0">
                <a:solidFill>
                  <a:srgbClr val="FF0066"/>
                </a:solidFill>
                <a:latin typeface="DINBek-Regular"/>
              </a:rPr>
              <a:t> Çarpıntı</a:t>
            </a:r>
          </a:p>
          <a:p>
            <a:pPr marL="285750" indent="-285750" algn="l">
              <a:buFont typeface="Wingdings" panose="05000000000000000000" pitchFamily="2" charset="2"/>
              <a:buChar char="Ø"/>
            </a:pPr>
            <a:r>
              <a:rPr lang="tr-TR" sz="1800" b="0" i="0" u="none" strike="noStrike" baseline="0" dirty="0">
                <a:solidFill>
                  <a:srgbClr val="FF0066"/>
                </a:solidFill>
                <a:latin typeface="DINBek-Regular"/>
              </a:rPr>
              <a:t> Acıkma</a:t>
            </a:r>
          </a:p>
          <a:p>
            <a:pPr marL="285750" indent="-285750" algn="l">
              <a:buFont typeface="Wingdings" panose="05000000000000000000" pitchFamily="2" charset="2"/>
              <a:buChar char="Ø"/>
            </a:pPr>
            <a:r>
              <a:rPr lang="tr-TR" sz="1800" b="0" i="0" u="none" strike="noStrike" baseline="0" dirty="0">
                <a:solidFill>
                  <a:srgbClr val="FF0066"/>
                </a:solidFill>
                <a:latin typeface="DINBek-Regular"/>
              </a:rPr>
              <a:t> Uyuşma</a:t>
            </a:r>
            <a:endParaRPr lang="tr-TR" dirty="0">
              <a:solidFill>
                <a:srgbClr val="FF0066"/>
              </a:solidFill>
            </a:endParaRPr>
          </a:p>
        </p:txBody>
      </p:sp>
      <p:sp>
        <p:nvSpPr>
          <p:cNvPr id="6" name="Dikdörtgen: Çapraz Köşeleri Yuvarlatılmış 5">
            <a:extLst>
              <a:ext uri="{FF2B5EF4-FFF2-40B4-BE49-F238E27FC236}">
                <a16:creationId xmlns:a16="http://schemas.microsoft.com/office/drawing/2014/main" id="{D8E48C35-326E-BD13-1DF7-9216269186EE}"/>
              </a:ext>
            </a:extLst>
          </p:cNvPr>
          <p:cNvSpPr/>
          <p:nvPr/>
        </p:nvSpPr>
        <p:spPr>
          <a:xfrm>
            <a:off x="6877878" y="3429000"/>
            <a:ext cx="4161183" cy="2882900"/>
          </a:xfrm>
          <a:prstGeom prst="round2Diag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i="1" u="sng" dirty="0" err="1">
                <a:solidFill>
                  <a:srgbClr val="FF0066"/>
                </a:solidFill>
              </a:rPr>
              <a:t>Nöroglikopenik</a:t>
            </a:r>
            <a:r>
              <a:rPr lang="tr-TR" i="1" u="sng" dirty="0">
                <a:solidFill>
                  <a:srgbClr val="FF0066"/>
                </a:solidFill>
              </a:rPr>
              <a:t> Belirti ve Bulgular:</a:t>
            </a:r>
          </a:p>
          <a:p>
            <a:pPr algn="ctr"/>
            <a:endParaRPr lang="tr-TR" dirty="0">
              <a:solidFill>
                <a:srgbClr val="FF0066"/>
              </a:solidFill>
            </a:endParaRPr>
          </a:p>
          <a:p>
            <a:pPr marL="285750" indent="-285750" algn="l">
              <a:buFont typeface="Wingdings" panose="05000000000000000000" pitchFamily="2" charset="2"/>
              <a:buChar char="Ø"/>
            </a:pPr>
            <a:r>
              <a:rPr lang="tr-TR" sz="1800" b="0" i="0" u="none" strike="noStrike" baseline="0" dirty="0">
                <a:solidFill>
                  <a:srgbClr val="FF0066"/>
                </a:solidFill>
                <a:latin typeface="DINBek-Regular"/>
              </a:rPr>
              <a:t> Baş dönmesi</a:t>
            </a:r>
          </a:p>
          <a:p>
            <a:pPr marL="285750" indent="-285750" algn="l">
              <a:buFont typeface="Wingdings" panose="05000000000000000000" pitchFamily="2" charset="2"/>
              <a:buChar char="Ø"/>
            </a:pPr>
            <a:r>
              <a:rPr lang="tr-TR" sz="1800" b="0" i="0" u="none" strike="noStrike" baseline="0" dirty="0">
                <a:solidFill>
                  <a:srgbClr val="FF0066"/>
                </a:solidFill>
                <a:latin typeface="DINBek-Regular"/>
              </a:rPr>
              <a:t> Baş ağrısı</a:t>
            </a:r>
          </a:p>
          <a:p>
            <a:pPr marL="285750" indent="-285750" algn="l">
              <a:buFont typeface="Wingdings" panose="05000000000000000000" pitchFamily="2" charset="2"/>
              <a:buChar char="Ø"/>
            </a:pPr>
            <a:r>
              <a:rPr lang="tr-TR" sz="1800" b="0" i="0" u="none" strike="noStrike" baseline="0" dirty="0">
                <a:solidFill>
                  <a:srgbClr val="FF0066"/>
                </a:solidFill>
                <a:latin typeface="DINBek-Regular"/>
              </a:rPr>
              <a:t> Konsantre olamama</a:t>
            </a:r>
          </a:p>
          <a:p>
            <a:pPr marL="285750" indent="-285750" algn="l">
              <a:buFont typeface="Wingdings" panose="05000000000000000000" pitchFamily="2" charset="2"/>
              <a:buChar char="Ø"/>
            </a:pPr>
            <a:r>
              <a:rPr lang="tr-TR" sz="1800" b="0" i="0" u="none" strike="noStrike" baseline="0" dirty="0">
                <a:solidFill>
                  <a:srgbClr val="FF0066"/>
                </a:solidFill>
                <a:latin typeface="DINBek-Regular"/>
              </a:rPr>
              <a:t> Konuşmada güçlük</a:t>
            </a:r>
          </a:p>
          <a:p>
            <a:pPr marL="285750" indent="-285750" algn="l">
              <a:buFont typeface="Wingdings" panose="05000000000000000000" pitchFamily="2" charset="2"/>
              <a:buChar char="Ø"/>
            </a:pPr>
            <a:r>
              <a:rPr lang="tr-TR" sz="1800" b="0" i="0" u="none" strike="noStrike" baseline="0" dirty="0">
                <a:solidFill>
                  <a:srgbClr val="FF0066"/>
                </a:solidFill>
                <a:latin typeface="DINBek-Regular"/>
              </a:rPr>
              <a:t> Halsizlik</a:t>
            </a:r>
          </a:p>
          <a:p>
            <a:pPr marL="285750" indent="-285750" algn="l">
              <a:buFont typeface="Wingdings" panose="05000000000000000000" pitchFamily="2" charset="2"/>
              <a:buChar char="Ø"/>
            </a:pPr>
            <a:r>
              <a:rPr lang="tr-TR" sz="1800" b="0" i="0" u="none" strike="noStrike" baseline="0" dirty="0">
                <a:solidFill>
                  <a:srgbClr val="FF0066"/>
                </a:solidFill>
                <a:latin typeface="DINBek-Regular"/>
              </a:rPr>
              <a:t> Konfüzyon</a:t>
            </a:r>
            <a:endParaRPr lang="tr-TR" dirty="0">
              <a:solidFill>
                <a:srgbClr val="FF0066"/>
              </a:solidFill>
            </a:endParaRPr>
          </a:p>
        </p:txBody>
      </p:sp>
    </p:spTree>
    <p:extLst>
      <p:ext uri="{BB962C8B-B14F-4D97-AF65-F5344CB8AC3E}">
        <p14:creationId xmlns:p14="http://schemas.microsoft.com/office/powerpoint/2010/main" val="38496626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AB5E743-F290-019E-8ECC-50526463C3E6}"/>
              </a:ext>
            </a:extLst>
          </p:cNvPr>
          <p:cNvSpPr>
            <a:spLocks noGrp="1"/>
          </p:cNvSpPr>
          <p:nvPr>
            <p:ph type="title"/>
          </p:nvPr>
        </p:nvSpPr>
        <p:spPr>
          <a:xfrm>
            <a:off x="838200" y="126586"/>
            <a:ext cx="10515600" cy="646332"/>
          </a:xfrm>
        </p:spPr>
        <p:txBody>
          <a:bodyPr>
            <a:normAutofit fontScale="90000"/>
          </a:bodyPr>
          <a:lstStyle/>
          <a:p>
            <a:r>
              <a:rPr lang="tr-TR" dirty="0"/>
              <a:t>Diyabet Komplikasyonları</a:t>
            </a:r>
            <a:r>
              <a:rPr lang="tr-TR" sz="2400" i="1" dirty="0"/>
              <a:t>-Akut Komplikasyonlar</a:t>
            </a:r>
            <a:endParaRPr lang="tr-TR" dirty="0"/>
          </a:p>
        </p:txBody>
      </p:sp>
      <p:pic>
        <p:nvPicPr>
          <p:cNvPr id="5" name="İçerik Yer Tutucusu 4">
            <a:extLst>
              <a:ext uri="{FF2B5EF4-FFF2-40B4-BE49-F238E27FC236}">
                <a16:creationId xmlns:a16="http://schemas.microsoft.com/office/drawing/2014/main" id="{2117395A-EFBF-8EC3-ECAF-7810824B5DA6}"/>
              </a:ext>
            </a:extLst>
          </p:cNvPr>
          <p:cNvPicPr>
            <a:picLocks noGrp="1" noChangeAspect="1"/>
          </p:cNvPicPr>
          <p:nvPr>
            <p:ph idx="1"/>
          </p:nvPr>
        </p:nvPicPr>
        <p:blipFill>
          <a:blip r:embed="rId2"/>
          <a:stretch>
            <a:fillRect/>
          </a:stretch>
        </p:blipFill>
        <p:spPr>
          <a:xfrm>
            <a:off x="1591523" y="2349609"/>
            <a:ext cx="9217730" cy="2504818"/>
          </a:xfrm>
        </p:spPr>
      </p:pic>
      <p:sp>
        <p:nvSpPr>
          <p:cNvPr id="7" name="Metin kutusu 6">
            <a:extLst>
              <a:ext uri="{FF2B5EF4-FFF2-40B4-BE49-F238E27FC236}">
                <a16:creationId xmlns:a16="http://schemas.microsoft.com/office/drawing/2014/main" id="{DF0B80CE-E88C-897B-3C15-B7F4794363F6}"/>
              </a:ext>
            </a:extLst>
          </p:cNvPr>
          <p:cNvSpPr txBox="1"/>
          <p:nvPr/>
        </p:nvSpPr>
        <p:spPr>
          <a:xfrm>
            <a:off x="1820069" y="5256345"/>
            <a:ext cx="8551862" cy="646331"/>
          </a:xfrm>
          <a:prstGeom prst="rect">
            <a:avLst/>
          </a:prstGeom>
          <a:noFill/>
        </p:spPr>
        <p:txBody>
          <a:bodyPr wrap="square">
            <a:spAutoFit/>
          </a:bodyPr>
          <a:lstStyle/>
          <a:p>
            <a:pPr algn="l"/>
            <a:r>
              <a:rPr lang="tr-TR" sz="1800" b="1" i="1" u="none" strike="noStrike" baseline="0" dirty="0" err="1">
                <a:latin typeface="DINbek-BoldItalic"/>
              </a:rPr>
              <a:t>Psödohipoglisemi</a:t>
            </a:r>
            <a:r>
              <a:rPr lang="tr-TR" sz="1800" b="1" i="1" u="none" strike="noStrike" baseline="0" dirty="0">
                <a:latin typeface="DINbek-BoldItalic"/>
              </a:rPr>
              <a:t>: </a:t>
            </a:r>
            <a:r>
              <a:rPr lang="tr-TR" sz="1800" b="0" i="0" u="none" strike="noStrike" baseline="0" dirty="0">
                <a:latin typeface="DINBek-Regular"/>
              </a:rPr>
              <a:t>Diyabetli bireylerde tipik hipoglisemi semptomları varken kan glukoz</a:t>
            </a:r>
          </a:p>
          <a:p>
            <a:pPr algn="l"/>
            <a:r>
              <a:rPr lang="tr-TR" sz="1800" b="0" i="0" u="none" strike="noStrike" baseline="0" dirty="0">
                <a:latin typeface="DINBek-Regular"/>
              </a:rPr>
              <a:t>düzeyinin &gt;70 mg/dl ölçülmesidir. Kötü kontrollü diyabetli hastalarda görülebilir.</a:t>
            </a:r>
            <a:endParaRPr lang="tr-TR" dirty="0"/>
          </a:p>
        </p:txBody>
      </p:sp>
      <p:pic>
        <p:nvPicPr>
          <p:cNvPr id="3" name="Resim 2">
            <a:extLst>
              <a:ext uri="{FF2B5EF4-FFF2-40B4-BE49-F238E27FC236}">
                <a16:creationId xmlns:a16="http://schemas.microsoft.com/office/drawing/2014/main" id="{D4E05151-FEF6-18EC-62FB-666C15F56713}"/>
              </a:ext>
            </a:extLst>
          </p:cNvPr>
          <p:cNvPicPr>
            <a:picLocks noChangeAspect="1"/>
          </p:cNvPicPr>
          <p:nvPr/>
        </p:nvPicPr>
        <p:blipFill>
          <a:blip r:embed="rId3"/>
          <a:stretch>
            <a:fillRect/>
          </a:stretch>
        </p:blipFill>
        <p:spPr>
          <a:xfrm>
            <a:off x="9711987" y="157170"/>
            <a:ext cx="2480013" cy="2480013"/>
          </a:xfrm>
          <a:prstGeom prst="rect">
            <a:avLst/>
          </a:prstGeom>
        </p:spPr>
      </p:pic>
    </p:spTree>
    <p:extLst>
      <p:ext uri="{BB962C8B-B14F-4D97-AF65-F5344CB8AC3E}">
        <p14:creationId xmlns:p14="http://schemas.microsoft.com/office/powerpoint/2010/main" val="23887696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D7003E7-39F2-171C-A7C3-55DF9C8D3BC4}"/>
              </a:ext>
            </a:extLst>
          </p:cNvPr>
          <p:cNvSpPr>
            <a:spLocks noGrp="1"/>
          </p:cNvSpPr>
          <p:nvPr>
            <p:ph type="title"/>
          </p:nvPr>
        </p:nvSpPr>
        <p:spPr/>
        <p:txBody>
          <a:bodyPr/>
          <a:lstStyle/>
          <a:p>
            <a:r>
              <a:rPr lang="tr-TR" dirty="0"/>
              <a:t>Diyabet Komplikasyonları</a:t>
            </a:r>
            <a:r>
              <a:rPr lang="tr-TR" sz="2400" i="1" dirty="0"/>
              <a:t>-Akut Komplikasyonlar</a:t>
            </a:r>
            <a:endParaRPr lang="tr-TR" dirty="0"/>
          </a:p>
        </p:txBody>
      </p:sp>
      <p:sp>
        <p:nvSpPr>
          <p:cNvPr id="3" name="İçerik Yer Tutucusu 2">
            <a:extLst>
              <a:ext uri="{FF2B5EF4-FFF2-40B4-BE49-F238E27FC236}">
                <a16:creationId xmlns:a16="http://schemas.microsoft.com/office/drawing/2014/main" id="{08EA51A8-2289-E231-9DFC-37A56C73BE72}"/>
              </a:ext>
            </a:extLst>
          </p:cNvPr>
          <p:cNvSpPr>
            <a:spLocks noGrp="1"/>
          </p:cNvSpPr>
          <p:nvPr>
            <p:ph idx="1"/>
          </p:nvPr>
        </p:nvSpPr>
        <p:spPr>
          <a:xfrm>
            <a:off x="838200" y="1825625"/>
            <a:ext cx="10717696" cy="4351338"/>
          </a:xfrm>
        </p:spPr>
        <p:txBody>
          <a:bodyPr>
            <a:normAutofit/>
          </a:bodyPr>
          <a:lstStyle/>
          <a:p>
            <a:pPr marL="0" indent="0" algn="l">
              <a:buNone/>
            </a:pPr>
            <a:r>
              <a:rPr lang="tr-TR" sz="2000" b="1" i="0" u="none" strike="noStrike" baseline="0" dirty="0">
                <a:latin typeface="DINBek-Regular"/>
              </a:rPr>
              <a:t>HİPOGLİSEMİ</a:t>
            </a:r>
          </a:p>
          <a:p>
            <a:pPr marL="0" indent="0" algn="l">
              <a:buNone/>
            </a:pPr>
            <a:r>
              <a:rPr lang="tr-TR" sz="1800" dirty="0">
                <a:latin typeface="DINBek-Regular"/>
              </a:rPr>
              <a:t>Tekrarlayan hipoglisemiler aşağıdaki morbiditelere neden olabilir:</a:t>
            </a:r>
            <a:endParaRPr lang="tr-TR" sz="1800" b="0" i="0" u="none" strike="noStrike" baseline="0" dirty="0">
              <a:latin typeface="DINBek-Regular"/>
            </a:endParaRPr>
          </a:p>
          <a:p>
            <a:pPr marL="0" indent="0" algn="l">
              <a:buNone/>
            </a:pPr>
            <a:endParaRPr lang="tr-TR" sz="1800" b="1" i="0" u="none" strike="noStrike" baseline="0" dirty="0">
              <a:solidFill>
                <a:srgbClr val="33CCCC"/>
              </a:solidFill>
              <a:latin typeface="DINBek-Regular"/>
            </a:endParaRPr>
          </a:p>
          <a:p>
            <a:pPr marL="0" indent="0" algn="l">
              <a:buNone/>
            </a:pPr>
            <a:r>
              <a:rPr lang="tr-TR" sz="2000" b="1" i="0" u="none" strike="noStrike" baseline="0" dirty="0">
                <a:solidFill>
                  <a:srgbClr val="33CCCC"/>
                </a:solidFill>
                <a:latin typeface="DINbek-Medium"/>
              </a:rPr>
              <a:t>1. </a:t>
            </a:r>
            <a:r>
              <a:rPr lang="tr-TR" sz="2000" b="1" i="0" u="none" strike="noStrike" baseline="0" dirty="0">
                <a:solidFill>
                  <a:srgbClr val="33CCCC"/>
                </a:solidFill>
                <a:latin typeface="DINBek-Regular"/>
              </a:rPr>
              <a:t>Beyin: </a:t>
            </a:r>
            <a:r>
              <a:rPr lang="tr-TR" sz="2000" i="1" u="none" strike="noStrike" baseline="0" dirty="0">
                <a:solidFill>
                  <a:srgbClr val="33CCCC"/>
                </a:solidFill>
                <a:latin typeface="DINBek-Regular"/>
              </a:rPr>
              <a:t>Psikolojik (kognitif fonksiyon bozukluğu, otomatizm, davranış veya kişilik bozuklukları) ve nörolojik (koma, </a:t>
            </a:r>
            <a:r>
              <a:rPr lang="tr-TR" sz="2000" i="1" u="none" strike="noStrike" baseline="0" dirty="0" err="1">
                <a:solidFill>
                  <a:srgbClr val="33CCCC"/>
                </a:solidFill>
                <a:latin typeface="DINBek-Regular"/>
              </a:rPr>
              <a:t>konvulziyon</a:t>
            </a:r>
            <a:r>
              <a:rPr lang="tr-TR" sz="2000" i="1" u="none" strike="noStrike" baseline="0" dirty="0">
                <a:solidFill>
                  <a:srgbClr val="33CCCC"/>
                </a:solidFill>
                <a:latin typeface="DINBek-Regular"/>
              </a:rPr>
              <a:t>, fokal tutulum, hemipleji, ataksi, </a:t>
            </a:r>
            <a:r>
              <a:rPr lang="tr-TR" sz="2000" i="1" u="none" strike="noStrike" baseline="0" dirty="0" err="1">
                <a:solidFill>
                  <a:srgbClr val="33CCCC"/>
                </a:solidFill>
                <a:latin typeface="DINBek-Regular"/>
              </a:rPr>
              <a:t>koreoatetoz</a:t>
            </a:r>
            <a:r>
              <a:rPr lang="tr-TR" sz="2000" i="1" u="none" strike="noStrike" baseline="0" dirty="0">
                <a:solidFill>
                  <a:srgbClr val="33CCCC"/>
                </a:solidFill>
                <a:latin typeface="DINBek-Regular"/>
              </a:rPr>
              <a:t>, </a:t>
            </a:r>
            <a:r>
              <a:rPr lang="tr-TR" sz="2000" i="1" u="none" strike="noStrike" baseline="0" dirty="0" err="1">
                <a:solidFill>
                  <a:srgbClr val="33CCCC"/>
                </a:solidFill>
                <a:latin typeface="DINBek-Regular"/>
              </a:rPr>
              <a:t>dekortikasyon</a:t>
            </a:r>
            <a:r>
              <a:rPr lang="tr-TR" sz="2000" i="1" u="none" strike="noStrike" baseline="0" dirty="0">
                <a:solidFill>
                  <a:srgbClr val="33CCCC"/>
                </a:solidFill>
                <a:latin typeface="DINBek-Regular"/>
              </a:rPr>
              <a:t>) bozukluklar</a:t>
            </a:r>
          </a:p>
          <a:p>
            <a:pPr marL="0" indent="0" algn="l">
              <a:buNone/>
            </a:pPr>
            <a:r>
              <a:rPr lang="tr-TR" sz="2000" b="1" i="0" u="none" strike="noStrike" baseline="0" dirty="0">
                <a:solidFill>
                  <a:srgbClr val="33CCCC"/>
                </a:solidFill>
                <a:latin typeface="DINbek-Medium"/>
              </a:rPr>
              <a:t>2. </a:t>
            </a:r>
            <a:r>
              <a:rPr lang="tr-TR" sz="2000" b="1" i="0" u="none" strike="noStrike" baseline="0" dirty="0">
                <a:solidFill>
                  <a:srgbClr val="33CCCC"/>
                </a:solidFill>
                <a:latin typeface="DINBek-Regular"/>
              </a:rPr>
              <a:t>Kalp: </a:t>
            </a:r>
            <a:r>
              <a:rPr lang="tr-TR" sz="2000" i="1" u="none" strike="noStrike" baseline="0" dirty="0">
                <a:solidFill>
                  <a:srgbClr val="33CCCC"/>
                </a:solidFill>
                <a:latin typeface="DINBek-Regular"/>
              </a:rPr>
              <a:t>Miyokard infarktüsü, aritmiler</a:t>
            </a:r>
          </a:p>
          <a:p>
            <a:pPr marL="0" indent="0" algn="l">
              <a:buNone/>
            </a:pPr>
            <a:r>
              <a:rPr lang="tr-TR" sz="2000" b="1" i="0" u="none" strike="noStrike" baseline="0" dirty="0">
                <a:solidFill>
                  <a:srgbClr val="33CCCC"/>
                </a:solidFill>
                <a:latin typeface="DINbek-Medium"/>
              </a:rPr>
              <a:t>3. </a:t>
            </a:r>
            <a:r>
              <a:rPr lang="tr-TR" sz="2000" b="1" i="0" u="none" strike="noStrike" baseline="0" dirty="0">
                <a:solidFill>
                  <a:srgbClr val="33CCCC"/>
                </a:solidFill>
                <a:latin typeface="DINBek-Regular"/>
              </a:rPr>
              <a:t>Göz: </a:t>
            </a:r>
            <a:r>
              <a:rPr lang="tr-TR" sz="2000" i="1" u="none" strike="noStrike" baseline="0" dirty="0" err="1">
                <a:solidFill>
                  <a:srgbClr val="33CCCC"/>
                </a:solidFill>
                <a:latin typeface="DINBek-Regular"/>
              </a:rPr>
              <a:t>Vitrea</a:t>
            </a:r>
            <a:r>
              <a:rPr lang="tr-TR" sz="2000" i="1" u="none" strike="noStrike" baseline="0" dirty="0">
                <a:solidFill>
                  <a:srgbClr val="33CCCC"/>
                </a:solidFill>
                <a:latin typeface="DINBek-Regular"/>
              </a:rPr>
              <a:t> kanaması, proliferatif retinopatide ağırlaşma</a:t>
            </a:r>
          </a:p>
          <a:p>
            <a:pPr marL="0" indent="0" algn="l">
              <a:buNone/>
            </a:pPr>
            <a:r>
              <a:rPr lang="tr-TR" sz="2000" b="1" i="0" u="none" strike="noStrike" baseline="0" dirty="0">
                <a:solidFill>
                  <a:srgbClr val="33CCCC"/>
                </a:solidFill>
                <a:latin typeface="DINbek-Medium"/>
              </a:rPr>
              <a:t>4. </a:t>
            </a:r>
            <a:r>
              <a:rPr lang="tr-TR" sz="2000" b="1" i="0" u="none" strike="noStrike" baseline="0" dirty="0">
                <a:solidFill>
                  <a:srgbClr val="33CCCC"/>
                </a:solidFill>
                <a:latin typeface="DINBek-Regular"/>
              </a:rPr>
              <a:t>Diğer: </a:t>
            </a:r>
            <a:r>
              <a:rPr lang="tr-TR" sz="2000" i="1" u="none" strike="noStrike" baseline="0" dirty="0">
                <a:solidFill>
                  <a:srgbClr val="33CCCC"/>
                </a:solidFill>
                <a:latin typeface="DINBek-Regular"/>
              </a:rPr>
              <a:t>Trafik, ev veya iş kazaları, hipotermi</a:t>
            </a:r>
          </a:p>
          <a:p>
            <a:pPr marL="0" indent="0" algn="l">
              <a:buNone/>
            </a:pPr>
            <a:endParaRPr lang="tr-TR" sz="2000" b="1" dirty="0">
              <a:solidFill>
                <a:srgbClr val="33CCCC"/>
              </a:solidFill>
              <a:latin typeface="DINBek-Regular"/>
            </a:endParaRPr>
          </a:p>
          <a:p>
            <a:pPr marL="0" indent="0" algn="l">
              <a:buNone/>
            </a:pPr>
            <a:endParaRPr lang="tr-TR" sz="2000" b="1" dirty="0">
              <a:solidFill>
                <a:srgbClr val="33CCCC"/>
              </a:solidFill>
              <a:latin typeface="DINBek-Regular"/>
            </a:endParaRPr>
          </a:p>
          <a:p>
            <a:pPr marL="0" indent="0">
              <a:buNone/>
            </a:pPr>
            <a:r>
              <a:rPr lang="tr-TR" sz="1400" b="0" i="1" u="none" strike="noStrike" baseline="0" dirty="0">
                <a:latin typeface="DINBek-Regular"/>
              </a:rPr>
              <a:t>Okul öncesi çocuklar, adolesanlar, gebeler ve yaşlılar özellikle risk altındadır. </a:t>
            </a:r>
          </a:p>
          <a:p>
            <a:pPr marL="0" indent="0" algn="l">
              <a:buNone/>
            </a:pPr>
            <a:endParaRPr lang="tr-TR" sz="3200" b="1" dirty="0">
              <a:solidFill>
                <a:srgbClr val="33CCCC"/>
              </a:solidFill>
            </a:endParaRPr>
          </a:p>
        </p:txBody>
      </p:sp>
    </p:spTree>
    <p:extLst>
      <p:ext uri="{BB962C8B-B14F-4D97-AF65-F5344CB8AC3E}">
        <p14:creationId xmlns:p14="http://schemas.microsoft.com/office/powerpoint/2010/main" val="33517767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CB6CD0A-09A7-0ECC-ED09-357EE0A8583D}"/>
              </a:ext>
            </a:extLst>
          </p:cNvPr>
          <p:cNvSpPr>
            <a:spLocks noGrp="1"/>
          </p:cNvSpPr>
          <p:nvPr>
            <p:ph type="title"/>
          </p:nvPr>
        </p:nvSpPr>
        <p:spPr>
          <a:xfrm>
            <a:off x="838199" y="117432"/>
            <a:ext cx="10515600" cy="860828"/>
          </a:xfrm>
        </p:spPr>
        <p:txBody>
          <a:bodyPr/>
          <a:lstStyle/>
          <a:p>
            <a:r>
              <a:rPr lang="tr-TR" dirty="0"/>
              <a:t>Diyabet Komplikasyonları</a:t>
            </a:r>
            <a:r>
              <a:rPr lang="tr-TR" sz="2400" i="1" dirty="0"/>
              <a:t>-Akut Komplikasyonlar</a:t>
            </a:r>
            <a:endParaRPr lang="tr-TR" dirty="0"/>
          </a:p>
        </p:txBody>
      </p:sp>
      <p:sp>
        <p:nvSpPr>
          <p:cNvPr id="3" name="İçerik Yer Tutucusu 2">
            <a:extLst>
              <a:ext uri="{FF2B5EF4-FFF2-40B4-BE49-F238E27FC236}">
                <a16:creationId xmlns:a16="http://schemas.microsoft.com/office/drawing/2014/main" id="{AB3FC5EB-9F3E-5B6E-8F7C-1BAC8E3D7377}"/>
              </a:ext>
            </a:extLst>
          </p:cNvPr>
          <p:cNvSpPr>
            <a:spLocks noGrp="1"/>
          </p:cNvSpPr>
          <p:nvPr>
            <p:ph idx="1"/>
          </p:nvPr>
        </p:nvSpPr>
        <p:spPr>
          <a:xfrm>
            <a:off x="374372" y="1115367"/>
            <a:ext cx="10995991" cy="5223904"/>
          </a:xfrm>
        </p:spPr>
        <p:txBody>
          <a:bodyPr>
            <a:normAutofit/>
          </a:bodyPr>
          <a:lstStyle/>
          <a:p>
            <a:pPr marL="0" indent="0">
              <a:buNone/>
            </a:pPr>
            <a:r>
              <a:rPr lang="tr-TR" dirty="0"/>
              <a:t>HİPOGLİSEMİ TEDAVİSİ</a:t>
            </a:r>
          </a:p>
          <a:p>
            <a:pPr marL="0" indent="0">
              <a:buNone/>
            </a:pPr>
            <a:endParaRPr lang="tr-TR" sz="2400" u="sng" dirty="0"/>
          </a:p>
          <a:p>
            <a:pPr marL="0" indent="0">
              <a:buNone/>
            </a:pPr>
            <a:r>
              <a:rPr lang="tr-TR" sz="2400" u="sng" dirty="0"/>
              <a:t>Bilinci Açık ve Yutabilen Hasta: </a:t>
            </a:r>
            <a:r>
              <a:rPr lang="tr-TR" sz="2400" i="1" dirty="0"/>
              <a:t>*15-20 g glukoz                               </a:t>
            </a:r>
            <a:r>
              <a:rPr lang="tr-TR" sz="1000" i="1" dirty="0"/>
              <a:t>           </a:t>
            </a:r>
            <a:endParaRPr lang="tr-TR" sz="2400" i="1" dirty="0"/>
          </a:p>
          <a:p>
            <a:pPr marL="0" indent="0">
              <a:buNone/>
            </a:pPr>
            <a:r>
              <a:rPr lang="tr-TR" sz="2000" i="1" dirty="0"/>
              <a:t>*Atak sonrası hastanın ½ saat sonra yemek planı yoksa ek olarak 15-20 g kompleks KH</a:t>
            </a:r>
          </a:p>
          <a:p>
            <a:pPr marL="0" indent="0">
              <a:buNone/>
            </a:pPr>
            <a:endParaRPr lang="tr-TR" sz="2400" i="1" dirty="0"/>
          </a:p>
          <a:p>
            <a:pPr marL="0" indent="0">
              <a:buNone/>
            </a:pPr>
            <a:endParaRPr lang="tr-TR" sz="2400" u="sng" dirty="0"/>
          </a:p>
          <a:p>
            <a:pPr marL="0" indent="0">
              <a:buNone/>
            </a:pPr>
            <a:r>
              <a:rPr lang="tr-TR" sz="2400" u="sng" dirty="0"/>
              <a:t>Çiğneme-yutma fonksiyonları bozulmuş, şuuru kapalı hasta:</a:t>
            </a:r>
          </a:p>
          <a:p>
            <a:pPr marL="0" indent="0">
              <a:buNone/>
            </a:pPr>
            <a:r>
              <a:rPr lang="tr-TR" sz="2400" i="1" dirty="0"/>
              <a:t>*Glukagon enjeksiyonu</a:t>
            </a:r>
            <a:r>
              <a:rPr lang="tr-TR" sz="2400" i="1" dirty="0">
                <a:sym typeface="Wingdings" panose="05000000000000000000" pitchFamily="2" charset="2"/>
              </a:rPr>
              <a:t>  1 mg </a:t>
            </a:r>
            <a:r>
              <a:rPr lang="tr-TR" sz="2400" i="1" dirty="0" err="1">
                <a:sym typeface="Wingdings" panose="05000000000000000000" pitchFamily="2" charset="2"/>
              </a:rPr>
              <a:t>iv,im,sc</a:t>
            </a:r>
            <a:r>
              <a:rPr lang="tr-TR" sz="2400" i="1" dirty="0">
                <a:sym typeface="Wingdings" panose="05000000000000000000" pitchFamily="2" charset="2"/>
              </a:rPr>
              <a:t> uygulanabilir.</a:t>
            </a:r>
          </a:p>
          <a:p>
            <a:pPr marL="0" indent="0">
              <a:buNone/>
            </a:pPr>
            <a:r>
              <a:rPr lang="tr-TR" sz="2400" i="1" dirty="0">
                <a:sym typeface="Wingdings" panose="05000000000000000000" pitchFamily="2" charset="2"/>
              </a:rPr>
              <a:t>                                               !</a:t>
            </a:r>
            <a:r>
              <a:rPr lang="tr-TR" sz="1800" i="1" dirty="0">
                <a:sym typeface="Wingdings" panose="05000000000000000000" pitchFamily="2" charset="2"/>
              </a:rPr>
              <a:t>SU ye bağlı </a:t>
            </a:r>
            <a:r>
              <a:rPr lang="tr-TR" sz="1800" i="1" dirty="0" err="1">
                <a:sym typeface="Wingdings" panose="05000000000000000000" pitchFamily="2" charset="2"/>
              </a:rPr>
              <a:t>hipoda</a:t>
            </a:r>
            <a:r>
              <a:rPr lang="tr-TR" sz="1800" i="1" dirty="0">
                <a:sym typeface="Wingdings" panose="05000000000000000000" pitchFamily="2" charset="2"/>
              </a:rPr>
              <a:t> </a:t>
            </a:r>
            <a:r>
              <a:rPr lang="tr-TR" sz="1800" i="1" dirty="0" err="1">
                <a:sym typeface="Wingdings" panose="05000000000000000000" pitchFamily="2" charset="2"/>
              </a:rPr>
              <a:t>ins</a:t>
            </a:r>
            <a:r>
              <a:rPr lang="tr-TR" sz="1800" i="1" dirty="0">
                <a:sym typeface="Wingdings" panose="05000000000000000000" pitchFamily="2" charset="2"/>
              </a:rPr>
              <a:t>. </a:t>
            </a:r>
            <a:r>
              <a:rPr lang="tr-TR" sz="1800" i="1" dirty="0" err="1">
                <a:sym typeface="Wingdings" panose="05000000000000000000" pitchFamily="2" charset="2"/>
              </a:rPr>
              <a:t>sekr</a:t>
            </a:r>
            <a:r>
              <a:rPr lang="tr-TR" sz="1800" i="1" dirty="0">
                <a:sym typeface="Wingdings" panose="05000000000000000000" pitchFamily="2" charset="2"/>
              </a:rPr>
              <a:t>. Arttırır ,yapılmaz!</a:t>
            </a:r>
          </a:p>
          <a:p>
            <a:pPr marL="0" indent="0">
              <a:buNone/>
            </a:pPr>
            <a:r>
              <a:rPr lang="tr-TR" sz="2400" i="1" dirty="0"/>
              <a:t>*Hastanede ise </a:t>
            </a:r>
            <a:r>
              <a:rPr lang="tr-TR" sz="2400" i="1" dirty="0" err="1"/>
              <a:t>i.v</a:t>
            </a:r>
            <a:r>
              <a:rPr lang="tr-TR" sz="2400" i="1" dirty="0"/>
              <a:t>. 50-150 ml %20 (veya 100-250 ml %10) dekstroz</a:t>
            </a:r>
          </a:p>
        </p:txBody>
      </p:sp>
      <p:sp>
        <p:nvSpPr>
          <p:cNvPr id="4" name="Oval 3">
            <a:extLst>
              <a:ext uri="{FF2B5EF4-FFF2-40B4-BE49-F238E27FC236}">
                <a16:creationId xmlns:a16="http://schemas.microsoft.com/office/drawing/2014/main" id="{0AE334AC-BC47-EA1F-A215-5C4AB8EAFD73}"/>
              </a:ext>
            </a:extLst>
          </p:cNvPr>
          <p:cNvSpPr/>
          <p:nvPr/>
        </p:nvSpPr>
        <p:spPr>
          <a:xfrm>
            <a:off x="6775172" y="932592"/>
            <a:ext cx="2806148" cy="1325563"/>
          </a:xfrm>
          <a:prstGeom prst="ellipse">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tr-TR" sz="1400" dirty="0"/>
          </a:p>
          <a:p>
            <a:pPr marL="285750" indent="-285750" algn="ctr">
              <a:buFont typeface="Arial" panose="020B0604020202020204" pitchFamily="34" charset="0"/>
              <a:buChar char="•"/>
            </a:pPr>
            <a:r>
              <a:rPr lang="tr-TR" sz="1400" dirty="0"/>
              <a:t>4-5 kesme şeker</a:t>
            </a:r>
          </a:p>
          <a:p>
            <a:pPr marL="285750" indent="-285750" algn="ctr">
              <a:buFont typeface="Arial" panose="020B0604020202020204" pitchFamily="34" charset="0"/>
              <a:buChar char="•"/>
            </a:pPr>
            <a:r>
              <a:rPr lang="tr-TR" sz="1400" dirty="0"/>
              <a:t>150-200 ml meyve suyu veya limonata</a:t>
            </a:r>
          </a:p>
          <a:p>
            <a:pPr marL="285750" indent="-285750" algn="ctr">
              <a:buFont typeface="Arial" panose="020B0604020202020204" pitchFamily="34" charset="0"/>
              <a:buChar char="•"/>
            </a:pPr>
            <a:r>
              <a:rPr lang="tr-TR" sz="1400" dirty="0"/>
              <a:t>3-4 glukoz tablet/jel</a:t>
            </a:r>
          </a:p>
          <a:p>
            <a:pPr algn="ctr"/>
            <a:endParaRPr lang="tr-TR" dirty="0"/>
          </a:p>
        </p:txBody>
      </p:sp>
      <p:cxnSp>
        <p:nvCxnSpPr>
          <p:cNvPr id="8" name="Düz Ok Bağlayıcısı 7">
            <a:extLst>
              <a:ext uri="{FF2B5EF4-FFF2-40B4-BE49-F238E27FC236}">
                <a16:creationId xmlns:a16="http://schemas.microsoft.com/office/drawing/2014/main" id="{7163F923-2EED-E707-04EE-A758331094FA}"/>
              </a:ext>
            </a:extLst>
          </p:cNvPr>
          <p:cNvCxnSpPr>
            <a:cxnSpLocks/>
            <a:endCxn id="9" idx="1"/>
          </p:cNvCxnSpPr>
          <p:nvPr/>
        </p:nvCxnSpPr>
        <p:spPr>
          <a:xfrm flipV="1">
            <a:off x="9581320" y="1272209"/>
            <a:ext cx="609602" cy="145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Metin kutusu 8">
            <a:extLst>
              <a:ext uri="{FF2B5EF4-FFF2-40B4-BE49-F238E27FC236}">
                <a16:creationId xmlns:a16="http://schemas.microsoft.com/office/drawing/2014/main" id="{377F6076-8BF3-9F42-678A-B761ED440AF7}"/>
              </a:ext>
            </a:extLst>
          </p:cNvPr>
          <p:cNvSpPr txBox="1"/>
          <p:nvPr/>
        </p:nvSpPr>
        <p:spPr>
          <a:xfrm>
            <a:off x="10190922" y="949043"/>
            <a:ext cx="1749287" cy="646331"/>
          </a:xfrm>
          <a:prstGeom prst="rect">
            <a:avLst/>
          </a:prstGeom>
          <a:noFill/>
        </p:spPr>
        <p:txBody>
          <a:bodyPr wrap="square" rtlCol="0">
            <a:spAutoFit/>
          </a:bodyPr>
          <a:lstStyle/>
          <a:p>
            <a:r>
              <a:rPr lang="tr-TR" sz="1200" dirty="0"/>
              <a:t>!Çikolata gofret gibi yağ içeren ürünler kullanılmamalı!</a:t>
            </a:r>
          </a:p>
        </p:txBody>
      </p:sp>
      <p:sp>
        <p:nvSpPr>
          <p:cNvPr id="6" name="Metin kutusu 5">
            <a:extLst>
              <a:ext uri="{FF2B5EF4-FFF2-40B4-BE49-F238E27FC236}">
                <a16:creationId xmlns:a16="http://schemas.microsoft.com/office/drawing/2014/main" id="{7FF6832E-0440-C7F0-F731-7927C9320A91}"/>
              </a:ext>
            </a:extLst>
          </p:cNvPr>
          <p:cNvSpPr txBox="1"/>
          <p:nvPr/>
        </p:nvSpPr>
        <p:spPr>
          <a:xfrm>
            <a:off x="9687339" y="1734935"/>
            <a:ext cx="2252870" cy="523220"/>
          </a:xfrm>
          <a:prstGeom prst="rect">
            <a:avLst/>
          </a:prstGeom>
          <a:noFill/>
        </p:spPr>
        <p:txBody>
          <a:bodyPr wrap="square">
            <a:spAutoFit/>
          </a:bodyPr>
          <a:lstStyle/>
          <a:p>
            <a:r>
              <a:rPr lang="tr-TR" sz="1400" b="1" dirty="0">
                <a:solidFill>
                  <a:schemeClr val="accent1">
                    <a:lumMod val="60000"/>
                    <a:lumOff val="40000"/>
                  </a:schemeClr>
                </a:solidFill>
              </a:rPr>
              <a:t>15 dk arayla 3 kez tekrarla</a:t>
            </a:r>
          </a:p>
          <a:p>
            <a:r>
              <a:rPr lang="tr-TR" sz="1400" b="1" dirty="0">
                <a:solidFill>
                  <a:schemeClr val="accent1">
                    <a:lumMod val="60000"/>
                    <a:lumOff val="40000"/>
                  </a:schemeClr>
                </a:solidFill>
              </a:rPr>
              <a:t>Hala &lt; 70 mg/dl ise SEVK!</a:t>
            </a:r>
          </a:p>
        </p:txBody>
      </p:sp>
      <p:pic>
        <p:nvPicPr>
          <p:cNvPr id="10" name="Resim 9">
            <a:extLst>
              <a:ext uri="{FF2B5EF4-FFF2-40B4-BE49-F238E27FC236}">
                <a16:creationId xmlns:a16="http://schemas.microsoft.com/office/drawing/2014/main" id="{C9259F48-1C7D-29EC-716D-1DD174623F0C}"/>
              </a:ext>
            </a:extLst>
          </p:cNvPr>
          <p:cNvPicPr>
            <a:picLocks noChangeAspect="1"/>
          </p:cNvPicPr>
          <p:nvPr/>
        </p:nvPicPr>
        <p:blipFill>
          <a:blip r:embed="rId2"/>
          <a:stretch>
            <a:fillRect/>
          </a:stretch>
        </p:blipFill>
        <p:spPr>
          <a:xfrm>
            <a:off x="7997685" y="3382173"/>
            <a:ext cx="2544418" cy="1336668"/>
          </a:xfrm>
          <a:prstGeom prst="rect">
            <a:avLst/>
          </a:prstGeom>
        </p:spPr>
      </p:pic>
      <p:pic>
        <p:nvPicPr>
          <p:cNvPr id="11" name="Resim 10">
            <a:extLst>
              <a:ext uri="{FF2B5EF4-FFF2-40B4-BE49-F238E27FC236}">
                <a16:creationId xmlns:a16="http://schemas.microsoft.com/office/drawing/2014/main" id="{AA493BE8-BEBC-0C00-5B9D-F1C3B5FCC1F7}"/>
              </a:ext>
            </a:extLst>
          </p:cNvPr>
          <p:cNvPicPr>
            <a:picLocks noChangeAspect="1"/>
          </p:cNvPicPr>
          <p:nvPr/>
        </p:nvPicPr>
        <p:blipFill>
          <a:blip r:embed="rId3"/>
          <a:stretch>
            <a:fillRect/>
          </a:stretch>
        </p:blipFill>
        <p:spPr>
          <a:xfrm>
            <a:off x="10542102" y="3534600"/>
            <a:ext cx="1716159" cy="3325242"/>
          </a:xfrm>
          <a:prstGeom prst="rect">
            <a:avLst/>
          </a:prstGeom>
        </p:spPr>
      </p:pic>
    </p:spTree>
    <p:extLst>
      <p:ext uri="{BB962C8B-B14F-4D97-AF65-F5344CB8AC3E}">
        <p14:creationId xmlns:p14="http://schemas.microsoft.com/office/powerpoint/2010/main" val="2650223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BAF8E20-4CAA-A5C5-67E9-28532AB22B68}"/>
              </a:ext>
            </a:extLst>
          </p:cNvPr>
          <p:cNvSpPr>
            <a:spLocks noGrp="1"/>
          </p:cNvSpPr>
          <p:nvPr>
            <p:ph type="title"/>
          </p:nvPr>
        </p:nvSpPr>
        <p:spPr/>
        <p:txBody>
          <a:bodyPr/>
          <a:lstStyle/>
          <a:p>
            <a:r>
              <a:rPr lang="tr-TR" dirty="0"/>
              <a:t>Diyabet Komplikasyonları</a:t>
            </a:r>
            <a:r>
              <a:rPr lang="tr-TR" sz="2400" i="1" dirty="0"/>
              <a:t>-Akut Komplikasyonlar</a:t>
            </a:r>
            <a:endParaRPr lang="tr-TR" dirty="0"/>
          </a:p>
        </p:txBody>
      </p:sp>
      <p:sp>
        <p:nvSpPr>
          <p:cNvPr id="3" name="İçerik Yer Tutucusu 2">
            <a:extLst>
              <a:ext uri="{FF2B5EF4-FFF2-40B4-BE49-F238E27FC236}">
                <a16:creationId xmlns:a16="http://schemas.microsoft.com/office/drawing/2014/main" id="{F419330A-669D-6E91-EDC4-F95DCEB1B6EA}"/>
              </a:ext>
            </a:extLst>
          </p:cNvPr>
          <p:cNvSpPr>
            <a:spLocks noGrp="1"/>
          </p:cNvSpPr>
          <p:nvPr>
            <p:ph idx="1"/>
          </p:nvPr>
        </p:nvSpPr>
        <p:spPr>
          <a:xfrm>
            <a:off x="838200" y="1825625"/>
            <a:ext cx="10515600" cy="4243872"/>
          </a:xfrm>
        </p:spPr>
        <p:txBody>
          <a:bodyPr>
            <a:normAutofit/>
          </a:bodyPr>
          <a:lstStyle/>
          <a:p>
            <a:pPr marL="0" indent="0">
              <a:buNone/>
            </a:pPr>
            <a:r>
              <a:rPr lang="tr-TR" dirty="0"/>
              <a:t>DİYABETİK KETOASİDOZ         </a:t>
            </a:r>
            <a:r>
              <a:rPr lang="tr-TR" sz="1400" i="1" dirty="0"/>
              <a:t>T</a:t>
            </a:r>
            <a:r>
              <a:rPr lang="tr-TR" sz="1400" b="0" i="1" u="none" strike="noStrike" baseline="0" dirty="0"/>
              <a:t>ip 1 diyabetli çocukların çoğunda DKA ilk klinik bulgudur!!!</a:t>
            </a:r>
          </a:p>
          <a:p>
            <a:pPr marL="0" indent="0" algn="l">
              <a:buNone/>
            </a:pPr>
            <a:r>
              <a:rPr lang="tr-TR" sz="2400" u="sng" dirty="0"/>
              <a:t>Hazırlayıcı Faktörler</a:t>
            </a:r>
            <a:r>
              <a:rPr lang="tr-TR" sz="2400" dirty="0"/>
              <a:t>:            </a:t>
            </a:r>
          </a:p>
          <a:p>
            <a:pPr marL="0" indent="0" algn="l">
              <a:buNone/>
            </a:pPr>
            <a:r>
              <a:rPr lang="tr-TR" sz="2400" dirty="0"/>
              <a:t> </a:t>
            </a:r>
            <a:r>
              <a:rPr lang="tr-TR" sz="1500" i="1" dirty="0"/>
              <a:t>*%20-25 vakada neden belli değildir!</a:t>
            </a:r>
            <a:r>
              <a:rPr lang="tr-TR" sz="1500" i="1" u="sng" dirty="0"/>
              <a:t>    </a:t>
            </a:r>
            <a:endParaRPr lang="tr-TR" sz="1800" i="1" dirty="0">
              <a:latin typeface="DINBek-Regular"/>
            </a:endParaRPr>
          </a:p>
          <a:p>
            <a:pPr algn="l"/>
            <a:r>
              <a:rPr lang="tr-TR" sz="1800" b="0" i="0" u="none" strike="noStrike" baseline="0" dirty="0"/>
              <a:t>Enfeksiyonlar</a:t>
            </a:r>
          </a:p>
          <a:p>
            <a:pPr algn="l"/>
            <a:r>
              <a:rPr lang="tr-TR" sz="1800" b="0" i="0" u="none" strike="noStrike" baseline="0" dirty="0"/>
              <a:t>Yeni başlayan tip 1 diyabet (%20-25 vakada)</a:t>
            </a:r>
          </a:p>
          <a:p>
            <a:pPr algn="l"/>
            <a:r>
              <a:rPr lang="tr-TR" sz="1800" b="0" i="0" u="none" strike="noStrike" baseline="0" dirty="0"/>
              <a:t>İnsülin tedavisindeki hatalar </a:t>
            </a:r>
            <a:r>
              <a:rPr lang="tr-TR" sz="1400" b="0" i="0" u="none" strike="noStrike" baseline="0" dirty="0"/>
              <a:t>(insülini kesme, doz atlama, doz yetersizliği, </a:t>
            </a:r>
          </a:p>
          <a:p>
            <a:pPr marL="0" indent="0" algn="l">
              <a:buNone/>
            </a:pPr>
            <a:r>
              <a:rPr lang="tr-TR" sz="1400" b="0" i="0" u="none" strike="noStrike" baseline="0" dirty="0"/>
              <a:t>hatalı injeksiyon tekniği, insülinin miadının geçmiş </a:t>
            </a:r>
            <a:r>
              <a:rPr lang="tr-TR" sz="1400" b="0" i="0" u="none" strike="noStrike" baseline="0" dirty="0" err="1"/>
              <a:t>olması,cilt</a:t>
            </a:r>
            <a:r>
              <a:rPr lang="tr-TR" sz="1400" b="0" i="0" u="none" strike="noStrike" baseline="0" dirty="0"/>
              <a:t> altı pompa tedavisi ile ilişkili mekanik bozukluklar vb.)</a:t>
            </a:r>
          </a:p>
          <a:p>
            <a:pPr algn="l"/>
            <a:r>
              <a:rPr lang="tr-TR" sz="1800" b="0" i="0" u="none" strike="noStrike" baseline="0" dirty="0"/>
              <a:t>Diyet sırasında yapılan hatalar</a:t>
            </a:r>
          </a:p>
          <a:p>
            <a:pPr algn="l"/>
            <a:r>
              <a:rPr lang="tr-TR" sz="1800" b="0" i="0" u="none" strike="noStrike" baseline="0" dirty="0"/>
              <a:t>Serebrovasküler olay</a:t>
            </a:r>
          </a:p>
          <a:p>
            <a:pPr algn="l"/>
            <a:r>
              <a:rPr lang="tr-TR" sz="1800" b="0" i="0" u="none" strike="noStrike" baseline="0" dirty="0"/>
              <a:t>Alkol, kokain kullanımı</a:t>
            </a:r>
          </a:p>
        </p:txBody>
      </p:sp>
      <p:sp>
        <p:nvSpPr>
          <p:cNvPr id="4" name="Ok: Sağ 3">
            <a:extLst>
              <a:ext uri="{FF2B5EF4-FFF2-40B4-BE49-F238E27FC236}">
                <a16:creationId xmlns:a16="http://schemas.microsoft.com/office/drawing/2014/main" id="{EFA9D571-2FCA-9107-2B4C-6A74AAB757C3}"/>
              </a:ext>
            </a:extLst>
          </p:cNvPr>
          <p:cNvSpPr/>
          <p:nvPr/>
        </p:nvSpPr>
        <p:spPr>
          <a:xfrm>
            <a:off x="4399722" y="2067340"/>
            <a:ext cx="530086" cy="49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a:extLst>
              <a:ext uri="{FF2B5EF4-FFF2-40B4-BE49-F238E27FC236}">
                <a16:creationId xmlns:a16="http://schemas.microsoft.com/office/drawing/2014/main" id="{B94FEEE5-5DB4-4653-37D1-735B8DABB172}"/>
              </a:ext>
            </a:extLst>
          </p:cNvPr>
          <p:cNvPicPr>
            <a:picLocks noChangeAspect="1"/>
          </p:cNvPicPr>
          <p:nvPr/>
        </p:nvPicPr>
        <p:blipFill>
          <a:blip r:embed="rId2"/>
          <a:stretch>
            <a:fillRect/>
          </a:stretch>
        </p:blipFill>
        <p:spPr>
          <a:xfrm>
            <a:off x="9859616" y="1291741"/>
            <a:ext cx="2332383" cy="4671878"/>
          </a:xfrm>
          <a:prstGeom prst="rect">
            <a:avLst/>
          </a:prstGeom>
        </p:spPr>
      </p:pic>
    </p:spTree>
    <p:extLst>
      <p:ext uri="{BB962C8B-B14F-4D97-AF65-F5344CB8AC3E}">
        <p14:creationId xmlns:p14="http://schemas.microsoft.com/office/powerpoint/2010/main" val="41107796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D0F823E-ED50-34FA-B575-D67F0015B9CF}"/>
              </a:ext>
            </a:extLst>
          </p:cNvPr>
          <p:cNvSpPr>
            <a:spLocks noGrp="1"/>
          </p:cNvSpPr>
          <p:nvPr>
            <p:ph type="title"/>
          </p:nvPr>
        </p:nvSpPr>
        <p:spPr>
          <a:xfrm>
            <a:off x="838200" y="160700"/>
            <a:ext cx="10515600" cy="628788"/>
          </a:xfrm>
        </p:spPr>
        <p:txBody>
          <a:bodyPr>
            <a:normAutofit fontScale="90000"/>
          </a:bodyPr>
          <a:lstStyle/>
          <a:p>
            <a:r>
              <a:rPr lang="tr-TR" dirty="0"/>
              <a:t>Diyabet Komplikasyonları</a:t>
            </a:r>
            <a:r>
              <a:rPr lang="tr-TR" sz="2400" i="1" dirty="0"/>
              <a:t>-Akut Komplikasyonlar</a:t>
            </a:r>
            <a:endParaRPr lang="tr-TR" dirty="0"/>
          </a:p>
        </p:txBody>
      </p:sp>
      <p:sp>
        <p:nvSpPr>
          <p:cNvPr id="3" name="İçerik Yer Tutucusu 2">
            <a:extLst>
              <a:ext uri="{FF2B5EF4-FFF2-40B4-BE49-F238E27FC236}">
                <a16:creationId xmlns:a16="http://schemas.microsoft.com/office/drawing/2014/main" id="{8172AF51-A4A8-66F6-AA12-1BA53F766673}"/>
              </a:ext>
            </a:extLst>
          </p:cNvPr>
          <p:cNvSpPr>
            <a:spLocks noGrp="1"/>
          </p:cNvSpPr>
          <p:nvPr>
            <p:ph idx="1"/>
          </p:nvPr>
        </p:nvSpPr>
        <p:spPr>
          <a:xfrm>
            <a:off x="838200" y="1179443"/>
            <a:ext cx="10515600" cy="4997520"/>
          </a:xfrm>
        </p:spPr>
        <p:txBody>
          <a:bodyPr>
            <a:normAutofit/>
          </a:bodyPr>
          <a:lstStyle/>
          <a:p>
            <a:pPr marL="0" indent="0">
              <a:buNone/>
            </a:pPr>
            <a:r>
              <a:rPr lang="tr-TR" dirty="0"/>
              <a:t>DİYABETİK KETOASİDOZ</a:t>
            </a:r>
          </a:p>
          <a:p>
            <a:pPr marL="0" indent="0">
              <a:buNone/>
            </a:pPr>
            <a:endParaRPr lang="tr-TR" dirty="0"/>
          </a:p>
          <a:p>
            <a:pPr marL="0" indent="0">
              <a:buNone/>
            </a:pPr>
            <a:r>
              <a:rPr lang="tr-TR" sz="2000" u="sng" dirty="0"/>
              <a:t>Hazırlayıcı Faktörler</a:t>
            </a:r>
            <a:r>
              <a:rPr lang="tr-TR" sz="2000" dirty="0"/>
              <a:t>:</a:t>
            </a:r>
          </a:p>
          <a:p>
            <a:pPr algn="l"/>
            <a:r>
              <a:rPr lang="tr-TR" sz="1800" b="0" i="0" u="none" strike="noStrike" baseline="0" dirty="0"/>
              <a:t>Pankreatit</a:t>
            </a:r>
          </a:p>
          <a:p>
            <a:pPr algn="l"/>
            <a:r>
              <a:rPr lang="tr-TR" sz="1800" b="0" i="0" u="none" strike="noStrike" baseline="0" dirty="0"/>
              <a:t>Miyokard infarktüsü</a:t>
            </a:r>
          </a:p>
          <a:p>
            <a:pPr algn="l"/>
            <a:r>
              <a:rPr lang="tr-TR" sz="1800" b="0" i="0" u="none" strike="noStrike" baseline="0" dirty="0"/>
              <a:t>Travma, yanık</a:t>
            </a:r>
          </a:p>
          <a:p>
            <a:pPr algn="l"/>
            <a:r>
              <a:rPr lang="tr-TR" sz="1800" b="0" i="0" u="none" strike="noStrike" baseline="0" dirty="0"/>
              <a:t>Karbonhidrat metabolizmasını bozan ilaçlar (kortikosteroidler, </a:t>
            </a:r>
            <a:r>
              <a:rPr lang="tr-TR" sz="1800" b="0" i="0" u="none" strike="noStrike" baseline="0" dirty="0" err="1"/>
              <a:t>tiazid</a:t>
            </a:r>
            <a:r>
              <a:rPr lang="tr-TR" sz="1800" b="0" i="0" u="none" strike="noStrike" baseline="0" dirty="0"/>
              <a:t> grubu diüretikler, adrenerjik agonistler, antipsikotikler, </a:t>
            </a:r>
            <a:r>
              <a:rPr lang="tr-TR" sz="1800" b="0" i="0" u="none" strike="noStrike" baseline="0" dirty="0" err="1"/>
              <a:t>antikonvülzanlar</a:t>
            </a:r>
            <a:r>
              <a:rPr lang="tr-TR" sz="1800" b="0" i="0" u="none" strike="noStrike" baseline="0" dirty="0"/>
              <a:t>, immün </a:t>
            </a:r>
            <a:r>
              <a:rPr lang="tr-TR" sz="1800" b="0" i="0" u="none" strike="noStrike" baseline="0" dirty="0" err="1"/>
              <a:t>checkpoint</a:t>
            </a:r>
            <a:r>
              <a:rPr lang="tr-TR" sz="1800" b="0" i="0" u="none" strike="noStrike" baseline="0" dirty="0"/>
              <a:t> inhibitörleri)</a:t>
            </a:r>
          </a:p>
          <a:p>
            <a:pPr algn="l"/>
            <a:r>
              <a:rPr lang="tr-TR" sz="1800" b="0" i="0" u="none" strike="noStrike" baseline="0" dirty="0"/>
              <a:t>Yeme bozuklukları (özellikle tekrarlayan DKA öyküsü olan tip 1 diyabetli genç kızlarda </a:t>
            </a:r>
            <a:r>
              <a:rPr lang="fi-FI" sz="1800" b="0" i="0" u="none" strike="noStrike" baseline="0" dirty="0"/>
              <a:t>kilo alma korkusu, hipoglisemi korkusu)</a:t>
            </a:r>
          </a:p>
          <a:p>
            <a:pPr algn="l"/>
            <a:r>
              <a:rPr lang="tr-TR" sz="1800" b="0" i="0" u="none" strike="noStrike" baseline="0" dirty="0"/>
              <a:t>Karbonhidrat metabolizmasını bozan endokrinolojik hastalıklar (hipertiroidi, akromegali, </a:t>
            </a:r>
            <a:r>
              <a:rPr lang="tr-TR" sz="1800" b="0" i="0" u="none" strike="noStrike" baseline="0" dirty="0" err="1"/>
              <a:t>feokromositoma</a:t>
            </a:r>
            <a:r>
              <a:rPr lang="tr-TR" sz="1800" b="0" i="0" u="none" strike="noStrike" baseline="0" dirty="0"/>
              <a:t>, </a:t>
            </a:r>
            <a:r>
              <a:rPr lang="tr-TR" sz="1800" b="0" i="0" u="none" strike="noStrike" baseline="0" dirty="0" err="1"/>
              <a:t>Cushing</a:t>
            </a:r>
            <a:r>
              <a:rPr lang="tr-TR" sz="1800" b="0" i="0" u="none" strike="noStrike" baseline="0" dirty="0"/>
              <a:t> sendromu)</a:t>
            </a:r>
            <a:endParaRPr lang="tr-TR" sz="2400" u="sng" dirty="0"/>
          </a:p>
          <a:p>
            <a:pPr marL="0" indent="0">
              <a:buNone/>
            </a:pPr>
            <a:endParaRPr lang="tr-TR" dirty="0"/>
          </a:p>
        </p:txBody>
      </p:sp>
      <p:sp>
        <p:nvSpPr>
          <p:cNvPr id="4" name="Dikdörtgen: Köşeleri Yuvarlatılmış 3">
            <a:extLst>
              <a:ext uri="{FF2B5EF4-FFF2-40B4-BE49-F238E27FC236}">
                <a16:creationId xmlns:a16="http://schemas.microsoft.com/office/drawing/2014/main" id="{4386CD9C-9A46-C830-BF4B-1651582248B1}"/>
              </a:ext>
            </a:extLst>
          </p:cNvPr>
          <p:cNvSpPr/>
          <p:nvPr/>
        </p:nvSpPr>
        <p:spPr>
          <a:xfrm>
            <a:off x="1543878" y="5796118"/>
            <a:ext cx="8892208" cy="770800"/>
          </a:xfrm>
          <a:prstGeom prst="roundRect">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SGLT-2 </a:t>
            </a:r>
            <a:r>
              <a:rPr lang="tr-TR" dirty="0" err="1"/>
              <a:t>inh</a:t>
            </a:r>
            <a:r>
              <a:rPr lang="tr-TR" dirty="0"/>
              <a:t>. kullanan hastalarda </a:t>
            </a:r>
            <a:r>
              <a:rPr lang="tr-TR" dirty="0" err="1"/>
              <a:t>öglisemik</a:t>
            </a:r>
            <a:r>
              <a:rPr lang="tr-TR" dirty="0"/>
              <a:t> ketoasidoz riski açısından dikkatli olunmalıdır.</a:t>
            </a:r>
          </a:p>
        </p:txBody>
      </p:sp>
      <p:pic>
        <p:nvPicPr>
          <p:cNvPr id="5" name="Resim 4">
            <a:extLst>
              <a:ext uri="{FF2B5EF4-FFF2-40B4-BE49-F238E27FC236}">
                <a16:creationId xmlns:a16="http://schemas.microsoft.com/office/drawing/2014/main" id="{23F41A95-1AC1-9BD1-F9F4-C9CD8EB947D9}"/>
              </a:ext>
            </a:extLst>
          </p:cNvPr>
          <p:cNvPicPr>
            <a:picLocks noChangeAspect="1"/>
          </p:cNvPicPr>
          <p:nvPr/>
        </p:nvPicPr>
        <p:blipFill>
          <a:blip r:embed="rId2"/>
          <a:stretch>
            <a:fillRect/>
          </a:stretch>
        </p:blipFill>
        <p:spPr>
          <a:xfrm>
            <a:off x="7049627" y="681037"/>
            <a:ext cx="4559277" cy="2747963"/>
          </a:xfrm>
          <a:prstGeom prst="rect">
            <a:avLst/>
          </a:prstGeom>
        </p:spPr>
      </p:pic>
    </p:spTree>
    <p:extLst>
      <p:ext uri="{BB962C8B-B14F-4D97-AF65-F5344CB8AC3E}">
        <p14:creationId xmlns:p14="http://schemas.microsoft.com/office/powerpoint/2010/main" val="1533053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F7F5188-A32A-A3BB-3374-4529BA951C2B}"/>
              </a:ext>
            </a:extLst>
          </p:cNvPr>
          <p:cNvSpPr>
            <a:spLocks noGrp="1"/>
          </p:cNvSpPr>
          <p:nvPr>
            <p:ph type="title"/>
          </p:nvPr>
        </p:nvSpPr>
        <p:spPr/>
        <p:txBody>
          <a:bodyPr/>
          <a:lstStyle/>
          <a:p>
            <a:r>
              <a:rPr lang="tr-TR" dirty="0"/>
              <a:t>Diyabet Komplikasyonları</a:t>
            </a:r>
            <a:r>
              <a:rPr lang="tr-TR" sz="2400" i="1" dirty="0"/>
              <a:t>-Akut Komplikasyonlar</a:t>
            </a:r>
            <a:endParaRPr lang="tr-TR" dirty="0"/>
          </a:p>
        </p:txBody>
      </p:sp>
      <p:sp>
        <p:nvSpPr>
          <p:cNvPr id="3" name="İçerik Yer Tutucusu 2">
            <a:extLst>
              <a:ext uri="{FF2B5EF4-FFF2-40B4-BE49-F238E27FC236}">
                <a16:creationId xmlns:a16="http://schemas.microsoft.com/office/drawing/2014/main" id="{0A28E866-1826-387B-FAB6-A62B894C4D7C}"/>
              </a:ext>
            </a:extLst>
          </p:cNvPr>
          <p:cNvSpPr>
            <a:spLocks noGrp="1"/>
          </p:cNvSpPr>
          <p:nvPr>
            <p:ph idx="1"/>
          </p:nvPr>
        </p:nvSpPr>
        <p:spPr/>
        <p:txBody>
          <a:bodyPr/>
          <a:lstStyle/>
          <a:p>
            <a:pPr marL="0" indent="0">
              <a:buNone/>
            </a:pPr>
            <a:r>
              <a:rPr lang="tr-TR" dirty="0"/>
              <a:t>DİYABETİK KETOASİDOZ</a:t>
            </a:r>
          </a:p>
          <a:p>
            <a:pPr marL="0" indent="0">
              <a:buNone/>
            </a:pPr>
            <a:endParaRPr lang="tr-TR" dirty="0"/>
          </a:p>
        </p:txBody>
      </p:sp>
      <p:sp>
        <p:nvSpPr>
          <p:cNvPr id="7" name="Metin kutusu 6">
            <a:extLst>
              <a:ext uri="{FF2B5EF4-FFF2-40B4-BE49-F238E27FC236}">
                <a16:creationId xmlns:a16="http://schemas.microsoft.com/office/drawing/2014/main" id="{0A7EEB3B-BE7F-B2B2-1CC7-068534E6ACB7}"/>
              </a:ext>
            </a:extLst>
          </p:cNvPr>
          <p:cNvSpPr txBox="1"/>
          <p:nvPr/>
        </p:nvSpPr>
        <p:spPr>
          <a:xfrm>
            <a:off x="702366" y="5375789"/>
            <a:ext cx="10283686" cy="307777"/>
          </a:xfrm>
          <a:prstGeom prst="rect">
            <a:avLst/>
          </a:prstGeom>
          <a:noFill/>
        </p:spPr>
        <p:txBody>
          <a:bodyPr wrap="square">
            <a:spAutoFit/>
          </a:bodyPr>
          <a:lstStyle/>
          <a:p>
            <a:pPr algn="l"/>
            <a:r>
              <a:rPr lang="tr-TR" sz="1400" b="0" u="none" strike="noStrike" baseline="0" dirty="0"/>
              <a:t>   Enfeksiyona rağmen çoğu vakada vazodilatasyon nedeniyle ateş görülmez. Hatta bazı kötü prognozlu hastalar </a:t>
            </a:r>
            <a:r>
              <a:rPr lang="tr-TR" sz="1400" b="0" u="none" strike="noStrike" baseline="0" dirty="0" err="1"/>
              <a:t>hipotermiktir</a:t>
            </a:r>
            <a:r>
              <a:rPr lang="tr-TR" sz="1400" b="0" u="none" strike="noStrike" baseline="0" dirty="0"/>
              <a:t>.</a:t>
            </a:r>
            <a:endParaRPr lang="tr-TR" sz="1400" dirty="0"/>
          </a:p>
        </p:txBody>
      </p:sp>
      <p:pic>
        <p:nvPicPr>
          <p:cNvPr id="6" name="Resim 5">
            <a:extLst>
              <a:ext uri="{FF2B5EF4-FFF2-40B4-BE49-F238E27FC236}">
                <a16:creationId xmlns:a16="http://schemas.microsoft.com/office/drawing/2014/main" id="{670FC605-CFFB-C006-EAF3-BF98D2E1693C}"/>
              </a:ext>
            </a:extLst>
          </p:cNvPr>
          <p:cNvPicPr>
            <a:picLocks noChangeAspect="1"/>
          </p:cNvPicPr>
          <p:nvPr/>
        </p:nvPicPr>
        <p:blipFill>
          <a:blip r:embed="rId2"/>
          <a:stretch>
            <a:fillRect/>
          </a:stretch>
        </p:blipFill>
        <p:spPr>
          <a:xfrm>
            <a:off x="559558" y="2408941"/>
            <a:ext cx="11327641" cy="2831911"/>
          </a:xfrm>
          <a:prstGeom prst="rect">
            <a:avLst/>
          </a:prstGeom>
        </p:spPr>
      </p:pic>
    </p:spTree>
    <p:extLst>
      <p:ext uri="{BB962C8B-B14F-4D97-AF65-F5344CB8AC3E}">
        <p14:creationId xmlns:p14="http://schemas.microsoft.com/office/powerpoint/2010/main" val="13643656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8A58D3AA-54FA-A08C-86DA-7701E16E1FC7}"/>
              </a:ext>
            </a:extLst>
          </p:cNvPr>
          <p:cNvPicPr>
            <a:picLocks noChangeAspect="1"/>
          </p:cNvPicPr>
          <p:nvPr/>
        </p:nvPicPr>
        <p:blipFill>
          <a:blip r:embed="rId2"/>
          <a:stretch>
            <a:fillRect/>
          </a:stretch>
        </p:blipFill>
        <p:spPr>
          <a:xfrm>
            <a:off x="1608603" y="251791"/>
            <a:ext cx="8984154" cy="6361044"/>
          </a:xfrm>
          <a:prstGeom prst="rect">
            <a:avLst/>
          </a:prstGeom>
        </p:spPr>
      </p:pic>
    </p:spTree>
    <p:extLst>
      <p:ext uri="{BB962C8B-B14F-4D97-AF65-F5344CB8AC3E}">
        <p14:creationId xmlns:p14="http://schemas.microsoft.com/office/powerpoint/2010/main" val="24684047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7763C10-492D-9A3C-6B8B-E41B09CDBA34}"/>
              </a:ext>
            </a:extLst>
          </p:cNvPr>
          <p:cNvSpPr>
            <a:spLocks noGrp="1"/>
          </p:cNvSpPr>
          <p:nvPr>
            <p:ph type="title"/>
          </p:nvPr>
        </p:nvSpPr>
        <p:spPr>
          <a:xfrm>
            <a:off x="838200" y="153090"/>
            <a:ext cx="10515600" cy="708301"/>
          </a:xfrm>
        </p:spPr>
        <p:txBody>
          <a:bodyPr/>
          <a:lstStyle/>
          <a:p>
            <a:r>
              <a:rPr lang="tr-TR" dirty="0"/>
              <a:t>Diyabet Komplikasyonları</a:t>
            </a:r>
            <a:r>
              <a:rPr lang="tr-TR" sz="2400" i="1" dirty="0"/>
              <a:t>-Akut Komplikasyonlar</a:t>
            </a:r>
            <a:endParaRPr lang="tr-TR" dirty="0"/>
          </a:p>
        </p:txBody>
      </p:sp>
      <p:sp>
        <p:nvSpPr>
          <p:cNvPr id="3" name="İçerik Yer Tutucusu 2">
            <a:extLst>
              <a:ext uri="{FF2B5EF4-FFF2-40B4-BE49-F238E27FC236}">
                <a16:creationId xmlns:a16="http://schemas.microsoft.com/office/drawing/2014/main" id="{A76C0761-0C94-A4E6-0F10-F50B267494C0}"/>
              </a:ext>
            </a:extLst>
          </p:cNvPr>
          <p:cNvSpPr>
            <a:spLocks noGrp="1"/>
          </p:cNvSpPr>
          <p:nvPr>
            <p:ph idx="1"/>
          </p:nvPr>
        </p:nvSpPr>
        <p:spPr>
          <a:xfrm>
            <a:off x="838200" y="1113183"/>
            <a:ext cx="10515600" cy="5063780"/>
          </a:xfrm>
        </p:spPr>
        <p:txBody>
          <a:bodyPr/>
          <a:lstStyle/>
          <a:p>
            <a:pPr marL="0" indent="0">
              <a:buNone/>
            </a:pPr>
            <a:r>
              <a:rPr lang="tr-TR" dirty="0"/>
              <a:t>DKA TEDAVİSİ</a:t>
            </a:r>
          </a:p>
          <a:p>
            <a:pPr marL="0" indent="0" algn="l">
              <a:buNone/>
            </a:pPr>
            <a:r>
              <a:rPr lang="tr-TR" sz="1800" b="0" i="0" u="none" strike="noStrike" baseline="0" dirty="0">
                <a:latin typeface="DINBek-Regular"/>
              </a:rPr>
              <a:t>DKA/</a:t>
            </a:r>
            <a:r>
              <a:rPr lang="tr-TR" sz="1800" b="0" i="0" u="none" strike="noStrike" baseline="0" dirty="0" err="1">
                <a:latin typeface="DINBek-Regular"/>
              </a:rPr>
              <a:t>HHD’da</a:t>
            </a:r>
            <a:r>
              <a:rPr lang="tr-TR" sz="1800" b="0" i="0" u="none" strike="noStrike" baseline="0" dirty="0">
                <a:latin typeface="DINBek-Regular"/>
              </a:rPr>
              <a:t> tedavinin hedefleri; </a:t>
            </a:r>
          </a:p>
          <a:p>
            <a:pPr marL="0" indent="0" algn="l">
              <a:buNone/>
            </a:pPr>
            <a:endParaRPr lang="tr-TR" sz="1800" b="0" i="0" u="none" strike="noStrike" baseline="0" dirty="0">
              <a:latin typeface="DINBek-Regular"/>
            </a:endParaRPr>
          </a:p>
          <a:p>
            <a:pPr algn="l">
              <a:buFont typeface="Wingdings" panose="05000000000000000000" pitchFamily="2" charset="2"/>
              <a:buChar char="Ø"/>
            </a:pPr>
            <a:r>
              <a:rPr lang="tr-TR" sz="1600" i="1" dirty="0">
                <a:latin typeface="DINBek-Regular"/>
              </a:rPr>
              <a:t>D</a:t>
            </a:r>
            <a:r>
              <a:rPr lang="tr-TR" sz="1600" b="0" i="1" u="none" strike="noStrike" baseline="0" dirty="0">
                <a:latin typeface="DINBek-Regular"/>
              </a:rPr>
              <a:t>olaşım hacmini ve doku perfüzyonunu düzenlemek, </a:t>
            </a:r>
          </a:p>
          <a:p>
            <a:pPr algn="l">
              <a:buFont typeface="Wingdings" panose="05000000000000000000" pitchFamily="2" charset="2"/>
              <a:buChar char="Ø"/>
            </a:pPr>
            <a:r>
              <a:rPr lang="tr-TR" sz="1600" i="1" dirty="0">
                <a:latin typeface="DINBek-Regular"/>
              </a:rPr>
              <a:t>S</a:t>
            </a:r>
            <a:r>
              <a:rPr lang="tr-TR" sz="1600" b="0" i="1" u="none" strike="noStrike" baseline="0" dirty="0">
                <a:latin typeface="DINBek-Regular"/>
              </a:rPr>
              <a:t>erum glukoz ve </a:t>
            </a:r>
            <a:r>
              <a:rPr lang="tr-TR" sz="1600" b="0" i="1" u="none" strike="noStrike" baseline="0" dirty="0" err="1">
                <a:latin typeface="DINBek-Regular"/>
              </a:rPr>
              <a:t>ozmolalitesini</a:t>
            </a:r>
            <a:r>
              <a:rPr lang="tr-TR" sz="1600" b="0" i="1" u="none" strike="noStrike" baseline="0" dirty="0">
                <a:latin typeface="DINBek-Regular"/>
              </a:rPr>
              <a:t> normal sınırlara getirmek, </a:t>
            </a:r>
          </a:p>
          <a:p>
            <a:pPr algn="l">
              <a:buFont typeface="Wingdings" panose="05000000000000000000" pitchFamily="2" charset="2"/>
              <a:buChar char="Ø"/>
            </a:pPr>
            <a:r>
              <a:rPr lang="tr-TR" sz="1600" i="1" dirty="0">
                <a:latin typeface="DINBek-Regular"/>
              </a:rPr>
              <a:t>İ</a:t>
            </a:r>
            <a:r>
              <a:rPr lang="tr-TR" sz="1600" b="0" i="1" u="none" strike="noStrike" baseline="0" dirty="0">
                <a:latin typeface="DINBek-Regular"/>
              </a:rPr>
              <a:t>drar ve serumdaki keton cisimlerini temizlemek, </a:t>
            </a:r>
          </a:p>
          <a:p>
            <a:pPr algn="l">
              <a:buFont typeface="Wingdings" panose="05000000000000000000" pitchFamily="2" charset="2"/>
              <a:buChar char="Ø"/>
            </a:pPr>
            <a:r>
              <a:rPr lang="tr-TR" sz="1600" i="1" dirty="0">
                <a:latin typeface="DINBek-Regular"/>
              </a:rPr>
              <a:t>E</a:t>
            </a:r>
            <a:r>
              <a:rPr lang="tr-TR" sz="1600" b="0" i="1" u="none" strike="noStrike" baseline="0" dirty="0">
                <a:latin typeface="DINBek-Regular"/>
              </a:rPr>
              <a:t>lektrolit dengesini düzeltmek ve </a:t>
            </a:r>
          </a:p>
          <a:p>
            <a:pPr algn="l">
              <a:buFont typeface="Wingdings" panose="05000000000000000000" pitchFamily="2" charset="2"/>
              <a:buChar char="Ø"/>
            </a:pPr>
            <a:r>
              <a:rPr lang="tr-TR" sz="1600" i="1" dirty="0">
                <a:latin typeface="DINBek-Regular"/>
              </a:rPr>
              <a:t>M</a:t>
            </a:r>
            <a:r>
              <a:rPr lang="tr-TR" sz="1600" b="0" i="1" u="none" strike="noStrike" baseline="0" dirty="0">
                <a:latin typeface="DINBek-Regular"/>
              </a:rPr>
              <a:t>etabolik </a:t>
            </a:r>
            <a:r>
              <a:rPr lang="tr-TR" sz="1600" b="0" i="1" u="none" strike="noStrike" baseline="0" dirty="0" err="1">
                <a:latin typeface="DINBek-Regular"/>
              </a:rPr>
              <a:t>dekompanzasyona</a:t>
            </a:r>
            <a:r>
              <a:rPr lang="tr-TR" sz="1600" i="1" dirty="0">
                <a:latin typeface="DINBek-Regular"/>
              </a:rPr>
              <a:t> </a:t>
            </a:r>
            <a:r>
              <a:rPr lang="tr-TR" sz="1600" b="0" i="1" u="none" strike="noStrike" baseline="0" dirty="0">
                <a:latin typeface="DINBek-Regular"/>
              </a:rPr>
              <a:t>neden olan kolaylaştırıcı faktörleri tanımlayarak tedavi etmektir</a:t>
            </a:r>
            <a:r>
              <a:rPr lang="tr-TR" sz="1800" b="0" i="0" u="none" strike="noStrike" baseline="0" dirty="0">
                <a:latin typeface="DINBek-Regular"/>
              </a:rPr>
              <a:t>.</a:t>
            </a:r>
            <a:endParaRPr lang="tr-TR" dirty="0"/>
          </a:p>
        </p:txBody>
      </p:sp>
      <p:sp>
        <p:nvSpPr>
          <p:cNvPr id="4" name="Oval 3">
            <a:extLst>
              <a:ext uri="{FF2B5EF4-FFF2-40B4-BE49-F238E27FC236}">
                <a16:creationId xmlns:a16="http://schemas.microsoft.com/office/drawing/2014/main" id="{69FDC645-171C-9832-DD52-81F7CCF239E9}"/>
              </a:ext>
            </a:extLst>
          </p:cNvPr>
          <p:cNvSpPr/>
          <p:nvPr/>
        </p:nvSpPr>
        <p:spPr>
          <a:xfrm>
            <a:off x="1338468" y="4598503"/>
            <a:ext cx="2292625" cy="1390787"/>
          </a:xfrm>
          <a:prstGeom prst="ellips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rgbClr val="FF0066"/>
                </a:solidFill>
              </a:rPr>
              <a:t>Sıvı replasman tedavisi</a:t>
            </a:r>
          </a:p>
        </p:txBody>
      </p:sp>
      <p:sp>
        <p:nvSpPr>
          <p:cNvPr id="5" name="Oval 4">
            <a:extLst>
              <a:ext uri="{FF2B5EF4-FFF2-40B4-BE49-F238E27FC236}">
                <a16:creationId xmlns:a16="http://schemas.microsoft.com/office/drawing/2014/main" id="{B362ECE1-EFAE-5786-627C-40F873BEBDC2}"/>
              </a:ext>
            </a:extLst>
          </p:cNvPr>
          <p:cNvSpPr/>
          <p:nvPr/>
        </p:nvSpPr>
        <p:spPr>
          <a:xfrm>
            <a:off x="4417116" y="4598502"/>
            <a:ext cx="2292626" cy="1390788"/>
          </a:xfrm>
          <a:prstGeom prst="ellips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800" b="0" i="0" u="none" strike="noStrike" baseline="0" dirty="0">
                <a:solidFill>
                  <a:srgbClr val="FF0066"/>
                </a:solidFill>
                <a:latin typeface="DINBek-Regular"/>
              </a:rPr>
              <a:t>K+ replasman</a:t>
            </a:r>
            <a:r>
              <a:rPr lang="tr-TR" dirty="0">
                <a:solidFill>
                  <a:srgbClr val="FF0066"/>
                </a:solidFill>
                <a:latin typeface="DINBek-Regular"/>
              </a:rPr>
              <a:t>ı</a:t>
            </a:r>
          </a:p>
          <a:p>
            <a:pPr algn="ctr"/>
            <a:r>
              <a:rPr lang="tr-TR" sz="1800" b="0" i="0" u="none" strike="noStrike" baseline="0" dirty="0">
                <a:solidFill>
                  <a:srgbClr val="FF0066"/>
                </a:solidFill>
                <a:latin typeface="DINBek-Regular"/>
              </a:rPr>
              <a:t>HCO3- tedavisi</a:t>
            </a:r>
            <a:endParaRPr lang="tr-TR" dirty="0">
              <a:solidFill>
                <a:srgbClr val="FF0066"/>
              </a:solidFill>
            </a:endParaRPr>
          </a:p>
        </p:txBody>
      </p:sp>
      <p:sp>
        <p:nvSpPr>
          <p:cNvPr id="6" name="Oval 5">
            <a:extLst>
              <a:ext uri="{FF2B5EF4-FFF2-40B4-BE49-F238E27FC236}">
                <a16:creationId xmlns:a16="http://schemas.microsoft.com/office/drawing/2014/main" id="{2BED444D-FD79-CC91-A728-D53C59AECBBA}"/>
              </a:ext>
            </a:extLst>
          </p:cNvPr>
          <p:cNvSpPr/>
          <p:nvPr/>
        </p:nvSpPr>
        <p:spPr>
          <a:xfrm>
            <a:off x="7495765" y="4598502"/>
            <a:ext cx="2098809" cy="1390788"/>
          </a:xfrm>
          <a:prstGeom prst="ellips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rgbClr val="FF0066"/>
                </a:solidFill>
              </a:rPr>
              <a:t>İnsülin tedavisi</a:t>
            </a:r>
          </a:p>
        </p:txBody>
      </p:sp>
      <p:pic>
        <p:nvPicPr>
          <p:cNvPr id="7" name="Resim 6">
            <a:extLst>
              <a:ext uri="{FF2B5EF4-FFF2-40B4-BE49-F238E27FC236}">
                <a16:creationId xmlns:a16="http://schemas.microsoft.com/office/drawing/2014/main" id="{DC888A5E-6613-22E4-F8AF-1D6B13B6298A}"/>
              </a:ext>
            </a:extLst>
          </p:cNvPr>
          <p:cNvPicPr>
            <a:picLocks noChangeAspect="1"/>
          </p:cNvPicPr>
          <p:nvPr/>
        </p:nvPicPr>
        <p:blipFill>
          <a:blip r:embed="rId2"/>
          <a:stretch>
            <a:fillRect/>
          </a:stretch>
        </p:blipFill>
        <p:spPr>
          <a:xfrm>
            <a:off x="7986096" y="861391"/>
            <a:ext cx="3858035" cy="2700624"/>
          </a:xfrm>
          <a:prstGeom prst="rect">
            <a:avLst/>
          </a:prstGeom>
        </p:spPr>
      </p:pic>
    </p:spTree>
    <p:extLst>
      <p:ext uri="{BB962C8B-B14F-4D97-AF65-F5344CB8AC3E}">
        <p14:creationId xmlns:p14="http://schemas.microsoft.com/office/powerpoint/2010/main" val="38242003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EAD16F5-725B-C047-F50F-E4868A3F0829}"/>
              </a:ext>
            </a:extLst>
          </p:cNvPr>
          <p:cNvSpPr>
            <a:spLocks noGrp="1"/>
          </p:cNvSpPr>
          <p:nvPr>
            <p:ph type="title"/>
          </p:nvPr>
        </p:nvSpPr>
        <p:spPr>
          <a:xfrm>
            <a:off x="838200" y="365126"/>
            <a:ext cx="10515600" cy="628788"/>
          </a:xfrm>
        </p:spPr>
        <p:txBody>
          <a:bodyPr>
            <a:normAutofit fontScale="90000"/>
          </a:bodyPr>
          <a:lstStyle/>
          <a:p>
            <a:r>
              <a:rPr lang="tr-TR" dirty="0"/>
              <a:t>Diyabet Komplikasyonları</a:t>
            </a:r>
            <a:r>
              <a:rPr lang="tr-TR" sz="2400" i="1" dirty="0"/>
              <a:t>-Akut Komplikasyonlar</a:t>
            </a:r>
            <a:endParaRPr lang="tr-TR" dirty="0"/>
          </a:p>
        </p:txBody>
      </p:sp>
      <p:sp>
        <p:nvSpPr>
          <p:cNvPr id="3" name="İçerik Yer Tutucusu 2">
            <a:extLst>
              <a:ext uri="{FF2B5EF4-FFF2-40B4-BE49-F238E27FC236}">
                <a16:creationId xmlns:a16="http://schemas.microsoft.com/office/drawing/2014/main" id="{2768BF43-2397-4BC5-CA9C-2D8298BB2848}"/>
              </a:ext>
            </a:extLst>
          </p:cNvPr>
          <p:cNvSpPr>
            <a:spLocks noGrp="1"/>
          </p:cNvSpPr>
          <p:nvPr>
            <p:ph idx="1"/>
          </p:nvPr>
        </p:nvSpPr>
        <p:spPr>
          <a:xfrm>
            <a:off x="838200" y="1126435"/>
            <a:ext cx="10515600" cy="5050528"/>
          </a:xfrm>
        </p:spPr>
        <p:txBody>
          <a:bodyPr/>
          <a:lstStyle/>
          <a:p>
            <a:pPr marL="0" indent="0">
              <a:buNone/>
            </a:pPr>
            <a:r>
              <a:rPr lang="tr-TR" dirty="0"/>
              <a:t>DKA TEDAVİSİ-</a:t>
            </a:r>
            <a:r>
              <a:rPr lang="tr-TR" sz="2400" i="1" u="sng" dirty="0"/>
              <a:t>Sıvı Replasmanı</a:t>
            </a:r>
          </a:p>
          <a:p>
            <a:pPr marL="0" indent="0">
              <a:buNone/>
            </a:pPr>
            <a:endParaRPr lang="tr-TR" i="1" u="sng" dirty="0"/>
          </a:p>
        </p:txBody>
      </p:sp>
      <p:sp>
        <p:nvSpPr>
          <p:cNvPr id="8" name="Metin kutusu 7">
            <a:extLst>
              <a:ext uri="{FF2B5EF4-FFF2-40B4-BE49-F238E27FC236}">
                <a16:creationId xmlns:a16="http://schemas.microsoft.com/office/drawing/2014/main" id="{9F5EF210-3F4E-401C-A49F-F88CE6AC692C}"/>
              </a:ext>
            </a:extLst>
          </p:cNvPr>
          <p:cNvSpPr txBox="1"/>
          <p:nvPr/>
        </p:nvSpPr>
        <p:spPr>
          <a:xfrm>
            <a:off x="9077739" y="2491409"/>
            <a:ext cx="2888974" cy="646331"/>
          </a:xfrm>
          <a:prstGeom prst="rect">
            <a:avLst/>
          </a:prstGeom>
          <a:noFill/>
        </p:spPr>
        <p:txBody>
          <a:bodyPr wrap="square" rtlCol="0">
            <a:spAutoFit/>
          </a:bodyPr>
          <a:lstStyle/>
          <a:p>
            <a:r>
              <a:rPr lang="tr-TR" sz="1800" b="0" i="0" u="none" strike="noStrike" baseline="0" dirty="0">
                <a:latin typeface="DINBek-Regular"/>
              </a:rPr>
              <a:t>Toplam sıvı açığını 24-36 saatte yerine koymak gerekir.</a:t>
            </a:r>
            <a:endParaRPr lang="tr-TR" dirty="0"/>
          </a:p>
        </p:txBody>
      </p:sp>
      <p:pic>
        <p:nvPicPr>
          <p:cNvPr id="5" name="Resim 4">
            <a:extLst>
              <a:ext uri="{FF2B5EF4-FFF2-40B4-BE49-F238E27FC236}">
                <a16:creationId xmlns:a16="http://schemas.microsoft.com/office/drawing/2014/main" id="{7D9A5E99-F4DC-B68A-7E2A-D64C47C080DE}"/>
              </a:ext>
            </a:extLst>
          </p:cNvPr>
          <p:cNvPicPr>
            <a:picLocks noChangeAspect="1"/>
          </p:cNvPicPr>
          <p:nvPr/>
        </p:nvPicPr>
        <p:blipFill>
          <a:blip r:embed="rId2"/>
          <a:stretch>
            <a:fillRect/>
          </a:stretch>
        </p:blipFill>
        <p:spPr>
          <a:xfrm>
            <a:off x="506896" y="1585339"/>
            <a:ext cx="7626626" cy="5132565"/>
          </a:xfrm>
          <a:prstGeom prst="rect">
            <a:avLst/>
          </a:prstGeom>
        </p:spPr>
      </p:pic>
    </p:spTree>
    <p:extLst>
      <p:ext uri="{BB962C8B-B14F-4D97-AF65-F5344CB8AC3E}">
        <p14:creationId xmlns:p14="http://schemas.microsoft.com/office/powerpoint/2010/main" val="951574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AD61DD9-E5B4-D622-0F27-B855B5D197C4}"/>
              </a:ext>
            </a:extLst>
          </p:cNvPr>
          <p:cNvSpPr>
            <a:spLocks noGrp="1"/>
          </p:cNvSpPr>
          <p:nvPr>
            <p:ph type="title"/>
          </p:nvPr>
        </p:nvSpPr>
        <p:spPr/>
        <p:txBody>
          <a:bodyPr/>
          <a:lstStyle/>
          <a:p>
            <a:r>
              <a:rPr lang="tr-TR" dirty="0"/>
              <a:t>Gestasyonel Diyabet</a:t>
            </a:r>
          </a:p>
        </p:txBody>
      </p:sp>
      <p:pic>
        <p:nvPicPr>
          <p:cNvPr id="8" name="Resim 7">
            <a:extLst>
              <a:ext uri="{FF2B5EF4-FFF2-40B4-BE49-F238E27FC236}">
                <a16:creationId xmlns:a16="http://schemas.microsoft.com/office/drawing/2014/main" id="{F638268F-6414-5069-2BF3-D79D8712C527}"/>
              </a:ext>
            </a:extLst>
          </p:cNvPr>
          <p:cNvPicPr>
            <a:picLocks noChangeAspect="1"/>
          </p:cNvPicPr>
          <p:nvPr/>
        </p:nvPicPr>
        <p:blipFill>
          <a:blip r:embed="rId2"/>
          <a:stretch>
            <a:fillRect/>
          </a:stretch>
        </p:blipFill>
        <p:spPr>
          <a:xfrm>
            <a:off x="609600" y="1664184"/>
            <a:ext cx="10972800" cy="3657600"/>
          </a:xfrm>
          <a:prstGeom prst="rect">
            <a:avLst/>
          </a:prstGeom>
        </p:spPr>
      </p:pic>
    </p:spTree>
    <p:extLst>
      <p:ext uri="{BB962C8B-B14F-4D97-AF65-F5344CB8AC3E}">
        <p14:creationId xmlns:p14="http://schemas.microsoft.com/office/powerpoint/2010/main" val="11584084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E285E31-604E-6D7C-F1D0-9512B55A974F}"/>
              </a:ext>
            </a:extLst>
          </p:cNvPr>
          <p:cNvSpPr>
            <a:spLocks noGrp="1"/>
          </p:cNvSpPr>
          <p:nvPr>
            <p:ph type="title"/>
          </p:nvPr>
        </p:nvSpPr>
        <p:spPr>
          <a:xfrm>
            <a:off x="838200" y="92005"/>
            <a:ext cx="10515600" cy="589032"/>
          </a:xfrm>
        </p:spPr>
        <p:txBody>
          <a:bodyPr>
            <a:normAutofit fontScale="90000"/>
          </a:bodyPr>
          <a:lstStyle/>
          <a:p>
            <a:r>
              <a:rPr lang="tr-TR" dirty="0"/>
              <a:t>Diyabet Komplikasyonları</a:t>
            </a:r>
            <a:r>
              <a:rPr lang="tr-TR" sz="2400" i="1" dirty="0"/>
              <a:t>-Akut Komplikasyonlar</a:t>
            </a:r>
            <a:endParaRPr lang="tr-TR" dirty="0"/>
          </a:p>
        </p:txBody>
      </p:sp>
      <p:sp>
        <p:nvSpPr>
          <p:cNvPr id="3" name="İçerik Yer Tutucusu 2">
            <a:extLst>
              <a:ext uri="{FF2B5EF4-FFF2-40B4-BE49-F238E27FC236}">
                <a16:creationId xmlns:a16="http://schemas.microsoft.com/office/drawing/2014/main" id="{895C3462-ECF1-8058-5E01-BE00768DB195}"/>
              </a:ext>
            </a:extLst>
          </p:cNvPr>
          <p:cNvSpPr>
            <a:spLocks noGrp="1"/>
          </p:cNvSpPr>
          <p:nvPr>
            <p:ph idx="1"/>
          </p:nvPr>
        </p:nvSpPr>
        <p:spPr>
          <a:xfrm>
            <a:off x="838200" y="681037"/>
            <a:ext cx="10515600" cy="5495926"/>
          </a:xfrm>
        </p:spPr>
        <p:txBody>
          <a:bodyPr/>
          <a:lstStyle/>
          <a:p>
            <a:pPr marL="0" indent="0">
              <a:buNone/>
            </a:pPr>
            <a:r>
              <a:rPr lang="tr-TR" dirty="0"/>
              <a:t>DKA TEDAVİSİ</a:t>
            </a:r>
            <a:r>
              <a:rPr lang="tr-TR" sz="2000" i="1" dirty="0"/>
              <a:t>-</a:t>
            </a:r>
            <a:r>
              <a:rPr lang="tr-TR" sz="2000" i="1" u="sng" dirty="0"/>
              <a:t>İnsülin Tedavisi</a:t>
            </a:r>
          </a:p>
          <a:p>
            <a:pPr marL="0" indent="0">
              <a:buNone/>
            </a:pPr>
            <a:endParaRPr lang="tr-TR" i="1" dirty="0"/>
          </a:p>
        </p:txBody>
      </p:sp>
      <p:sp>
        <p:nvSpPr>
          <p:cNvPr id="6" name="Dikdörtgen: Köşeleri Yuvarlatılmış 5">
            <a:extLst>
              <a:ext uri="{FF2B5EF4-FFF2-40B4-BE49-F238E27FC236}">
                <a16:creationId xmlns:a16="http://schemas.microsoft.com/office/drawing/2014/main" id="{05DAE523-D6D8-3CEB-4DE2-1299953A9EAB}"/>
              </a:ext>
            </a:extLst>
          </p:cNvPr>
          <p:cNvSpPr/>
          <p:nvPr/>
        </p:nvSpPr>
        <p:spPr>
          <a:xfrm>
            <a:off x="9196739" y="368472"/>
            <a:ext cx="2438400" cy="10874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800" b="0" i="0" u="none" strike="noStrike" baseline="0" dirty="0">
                <a:latin typeface="DINBek-Regular"/>
              </a:rPr>
              <a:t>Ağır vakalarda, K+ &gt;3.3 </a:t>
            </a:r>
            <a:r>
              <a:rPr lang="tr-TR" sz="1800" b="0" i="0" u="none" strike="noStrike" baseline="0" dirty="0" err="1">
                <a:latin typeface="DINBek-Regular"/>
              </a:rPr>
              <a:t>mEq</a:t>
            </a:r>
            <a:r>
              <a:rPr lang="tr-TR" sz="1800" b="0" i="0" u="none" strike="noStrike" baseline="0" dirty="0">
                <a:latin typeface="DINBek-Regular"/>
              </a:rPr>
              <a:t>/l olduğundan emin olmak şartı ile</a:t>
            </a:r>
            <a:r>
              <a:rPr lang="tr-TR" dirty="0"/>
              <a:t> </a:t>
            </a:r>
          </a:p>
        </p:txBody>
      </p:sp>
      <p:sp>
        <p:nvSpPr>
          <p:cNvPr id="9" name="Dikdörtgen: Çapraz Köşeleri Yuvarlatılmış 8">
            <a:extLst>
              <a:ext uri="{FF2B5EF4-FFF2-40B4-BE49-F238E27FC236}">
                <a16:creationId xmlns:a16="http://schemas.microsoft.com/office/drawing/2014/main" id="{FF0A90DA-43E2-B9C2-9538-43FF6E98DC00}"/>
              </a:ext>
            </a:extLst>
          </p:cNvPr>
          <p:cNvSpPr/>
          <p:nvPr/>
        </p:nvSpPr>
        <p:spPr>
          <a:xfrm>
            <a:off x="8852452" y="2425147"/>
            <a:ext cx="3064026" cy="1464055"/>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tr-TR" sz="1800" b="0" i="0" u="none" strike="noStrike" baseline="0" dirty="0">
                <a:latin typeface="DINBek-Regular"/>
              </a:rPr>
              <a:t>Çocuklarda sıvı infüzyonuna başlandıktan 1-2 saat sonra insülin infüzyonuna</a:t>
            </a:r>
          </a:p>
          <a:p>
            <a:pPr algn="l"/>
            <a:r>
              <a:rPr lang="tr-TR" sz="1800" b="0" i="0" u="none" strike="noStrike" baseline="0" dirty="0">
                <a:latin typeface="DINBek-Regular"/>
              </a:rPr>
              <a:t>başlanmalıdır.</a:t>
            </a:r>
            <a:endParaRPr lang="tr-TR" dirty="0"/>
          </a:p>
        </p:txBody>
      </p:sp>
      <p:sp>
        <p:nvSpPr>
          <p:cNvPr id="10" name="Dikdörtgen: Köşeleri Yuvarlatılmış 9">
            <a:extLst>
              <a:ext uri="{FF2B5EF4-FFF2-40B4-BE49-F238E27FC236}">
                <a16:creationId xmlns:a16="http://schemas.microsoft.com/office/drawing/2014/main" id="{E32C1C6B-8848-EDB7-D672-2AEECF163CEB}"/>
              </a:ext>
            </a:extLst>
          </p:cNvPr>
          <p:cNvSpPr/>
          <p:nvPr/>
        </p:nvSpPr>
        <p:spPr>
          <a:xfrm>
            <a:off x="8746436" y="4664765"/>
            <a:ext cx="3445564" cy="18368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tr-TR" sz="1800" b="0" i="0" u="none" strike="noStrike" baseline="0" dirty="0">
                <a:latin typeface="DINBek-Regular"/>
              </a:rPr>
              <a:t>Hastanın asidoz durumu düzelene kadar, kan glukoz düzeyi 150-200 mg/dl civarında</a:t>
            </a:r>
          </a:p>
          <a:p>
            <a:pPr algn="l"/>
            <a:r>
              <a:rPr lang="tr-TR" sz="1800" b="0" i="0" u="none" strike="noStrike" baseline="0" dirty="0">
                <a:latin typeface="DINBek-Regular"/>
              </a:rPr>
              <a:t>tutulacak şekilde dekstroz ve insülin dozları ayarlanarak, infüzyona devam edilmelidir.</a:t>
            </a:r>
            <a:endParaRPr lang="tr-TR" dirty="0"/>
          </a:p>
        </p:txBody>
      </p:sp>
      <p:pic>
        <p:nvPicPr>
          <p:cNvPr id="12" name="Resim 11">
            <a:extLst>
              <a:ext uri="{FF2B5EF4-FFF2-40B4-BE49-F238E27FC236}">
                <a16:creationId xmlns:a16="http://schemas.microsoft.com/office/drawing/2014/main" id="{D1FCDBCE-030E-AF8B-D27D-2656083398AA}"/>
              </a:ext>
            </a:extLst>
          </p:cNvPr>
          <p:cNvPicPr>
            <a:picLocks noChangeAspect="1"/>
          </p:cNvPicPr>
          <p:nvPr/>
        </p:nvPicPr>
        <p:blipFill>
          <a:blip r:embed="rId2"/>
          <a:stretch>
            <a:fillRect/>
          </a:stretch>
        </p:blipFill>
        <p:spPr>
          <a:xfrm>
            <a:off x="44716" y="1410784"/>
            <a:ext cx="8596511" cy="5088458"/>
          </a:xfrm>
          <a:prstGeom prst="rect">
            <a:avLst/>
          </a:prstGeom>
        </p:spPr>
      </p:pic>
      <p:cxnSp>
        <p:nvCxnSpPr>
          <p:cNvPr id="8" name="Bağlayıcı: Dirsek 7">
            <a:extLst>
              <a:ext uri="{FF2B5EF4-FFF2-40B4-BE49-F238E27FC236}">
                <a16:creationId xmlns:a16="http://schemas.microsoft.com/office/drawing/2014/main" id="{9A538E8E-3538-3080-FAD4-148368748D33}"/>
              </a:ext>
            </a:extLst>
          </p:cNvPr>
          <p:cNvCxnSpPr/>
          <p:nvPr/>
        </p:nvCxnSpPr>
        <p:spPr>
          <a:xfrm flipV="1">
            <a:off x="7553740" y="1131233"/>
            <a:ext cx="1417983" cy="64935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06113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B000353-8592-1FB2-088E-14803E5E31BB}"/>
              </a:ext>
            </a:extLst>
          </p:cNvPr>
          <p:cNvSpPr>
            <a:spLocks noGrp="1"/>
          </p:cNvSpPr>
          <p:nvPr>
            <p:ph type="title"/>
          </p:nvPr>
        </p:nvSpPr>
        <p:spPr>
          <a:xfrm>
            <a:off x="838200" y="153090"/>
            <a:ext cx="10515600" cy="708301"/>
          </a:xfrm>
        </p:spPr>
        <p:txBody>
          <a:bodyPr/>
          <a:lstStyle/>
          <a:p>
            <a:r>
              <a:rPr lang="tr-TR" dirty="0"/>
              <a:t>Diyabet Komplikasyonları</a:t>
            </a:r>
            <a:r>
              <a:rPr lang="tr-TR" sz="2400" i="1" dirty="0"/>
              <a:t>-Akut Komplikasyonlar</a:t>
            </a:r>
            <a:endParaRPr lang="tr-TR" dirty="0"/>
          </a:p>
        </p:txBody>
      </p:sp>
      <p:sp>
        <p:nvSpPr>
          <p:cNvPr id="3" name="İçerik Yer Tutucusu 2">
            <a:extLst>
              <a:ext uri="{FF2B5EF4-FFF2-40B4-BE49-F238E27FC236}">
                <a16:creationId xmlns:a16="http://schemas.microsoft.com/office/drawing/2014/main" id="{C5311EAF-48AE-B34F-3E46-A0AFB0B9669D}"/>
              </a:ext>
            </a:extLst>
          </p:cNvPr>
          <p:cNvSpPr>
            <a:spLocks noGrp="1"/>
          </p:cNvSpPr>
          <p:nvPr>
            <p:ph idx="1"/>
          </p:nvPr>
        </p:nvSpPr>
        <p:spPr>
          <a:xfrm>
            <a:off x="838200" y="861392"/>
            <a:ext cx="10515600" cy="5315572"/>
          </a:xfrm>
        </p:spPr>
        <p:txBody>
          <a:bodyPr/>
          <a:lstStyle/>
          <a:p>
            <a:pPr marL="0" indent="0">
              <a:buNone/>
            </a:pPr>
            <a:r>
              <a:rPr lang="tr-TR" dirty="0"/>
              <a:t>DKA TEDAVİSİ - </a:t>
            </a:r>
            <a:r>
              <a:rPr lang="tr-TR" sz="2000" b="0" i="1" u="sng" strike="noStrike" baseline="0" dirty="0"/>
              <a:t>K+ Replasmanı</a:t>
            </a:r>
          </a:p>
          <a:p>
            <a:pPr marL="0" indent="0">
              <a:buNone/>
            </a:pPr>
            <a:endParaRPr lang="tr-TR" dirty="0"/>
          </a:p>
        </p:txBody>
      </p:sp>
      <p:sp>
        <p:nvSpPr>
          <p:cNvPr id="6" name="Metin kutusu 5">
            <a:extLst>
              <a:ext uri="{FF2B5EF4-FFF2-40B4-BE49-F238E27FC236}">
                <a16:creationId xmlns:a16="http://schemas.microsoft.com/office/drawing/2014/main" id="{529E745D-881C-BE05-08EA-44F41CB922B4}"/>
              </a:ext>
            </a:extLst>
          </p:cNvPr>
          <p:cNvSpPr txBox="1"/>
          <p:nvPr/>
        </p:nvSpPr>
        <p:spPr>
          <a:xfrm>
            <a:off x="6016487" y="967717"/>
            <a:ext cx="6175513" cy="369332"/>
          </a:xfrm>
          <a:prstGeom prst="rect">
            <a:avLst/>
          </a:prstGeom>
          <a:noFill/>
        </p:spPr>
        <p:txBody>
          <a:bodyPr wrap="square" rtlCol="0">
            <a:spAutoFit/>
          </a:bodyPr>
          <a:lstStyle/>
          <a:p>
            <a:r>
              <a:rPr lang="tr-TR" sz="1800" b="0" i="0" u="none" strike="noStrike" baseline="0" dirty="0">
                <a:latin typeface="DINBek-Regular"/>
              </a:rPr>
              <a:t>Hasta idrar çıkarmaya başladığında infüzyona K+ eklenmelidir.</a:t>
            </a:r>
            <a:endParaRPr lang="tr-TR" dirty="0"/>
          </a:p>
        </p:txBody>
      </p:sp>
      <p:sp>
        <p:nvSpPr>
          <p:cNvPr id="10" name="Metin kutusu 9">
            <a:extLst>
              <a:ext uri="{FF2B5EF4-FFF2-40B4-BE49-F238E27FC236}">
                <a16:creationId xmlns:a16="http://schemas.microsoft.com/office/drawing/2014/main" id="{B9E5CFA3-49E4-4862-5E85-A50F0953F18A}"/>
              </a:ext>
            </a:extLst>
          </p:cNvPr>
          <p:cNvSpPr txBox="1"/>
          <p:nvPr/>
        </p:nvSpPr>
        <p:spPr>
          <a:xfrm>
            <a:off x="443948" y="5890283"/>
            <a:ext cx="11304104" cy="646331"/>
          </a:xfrm>
          <a:prstGeom prst="rect">
            <a:avLst/>
          </a:prstGeom>
          <a:noFill/>
        </p:spPr>
        <p:txBody>
          <a:bodyPr wrap="square">
            <a:spAutoFit/>
          </a:bodyPr>
          <a:lstStyle/>
          <a:p>
            <a:pPr algn="l"/>
            <a:r>
              <a:rPr lang="tr-TR" sz="1800" b="0" i="0" u="none" strike="noStrike" baseline="0" dirty="0">
                <a:latin typeface="DINBek-Regular"/>
              </a:rPr>
              <a:t>K</a:t>
            </a:r>
            <a:r>
              <a:rPr lang="tr-TR" sz="800" b="0" i="0" u="none" strike="noStrike" baseline="0" dirty="0">
                <a:latin typeface="DINBek-Regular"/>
              </a:rPr>
              <a:t>+ </a:t>
            </a:r>
            <a:r>
              <a:rPr lang="tr-TR" sz="1800" b="0" i="0" u="none" strike="noStrike" baseline="0" dirty="0">
                <a:latin typeface="DINBek-Regular"/>
              </a:rPr>
              <a:t>desteği, hastanın durumu stabil hale gelinceye ve oral alımı başlayıncaya dek sürdürülmelidir. İnsülin verildikçe, hücre içine geçiş nedeni ile K</a:t>
            </a:r>
            <a:r>
              <a:rPr lang="tr-TR" sz="800" b="0" i="0" u="none" strike="noStrike" baseline="0" dirty="0">
                <a:latin typeface="DINBek-Regular"/>
              </a:rPr>
              <a:t>+ </a:t>
            </a:r>
            <a:r>
              <a:rPr lang="tr-TR" sz="1800" b="0" i="0" u="none" strike="noStrike" baseline="0" dirty="0">
                <a:latin typeface="DINBek-Regular"/>
              </a:rPr>
              <a:t>düzeyinin düşeceği dikkate alınmalıdır.</a:t>
            </a:r>
            <a:endParaRPr lang="tr-TR" dirty="0"/>
          </a:p>
        </p:txBody>
      </p:sp>
      <p:sp>
        <p:nvSpPr>
          <p:cNvPr id="11" name="Ok: Sağ 10">
            <a:extLst>
              <a:ext uri="{FF2B5EF4-FFF2-40B4-BE49-F238E27FC236}">
                <a16:creationId xmlns:a16="http://schemas.microsoft.com/office/drawing/2014/main" id="{D5C445F7-977B-C3ED-8648-178345703FA4}"/>
              </a:ext>
            </a:extLst>
          </p:cNvPr>
          <p:cNvSpPr/>
          <p:nvPr/>
        </p:nvSpPr>
        <p:spPr>
          <a:xfrm>
            <a:off x="5168348" y="1099930"/>
            <a:ext cx="675861" cy="1567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7" name="Resim 6">
            <a:extLst>
              <a:ext uri="{FF2B5EF4-FFF2-40B4-BE49-F238E27FC236}">
                <a16:creationId xmlns:a16="http://schemas.microsoft.com/office/drawing/2014/main" id="{2081CB30-52EE-0892-3C93-5AF3BFBF118B}"/>
              </a:ext>
            </a:extLst>
          </p:cNvPr>
          <p:cNvPicPr>
            <a:picLocks noChangeAspect="1"/>
          </p:cNvPicPr>
          <p:nvPr/>
        </p:nvPicPr>
        <p:blipFill>
          <a:blip r:embed="rId2"/>
          <a:stretch>
            <a:fillRect/>
          </a:stretch>
        </p:blipFill>
        <p:spPr>
          <a:xfrm>
            <a:off x="980904" y="1575586"/>
            <a:ext cx="10025110" cy="3632517"/>
          </a:xfrm>
          <a:prstGeom prst="rect">
            <a:avLst/>
          </a:prstGeom>
        </p:spPr>
      </p:pic>
    </p:spTree>
    <p:extLst>
      <p:ext uri="{BB962C8B-B14F-4D97-AF65-F5344CB8AC3E}">
        <p14:creationId xmlns:p14="http://schemas.microsoft.com/office/powerpoint/2010/main" val="4000249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4DE4172-7CD1-A491-FC5A-A69DC15A71A3}"/>
              </a:ext>
            </a:extLst>
          </p:cNvPr>
          <p:cNvSpPr>
            <a:spLocks noGrp="1"/>
          </p:cNvSpPr>
          <p:nvPr>
            <p:ph type="title"/>
          </p:nvPr>
        </p:nvSpPr>
        <p:spPr>
          <a:xfrm>
            <a:off x="838200" y="139839"/>
            <a:ext cx="10515600" cy="642040"/>
          </a:xfrm>
        </p:spPr>
        <p:txBody>
          <a:bodyPr>
            <a:normAutofit fontScale="90000"/>
          </a:bodyPr>
          <a:lstStyle/>
          <a:p>
            <a:r>
              <a:rPr lang="tr-TR" dirty="0"/>
              <a:t>Diyabet Komplikasyonları</a:t>
            </a:r>
            <a:r>
              <a:rPr lang="tr-TR" sz="2400" i="1" dirty="0"/>
              <a:t>-Akut Komplikasyonlar</a:t>
            </a:r>
            <a:endParaRPr lang="tr-TR" dirty="0"/>
          </a:p>
        </p:txBody>
      </p:sp>
      <p:pic>
        <p:nvPicPr>
          <p:cNvPr id="7" name="İçerik Yer Tutucusu 6">
            <a:extLst>
              <a:ext uri="{FF2B5EF4-FFF2-40B4-BE49-F238E27FC236}">
                <a16:creationId xmlns:a16="http://schemas.microsoft.com/office/drawing/2014/main" id="{68C579E9-977A-4E7B-D752-3C9C55F26C76}"/>
              </a:ext>
            </a:extLst>
          </p:cNvPr>
          <p:cNvPicPr>
            <a:picLocks noGrp="1" noChangeAspect="1"/>
          </p:cNvPicPr>
          <p:nvPr>
            <p:ph idx="1"/>
          </p:nvPr>
        </p:nvPicPr>
        <p:blipFill>
          <a:blip r:embed="rId2"/>
          <a:stretch>
            <a:fillRect/>
          </a:stretch>
        </p:blipFill>
        <p:spPr>
          <a:xfrm>
            <a:off x="371511" y="1958146"/>
            <a:ext cx="4902403" cy="4351338"/>
          </a:xfrm>
          <a:prstGeom prst="rect">
            <a:avLst/>
          </a:prstGeom>
        </p:spPr>
      </p:pic>
      <p:sp>
        <p:nvSpPr>
          <p:cNvPr id="9" name="Metin kutusu 8">
            <a:extLst>
              <a:ext uri="{FF2B5EF4-FFF2-40B4-BE49-F238E27FC236}">
                <a16:creationId xmlns:a16="http://schemas.microsoft.com/office/drawing/2014/main" id="{2FBB52CD-3A34-2BB2-1306-A89BAA1B441B}"/>
              </a:ext>
            </a:extLst>
          </p:cNvPr>
          <p:cNvSpPr txBox="1"/>
          <p:nvPr/>
        </p:nvSpPr>
        <p:spPr>
          <a:xfrm>
            <a:off x="6294782" y="1457589"/>
            <a:ext cx="6096000" cy="646331"/>
          </a:xfrm>
          <a:prstGeom prst="rect">
            <a:avLst/>
          </a:prstGeom>
          <a:noFill/>
        </p:spPr>
        <p:txBody>
          <a:bodyPr wrap="square">
            <a:spAutoFit/>
          </a:bodyPr>
          <a:lstStyle/>
          <a:p>
            <a:pPr algn="l"/>
            <a:r>
              <a:rPr lang="tr-TR" sz="1800" b="0" i="0" u="none" strike="noStrike" baseline="0" dirty="0">
                <a:latin typeface="DINBek-Regular"/>
              </a:rPr>
              <a:t>Serum K</a:t>
            </a:r>
            <a:r>
              <a:rPr lang="tr-TR" sz="800" b="0" i="0" u="none" strike="noStrike" baseline="0" dirty="0">
                <a:latin typeface="DINBek-Regular"/>
              </a:rPr>
              <a:t>+ </a:t>
            </a:r>
            <a:r>
              <a:rPr lang="tr-TR" sz="1800" b="0" i="0" u="none" strike="noStrike" baseline="0" dirty="0">
                <a:latin typeface="DINBek-Regular"/>
              </a:rPr>
              <a:t>düzeyi 2-4 saatte bir ölçülmeli</a:t>
            </a:r>
          </a:p>
          <a:p>
            <a:pPr algn="l"/>
            <a:r>
              <a:rPr lang="tr-TR" sz="1800" dirty="0">
                <a:latin typeface="DINBek-Regular"/>
              </a:rPr>
              <a:t>G</a:t>
            </a:r>
            <a:r>
              <a:rPr lang="tr-TR" sz="1800" b="0" i="0" u="none" strike="noStrike" baseline="0" dirty="0">
                <a:latin typeface="DINBek-Regular"/>
              </a:rPr>
              <a:t>erekli vakalarda EKG monitörizasyonu!!</a:t>
            </a:r>
            <a:endParaRPr lang="tr-TR" sz="1800" dirty="0"/>
          </a:p>
        </p:txBody>
      </p:sp>
      <p:pic>
        <p:nvPicPr>
          <p:cNvPr id="10" name="Resim 9">
            <a:extLst>
              <a:ext uri="{FF2B5EF4-FFF2-40B4-BE49-F238E27FC236}">
                <a16:creationId xmlns:a16="http://schemas.microsoft.com/office/drawing/2014/main" id="{7B355298-67B5-D3E5-1FDE-B627C0E97E3A}"/>
              </a:ext>
            </a:extLst>
          </p:cNvPr>
          <p:cNvPicPr>
            <a:picLocks noChangeAspect="1"/>
          </p:cNvPicPr>
          <p:nvPr/>
        </p:nvPicPr>
        <p:blipFill>
          <a:blip r:embed="rId3"/>
          <a:stretch>
            <a:fillRect/>
          </a:stretch>
        </p:blipFill>
        <p:spPr>
          <a:xfrm>
            <a:off x="8126524" y="2600537"/>
            <a:ext cx="2978798" cy="3755227"/>
          </a:xfrm>
          <a:prstGeom prst="rect">
            <a:avLst/>
          </a:prstGeom>
        </p:spPr>
      </p:pic>
    </p:spTree>
    <p:extLst>
      <p:ext uri="{BB962C8B-B14F-4D97-AF65-F5344CB8AC3E}">
        <p14:creationId xmlns:p14="http://schemas.microsoft.com/office/powerpoint/2010/main" val="433033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266DD84-5002-634A-CA24-AB3673691609}"/>
              </a:ext>
            </a:extLst>
          </p:cNvPr>
          <p:cNvSpPr>
            <a:spLocks noGrp="1"/>
          </p:cNvSpPr>
          <p:nvPr>
            <p:ph type="title"/>
          </p:nvPr>
        </p:nvSpPr>
        <p:spPr>
          <a:xfrm>
            <a:off x="838200" y="304800"/>
            <a:ext cx="10515600" cy="569844"/>
          </a:xfrm>
        </p:spPr>
        <p:txBody>
          <a:bodyPr>
            <a:normAutofit fontScale="90000"/>
          </a:bodyPr>
          <a:lstStyle/>
          <a:p>
            <a:r>
              <a:rPr lang="tr-TR" dirty="0"/>
              <a:t>Diyabet Komplikasyonları</a:t>
            </a:r>
            <a:r>
              <a:rPr lang="tr-TR" sz="2400" i="1" dirty="0"/>
              <a:t>-Akut Komplikasyonlar</a:t>
            </a:r>
            <a:endParaRPr lang="tr-TR" dirty="0"/>
          </a:p>
        </p:txBody>
      </p:sp>
      <p:sp>
        <p:nvSpPr>
          <p:cNvPr id="3" name="İçerik Yer Tutucusu 2">
            <a:extLst>
              <a:ext uri="{FF2B5EF4-FFF2-40B4-BE49-F238E27FC236}">
                <a16:creationId xmlns:a16="http://schemas.microsoft.com/office/drawing/2014/main" id="{EA90FA04-C830-D5C7-72B2-282BECD6E0EB}"/>
              </a:ext>
            </a:extLst>
          </p:cNvPr>
          <p:cNvSpPr>
            <a:spLocks noGrp="1"/>
          </p:cNvSpPr>
          <p:nvPr>
            <p:ph idx="1"/>
          </p:nvPr>
        </p:nvSpPr>
        <p:spPr>
          <a:xfrm>
            <a:off x="838200" y="1550504"/>
            <a:ext cx="10515600" cy="4626459"/>
          </a:xfrm>
        </p:spPr>
        <p:txBody>
          <a:bodyPr/>
          <a:lstStyle/>
          <a:p>
            <a:pPr marL="0" indent="0">
              <a:buNone/>
            </a:pPr>
            <a:r>
              <a:rPr lang="tr-TR" dirty="0"/>
              <a:t>DKA TEDAVİSİ</a:t>
            </a:r>
          </a:p>
          <a:p>
            <a:pPr marL="0" indent="0">
              <a:buNone/>
            </a:pPr>
            <a:endParaRPr lang="tr-TR" sz="2000" i="1" u="sng" dirty="0"/>
          </a:p>
          <a:p>
            <a:pPr marL="0" indent="0">
              <a:buNone/>
            </a:pPr>
            <a:r>
              <a:rPr lang="tr-TR" sz="2000" b="1" i="1" dirty="0"/>
              <a:t>Glukoz infüzyonu</a:t>
            </a:r>
          </a:p>
          <a:p>
            <a:pPr>
              <a:buFont typeface="Wingdings" panose="05000000000000000000" pitchFamily="2" charset="2"/>
              <a:buChar char="Ø"/>
            </a:pPr>
            <a:r>
              <a:rPr lang="tr-TR" sz="2000" dirty="0"/>
              <a:t>PG düzeyi 250 mg/dl’ye indiğinde glukoz infüzyonu</a:t>
            </a:r>
          </a:p>
          <a:p>
            <a:pPr marL="0" indent="0">
              <a:buNone/>
            </a:pPr>
            <a:r>
              <a:rPr lang="tr-TR" sz="2000" dirty="0"/>
              <a:t>Glukoz 5-10 g/</a:t>
            </a:r>
            <a:r>
              <a:rPr lang="tr-TR" sz="2000" dirty="0" err="1"/>
              <a:t>st</a:t>
            </a:r>
            <a:r>
              <a:rPr lang="tr-TR" sz="2000" dirty="0"/>
              <a:t> dozunda NaCl ‘ye / %5-10 dekstroz 100 ml/</a:t>
            </a:r>
            <a:r>
              <a:rPr lang="tr-TR" sz="2000" dirty="0" err="1"/>
              <a:t>st</a:t>
            </a:r>
            <a:endParaRPr lang="tr-TR" sz="2000" dirty="0"/>
          </a:p>
          <a:p>
            <a:pPr marL="0" indent="0">
              <a:buNone/>
            </a:pPr>
            <a:r>
              <a:rPr lang="tr-TR" sz="2000" b="1" i="1" dirty="0"/>
              <a:t>Bikarbonat tedavisi</a:t>
            </a:r>
          </a:p>
          <a:p>
            <a:pPr>
              <a:buFont typeface="Wingdings" panose="05000000000000000000" pitchFamily="2" charset="2"/>
              <a:buChar char="Ø"/>
            </a:pPr>
            <a:r>
              <a:rPr lang="tr-TR" sz="2000" dirty="0"/>
              <a:t>pH &gt;7.0 ise NaHCO3 verilmez</a:t>
            </a:r>
          </a:p>
          <a:p>
            <a:pPr>
              <a:buFont typeface="Wingdings" panose="05000000000000000000" pitchFamily="2" charset="2"/>
              <a:buChar char="Ø"/>
            </a:pPr>
            <a:r>
              <a:rPr lang="tr-TR" sz="2000" dirty="0"/>
              <a:t>İnsülin başlanınca lipoliz baskılandığı için genelde asidoz düzelir</a:t>
            </a:r>
          </a:p>
          <a:p>
            <a:pPr marL="0" indent="0">
              <a:buNone/>
            </a:pPr>
            <a:endParaRPr lang="tr-TR" sz="2000" i="1" u="sng" dirty="0"/>
          </a:p>
          <a:p>
            <a:pPr marL="0" indent="0">
              <a:buNone/>
            </a:pPr>
            <a:endParaRPr lang="tr-TR" dirty="0"/>
          </a:p>
        </p:txBody>
      </p:sp>
      <p:pic>
        <p:nvPicPr>
          <p:cNvPr id="4" name="Resim 3">
            <a:extLst>
              <a:ext uri="{FF2B5EF4-FFF2-40B4-BE49-F238E27FC236}">
                <a16:creationId xmlns:a16="http://schemas.microsoft.com/office/drawing/2014/main" id="{1D91A0F1-BE28-A6D7-AC2A-7F466372A005}"/>
              </a:ext>
            </a:extLst>
          </p:cNvPr>
          <p:cNvPicPr>
            <a:picLocks noChangeAspect="1"/>
          </p:cNvPicPr>
          <p:nvPr/>
        </p:nvPicPr>
        <p:blipFill>
          <a:blip r:embed="rId2"/>
          <a:stretch>
            <a:fillRect/>
          </a:stretch>
        </p:blipFill>
        <p:spPr>
          <a:xfrm>
            <a:off x="9466283" y="478941"/>
            <a:ext cx="2217293" cy="2950059"/>
          </a:xfrm>
          <a:prstGeom prst="rect">
            <a:avLst/>
          </a:prstGeom>
        </p:spPr>
      </p:pic>
      <p:pic>
        <p:nvPicPr>
          <p:cNvPr id="5" name="Resim 4">
            <a:extLst>
              <a:ext uri="{FF2B5EF4-FFF2-40B4-BE49-F238E27FC236}">
                <a16:creationId xmlns:a16="http://schemas.microsoft.com/office/drawing/2014/main" id="{D57DBD2E-B219-5275-AE96-4489B18F6064}"/>
              </a:ext>
            </a:extLst>
          </p:cNvPr>
          <p:cNvPicPr>
            <a:picLocks noChangeAspect="1"/>
          </p:cNvPicPr>
          <p:nvPr/>
        </p:nvPicPr>
        <p:blipFill>
          <a:blip r:embed="rId3"/>
          <a:stretch>
            <a:fillRect/>
          </a:stretch>
        </p:blipFill>
        <p:spPr>
          <a:xfrm>
            <a:off x="9568715" y="3603141"/>
            <a:ext cx="1682382" cy="2908851"/>
          </a:xfrm>
          <a:prstGeom prst="rect">
            <a:avLst/>
          </a:prstGeom>
        </p:spPr>
      </p:pic>
    </p:spTree>
    <p:extLst>
      <p:ext uri="{BB962C8B-B14F-4D97-AF65-F5344CB8AC3E}">
        <p14:creationId xmlns:p14="http://schemas.microsoft.com/office/powerpoint/2010/main" val="7380640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DCD4B80-81A6-E089-750E-F5BE02C06C84}"/>
              </a:ext>
            </a:extLst>
          </p:cNvPr>
          <p:cNvSpPr>
            <a:spLocks noGrp="1"/>
          </p:cNvSpPr>
          <p:nvPr>
            <p:ph type="title"/>
          </p:nvPr>
        </p:nvSpPr>
        <p:spPr>
          <a:xfrm>
            <a:off x="838200" y="207616"/>
            <a:ext cx="10515600" cy="575779"/>
          </a:xfrm>
        </p:spPr>
        <p:txBody>
          <a:bodyPr>
            <a:normAutofit fontScale="90000"/>
          </a:bodyPr>
          <a:lstStyle/>
          <a:p>
            <a:r>
              <a:rPr lang="tr-TR" dirty="0"/>
              <a:t>Diyabet Komplikasyonları</a:t>
            </a:r>
            <a:r>
              <a:rPr lang="tr-TR" sz="2400" i="1" dirty="0"/>
              <a:t>-Akut Komplikasyonlar</a:t>
            </a:r>
            <a:endParaRPr lang="tr-TR" dirty="0"/>
          </a:p>
        </p:txBody>
      </p:sp>
      <p:sp>
        <p:nvSpPr>
          <p:cNvPr id="3" name="İçerik Yer Tutucusu 2">
            <a:extLst>
              <a:ext uri="{FF2B5EF4-FFF2-40B4-BE49-F238E27FC236}">
                <a16:creationId xmlns:a16="http://schemas.microsoft.com/office/drawing/2014/main" id="{AB174625-1BA2-953D-8364-09BCA591C557}"/>
              </a:ext>
            </a:extLst>
          </p:cNvPr>
          <p:cNvSpPr>
            <a:spLocks noGrp="1"/>
          </p:cNvSpPr>
          <p:nvPr>
            <p:ph idx="1"/>
          </p:nvPr>
        </p:nvSpPr>
        <p:spPr>
          <a:xfrm>
            <a:off x="838200" y="1166191"/>
            <a:ext cx="10515600" cy="5010772"/>
          </a:xfrm>
        </p:spPr>
        <p:txBody>
          <a:bodyPr>
            <a:normAutofit/>
          </a:bodyPr>
          <a:lstStyle/>
          <a:p>
            <a:pPr marL="0" indent="0" algn="l">
              <a:buNone/>
            </a:pPr>
            <a:r>
              <a:rPr lang="tr-TR" sz="1800" b="1" i="0" u="none" strike="noStrike" baseline="0" dirty="0" err="1"/>
              <a:t>DKA’dan</a:t>
            </a:r>
            <a:r>
              <a:rPr lang="tr-TR" sz="1800" b="1" i="0" u="none" strike="noStrike" baseline="0" dirty="0"/>
              <a:t> sonra diyabetin idame tedavisi</a:t>
            </a:r>
          </a:p>
          <a:p>
            <a:pPr marL="0" indent="0" algn="l">
              <a:buNone/>
            </a:pPr>
            <a:endParaRPr lang="tr-TR" sz="1800" b="1" i="0" u="none" strike="noStrike" baseline="0" dirty="0"/>
          </a:p>
          <a:p>
            <a:pPr algn="l"/>
            <a:r>
              <a:rPr lang="tr-TR" sz="1800" b="0" i="0" u="none" strike="noStrike" baseline="0" dirty="0"/>
              <a:t>Glisemi &lt;200 mg/dl, serum HCO3- ≥18 </a:t>
            </a:r>
            <a:r>
              <a:rPr lang="tr-TR" sz="1800" b="0" i="0" u="none" strike="noStrike" baseline="0" dirty="0" err="1"/>
              <a:t>mEq</a:t>
            </a:r>
            <a:r>
              <a:rPr lang="tr-TR" sz="1800" b="0" i="0" u="none" strike="noStrike" baseline="0" dirty="0"/>
              <a:t>/l ve venöz pH &gt;7.30 olduğunda DKA düzelmiştir.</a:t>
            </a:r>
          </a:p>
          <a:p>
            <a:pPr algn="l"/>
            <a:endParaRPr lang="tr-TR" sz="1800" b="0" i="0" u="none" strike="noStrike" baseline="0" dirty="0"/>
          </a:p>
          <a:p>
            <a:pPr algn="l"/>
            <a:r>
              <a:rPr lang="tr-TR" sz="1800" b="0" i="0" u="none" strike="noStrike" baseline="0" dirty="0"/>
              <a:t>Hasta ağızdan gıda alabilecek durumda ise bazal-</a:t>
            </a:r>
            <a:r>
              <a:rPr lang="tr-TR" sz="1800" b="0" i="0" u="none" strike="noStrike" baseline="0" dirty="0" err="1"/>
              <a:t>bolus</a:t>
            </a:r>
            <a:r>
              <a:rPr lang="tr-TR" sz="1800" b="0" i="0" u="none" strike="noStrike" baseline="0" dirty="0"/>
              <a:t> çoklu doz </a:t>
            </a:r>
            <a:r>
              <a:rPr lang="tr-TR" sz="1800" b="0" i="0" u="none" strike="noStrike" baseline="0" dirty="0" err="1"/>
              <a:t>s.c</a:t>
            </a:r>
            <a:r>
              <a:rPr lang="tr-TR" sz="1800" b="0" i="0" u="none" strike="noStrike" baseline="0" dirty="0"/>
              <a:t>. insülin injeksiyon tedavisine başlanır.</a:t>
            </a:r>
          </a:p>
          <a:p>
            <a:pPr algn="l"/>
            <a:endParaRPr lang="tr-TR" sz="1800" b="0" i="0" u="none" strike="noStrike" baseline="0" dirty="0"/>
          </a:p>
          <a:p>
            <a:pPr algn="l"/>
            <a:r>
              <a:rPr lang="tr-TR" sz="1800" b="0" i="0" u="none" strike="noStrike" baseline="0" dirty="0"/>
              <a:t>İnsülin desteğinde bir kesintiye yol açmamak için ilk </a:t>
            </a:r>
            <a:r>
              <a:rPr lang="tr-TR" sz="1800" b="0" i="0" u="none" strike="noStrike" baseline="0" dirty="0" err="1"/>
              <a:t>s.c</a:t>
            </a:r>
            <a:r>
              <a:rPr lang="tr-TR" sz="1800" b="0" i="0" u="none" strike="noStrike" baseline="0" dirty="0"/>
              <a:t>. insülin dozundan 1-2 saat sonraya kadar </a:t>
            </a:r>
            <a:r>
              <a:rPr lang="tr-TR" sz="1800" b="0" i="0" u="none" strike="noStrike" baseline="0" dirty="0" err="1"/>
              <a:t>i.v</a:t>
            </a:r>
            <a:r>
              <a:rPr lang="tr-TR" sz="1800" b="0" i="0" u="none" strike="noStrike" baseline="0" dirty="0"/>
              <a:t>. insülin infüzyonuna devam edilmelidir.</a:t>
            </a:r>
          </a:p>
          <a:p>
            <a:pPr algn="l"/>
            <a:endParaRPr lang="tr-TR" sz="1800" b="0" i="0" u="none" strike="noStrike" baseline="0" dirty="0"/>
          </a:p>
          <a:p>
            <a:pPr algn="l"/>
            <a:r>
              <a:rPr lang="tr-TR" sz="1800" b="0" i="0" u="none" strike="noStrike" baseline="0" dirty="0"/>
              <a:t>Yeni tanı almış tip 1 diyabet vakalarında </a:t>
            </a:r>
            <a:r>
              <a:rPr lang="tr-TR" sz="1800" b="0" i="0" u="none" strike="noStrike" baseline="0" dirty="0" err="1"/>
              <a:t>s.c</a:t>
            </a:r>
            <a:r>
              <a:rPr lang="tr-TR" sz="1800" b="0" i="0" u="none" strike="noStrike" baseline="0" dirty="0"/>
              <a:t>. insülin dozu 0.5-0.8 IU/kg/gün olarak hesaplanmalıdır.</a:t>
            </a:r>
          </a:p>
          <a:p>
            <a:pPr algn="l"/>
            <a:endParaRPr lang="tr-TR" sz="1800" b="0" i="0" u="none" strike="noStrike" baseline="0" dirty="0"/>
          </a:p>
          <a:p>
            <a:pPr algn="l"/>
            <a:r>
              <a:rPr lang="tr-TR" sz="1800" b="0" i="0" u="none" strike="noStrike" baseline="0" dirty="0"/>
              <a:t>Yeni tanı almış tip 2 diyabet vakalarında da en az birkaç ay süreyle insülin tedavisine devam edilmesi akılcı bir yaklaşım olarak ileri sürülmektedir.</a:t>
            </a:r>
            <a:endParaRPr lang="tr-TR" dirty="0"/>
          </a:p>
        </p:txBody>
      </p:sp>
    </p:spTree>
    <p:extLst>
      <p:ext uri="{BB962C8B-B14F-4D97-AF65-F5344CB8AC3E}">
        <p14:creationId xmlns:p14="http://schemas.microsoft.com/office/powerpoint/2010/main" val="42020403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30615B8-64C6-AC81-AD52-A55D67647C03}"/>
              </a:ext>
            </a:extLst>
          </p:cNvPr>
          <p:cNvSpPr>
            <a:spLocks noGrp="1"/>
          </p:cNvSpPr>
          <p:nvPr>
            <p:ph type="title"/>
          </p:nvPr>
        </p:nvSpPr>
        <p:spPr>
          <a:xfrm>
            <a:off x="838200" y="365125"/>
            <a:ext cx="10515600" cy="562527"/>
          </a:xfrm>
        </p:spPr>
        <p:txBody>
          <a:bodyPr>
            <a:normAutofit fontScale="90000"/>
          </a:bodyPr>
          <a:lstStyle/>
          <a:p>
            <a:r>
              <a:rPr lang="tr-TR" dirty="0"/>
              <a:t>Diyabet Komplikasyonları</a:t>
            </a:r>
            <a:r>
              <a:rPr lang="tr-TR" sz="2400" i="1" dirty="0"/>
              <a:t>-Akut Komplikasyonlar</a:t>
            </a:r>
            <a:endParaRPr lang="tr-TR" dirty="0"/>
          </a:p>
        </p:txBody>
      </p:sp>
      <p:sp>
        <p:nvSpPr>
          <p:cNvPr id="3" name="İçerik Yer Tutucusu 2">
            <a:extLst>
              <a:ext uri="{FF2B5EF4-FFF2-40B4-BE49-F238E27FC236}">
                <a16:creationId xmlns:a16="http://schemas.microsoft.com/office/drawing/2014/main" id="{F05A5EB7-284D-977D-3635-F79D10E6E46C}"/>
              </a:ext>
            </a:extLst>
          </p:cNvPr>
          <p:cNvSpPr>
            <a:spLocks noGrp="1"/>
          </p:cNvSpPr>
          <p:nvPr>
            <p:ph idx="1"/>
          </p:nvPr>
        </p:nvSpPr>
        <p:spPr>
          <a:xfrm>
            <a:off x="838200" y="1049821"/>
            <a:ext cx="10515600" cy="5443053"/>
          </a:xfrm>
        </p:spPr>
        <p:txBody>
          <a:bodyPr>
            <a:normAutofit/>
          </a:bodyPr>
          <a:lstStyle/>
          <a:p>
            <a:pPr marL="0" indent="0">
              <a:buNone/>
            </a:pPr>
            <a:r>
              <a:rPr lang="tr-TR" dirty="0"/>
              <a:t>HİPEROSMOLAR HİPERGLİSEMİK DURUM</a:t>
            </a:r>
          </a:p>
          <a:p>
            <a:pPr marL="0" indent="0">
              <a:buNone/>
            </a:pPr>
            <a:endParaRPr lang="tr-TR" dirty="0"/>
          </a:p>
          <a:p>
            <a:pPr algn="l">
              <a:buFont typeface="Wingdings" panose="05000000000000000000" pitchFamily="2" charset="2"/>
              <a:buChar char="ü"/>
            </a:pPr>
            <a:r>
              <a:rPr lang="tr-TR" sz="1800" b="0" i="0" u="none" strike="noStrike" baseline="0" dirty="0"/>
              <a:t>Genellikle 50 yaş üzeri vakalar</a:t>
            </a:r>
          </a:p>
          <a:p>
            <a:pPr algn="l">
              <a:buFont typeface="Wingdings" panose="05000000000000000000" pitchFamily="2" charset="2"/>
              <a:buChar char="ü"/>
            </a:pPr>
            <a:r>
              <a:rPr lang="tr-TR" sz="1800" b="0" i="0" u="none" strike="noStrike" baseline="0" dirty="0"/>
              <a:t>Olguların %25-35’i daha önceden tanı almamış olan tip 2 DM</a:t>
            </a:r>
          </a:p>
          <a:p>
            <a:pPr algn="l">
              <a:buFont typeface="Wingdings" panose="05000000000000000000" pitchFamily="2" charset="2"/>
              <a:buChar char="ü"/>
            </a:pPr>
            <a:r>
              <a:rPr lang="tr-TR" sz="1800" dirty="0">
                <a:latin typeface="DINBek-Regular"/>
              </a:rPr>
              <a:t>&gt;70 y ve bakımevi hastaları daha mortal seyreder.</a:t>
            </a:r>
          </a:p>
          <a:p>
            <a:pPr>
              <a:buFont typeface="Wingdings" panose="05000000000000000000" pitchFamily="2" charset="2"/>
              <a:buChar char="Ø"/>
            </a:pPr>
            <a:r>
              <a:rPr lang="tr-TR" sz="1800" dirty="0"/>
              <a:t>Klinik yavaş seyirli, sinsi, hastaneye geç başvuru </a:t>
            </a:r>
            <a:r>
              <a:rPr lang="tr-TR" sz="1800" dirty="0">
                <a:sym typeface="Wingdings" panose="05000000000000000000" pitchFamily="2" charset="2"/>
              </a:rPr>
              <a:t> kötü </a:t>
            </a:r>
            <a:r>
              <a:rPr lang="tr-TR" sz="1800" dirty="0" err="1">
                <a:sym typeface="Wingdings" panose="05000000000000000000" pitchFamily="2" charset="2"/>
              </a:rPr>
              <a:t>prognoz</a:t>
            </a:r>
            <a:endParaRPr lang="tr-TR" sz="1800" dirty="0">
              <a:sym typeface="Wingdings" panose="05000000000000000000" pitchFamily="2" charset="2"/>
            </a:endParaRPr>
          </a:p>
          <a:p>
            <a:pPr>
              <a:buFont typeface="Wingdings" panose="05000000000000000000" pitchFamily="2" charset="2"/>
              <a:buChar char="Ø"/>
            </a:pPr>
            <a:r>
              <a:rPr lang="tr-TR" sz="1800" dirty="0"/>
              <a:t>Merkezi sinir sistemi fonksiyonlarında akut veya </a:t>
            </a:r>
            <a:r>
              <a:rPr lang="tr-TR" sz="1800" dirty="0" err="1"/>
              <a:t>subakut</a:t>
            </a:r>
            <a:r>
              <a:rPr lang="tr-TR" sz="1800" dirty="0"/>
              <a:t> kötüleşme olan ve dehidratasyon görülen her yaşlı olguda HHD akla gelmeli</a:t>
            </a:r>
          </a:p>
          <a:p>
            <a:pPr>
              <a:buFont typeface="Wingdings" panose="05000000000000000000" pitchFamily="2" charset="2"/>
              <a:buChar char="Ø"/>
            </a:pPr>
            <a:endParaRPr lang="tr-TR" sz="1800" dirty="0"/>
          </a:p>
          <a:p>
            <a:pPr marL="0" indent="0" algn="l">
              <a:buNone/>
            </a:pPr>
            <a:r>
              <a:rPr lang="tr-TR" sz="1800" b="1" i="0" u="none" strike="noStrike" baseline="0" dirty="0">
                <a:solidFill>
                  <a:srgbClr val="FF6699"/>
                </a:solidFill>
                <a:latin typeface="DINBek-Regular"/>
              </a:rPr>
              <a:t>TANI: Plazmada glukoz düzeyi &gt;600 mg/dl </a:t>
            </a:r>
            <a:r>
              <a:rPr lang="tr-TR" sz="1800" b="1" dirty="0">
                <a:solidFill>
                  <a:srgbClr val="FF6699"/>
                </a:solidFill>
                <a:latin typeface="DINBek-Regular"/>
              </a:rPr>
              <a:t>+ </a:t>
            </a:r>
            <a:r>
              <a:rPr lang="tr-TR" sz="1800" b="1" i="0" u="none" strike="noStrike" baseline="0" dirty="0" err="1">
                <a:solidFill>
                  <a:srgbClr val="FF6699"/>
                </a:solidFill>
                <a:latin typeface="DINBek-Regular"/>
              </a:rPr>
              <a:t>ozmolarite</a:t>
            </a:r>
            <a:r>
              <a:rPr lang="tr-TR" sz="1800" b="1" i="0" u="none" strike="noStrike" baseline="0" dirty="0">
                <a:solidFill>
                  <a:srgbClr val="FF6699"/>
                </a:solidFill>
                <a:latin typeface="DINBek-Regular"/>
              </a:rPr>
              <a:t> </a:t>
            </a:r>
            <a:r>
              <a:rPr lang="tr-TR" sz="1800" b="1" i="0" u="none" strike="noStrike" baseline="0" dirty="0">
                <a:solidFill>
                  <a:srgbClr val="FF6699"/>
                </a:solidFill>
                <a:latin typeface="ArialMT"/>
              </a:rPr>
              <a:t>≥</a:t>
            </a:r>
            <a:r>
              <a:rPr lang="tr-TR" sz="1800" b="1" i="0" u="none" strike="noStrike" baseline="0" dirty="0">
                <a:solidFill>
                  <a:srgbClr val="FF6699"/>
                </a:solidFill>
                <a:latin typeface="DINBek-Regular"/>
              </a:rPr>
              <a:t>320 </a:t>
            </a:r>
            <a:r>
              <a:rPr lang="tr-TR" sz="1800" b="1" i="0" u="none" strike="noStrike" baseline="0" dirty="0" err="1">
                <a:solidFill>
                  <a:srgbClr val="FF6699"/>
                </a:solidFill>
                <a:latin typeface="DINBek-Regular"/>
              </a:rPr>
              <a:t>mOsm</a:t>
            </a:r>
            <a:r>
              <a:rPr lang="tr-TR" sz="1800" b="1" i="0" u="none" strike="noStrike" baseline="0" dirty="0">
                <a:solidFill>
                  <a:srgbClr val="FF6699"/>
                </a:solidFill>
                <a:latin typeface="DINBek-Regular"/>
              </a:rPr>
              <a:t>/kg</a:t>
            </a:r>
          </a:p>
          <a:p>
            <a:pPr marL="0" indent="0" algn="l">
              <a:buNone/>
            </a:pPr>
            <a:endParaRPr lang="tr-TR" sz="1800" b="1" i="0" u="none" strike="noStrike" baseline="0" dirty="0">
              <a:solidFill>
                <a:srgbClr val="FF6699"/>
              </a:solidFill>
              <a:latin typeface="DINBek-Regular"/>
            </a:endParaRPr>
          </a:p>
          <a:p>
            <a:pPr marL="0" indent="0" algn="l">
              <a:buNone/>
            </a:pPr>
            <a:r>
              <a:rPr lang="tr-TR" sz="1800" b="1" i="0" u="none" strike="noStrike" baseline="0" dirty="0">
                <a:solidFill>
                  <a:schemeClr val="accent1">
                    <a:lumMod val="75000"/>
                  </a:schemeClr>
                </a:solidFill>
                <a:latin typeface="DINBek-Regular"/>
              </a:rPr>
              <a:t>DKA İLE FARKI:   Keton bileşiklerinin görülmemesi, </a:t>
            </a:r>
          </a:p>
          <a:p>
            <a:pPr marL="0" indent="0" algn="l">
              <a:buNone/>
            </a:pPr>
            <a:r>
              <a:rPr lang="tr-TR" sz="1800" b="1" dirty="0">
                <a:solidFill>
                  <a:schemeClr val="accent1">
                    <a:lumMod val="75000"/>
                  </a:schemeClr>
                </a:solidFill>
                <a:latin typeface="DINBek-Regular"/>
              </a:rPr>
              <a:t>                             </a:t>
            </a:r>
            <a:r>
              <a:rPr lang="tr-TR" sz="1800" b="1" i="0" u="none" strike="noStrike" baseline="0" dirty="0">
                <a:solidFill>
                  <a:schemeClr val="accent1">
                    <a:lumMod val="75000"/>
                  </a:schemeClr>
                </a:solidFill>
                <a:latin typeface="DINBek-Regular"/>
              </a:rPr>
              <a:t>plazma glukoz düzeyi ve </a:t>
            </a:r>
            <a:r>
              <a:rPr lang="tr-TR" sz="1800" b="1" i="0" u="none" strike="noStrike" baseline="0" dirty="0" err="1">
                <a:solidFill>
                  <a:schemeClr val="accent1">
                    <a:lumMod val="75000"/>
                  </a:schemeClr>
                </a:solidFill>
                <a:latin typeface="DINBek-Regular"/>
              </a:rPr>
              <a:t>ozmolaritesinin</a:t>
            </a:r>
            <a:r>
              <a:rPr lang="tr-TR" sz="1800" b="1" i="0" u="none" strike="noStrike" baseline="0" dirty="0">
                <a:solidFill>
                  <a:schemeClr val="accent1">
                    <a:lumMod val="75000"/>
                  </a:schemeClr>
                </a:solidFill>
                <a:latin typeface="DINBek-Regular"/>
              </a:rPr>
              <a:t> çok yüksek olması</a:t>
            </a:r>
            <a:endParaRPr lang="tr-TR" sz="1800" b="1" dirty="0">
              <a:solidFill>
                <a:schemeClr val="accent1">
                  <a:lumMod val="75000"/>
                </a:schemeClr>
              </a:solidFill>
            </a:endParaRPr>
          </a:p>
          <a:p>
            <a:pPr algn="l">
              <a:buFont typeface="Wingdings" panose="05000000000000000000" pitchFamily="2" charset="2"/>
              <a:buChar char="ü"/>
            </a:pPr>
            <a:endParaRPr lang="tr-TR" sz="1800" dirty="0"/>
          </a:p>
          <a:p>
            <a:pPr marL="0" indent="0" algn="l">
              <a:buNone/>
            </a:pPr>
            <a:endParaRPr lang="tr-TR" sz="1800" b="0" i="0" u="none" strike="noStrike" baseline="0" dirty="0"/>
          </a:p>
          <a:p>
            <a:pPr marL="0" indent="0" algn="l">
              <a:buNone/>
            </a:pPr>
            <a:endParaRPr lang="tr-TR" sz="1800" b="0" i="0" u="none" strike="noStrike" baseline="0" dirty="0"/>
          </a:p>
          <a:p>
            <a:pPr marL="0" indent="0" algn="l">
              <a:buNone/>
            </a:pPr>
            <a:endParaRPr lang="tr-TR" sz="1800" b="0" i="0" u="none" strike="noStrike" baseline="0" dirty="0"/>
          </a:p>
        </p:txBody>
      </p:sp>
    </p:spTree>
    <p:extLst>
      <p:ext uri="{BB962C8B-B14F-4D97-AF65-F5344CB8AC3E}">
        <p14:creationId xmlns:p14="http://schemas.microsoft.com/office/powerpoint/2010/main" val="6901578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5FF786D-F7BE-799C-7CD1-C2ECBB637E09}"/>
              </a:ext>
            </a:extLst>
          </p:cNvPr>
          <p:cNvSpPr>
            <a:spLocks noGrp="1"/>
          </p:cNvSpPr>
          <p:nvPr>
            <p:ph type="title"/>
          </p:nvPr>
        </p:nvSpPr>
        <p:spPr>
          <a:xfrm>
            <a:off x="838200" y="365125"/>
            <a:ext cx="10515600" cy="549275"/>
          </a:xfrm>
        </p:spPr>
        <p:txBody>
          <a:bodyPr>
            <a:normAutofit fontScale="90000"/>
          </a:bodyPr>
          <a:lstStyle/>
          <a:p>
            <a:r>
              <a:rPr lang="tr-TR" dirty="0"/>
              <a:t>Diyabet Komplikasyonları</a:t>
            </a:r>
            <a:r>
              <a:rPr lang="tr-TR" sz="2400" i="1" dirty="0"/>
              <a:t>-Akut Komplikasyonlar</a:t>
            </a:r>
            <a:endParaRPr lang="tr-TR" dirty="0"/>
          </a:p>
        </p:txBody>
      </p:sp>
      <p:sp>
        <p:nvSpPr>
          <p:cNvPr id="3" name="İçerik Yer Tutucusu 2">
            <a:extLst>
              <a:ext uri="{FF2B5EF4-FFF2-40B4-BE49-F238E27FC236}">
                <a16:creationId xmlns:a16="http://schemas.microsoft.com/office/drawing/2014/main" id="{438857F0-EC87-8B6D-7CF6-8F1CE3815BAF}"/>
              </a:ext>
            </a:extLst>
          </p:cNvPr>
          <p:cNvSpPr>
            <a:spLocks noGrp="1"/>
          </p:cNvSpPr>
          <p:nvPr>
            <p:ph idx="1"/>
          </p:nvPr>
        </p:nvSpPr>
        <p:spPr>
          <a:xfrm>
            <a:off x="838200" y="1139687"/>
            <a:ext cx="10515600" cy="5037276"/>
          </a:xfrm>
        </p:spPr>
        <p:txBody>
          <a:bodyPr/>
          <a:lstStyle/>
          <a:p>
            <a:pPr marL="0" indent="0">
              <a:buNone/>
            </a:pPr>
            <a:r>
              <a:rPr lang="tr-TR" dirty="0" err="1"/>
              <a:t>Hiperosmolar</a:t>
            </a:r>
            <a:r>
              <a:rPr lang="tr-TR" dirty="0"/>
              <a:t> Hiperglisemik Koma:</a:t>
            </a:r>
          </a:p>
          <a:p>
            <a:pPr marL="0" indent="0">
              <a:buNone/>
            </a:pPr>
            <a:endParaRPr lang="tr-TR" dirty="0"/>
          </a:p>
          <a:p>
            <a:pPr>
              <a:buFont typeface="Wingdings" panose="05000000000000000000" pitchFamily="2" charset="2"/>
              <a:buChar char="ü"/>
            </a:pPr>
            <a:r>
              <a:rPr lang="es-ES" sz="2000" dirty="0"/>
              <a:t>Ortalama su kaybı 8-10 litre</a:t>
            </a:r>
            <a:endParaRPr lang="tr-TR" sz="2000" dirty="0"/>
          </a:p>
          <a:p>
            <a:pPr>
              <a:buFont typeface="Wingdings" panose="05000000000000000000" pitchFamily="2" charset="2"/>
              <a:buChar char="ü"/>
            </a:pPr>
            <a:r>
              <a:rPr lang="tr-TR" sz="2000" dirty="0"/>
              <a:t>Tansiyon düşük / HT hastalarında normal ya da düşük</a:t>
            </a:r>
          </a:p>
          <a:p>
            <a:pPr>
              <a:buFont typeface="Wingdings" panose="05000000000000000000" pitchFamily="2" charset="2"/>
              <a:buChar char="ü"/>
            </a:pPr>
            <a:r>
              <a:rPr lang="tr-TR" sz="2000" dirty="0" err="1"/>
              <a:t>Na</a:t>
            </a:r>
            <a:r>
              <a:rPr lang="tr-TR" sz="2000" dirty="0"/>
              <a:t>, K, Cl, Mg, </a:t>
            </a:r>
            <a:r>
              <a:rPr lang="tr-TR" sz="2000" dirty="0" err="1"/>
              <a:t>Ca</a:t>
            </a:r>
            <a:r>
              <a:rPr lang="tr-TR" sz="2000" dirty="0"/>
              <a:t> ve fosfat kayıpları</a:t>
            </a:r>
          </a:p>
          <a:p>
            <a:pPr>
              <a:buFont typeface="Wingdings" panose="05000000000000000000" pitchFamily="2" charset="2"/>
              <a:buChar char="ü"/>
            </a:pPr>
            <a:r>
              <a:rPr lang="tr-TR" sz="2000" dirty="0" err="1"/>
              <a:t>Na</a:t>
            </a:r>
            <a:r>
              <a:rPr lang="tr-TR" sz="2000" dirty="0"/>
              <a:t> genelde &gt;140 olmasına rağmen </a:t>
            </a:r>
            <a:r>
              <a:rPr lang="tr-TR" sz="2000" dirty="0" err="1"/>
              <a:t>psödohiponatremi</a:t>
            </a:r>
            <a:endParaRPr lang="tr-TR" sz="2000" dirty="0"/>
          </a:p>
          <a:p>
            <a:pPr>
              <a:buFont typeface="Wingdings" panose="05000000000000000000" pitchFamily="2" charset="2"/>
              <a:buChar char="ü"/>
            </a:pPr>
            <a:endParaRPr lang="tr-TR" sz="2000" dirty="0"/>
          </a:p>
          <a:p>
            <a:pPr marL="0" indent="0">
              <a:buNone/>
            </a:pPr>
            <a:endParaRPr lang="tr-TR" sz="2000" dirty="0"/>
          </a:p>
          <a:p>
            <a:pPr>
              <a:buFont typeface="Wingdings" panose="05000000000000000000" pitchFamily="2" charset="2"/>
              <a:buChar char="ü"/>
            </a:pPr>
            <a:r>
              <a:rPr lang="tr-TR" sz="2000" dirty="0" err="1"/>
              <a:t>Prerenal</a:t>
            </a:r>
            <a:r>
              <a:rPr lang="tr-TR" sz="2000" dirty="0"/>
              <a:t> </a:t>
            </a:r>
            <a:r>
              <a:rPr lang="tr-TR" sz="2000" dirty="0" err="1"/>
              <a:t>azotemi</a:t>
            </a:r>
            <a:r>
              <a:rPr lang="tr-TR" sz="2000" dirty="0"/>
              <a:t> (ileri yaş, eşlik eden sorunlar ve dehidratasyona)</a:t>
            </a:r>
          </a:p>
          <a:p>
            <a:pPr>
              <a:buFont typeface="Wingdings" panose="05000000000000000000" pitchFamily="2" charset="2"/>
              <a:buChar char="ü"/>
            </a:pPr>
            <a:r>
              <a:rPr lang="tr-TR" sz="2000" dirty="0" err="1"/>
              <a:t>Transaminaz</a:t>
            </a:r>
            <a:r>
              <a:rPr lang="tr-TR" sz="2000" dirty="0"/>
              <a:t> </a:t>
            </a:r>
            <a:r>
              <a:rPr lang="tr-TR" sz="2000" dirty="0" err="1"/>
              <a:t>yükseklği</a:t>
            </a:r>
            <a:r>
              <a:rPr lang="tr-TR" sz="2000" dirty="0"/>
              <a:t>, CPK artışı, lökositoz, </a:t>
            </a:r>
            <a:r>
              <a:rPr lang="tr-TR" sz="2000" dirty="0" err="1"/>
              <a:t>htc</a:t>
            </a:r>
            <a:r>
              <a:rPr lang="tr-TR" sz="2000" dirty="0"/>
              <a:t> artışı</a:t>
            </a:r>
          </a:p>
          <a:p>
            <a:pPr>
              <a:buFont typeface="Wingdings" panose="05000000000000000000" pitchFamily="2" charset="2"/>
              <a:buChar char="ü"/>
            </a:pPr>
            <a:r>
              <a:rPr lang="tr-TR" sz="2000" dirty="0" err="1"/>
              <a:t>Ötiroid</a:t>
            </a:r>
            <a:r>
              <a:rPr lang="tr-TR" sz="2000" dirty="0"/>
              <a:t> hasta sendromu</a:t>
            </a:r>
            <a:endParaRPr lang="tr-TR" sz="2000" b="1" i="1" dirty="0"/>
          </a:p>
          <a:p>
            <a:pPr marL="0" indent="0">
              <a:buNone/>
            </a:pPr>
            <a:endParaRPr lang="tr-TR" dirty="0"/>
          </a:p>
          <a:p>
            <a:pPr marL="0" indent="0">
              <a:buNone/>
            </a:pPr>
            <a:endParaRPr lang="tr-TR" dirty="0"/>
          </a:p>
        </p:txBody>
      </p:sp>
      <p:sp>
        <p:nvSpPr>
          <p:cNvPr id="4" name="Yuvarlatılmış Dikdörtgen 4">
            <a:extLst>
              <a:ext uri="{FF2B5EF4-FFF2-40B4-BE49-F238E27FC236}">
                <a16:creationId xmlns:a16="http://schemas.microsoft.com/office/drawing/2014/main" id="{047D11BE-6BE4-EA65-3DBA-52DED8F0BFE2}"/>
              </a:ext>
            </a:extLst>
          </p:cNvPr>
          <p:cNvSpPr/>
          <p:nvPr/>
        </p:nvSpPr>
        <p:spPr>
          <a:xfrm>
            <a:off x="2749826" y="3790121"/>
            <a:ext cx="6692347" cy="487956"/>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b="1" dirty="0">
                <a:solidFill>
                  <a:schemeClr val="tx1"/>
                </a:solidFill>
              </a:rPr>
              <a:t>Düzeltilmiş </a:t>
            </a:r>
            <a:r>
              <a:rPr lang="tr-TR" b="1" dirty="0" err="1">
                <a:solidFill>
                  <a:schemeClr val="tx1"/>
                </a:solidFill>
              </a:rPr>
              <a:t>Na</a:t>
            </a:r>
            <a:r>
              <a:rPr lang="tr-TR" b="1" dirty="0">
                <a:solidFill>
                  <a:schemeClr val="tx1"/>
                </a:solidFill>
              </a:rPr>
              <a:t>= </a:t>
            </a:r>
            <a:r>
              <a:rPr lang="tr-TR" dirty="0">
                <a:solidFill>
                  <a:schemeClr val="tx1"/>
                </a:solidFill>
              </a:rPr>
              <a:t>Ölçülen </a:t>
            </a:r>
            <a:r>
              <a:rPr lang="tr-TR" dirty="0" err="1">
                <a:solidFill>
                  <a:schemeClr val="tx1"/>
                </a:solidFill>
              </a:rPr>
              <a:t>Na</a:t>
            </a:r>
            <a:r>
              <a:rPr lang="tr-TR" dirty="0">
                <a:solidFill>
                  <a:schemeClr val="tx1"/>
                </a:solidFill>
              </a:rPr>
              <a:t> + 1.6 x [(</a:t>
            </a:r>
            <a:r>
              <a:rPr lang="tr-TR" dirty="0" err="1">
                <a:solidFill>
                  <a:schemeClr val="tx1"/>
                </a:solidFill>
              </a:rPr>
              <a:t>Glukoz</a:t>
            </a:r>
            <a:r>
              <a:rPr lang="tr-TR" dirty="0">
                <a:solidFill>
                  <a:schemeClr val="tx1"/>
                </a:solidFill>
              </a:rPr>
              <a:t> - 100) / 100 ] </a:t>
            </a:r>
            <a:r>
              <a:rPr lang="tr-TR" dirty="0" err="1">
                <a:solidFill>
                  <a:schemeClr val="tx1"/>
                </a:solidFill>
              </a:rPr>
              <a:t>mmol</a:t>
            </a:r>
            <a:r>
              <a:rPr lang="tr-TR" dirty="0">
                <a:solidFill>
                  <a:schemeClr val="tx1"/>
                </a:solidFill>
              </a:rPr>
              <a:t>/l</a:t>
            </a:r>
          </a:p>
        </p:txBody>
      </p:sp>
    </p:spTree>
    <p:extLst>
      <p:ext uri="{BB962C8B-B14F-4D97-AF65-F5344CB8AC3E}">
        <p14:creationId xmlns:p14="http://schemas.microsoft.com/office/powerpoint/2010/main" val="41354192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4381C63-3F61-49B2-0620-5BA51B5741D8}"/>
              </a:ext>
            </a:extLst>
          </p:cNvPr>
          <p:cNvSpPr>
            <a:spLocks noGrp="1"/>
          </p:cNvSpPr>
          <p:nvPr>
            <p:ph type="title"/>
          </p:nvPr>
        </p:nvSpPr>
        <p:spPr>
          <a:xfrm>
            <a:off x="838200" y="365126"/>
            <a:ext cx="10515600" cy="748058"/>
          </a:xfrm>
        </p:spPr>
        <p:txBody>
          <a:bodyPr/>
          <a:lstStyle/>
          <a:p>
            <a:r>
              <a:rPr lang="tr-TR" dirty="0"/>
              <a:t>Diyabet Komplikasyonları</a:t>
            </a:r>
            <a:r>
              <a:rPr lang="tr-TR" sz="2400" i="1" dirty="0"/>
              <a:t>-Akut Komplikasyonlar</a:t>
            </a:r>
            <a:endParaRPr lang="tr-TR" dirty="0"/>
          </a:p>
        </p:txBody>
      </p:sp>
      <p:sp>
        <p:nvSpPr>
          <p:cNvPr id="3" name="İçerik Yer Tutucusu 2">
            <a:extLst>
              <a:ext uri="{FF2B5EF4-FFF2-40B4-BE49-F238E27FC236}">
                <a16:creationId xmlns:a16="http://schemas.microsoft.com/office/drawing/2014/main" id="{7CDE5E38-4589-7F43-CB3A-25210632357D}"/>
              </a:ext>
            </a:extLst>
          </p:cNvPr>
          <p:cNvSpPr>
            <a:spLocks noGrp="1"/>
          </p:cNvSpPr>
          <p:nvPr>
            <p:ph idx="1"/>
          </p:nvPr>
        </p:nvSpPr>
        <p:spPr>
          <a:xfrm>
            <a:off x="838200" y="1311965"/>
            <a:ext cx="10515600" cy="5327374"/>
          </a:xfrm>
        </p:spPr>
        <p:txBody>
          <a:bodyPr/>
          <a:lstStyle/>
          <a:p>
            <a:pPr marL="0" indent="0">
              <a:buNone/>
            </a:pPr>
            <a:r>
              <a:rPr lang="tr-TR" sz="2800" dirty="0"/>
              <a:t>HHD TEDAVİSİ:</a:t>
            </a:r>
          </a:p>
          <a:p>
            <a:pPr>
              <a:buFont typeface="Wingdings" panose="05000000000000000000" pitchFamily="2" charset="2"/>
              <a:buChar char="ü"/>
            </a:pPr>
            <a:r>
              <a:rPr lang="tr-TR" sz="2000" dirty="0"/>
              <a:t>Tedavi ana hatlarıyla DKA ile benzer</a:t>
            </a:r>
          </a:p>
          <a:p>
            <a:pPr>
              <a:buFont typeface="Wingdings" panose="05000000000000000000" pitchFamily="2" charset="2"/>
              <a:buChar char="ü"/>
            </a:pPr>
            <a:r>
              <a:rPr lang="tr-TR" sz="2000" dirty="0"/>
              <a:t>Kliniğe bağlı NG aspirasyon, idrar sondası ve lomber ponksiyon, havayolu desteği sağlanmalı</a:t>
            </a:r>
          </a:p>
          <a:p>
            <a:pPr>
              <a:buFont typeface="Wingdings" panose="05000000000000000000" pitchFamily="2" charset="2"/>
              <a:buChar char="ü"/>
            </a:pPr>
            <a:r>
              <a:rPr lang="tr-TR" sz="2000" dirty="0"/>
              <a:t>Tedavide en kritik unsur, replasman sıvısının seçimi ve verilme hızı:</a:t>
            </a:r>
          </a:p>
          <a:p>
            <a:pPr algn="l"/>
            <a:r>
              <a:rPr lang="tr-TR" sz="1800" b="0" i="0" u="none" strike="noStrike" baseline="0" dirty="0" err="1">
                <a:highlight>
                  <a:srgbClr val="CCFFFF"/>
                </a:highlight>
                <a:latin typeface="DINBek-Regular"/>
              </a:rPr>
              <a:t>Ozmolarite</a:t>
            </a:r>
            <a:r>
              <a:rPr lang="tr-TR" sz="1800" b="0" i="0" u="none" strike="noStrike" baseline="0" dirty="0">
                <a:highlight>
                  <a:srgbClr val="CCFFFF"/>
                </a:highlight>
                <a:latin typeface="DINBek-Regular"/>
              </a:rPr>
              <a:t> &gt;320 </a:t>
            </a:r>
            <a:r>
              <a:rPr lang="tr-TR" sz="1800" b="0" i="0" u="none" strike="noStrike" baseline="0" dirty="0" err="1">
                <a:highlight>
                  <a:srgbClr val="CCFFFF"/>
                </a:highlight>
                <a:latin typeface="DINBek-Regular"/>
              </a:rPr>
              <a:t>mOsm</a:t>
            </a:r>
            <a:r>
              <a:rPr lang="tr-TR" sz="1800" b="0" i="0" u="none" strike="noStrike" baseline="0" dirty="0">
                <a:highlight>
                  <a:srgbClr val="CCFFFF"/>
                </a:highlight>
                <a:latin typeface="DINBek-Regular"/>
              </a:rPr>
              <a:t>/kg ise</a:t>
            </a:r>
            <a:r>
              <a:rPr lang="tr-TR" sz="1800" b="0" i="0" u="none" strike="noStrike" baseline="0" dirty="0">
                <a:highlight>
                  <a:srgbClr val="CCFFFF"/>
                </a:highlight>
                <a:latin typeface="DINBek-Regular"/>
                <a:sym typeface="Wingdings" panose="05000000000000000000" pitchFamily="2" charset="2"/>
              </a:rPr>
              <a:t></a:t>
            </a:r>
          </a:p>
          <a:p>
            <a:pPr marL="0" indent="0" algn="l">
              <a:buNone/>
            </a:pPr>
            <a:r>
              <a:rPr lang="tr-TR" sz="1800" dirty="0">
                <a:latin typeface="DINBek-Regular"/>
                <a:sym typeface="Wingdings" panose="05000000000000000000" pitchFamily="2" charset="2"/>
              </a:rPr>
              <a:t>      </a:t>
            </a:r>
            <a:r>
              <a:rPr lang="tr-TR" sz="1400" b="0" i="1" u="none" strike="noStrike" baseline="0" dirty="0">
                <a:solidFill>
                  <a:srgbClr val="FF6699"/>
                </a:solidFill>
                <a:latin typeface="DINBek-Regular"/>
              </a:rPr>
              <a:t>yarı izotonik (Ör. %0.45 NaCl) solüsyonlar tercih edilmeli, </a:t>
            </a:r>
            <a:r>
              <a:rPr lang="fi-FI" sz="1400" b="0" i="1" u="none" strike="noStrike" baseline="0" dirty="0">
                <a:solidFill>
                  <a:srgbClr val="FF6699"/>
                </a:solidFill>
                <a:latin typeface="DINBek-Regular"/>
              </a:rPr>
              <a:t>birinci saatte 1000-1500 ml, 2-4 saatte 500-750 ml/st verilmeli.</a:t>
            </a:r>
          </a:p>
          <a:p>
            <a:pPr algn="l"/>
            <a:r>
              <a:rPr lang="tr-TR" sz="1800" b="0" i="0" u="none" strike="noStrike" baseline="0" dirty="0" err="1">
                <a:highlight>
                  <a:srgbClr val="CCFFFF"/>
                </a:highlight>
                <a:latin typeface="DINBek-Regular"/>
              </a:rPr>
              <a:t>Ozmolarite</a:t>
            </a:r>
            <a:r>
              <a:rPr lang="tr-TR" sz="1800" b="0" i="0" u="none" strike="noStrike" baseline="0" dirty="0">
                <a:highlight>
                  <a:srgbClr val="CCFFFF"/>
                </a:highlight>
                <a:latin typeface="DINBek-Regular"/>
              </a:rPr>
              <a:t> &lt;320 </a:t>
            </a:r>
            <a:r>
              <a:rPr lang="tr-TR" sz="1800" b="0" i="0" u="none" strike="noStrike" baseline="0" dirty="0" err="1">
                <a:highlight>
                  <a:srgbClr val="CCFFFF"/>
                </a:highlight>
                <a:latin typeface="DINBek-Regular"/>
              </a:rPr>
              <a:t>mOsm</a:t>
            </a:r>
            <a:r>
              <a:rPr lang="tr-TR" sz="1800" b="0" i="0" u="none" strike="noStrike" baseline="0" dirty="0">
                <a:highlight>
                  <a:srgbClr val="CCFFFF"/>
                </a:highlight>
                <a:latin typeface="DINBek-Regular"/>
              </a:rPr>
              <a:t>/kg ise</a:t>
            </a:r>
            <a:r>
              <a:rPr lang="tr-TR" sz="1800" b="0" i="0" u="none" strike="noStrike" baseline="0" dirty="0">
                <a:highlight>
                  <a:srgbClr val="CCFFFF"/>
                </a:highlight>
                <a:latin typeface="DINBek-Regular"/>
                <a:sym typeface="Wingdings" panose="05000000000000000000" pitchFamily="2" charset="2"/>
              </a:rPr>
              <a:t></a:t>
            </a:r>
            <a:r>
              <a:rPr lang="tr-TR" sz="1800" b="0" i="0" u="none" strike="noStrike" baseline="0" dirty="0">
                <a:highlight>
                  <a:srgbClr val="CCFFFF"/>
                </a:highlight>
                <a:latin typeface="DINBek-Regular"/>
              </a:rPr>
              <a:t> </a:t>
            </a:r>
          </a:p>
          <a:p>
            <a:pPr marL="0" indent="0" algn="l">
              <a:buNone/>
            </a:pPr>
            <a:r>
              <a:rPr lang="tr-TR" sz="1800" dirty="0">
                <a:latin typeface="DINBek-Regular"/>
              </a:rPr>
              <a:t>       </a:t>
            </a:r>
            <a:r>
              <a:rPr lang="tr-TR" sz="1400" b="0" i="1" u="none" strike="noStrike" baseline="0" dirty="0">
                <a:solidFill>
                  <a:srgbClr val="FF6699"/>
                </a:solidFill>
                <a:latin typeface="DINBek-Regular"/>
              </a:rPr>
              <a:t>izotonik sıvıya (Ör. %0.9 NaCl) geçilebilir.</a:t>
            </a:r>
          </a:p>
          <a:p>
            <a:pPr algn="l">
              <a:buFont typeface="Wingdings" panose="05000000000000000000" pitchFamily="2" charset="2"/>
              <a:buChar char="ü"/>
            </a:pPr>
            <a:r>
              <a:rPr lang="tr-TR" sz="1800" b="0" i="0" u="none" strike="noStrike" baseline="0" dirty="0"/>
              <a:t>Hipotansiyon düzelmezse kolloid veya </a:t>
            </a:r>
            <a:r>
              <a:rPr lang="tr-TR" sz="1800" b="0" i="0" u="none" strike="noStrike" baseline="0" dirty="0" err="1"/>
              <a:t>pressör</a:t>
            </a:r>
            <a:r>
              <a:rPr lang="tr-TR" sz="1800" b="0" i="0" u="none" strike="noStrike" baseline="0" dirty="0"/>
              <a:t> ajanlar kullanılabilir.</a:t>
            </a:r>
            <a:endParaRPr lang="tr-TR" sz="1400" b="0" i="1" u="none" strike="noStrike" baseline="0" dirty="0"/>
          </a:p>
          <a:p>
            <a:pPr>
              <a:buFont typeface="Wingdings" panose="05000000000000000000" pitchFamily="2" charset="2"/>
              <a:buChar char="ü"/>
            </a:pPr>
            <a:r>
              <a:rPr lang="tr-TR" sz="1800" b="0" i="0" u="none" strike="noStrike" baseline="0" dirty="0"/>
              <a:t>Glisemi 250-300 mg/dl’ye düştüğünde, verilen sıvıya %5 dekstroz eklenmesi uygun olur.</a:t>
            </a:r>
          </a:p>
          <a:p>
            <a:pPr>
              <a:buFont typeface="Wingdings" panose="05000000000000000000" pitchFamily="2" charset="2"/>
              <a:buChar char="ü"/>
            </a:pPr>
            <a:r>
              <a:rPr lang="tr-TR" sz="2000" dirty="0"/>
              <a:t>İnsülin, K ve diğer </a:t>
            </a:r>
            <a:r>
              <a:rPr lang="tr-TR" sz="2000" dirty="0" err="1"/>
              <a:t>elektrolik</a:t>
            </a:r>
            <a:r>
              <a:rPr lang="tr-TR" sz="2000" dirty="0"/>
              <a:t> replasmanlarında</a:t>
            </a:r>
            <a:r>
              <a:rPr lang="tr-TR" sz="2000" dirty="0">
                <a:sym typeface="Wingdings" panose="05000000000000000000" pitchFamily="2" charset="2"/>
              </a:rPr>
              <a:t></a:t>
            </a:r>
            <a:r>
              <a:rPr lang="tr-TR" sz="2000" dirty="0"/>
              <a:t> DKA protokolü </a:t>
            </a:r>
          </a:p>
          <a:p>
            <a:pPr>
              <a:buFont typeface="Wingdings" panose="05000000000000000000" pitchFamily="2" charset="2"/>
              <a:buChar char="ü"/>
            </a:pPr>
            <a:r>
              <a:rPr lang="tr-TR" sz="2000" dirty="0"/>
              <a:t>Tromboembolik olayları önlemek için KE yoksa </a:t>
            </a:r>
            <a:r>
              <a:rPr lang="tr-TR" sz="2000" dirty="0">
                <a:sym typeface="Wingdings" panose="05000000000000000000" pitchFamily="2" charset="2"/>
              </a:rPr>
              <a:t> </a:t>
            </a:r>
            <a:r>
              <a:rPr lang="tr-TR" sz="2000" dirty="0" err="1">
                <a:sym typeface="Wingdings" panose="05000000000000000000" pitchFamily="2" charset="2"/>
              </a:rPr>
              <a:t>heparin</a:t>
            </a:r>
            <a:r>
              <a:rPr lang="tr-TR" sz="2000" dirty="0">
                <a:sym typeface="Wingdings" panose="05000000000000000000" pitchFamily="2" charset="2"/>
              </a:rPr>
              <a:t>, DMAH </a:t>
            </a:r>
            <a:endParaRPr lang="tr-TR" sz="2000" dirty="0"/>
          </a:p>
          <a:p>
            <a:pPr>
              <a:buFont typeface="Wingdings" panose="05000000000000000000" pitchFamily="2" charset="2"/>
              <a:buChar char="ü"/>
            </a:pPr>
            <a:endParaRPr lang="tr-TR" sz="2000" dirty="0"/>
          </a:p>
          <a:p>
            <a:pPr>
              <a:buFont typeface="Wingdings" panose="05000000000000000000" pitchFamily="2" charset="2"/>
              <a:buChar char="ü"/>
            </a:pPr>
            <a:endParaRPr lang="tr-TR" i="1" dirty="0"/>
          </a:p>
        </p:txBody>
      </p:sp>
    </p:spTree>
    <p:extLst>
      <p:ext uri="{BB962C8B-B14F-4D97-AF65-F5344CB8AC3E}">
        <p14:creationId xmlns:p14="http://schemas.microsoft.com/office/powerpoint/2010/main" val="11548878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D1B150A-227B-17A9-CD66-975AB8B220F5}"/>
              </a:ext>
            </a:extLst>
          </p:cNvPr>
          <p:cNvSpPr>
            <a:spLocks noGrp="1"/>
          </p:cNvSpPr>
          <p:nvPr>
            <p:ph type="title"/>
          </p:nvPr>
        </p:nvSpPr>
        <p:spPr>
          <a:xfrm>
            <a:off x="838200" y="365125"/>
            <a:ext cx="10515600" cy="840823"/>
          </a:xfrm>
        </p:spPr>
        <p:txBody>
          <a:bodyPr/>
          <a:lstStyle/>
          <a:p>
            <a:r>
              <a:rPr lang="tr-TR" dirty="0"/>
              <a:t>Diyabet Komplikasyonları</a:t>
            </a:r>
            <a:r>
              <a:rPr lang="tr-TR" sz="2400" i="1" dirty="0"/>
              <a:t>-Kronik Komplikasyonlar</a:t>
            </a:r>
            <a:endParaRPr lang="tr-TR" dirty="0"/>
          </a:p>
        </p:txBody>
      </p:sp>
      <p:sp>
        <p:nvSpPr>
          <p:cNvPr id="3" name="İçerik Yer Tutucusu 2">
            <a:extLst>
              <a:ext uri="{FF2B5EF4-FFF2-40B4-BE49-F238E27FC236}">
                <a16:creationId xmlns:a16="http://schemas.microsoft.com/office/drawing/2014/main" id="{6E709A3D-E812-831C-E6C5-D6AC6886EED3}"/>
              </a:ext>
            </a:extLst>
          </p:cNvPr>
          <p:cNvSpPr>
            <a:spLocks noGrp="1"/>
          </p:cNvSpPr>
          <p:nvPr>
            <p:ph idx="1"/>
          </p:nvPr>
        </p:nvSpPr>
        <p:spPr>
          <a:xfrm>
            <a:off x="838200" y="1205948"/>
            <a:ext cx="10515600" cy="4971015"/>
          </a:xfrm>
        </p:spPr>
        <p:txBody>
          <a:bodyPr>
            <a:normAutofit fontScale="85000" lnSpcReduction="10000"/>
          </a:bodyPr>
          <a:lstStyle/>
          <a:p>
            <a:pPr marL="0" indent="0">
              <a:buNone/>
            </a:pPr>
            <a:r>
              <a:rPr lang="tr-TR" dirty="0"/>
              <a:t>MAKROVASKÜLER HASTALIK    </a:t>
            </a:r>
            <a:r>
              <a:rPr lang="tr-TR" dirty="0">
                <a:sym typeface="Wingdings" panose="05000000000000000000" pitchFamily="2" charset="2"/>
              </a:rPr>
              <a:t></a:t>
            </a:r>
            <a:r>
              <a:rPr lang="tr-TR" dirty="0"/>
              <a:t>  </a:t>
            </a:r>
            <a:r>
              <a:rPr lang="tr-TR" sz="1400" b="0" i="1" u="none" strike="noStrike" baseline="0" dirty="0">
                <a:solidFill>
                  <a:srgbClr val="00B0F0"/>
                </a:solidFill>
                <a:latin typeface="+mj-lt"/>
              </a:rPr>
              <a:t>(sessiz Mİ, sessiz </a:t>
            </a:r>
            <a:r>
              <a:rPr lang="tr-TR" sz="1400" b="0" i="1" u="none" strike="noStrike" baseline="0" dirty="0" err="1">
                <a:solidFill>
                  <a:srgbClr val="00B0F0"/>
                </a:solidFill>
                <a:latin typeface="+mj-lt"/>
              </a:rPr>
              <a:t>iskemi</a:t>
            </a:r>
            <a:r>
              <a:rPr lang="tr-TR" sz="1400" b="0" i="1" u="none" strike="noStrike" baseline="0" dirty="0">
                <a:solidFill>
                  <a:srgbClr val="00B0F0"/>
                </a:solidFill>
                <a:latin typeface="+mj-lt"/>
              </a:rPr>
              <a:t>, periferik arter hastalığı, karotis arter hastalığı veya serebrovasküler olay)</a:t>
            </a:r>
          </a:p>
          <a:p>
            <a:pPr marL="0" indent="0">
              <a:buNone/>
            </a:pPr>
            <a:endParaRPr lang="tr-TR" dirty="0"/>
          </a:p>
          <a:p>
            <a:pPr algn="l"/>
            <a:r>
              <a:rPr lang="tr-TR" sz="1800" b="0" i="0" u="none" strike="noStrike" baseline="0" dirty="0">
                <a:latin typeface="DINBek-Regular"/>
              </a:rPr>
              <a:t>Diyabetli hastalarda kardiyovasküler hastalık (KVH) en önemli morbidite ve mortalite nedenidir. </a:t>
            </a:r>
          </a:p>
          <a:p>
            <a:pPr algn="l"/>
            <a:endParaRPr lang="tr-TR" sz="1800" b="0" i="0" u="none" strike="noStrike" baseline="0" dirty="0">
              <a:latin typeface="DINBek-Regular"/>
            </a:endParaRPr>
          </a:p>
          <a:p>
            <a:pPr algn="l"/>
            <a:r>
              <a:rPr lang="tr-TR" sz="1800" b="0" i="0" u="none" strike="noStrike" baseline="0" dirty="0">
                <a:latin typeface="DINBek-Regular"/>
              </a:rPr>
              <a:t>Tip 2 </a:t>
            </a:r>
            <a:r>
              <a:rPr lang="tr-TR" sz="1800" b="0" i="0" u="none" strike="noStrike" baseline="0" dirty="0" err="1">
                <a:latin typeface="DINBek-Regular"/>
              </a:rPr>
              <a:t>DM’te</a:t>
            </a:r>
            <a:r>
              <a:rPr lang="tr-TR" sz="1800" b="0" i="0" u="none" strike="noStrike" baseline="0" dirty="0">
                <a:latin typeface="DINBek-Regular"/>
              </a:rPr>
              <a:t>, özellikle KAH riski </a:t>
            </a:r>
            <a:r>
              <a:rPr lang="tr-TR" sz="1800" b="0" i="0" u="none" strike="noStrike" baseline="0" dirty="0" err="1">
                <a:latin typeface="DINBek-Regular"/>
              </a:rPr>
              <a:t>non</a:t>
            </a:r>
            <a:r>
              <a:rPr lang="tr-TR" sz="1800" b="0" i="0" u="none" strike="noStrike" baseline="0" dirty="0">
                <a:latin typeface="DINBek-Regular"/>
              </a:rPr>
              <a:t>-diyabetiklere 2-4 kat daha</a:t>
            </a:r>
          </a:p>
          <a:p>
            <a:pPr marL="0" indent="0" algn="l">
              <a:buNone/>
            </a:pPr>
            <a:endParaRPr lang="tr-TR" sz="1800" b="0" i="0" u="none" strike="noStrike" baseline="0" dirty="0">
              <a:latin typeface="DINBek-Regular"/>
            </a:endParaRPr>
          </a:p>
          <a:p>
            <a:pPr algn="l"/>
            <a:r>
              <a:rPr lang="tr-TR" sz="1800" b="0" i="0" u="none" strike="noStrike" baseline="0" dirty="0">
                <a:latin typeface="DINBek-Regular"/>
              </a:rPr>
              <a:t>Bu hastaların %60-75’i makrovasküler olaylar nedeni ile kaybedilir. </a:t>
            </a:r>
          </a:p>
          <a:p>
            <a:pPr algn="l"/>
            <a:endParaRPr lang="tr-TR" sz="1800" dirty="0">
              <a:latin typeface="DINBek-Regular"/>
            </a:endParaRPr>
          </a:p>
          <a:p>
            <a:pPr algn="l"/>
            <a:r>
              <a:rPr lang="tr-TR" sz="1800" b="0" i="0" u="none" strike="noStrike" baseline="0" dirty="0">
                <a:latin typeface="DINBek-Regular"/>
              </a:rPr>
              <a:t>Diyabet, KAH yönünden bağımsız bir risk faktörüdür.</a:t>
            </a:r>
          </a:p>
          <a:p>
            <a:pPr algn="l"/>
            <a:endParaRPr lang="tr-TR" sz="1800" b="0" i="0" u="none" strike="noStrike" baseline="0" dirty="0">
              <a:latin typeface="DINBek-Regular"/>
            </a:endParaRPr>
          </a:p>
          <a:p>
            <a:pPr algn="l"/>
            <a:r>
              <a:rPr lang="tr-TR" sz="1800" b="0" i="0" u="sng" strike="noStrike" baseline="0" dirty="0">
                <a:latin typeface="DINBek-Regular"/>
              </a:rPr>
              <a:t>Diyabeti olan tüm hastalar </a:t>
            </a:r>
            <a:r>
              <a:rPr lang="tr-TR" sz="1800" b="0" i="0" u="none" strike="noStrike" baseline="0" dirty="0">
                <a:latin typeface="DINBek-Regular"/>
              </a:rPr>
              <a:t>KV risk faktörleri açısından </a:t>
            </a:r>
            <a:r>
              <a:rPr lang="tr-TR" sz="1800" b="1" i="1" u="none" strike="noStrike" baseline="0" dirty="0">
                <a:latin typeface="DINBek-Regular"/>
              </a:rPr>
              <a:t>yılda en az bir kez değerlendirilmeli </a:t>
            </a:r>
            <a:r>
              <a:rPr lang="tr-TR" sz="1800" b="0" i="0" u="none" strike="noStrike" baseline="0" dirty="0">
                <a:latin typeface="DINBek-Regular"/>
              </a:rPr>
              <a:t>ve gerekiyorsa tedavi edilmelidir. </a:t>
            </a:r>
          </a:p>
          <a:p>
            <a:pPr marL="0" indent="0" algn="l">
              <a:buNone/>
            </a:pPr>
            <a:endParaRPr lang="tr-TR" sz="1800" b="0" i="0" u="none" strike="noStrike" baseline="0" dirty="0">
              <a:latin typeface="DINBek-Regular"/>
            </a:endParaRPr>
          </a:p>
          <a:p>
            <a:pPr algn="l"/>
            <a:r>
              <a:rPr lang="tr-TR" sz="1800" b="0" i="0" u="none" strike="noStrike" baseline="0" dirty="0">
                <a:latin typeface="DINBek-Regular"/>
              </a:rPr>
              <a:t>Bu risk faktörleri: </a:t>
            </a:r>
          </a:p>
          <a:p>
            <a:pPr marL="0" indent="0" algn="l">
              <a:buNone/>
            </a:pPr>
            <a:r>
              <a:rPr lang="tr-TR" sz="1500" b="1" i="1" u="none" strike="noStrike" baseline="0" dirty="0">
                <a:solidFill>
                  <a:srgbClr val="FF0066"/>
                </a:solidFill>
                <a:latin typeface="DINBek-Regular"/>
              </a:rPr>
              <a:t>                                 Hipertansiyon (HT),          Dislipidemi,            </a:t>
            </a:r>
            <a:r>
              <a:rPr lang="tr-TR" sz="1500" b="1" i="1" dirty="0">
                <a:solidFill>
                  <a:srgbClr val="FF0066"/>
                </a:solidFill>
                <a:latin typeface="DINBek-Regular"/>
              </a:rPr>
              <a:t>O</a:t>
            </a:r>
            <a:r>
              <a:rPr lang="tr-TR" sz="1500" b="1" i="1" u="none" strike="noStrike" baseline="0" dirty="0">
                <a:solidFill>
                  <a:srgbClr val="FF0066"/>
                </a:solidFill>
                <a:latin typeface="DINBek-Regular"/>
              </a:rPr>
              <a:t>bezite/fazla kilolu olma, </a:t>
            </a:r>
          </a:p>
          <a:p>
            <a:pPr marL="0" indent="0" algn="l">
              <a:buNone/>
            </a:pPr>
            <a:r>
              <a:rPr lang="tr-TR" sz="1500" b="1" i="1" dirty="0">
                <a:solidFill>
                  <a:srgbClr val="FF0066"/>
                </a:solidFill>
                <a:latin typeface="DINBek-Regular"/>
              </a:rPr>
              <a:t>                                  S</a:t>
            </a:r>
            <a:r>
              <a:rPr lang="tr-TR" sz="1500" b="1" i="1" u="none" strike="noStrike" baseline="0" dirty="0">
                <a:solidFill>
                  <a:srgbClr val="FF0066"/>
                </a:solidFill>
                <a:latin typeface="DINBek-Regular"/>
              </a:rPr>
              <a:t>igara,        Ailede erken KAH öyküsü               </a:t>
            </a:r>
            <a:r>
              <a:rPr lang="tr-TR" sz="1500" b="1" i="1" u="none" strike="noStrike" baseline="0" dirty="0" err="1">
                <a:solidFill>
                  <a:srgbClr val="FF0066"/>
                </a:solidFill>
                <a:latin typeface="DINBek-Regular"/>
              </a:rPr>
              <a:t>Albuminüri</a:t>
            </a:r>
            <a:r>
              <a:rPr lang="tr-TR" sz="1500" b="1" i="1" u="none" strike="noStrike" baseline="0" dirty="0">
                <a:solidFill>
                  <a:srgbClr val="FF0066"/>
                </a:solidFill>
                <a:latin typeface="DINBek-Regular"/>
              </a:rPr>
              <a:t> </a:t>
            </a:r>
          </a:p>
        </p:txBody>
      </p:sp>
      <p:sp>
        <p:nvSpPr>
          <p:cNvPr id="4" name="Ok: Yukarı 3">
            <a:extLst>
              <a:ext uri="{FF2B5EF4-FFF2-40B4-BE49-F238E27FC236}">
                <a16:creationId xmlns:a16="http://schemas.microsoft.com/office/drawing/2014/main" id="{B22AFDFC-A55A-4E03-5C15-7F91A2E777E3}"/>
              </a:ext>
            </a:extLst>
          </p:cNvPr>
          <p:cNvSpPr/>
          <p:nvPr/>
        </p:nvSpPr>
        <p:spPr>
          <a:xfrm>
            <a:off x="6096000" y="2490719"/>
            <a:ext cx="278296" cy="331305"/>
          </a:xfrm>
          <a:prstGeom prst="up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Oval 5">
            <a:extLst>
              <a:ext uri="{FF2B5EF4-FFF2-40B4-BE49-F238E27FC236}">
                <a16:creationId xmlns:a16="http://schemas.microsoft.com/office/drawing/2014/main" id="{E25A9C17-9C90-9917-A5ED-0B40FE688515}"/>
              </a:ext>
            </a:extLst>
          </p:cNvPr>
          <p:cNvSpPr/>
          <p:nvPr/>
        </p:nvSpPr>
        <p:spPr>
          <a:xfrm>
            <a:off x="8772939" y="2173357"/>
            <a:ext cx="2955236" cy="1881809"/>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tr-TR" sz="1200" b="0" i="0" u="none" strike="noStrike" baseline="0" dirty="0">
                <a:solidFill>
                  <a:srgbClr val="FF6699"/>
                </a:solidFill>
                <a:latin typeface="DINBek-Regular"/>
              </a:rPr>
              <a:t>Glisemik kontrol</a:t>
            </a:r>
          </a:p>
          <a:p>
            <a:pPr algn="l"/>
            <a:r>
              <a:rPr lang="tr-TR" sz="1200" b="0" i="0" u="none" strike="noStrike" baseline="0" dirty="0">
                <a:solidFill>
                  <a:srgbClr val="FF6699"/>
                </a:solidFill>
                <a:latin typeface="DINBek-Regular"/>
              </a:rPr>
              <a:t>kan basıncı kontrolü </a:t>
            </a:r>
          </a:p>
          <a:p>
            <a:pPr algn="l"/>
            <a:r>
              <a:rPr lang="tr-TR" sz="1200" b="0" i="0" u="none" strike="noStrike" baseline="0" dirty="0">
                <a:solidFill>
                  <a:srgbClr val="FF6699"/>
                </a:solidFill>
                <a:latin typeface="DINBek-Regular"/>
              </a:rPr>
              <a:t>lipid düzeylerinin düşürülmesi </a:t>
            </a:r>
          </a:p>
          <a:p>
            <a:pPr algn="l"/>
            <a:r>
              <a:rPr lang="tr-TR" sz="1200" b="0" i="0" u="none" strike="noStrike" baseline="0" dirty="0">
                <a:solidFill>
                  <a:srgbClr val="FF6699"/>
                </a:solidFill>
                <a:latin typeface="DINBek-Regular"/>
              </a:rPr>
              <a:t>KV ve renal yararları gösterilmiş özel tedavi ajanlarının kullanılması </a:t>
            </a:r>
          </a:p>
          <a:p>
            <a:pPr algn="l"/>
            <a:r>
              <a:rPr lang="tr-TR" sz="1400" b="0" i="0" u="none" strike="noStrike" baseline="0" dirty="0">
                <a:latin typeface="DINBek-Regular"/>
              </a:rPr>
              <a:t>.</a:t>
            </a:r>
            <a:endParaRPr lang="tr-TR" sz="1400" dirty="0"/>
          </a:p>
        </p:txBody>
      </p:sp>
    </p:spTree>
    <p:extLst>
      <p:ext uri="{BB962C8B-B14F-4D97-AF65-F5344CB8AC3E}">
        <p14:creationId xmlns:p14="http://schemas.microsoft.com/office/powerpoint/2010/main" val="5752235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962311E-89BD-F428-BEC0-B96635819B8B}"/>
              </a:ext>
            </a:extLst>
          </p:cNvPr>
          <p:cNvSpPr>
            <a:spLocks noGrp="1"/>
          </p:cNvSpPr>
          <p:nvPr>
            <p:ph type="title"/>
          </p:nvPr>
        </p:nvSpPr>
        <p:spPr>
          <a:xfrm>
            <a:off x="838200" y="365126"/>
            <a:ext cx="10515600" cy="589032"/>
          </a:xfrm>
        </p:spPr>
        <p:txBody>
          <a:bodyPr>
            <a:normAutofit fontScale="90000"/>
          </a:bodyPr>
          <a:lstStyle/>
          <a:p>
            <a:r>
              <a:rPr lang="tr-TR" dirty="0"/>
              <a:t>Diyabet Komplikasyonları</a:t>
            </a:r>
            <a:r>
              <a:rPr lang="tr-TR" sz="2400" i="1" dirty="0"/>
              <a:t>-Kronik Komplikasyonlar</a:t>
            </a:r>
            <a:endParaRPr lang="tr-TR" dirty="0"/>
          </a:p>
        </p:txBody>
      </p:sp>
      <p:sp>
        <p:nvSpPr>
          <p:cNvPr id="3" name="İçerik Yer Tutucusu 2">
            <a:extLst>
              <a:ext uri="{FF2B5EF4-FFF2-40B4-BE49-F238E27FC236}">
                <a16:creationId xmlns:a16="http://schemas.microsoft.com/office/drawing/2014/main" id="{E086850A-6A06-66F6-D1F7-DCAED0BDE4D5}"/>
              </a:ext>
            </a:extLst>
          </p:cNvPr>
          <p:cNvSpPr>
            <a:spLocks noGrp="1"/>
          </p:cNvSpPr>
          <p:nvPr>
            <p:ph idx="1"/>
          </p:nvPr>
        </p:nvSpPr>
        <p:spPr>
          <a:xfrm>
            <a:off x="728870" y="1113184"/>
            <a:ext cx="10624930" cy="5379690"/>
          </a:xfrm>
        </p:spPr>
        <p:txBody>
          <a:bodyPr/>
          <a:lstStyle/>
          <a:p>
            <a:pPr marL="0" indent="0">
              <a:buNone/>
            </a:pPr>
            <a:r>
              <a:rPr lang="tr-TR" dirty="0"/>
              <a:t>MAKROVASKÜLER HASTALIK</a:t>
            </a:r>
          </a:p>
          <a:p>
            <a:pPr marL="0" indent="0" algn="l">
              <a:buNone/>
            </a:pPr>
            <a:r>
              <a:rPr lang="tr-TR" sz="1800" b="1" i="0" u="none" strike="noStrike" baseline="0" dirty="0">
                <a:latin typeface="DINbek-Bold"/>
              </a:rPr>
              <a:t>    </a:t>
            </a:r>
            <a:endParaRPr lang="tr-TR" sz="1600" b="0" i="1" u="none" strike="noStrike" baseline="0" dirty="0">
              <a:latin typeface="DINBek-Regular"/>
            </a:endParaRPr>
          </a:p>
          <a:p>
            <a:pPr marL="0" indent="0">
              <a:buNone/>
            </a:pPr>
            <a:endParaRPr lang="tr-TR" sz="1600" i="1" dirty="0">
              <a:latin typeface="DINBek-Regular"/>
            </a:endParaRPr>
          </a:p>
        </p:txBody>
      </p:sp>
      <p:sp>
        <p:nvSpPr>
          <p:cNvPr id="4" name="Dikdörtgen: Köşeleri Yuvarlatılmış 3">
            <a:extLst>
              <a:ext uri="{FF2B5EF4-FFF2-40B4-BE49-F238E27FC236}">
                <a16:creationId xmlns:a16="http://schemas.microsoft.com/office/drawing/2014/main" id="{C852D1D6-81BC-F76C-EA2E-AE72F899E818}"/>
              </a:ext>
            </a:extLst>
          </p:cNvPr>
          <p:cNvSpPr/>
          <p:nvPr/>
        </p:nvSpPr>
        <p:spPr>
          <a:xfrm>
            <a:off x="619539" y="1656521"/>
            <a:ext cx="10345806" cy="2241792"/>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buNone/>
            </a:pPr>
            <a:r>
              <a:rPr lang="tr-TR" sz="2000" b="1" i="0" u="none" strike="noStrike" baseline="0" dirty="0">
                <a:latin typeface="DINbek-Bold"/>
              </a:rPr>
              <a:t>Çok yüksek riskli </a:t>
            </a:r>
            <a:r>
              <a:rPr lang="tr-TR" sz="2000" b="0" i="0" u="none" strike="noStrike" baseline="0" dirty="0">
                <a:latin typeface="DINBek-Regular"/>
              </a:rPr>
              <a:t>(10 yıllık KV ölüm riski &gt;%10):</a:t>
            </a:r>
          </a:p>
          <a:p>
            <a:pPr marL="0" indent="0" algn="l">
              <a:buNone/>
            </a:pPr>
            <a:endParaRPr lang="tr-TR" sz="2000" b="0" i="0" u="none" strike="noStrike" baseline="0" dirty="0">
              <a:latin typeface="DINBek-Regular"/>
            </a:endParaRPr>
          </a:p>
          <a:p>
            <a:pPr marL="285750" indent="-285750" algn="l">
              <a:buFont typeface="Wingdings" panose="05000000000000000000" pitchFamily="2" charset="2"/>
              <a:buChar char="q"/>
            </a:pPr>
            <a:r>
              <a:rPr lang="tr-TR" sz="1600" b="0" i="1" u="none" strike="noStrike" baseline="0" dirty="0">
                <a:latin typeface="DINBek-Regular"/>
              </a:rPr>
              <a:t>Makrovasküler hastalık </a:t>
            </a:r>
          </a:p>
          <a:p>
            <a:pPr marL="285750" indent="-285750" algn="l">
              <a:buFont typeface="Wingdings" panose="05000000000000000000" pitchFamily="2" charset="2"/>
              <a:buChar char="q"/>
            </a:pPr>
            <a:r>
              <a:rPr lang="tr-TR" sz="1600" b="0" i="1" u="none" strike="noStrike" baseline="0" dirty="0">
                <a:latin typeface="DINBek-Regular"/>
              </a:rPr>
              <a:t>Diğer hedef organ hasarı (özellikle nefropati ve retinopati)</a:t>
            </a:r>
          </a:p>
          <a:p>
            <a:pPr marL="285750" indent="-285750" algn="l">
              <a:buFont typeface="Wingdings" panose="05000000000000000000" pitchFamily="2" charset="2"/>
              <a:buChar char="q"/>
            </a:pPr>
            <a:r>
              <a:rPr lang="tr-TR" sz="1600" b="0" i="1" u="none" strike="noStrike" baseline="0" dirty="0">
                <a:latin typeface="DINBek-Regular"/>
              </a:rPr>
              <a:t>KVH açısından 3 veya daha fazla sayıda risk faktörü bulunması (yaş, HT, dislipidemi, obezite, sigara, ailede erken koroner olay veya birinci derece akrabalarda serebrovasküler olay)</a:t>
            </a:r>
          </a:p>
          <a:p>
            <a:pPr marL="285750" indent="-285750" algn="l">
              <a:buFont typeface="Wingdings" panose="05000000000000000000" pitchFamily="2" charset="2"/>
              <a:buChar char="q"/>
            </a:pPr>
            <a:r>
              <a:rPr lang="tr-TR" sz="1600" b="0" i="1" u="none" strike="noStrike" baseline="0" dirty="0">
                <a:latin typeface="DINBek-Regular"/>
              </a:rPr>
              <a:t>&gt;20 yıl tip 1 diyabet</a:t>
            </a:r>
          </a:p>
          <a:p>
            <a:pPr algn="ctr"/>
            <a:endParaRPr lang="tr-TR" dirty="0"/>
          </a:p>
        </p:txBody>
      </p:sp>
      <p:sp>
        <p:nvSpPr>
          <p:cNvPr id="5" name="Dikdörtgen: Köşeleri Yuvarlatılmış 4">
            <a:extLst>
              <a:ext uri="{FF2B5EF4-FFF2-40B4-BE49-F238E27FC236}">
                <a16:creationId xmlns:a16="http://schemas.microsoft.com/office/drawing/2014/main" id="{182CE8FA-7C48-3098-93ED-C4FCFD0B0A7A}"/>
              </a:ext>
            </a:extLst>
          </p:cNvPr>
          <p:cNvSpPr/>
          <p:nvPr/>
        </p:nvSpPr>
        <p:spPr>
          <a:xfrm>
            <a:off x="632793" y="3995528"/>
            <a:ext cx="10624929" cy="1205951"/>
          </a:xfrm>
          <a:prstGeom prst="roundRect">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tr-TR" sz="2000" b="1" dirty="0">
                <a:latin typeface="DINbek-Bold"/>
              </a:rPr>
              <a:t>Y</a:t>
            </a:r>
            <a:r>
              <a:rPr lang="tr-TR" sz="2000" b="1" i="0" u="none" strike="noStrike" baseline="0" dirty="0">
                <a:latin typeface="DINbek-Bold"/>
              </a:rPr>
              <a:t>üksek riskli </a:t>
            </a:r>
            <a:r>
              <a:rPr lang="tr-TR" sz="2000" b="0" i="0" u="none" strike="noStrike" baseline="0" dirty="0">
                <a:latin typeface="DINBek-Regular"/>
              </a:rPr>
              <a:t>(10 yıllık KV ölüm riski %5-10):</a:t>
            </a:r>
          </a:p>
          <a:p>
            <a:pPr marL="0" indent="0">
              <a:buNone/>
            </a:pPr>
            <a:r>
              <a:rPr lang="tr-TR" sz="1800" b="0" i="1" u="none" strike="noStrike" baseline="0" dirty="0">
                <a:latin typeface="DINBek-Regular"/>
              </a:rPr>
              <a:t>Diyabet süresi 10 yıl veya üzerinde olup hedef organ hasarı olmayan ve herhangi bir ek KV risk faktörü olan hastalar </a:t>
            </a:r>
          </a:p>
          <a:p>
            <a:pPr algn="ctr"/>
            <a:endParaRPr lang="tr-TR" dirty="0"/>
          </a:p>
        </p:txBody>
      </p:sp>
      <p:sp>
        <p:nvSpPr>
          <p:cNvPr id="6" name="Dikdörtgen: Köşeleri Yuvarlatılmış 5">
            <a:extLst>
              <a:ext uri="{FF2B5EF4-FFF2-40B4-BE49-F238E27FC236}">
                <a16:creationId xmlns:a16="http://schemas.microsoft.com/office/drawing/2014/main" id="{B59208D1-AFBA-8F90-56D7-16760FB6E47C}"/>
              </a:ext>
            </a:extLst>
          </p:cNvPr>
          <p:cNvSpPr/>
          <p:nvPr/>
        </p:nvSpPr>
        <p:spPr>
          <a:xfrm>
            <a:off x="632793" y="5368291"/>
            <a:ext cx="10830338" cy="1180187"/>
          </a:xfrm>
          <a:prstGeom prst="roundRect">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buNone/>
            </a:pPr>
            <a:r>
              <a:rPr lang="tr-TR" sz="2000" b="1" dirty="0">
                <a:latin typeface="DINbek-Bold"/>
              </a:rPr>
              <a:t>O</a:t>
            </a:r>
            <a:r>
              <a:rPr lang="tr-TR" sz="2000" b="1" i="0" u="none" strike="noStrike" baseline="0" dirty="0">
                <a:latin typeface="DINbek-Bold"/>
              </a:rPr>
              <a:t>rta riskli </a:t>
            </a:r>
            <a:r>
              <a:rPr lang="tr-TR" sz="2000" b="0" i="0" u="none" strike="noStrike" baseline="0" dirty="0">
                <a:latin typeface="DINBek-Regular"/>
              </a:rPr>
              <a:t>(10 yıllık KV ölüm riski %1-5): </a:t>
            </a:r>
          </a:p>
          <a:p>
            <a:pPr marL="0" indent="0" algn="l">
              <a:buNone/>
            </a:pPr>
            <a:r>
              <a:rPr lang="tr-TR" sz="1800" b="0" i="1" u="none" strike="noStrike" baseline="0" dirty="0">
                <a:latin typeface="DINBek-Regular"/>
              </a:rPr>
              <a:t>Diyabet süresi 10 yıl altında olan ve herhangi bir risk faktörü olmayan 35 yaş altında tip 1 diyabetli veya 50 yaş altı tip 2 diyabetli hastalar</a:t>
            </a:r>
            <a:endParaRPr lang="tr-TR" sz="2400" i="1" dirty="0"/>
          </a:p>
          <a:p>
            <a:pPr algn="ctr"/>
            <a:endParaRPr lang="tr-TR" dirty="0"/>
          </a:p>
        </p:txBody>
      </p:sp>
    </p:spTree>
    <p:extLst>
      <p:ext uri="{BB962C8B-B14F-4D97-AF65-F5344CB8AC3E}">
        <p14:creationId xmlns:p14="http://schemas.microsoft.com/office/powerpoint/2010/main" val="3373519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09855E-DF26-6F34-A4C6-B215E715F502}"/>
              </a:ext>
            </a:extLst>
          </p:cNvPr>
          <p:cNvSpPr>
            <a:spLocks noGrp="1"/>
          </p:cNvSpPr>
          <p:nvPr>
            <p:ph type="title"/>
          </p:nvPr>
        </p:nvSpPr>
        <p:spPr>
          <a:xfrm>
            <a:off x="838200" y="342832"/>
            <a:ext cx="10515600" cy="1325563"/>
          </a:xfrm>
        </p:spPr>
        <p:txBody>
          <a:bodyPr/>
          <a:lstStyle/>
          <a:p>
            <a:r>
              <a:rPr lang="tr-TR" dirty="0"/>
              <a:t>Semptomlar</a:t>
            </a:r>
          </a:p>
        </p:txBody>
      </p:sp>
      <p:sp>
        <p:nvSpPr>
          <p:cNvPr id="3" name="İçerik Yer Tutucusu 2">
            <a:extLst>
              <a:ext uri="{FF2B5EF4-FFF2-40B4-BE49-F238E27FC236}">
                <a16:creationId xmlns:a16="http://schemas.microsoft.com/office/drawing/2014/main" id="{EEAE7BA6-D50A-4592-EC92-23CD418CBB53}"/>
              </a:ext>
            </a:extLst>
          </p:cNvPr>
          <p:cNvSpPr>
            <a:spLocks noGrp="1"/>
          </p:cNvSpPr>
          <p:nvPr>
            <p:ph sz="half" idx="1"/>
          </p:nvPr>
        </p:nvSpPr>
        <p:spPr>
          <a:xfrm>
            <a:off x="838200" y="1825625"/>
            <a:ext cx="3747052" cy="4351338"/>
          </a:xfrm>
        </p:spPr>
        <p:txBody>
          <a:bodyPr/>
          <a:lstStyle/>
          <a:p>
            <a:pPr marL="0" indent="0">
              <a:buNone/>
            </a:pPr>
            <a:r>
              <a:rPr lang="tr-TR" sz="3200" dirty="0"/>
              <a:t>Klasik Semptomlar</a:t>
            </a:r>
          </a:p>
          <a:p>
            <a:pPr marL="0" indent="0">
              <a:buNone/>
            </a:pPr>
            <a:endParaRPr lang="tr-TR" dirty="0"/>
          </a:p>
          <a:p>
            <a:pPr algn="l">
              <a:buFont typeface="Wingdings" panose="05000000000000000000" pitchFamily="2" charset="2"/>
              <a:buChar char="ü"/>
            </a:pPr>
            <a:r>
              <a:rPr lang="tr-TR" sz="2400" b="0" i="0" u="none" strike="noStrike" baseline="0" dirty="0">
                <a:latin typeface="DINBek-Regular"/>
              </a:rPr>
              <a:t> </a:t>
            </a:r>
            <a:r>
              <a:rPr lang="tr-TR" sz="2400" b="0" i="0" u="none" strike="noStrike" baseline="0" dirty="0" err="1">
                <a:latin typeface="DINBek-Regular"/>
              </a:rPr>
              <a:t>Poliüri</a:t>
            </a:r>
            <a:endParaRPr lang="tr-TR" sz="2400" b="0" i="0" u="none" strike="noStrike" baseline="0" dirty="0">
              <a:latin typeface="DINBek-Regular"/>
            </a:endParaRPr>
          </a:p>
          <a:p>
            <a:pPr algn="l">
              <a:buFont typeface="Wingdings" panose="05000000000000000000" pitchFamily="2" charset="2"/>
              <a:buChar char="ü"/>
            </a:pPr>
            <a:r>
              <a:rPr lang="tr-TR" sz="2400" b="0" i="0" u="none" strike="noStrike" baseline="0" dirty="0">
                <a:latin typeface="DINBek-Regular"/>
              </a:rPr>
              <a:t> Polidipsi</a:t>
            </a:r>
          </a:p>
          <a:p>
            <a:pPr algn="l">
              <a:buFont typeface="Wingdings" panose="05000000000000000000" pitchFamily="2" charset="2"/>
              <a:buChar char="ü"/>
            </a:pPr>
            <a:r>
              <a:rPr lang="tr-TR" sz="2400" b="0" i="0" u="none" strike="noStrike" baseline="0" dirty="0">
                <a:latin typeface="DINBek-Regular"/>
              </a:rPr>
              <a:t> </a:t>
            </a:r>
            <a:r>
              <a:rPr lang="tr-TR" sz="2400" b="0" i="0" u="none" strike="noStrike" baseline="0" dirty="0" err="1">
                <a:latin typeface="DINBek-Regular"/>
              </a:rPr>
              <a:t>Polifaji</a:t>
            </a:r>
            <a:r>
              <a:rPr lang="tr-TR" sz="2400" b="0" i="0" u="none" strike="noStrike" baseline="0" dirty="0">
                <a:latin typeface="DINBek-Regular"/>
              </a:rPr>
              <a:t> veya iştahsızlık</a:t>
            </a:r>
          </a:p>
          <a:p>
            <a:pPr algn="l">
              <a:buFont typeface="Wingdings" panose="05000000000000000000" pitchFamily="2" charset="2"/>
              <a:buChar char="ü"/>
            </a:pPr>
            <a:r>
              <a:rPr lang="tr-TR" sz="2400" b="0" i="0" u="none" strike="noStrike" baseline="0" dirty="0">
                <a:latin typeface="DINBek-Regular"/>
              </a:rPr>
              <a:t> Halsizlik, çabuk yorulma</a:t>
            </a:r>
          </a:p>
          <a:p>
            <a:pPr algn="l">
              <a:buFont typeface="Wingdings" panose="05000000000000000000" pitchFamily="2" charset="2"/>
              <a:buChar char="ü"/>
            </a:pPr>
            <a:r>
              <a:rPr lang="tr-TR" sz="2400" b="0" i="0" u="none" strike="noStrike" baseline="0" dirty="0">
                <a:latin typeface="DINBek-Regular"/>
              </a:rPr>
              <a:t> Ağız kuruluğu</a:t>
            </a:r>
          </a:p>
          <a:p>
            <a:pPr algn="l">
              <a:buFont typeface="Wingdings" panose="05000000000000000000" pitchFamily="2" charset="2"/>
              <a:buChar char="ü"/>
            </a:pPr>
            <a:r>
              <a:rPr lang="tr-TR" sz="2400" b="0" i="0" u="none" strike="noStrike" baseline="0" dirty="0">
                <a:latin typeface="DINBek-Regular"/>
              </a:rPr>
              <a:t> </a:t>
            </a:r>
            <a:r>
              <a:rPr lang="tr-TR" sz="2400" b="0" i="0" u="none" strike="noStrike" baseline="0" dirty="0" err="1">
                <a:latin typeface="DINBek-Regular"/>
              </a:rPr>
              <a:t>Noktüri</a:t>
            </a:r>
            <a:endParaRPr lang="tr-TR" sz="3600" dirty="0"/>
          </a:p>
        </p:txBody>
      </p:sp>
      <p:sp>
        <p:nvSpPr>
          <p:cNvPr id="4" name="İçerik Yer Tutucusu 3">
            <a:extLst>
              <a:ext uri="{FF2B5EF4-FFF2-40B4-BE49-F238E27FC236}">
                <a16:creationId xmlns:a16="http://schemas.microsoft.com/office/drawing/2014/main" id="{A0368ACF-9ADC-E0EE-5E8F-9A51A399A77B}"/>
              </a:ext>
            </a:extLst>
          </p:cNvPr>
          <p:cNvSpPr>
            <a:spLocks noGrp="1"/>
          </p:cNvSpPr>
          <p:nvPr>
            <p:ph sz="half" idx="2"/>
          </p:nvPr>
        </p:nvSpPr>
        <p:spPr>
          <a:xfrm>
            <a:off x="6096000" y="3721307"/>
            <a:ext cx="4026868" cy="2793861"/>
          </a:xfrm>
        </p:spPr>
        <p:txBody>
          <a:bodyPr/>
          <a:lstStyle/>
          <a:p>
            <a:pPr marL="0" indent="0">
              <a:buNone/>
            </a:pPr>
            <a:r>
              <a:rPr lang="tr-TR" sz="2400" dirty="0"/>
              <a:t>Daha Az Görülen Semptomlar</a:t>
            </a:r>
          </a:p>
          <a:p>
            <a:pPr marL="0" indent="0">
              <a:buNone/>
            </a:pPr>
            <a:endParaRPr lang="tr-TR" dirty="0"/>
          </a:p>
          <a:p>
            <a:pPr algn="l">
              <a:buFont typeface="Wingdings" panose="05000000000000000000" pitchFamily="2" charset="2"/>
              <a:buChar char="ü"/>
            </a:pPr>
            <a:r>
              <a:rPr lang="tr-TR" sz="1800" b="0" i="0" u="none" strike="noStrike" baseline="0" dirty="0">
                <a:latin typeface="DINBek-Regular"/>
              </a:rPr>
              <a:t>Bulanık görme</a:t>
            </a:r>
          </a:p>
          <a:p>
            <a:pPr algn="l">
              <a:buFont typeface="Wingdings" panose="05000000000000000000" pitchFamily="2" charset="2"/>
              <a:buChar char="ü"/>
            </a:pPr>
            <a:r>
              <a:rPr lang="tr-TR" sz="1800" b="0" i="0" u="none" strike="noStrike" baseline="0" dirty="0">
                <a:latin typeface="DINBek-Regular"/>
              </a:rPr>
              <a:t>Açıklanamayan kilo kaybı</a:t>
            </a:r>
          </a:p>
          <a:p>
            <a:pPr algn="l">
              <a:buFont typeface="Wingdings" panose="05000000000000000000" pitchFamily="2" charset="2"/>
              <a:buChar char="ü"/>
            </a:pPr>
            <a:r>
              <a:rPr lang="tr-TR" sz="1800" b="0" i="0" u="none" strike="noStrike" baseline="0" dirty="0">
                <a:latin typeface="DINBek-Regular"/>
              </a:rPr>
              <a:t>İnatçı infeksiyonlar, tekrarlayan mantar infeksiyonları</a:t>
            </a:r>
          </a:p>
          <a:p>
            <a:pPr algn="l">
              <a:buFont typeface="Wingdings" panose="05000000000000000000" pitchFamily="2" charset="2"/>
              <a:buChar char="ü"/>
            </a:pPr>
            <a:r>
              <a:rPr lang="tr-TR" sz="1800" b="0" i="0" u="none" strike="noStrike" baseline="0" dirty="0">
                <a:latin typeface="DINBek-Regular"/>
              </a:rPr>
              <a:t>Kaşıntı</a:t>
            </a:r>
            <a:endParaRPr lang="tr-TR" dirty="0"/>
          </a:p>
        </p:txBody>
      </p:sp>
      <p:pic>
        <p:nvPicPr>
          <p:cNvPr id="6" name="Resim 5">
            <a:extLst>
              <a:ext uri="{FF2B5EF4-FFF2-40B4-BE49-F238E27FC236}">
                <a16:creationId xmlns:a16="http://schemas.microsoft.com/office/drawing/2014/main" id="{F29AED09-537F-47D2-3C2A-E3835A7053CA}"/>
              </a:ext>
            </a:extLst>
          </p:cNvPr>
          <p:cNvPicPr>
            <a:picLocks noChangeAspect="1"/>
          </p:cNvPicPr>
          <p:nvPr/>
        </p:nvPicPr>
        <p:blipFill>
          <a:blip r:embed="rId2"/>
          <a:stretch>
            <a:fillRect/>
          </a:stretch>
        </p:blipFill>
        <p:spPr>
          <a:xfrm>
            <a:off x="6520071" y="1"/>
            <a:ext cx="5671930" cy="3429000"/>
          </a:xfrm>
          <a:prstGeom prst="rect">
            <a:avLst/>
          </a:prstGeom>
        </p:spPr>
      </p:pic>
    </p:spTree>
    <p:extLst>
      <p:ext uri="{BB962C8B-B14F-4D97-AF65-F5344CB8AC3E}">
        <p14:creationId xmlns:p14="http://schemas.microsoft.com/office/powerpoint/2010/main" val="17787187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14DDFE2-98EC-C679-DD7F-6ED01D64529D}"/>
              </a:ext>
            </a:extLst>
          </p:cNvPr>
          <p:cNvSpPr>
            <a:spLocks noGrp="1"/>
          </p:cNvSpPr>
          <p:nvPr>
            <p:ph type="title"/>
          </p:nvPr>
        </p:nvSpPr>
        <p:spPr>
          <a:xfrm>
            <a:off x="838200" y="365125"/>
            <a:ext cx="10515600" cy="575779"/>
          </a:xfrm>
        </p:spPr>
        <p:txBody>
          <a:bodyPr>
            <a:normAutofit fontScale="90000"/>
          </a:bodyPr>
          <a:lstStyle/>
          <a:p>
            <a:r>
              <a:rPr lang="tr-TR" dirty="0"/>
              <a:t>Diyabet Komplikasyonları</a:t>
            </a:r>
            <a:r>
              <a:rPr lang="tr-TR" sz="2400" i="1" dirty="0"/>
              <a:t>-Kronik Komplikasyonlar</a:t>
            </a:r>
            <a:endParaRPr lang="tr-TR" dirty="0"/>
          </a:p>
        </p:txBody>
      </p:sp>
      <p:sp>
        <p:nvSpPr>
          <p:cNvPr id="3" name="İçerik Yer Tutucusu 2">
            <a:extLst>
              <a:ext uri="{FF2B5EF4-FFF2-40B4-BE49-F238E27FC236}">
                <a16:creationId xmlns:a16="http://schemas.microsoft.com/office/drawing/2014/main" id="{13A1B36B-49B0-DD9D-C4D1-39F1D6AD2E23}"/>
              </a:ext>
            </a:extLst>
          </p:cNvPr>
          <p:cNvSpPr>
            <a:spLocks noGrp="1"/>
          </p:cNvSpPr>
          <p:nvPr>
            <p:ph idx="1"/>
          </p:nvPr>
        </p:nvSpPr>
        <p:spPr>
          <a:xfrm>
            <a:off x="838200" y="1033670"/>
            <a:ext cx="10515600" cy="5143293"/>
          </a:xfrm>
        </p:spPr>
        <p:txBody>
          <a:bodyPr/>
          <a:lstStyle/>
          <a:p>
            <a:pPr marL="0" indent="0">
              <a:buNone/>
            </a:pPr>
            <a:r>
              <a:rPr lang="tr-TR" dirty="0"/>
              <a:t>MAKROVASKÜLER HASTALIK</a:t>
            </a:r>
          </a:p>
        </p:txBody>
      </p:sp>
      <p:sp>
        <p:nvSpPr>
          <p:cNvPr id="4" name="Dikdörtgen 3">
            <a:extLst>
              <a:ext uri="{FF2B5EF4-FFF2-40B4-BE49-F238E27FC236}">
                <a16:creationId xmlns:a16="http://schemas.microsoft.com/office/drawing/2014/main" id="{63A0A8B8-76F5-DD53-D0A1-3ADDEE693A4A}"/>
              </a:ext>
            </a:extLst>
          </p:cNvPr>
          <p:cNvSpPr/>
          <p:nvPr/>
        </p:nvSpPr>
        <p:spPr>
          <a:xfrm>
            <a:off x="980661" y="2116122"/>
            <a:ext cx="5234608" cy="1046919"/>
          </a:xfrm>
          <a:prstGeom prst="rect">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a:buFont typeface="Courier New" panose="02070309020205020404" pitchFamily="49" charset="0"/>
              <a:buChar char="o"/>
            </a:pPr>
            <a:r>
              <a:rPr lang="tr-TR" sz="1400" b="0" i="0" u="none" strike="noStrike" baseline="0" dirty="0">
                <a:solidFill>
                  <a:schemeClr val="accent1">
                    <a:lumMod val="50000"/>
                  </a:schemeClr>
                </a:solidFill>
                <a:latin typeface="DINBek-Regular"/>
              </a:rPr>
              <a:t>Yaş &gt;40,</a:t>
            </a:r>
          </a:p>
          <a:p>
            <a:pPr marL="285750" indent="-285750" algn="l">
              <a:buFont typeface="Courier New" panose="02070309020205020404" pitchFamily="49" charset="0"/>
              <a:buChar char="o"/>
            </a:pPr>
            <a:r>
              <a:rPr lang="tr-TR" sz="1400" b="0" i="0" u="none" strike="noStrike" baseline="0" dirty="0">
                <a:solidFill>
                  <a:schemeClr val="accent1">
                    <a:lumMod val="50000"/>
                  </a:schemeClr>
                </a:solidFill>
                <a:latin typeface="DINBek-Regular"/>
              </a:rPr>
              <a:t>Diyabet süresi &gt;15 yıl ve yaş &gt;30,</a:t>
            </a:r>
          </a:p>
          <a:p>
            <a:pPr marL="285750" indent="-285750" algn="l">
              <a:buFont typeface="Courier New" panose="02070309020205020404" pitchFamily="49" charset="0"/>
              <a:buChar char="o"/>
            </a:pPr>
            <a:r>
              <a:rPr lang="tr-TR" sz="1400" b="0" i="0" u="none" strike="noStrike" baseline="0" dirty="0">
                <a:solidFill>
                  <a:schemeClr val="accent1">
                    <a:lumMod val="50000"/>
                  </a:schemeClr>
                </a:solidFill>
                <a:latin typeface="DINBek-Regular"/>
              </a:rPr>
              <a:t>Uç organ hasarı (mikro veya makrovasküler)</a:t>
            </a:r>
          </a:p>
          <a:p>
            <a:pPr marL="285750" indent="-285750" algn="l">
              <a:buFont typeface="Courier New" panose="02070309020205020404" pitchFamily="49" charset="0"/>
              <a:buChar char="o"/>
            </a:pPr>
            <a:r>
              <a:rPr lang="tr-TR" sz="1400" b="0" i="0" u="none" strike="noStrike" baseline="0" dirty="0">
                <a:solidFill>
                  <a:schemeClr val="accent1">
                    <a:lumMod val="50000"/>
                  </a:schemeClr>
                </a:solidFill>
                <a:latin typeface="DINBek-Regular"/>
              </a:rPr>
              <a:t>Bir veya daha fazla KVH risk faktörü (sigara, HT, dislipidemi, ailede erken KVH öyküsü, KBH, obezite) olan hastalar.</a:t>
            </a:r>
            <a:endParaRPr lang="tr-TR" sz="1400" dirty="0">
              <a:solidFill>
                <a:schemeClr val="accent1">
                  <a:lumMod val="50000"/>
                </a:schemeClr>
              </a:solidFill>
            </a:endParaRPr>
          </a:p>
        </p:txBody>
      </p:sp>
      <p:cxnSp>
        <p:nvCxnSpPr>
          <p:cNvPr id="6" name="Düz Ok Bağlayıcısı 5">
            <a:extLst>
              <a:ext uri="{FF2B5EF4-FFF2-40B4-BE49-F238E27FC236}">
                <a16:creationId xmlns:a16="http://schemas.microsoft.com/office/drawing/2014/main" id="{39D54341-1EE3-08E8-F67A-B744E02B8C1C}"/>
              </a:ext>
            </a:extLst>
          </p:cNvPr>
          <p:cNvCxnSpPr/>
          <p:nvPr/>
        </p:nvCxnSpPr>
        <p:spPr>
          <a:xfrm>
            <a:off x="6414053" y="2639581"/>
            <a:ext cx="12722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Metin kutusu 6">
            <a:extLst>
              <a:ext uri="{FF2B5EF4-FFF2-40B4-BE49-F238E27FC236}">
                <a16:creationId xmlns:a16="http://schemas.microsoft.com/office/drawing/2014/main" id="{14D0F86C-0DC3-39EC-8E3A-A2D5D7B719C2}"/>
              </a:ext>
            </a:extLst>
          </p:cNvPr>
          <p:cNvSpPr txBox="1"/>
          <p:nvPr/>
        </p:nvSpPr>
        <p:spPr>
          <a:xfrm>
            <a:off x="8044067" y="2187845"/>
            <a:ext cx="3584714" cy="646331"/>
          </a:xfrm>
          <a:prstGeom prst="rect">
            <a:avLst/>
          </a:prstGeom>
          <a:noFill/>
        </p:spPr>
        <p:txBody>
          <a:bodyPr wrap="square" rtlCol="0">
            <a:spAutoFit/>
          </a:bodyPr>
          <a:lstStyle/>
          <a:p>
            <a:r>
              <a:rPr lang="tr-TR" sz="1800" b="0" i="0" u="none" strike="noStrike" baseline="0" dirty="0">
                <a:latin typeface="DINBek-Regular"/>
              </a:rPr>
              <a:t>bazal EKG sonrası 1-2 yılda bir EKG çekiminin tekrarlanması önerilir.</a:t>
            </a:r>
            <a:endParaRPr lang="tr-TR" dirty="0"/>
          </a:p>
        </p:txBody>
      </p:sp>
      <p:sp>
        <p:nvSpPr>
          <p:cNvPr id="8" name="Dikdörtgen 7">
            <a:extLst>
              <a:ext uri="{FF2B5EF4-FFF2-40B4-BE49-F238E27FC236}">
                <a16:creationId xmlns:a16="http://schemas.microsoft.com/office/drawing/2014/main" id="{73E2DBE3-C7F1-17C8-F80E-B8DA6E8DA7A5}"/>
              </a:ext>
            </a:extLst>
          </p:cNvPr>
          <p:cNvSpPr/>
          <p:nvPr/>
        </p:nvSpPr>
        <p:spPr>
          <a:xfrm>
            <a:off x="861392" y="3767068"/>
            <a:ext cx="7378149" cy="175813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a:buFont typeface="Courier New" panose="02070309020205020404" pitchFamily="49" charset="0"/>
              <a:buChar char="o"/>
            </a:pPr>
            <a:r>
              <a:rPr lang="tr-TR" sz="1400" b="0" i="0" u="none" strike="noStrike" baseline="0" dirty="0" err="1">
                <a:latin typeface="DINBek-Regular"/>
              </a:rPr>
              <a:t>İskemi</a:t>
            </a:r>
            <a:r>
              <a:rPr lang="tr-TR" sz="1400" b="0" i="0" u="none" strike="noStrike" baseline="0" dirty="0">
                <a:latin typeface="DINBek-Regular"/>
              </a:rPr>
              <a:t> veya infarktüs düşündüren bazal EKG anormallikleri (Q dalgaları gibi),</a:t>
            </a:r>
          </a:p>
          <a:p>
            <a:pPr marL="285750" indent="-285750" algn="l">
              <a:buFont typeface="Courier New" panose="02070309020205020404" pitchFamily="49" charset="0"/>
              <a:buChar char="o"/>
            </a:pPr>
            <a:r>
              <a:rPr lang="tr-TR" sz="1400" dirty="0">
                <a:latin typeface="DINBek-Regular"/>
              </a:rPr>
              <a:t>K</a:t>
            </a:r>
            <a:r>
              <a:rPr lang="tr-TR" sz="1400" b="0" i="0" u="none" strike="noStrike" baseline="0" dirty="0">
                <a:latin typeface="DINBek-Regular"/>
              </a:rPr>
              <a:t>ardiyak semptomlar (açıklanamayan </a:t>
            </a:r>
            <a:r>
              <a:rPr lang="tr-TR" sz="1400" b="0" i="0" u="none" strike="noStrike" baseline="0" dirty="0" err="1">
                <a:latin typeface="DINBek-Regular"/>
              </a:rPr>
              <a:t>dispne</a:t>
            </a:r>
            <a:r>
              <a:rPr lang="tr-TR" sz="1400" b="0" i="0" u="none" strike="noStrike" baseline="0" dirty="0">
                <a:latin typeface="DINBek-Regular"/>
              </a:rPr>
              <a:t>, göğüste sıkıntı hissi, efor kapasitesinde azalma)</a:t>
            </a:r>
          </a:p>
          <a:p>
            <a:pPr marL="285750" indent="-285750" algn="l">
              <a:buFont typeface="Courier New" panose="02070309020205020404" pitchFamily="49" charset="0"/>
              <a:buChar char="o"/>
            </a:pPr>
            <a:r>
              <a:rPr lang="tr-TR" sz="1400" b="0" i="0" u="none" strike="noStrike" baseline="0" dirty="0">
                <a:latin typeface="DINBek-Regular"/>
              </a:rPr>
              <a:t>Yarışmalı, yoğun sporlar yapacak asemptomatik diyabet hastaları</a:t>
            </a:r>
          </a:p>
          <a:p>
            <a:pPr marL="285750" indent="-285750" algn="l">
              <a:buFont typeface="Courier New" panose="02070309020205020404" pitchFamily="49" charset="0"/>
              <a:buChar char="o"/>
            </a:pPr>
            <a:r>
              <a:rPr lang="tr-TR" sz="1400" b="0" i="0" u="none" strike="noStrike" baseline="0" dirty="0">
                <a:latin typeface="DINBek-Regular"/>
              </a:rPr>
              <a:t>Orta- yüksek riskli cerrahi girişim öncesi</a:t>
            </a:r>
          </a:p>
          <a:p>
            <a:pPr marL="285750" indent="-285750" algn="l">
              <a:buFont typeface="Courier New" panose="02070309020205020404" pitchFamily="49" charset="0"/>
              <a:buChar char="o"/>
            </a:pPr>
            <a:r>
              <a:rPr lang="tr-TR" sz="1400" b="0" i="0" u="none" strike="noStrike" baseline="0" dirty="0">
                <a:latin typeface="DINBek-Regular"/>
              </a:rPr>
              <a:t>Daha önce sedanter olup, yoğun egzersiz programına başlayacak olan hastalar</a:t>
            </a:r>
          </a:p>
          <a:p>
            <a:pPr marL="285750" indent="-285750" algn="l">
              <a:buFont typeface="Courier New" panose="02070309020205020404" pitchFamily="49" charset="0"/>
              <a:buChar char="o"/>
            </a:pPr>
            <a:r>
              <a:rPr lang="tr-TR" sz="1400" b="0" i="0" u="none" strike="noStrike" baseline="0" dirty="0">
                <a:latin typeface="DINBek-Regular"/>
              </a:rPr>
              <a:t>Eşlik eden periferik damar hastalığı, inme ya da TİA hikayesi nedeniyle egzersiz testi yapılamıyorsa ya da bazal EKG’de anormallikler mevcutsa (sol dal bloğu ve ST/T değişiklikleri gibi) </a:t>
            </a:r>
            <a:r>
              <a:rPr lang="tr-TR" sz="1400" b="0" i="0" u="none" strike="noStrike" baseline="0" dirty="0" err="1">
                <a:latin typeface="DINBek-Regular"/>
              </a:rPr>
              <a:t>farmakolojk</a:t>
            </a:r>
            <a:r>
              <a:rPr lang="tr-TR" sz="1400" b="0" i="0" u="none" strike="noStrike" baseline="0" dirty="0">
                <a:latin typeface="DINBek-Regular"/>
              </a:rPr>
              <a:t> stres ekokardiyografi ya da farmakolojik stres nükleer görüntüleme önerilir.</a:t>
            </a:r>
            <a:endParaRPr lang="tr-TR" sz="1400" dirty="0"/>
          </a:p>
        </p:txBody>
      </p:sp>
      <p:cxnSp>
        <p:nvCxnSpPr>
          <p:cNvPr id="10" name="Düz Ok Bağlayıcısı 9">
            <a:extLst>
              <a:ext uri="{FF2B5EF4-FFF2-40B4-BE49-F238E27FC236}">
                <a16:creationId xmlns:a16="http://schemas.microsoft.com/office/drawing/2014/main" id="{4D526084-EBF4-E2D7-E696-41F08D52AE30}"/>
              </a:ext>
            </a:extLst>
          </p:cNvPr>
          <p:cNvCxnSpPr/>
          <p:nvPr/>
        </p:nvCxnSpPr>
        <p:spPr>
          <a:xfrm>
            <a:off x="8587409" y="4634682"/>
            <a:ext cx="9011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Metin kutusu 10">
            <a:extLst>
              <a:ext uri="{FF2B5EF4-FFF2-40B4-BE49-F238E27FC236}">
                <a16:creationId xmlns:a16="http://schemas.microsoft.com/office/drawing/2014/main" id="{9DA8E205-34EB-6601-AB27-10B93B6DBDB9}"/>
              </a:ext>
            </a:extLst>
          </p:cNvPr>
          <p:cNvSpPr txBox="1"/>
          <p:nvPr/>
        </p:nvSpPr>
        <p:spPr>
          <a:xfrm>
            <a:off x="9836424" y="4555416"/>
            <a:ext cx="1192696" cy="369332"/>
          </a:xfrm>
          <a:prstGeom prst="rect">
            <a:avLst/>
          </a:prstGeom>
          <a:noFill/>
        </p:spPr>
        <p:txBody>
          <a:bodyPr wrap="square" rtlCol="0">
            <a:spAutoFit/>
          </a:bodyPr>
          <a:lstStyle/>
          <a:p>
            <a:r>
              <a:rPr lang="tr-TR" dirty="0"/>
              <a:t>Eforlu EKG</a:t>
            </a:r>
          </a:p>
        </p:txBody>
      </p:sp>
    </p:spTree>
    <p:extLst>
      <p:ext uri="{BB962C8B-B14F-4D97-AF65-F5344CB8AC3E}">
        <p14:creationId xmlns:p14="http://schemas.microsoft.com/office/powerpoint/2010/main" val="2014764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2F30C7B-42E1-03AB-0283-AADC0B1E6AEE}"/>
              </a:ext>
            </a:extLst>
          </p:cNvPr>
          <p:cNvSpPr>
            <a:spLocks noGrp="1"/>
          </p:cNvSpPr>
          <p:nvPr>
            <p:ph type="title"/>
          </p:nvPr>
        </p:nvSpPr>
        <p:spPr>
          <a:xfrm>
            <a:off x="838200" y="365125"/>
            <a:ext cx="10515600" cy="562527"/>
          </a:xfrm>
        </p:spPr>
        <p:txBody>
          <a:bodyPr>
            <a:normAutofit fontScale="90000"/>
          </a:bodyPr>
          <a:lstStyle/>
          <a:p>
            <a:r>
              <a:rPr lang="tr-TR" dirty="0"/>
              <a:t>Diyabet Komplikasyonları</a:t>
            </a:r>
            <a:r>
              <a:rPr lang="tr-TR" sz="2400" i="1" dirty="0"/>
              <a:t>-Kronik Komplikasyonlar</a:t>
            </a:r>
            <a:endParaRPr lang="tr-TR" dirty="0"/>
          </a:p>
        </p:txBody>
      </p:sp>
      <p:sp>
        <p:nvSpPr>
          <p:cNvPr id="3" name="İçerik Yer Tutucusu 2">
            <a:extLst>
              <a:ext uri="{FF2B5EF4-FFF2-40B4-BE49-F238E27FC236}">
                <a16:creationId xmlns:a16="http://schemas.microsoft.com/office/drawing/2014/main" id="{249D2588-3C92-6D7F-7F97-78B35EED5F67}"/>
              </a:ext>
            </a:extLst>
          </p:cNvPr>
          <p:cNvSpPr>
            <a:spLocks noGrp="1"/>
          </p:cNvSpPr>
          <p:nvPr>
            <p:ph idx="1"/>
          </p:nvPr>
        </p:nvSpPr>
        <p:spPr>
          <a:xfrm>
            <a:off x="838200" y="927652"/>
            <a:ext cx="10515600" cy="5711687"/>
          </a:xfrm>
        </p:spPr>
        <p:txBody>
          <a:bodyPr/>
          <a:lstStyle/>
          <a:p>
            <a:pPr marL="0" indent="0">
              <a:buNone/>
            </a:pPr>
            <a:endParaRPr lang="tr-TR" dirty="0"/>
          </a:p>
          <a:p>
            <a:pPr marL="0" indent="0">
              <a:buNone/>
            </a:pPr>
            <a:endParaRPr lang="tr-TR" dirty="0"/>
          </a:p>
          <a:p>
            <a:pPr marL="0" indent="0">
              <a:buNone/>
            </a:pPr>
            <a:endParaRPr lang="tr-TR" dirty="0"/>
          </a:p>
          <a:p>
            <a:pPr marL="0" indent="0">
              <a:buNone/>
            </a:pPr>
            <a:endParaRPr lang="tr-TR" dirty="0"/>
          </a:p>
          <a:p>
            <a:pPr marL="0" indent="0">
              <a:buNone/>
            </a:pPr>
            <a:endParaRPr lang="tr-TR" dirty="0"/>
          </a:p>
          <a:p>
            <a:pPr marL="0" indent="0">
              <a:buNone/>
            </a:pPr>
            <a:endParaRPr lang="tr-TR" dirty="0"/>
          </a:p>
          <a:p>
            <a:pPr marL="0" indent="0">
              <a:buNone/>
            </a:pPr>
            <a:endParaRPr lang="tr-TR" dirty="0"/>
          </a:p>
          <a:p>
            <a:pPr marL="0" indent="0">
              <a:buNone/>
            </a:pPr>
            <a:endParaRPr lang="tr-TR" dirty="0"/>
          </a:p>
          <a:p>
            <a:pPr marL="0" indent="0">
              <a:buNone/>
            </a:pPr>
            <a:endParaRPr lang="tr-TR" dirty="0"/>
          </a:p>
          <a:p>
            <a:pPr marL="0" indent="0">
              <a:buNone/>
            </a:pPr>
            <a:r>
              <a:rPr lang="tr-TR" dirty="0"/>
              <a:t>                                                        EKO</a:t>
            </a:r>
          </a:p>
        </p:txBody>
      </p:sp>
      <p:sp>
        <p:nvSpPr>
          <p:cNvPr id="4" name="Dikdörtgen 3">
            <a:extLst>
              <a:ext uri="{FF2B5EF4-FFF2-40B4-BE49-F238E27FC236}">
                <a16:creationId xmlns:a16="http://schemas.microsoft.com/office/drawing/2014/main" id="{18D413FB-EE76-C0A8-B4CC-0E3D71188E02}"/>
              </a:ext>
            </a:extLst>
          </p:cNvPr>
          <p:cNvSpPr/>
          <p:nvPr/>
        </p:nvSpPr>
        <p:spPr>
          <a:xfrm>
            <a:off x="1192695" y="1679646"/>
            <a:ext cx="9515061" cy="2561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l">
              <a:buFont typeface="Courier New" panose="02070309020205020404" pitchFamily="49" charset="0"/>
              <a:buChar char="o"/>
            </a:pPr>
            <a:r>
              <a:rPr lang="tr-TR" sz="1400" b="0" i="0" u="none" strike="noStrike" baseline="0" dirty="0">
                <a:solidFill>
                  <a:schemeClr val="bg1">
                    <a:lumMod val="95000"/>
                  </a:schemeClr>
                </a:solidFill>
                <a:latin typeface="DINBek-Regular"/>
              </a:rPr>
              <a:t>İstirahatte nefes darlığı ya da yakın zamanda efor kapasitesinde bozulma</a:t>
            </a:r>
          </a:p>
          <a:p>
            <a:pPr marL="285750" indent="-285750" algn="l">
              <a:buFont typeface="Courier New" panose="02070309020205020404" pitchFamily="49" charset="0"/>
              <a:buChar char="o"/>
            </a:pPr>
            <a:r>
              <a:rPr lang="tr-TR" sz="1400" b="0" i="0" u="none" strike="noStrike" baseline="0" dirty="0" err="1">
                <a:solidFill>
                  <a:schemeClr val="bg1">
                    <a:lumMod val="95000"/>
                  </a:schemeClr>
                </a:solidFill>
                <a:latin typeface="DINBek-Regular"/>
              </a:rPr>
              <a:t>Hipervolemi</a:t>
            </a:r>
            <a:r>
              <a:rPr lang="tr-TR" sz="1400" b="0" i="0" u="none" strike="noStrike" baseline="0" dirty="0">
                <a:solidFill>
                  <a:schemeClr val="bg1">
                    <a:lumMod val="95000"/>
                  </a:schemeClr>
                </a:solidFill>
                <a:latin typeface="DINBek-Regular"/>
              </a:rPr>
              <a:t> bulguları varlığı (ödem, boyun venöz dolgunluğu)</a:t>
            </a:r>
          </a:p>
          <a:p>
            <a:pPr marL="285750" indent="-285750" algn="l">
              <a:buFont typeface="Courier New" panose="02070309020205020404" pitchFamily="49" charset="0"/>
              <a:buChar char="o"/>
            </a:pPr>
            <a:r>
              <a:rPr lang="tr-TR" sz="1400" b="0" i="0" u="none" strike="noStrike" baseline="0" dirty="0" err="1">
                <a:solidFill>
                  <a:schemeClr val="bg1">
                    <a:lumMod val="95000"/>
                  </a:schemeClr>
                </a:solidFill>
                <a:latin typeface="DINBek-Regular"/>
              </a:rPr>
              <a:t>Anjinal</a:t>
            </a:r>
            <a:r>
              <a:rPr lang="tr-TR" sz="1400" b="0" i="0" u="none" strike="noStrike" baseline="0" dirty="0">
                <a:solidFill>
                  <a:schemeClr val="bg1">
                    <a:lumMod val="95000"/>
                  </a:schemeClr>
                </a:solidFill>
                <a:latin typeface="DINBek-Regular"/>
              </a:rPr>
              <a:t> yakınma varlığı</a:t>
            </a:r>
          </a:p>
          <a:p>
            <a:pPr marL="285750" indent="-285750" algn="l">
              <a:buFont typeface="Courier New" panose="02070309020205020404" pitchFamily="49" charset="0"/>
              <a:buChar char="o"/>
            </a:pPr>
            <a:r>
              <a:rPr lang="nb-NO" sz="1400" b="0" i="0" u="none" strike="noStrike" baseline="0" dirty="0">
                <a:solidFill>
                  <a:schemeClr val="bg1">
                    <a:lumMod val="95000"/>
                  </a:schemeClr>
                </a:solidFill>
                <a:latin typeface="DINBek-Regular"/>
              </a:rPr>
              <a:t>EKG’de dinamik iskemik değişiklikler saptanması</a:t>
            </a:r>
          </a:p>
          <a:p>
            <a:pPr marL="285750" indent="-285750" algn="l">
              <a:buFont typeface="Courier New" panose="02070309020205020404" pitchFamily="49" charset="0"/>
              <a:buChar char="o"/>
            </a:pPr>
            <a:r>
              <a:rPr lang="tr-TR" sz="1400" b="0" i="0" u="none" strike="noStrike" baseline="0" dirty="0">
                <a:solidFill>
                  <a:schemeClr val="bg1">
                    <a:lumMod val="95000"/>
                  </a:schemeClr>
                </a:solidFill>
                <a:latin typeface="DINBek-Regular"/>
              </a:rPr>
              <a:t>EKG’de aritmi saptanması</a:t>
            </a:r>
          </a:p>
          <a:p>
            <a:pPr marL="285750" indent="-285750" algn="l">
              <a:buFont typeface="Courier New" panose="02070309020205020404" pitchFamily="49" charset="0"/>
              <a:buChar char="o"/>
            </a:pPr>
            <a:r>
              <a:rPr lang="tr-TR" sz="1400" b="0" i="0" u="none" strike="noStrike" baseline="0" dirty="0">
                <a:solidFill>
                  <a:schemeClr val="bg1">
                    <a:lumMod val="95000"/>
                  </a:schemeClr>
                </a:solidFill>
                <a:latin typeface="DINBek-Regular"/>
              </a:rPr>
              <a:t>Korunmuş ejeksiyon fraksiyonlu kalp yetersizliği tanısı için</a:t>
            </a:r>
          </a:p>
          <a:p>
            <a:pPr marL="285750" indent="-285750" algn="l">
              <a:buFont typeface="Courier New" panose="02070309020205020404" pitchFamily="49" charset="0"/>
              <a:buChar char="o"/>
            </a:pPr>
            <a:r>
              <a:rPr lang="tr-TR" sz="1400" b="0" i="0" u="none" strike="noStrike" baseline="0" dirty="0">
                <a:solidFill>
                  <a:schemeClr val="bg1">
                    <a:lumMod val="95000"/>
                  </a:schemeClr>
                </a:solidFill>
                <a:latin typeface="DINBek-Regular"/>
              </a:rPr>
              <a:t>Kanda yüksek </a:t>
            </a:r>
            <a:r>
              <a:rPr lang="tr-TR" sz="1400" b="0" i="0" u="none" strike="noStrike" baseline="0" dirty="0" err="1">
                <a:solidFill>
                  <a:schemeClr val="bg1">
                    <a:lumMod val="95000"/>
                  </a:schemeClr>
                </a:solidFill>
                <a:latin typeface="DINBek-Regular"/>
              </a:rPr>
              <a:t>natriüretik</a:t>
            </a:r>
            <a:r>
              <a:rPr lang="tr-TR" sz="1400" b="0" i="0" u="none" strike="noStrike" baseline="0" dirty="0">
                <a:solidFill>
                  <a:schemeClr val="bg1">
                    <a:lumMod val="95000"/>
                  </a:schemeClr>
                </a:solidFill>
                <a:latin typeface="DINBek-Regular"/>
              </a:rPr>
              <a:t> </a:t>
            </a:r>
            <a:r>
              <a:rPr lang="tr-TR" sz="1400" b="0" i="0" u="none" strike="noStrike" baseline="0" dirty="0" err="1">
                <a:solidFill>
                  <a:schemeClr val="bg1">
                    <a:lumMod val="95000"/>
                  </a:schemeClr>
                </a:solidFill>
                <a:latin typeface="DINBek-Regular"/>
              </a:rPr>
              <a:t>peptid</a:t>
            </a:r>
            <a:r>
              <a:rPr lang="tr-TR" sz="1400" b="0" i="0" u="none" strike="noStrike" baseline="0" dirty="0">
                <a:solidFill>
                  <a:schemeClr val="bg1">
                    <a:lumMod val="95000"/>
                  </a:schemeClr>
                </a:solidFill>
                <a:latin typeface="DINBek-Regular"/>
              </a:rPr>
              <a:t> (NT-</a:t>
            </a:r>
            <a:r>
              <a:rPr lang="tr-TR" sz="1400" b="0" i="0" u="none" strike="noStrike" baseline="0" dirty="0" err="1">
                <a:solidFill>
                  <a:schemeClr val="bg1">
                    <a:lumMod val="95000"/>
                  </a:schemeClr>
                </a:solidFill>
                <a:latin typeface="DINBek-Regular"/>
              </a:rPr>
              <a:t>proBNP</a:t>
            </a:r>
            <a:r>
              <a:rPr lang="tr-TR" sz="1400" b="0" i="0" u="none" strike="noStrike" baseline="0" dirty="0">
                <a:solidFill>
                  <a:schemeClr val="bg1">
                    <a:lumMod val="95000"/>
                  </a:schemeClr>
                </a:solidFill>
                <a:latin typeface="DINBek-Regular"/>
              </a:rPr>
              <a:t>) varlığı ve aşağıdaki EKG kriterlerinden en az birinin saptanması durumunda:</a:t>
            </a:r>
          </a:p>
          <a:p>
            <a:pPr marL="171450" indent="-171450" algn="l">
              <a:buFont typeface="Arial" panose="020B0604020202020204" pitchFamily="34" charset="0"/>
              <a:buChar char="•"/>
            </a:pPr>
            <a:r>
              <a:rPr lang="tr-TR" sz="1200" b="0" i="1" u="none" strike="noStrike" baseline="0" dirty="0">
                <a:solidFill>
                  <a:schemeClr val="bg1">
                    <a:lumMod val="95000"/>
                  </a:schemeClr>
                </a:solidFill>
                <a:latin typeface="DINBek-Regular"/>
              </a:rPr>
              <a:t>Sol ventrikül hipertrofisi kriterleri</a:t>
            </a:r>
          </a:p>
          <a:p>
            <a:pPr marL="171450" indent="-171450" algn="l">
              <a:buFont typeface="Arial" panose="020B0604020202020204" pitchFamily="34" charset="0"/>
              <a:buChar char="•"/>
            </a:pPr>
            <a:r>
              <a:rPr lang="tr-TR" sz="1200" b="0" i="1" u="none" strike="noStrike" baseline="0" dirty="0">
                <a:solidFill>
                  <a:schemeClr val="bg1">
                    <a:lumMod val="95000"/>
                  </a:schemeClr>
                </a:solidFill>
                <a:latin typeface="DINBek-Regular"/>
              </a:rPr>
              <a:t>Atriyal dilatasyon bulguları</a:t>
            </a:r>
          </a:p>
          <a:p>
            <a:pPr marL="171450" indent="-171450" algn="l">
              <a:buFont typeface="Arial" panose="020B0604020202020204" pitchFamily="34" charset="0"/>
              <a:buChar char="•"/>
            </a:pPr>
            <a:r>
              <a:rPr lang="tr-TR" sz="1200" b="0" i="1" u="none" strike="noStrike" baseline="0" dirty="0" err="1">
                <a:solidFill>
                  <a:schemeClr val="bg1">
                    <a:lumMod val="95000"/>
                  </a:schemeClr>
                </a:solidFill>
                <a:latin typeface="DINBek-Regular"/>
              </a:rPr>
              <a:t>Sinüzal</a:t>
            </a:r>
            <a:r>
              <a:rPr lang="tr-TR" sz="1200" b="0" i="1" u="none" strike="noStrike" baseline="0" dirty="0">
                <a:solidFill>
                  <a:schemeClr val="bg1">
                    <a:lumMod val="95000"/>
                  </a:schemeClr>
                </a:solidFill>
                <a:latin typeface="DINBek-Regular"/>
              </a:rPr>
              <a:t> taşikardi varlığı</a:t>
            </a:r>
            <a:endParaRPr lang="tr-TR" sz="1200" i="1" dirty="0">
              <a:solidFill>
                <a:schemeClr val="bg1">
                  <a:lumMod val="95000"/>
                </a:schemeClr>
              </a:solidFill>
            </a:endParaRPr>
          </a:p>
        </p:txBody>
      </p:sp>
      <p:sp>
        <p:nvSpPr>
          <p:cNvPr id="5" name="Ok: Aşağı 4">
            <a:extLst>
              <a:ext uri="{FF2B5EF4-FFF2-40B4-BE49-F238E27FC236}">
                <a16:creationId xmlns:a16="http://schemas.microsoft.com/office/drawing/2014/main" id="{C1D8C005-D6A3-7007-12F5-9BE98AD6F797}"/>
              </a:ext>
            </a:extLst>
          </p:cNvPr>
          <p:cNvSpPr/>
          <p:nvPr/>
        </p:nvSpPr>
        <p:spPr>
          <a:xfrm>
            <a:off x="5367130" y="4664765"/>
            <a:ext cx="72887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072170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EC7415-57C1-EC2E-8457-F0A0F4E543E5}"/>
              </a:ext>
            </a:extLst>
          </p:cNvPr>
          <p:cNvSpPr>
            <a:spLocks noGrp="1"/>
          </p:cNvSpPr>
          <p:nvPr>
            <p:ph type="title"/>
          </p:nvPr>
        </p:nvSpPr>
        <p:spPr>
          <a:xfrm>
            <a:off x="838200" y="365125"/>
            <a:ext cx="10515600" cy="668545"/>
          </a:xfrm>
        </p:spPr>
        <p:txBody>
          <a:bodyPr>
            <a:normAutofit fontScale="90000"/>
          </a:bodyPr>
          <a:lstStyle/>
          <a:p>
            <a:r>
              <a:rPr lang="tr-TR" dirty="0"/>
              <a:t>Diyabet Komplikasyonları</a:t>
            </a:r>
            <a:r>
              <a:rPr lang="tr-TR" sz="2400" i="1" dirty="0"/>
              <a:t>-Kronik Komplikasyonlar</a:t>
            </a:r>
            <a:endParaRPr lang="tr-TR" dirty="0"/>
          </a:p>
        </p:txBody>
      </p:sp>
      <p:sp>
        <p:nvSpPr>
          <p:cNvPr id="7" name="Metin kutusu 6">
            <a:extLst>
              <a:ext uri="{FF2B5EF4-FFF2-40B4-BE49-F238E27FC236}">
                <a16:creationId xmlns:a16="http://schemas.microsoft.com/office/drawing/2014/main" id="{5A97EF6E-3644-3102-A810-519547D75B2E}"/>
              </a:ext>
            </a:extLst>
          </p:cNvPr>
          <p:cNvSpPr txBox="1"/>
          <p:nvPr/>
        </p:nvSpPr>
        <p:spPr>
          <a:xfrm>
            <a:off x="838200" y="5824329"/>
            <a:ext cx="11131826" cy="830997"/>
          </a:xfrm>
          <a:prstGeom prst="rect">
            <a:avLst/>
          </a:prstGeom>
          <a:noFill/>
        </p:spPr>
        <p:txBody>
          <a:bodyPr wrap="square">
            <a:spAutoFit/>
          </a:bodyPr>
          <a:lstStyle/>
          <a:p>
            <a:pPr algn="l"/>
            <a:r>
              <a:rPr lang="tr-TR" sz="1600" b="0" i="1" u="none" strike="noStrike" baseline="0" dirty="0">
                <a:latin typeface="DINBek-Regular"/>
              </a:rPr>
              <a:t>Bilinen diyabeti olmayan ve AKS belirtileri ile başvuran hastaların bir kısmında başlangıçta stres hiperglisemisi mevcut olabilir. Bu hastalarda hiperglisemi birkaç gün içinde gerileyebilir. Bu sebeple AKS ön tanısı ile acil kliniğe veya hastaneye başvuran her hastada </a:t>
            </a:r>
            <a:r>
              <a:rPr lang="es-ES" sz="1600" b="0" i="1" u="none" strike="noStrike" baseline="0" dirty="0">
                <a:latin typeface="DINBek-Regular"/>
              </a:rPr>
              <a:t>random PG ve A1C ölçülmelidir.</a:t>
            </a:r>
            <a:endParaRPr lang="tr-TR" sz="1600" i="1" dirty="0"/>
          </a:p>
        </p:txBody>
      </p:sp>
      <p:pic>
        <p:nvPicPr>
          <p:cNvPr id="11" name="İçerik Yer Tutucusu 10">
            <a:extLst>
              <a:ext uri="{FF2B5EF4-FFF2-40B4-BE49-F238E27FC236}">
                <a16:creationId xmlns:a16="http://schemas.microsoft.com/office/drawing/2014/main" id="{1D9DD0E1-F99B-19E5-2720-8AFF4AD5BDDB}"/>
              </a:ext>
            </a:extLst>
          </p:cNvPr>
          <p:cNvPicPr>
            <a:picLocks noGrp="1" noChangeAspect="1"/>
          </p:cNvPicPr>
          <p:nvPr>
            <p:ph idx="1"/>
          </p:nvPr>
        </p:nvPicPr>
        <p:blipFill>
          <a:blip r:embed="rId2"/>
          <a:stretch>
            <a:fillRect/>
          </a:stretch>
        </p:blipFill>
        <p:spPr>
          <a:xfrm>
            <a:off x="2001496" y="1152939"/>
            <a:ext cx="7435141" cy="4305963"/>
          </a:xfrm>
        </p:spPr>
      </p:pic>
    </p:spTree>
    <p:extLst>
      <p:ext uri="{BB962C8B-B14F-4D97-AF65-F5344CB8AC3E}">
        <p14:creationId xmlns:p14="http://schemas.microsoft.com/office/powerpoint/2010/main" val="7645406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B70EA5A-B31A-AF07-FD93-7CDF27E1BCE2}"/>
              </a:ext>
            </a:extLst>
          </p:cNvPr>
          <p:cNvSpPr>
            <a:spLocks noGrp="1"/>
          </p:cNvSpPr>
          <p:nvPr>
            <p:ph type="title"/>
          </p:nvPr>
        </p:nvSpPr>
        <p:spPr>
          <a:xfrm>
            <a:off x="838200" y="365125"/>
            <a:ext cx="10515600" cy="681797"/>
          </a:xfrm>
        </p:spPr>
        <p:txBody>
          <a:bodyPr>
            <a:normAutofit fontScale="90000"/>
          </a:bodyPr>
          <a:lstStyle/>
          <a:p>
            <a:r>
              <a:rPr lang="tr-TR" dirty="0"/>
              <a:t>Diyabet Komplikasyonları</a:t>
            </a:r>
            <a:r>
              <a:rPr lang="tr-TR" sz="2400" i="1" dirty="0"/>
              <a:t>-Kronik Komplikasyonlar</a:t>
            </a:r>
            <a:endParaRPr lang="tr-TR" dirty="0"/>
          </a:p>
        </p:txBody>
      </p:sp>
      <p:sp>
        <p:nvSpPr>
          <p:cNvPr id="3" name="İçerik Yer Tutucusu 2">
            <a:extLst>
              <a:ext uri="{FF2B5EF4-FFF2-40B4-BE49-F238E27FC236}">
                <a16:creationId xmlns:a16="http://schemas.microsoft.com/office/drawing/2014/main" id="{1737A9AF-754D-5C17-FEEB-EBC7E150B5C1}"/>
              </a:ext>
            </a:extLst>
          </p:cNvPr>
          <p:cNvSpPr>
            <a:spLocks noGrp="1"/>
          </p:cNvSpPr>
          <p:nvPr>
            <p:ph idx="1"/>
          </p:nvPr>
        </p:nvSpPr>
        <p:spPr>
          <a:xfrm>
            <a:off x="838200" y="1166191"/>
            <a:ext cx="10515600" cy="5010772"/>
          </a:xfrm>
        </p:spPr>
        <p:txBody>
          <a:bodyPr>
            <a:normAutofit/>
          </a:bodyPr>
          <a:lstStyle/>
          <a:p>
            <a:pPr marL="0" indent="0">
              <a:buNone/>
            </a:pPr>
            <a:r>
              <a:rPr lang="tr-TR" dirty="0"/>
              <a:t>DİYABETLİ HASTALARDA KARDİYOVASKÜLER KORUMA</a:t>
            </a:r>
          </a:p>
          <a:p>
            <a:pPr marL="0" indent="0">
              <a:buNone/>
            </a:pPr>
            <a:endParaRPr lang="tr-TR" dirty="0"/>
          </a:p>
          <a:p>
            <a:pPr>
              <a:buFont typeface="Wingdings" panose="05000000000000000000" pitchFamily="2" charset="2"/>
              <a:buChar char="Ø"/>
            </a:pPr>
            <a:r>
              <a:rPr lang="tr-TR" sz="2400" b="1" dirty="0">
                <a:solidFill>
                  <a:srgbClr val="FF0066"/>
                </a:solidFill>
              </a:rPr>
              <a:t>Yaşam tarzı değişimi</a:t>
            </a:r>
          </a:p>
          <a:p>
            <a:r>
              <a:rPr lang="tr-TR" sz="2400" dirty="0">
                <a:sym typeface="Wingdings" panose="05000000000000000000" pitchFamily="2" charset="2"/>
              </a:rPr>
              <a:t>Sağlıklı beslenme, egzersiz, sigarayı bırakma</a:t>
            </a:r>
          </a:p>
          <a:p>
            <a:pPr>
              <a:buFont typeface="Wingdings" panose="05000000000000000000" pitchFamily="2" charset="2"/>
              <a:buChar char="Ø"/>
            </a:pPr>
            <a:r>
              <a:rPr lang="tr-TR" sz="2400" b="1" dirty="0">
                <a:solidFill>
                  <a:srgbClr val="FF0066"/>
                </a:solidFill>
                <a:sym typeface="Wingdings" panose="05000000000000000000" pitchFamily="2" charset="2"/>
              </a:rPr>
              <a:t>Glisemik kontrol</a:t>
            </a:r>
          </a:p>
          <a:p>
            <a:r>
              <a:rPr lang="tr-TR" sz="2400" dirty="0">
                <a:sym typeface="Wingdings" panose="05000000000000000000" pitchFamily="2" charset="2"/>
              </a:rPr>
              <a:t>Yaş, </a:t>
            </a:r>
            <a:r>
              <a:rPr lang="tr-TR" sz="2400" dirty="0" err="1">
                <a:sym typeface="Wingdings" panose="05000000000000000000" pitchFamily="2" charset="2"/>
              </a:rPr>
              <a:t>komorbid</a:t>
            </a:r>
            <a:r>
              <a:rPr lang="tr-TR" sz="2400" dirty="0">
                <a:sym typeface="Wingdings" panose="05000000000000000000" pitchFamily="2" charset="2"/>
              </a:rPr>
              <a:t> durum varlığına göre bireysel hedefler</a:t>
            </a:r>
          </a:p>
          <a:p>
            <a:r>
              <a:rPr lang="tr-TR" sz="1600" b="1" i="1" dirty="0">
                <a:sym typeface="Wingdings" panose="05000000000000000000" pitchFamily="2" charset="2"/>
              </a:rPr>
              <a:t>KVH olan tip 2 diyabetli hastalarda KE yoksa, SGLT2-İ ve GLP-1 RA grubundan KV güvenilirliği kanıtlanmış </a:t>
            </a:r>
            <a:r>
              <a:rPr lang="tr-TR" sz="1600" b="1" i="1" dirty="0" err="1">
                <a:sym typeface="Wingdings" panose="05000000000000000000" pitchFamily="2" charset="2"/>
              </a:rPr>
              <a:t>antihiperglisemik</a:t>
            </a:r>
            <a:r>
              <a:rPr lang="tr-TR" sz="1600" b="1" i="1" dirty="0">
                <a:sym typeface="Wingdings" panose="05000000000000000000" pitchFamily="2" charset="2"/>
              </a:rPr>
              <a:t> ilaçlar tercih edilmelidir.  </a:t>
            </a:r>
            <a:r>
              <a:rPr lang="tr-TR" sz="1600" b="1" i="1" dirty="0" err="1">
                <a:sym typeface="Wingdings" panose="05000000000000000000" pitchFamily="2" charset="2"/>
              </a:rPr>
              <a:t>KY’de</a:t>
            </a:r>
            <a:r>
              <a:rPr lang="tr-TR" sz="1600" b="1" i="1" dirty="0">
                <a:sym typeface="Wingdings" panose="05000000000000000000" pitchFamily="2" charset="2"/>
              </a:rPr>
              <a:t> özellikle SGLT-2 İ TERCİH EDİLMELİ!!</a:t>
            </a:r>
          </a:p>
          <a:p>
            <a:pPr algn="l"/>
            <a:r>
              <a:rPr lang="tr-TR" sz="1600" b="1" i="1" u="none" strike="noStrike" baseline="0" dirty="0">
                <a:latin typeface="DINBek-Regular"/>
              </a:rPr>
              <a:t>Stabil KY olan Tip 2 diyabetli hastalarda metformin, GFR &gt;30 mL/</a:t>
            </a:r>
            <a:r>
              <a:rPr lang="tr-TR" sz="1600" b="1" i="1" u="none" strike="noStrike" baseline="0" dirty="0" err="1">
                <a:latin typeface="DINBek-Regular"/>
              </a:rPr>
              <a:t>min</a:t>
            </a:r>
            <a:r>
              <a:rPr lang="tr-TR" sz="1600" b="1" i="1" u="none" strike="noStrike" baseline="0" dirty="0">
                <a:latin typeface="DINBek-Regular"/>
              </a:rPr>
              <a:t>/1.73 m2 olduğu sürece devam edilmeli, ancak </a:t>
            </a:r>
            <a:r>
              <a:rPr lang="tr-TR" sz="1600" b="1" i="1" u="none" strike="noStrike" baseline="0" dirty="0" err="1">
                <a:latin typeface="DINBek-Regular"/>
              </a:rPr>
              <a:t>anstabil</a:t>
            </a:r>
            <a:r>
              <a:rPr lang="tr-TR" sz="1600" b="1" i="1" u="none" strike="noStrike" baseline="0" dirty="0">
                <a:latin typeface="DINBek-Regular"/>
              </a:rPr>
              <a:t> veya </a:t>
            </a:r>
            <a:r>
              <a:rPr lang="tr-TR" sz="1600" b="1" i="1" u="none" strike="noStrike" baseline="0" dirty="0" err="1">
                <a:latin typeface="DINBek-Regular"/>
              </a:rPr>
              <a:t>hospitalize</a:t>
            </a:r>
            <a:r>
              <a:rPr lang="tr-TR" sz="1600" b="1" i="1" u="none" strike="noStrike" baseline="0" dirty="0">
                <a:latin typeface="DINBek-Regular"/>
              </a:rPr>
              <a:t> olmuş hastalarda kesilmelidir.</a:t>
            </a:r>
            <a:endParaRPr lang="tr-TR" sz="1600" b="1" i="1" dirty="0">
              <a:sym typeface="Wingdings" panose="05000000000000000000" pitchFamily="2" charset="2"/>
            </a:endParaRPr>
          </a:p>
          <a:p>
            <a:pPr marL="0" indent="0">
              <a:buNone/>
            </a:pPr>
            <a:endParaRPr lang="tr-TR" dirty="0"/>
          </a:p>
        </p:txBody>
      </p:sp>
    </p:spTree>
    <p:extLst>
      <p:ext uri="{BB962C8B-B14F-4D97-AF65-F5344CB8AC3E}">
        <p14:creationId xmlns:p14="http://schemas.microsoft.com/office/powerpoint/2010/main" val="30681985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2021FD9-D416-F5FD-0A67-278A9982E590}"/>
              </a:ext>
            </a:extLst>
          </p:cNvPr>
          <p:cNvSpPr>
            <a:spLocks noGrp="1"/>
          </p:cNvSpPr>
          <p:nvPr>
            <p:ph type="title"/>
          </p:nvPr>
        </p:nvSpPr>
        <p:spPr>
          <a:xfrm>
            <a:off x="838200" y="365126"/>
            <a:ext cx="10515600" cy="761310"/>
          </a:xfrm>
        </p:spPr>
        <p:txBody>
          <a:bodyPr/>
          <a:lstStyle/>
          <a:p>
            <a:r>
              <a:rPr lang="tr-TR" dirty="0"/>
              <a:t>Diyabet Komplikasyonları</a:t>
            </a:r>
            <a:r>
              <a:rPr lang="tr-TR" sz="2400" i="1" dirty="0"/>
              <a:t>-Kronik Komplikasyonlar</a:t>
            </a:r>
            <a:endParaRPr lang="tr-TR" dirty="0"/>
          </a:p>
        </p:txBody>
      </p:sp>
      <p:sp>
        <p:nvSpPr>
          <p:cNvPr id="3" name="İçerik Yer Tutucusu 2">
            <a:extLst>
              <a:ext uri="{FF2B5EF4-FFF2-40B4-BE49-F238E27FC236}">
                <a16:creationId xmlns:a16="http://schemas.microsoft.com/office/drawing/2014/main" id="{3081D7E1-7E59-B1AF-CFFD-34826374CC61}"/>
              </a:ext>
            </a:extLst>
          </p:cNvPr>
          <p:cNvSpPr>
            <a:spLocks noGrp="1"/>
          </p:cNvSpPr>
          <p:nvPr>
            <p:ph idx="1"/>
          </p:nvPr>
        </p:nvSpPr>
        <p:spPr>
          <a:xfrm>
            <a:off x="838200" y="1126435"/>
            <a:ext cx="10515600" cy="5050527"/>
          </a:xfrm>
        </p:spPr>
        <p:txBody>
          <a:bodyPr/>
          <a:lstStyle/>
          <a:p>
            <a:pPr marL="0" indent="0">
              <a:buNone/>
            </a:pPr>
            <a:r>
              <a:rPr lang="tr-TR" dirty="0"/>
              <a:t>DİYABETLİ HASTALARDA KARDİYOVASKÜLER KORUMA</a:t>
            </a:r>
          </a:p>
          <a:p>
            <a:pPr>
              <a:buFont typeface="Wingdings" panose="05000000000000000000" pitchFamily="2" charset="2"/>
              <a:buChar char="Ø"/>
            </a:pPr>
            <a:r>
              <a:rPr lang="tr-TR" b="1" dirty="0">
                <a:solidFill>
                  <a:srgbClr val="FF0066"/>
                </a:solidFill>
              </a:rPr>
              <a:t>Anti-Agregan Tedavi</a:t>
            </a:r>
          </a:p>
          <a:p>
            <a:pPr marL="0" indent="0">
              <a:buNone/>
            </a:pPr>
            <a:endParaRPr lang="tr-TR" dirty="0"/>
          </a:p>
        </p:txBody>
      </p:sp>
      <p:sp>
        <p:nvSpPr>
          <p:cNvPr id="4" name="Dikdörtgen: Köşeleri Yuvarlatılmış 3">
            <a:extLst>
              <a:ext uri="{FF2B5EF4-FFF2-40B4-BE49-F238E27FC236}">
                <a16:creationId xmlns:a16="http://schemas.microsoft.com/office/drawing/2014/main" id="{1677D15C-D812-98FE-34B0-4FED047F3234}"/>
              </a:ext>
            </a:extLst>
          </p:cNvPr>
          <p:cNvSpPr/>
          <p:nvPr/>
        </p:nvSpPr>
        <p:spPr>
          <a:xfrm>
            <a:off x="838200" y="2153478"/>
            <a:ext cx="10280374" cy="177579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accent1">
                    <a:lumMod val="60000"/>
                    <a:lumOff val="40000"/>
                  </a:schemeClr>
                </a:solidFill>
              </a:rPr>
              <a:t>PRİMER KORUMA</a:t>
            </a:r>
          </a:p>
          <a:p>
            <a:pPr marL="285750" indent="-285750" algn="l">
              <a:buFont typeface="Wingdings" panose="05000000000000000000" pitchFamily="2" charset="2"/>
              <a:buChar char="q"/>
            </a:pPr>
            <a:r>
              <a:rPr lang="tr-TR" sz="1800" b="0" i="0" u="none" strike="noStrike" baseline="0" dirty="0">
                <a:solidFill>
                  <a:srgbClr val="FF6699"/>
                </a:solidFill>
                <a:latin typeface="DINBek-Regular"/>
              </a:rPr>
              <a:t>KV riski orta derecede (10 yıllık KV olay riski &lt;%5)</a:t>
            </a:r>
            <a:r>
              <a:rPr lang="tr-TR" sz="1800" b="0" i="0" u="none" strike="noStrike" baseline="0" dirty="0">
                <a:solidFill>
                  <a:srgbClr val="FF6699"/>
                </a:solidFill>
                <a:latin typeface="DINBek-Regular"/>
                <a:sym typeface="Wingdings" panose="05000000000000000000" pitchFamily="2" charset="2"/>
              </a:rPr>
              <a:t></a:t>
            </a:r>
            <a:r>
              <a:rPr lang="tr-TR" sz="1800" b="0" i="0" u="none" strike="noStrike" baseline="0" dirty="0">
                <a:solidFill>
                  <a:srgbClr val="FF6699"/>
                </a:solidFill>
                <a:latin typeface="DINBek-Regular"/>
              </a:rPr>
              <a:t>aspirin </a:t>
            </a:r>
          </a:p>
          <a:p>
            <a:pPr marL="285750" indent="-285750" algn="l">
              <a:buFont typeface="Wingdings" panose="05000000000000000000" pitchFamily="2" charset="2"/>
              <a:buChar char="q"/>
            </a:pPr>
            <a:r>
              <a:rPr lang="tr-TR" sz="1800" b="0" i="0" u="none" strike="noStrike" baseline="0" dirty="0">
                <a:solidFill>
                  <a:srgbClr val="FF6699"/>
                </a:solidFill>
                <a:latin typeface="DINBek-Regular"/>
              </a:rPr>
              <a:t>KVH riski yüksek (10 yıllık KV risk %5-10) ve çok yüksek (10 yıllık KV risk &gt;%10)</a:t>
            </a:r>
            <a:r>
              <a:rPr lang="tr-TR" sz="1800" b="0" i="0" u="none" strike="noStrike" baseline="0" dirty="0">
                <a:solidFill>
                  <a:srgbClr val="FF6699"/>
                </a:solidFill>
                <a:latin typeface="DINBek-Regular"/>
                <a:sym typeface="Wingdings" panose="05000000000000000000" pitchFamily="2" charset="2"/>
              </a:rPr>
              <a:t></a:t>
            </a:r>
            <a:r>
              <a:rPr lang="tr-TR" sz="1800" b="0" i="0" u="none" strike="noStrike" baseline="0" dirty="0">
                <a:solidFill>
                  <a:srgbClr val="FF6699"/>
                </a:solidFill>
                <a:latin typeface="DINBek-Regular"/>
              </a:rPr>
              <a:t> aspirin (75-150 mg) verilmesi düşünülebilir.</a:t>
            </a:r>
            <a:endParaRPr lang="tr-TR" dirty="0">
              <a:solidFill>
                <a:srgbClr val="FF6699"/>
              </a:solidFill>
            </a:endParaRPr>
          </a:p>
        </p:txBody>
      </p:sp>
      <p:sp>
        <p:nvSpPr>
          <p:cNvPr id="5" name="&quot;İzin Verilmiyor&quot; Simgesi 4">
            <a:extLst>
              <a:ext uri="{FF2B5EF4-FFF2-40B4-BE49-F238E27FC236}">
                <a16:creationId xmlns:a16="http://schemas.microsoft.com/office/drawing/2014/main" id="{B8AF0800-9DD6-4468-7717-AA1CD2B0531F}"/>
              </a:ext>
            </a:extLst>
          </p:cNvPr>
          <p:cNvSpPr/>
          <p:nvPr/>
        </p:nvSpPr>
        <p:spPr>
          <a:xfrm>
            <a:off x="6798365" y="2729948"/>
            <a:ext cx="424069" cy="311425"/>
          </a:xfrm>
          <a:prstGeom prst="noSmoking">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6" name="Dikdörtgen: Köşeleri Yuvarlatılmış 5">
            <a:extLst>
              <a:ext uri="{FF2B5EF4-FFF2-40B4-BE49-F238E27FC236}">
                <a16:creationId xmlns:a16="http://schemas.microsoft.com/office/drawing/2014/main" id="{FA6F3B33-F45B-0D7D-34BB-6930AE7C1299}"/>
              </a:ext>
            </a:extLst>
          </p:cNvPr>
          <p:cNvSpPr/>
          <p:nvPr/>
        </p:nvSpPr>
        <p:spPr>
          <a:xfrm>
            <a:off x="490330" y="4089745"/>
            <a:ext cx="11211339" cy="26703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accent1">
                    <a:lumMod val="60000"/>
                    <a:lumOff val="40000"/>
                  </a:schemeClr>
                </a:solidFill>
              </a:rPr>
              <a:t>SEKONDER KORUMA</a:t>
            </a:r>
          </a:p>
          <a:p>
            <a:pPr marL="285750" indent="-285750" algn="l">
              <a:buFont typeface="Wingdings" panose="05000000000000000000" pitchFamily="2" charset="2"/>
              <a:buChar char="q"/>
            </a:pPr>
            <a:r>
              <a:rPr lang="tr-TR" b="0" i="0" u="none" strike="noStrike" baseline="0" dirty="0">
                <a:solidFill>
                  <a:srgbClr val="FF33CC"/>
                </a:solidFill>
                <a:latin typeface="DINBek-Regular"/>
              </a:rPr>
              <a:t>Diyabeti ve ASKVH olanlarda sekonder koruma amacı ile aspirin (75-150 mg) verilmelidir.</a:t>
            </a:r>
          </a:p>
          <a:p>
            <a:pPr marL="285750" indent="-285750" algn="l">
              <a:buFont typeface="Wingdings" panose="05000000000000000000" pitchFamily="2" charset="2"/>
              <a:buChar char="q"/>
            </a:pPr>
            <a:r>
              <a:rPr lang="tr-TR" b="0" i="0" u="none" strike="noStrike" baseline="0" dirty="0">
                <a:solidFill>
                  <a:srgbClr val="FF33CC"/>
                </a:solidFill>
                <a:latin typeface="DINBek-Regular"/>
              </a:rPr>
              <a:t>Aspirine alerjisi olan kişilerde klopidogrel (75 mg) kullanılabilir.</a:t>
            </a:r>
          </a:p>
          <a:p>
            <a:pPr marL="285750" indent="-285750" algn="l">
              <a:buFont typeface="Wingdings" panose="05000000000000000000" pitchFamily="2" charset="2"/>
              <a:buChar char="q"/>
            </a:pPr>
            <a:r>
              <a:rPr lang="tr-TR" b="0" i="0" u="none" strike="noStrike" baseline="0" dirty="0">
                <a:solidFill>
                  <a:srgbClr val="FF33CC"/>
                </a:solidFill>
                <a:latin typeface="DINBek-Regular"/>
              </a:rPr>
              <a:t>Akut koroner sendrom geçirmiş kişilerde aspirin ve klopidogrel, 1-2 yıl kadar birlikte kullanılabilir.</a:t>
            </a:r>
          </a:p>
          <a:p>
            <a:pPr marL="285750" indent="-285750" algn="l">
              <a:buFont typeface="Wingdings" panose="05000000000000000000" pitchFamily="2" charset="2"/>
              <a:buChar char="q"/>
            </a:pPr>
            <a:r>
              <a:rPr lang="sv-SE" b="0" i="0" u="none" strike="noStrike" baseline="0" dirty="0">
                <a:solidFill>
                  <a:srgbClr val="FF33CC"/>
                </a:solidFill>
                <a:latin typeface="DINBek-Regular"/>
              </a:rPr>
              <a:t>Önceden koroner girişimi olan, yüksek iskemik riskli ve düşük kanama riskli</a:t>
            </a:r>
            <a:r>
              <a:rPr lang="tr-TR" b="0" i="0" u="none" strike="noStrike" baseline="0" dirty="0">
                <a:solidFill>
                  <a:srgbClr val="FF33CC"/>
                </a:solidFill>
                <a:latin typeface="DINBek-Regular"/>
              </a:rPr>
              <a:t> hastalarda </a:t>
            </a:r>
            <a:r>
              <a:rPr lang="tr-TR" b="0" i="0" u="none" strike="noStrike" baseline="0" dirty="0" err="1">
                <a:solidFill>
                  <a:srgbClr val="FF33CC"/>
                </a:solidFill>
                <a:latin typeface="DINBek-Regular"/>
              </a:rPr>
              <a:t>major</a:t>
            </a:r>
            <a:r>
              <a:rPr lang="tr-TR" b="0" i="0" u="none" strike="noStrike" baseline="0" dirty="0">
                <a:solidFill>
                  <a:srgbClr val="FF33CC"/>
                </a:solidFill>
                <a:latin typeface="DINBek-Regular"/>
              </a:rPr>
              <a:t> kardiyovasküler risk önlenmesi için </a:t>
            </a:r>
            <a:r>
              <a:rPr lang="tr-TR" b="0" i="0" u="none" strike="noStrike" baseline="0" dirty="0" err="1">
                <a:solidFill>
                  <a:srgbClr val="FF33CC"/>
                </a:solidFill>
                <a:latin typeface="DINBek-Regular"/>
              </a:rPr>
              <a:t>dual</a:t>
            </a:r>
            <a:r>
              <a:rPr lang="tr-TR" b="0" i="0" u="none" strike="noStrike" baseline="0" dirty="0">
                <a:solidFill>
                  <a:srgbClr val="FF33CC"/>
                </a:solidFill>
                <a:latin typeface="DINBek-Regular"/>
              </a:rPr>
              <a:t> tedavinin uzun süre kullanılması düşünülebilir.</a:t>
            </a:r>
          </a:p>
          <a:p>
            <a:pPr marL="285750" indent="-285750" algn="l">
              <a:buFont typeface="Wingdings" panose="05000000000000000000" pitchFamily="2" charset="2"/>
              <a:buChar char="q"/>
            </a:pPr>
            <a:r>
              <a:rPr lang="tr-TR" b="0" i="0" u="none" strike="noStrike" baseline="0" dirty="0">
                <a:solidFill>
                  <a:srgbClr val="FF33CC"/>
                </a:solidFill>
                <a:latin typeface="DINBek-Regular"/>
              </a:rPr>
              <a:t>Stabil koroner veya periferik arter hastalığında kanama riski düşük ise aspirin ve düşük-doz </a:t>
            </a:r>
            <a:r>
              <a:rPr lang="tr-TR" b="0" i="0" u="none" strike="noStrike" baseline="0" dirty="0" err="1">
                <a:solidFill>
                  <a:srgbClr val="FF33CC"/>
                </a:solidFill>
                <a:latin typeface="DINBek-Regular"/>
              </a:rPr>
              <a:t>rivaroksaban</a:t>
            </a:r>
            <a:r>
              <a:rPr lang="tr-TR" b="0" i="0" u="none" strike="noStrike" baseline="0" dirty="0">
                <a:solidFill>
                  <a:srgbClr val="FF33CC"/>
                </a:solidFill>
                <a:latin typeface="DINBek-Regular"/>
              </a:rPr>
              <a:t> kombinasyon tedavisi düşünülmelidir.</a:t>
            </a:r>
            <a:endParaRPr lang="tr-TR" dirty="0">
              <a:solidFill>
                <a:srgbClr val="FF33CC"/>
              </a:solidFill>
            </a:endParaRPr>
          </a:p>
        </p:txBody>
      </p:sp>
    </p:spTree>
    <p:extLst>
      <p:ext uri="{BB962C8B-B14F-4D97-AF65-F5344CB8AC3E}">
        <p14:creationId xmlns:p14="http://schemas.microsoft.com/office/powerpoint/2010/main" val="27855012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02EAFB8-3D33-6A30-46E8-69CBB5D1EEDF}"/>
              </a:ext>
            </a:extLst>
          </p:cNvPr>
          <p:cNvSpPr>
            <a:spLocks noGrp="1"/>
          </p:cNvSpPr>
          <p:nvPr>
            <p:ph type="title"/>
          </p:nvPr>
        </p:nvSpPr>
        <p:spPr>
          <a:xfrm>
            <a:off x="838200" y="365126"/>
            <a:ext cx="10515600" cy="642040"/>
          </a:xfrm>
        </p:spPr>
        <p:txBody>
          <a:bodyPr>
            <a:normAutofit fontScale="90000"/>
          </a:bodyPr>
          <a:lstStyle/>
          <a:p>
            <a:r>
              <a:rPr lang="tr-TR" dirty="0"/>
              <a:t>Diyabet Komplikasyonları</a:t>
            </a:r>
            <a:r>
              <a:rPr lang="tr-TR" sz="2400" i="1" dirty="0"/>
              <a:t>-Kronik Komplikasyonlar</a:t>
            </a:r>
            <a:endParaRPr lang="tr-TR" dirty="0"/>
          </a:p>
        </p:txBody>
      </p:sp>
      <p:sp>
        <p:nvSpPr>
          <p:cNvPr id="3" name="İçerik Yer Tutucusu 2">
            <a:extLst>
              <a:ext uri="{FF2B5EF4-FFF2-40B4-BE49-F238E27FC236}">
                <a16:creationId xmlns:a16="http://schemas.microsoft.com/office/drawing/2014/main" id="{4C595518-D42E-2421-9AFA-08DC3A0427D3}"/>
              </a:ext>
            </a:extLst>
          </p:cNvPr>
          <p:cNvSpPr>
            <a:spLocks noGrp="1"/>
          </p:cNvSpPr>
          <p:nvPr>
            <p:ph idx="1"/>
          </p:nvPr>
        </p:nvSpPr>
        <p:spPr>
          <a:xfrm>
            <a:off x="838200" y="1007166"/>
            <a:ext cx="10515600" cy="5169797"/>
          </a:xfrm>
        </p:spPr>
        <p:txBody>
          <a:bodyPr>
            <a:normAutofit/>
          </a:bodyPr>
          <a:lstStyle/>
          <a:p>
            <a:pPr marL="0" indent="0">
              <a:buNone/>
            </a:pPr>
            <a:r>
              <a:rPr lang="tr-TR" dirty="0"/>
              <a:t>DİYABETLİ HASTALARDA KARDİYOVASKÜLER KORUMA</a:t>
            </a:r>
          </a:p>
          <a:p>
            <a:pPr>
              <a:buFont typeface="Wingdings" panose="05000000000000000000" pitchFamily="2" charset="2"/>
              <a:buChar char="Ø"/>
            </a:pPr>
            <a:r>
              <a:rPr lang="tr-TR" b="1" dirty="0">
                <a:solidFill>
                  <a:srgbClr val="FF0066"/>
                </a:solidFill>
              </a:rPr>
              <a:t>Kan Basıncı Kontrolü</a:t>
            </a:r>
          </a:p>
          <a:p>
            <a:pPr algn="l"/>
            <a:r>
              <a:rPr lang="tr-TR" sz="1800" b="0" i="0" u="none" strike="noStrike" baseline="0" dirty="0">
                <a:latin typeface="DINBek-Regular"/>
              </a:rPr>
              <a:t>Diyabetlilerde hipertansiyon, diyabeti olmayanlara göre 2-3 kat daha sık </a:t>
            </a:r>
          </a:p>
          <a:p>
            <a:pPr algn="l"/>
            <a:r>
              <a:rPr lang="tr-TR" sz="1800" b="0" i="0" u="none" strike="noStrike" baseline="0" dirty="0">
                <a:latin typeface="DINBek-Regular"/>
              </a:rPr>
              <a:t>Tip 1 diyabetlilerde hipertansiyon prevalansı %10-30 arasında değişmekte iken, </a:t>
            </a:r>
          </a:p>
          <a:p>
            <a:pPr algn="l"/>
            <a:r>
              <a:rPr lang="tr-TR" sz="1800" b="0" i="0" u="none" strike="noStrike" baseline="0" dirty="0">
                <a:latin typeface="DINBek-Regular"/>
              </a:rPr>
              <a:t>Tip 2 diyabetlilerde tanı sırasında bile %40-50 arasındadır.</a:t>
            </a:r>
          </a:p>
          <a:p>
            <a:pPr marL="0" indent="0">
              <a:buNone/>
            </a:pPr>
            <a:endParaRPr lang="tr-TR" dirty="0"/>
          </a:p>
        </p:txBody>
      </p:sp>
      <p:pic>
        <p:nvPicPr>
          <p:cNvPr id="5" name="Resim 4">
            <a:extLst>
              <a:ext uri="{FF2B5EF4-FFF2-40B4-BE49-F238E27FC236}">
                <a16:creationId xmlns:a16="http://schemas.microsoft.com/office/drawing/2014/main" id="{3576C668-6451-561D-802F-7BF626A89336}"/>
              </a:ext>
            </a:extLst>
          </p:cNvPr>
          <p:cNvPicPr>
            <a:picLocks noChangeAspect="1"/>
          </p:cNvPicPr>
          <p:nvPr/>
        </p:nvPicPr>
        <p:blipFill>
          <a:blip r:embed="rId2"/>
          <a:stretch>
            <a:fillRect/>
          </a:stretch>
        </p:blipFill>
        <p:spPr>
          <a:xfrm>
            <a:off x="1083170" y="3429000"/>
            <a:ext cx="8524657" cy="2070273"/>
          </a:xfrm>
          <a:prstGeom prst="rect">
            <a:avLst/>
          </a:prstGeom>
        </p:spPr>
      </p:pic>
    </p:spTree>
    <p:extLst>
      <p:ext uri="{BB962C8B-B14F-4D97-AF65-F5344CB8AC3E}">
        <p14:creationId xmlns:p14="http://schemas.microsoft.com/office/powerpoint/2010/main" val="1346363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5BDFD7F-B837-81AD-5398-D8E47B49E1B7}"/>
              </a:ext>
            </a:extLst>
          </p:cNvPr>
          <p:cNvSpPr>
            <a:spLocks noGrp="1"/>
          </p:cNvSpPr>
          <p:nvPr>
            <p:ph type="title"/>
          </p:nvPr>
        </p:nvSpPr>
        <p:spPr>
          <a:xfrm>
            <a:off x="838200" y="365125"/>
            <a:ext cx="10515600" cy="708301"/>
          </a:xfrm>
        </p:spPr>
        <p:txBody>
          <a:bodyPr/>
          <a:lstStyle/>
          <a:p>
            <a:r>
              <a:rPr lang="tr-TR" dirty="0"/>
              <a:t>Diyabet Komplikasyonları</a:t>
            </a:r>
            <a:r>
              <a:rPr lang="tr-TR" sz="2400" i="1" dirty="0"/>
              <a:t>-Kronik Komplikasyonlar</a:t>
            </a:r>
            <a:endParaRPr lang="tr-TR" dirty="0"/>
          </a:p>
        </p:txBody>
      </p:sp>
      <p:sp>
        <p:nvSpPr>
          <p:cNvPr id="3" name="İçerik Yer Tutucusu 2">
            <a:extLst>
              <a:ext uri="{FF2B5EF4-FFF2-40B4-BE49-F238E27FC236}">
                <a16:creationId xmlns:a16="http://schemas.microsoft.com/office/drawing/2014/main" id="{04F73971-F08D-81C3-9F4D-CA69023AEE0A}"/>
              </a:ext>
            </a:extLst>
          </p:cNvPr>
          <p:cNvSpPr>
            <a:spLocks noGrp="1"/>
          </p:cNvSpPr>
          <p:nvPr>
            <p:ph idx="1"/>
          </p:nvPr>
        </p:nvSpPr>
        <p:spPr>
          <a:xfrm>
            <a:off x="838200" y="1073426"/>
            <a:ext cx="10515600" cy="5103537"/>
          </a:xfrm>
        </p:spPr>
        <p:txBody>
          <a:bodyPr/>
          <a:lstStyle/>
          <a:p>
            <a:pPr marL="0" indent="0">
              <a:buNone/>
            </a:pPr>
            <a:r>
              <a:rPr lang="tr-TR" dirty="0"/>
              <a:t>DİYABETLİ HASTALARDA KARDİYOVASKÜLER KORUMA</a:t>
            </a:r>
          </a:p>
          <a:p>
            <a:pPr>
              <a:buFont typeface="Wingdings" panose="05000000000000000000" pitchFamily="2" charset="2"/>
              <a:buChar char="Ø"/>
            </a:pPr>
            <a:r>
              <a:rPr lang="tr-TR" b="1" dirty="0">
                <a:solidFill>
                  <a:srgbClr val="FF0066"/>
                </a:solidFill>
              </a:rPr>
              <a:t>Kan Basıncı Kontrolü</a:t>
            </a:r>
          </a:p>
          <a:p>
            <a:pPr marL="0" indent="0">
              <a:buNone/>
            </a:pPr>
            <a:endParaRPr lang="tr-TR" dirty="0"/>
          </a:p>
        </p:txBody>
      </p:sp>
      <p:pic>
        <p:nvPicPr>
          <p:cNvPr id="5" name="Resim 4">
            <a:extLst>
              <a:ext uri="{FF2B5EF4-FFF2-40B4-BE49-F238E27FC236}">
                <a16:creationId xmlns:a16="http://schemas.microsoft.com/office/drawing/2014/main" id="{56C301ED-A7A5-29EE-5071-6975BAC1EB96}"/>
              </a:ext>
            </a:extLst>
          </p:cNvPr>
          <p:cNvPicPr>
            <a:picLocks noChangeAspect="1"/>
          </p:cNvPicPr>
          <p:nvPr/>
        </p:nvPicPr>
        <p:blipFill>
          <a:blip r:embed="rId2"/>
          <a:stretch>
            <a:fillRect/>
          </a:stretch>
        </p:blipFill>
        <p:spPr>
          <a:xfrm>
            <a:off x="-2" y="3117896"/>
            <a:ext cx="7045545" cy="689237"/>
          </a:xfrm>
          <a:prstGeom prst="rect">
            <a:avLst/>
          </a:prstGeom>
        </p:spPr>
      </p:pic>
      <p:pic>
        <p:nvPicPr>
          <p:cNvPr id="7" name="Resim 6">
            <a:extLst>
              <a:ext uri="{FF2B5EF4-FFF2-40B4-BE49-F238E27FC236}">
                <a16:creationId xmlns:a16="http://schemas.microsoft.com/office/drawing/2014/main" id="{89A5744E-AB13-6971-46F6-852D462ABD71}"/>
              </a:ext>
            </a:extLst>
          </p:cNvPr>
          <p:cNvPicPr>
            <a:picLocks noChangeAspect="1"/>
          </p:cNvPicPr>
          <p:nvPr/>
        </p:nvPicPr>
        <p:blipFill>
          <a:blip r:embed="rId3"/>
          <a:stretch>
            <a:fillRect/>
          </a:stretch>
        </p:blipFill>
        <p:spPr>
          <a:xfrm>
            <a:off x="-1" y="3807133"/>
            <a:ext cx="7045545" cy="714766"/>
          </a:xfrm>
          <a:prstGeom prst="rect">
            <a:avLst/>
          </a:prstGeom>
        </p:spPr>
      </p:pic>
      <p:sp>
        <p:nvSpPr>
          <p:cNvPr id="9" name="Metin kutusu 8">
            <a:extLst>
              <a:ext uri="{FF2B5EF4-FFF2-40B4-BE49-F238E27FC236}">
                <a16:creationId xmlns:a16="http://schemas.microsoft.com/office/drawing/2014/main" id="{E44D956B-AFD6-2481-B0E4-AB65FE0ED532}"/>
              </a:ext>
            </a:extLst>
          </p:cNvPr>
          <p:cNvSpPr txBox="1"/>
          <p:nvPr/>
        </p:nvSpPr>
        <p:spPr>
          <a:xfrm>
            <a:off x="7393412" y="2875294"/>
            <a:ext cx="4509052" cy="2862322"/>
          </a:xfrm>
          <a:prstGeom prst="rect">
            <a:avLst/>
          </a:prstGeom>
          <a:noFill/>
        </p:spPr>
        <p:txBody>
          <a:bodyPr wrap="square">
            <a:spAutoFit/>
          </a:bodyPr>
          <a:lstStyle/>
          <a:p>
            <a:pPr marL="285750" indent="-285750" algn="l">
              <a:buFont typeface="Wingdings" panose="05000000000000000000" pitchFamily="2" charset="2"/>
              <a:buChar char="ü"/>
            </a:pPr>
            <a:r>
              <a:rPr lang="tr-TR" sz="1400" b="0" i="0" u="none" strike="noStrike" baseline="0" dirty="0">
                <a:solidFill>
                  <a:srgbClr val="000000"/>
                </a:solidFill>
                <a:latin typeface="DINBek-Regular"/>
              </a:rPr>
              <a:t>Hipotansiyondan kaçınılmalıdır</a:t>
            </a:r>
          </a:p>
          <a:p>
            <a:pPr marL="171450" indent="-171450" algn="l">
              <a:buFont typeface="Wingdings" panose="05000000000000000000" pitchFamily="2" charset="2"/>
              <a:buChar char="ü"/>
            </a:pPr>
            <a:endParaRPr lang="tr-TR" sz="600" b="0" i="0" u="none" strike="noStrike" baseline="0" dirty="0">
              <a:solidFill>
                <a:srgbClr val="FFFFFF"/>
              </a:solidFill>
              <a:latin typeface="DINBek-Regular"/>
            </a:endParaRPr>
          </a:p>
          <a:p>
            <a:pPr marL="171450" indent="-171450" algn="l">
              <a:buFont typeface="Wingdings" panose="05000000000000000000" pitchFamily="2" charset="2"/>
              <a:buChar char="ü"/>
            </a:pPr>
            <a:r>
              <a:rPr lang="tr-TR" sz="600" b="0" i="0" u="none" strike="noStrike" baseline="0" dirty="0">
                <a:solidFill>
                  <a:srgbClr val="FFFFFF"/>
                </a:solidFill>
                <a:latin typeface="DINBek-Regular"/>
              </a:rPr>
              <a:t> </a:t>
            </a:r>
            <a:r>
              <a:rPr lang="tr-TR" sz="1400" b="0" i="0" u="none" strike="noStrike" baseline="0" dirty="0">
                <a:solidFill>
                  <a:srgbClr val="000000"/>
                </a:solidFill>
                <a:latin typeface="DINBek-Regular"/>
              </a:rPr>
              <a:t>AH tedavi alanlarda KB alt sınırının 120/70 mmHg olması güvenlidir</a:t>
            </a:r>
          </a:p>
          <a:p>
            <a:pPr marL="171450" indent="-171450" algn="l">
              <a:buFont typeface="Wingdings" panose="05000000000000000000" pitchFamily="2" charset="2"/>
              <a:buChar char="ü"/>
            </a:pPr>
            <a:r>
              <a:rPr lang="tr-TR" sz="600" b="0" i="0" u="none" strike="noStrike" baseline="0" dirty="0">
                <a:solidFill>
                  <a:srgbClr val="FFFFFF"/>
                </a:solidFill>
                <a:latin typeface="DINBek-Regular"/>
              </a:rPr>
              <a:t>¥</a:t>
            </a:r>
          </a:p>
          <a:p>
            <a:pPr marL="171450" indent="-171450" algn="l">
              <a:buFont typeface="Wingdings" panose="05000000000000000000" pitchFamily="2" charset="2"/>
              <a:buChar char="ü"/>
            </a:pPr>
            <a:r>
              <a:rPr lang="tr-TR" sz="600" b="0" i="0" u="none" strike="noStrike" baseline="0" dirty="0">
                <a:solidFill>
                  <a:srgbClr val="FFFFFF"/>
                </a:solidFill>
                <a:latin typeface="DINBek-Regular"/>
              </a:rPr>
              <a:t> </a:t>
            </a:r>
            <a:r>
              <a:rPr lang="tr-TR" sz="1400" b="0" i="0" u="none" strike="noStrike" baseline="0" dirty="0">
                <a:solidFill>
                  <a:srgbClr val="000000"/>
                </a:solidFill>
                <a:latin typeface="DINBek-Regular"/>
              </a:rPr>
              <a:t>65 yaş ve üzerindeki </a:t>
            </a:r>
            <a:r>
              <a:rPr lang="tr-TR" sz="1400" b="0" i="0" u="none" strike="noStrike" baseline="0" dirty="0" err="1">
                <a:solidFill>
                  <a:srgbClr val="000000"/>
                </a:solidFill>
                <a:latin typeface="DINBek-Regular"/>
              </a:rPr>
              <a:t>SKB’nın</a:t>
            </a:r>
            <a:r>
              <a:rPr lang="tr-TR" sz="1400" b="0" i="0" u="none" strike="noStrike" baseline="0" dirty="0">
                <a:solidFill>
                  <a:srgbClr val="000000"/>
                </a:solidFill>
                <a:latin typeface="DINBek-Regular"/>
              </a:rPr>
              <a:t> 130-139 mmHg olması yeterli görülmelidir.</a:t>
            </a:r>
          </a:p>
          <a:p>
            <a:pPr marL="171450" indent="-171450" algn="l">
              <a:buFont typeface="Wingdings" panose="05000000000000000000" pitchFamily="2" charset="2"/>
              <a:buChar char="ü"/>
            </a:pPr>
            <a:endParaRPr lang="tr-TR" sz="1400" b="0" i="0" u="none" strike="noStrike" baseline="0" dirty="0">
              <a:solidFill>
                <a:srgbClr val="000000"/>
              </a:solidFill>
              <a:latin typeface="DINBek-Regular"/>
            </a:endParaRPr>
          </a:p>
          <a:p>
            <a:pPr marL="285750" indent="-285750" algn="l">
              <a:buFont typeface="Wingdings" panose="05000000000000000000" pitchFamily="2" charset="2"/>
              <a:buChar char="ü"/>
            </a:pPr>
            <a:r>
              <a:rPr lang="tr-TR" sz="1400" b="0" i="0" u="none" strike="noStrike" baseline="0" dirty="0">
                <a:latin typeface="DINBek-Regular"/>
              </a:rPr>
              <a:t>Fonksiyonel ve bilişsel kapasitesi iyi olan diyabetli yaşlılarda kan basıncı hedefi ve tedavi seçimi genç erişkinlerdeki gibi olmalıdır. </a:t>
            </a:r>
          </a:p>
          <a:p>
            <a:pPr algn="l"/>
            <a:endParaRPr lang="tr-TR" sz="1400" b="0" i="0" u="none" strike="noStrike" baseline="0" dirty="0">
              <a:latin typeface="DINBek-Regular"/>
            </a:endParaRPr>
          </a:p>
          <a:p>
            <a:pPr marL="285750" indent="-285750" algn="l">
              <a:buFont typeface="Wingdings" panose="05000000000000000000" pitchFamily="2" charset="2"/>
              <a:buChar char="ü"/>
            </a:pPr>
            <a:r>
              <a:rPr lang="tr-TR" sz="1400" b="0" i="0" u="none" strike="noStrike" baseline="0" dirty="0">
                <a:latin typeface="DINBek-Regular"/>
              </a:rPr>
              <a:t>Fonksiyonel/bilişsel kapasitesi kısıtlı veya kırılgan olan diyabetli yaşlılarda </a:t>
            </a:r>
            <a:r>
              <a:rPr lang="tr-TR" sz="1400" dirty="0">
                <a:latin typeface="DINBek-Regular"/>
              </a:rPr>
              <a:t>KB</a:t>
            </a:r>
            <a:r>
              <a:rPr lang="tr-TR" sz="1400" b="0" i="0" u="none" strike="noStrike" baseline="0" dirty="0">
                <a:latin typeface="DINBek-Regular"/>
              </a:rPr>
              <a:t> hedefi &lt;150/90 mmHg</a:t>
            </a:r>
            <a:endParaRPr lang="tr-TR" sz="1400" dirty="0"/>
          </a:p>
        </p:txBody>
      </p:sp>
    </p:spTree>
    <p:extLst>
      <p:ext uri="{BB962C8B-B14F-4D97-AF65-F5344CB8AC3E}">
        <p14:creationId xmlns:p14="http://schemas.microsoft.com/office/powerpoint/2010/main" val="31503424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E1B76587-FFE5-5746-1D05-67318F04DE74}"/>
              </a:ext>
            </a:extLst>
          </p:cNvPr>
          <p:cNvPicPr>
            <a:picLocks noChangeAspect="1"/>
          </p:cNvPicPr>
          <p:nvPr/>
        </p:nvPicPr>
        <p:blipFill>
          <a:blip r:embed="rId2"/>
          <a:stretch>
            <a:fillRect/>
          </a:stretch>
        </p:blipFill>
        <p:spPr>
          <a:xfrm>
            <a:off x="1979214" y="1232452"/>
            <a:ext cx="7484319" cy="3816626"/>
          </a:xfrm>
          <a:prstGeom prst="rect">
            <a:avLst/>
          </a:prstGeom>
        </p:spPr>
      </p:pic>
    </p:spTree>
    <p:extLst>
      <p:ext uri="{BB962C8B-B14F-4D97-AF65-F5344CB8AC3E}">
        <p14:creationId xmlns:p14="http://schemas.microsoft.com/office/powerpoint/2010/main" val="31756939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0859A72E-CBE1-20C4-2BA1-F397A3AE8AF2}"/>
              </a:ext>
            </a:extLst>
          </p:cNvPr>
          <p:cNvPicPr>
            <a:picLocks noChangeAspect="1"/>
          </p:cNvPicPr>
          <p:nvPr/>
        </p:nvPicPr>
        <p:blipFill>
          <a:blip r:embed="rId2"/>
          <a:stretch>
            <a:fillRect/>
          </a:stretch>
        </p:blipFill>
        <p:spPr>
          <a:xfrm>
            <a:off x="849298" y="0"/>
            <a:ext cx="10493405" cy="6858000"/>
          </a:xfrm>
          <a:prstGeom prst="rect">
            <a:avLst/>
          </a:prstGeom>
        </p:spPr>
      </p:pic>
    </p:spTree>
    <p:extLst>
      <p:ext uri="{BB962C8B-B14F-4D97-AF65-F5344CB8AC3E}">
        <p14:creationId xmlns:p14="http://schemas.microsoft.com/office/powerpoint/2010/main" val="26360294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C16649-334F-05BC-5D66-60CA6AEE2401}"/>
              </a:ext>
            </a:extLst>
          </p:cNvPr>
          <p:cNvSpPr>
            <a:spLocks noGrp="1"/>
          </p:cNvSpPr>
          <p:nvPr>
            <p:ph type="title"/>
          </p:nvPr>
        </p:nvSpPr>
        <p:spPr>
          <a:xfrm>
            <a:off x="838200" y="365126"/>
            <a:ext cx="10515600" cy="655292"/>
          </a:xfrm>
        </p:spPr>
        <p:txBody>
          <a:bodyPr>
            <a:normAutofit fontScale="90000"/>
          </a:bodyPr>
          <a:lstStyle/>
          <a:p>
            <a:r>
              <a:rPr lang="tr-TR" dirty="0"/>
              <a:t>Diyabet Komplikasyonları</a:t>
            </a:r>
            <a:r>
              <a:rPr lang="tr-TR" sz="2400" i="1" dirty="0"/>
              <a:t>-Kronik Komplikasyonlar</a:t>
            </a:r>
            <a:endParaRPr lang="tr-TR" dirty="0"/>
          </a:p>
        </p:txBody>
      </p:sp>
      <p:sp>
        <p:nvSpPr>
          <p:cNvPr id="3" name="İçerik Yer Tutucusu 2">
            <a:extLst>
              <a:ext uri="{FF2B5EF4-FFF2-40B4-BE49-F238E27FC236}">
                <a16:creationId xmlns:a16="http://schemas.microsoft.com/office/drawing/2014/main" id="{1CB1CD10-A9C2-30D8-1AF2-DB962D0DC642}"/>
              </a:ext>
            </a:extLst>
          </p:cNvPr>
          <p:cNvSpPr>
            <a:spLocks noGrp="1"/>
          </p:cNvSpPr>
          <p:nvPr>
            <p:ph idx="1"/>
          </p:nvPr>
        </p:nvSpPr>
        <p:spPr>
          <a:xfrm>
            <a:off x="838200" y="1126435"/>
            <a:ext cx="10515600" cy="5050528"/>
          </a:xfrm>
        </p:spPr>
        <p:txBody>
          <a:bodyPr/>
          <a:lstStyle/>
          <a:p>
            <a:pPr marL="0" indent="0">
              <a:buNone/>
            </a:pPr>
            <a:r>
              <a:rPr lang="tr-TR" dirty="0"/>
              <a:t>DİYABETLİ HASTALARDA KARDİYOVASKÜLER KORUMA</a:t>
            </a:r>
          </a:p>
          <a:p>
            <a:pPr>
              <a:buFont typeface="Wingdings" panose="05000000000000000000" pitchFamily="2" charset="2"/>
              <a:buChar char="Ø"/>
            </a:pPr>
            <a:r>
              <a:rPr lang="tr-TR" b="1" dirty="0">
                <a:solidFill>
                  <a:srgbClr val="FF0066"/>
                </a:solidFill>
              </a:rPr>
              <a:t>Dislipidemi Tedavisi</a:t>
            </a:r>
          </a:p>
          <a:p>
            <a:pPr marL="0" indent="0">
              <a:buNone/>
            </a:pPr>
            <a:endParaRPr lang="tr-TR" dirty="0">
              <a:solidFill>
                <a:srgbClr val="FF0066"/>
              </a:solidFill>
            </a:endParaRPr>
          </a:p>
          <a:p>
            <a:pPr algn="l"/>
            <a:r>
              <a:rPr lang="tr-TR" sz="1600" b="0" i="1" u="none" strike="noStrike" baseline="0" dirty="0">
                <a:latin typeface="DINBek-Regular"/>
              </a:rPr>
              <a:t>Erişkin diyabetli hastalarda lipid profili tanı sırasında; sonrasında yılda bir kez kontrol edilmelidir. </a:t>
            </a:r>
          </a:p>
          <a:p>
            <a:pPr algn="l"/>
            <a:r>
              <a:rPr lang="tr-TR" sz="1600" b="0" i="1" u="none" strike="noStrike" baseline="0" dirty="0" err="1">
                <a:latin typeface="DINBek-Regular"/>
              </a:rPr>
              <a:t>Antilipidemik</a:t>
            </a:r>
            <a:r>
              <a:rPr lang="tr-TR" sz="1600" b="0" i="1" u="none" strike="noStrike" baseline="0" dirty="0">
                <a:latin typeface="DINBek-Regular"/>
              </a:rPr>
              <a:t> kullanan diyabetli hastalarda lipid profilinin kontrolü, ilaca başlandıktan veya doz değişikliği yapıldıktan 4-12 hafta sonra yapılır. </a:t>
            </a:r>
          </a:p>
          <a:p>
            <a:pPr algn="l"/>
            <a:r>
              <a:rPr lang="tr-TR" sz="1600" b="0" i="1" u="none" strike="noStrike" baseline="0" dirty="0">
                <a:latin typeface="DINBek-Regular"/>
              </a:rPr>
              <a:t>Eğer hedefe ulaşıldıysa ve hasta ilacı düzenli kullanıyorsa yılda 1 kez, gerekli durumlarda 6 ay ara ile lipid düzeylerinin izlenmesi yeterli olacaktır.</a:t>
            </a:r>
            <a:endParaRPr lang="tr-TR" sz="2400" i="1" dirty="0">
              <a:solidFill>
                <a:srgbClr val="FF0066"/>
              </a:solidFill>
            </a:endParaRPr>
          </a:p>
          <a:p>
            <a:pPr marL="0" indent="0">
              <a:buNone/>
            </a:pPr>
            <a:endParaRPr lang="tr-TR" dirty="0">
              <a:solidFill>
                <a:srgbClr val="FF0066"/>
              </a:solidFill>
            </a:endParaRPr>
          </a:p>
        </p:txBody>
      </p:sp>
      <p:pic>
        <p:nvPicPr>
          <p:cNvPr id="5" name="Resim 4">
            <a:extLst>
              <a:ext uri="{FF2B5EF4-FFF2-40B4-BE49-F238E27FC236}">
                <a16:creationId xmlns:a16="http://schemas.microsoft.com/office/drawing/2014/main" id="{358AC61C-EE45-9FB6-8D0A-C81930520B93}"/>
              </a:ext>
            </a:extLst>
          </p:cNvPr>
          <p:cNvPicPr>
            <a:picLocks noChangeAspect="1"/>
          </p:cNvPicPr>
          <p:nvPr/>
        </p:nvPicPr>
        <p:blipFill>
          <a:blip r:embed="rId2"/>
          <a:stretch>
            <a:fillRect/>
          </a:stretch>
        </p:blipFill>
        <p:spPr>
          <a:xfrm>
            <a:off x="718931" y="4249049"/>
            <a:ext cx="9520083" cy="2449511"/>
          </a:xfrm>
          <a:prstGeom prst="rect">
            <a:avLst/>
          </a:prstGeom>
        </p:spPr>
      </p:pic>
      <p:sp>
        <p:nvSpPr>
          <p:cNvPr id="7" name="Oval 6">
            <a:extLst>
              <a:ext uri="{FF2B5EF4-FFF2-40B4-BE49-F238E27FC236}">
                <a16:creationId xmlns:a16="http://schemas.microsoft.com/office/drawing/2014/main" id="{1679B568-CBA3-4229-167C-7A079FA072DE}"/>
              </a:ext>
            </a:extLst>
          </p:cNvPr>
          <p:cNvSpPr/>
          <p:nvPr/>
        </p:nvSpPr>
        <p:spPr>
          <a:xfrm>
            <a:off x="9939130" y="1126435"/>
            <a:ext cx="1533939" cy="1073426"/>
          </a:xfrm>
          <a:prstGeom prst="ellipse">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sz="800" dirty="0">
              <a:solidFill>
                <a:schemeClr val="tx1"/>
              </a:solidFill>
            </a:endParaRPr>
          </a:p>
          <a:p>
            <a:endParaRPr lang="tr-TR" sz="800" dirty="0">
              <a:solidFill>
                <a:schemeClr val="tx1"/>
              </a:solidFill>
            </a:endParaRPr>
          </a:p>
          <a:p>
            <a:r>
              <a:rPr lang="tr-TR" sz="800" dirty="0">
                <a:solidFill>
                  <a:schemeClr val="tx1"/>
                </a:solidFill>
              </a:rPr>
              <a:t>LDL-kolesterol &lt;100 mg/dl</a:t>
            </a:r>
          </a:p>
          <a:p>
            <a:r>
              <a:rPr lang="tr-TR" sz="800" dirty="0" err="1">
                <a:solidFill>
                  <a:schemeClr val="tx1"/>
                </a:solidFill>
              </a:rPr>
              <a:t>Trigliserid</a:t>
            </a:r>
            <a:r>
              <a:rPr lang="tr-TR" sz="800" dirty="0">
                <a:solidFill>
                  <a:schemeClr val="tx1"/>
                </a:solidFill>
              </a:rPr>
              <a:t> &lt;150 mg/dl</a:t>
            </a:r>
          </a:p>
          <a:p>
            <a:r>
              <a:rPr lang="tr-TR" sz="800" dirty="0">
                <a:solidFill>
                  <a:schemeClr val="tx1"/>
                </a:solidFill>
              </a:rPr>
              <a:t>HDL-kolesterol E ≥40 mg/dl / K ≥50 mg/dl</a:t>
            </a:r>
          </a:p>
          <a:p>
            <a:r>
              <a:rPr lang="tr-TR" sz="800" dirty="0" err="1">
                <a:solidFill>
                  <a:schemeClr val="tx1"/>
                </a:solidFill>
              </a:rPr>
              <a:t>Non</a:t>
            </a:r>
            <a:r>
              <a:rPr lang="tr-TR" sz="800" dirty="0">
                <a:solidFill>
                  <a:schemeClr val="tx1"/>
                </a:solidFill>
              </a:rPr>
              <a:t>-HDL-kolesterol &lt;130 mg/dl</a:t>
            </a:r>
          </a:p>
          <a:p>
            <a:pPr algn="ctr"/>
            <a:endParaRPr lang="tr-TR" dirty="0"/>
          </a:p>
        </p:txBody>
      </p:sp>
    </p:spTree>
    <p:extLst>
      <p:ext uri="{BB962C8B-B14F-4D97-AF65-F5344CB8AC3E}">
        <p14:creationId xmlns:p14="http://schemas.microsoft.com/office/powerpoint/2010/main" val="4075854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039BFB67-A9E4-D4AE-600A-9C3EA8B61146}"/>
              </a:ext>
            </a:extLst>
          </p:cNvPr>
          <p:cNvPicPr>
            <a:picLocks noChangeAspect="1"/>
          </p:cNvPicPr>
          <p:nvPr/>
        </p:nvPicPr>
        <p:blipFill>
          <a:blip r:embed="rId2"/>
          <a:stretch>
            <a:fillRect/>
          </a:stretch>
        </p:blipFill>
        <p:spPr>
          <a:xfrm>
            <a:off x="3430511" y="0"/>
            <a:ext cx="5467104" cy="6858000"/>
          </a:xfrm>
          <a:prstGeom prst="rect">
            <a:avLst/>
          </a:prstGeom>
        </p:spPr>
      </p:pic>
    </p:spTree>
    <p:extLst>
      <p:ext uri="{BB962C8B-B14F-4D97-AF65-F5344CB8AC3E}">
        <p14:creationId xmlns:p14="http://schemas.microsoft.com/office/powerpoint/2010/main" val="4167207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97DBE21-C5B7-C595-4860-C7CF16203D37}"/>
              </a:ext>
            </a:extLst>
          </p:cNvPr>
          <p:cNvSpPr>
            <a:spLocks noGrp="1"/>
          </p:cNvSpPr>
          <p:nvPr>
            <p:ph type="title"/>
          </p:nvPr>
        </p:nvSpPr>
        <p:spPr>
          <a:xfrm>
            <a:off x="705678" y="94906"/>
            <a:ext cx="10515600" cy="695049"/>
          </a:xfrm>
        </p:spPr>
        <p:txBody>
          <a:bodyPr/>
          <a:lstStyle/>
          <a:p>
            <a:r>
              <a:rPr lang="tr-TR" dirty="0"/>
              <a:t>Diyabet Komplikasyonları</a:t>
            </a:r>
            <a:r>
              <a:rPr lang="tr-TR" sz="2400" i="1" dirty="0"/>
              <a:t>-Kronik Komplikasyonlar</a:t>
            </a:r>
            <a:endParaRPr lang="tr-TR" dirty="0"/>
          </a:p>
        </p:txBody>
      </p:sp>
      <p:sp>
        <p:nvSpPr>
          <p:cNvPr id="3" name="İçerik Yer Tutucusu 2">
            <a:extLst>
              <a:ext uri="{FF2B5EF4-FFF2-40B4-BE49-F238E27FC236}">
                <a16:creationId xmlns:a16="http://schemas.microsoft.com/office/drawing/2014/main" id="{DF092F7B-BEAF-00E6-FC0D-1D10210F4A4D}"/>
              </a:ext>
            </a:extLst>
          </p:cNvPr>
          <p:cNvSpPr>
            <a:spLocks noGrp="1"/>
          </p:cNvSpPr>
          <p:nvPr>
            <p:ph idx="1"/>
          </p:nvPr>
        </p:nvSpPr>
        <p:spPr>
          <a:xfrm>
            <a:off x="838200" y="789956"/>
            <a:ext cx="10515600" cy="5387008"/>
          </a:xfrm>
        </p:spPr>
        <p:txBody>
          <a:bodyPr/>
          <a:lstStyle/>
          <a:p>
            <a:pPr marL="0" indent="0">
              <a:buNone/>
            </a:pPr>
            <a:r>
              <a:rPr lang="tr-TR" sz="2400" dirty="0"/>
              <a:t>DİYABETLİ HASTALARDA KARDİYOVASKÜLER KORUMA</a:t>
            </a:r>
          </a:p>
          <a:p>
            <a:pPr>
              <a:buFont typeface="Wingdings" panose="05000000000000000000" pitchFamily="2" charset="2"/>
              <a:buChar char="Ø"/>
            </a:pPr>
            <a:r>
              <a:rPr lang="tr-TR" sz="2000" b="1" dirty="0">
                <a:solidFill>
                  <a:srgbClr val="FF0066"/>
                </a:solidFill>
              </a:rPr>
              <a:t>Dislipidemi Tedavisi</a:t>
            </a:r>
          </a:p>
          <a:p>
            <a:pPr>
              <a:buFont typeface="Wingdings" panose="05000000000000000000" pitchFamily="2" charset="2"/>
              <a:buChar char="ü"/>
            </a:pPr>
            <a:r>
              <a:rPr lang="tr-TR" sz="1800" dirty="0" err="1"/>
              <a:t>Non</a:t>
            </a:r>
            <a:r>
              <a:rPr lang="tr-TR" sz="1800" dirty="0"/>
              <a:t>-Farmakolojik Tedavi:</a:t>
            </a:r>
          </a:p>
          <a:p>
            <a:pPr marL="0" indent="0">
              <a:buNone/>
            </a:pPr>
            <a:r>
              <a:rPr lang="tr-TR" sz="1600" i="1" dirty="0"/>
              <a:t>Sağlıklı beslenme, aerobik egzersiz, sigaranın bırakılması, alkol sınırlaması</a:t>
            </a:r>
          </a:p>
          <a:p>
            <a:pPr>
              <a:buFont typeface="Wingdings" panose="05000000000000000000" pitchFamily="2" charset="2"/>
              <a:buChar char="ü"/>
            </a:pPr>
            <a:r>
              <a:rPr lang="tr-TR" sz="1800" dirty="0"/>
              <a:t>Farmakolojik Tedavi</a:t>
            </a:r>
          </a:p>
          <a:p>
            <a:pPr marL="0" indent="0">
              <a:buNone/>
            </a:pPr>
            <a:r>
              <a:rPr lang="tr-TR" sz="2000" dirty="0" err="1"/>
              <a:t>Statinler</a:t>
            </a:r>
            <a:r>
              <a:rPr lang="tr-TR" sz="2000" dirty="0"/>
              <a:t>:</a:t>
            </a:r>
            <a:endParaRPr lang="tr-TR" sz="2400" dirty="0"/>
          </a:p>
          <a:p>
            <a:pPr marL="0" indent="0">
              <a:buNone/>
            </a:pPr>
            <a:endParaRPr lang="tr-TR" dirty="0"/>
          </a:p>
        </p:txBody>
      </p:sp>
      <p:pic>
        <p:nvPicPr>
          <p:cNvPr id="5" name="Resim 4">
            <a:extLst>
              <a:ext uri="{FF2B5EF4-FFF2-40B4-BE49-F238E27FC236}">
                <a16:creationId xmlns:a16="http://schemas.microsoft.com/office/drawing/2014/main" id="{54FF82EB-F678-0C59-2B3C-E0FBB8450BC0}"/>
              </a:ext>
            </a:extLst>
          </p:cNvPr>
          <p:cNvPicPr>
            <a:picLocks noChangeAspect="1"/>
          </p:cNvPicPr>
          <p:nvPr/>
        </p:nvPicPr>
        <p:blipFill>
          <a:blip r:embed="rId2"/>
          <a:stretch>
            <a:fillRect/>
          </a:stretch>
        </p:blipFill>
        <p:spPr>
          <a:xfrm>
            <a:off x="190549" y="3210196"/>
            <a:ext cx="8539609" cy="3163956"/>
          </a:xfrm>
          <a:prstGeom prst="rect">
            <a:avLst/>
          </a:prstGeom>
        </p:spPr>
      </p:pic>
      <p:sp>
        <p:nvSpPr>
          <p:cNvPr id="7" name="Metin kutusu 6">
            <a:extLst>
              <a:ext uri="{FF2B5EF4-FFF2-40B4-BE49-F238E27FC236}">
                <a16:creationId xmlns:a16="http://schemas.microsoft.com/office/drawing/2014/main" id="{026C7A88-121E-7871-049A-9A6F8809DA21}"/>
              </a:ext>
            </a:extLst>
          </p:cNvPr>
          <p:cNvSpPr txBox="1"/>
          <p:nvPr/>
        </p:nvSpPr>
        <p:spPr>
          <a:xfrm>
            <a:off x="8984974" y="4792174"/>
            <a:ext cx="3207026" cy="1077218"/>
          </a:xfrm>
          <a:prstGeom prst="rect">
            <a:avLst/>
          </a:prstGeom>
          <a:noFill/>
        </p:spPr>
        <p:txBody>
          <a:bodyPr wrap="square">
            <a:spAutoFit/>
          </a:bodyPr>
          <a:lstStyle/>
          <a:p>
            <a:r>
              <a:rPr lang="tr-TR" sz="1600" b="1" dirty="0" err="1"/>
              <a:t>Statin</a:t>
            </a:r>
            <a:r>
              <a:rPr lang="tr-TR" sz="1600" b="1" dirty="0"/>
              <a:t> tedavisi gebelikte kontrendike</a:t>
            </a:r>
          </a:p>
          <a:p>
            <a:r>
              <a:rPr lang="tr-TR" sz="1600" b="1" dirty="0"/>
              <a:t>TG&gt;500 olan hastalarda </a:t>
            </a:r>
            <a:r>
              <a:rPr lang="tr-TR" sz="1600" b="1" dirty="0" err="1"/>
              <a:t>Fibrat</a:t>
            </a:r>
            <a:r>
              <a:rPr lang="tr-TR" sz="1600" b="1" dirty="0"/>
              <a:t> tedavisi</a:t>
            </a:r>
          </a:p>
        </p:txBody>
      </p:sp>
      <p:pic>
        <p:nvPicPr>
          <p:cNvPr id="4" name="Resim 3">
            <a:extLst>
              <a:ext uri="{FF2B5EF4-FFF2-40B4-BE49-F238E27FC236}">
                <a16:creationId xmlns:a16="http://schemas.microsoft.com/office/drawing/2014/main" id="{CB5B4A13-36E1-7139-E446-B8AFD2DE099B}"/>
              </a:ext>
            </a:extLst>
          </p:cNvPr>
          <p:cNvPicPr>
            <a:picLocks noChangeAspect="1"/>
          </p:cNvPicPr>
          <p:nvPr/>
        </p:nvPicPr>
        <p:blipFill>
          <a:blip r:embed="rId3"/>
          <a:stretch>
            <a:fillRect/>
          </a:stretch>
        </p:blipFill>
        <p:spPr>
          <a:xfrm>
            <a:off x="8984974" y="988608"/>
            <a:ext cx="2787926" cy="1793153"/>
          </a:xfrm>
          <a:prstGeom prst="rect">
            <a:avLst/>
          </a:prstGeom>
        </p:spPr>
      </p:pic>
    </p:spTree>
    <p:extLst>
      <p:ext uri="{BB962C8B-B14F-4D97-AF65-F5344CB8AC3E}">
        <p14:creationId xmlns:p14="http://schemas.microsoft.com/office/powerpoint/2010/main" val="14602717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78783B5-314B-068D-898C-DCEFAD4E34D2}"/>
              </a:ext>
            </a:extLst>
          </p:cNvPr>
          <p:cNvSpPr>
            <a:spLocks noGrp="1"/>
          </p:cNvSpPr>
          <p:nvPr>
            <p:ph type="title"/>
          </p:nvPr>
        </p:nvSpPr>
        <p:spPr>
          <a:xfrm>
            <a:off x="838200" y="192846"/>
            <a:ext cx="10515600" cy="695049"/>
          </a:xfrm>
        </p:spPr>
        <p:txBody>
          <a:bodyPr/>
          <a:lstStyle/>
          <a:p>
            <a:r>
              <a:rPr lang="tr-TR" dirty="0"/>
              <a:t>Diyabet Komplikasyonları</a:t>
            </a:r>
            <a:r>
              <a:rPr lang="tr-TR" sz="2400" i="1" dirty="0"/>
              <a:t>-Kronik Komplikasyonlar</a:t>
            </a:r>
            <a:endParaRPr lang="tr-TR" dirty="0"/>
          </a:p>
        </p:txBody>
      </p:sp>
      <p:sp>
        <p:nvSpPr>
          <p:cNvPr id="3" name="İçerik Yer Tutucusu 2">
            <a:extLst>
              <a:ext uri="{FF2B5EF4-FFF2-40B4-BE49-F238E27FC236}">
                <a16:creationId xmlns:a16="http://schemas.microsoft.com/office/drawing/2014/main" id="{DB4AB2B1-4253-8181-2F63-0BF920990260}"/>
              </a:ext>
            </a:extLst>
          </p:cNvPr>
          <p:cNvSpPr>
            <a:spLocks noGrp="1"/>
          </p:cNvSpPr>
          <p:nvPr>
            <p:ph idx="1"/>
          </p:nvPr>
        </p:nvSpPr>
        <p:spPr>
          <a:xfrm>
            <a:off x="838200" y="887895"/>
            <a:ext cx="10515600" cy="5289068"/>
          </a:xfrm>
        </p:spPr>
        <p:txBody>
          <a:bodyPr/>
          <a:lstStyle/>
          <a:p>
            <a:pPr marL="0" indent="0">
              <a:buNone/>
            </a:pPr>
            <a:r>
              <a:rPr lang="tr-TR" dirty="0"/>
              <a:t>DİYABETLİ HASTALARDA KARDİYOVASKÜLER KORUMA</a:t>
            </a:r>
          </a:p>
          <a:p>
            <a:pPr>
              <a:buFont typeface="Wingdings" panose="05000000000000000000" pitchFamily="2" charset="2"/>
              <a:buChar char="Ø"/>
            </a:pPr>
            <a:r>
              <a:rPr lang="tr-TR" b="1" dirty="0">
                <a:solidFill>
                  <a:srgbClr val="FF0066"/>
                </a:solidFill>
              </a:rPr>
              <a:t>Dislipidemi Tedavisi</a:t>
            </a:r>
          </a:p>
          <a:p>
            <a:pPr marL="0" indent="0">
              <a:buNone/>
            </a:pPr>
            <a:r>
              <a:rPr lang="tr-TR" sz="2400" i="1" dirty="0" err="1"/>
              <a:t>Statin</a:t>
            </a:r>
            <a:r>
              <a:rPr lang="tr-TR" sz="2400" i="1" dirty="0"/>
              <a:t> Dışı Tedaviler:</a:t>
            </a:r>
          </a:p>
          <a:p>
            <a:pPr marL="0" indent="0">
              <a:buNone/>
            </a:pPr>
            <a:r>
              <a:rPr lang="tr-TR" sz="1800" b="0" i="0" u="none" strike="noStrike" baseline="0" dirty="0" err="1">
                <a:latin typeface="DINbek-Medium"/>
              </a:rPr>
              <a:t>Ezetimib</a:t>
            </a:r>
            <a:endParaRPr lang="tr-TR" sz="2400" b="0" i="1" u="none" strike="noStrike" baseline="0" dirty="0">
              <a:latin typeface="DINbek-Medium"/>
            </a:endParaRPr>
          </a:p>
          <a:p>
            <a:pPr marL="0" indent="0">
              <a:buNone/>
            </a:pPr>
            <a:r>
              <a:rPr lang="tr-TR" sz="1800" b="0" i="0" u="none" strike="noStrike" baseline="0" dirty="0" err="1">
                <a:latin typeface="DINbek-Medium"/>
              </a:rPr>
              <a:t>Proprotein</a:t>
            </a:r>
            <a:r>
              <a:rPr lang="tr-TR" sz="1800" b="0" i="0" u="none" strike="noStrike" baseline="0" dirty="0">
                <a:latin typeface="DINbek-Medium"/>
              </a:rPr>
              <a:t> </a:t>
            </a:r>
            <a:r>
              <a:rPr lang="tr-TR" sz="1800" b="0" i="0" u="none" strike="noStrike" baseline="0" dirty="0" err="1">
                <a:latin typeface="DINbek-Medium"/>
              </a:rPr>
              <a:t>konvertaz</a:t>
            </a:r>
            <a:r>
              <a:rPr lang="tr-TR" sz="1800" b="0" i="0" u="none" strike="noStrike" baseline="0" dirty="0">
                <a:latin typeface="DINbek-Medium"/>
              </a:rPr>
              <a:t> </a:t>
            </a:r>
            <a:r>
              <a:rPr lang="tr-TR" sz="1800" b="0" i="0" u="none" strike="noStrike" baseline="0" dirty="0" err="1">
                <a:latin typeface="DINbek-Medium"/>
              </a:rPr>
              <a:t>subtisilin</a:t>
            </a:r>
            <a:r>
              <a:rPr lang="tr-TR" sz="1800" b="0" i="0" u="none" strike="noStrike" baseline="0" dirty="0">
                <a:latin typeface="DINbek-Medium"/>
              </a:rPr>
              <a:t>/keksin 9 (PCSK-9) inhibitörleri</a:t>
            </a:r>
            <a:endParaRPr lang="tr-TR" sz="2400" i="1" dirty="0">
              <a:latin typeface="DINbek-Medium"/>
            </a:endParaRPr>
          </a:p>
          <a:p>
            <a:pPr marL="0" indent="0">
              <a:buNone/>
            </a:pPr>
            <a:r>
              <a:rPr lang="tr-TR" sz="1800" b="0" i="0" u="none" strike="noStrike" baseline="0" dirty="0" err="1">
                <a:latin typeface="DINbek-Medium"/>
              </a:rPr>
              <a:t>Fibratlar</a:t>
            </a:r>
            <a:endParaRPr lang="tr-TR" sz="2400" b="0" i="1" u="none" strike="noStrike" baseline="0" dirty="0">
              <a:latin typeface="DINbek-Medium"/>
            </a:endParaRPr>
          </a:p>
          <a:p>
            <a:pPr marL="0" indent="0">
              <a:buNone/>
            </a:pPr>
            <a:r>
              <a:rPr lang="tr-TR" sz="1800" b="0" i="0" u="none" strike="noStrike" baseline="0" dirty="0">
                <a:latin typeface="DINbek-Medium"/>
              </a:rPr>
              <a:t>Omega-3 yağ asitleri</a:t>
            </a:r>
            <a:endParaRPr lang="tr-TR" sz="2400" i="1" dirty="0">
              <a:latin typeface="DINbek-Medium"/>
            </a:endParaRPr>
          </a:p>
          <a:p>
            <a:pPr marL="0" indent="0">
              <a:buNone/>
            </a:pPr>
            <a:r>
              <a:rPr lang="tr-TR" sz="1800" b="0" i="0" u="none" strike="noStrike" baseline="0" dirty="0" err="1">
                <a:latin typeface="DINbek-Medium"/>
              </a:rPr>
              <a:t>Bempedoik</a:t>
            </a:r>
            <a:r>
              <a:rPr lang="tr-TR" sz="1800" b="0" i="0" u="none" strike="noStrike" baseline="0" dirty="0">
                <a:latin typeface="DINbek-Medium"/>
              </a:rPr>
              <a:t> asit</a:t>
            </a:r>
            <a:endParaRPr lang="tr-TR" sz="2400" i="1" dirty="0"/>
          </a:p>
          <a:p>
            <a:pPr marL="0" indent="0">
              <a:buNone/>
            </a:pPr>
            <a:endParaRPr lang="tr-TR" sz="2400" i="1" dirty="0"/>
          </a:p>
        </p:txBody>
      </p:sp>
      <p:pic>
        <p:nvPicPr>
          <p:cNvPr id="4" name="Resim 3">
            <a:extLst>
              <a:ext uri="{FF2B5EF4-FFF2-40B4-BE49-F238E27FC236}">
                <a16:creationId xmlns:a16="http://schemas.microsoft.com/office/drawing/2014/main" id="{4B015C60-8900-24E2-6E3F-7609BEC09D7C}"/>
              </a:ext>
            </a:extLst>
          </p:cNvPr>
          <p:cNvPicPr>
            <a:picLocks noChangeAspect="1"/>
          </p:cNvPicPr>
          <p:nvPr/>
        </p:nvPicPr>
        <p:blipFill>
          <a:blip r:embed="rId2"/>
          <a:stretch>
            <a:fillRect/>
          </a:stretch>
        </p:blipFill>
        <p:spPr>
          <a:xfrm>
            <a:off x="8970422" y="1325218"/>
            <a:ext cx="2383378" cy="1815340"/>
          </a:xfrm>
          <a:prstGeom prst="rect">
            <a:avLst/>
          </a:prstGeom>
        </p:spPr>
      </p:pic>
      <p:pic>
        <p:nvPicPr>
          <p:cNvPr id="5" name="Resim 4">
            <a:extLst>
              <a:ext uri="{FF2B5EF4-FFF2-40B4-BE49-F238E27FC236}">
                <a16:creationId xmlns:a16="http://schemas.microsoft.com/office/drawing/2014/main" id="{96AAFCC8-F1B4-EFA5-FA12-8267F5B6D187}"/>
              </a:ext>
            </a:extLst>
          </p:cNvPr>
          <p:cNvPicPr>
            <a:picLocks noChangeAspect="1"/>
          </p:cNvPicPr>
          <p:nvPr/>
        </p:nvPicPr>
        <p:blipFill>
          <a:blip r:embed="rId3"/>
          <a:stretch>
            <a:fillRect/>
          </a:stretch>
        </p:blipFill>
        <p:spPr>
          <a:xfrm>
            <a:off x="8401879" y="3429000"/>
            <a:ext cx="2594342" cy="1811715"/>
          </a:xfrm>
          <a:prstGeom prst="rect">
            <a:avLst/>
          </a:prstGeom>
        </p:spPr>
      </p:pic>
      <p:pic>
        <p:nvPicPr>
          <p:cNvPr id="6" name="Resim 5">
            <a:extLst>
              <a:ext uri="{FF2B5EF4-FFF2-40B4-BE49-F238E27FC236}">
                <a16:creationId xmlns:a16="http://schemas.microsoft.com/office/drawing/2014/main" id="{B8EB58E2-8940-7E6C-D66D-317D2491E503}"/>
              </a:ext>
            </a:extLst>
          </p:cNvPr>
          <p:cNvPicPr>
            <a:picLocks noChangeAspect="1"/>
          </p:cNvPicPr>
          <p:nvPr/>
        </p:nvPicPr>
        <p:blipFill>
          <a:blip r:embed="rId4"/>
          <a:stretch>
            <a:fillRect/>
          </a:stretch>
        </p:blipFill>
        <p:spPr>
          <a:xfrm>
            <a:off x="4997987" y="3247298"/>
            <a:ext cx="2934310" cy="1993417"/>
          </a:xfrm>
          <a:prstGeom prst="rect">
            <a:avLst/>
          </a:prstGeom>
        </p:spPr>
      </p:pic>
      <p:pic>
        <p:nvPicPr>
          <p:cNvPr id="7" name="Resim 6">
            <a:extLst>
              <a:ext uri="{FF2B5EF4-FFF2-40B4-BE49-F238E27FC236}">
                <a16:creationId xmlns:a16="http://schemas.microsoft.com/office/drawing/2014/main" id="{5F73C6BD-58C1-A0C5-B69C-D995821AA173}"/>
              </a:ext>
            </a:extLst>
          </p:cNvPr>
          <p:cNvPicPr>
            <a:picLocks noChangeAspect="1"/>
          </p:cNvPicPr>
          <p:nvPr/>
        </p:nvPicPr>
        <p:blipFill>
          <a:blip r:embed="rId5"/>
          <a:stretch>
            <a:fillRect/>
          </a:stretch>
        </p:blipFill>
        <p:spPr>
          <a:xfrm>
            <a:off x="2146850" y="4334857"/>
            <a:ext cx="2381555" cy="2381555"/>
          </a:xfrm>
          <a:prstGeom prst="rect">
            <a:avLst/>
          </a:prstGeom>
        </p:spPr>
      </p:pic>
    </p:spTree>
    <p:extLst>
      <p:ext uri="{BB962C8B-B14F-4D97-AF65-F5344CB8AC3E}">
        <p14:creationId xmlns:p14="http://schemas.microsoft.com/office/powerpoint/2010/main" val="18791300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D5A41E0-31C0-9456-C365-DD5176D2FD0B}"/>
              </a:ext>
            </a:extLst>
          </p:cNvPr>
          <p:cNvSpPr>
            <a:spLocks noGrp="1"/>
          </p:cNvSpPr>
          <p:nvPr>
            <p:ph type="title"/>
          </p:nvPr>
        </p:nvSpPr>
        <p:spPr>
          <a:xfrm>
            <a:off x="838200" y="245856"/>
            <a:ext cx="10515600" cy="589032"/>
          </a:xfrm>
        </p:spPr>
        <p:txBody>
          <a:bodyPr>
            <a:normAutofit fontScale="90000"/>
          </a:bodyPr>
          <a:lstStyle/>
          <a:p>
            <a:r>
              <a:rPr lang="tr-TR" dirty="0"/>
              <a:t>Diyabet Komplikasyonları</a:t>
            </a:r>
            <a:r>
              <a:rPr lang="tr-TR" sz="2400" i="1" dirty="0"/>
              <a:t>-Kronik Komplikasyonlar</a:t>
            </a:r>
            <a:endParaRPr lang="tr-TR" dirty="0"/>
          </a:p>
        </p:txBody>
      </p:sp>
      <p:sp>
        <p:nvSpPr>
          <p:cNvPr id="3" name="İçerik Yer Tutucusu 2">
            <a:extLst>
              <a:ext uri="{FF2B5EF4-FFF2-40B4-BE49-F238E27FC236}">
                <a16:creationId xmlns:a16="http://schemas.microsoft.com/office/drawing/2014/main" id="{8822F166-A60B-44F1-5424-B1669C617CD1}"/>
              </a:ext>
            </a:extLst>
          </p:cNvPr>
          <p:cNvSpPr>
            <a:spLocks noGrp="1"/>
          </p:cNvSpPr>
          <p:nvPr>
            <p:ph idx="1"/>
          </p:nvPr>
        </p:nvSpPr>
        <p:spPr>
          <a:xfrm>
            <a:off x="838200" y="834888"/>
            <a:ext cx="10515600" cy="5342075"/>
          </a:xfrm>
        </p:spPr>
        <p:txBody>
          <a:bodyPr/>
          <a:lstStyle/>
          <a:p>
            <a:pPr marL="0" indent="0">
              <a:buNone/>
            </a:pPr>
            <a:r>
              <a:rPr lang="tr-TR" dirty="0"/>
              <a:t>MİKROVASKÜLER HASTALIKLAR</a:t>
            </a:r>
          </a:p>
          <a:p>
            <a:pPr>
              <a:buFont typeface="Wingdings" panose="05000000000000000000" pitchFamily="2" charset="2"/>
              <a:buChar char="Ø"/>
            </a:pPr>
            <a:r>
              <a:rPr lang="tr-TR" sz="2400" dirty="0">
                <a:solidFill>
                  <a:srgbClr val="FF0066"/>
                </a:solidFill>
                <a:sym typeface="Wingdings" panose="05000000000000000000" pitchFamily="2" charset="2"/>
              </a:rPr>
              <a:t>Retinopati</a:t>
            </a:r>
          </a:p>
          <a:p>
            <a:pPr marL="0" indent="0">
              <a:buNone/>
            </a:pPr>
            <a:endParaRPr lang="tr-TR" sz="1600" b="0" i="1" u="none" strike="noStrike" baseline="0" dirty="0">
              <a:latin typeface="DINBek-Regular"/>
            </a:endParaRPr>
          </a:p>
          <a:p>
            <a:pPr marL="0" indent="0">
              <a:buNone/>
            </a:pPr>
            <a:r>
              <a:rPr lang="tr-TR" sz="1600" b="0" i="1" u="none" strike="noStrike" baseline="0" dirty="0">
                <a:latin typeface="DINBek-Regular"/>
              </a:rPr>
              <a:t>*Gelişmiş ülkelerde, 20-74 yaş grubunda en önemli körlük nedenidir.</a:t>
            </a:r>
          </a:p>
          <a:p>
            <a:pPr marL="0" indent="0">
              <a:buNone/>
            </a:pPr>
            <a:r>
              <a:rPr lang="tr-TR" sz="1600" dirty="0"/>
              <a:t>Diyabetik retinopatiyi önlemek veya ilerlemesini geciktirmek için optimal glisemi, KB ve lipid kontrolü sağlanmalı</a:t>
            </a:r>
          </a:p>
          <a:p>
            <a:pPr marL="0" indent="0" algn="l">
              <a:buNone/>
            </a:pPr>
            <a:r>
              <a:rPr lang="tr-TR" sz="1600" b="0" i="0" u="none" strike="noStrike" baseline="0" dirty="0">
                <a:latin typeface="DINBek-Regular"/>
              </a:rPr>
              <a:t>Retinopati varlığında, </a:t>
            </a:r>
            <a:r>
              <a:rPr lang="tr-TR" sz="1600" dirty="0">
                <a:latin typeface="DINBek-Regular"/>
              </a:rPr>
              <a:t>KV koruma i</a:t>
            </a:r>
            <a:r>
              <a:rPr lang="tr-TR" sz="1600" b="0" i="0" u="none" strike="noStrike" baseline="0" dirty="0">
                <a:latin typeface="DINBek-Regular"/>
              </a:rPr>
              <a:t>çin aspirin kullanımı </a:t>
            </a:r>
            <a:r>
              <a:rPr lang="tr-TR" sz="1600" dirty="0">
                <a:latin typeface="DINBek-Regular"/>
              </a:rPr>
              <a:t>KE</a:t>
            </a:r>
            <a:r>
              <a:rPr lang="tr-TR" sz="1600" b="0" i="0" u="none" strike="noStrike" baseline="0" dirty="0">
                <a:latin typeface="DINBek-Regular"/>
              </a:rPr>
              <a:t> değildir, </a:t>
            </a:r>
            <a:r>
              <a:rPr lang="it-IT" sz="1600" b="0" i="0" u="none" strike="noStrike" baseline="0" dirty="0">
                <a:latin typeface="DINBek-Regular"/>
              </a:rPr>
              <a:t>retinal hemoraji riskini arttırmaz.</a:t>
            </a:r>
            <a:endParaRPr lang="tr-TR" sz="1400" b="0" i="1" u="none" strike="noStrike" baseline="0" dirty="0">
              <a:latin typeface="DINBek-Regular"/>
            </a:endParaRPr>
          </a:p>
          <a:p>
            <a:pPr marL="0" indent="0">
              <a:buNone/>
            </a:pPr>
            <a:endParaRPr lang="tr-TR" sz="2400" i="1" u="sng" dirty="0"/>
          </a:p>
        </p:txBody>
      </p:sp>
      <p:sp>
        <p:nvSpPr>
          <p:cNvPr id="4" name="Dikdörtgen: Köşeleri Yuvarlatılmış 3">
            <a:extLst>
              <a:ext uri="{FF2B5EF4-FFF2-40B4-BE49-F238E27FC236}">
                <a16:creationId xmlns:a16="http://schemas.microsoft.com/office/drawing/2014/main" id="{416C2B96-3F25-9BEB-B37D-183C8B293E21}"/>
              </a:ext>
            </a:extLst>
          </p:cNvPr>
          <p:cNvSpPr/>
          <p:nvPr/>
        </p:nvSpPr>
        <p:spPr>
          <a:xfrm>
            <a:off x="1020417" y="4015409"/>
            <a:ext cx="10694505" cy="1775792"/>
          </a:xfrm>
          <a:prstGeom prst="round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rgbClr val="FF0066"/>
                </a:solidFill>
              </a:rPr>
              <a:t>TARAMA:</a:t>
            </a:r>
          </a:p>
          <a:p>
            <a:pPr algn="l"/>
            <a:r>
              <a:rPr lang="tr-TR" sz="1600" b="0" i="0" u="none" strike="noStrike" baseline="0" dirty="0">
                <a:solidFill>
                  <a:srgbClr val="FF0066"/>
                </a:solidFill>
                <a:latin typeface="DINBek-Regular"/>
              </a:rPr>
              <a:t>Tip 1 </a:t>
            </a:r>
            <a:r>
              <a:rPr lang="tr-TR" sz="1600" dirty="0" err="1">
                <a:solidFill>
                  <a:srgbClr val="FF0066"/>
                </a:solidFill>
                <a:latin typeface="DINBek-Regular"/>
              </a:rPr>
              <a:t>DM</a:t>
            </a:r>
            <a:r>
              <a:rPr lang="tr-TR" sz="1600" dirty="0" err="1">
                <a:solidFill>
                  <a:srgbClr val="FF0066"/>
                </a:solidFill>
                <a:latin typeface="DINBek-Regular"/>
                <a:sym typeface="Wingdings" panose="05000000000000000000" pitchFamily="2" charset="2"/>
              </a:rPr>
              <a:t></a:t>
            </a:r>
            <a:r>
              <a:rPr lang="tr-TR" sz="1600" b="0" i="0" u="none" strike="noStrike" baseline="0" dirty="0" err="1">
                <a:solidFill>
                  <a:srgbClr val="FF0066"/>
                </a:solidFill>
                <a:latin typeface="DINBek-Regular"/>
              </a:rPr>
              <a:t>tanıdan</a:t>
            </a:r>
            <a:r>
              <a:rPr lang="tr-TR" sz="1600" b="0" i="0" u="none" strike="noStrike" baseline="0" dirty="0">
                <a:solidFill>
                  <a:srgbClr val="FF0066"/>
                </a:solidFill>
                <a:latin typeface="DINBek-Regular"/>
              </a:rPr>
              <a:t> 5 yıl sonra, tip 2 </a:t>
            </a:r>
            <a:r>
              <a:rPr lang="tr-TR" sz="1600" dirty="0">
                <a:solidFill>
                  <a:srgbClr val="FF0066"/>
                </a:solidFill>
                <a:latin typeface="DINBek-Regular"/>
              </a:rPr>
              <a:t>DM</a:t>
            </a:r>
            <a:r>
              <a:rPr lang="tr-TR" sz="1600" dirty="0">
                <a:solidFill>
                  <a:srgbClr val="FF0066"/>
                </a:solidFill>
                <a:latin typeface="DINBek-Regular"/>
                <a:sym typeface="Wingdings" panose="05000000000000000000" pitchFamily="2" charset="2"/>
              </a:rPr>
              <a:t></a:t>
            </a:r>
            <a:r>
              <a:rPr lang="tr-TR" sz="1600" b="0" i="0" u="none" strike="noStrike" baseline="0" dirty="0">
                <a:solidFill>
                  <a:srgbClr val="FF0066"/>
                </a:solidFill>
                <a:latin typeface="DINBek-Regular"/>
              </a:rPr>
              <a:t> tanıda, oftalmolog tarafından retinopati taraması başlatılmalı ve yılda bir kontrol.</a:t>
            </a:r>
          </a:p>
          <a:p>
            <a:pPr algn="l"/>
            <a:r>
              <a:rPr lang="tr-TR" sz="1600" b="0" i="0" u="none" strike="noStrike" baseline="0" dirty="0">
                <a:solidFill>
                  <a:srgbClr val="FF0066"/>
                </a:solidFill>
                <a:latin typeface="DINBek-Regular"/>
              </a:rPr>
              <a:t>Göz muayenesi gebelik öncesi veya önceden tip 1 veya tip 2 diyabetli hastalarda </a:t>
            </a:r>
            <a:r>
              <a:rPr lang="tr-TR" sz="1600" dirty="0">
                <a:solidFill>
                  <a:srgbClr val="FF0066"/>
                </a:solidFill>
                <a:latin typeface="DINBek-Regular"/>
              </a:rPr>
              <a:t>ilk</a:t>
            </a:r>
            <a:r>
              <a:rPr lang="tr-TR" sz="1600" b="0" i="0" u="none" strike="noStrike" baseline="0" dirty="0">
                <a:solidFill>
                  <a:srgbClr val="FF0066"/>
                </a:solidFill>
                <a:latin typeface="DINBek-Regular"/>
              </a:rPr>
              <a:t> trimesterde yapılmalıdır. Sonrasında, her trimesterde ve </a:t>
            </a:r>
            <a:r>
              <a:rPr lang="tr-TR" sz="1600" b="0" i="0" u="none" strike="noStrike" baseline="0" dirty="0" err="1">
                <a:solidFill>
                  <a:srgbClr val="FF0066"/>
                </a:solidFill>
                <a:latin typeface="DINBek-Regular"/>
              </a:rPr>
              <a:t>postpartum</a:t>
            </a:r>
            <a:r>
              <a:rPr lang="tr-TR" sz="1600" b="0" i="0" u="none" strike="noStrike" baseline="0" dirty="0">
                <a:solidFill>
                  <a:srgbClr val="FF0066"/>
                </a:solidFill>
                <a:latin typeface="DINBek-Regular"/>
              </a:rPr>
              <a:t> 1. yılda, retinopatinin derecesine göre değerlendirme yapılmalıdır.</a:t>
            </a:r>
            <a:endParaRPr lang="tr-TR" sz="1600" dirty="0">
              <a:solidFill>
                <a:srgbClr val="FF0066"/>
              </a:solidFill>
            </a:endParaRPr>
          </a:p>
        </p:txBody>
      </p:sp>
    </p:spTree>
    <p:extLst>
      <p:ext uri="{BB962C8B-B14F-4D97-AF65-F5344CB8AC3E}">
        <p14:creationId xmlns:p14="http://schemas.microsoft.com/office/powerpoint/2010/main" val="19319500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BB3CA42-0F0E-3870-0DD2-0712C83AC34C}"/>
              </a:ext>
            </a:extLst>
          </p:cNvPr>
          <p:cNvSpPr>
            <a:spLocks noGrp="1"/>
          </p:cNvSpPr>
          <p:nvPr>
            <p:ph type="title"/>
          </p:nvPr>
        </p:nvSpPr>
        <p:spPr>
          <a:xfrm>
            <a:off x="838200" y="365125"/>
            <a:ext cx="10515600" cy="562527"/>
          </a:xfrm>
        </p:spPr>
        <p:txBody>
          <a:bodyPr>
            <a:normAutofit fontScale="90000"/>
          </a:bodyPr>
          <a:lstStyle/>
          <a:p>
            <a:r>
              <a:rPr lang="tr-TR" dirty="0"/>
              <a:t>Diyabet Komplikasyonları</a:t>
            </a:r>
            <a:r>
              <a:rPr lang="tr-TR" sz="2400" i="1" dirty="0"/>
              <a:t>-Kronik Komplikasyonlar</a:t>
            </a:r>
            <a:endParaRPr lang="tr-TR" dirty="0"/>
          </a:p>
        </p:txBody>
      </p:sp>
      <p:sp>
        <p:nvSpPr>
          <p:cNvPr id="3" name="İçerik Yer Tutucusu 2">
            <a:extLst>
              <a:ext uri="{FF2B5EF4-FFF2-40B4-BE49-F238E27FC236}">
                <a16:creationId xmlns:a16="http://schemas.microsoft.com/office/drawing/2014/main" id="{BE2F64D8-AF04-548F-5586-1401BBE44A35}"/>
              </a:ext>
            </a:extLst>
          </p:cNvPr>
          <p:cNvSpPr>
            <a:spLocks noGrp="1"/>
          </p:cNvSpPr>
          <p:nvPr>
            <p:ph idx="1"/>
          </p:nvPr>
        </p:nvSpPr>
        <p:spPr>
          <a:xfrm>
            <a:off x="838200" y="1046922"/>
            <a:ext cx="10515600" cy="5130041"/>
          </a:xfrm>
        </p:spPr>
        <p:txBody>
          <a:bodyPr>
            <a:normAutofit/>
          </a:bodyPr>
          <a:lstStyle/>
          <a:p>
            <a:pPr marL="0" indent="0">
              <a:buNone/>
            </a:pPr>
            <a:r>
              <a:rPr lang="tr-TR" dirty="0"/>
              <a:t>MİKROVASKÜLER HASTALIKLAR</a:t>
            </a:r>
          </a:p>
          <a:p>
            <a:pPr>
              <a:buFont typeface="Wingdings" panose="05000000000000000000" pitchFamily="2" charset="2"/>
              <a:buChar char="Ø"/>
            </a:pPr>
            <a:r>
              <a:rPr lang="tr-TR" sz="2400" dirty="0">
                <a:solidFill>
                  <a:srgbClr val="FF0066"/>
                </a:solidFill>
              </a:rPr>
              <a:t>Nefropati(Diyabetik Böbrek Hastalığı)</a:t>
            </a:r>
          </a:p>
          <a:p>
            <a:pPr algn="l"/>
            <a:r>
              <a:rPr lang="tr-TR" sz="1800" b="0" i="0" u="none" strike="noStrike" baseline="0" dirty="0">
                <a:latin typeface="DINBek-Regular"/>
              </a:rPr>
              <a:t>Erken dönem nefropatiyi araştırmak için </a:t>
            </a:r>
            <a:r>
              <a:rPr lang="tr-TR" sz="1800" b="0" i="0" u="none" strike="noStrike" baseline="0" dirty="0" err="1">
                <a:latin typeface="DINBek-Regular"/>
              </a:rPr>
              <a:t>albuminüri</a:t>
            </a:r>
            <a:r>
              <a:rPr lang="tr-TR" sz="1800" b="0" i="0" u="none" strike="noStrike" baseline="0" dirty="0">
                <a:latin typeface="DINBek-Regular"/>
              </a:rPr>
              <a:t> ölçümü ile birlikte </a:t>
            </a:r>
            <a:r>
              <a:rPr lang="tr-TR" sz="1800" b="0" i="0" u="none" strike="noStrike" baseline="0" dirty="0" err="1">
                <a:latin typeface="DINBek-Regular"/>
              </a:rPr>
              <a:t>eGFR</a:t>
            </a:r>
            <a:r>
              <a:rPr lang="tr-TR" sz="1800" dirty="0">
                <a:latin typeface="DINBek-Regular"/>
              </a:rPr>
              <a:t> </a:t>
            </a:r>
            <a:r>
              <a:rPr lang="tr-TR" sz="1800" b="0" i="0" u="none" strike="noStrike" baseline="0" dirty="0">
                <a:latin typeface="DINBek-Regular"/>
              </a:rPr>
              <a:t>hesaplanması gerekir. </a:t>
            </a:r>
          </a:p>
          <a:p>
            <a:pPr algn="l">
              <a:buFont typeface="Courier New" panose="02070309020205020404" pitchFamily="49" charset="0"/>
              <a:buChar char="o"/>
            </a:pPr>
            <a:r>
              <a:rPr lang="tr-TR" sz="1800" b="1" i="1" u="none" strike="noStrike" baseline="0" dirty="0">
                <a:solidFill>
                  <a:srgbClr val="FF6699"/>
                </a:solidFill>
                <a:latin typeface="DINBek-Regular"/>
              </a:rPr>
              <a:t>Tip 1 diyabetli erişkinlerde diyabetin başlangıcından 5 yıl sonra başlamak üzere yılda bir kez,</a:t>
            </a:r>
          </a:p>
          <a:p>
            <a:pPr algn="l">
              <a:buFont typeface="Courier New" panose="02070309020205020404" pitchFamily="49" charset="0"/>
              <a:buChar char="o"/>
            </a:pPr>
            <a:r>
              <a:rPr lang="tr-TR" sz="1800" b="1" i="1" u="none" strike="noStrike" baseline="0" dirty="0">
                <a:solidFill>
                  <a:srgbClr val="FF6699"/>
                </a:solidFill>
                <a:latin typeface="DINBek-Regular"/>
              </a:rPr>
              <a:t>Tip 2 diyabetlilerde ise tanıdan başlayarak yılda bir </a:t>
            </a:r>
          </a:p>
          <a:p>
            <a:pPr algn="l">
              <a:buFont typeface="Courier New" panose="02070309020205020404" pitchFamily="49" charset="0"/>
              <a:buChar char="o"/>
            </a:pPr>
            <a:r>
              <a:rPr lang="tr-TR" sz="1800" b="1" i="1" u="none" strike="noStrike" baseline="0" dirty="0">
                <a:solidFill>
                  <a:srgbClr val="FF6699"/>
                </a:solidFill>
                <a:latin typeface="DINBek-Regular"/>
              </a:rPr>
              <a:t>Diyabetik böbrek hastalığı bulunan hastalarda 3-6 ayda bir</a:t>
            </a:r>
          </a:p>
          <a:p>
            <a:pPr marL="0" indent="0" algn="l">
              <a:buNone/>
            </a:pPr>
            <a:endParaRPr lang="tr-TR" sz="1800" b="1" i="1" u="none" strike="noStrike" baseline="0" dirty="0">
              <a:latin typeface="DINBek-Regular"/>
            </a:endParaRPr>
          </a:p>
          <a:p>
            <a:pPr algn="l"/>
            <a:r>
              <a:rPr lang="tr-TR" sz="1800" b="0" i="0" u="none" strike="noStrike" baseline="0" dirty="0" err="1">
                <a:solidFill>
                  <a:srgbClr val="000000"/>
                </a:solidFill>
                <a:latin typeface="DINBek-Regular"/>
              </a:rPr>
              <a:t>Albuminüri</a:t>
            </a:r>
            <a:r>
              <a:rPr lang="tr-TR" sz="1800" b="0" i="0" u="none" strike="noStrike" baseline="0" dirty="0">
                <a:solidFill>
                  <a:srgbClr val="000000"/>
                </a:solidFill>
                <a:latin typeface="DINBek-Regular"/>
              </a:rPr>
              <a:t> taraması için:</a:t>
            </a:r>
          </a:p>
          <a:p>
            <a:pPr algn="l"/>
            <a:r>
              <a:rPr lang="tr-TR" sz="1800" b="0" i="0" u="none" strike="noStrike" baseline="0" dirty="0">
                <a:solidFill>
                  <a:srgbClr val="FFFFFF"/>
                </a:solidFill>
                <a:latin typeface="DINBek-Regular"/>
              </a:rPr>
              <a:t>¥ </a:t>
            </a:r>
            <a:r>
              <a:rPr lang="tr-TR" sz="1800" b="0" i="0" u="none" strike="noStrike" baseline="0" dirty="0">
                <a:solidFill>
                  <a:srgbClr val="000000"/>
                </a:solidFill>
                <a:latin typeface="DINBek-Regular"/>
              </a:rPr>
              <a:t>Sabah ilk idrarda </a:t>
            </a:r>
            <a:r>
              <a:rPr lang="tr-TR" sz="1800" b="0" i="0" u="none" strike="noStrike" baseline="0" dirty="0" err="1">
                <a:solidFill>
                  <a:srgbClr val="000000"/>
                </a:solidFill>
                <a:latin typeface="DINBek-Regular"/>
              </a:rPr>
              <a:t>albumin</a:t>
            </a:r>
            <a:r>
              <a:rPr lang="tr-TR" sz="1800" b="0" i="0" u="none" strike="noStrike" baseline="0" dirty="0">
                <a:solidFill>
                  <a:srgbClr val="000000"/>
                </a:solidFill>
                <a:latin typeface="DINBek-Regular"/>
              </a:rPr>
              <a:t>/kreatinin oranı bakılmalıdır. </a:t>
            </a:r>
            <a:r>
              <a:rPr lang="tr-TR" sz="1800" b="0" i="0" u="none" strike="noStrike" baseline="0" dirty="0">
                <a:latin typeface="DINBek-Regular"/>
              </a:rPr>
              <a:t>&lt;30 mg/</a:t>
            </a:r>
            <a:r>
              <a:rPr lang="tr-TR" sz="1800" b="0" i="0" u="none" strike="noStrike" baseline="0" dirty="0" err="1">
                <a:latin typeface="DINBek-Regular"/>
              </a:rPr>
              <a:t>gr</a:t>
            </a:r>
            <a:r>
              <a:rPr lang="tr-TR" sz="1800" b="0" i="0" u="none" strike="noStrike" baseline="0" dirty="0">
                <a:latin typeface="DINBek-Regular"/>
              </a:rPr>
              <a:t> olması </a:t>
            </a:r>
            <a:r>
              <a:rPr lang="tr-TR" sz="1800" b="1" i="0" u="none" strike="noStrike" baseline="0" dirty="0">
                <a:latin typeface="DINBek-Regular"/>
              </a:rPr>
              <a:t>normal</a:t>
            </a:r>
            <a:r>
              <a:rPr lang="tr-TR" sz="1800" b="0" i="0" u="none" strike="noStrike" baseline="0" dirty="0">
                <a:latin typeface="DINBek-Regular"/>
              </a:rPr>
              <a:t>,</a:t>
            </a:r>
          </a:p>
          <a:p>
            <a:pPr marL="0" indent="0" algn="l">
              <a:buNone/>
            </a:pPr>
            <a:r>
              <a:rPr lang="tr-TR" sz="1800" b="0" i="0" u="none" strike="noStrike" baseline="0" dirty="0">
                <a:latin typeface="MyriadPro-Regular"/>
              </a:rPr>
              <a:t>                                                                                                        ≥</a:t>
            </a:r>
            <a:r>
              <a:rPr lang="tr-TR" sz="1800" b="0" i="0" u="none" strike="noStrike" baseline="0" dirty="0">
                <a:latin typeface="DINBek-Regular"/>
              </a:rPr>
              <a:t>30 mg/</a:t>
            </a:r>
            <a:r>
              <a:rPr lang="tr-TR" sz="1800" b="0" i="0" u="none" strike="noStrike" baseline="0" dirty="0" err="1">
                <a:latin typeface="DINBek-Regular"/>
              </a:rPr>
              <a:t>gr</a:t>
            </a:r>
            <a:r>
              <a:rPr lang="tr-TR" sz="1800" b="0" i="0" u="none" strike="noStrike" baseline="0" dirty="0">
                <a:latin typeface="DINBek-Regular"/>
              </a:rPr>
              <a:t> olması </a:t>
            </a:r>
            <a:r>
              <a:rPr lang="tr-TR" sz="1800" b="1" i="0" u="none" strike="noStrike" baseline="0" dirty="0">
                <a:latin typeface="DINBek-Regular"/>
              </a:rPr>
              <a:t>yüksek idrar </a:t>
            </a:r>
            <a:r>
              <a:rPr lang="tr-TR" sz="1800" b="1" i="0" u="none" strike="noStrike" baseline="0" dirty="0" err="1">
                <a:latin typeface="DINBek-Regular"/>
              </a:rPr>
              <a:t>albumin</a:t>
            </a:r>
            <a:r>
              <a:rPr lang="tr-TR" sz="1800" b="1" i="0" u="none" strike="noStrike" baseline="0" dirty="0">
                <a:latin typeface="DINBek-Regular"/>
              </a:rPr>
              <a:t> atılımı </a:t>
            </a:r>
          </a:p>
          <a:p>
            <a:pPr marL="0" indent="0" algn="l">
              <a:buNone/>
            </a:pPr>
            <a:endParaRPr lang="tr-TR" sz="1800" b="1" i="0" u="none" strike="noStrike" baseline="0" dirty="0">
              <a:latin typeface="DINBek-Regular"/>
            </a:endParaRPr>
          </a:p>
          <a:p>
            <a:pPr algn="l"/>
            <a:r>
              <a:rPr lang="tr-TR" sz="1800" b="0" i="0" u="none" strike="noStrike" baseline="0" dirty="0">
                <a:latin typeface="DINBek-Regular"/>
              </a:rPr>
              <a:t>3-6 aylık zaman aralığında bakılan 3 idrar örneğinde </a:t>
            </a:r>
            <a:r>
              <a:rPr lang="tr-TR" sz="1800" b="0" i="0" u="none" strike="noStrike" baseline="0" dirty="0" err="1">
                <a:latin typeface="DINBek-Regular"/>
              </a:rPr>
              <a:t>albumin</a:t>
            </a:r>
            <a:r>
              <a:rPr lang="tr-TR" sz="1800" b="0" i="0" u="none" strike="noStrike" baseline="0" dirty="0">
                <a:latin typeface="DINBek-Regular"/>
              </a:rPr>
              <a:t>/kreatinin oranının en az 2’sinin anormal olması </a:t>
            </a:r>
            <a:r>
              <a:rPr lang="tr-TR" sz="1800" b="0" i="0" u="none" strike="noStrike" baseline="0" dirty="0" err="1">
                <a:latin typeface="DINBek-Regular"/>
              </a:rPr>
              <a:t>albuminüri</a:t>
            </a:r>
            <a:r>
              <a:rPr lang="tr-TR" sz="1800" b="0" i="0" u="none" strike="noStrike" baseline="0" dirty="0">
                <a:latin typeface="DINBek-Regular"/>
              </a:rPr>
              <a:t> tanısı koydurur.</a:t>
            </a:r>
            <a:endParaRPr lang="tr-TR" sz="1800" dirty="0">
              <a:solidFill>
                <a:srgbClr val="FF0066"/>
              </a:solidFill>
            </a:endParaRPr>
          </a:p>
          <a:p>
            <a:pPr algn="l"/>
            <a:endParaRPr lang="tr-TR" sz="1800" b="0" i="0" u="none" strike="noStrike" baseline="0" dirty="0">
              <a:solidFill>
                <a:srgbClr val="000000"/>
              </a:solidFill>
              <a:latin typeface="DINBek-Regular"/>
            </a:endParaRPr>
          </a:p>
        </p:txBody>
      </p:sp>
    </p:spTree>
    <p:extLst>
      <p:ext uri="{BB962C8B-B14F-4D97-AF65-F5344CB8AC3E}">
        <p14:creationId xmlns:p14="http://schemas.microsoft.com/office/powerpoint/2010/main" val="26941338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7E41257B-2170-1F12-D19A-8B515E16D286}"/>
              </a:ext>
            </a:extLst>
          </p:cNvPr>
          <p:cNvPicPr>
            <a:picLocks noChangeAspect="1"/>
          </p:cNvPicPr>
          <p:nvPr/>
        </p:nvPicPr>
        <p:blipFill>
          <a:blip r:embed="rId2"/>
          <a:stretch>
            <a:fillRect/>
          </a:stretch>
        </p:blipFill>
        <p:spPr>
          <a:xfrm>
            <a:off x="3055399" y="0"/>
            <a:ext cx="6088601" cy="6866343"/>
          </a:xfrm>
          <a:prstGeom prst="rect">
            <a:avLst/>
          </a:prstGeom>
        </p:spPr>
      </p:pic>
    </p:spTree>
    <p:extLst>
      <p:ext uri="{BB962C8B-B14F-4D97-AF65-F5344CB8AC3E}">
        <p14:creationId xmlns:p14="http://schemas.microsoft.com/office/powerpoint/2010/main" val="13793654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4259BCC-31D9-F59A-E53E-85398E00B55D}"/>
              </a:ext>
            </a:extLst>
          </p:cNvPr>
          <p:cNvSpPr>
            <a:spLocks noGrp="1"/>
          </p:cNvSpPr>
          <p:nvPr>
            <p:ph type="title"/>
          </p:nvPr>
        </p:nvSpPr>
        <p:spPr>
          <a:xfrm>
            <a:off x="838200" y="325369"/>
            <a:ext cx="10515600" cy="575779"/>
          </a:xfrm>
        </p:spPr>
        <p:txBody>
          <a:bodyPr>
            <a:normAutofit fontScale="90000"/>
          </a:bodyPr>
          <a:lstStyle/>
          <a:p>
            <a:r>
              <a:rPr lang="tr-TR" dirty="0"/>
              <a:t>Diyabet Komplikasyonları</a:t>
            </a:r>
            <a:r>
              <a:rPr lang="tr-TR" sz="2400" i="1" dirty="0"/>
              <a:t>-Kronik Komplikasyonlar</a:t>
            </a:r>
            <a:endParaRPr lang="tr-TR" dirty="0"/>
          </a:p>
        </p:txBody>
      </p:sp>
      <p:sp>
        <p:nvSpPr>
          <p:cNvPr id="3" name="İçerik Yer Tutucusu 2">
            <a:extLst>
              <a:ext uri="{FF2B5EF4-FFF2-40B4-BE49-F238E27FC236}">
                <a16:creationId xmlns:a16="http://schemas.microsoft.com/office/drawing/2014/main" id="{3E841A84-0D16-87FF-FDDB-B575F7591DF2}"/>
              </a:ext>
            </a:extLst>
          </p:cNvPr>
          <p:cNvSpPr>
            <a:spLocks noGrp="1"/>
          </p:cNvSpPr>
          <p:nvPr>
            <p:ph idx="1"/>
          </p:nvPr>
        </p:nvSpPr>
        <p:spPr>
          <a:xfrm>
            <a:off x="838200" y="940904"/>
            <a:ext cx="10515600" cy="5236059"/>
          </a:xfrm>
        </p:spPr>
        <p:txBody>
          <a:bodyPr>
            <a:normAutofit/>
          </a:bodyPr>
          <a:lstStyle/>
          <a:p>
            <a:pPr marL="0" indent="0">
              <a:buNone/>
            </a:pPr>
            <a:r>
              <a:rPr lang="tr-TR" dirty="0"/>
              <a:t>MİKROVASKÜLER HASTALIKLAR</a:t>
            </a:r>
          </a:p>
          <a:p>
            <a:pPr>
              <a:buFont typeface="Wingdings" panose="05000000000000000000" pitchFamily="2" charset="2"/>
              <a:buChar char="Ø"/>
            </a:pPr>
            <a:r>
              <a:rPr lang="tr-TR" dirty="0">
                <a:solidFill>
                  <a:srgbClr val="FF0066"/>
                </a:solidFill>
              </a:rPr>
              <a:t>Nefropati(Diyabetik Böbrek Hastalığı)</a:t>
            </a:r>
          </a:p>
          <a:p>
            <a:pPr marL="0" indent="0" algn="l">
              <a:buNone/>
            </a:pPr>
            <a:r>
              <a:rPr lang="tr-TR" sz="1800" b="0" i="1" u="sng" strike="noStrike" baseline="0" dirty="0">
                <a:latin typeface="DINBek-Regular"/>
              </a:rPr>
              <a:t>KBY riskini azaltmak veya varsa progresyonunu önlemek için</a:t>
            </a:r>
            <a:r>
              <a:rPr lang="tr-TR" sz="1800" b="0" i="0" u="none" strike="noStrike" baseline="0" dirty="0">
                <a:latin typeface="DINBek-Regular"/>
              </a:rPr>
              <a:t>:</a:t>
            </a:r>
          </a:p>
          <a:p>
            <a:pPr marL="0" indent="0" algn="l">
              <a:buNone/>
            </a:pPr>
            <a:endParaRPr lang="tr-TR" sz="1800" b="0" i="0" u="none" strike="noStrike" baseline="0" dirty="0">
              <a:latin typeface="DINBek-Regular"/>
            </a:endParaRPr>
          </a:p>
          <a:p>
            <a:pPr algn="l">
              <a:buFont typeface="Wingdings" panose="05000000000000000000" pitchFamily="2" charset="2"/>
              <a:buChar char="§"/>
            </a:pPr>
            <a:r>
              <a:rPr lang="tr-TR" sz="1600" dirty="0">
                <a:latin typeface="DINBek-Regular"/>
              </a:rPr>
              <a:t>O</a:t>
            </a:r>
            <a:r>
              <a:rPr lang="tr-TR" sz="1600" b="0" i="0" u="none" strike="noStrike" baseline="0" dirty="0">
                <a:latin typeface="DINBek-Regular"/>
              </a:rPr>
              <a:t>ptimal kan basıncı kontrolü sağlanmalıdır.</a:t>
            </a:r>
          </a:p>
          <a:p>
            <a:pPr algn="l">
              <a:buFont typeface="Wingdings" panose="05000000000000000000" pitchFamily="2" charset="2"/>
              <a:buChar char="§"/>
            </a:pPr>
            <a:r>
              <a:rPr lang="nn-NO" sz="1600" b="0" i="0" u="none" strike="noStrike" baseline="0" dirty="0">
                <a:latin typeface="DINBek-Regular"/>
              </a:rPr>
              <a:t>Albumin/kreatinin persistan olarak yüksek ise, HT olmasa bile, </a:t>
            </a:r>
            <a:r>
              <a:rPr lang="tr-TR" sz="1600" b="0" i="0" u="none" strike="noStrike" baseline="0" dirty="0" err="1">
                <a:latin typeface="DINBek-Regular"/>
              </a:rPr>
              <a:t>KBH’ı</a:t>
            </a:r>
            <a:r>
              <a:rPr lang="tr-TR" sz="1600" b="0" i="0" u="none" strike="noStrike" baseline="0" dirty="0">
                <a:latin typeface="DINBek-Regular"/>
              </a:rPr>
              <a:t> geciktirmek amacı ile ACE-İ veya ARB verilebilir.</a:t>
            </a:r>
          </a:p>
          <a:p>
            <a:pPr algn="l">
              <a:buFont typeface="Wingdings" panose="05000000000000000000" pitchFamily="2" charset="2"/>
              <a:buChar char="§"/>
            </a:pPr>
            <a:r>
              <a:rPr lang="tr-TR" sz="1600" b="0" i="0" u="none" strike="noStrike" baseline="0" dirty="0">
                <a:latin typeface="DINBek-Regular"/>
              </a:rPr>
              <a:t>KBH bulunan diyabetlilerde, gereğinde </a:t>
            </a:r>
            <a:r>
              <a:rPr lang="tr-TR" sz="1600" b="0" i="0" u="none" strike="noStrike" baseline="0" dirty="0" err="1">
                <a:latin typeface="DINBek-Regular"/>
              </a:rPr>
              <a:t>tiyazid</a:t>
            </a:r>
            <a:r>
              <a:rPr lang="tr-TR" sz="1600" b="0" i="0" u="none" strike="noStrike" baseline="0" dirty="0">
                <a:latin typeface="DINBek-Regular"/>
              </a:rPr>
              <a:t> grubu diüretikler veya </a:t>
            </a:r>
            <a:r>
              <a:rPr lang="tr-TR" sz="1600" b="0" i="0" u="none" strike="noStrike" baseline="0" dirty="0" err="1">
                <a:latin typeface="DINBek-Regular"/>
              </a:rPr>
              <a:t>furosemid</a:t>
            </a:r>
            <a:r>
              <a:rPr lang="tr-TR" sz="1600" b="0" i="0" u="none" strike="noStrike" baseline="0" dirty="0">
                <a:latin typeface="DINBek-Regular"/>
              </a:rPr>
              <a:t> kullanılabilir.</a:t>
            </a:r>
          </a:p>
          <a:p>
            <a:pPr algn="l">
              <a:buFont typeface="Wingdings" panose="05000000000000000000" pitchFamily="2" charset="2"/>
              <a:buChar char="§"/>
            </a:pPr>
            <a:r>
              <a:rPr lang="tr-TR" sz="1600" b="0" i="0" u="none" strike="noStrike" baseline="0" dirty="0">
                <a:latin typeface="DINBek-Regular"/>
              </a:rPr>
              <a:t>Diyabetik </a:t>
            </a:r>
            <a:r>
              <a:rPr lang="tr-TR" sz="1600" dirty="0">
                <a:latin typeface="DINBek-Regular"/>
              </a:rPr>
              <a:t>BH</a:t>
            </a:r>
            <a:r>
              <a:rPr lang="tr-TR" sz="1600" b="0" i="0" u="none" strike="noStrike" baseline="0" dirty="0">
                <a:latin typeface="DINBek-Regular"/>
              </a:rPr>
              <a:t> olan, </a:t>
            </a:r>
            <a:r>
              <a:rPr lang="tr-TR" sz="1600" b="0" i="0" u="none" strike="noStrike" baseline="0" dirty="0" err="1">
                <a:latin typeface="DINBek-Regular"/>
              </a:rPr>
              <a:t>eGFR</a:t>
            </a:r>
            <a:r>
              <a:rPr lang="tr-TR" sz="1600" b="0" i="0" u="none" strike="noStrike" baseline="0" dirty="0">
                <a:latin typeface="DINBek-Regular"/>
              </a:rPr>
              <a:t> </a:t>
            </a:r>
            <a:r>
              <a:rPr lang="tr-TR" sz="1600" b="0" i="0" u="none" strike="noStrike" baseline="0" dirty="0">
                <a:latin typeface="MyriadPro-Regular"/>
              </a:rPr>
              <a:t>≥</a:t>
            </a:r>
            <a:r>
              <a:rPr lang="tr-TR" sz="1600" b="0" i="0" u="none" strike="noStrike" baseline="0" dirty="0">
                <a:latin typeface="DINBek-Regular"/>
              </a:rPr>
              <a:t>15 ml/dk/1.73 m2 tip 2 diyabetli hastalarda KBH progresyonunu azaltmak için SGLT2-İ kullanılması önerilir. GFR azaldıkça bu grup ilaçların glisemik regülasyon etkisinin azaldığı dikkate alınmalıdır.</a:t>
            </a:r>
          </a:p>
          <a:p>
            <a:pPr algn="l">
              <a:buFont typeface="Wingdings" panose="05000000000000000000" pitchFamily="2" charset="2"/>
              <a:buChar char="§"/>
            </a:pPr>
            <a:r>
              <a:rPr lang="tr-TR" sz="1600" b="0" i="0" u="none" strike="noStrike" baseline="0" dirty="0">
                <a:latin typeface="DINBek-Regular"/>
              </a:rPr>
              <a:t>KV olay riski yüksek KBH olanlarda GLP-1RA’leri </a:t>
            </a:r>
            <a:r>
              <a:rPr lang="tr-TR" sz="1600" b="0" i="0" u="none" strike="noStrike" baseline="0" dirty="0" err="1">
                <a:latin typeface="DINBek-Regular"/>
              </a:rPr>
              <a:t>albuminüri</a:t>
            </a:r>
            <a:r>
              <a:rPr lang="tr-TR" sz="1600" b="0" i="0" u="none" strike="noStrike" baseline="0" dirty="0">
                <a:latin typeface="DINBek-Regular"/>
              </a:rPr>
              <a:t> progresyonunu ve KV olay riskini azaltabilir.</a:t>
            </a:r>
            <a:endParaRPr lang="tr-TR" sz="2400" dirty="0">
              <a:solidFill>
                <a:srgbClr val="FF0066"/>
              </a:solidFill>
            </a:endParaRPr>
          </a:p>
          <a:p>
            <a:pPr marL="0" indent="0">
              <a:buNone/>
            </a:pPr>
            <a:endParaRPr lang="tr-TR" dirty="0"/>
          </a:p>
          <a:p>
            <a:pPr marL="0" indent="0">
              <a:buNone/>
            </a:pPr>
            <a:endParaRPr lang="tr-TR" dirty="0"/>
          </a:p>
        </p:txBody>
      </p:sp>
    </p:spTree>
    <p:extLst>
      <p:ext uri="{BB962C8B-B14F-4D97-AF65-F5344CB8AC3E}">
        <p14:creationId xmlns:p14="http://schemas.microsoft.com/office/powerpoint/2010/main" val="13642012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D932BB0-631F-8930-9B5E-CD19292AF4C5}"/>
              </a:ext>
            </a:extLst>
          </p:cNvPr>
          <p:cNvSpPr>
            <a:spLocks noGrp="1"/>
          </p:cNvSpPr>
          <p:nvPr>
            <p:ph type="title"/>
          </p:nvPr>
        </p:nvSpPr>
        <p:spPr>
          <a:xfrm>
            <a:off x="838200" y="365126"/>
            <a:ext cx="10515600" cy="602284"/>
          </a:xfrm>
        </p:spPr>
        <p:txBody>
          <a:bodyPr>
            <a:normAutofit fontScale="90000"/>
          </a:bodyPr>
          <a:lstStyle/>
          <a:p>
            <a:r>
              <a:rPr lang="tr-TR" dirty="0"/>
              <a:t>Diyabet Komplikasyonları</a:t>
            </a:r>
            <a:r>
              <a:rPr lang="tr-TR" sz="2400" i="1" dirty="0"/>
              <a:t>-Kronik Komplikasyonlar</a:t>
            </a:r>
            <a:endParaRPr lang="tr-TR" dirty="0"/>
          </a:p>
        </p:txBody>
      </p:sp>
      <p:sp>
        <p:nvSpPr>
          <p:cNvPr id="3" name="İçerik Yer Tutucusu 2">
            <a:extLst>
              <a:ext uri="{FF2B5EF4-FFF2-40B4-BE49-F238E27FC236}">
                <a16:creationId xmlns:a16="http://schemas.microsoft.com/office/drawing/2014/main" id="{3F998522-D686-6D1F-6D33-84751F6FB96D}"/>
              </a:ext>
            </a:extLst>
          </p:cNvPr>
          <p:cNvSpPr>
            <a:spLocks noGrp="1"/>
          </p:cNvSpPr>
          <p:nvPr>
            <p:ph idx="1"/>
          </p:nvPr>
        </p:nvSpPr>
        <p:spPr>
          <a:xfrm>
            <a:off x="838200" y="1126434"/>
            <a:ext cx="10515600" cy="5597593"/>
          </a:xfrm>
        </p:spPr>
        <p:txBody>
          <a:bodyPr>
            <a:normAutofit/>
          </a:bodyPr>
          <a:lstStyle/>
          <a:p>
            <a:pPr marL="0" indent="0">
              <a:buNone/>
            </a:pPr>
            <a:r>
              <a:rPr lang="tr-TR" dirty="0"/>
              <a:t>MİKROVASKÜLER HASTALIKLAR</a:t>
            </a:r>
          </a:p>
          <a:p>
            <a:pPr>
              <a:buFont typeface="Wingdings" panose="05000000000000000000" pitchFamily="2" charset="2"/>
              <a:buChar char="Ø"/>
            </a:pPr>
            <a:r>
              <a:rPr lang="tr-TR" dirty="0">
                <a:solidFill>
                  <a:srgbClr val="FF0066"/>
                </a:solidFill>
              </a:rPr>
              <a:t>Nöropati</a:t>
            </a:r>
            <a:endParaRPr lang="tr-TR" sz="1800" b="0" i="0" u="none" strike="noStrike" baseline="0" dirty="0">
              <a:solidFill>
                <a:srgbClr val="FF0066"/>
              </a:solidFill>
              <a:latin typeface="DINBek-Regular"/>
            </a:endParaRPr>
          </a:p>
          <a:p>
            <a:pPr algn="l">
              <a:buFont typeface="Wingdings" panose="05000000000000000000" pitchFamily="2" charset="2"/>
              <a:buChar char="ü"/>
            </a:pPr>
            <a:r>
              <a:rPr lang="tr-TR" sz="1800" b="0" i="0" u="none" strike="noStrike" baseline="0" dirty="0">
                <a:latin typeface="DINBek-Regular"/>
              </a:rPr>
              <a:t>Tip 1 diyabetli hastalarda </a:t>
            </a:r>
            <a:r>
              <a:rPr lang="tr-TR" sz="1800" b="1" i="0" u="none" strike="noStrike" baseline="0" dirty="0">
                <a:latin typeface="DINBek-Regular"/>
              </a:rPr>
              <a:t>tanıdan 5 yıl sonra </a:t>
            </a:r>
            <a:r>
              <a:rPr lang="tr-TR" sz="1800" b="0" i="0" u="none" strike="noStrike" baseline="0" dirty="0">
                <a:latin typeface="DINBek-Regular"/>
              </a:rPr>
              <a:t>başlamak üzere, </a:t>
            </a:r>
          </a:p>
          <a:p>
            <a:pPr algn="l">
              <a:buFont typeface="Wingdings" panose="05000000000000000000" pitchFamily="2" charset="2"/>
              <a:buChar char="ü"/>
            </a:pPr>
            <a:r>
              <a:rPr lang="tr-TR" sz="1800" dirty="0">
                <a:latin typeface="DINBek-Regular"/>
              </a:rPr>
              <a:t>T</a:t>
            </a:r>
            <a:r>
              <a:rPr lang="tr-TR" sz="1800" b="0" i="0" u="none" strike="noStrike" baseline="0" dirty="0">
                <a:latin typeface="DINBek-Regular"/>
              </a:rPr>
              <a:t>ip 2 diyabetli hastalarda ise </a:t>
            </a:r>
            <a:r>
              <a:rPr lang="tr-TR" sz="1800" b="1" i="0" u="none" strike="noStrike" baseline="0" dirty="0">
                <a:latin typeface="DINBek-Regular"/>
              </a:rPr>
              <a:t>tanıdan itibaren </a:t>
            </a:r>
            <a:r>
              <a:rPr lang="tr-TR" sz="1800" b="0" i="0" u="none" strike="noStrike" baseline="0" dirty="0">
                <a:latin typeface="DINBek-Regular"/>
              </a:rPr>
              <a:t>nöropati muayenesi yapılmalı </a:t>
            </a:r>
          </a:p>
          <a:p>
            <a:pPr algn="l">
              <a:buFont typeface="Wingdings" panose="05000000000000000000" pitchFamily="2" charset="2"/>
              <a:buChar char="ü"/>
            </a:pPr>
            <a:r>
              <a:rPr lang="tr-TR" sz="1800" dirty="0">
                <a:latin typeface="DINBek-Regular"/>
              </a:rPr>
              <a:t>V</a:t>
            </a:r>
            <a:r>
              <a:rPr lang="tr-TR" sz="1800" b="0" i="0" u="none" strike="noStrike" baseline="0" dirty="0">
                <a:latin typeface="DINBek-Regular"/>
              </a:rPr>
              <a:t>e tarama </a:t>
            </a:r>
            <a:r>
              <a:rPr lang="tr-TR" sz="1800" b="1" i="0" u="none" strike="noStrike" baseline="0" dirty="0">
                <a:latin typeface="DINBek-Regular"/>
              </a:rPr>
              <a:t>yılda bir </a:t>
            </a:r>
            <a:r>
              <a:rPr lang="tr-TR" sz="1800" b="0" i="0" u="none" strike="noStrike" baseline="0" dirty="0">
                <a:latin typeface="DINBek-Regular"/>
              </a:rPr>
              <a:t>tekrarlanmalı</a:t>
            </a:r>
          </a:p>
          <a:p>
            <a:pPr marL="0" indent="0" algn="l">
              <a:buNone/>
            </a:pPr>
            <a:endParaRPr lang="tr-TR" sz="1800" b="0" i="0" u="none" strike="noStrike" baseline="0" dirty="0">
              <a:latin typeface="DINBek-Regular"/>
            </a:endParaRPr>
          </a:p>
          <a:p>
            <a:pPr marL="0" indent="0" algn="l">
              <a:buNone/>
            </a:pPr>
            <a:r>
              <a:rPr lang="tr-TR" sz="1800" b="0" i="0" u="none" strike="noStrike" baseline="0" dirty="0">
                <a:latin typeface="DINBek-Regular"/>
              </a:rPr>
              <a:t>Periferik nöropati taraması</a:t>
            </a:r>
            <a:r>
              <a:rPr lang="tr-TR" sz="1800" b="0" i="0" u="none" strike="noStrike" baseline="0" dirty="0">
                <a:latin typeface="DINBek-Regular"/>
                <a:sym typeface="Wingdings" panose="05000000000000000000" pitchFamily="2" charset="2"/>
              </a:rPr>
              <a:t></a:t>
            </a:r>
            <a:r>
              <a:rPr lang="tr-TR" sz="1800" b="0" i="0" u="none" strike="noStrike" baseline="0" dirty="0">
                <a:latin typeface="DINBek-Regular"/>
              </a:rPr>
              <a:t> 10 g basınç uygulayan </a:t>
            </a:r>
            <a:r>
              <a:rPr lang="tr-TR" sz="1800" b="0" i="0" u="none" strike="noStrike" baseline="0" dirty="0" err="1">
                <a:latin typeface="DINBek-Regular"/>
              </a:rPr>
              <a:t>monofilaman</a:t>
            </a:r>
            <a:r>
              <a:rPr lang="tr-TR" sz="1800" b="0" i="0" u="none" strike="noStrike" baseline="0" dirty="0">
                <a:latin typeface="DINBek-Regular"/>
              </a:rPr>
              <a:t> testi ile ve ayak başparmağının </a:t>
            </a:r>
            <a:r>
              <a:rPr lang="tr-TR" sz="1800" b="0" i="0" u="none" strike="noStrike" baseline="0" dirty="0" err="1">
                <a:latin typeface="DINBek-Regular"/>
              </a:rPr>
              <a:t>dorsumunda</a:t>
            </a:r>
            <a:r>
              <a:rPr lang="tr-TR" sz="1800" b="0" i="0" u="none" strike="noStrike" baseline="0" dirty="0">
                <a:latin typeface="DINBek-Regular"/>
              </a:rPr>
              <a:t> diyapazon (128-Hz) ile vibrasyon duyusunun incelenmesi suretiyle yapılmalıdır.</a:t>
            </a:r>
          </a:p>
          <a:p>
            <a:pPr marL="0" indent="0" algn="l">
              <a:buNone/>
            </a:pPr>
            <a:r>
              <a:rPr lang="tr-TR" sz="1800" b="0" i="0" u="none" strike="noStrike" baseline="0" dirty="0">
                <a:latin typeface="DINBek-Regular"/>
              </a:rPr>
              <a:t> </a:t>
            </a:r>
          </a:p>
          <a:p>
            <a:pPr marL="0" indent="0" algn="l">
              <a:buNone/>
            </a:pPr>
            <a:r>
              <a:rPr lang="tr-TR" sz="1800" b="0" i="0" u="none" strike="noStrike" baseline="0" dirty="0">
                <a:latin typeface="DINBek-Regular"/>
              </a:rPr>
              <a:t>Mikrovasküler komplikasyonlu hastalar, otonom nöropati ile ilgili belirti ve bulgular açısından sorgulanmalı ve gerekli muayene/testler yapılmalıdır.</a:t>
            </a:r>
          </a:p>
          <a:p>
            <a:pPr marL="0" indent="0" algn="l">
              <a:buNone/>
            </a:pPr>
            <a:endParaRPr lang="tr-TR" sz="1800" dirty="0">
              <a:latin typeface="DINBek-Regular"/>
            </a:endParaRPr>
          </a:p>
          <a:p>
            <a:pPr marL="0" indent="0">
              <a:buNone/>
            </a:pPr>
            <a:endParaRPr lang="tr-TR" sz="1200" b="0" i="1" u="none" strike="noStrike" baseline="0" dirty="0">
              <a:latin typeface="DINBek-Regular"/>
            </a:endParaRPr>
          </a:p>
          <a:p>
            <a:pPr marL="0" indent="0">
              <a:buNone/>
            </a:pPr>
            <a:r>
              <a:rPr lang="tr-TR" sz="1200" b="0" i="1" u="none" strike="noStrike" baseline="0" dirty="0">
                <a:solidFill>
                  <a:schemeClr val="accent1">
                    <a:lumMod val="75000"/>
                  </a:schemeClr>
                </a:solidFill>
                <a:latin typeface="DINBek-Regular"/>
              </a:rPr>
              <a:t>Özellikle alt ekstremiteleri tutan distal-simetrik duyusal polinöropati, infeksiyon ve </a:t>
            </a:r>
            <a:r>
              <a:rPr lang="tr-TR" sz="1200" b="0" i="1" u="none" strike="noStrike" baseline="0" dirty="0" err="1">
                <a:solidFill>
                  <a:schemeClr val="accent1">
                    <a:lumMod val="75000"/>
                  </a:schemeClr>
                </a:solidFill>
                <a:latin typeface="DINBek-Regular"/>
              </a:rPr>
              <a:t>iskemi</a:t>
            </a:r>
            <a:r>
              <a:rPr lang="tr-TR" sz="1200" b="0" i="1" u="none" strike="noStrike" baseline="0" dirty="0">
                <a:solidFill>
                  <a:schemeClr val="accent1">
                    <a:lumMod val="75000"/>
                  </a:schemeClr>
                </a:solidFill>
                <a:latin typeface="DINBek-Regular"/>
              </a:rPr>
              <a:t> ile birlikte en önemli ayak amputasyonu nedenidir.</a:t>
            </a:r>
          </a:p>
          <a:p>
            <a:pPr marL="0" indent="0" algn="l">
              <a:buNone/>
            </a:pPr>
            <a:endParaRPr lang="tr-TR" sz="1800" b="0" i="0" u="none" strike="noStrike" baseline="0" dirty="0">
              <a:latin typeface="DINBek-Regular"/>
            </a:endParaRPr>
          </a:p>
          <a:p>
            <a:pPr marL="0" indent="0">
              <a:buNone/>
            </a:pPr>
            <a:endParaRPr lang="tr-TR" dirty="0"/>
          </a:p>
        </p:txBody>
      </p:sp>
      <p:pic>
        <p:nvPicPr>
          <p:cNvPr id="4" name="Resim 3">
            <a:extLst>
              <a:ext uri="{FF2B5EF4-FFF2-40B4-BE49-F238E27FC236}">
                <a16:creationId xmlns:a16="http://schemas.microsoft.com/office/drawing/2014/main" id="{55362CD4-65FD-3474-294C-27F48A6752B2}"/>
              </a:ext>
            </a:extLst>
          </p:cNvPr>
          <p:cNvPicPr>
            <a:picLocks noChangeAspect="1"/>
          </p:cNvPicPr>
          <p:nvPr/>
        </p:nvPicPr>
        <p:blipFill>
          <a:blip r:embed="rId2"/>
          <a:stretch>
            <a:fillRect/>
          </a:stretch>
        </p:blipFill>
        <p:spPr>
          <a:xfrm>
            <a:off x="8476466" y="967408"/>
            <a:ext cx="2067339" cy="2067339"/>
          </a:xfrm>
          <a:prstGeom prst="rect">
            <a:avLst/>
          </a:prstGeom>
        </p:spPr>
      </p:pic>
      <p:pic>
        <p:nvPicPr>
          <p:cNvPr id="5" name="Resim 4">
            <a:extLst>
              <a:ext uri="{FF2B5EF4-FFF2-40B4-BE49-F238E27FC236}">
                <a16:creationId xmlns:a16="http://schemas.microsoft.com/office/drawing/2014/main" id="{CB57B403-6A75-A762-ECE3-ACEF52A511BB}"/>
              </a:ext>
            </a:extLst>
          </p:cNvPr>
          <p:cNvPicPr>
            <a:picLocks noChangeAspect="1"/>
          </p:cNvPicPr>
          <p:nvPr/>
        </p:nvPicPr>
        <p:blipFill>
          <a:blip r:embed="rId3"/>
          <a:stretch>
            <a:fillRect/>
          </a:stretch>
        </p:blipFill>
        <p:spPr>
          <a:xfrm>
            <a:off x="10724891" y="202742"/>
            <a:ext cx="1257818" cy="1811671"/>
          </a:xfrm>
          <a:prstGeom prst="rect">
            <a:avLst/>
          </a:prstGeom>
        </p:spPr>
      </p:pic>
      <p:cxnSp>
        <p:nvCxnSpPr>
          <p:cNvPr id="7" name="Düz Ok Bağlayıcısı 6">
            <a:extLst>
              <a:ext uri="{FF2B5EF4-FFF2-40B4-BE49-F238E27FC236}">
                <a16:creationId xmlns:a16="http://schemas.microsoft.com/office/drawing/2014/main" id="{4A355AFC-0190-51ED-1746-9EC29A3B63EE}"/>
              </a:ext>
            </a:extLst>
          </p:cNvPr>
          <p:cNvCxnSpPr/>
          <p:nvPr/>
        </p:nvCxnSpPr>
        <p:spPr>
          <a:xfrm>
            <a:off x="2729948" y="1800847"/>
            <a:ext cx="11794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Metin kutusu 7">
            <a:extLst>
              <a:ext uri="{FF2B5EF4-FFF2-40B4-BE49-F238E27FC236}">
                <a16:creationId xmlns:a16="http://schemas.microsoft.com/office/drawing/2014/main" id="{A12D9CC3-391A-10BE-F2EB-7CE98CDB7D4A}"/>
              </a:ext>
            </a:extLst>
          </p:cNvPr>
          <p:cNvSpPr txBox="1"/>
          <p:nvPr/>
        </p:nvSpPr>
        <p:spPr>
          <a:xfrm>
            <a:off x="4262279" y="1291357"/>
            <a:ext cx="2708363" cy="1138773"/>
          </a:xfrm>
          <a:prstGeom prst="rect">
            <a:avLst/>
          </a:prstGeom>
          <a:noFill/>
        </p:spPr>
        <p:txBody>
          <a:bodyPr wrap="square" rtlCol="0">
            <a:spAutoFit/>
          </a:bodyPr>
          <a:lstStyle/>
          <a:p>
            <a:endParaRPr lang="tr-TR" sz="1400" dirty="0">
              <a:solidFill>
                <a:srgbClr val="33CCCC"/>
              </a:solidFill>
            </a:endParaRPr>
          </a:p>
          <a:p>
            <a:pPr marL="171450" indent="-171450">
              <a:buFont typeface="Arial" panose="020B0604020202020204" pitchFamily="34" charset="0"/>
              <a:buChar char="•"/>
            </a:pPr>
            <a:r>
              <a:rPr lang="tr-TR" sz="1200" dirty="0">
                <a:solidFill>
                  <a:srgbClr val="33CCCC"/>
                </a:solidFill>
              </a:rPr>
              <a:t>Periferik Distal Nöropati</a:t>
            </a:r>
          </a:p>
          <a:p>
            <a:pPr marL="171450" indent="-171450">
              <a:buFont typeface="Arial" panose="020B0604020202020204" pitchFamily="34" charset="0"/>
              <a:buChar char="•"/>
            </a:pPr>
            <a:r>
              <a:rPr lang="tr-TR" sz="1200" dirty="0" err="1">
                <a:solidFill>
                  <a:srgbClr val="33CCCC"/>
                </a:solidFill>
              </a:rPr>
              <a:t>Mononöropati</a:t>
            </a:r>
            <a:r>
              <a:rPr lang="tr-TR" sz="1200" dirty="0">
                <a:solidFill>
                  <a:srgbClr val="33CCCC"/>
                </a:solidFill>
              </a:rPr>
              <a:t>(Fokal Nöropati)  </a:t>
            </a:r>
          </a:p>
          <a:p>
            <a:pPr marL="171450" indent="-171450">
              <a:buFont typeface="Arial" panose="020B0604020202020204" pitchFamily="34" charset="0"/>
              <a:buChar char="•"/>
            </a:pPr>
            <a:r>
              <a:rPr lang="tr-TR" sz="1200" dirty="0">
                <a:solidFill>
                  <a:srgbClr val="33CCCC"/>
                </a:solidFill>
              </a:rPr>
              <a:t>Otonom Nöropati</a:t>
            </a:r>
          </a:p>
          <a:p>
            <a:endParaRPr lang="tr-TR" dirty="0"/>
          </a:p>
        </p:txBody>
      </p:sp>
    </p:spTree>
    <p:extLst>
      <p:ext uri="{BB962C8B-B14F-4D97-AF65-F5344CB8AC3E}">
        <p14:creationId xmlns:p14="http://schemas.microsoft.com/office/powerpoint/2010/main" val="35293045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7191C5A-D880-C858-BB2C-4287A4FFFA8A}"/>
              </a:ext>
            </a:extLst>
          </p:cNvPr>
          <p:cNvSpPr>
            <a:spLocks noGrp="1"/>
          </p:cNvSpPr>
          <p:nvPr>
            <p:ph type="title"/>
          </p:nvPr>
        </p:nvSpPr>
        <p:spPr>
          <a:xfrm>
            <a:off x="838200" y="365126"/>
            <a:ext cx="10515600" cy="628788"/>
          </a:xfrm>
        </p:spPr>
        <p:txBody>
          <a:bodyPr>
            <a:normAutofit fontScale="90000"/>
          </a:bodyPr>
          <a:lstStyle/>
          <a:p>
            <a:r>
              <a:rPr lang="tr-TR" dirty="0"/>
              <a:t>Diyabet Komplikasyonları</a:t>
            </a:r>
            <a:r>
              <a:rPr lang="tr-TR" sz="2400" i="1" dirty="0"/>
              <a:t>-Kronik Komplikasyonlar</a:t>
            </a:r>
            <a:endParaRPr lang="tr-TR" dirty="0"/>
          </a:p>
        </p:txBody>
      </p:sp>
      <p:sp>
        <p:nvSpPr>
          <p:cNvPr id="3" name="İçerik Yer Tutucusu 2">
            <a:extLst>
              <a:ext uri="{FF2B5EF4-FFF2-40B4-BE49-F238E27FC236}">
                <a16:creationId xmlns:a16="http://schemas.microsoft.com/office/drawing/2014/main" id="{BCB6ECC2-C2DE-5F28-99EB-7B7D00BDC5F3}"/>
              </a:ext>
            </a:extLst>
          </p:cNvPr>
          <p:cNvSpPr>
            <a:spLocks noGrp="1"/>
          </p:cNvSpPr>
          <p:nvPr>
            <p:ph idx="1"/>
          </p:nvPr>
        </p:nvSpPr>
        <p:spPr>
          <a:xfrm>
            <a:off x="838200" y="993914"/>
            <a:ext cx="10515600" cy="5183049"/>
          </a:xfrm>
        </p:spPr>
        <p:txBody>
          <a:bodyPr>
            <a:normAutofit/>
          </a:bodyPr>
          <a:lstStyle/>
          <a:p>
            <a:pPr marL="0" indent="0">
              <a:buNone/>
            </a:pPr>
            <a:r>
              <a:rPr lang="tr-TR" sz="1800" dirty="0"/>
              <a:t>MİKROVASKÜLER HASTALIKLAR</a:t>
            </a:r>
          </a:p>
          <a:p>
            <a:pPr>
              <a:buFont typeface="Wingdings" panose="05000000000000000000" pitchFamily="2" charset="2"/>
              <a:buChar char="Ø"/>
            </a:pPr>
            <a:r>
              <a:rPr lang="tr-TR" sz="2400" dirty="0">
                <a:solidFill>
                  <a:srgbClr val="FF0066"/>
                </a:solidFill>
              </a:rPr>
              <a:t>Nöropati</a:t>
            </a:r>
          </a:p>
          <a:p>
            <a:pPr marL="0" indent="0" algn="l">
              <a:buNone/>
            </a:pPr>
            <a:r>
              <a:rPr lang="tr-TR" sz="1800" b="0" i="1" u="sng" strike="noStrike" baseline="0" dirty="0">
                <a:latin typeface="DINBek-Regular"/>
              </a:rPr>
              <a:t>Periferik Distal Nöropati:  </a:t>
            </a:r>
          </a:p>
          <a:p>
            <a:pPr algn="l">
              <a:buFont typeface="Wingdings" panose="05000000000000000000" pitchFamily="2" charset="2"/>
              <a:buChar char="ü"/>
            </a:pPr>
            <a:r>
              <a:rPr lang="tr-TR" sz="1600" b="0" i="0" u="none" strike="noStrike" baseline="0" dirty="0">
                <a:latin typeface="DINBek-Regular"/>
              </a:rPr>
              <a:t>En yaygın görülen diyabetik nöropati tipidir. İlerleyici.</a:t>
            </a:r>
          </a:p>
          <a:p>
            <a:pPr algn="l">
              <a:buFont typeface="Wingdings" panose="05000000000000000000" pitchFamily="2" charset="2"/>
              <a:buChar char="ü"/>
            </a:pPr>
            <a:r>
              <a:rPr lang="tr-TR" sz="1600" b="0" i="0" u="none" strike="noStrike" baseline="0" dirty="0">
                <a:latin typeface="DINBek-Regular"/>
              </a:rPr>
              <a:t>Dengesiz ve </a:t>
            </a:r>
            <a:r>
              <a:rPr lang="tr-TR" sz="1600" b="0" i="0" u="none" strike="noStrike" baseline="0" dirty="0" err="1">
                <a:latin typeface="DINBek-Regular"/>
              </a:rPr>
              <a:t>ataksik</a:t>
            </a:r>
            <a:r>
              <a:rPr lang="tr-TR" sz="1600" b="0" i="0" u="none" strike="noStrike" baseline="0" dirty="0">
                <a:latin typeface="DINBek-Regular"/>
              </a:rPr>
              <a:t> yürüme, el ve ayak kaslarında güçsüzlük.</a:t>
            </a:r>
          </a:p>
          <a:p>
            <a:pPr algn="l">
              <a:buFont typeface="Wingdings" panose="05000000000000000000" pitchFamily="2" charset="2"/>
              <a:buChar char="ü"/>
            </a:pPr>
            <a:r>
              <a:rPr lang="tr-TR" sz="1600" b="0" i="0" u="none" strike="noStrike" baseline="0" dirty="0" err="1">
                <a:latin typeface="DINBek-Regular"/>
              </a:rPr>
              <a:t>Propriosepsiyon</a:t>
            </a:r>
            <a:r>
              <a:rPr lang="tr-TR" sz="1600" b="0" i="0" u="none" strike="noStrike" baseline="0" dirty="0">
                <a:latin typeface="DINBek-Regular"/>
              </a:rPr>
              <a:t> (pozisyon ve hafif dokunma), ağrı ve ısı duyuları azalmıştır.</a:t>
            </a:r>
          </a:p>
          <a:p>
            <a:pPr algn="l">
              <a:buFont typeface="Wingdings" panose="05000000000000000000" pitchFamily="2" charset="2"/>
              <a:buChar char="ü"/>
            </a:pPr>
            <a:r>
              <a:rPr lang="tr-TR" sz="1600" b="0" i="0" u="none" strike="noStrike" baseline="0" dirty="0" err="1">
                <a:latin typeface="DINBek-Regular"/>
              </a:rPr>
              <a:t>Allodini</a:t>
            </a:r>
            <a:r>
              <a:rPr lang="tr-TR" sz="1600" dirty="0">
                <a:latin typeface="DINBek-Regular"/>
              </a:rPr>
              <a:t>, sonrasında duyu kaybı gelişebilir.</a:t>
            </a:r>
            <a:endParaRPr lang="tr-TR" sz="1600" b="0" i="0" u="none" strike="noStrike" baseline="0" dirty="0">
              <a:latin typeface="DINBek-Regular"/>
            </a:endParaRPr>
          </a:p>
          <a:p>
            <a:pPr algn="l">
              <a:buFont typeface="Wingdings" panose="05000000000000000000" pitchFamily="2" charset="2"/>
              <a:buChar char="ü"/>
            </a:pPr>
            <a:r>
              <a:rPr lang="tr-TR" sz="1600" dirty="0">
                <a:latin typeface="DINBek-Regular"/>
              </a:rPr>
              <a:t>E</a:t>
            </a:r>
            <a:r>
              <a:rPr lang="tr-TR" sz="1600" b="0" i="0" u="none" strike="noStrike" baseline="0" dirty="0">
                <a:latin typeface="DINBek-Regular"/>
              </a:rPr>
              <a:t>ldiven-çorap tarzı tutulum</a:t>
            </a:r>
          </a:p>
          <a:p>
            <a:pPr algn="l">
              <a:buFont typeface="Wingdings" panose="05000000000000000000" pitchFamily="2" charset="2"/>
              <a:buChar char="ü"/>
            </a:pPr>
            <a:r>
              <a:rPr lang="tr-TR" sz="1600" dirty="0">
                <a:latin typeface="DINBek-Regular"/>
              </a:rPr>
              <a:t>A</a:t>
            </a:r>
            <a:r>
              <a:rPr lang="tr-TR" sz="1600" b="0" i="0" u="none" strike="noStrike" baseline="0" dirty="0">
                <a:latin typeface="DINBek-Regular"/>
              </a:rPr>
              <a:t>şırı hipersensitivite, yüzeysel yanma, zonklayıcı ağrı, kemiklerde hissedilen derin ağrı ve yırtıcı tarzda ağrılar, özellikle geceleri!!</a:t>
            </a:r>
          </a:p>
          <a:p>
            <a:pPr algn="l">
              <a:buFont typeface="Wingdings" panose="05000000000000000000" pitchFamily="2" charset="2"/>
              <a:buChar char="ü"/>
            </a:pPr>
            <a:r>
              <a:rPr lang="tr-TR" sz="1600" b="0" i="0" u="none" strike="noStrike" baseline="0" dirty="0">
                <a:latin typeface="DINBek-Regular"/>
              </a:rPr>
              <a:t>Ayak ülserleri, infeksiyonlar ve nöro-</a:t>
            </a:r>
            <a:r>
              <a:rPr lang="tr-TR" sz="1600" b="0" i="0" u="none" strike="noStrike" baseline="0" dirty="0" err="1">
                <a:latin typeface="DINBek-Regular"/>
              </a:rPr>
              <a:t>osteo</a:t>
            </a:r>
            <a:r>
              <a:rPr lang="tr-TR" sz="1600" b="0" i="0" u="none" strike="noStrike" baseline="0" dirty="0">
                <a:latin typeface="DINBek-Regular"/>
              </a:rPr>
              <a:t>-</a:t>
            </a:r>
            <a:r>
              <a:rPr lang="tr-TR" sz="1600" b="0" i="0" u="none" strike="noStrike" baseline="0" dirty="0" err="1">
                <a:latin typeface="DINBek-Regular"/>
              </a:rPr>
              <a:t>artropati</a:t>
            </a:r>
            <a:r>
              <a:rPr lang="tr-TR" sz="1600" b="0" i="0" u="none" strike="noStrike" baseline="0" dirty="0">
                <a:latin typeface="DINBek-Regular"/>
              </a:rPr>
              <a:t> (</a:t>
            </a:r>
            <a:r>
              <a:rPr lang="tr-TR" sz="1600" b="0" i="0" u="none" strike="noStrike" baseline="0" dirty="0" err="1">
                <a:latin typeface="DINBek-Regular"/>
              </a:rPr>
              <a:t>Charcot</a:t>
            </a:r>
            <a:r>
              <a:rPr lang="tr-TR" sz="1600" b="0" i="0" u="none" strike="noStrike" baseline="0" dirty="0">
                <a:latin typeface="DINBek-Regular"/>
              </a:rPr>
              <a:t> ayağı</a:t>
            </a:r>
            <a:r>
              <a:rPr lang="tr-TR" sz="1600" dirty="0">
                <a:latin typeface="DINBek-Regular"/>
              </a:rPr>
              <a:t>) </a:t>
            </a:r>
            <a:r>
              <a:rPr lang="tr-TR" sz="1600" b="0" i="0" u="none" strike="noStrike" baseline="0" dirty="0">
                <a:latin typeface="DINBek-Regular"/>
              </a:rPr>
              <a:t>gelişebilir. </a:t>
            </a:r>
          </a:p>
          <a:p>
            <a:pPr algn="l">
              <a:buFont typeface="Wingdings" panose="05000000000000000000" pitchFamily="2" charset="2"/>
              <a:buChar char="ü"/>
            </a:pPr>
            <a:r>
              <a:rPr lang="tr-TR" sz="1600" b="0" i="0" u="none" strike="noStrike" baseline="0" dirty="0">
                <a:latin typeface="DINBek-Regular"/>
              </a:rPr>
              <a:t>Hastaların yarısına yakını asemptomatiktir.</a:t>
            </a:r>
            <a:endParaRPr lang="tr-TR" sz="2400" dirty="0"/>
          </a:p>
        </p:txBody>
      </p:sp>
      <p:pic>
        <p:nvPicPr>
          <p:cNvPr id="4" name="Resim 3">
            <a:extLst>
              <a:ext uri="{FF2B5EF4-FFF2-40B4-BE49-F238E27FC236}">
                <a16:creationId xmlns:a16="http://schemas.microsoft.com/office/drawing/2014/main" id="{28E86116-F491-7935-7EBA-826C241A5050}"/>
              </a:ext>
            </a:extLst>
          </p:cNvPr>
          <p:cNvPicPr>
            <a:picLocks noChangeAspect="1"/>
          </p:cNvPicPr>
          <p:nvPr/>
        </p:nvPicPr>
        <p:blipFill>
          <a:blip r:embed="rId2"/>
          <a:stretch>
            <a:fillRect/>
          </a:stretch>
        </p:blipFill>
        <p:spPr>
          <a:xfrm>
            <a:off x="8231610" y="1270863"/>
            <a:ext cx="3524726" cy="1830146"/>
          </a:xfrm>
          <a:prstGeom prst="rect">
            <a:avLst/>
          </a:prstGeom>
        </p:spPr>
      </p:pic>
    </p:spTree>
    <p:extLst>
      <p:ext uri="{BB962C8B-B14F-4D97-AF65-F5344CB8AC3E}">
        <p14:creationId xmlns:p14="http://schemas.microsoft.com/office/powerpoint/2010/main" val="25415287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589D204-19B7-164E-6B20-D21ABF534104}"/>
              </a:ext>
            </a:extLst>
          </p:cNvPr>
          <p:cNvSpPr>
            <a:spLocks noGrp="1"/>
          </p:cNvSpPr>
          <p:nvPr>
            <p:ph type="title"/>
          </p:nvPr>
        </p:nvSpPr>
        <p:spPr>
          <a:xfrm>
            <a:off x="838200" y="365125"/>
            <a:ext cx="10515600" cy="668545"/>
          </a:xfrm>
        </p:spPr>
        <p:txBody>
          <a:bodyPr>
            <a:normAutofit fontScale="90000"/>
          </a:bodyPr>
          <a:lstStyle/>
          <a:p>
            <a:r>
              <a:rPr lang="tr-TR" dirty="0"/>
              <a:t>Diyabet Komplikasyonları</a:t>
            </a:r>
            <a:r>
              <a:rPr lang="tr-TR" sz="2400" i="1" dirty="0"/>
              <a:t>-Kronik Komplikasyonlar</a:t>
            </a:r>
            <a:endParaRPr lang="tr-TR" dirty="0"/>
          </a:p>
        </p:txBody>
      </p:sp>
      <p:sp>
        <p:nvSpPr>
          <p:cNvPr id="3" name="İçerik Yer Tutucusu 2">
            <a:extLst>
              <a:ext uri="{FF2B5EF4-FFF2-40B4-BE49-F238E27FC236}">
                <a16:creationId xmlns:a16="http://schemas.microsoft.com/office/drawing/2014/main" id="{651F3814-E6E5-46EC-605A-B57F55493779}"/>
              </a:ext>
            </a:extLst>
          </p:cNvPr>
          <p:cNvSpPr>
            <a:spLocks noGrp="1"/>
          </p:cNvSpPr>
          <p:nvPr>
            <p:ph idx="1"/>
          </p:nvPr>
        </p:nvSpPr>
        <p:spPr>
          <a:xfrm>
            <a:off x="838200" y="1139687"/>
            <a:ext cx="10515600" cy="5037276"/>
          </a:xfrm>
        </p:spPr>
        <p:txBody>
          <a:bodyPr>
            <a:normAutofit/>
          </a:bodyPr>
          <a:lstStyle/>
          <a:p>
            <a:pPr marL="0" indent="0">
              <a:buNone/>
            </a:pPr>
            <a:r>
              <a:rPr lang="tr-TR" sz="2800" dirty="0"/>
              <a:t>MİKROVASKÜLER HASTALIKLAR</a:t>
            </a:r>
          </a:p>
          <a:p>
            <a:pPr>
              <a:buFont typeface="Wingdings" panose="05000000000000000000" pitchFamily="2" charset="2"/>
              <a:buChar char="Ø"/>
            </a:pPr>
            <a:r>
              <a:rPr lang="tr-TR" sz="2800" dirty="0">
                <a:solidFill>
                  <a:srgbClr val="FF0066"/>
                </a:solidFill>
              </a:rPr>
              <a:t>Nöropati</a:t>
            </a:r>
          </a:p>
          <a:p>
            <a:pPr marL="0" indent="0">
              <a:buNone/>
            </a:pPr>
            <a:r>
              <a:rPr lang="tr-TR" sz="2000" i="1" u="sng" dirty="0"/>
              <a:t>Otonom Nöropati:</a:t>
            </a:r>
          </a:p>
          <a:p>
            <a:pPr algn="l"/>
            <a:r>
              <a:rPr lang="tr-TR" sz="1600" dirty="0">
                <a:latin typeface="DINBek-Regular"/>
              </a:rPr>
              <a:t>H</a:t>
            </a:r>
            <a:r>
              <a:rPr lang="tr-TR" sz="1600" b="0" i="0" u="none" strike="noStrike" baseline="0" dirty="0">
                <a:latin typeface="DINBek-Regular"/>
              </a:rPr>
              <a:t>ipogliseminin farkında olamama, </a:t>
            </a:r>
          </a:p>
          <a:p>
            <a:pPr algn="l"/>
            <a:r>
              <a:rPr lang="tr-TR" sz="1600" dirty="0">
                <a:latin typeface="DINBek-Regular"/>
              </a:rPr>
              <a:t>İ</a:t>
            </a:r>
            <a:r>
              <a:rPr lang="tr-TR" sz="1600" b="0" i="0" u="none" strike="noStrike" baseline="0" dirty="0">
                <a:latin typeface="DINBek-Regular"/>
              </a:rPr>
              <a:t>stirahat taşikardisi, </a:t>
            </a:r>
          </a:p>
          <a:p>
            <a:pPr algn="l"/>
            <a:r>
              <a:rPr lang="tr-TR" sz="1600" b="0" i="0" u="none" strike="noStrike" baseline="0" dirty="0" err="1">
                <a:latin typeface="DINBek-Regular"/>
              </a:rPr>
              <a:t>Ortostatik</a:t>
            </a:r>
            <a:r>
              <a:rPr lang="tr-TR" sz="1600" dirty="0">
                <a:latin typeface="DINBek-Regular"/>
              </a:rPr>
              <a:t> </a:t>
            </a:r>
            <a:r>
              <a:rPr lang="tr-TR" sz="1600" b="0" i="0" u="none" strike="noStrike" baseline="0" dirty="0">
                <a:latin typeface="DINBek-Regular"/>
              </a:rPr>
              <a:t>hipotansiyon, </a:t>
            </a:r>
          </a:p>
          <a:p>
            <a:pPr algn="l"/>
            <a:r>
              <a:rPr lang="tr-TR" sz="1600" dirty="0">
                <a:latin typeface="DINBek-Regular"/>
              </a:rPr>
              <a:t>K</a:t>
            </a:r>
            <a:r>
              <a:rPr lang="tr-TR" sz="1600" b="0" i="0" u="none" strike="noStrike" baseline="0" dirty="0">
                <a:latin typeface="DINBek-Regular"/>
              </a:rPr>
              <a:t>alp hızı değişkenliğinin azalması, </a:t>
            </a:r>
          </a:p>
          <a:p>
            <a:pPr algn="l"/>
            <a:r>
              <a:rPr lang="tr-TR" sz="1600" dirty="0">
                <a:latin typeface="DINBek-Regular"/>
              </a:rPr>
              <a:t>S</a:t>
            </a:r>
            <a:r>
              <a:rPr lang="tr-TR" sz="1600" b="0" i="0" u="none" strike="noStrike" baseline="0" dirty="0">
                <a:latin typeface="DINBek-Regular"/>
              </a:rPr>
              <a:t>essiz </a:t>
            </a:r>
            <a:r>
              <a:rPr lang="tr-TR" sz="1600" b="0" i="0" u="none" strike="noStrike" baseline="0" dirty="0" err="1">
                <a:latin typeface="DINBek-Regular"/>
              </a:rPr>
              <a:t>myokard</a:t>
            </a:r>
            <a:r>
              <a:rPr lang="tr-TR" sz="1600" b="0" i="0" u="none" strike="noStrike" baseline="0" dirty="0">
                <a:latin typeface="DINBek-Regular"/>
              </a:rPr>
              <a:t> infarktüsü, </a:t>
            </a:r>
          </a:p>
          <a:p>
            <a:pPr algn="l"/>
            <a:r>
              <a:rPr lang="tr-TR" sz="1600" dirty="0">
                <a:latin typeface="DINBek-Regular"/>
              </a:rPr>
              <a:t>A</a:t>
            </a:r>
            <a:r>
              <a:rPr lang="tr-TR" sz="1600" b="0" i="0" u="none" strike="noStrike" baseline="0" dirty="0">
                <a:latin typeface="DINBek-Regular"/>
              </a:rPr>
              <a:t>ni kardiyak ölüm, </a:t>
            </a:r>
          </a:p>
          <a:p>
            <a:pPr algn="l"/>
            <a:r>
              <a:rPr lang="tr-TR" sz="1600" dirty="0" err="1">
                <a:latin typeface="DINBek-Regular"/>
              </a:rPr>
              <a:t>G</a:t>
            </a:r>
            <a:r>
              <a:rPr lang="tr-TR" sz="1600" b="0" i="0" u="none" strike="noStrike" baseline="0" dirty="0" err="1">
                <a:latin typeface="DINBek-Regular"/>
              </a:rPr>
              <a:t>astroparezi</a:t>
            </a:r>
            <a:r>
              <a:rPr lang="tr-TR" sz="1600" b="0" i="0" u="none" strike="noStrike" baseline="0" dirty="0">
                <a:latin typeface="DINBek-Regular"/>
              </a:rPr>
              <a:t>, konstipasyon, diyare, </a:t>
            </a:r>
            <a:r>
              <a:rPr lang="tr-TR" sz="1600" b="0" i="0" u="none" strike="noStrike" baseline="0" dirty="0" err="1">
                <a:latin typeface="DINBek-Regular"/>
              </a:rPr>
              <a:t>fekal</a:t>
            </a:r>
            <a:r>
              <a:rPr lang="tr-TR" sz="1600" b="0" i="0" u="none" strike="noStrike" baseline="0" dirty="0">
                <a:latin typeface="DINBek-Regular"/>
              </a:rPr>
              <a:t> inkontinans, </a:t>
            </a:r>
          </a:p>
          <a:p>
            <a:pPr algn="l"/>
            <a:r>
              <a:rPr lang="tr-TR" sz="1600" dirty="0">
                <a:latin typeface="DINBek-Regular"/>
              </a:rPr>
              <a:t>E</a:t>
            </a:r>
            <a:r>
              <a:rPr lang="tr-TR" sz="1600" b="0" i="0" u="none" strike="noStrike" baseline="0" dirty="0">
                <a:latin typeface="DINBek-Regular"/>
              </a:rPr>
              <a:t>rektil disfonksiyon, </a:t>
            </a:r>
          </a:p>
          <a:p>
            <a:pPr algn="l"/>
            <a:r>
              <a:rPr lang="tr-TR" sz="1600" b="0" i="0" u="none" strike="noStrike" baseline="0" dirty="0" err="1">
                <a:latin typeface="DINBek-Regular"/>
              </a:rPr>
              <a:t>Nörojen</a:t>
            </a:r>
            <a:r>
              <a:rPr lang="tr-TR" sz="1600" b="0" i="0" u="none" strike="noStrike" baseline="0" dirty="0">
                <a:latin typeface="DINBek-Regular"/>
              </a:rPr>
              <a:t> mesane </a:t>
            </a:r>
            <a:endParaRPr lang="tr-TR" sz="1600" dirty="0">
              <a:latin typeface="DINBek-Regular"/>
            </a:endParaRPr>
          </a:p>
          <a:p>
            <a:pPr algn="l"/>
            <a:r>
              <a:rPr lang="tr-TR" sz="1600" b="0" i="0" u="none" strike="noStrike" baseline="0" dirty="0" err="1">
                <a:latin typeface="DINBek-Regular"/>
              </a:rPr>
              <a:t>Sudomotor</a:t>
            </a:r>
            <a:r>
              <a:rPr lang="tr-TR" sz="1600" b="0" i="0" u="none" strike="noStrike" baseline="0" dirty="0">
                <a:latin typeface="DINBek-Regular"/>
              </a:rPr>
              <a:t> disfonksiyon (terlemede azalma veya artma) </a:t>
            </a:r>
            <a:endParaRPr lang="tr-TR" sz="2400" dirty="0"/>
          </a:p>
        </p:txBody>
      </p:sp>
      <p:pic>
        <p:nvPicPr>
          <p:cNvPr id="4" name="Resim 3">
            <a:extLst>
              <a:ext uri="{FF2B5EF4-FFF2-40B4-BE49-F238E27FC236}">
                <a16:creationId xmlns:a16="http://schemas.microsoft.com/office/drawing/2014/main" id="{CBA7D43A-3C8E-5684-3CA4-846C1323AD3E}"/>
              </a:ext>
            </a:extLst>
          </p:cNvPr>
          <p:cNvPicPr>
            <a:picLocks noChangeAspect="1"/>
          </p:cNvPicPr>
          <p:nvPr/>
        </p:nvPicPr>
        <p:blipFill>
          <a:blip r:embed="rId2"/>
          <a:stretch>
            <a:fillRect/>
          </a:stretch>
        </p:blipFill>
        <p:spPr>
          <a:xfrm>
            <a:off x="7739269" y="1490353"/>
            <a:ext cx="3724689" cy="2793517"/>
          </a:xfrm>
          <a:prstGeom prst="rect">
            <a:avLst/>
          </a:prstGeom>
        </p:spPr>
      </p:pic>
    </p:spTree>
    <p:extLst>
      <p:ext uri="{BB962C8B-B14F-4D97-AF65-F5344CB8AC3E}">
        <p14:creationId xmlns:p14="http://schemas.microsoft.com/office/powerpoint/2010/main" val="3978787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5C786B2-6CF1-C432-8863-B5714230B2A8}"/>
              </a:ext>
            </a:extLst>
          </p:cNvPr>
          <p:cNvSpPr>
            <a:spLocks noGrp="1"/>
          </p:cNvSpPr>
          <p:nvPr>
            <p:ph type="title"/>
          </p:nvPr>
        </p:nvSpPr>
        <p:spPr>
          <a:xfrm>
            <a:off x="838200" y="365126"/>
            <a:ext cx="10515600" cy="642040"/>
          </a:xfrm>
        </p:spPr>
        <p:txBody>
          <a:bodyPr>
            <a:normAutofit fontScale="90000"/>
          </a:bodyPr>
          <a:lstStyle/>
          <a:p>
            <a:r>
              <a:rPr lang="tr-TR" dirty="0"/>
              <a:t>Diyabet Komplikasyonları</a:t>
            </a:r>
            <a:r>
              <a:rPr lang="tr-TR" sz="2400" i="1" dirty="0"/>
              <a:t>-Diyabetik Ayak</a:t>
            </a:r>
            <a:endParaRPr lang="tr-TR" dirty="0"/>
          </a:p>
        </p:txBody>
      </p:sp>
      <p:pic>
        <p:nvPicPr>
          <p:cNvPr id="9" name="Resim 8">
            <a:extLst>
              <a:ext uri="{FF2B5EF4-FFF2-40B4-BE49-F238E27FC236}">
                <a16:creationId xmlns:a16="http://schemas.microsoft.com/office/drawing/2014/main" id="{D3B5A042-6AEC-4F3C-D7FA-FBA529F22D87}"/>
              </a:ext>
            </a:extLst>
          </p:cNvPr>
          <p:cNvPicPr>
            <a:picLocks noChangeAspect="1"/>
          </p:cNvPicPr>
          <p:nvPr/>
        </p:nvPicPr>
        <p:blipFill>
          <a:blip r:embed="rId2"/>
          <a:stretch>
            <a:fillRect/>
          </a:stretch>
        </p:blipFill>
        <p:spPr>
          <a:xfrm>
            <a:off x="6983897" y="3760304"/>
            <a:ext cx="4134534" cy="2729257"/>
          </a:xfrm>
          <a:prstGeom prst="rect">
            <a:avLst/>
          </a:prstGeom>
        </p:spPr>
      </p:pic>
      <p:sp>
        <p:nvSpPr>
          <p:cNvPr id="11" name="İçerik Yer Tutucusu 10">
            <a:extLst>
              <a:ext uri="{FF2B5EF4-FFF2-40B4-BE49-F238E27FC236}">
                <a16:creationId xmlns:a16="http://schemas.microsoft.com/office/drawing/2014/main" id="{91F09F6C-9741-2576-BAFA-4A4D31C2892D}"/>
              </a:ext>
            </a:extLst>
          </p:cNvPr>
          <p:cNvSpPr>
            <a:spLocks noGrp="1"/>
          </p:cNvSpPr>
          <p:nvPr>
            <p:ph idx="1"/>
          </p:nvPr>
        </p:nvSpPr>
        <p:spPr>
          <a:xfrm>
            <a:off x="480393" y="1375051"/>
            <a:ext cx="6503504" cy="4351338"/>
          </a:xfrm>
        </p:spPr>
        <p:txBody>
          <a:bodyPr>
            <a:normAutofit/>
          </a:bodyPr>
          <a:lstStyle/>
          <a:p>
            <a:pPr marL="0" indent="0" algn="l">
              <a:buNone/>
            </a:pPr>
            <a:r>
              <a:rPr lang="tr-TR" sz="1800" b="1" i="0" u="none" strike="noStrike" baseline="0" dirty="0">
                <a:solidFill>
                  <a:srgbClr val="FF6699"/>
                </a:solidFill>
                <a:latin typeface="DINBek-Regular"/>
              </a:rPr>
              <a:t>Nöropatik ayak*                                      İleri yaş                                             </a:t>
            </a:r>
          </a:p>
          <a:p>
            <a:pPr marL="0" indent="0" algn="l">
              <a:buNone/>
            </a:pPr>
            <a:r>
              <a:rPr lang="tr-TR" sz="1800" b="1" i="0" u="none" strike="noStrike" baseline="0" dirty="0">
                <a:solidFill>
                  <a:srgbClr val="FF6699"/>
                </a:solidFill>
                <a:latin typeface="DINBek-Regular"/>
              </a:rPr>
              <a:t>Periferik damar hastalığı                     Koroner arter hastalığı</a:t>
            </a:r>
          </a:p>
          <a:p>
            <a:pPr marL="0" indent="0" algn="l">
              <a:buNone/>
            </a:pPr>
            <a:r>
              <a:rPr lang="tr-TR" sz="1800" b="1" i="0" u="none" strike="noStrike" baseline="0" dirty="0">
                <a:solidFill>
                  <a:srgbClr val="FF6699"/>
                </a:solidFill>
                <a:latin typeface="DINBek-Regular"/>
              </a:rPr>
              <a:t>Deformite                                               Dislipidemi</a:t>
            </a:r>
          </a:p>
          <a:p>
            <a:pPr marL="0" indent="0" algn="l">
              <a:buNone/>
            </a:pPr>
            <a:r>
              <a:rPr lang="tr-TR" sz="1800" b="1" i="0" u="none" strike="noStrike" baseline="0" dirty="0">
                <a:solidFill>
                  <a:srgbClr val="FF6699"/>
                </a:solidFill>
                <a:latin typeface="DINBek-Regular"/>
              </a:rPr>
              <a:t>İnfeksiyon                                               İnme </a:t>
            </a:r>
          </a:p>
          <a:p>
            <a:pPr marL="0" indent="0" algn="l">
              <a:buNone/>
            </a:pPr>
            <a:r>
              <a:rPr lang="tr-TR" sz="1800" b="1" i="0" u="none" strike="noStrike" baseline="0" dirty="0">
                <a:solidFill>
                  <a:srgbClr val="FF6699"/>
                </a:solidFill>
                <a:latin typeface="DINBek-Regular"/>
              </a:rPr>
              <a:t>Ödem</a:t>
            </a:r>
            <a:r>
              <a:rPr lang="tr-TR" sz="1800" b="1" dirty="0">
                <a:solidFill>
                  <a:srgbClr val="FF6699"/>
                </a:solidFill>
                <a:latin typeface="DINBek-Regular"/>
              </a:rPr>
              <a:t>                                                      </a:t>
            </a:r>
            <a:r>
              <a:rPr lang="tr-TR" sz="1800" b="1" i="0" u="none" strike="noStrike" baseline="0" dirty="0">
                <a:solidFill>
                  <a:srgbClr val="FF6699"/>
                </a:solidFill>
                <a:latin typeface="DINBek-Regular"/>
              </a:rPr>
              <a:t>Yetersiz  glisemik kontrol    </a:t>
            </a:r>
          </a:p>
          <a:p>
            <a:pPr marL="0" indent="0" algn="l">
              <a:buNone/>
            </a:pPr>
            <a:r>
              <a:rPr lang="tr-TR" sz="1800" b="1" i="0" u="none" strike="noStrike" baseline="0" dirty="0">
                <a:solidFill>
                  <a:srgbClr val="FF6699"/>
                </a:solidFill>
                <a:latin typeface="DINBek-Regular"/>
              </a:rPr>
              <a:t>Yetersiz ayak bakımı                              Nefropati</a:t>
            </a:r>
          </a:p>
          <a:p>
            <a:pPr marL="0" indent="0" algn="l">
              <a:buNone/>
            </a:pPr>
            <a:r>
              <a:rPr lang="tr-TR" sz="1800" b="1" i="0" u="none" strike="noStrike" baseline="0" dirty="0">
                <a:solidFill>
                  <a:srgbClr val="FF6699"/>
                </a:solidFill>
                <a:latin typeface="DINBek-Regular"/>
              </a:rPr>
              <a:t>Yetersiz kişisel hijyen                            Görme kaybı</a:t>
            </a:r>
          </a:p>
          <a:p>
            <a:pPr marL="0" indent="0" algn="l">
              <a:buNone/>
            </a:pPr>
            <a:r>
              <a:rPr lang="sv-SE" sz="1800" b="1" i="0" u="none" strike="noStrike" baseline="0" dirty="0">
                <a:solidFill>
                  <a:srgbClr val="FF6699"/>
                </a:solidFill>
                <a:latin typeface="DINBek-Regular"/>
              </a:rPr>
              <a:t>Ayakta ülser öyküsü</a:t>
            </a:r>
            <a:r>
              <a:rPr lang="tr-TR" sz="1800" b="1" dirty="0">
                <a:solidFill>
                  <a:srgbClr val="FF6699"/>
                </a:solidFill>
                <a:latin typeface="DINBek-Regular"/>
              </a:rPr>
              <a:t>                              </a:t>
            </a:r>
            <a:r>
              <a:rPr lang="sv-SE" sz="1800" b="1" i="0" u="none" strike="noStrike" baseline="0" dirty="0">
                <a:solidFill>
                  <a:srgbClr val="FF6699"/>
                </a:solidFill>
                <a:latin typeface="DINBek-Regular"/>
              </a:rPr>
              <a:t>Sigara kullanımı</a:t>
            </a:r>
            <a:r>
              <a:rPr lang="tr-TR" sz="1800" b="1" i="0" u="none" strike="noStrike" baseline="0" dirty="0">
                <a:solidFill>
                  <a:srgbClr val="FF6699"/>
                </a:solidFill>
                <a:latin typeface="DINBek-Regular"/>
              </a:rPr>
              <a:t>       </a:t>
            </a:r>
          </a:p>
          <a:p>
            <a:pPr marL="0" indent="0" algn="l">
              <a:buNone/>
            </a:pPr>
            <a:r>
              <a:rPr lang="tr-TR" sz="1800" b="1" i="0" u="none" strike="noStrike" baseline="0" dirty="0">
                <a:solidFill>
                  <a:srgbClr val="FF6699"/>
                </a:solidFill>
                <a:latin typeface="DINBek-Regular"/>
              </a:rPr>
              <a:t>Ayakta ampütasyon öyküsü                 Obezite</a:t>
            </a:r>
            <a:endParaRPr lang="tr-TR" b="1" dirty="0">
              <a:solidFill>
                <a:srgbClr val="FF6699"/>
              </a:solidFill>
            </a:endParaRPr>
          </a:p>
        </p:txBody>
      </p:sp>
      <p:sp>
        <p:nvSpPr>
          <p:cNvPr id="12" name="Metin kutusu 11">
            <a:extLst>
              <a:ext uri="{FF2B5EF4-FFF2-40B4-BE49-F238E27FC236}">
                <a16:creationId xmlns:a16="http://schemas.microsoft.com/office/drawing/2014/main" id="{98B2603B-D4A0-0FE0-3BB5-39A465FED12B}"/>
              </a:ext>
            </a:extLst>
          </p:cNvPr>
          <p:cNvSpPr txBox="1"/>
          <p:nvPr/>
        </p:nvSpPr>
        <p:spPr>
          <a:xfrm>
            <a:off x="1219200" y="6135756"/>
            <a:ext cx="3405809" cy="369332"/>
          </a:xfrm>
          <a:prstGeom prst="rect">
            <a:avLst/>
          </a:prstGeom>
          <a:noFill/>
        </p:spPr>
        <p:txBody>
          <a:bodyPr wrap="square" rtlCol="0">
            <a:spAutoFit/>
          </a:bodyPr>
          <a:lstStyle/>
          <a:p>
            <a:r>
              <a:rPr lang="tr-TR" dirty="0"/>
              <a:t>*En önemli risk faktörü</a:t>
            </a:r>
          </a:p>
        </p:txBody>
      </p:sp>
      <p:pic>
        <p:nvPicPr>
          <p:cNvPr id="13" name="Resim 12">
            <a:extLst>
              <a:ext uri="{FF2B5EF4-FFF2-40B4-BE49-F238E27FC236}">
                <a16:creationId xmlns:a16="http://schemas.microsoft.com/office/drawing/2014/main" id="{1F9DD3D9-84C3-DAF1-10CB-FD6C80F6850A}"/>
              </a:ext>
            </a:extLst>
          </p:cNvPr>
          <p:cNvPicPr>
            <a:picLocks noChangeAspect="1"/>
          </p:cNvPicPr>
          <p:nvPr/>
        </p:nvPicPr>
        <p:blipFill>
          <a:blip r:embed="rId3"/>
          <a:stretch>
            <a:fillRect/>
          </a:stretch>
        </p:blipFill>
        <p:spPr>
          <a:xfrm>
            <a:off x="8212207" y="1155424"/>
            <a:ext cx="2552700" cy="1790700"/>
          </a:xfrm>
          <a:prstGeom prst="rect">
            <a:avLst/>
          </a:prstGeom>
        </p:spPr>
      </p:pic>
    </p:spTree>
    <p:extLst>
      <p:ext uri="{BB962C8B-B14F-4D97-AF65-F5344CB8AC3E}">
        <p14:creationId xmlns:p14="http://schemas.microsoft.com/office/powerpoint/2010/main" val="2729337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6B6F0CE-F655-DA61-DD44-B663AE883B01}"/>
              </a:ext>
            </a:extLst>
          </p:cNvPr>
          <p:cNvSpPr>
            <a:spLocks noGrp="1"/>
          </p:cNvSpPr>
          <p:nvPr>
            <p:ph type="title"/>
          </p:nvPr>
        </p:nvSpPr>
        <p:spPr>
          <a:xfrm>
            <a:off x="838200" y="112643"/>
            <a:ext cx="10515600" cy="712024"/>
          </a:xfrm>
        </p:spPr>
        <p:txBody>
          <a:bodyPr/>
          <a:lstStyle/>
          <a:p>
            <a:r>
              <a:rPr lang="tr-TR" dirty="0"/>
              <a:t>Tip 1 DM</a:t>
            </a:r>
          </a:p>
        </p:txBody>
      </p:sp>
      <p:sp>
        <p:nvSpPr>
          <p:cNvPr id="3" name="İçerik Yer Tutucusu 2">
            <a:extLst>
              <a:ext uri="{FF2B5EF4-FFF2-40B4-BE49-F238E27FC236}">
                <a16:creationId xmlns:a16="http://schemas.microsoft.com/office/drawing/2014/main" id="{7412DAF2-C69E-8C62-A79E-AA8F1AF201FE}"/>
              </a:ext>
            </a:extLst>
          </p:cNvPr>
          <p:cNvSpPr>
            <a:spLocks noGrp="1"/>
          </p:cNvSpPr>
          <p:nvPr>
            <p:ph idx="1"/>
          </p:nvPr>
        </p:nvSpPr>
        <p:spPr>
          <a:xfrm>
            <a:off x="410817" y="898115"/>
            <a:ext cx="11614362" cy="5512905"/>
          </a:xfrm>
        </p:spPr>
        <p:txBody>
          <a:bodyPr>
            <a:normAutofit lnSpcReduction="10000"/>
          </a:bodyPr>
          <a:lstStyle/>
          <a:p>
            <a:pPr marL="0" indent="0" algn="l">
              <a:buNone/>
            </a:pPr>
            <a:endParaRPr lang="tr-TR" sz="1800" dirty="0">
              <a:latin typeface="DINBek-Regular"/>
            </a:endParaRPr>
          </a:p>
          <a:p>
            <a:pPr marL="0" indent="0" algn="l">
              <a:buNone/>
            </a:pPr>
            <a:endParaRPr lang="tr-TR" sz="1800" b="0" i="0" u="none" strike="noStrike" baseline="0" dirty="0">
              <a:latin typeface="DINBek-Regular"/>
            </a:endParaRPr>
          </a:p>
          <a:p>
            <a:pPr marL="0" indent="0" algn="l">
              <a:buNone/>
            </a:pPr>
            <a:endParaRPr lang="tr-TR" sz="1800" b="0" i="0" u="none" strike="noStrike" baseline="0" dirty="0">
              <a:latin typeface="DINBek-Regular"/>
            </a:endParaRPr>
          </a:p>
          <a:p>
            <a:pPr marL="0" indent="0" algn="l">
              <a:buNone/>
            </a:pPr>
            <a:endParaRPr lang="tr-TR" sz="1800" b="0" i="0" u="none" strike="noStrike" baseline="0" dirty="0">
              <a:latin typeface="DINBek-Regular"/>
            </a:endParaRPr>
          </a:p>
          <a:p>
            <a:pPr marL="0" indent="0" algn="l">
              <a:buNone/>
            </a:pPr>
            <a:endParaRPr lang="tr-TR" sz="1800" b="0" i="0" u="none" strike="noStrike" baseline="0" dirty="0">
              <a:latin typeface="DINBek-Regular"/>
            </a:endParaRPr>
          </a:p>
          <a:p>
            <a:pPr marL="0" indent="0" algn="l">
              <a:buNone/>
            </a:pPr>
            <a:endParaRPr lang="tr-TR" sz="1800" b="0" i="0" u="none" strike="noStrike" baseline="0" dirty="0">
              <a:latin typeface="DINBek-Regular"/>
            </a:endParaRPr>
          </a:p>
          <a:p>
            <a:pPr marL="0" indent="0" algn="l">
              <a:buNone/>
            </a:pPr>
            <a:endParaRPr lang="tr-TR" sz="1800" b="0" i="0" u="none" strike="noStrike" baseline="0" dirty="0">
              <a:latin typeface="DINBek-Regular"/>
            </a:endParaRPr>
          </a:p>
          <a:p>
            <a:pPr marL="0" indent="0" algn="l">
              <a:buNone/>
            </a:pPr>
            <a:r>
              <a:rPr lang="tr-TR" sz="1800" b="0" i="0" u="none" strike="noStrike" baseline="0" dirty="0">
                <a:latin typeface="DINBek-Regular"/>
              </a:rPr>
              <a:t>                              </a:t>
            </a:r>
          </a:p>
          <a:p>
            <a:pPr algn="l"/>
            <a:endParaRPr lang="tr-TR" sz="1800" dirty="0">
              <a:latin typeface="DINBek-Regular"/>
            </a:endParaRPr>
          </a:p>
          <a:p>
            <a:pPr algn="l"/>
            <a:endParaRPr lang="tr-TR" sz="1800" b="0" i="0" u="none" strike="noStrike" baseline="0" dirty="0">
              <a:latin typeface="DINBek-Regular"/>
            </a:endParaRPr>
          </a:p>
          <a:p>
            <a:pPr algn="l"/>
            <a:endParaRPr lang="tr-TR" sz="1800" b="0" i="0" u="none" strike="noStrike" baseline="0" dirty="0">
              <a:latin typeface="DINBek-Regular"/>
            </a:endParaRPr>
          </a:p>
          <a:p>
            <a:pPr algn="l"/>
            <a:endParaRPr lang="tr-TR" sz="1800" dirty="0">
              <a:latin typeface="DINBek-Regular"/>
            </a:endParaRPr>
          </a:p>
          <a:p>
            <a:pPr algn="l"/>
            <a:endParaRPr lang="tr-TR" sz="1800" b="0" i="0" u="none" strike="noStrike" baseline="0" dirty="0">
              <a:latin typeface="DINBek-Regular"/>
            </a:endParaRPr>
          </a:p>
          <a:p>
            <a:pPr algn="l"/>
            <a:endParaRPr lang="tr-TR" sz="1800" dirty="0">
              <a:latin typeface="DINBek-Regular"/>
            </a:endParaRPr>
          </a:p>
          <a:p>
            <a:pPr marL="0" indent="0" algn="l">
              <a:buNone/>
            </a:pPr>
            <a:r>
              <a:rPr lang="tr-TR" sz="1800" b="0" i="1" u="none" strike="noStrike" baseline="0" dirty="0">
                <a:latin typeface="DINBek-Regular"/>
              </a:rPr>
              <a:t>Tip 1 diyabet klinik olarak akut başladığı için, tanı esnasında A1C yüksek olmayabilir. Bu sebeple tip 1 diyabet tanısında A1C’den ziyade APG yüksekliği dikkate alınmalıdır.</a:t>
            </a:r>
            <a:endParaRPr lang="tr-TR" i="1" dirty="0"/>
          </a:p>
        </p:txBody>
      </p:sp>
      <p:pic>
        <p:nvPicPr>
          <p:cNvPr id="4" name="Resim 3">
            <a:extLst>
              <a:ext uri="{FF2B5EF4-FFF2-40B4-BE49-F238E27FC236}">
                <a16:creationId xmlns:a16="http://schemas.microsoft.com/office/drawing/2014/main" id="{C897C873-0895-0990-99F4-C060E80EEE70}"/>
              </a:ext>
            </a:extLst>
          </p:cNvPr>
          <p:cNvPicPr>
            <a:picLocks noChangeAspect="1"/>
          </p:cNvPicPr>
          <p:nvPr/>
        </p:nvPicPr>
        <p:blipFill>
          <a:blip r:embed="rId2"/>
          <a:stretch>
            <a:fillRect/>
          </a:stretch>
        </p:blipFill>
        <p:spPr>
          <a:xfrm>
            <a:off x="8602800" y="1490869"/>
            <a:ext cx="3486011" cy="2822714"/>
          </a:xfrm>
          <a:prstGeom prst="rect">
            <a:avLst/>
          </a:prstGeom>
        </p:spPr>
      </p:pic>
      <p:sp>
        <p:nvSpPr>
          <p:cNvPr id="9" name="Dikdörtgen: Köşeleri Yuvarlatılmış 8">
            <a:extLst>
              <a:ext uri="{FF2B5EF4-FFF2-40B4-BE49-F238E27FC236}">
                <a16:creationId xmlns:a16="http://schemas.microsoft.com/office/drawing/2014/main" id="{B6BCB6FE-9089-654A-E855-40E4B912E6E1}"/>
              </a:ext>
            </a:extLst>
          </p:cNvPr>
          <p:cNvSpPr/>
          <p:nvPr/>
        </p:nvSpPr>
        <p:spPr>
          <a:xfrm>
            <a:off x="166821" y="1020417"/>
            <a:ext cx="8274813" cy="3829878"/>
          </a:xfrm>
          <a:prstGeom prst="round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buNone/>
            </a:pPr>
            <a:r>
              <a:rPr lang="tr-TR" sz="1400" b="0" i="0" u="none" strike="noStrike" baseline="0" dirty="0">
                <a:solidFill>
                  <a:schemeClr val="accent1">
                    <a:lumMod val="75000"/>
                  </a:schemeClr>
                </a:solidFill>
                <a:latin typeface="DINBek-Regular"/>
              </a:rPr>
              <a:t>Genetik yatkınlık(riskli doku grupları) +çevresel tetikleyici faktörler(virüsler, toksinler, emosyonel stres) </a:t>
            </a:r>
          </a:p>
          <a:p>
            <a:pPr algn="l"/>
            <a:endParaRPr lang="tr-TR" sz="1400" dirty="0">
              <a:solidFill>
                <a:schemeClr val="accent1">
                  <a:lumMod val="75000"/>
                </a:schemeClr>
              </a:solidFill>
              <a:latin typeface="DINBek-Regular"/>
            </a:endParaRPr>
          </a:p>
          <a:p>
            <a:pPr algn="l"/>
            <a:endParaRPr lang="tr-TR" sz="1400" b="0" i="0" u="none" strike="noStrike" baseline="0" dirty="0">
              <a:solidFill>
                <a:schemeClr val="accent1">
                  <a:lumMod val="75000"/>
                </a:schemeClr>
              </a:solidFill>
              <a:latin typeface="DINBek-Regular"/>
            </a:endParaRPr>
          </a:p>
          <a:p>
            <a:pPr marL="0" indent="0" algn="l">
              <a:buNone/>
            </a:pPr>
            <a:r>
              <a:rPr lang="tr-TR" sz="1400" b="0" i="0" u="none" strike="noStrike" baseline="0" dirty="0">
                <a:solidFill>
                  <a:schemeClr val="accent1">
                    <a:lumMod val="75000"/>
                  </a:schemeClr>
                </a:solidFill>
                <a:latin typeface="DINBek-Regular"/>
              </a:rPr>
              <a:t>                                                                              tetiklenen otoimmünite </a:t>
            </a:r>
          </a:p>
          <a:p>
            <a:pPr marL="0" indent="0" algn="l">
              <a:buNone/>
            </a:pPr>
            <a:r>
              <a:rPr lang="tr-TR" sz="1400" dirty="0">
                <a:solidFill>
                  <a:schemeClr val="accent1">
                    <a:lumMod val="75000"/>
                  </a:schemeClr>
                </a:solidFill>
                <a:latin typeface="DINBek-Regular"/>
              </a:rPr>
              <a:t>                                                 </a:t>
            </a:r>
          </a:p>
          <a:p>
            <a:pPr marL="0" indent="0" algn="l">
              <a:buNone/>
            </a:pPr>
            <a:r>
              <a:rPr lang="tr-TR" sz="1400" dirty="0">
                <a:solidFill>
                  <a:schemeClr val="accent1">
                    <a:lumMod val="75000"/>
                  </a:schemeClr>
                </a:solidFill>
                <a:latin typeface="DINBek-Regular"/>
              </a:rPr>
              <a:t>                                                                               </a:t>
            </a:r>
          </a:p>
          <a:p>
            <a:pPr marL="0" indent="0" algn="l">
              <a:buNone/>
            </a:pPr>
            <a:r>
              <a:rPr lang="tr-TR" sz="1400" dirty="0">
                <a:solidFill>
                  <a:schemeClr val="accent1">
                    <a:lumMod val="75000"/>
                  </a:schemeClr>
                </a:solidFill>
                <a:latin typeface="DINBek-Regular"/>
              </a:rPr>
              <a:t>                                                                        </a:t>
            </a:r>
            <a:r>
              <a:rPr lang="tr-TR" sz="1400" b="0" i="0" u="none" strike="noStrike" baseline="0" dirty="0">
                <a:solidFill>
                  <a:schemeClr val="accent1">
                    <a:lumMod val="75000"/>
                  </a:schemeClr>
                </a:solidFill>
                <a:latin typeface="DINBek-Regular"/>
              </a:rPr>
              <a:t>ilerleyici </a:t>
            </a:r>
            <a:r>
              <a:rPr lang="el-GR" sz="1400" dirty="0">
                <a:solidFill>
                  <a:schemeClr val="accent1">
                    <a:lumMod val="75000"/>
                  </a:schemeClr>
                </a:solidFill>
                <a:latin typeface="DINBek-Regular"/>
                <a:cs typeface="Calibri" panose="020F0502020204030204" pitchFamily="34" charset="0"/>
              </a:rPr>
              <a:t>β</a:t>
            </a:r>
            <a:r>
              <a:rPr lang="el-GR" sz="1400" b="0" i="0" u="none" strike="noStrike" baseline="0" dirty="0">
                <a:solidFill>
                  <a:schemeClr val="accent1">
                    <a:lumMod val="75000"/>
                  </a:schemeClr>
                </a:solidFill>
                <a:latin typeface="DINBek-Regular"/>
              </a:rPr>
              <a:t>-</a:t>
            </a:r>
            <a:r>
              <a:rPr lang="tr-TR" sz="1400" b="0" i="0" u="none" strike="noStrike" baseline="0" dirty="0">
                <a:solidFill>
                  <a:schemeClr val="accent1">
                    <a:lumMod val="75000"/>
                  </a:schemeClr>
                </a:solidFill>
                <a:latin typeface="DINBek-Regular"/>
              </a:rPr>
              <a:t>hücre hasarı başlangıcı</a:t>
            </a:r>
          </a:p>
          <a:p>
            <a:pPr marL="0" indent="0" algn="l">
              <a:buNone/>
            </a:pPr>
            <a:endParaRPr lang="tr-TR" sz="1400" dirty="0">
              <a:solidFill>
                <a:schemeClr val="accent1">
                  <a:lumMod val="75000"/>
                </a:schemeClr>
              </a:solidFill>
              <a:latin typeface="DINBek-Regular"/>
              <a:cs typeface="Calibri" panose="020F0502020204030204" pitchFamily="34" charset="0"/>
            </a:endParaRPr>
          </a:p>
          <a:p>
            <a:pPr marL="0" indent="0" algn="l">
              <a:buNone/>
            </a:pPr>
            <a:r>
              <a:rPr lang="tr-TR" sz="1400" dirty="0">
                <a:solidFill>
                  <a:schemeClr val="accent1">
                    <a:lumMod val="75000"/>
                  </a:schemeClr>
                </a:solidFill>
                <a:latin typeface="DINBek-Regular"/>
                <a:cs typeface="Calibri" panose="020F0502020204030204" pitchFamily="34" charset="0"/>
              </a:rPr>
              <a:t>                        </a:t>
            </a:r>
          </a:p>
          <a:p>
            <a:pPr marL="0" indent="0" algn="l">
              <a:buNone/>
            </a:pPr>
            <a:r>
              <a:rPr lang="tr-TR" sz="1400" dirty="0">
                <a:solidFill>
                  <a:schemeClr val="accent1">
                    <a:lumMod val="75000"/>
                  </a:schemeClr>
                </a:solidFill>
                <a:latin typeface="DINBek-Regular"/>
                <a:cs typeface="Calibri" panose="020F0502020204030204" pitchFamily="34" charset="0"/>
              </a:rPr>
              <a:t>                         </a:t>
            </a:r>
          </a:p>
          <a:p>
            <a:pPr marL="0" indent="0" algn="l">
              <a:buNone/>
            </a:pPr>
            <a:r>
              <a:rPr lang="tr-TR" sz="1400" dirty="0">
                <a:solidFill>
                  <a:schemeClr val="accent1">
                    <a:lumMod val="75000"/>
                  </a:schemeClr>
                </a:solidFill>
                <a:latin typeface="DINBek-Regular"/>
                <a:cs typeface="Calibri" panose="020F0502020204030204" pitchFamily="34" charset="0"/>
              </a:rPr>
              <a:t>                       </a:t>
            </a:r>
            <a:r>
              <a:rPr lang="el-GR" sz="1400" dirty="0">
                <a:solidFill>
                  <a:schemeClr val="accent1">
                    <a:lumMod val="75000"/>
                  </a:schemeClr>
                </a:solidFill>
                <a:latin typeface="DINBek-Regular"/>
                <a:cs typeface="Calibri" panose="020F0502020204030204" pitchFamily="34" charset="0"/>
              </a:rPr>
              <a:t>β</a:t>
            </a:r>
            <a:r>
              <a:rPr lang="el-GR" sz="1400" b="0" u="none" strike="noStrike" baseline="0" dirty="0">
                <a:solidFill>
                  <a:schemeClr val="accent1">
                    <a:lumMod val="75000"/>
                  </a:schemeClr>
                </a:solidFill>
                <a:latin typeface="DINBek-Regular"/>
              </a:rPr>
              <a:t>-</a:t>
            </a:r>
            <a:r>
              <a:rPr lang="tr-TR" sz="1400" b="0" u="none" strike="noStrike" baseline="0" dirty="0">
                <a:solidFill>
                  <a:schemeClr val="accent1">
                    <a:lumMod val="75000"/>
                  </a:schemeClr>
                </a:solidFill>
                <a:latin typeface="DINBek-Regular"/>
              </a:rPr>
              <a:t>hücre rezervi %80-90 oranında azaldığı zaman klinik diyabet semptomları ortaya çıkar. </a:t>
            </a:r>
            <a:endParaRPr lang="tr-TR" sz="1400" dirty="0">
              <a:solidFill>
                <a:schemeClr val="accent1">
                  <a:lumMod val="75000"/>
                </a:schemeClr>
              </a:solidFill>
              <a:latin typeface="DINBek-Regular"/>
            </a:endParaRPr>
          </a:p>
          <a:p>
            <a:pPr algn="ctr"/>
            <a:endParaRPr lang="tr-TR" dirty="0"/>
          </a:p>
        </p:txBody>
      </p:sp>
      <p:sp>
        <p:nvSpPr>
          <p:cNvPr id="13" name="Ok: Aşağı 12">
            <a:extLst>
              <a:ext uri="{FF2B5EF4-FFF2-40B4-BE49-F238E27FC236}">
                <a16:creationId xmlns:a16="http://schemas.microsoft.com/office/drawing/2014/main" id="{0AAAAC52-7102-9C49-2D60-AD5A65B18F20}"/>
              </a:ext>
            </a:extLst>
          </p:cNvPr>
          <p:cNvSpPr/>
          <p:nvPr/>
        </p:nvSpPr>
        <p:spPr>
          <a:xfrm>
            <a:off x="4235725" y="1933010"/>
            <a:ext cx="344557" cy="291548"/>
          </a:xfrm>
          <a:prstGeom prst="downArrow">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k: Aşağı 13">
            <a:extLst>
              <a:ext uri="{FF2B5EF4-FFF2-40B4-BE49-F238E27FC236}">
                <a16:creationId xmlns:a16="http://schemas.microsoft.com/office/drawing/2014/main" id="{97B62B51-D81A-7A8D-E8EE-BB835C96E578}"/>
              </a:ext>
            </a:extLst>
          </p:cNvPr>
          <p:cNvSpPr/>
          <p:nvPr/>
        </p:nvSpPr>
        <p:spPr>
          <a:xfrm>
            <a:off x="4182717" y="2597425"/>
            <a:ext cx="477079" cy="304801"/>
          </a:xfrm>
          <a:prstGeom prst="downArrow">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Ok: Aşağı 14">
            <a:extLst>
              <a:ext uri="{FF2B5EF4-FFF2-40B4-BE49-F238E27FC236}">
                <a16:creationId xmlns:a16="http://schemas.microsoft.com/office/drawing/2014/main" id="{9C22D51A-C581-8BE3-D62C-8A1B3BEA2B8A}"/>
              </a:ext>
            </a:extLst>
          </p:cNvPr>
          <p:cNvSpPr/>
          <p:nvPr/>
        </p:nvSpPr>
        <p:spPr>
          <a:xfrm>
            <a:off x="4182717" y="3274511"/>
            <a:ext cx="450574" cy="380057"/>
          </a:xfrm>
          <a:prstGeom prst="downArrow">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4096501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12831C-630E-65FB-2C38-CBA2EC2A7743}"/>
              </a:ext>
            </a:extLst>
          </p:cNvPr>
          <p:cNvSpPr>
            <a:spLocks noGrp="1"/>
          </p:cNvSpPr>
          <p:nvPr>
            <p:ph type="title"/>
          </p:nvPr>
        </p:nvSpPr>
        <p:spPr>
          <a:xfrm>
            <a:off x="838200" y="365126"/>
            <a:ext cx="10515600" cy="628788"/>
          </a:xfrm>
        </p:spPr>
        <p:txBody>
          <a:bodyPr>
            <a:normAutofit fontScale="90000"/>
          </a:bodyPr>
          <a:lstStyle/>
          <a:p>
            <a:r>
              <a:rPr lang="tr-TR" dirty="0"/>
              <a:t>Diyabet Komplikasyonları</a:t>
            </a:r>
            <a:r>
              <a:rPr lang="tr-TR" sz="2400" i="1" dirty="0"/>
              <a:t>-Diyabetik Ayak</a:t>
            </a:r>
            <a:endParaRPr lang="tr-TR" dirty="0"/>
          </a:p>
        </p:txBody>
      </p:sp>
      <p:sp>
        <p:nvSpPr>
          <p:cNvPr id="3" name="İçerik Yer Tutucusu 2">
            <a:extLst>
              <a:ext uri="{FF2B5EF4-FFF2-40B4-BE49-F238E27FC236}">
                <a16:creationId xmlns:a16="http://schemas.microsoft.com/office/drawing/2014/main" id="{568AAAF8-8DB9-2C85-BCB4-5605918CB42B}"/>
              </a:ext>
            </a:extLst>
          </p:cNvPr>
          <p:cNvSpPr>
            <a:spLocks noGrp="1"/>
          </p:cNvSpPr>
          <p:nvPr>
            <p:ph idx="1"/>
          </p:nvPr>
        </p:nvSpPr>
        <p:spPr>
          <a:xfrm>
            <a:off x="838200" y="1364974"/>
            <a:ext cx="10515600" cy="4811989"/>
          </a:xfrm>
        </p:spPr>
        <p:txBody>
          <a:bodyPr/>
          <a:lstStyle/>
          <a:p>
            <a:pPr marL="0" indent="0">
              <a:buNone/>
            </a:pPr>
            <a:r>
              <a:rPr lang="tr-TR" dirty="0" err="1"/>
              <a:t>Charcot</a:t>
            </a:r>
            <a:r>
              <a:rPr lang="tr-TR" dirty="0"/>
              <a:t> Ayağı:</a:t>
            </a:r>
          </a:p>
          <a:p>
            <a:pPr marL="0" indent="0">
              <a:buNone/>
            </a:pPr>
            <a:r>
              <a:rPr lang="tr-TR" sz="1800" b="0" i="0" u="none" strike="noStrike" baseline="0" dirty="0">
                <a:latin typeface="DINBek-Regular"/>
              </a:rPr>
              <a:t>Diyabetik nöro-</a:t>
            </a:r>
            <a:r>
              <a:rPr lang="tr-TR" sz="1800" b="0" i="0" u="none" strike="noStrike" baseline="0" dirty="0" err="1">
                <a:latin typeface="DINBek-Regular"/>
              </a:rPr>
              <a:t>osteo</a:t>
            </a:r>
            <a:r>
              <a:rPr lang="tr-TR" sz="1800" b="0" i="0" u="none" strike="noStrike" baseline="0" dirty="0">
                <a:latin typeface="DINBek-Regular"/>
              </a:rPr>
              <a:t>-</a:t>
            </a:r>
            <a:r>
              <a:rPr lang="tr-TR" sz="1800" b="0" i="0" u="none" strike="noStrike" baseline="0" dirty="0" err="1">
                <a:latin typeface="DINBek-Regular"/>
              </a:rPr>
              <a:t>artropati</a:t>
            </a:r>
            <a:endParaRPr lang="tr-TR" sz="1800" b="0" i="0" u="none" strike="noStrike" baseline="0" dirty="0">
              <a:latin typeface="DINBek-Regular"/>
            </a:endParaRPr>
          </a:p>
          <a:p>
            <a:pPr marL="0" indent="0">
              <a:buNone/>
            </a:pPr>
            <a:endParaRPr lang="tr-TR" sz="1800" b="0" i="0" u="none" strike="noStrike" baseline="0" dirty="0">
              <a:latin typeface="DINBek-Regular"/>
            </a:endParaRPr>
          </a:p>
          <a:p>
            <a:pPr marL="0" indent="0" algn="l">
              <a:buNone/>
            </a:pPr>
            <a:r>
              <a:rPr lang="tr-TR" sz="1600" b="0" i="1" u="none" strike="noStrike" baseline="0" dirty="0">
                <a:latin typeface="DINBek-Regular"/>
              </a:rPr>
              <a:t>Diyabetli bir hastada ayağın sıcak, kırmızı, ödemli ve çoğunlukla ağrısız olması, aksi ispat edilinceye kadar, </a:t>
            </a:r>
            <a:r>
              <a:rPr lang="tr-TR" sz="1600" b="0" i="1" u="none" strike="noStrike" baseline="0" dirty="0" err="1">
                <a:latin typeface="DINbek-Italic"/>
              </a:rPr>
              <a:t>Charcot</a:t>
            </a:r>
            <a:r>
              <a:rPr lang="tr-TR" sz="1600" b="0" i="1" u="none" strike="noStrike" baseline="0" dirty="0">
                <a:latin typeface="DINbek-Italic"/>
              </a:rPr>
              <a:t> ayağı </a:t>
            </a:r>
            <a:r>
              <a:rPr lang="tr-TR" sz="1600" b="0" i="1" u="none" strike="noStrike" baseline="0" dirty="0">
                <a:latin typeface="DINBek-Regular"/>
              </a:rPr>
              <a:t>olarak değerlendirilmelidir.</a:t>
            </a:r>
          </a:p>
          <a:p>
            <a:pPr marL="0" indent="0" algn="l">
              <a:buNone/>
            </a:pPr>
            <a:endParaRPr lang="tr-TR" sz="1600" b="0" i="1" u="none" strike="noStrike" baseline="0" dirty="0">
              <a:latin typeface="DINBek-Regular"/>
            </a:endParaRPr>
          </a:p>
          <a:p>
            <a:pPr marL="0" indent="0" algn="l">
              <a:buNone/>
            </a:pPr>
            <a:r>
              <a:rPr lang="tr-TR" sz="1800" b="0" i="0" u="none" strike="noStrike" baseline="0" dirty="0">
                <a:latin typeface="DINBek-Regular"/>
              </a:rPr>
              <a:t>En sık tutulum şekli ’</a:t>
            </a:r>
            <a:r>
              <a:rPr lang="tr-TR" sz="1800" b="0" i="1" u="none" strike="noStrike" baseline="0" dirty="0">
                <a:latin typeface="DINbek-Italic"/>
              </a:rPr>
              <a:t>Orta ayak </a:t>
            </a:r>
            <a:r>
              <a:rPr lang="tr-TR" sz="1800" b="0" i="1" u="none" strike="noStrike" baseline="0" dirty="0" err="1">
                <a:latin typeface="DINbek-Italic"/>
              </a:rPr>
              <a:t>Charcot</a:t>
            </a:r>
            <a:r>
              <a:rPr lang="tr-TR" sz="1800" b="0" i="0" u="none" strike="noStrike" baseline="0" dirty="0" err="1">
                <a:latin typeface="DINBek-Regular"/>
              </a:rPr>
              <a:t>’sudur</a:t>
            </a:r>
            <a:r>
              <a:rPr lang="tr-TR" sz="1800" b="0" i="0" u="none" strike="noStrike" baseline="0" dirty="0">
                <a:latin typeface="DINBek-Regular"/>
              </a:rPr>
              <a:t>. </a:t>
            </a:r>
            <a:endParaRPr lang="tr-TR" sz="2400" i="1" dirty="0"/>
          </a:p>
        </p:txBody>
      </p:sp>
      <p:pic>
        <p:nvPicPr>
          <p:cNvPr id="5" name="Resim 4">
            <a:extLst>
              <a:ext uri="{FF2B5EF4-FFF2-40B4-BE49-F238E27FC236}">
                <a16:creationId xmlns:a16="http://schemas.microsoft.com/office/drawing/2014/main" id="{0FD6A9DC-76D8-5BB6-2825-67A76AE36BCC}"/>
              </a:ext>
            </a:extLst>
          </p:cNvPr>
          <p:cNvPicPr>
            <a:picLocks noChangeAspect="1"/>
          </p:cNvPicPr>
          <p:nvPr/>
        </p:nvPicPr>
        <p:blipFill>
          <a:blip r:embed="rId2"/>
          <a:stretch>
            <a:fillRect/>
          </a:stretch>
        </p:blipFill>
        <p:spPr>
          <a:xfrm>
            <a:off x="1434340" y="4004641"/>
            <a:ext cx="2220153" cy="2602938"/>
          </a:xfrm>
          <a:prstGeom prst="rect">
            <a:avLst/>
          </a:prstGeom>
        </p:spPr>
      </p:pic>
      <p:pic>
        <p:nvPicPr>
          <p:cNvPr id="6" name="Resim 5">
            <a:extLst>
              <a:ext uri="{FF2B5EF4-FFF2-40B4-BE49-F238E27FC236}">
                <a16:creationId xmlns:a16="http://schemas.microsoft.com/office/drawing/2014/main" id="{3D35BD90-D744-49F1-22C0-1409B0EAD367}"/>
              </a:ext>
            </a:extLst>
          </p:cNvPr>
          <p:cNvPicPr>
            <a:picLocks noChangeAspect="1"/>
          </p:cNvPicPr>
          <p:nvPr/>
        </p:nvPicPr>
        <p:blipFill>
          <a:blip r:embed="rId3"/>
          <a:stretch>
            <a:fillRect/>
          </a:stretch>
        </p:blipFill>
        <p:spPr>
          <a:xfrm>
            <a:off x="4611240" y="4193973"/>
            <a:ext cx="2969520" cy="2224274"/>
          </a:xfrm>
          <a:prstGeom prst="rect">
            <a:avLst/>
          </a:prstGeom>
        </p:spPr>
      </p:pic>
      <p:pic>
        <p:nvPicPr>
          <p:cNvPr id="7" name="Resim 6">
            <a:extLst>
              <a:ext uri="{FF2B5EF4-FFF2-40B4-BE49-F238E27FC236}">
                <a16:creationId xmlns:a16="http://schemas.microsoft.com/office/drawing/2014/main" id="{B1A487B3-3B59-23C1-61FC-6A62A4EE2195}"/>
              </a:ext>
            </a:extLst>
          </p:cNvPr>
          <p:cNvPicPr>
            <a:picLocks noChangeAspect="1"/>
          </p:cNvPicPr>
          <p:nvPr/>
        </p:nvPicPr>
        <p:blipFill>
          <a:blip r:embed="rId4"/>
          <a:stretch>
            <a:fillRect/>
          </a:stretch>
        </p:blipFill>
        <p:spPr>
          <a:xfrm>
            <a:off x="7908499" y="3428999"/>
            <a:ext cx="3253615" cy="3119023"/>
          </a:xfrm>
          <a:prstGeom prst="rect">
            <a:avLst/>
          </a:prstGeom>
        </p:spPr>
      </p:pic>
    </p:spTree>
    <p:extLst>
      <p:ext uri="{BB962C8B-B14F-4D97-AF65-F5344CB8AC3E}">
        <p14:creationId xmlns:p14="http://schemas.microsoft.com/office/powerpoint/2010/main" val="7553395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FFBB49E-95D7-2201-2DFB-FD2641ADBFF1}"/>
              </a:ext>
            </a:extLst>
          </p:cNvPr>
          <p:cNvSpPr>
            <a:spLocks noGrp="1"/>
          </p:cNvSpPr>
          <p:nvPr>
            <p:ph type="title"/>
          </p:nvPr>
        </p:nvSpPr>
        <p:spPr>
          <a:xfrm>
            <a:off x="838200" y="365126"/>
            <a:ext cx="10515600" cy="602284"/>
          </a:xfrm>
        </p:spPr>
        <p:txBody>
          <a:bodyPr>
            <a:normAutofit fontScale="90000"/>
          </a:bodyPr>
          <a:lstStyle/>
          <a:p>
            <a:r>
              <a:rPr lang="tr-TR" dirty="0"/>
              <a:t>Diyabet Komplikasyonları</a:t>
            </a:r>
            <a:r>
              <a:rPr lang="tr-TR" sz="2400" i="1" dirty="0"/>
              <a:t>-Diyabetik Ayak</a:t>
            </a:r>
            <a:endParaRPr lang="tr-TR" dirty="0"/>
          </a:p>
        </p:txBody>
      </p:sp>
      <p:sp>
        <p:nvSpPr>
          <p:cNvPr id="3" name="İçerik Yer Tutucusu 2">
            <a:extLst>
              <a:ext uri="{FF2B5EF4-FFF2-40B4-BE49-F238E27FC236}">
                <a16:creationId xmlns:a16="http://schemas.microsoft.com/office/drawing/2014/main" id="{D64952CD-9C38-2807-7C6B-0DF8CBEDE7A0}"/>
              </a:ext>
            </a:extLst>
          </p:cNvPr>
          <p:cNvSpPr>
            <a:spLocks noGrp="1"/>
          </p:cNvSpPr>
          <p:nvPr>
            <p:ph idx="1"/>
          </p:nvPr>
        </p:nvSpPr>
        <p:spPr>
          <a:xfrm>
            <a:off x="838200" y="1351723"/>
            <a:ext cx="10515600" cy="4825240"/>
          </a:xfrm>
        </p:spPr>
        <p:txBody>
          <a:bodyPr>
            <a:normAutofit/>
          </a:bodyPr>
          <a:lstStyle/>
          <a:p>
            <a:pPr>
              <a:buFont typeface="Wingdings" panose="05000000000000000000" pitchFamily="2" charset="2"/>
              <a:buChar char="Ø"/>
            </a:pPr>
            <a:r>
              <a:rPr lang="tr-TR" sz="1800" dirty="0"/>
              <a:t>Tüm diyabetli hastalara ayak bakımı eğitimi verilmeli ve periyodik aralıklarla bu eğitim tekrarlanmalıdır.</a:t>
            </a:r>
          </a:p>
          <a:p>
            <a:pPr marL="0" indent="0">
              <a:buNone/>
            </a:pPr>
            <a:endParaRPr lang="tr-TR" sz="1800" dirty="0"/>
          </a:p>
          <a:p>
            <a:pPr>
              <a:buFont typeface="Wingdings" panose="05000000000000000000" pitchFamily="2" charset="2"/>
              <a:buChar char="Ø"/>
            </a:pPr>
            <a:r>
              <a:rPr lang="tr-TR" sz="1800" dirty="0"/>
              <a:t>Her vizit sırasında hastaların ayaklarına bakılmalı ve distal nabızlar kontrol edilmelidir.</a:t>
            </a:r>
          </a:p>
          <a:p>
            <a:pPr marL="0" indent="0">
              <a:buNone/>
            </a:pPr>
            <a:endParaRPr lang="tr-TR" sz="1800" dirty="0"/>
          </a:p>
          <a:p>
            <a:pPr>
              <a:buFont typeface="Wingdings" panose="05000000000000000000" pitchFamily="2" charset="2"/>
              <a:buChar char="Ø"/>
            </a:pPr>
            <a:r>
              <a:rPr lang="tr-TR" sz="1800" dirty="0"/>
              <a:t>Diyabetli hastalarda yılda bir detaylı ayak muayenesi yapılmalıdır.</a:t>
            </a:r>
          </a:p>
          <a:p>
            <a:pPr marL="0" indent="0">
              <a:buNone/>
            </a:pPr>
            <a:endParaRPr lang="tr-TR" sz="1800" dirty="0"/>
          </a:p>
          <a:p>
            <a:pPr>
              <a:buFont typeface="Wingdings" panose="05000000000000000000" pitchFamily="2" charset="2"/>
              <a:buChar char="Ø"/>
            </a:pPr>
            <a:r>
              <a:rPr lang="tr-TR" sz="1800" dirty="0" err="1"/>
              <a:t>Kladikasyo</a:t>
            </a:r>
            <a:r>
              <a:rPr lang="tr-TR" sz="1800" dirty="0"/>
              <a:t> tanımlayan ya da periferik nabızları zayıflamış veya alınamayan hastalar, ayak bileği-</a:t>
            </a:r>
            <a:r>
              <a:rPr lang="tr-TR" sz="1800" dirty="0" err="1"/>
              <a:t>brakiyal</a:t>
            </a:r>
            <a:r>
              <a:rPr lang="tr-TR" sz="1800" dirty="0"/>
              <a:t> basınç indeksi ölçülmesi için refere edilerek periferik vasküler hastalık aranmalıdır.</a:t>
            </a:r>
          </a:p>
          <a:p>
            <a:pPr marL="0" indent="0">
              <a:buNone/>
            </a:pPr>
            <a:endParaRPr lang="tr-TR" sz="1800" dirty="0"/>
          </a:p>
          <a:p>
            <a:pPr marL="0" indent="0">
              <a:buNone/>
            </a:pPr>
            <a:endParaRPr lang="tr-TR" sz="1800" dirty="0"/>
          </a:p>
        </p:txBody>
      </p:sp>
      <p:pic>
        <p:nvPicPr>
          <p:cNvPr id="4" name="Resim 3">
            <a:extLst>
              <a:ext uri="{FF2B5EF4-FFF2-40B4-BE49-F238E27FC236}">
                <a16:creationId xmlns:a16="http://schemas.microsoft.com/office/drawing/2014/main" id="{F99C95BE-C967-BA19-0557-092750BC95BF}"/>
              </a:ext>
            </a:extLst>
          </p:cNvPr>
          <p:cNvPicPr>
            <a:picLocks noChangeAspect="1"/>
          </p:cNvPicPr>
          <p:nvPr/>
        </p:nvPicPr>
        <p:blipFill>
          <a:blip r:embed="rId2"/>
          <a:stretch>
            <a:fillRect/>
          </a:stretch>
        </p:blipFill>
        <p:spPr>
          <a:xfrm>
            <a:off x="1566862" y="4830831"/>
            <a:ext cx="2962275" cy="1543050"/>
          </a:xfrm>
          <a:prstGeom prst="rect">
            <a:avLst/>
          </a:prstGeom>
        </p:spPr>
      </p:pic>
      <p:pic>
        <p:nvPicPr>
          <p:cNvPr id="5" name="Resim 4">
            <a:extLst>
              <a:ext uri="{FF2B5EF4-FFF2-40B4-BE49-F238E27FC236}">
                <a16:creationId xmlns:a16="http://schemas.microsoft.com/office/drawing/2014/main" id="{0C40D4C6-C985-CA14-A4C8-DE0251CE39B8}"/>
              </a:ext>
            </a:extLst>
          </p:cNvPr>
          <p:cNvPicPr>
            <a:picLocks noChangeAspect="1"/>
          </p:cNvPicPr>
          <p:nvPr/>
        </p:nvPicPr>
        <p:blipFill>
          <a:blip r:embed="rId3"/>
          <a:stretch>
            <a:fillRect/>
          </a:stretch>
        </p:blipFill>
        <p:spPr>
          <a:xfrm>
            <a:off x="8391525" y="4156376"/>
            <a:ext cx="2962275" cy="2404900"/>
          </a:xfrm>
          <a:prstGeom prst="rect">
            <a:avLst/>
          </a:prstGeom>
        </p:spPr>
      </p:pic>
    </p:spTree>
    <p:extLst>
      <p:ext uri="{BB962C8B-B14F-4D97-AF65-F5344CB8AC3E}">
        <p14:creationId xmlns:p14="http://schemas.microsoft.com/office/powerpoint/2010/main" val="74709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971DE01-AE8D-F57A-77FF-595BB1F14DD9}"/>
              </a:ext>
            </a:extLst>
          </p:cNvPr>
          <p:cNvSpPr>
            <a:spLocks noGrp="1"/>
          </p:cNvSpPr>
          <p:nvPr>
            <p:ph type="title"/>
          </p:nvPr>
        </p:nvSpPr>
        <p:spPr>
          <a:xfrm>
            <a:off x="838200" y="365126"/>
            <a:ext cx="10515600" cy="628788"/>
          </a:xfrm>
        </p:spPr>
        <p:txBody>
          <a:bodyPr>
            <a:normAutofit fontScale="90000"/>
          </a:bodyPr>
          <a:lstStyle/>
          <a:p>
            <a:r>
              <a:rPr lang="tr-TR" dirty="0"/>
              <a:t>Diyabet Komplikasyonları</a:t>
            </a:r>
            <a:r>
              <a:rPr lang="tr-TR" sz="2400" i="1" dirty="0"/>
              <a:t>-Diyabetik Ayak</a:t>
            </a:r>
            <a:endParaRPr lang="tr-TR" dirty="0"/>
          </a:p>
        </p:txBody>
      </p:sp>
      <p:sp>
        <p:nvSpPr>
          <p:cNvPr id="3" name="İçerik Yer Tutucusu 2">
            <a:extLst>
              <a:ext uri="{FF2B5EF4-FFF2-40B4-BE49-F238E27FC236}">
                <a16:creationId xmlns:a16="http://schemas.microsoft.com/office/drawing/2014/main" id="{D8AB46AD-BDF5-60CE-F621-9DABE52F8299}"/>
              </a:ext>
            </a:extLst>
          </p:cNvPr>
          <p:cNvSpPr>
            <a:spLocks noGrp="1"/>
          </p:cNvSpPr>
          <p:nvPr>
            <p:ph idx="1"/>
          </p:nvPr>
        </p:nvSpPr>
        <p:spPr>
          <a:xfrm>
            <a:off x="838200" y="1139687"/>
            <a:ext cx="10515600" cy="5037276"/>
          </a:xfrm>
        </p:spPr>
        <p:txBody>
          <a:bodyPr>
            <a:normAutofit/>
          </a:bodyPr>
          <a:lstStyle/>
          <a:p>
            <a:pPr>
              <a:buFont typeface="Wingdings" panose="05000000000000000000" pitchFamily="2" charset="2"/>
              <a:buChar char="Ø"/>
            </a:pPr>
            <a:r>
              <a:rPr lang="tr-TR" sz="2400" dirty="0"/>
              <a:t>Yüksek riskli hastalara </a:t>
            </a:r>
            <a:r>
              <a:rPr lang="tr-TR" sz="2400" dirty="0">
                <a:sym typeface="Wingdings" panose="05000000000000000000" pitchFamily="2" charset="2"/>
              </a:rPr>
              <a:t></a:t>
            </a:r>
            <a:r>
              <a:rPr lang="tr-TR" sz="2400" dirty="0"/>
              <a:t>spesifik terapötik ayakkabı</a:t>
            </a:r>
          </a:p>
          <a:p>
            <a:pPr marL="0" indent="0">
              <a:buNone/>
            </a:pPr>
            <a:endParaRPr lang="tr-TR" sz="2000" dirty="0"/>
          </a:p>
          <a:p>
            <a:pPr marL="0" indent="0">
              <a:buNone/>
            </a:pPr>
            <a:endParaRPr lang="tr-TR" sz="2000" dirty="0"/>
          </a:p>
          <a:p>
            <a:pPr marL="0" indent="0">
              <a:buNone/>
            </a:pPr>
            <a:endParaRPr lang="tr-TR" sz="2000" dirty="0"/>
          </a:p>
          <a:p>
            <a:pPr>
              <a:buFont typeface="Wingdings" panose="05000000000000000000" pitchFamily="2" charset="2"/>
              <a:buChar char="v"/>
            </a:pPr>
            <a:r>
              <a:rPr lang="tr-TR" sz="1600" i="1" dirty="0">
                <a:highlight>
                  <a:srgbClr val="FFCCCC"/>
                </a:highlight>
              </a:rPr>
              <a:t>Dengeli ve uygun beslenme, </a:t>
            </a:r>
          </a:p>
          <a:p>
            <a:pPr>
              <a:buFont typeface="Wingdings" panose="05000000000000000000" pitchFamily="2" charset="2"/>
              <a:buChar char="v"/>
            </a:pPr>
            <a:r>
              <a:rPr lang="tr-TR" sz="1600" i="1" dirty="0">
                <a:highlight>
                  <a:srgbClr val="FFCCCC"/>
                </a:highlight>
              </a:rPr>
              <a:t>sigaranın bırakılması gibi yaşam tarzı düzenlemeleri ile birlikte </a:t>
            </a:r>
          </a:p>
          <a:p>
            <a:pPr>
              <a:buFont typeface="Wingdings" panose="05000000000000000000" pitchFamily="2" charset="2"/>
              <a:buChar char="v"/>
            </a:pPr>
            <a:r>
              <a:rPr lang="tr-TR" sz="1600" i="1" dirty="0">
                <a:highlight>
                  <a:srgbClr val="FFCCCC"/>
                </a:highlight>
              </a:rPr>
              <a:t>glisemi, kan basıncı ve lipid kontrolünün sağlanması; </a:t>
            </a:r>
          </a:p>
          <a:p>
            <a:pPr>
              <a:buFont typeface="Wingdings" panose="05000000000000000000" pitchFamily="2" charset="2"/>
              <a:buChar char="v"/>
            </a:pPr>
            <a:r>
              <a:rPr lang="tr-TR" sz="1600" i="1" dirty="0">
                <a:highlight>
                  <a:srgbClr val="FFCCCC"/>
                </a:highlight>
              </a:rPr>
              <a:t>ayrıca ülserin sınıflandırılması, </a:t>
            </a:r>
          </a:p>
          <a:p>
            <a:pPr>
              <a:buFont typeface="Wingdings" panose="05000000000000000000" pitchFamily="2" charset="2"/>
              <a:buChar char="v"/>
            </a:pPr>
            <a:r>
              <a:rPr lang="tr-TR" sz="1600" i="1" dirty="0">
                <a:highlight>
                  <a:srgbClr val="FFCCCC"/>
                </a:highlight>
              </a:rPr>
              <a:t>yara yatağının temiz tutulması, </a:t>
            </a:r>
          </a:p>
          <a:p>
            <a:pPr>
              <a:buFont typeface="Wingdings" panose="05000000000000000000" pitchFamily="2" charset="2"/>
              <a:buChar char="v"/>
            </a:pPr>
            <a:r>
              <a:rPr lang="tr-TR" sz="1600" i="1" dirty="0">
                <a:highlight>
                  <a:srgbClr val="FFCCCC"/>
                </a:highlight>
              </a:rPr>
              <a:t>yükten kurtarma tedbirlerinin uygulanması, </a:t>
            </a:r>
          </a:p>
          <a:p>
            <a:pPr>
              <a:buFont typeface="Wingdings" panose="05000000000000000000" pitchFamily="2" charset="2"/>
              <a:buChar char="v"/>
            </a:pPr>
            <a:r>
              <a:rPr lang="tr-TR" sz="1600" i="1" dirty="0">
                <a:highlight>
                  <a:srgbClr val="FFCCCC"/>
                </a:highlight>
              </a:rPr>
              <a:t>infeksiyon kontrolü, </a:t>
            </a:r>
          </a:p>
          <a:p>
            <a:pPr>
              <a:buFont typeface="Wingdings" panose="05000000000000000000" pitchFamily="2" charset="2"/>
              <a:buChar char="v"/>
            </a:pPr>
            <a:r>
              <a:rPr lang="tr-TR" sz="1600" i="1" dirty="0">
                <a:highlight>
                  <a:srgbClr val="FFCCCC"/>
                </a:highlight>
              </a:rPr>
              <a:t>dolaşım desteği sağlanması </a:t>
            </a:r>
          </a:p>
          <a:p>
            <a:pPr>
              <a:buFont typeface="Wingdings" panose="05000000000000000000" pitchFamily="2" charset="2"/>
              <a:buChar char="v"/>
            </a:pPr>
            <a:r>
              <a:rPr lang="tr-TR" sz="1600" i="1" dirty="0">
                <a:highlight>
                  <a:srgbClr val="FFCCCC"/>
                </a:highlight>
              </a:rPr>
              <a:t>ve gerekiyorsa cerrahi müdahale yapılması tedavinin ana hatlarını oluşturur.</a:t>
            </a:r>
          </a:p>
          <a:p>
            <a:endParaRPr lang="tr-TR" dirty="0"/>
          </a:p>
        </p:txBody>
      </p:sp>
      <p:pic>
        <p:nvPicPr>
          <p:cNvPr id="4" name="Resim 3">
            <a:extLst>
              <a:ext uri="{FF2B5EF4-FFF2-40B4-BE49-F238E27FC236}">
                <a16:creationId xmlns:a16="http://schemas.microsoft.com/office/drawing/2014/main" id="{2EB3B5B9-CBD4-0631-1FBF-48CF886769B2}"/>
              </a:ext>
            </a:extLst>
          </p:cNvPr>
          <p:cNvPicPr>
            <a:picLocks noChangeAspect="1"/>
          </p:cNvPicPr>
          <p:nvPr/>
        </p:nvPicPr>
        <p:blipFill>
          <a:blip r:embed="rId2"/>
          <a:stretch>
            <a:fillRect/>
          </a:stretch>
        </p:blipFill>
        <p:spPr>
          <a:xfrm>
            <a:off x="7434470" y="1816886"/>
            <a:ext cx="4227443" cy="1525949"/>
          </a:xfrm>
          <a:prstGeom prst="rect">
            <a:avLst/>
          </a:prstGeom>
        </p:spPr>
      </p:pic>
    </p:spTree>
    <p:extLst>
      <p:ext uri="{BB962C8B-B14F-4D97-AF65-F5344CB8AC3E}">
        <p14:creationId xmlns:p14="http://schemas.microsoft.com/office/powerpoint/2010/main" val="18024370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07118E-3F68-0F87-8C26-F2C85C43264B}"/>
              </a:ext>
            </a:extLst>
          </p:cNvPr>
          <p:cNvSpPr>
            <a:spLocks noGrp="1"/>
          </p:cNvSpPr>
          <p:nvPr>
            <p:ph type="title"/>
          </p:nvPr>
        </p:nvSpPr>
        <p:spPr/>
        <p:txBody>
          <a:bodyPr/>
          <a:lstStyle/>
          <a:p>
            <a:r>
              <a:rPr lang="tr-TR" dirty="0"/>
              <a:t>METABOLİK SENDROM</a:t>
            </a:r>
          </a:p>
        </p:txBody>
      </p:sp>
      <p:pic>
        <p:nvPicPr>
          <p:cNvPr id="5" name="İçerik Yer Tutucusu 4">
            <a:extLst>
              <a:ext uri="{FF2B5EF4-FFF2-40B4-BE49-F238E27FC236}">
                <a16:creationId xmlns:a16="http://schemas.microsoft.com/office/drawing/2014/main" id="{C25760AC-8DD8-C0A5-DEB1-53F2C0577C80}"/>
              </a:ext>
            </a:extLst>
          </p:cNvPr>
          <p:cNvPicPr>
            <a:picLocks noGrp="1" noChangeAspect="1"/>
          </p:cNvPicPr>
          <p:nvPr>
            <p:ph idx="1"/>
          </p:nvPr>
        </p:nvPicPr>
        <p:blipFill>
          <a:blip r:embed="rId2"/>
          <a:stretch>
            <a:fillRect/>
          </a:stretch>
        </p:blipFill>
        <p:spPr>
          <a:xfrm>
            <a:off x="157521" y="2716696"/>
            <a:ext cx="8584961" cy="3918261"/>
          </a:xfrm>
        </p:spPr>
      </p:pic>
      <p:pic>
        <p:nvPicPr>
          <p:cNvPr id="11" name="Resim 10">
            <a:extLst>
              <a:ext uri="{FF2B5EF4-FFF2-40B4-BE49-F238E27FC236}">
                <a16:creationId xmlns:a16="http://schemas.microsoft.com/office/drawing/2014/main" id="{38C61C75-D3B2-F2AF-52B2-427ADF9434FD}"/>
              </a:ext>
            </a:extLst>
          </p:cNvPr>
          <p:cNvPicPr>
            <a:picLocks noChangeAspect="1"/>
          </p:cNvPicPr>
          <p:nvPr/>
        </p:nvPicPr>
        <p:blipFill>
          <a:blip r:embed="rId3"/>
          <a:stretch>
            <a:fillRect/>
          </a:stretch>
        </p:blipFill>
        <p:spPr>
          <a:xfrm>
            <a:off x="8269752" y="223043"/>
            <a:ext cx="3702966" cy="2092981"/>
          </a:xfrm>
          <a:prstGeom prst="rect">
            <a:avLst/>
          </a:prstGeom>
        </p:spPr>
      </p:pic>
    </p:spTree>
    <p:extLst>
      <p:ext uri="{BB962C8B-B14F-4D97-AF65-F5344CB8AC3E}">
        <p14:creationId xmlns:p14="http://schemas.microsoft.com/office/powerpoint/2010/main" val="40251385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0701E8A-EDCC-7330-EFC4-F89206926FF7}"/>
              </a:ext>
            </a:extLst>
          </p:cNvPr>
          <p:cNvSpPr>
            <a:spLocks noGrp="1"/>
          </p:cNvSpPr>
          <p:nvPr>
            <p:ph type="title"/>
          </p:nvPr>
        </p:nvSpPr>
        <p:spPr/>
        <p:txBody>
          <a:bodyPr/>
          <a:lstStyle/>
          <a:p>
            <a:r>
              <a:rPr lang="tr-TR" dirty="0"/>
              <a:t>METABOLİK SENDROM</a:t>
            </a:r>
          </a:p>
        </p:txBody>
      </p:sp>
      <p:sp>
        <p:nvSpPr>
          <p:cNvPr id="3" name="İçerik Yer Tutucusu 2">
            <a:extLst>
              <a:ext uri="{FF2B5EF4-FFF2-40B4-BE49-F238E27FC236}">
                <a16:creationId xmlns:a16="http://schemas.microsoft.com/office/drawing/2014/main" id="{1404D0FC-87D1-FB83-0136-01EB897C60E9}"/>
              </a:ext>
            </a:extLst>
          </p:cNvPr>
          <p:cNvSpPr>
            <a:spLocks noGrp="1"/>
          </p:cNvSpPr>
          <p:nvPr>
            <p:ph idx="1"/>
          </p:nvPr>
        </p:nvSpPr>
        <p:spPr/>
        <p:txBody>
          <a:bodyPr>
            <a:normAutofit lnSpcReduction="10000"/>
          </a:bodyPr>
          <a:lstStyle/>
          <a:p>
            <a:pPr marL="0" indent="0" algn="l">
              <a:buNone/>
            </a:pPr>
            <a:r>
              <a:rPr lang="tr-TR" sz="2800" b="1" i="0" u="none" strike="noStrike" baseline="0" dirty="0">
                <a:latin typeface="AGaramondPro-Bold"/>
              </a:rPr>
              <a:t>Metabolik sendrom risk faktörleri:</a:t>
            </a:r>
          </a:p>
          <a:p>
            <a:pPr marL="0" indent="0" algn="l">
              <a:buNone/>
            </a:pPr>
            <a:r>
              <a:rPr lang="tr-TR" sz="2800" b="0" i="0" u="none" strike="noStrike" baseline="0" dirty="0">
                <a:latin typeface="AGaramondPro-Regular"/>
              </a:rPr>
              <a:t>• Obezite</a:t>
            </a:r>
          </a:p>
          <a:p>
            <a:pPr marL="0" indent="0" algn="l">
              <a:buNone/>
            </a:pPr>
            <a:r>
              <a:rPr lang="tr-TR" sz="2800" b="0" i="0" u="none" strike="noStrike" baseline="0" dirty="0">
                <a:latin typeface="AGaramondPro-Regular"/>
              </a:rPr>
              <a:t>• İleri yaş</a:t>
            </a:r>
          </a:p>
          <a:p>
            <a:pPr marL="0" indent="0" algn="l">
              <a:buNone/>
            </a:pPr>
            <a:r>
              <a:rPr lang="tr-TR" sz="2800" b="0" i="0" u="none" strike="noStrike" baseline="0" dirty="0">
                <a:latin typeface="AGaramondPro-Regular"/>
              </a:rPr>
              <a:t>• Genetik</a:t>
            </a:r>
          </a:p>
          <a:p>
            <a:pPr marL="0" indent="0" algn="l">
              <a:buNone/>
            </a:pPr>
            <a:r>
              <a:rPr lang="tr-TR" sz="2800" b="0" i="0" u="none" strike="noStrike" baseline="0" dirty="0">
                <a:latin typeface="AGaramondPro-Regular"/>
              </a:rPr>
              <a:t>• </a:t>
            </a:r>
            <a:r>
              <a:rPr lang="tr-TR" sz="2800" b="0" i="0" u="none" strike="noStrike" baseline="0" dirty="0" err="1">
                <a:latin typeface="AGaramondPro-Regular"/>
              </a:rPr>
              <a:t>Menopozal</a:t>
            </a:r>
            <a:r>
              <a:rPr lang="tr-TR" sz="2800" b="0" i="0" u="none" strike="noStrike" baseline="0" dirty="0">
                <a:latin typeface="AGaramondPro-Regular"/>
              </a:rPr>
              <a:t> donem</a:t>
            </a:r>
          </a:p>
          <a:p>
            <a:pPr marL="0" indent="0" algn="l">
              <a:buNone/>
            </a:pPr>
            <a:r>
              <a:rPr lang="tr-TR" sz="2800" b="0" i="0" u="none" strike="noStrike" baseline="0" dirty="0">
                <a:latin typeface="AGaramondPro-Regular"/>
              </a:rPr>
              <a:t>• Sigara kullanımı</a:t>
            </a:r>
          </a:p>
          <a:p>
            <a:pPr marL="0" indent="0" algn="l">
              <a:buNone/>
            </a:pPr>
            <a:r>
              <a:rPr lang="tr-TR" sz="2800" b="0" i="0" u="none" strike="noStrike" baseline="0" dirty="0">
                <a:latin typeface="AGaramondPro-Regular"/>
              </a:rPr>
              <a:t>• Düşük gelir düzeyine sahip olmak</a:t>
            </a:r>
          </a:p>
          <a:p>
            <a:pPr marL="0" indent="0" algn="l">
              <a:buNone/>
            </a:pPr>
            <a:r>
              <a:rPr lang="tr-TR" sz="2800" b="0" i="0" u="none" strike="noStrike" baseline="0" dirty="0">
                <a:latin typeface="AGaramondPro-Regular"/>
              </a:rPr>
              <a:t>• Yüksek karbonhidratlı beslenme alışkanlığı</a:t>
            </a:r>
          </a:p>
          <a:p>
            <a:pPr marL="0" indent="0" algn="l">
              <a:buNone/>
            </a:pPr>
            <a:r>
              <a:rPr lang="tr-TR" sz="2800" b="0" i="0" u="none" strike="noStrike" baseline="0" dirty="0">
                <a:latin typeface="AGaramondPro-Regular"/>
              </a:rPr>
              <a:t>• Fiziksel </a:t>
            </a:r>
            <a:r>
              <a:rPr lang="tr-TR" sz="2800" b="0" i="0" u="none" strike="noStrike" baseline="0" dirty="0" err="1">
                <a:latin typeface="AGaramondPro-Regular"/>
              </a:rPr>
              <a:t>inaktivite</a:t>
            </a:r>
            <a:endParaRPr lang="tr-TR" sz="2800" dirty="0"/>
          </a:p>
          <a:p>
            <a:endParaRPr lang="tr-TR" dirty="0"/>
          </a:p>
        </p:txBody>
      </p:sp>
      <p:pic>
        <p:nvPicPr>
          <p:cNvPr id="4" name="Resim 3">
            <a:extLst>
              <a:ext uri="{FF2B5EF4-FFF2-40B4-BE49-F238E27FC236}">
                <a16:creationId xmlns:a16="http://schemas.microsoft.com/office/drawing/2014/main" id="{E3A8B23F-B418-5F1E-9A1B-6EDC3F7B2FDC}"/>
              </a:ext>
            </a:extLst>
          </p:cNvPr>
          <p:cNvPicPr>
            <a:picLocks noChangeAspect="1"/>
          </p:cNvPicPr>
          <p:nvPr/>
        </p:nvPicPr>
        <p:blipFill>
          <a:blip r:embed="rId2"/>
          <a:stretch>
            <a:fillRect/>
          </a:stretch>
        </p:blipFill>
        <p:spPr>
          <a:xfrm>
            <a:off x="6565904" y="921715"/>
            <a:ext cx="5219157" cy="2921415"/>
          </a:xfrm>
          <a:prstGeom prst="rect">
            <a:avLst/>
          </a:prstGeom>
        </p:spPr>
      </p:pic>
    </p:spTree>
    <p:extLst>
      <p:ext uri="{BB962C8B-B14F-4D97-AF65-F5344CB8AC3E}">
        <p14:creationId xmlns:p14="http://schemas.microsoft.com/office/powerpoint/2010/main" val="13586465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B270C12-8D47-75C5-2CF9-B323CA41957F}"/>
              </a:ext>
            </a:extLst>
          </p:cNvPr>
          <p:cNvSpPr>
            <a:spLocks noGrp="1"/>
          </p:cNvSpPr>
          <p:nvPr>
            <p:ph type="title"/>
          </p:nvPr>
        </p:nvSpPr>
        <p:spPr>
          <a:xfrm>
            <a:off x="745435" y="219352"/>
            <a:ext cx="10515600" cy="602284"/>
          </a:xfrm>
        </p:spPr>
        <p:txBody>
          <a:bodyPr>
            <a:normAutofit fontScale="90000"/>
          </a:bodyPr>
          <a:lstStyle/>
          <a:p>
            <a:r>
              <a:rPr lang="tr-TR" dirty="0"/>
              <a:t>DM SEVK KRİTERLERİ</a:t>
            </a:r>
          </a:p>
        </p:txBody>
      </p:sp>
      <p:sp>
        <p:nvSpPr>
          <p:cNvPr id="3" name="İçerik Yer Tutucusu 2">
            <a:extLst>
              <a:ext uri="{FF2B5EF4-FFF2-40B4-BE49-F238E27FC236}">
                <a16:creationId xmlns:a16="http://schemas.microsoft.com/office/drawing/2014/main" id="{0E514543-6016-2519-1405-928F83913AA6}"/>
              </a:ext>
            </a:extLst>
          </p:cNvPr>
          <p:cNvSpPr>
            <a:spLocks noGrp="1"/>
          </p:cNvSpPr>
          <p:nvPr>
            <p:ph idx="1"/>
          </p:nvPr>
        </p:nvSpPr>
        <p:spPr>
          <a:xfrm>
            <a:off x="838200" y="1245704"/>
            <a:ext cx="10515600" cy="4931259"/>
          </a:xfrm>
        </p:spPr>
        <p:txBody>
          <a:bodyPr>
            <a:normAutofit fontScale="77500" lnSpcReduction="20000"/>
          </a:bodyPr>
          <a:lstStyle/>
          <a:p>
            <a:pPr>
              <a:lnSpc>
                <a:spcPct val="80000"/>
              </a:lnSpc>
              <a:buFont typeface="Wingdings" panose="05000000000000000000" pitchFamily="2" charset="2"/>
              <a:buChar char="§"/>
              <a:defRPr/>
            </a:pPr>
            <a:r>
              <a:rPr lang="tr-TR" sz="2900" dirty="0">
                <a:latin typeface="Calibri" panose="020F0502020204030204" pitchFamily="34" charset="0"/>
              </a:rPr>
              <a:t>18 yaş altı diyabetli hastalar </a:t>
            </a:r>
            <a:r>
              <a:rPr lang="tr-TR" sz="2900" dirty="0">
                <a:latin typeface="Calibri" panose="020F0502020204030204" pitchFamily="34" charset="0"/>
                <a:sym typeface="Wingdings" panose="05000000000000000000" pitchFamily="2" charset="2"/>
              </a:rPr>
              <a:t> </a:t>
            </a:r>
            <a:r>
              <a:rPr lang="tr-TR" sz="2900" dirty="0">
                <a:latin typeface="Calibri" panose="020F0502020204030204" pitchFamily="34" charset="0"/>
              </a:rPr>
              <a:t>Çocuk Endokrinoloji Uzmanı </a:t>
            </a:r>
          </a:p>
          <a:p>
            <a:pPr>
              <a:lnSpc>
                <a:spcPct val="80000"/>
              </a:lnSpc>
              <a:buFont typeface="Wingdings" panose="05000000000000000000" pitchFamily="2" charset="2"/>
              <a:buChar char="§"/>
              <a:defRPr/>
            </a:pPr>
            <a:r>
              <a:rPr lang="tr-TR" sz="2900" dirty="0">
                <a:latin typeface="Calibri" panose="020F0502020204030204" pitchFamily="34" charset="0"/>
              </a:rPr>
              <a:t>Tip 1 DM tanısı konan hasta </a:t>
            </a:r>
            <a:r>
              <a:rPr lang="tr-TR" sz="2900" dirty="0">
                <a:latin typeface="Calibri" panose="020F0502020204030204" pitchFamily="34" charset="0"/>
                <a:sym typeface="Wingdings" panose="05000000000000000000" pitchFamily="2" charset="2"/>
              </a:rPr>
              <a:t> </a:t>
            </a:r>
            <a:r>
              <a:rPr lang="tr-TR" sz="2900" dirty="0">
                <a:latin typeface="Calibri" panose="020F0502020204030204" pitchFamily="34" charset="0"/>
              </a:rPr>
              <a:t>Endokrinoloji uzmanı</a:t>
            </a:r>
          </a:p>
          <a:p>
            <a:pPr>
              <a:lnSpc>
                <a:spcPct val="80000"/>
              </a:lnSpc>
              <a:defRPr/>
            </a:pPr>
            <a:endParaRPr lang="tr-TR" sz="2900" dirty="0">
              <a:latin typeface="Calibri" panose="020F0502020204030204" pitchFamily="34" charset="0"/>
            </a:endParaRPr>
          </a:p>
          <a:p>
            <a:pPr>
              <a:lnSpc>
                <a:spcPct val="80000"/>
              </a:lnSpc>
              <a:buFont typeface="Wingdings" panose="05000000000000000000" pitchFamily="2" charset="2"/>
              <a:buChar char="§"/>
              <a:defRPr/>
            </a:pPr>
            <a:r>
              <a:rPr lang="tr-TR" sz="2900" dirty="0">
                <a:latin typeface="Calibri" panose="020F0502020204030204" pitchFamily="34" charset="0"/>
              </a:rPr>
              <a:t>Tip2 DM tanısı alan hastalar şu durumlar varsa sevk edilmelidir:</a:t>
            </a:r>
          </a:p>
          <a:p>
            <a:pPr marL="640080" lvl="1">
              <a:lnSpc>
                <a:spcPct val="80000"/>
              </a:lnSpc>
              <a:defRPr/>
            </a:pPr>
            <a:r>
              <a:rPr lang="tr-TR" sz="2900" dirty="0">
                <a:latin typeface="Calibri" panose="020F0502020204030204" pitchFamily="34" charset="0"/>
              </a:rPr>
              <a:t>AKŞ ≥ 300mg/dl</a:t>
            </a:r>
          </a:p>
          <a:p>
            <a:pPr marL="640080" lvl="1">
              <a:lnSpc>
                <a:spcPct val="80000"/>
              </a:lnSpc>
              <a:defRPr/>
            </a:pPr>
            <a:r>
              <a:rPr lang="tr-TR" sz="2900" dirty="0">
                <a:latin typeface="Calibri" panose="020F0502020204030204" pitchFamily="34" charset="0"/>
              </a:rPr>
              <a:t>TKŞ ≥ 400mg/dl</a:t>
            </a:r>
          </a:p>
          <a:p>
            <a:pPr marL="640080" lvl="1">
              <a:lnSpc>
                <a:spcPct val="80000"/>
              </a:lnSpc>
              <a:defRPr/>
            </a:pPr>
            <a:r>
              <a:rPr lang="tr-TR" sz="2900" dirty="0">
                <a:latin typeface="Calibri" panose="020F0502020204030204" pitchFamily="34" charset="0"/>
              </a:rPr>
              <a:t>HbA1c ≥ %10</a:t>
            </a:r>
          </a:p>
          <a:p>
            <a:pPr>
              <a:lnSpc>
                <a:spcPct val="80000"/>
              </a:lnSpc>
              <a:defRPr/>
            </a:pPr>
            <a:endParaRPr lang="tr-TR" sz="2900" dirty="0">
              <a:latin typeface="Calibri" panose="020F0502020204030204" pitchFamily="34" charset="0"/>
            </a:endParaRPr>
          </a:p>
          <a:p>
            <a:pPr>
              <a:lnSpc>
                <a:spcPct val="80000"/>
              </a:lnSpc>
              <a:buFont typeface="Wingdings" panose="05000000000000000000" pitchFamily="2" charset="2"/>
              <a:buChar char="§"/>
              <a:defRPr/>
            </a:pPr>
            <a:r>
              <a:rPr lang="tr-TR" sz="2900" dirty="0">
                <a:latin typeface="Calibri" panose="020F0502020204030204" pitchFamily="34" charset="0"/>
              </a:rPr>
              <a:t>Tip2 DM tanısı alan hasta her türlü tedaviye rağmen 6 ay boyunca ölçülen iki kan  </a:t>
            </a:r>
          </a:p>
          <a:p>
            <a:pPr marL="0" indent="0">
              <a:lnSpc>
                <a:spcPct val="80000"/>
              </a:lnSpc>
              <a:buNone/>
              <a:defRPr/>
            </a:pPr>
            <a:r>
              <a:rPr lang="tr-TR" sz="2900" dirty="0">
                <a:latin typeface="Calibri" panose="020F0502020204030204" pitchFamily="34" charset="0"/>
              </a:rPr>
              <a:t>     şekeri aşağıdaki aralıkta ise sevk edilmelidir:</a:t>
            </a:r>
          </a:p>
          <a:p>
            <a:pPr marL="640080" lvl="1">
              <a:lnSpc>
                <a:spcPct val="80000"/>
              </a:lnSpc>
              <a:defRPr/>
            </a:pPr>
            <a:r>
              <a:rPr lang="tr-TR" sz="2900" dirty="0">
                <a:latin typeface="Calibri" panose="020F0502020204030204" pitchFamily="34" charset="0"/>
              </a:rPr>
              <a:t>AKŞ ≥ 160-300mg/dl</a:t>
            </a:r>
          </a:p>
          <a:p>
            <a:pPr marL="640080" lvl="1">
              <a:lnSpc>
                <a:spcPct val="80000"/>
              </a:lnSpc>
              <a:defRPr/>
            </a:pPr>
            <a:r>
              <a:rPr lang="tr-TR" sz="2900" dirty="0">
                <a:latin typeface="Calibri" panose="020F0502020204030204" pitchFamily="34" charset="0"/>
              </a:rPr>
              <a:t>TKŞ ≥ 225-400mg/dl</a:t>
            </a:r>
          </a:p>
          <a:p>
            <a:pPr marL="640080" lvl="1">
              <a:lnSpc>
                <a:spcPct val="80000"/>
              </a:lnSpc>
              <a:defRPr/>
            </a:pPr>
            <a:r>
              <a:rPr lang="tr-TR" sz="2900" dirty="0">
                <a:latin typeface="Calibri" panose="020F0502020204030204" pitchFamily="34" charset="0"/>
              </a:rPr>
              <a:t>HbA1c ≥ %8</a:t>
            </a:r>
          </a:p>
          <a:p>
            <a:pPr>
              <a:lnSpc>
                <a:spcPct val="80000"/>
              </a:lnSpc>
              <a:defRPr/>
            </a:pPr>
            <a:endParaRPr lang="tr-TR" sz="2900" dirty="0">
              <a:latin typeface="Calibri" panose="020F0502020204030204" pitchFamily="34" charset="0"/>
            </a:endParaRPr>
          </a:p>
          <a:p>
            <a:pPr>
              <a:lnSpc>
                <a:spcPct val="80000"/>
              </a:lnSpc>
              <a:buFont typeface="Wingdings" panose="05000000000000000000" pitchFamily="2" charset="2"/>
              <a:buChar char="§"/>
              <a:defRPr/>
            </a:pPr>
            <a:r>
              <a:rPr lang="tr-TR" sz="2900" dirty="0" err="1">
                <a:latin typeface="Calibri" panose="020F0502020204030204" pitchFamily="34" charset="0"/>
              </a:rPr>
              <a:t>Hospitalizasyonu</a:t>
            </a:r>
            <a:r>
              <a:rPr lang="tr-TR" sz="2900" dirty="0">
                <a:latin typeface="Calibri" panose="020F0502020204030204" pitchFamily="34" charset="0"/>
              </a:rPr>
              <a:t> gereken hastalar da sevk edilmelidir.</a:t>
            </a:r>
          </a:p>
          <a:p>
            <a:endParaRPr lang="tr-TR" dirty="0"/>
          </a:p>
        </p:txBody>
      </p:sp>
    </p:spTree>
    <p:extLst>
      <p:ext uri="{BB962C8B-B14F-4D97-AF65-F5344CB8AC3E}">
        <p14:creationId xmlns:p14="http://schemas.microsoft.com/office/powerpoint/2010/main" val="41773809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0EA1343-2D9A-2B0E-C853-A300AED654A8}"/>
              </a:ext>
            </a:extLst>
          </p:cNvPr>
          <p:cNvSpPr>
            <a:spLocks noGrp="1"/>
          </p:cNvSpPr>
          <p:nvPr>
            <p:ph type="title"/>
          </p:nvPr>
        </p:nvSpPr>
        <p:spPr/>
        <p:txBody>
          <a:bodyPr/>
          <a:lstStyle/>
          <a:p>
            <a:r>
              <a:rPr lang="tr-TR" dirty="0"/>
              <a:t>KAYNAKLAR</a:t>
            </a:r>
          </a:p>
        </p:txBody>
      </p:sp>
      <p:sp>
        <p:nvSpPr>
          <p:cNvPr id="3" name="İçerik Yer Tutucusu 2">
            <a:extLst>
              <a:ext uri="{FF2B5EF4-FFF2-40B4-BE49-F238E27FC236}">
                <a16:creationId xmlns:a16="http://schemas.microsoft.com/office/drawing/2014/main" id="{D90C9FC8-6C16-A623-4F49-2D6CC1EA91F8}"/>
              </a:ext>
            </a:extLst>
          </p:cNvPr>
          <p:cNvSpPr>
            <a:spLocks noGrp="1"/>
          </p:cNvSpPr>
          <p:nvPr>
            <p:ph idx="1"/>
          </p:nvPr>
        </p:nvSpPr>
        <p:spPr/>
        <p:txBody>
          <a:bodyPr/>
          <a:lstStyle/>
          <a:p>
            <a:pPr>
              <a:buFont typeface="Wingdings" panose="05000000000000000000" pitchFamily="2" charset="2"/>
              <a:buChar char="§"/>
            </a:pPr>
            <a:r>
              <a:rPr lang="tr-TR" dirty="0"/>
              <a:t>TEMD </a:t>
            </a:r>
            <a:r>
              <a:rPr lang="tr-TR" dirty="0" err="1"/>
              <a:t>Diyabetes</a:t>
            </a:r>
            <a:r>
              <a:rPr lang="tr-TR" dirty="0"/>
              <a:t> </a:t>
            </a:r>
            <a:r>
              <a:rPr lang="tr-TR" dirty="0" err="1"/>
              <a:t>Mellitus</a:t>
            </a:r>
            <a:r>
              <a:rPr lang="tr-TR" dirty="0"/>
              <a:t> ve Komplikasyonlarının Tanı, Tedavi ve İzlem </a:t>
            </a:r>
            <a:r>
              <a:rPr lang="tr-TR" dirty="0" err="1"/>
              <a:t>Klavuzu</a:t>
            </a:r>
            <a:r>
              <a:rPr lang="tr-TR" dirty="0"/>
              <a:t> 2022</a:t>
            </a:r>
          </a:p>
          <a:p>
            <a:pPr>
              <a:buFont typeface="Wingdings" panose="05000000000000000000" pitchFamily="2" charset="2"/>
              <a:buChar char="§"/>
            </a:pPr>
            <a:r>
              <a:rPr lang="tr-TR" dirty="0"/>
              <a:t>TEMD Obezite Tanı ve Tedavi </a:t>
            </a:r>
            <a:r>
              <a:rPr lang="tr-TR" dirty="0" err="1"/>
              <a:t>Klavuzu</a:t>
            </a:r>
            <a:r>
              <a:rPr lang="tr-TR" dirty="0"/>
              <a:t> 2019</a:t>
            </a:r>
          </a:p>
          <a:p>
            <a:pPr>
              <a:buFont typeface="Wingdings" panose="05000000000000000000" pitchFamily="2" charset="2"/>
              <a:buChar char="§"/>
            </a:pPr>
            <a:endParaRPr lang="tr-TR" dirty="0"/>
          </a:p>
        </p:txBody>
      </p:sp>
    </p:spTree>
    <p:extLst>
      <p:ext uri="{BB962C8B-B14F-4D97-AF65-F5344CB8AC3E}">
        <p14:creationId xmlns:p14="http://schemas.microsoft.com/office/powerpoint/2010/main" val="31845104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0A2F92-305A-E276-07C8-F20639111714}"/>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2E803F7F-D0C5-CF36-3C61-2B0315EA6D92}"/>
              </a:ext>
            </a:extLst>
          </p:cNvPr>
          <p:cNvSpPr>
            <a:spLocks noGrp="1"/>
          </p:cNvSpPr>
          <p:nvPr>
            <p:ph idx="1"/>
          </p:nvPr>
        </p:nvSpPr>
        <p:spPr/>
        <p:txBody>
          <a:bodyPr/>
          <a:lstStyle/>
          <a:p>
            <a:r>
              <a:rPr lang="tr-TR" dirty="0"/>
              <a:t>TEŞEKKÜRLER…</a:t>
            </a:r>
          </a:p>
        </p:txBody>
      </p:sp>
    </p:spTree>
    <p:extLst>
      <p:ext uri="{BB962C8B-B14F-4D97-AF65-F5344CB8AC3E}">
        <p14:creationId xmlns:p14="http://schemas.microsoft.com/office/powerpoint/2010/main" val="838398970"/>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4141</TotalTime>
  <Words>5881</Words>
  <Application>Microsoft Office PowerPoint</Application>
  <PresentationFormat>Geniş ekran</PresentationFormat>
  <Paragraphs>874</Paragraphs>
  <Slides>97</Slides>
  <Notes>0</Notes>
  <HiddenSlides>0</HiddenSlides>
  <MMClips>0</MMClips>
  <ScaleCrop>false</ScaleCrop>
  <HeadingPairs>
    <vt:vector size="4" baseType="variant">
      <vt:variant>
        <vt:lpstr>Tema</vt:lpstr>
      </vt:variant>
      <vt:variant>
        <vt:i4>1</vt:i4>
      </vt:variant>
      <vt:variant>
        <vt:lpstr>Slayt Başlıkları</vt:lpstr>
      </vt:variant>
      <vt:variant>
        <vt:i4>97</vt:i4>
      </vt:variant>
    </vt:vector>
  </HeadingPairs>
  <TitlesOfParts>
    <vt:vector size="98" baseType="lpstr">
      <vt:lpstr>Office Teması</vt:lpstr>
      <vt:lpstr>Diyabetes Mellitus, Diyabet Komplikasyonları ve Metabolik Sendrom </vt:lpstr>
      <vt:lpstr>AMAÇ</vt:lpstr>
      <vt:lpstr>ÖĞRENİM HEDEFLERİ</vt:lpstr>
      <vt:lpstr>Tanım</vt:lpstr>
      <vt:lpstr>Tanı Kriterleri</vt:lpstr>
      <vt:lpstr>Gestasyonel Diyabet</vt:lpstr>
      <vt:lpstr>Semptomlar</vt:lpstr>
      <vt:lpstr>PowerPoint Sunusu</vt:lpstr>
      <vt:lpstr>Tip 1 DM</vt:lpstr>
      <vt:lpstr>Tip 1 DM</vt:lpstr>
      <vt:lpstr>Tip 1 DM-Özellikler</vt:lpstr>
      <vt:lpstr>Tip 1 DM-Özellikler</vt:lpstr>
      <vt:lpstr>Tip 2 DM</vt:lpstr>
      <vt:lpstr>Tip 2 DM-Özellikler</vt:lpstr>
      <vt:lpstr>Gestasyonel DM</vt:lpstr>
      <vt:lpstr>Gestasyonel DM</vt:lpstr>
      <vt:lpstr>Monojenik Diyabet Sendromları</vt:lpstr>
      <vt:lpstr>Diyabet Taraması</vt:lpstr>
      <vt:lpstr>PowerPoint Sunusu</vt:lpstr>
      <vt:lpstr>PowerPoint Sunusu</vt:lpstr>
      <vt:lpstr>PowerPoint Sunusu</vt:lpstr>
      <vt:lpstr>PowerPoint Sunusu</vt:lpstr>
      <vt:lpstr>Gebelik Sonrası Tarama</vt:lpstr>
      <vt:lpstr>OGTT’ye Hazırlık ve Testin Yapılması</vt:lpstr>
      <vt:lpstr>OGTT’ye Hazırlık ve Testin Yapılması</vt:lpstr>
      <vt:lpstr>DİYABETLİ HASTADA STANDART BAKIM İLKELERİ</vt:lpstr>
      <vt:lpstr>DİYABETLİ HASTADA STANDART BAKIM İLKELERİ-Anamnez</vt:lpstr>
      <vt:lpstr>DİYABETLİ HASTADA STANDART BAKIM İLKELERİ-Anamnez</vt:lpstr>
      <vt:lpstr>DİYABETLİ HASTADA STANDART BAKIM İLKELERİ-Fizik Muayene</vt:lpstr>
      <vt:lpstr>DİYABETLİ HASTADA STANDART BAKIM İLKELERİ-Fizik Muayene</vt:lpstr>
      <vt:lpstr>DİYABETLİ HASTADA STANDART BAKIM İLKELERİ-Konsültasyonlar</vt:lpstr>
      <vt:lpstr>DİYABETLİ HASTADA STANDART BAKIM İLKELERİ-Lab. İncelemeleri ve Rutin İzlem</vt:lpstr>
      <vt:lpstr>DİYABETLİ HASTADA STANDART BAKIM İLKELERİ-Lab. İncelemeleri ve Rutin İzlem</vt:lpstr>
      <vt:lpstr>DİYABETLİ HASTADA STANDART BAKIM İLKELERİ-Komorbid Durumlar</vt:lpstr>
      <vt:lpstr>DİYABETLİ HASTADA STANDART BAKIM İLKELERİ-Eğitim</vt:lpstr>
      <vt:lpstr>DİYABETLİ HASTADA STANDART BAKIM İLKELERİ-Eğitim</vt:lpstr>
      <vt:lpstr>PowerPoint Sunusu</vt:lpstr>
      <vt:lpstr>PowerPoint Sunusu</vt:lpstr>
      <vt:lpstr>Diyabetli Hastalarda Glisemik Kontrol</vt:lpstr>
      <vt:lpstr>Diyabetli Hastalarda Glisemik Kontrol</vt:lpstr>
      <vt:lpstr>Diyabetli Hastalarda Glisemik Kontrol</vt:lpstr>
      <vt:lpstr>Diyabetli Hastalarda Glisemik Kontrol</vt:lpstr>
      <vt:lpstr>Diyabetli Hastalarda Glisemik Kontrol</vt:lpstr>
      <vt:lpstr>Diyabetli Hastalarda Glisemik Kontrol</vt:lpstr>
      <vt:lpstr>Diyabette Tıbbi Beslenme Tedavisi</vt:lpstr>
      <vt:lpstr>PowerPoint Sunusu</vt:lpstr>
      <vt:lpstr>Diyabette Egzersiz</vt:lpstr>
      <vt:lpstr>Diyabette Egzersiz</vt:lpstr>
      <vt:lpstr>Diyabet Komplikasyonları</vt:lpstr>
      <vt:lpstr>Diyabet Komplikasyonları-Akut Komplikasyonlar</vt:lpstr>
      <vt:lpstr>Diyabet Komplikasyonları-Akut Komplikasyonlar</vt:lpstr>
      <vt:lpstr>Diyabet Komplikasyonları-Akut Komplikasyonlar</vt:lpstr>
      <vt:lpstr>Diyabet Komplikasyonları-Akut Komplikasyonlar</vt:lpstr>
      <vt:lpstr>Diyabet Komplikasyonları-Akut Komplikasyonlar</vt:lpstr>
      <vt:lpstr>Diyabet Komplikasyonları-Akut Komplikasyonlar</vt:lpstr>
      <vt:lpstr>Diyabet Komplikasyonları-Akut Komplikasyonlar</vt:lpstr>
      <vt:lpstr>PowerPoint Sunusu</vt:lpstr>
      <vt:lpstr>Diyabet Komplikasyonları-Akut Komplikasyonlar</vt:lpstr>
      <vt:lpstr>Diyabet Komplikasyonları-Akut Komplikasyonlar</vt:lpstr>
      <vt:lpstr>Diyabet Komplikasyonları-Akut Komplikasyonlar</vt:lpstr>
      <vt:lpstr>Diyabet Komplikasyonları-Akut Komplikasyonlar</vt:lpstr>
      <vt:lpstr>Diyabet Komplikasyonları-Akut Komplikasyonlar</vt:lpstr>
      <vt:lpstr>Diyabet Komplikasyonları-Akut Komplikasyonlar</vt:lpstr>
      <vt:lpstr>Diyabet Komplikasyonları-Akut Komplikasyonlar</vt:lpstr>
      <vt:lpstr>Diyabet Komplikasyonları-Akut Komplikasyonlar</vt:lpstr>
      <vt:lpstr>Diyabet Komplikasyonları-Akut Komplikasyonlar</vt:lpstr>
      <vt:lpstr>Diyabet Komplikasyonları-Akut Komplikasyonlar</vt:lpstr>
      <vt:lpstr>Diyabet Komplikasyonları-Kronik Komplikasyonlar</vt:lpstr>
      <vt:lpstr>Diyabet Komplikasyonları-Kronik Komplikasyonlar</vt:lpstr>
      <vt:lpstr>Diyabet Komplikasyonları-Kronik Komplikasyonlar</vt:lpstr>
      <vt:lpstr>Diyabet Komplikasyonları-Kronik Komplikasyonlar</vt:lpstr>
      <vt:lpstr>Diyabet Komplikasyonları-Kronik Komplikasyonlar</vt:lpstr>
      <vt:lpstr>Diyabet Komplikasyonları-Kronik Komplikasyonlar</vt:lpstr>
      <vt:lpstr>Diyabet Komplikasyonları-Kronik Komplikasyonlar</vt:lpstr>
      <vt:lpstr>Diyabet Komplikasyonları-Kronik Komplikasyonlar</vt:lpstr>
      <vt:lpstr>Diyabet Komplikasyonları-Kronik Komplikasyonlar</vt:lpstr>
      <vt:lpstr>PowerPoint Sunusu</vt:lpstr>
      <vt:lpstr>PowerPoint Sunusu</vt:lpstr>
      <vt:lpstr>Diyabet Komplikasyonları-Kronik Komplikasyonlar</vt:lpstr>
      <vt:lpstr>Diyabet Komplikasyonları-Kronik Komplikasyonlar</vt:lpstr>
      <vt:lpstr>Diyabet Komplikasyonları-Kronik Komplikasyonlar</vt:lpstr>
      <vt:lpstr>Diyabet Komplikasyonları-Kronik Komplikasyonlar</vt:lpstr>
      <vt:lpstr>Diyabet Komplikasyonları-Kronik Komplikasyonlar</vt:lpstr>
      <vt:lpstr>PowerPoint Sunusu</vt:lpstr>
      <vt:lpstr>Diyabet Komplikasyonları-Kronik Komplikasyonlar</vt:lpstr>
      <vt:lpstr>Diyabet Komplikasyonları-Kronik Komplikasyonlar</vt:lpstr>
      <vt:lpstr>Diyabet Komplikasyonları-Kronik Komplikasyonlar</vt:lpstr>
      <vt:lpstr>Diyabet Komplikasyonları-Kronik Komplikasyonlar</vt:lpstr>
      <vt:lpstr>Diyabet Komplikasyonları-Diyabetik Ayak</vt:lpstr>
      <vt:lpstr>Diyabet Komplikasyonları-Diyabetik Ayak</vt:lpstr>
      <vt:lpstr>Diyabet Komplikasyonları-Diyabetik Ayak</vt:lpstr>
      <vt:lpstr>Diyabet Komplikasyonları-Diyabetik Ayak</vt:lpstr>
      <vt:lpstr>METABOLİK SENDROM</vt:lpstr>
      <vt:lpstr>METABOLİK SENDROM</vt:lpstr>
      <vt:lpstr>DM SEVK KRİTERLERİ</vt:lpstr>
      <vt:lpstr>KAYNAKLAR</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Diyabetes Mellitus, Metabolik Sendrom ve Diyabet Komplikasyonları</dc:title>
  <dc:creator>lenovo</dc:creator>
  <cp:lastModifiedBy>Aydan Güzel</cp:lastModifiedBy>
  <cp:revision>91</cp:revision>
  <dcterms:created xsi:type="dcterms:W3CDTF">2022-09-21T21:02:01Z</dcterms:created>
  <dcterms:modified xsi:type="dcterms:W3CDTF">2022-09-29T10:04:29Z</dcterms:modified>
</cp:coreProperties>
</file>