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6" r:id="rId20"/>
    <p:sldId id="277" r:id="rId21"/>
    <p:sldId id="278" r:id="rId22"/>
    <p:sldId id="280" r:id="rId23"/>
    <p:sldId id="281" r:id="rId24"/>
    <p:sldId id="282" r:id="rId25"/>
    <p:sldId id="283" r:id="rId26"/>
    <p:sldId id="284" r:id="rId27"/>
    <p:sldId id="286" r:id="rId28"/>
    <p:sldId id="287" r:id="rId29"/>
    <p:sldId id="288" r:id="rId30"/>
    <p:sldId id="289" r:id="rId3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3" autoAdjust="0"/>
    <p:restoredTop sz="94662" autoAdjust="0"/>
  </p:normalViewPr>
  <p:slideViewPr>
    <p:cSldViewPr>
      <p:cViewPr varScale="1">
        <p:scale>
          <a:sx n="70" d="100"/>
          <a:sy n="70" d="100"/>
        </p:scale>
        <p:origin x="-13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099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AC23CD-6B56-4DA4-8924-C292E94920E4}" type="datetimeFigureOut">
              <a:rPr lang="tr-TR" smtClean="0"/>
              <a:pPr/>
              <a:t>13.11.2017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BC5433-E02C-40A7-AAD4-78085C3059E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0616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Dikdörtgen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ikdörtgen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97B212B5-CFD9-44F6-B262-21169A6A4FF3}" type="datetime1">
              <a:rPr lang="tr-TR" smtClean="0"/>
              <a:pPr/>
              <a:t>13.11.2017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Ankara 21,01,2015</a:t>
            </a:r>
            <a:endParaRPr lang="tr-TR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853B7-AC5B-4DAC-AF2F-34C01E016EB7}" type="datetime1">
              <a:rPr lang="tr-TR" smtClean="0"/>
              <a:pPr/>
              <a:t>13.11.2017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21,01,2015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0FF4ACA4-B57A-4589-ADCC-7722419E7396}" type="datetime1">
              <a:rPr lang="tr-TR" smtClean="0"/>
              <a:pPr/>
              <a:t>13.11.2017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tr-TR" smtClean="0"/>
              <a:t>Ankara 21,01,2015</a:t>
            </a:r>
            <a:endParaRPr lang="tr-TR"/>
          </a:p>
        </p:txBody>
      </p:sp>
      <p:sp>
        <p:nvSpPr>
          <p:cNvPr id="7" name="Dikdörtgen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Dikdörtgen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Dikdörtgen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AA787-8AE9-43C1-AE7D-350BA58C4348}" type="datetime1">
              <a:rPr lang="tr-TR" smtClean="0"/>
              <a:pPr/>
              <a:t>13.11.2017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21,01,2015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Dikdörtgen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Dikdörtgen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Dikdörtgen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2" name="Veri Yer Tutucusu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CA702-3C6F-4ED0-AED9-F876A94E1BA3}" type="datetime1">
              <a:rPr lang="tr-TR" smtClean="0"/>
              <a:pPr/>
              <a:t>13.11.2017</a:t>
            </a:fld>
            <a:endParaRPr lang="tr-TR"/>
          </a:p>
        </p:txBody>
      </p:sp>
      <p:sp>
        <p:nvSpPr>
          <p:cNvPr id="13" name="Slayt Numarası Yer Tutucus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Altbilgi Yer Tutucusu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tr-TR" smtClean="0"/>
              <a:t>Ankara 21,01,2015</a:t>
            </a:r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İçerik Yer Tutucusu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8" name="Veri Yer Tutucusu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DE6BB6E-8891-496C-B6EF-A3ED6CB2B612}" type="datetime1">
              <a:rPr lang="tr-TR" smtClean="0"/>
              <a:pPr/>
              <a:t>13.11.2017</a:t>
            </a:fld>
            <a:endParaRPr lang="tr-TR"/>
          </a:p>
        </p:txBody>
      </p:sp>
      <p:sp>
        <p:nvSpPr>
          <p:cNvPr id="10" name="Slayt Numarası Yer Tutucus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Altbilgi Yer Tutucusu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tr-TR" smtClean="0"/>
              <a:t>Ankara 21,01,2015</a:t>
            </a:r>
            <a:endParaRPr lang="tr-TR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İçerik Yer Tutucusu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Veri Yer Tutucusu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6E173D3-FD04-40F4-A443-D1593634B5AF}" type="datetime1">
              <a:rPr lang="tr-TR" smtClean="0"/>
              <a:pPr/>
              <a:t>13.11.2017</a:t>
            </a:fld>
            <a:endParaRPr lang="tr-TR"/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Altbilgi Yer Tutucusu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tr-TR" smtClean="0"/>
              <a:t>Ankara 21,01,2015</a:t>
            </a:r>
            <a:endParaRPr lang="tr-TR"/>
          </a:p>
        </p:txBody>
      </p:sp>
      <p:sp>
        <p:nvSpPr>
          <p:cNvPr id="16" name="Metin Yer Tutucusu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5" name="Metin Yer Tutucusu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8AF83-9BA7-4969-89A8-F8D6FEFCAA18}" type="datetime1">
              <a:rPr lang="tr-TR" smtClean="0"/>
              <a:pPr/>
              <a:t>13.11.2017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21,01,2015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0638F-081A-4E1F-8A4A-CAF1F679A38F}" type="datetime1">
              <a:rPr lang="tr-TR" smtClean="0"/>
              <a:pPr/>
              <a:t>13.11.2017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21,01,2015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8E867-85FD-4BA2-A579-26A1F0E1522D}" type="datetime1">
              <a:rPr lang="tr-TR" smtClean="0"/>
              <a:pPr/>
              <a:t>13.11.2017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Ankara 21,01,2015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9" name="İçerik Yer Tutucusu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Dikdörtgen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Dikdörtgen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Dikdörtgen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1" name="Dikdörtgen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Veri Yer Tutucusu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3C72B36-C2DA-424B-B3D6-7657B893D5BF}" type="datetime1">
              <a:rPr lang="tr-TR" smtClean="0"/>
              <a:pPr/>
              <a:t>13.11.2017</a:t>
            </a:fld>
            <a:endParaRPr lang="tr-TR"/>
          </a:p>
        </p:txBody>
      </p:sp>
      <p:sp>
        <p:nvSpPr>
          <p:cNvPr id="13" name="Slayt Numarası Yer Tutucus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Altbilgi Yer Tutucusu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tr-TR" smtClean="0"/>
              <a:t>Ankara 21,01,2015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EB86CC9-2E26-43D0-B7D0-F160DB186950}" type="datetime1">
              <a:rPr lang="tr-TR" smtClean="0"/>
              <a:pPr/>
              <a:t>13.11.2017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Ankara 21,01,2015</a:t>
            </a:r>
            <a:endParaRPr lang="tr-TR"/>
          </a:p>
        </p:txBody>
      </p:sp>
      <p:sp>
        <p:nvSpPr>
          <p:cNvPr id="7" name="Dikdörtgen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Dikdörtgen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Dikdörtgen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>
    <p:push dir="u"/>
  </p:transition>
  <p:hf hd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413868" y="5733256"/>
            <a:ext cx="6296744" cy="913656"/>
          </a:xfrm>
        </p:spPr>
        <p:txBody>
          <a:bodyPr>
            <a:normAutofit/>
          </a:bodyPr>
          <a:lstStyle/>
          <a:p>
            <a:pPr algn="l"/>
            <a:endParaRPr lang="tr-TR" sz="24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tr-TR" sz="1600" b="1" dirty="0" err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Arş.Gör.Dr</a:t>
            </a:r>
            <a:r>
              <a:rPr lang="tr-TR" sz="16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Cuma Ali ZOBA</a:t>
            </a:r>
            <a:endParaRPr lang="tr-TR" sz="1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latin typeface="Calibri" panose="020F0502020204030204" pitchFamily="34" charset="0"/>
                <a:cs typeface="Calibri" panose="020F0502020204030204" pitchFamily="34" charset="0"/>
              </a:rPr>
              <a:pPr/>
              <a:t>1</a:t>
            </a:fld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/30</a:t>
            </a:r>
            <a:endParaRPr 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Trabzon  14.11.2017</a:t>
            </a:r>
            <a:endParaRPr lang="tr-TR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2" descr="C:\Users\cumali\Desktop\Ekran Alıntısı.PN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925" y="620688"/>
            <a:ext cx="9155925" cy="537321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37990954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200" b="1" dirty="0">
                <a:latin typeface="Calibri" panose="020F0502020204030204" pitchFamily="34" charset="0"/>
                <a:cs typeface="Calibri" panose="020F0502020204030204" pitchFamily="34" charset="0"/>
              </a:rPr>
              <a:t>HASTALAR ve </a:t>
            </a:r>
            <a:r>
              <a:rPr lang="tr-TR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METOD-4</a:t>
            </a:r>
            <a:endParaRPr lang="tr-TR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77500" lnSpcReduction="20000"/>
          </a:bodyPr>
          <a:lstStyle/>
          <a:p>
            <a:fld id="{F302176B-0E47-46AC-8F43-DAB4B8A37D06}" type="slidenum">
              <a:rPr lang="tr-TR" smtClean="0"/>
              <a:pPr/>
              <a:t>10</a:t>
            </a:fld>
            <a:r>
              <a:rPr lang="tr-TR" dirty="0" smtClean="0"/>
              <a:t>/30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tr-TR" sz="2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tr-TR" sz="2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	Rehbere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uygun </a:t>
            </a:r>
            <a:r>
              <a:rPr lang="tr-T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tedavi </a:t>
            </a:r>
            <a:r>
              <a:rPr lang="nn-NO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verilen </a:t>
            </a:r>
            <a:r>
              <a:rPr lang="nn-NO" sz="2800" dirty="0">
                <a:latin typeface="Calibri" panose="020F0502020204030204" pitchFamily="34" charset="0"/>
                <a:cs typeface="Calibri" panose="020F0502020204030204" pitchFamily="34" charset="0"/>
              </a:rPr>
              <a:t>hastalar kombinasyon ve </a:t>
            </a:r>
            <a:r>
              <a:rPr lang="nn-NO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kinolon tedavisi</a:t>
            </a:r>
            <a:r>
              <a:rPr lang="tr-T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alanlar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olarak ikiye ayrılmış ve yaş, </a:t>
            </a:r>
            <a:r>
              <a:rPr lang="tr-TR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komorbid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hastalıklar, PSI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ve </a:t>
            </a:r>
            <a:r>
              <a:rPr lang="tr-T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CURB-65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skorları, hastanede yatış </a:t>
            </a:r>
            <a:r>
              <a:rPr lang="tr-T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süreleri, tedavi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etkinlikleri ve tedavi maliyeti açısından </a:t>
            </a:r>
            <a:r>
              <a:rPr lang="tr-T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karşılaştırılmış.</a:t>
            </a:r>
            <a:endParaRPr lang="tr-T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3689203" y="6237312"/>
            <a:ext cx="5421083" cy="365125"/>
          </a:xfrm>
        </p:spPr>
        <p:txBody>
          <a:bodyPr/>
          <a:lstStyle/>
          <a:p>
            <a:r>
              <a:rPr lang="tr-TR" dirty="0"/>
              <a:t>Trabzon  14.11.2017</a:t>
            </a:r>
          </a:p>
        </p:txBody>
      </p:sp>
    </p:spTree>
    <p:extLst>
      <p:ext uri="{BB962C8B-B14F-4D97-AF65-F5344CB8AC3E}">
        <p14:creationId xmlns:p14="http://schemas.microsoft.com/office/powerpoint/2010/main" val="220921442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>
                <a:latin typeface="Calibri" panose="020F0502020204030204" pitchFamily="34" charset="0"/>
                <a:cs typeface="Calibri" panose="020F0502020204030204" pitchFamily="34" charset="0"/>
              </a:rPr>
              <a:t>HASTALAR ve </a:t>
            </a:r>
            <a:r>
              <a:rPr lang="tr-TR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METOD-5</a:t>
            </a:r>
            <a:endParaRPr lang="tr-TR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77500" lnSpcReduction="20000"/>
          </a:bodyPr>
          <a:lstStyle/>
          <a:p>
            <a:fld id="{F302176B-0E47-46AC-8F43-DAB4B8A37D06}" type="slidenum">
              <a:rPr lang="tr-TR" smtClean="0"/>
              <a:pPr/>
              <a:t>11</a:t>
            </a:fld>
            <a:r>
              <a:rPr lang="tr-TR" dirty="0" smtClean="0"/>
              <a:t>/30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tr-TR" sz="2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	Hastaların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TTD </a:t>
            </a:r>
            <a:r>
              <a:rPr lang="tr-TR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pnömoni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veritabanından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tr-T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TURCAP) alınan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verileri SPSS 15.0 istatistik </a:t>
            </a:r>
            <a:r>
              <a:rPr lang="tr-T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programına kaydedilmiş. İstatistik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analizde ki kare, </a:t>
            </a:r>
            <a:r>
              <a:rPr lang="tr-TR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student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-t testi,</a:t>
            </a:r>
          </a:p>
          <a:p>
            <a:pPr marL="0" indent="0" algn="just">
              <a:buNone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paired t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testi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, Fisher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kesin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test, Mann-Whitney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testi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</a:p>
          <a:p>
            <a:pPr marL="0" indent="0" algn="just">
              <a:buNone/>
            </a:pPr>
            <a:r>
              <a:rPr lang="tr-TR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logistik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 regresyon testi kullanılmıştır. Anlamlılık düzeyi</a:t>
            </a:r>
          </a:p>
          <a:p>
            <a:pPr marL="0" indent="0" algn="just">
              <a:buNone/>
            </a:pP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p&lt; 0.05 kabul </a:t>
            </a:r>
            <a:r>
              <a:rPr lang="tr-T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edilmiş.</a:t>
            </a:r>
            <a:endParaRPr lang="tr-T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3747356" y="6237312"/>
            <a:ext cx="5421083" cy="365125"/>
          </a:xfrm>
        </p:spPr>
        <p:txBody>
          <a:bodyPr/>
          <a:lstStyle/>
          <a:p>
            <a:r>
              <a:rPr lang="tr-TR" dirty="0"/>
              <a:t>Trabzon  14.11.2017</a:t>
            </a:r>
          </a:p>
        </p:txBody>
      </p:sp>
    </p:spTree>
    <p:extLst>
      <p:ext uri="{BB962C8B-B14F-4D97-AF65-F5344CB8AC3E}">
        <p14:creationId xmlns:p14="http://schemas.microsoft.com/office/powerpoint/2010/main" val="154932197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BULGULAR-1 </a:t>
            </a:r>
            <a:endParaRPr lang="tr-TR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77500" lnSpcReduction="20000"/>
          </a:bodyPr>
          <a:lstStyle/>
          <a:p>
            <a:fld id="{F302176B-0E47-46AC-8F43-DAB4B8A37D06}" type="slidenum">
              <a:rPr lang="tr-TR" smtClean="0"/>
              <a:pPr/>
              <a:t>12</a:t>
            </a:fld>
            <a:r>
              <a:rPr lang="tr-TR" dirty="0" smtClean="0"/>
              <a:t>/30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	Bu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çalışmada TGP tanısı alan 156 hasta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çalışmaya alınmış.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Hastaların 66 (%42.3)’</a:t>
            </a:r>
            <a:r>
              <a:rPr 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sı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 kadın, 90 (%57.7)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’ı erkekmiş.</a:t>
            </a:r>
            <a:endParaRPr 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3722917" y="6237312"/>
            <a:ext cx="5421083" cy="365125"/>
          </a:xfrm>
        </p:spPr>
        <p:txBody>
          <a:bodyPr/>
          <a:lstStyle/>
          <a:p>
            <a:r>
              <a:rPr lang="tr-TR" dirty="0"/>
              <a:t>Trabzon  14.11.2017</a:t>
            </a:r>
          </a:p>
        </p:txBody>
      </p:sp>
    </p:spTree>
    <p:extLst>
      <p:ext uri="{BB962C8B-B14F-4D97-AF65-F5344CB8AC3E}">
        <p14:creationId xmlns:p14="http://schemas.microsoft.com/office/powerpoint/2010/main" val="35876732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BULGULAR-2</a:t>
            </a:r>
            <a:endParaRPr lang="tr-TR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77500" lnSpcReduction="20000"/>
          </a:bodyPr>
          <a:lstStyle/>
          <a:p>
            <a:fld id="{F302176B-0E47-46AC-8F43-DAB4B8A37D06}" type="slidenum">
              <a:rPr lang="tr-TR" smtClean="0"/>
              <a:pPr/>
              <a:t>13</a:t>
            </a:fld>
            <a:r>
              <a:rPr lang="tr-TR" dirty="0" smtClean="0"/>
              <a:t>/30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 marL="0" indent="0" algn="just">
              <a:buNone/>
            </a:pP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s-E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Hastaların</a:t>
            </a:r>
            <a:r>
              <a:rPr lang="es-E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105 (%67.3)’</a:t>
            </a:r>
            <a:r>
              <a:rPr lang="es-ES" dirty="0" err="1">
                <a:latin typeface="Calibri" panose="020F0502020204030204" pitchFamily="34" charset="0"/>
                <a:cs typeface="Calibri" panose="020F0502020204030204" pitchFamily="34" charset="0"/>
              </a:rPr>
              <a:t>inde</a:t>
            </a: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dirty="0" err="1">
                <a:latin typeface="Calibri" panose="020F0502020204030204" pitchFamily="34" charset="0"/>
                <a:cs typeface="Calibri" panose="020F0502020204030204" pitchFamily="34" charset="0"/>
              </a:rPr>
              <a:t>rehbere</a:t>
            </a: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dirty="0" err="1">
                <a:latin typeface="Calibri" panose="020F0502020204030204" pitchFamily="34" charset="0"/>
                <a:cs typeface="Calibri" panose="020F0502020204030204" pitchFamily="34" charset="0"/>
              </a:rPr>
              <a:t>uygun</a:t>
            </a: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tedavi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verildiği saptanmış. </a:t>
            </a:r>
            <a:r>
              <a:rPr 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Pnömoni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 şiddetine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göre değerlendirildiğinde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beş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hasta Grup I </a:t>
            </a:r>
            <a:r>
              <a:rPr 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pnömoni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 sınıfında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olup ayaktan </a:t>
            </a:r>
            <a:r>
              <a:rPr 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ampisilin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 tedavisiyle izlendiği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görülmüş.</a:t>
            </a:r>
            <a:endParaRPr 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3701213" y="6237312"/>
            <a:ext cx="5421083" cy="365125"/>
          </a:xfrm>
        </p:spPr>
        <p:txBody>
          <a:bodyPr/>
          <a:lstStyle/>
          <a:p>
            <a:r>
              <a:rPr lang="tr-TR" dirty="0"/>
              <a:t>Trabzon  14.11.2017</a:t>
            </a:r>
          </a:p>
        </p:txBody>
      </p:sp>
    </p:spTree>
    <p:extLst>
      <p:ext uri="{BB962C8B-B14F-4D97-AF65-F5344CB8AC3E}">
        <p14:creationId xmlns:p14="http://schemas.microsoft.com/office/powerpoint/2010/main" val="35876732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BULGULAR-3</a:t>
            </a:r>
            <a:endParaRPr lang="tr-TR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77500" lnSpcReduction="20000"/>
          </a:bodyPr>
          <a:lstStyle/>
          <a:p>
            <a:fld id="{F302176B-0E47-46AC-8F43-DAB4B8A37D06}" type="slidenum">
              <a:rPr lang="tr-TR" smtClean="0"/>
              <a:pPr/>
              <a:t>14</a:t>
            </a:fld>
            <a:r>
              <a:rPr lang="tr-TR" dirty="0" smtClean="0"/>
              <a:t>/30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611560" y="1628800"/>
            <a:ext cx="8153400" cy="44958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tr-TR" sz="2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 marL="0" indent="0" algn="just">
              <a:buNone/>
            </a:pP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tr-T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Rehbere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uygun tedavi verilen hastalardan </a:t>
            </a:r>
            <a:r>
              <a:rPr lang="tr-T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yatırılarak izlenenlerin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85 (%86.7)’ine kombinasyon tedavisi, </a:t>
            </a:r>
            <a:r>
              <a:rPr lang="tr-T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15 </a:t>
            </a:r>
            <a:r>
              <a:rPr lang="it-IT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(%</a:t>
            </a:r>
            <a:r>
              <a:rPr lang="it-IT" sz="2800" dirty="0">
                <a:latin typeface="Calibri" panose="020F0502020204030204" pitchFamily="34" charset="0"/>
                <a:cs typeface="Calibri" panose="020F0502020204030204" pitchFamily="34" charset="0"/>
              </a:rPr>
              <a:t>13.3)’ine </a:t>
            </a:r>
            <a:r>
              <a:rPr lang="it-IT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kinolon </a:t>
            </a:r>
            <a:r>
              <a:rPr lang="it-IT" sz="2800" dirty="0">
                <a:latin typeface="Calibri" panose="020F0502020204030204" pitchFamily="34" charset="0"/>
                <a:cs typeface="Calibri" panose="020F0502020204030204" pitchFamily="34" charset="0"/>
              </a:rPr>
              <a:t>tedavisi verildiği </a:t>
            </a:r>
            <a:r>
              <a:rPr lang="it-IT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görül</a:t>
            </a:r>
            <a:r>
              <a:rPr lang="tr-TR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müş</a:t>
            </a:r>
            <a:r>
              <a:rPr lang="it-IT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tr-TR" sz="2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3722917" y="6237312"/>
            <a:ext cx="5421083" cy="365125"/>
          </a:xfrm>
        </p:spPr>
        <p:txBody>
          <a:bodyPr/>
          <a:lstStyle/>
          <a:p>
            <a:r>
              <a:rPr lang="tr-TR" dirty="0"/>
              <a:t>Trabzon  14.11.2017</a:t>
            </a:r>
          </a:p>
        </p:txBody>
      </p:sp>
    </p:spTree>
    <p:extLst>
      <p:ext uri="{BB962C8B-B14F-4D97-AF65-F5344CB8AC3E}">
        <p14:creationId xmlns:p14="http://schemas.microsoft.com/office/powerpoint/2010/main" val="35876732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tr-TR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tr-TR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BULGULAR-4</a:t>
            </a:r>
            <a:br>
              <a:rPr lang="tr-TR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tr-TR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77500" lnSpcReduction="20000"/>
          </a:bodyPr>
          <a:lstStyle/>
          <a:p>
            <a:fld id="{F302176B-0E47-46AC-8F43-DAB4B8A37D06}" type="slidenum">
              <a:rPr lang="tr-TR" smtClean="0"/>
              <a:pPr/>
              <a:t>15</a:t>
            </a:fld>
            <a:r>
              <a:rPr lang="tr-TR" dirty="0" smtClean="0"/>
              <a:t>/30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endParaRPr lang="tr-TR" sz="2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nn-NO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Rehbere uygun tedavi verilen hastalarda kombinasyon</a:t>
            </a:r>
            <a:r>
              <a:rPr lang="tr-T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tedavisi ile</a:t>
            </a:r>
            <a:r>
              <a:rPr lang="tr-T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kinolon tedavisi verilen hastalar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karşılaştırıldığında yaş, PSI ve CURB-65 skorları, hastanede yatış süreleri ve tedavi maliyeti açısından istatistiksel olarak anlamlı fark saptanmamış (p&gt; 0.05).</a:t>
            </a:r>
            <a:endParaRPr lang="tr-T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3722917" y="6237312"/>
            <a:ext cx="5421083" cy="365125"/>
          </a:xfrm>
        </p:spPr>
        <p:txBody>
          <a:bodyPr/>
          <a:lstStyle/>
          <a:p>
            <a:r>
              <a:rPr lang="tr-TR" dirty="0"/>
              <a:t>Trabzon  14.11.2017</a:t>
            </a:r>
          </a:p>
        </p:txBody>
      </p:sp>
    </p:spTree>
    <p:extLst>
      <p:ext uri="{BB962C8B-B14F-4D97-AF65-F5344CB8AC3E}">
        <p14:creationId xmlns:p14="http://schemas.microsoft.com/office/powerpoint/2010/main" val="35876732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aşlık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 smtClean="0"/>
              <a:t>BULGULAR-5</a:t>
            </a:r>
            <a:endParaRPr lang="tr-TR" sz="32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77500" lnSpcReduction="20000"/>
          </a:bodyPr>
          <a:lstStyle/>
          <a:p>
            <a:fld id="{F302176B-0E47-46AC-8F43-DAB4B8A37D06}" type="slidenum">
              <a:rPr lang="tr-TR" smtClean="0"/>
              <a:pPr/>
              <a:t>16</a:t>
            </a:fld>
            <a:r>
              <a:rPr lang="tr-TR" dirty="0" smtClean="0"/>
              <a:t>/30</a:t>
            </a:r>
            <a:endParaRPr lang="tr-TR" dirty="0"/>
          </a:p>
        </p:txBody>
      </p:sp>
      <p:sp>
        <p:nvSpPr>
          <p:cNvPr id="9" name="İçerik Yer Tutucusu 8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2050" name="Picture 2" descr="C:\Users\cumali\Desktop\Ekran Alıntısı222.PN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800" y="1517788"/>
            <a:ext cx="8625680" cy="5037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76732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3200" b="1" dirty="0" smtClean="0"/>
              <a:t/>
            </a:r>
            <a:br>
              <a:rPr lang="tr-TR" sz="3200" b="1" dirty="0" smtClean="0"/>
            </a:br>
            <a:r>
              <a:rPr lang="tr-TR" sz="2800" b="1" dirty="0" smtClean="0"/>
              <a:t>BULGULAR-6</a:t>
            </a:r>
            <a:r>
              <a:rPr lang="tr-TR" sz="3200" b="1" dirty="0"/>
              <a:t/>
            </a:r>
            <a:br>
              <a:rPr lang="tr-TR" sz="3200" b="1" dirty="0"/>
            </a:br>
            <a:endParaRPr lang="tr-TR" sz="32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77500" lnSpcReduction="20000"/>
          </a:bodyPr>
          <a:lstStyle/>
          <a:p>
            <a:fld id="{F302176B-0E47-46AC-8F43-DAB4B8A37D06}" type="slidenum">
              <a:rPr lang="tr-TR" smtClean="0"/>
              <a:pPr/>
              <a:t>17</a:t>
            </a:fld>
            <a:r>
              <a:rPr lang="tr-TR" dirty="0" smtClean="0"/>
              <a:t>/30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endParaRPr lang="tr-TR" sz="2800" dirty="0" smtClean="0"/>
          </a:p>
          <a:p>
            <a:pPr algn="ctr"/>
            <a:endParaRPr lang="tr-TR" sz="2800" dirty="0" smtClean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3074" name="Picture 2" descr="C:\Users\cumali\Desktop\Ekran Alıntısı65.PN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4" y="1673424"/>
            <a:ext cx="9144000" cy="5184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76732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200" b="1" dirty="0" smtClean="0"/>
              <a:t/>
            </a:r>
            <a:br>
              <a:rPr lang="tr-TR" sz="3200" b="1" dirty="0" smtClean="0"/>
            </a:br>
            <a:r>
              <a:rPr lang="tr-TR" sz="3200" b="1" dirty="0" smtClean="0"/>
              <a:t>BULGULAR-7</a:t>
            </a:r>
            <a:r>
              <a:rPr lang="tr-TR" sz="3200" b="1" dirty="0"/>
              <a:t/>
            </a:r>
            <a:br>
              <a:rPr lang="tr-TR" sz="3200" b="1" dirty="0"/>
            </a:br>
            <a:endParaRPr lang="tr-TR" sz="32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77500" lnSpcReduction="20000"/>
          </a:bodyPr>
          <a:lstStyle/>
          <a:p>
            <a:fld id="{F302176B-0E47-46AC-8F43-DAB4B8A37D06}" type="slidenum">
              <a:rPr lang="tr-TR" smtClean="0"/>
              <a:pPr/>
              <a:t>18</a:t>
            </a:fld>
            <a:r>
              <a:rPr lang="tr-TR" dirty="0" smtClean="0"/>
              <a:t>/30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endParaRPr lang="tr-TR" sz="2800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4098" name="Picture 2" descr="C:\Users\cumali\Desktop\Ekran Alısı.PN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22" y="1544038"/>
            <a:ext cx="9036496" cy="5301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76732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tr-TR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tr-TR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BULGULAR-8</a:t>
            </a:r>
            <a:r>
              <a:rPr lang="tr-TR" sz="32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tr-TR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tr-TR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77500" lnSpcReduction="20000"/>
          </a:bodyPr>
          <a:lstStyle/>
          <a:p>
            <a:fld id="{F302176B-0E47-46AC-8F43-DAB4B8A37D06}" type="slidenum">
              <a:rPr lang="tr-TR" smtClean="0"/>
              <a:pPr/>
              <a:t>19</a:t>
            </a:fld>
            <a:r>
              <a:rPr lang="tr-TR" dirty="0" smtClean="0"/>
              <a:t>/30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tr-TR" sz="2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	Kombinasyon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tedavisi verilip ölenlerin ortalama </a:t>
            </a:r>
            <a:r>
              <a:rPr lang="tr-T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PSI skoru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139.5, ölmeyenlerin ortalama PSI skoru 112,</a:t>
            </a:r>
          </a:p>
          <a:p>
            <a:pPr marL="0" indent="0" algn="just">
              <a:buNone/>
            </a:pPr>
            <a:r>
              <a:rPr lang="fi-FI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kinolon </a:t>
            </a:r>
            <a:r>
              <a:rPr lang="fi-FI" sz="2800" dirty="0">
                <a:latin typeface="Calibri" panose="020F0502020204030204" pitchFamily="34" charset="0"/>
                <a:cs typeface="Calibri" panose="020F0502020204030204" pitchFamily="34" charset="0"/>
              </a:rPr>
              <a:t>verilenlerin ortalama PSI skoru </a:t>
            </a:r>
            <a:r>
              <a:rPr lang="fi-FI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113</a:t>
            </a:r>
            <a:r>
              <a:rPr lang="tr-T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n-NO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olup</a:t>
            </a:r>
            <a:r>
              <a:rPr lang="nn-NO" sz="2800" dirty="0">
                <a:latin typeface="Calibri" panose="020F0502020204030204" pitchFamily="34" charset="0"/>
                <a:cs typeface="Calibri" panose="020F0502020204030204" pitchFamily="34" charset="0"/>
              </a:rPr>
              <a:t>, kombinasyon verilip ölen hastaların PSI </a:t>
            </a:r>
            <a:r>
              <a:rPr lang="nn-NO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skorları</a:t>
            </a:r>
            <a:r>
              <a:rPr lang="tr-T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daha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yüksek </a:t>
            </a:r>
            <a:r>
              <a:rPr lang="tr-T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saptanmış,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istatistiksel olarak </a:t>
            </a:r>
            <a:r>
              <a:rPr lang="tr-T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anlamlı bulunmuş </a:t>
            </a:r>
          </a:p>
          <a:p>
            <a:pPr marL="0" indent="0" algn="just">
              <a:buNone/>
            </a:pPr>
            <a:r>
              <a:rPr lang="tr-T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p= 0.03</a:t>
            </a:r>
            <a:r>
              <a:rPr lang="tr-T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3722917" y="6237312"/>
            <a:ext cx="5421083" cy="365125"/>
          </a:xfrm>
        </p:spPr>
        <p:txBody>
          <a:bodyPr/>
          <a:lstStyle/>
          <a:p>
            <a:r>
              <a:rPr lang="tr-TR" dirty="0"/>
              <a:t>Trabzon  14.11.2017</a:t>
            </a:r>
          </a:p>
        </p:txBody>
      </p:sp>
    </p:spTree>
    <p:extLst>
      <p:ext uri="{BB962C8B-B14F-4D97-AF65-F5344CB8AC3E}">
        <p14:creationId xmlns:p14="http://schemas.microsoft.com/office/powerpoint/2010/main" val="35876732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r-TR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GİRİŞ-1</a:t>
            </a:r>
            <a:endParaRPr lang="tr-TR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302176B-0E47-46AC-8F43-DAB4B8A37D06}" type="slidenum">
              <a:rPr lang="tr-TR" smtClean="0"/>
              <a:pPr/>
              <a:t>2</a:t>
            </a:fld>
            <a:r>
              <a:rPr lang="tr-TR" dirty="0" smtClean="0"/>
              <a:t>/30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tr-TR" sz="2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	Toplumda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gelişen </a:t>
            </a:r>
            <a:r>
              <a:rPr lang="tr-TR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pnömoni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 (TGP), tüm </a:t>
            </a:r>
            <a:r>
              <a:rPr lang="tr-T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dünyada hekime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başvuruların, tedavi giderlerinin, iş-okul </a:t>
            </a:r>
            <a:r>
              <a:rPr lang="tr-T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günü kayıplarının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ve ölümlerin önemli bir </a:t>
            </a:r>
            <a:r>
              <a:rPr lang="tr-T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kısmından </a:t>
            </a:r>
            <a:r>
              <a:rPr lang="nn-NO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sorumludur. </a:t>
            </a:r>
            <a:r>
              <a:rPr lang="nn-NO" sz="2800" dirty="0">
                <a:latin typeface="Calibri" panose="020F0502020204030204" pitchFamily="34" charset="0"/>
                <a:cs typeface="Calibri" panose="020F0502020204030204" pitchFamily="34" charset="0"/>
              </a:rPr>
              <a:t>Avrupa‘da yıllık insidans %0.5 - 1.1 olarak</a:t>
            </a:r>
          </a:p>
          <a:p>
            <a:pPr marL="0" indent="0" algn="just">
              <a:buNone/>
            </a:pP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bildirilmektedir ve yaşla birlikte </a:t>
            </a:r>
            <a:r>
              <a:rPr lang="tr-T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artmaktadır.</a:t>
            </a:r>
            <a:endParaRPr lang="tr-T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3722917" y="6309320"/>
            <a:ext cx="5421083" cy="365125"/>
          </a:xfrm>
        </p:spPr>
        <p:txBody>
          <a:bodyPr/>
          <a:lstStyle/>
          <a:p>
            <a:r>
              <a:rPr lang="tr-TR" dirty="0"/>
              <a:t>Trabzon  </a:t>
            </a:r>
            <a:r>
              <a:rPr lang="tr-TR" dirty="0" smtClean="0"/>
              <a:t>14.11.2017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1238214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2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tr-TR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tr-TR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BULGULAR-9</a:t>
            </a:r>
            <a:r>
              <a:rPr lang="tr-TR" sz="32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tr-TR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tr-TR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77500" lnSpcReduction="20000"/>
          </a:bodyPr>
          <a:lstStyle/>
          <a:p>
            <a:fld id="{F302176B-0E47-46AC-8F43-DAB4B8A37D06}" type="slidenum">
              <a:rPr lang="tr-TR" smtClean="0"/>
              <a:pPr/>
              <a:t>20</a:t>
            </a:fld>
            <a:r>
              <a:rPr lang="tr-TR" dirty="0" smtClean="0"/>
              <a:t>/30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tr-TR" sz="2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tr-T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	Hastanede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yatış sürelerine bakıldığında ölen </a:t>
            </a:r>
            <a:r>
              <a:rPr lang="tr-T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hastaların daha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kısa süre yattığı </a:t>
            </a:r>
            <a:r>
              <a:rPr lang="tr-T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saptanmış,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istatistiksel </a:t>
            </a:r>
            <a:r>
              <a:rPr lang="tr-T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olarak anlamlı bulunmuş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(p= 0.005).</a:t>
            </a: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3722917" y="6237312"/>
            <a:ext cx="5421083" cy="365125"/>
          </a:xfrm>
        </p:spPr>
        <p:txBody>
          <a:bodyPr/>
          <a:lstStyle/>
          <a:p>
            <a:r>
              <a:rPr lang="tr-TR" dirty="0"/>
              <a:t>Trabzon  14.11.2017</a:t>
            </a:r>
          </a:p>
        </p:txBody>
      </p:sp>
    </p:spTree>
    <p:extLst>
      <p:ext uri="{BB962C8B-B14F-4D97-AF65-F5344CB8AC3E}">
        <p14:creationId xmlns:p14="http://schemas.microsoft.com/office/powerpoint/2010/main" val="35876732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TARTIŞMA-1</a:t>
            </a:r>
            <a:endParaRPr lang="tr-TR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77500" lnSpcReduction="20000"/>
          </a:bodyPr>
          <a:lstStyle/>
          <a:p>
            <a:fld id="{F302176B-0E47-46AC-8F43-DAB4B8A37D06}" type="slidenum">
              <a:rPr lang="tr-TR" smtClean="0"/>
              <a:pPr/>
              <a:t>21</a:t>
            </a:fld>
            <a:r>
              <a:rPr lang="tr-TR" dirty="0" smtClean="0"/>
              <a:t>/30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	Rehberlere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göre tedavi uyumunu değerlendiren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çalışmalarda, uyumun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%24 ile %84.2 arasında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değiştiği görülmektedir.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Bu çalışmada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ise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rehbere uyum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%67.3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saptanmış.</a:t>
            </a:r>
            <a:endParaRPr 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3722917" y="6237312"/>
            <a:ext cx="5421083" cy="365125"/>
          </a:xfrm>
        </p:spPr>
        <p:txBody>
          <a:bodyPr/>
          <a:lstStyle/>
          <a:p>
            <a:r>
              <a:rPr lang="tr-TR" dirty="0"/>
              <a:t>Trabzon  14.11.2017</a:t>
            </a:r>
          </a:p>
        </p:txBody>
      </p:sp>
    </p:spTree>
    <p:extLst>
      <p:ext uri="{BB962C8B-B14F-4D97-AF65-F5344CB8AC3E}">
        <p14:creationId xmlns:p14="http://schemas.microsoft.com/office/powerpoint/2010/main" val="35876732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TARTIŞMA-2</a:t>
            </a:r>
            <a:endParaRPr lang="tr-TR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77500" lnSpcReduction="20000"/>
          </a:bodyPr>
          <a:lstStyle/>
          <a:p>
            <a:fld id="{F302176B-0E47-46AC-8F43-DAB4B8A37D06}" type="slidenum">
              <a:rPr lang="tr-TR" smtClean="0"/>
              <a:pPr/>
              <a:t>22</a:t>
            </a:fld>
            <a:r>
              <a:rPr lang="tr-TR" dirty="0" smtClean="0"/>
              <a:t>/30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 marL="0" indent="0" algn="just">
              <a:buNone/>
            </a:pP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Çalışmanın kısıtlılıklarından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birisi </a:t>
            </a:r>
            <a:r>
              <a:rPr lang="tr-TR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kinolon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verilen hasta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sayısının az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olmasıdır bu da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çalışmanın retrospektif bir çalışma olmasından kaynaklanmaktadır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3706149" y="6237312"/>
            <a:ext cx="5421083" cy="365125"/>
          </a:xfrm>
        </p:spPr>
        <p:txBody>
          <a:bodyPr/>
          <a:lstStyle/>
          <a:p>
            <a:r>
              <a:rPr lang="tr-TR" dirty="0"/>
              <a:t>Trabzon  14.11.2017</a:t>
            </a:r>
          </a:p>
        </p:txBody>
      </p:sp>
    </p:spTree>
    <p:extLst>
      <p:ext uri="{BB962C8B-B14F-4D97-AF65-F5344CB8AC3E}">
        <p14:creationId xmlns:p14="http://schemas.microsoft.com/office/powerpoint/2010/main" val="35876732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32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tr-TR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tr-TR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TARTIŞMA-3</a:t>
            </a:r>
            <a:r>
              <a:rPr lang="tr-TR" sz="32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tr-TR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tr-TR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77500" lnSpcReduction="20000"/>
          </a:bodyPr>
          <a:lstStyle/>
          <a:p>
            <a:fld id="{F302176B-0E47-46AC-8F43-DAB4B8A37D06}" type="slidenum">
              <a:rPr lang="tr-TR" smtClean="0"/>
              <a:pPr/>
              <a:t>23</a:t>
            </a:fld>
            <a:r>
              <a:rPr lang="tr-TR" dirty="0" smtClean="0"/>
              <a:t>/30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	İstatistiksel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olarak fark olmasa da </a:t>
            </a:r>
            <a:r>
              <a:rPr lang="tr-TR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kinolon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 verilenlerin yaş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ortalamalarının düşük olması, PSI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skorlarının düşük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olması nedeniyle tedavi başlayan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hekimlerin </a:t>
            </a:r>
            <a:r>
              <a:rPr lang="tr-TR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pnömoni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şiddetinin daha yüksek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olduğunu düşündükleri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hastalara kombinasyon tedavisi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verdikleri düşünülebilir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3697765" y="6237312"/>
            <a:ext cx="5421083" cy="365125"/>
          </a:xfrm>
        </p:spPr>
        <p:txBody>
          <a:bodyPr/>
          <a:lstStyle/>
          <a:p>
            <a:r>
              <a:rPr lang="tr-TR" dirty="0"/>
              <a:t>Trabzon  14.11.2017</a:t>
            </a:r>
          </a:p>
        </p:txBody>
      </p:sp>
    </p:spTree>
    <p:extLst>
      <p:ext uri="{BB962C8B-B14F-4D97-AF65-F5344CB8AC3E}">
        <p14:creationId xmlns:p14="http://schemas.microsoft.com/office/powerpoint/2010/main" val="35876732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2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tr-TR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tr-TR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TARTIŞMA-4</a:t>
            </a:r>
            <a:r>
              <a:rPr lang="tr-TR" sz="32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tr-TR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tr-TR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77500" lnSpcReduction="20000"/>
          </a:bodyPr>
          <a:lstStyle/>
          <a:p>
            <a:fld id="{F302176B-0E47-46AC-8F43-DAB4B8A37D06}" type="slidenum">
              <a:rPr lang="tr-TR" smtClean="0"/>
              <a:pPr/>
              <a:t>24</a:t>
            </a:fld>
            <a:r>
              <a:rPr lang="tr-TR" dirty="0" smtClean="0"/>
              <a:t>/30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tr-TR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Kinolon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verilen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hastalarda ölüm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olmaması bunun sonucu olabileceği gibi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hasta sayısındaki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düşüklük de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istatistiksel sonuçları etkilemiş olabilir.</a:t>
            </a: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3700500" y="6237312"/>
            <a:ext cx="5421083" cy="365125"/>
          </a:xfrm>
        </p:spPr>
        <p:txBody>
          <a:bodyPr/>
          <a:lstStyle/>
          <a:p>
            <a:r>
              <a:rPr lang="tr-TR" dirty="0"/>
              <a:t>Trabzon  14.11.2017</a:t>
            </a:r>
          </a:p>
        </p:txBody>
      </p:sp>
    </p:spTree>
    <p:extLst>
      <p:ext uri="{BB962C8B-B14F-4D97-AF65-F5344CB8AC3E}">
        <p14:creationId xmlns:p14="http://schemas.microsoft.com/office/powerpoint/2010/main" val="35876732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TARTIŞMA-5</a:t>
            </a:r>
            <a:endParaRPr lang="tr-TR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77500" lnSpcReduction="20000"/>
          </a:bodyPr>
          <a:lstStyle/>
          <a:p>
            <a:fld id="{F302176B-0E47-46AC-8F43-DAB4B8A37D06}" type="slidenum">
              <a:rPr lang="tr-TR" smtClean="0"/>
              <a:pPr/>
              <a:t>25</a:t>
            </a:fld>
            <a:r>
              <a:rPr lang="tr-TR" dirty="0" smtClean="0"/>
              <a:t>/30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	Çalışmada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kombinasyon tedavisi ve </a:t>
            </a:r>
            <a:r>
              <a:rPr lang="tr-TR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kinolon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 tedavisi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verilenler arasında hastanede yatış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süresi açısından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istatistiksel fark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saptanmamış.</a:t>
            </a:r>
            <a:endParaRPr 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3722917" y="6237312"/>
            <a:ext cx="5421083" cy="365125"/>
          </a:xfrm>
        </p:spPr>
        <p:txBody>
          <a:bodyPr/>
          <a:lstStyle/>
          <a:p>
            <a:r>
              <a:rPr lang="tr-TR" dirty="0"/>
              <a:t>Trabzon  14.11.2017</a:t>
            </a:r>
          </a:p>
        </p:txBody>
      </p:sp>
    </p:spTree>
    <p:extLst>
      <p:ext uri="{BB962C8B-B14F-4D97-AF65-F5344CB8AC3E}">
        <p14:creationId xmlns:p14="http://schemas.microsoft.com/office/powerpoint/2010/main" val="35876732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TARTIŞMA-6</a:t>
            </a:r>
            <a:endParaRPr lang="tr-TR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77500" lnSpcReduction="20000"/>
          </a:bodyPr>
          <a:lstStyle/>
          <a:p>
            <a:fld id="{F302176B-0E47-46AC-8F43-DAB4B8A37D06}" type="slidenum">
              <a:rPr lang="tr-TR" smtClean="0"/>
              <a:pPr/>
              <a:t>26</a:t>
            </a:fld>
            <a:r>
              <a:rPr lang="tr-TR" dirty="0" smtClean="0"/>
              <a:t>/30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	On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iki bin altı yüz yirmi dört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hastanın değerlendirildiği 16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çalışmanın alındığı bir meta-analizde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rehberlere 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uygun </a:t>
            </a:r>
            <a:r>
              <a:rPr lang="sv-SE" dirty="0">
                <a:latin typeface="Calibri" panose="020F0502020204030204" pitchFamily="34" charset="0"/>
                <a:cs typeface="Calibri" panose="020F0502020204030204" pitchFamily="34" charset="0"/>
              </a:rPr>
              <a:t>tedavi verilen grupta makrolid </a:t>
            </a:r>
            <a:r>
              <a:rPr lang="sv-SE" dirty="0" smtClean="0">
                <a:latin typeface="Calibri" panose="020F0502020204030204" pitchFamily="34" charset="0"/>
                <a:cs typeface="Calibri" panose="020F0502020204030204" pitchFamily="34" charset="0"/>
              </a:rPr>
              <a:t>verilen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 grupla </a:t>
            </a:r>
            <a:r>
              <a:rPr lang="tr-TR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kinolon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verilen grup karşılaştırılmış, </a:t>
            </a:r>
            <a:r>
              <a:rPr lang="tr-TR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mortalite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açısından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fark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bulunmamış.</a:t>
            </a:r>
            <a:endParaRPr 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3722917" y="6237312"/>
            <a:ext cx="5421083" cy="365125"/>
          </a:xfrm>
        </p:spPr>
        <p:txBody>
          <a:bodyPr/>
          <a:lstStyle/>
          <a:p>
            <a:r>
              <a:rPr lang="tr-TR" dirty="0"/>
              <a:t>Trabzon  14.11.2017</a:t>
            </a:r>
          </a:p>
        </p:txBody>
      </p:sp>
    </p:spTree>
    <p:extLst>
      <p:ext uri="{BB962C8B-B14F-4D97-AF65-F5344CB8AC3E}">
        <p14:creationId xmlns:p14="http://schemas.microsoft.com/office/powerpoint/2010/main" val="35876732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2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tr-TR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tr-TR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TARTIŞMA-7</a:t>
            </a:r>
            <a:r>
              <a:rPr lang="tr-TR" sz="32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tr-TR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tr-TR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77500" lnSpcReduction="20000"/>
          </a:bodyPr>
          <a:lstStyle/>
          <a:p>
            <a:fld id="{F302176B-0E47-46AC-8F43-DAB4B8A37D06}" type="slidenum">
              <a:rPr lang="tr-TR" smtClean="0"/>
              <a:pPr/>
              <a:t>27</a:t>
            </a:fld>
            <a:r>
              <a:rPr lang="tr-TR" dirty="0" smtClean="0"/>
              <a:t>/30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	Çalışmada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kombinasyon tedavisi verilip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ölenler, kombinasyon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tedavisi verilip ölmeyenler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ve </a:t>
            </a:r>
            <a:r>
              <a:rPr lang="tr-TR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kinolon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 tedavisi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verilip ölmeyenler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karşılaştırıldığında yaşları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açısından istatistiksel anlamlı fark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bulunmamış.</a:t>
            </a:r>
            <a:endParaRPr 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3714355" y="6237312"/>
            <a:ext cx="5421083" cy="365125"/>
          </a:xfrm>
        </p:spPr>
        <p:txBody>
          <a:bodyPr/>
          <a:lstStyle/>
          <a:p>
            <a:r>
              <a:rPr lang="tr-TR" dirty="0"/>
              <a:t>Trabzon  14.11.2017</a:t>
            </a:r>
          </a:p>
        </p:txBody>
      </p:sp>
    </p:spTree>
    <p:extLst>
      <p:ext uri="{BB962C8B-B14F-4D97-AF65-F5344CB8AC3E}">
        <p14:creationId xmlns:p14="http://schemas.microsoft.com/office/powerpoint/2010/main" val="35876732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2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tr-TR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tr-TR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TARTIŞMA-8</a:t>
            </a:r>
            <a:r>
              <a:rPr lang="tr-TR" sz="32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tr-TR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tr-TR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77500" lnSpcReduction="20000"/>
          </a:bodyPr>
          <a:lstStyle/>
          <a:p>
            <a:fld id="{F302176B-0E47-46AC-8F43-DAB4B8A37D06}" type="slidenum">
              <a:rPr lang="tr-TR" smtClean="0"/>
              <a:pPr/>
              <a:t>28</a:t>
            </a:fld>
            <a:r>
              <a:rPr lang="tr-TR" dirty="0" smtClean="0"/>
              <a:t>/30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	Ölen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hastaların PSI skorları daha yüksek </a:t>
            </a:r>
            <a:r>
              <a:rPr lang="tr-T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saptanmış, </a:t>
            </a:r>
            <a:r>
              <a:rPr lang="tr-T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istatistiksel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olarak anlamlı </a:t>
            </a:r>
            <a:r>
              <a:rPr lang="tr-T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bulunmuş        </a:t>
            </a:r>
            <a:r>
              <a:rPr lang="tr-T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tr-T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p&lt;0.05</a:t>
            </a:r>
            <a:r>
              <a:rPr lang="tr-T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).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PSI </a:t>
            </a:r>
            <a:r>
              <a:rPr lang="tr-T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skorunun </a:t>
            </a:r>
            <a:r>
              <a:rPr lang="tr-TR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mortaliteyi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göstermede    </a:t>
            </a:r>
            <a:r>
              <a:rPr lang="tr-T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 CURB-65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skoruna göre </a:t>
            </a:r>
            <a:r>
              <a:rPr lang="tr-T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daha duyarlı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ve özgül olduğu </a:t>
            </a:r>
            <a:r>
              <a:rPr lang="tr-T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belirtilmiş. </a:t>
            </a:r>
            <a:endParaRPr lang="tr-T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3689559" y="6237312"/>
            <a:ext cx="5421083" cy="365125"/>
          </a:xfrm>
        </p:spPr>
        <p:txBody>
          <a:bodyPr/>
          <a:lstStyle/>
          <a:p>
            <a:r>
              <a:rPr lang="tr-TR" dirty="0"/>
              <a:t>Trabzon  14.11.2017</a:t>
            </a:r>
          </a:p>
        </p:txBody>
      </p:sp>
    </p:spTree>
    <p:extLst>
      <p:ext uri="{BB962C8B-B14F-4D97-AF65-F5344CB8AC3E}">
        <p14:creationId xmlns:p14="http://schemas.microsoft.com/office/powerpoint/2010/main" val="35876732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tr-TR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tr-TR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TARTIŞMA-9</a:t>
            </a:r>
            <a:r>
              <a:rPr lang="tr-TR" sz="32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tr-TR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tr-TR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77500" lnSpcReduction="20000"/>
          </a:bodyPr>
          <a:lstStyle/>
          <a:p>
            <a:fld id="{F302176B-0E47-46AC-8F43-DAB4B8A37D06}" type="slidenum">
              <a:rPr lang="tr-TR" smtClean="0"/>
              <a:pPr/>
              <a:t>29</a:t>
            </a:fld>
            <a:r>
              <a:rPr lang="tr-TR" dirty="0" smtClean="0"/>
              <a:t>/30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	Hastanede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yatış sürelerine bakıldığında ölen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hastaların daha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kısa süre yattığı saptanmış,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istatistiksel olarak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anlamlı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bulunmuş. </a:t>
            </a:r>
            <a:endParaRPr 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    	Direkt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tedavi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maliyetlerine bakıldığında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istatistiksel olarak anlamlı fark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saptanmamış.</a:t>
            </a:r>
            <a:endParaRPr 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3722917" y="6237312"/>
            <a:ext cx="5421083" cy="365125"/>
          </a:xfrm>
        </p:spPr>
        <p:txBody>
          <a:bodyPr/>
          <a:lstStyle/>
          <a:p>
            <a:r>
              <a:rPr lang="tr-TR" dirty="0"/>
              <a:t>Trabzon  14.11.2017</a:t>
            </a:r>
          </a:p>
        </p:txBody>
      </p:sp>
    </p:spTree>
    <p:extLst>
      <p:ext uri="{BB962C8B-B14F-4D97-AF65-F5344CB8AC3E}">
        <p14:creationId xmlns:p14="http://schemas.microsoft.com/office/powerpoint/2010/main" val="35876732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GİRİŞ-2</a:t>
            </a:r>
            <a:endParaRPr lang="tr-TR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302176B-0E47-46AC-8F43-DAB4B8A37D06}" type="slidenum">
              <a:rPr lang="tr-TR" smtClean="0"/>
              <a:pPr/>
              <a:t>3</a:t>
            </a:fld>
            <a:r>
              <a:rPr lang="tr-TR" dirty="0" smtClean="0"/>
              <a:t>/30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tr-TR" sz="2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Günümüzde antibiyotiklerin yaygın </a:t>
            </a:r>
            <a:r>
              <a:rPr lang="tr-T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kullanılmasına ve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etkin bağışıklama politikalarına bağlı </a:t>
            </a:r>
            <a:r>
              <a:rPr lang="tr-T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olarak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tr-T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nfeksiyon </a:t>
            </a:r>
            <a:r>
              <a:rPr lang="tr-T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hastalıklarından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ölümler giderek </a:t>
            </a:r>
            <a:r>
              <a:rPr lang="tr-T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azalmakta iken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, TGP halen yüksek </a:t>
            </a:r>
            <a:r>
              <a:rPr lang="tr-TR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morbidite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 ve </a:t>
            </a:r>
            <a:r>
              <a:rPr lang="tr-TR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mortalite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nedenidir. </a:t>
            </a:r>
            <a:endParaRPr lang="tr-TR" sz="2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tr-T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Ülkemizde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alt solunum yolu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tr-T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nfeksiyonları</a:t>
            </a:r>
            <a:r>
              <a:rPr lang="tr-T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, ölüm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nedenleri arasında %4.2 ile beşinci sırada </a:t>
            </a:r>
            <a:r>
              <a:rPr lang="tr-T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yer almaktadır.</a:t>
            </a:r>
            <a:endParaRPr lang="tr-T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3722917" y="6237312"/>
            <a:ext cx="5421083" cy="365125"/>
          </a:xfrm>
        </p:spPr>
        <p:txBody>
          <a:bodyPr/>
          <a:lstStyle/>
          <a:p>
            <a:r>
              <a:rPr lang="tr-TR" dirty="0"/>
              <a:t>Trabzon  </a:t>
            </a:r>
            <a:r>
              <a:rPr lang="tr-TR" dirty="0" smtClean="0"/>
              <a:t>14.11.2017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4448080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tr-TR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tr-TR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TARTIŞMA-10</a:t>
            </a:r>
            <a:r>
              <a:rPr lang="tr-TR" sz="32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tr-TR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tr-TR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77500" lnSpcReduction="20000"/>
          </a:bodyPr>
          <a:lstStyle/>
          <a:p>
            <a:fld id="{F302176B-0E47-46AC-8F43-DAB4B8A37D06}" type="slidenum">
              <a:rPr lang="tr-TR" smtClean="0"/>
              <a:pPr/>
              <a:t>30</a:t>
            </a:fld>
            <a:r>
              <a:rPr lang="tr-TR" dirty="0" smtClean="0"/>
              <a:t>/30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	Sonuç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olarak, rehbere uygun tedavi verilen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hastalarda kombinasyon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tedavisi ve </a:t>
            </a:r>
            <a:r>
              <a:rPr lang="tr-TR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kinolon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 tedavisi verilen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hastalar karşılaştırıldığında yaş, </a:t>
            </a:r>
            <a:r>
              <a:rPr lang="tr-TR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komorbid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hastalıklar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, PSI ve CURB-65 skorları, hastanede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yatış süreleri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, tedavi etkinliği ve tedavi maliyeti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açısından istatistiksel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olarak anlamlı fark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saptanmamış.</a:t>
            </a:r>
            <a:endParaRPr 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3722917" y="6237312"/>
            <a:ext cx="5421083" cy="365125"/>
          </a:xfrm>
        </p:spPr>
        <p:txBody>
          <a:bodyPr/>
          <a:lstStyle/>
          <a:p>
            <a:r>
              <a:rPr lang="tr-TR" dirty="0"/>
              <a:t>Trabzon  14.11.2017</a:t>
            </a:r>
          </a:p>
        </p:txBody>
      </p:sp>
    </p:spTree>
    <p:extLst>
      <p:ext uri="{BB962C8B-B14F-4D97-AF65-F5344CB8AC3E}">
        <p14:creationId xmlns:p14="http://schemas.microsoft.com/office/powerpoint/2010/main" val="35876732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tr-TR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tr-TR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GİRİŞ-3</a:t>
            </a:r>
            <a:r>
              <a:rPr lang="tr-TR" sz="32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tr-TR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tr-TR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302176B-0E47-46AC-8F43-DAB4B8A37D06}" type="slidenum">
              <a:rPr lang="tr-TR" smtClean="0"/>
              <a:pPr/>
              <a:t>4</a:t>
            </a:fld>
            <a:r>
              <a:rPr lang="tr-TR" dirty="0" smtClean="0"/>
              <a:t>/30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 marL="0" indent="0" algn="just">
              <a:buNone/>
            </a:pPr>
            <a:endParaRPr lang="tr-TR" sz="2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tr-TR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Pnömonili</a:t>
            </a:r>
            <a:r>
              <a:rPr lang="tr-T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bir hastada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doğru ampirik antibiyotiğin seçimi ve </a:t>
            </a:r>
            <a:r>
              <a:rPr lang="tr-T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hastanın hastaneye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yatırılmasının gerekip </a:t>
            </a:r>
            <a:r>
              <a:rPr lang="tr-T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gerekmediği kararının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verilmesi için olgular gruplara </a:t>
            </a:r>
            <a:r>
              <a:rPr lang="tr-T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ayrılmaktadır. </a:t>
            </a:r>
            <a:endParaRPr 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3722917" y="6237312"/>
            <a:ext cx="5421083" cy="365125"/>
          </a:xfrm>
        </p:spPr>
        <p:txBody>
          <a:bodyPr/>
          <a:lstStyle/>
          <a:p>
            <a:r>
              <a:rPr lang="tr-TR" dirty="0"/>
              <a:t>Trabzon  14.11.2017</a:t>
            </a:r>
          </a:p>
        </p:txBody>
      </p:sp>
    </p:spTree>
    <p:extLst>
      <p:ext uri="{BB962C8B-B14F-4D97-AF65-F5344CB8AC3E}">
        <p14:creationId xmlns:p14="http://schemas.microsoft.com/office/powerpoint/2010/main" val="11996627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2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tr-TR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tr-TR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GİRİŞ-4</a:t>
            </a:r>
            <a:r>
              <a:rPr lang="tr-TR" sz="32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tr-TR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tr-TR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302176B-0E47-46AC-8F43-DAB4B8A37D06}" type="slidenum">
              <a:rPr lang="tr-TR" smtClean="0"/>
              <a:pPr/>
              <a:t>5</a:t>
            </a:fld>
            <a:r>
              <a:rPr lang="tr-TR" dirty="0" smtClean="0"/>
              <a:t>/30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endParaRPr 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	Gruplamada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göz önüne alınan başlıca ölçütler; yaş, cinsiyet, eşlik eden başka bir hastalığın varlığı, laboratuvar ve radyolojik bulgular, </a:t>
            </a:r>
            <a:r>
              <a:rPr lang="tr-TR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pnömoninin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 şiddeti, hastaneye yatırılma gereksinimi ve belirli patojenlere karşı </a:t>
            </a:r>
            <a:r>
              <a:rPr lang="tr-TR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predispozisyon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 durumudur.</a:t>
            </a: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3722917" y="6237312"/>
            <a:ext cx="5421083" cy="365125"/>
          </a:xfrm>
        </p:spPr>
        <p:txBody>
          <a:bodyPr/>
          <a:lstStyle/>
          <a:p>
            <a:r>
              <a:rPr lang="tr-TR" dirty="0"/>
              <a:t>Trabzon  14.11.2017</a:t>
            </a:r>
          </a:p>
        </p:txBody>
      </p:sp>
    </p:spTree>
    <p:extLst>
      <p:ext uri="{BB962C8B-B14F-4D97-AF65-F5344CB8AC3E}">
        <p14:creationId xmlns:p14="http://schemas.microsoft.com/office/powerpoint/2010/main" val="195426077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AMAÇ</a:t>
            </a:r>
            <a:endParaRPr lang="tr-TR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302176B-0E47-46AC-8F43-DAB4B8A37D06}" type="slidenum">
              <a:rPr lang="tr-TR" smtClean="0"/>
              <a:pPr/>
              <a:t>6</a:t>
            </a:fld>
            <a:r>
              <a:rPr lang="tr-TR" dirty="0" smtClean="0"/>
              <a:t>/30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endParaRPr lang="tr-TR" sz="2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	Bu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çalışmanın amacı; TGP </a:t>
            </a:r>
            <a:r>
              <a:rPr lang="tr-T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tanılı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hastalarda Türk </a:t>
            </a:r>
            <a:r>
              <a:rPr lang="tr-TR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Toraks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Derneği(TTD)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2009 </a:t>
            </a:r>
            <a:r>
              <a:rPr lang="tr-TR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Pnömoni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Rehberi‘ne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uygun tedavi verilen </a:t>
            </a:r>
            <a:r>
              <a:rPr lang="tr-T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hastalarda </a:t>
            </a:r>
            <a:r>
              <a:rPr lang="tr-TR" sz="2800" i="1" dirty="0">
                <a:latin typeface="Calibri" panose="020F0502020204030204" pitchFamily="34" charset="0"/>
                <a:cs typeface="Calibri" panose="020F0502020204030204" pitchFamily="34" charset="0"/>
              </a:rPr>
              <a:t>beta-</a:t>
            </a:r>
            <a:r>
              <a:rPr lang="tr-TR" sz="2800" i="1" dirty="0" err="1">
                <a:latin typeface="Calibri" panose="020F0502020204030204" pitchFamily="34" charset="0"/>
                <a:cs typeface="Calibri" panose="020F0502020204030204" pitchFamily="34" charset="0"/>
              </a:rPr>
              <a:t>laktam</a:t>
            </a:r>
            <a:r>
              <a:rPr lang="tr-TR" sz="2800" i="1" dirty="0">
                <a:latin typeface="Calibri" panose="020F0502020204030204" pitchFamily="34" charset="0"/>
                <a:cs typeface="Calibri" panose="020F0502020204030204" pitchFamily="34" charset="0"/>
              </a:rPr>
              <a:t> ve </a:t>
            </a:r>
            <a:r>
              <a:rPr lang="tr-TR" sz="2800" i="1" dirty="0" err="1">
                <a:latin typeface="Calibri" panose="020F0502020204030204" pitchFamily="34" charset="0"/>
                <a:cs typeface="Calibri" panose="020F0502020204030204" pitchFamily="34" charset="0"/>
              </a:rPr>
              <a:t>makrolid</a:t>
            </a:r>
            <a:r>
              <a:rPr lang="tr-TR" sz="2800" i="1" dirty="0">
                <a:latin typeface="Calibri" panose="020F0502020204030204" pitchFamily="34" charset="0"/>
                <a:cs typeface="Calibri" panose="020F0502020204030204" pitchFamily="34" charset="0"/>
              </a:rPr>
              <a:t> kombinasyonu</a:t>
            </a:r>
            <a:r>
              <a:rPr lang="tr-T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tedavisi </a:t>
            </a:r>
            <a:r>
              <a:rPr lang="fi-FI" sz="2800" dirty="0">
                <a:latin typeface="Calibri" panose="020F0502020204030204" pitchFamily="34" charset="0"/>
                <a:cs typeface="Calibri" panose="020F0502020204030204" pitchFamily="34" charset="0"/>
              </a:rPr>
              <a:t>ve </a:t>
            </a:r>
            <a:r>
              <a:rPr lang="fi-FI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kinolon </a:t>
            </a:r>
            <a:r>
              <a:rPr lang="fi-FI" sz="2800" dirty="0">
                <a:latin typeface="Calibri" panose="020F0502020204030204" pitchFamily="34" charset="0"/>
                <a:cs typeface="Calibri" panose="020F0502020204030204" pitchFamily="34" charset="0"/>
              </a:rPr>
              <a:t>tedavisi verilen </a:t>
            </a:r>
            <a:r>
              <a:rPr lang="fi-FI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hastaların</a:t>
            </a:r>
            <a:r>
              <a:rPr lang="tr-T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hastanede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kalış süresi, tedavi maliyeti ve </a:t>
            </a:r>
            <a:r>
              <a:rPr lang="tr-T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tedavi etkinliğinin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karşılaştırılmasıdır.</a:t>
            </a: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3722917" y="6237312"/>
            <a:ext cx="5421083" cy="365125"/>
          </a:xfrm>
        </p:spPr>
        <p:txBody>
          <a:bodyPr/>
          <a:lstStyle/>
          <a:p>
            <a:r>
              <a:rPr lang="tr-TR" dirty="0"/>
              <a:t>Trabzon  14.11.2017</a:t>
            </a:r>
          </a:p>
        </p:txBody>
      </p:sp>
    </p:spTree>
    <p:extLst>
      <p:ext uri="{BB962C8B-B14F-4D97-AF65-F5344CB8AC3E}">
        <p14:creationId xmlns:p14="http://schemas.microsoft.com/office/powerpoint/2010/main" val="3979445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b="1" dirty="0">
                <a:latin typeface="Calibri" panose="020F0502020204030204" pitchFamily="34" charset="0"/>
                <a:cs typeface="Calibri" panose="020F0502020204030204" pitchFamily="34" charset="0"/>
              </a:rPr>
              <a:t>HASTALAR ve </a:t>
            </a:r>
            <a:r>
              <a:rPr lang="tr-TR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METOD-1</a:t>
            </a:r>
            <a:endParaRPr lang="tr-TR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302176B-0E47-46AC-8F43-DAB4B8A37D06}" type="slidenum">
              <a:rPr lang="tr-TR" smtClean="0"/>
              <a:pPr/>
              <a:t>7</a:t>
            </a:fld>
            <a:r>
              <a:rPr lang="tr-TR" dirty="0" smtClean="0"/>
              <a:t>/30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tr-TR" sz="2800" i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tr-TR" sz="2800" i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tr-TR" sz="28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	Dokuz </a:t>
            </a:r>
            <a:r>
              <a:rPr lang="tr-TR" sz="2800" i="1" dirty="0">
                <a:latin typeface="Calibri" panose="020F0502020204030204" pitchFamily="34" charset="0"/>
                <a:cs typeface="Calibri" panose="020F0502020204030204" pitchFamily="34" charset="0"/>
              </a:rPr>
              <a:t>Eylül Üniversite Hastanesine</a:t>
            </a:r>
            <a:r>
              <a:rPr lang="tr-T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Kasım 2010-Kasım 2011 </a:t>
            </a:r>
            <a:r>
              <a:rPr lang="tr-T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tarihleri arasında başvuran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TGP tanısı </a:t>
            </a:r>
            <a:r>
              <a:rPr lang="tr-T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almış tüm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hastalar çalışmaya dahil </a:t>
            </a:r>
            <a:r>
              <a:rPr lang="tr-T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edilmiş.</a:t>
            </a: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3694673" y="6237312"/>
            <a:ext cx="5421083" cy="365125"/>
          </a:xfrm>
        </p:spPr>
        <p:txBody>
          <a:bodyPr/>
          <a:lstStyle/>
          <a:p>
            <a:r>
              <a:rPr lang="tr-TR" dirty="0"/>
              <a:t>Trabzon  14.11.2017</a:t>
            </a:r>
          </a:p>
        </p:txBody>
      </p:sp>
    </p:spTree>
    <p:extLst>
      <p:ext uri="{BB962C8B-B14F-4D97-AF65-F5344CB8AC3E}">
        <p14:creationId xmlns:p14="http://schemas.microsoft.com/office/powerpoint/2010/main" val="32785503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>
                <a:latin typeface="Calibri" panose="020F0502020204030204" pitchFamily="34" charset="0"/>
                <a:cs typeface="Calibri" panose="020F0502020204030204" pitchFamily="34" charset="0"/>
              </a:rPr>
              <a:t>HASTALAR ve </a:t>
            </a:r>
            <a:r>
              <a:rPr lang="tr-TR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METOD-2</a:t>
            </a:r>
            <a:endParaRPr lang="tr-TR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302176B-0E47-46AC-8F43-DAB4B8A37D06}" type="slidenum">
              <a:rPr lang="tr-TR" smtClean="0"/>
              <a:pPr/>
              <a:t>8</a:t>
            </a:fld>
            <a:r>
              <a:rPr lang="tr-TR" dirty="0" smtClean="0"/>
              <a:t>/30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tr-TR" sz="2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tr-T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	Tekrarlayan </a:t>
            </a:r>
            <a:r>
              <a:rPr lang="tr-TR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pnömoni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, sağlık bakımı ile ilişkili </a:t>
            </a:r>
            <a:r>
              <a:rPr lang="tr-TR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pnömoni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tr-T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gezici </a:t>
            </a:r>
            <a:r>
              <a:rPr lang="tr-TR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pnömoni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, hastanede gelişen </a:t>
            </a:r>
            <a:r>
              <a:rPr lang="tr-TR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pnömoni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 olasılığı </a:t>
            </a:r>
            <a:r>
              <a:rPr lang="tr-T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olanlar, bağışıklığı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baskılanmış hastada </a:t>
            </a:r>
            <a:r>
              <a:rPr lang="tr-TR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pnömoni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grubunda olanlar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çalışma dışı </a:t>
            </a:r>
            <a:r>
              <a:rPr lang="tr-T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bırakılmış.</a:t>
            </a:r>
            <a:endParaRPr lang="tr-T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3689203" y="6237312"/>
            <a:ext cx="5421083" cy="365125"/>
          </a:xfrm>
        </p:spPr>
        <p:txBody>
          <a:bodyPr/>
          <a:lstStyle/>
          <a:p>
            <a:r>
              <a:rPr lang="tr-TR" dirty="0"/>
              <a:t>Trabzon  14.11.2017</a:t>
            </a:r>
          </a:p>
        </p:txBody>
      </p:sp>
    </p:spTree>
    <p:extLst>
      <p:ext uri="{BB962C8B-B14F-4D97-AF65-F5344CB8AC3E}">
        <p14:creationId xmlns:p14="http://schemas.microsoft.com/office/powerpoint/2010/main" val="19574644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>
                <a:latin typeface="Calibri" panose="020F0502020204030204" pitchFamily="34" charset="0"/>
                <a:cs typeface="Calibri" panose="020F0502020204030204" pitchFamily="34" charset="0"/>
              </a:rPr>
              <a:t>HASTALAR ve </a:t>
            </a:r>
            <a:r>
              <a:rPr lang="tr-TR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METOD-3</a:t>
            </a:r>
            <a:endParaRPr lang="tr-TR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>
          <a:xfrm>
            <a:off x="3711263" y="6237312"/>
            <a:ext cx="5421083" cy="365125"/>
          </a:xfrm>
        </p:spPr>
        <p:txBody>
          <a:bodyPr/>
          <a:lstStyle/>
          <a:p>
            <a:r>
              <a:rPr lang="tr-TR" dirty="0"/>
              <a:t>Trabzon  14.11.2017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302176B-0E47-46AC-8F43-DAB4B8A37D06}" type="slidenum">
              <a:rPr lang="tr-TR" smtClean="0"/>
              <a:pPr/>
              <a:t>9</a:t>
            </a:fld>
            <a:r>
              <a:rPr lang="tr-TR" dirty="0" smtClean="0"/>
              <a:t>/30</a:t>
            </a:r>
            <a:endParaRPr lang="tr-TR" dirty="0"/>
          </a:p>
        </p:txBody>
      </p:sp>
      <p:sp>
        <p:nvSpPr>
          <p:cNvPr id="7" name="İçerik Yer Tutucusu 6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tr-TR" sz="2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tr-T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	TTD rehberinde PSI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ve CURB-65 skorlarına göre </a:t>
            </a:r>
            <a:r>
              <a:rPr lang="tr-T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belirlenen </a:t>
            </a:r>
            <a:r>
              <a:rPr lang="es-ES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gruplardaki</a:t>
            </a:r>
            <a:r>
              <a:rPr lang="es-E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tedaviler</a:t>
            </a:r>
            <a:r>
              <a:rPr lang="es-ES" sz="2800" dirty="0">
                <a:latin typeface="Calibri" panose="020F0502020204030204" pitchFamily="34" charset="0"/>
                <a:cs typeface="Calibri" panose="020F0502020204030204" pitchFamily="34" charset="0"/>
              </a:rPr>
              <a:t> esas </a:t>
            </a:r>
            <a:r>
              <a:rPr lang="es-E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alınmış</a:t>
            </a:r>
            <a:r>
              <a:rPr lang="es-ES" sz="2800" dirty="0">
                <a:latin typeface="Calibri" panose="020F0502020204030204" pitchFamily="34" charset="0"/>
                <a:cs typeface="Calibri" panose="020F0502020204030204" pitchFamily="34" charset="0"/>
              </a:rPr>
              <a:t> ve bu </a:t>
            </a:r>
            <a:r>
              <a:rPr lang="es-ES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gruplarda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önerilen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tedaviler dışındaki tedaviler rehbere </a:t>
            </a:r>
            <a:r>
              <a:rPr lang="tr-T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uyumsuz, önerilen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tedaviler uygulanan olgular ise rehbere </a:t>
            </a:r>
            <a:r>
              <a:rPr lang="tr-T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uyumlu olarak değerlendirilmiş.</a:t>
            </a:r>
            <a:endParaRPr lang="tr-T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92420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yan">
  <a:themeElements>
    <a:clrScheme name="Medy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y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y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2985</TotalTime>
  <Words>115</Words>
  <Application>Microsoft Office PowerPoint</Application>
  <PresentationFormat>Ekran Gösterisi (4:3)</PresentationFormat>
  <Paragraphs>162</Paragraphs>
  <Slides>30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30</vt:i4>
      </vt:variant>
    </vt:vector>
  </HeadingPairs>
  <TitlesOfParts>
    <vt:vector size="31" baseType="lpstr">
      <vt:lpstr>Medyan</vt:lpstr>
      <vt:lpstr>PowerPoint Sunusu</vt:lpstr>
      <vt:lpstr>GİRİŞ-1</vt:lpstr>
      <vt:lpstr>GİRİŞ-2</vt:lpstr>
      <vt:lpstr> GİRİŞ-3 </vt:lpstr>
      <vt:lpstr> GİRİŞ-4 </vt:lpstr>
      <vt:lpstr>AMAÇ</vt:lpstr>
      <vt:lpstr>HASTALAR ve METOD-1</vt:lpstr>
      <vt:lpstr>HASTALAR ve METOD-2</vt:lpstr>
      <vt:lpstr>HASTALAR ve METOD-3</vt:lpstr>
      <vt:lpstr>HASTALAR ve METOD-4</vt:lpstr>
      <vt:lpstr>HASTALAR ve METOD-5</vt:lpstr>
      <vt:lpstr>BULGULAR-1 </vt:lpstr>
      <vt:lpstr>BULGULAR-2</vt:lpstr>
      <vt:lpstr>BULGULAR-3</vt:lpstr>
      <vt:lpstr> BULGULAR-4 </vt:lpstr>
      <vt:lpstr>BULGULAR-5</vt:lpstr>
      <vt:lpstr> BULGULAR-6 </vt:lpstr>
      <vt:lpstr> BULGULAR-7 </vt:lpstr>
      <vt:lpstr> BULGULAR-8 </vt:lpstr>
      <vt:lpstr> BULGULAR-9 </vt:lpstr>
      <vt:lpstr>TARTIŞMA-1</vt:lpstr>
      <vt:lpstr>TARTIŞMA-2</vt:lpstr>
      <vt:lpstr> TARTIŞMA-3 </vt:lpstr>
      <vt:lpstr> TARTIŞMA-4 </vt:lpstr>
      <vt:lpstr>TARTIŞMA-5</vt:lpstr>
      <vt:lpstr>TARTIŞMA-6</vt:lpstr>
      <vt:lpstr> TARTIŞMA-7 </vt:lpstr>
      <vt:lpstr> TARTIŞMA-8 </vt:lpstr>
      <vt:lpstr> TARTIŞMA-9 </vt:lpstr>
      <vt:lpstr> TARTIŞMA-10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cumali</dc:creator>
  <cp:lastModifiedBy>cumali</cp:lastModifiedBy>
  <cp:revision>82</cp:revision>
  <dcterms:created xsi:type="dcterms:W3CDTF">2015-01-14T21:12:58Z</dcterms:created>
  <dcterms:modified xsi:type="dcterms:W3CDTF">2017-11-13T19:05:26Z</dcterms:modified>
</cp:coreProperties>
</file>