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sldIdLst>
    <p:sldId id="256" r:id="rId2"/>
    <p:sldId id="258" r:id="rId3"/>
    <p:sldId id="259" r:id="rId4"/>
    <p:sldId id="279" r:id="rId5"/>
    <p:sldId id="280" r:id="rId6"/>
    <p:sldId id="281" r:id="rId7"/>
    <p:sldId id="282" r:id="rId8"/>
    <p:sldId id="283" r:id="rId9"/>
    <p:sldId id="284" r:id="rId10"/>
    <p:sldId id="285" r:id="rId11"/>
    <p:sldId id="331" r:id="rId12"/>
    <p:sldId id="332" r:id="rId13"/>
    <p:sldId id="333" r:id="rId14"/>
    <p:sldId id="336" r:id="rId15"/>
    <p:sldId id="337" r:id="rId16"/>
    <p:sldId id="294" r:id="rId17"/>
    <p:sldId id="266" r:id="rId18"/>
    <p:sldId id="261" r:id="rId19"/>
    <p:sldId id="338" r:id="rId20"/>
    <p:sldId id="296" r:id="rId21"/>
    <p:sldId id="297" r:id="rId22"/>
    <p:sldId id="298" r:id="rId23"/>
    <p:sldId id="299" r:id="rId24"/>
    <p:sldId id="300" r:id="rId25"/>
    <p:sldId id="301" r:id="rId26"/>
    <p:sldId id="302" r:id="rId27"/>
    <p:sldId id="303" r:id="rId28"/>
    <p:sldId id="304" r:id="rId29"/>
    <p:sldId id="305" r:id="rId30"/>
    <p:sldId id="306" r:id="rId31"/>
    <p:sldId id="307" r:id="rId32"/>
    <p:sldId id="308" r:id="rId33"/>
    <p:sldId id="309" r:id="rId34"/>
    <p:sldId id="310" r:id="rId35"/>
    <p:sldId id="311" r:id="rId36"/>
    <p:sldId id="312" r:id="rId37"/>
    <p:sldId id="313" r:id="rId38"/>
    <p:sldId id="314" r:id="rId39"/>
    <p:sldId id="326" r:id="rId40"/>
    <p:sldId id="315" r:id="rId41"/>
    <p:sldId id="316" r:id="rId42"/>
    <p:sldId id="317" r:id="rId43"/>
    <p:sldId id="339" r:id="rId44"/>
    <p:sldId id="327" r:id="rId45"/>
    <p:sldId id="318" r:id="rId46"/>
    <p:sldId id="319" r:id="rId47"/>
    <p:sldId id="320" r:id="rId48"/>
    <p:sldId id="321" r:id="rId49"/>
    <p:sldId id="322" r:id="rId50"/>
    <p:sldId id="323" r:id="rId51"/>
    <p:sldId id="324" r:id="rId52"/>
    <p:sldId id="340" r:id="rId53"/>
    <p:sldId id="325" r:id="rId54"/>
    <p:sldId id="329" r:id="rId55"/>
    <p:sldId id="262" r:id="rId56"/>
    <p:sldId id="263" r:id="rId57"/>
    <p:sldId id="264" r:id="rId58"/>
    <p:sldId id="267" r:id="rId59"/>
    <p:sldId id="268" r:id="rId60"/>
    <p:sldId id="269" r:id="rId61"/>
    <p:sldId id="270" r:id="rId62"/>
    <p:sldId id="271" r:id="rId63"/>
    <p:sldId id="328" r:id="rId64"/>
    <p:sldId id="272" r:id="rId65"/>
    <p:sldId id="273" r:id="rId66"/>
    <p:sldId id="274" r:id="rId67"/>
    <p:sldId id="275" r:id="rId68"/>
    <p:sldId id="276" r:id="rId69"/>
    <p:sldId id="277" r:id="rId70"/>
    <p:sldId id="278" r:id="rId71"/>
    <p:sldId id="286" r:id="rId72"/>
    <p:sldId id="287" r:id="rId73"/>
    <p:sldId id="288" r:id="rId74"/>
    <p:sldId id="335" r:id="rId75"/>
    <p:sldId id="289" r:id="rId76"/>
    <p:sldId id="290" r:id="rId77"/>
    <p:sldId id="334" r:id="rId78"/>
    <p:sldId id="291" r:id="rId79"/>
    <p:sldId id="292" r:id="rId8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lman" initials="S" lastIdx="1" clrIdx="0">
    <p:extLst>
      <p:ext uri="{19B8F6BF-5375-455C-9EA6-DF929625EA0E}">
        <p15:presenceInfo xmlns:p15="http://schemas.microsoft.com/office/powerpoint/2012/main" xmlns="" userId="Selm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79" autoAdjust="0"/>
    <p:restoredTop sz="94660"/>
  </p:normalViewPr>
  <p:slideViewPr>
    <p:cSldViewPr snapToGrid="0">
      <p:cViewPr varScale="1">
        <p:scale>
          <a:sx n="92" d="100"/>
          <a:sy n="92" d="100"/>
        </p:scale>
        <p:origin x="-510"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presProps" Target="presProp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3C73BEE-3D46-488D-9789-A4181D33AFDE}" type="datetimeFigureOut">
              <a:rPr lang="tr-TR" smtClean="0"/>
              <a:t>03.03.2015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FE403C5-378B-477B-B66C-7F614376F389}" type="slidenum">
              <a:rPr lang="tr-TR" smtClean="0"/>
              <a:t>‹#›</a:t>
            </a:fld>
            <a:endParaRPr lang="tr-TR"/>
          </a:p>
        </p:txBody>
      </p:sp>
    </p:spTree>
    <p:extLst>
      <p:ext uri="{BB962C8B-B14F-4D97-AF65-F5344CB8AC3E}">
        <p14:creationId xmlns:p14="http://schemas.microsoft.com/office/powerpoint/2010/main" val="21265060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3C73BEE-3D46-488D-9789-A4181D33AFDE}" type="datetimeFigureOut">
              <a:rPr lang="tr-TR" smtClean="0"/>
              <a:t>03.03.2015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FE403C5-378B-477B-B66C-7F614376F389}" type="slidenum">
              <a:rPr lang="tr-TR" smtClean="0"/>
              <a:t>‹#›</a:t>
            </a:fld>
            <a:endParaRPr lang="tr-TR"/>
          </a:p>
        </p:txBody>
      </p:sp>
    </p:spTree>
    <p:extLst>
      <p:ext uri="{BB962C8B-B14F-4D97-AF65-F5344CB8AC3E}">
        <p14:creationId xmlns:p14="http://schemas.microsoft.com/office/powerpoint/2010/main" val="1130239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3C73BEE-3D46-488D-9789-A4181D33AFDE}" type="datetimeFigureOut">
              <a:rPr lang="tr-TR" smtClean="0"/>
              <a:t>03.03.2015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FE403C5-378B-477B-B66C-7F614376F389}" type="slidenum">
              <a:rPr lang="tr-TR" smtClean="0"/>
              <a:t>‹#›</a:t>
            </a:fld>
            <a:endParaRPr lang="tr-TR"/>
          </a:p>
        </p:txBody>
      </p:sp>
    </p:spTree>
    <p:extLst>
      <p:ext uri="{BB962C8B-B14F-4D97-AF65-F5344CB8AC3E}">
        <p14:creationId xmlns:p14="http://schemas.microsoft.com/office/powerpoint/2010/main" val="195844919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3C73BEE-3D46-488D-9789-A4181D33AFDE}" type="datetimeFigureOut">
              <a:rPr lang="tr-TR" smtClean="0"/>
              <a:t>03.03.2015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FE403C5-378B-477B-B66C-7F614376F389}" type="slidenum">
              <a:rPr lang="tr-TR" smtClean="0"/>
              <a:t>‹#›</a:t>
            </a:fld>
            <a:endParaRPr lang="tr-TR"/>
          </a:p>
        </p:txBody>
      </p:sp>
    </p:spTree>
    <p:extLst>
      <p:ext uri="{BB962C8B-B14F-4D97-AF65-F5344CB8AC3E}">
        <p14:creationId xmlns:p14="http://schemas.microsoft.com/office/powerpoint/2010/main" val="4203576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3C73BEE-3D46-488D-9789-A4181D33AFDE}" type="datetimeFigureOut">
              <a:rPr lang="tr-TR" smtClean="0"/>
              <a:t>03.03.2015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FE403C5-378B-477B-B66C-7F614376F389}" type="slidenum">
              <a:rPr lang="tr-TR" smtClean="0"/>
              <a:t>‹#›</a:t>
            </a:fld>
            <a:endParaRPr lang="tr-TR"/>
          </a:p>
        </p:txBody>
      </p:sp>
    </p:spTree>
    <p:extLst>
      <p:ext uri="{BB962C8B-B14F-4D97-AF65-F5344CB8AC3E}">
        <p14:creationId xmlns:p14="http://schemas.microsoft.com/office/powerpoint/2010/main" val="101620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3C73BEE-3D46-488D-9789-A4181D33AFDE}" type="datetimeFigureOut">
              <a:rPr lang="tr-TR" smtClean="0"/>
              <a:t>03.03.2015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FE403C5-378B-477B-B66C-7F614376F389}" type="slidenum">
              <a:rPr lang="tr-TR" smtClean="0"/>
              <a:t>‹#›</a:t>
            </a:fld>
            <a:endParaRPr lang="tr-TR"/>
          </a:p>
        </p:txBody>
      </p:sp>
    </p:spTree>
    <p:extLst>
      <p:ext uri="{BB962C8B-B14F-4D97-AF65-F5344CB8AC3E}">
        <p14:creationId xmlns:p14="http://schemas.microsoft.com/office/powerpoint/2010/main" val="3798142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3C73BEE-3D46-488D-9789-A4181D33AFDE}" type="datetimeFigureOut">
              <a:rPr lang="tr-TR" smtClean="0"/>
              <a:t>03.03.2015</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FE403C5-378B-477B-B66C-7F614376F389}" type="slidenum">
              <a:rPr lang="tr-TR" smtClean="0"/>
              <a:t>‹#›</a:t>
            </a:fld>
            <a:endParaRPr lang="tr-TR"/>
          </a:p>
        </p:txBody>
      </p:sp>
    </p:spTree>
    <p:extLst>
      <p:ext uri="{BB962C8B-B14F-4D97-AF65-F5344CB8AC3E}">
        <p14:creationId xmlns:p14="http://schemas.microsoft.com/office/powerpoint/2010/main" val="1449177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3C73BEE-3D46-488D-9789-A4181D33AFDE}" type="datetimeFigureOut">
              <a:rPr lang="tr-TR" smtClean="0"/>
              <a:t>03.03.2015</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FE403C5-378B-477B-B66C-7F614376F389}" type="slidenum">
              <a:rPr lang="tr-TR" smtClean="0"/>
              <a:t>‹#›</a:t>
            </a:fld>
            <a:endParaRPr lang="tr-TR"/>
          </a:p>
        </p:txBody>
      </p:sp>
    </p:spTree>
    <p:extLst>
      <p:ext uri="{BB962C8B-B14F-4D97-AF65-F5344CB8AC3E}">
        <p14:creationId xmlns:p14="http://schemas.microsoft.com/office/powerpoint/2010/main" val="1846682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3C73BEE-3D46-488D-9789-A4181D33AFDE}" type="datetimeFigureOut">
              <a:rPr lang="tr-TR" smtClean="0"/>
              <a:t>03.03.2015</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FE403C5-378B-477B-B66C-7F614376F389}" type="slidenum">
              <a:rPr lang="tr-TR" smtClean="0"/>
              <a:t>‹#›</a:t>
            </a:fld>
            <a:endParaRPr lang="tr-TR"/>
          </a:p>
        </p:txBody>
      </p:sp>
    </p:spTree>
    <p:extLst>
      <p:ext uri="{BB962C8B-B14F-4D97-AF65-F5344CB8AC3E}">
        <p14:creationId xmlns:p14="http://schemas.microsoft.com/office/powerpoint/2010/main" val="3092456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3C73BEE-3D46-488D-9789-A4181D33AFDE}" type="datetimeFigureOut">
              <a:rPr lang="tr-TR" smtClean="0"/>
              <a:t>03.03.2015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FE403C5-378B-477B-B66C-7F614376F389}" type="slidenum">
              <a:rPr lang="tr-TR" smtClean="0"/>
              <a:t>‹#›</a:t>
            </a:fld>
            <a:endParaRPr lang="tr-TR"/>
          </a:p>
        </p:txBody>
      </p:sp>
    </p:spTree>
    <p:extLst>
      <p:ext uri="{BB962C8B-B14F-4D97-AF65-F5344CB8AC3E}">
        <p14:creationId xmlns:p14="http://schemas.microsoft.com/office/powerpoint/2010/main" val="1809394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3C73BEE-3D46-488D-9789-A4181D33AFDE}" type="datetimeFigureOut">
              <a:rPr lang="tr-TR" smtClean="0"/>
              <a:t>03.03.2015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FE403C5-378B-477B-B66C-7F614376F389}" type="slidenum">
              <a:rPr lang="tr-TR" smtClean="0"/>
              <a:t>‹#›</a:t>
            </a:fld>
            <a:endParaRPr lang="tr-TR"/>
          </a:p>
        </p:txBody>
      </p:sp>
    </p:spTree>
    <p:extLst>
      <p:ext uri="{BB962C8B-B14F-4D97-AF65-F5344CB8AC3E}">
        <p14:creationId xmlns:p14="http://schemas.microsoft.com/office/powerpoint/2010/main" val="1365238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C73BEE-3D46-488D-9789-A4181D33AFDE}" type="datetimeFigureOut">
              <a:rPr lang="tr-TR" smtClean="0"/>
              <a:t>03.03.2015</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E403C5-378B-477B-B66C-7F614376F389}" type="slidenum">
              <a:rPr lang="tr-TR" smtClean="0"/>
              <a:t>‹#›</a:t>
            </a:fld>
            <a:endParaRPr lang="tr-TR"/>
          </a:p>
        </p:txBody>
      </p:sp>
    </p:spTree>
    <p:extLst>
      <p:ext uri="{BB962C8B-B14F-4D97-AF65-F5344CB8AC3E}">
        <p14:creationId xmlns:p14="http://schemas.microsoft.com/office/powerpoint/2010/main" val="3000656849"/>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197735" y="605308"/>
            <a:ext cx="9487437" cy="2395470"/>
          </a:xfrm>
        </p:spPr>
        <p:txBody>
          <a:bodyPr>
            <a:noAutofit/>
          </a:bodyPr>
          <a:lstStyle/>
          <a:p>
            <a:r>
              <a:rPr lang="tr-TR" sz="7200" b="1" dirty="0" smtClean="0">
                <a:solidFill>
                  <a:srgbClr val="C00000"/>
                </a:solidFill>
                <a:latin typeface="Times New Roman" panose="02020603050405020304" pitchFamily="18" charset="0"/>
                <a:cs typeface="Times New Roman" panose="02020603050405020304" pitchFamily="18" charset="0"/>
              </a:rPr>
              <a:t>PERİYODİK SAĞLIK MUAYENELERİ</a:t>
            </a:r>
            <a:endParaRPr lang="tr-TR" sz="7200" b="1" dirty="0">
              <a:solidFill>
                <a:srgbClr val="C00000"/>
              </a:solidFill>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1541172" y="4168708"/>
            <a:ext cx="9144000" cy="1655762"/>
          </a:xfrm>
        </p:spPr>
        <p:txBody>
          <a:bodyPr>
            <a:normAutofit lnSpcReduction="10000"/>
          </a:bodyPr>
          <a:lstStyle/>
          <a:p>
            <a:r>
              <a:rPr lang="tr-TR" sz="3200" dirty="0" smtClean="0">
                <a:latin typeface="Times New Roman" panose="02020603050405020304" pitchFamily="18" charset="0"/>
                <a:cs typeface="Times New Roman" panose="02020603050405020304" pitchFamily="18" charset="0"/>
              </a:rPr>
              <a:t>KTÜ TIP FAKÜLTESİ AİLE HEKİMLİĞİ ABD</a:t>
            </a:r>
          </a:p>
          <a:p>
            <a:r>
              <a:rPr lang="tr-TR" sz="3200" dirty="0" smtClean="0">
                <a:solidFill>
                  <a:prstClr val="black"/>
                </a:solidFill>
                <a:latin typeface="Times New Roman" panose="02020603050405020304" pitchFamily="18" charset="0"/>
                <a:cs typeface="Times New Roman" panose="02020603050405020304" pitchFamily="18" charset="0"/>
              </a:rPr>
              <a:t>ARAŞ. GÖR. DR</a:t>
            </a:r>
            <a:r>
              <a:rPr lang="tr-TR" sz="3200" dirty="0">
                <a:solidFill>
                  <a:prstClr val="black"/>
                </a:solidFill>
                <a:latin typeface="Times New Roman" panose="02020603050405020304" pitchFamily="18" charset="0"/>
                <a:cs typeface="Times New Roman" panose="02020603050405020304" pitchFamily="18" charset="0"/>
              </a:rPr>
              <a:t>. SELMAN </a:t>
            </a:r>
            <a:r>
              <a:rPr lang="tr-TR" sz="3200" dirty="0" smtClean="0">
                <a:solidFill>
                  <a:prstClr val="black"/>
                </a:solidFill>
                <a:latin typeface="Times New Roman" panose="02020603050405020304" pitchFamily="18" charset="0"/>
                <a:cs typeface="Times New Roman" panose="02020603050405020304" pitchFamily="18" charset="0"/>
              </a:rPr>
              <a:t>DEMİRCİ</a:t>
            </a:r>
          </a:p>
          <a:p>
            <a:r>
              <a:rPr lang="tr-TR" sz="3200" dirty="0" smtClean="0">
                <a:solidFill>
                  <a:prstClr val="black"/>
                </a:solidFill>
                <a:latin typeface="Times New Roman" panose="02020603050405020304" pitchFamily="18" charset="0"/>
                <a:cs typeface="Times New Roman" panose="02020603050405020304" pitchFamily="18" charset="0"/>
              </a:rPr>
              <a:t>03.03.2015</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20191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rPr>
              <a:t> </a:t>
            </a:r>
            <a:r>
              <a:rPr lang="tr-TR" b="1" dirty="0" smtClean="0">
                <a:solidFill>
                  <a:srgbClr val="C00000"/>
                </a:solidFill>
                <a:latin typeface="Times New Roman" panose="02020603050405020304" pitchFamily="18" charset="0"/>
                <a:cs typeface="Times New Roman" panose="02020603050405020304" pitchFamily="18" charset="0"/>
              </a:rPr>
              <a:t>ANAMNEZ/</a:t>
            </a:r>
            <a:r>
              <a:rPr lang="tr-TR" sz="3200" b="1" dirty="0" smtClean="0">
                <a:solidFill>
                  <a:srgbClr val="002060"/>
                </a:solidFill>
                <a:latin typeface="Times New Roman" panose="02020603050405020304" pitchFamily="18" charset="0"/>
                <a:cs typeface="Times New Roman" panose="02020603050405020304" pitchFamily="18" charset="0"/>
              </a:rPr>
              <a:t>ÖZGEÇMİŞ</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r>
              <a:rPr lang="tr-TR" sz="3200" dirty="0" smtClean="0">
                <a:latin typeface="Times New Roman" panose="02020603050405020304" pitchFamily="18" charset="0"/>
                <a:cs typeface="Times New Roman" panose="02020603050405020304" pitchFamily="18" charset="0"/>
              </a:rPr>
              <a:t>Periyodik muayeneler sırasında koruyucu hekimliğin en önemli yanlarından biri tam ve kapsamlı bir klinik </a:t>
            </a:r>
            <a:r>
              <a:rPr lang="tr-TR" sz="3200" dirty="0" err="1" smtClean="0">
                <a:latin typeface="Times New Roman" panose="02020603050405020304" pitchFamily="18" charset="0"/>
                <a:cs typeface="Times New Roman" panose="02020603050405020304" pitchFamily="18" charset="0"/>
              </a:rPr>
              <a:t>veritabanı</a:t>
            </a:r>
            <a:r>
              <a:rPr lang="tr-TR" sz="3200" dirty="0" smtClean="0">
                <a:latin typeface="Times New Roman" panose="02020603050405020304" pitchFamily="18" charset="0"/>
                <a:cs typeface="Times New Roman" panose="02020603050405020304" pitchFamily="18" charset="0"/>
              </a:rPr>
              <a:t> oluşturmaktır. Böylece kişiye ait </a:t>
            </a:r>
            <a:r>
              <a:rPr lang="tr-TR" sz="3200" dirty="0" smtClean="0">
                <a:solidFill>
                  <a:srgbClr val="C00000"/>
                </a:solidFill>
                <a:latin typeface="Times New Roman" panose="02020603050405020304" pitchFamily="18" charset="0"/>
                <a:cs typeface="Times New Roman" panose="02020603050405020304" pitchFamily="18" charset="0"/>
              </a:rPr>
              <a:t>riskler </a:t>
            </a:r>
            <a:r>
              <a:rPr lang="tr-TR" sz="3200" dirty="0" smtClean="0">
                <a:latin typeface="Times New Roman" panose="02020603050405020304" pitchFamily="18" charset="0"/>
                <a:cs typeface="Times New Roman" panose="02020603050405020304" pitchFamily="18" charset="0"/>
              </a:rPr>
              <a:t>belirlenerek</a:t>
            </a:r>
            <a:r>
              <a:rPr lang="tr-TR" sz="3200" b="1" dirty="0" smtClean="0">
                <a:latin typeface="Times New Roman" panose="02020603050405020304" pitchFamily="18" charset="0"/>
                <a:cs typeface="Times New Roman" panose="02020603050405020304" pitchFamily="18" charset="0"/>
              </a:rPr>
              <a:t> tarama </a:t>
            </a:r>
            <a:r>
              <a:rPr lang="tr-TR" sz="3200" dirty="0" smtClean="0">
                <a:latin typeface="Times New Roman" panose="02020603050405020304" pitchFamily="18" charset="0"/>
                <a:cs typeface="Times New Roman" panose="02020603050405020304" pitchFamily="18" charset="0"/>
              </a:rPr>
              <a:t>yaklaşımları ve </a:t>
            </a:r>
            <a:r>
              <a:rPr lang="tr-TR" sz="3200" b="1" dirty="0" smtClean="0">
                <a:latin typeface="Times New Roman" panose="02020603050405020304" pitchFamily="18" charset="0"/>
                <a:cs typeface="Times New Roman" panose="02020603050405020304" pitchFamily="18" charset="0"/>
              </a:rPr>
              <a:t>danışmanlık</a:t>
            </a:r>
            <a:r>
              <a:rPr lang="tr-TR" sz="3200" dirty="0" smtClean="0">
                <a:latin typeface="Times New Roman" panose="02020603050405020304" pitchFamily="18" charset="0"/>
                <a:cs typeface="Times New Roman" panose="02020603050405020304" pitchFamily="18" charset="0"/>
              </a:rPr>
              <a:t> planlanabilir.</a:t>
            </a:r>
          </a:p>
          <a:p>
            <a:r>
              <a:rPr lang="tr-TR" sz="3200" dirty="0" smtClean="0">
                <a:latin typeface="Times New Roman" panose="02020603050405020304" pitchFamily="18" charset="0"/>
                <a:cs typeface="Times New Roman" panose="02020603050405020304" pitchFamily="18" charset="0"/>
              </a:rPr>
              <a:t>Tıbbi verilerin en önemlisi özgeçmişte yer alan hastalıklar, bunlar için kullanılan tedaviler ve bunlara alınan yanıtlardır. Halen kullanılan ilaçlar, alerji öyküsü, aşı </a:t>
            </a:r>
            <a:r>
              <a:rPr lang="tr-TR" sz="3200" dirty="0" err="1" smtClean="0">
                <a:latin typeface="Times New Roman" panose="02020603050405020304" pitchFamily="18" charset="0"/>
                <a:cs typeface="Times New Roman" panose="02020603050405020304" pitchFamily="18" charset="0"/>
              </a:rPr>
              <a:t>anamnezi</a:t>
            </a:r>
            <a:r>
              <a:rPr lang="tr-TR" sz="3200" dirty="0" smtClean="0">
                <a:latin typeface="Times New Roman" panose="02020603050405020304" pitchFamily="18" charset="0"/>
                <a:cs typeface="Times New Roman" panose="02020603050405020304" pitchFamily="18" charset="0"/>
              </a:rPr>
              <a:t>, geçirilen çocukluk çağı hastalıkları, geçirilmiş ameliyat ve kaza öyküsü mutlaka not edilmelidir.</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30997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ANAMNEZ/</a:t>
            </a:r>
            <a:r>
              <a:rPr lang="tr-TR" sz="3200" b="1" dirty="0" smtClean="0">
                <a:solidFill>
                  <a:srgbClr val="C00000"/>
                </a:solidFill>
                <a:latin typeface="Times New Roman" panose="02020603050405020304" pitchFamily="18" charset="0"/>
                <a:cs typeface="Times New Roman" panose="02020603050405020304" pitchFamily="18" charset="0"/>
              </a:rPr>
              <a:t> </a:t>
            </a:r>
            <a:r>
              <a:rPr lang="tr-TR" sz="3200" b="1" dirty="0" smtClean="0">
                <a:solidFill>
                  <a:srgbClr val="002060"/>
                </a:solidFill>
                <a:latin typeface="Times New Roman" panose="02020603050405020304" pitchFamily="18" charset="0"/>
                <a:cs typeface="Times New Roman" panose="02020603050405020304" pitchFamily="18" charset="0"/>
              </a:rPr>
              <a:t>SOYGEÇMİŞ</a:t>
            </a:r>
            <a:endParaRPr lang="tr-TR" dirty="0"/>
          </a:p>
        </p:txBody>
      </p:sp>
      <p:sp>
        <p:nvSpPr>
          <p:cNvPr id="3" name="İçerik Yer Tutucusu 2"/>
          <p:cNvSpPr>
            <a:spLocks noGrp="1"/>
          </p:cNvSpPr>
          <p:nvPr>
            <p:ph idx="1"/>
          </p:nvPr>
        </p:nvSpPr>
        <p:spPr/>
        <p:txBody>
          <a:bodyPr>
            <a:normAutofit/>
          </a:bodyPr>
          <a:lstStyle/>
          <a:p>
            <a:r>
              <a:rPr lang="tr-TR" sz="3200" dirty="0" smtClean="0">
                <a:latin typeface="Times New Roman" panose="02020603050405020304" pitchFamily="18" charset="0"/>
                <a:cs typeface="Times New Roman" panose="02020603050405020304" pitchFamily="18" charset="0"/>
              </a:rPr>
              <a:t>Hastanın aile </a:t>
            </a:r>
            <a:r>
              <a:rPr lang="tr-TR" sz="3200" dirty="0" err="1" smtClean="0">
                <a:latin typeface="Times New Roman" panose="02020603050405020304" pitchFamily="18" charset="0"/>
                <a:cs typeface="Times New Roman" panose="02020603050405020304" pitchFamily="18" charset="0"/>
              </a:rPr>
              <a:t>anamnezi</a:t>
            </a:r>
            <a:r>
              <a:rPr lang="tr-TR" sz="3200" dirty="0" smtClean="0">
                <a:latin typeface="Times New Roman" panose="02020603050405020304" pitchFamily="18" charset="0"/>
                <a:cs typeface="Times New Roman" panose="02020603050405020304" pitchFamily="18" charset="0"/>
              </a:rPr>
              <a:t> alınırken </a:t>
            </a:r>
            <a:r>
              <a:rPr lang="tr-TR" sz="3200" dirty="0" smtClean="0">
                <a:solidFill>
                  <a:srgbClr val="C00000"/>
                </a:solidFill>
                <a:latin typeface="Times New Roman" panose="02020603050405020304" pitchFamily="18" charset="0"/>
                <a:cs typeface="Times New Roman" panose="02020603050405020304" pitchFamily="18" charset="0"/>
              </a:rPr>
              <a:t>risk </a:t>
            </a:r>
            <a:r>
              <a:rPr lang="tr-TR" sz="3200" dirty="0" smtClean="0">
                <a:latin typeface="Times New Roman" panose="02020603050405020304" pitchFamily="18" charset="0"/>
                <a:cs typeface="Times New Roman" panose="02020603050405020304" pitchFamily="18" charset="0"/>
              </a:rPr>
              <a:t>teşkil eden durumlar belirlenerek kişiye yönelik </a:t>
            </a:r>
            <a:r>
              <a:rPr lang="tr-TR" sz="3200" dirty="0" err="1" smtClean="0">
                <a:latin typeface="Times New Roman" panose="02020603050405020304" pitchFamily="18" charset="0"/>
                <a:cs typeface="Times New Roman" panose="02020603050405020304" pitchFamily="18" charset="0"/>
              </a:rPr>
              <a:t>primer</a:t>
            </a:r>
            <a:r>
              <a:rPr lang="tr-TR" sz="3200" dirty="0" smtClean="0">
                <a:latin typeface="Times New Roman" panose="02020603050405020304" pitchFamily="18" charset="0"/>
                <a:cs typeface="Times New Roman" panose="02020603050405020304" pitchFamily="18" charset="0"/>
              </a:rPr>
              <a:t> veya </a:t>
            </a:r>
            <a:r>
              <a:rPr lang="tr-TR" sz="3200" dirty="0" err="1" smtClean="0">
                <a:latin typeface="Times New Roman" panose="02020603050405020304" pitchFamily="18" charset="0"/>
                <a:cs typeface="Times New Roman" panose="02020603050405020304" pitchFamily="18" charset="0"/>
              </a:rPr>
              <a:t>sekonder</a:t>
            </a:r>
            <a:r>
              <a:rPr lang="tr-TR" sz="3200" dirty="0" smtClean="0">
                <a:latin typeface="Times New Roman" panose="02020603050405020304" pitchFamily="18" charset="0"/>
                <a:cs typeface="Times New Roman" panose="02020603050405020304" pitchFamily="18" charset="0"/>
              </a:rPr>
              <a:t> korumaya yönelik tedbirler planlanmalıdır. Aile </a:t>
            </a:r>
            <a:r>
              <a:rPr lang="tr-TR" sz="3200" dirty="0" err="1" smtClean="0">
                <a:latin typeface="Times New Roman" panose="02020603050405020304" pitchFamily="18" charset="0"/>
                <a:cs typeface="Times New Roman" panose="02020603050405020304" pitchFamily="18" charset="0"/>
              </a:rPr>
              <a:t>anamnezi</a:t>
            </a:r>
            <a:r>
              <a:rPr lang="tr-TR" sz="3200" dirty="0" smtClean="0">
                <a:latin typeface="Times New Roman" panose="02020603050405020304" pitchFamily="18" charset="0"/>
                <a:cs typeface="Times New Roman" panose="02020603050405020304" pitchFamily="18" charset="0"/>
              </a:rPr>
              <a:t> açısından risk teşkil eden durumlar, kanserler (</a:t>
            </a:r>
            <a:r>
              <a:rPr lang="tr-TR" sz="3200" dirty="0">
                <a:latin typeface="Times New Roman" panose="02020603050405020304" pitchFamily="18" charset="0"/>
                <a:cs typeface="Times New Roman" panose="02020603050405020304" pitchFamily="18" charset="0"/>
              </a:rPr>
              <a:t>ö</a:t>
            </a:r>
            <a:r>
              <a:rPr lang="tr-TR" sz="3200" dirty="0" smtClean="0">
                <a:latin typeface="Times New Roman" panose="02020603050405020304" pitchFamily="18" charset="0"/>
                <a:cs typeface="Times New Roman" panose="02020603050405020304" pitchFamily="18" charset="0"/>
              </a:rPr>
              <a:t>zellikle meme, kolon, prostat ve </a:t>
            </a:r>
            <a:r>
              <a:rPr lang="tr-TR" sz="3200" dirty="0" err="1" smtClean="0">
                <a:latin typeface="Times New Roman" panose="02020603050405020304" pitchFamily="18" charset="0"/>
                <a:cs typeface="Times New Roman" panose="02020603050405020304" pitchFamily="18" charset="0"/>
              </a:rPr>
              <a:t>over</a:t>
            </a:r>
            <a:r>
              <a:rPr lang="tr-TR" sz="3200" dirty="0" smtClean="0">
                <a:latin typeface="Times New Roman" panose="02020603050405020304" pitchFamily="18" charset="0"/>
                <a:cs typeface="Times New Roman" panose="02020603050405020304" pitchFamily="18" charset="0"/>
              </a:rPr>
              <a:t> kanseri), hipertansiyon, diyabet, </a:t>
            </a:r>
            <a:r>
              <a:rPr lang="tr-TR" sz="3200" dirty="0" err="1" smtClean="0">
                <a:latin typeface="Times New Roman" panose="02020603050405020304" pitchFamily="18" charset="0"/>
                <a:cs typeface="Times New Roman" panose="02020603050405020304" pitchFamily="18" charset="0"/>
              </a:rPr>
              <a:t>hiperlipidemi</a:t>
            </a:r>
            <a:r>
              <a:rPr lang="tr-TR" sz="3200" dirty="0" smtClean="0">
                <a:latin typeface="Times New Roman" panose="02020603050405020304" pitchFamily="18" charset="0"/>
                <a:cs typeface="Times New Roman" panose="02020603050405020304" pitchFamily="18" charset="0"/>
              </a:rPr>
              <a:t>, </a:t>
            </a:r>
            <a:r>
              <a:rPr lang="tr-TR" sz="3200" dirty="0" err="1" smtClean="0">
                <a:latin typeface="Times New Roman" panose="02020603050405020304" pitchFamily="18" charset="0"/>
                <a:cs typeface="Times New Roman" panose="02020603050405020304" pitchFamily="18" charset="0"/>
              </a:rPr>
              <a:t>ateroskleroz</a:t>
            </a:r>
            <a:r>
              <a:rPr lang="tr-TR" sz="3200" dirty="0" smtClean="0">
                <a:latin typeface="Times New Roman" panose="02020603050405020304" pitchFamily="18" charset="0"/>
                <a:cs typeface="Times New Roman" panose="02020603050405020304" pitchFamily="18" charset="0"/>
              </a:rPr>
              <a:t>, koroner arter hastalığı, alkolizm, ruhsal hastalıklar, </a:t>
            </a:r>
            <a:r>
              <a:rPr lang="tr-TR" sz="3200" dirty="0" err="1" smtClean="0">
                <a:latin typeface="Times New Roman" panose="02020603050405020304" pitchFamily="18" charset="0"/>
                <a:cs typeface="Times New Roman" panose="02020603050405020304" pitchFamily="18" charset="0"/>
              </a:rPr>
              <a:t>otoimmün</a:t>
            </a:r>
            <a:r>
              <a:rPr lang="tr-TR" sz="3200" dirty="0" smtClean="0">
                <a:latin typeface="Times New Roman" panose="02020603050405020304" pitchFamily="18" charset="0"/>
                <a:cs typeface="Times New Roman" panose="02020603050405020304" pitchFamily="18" charset="0"/>
              </a:rPr>
              <a:t> bozukluklar, </a:t>
            </a:r>
            <a:r>
              <a:rPr lang="tr-TR" sz="3200" dirty="0" err="1" smtClean="0">
                <a:latin typeface="Times New Roman" panose="02020603050405020304" pitchFamily="18" charset="0"/>
                <a:cs typeface="Times New Roman" panose="02020603050405020304" pitchFamily="18" charset="0"/>
              </a:rPr>
              <a:t>multiple</a:t>
            </a:r>
            <a:r>
              <a:rPr lang="tr-TR" sz="3200" dirty="0" smtClean="0">
                <a:latin typeface="Times New Roman" panose="02020603050405020304" pitchFamily="18" charset="0"/>
                <a:cs typeface="Times New Roman" panose="02020603050405020304" pitchFamily="18" charset="0"/>
              </a:rPr>
              <a:t> </a:t>
            </a:r>
            <a:r>
              <a:rPr lang="tr-TR" sz="3200" dirty="0" err="1" smtClean="0">
                <a:latin typeface="Times New Roman" panose="02020603050405020304" pitchFamily="18" charset="0"/>
                <a:cs typeface="Times New Roman" panose="02020603050405020304" pitchFamily="18" charset="0"/>
              </a:rPr>
              <a:t>endokrinopatiler</a:t>
            </a:r>
            <a:r>
              <a:rPr lang="tr-TR" sz="3200" dirty="0" smtClean="0">
                <a:latin typeface="Times New Roman" panose="02020603050405020304" pitchFamily="18" charset="0"/>
                <a:cs typeface="Times New Roman" panose="02020603050405020304" pitchFamily="18" charset="0"/>
              </a:rPr>
              <a:t>, tüberküloz, hepatit B ve diğer enfeksiyon hastalıkları sayılabilir.</a:t>
            </a:r>
            <a:endParaRPr lang="tr-TR" sz="32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33591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ANAMNEZ/ </a:t>
            </a:r>
            <a:r>
              <a:rPr lang="tr-TR" sz="3200" b="1" dirty="0" smtClean="0">
                <a:solidFill>
                  <a:srgbClr val="002060"/>
                </a:solidFill>
                <a:latin typeface="Times New Roman" panose="02020603050405020304" pitchFamily="18" charset="0"/>
                <a:cs typeface="Times New Roman" panose="02020603050405020304" pitchFamily="18" charset="0"/>
              </a:rPr>
              <a:t>SOSYAL ANAMNEZ</a:t>
            </a:r>
            <a:endParaRPr lang="tr-TR" dirty="0"/>
          </a:p>
        </p:txBody>
      </p:sp>
      <p:sp>
        <p:nvSpPr>
          <p:cNvPr id="3" name="İçerik Yer Tutucusu 2"/>
          <p:cNvSpPr>
            <a:spLocks noGrp="1"/>
          </p:cNvSpPr>
          <p:nvPr>
            <p:ph idx="1"/>
          </p:nvPr>
        </p:nvSpPr>
        <p:spPr>
          <a:xfrm>
            <a:off x="838200" y="1825625"/>
            <a:ext cx="10515600" cy="4407750"/>
          </a:xfrm>
        </p:spPr>
        <p:txBody>
          <a:bodyPr>
            <a:normAutofit/>
          </a:bodyPr>
          <a:lstStyle/>
          <a:p>
            <a:r>
              <a:rPr lang="tr-TR" sz="3200" dirty="0" smtClean="0">
                <a:latin typeface="Times New Roman" panose="02020603050405020304" pitchFamily="18" charset="0"/>
                <a:cs typeface="Times New Roman" panose="02020603050405020304" pitchFamily="18" charset="0"/>
              </a:rPr>
              <a:t>Sosyal </a:t>
            </a:r>
            <a:r>
              <a:rPr lang="tr-TR" sz="3200" dirty="0" err="1" smtClean="0">
                <a:latin typeface="Times New Roman" panose="02020603050405020304" pitchFamily="18" charset="0"/>
                <a:cs typeface="Times New Roman" panose="02020603050405020304" pitchFamily="18" charset="0"/>
              </a:rPr>
              <a:t>anamnezin</a:t>
            </a:r>
            <a:r>
              <a:rPr lang="tr-TR" sz="3200" dirty="0" smtClean="0">
                <a:latin typeface="Times New Roman" panose="02020603050405020304" pitchFamily="18" charset="0"/>
                <a:cs typeface="Times New Roman" panose="02020603050405020304" pitchFamily="18" charset="0"/>
              </a:rPr>
              <a:t> alınması da çok önemlidir. Bazı hastalıkların </a:t>
            </a:r>
            <a:r>
              <a:rPr lang="tr-TR" sz="3200" dirty="0" err="1" smtClean="0">
                <a:latin typeface="Times New Roman" panose="02020603050405020304" pitchFamily="18" charset="0"/>
                <a:cs typeface="Times New Roman" panose="02020603050405020304" pitchFamily="18" charset="0"/>
              </a:rPr>
              <a:t>sosyo</a:t>
            </a:r>
            <a:r>
              <a:rPr lang="tr-TR" sz="3200" dirty="0" smtClean="0">
                <a:latin typeface="Times New Roman" panose="02020603050405020304" pitchFamily="18" charset="0"/>
                <a:cs typeface="Times New Roman" panose="02020603050405020304" pitchFamily="18" charset="0"/>
              </a:rPr>
              <a:t>-ekonomik durumla yakın olduğunun bilinmesi ile, kişiye yönelik korumanın yanı sıra aileye yönelik korumanın planlanması da önemlidir. Bu çerçevede kişinin mesleği, eğitim durumu, askerlik durumu, evlilik durumu, evde birlikte yaşadığı kişiler, iş dışı uğraşları ve seyahatleri sorulmalıdır. Ayrıca alkol, sigara ve diğer bağımlılık yapıcı madde kullanımı da öğrenilmelidir.</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9535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ANAMNEZ/</a:t>
            </a:r>
            <a:r>
              <a:rPr lang="tr-TR" sz="3200" b="1" dirty="0" smtClean="0">
                <a:solidFill>
                  <a:srgbClr val="002060"/>
                </a:solidFill>
                <a:latin typeface="Times New Roman" panose="02020603050405020304" pitchFamily="18" charset="0"/>
                <a:cs typeface="Times New Roman" panose="02020603050405020304" pitchFamily="18" charset="0"/>
              </a:rPr>
              <a:t>MESLEK ANAMNEZİ</a:t>
            </a:r>
            <a:endParaRPr lang="tr-TR" b="1" dirty="0">
              <a:solidFill>
                <a:srgbClr val="C00000"/>
              </a:solidFill>
            </a:endParaRPr>
          </a:p>
        </p:txBody>
      </p:sp>
      <p:sp>
        <p:nvSpPr>
          <p:cNvPr id="3" name="İçerik Yer Tutucusu 2"/>
          <p:cNvSpPr>
            <a:spLocks noGrp="1"/>
          </p:cNvSpPr>
          <p:nvPr>
            <p:ph idx="1"/>
          </p:nvPr>
        </p:nvSpPr>
        <p:spPr>
          <a:xfrm>
            <a:off x="631065" y="1825625"/>
            <a:ext cx="10722735" cy="4626690"/>
          </a:xfrm>
        </p:spPr>
        <p:txBody>
          <a:bodyPr>
            <a:noAutofit/>
          </a:bodyPr>
          <a:lstStyle/>
          <a:p>
            <a:r>
              <a:rPr lang="tr-TR" sz="3200" dirty="0" smtClean="0">
                <a:latin typeface="Times New Roman" panose="02020603050405020304" pitchFamily="18" charset="0"/>
                <a:cs typeface="Times New Roman" panose="02020603050405020304" pitchFamily="18" charset="0"/>
              </a:rPr>
              <a:t>Meslek </a:t>
            </a:r>
            <a:r>
              <a:rPr lang="tr-TR" sz="3200" dirty="0" err="1" smtClean="0">
                <a:latin typeface="Times New Roman" panose="02020603050405020304" pitchFamily="18" charset="0"/>
                <a:cs typeface="Times New Roman" panose="02020603050405020304" pitchFamily="18" charset="0"/>
              </a:rPr>
              <a:t>anamnezinde</a:t>
            </a:r>
            <a:r>
              <a:rPr lang="tr-TR" sz="3200" dirty="0" smtClean="0">
                <a:latin typeface="Times New Roman" panose="02020603050405020304" pitchFamily="18" charset="0"/>
                <a:cs typeface="Times New Roman" panose="02020603050405020304" pitchFamily="18" charset="0"/>
              </a:rPr>
              <a:t> kişinin halen çalıştığı ve daha önce çalıştığı işi sorulmalıdır. Toz, duman, kimyasal, gürültü ve vibrasyona maruz kalıp kalmadığı meslek </a:t>
            </a:r>
            <a:r>
              <a:rPr lang="tr-TR" sz="3200" dirty="0" err="1" smtClean="0">
                <a:latin typeface="Times New Roman" panose="02020603050405020304" pitchFamily="18" charset="0"/>
                <a:cs typeface="Times New Roman" panose="02020603050405020304" pitchFamily="18" charset="0"/>
              </a:rPr>
              <a:t>anamnezi</a:t>
            </a:r>
            <a:r>
              <a:rPr lang="tr-TR" sz="3200" dirty="0" smtClean="0">
                <a:latin typeface="Times New Roman" panose="02020603050405020304" pitchFamily="18" charset="0"/>
                <a:cs typeface="Times New Roman" panose="02020603050405020304" pitchFamily="18" charset="0"/>
              </a:rPr>
              <a:t> sırasında araştırılmalıdır.</a:t>
            </a:r>
          </a:p>
          <a:p>
            <a:r>
              <a:rPr lang="tr-TR" sz="3200" dirty="0" smtClean="0">
                <a:latin typeface="Times New Roman" panose="02020603050405020304" pitchFamily="18" charset="0"/>
                <a:cs typeface="Times New Roman" panose="02020603050405020304" pitchFamily="18" charset="0"/>
              </a:rPr>
              <a:t>Kişinin cinsel yaşam öyküsü periyodik muayenelerde sorulması gereken bir başka önemli konudur. AIDS’in </a:t>
            </a:r>
            <a:r>
              <a:rPr lang="tr-TR" sz="3200" dirty="0" err="1" smtClean="0">
                <a:latin typeface="Times New Roman" panose="02020603050405020304" pitchFamily="18" charset="0"/>
                <a:cs typeface="Times New Roman" panose="02020603050405020304" pitchFamily="18" charset="0"/>
              </a:rPr>
              <a:t>epidemik</a:t>
            </a:r>
            <a:r>
              <a:rPr lang="tr-TR" sz="3200" dirty="0" smtClean="0">
                <a:latin typeface="Times New Roman" panose="02020603050405020304" pitchFamily="18" charset="0"/>
                <a:cs typeface="Times New Roman" panose="02020603050405020304" pitchFamily="18" charset="0"/>
              </a:rPr>
              <a:t> bir özelliğinin  olduğu ve cinsel yolla bulaşan enfeksiyonların önemli problem olduğu günümüzde kişinin yalnızca cinsel fonksiyonlarının değil aynı zamanda cinsel tutum ve anlayışının da belirlenmesi önemlidir.</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99357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PERİYODİK MUAYENENİN SEYRİ</a:t>
            </a:r>
            <a:br>
              <a:rPr lang="tr-TR" b="1" dirty="0" smtClean="0">
                <a:solidFill>
                  <a:srgbClr val="C00000"/>
                </a:solidFill>
                <a:latin typeface="Times New Roman" panose="02020603050405020304" pitchFamily="18" charset="0"/>
                <a:cs typeface="Times New Roman" panose="02020603050405020304" pitchFamily="18" charset="0"/>
              </a:rPr>
            </a:br>
            <a:endParaRPr lang="tr-TR"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pPr marL="342900" indent="-342900">
              <a:spcBef>
                <a:spcPct val="20000"/>
              </a:spcBef>
              <a:buClr>
                <a:schemeClr val="accent1"/>
              </a:buClr>
              <a:buSzPct val="65000"/>
              <a:buFont typeface="Wingdings" pitchFamily="2" charset="2"/>
              <a:buChar char="n"/>
            </a:pPr>
            <a:r>
              <a:rPr lang="tr-TR" sz="3200" dirty="0" err="1" smtClean="0">
                <a:latin typeface="Times New Roman" panose="02020603050405020304" pitchFamily="18" charset="0"/>
                <a:cs typeface="Times New Roman" panose="02020603050405020304" pitchFamily="18" charset="0"/>
              </a:rPr>
              <a:t>Anamnez</a:t>
            </a:r>
            <a:r>
              <a:rPr lang="tr-TR" sz="3200" dirty="0" smtClean="0">
                <a:latin typeface="Times New Roman" panose="02020603050405020304" pitchFamily="18" charset="0"/>
                <a:cs typeface="Times New Roman" panose="02020603050405020304" pitchFamily="18" charset="0"/>
              </a:rPr>
              <a:t>/Hikaye alma</a:t>
            </a:r>
          </a:p>
          <a:p>
            <a:pPr marL="342900" indent="-342900">
              <a:lnSpc>
                <a:spcPct val="130000"/>
              </a:lnSpc>
              <a:spcBef>
                <a:spcPct val="20000"/>
              </a:spcBef>
              <a:buClr>
                <a:schemeClr val="accent1"/>
              </a:buClr>
              <a:buSzPct val="65000"/>
              <a:buFont typeface="Wingdings" pitchFamily="2" charset="2"/>
              <a:buChar char="n"/>
            </a:pPr>
            <a:r>
              <a:rPr lang="tr-TR" sz="3200" dirty="0" smtClean="0">
                <a:solidFill>
                  <a:srgbClr val="C00000"/>
                </a:solidFill>
                <a:latin typeface="Times New Roman" panose="02020603050405020304" pitchFamily="18" charset="0"/>
                <a:cs typeface="Times New Roman" panose="02020603050405020304" pitchFamily="18" charset="0"/>
              </a:rPr>
              <a:t>Kapsamlı </a:t>
            </a:r>
            <a:r>
              <a:rPr lang="tr-TR" sz="3200" dirty="0">
                <a:solidFill>
                  <a:srgbClr val="C00000"/>
                </a:solidFill>
                <a:latin typeface="Times New Roman" panose="02020603050405020304" pitchFamily="18" charset="0"/>
                <a:cs typeface="Times New Roman" panose="02020603050405020304" pitchFamily="18" charset="0"/>
              </a:rPr>
              <a:t>F</a:t>
            </a:r>
            <a:r>
              <a:rPr lang="tr-TR" sz="3200" dirty="0" smtClean="0">
                <a:solidFill>
                  <a:srgbClr val="C00000"/>
                </a:solidFill>
                <a:latin typeface="Times New Roman" panose="02020603050405020304" pitchFamily="18" charset="0"/>
                <a:cs typeface="Times New Roman" panose="02020603050405020304" pitchFamily="18" charset="0"/>
              </a:rPr>
              <a:t>izik Muayene</a:t>
            </a:r>
          </a:p>
          <a:p>
            <a:pPr marL="342900" indent="-342900">
              <a:lnSpc>
                <a:spcPct val="130000"/>
              </a:lnSpc>
              <a:spcBef>
                <a:spcPct val="20000"/>
              </a:spcBef>
              <a:buClr>
                <a:schemeClr val="accent1"/>
              </a:buClr>
              <a:buSzPct val="65000"/>
              <a:buFont typeface="Wingdings" pitchFamily="2" charset="2"/>
              <a:buChar char="n"/>
            </a:pPr>
            <a:r>
              <a:rPr lang="tr-TR" sz="3200" dirty="0" smtClean="0">
                <a:latin typeface="Times New Roman" panose="02020603050405020304" pitchFamily="18" charset="0"/>
                <a:cs typeface="Times New Roman" panose="02020603050405020304" pitchFamily="18" charset="0"/>
              </a:rPr>
              <a:t>Tarama testleri</a:t>
            </a:r>
          </a:p>
          <a:p>
            <a:pPr marL="342900" indent="-342900">
              <a:lnSpc>
                <a:spcPct val="130000"/>
              </a:lnSpc>
              <a:spcBef>
                <a:spcPct val="20000"/>
              </a:spcBef>
              <a:buClr>
                <a:schemeClr val="accent1"/>
              </a:buClr>
              <a:buSzPct val="65000"/>
              <a:buFont typeface="Wingdings" pitchFamily="2" charset="2"/>
              <a:buChar char="n"/>
            </a:pPr>
            <a:r>
              <a:rPr lang="tr-TR" sz="3200" dirty="0" smtClean="0">
                <a:latin typeface="Times New Roman" panose="02020603050405020304" pitchFamily="18" charset="0"/>
                <a:cs typeface="Times New Roman" panose="02020603050405020304" pitchFamily="18" charset="0"/>
              </a:rPr>
              <a:t>Danışmanlık</a:t>
            </a:r>
          </a:p>
          <a:p>
            <a:pPr marL="342900" indent="-342900">
              <a:lnSpc>
                <a:spcPct val="130000"/>
              </a:lnSpc>
              <a:spcBef>
                <a:spcPct val="20000"/>
              </a:spcBef>
              <a:buClr>
                <a:schemeClr val="accent1"/>
              </a:buClr>
              <a:buSzPct val="65000"/>
              <a:buFont typeface="Wingdings" pitchFamily="2" charset="2"/>
              <a:buChar char="n"/>
            </a:pPr>
            <a:r>
              <a:rPr lang="tr-TR" sz="3200" dirty="0" smtClean="0">
                <a:latin typeface="Times New Roman" panose="02020603050405020304" pitchFamily="18" charset="0"/>
                <a:cs typeface="Times New Roman" panose="02020603050405020304" pitchFamily="18" charset="0"/>
              </a:rPr>
              <a:t>Sağlık </a:t>
            </a:r>
            <a:r>
              <a:rPr lang="tr-TR" sz="3200" dirty="0">
                <a:latin typeface="Times New Roman" panose="02020603050405020304" pitchFamily="18" charset="0"/>
                <a:cs typeface="Times New Roman" panose="02020603050405020304" pitchFamily="18" charset="0"/>
              </a:rPr>
              <a:t>E</a:t>
            </a:r>
            <a:r>
              <a:rPr lang="tr-TR" sz="3200" dirty="0" smtClean="0">
                <a:latin typeface="Times New Roman" panose="02020603050405020304" pitchFamily="18" charset="0"/>
                <a:cs typeface="Times New Roman" panose="02020603050405020304" pitchFamily="18" charset="0"/>
              </a:rPr>
              <a:t>ğitimi</a:t>
            </a:r>
          </a:p>
          <a:p>
            <a:pPr marL="342900" indent="-342900">
              <a:lnSpc>
                <a:spcPct val="130000"/>
              </a:lnSpc>
              <a:spcBef>
                <a:spcPct val="20000"/>
              </a:spcBef>
              <a:buClr>
                <a:schemeClr val="accent1"/>
              </a:buClr>
              <a:buSzPct val="65000"/>
              <a:buFont typeface="Wingdings" pitchFamily="2" charset="2"/>
              <a:buChar char="n"/>
            </a:pPr>
            <a:r>
              <a:rPr lang="tr-TR" sz="3200" dirty="0" err="1" smtClean="0">
                <a:latin typeface="Times New Roman" panose="02020603050405020304" pitchFamily="18" charset="0"/>
                <a:cs typeface="Times New Roman" panose="02020603050405020304" pitchFamily="18" charset="0"/>
              </a:rPr>
              <a:t>Kemoprofilaksi</a:t>
            </a:r>
            <a:endParaRPr lang="tr-TR" sz="3200" dirty="0" smtClean="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42805956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FİZİK MUAYENE</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endParaRPr lang="tr-TR" sz="4400" dirty="0" smtClean="0">
              <a:latin typeface="Times New Roman" panose="02020603050405020304" pitchFamily="18" charset="0"/>
              <a:cs typeface="Times New Roman" panose="02020603050405020304" pitchFamily="18" charset="0"/>
            </a:endParaRPr>
          </a:p>
          <a:p>
            <a:r>
              <a:rPr lang="tr-TR" sz="4400" dirty="0" smtClean="0">
                <a:latin typeface="Times New Roman" panose="02020603050405020304" pitchFamily="18" charset="0"/>
                <a:cs typeface="Times New Roman" panose="02020603050405020304" pitchFamily="18" charset="0"/>
              </a:rPr>
              <a:t>Her hastanın boy, kilo, tansiyon ölçümleri ile birlikte ayrıntılı sistemik fizik muayenesi yapılır.</a:t>
            </a:r>
            <a:endParaRPr lang="tr-TR"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18467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PERİYODİK MUAYENENİN SEYRİ</a:t>
            </a:r>
            <a:br>
              <a:rPr lang="tr-TR" b="1" dirty="0" smtClean="0">
                <a:solidFill>
                  <a:srgbClr val="C00000"/>
                </a:solidFill>
                <a:latin typeface="Times New Roman" panose="02020603050405020304" pitchFamily="18" charset="0"/>
                <a:cs typeface="Times New Roman" panose="02020603050405020304" pitchFamily="18" charset="0"/>
              </a:rPr>
            </a:br>
            <a:endParaRPr lang="tr-TR"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pPr marL="342900" indent="-342900">
              <a:spcBef>
                <a:spcPct val="20000"/>
              </a:spcBef>
              <a:buClr>
                <a:schemeClr val="accent1"/>
              </a:buClr>
              <a:buSzPct val="65000"/>
              <a:buFont typeface="Wingdings" pitchFamily="2" charset="2"/>
              <a:buChar char="n"/>
            </a:pPr>
            <a:r>
              <a:rPr lang="tr-TR" sz="3200" dirty="0" err="1" smtClean="0">
                <a:latin typeface="Times New Roman" panose="02020603050405020304" pitchFamily="18" charset="0"/>
                <a:cs typeface="Times New Roman" panose="02020603050405020304" pitchFamily="18" charset="0"/>
              </a:rPr>
              <a:t>Anamnez</a:t>
            </a:r>
            <a:r>
              <a:rPr lang="tr-TR" sz="3200" dirty="0" smtClean="0">
                <a:latin typeface="Times New Roman" panose="02020603050405020304" pitchFamily="18" charset="0"/>
                <a:cs typeface="Times New Roman" panose="02020603050405020304" pitchFamily="18" charset="0"/>
              </a:rPr>
              <a:t>/Hikaye alma</a:t>
            </a:r>
          </a:p>
          <a:p>
            <a:pPr marL="342900" indent="-342900">
              <a:lnSpc>
                <a:spcPct val="130000"/>
              </a:lnSpc>
              <a:spcBef>
                <a:spcPct val="20000"/>
              </a:spcBef>
              <a:buClr>
                <a:schemeClr val="accent1"/>
              </a:buClr>
              <a:buSzPct val="65000"/>
              <a:buFont typeface="Wingdings" pitchFamily="2" charset="2"/>
              <a:buChar char="n"/>
            </a:pPr>
            <a:r>
              <a:rPr lang="tr-TR" sz="3200" dirty="0" smtClean="0">
                <a:latin typeface="Times New Roman" panose="02020603050405020304" pitchFamily="18" charset="0"/>
                <a:cs typeface="Times New Roman" panose="02020603050405020304" pitchFamily="18" charset="0"/>
              </a:rPr>
              <a:t>Kapsamlı </a:t>
            </a:r>
            <a:r>
              <a:rPr lang="tr-TR" sz="3200" dirty="0">
                <a:latin typeface="Times New Roman" panose="02020603050405020304" pitchFamily="18" charset="0"/>
                <a:cs typeface="Times New Roman" panose="02020603050405020304" pitchFamily="18" charset="0"/>
              </a:rPr>
              <a:t>F</a:t>
            </a:r>
            <a:r>
              <a:rPr lang="tr-TR" sz="3200" dirty="0" smtClean="0">
                <a:latin typeface="Times New Roman" panose="02020603050405020304" pitchFamily="18" charset="0"/>
                <a:cs typeface="Times New Roman" panose="02020603050405020304" pitchFamily="18" charset="0"/>
              </a:rPr>
              <a:t>izik Muayene</a:t>
            </a:r>
          </a:p>
          <a:p>
            <a:pPr marL="342900" indent="-342900">
              <a:lnSpc>
                <a:spcPct val="130000"/>
              </a:lnSpc>
              <a:spcBef>
                <a:spcPct val="20000"/>
              </a:spcBef>
              <a:buClr>
                <a:schemeClr val="accent1"/>
              </a:buClr>
              <a:buSzPct val="65000"/>
              <a:buFont typeface="Wingdings" pitchFamily="2" charset="2"/>
              <a:buChar char="n"/>
            </a:pPr>
            <a:r>
              <a:rPr lang="tr-TR" sz="3200" dirty="0" smtClean="0">
                <a:solidFill>
                  <a:srgbClr val="C00000"/>
                </a:solidFill>
                <a:latin typeface="Times New Roman" panose="02020603050405020304" pitchFamily="18" charset="0"/>
                <a:cs typeface="Times New Roman" panose="02020603050405020304" pitchFamily="18" charset="0"/>
              </a:rPr>
              <a:t>Tarama testleri</a:t>
            </a:r>
          </a:p>
          <a:p>
            <a:pPr marL="342900" indent="-342900">
              <a:lnSpc>
                <a:spcPct val="130000"/>
              </a:lnSpc>
              <a:spcBef>
                <a:spcPct val="20000"/>
              </a:spcBef>
              <a:buClr>
                <a:schemeClr val="accent1"/>
              </a:buClr>
              <a:buSzPct val="65000"/>
              <a:buFont typeface="Wingdings" pitchFamily="2" charset="2"/>
              <a:buChar char="n"/>
            </a:pPr>
            <a:r>
              <a:rPr lang="tr-TR" sz="3200" dirty="0" smtClean="0">
                <a:latin typeface="Times New Roman" panose="02020603050405020304" pitchFamily="18" charset="0"/>
                <a:cs typeface="Times New Roman" panose="02020603050405020304" pitchFamily="18" charset="0"/>
              </a:rPr>
              <a:t>Danışmanlık</a:t>
            </a:r>
          </a:p>
          <a:p>
            <a:pPr marL="342900" indent="-342900">
              <a:lnSpc>
                <a:spcPct val="130000"/>
              </a:lnSpc>
              <a:spcBef>
                <a:spcPct val="20000"/>
              </a:spcBef>
              <a:buClr>
                <a:schemeClr val="accent1"/>
              </a:buClr>
              <a:buSzPct val="65000"/>
              <a:buFont typeface="Wingdings" pitchFamily="2" charset="2"/>
              <a:buChar char="n"/>
            </a:pPr>
            <a:r>
              <a:rPr lang="tr-TR" sz="3200" dirty="0" smtClean="0">
                <a:latin typeface="Times New Roman" panose="02020603050405020304" pitchFamily="18" charset="0"/>
                <a:cs typeface="Times New Roman" panose="02020603050405020304" pitchFamily="18" charset="0"/>
              </a:rPr>
              <a:t>Sağlık </a:t>
            </a:r>
            <a:r>
              <a:rPr lang="tr-TR" sz="3200" dirty="0">
                <a:latin typeface="Times New Roman" panose="02020603050405020304" pitchFamily="18" charset="0"/>
                <a:cs typeface="Times New Roman" panose="02020603050405020304" pitchFamily="18" charset="0"/>
              </a:rPr>
              <a:t>E</a:t>
            </a:r>
            <a:r>
              <a:rPr lang="tr-TR" sz="3200" dirty="0" smtClean="0">
                <a:latin typeface="Times New Roman" panose="02020603050405020304" pitchFamily="18" charset="0"/>
                <a:cs typeface="Times New Roman" panose="02020603050405020304" pitchFamily="18" charset="0"/>
              </a:rPr>
              <a:t>ğitimi</a:t>
            </a:r>
          </a:p>
          <a:p>
            <a:pPr marL="342900" indent="-342900">
              <a:lnSpc>
                <a:spcPct val="130000"/>
              </a:lnSpc>
              <a:spcBef>
                <a:spcPct val="20000"/>
              </a:spcBef>
              <a:buClr>
                <a:schemeClr val="accent1"/>
              </a:buClr>
              <a:buSzPct val="65000"/>
              <a:buFont typeface="Wingdings" pitchFamily="2" charset="2"/>
              <a:buChar char="n"/>
            </a:pPr>
            <a:r>
              <a:rPr lang="tr-TR" sz="3200" dirty="0" err="1" smtClean="0">
                <a:latin typeface="Times New Roman" panose="02020603050405020304" pitchFamily="18" charset="0"/>
                <a:cs typeface="Times New Roman" panose="02020603050405020304" pitchFamily="18" charset="0"/>
              </a:rPr>
              <a:t>Kemoprofilaksi</a:t>
            </a:r>
            <a:endParaRPr lang="tr-TR" sz="3200" dirty="0" smtClean="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5900274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smtClean="0">
                <a:solidFill>
                  <a:srgbClr val="C00000"/>
                </a:solidFill>
                <a:effectLst>
                  <a:outerShdw blurRad="53975" dist="22860" dir="5400000" algn="tl" rotWithShape="0">
                    <a:srgbClr val="000000">
                      <a:alpha val="55000"/>
                    </a:srgbClr>
                  </a:outerShdw>
                </a:effectLst>
                <a:latin typeface="Times New Roman" panose="02020603050405020304" pitchFamily="18" charset="0"/>
                <a:cs typeface="Times New Roman" panose="02020603050405020304" pitchFamily="18" charset="0"/>
              </a:rPr>
              <a:t>           AAFP ÖNERİ DÜZEYLERİ</a:t>
            </a:r>
            <a:endParaRPr lang="tr-TR" sz="4000"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half" idx="1"/>
          </p:nvPr>
        </p:nvSpPr>
        <p:spPr>
          <a:xfrm>
            <a:off x="838200" y="1825625"/>
            <a:ext cx="10515600" cy="4639569"/>
          </a:xfrm>
        </p:spPr>
        <p:txBody>
          <a:bodyPr>
            <a:normAutofit fontScale="92500" lnSpcReduction="10000"/>
          </a:bodyPr>
          <a:lstStyle/>
          <a:p>
            <a:pPr marL="514350" indent="-514350">
              <a:spcBef>
                <a:spcPct val="0"/>
              </a:spcBef>
              <a:spcAft>
                <a:spcPts val="600"/>
              </a:spcAft>
              <a:buFont typeface="Wingdings 2" panose="05020102010507070707" pitchFamily="18" charset="2"/>
              <a:buNone/>
            </a:pPr>
            <a:r>
              <a:rPr lang="tr-TR" b="1" i="1" dirty="0" smtClean="0">
                <a:solidFill>
                  <a:srgbClr val="C00000"/>
                </a:solidFill>
                <a:latin typeface="Times New Roman" panose="02020603050405020304" pitchFamily="18" charset="0"/>
                <a:cs typeface="Times New Roman" panose="02020603050405020304" pitchFamily="18" charset="0"/>
              </a:rPr>
              <a:t>A</a:t>
            </a:r>
            <a:r>
              <a:rPr lang="tr-TR" b="1" i="1" dirty="0" smtClean="0">
                <a:solidFill>
                  <a:schemeClr val="accent1"/>
                </a:solidFill>
                <a:latin typeface="Times New Roman" panose="02020603050405020304" pitchFamily="18" charset="0"/>
                <a:cs typeface="Times New Roman" panose="02020603050405020304" pitchFamily="18" charset="0"/>
              </a:rPr>
              <a:t> Öneri:</a:t>
            </a:r>
            <a:r>
              <a:rPr lang="tr-TR" b="1" i="1"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Net yararın belirgin olduğu kesindir.</a:t>
            </a:r>
          </a:p>
          <a:p>
            <a:pPr marL="514350" indent="-514350">
              <a:spcBef>
                <a:spcPct val="0"/>
              </a:spcBef>
              <a:spcAft>
                <a:spcPts val="600"/>
              </a:spcAft>
              <a:buFont typeface="Wingdings 2" panose="05020102010507070707" pitchFamily="18" charset="2"/>
              <a:buNone/>
            </a:pPr>
            <a:r>
              <a:rPr lang="tr-TR" b="1" i="1" dirty="0" smtClean="0">
                <a:solidFill>
                  <a:srgbClr val="C00000"/>
                </a:solidFill>
                <a:latin typeface="Times New Roman" panose="02020603050405020304" pitchFamily="18" charset="0"/>
                <a:cs typeface="Times New Roman" panose="02020603050405020304" pitchFamily="18" charset="0"/>
              </a:rPr>
              <a:t>B</a:t>
            </a:r>
            <a:r>
              <a:rPr lang="tr-TR" b="1" i="1" dirty="0" smtClean="0">
                <a:solidFill>
                  <a:schemeClr val="accent1"/>
                </a:solidFill>
                <a:latin typeface="Times New Roman" panose="02020603050405020304" pitchFamily="18" charset="0"/>
                <a:cs typeface="Times New Roman" panose="02020603050405020304" pitchFamily="18" charset="0"/>
              </a:rPr>
              <a:t> Öneri:</a:t>
            </a:r>
            <a:r>
              <a:rPr lang="tr-TR" b="1" i="1"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Net yararın orta derecede olduğu kesin ya da net yararın orta derecede veya belirgin olduğu orta derecede kesin.</a:t>
            </a:r>
            <a:endParaRPr lang="tr-TR" b="1" i="1" dirty="0" smtClean="0">
              <a:latin typeface="Times New Roman" panose="02020603050405020304" pitchFamily="18" charset="0"/>
              <a:cs typeface="Times New Roman" panose="02020603050405020304" pitchFamily="18" charset="0"/>
            </a:endParaRPr>
          </a:p>
          <a:p>
            <a:pPr marL="514350" indent="-514350">
              <a:spcBef>
                <a:spcPct val="0"/>
              </a:spcBef>
              <a:spcAft>
                <a:spcPts val="600"/>
              </a:spcAft>
              <a:buFont typeface="Wingdings 2" panose="05020102010507070707" pitchFamily="18" charset="2"/>
              <a:buNone/>
            </a:pPr>
            <a:r>
              <a:rPr lang="tr-TR" b="1" i="1" dirty="0" smtClean="0">
                <a:solidFill>
                  <a:srgbClr val="C00000"/>
                </a:solidFill>
                <a:latin typeface="Times New Roman" panose="02020603050405020304" pitchFamily="18" charset="0"/>
                <a:cs typeface="Times New Roman" panose="02020603050405020304" pitchFamily="18" charset="0"/>
              </a:rPr>
              <a:t>C</a:t>
            </a:r>
            <a:r>
              <a:rPr lang="tr-TR" b="1" i="1" dirty="0" smtClean="0">
                <a:solidFill>
                  <a:schemeClr val="accent1"/>
                </a:solidFill>
                <a:latin typeface="Times New Roman" panose="02020603050405020304" pitchFamily="18" charset="0"/>
                <a:cs typeface="Times New Roman" panose="02020603050405020304" pitchFamily="18" charset="0"/>
              </a:rPr>
              <a:t> Öneri:</a:t>
            </a:r>
            <a:r>
              <a:rPr lang="tr-TR" i="1" dirty="0" smtClean="0">
                <a:latin typeface="Times New Roman" panose="02020603050405020304" pitchFamily="18" charset="0"/>
                <a:cs typeface="Times New Roman" panose="02020603050405020304" pitchFamily="18" charset="0"/>
              </a:rPr>
              <a:t> Rutin kullanım karşıtı öneri. Hizmetin bazı bireylere kullanımıyla ilgili düşünceler olabilir. Net yararın düşük olduğuna dair en azından bazı deliller.</a:t>
            </a:r>
            <a:endParaRPr lang="tr-TR" b="1" i="1" dirty="0" smtClean="0">
              <a:latin typeface="Times New Roman" panose="02020603050405020304" pitchFamily="18" charset="0"/>
              <a:cs typeface="Times New Roman" panose="02020603050405020304" pitchFamily="18" charset="0"/>
            </a:endParaRPr>
          </a:p>
          <a:p>
            <a:pPr marL="514350" indent="-514350">
              <a:spcBef>
                <a:spcPct val="0"/>
              </a:spcBef>
              <a:spcAft>
                <a:spcPts val="600"/>
              </a:spcAft>
              <a:buFont typeface="Wingdings 2" panose="05020102010507070707" pitchFamily="18" charset="2"/>
              <a:buNone/>
            </a:pPr>
            <a:r>
              <a:rPr lang="tr-TR" b="1" i="1" dirty="0" smtClean="0">
                <a:solidFill>
                  <a:srgbClr val="C00000"/>
                </a:solidFill>
                <a:latin typeface="Times New Roman" panose="02020603050405020304" pitchFamily="18" charset="0"/>
                <a:cs typeface="Times New Roman" panose="02020603050405020304" pitchFamily="18" charset="0"/>
              </a:rPr>
              <a:t>D</a:t>
            </a:r>
            <a:r>
              <a:rPr lang="tr-TR" b="1" i="1" dirty="0" smtClean="0">
                <a:solidFill>
                  <a:schemeClr val="accent1"/>
                </a:solidFill>
                <a:latin typeface="Times New Roman" panose="02020603050405020304" pitchFamily="18" charset="0"/>
                <a:cs typeface="Times New Roman" panose="02020603050405020304" pitchFamily="18" charset="0"/>
              </a:rPr>
              <a:t> Öneri:</a:t>
            </a:r>
            <a:r>
              <a:rPr lang="tr-TR" i="1" dirty="0" smtClean="0">
                <a:latin typeface="Times New Roman" panose="02020603050405020304" pitchFamily="18" charset="0"/>
                <a:cs typeface="Times New Roman" panose="02020603050405020304" pitchFamily="18" charset="0"/>
              </a:rPr>
              <a:t> Hizmetin kullanımına karşı. Yarar olmadığını veya zararın ağır bastığını gösteren iyi ya da vasat kanıtlar.</a:t>
            </a:r>
            <a:endParaRPr lang="tr-TR" b="1" i="1" dirty="0" smtClean="0">
              <a:latin typeface="Times New Roman" panose="02020603050405020304" pitchFamily="18" charset="0"/>
              <a:cs typeface="Times New Roman" panose="02020603050405020304" pitchFamily="18" charset="0"/>
            </a:endParaRPr>
          </a:p>
          <a:p>
            <a:pPr marL="514350" indent="-514350">
              <a:spcBef>
                <a:spcPct val="0"/>
              </a:spcBef>
              <a:spcAft>
                <a:spcPts val="600"/>
              </a:spcAft>
              <a:buFont typeface="Wingdings 2" panose="05020102010507070707" pitchFamily="18" charset="2"/>
              <a:buNone/>
            </a:pPr>
            <a:r>
              <a:rPr lang="tr-TR" b="1" i="1" dirty="0" smtClean="0">
                <a:solidFill>
                  <a:srgbClr val="C00000"/>
                </a:solidFill>
                <a:latin typeface="Times New Roman" panose="02020603050405020304" pitchFamily="18" charset="0"/>
                <a:cs typeface="Times New Roman" panose="02020603050405020304" pitchFamily="18" charset="0"/>
              </a:rPr>
              <a:t>I</a:t>
            </a:r>
            <a:r>
              <a:rPr lang="tr-TR" b="1" i="1" dirty="0" smtClean="0">
                <a:solidFill>
                  <a:schemeClr val="accent1"/>
                </a:solidFill>
                <a:latin typeface="Times New Roman" panose="02020603050405020304" pitchFamily="18" charset="0"/>
                <a:cs typeface="Times New Roman" panose="02020603050405020304" pitchFamily="18" charset="0"/>
              </a:rPr>
              <a:t> yetersiz kanıt:</a:t>
            </a:r>
            <a:r>
              <a:rPr lang="tr-TR" i="1" dirty="0" smtClean="0">
                <a:latin typeface="Times New Roman" panose="02020603050405020304" pitchFamily="18" charset="0"/>
                <a:cs typeface="Times New Roman" panose="02020603050405020304" pitchFamily="18" charset="0"/>
              </a:rPr>
              <a:t> Kanıt yok ya da kalitesiz veya sonuçlar çelişkili ve yarar/zarar dengesini belirlemiyor</a:t>
            </a:r>
          </a:p>
          <a:p>
            <a:pPr marL="514350" indent="-514350">
              <a:spcBef>
                <a:spcPct val="0"/>
              </a:spcBef>
              <a:spcAft>
                <a:spcPts val="600"/>
              </a:spcAft>
              <a:buFont typeface="Wingdings 2" panose="05020102010507070707" pitchFamily="18" charset="2"/>
              <a:buNone/>
            </a:pPr>
            <a:r>
              <a:rPr lang="tr-TR" b="1" i="1" dirty="0" smtClean="0">
                <a:solidFill>
                  <a:srgbClr val="C00000"/>
                </a:solidFill>
                <a:latin typeface="Times New Roman" panose="02020603050405020304" pitchFamily="18" charset="0"/>
                <a:cs typeface="Times New Roman" panose="02020603050405020304" pitchFamily="18" charset="0"/>
              </a:rPr>
              <a:t>I-HB:</a:t>
            </a:r>
            <a:r>
              <a:rPr lang="tr-TR" i="1" dirty="0" smtClean="0">
                <a:latin typeface="Times New Roman" panose="02020603050405020304" pitchFamily="18" charset="0"/>
                <a:cs typeface="Times New Roman" panose="02020603050405020304" pitchFamily="18" charset="0"/>
              </a:rPr>
              <a:t> Davranış istenir ancak hekimin öneri ya da danışmanlığının etkisi belirsizdir</a:t>
            </a:r>
            <a:endParaRPr lang="tr-TR" b="1" i="1" dirty="0" smtClean="0">
              <a:latin typeface="Times New Roman" panose="02020603050405020304" pitchFamily="18" charset="0"/>
              <a:cs typeface="Times New Roman" panose="02020603050405020304" pitchFamily="18" charset="0"/>
            </a:endParaRPr>
          </a:p>
          <a:p>
            <a:pPr marL="514350" indent="-514350">
              <a:spcBef>
                <a:spcPct val="0"/>
              </a:spcBef>
              <a:spcAft>
                <a:spcPts val="600"/>
              </a:spcAft>
              <a:buFont typeface="Wingdings 2" panose="05020102010507070707" pitchFamily="18" charset="2"/>
              <a:buNone/>
            </a:pPr>
            <a:endParaRPr lang="tr-TR" i="1" dirty="0" smtClean="0"/>
          </a:p>
          <a:p>
            <a:endParaRPr lang="tr-TR" i="1" dirty="0"/>
          </a:p>
        </p:txBody>
      </p:sp>
    </p:spTree>
    <p:extLst>
      <p:ext uri="{BB962C8B-B14F-4D97-AF65-F5344CB8AC3E}">
        <p14:creationId xmlns:p14="http://schemas.microsoft.com/office/powerpoint/2010/main" val="5989300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150772" y="862885"/>
            <a:ext cx="8281116" cy="4752304"/>
          </a:xfrm>
        </p:spPr>
        <p:txBody>
          <a:bodyPr>
            <a:normAutofit/>
          </a:bodyPr>
          <a:lstStyle/>
          <a:p>
            <a:r>
              <a:rPr lang="tr-TR" sz="4800" b="1" dirty="0">
                <a:solidFill>
                  <a:srgbClr val="C00000"/>
                </a:solidFill>
                <a:effectLst>
                  <a:outerShdw blurRad="53975" dist="22860" dir="5400000" algn="tl" rotWithShape="0">
                    <a:srgbClr val="000000">
                      <a:alpha val="55000"/>
                    </a:srgbClr>
                  </a:outerShdw>
                </a:effectLst>
                <a:latin typeface="Verdana"/>
              </a:rPr>
              <a:t>AAFP </a:t>
            </a:r>
            <a:r>
              <a:rPr lang="tr-TR" sz="4800" b="1" dirty="0" smtClean="0">
                <a:solidFill>
                  <a:srgbClr val="C00000"/>
                </a:solidFill>
                <a:effectLst>
                  <a:outerShdw blurRad="53975" dist="22860" dir="5400000" algn="tl" rotWithShape="0">
                    <a:srgbClr val="000000">
                      <a:alpha val="55000"/>
                    </a:srgbClr>
                  </a:outerShdw>
                </a:effectLst>
                <a:latin typeface="Verdana"/>
              </a:rPr>
              <a:t>Güncel Periyodik            </a:t>
            </a:r>
            <a:br>
              <a:rPr lang="tr-TR" sz="4800" b="1" dirty="0" smtClean="0">
                <a:solidFill>
                  <a:srgbClr val="C00000"/>
                </a:solidFill>
                <a:effectLst>
                  <a:outerShdw blurRad="53975" dist="22860" dir="5400000" algn="tl" rotWithShape="0">
                    <a:srgbClr val="000000">
                      <a:alpha val="55000"/>
                    </a:srgbClr>
                  </a:outerShdw>
                </a:effectLst>
                <a:latin typeface="Verdana"/>
              </a:rPr>
            </a:br>
            <a:r>
              <a:rPr lang="tr-TR" sz="4800" b="1" dirty="0" smtClean="0">
                <a:solidFill>
                  <a:srgbClr val="C00000"/>
                </a:solidFill>
                <a:effectLst>
                  <a:outerShdw blurRad="53975" dist="22860" dir="5400000" algn="tl" rotWithShape="0">
                    <a:srgbClr val="000000">
                      <a:alpha val="55000"/>
                    </a:srgbClr>
                  </a:outerShdw>
                </a:effectLst>
                <a:latin typeface="Verdana"/>
              </a:rPr>
              <a:t>    Muayene </a:t>
            </a:r>
            <a:r>
              <a:rPr lang="tr-TR" sz="4800" b="1" dirty="0">
                <a:solidFill>
                  <a:srgbClr val="C00000"/>
                </a:solidFill>
                <a:effectLst>
                  <a:outerShdw blurRad="53975" dist="22860" dir="5400000" algn="tl" rotWithShape="0">
                    <a:srgbClr val="000000">
                      <a:alpha val="55000"/>
                    </a:srgbClr>
                  </a:outerShdw>
                </a:effectLst>
                <a:latin typeface="Verdana"/>
              </a:rPr>
              <a:t>Önerileri</a:t>
            </a:r>
            <a:br>
              <a:rPr lang="tr-TR" sz="4800" b="1" dirty="0">
                <a:solidFill>
                  <a:srgbClr val="C00000"/>
                </a:solidFill>
                <a:effectLst>
                  <a:outerShdw blurRad="53975" dist="22860" dir="5400000" algn="tl" rotWithShape="0">
                    <a:srgbClr val="000000">
                      <a:alpha val="55000"/>
                    </a:srgbClr>
                  </a:outerShdw>
                </a:effectLst>
                <a:latin typeface="Verdana"/>
              </a:rPr>
            </a:br>
            <a:r>
              <a:rPr lang="tr-TR" sz="4800" b="1" smtClean="0">
                <a:solidFill>
                  <a:srgbClr val="C00000"/>
                </a:solidFill>
                <a:effectLst>
                  <a:outerShdw blurRad="53975" dist="22860" dir="5400000" algn="tl" rotWithShape="0">
                    <a:srgbClr val="000000">
                      <a:alpha val="55000"/>
                    </a:srgbClr>
                  </a:outerShdw>
                </a:effectLst>
                <a:latin typeface="Verdana"/>
              </a:rPr>
              <a:t>     </a:t>
            </a:r>
            <a:endParaRPr lang="tr-TR" sz="4800" dirty="0">
              <a:solidFill>
                <a:srgbClr val="C00000"/>
              </a:solidFill>
            </a:endParaRPr>
          </a:p>
        </p:txBody>
      </p:sp>
    </p:spTree>
    <p:extLst>
      <p:ext uri="{BB962C8B-B14F-4D97-AF65-F5344CB8AC3E}">
        <p14:creationId xmlns:p14="http://schemas.microsoft.com/office/powerpoint/2010/main" val="39734819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C00000"/>
                </a:solidFill>
                <a:latin typeface="Times New Roman" panose="02020603050405020304" pitchFamily="18" charset="0"/>
                <a:cs typeface="Times New Roman" panose="02020603050405020304" pitchFamily="18" charset="0"/>
              </a:rPr>
              <a:t>TARAMA ÖNERİLERİ</a:t>
            </a:r>
            <a:endParaRPr lang="tr-TR" dirty="0"/>
          </a:p>
        </p:txBody>
      </p:sp>
      <p:sp>
        <p:nvSpPr>
          <p:cNvPr id="3" name="İçerik Yer Tutucusu 2"/>
          <p:cNvSpPr>
            <a:spLocks noGrp="1"/>
          </p:cNvSpPr>
          <p:nvPr>
            <p:ph sz="half" idx="1"/>
          </p:nvPr>
        </p:nvSpPr>
        <p:spPr>
          <a:xfrm>
            <a:off x="838200" y="1690688"/>
            <a:ext cx="5181600" cy="4607081"/>
          </a:xfrm>
        </p:spPr>
        <p:txBody>
          <a:bodyPr>
            <a:normAutofit fontScale="92500" lnSpcReduction="10000"/>
          </a:bodyPr>
          <a:lstStyle/>
          <a:p>
            <a:r>
              <a:rPr lang="tr-TR" sz="3000" dirty="0">
                <a:solidFill>
                  <a:srgbClr val="002060"/>
                </a:solidFill>
                <a:latin typeface="Times New Roman" panose="02020603050405020304" pitchFamily="18" charset="0"/>
                <a:cs typeface="Times New Roman" panose="02020603050405020304" pitchFamily="18" charset="0"/>
              </a:rPr>
              <a:t>Hipertansiyon</a:t>
            </a:r>
          </a:p>
          <a:p>
            <a:r>
              <a:rPr lang="tr-TR" sz="3000" dirty="0" err="1">
                <a:solidFill>
                  <a:srgbClr val="002060"/>
                </a:solidFill>
                <a:latin typeface="Times New Roman" panose="02020603050405020304" pitchFamily="18" charset="0"/>
                <a:cs typeface="Times New Roman" panose="02020603050405020304" pitchFamily="18" charset="0"/>
              </a:rPr>
              <a:t>Lipid</a:t>
            </a:r>
            <a:r>
              <a:rPr lang="tr-TR" sz="3000" dirty="0">
                <a:solidFill>
                  <a:srgbClr val="002060"/>
                </a:solidFill>
                <a:latin typeface="Times New Roman" panose="02020603050405020304" pitchFamily="18" charset="0"/>
                <a:cs typeface="Times New Roman" panose="02020603050405020304" pitchFamily="18" charset="0"/>
              </a:rPr>
              <a:t> </a:t>
            </a:r>
            <a:r>
              <a:rPr lang="tr-TR" sz="3000" dirty="0" err="1">
                <a:solidFill>
                  <a:srgbClr val="002060"/>
                </a:solidFill>
                <a:latin typeface="Times New Roman" panose="02020603050405020304" pitchFamily="18" charset="0"/>
                <a:cs typeface="Times New Roman" panose="02020603050405020304" pitchFamily="18" charset="0"/>
              </a:rPr>
              <a:t>Bozukukları</a:t>
            </a:r>
            <a:endParaRPr lang="tr-TR" sz="3000" dirty="0">
              <a:solidFill>
                <a:srgbClr val="002060"/>
              </a:solidFill>
              <a:latin typeface="Times New Roman" panose="02020603050405020304" pitchFamily="18" charset="0"/>
              <a:cs typeface="Times New Roman" panose="02020603050405020304" pitchFamily="18" charset="0"/>
            </a:endParaRPr>
          </a:p>
          <a:p>
            <a:r>
              <a:rPr lang="tr-TR" sz="3000" dirty="0">
                <a:solidFill>
                  <a:srgbClr val="002060"/>
                </a:solidFill>
                <a:latin typeface="Times New Roman" panose="02020603050405020304" pitchFamily="18" charset="0"/>
                <a:cs typeface="Times New Roman" panose="02020603050405020304" pitchFamily="18" charset="0"/>
              </a:rPr>
              <a:t>Koroner Kalp Hastalığı</a:t>
            </a:r>
          </a:p>
          <a:p>
            <a:r>
              <a:rPr lang="tr-TR" sz="3000" dirty="0">
                <a:solidFill>
                  <a:srgbClr val="002060"/>
                </a:solidFill>
                <a:latin typeface="Times New Roman" panose="02020603050405020304" pitchFamily="18" charset="0"/>
                <a:cs typeface="Times New Roman" panose="02020603050405020304" pitchFamily="18" charset="0"/>
              </a:rPr>
              <a:t>Diyabet</a:t>
            </a:r>
          </a:p>
          <a:p>
            <a:r>
              <a:rPr lang="tr-TR" sz="3000" dirty="0" err="1">
                <a:solidFill>
                  <a:srgbClr val="002060"/>
                </a:solidFill>
                <a:latin typeface="Times New Roman" panose="02020603050405020304" pitchFamily="18" charset="0"/>
                <a:cs typeface="Times New Roman" panose="02020603050405020304" pitchFamily="18" charset="0"/>
              </a:rPr>
              <a:t>Abdominal</a:t>
            </a:r>
            <a:r>
              <a:rPr lang="tr-TR" sz="3000" dirty="0">
                <a:solidFill>
                  <a:srgbClr val="002060"/>
                </a:solidFill>
                <a:latin typeface="Times New Roman" panose="02020603050405020304" pitchFamily="18" charset="0"/>
                <a:cs typeface="Times New Roman" panose="02020603050405020304" pitchFamily="18" charset="0"/>
              </a:rPr>
              <a:t> Aort Anevrizması</a:t>
            </a:r>
          </a:p>
          <a:p>
            <a:r>
              <a:rPr lang="tr-TR" sz="3000" dirty="0">
                <a:solidFill>
                  <a:srgbClr val="002060"/>
                </a:solidFill>
                <a:latin typeface="Times New Roman" panose="02020603050405020304" pitchFamily="18" charset="0"/>
                <a:cs typeface="Times New Roman" panose="02020603050405020304" pitchFamily="18" charset="0"/>
              </a:rPr>
              <a:t>Depresyon</a:t>
            </a:r>
          </a:p>
          <a:p>
            <a:r>
              <a:rPr lang="tr-TR" sz="3000" dirty="0">
                <a:solidFill>
                  <a:srgbClr val="002060"/>
                </a:solidFill>
                <a:latin typeface="Times New Roman" panose="02020603050405020304" pitchFamily="18" charset="0"/>
                <a:cs typeface="Times New Roman" panose="02020603050405020304" pitchFamily="18" charset="0"/>
              </a:rPr>
              <a:t>Aile İçi Şiddet </a:t>
            </a:r>
          </a:p>
          <a:p>
            <a:r>
              <a:rPr lang="tr-TR" sz="3000" dirty="0">
                <a:solidFill>
                  <a:srgbClr val="002060"/>
                </a:solidFill>
                <a:latin typeface="Times New Roman" panose="02020603050405020304" pitchFamily="18" charset="0"/>
                <a:cs typeface="Times New Roman" panose="02020603050405020304" pitchFamily="18" charset="0"/>
              </a:rPr>
              <a:t>Demir Eksikliği </a:t>
            </a:r>
            <a:r>
              <a:rPr lang="tr-TR" sz="3000" dirty="0" smtClean="0">
                <a:solidFill>
                  <a:srgbClr val="002060"/>
                </a:solidFill>
                <a:latin typeface="Times New Roman" panose="02020603050405020304" pitchFamily="18" charset="0"/>
                <a:cs typeface="Times New Roman" panose="02020603050405020304" pitchFamily="18" charset="0"/>
              </a:rPr>
              <a:t>Anemisi</a:t>
            </a:r>
          </a:p>
          <a:p>
            <a:r>
              <a:rPr lang="tr-TR" sz="3000" dirty="0" err="1" smtClean="0">
                <a:solidFill>
                  <a:srgbClr val="002060"/>
                </a:solidFill>
                <a:latin typeface="Times New Roman" panose="02020603050405020304" pitchFamily="18" charset="0"/>
                <a:cs typeface="Times New Roman" panose="02020603050405020304" pitchFamily="18" charset="0"/>
              </a:rPr>
              <a:t>Asemptomatik</a:t>
            </a:r>
            <a:r>
              <a:rPr lang="tr-TR" sz="3000" dirty="0" smtClean="0">
                <a:solidFill>
                  <a:srgbClr val="002060"/>
                </a:solidFill>
                <a:latin typeface="Times New Roman" panose="02020603050405020304" pitchFamily="18" charset="0"/>
                <a:cs typeface="Times New Roman" panose="02020603050405020304" pitchFamily="18" charset="0"/>
              </a:rPr>
              <a:t> </a:t>
            </a:r>
            <a:r>
              <a:rPr lang="tr-TR" sz="3000" dirty="0" err="1" smtClean="0">
                <a:solidFill>
                  <a:srgbClr val="002060"/>
                </a:solidFill>
                <a:latin typeface="Times New Roman" panose="02020603050405020304" pitchFamily="18" charset="0"/>
                <a:cs typeface="Times New Roman" panose="02020603050405020304" pitchFamily="18" charset="0"/>
              </a:rPr>
              <a:t>Bakteriüri</a:t>
            </a:r>
            <a:endParaRPr lang="tr-TR" sz="3000" dirty="0" smtClean="0">
              <a:solidFill>
                <a:srgbClr val="002060"/>
              </a:solidFill>
              <a:latin typeface="Times New Roman" panose="02020603050405020304" pitchFamily="18" charset="0"/>
              <a:cs typeface="Times New Roman" panose="02020603050405020304" pitchFamily="18" charset="0"/>
            </a:endParaRPr>
          </a:p>
          <a:p>
            <a:endParaRPr lang="tr-TR" dirty="0"/>
          </a:p>
          <a:p>
            <a:endParaRPr lang="tr-TR" dirty="0"/>
          </a:p>
        </p:txBody>
      </p:sp>
      <p:sp>
        <p:nvSpPr>
          <p:cNvPr id="4" name="İçerik Yer Tutucusu 3"/>
          <p:cNvSpPr>
            <a:spLocks noGrp="1"/>
          </p:cNvSpPr>
          <p:nvPr>
            <p:ph sz="half" idx="2"/>
          </p:nvPr>
        </p:nvSpPr>
        <p:spPr>
          <a:xfrm>
            <a:off x="6172200" y="1690688"/>
            <a:ext cx="5181600" cy="4607081"/>
          </a:xfrm>
        </p:spPr>
        <p:txBody>
          <a:bodyPr>
            <a:normAutofit fontScale="92500" lnSpcReduction="10000"/>
          </a:bodyPr>
          <a:lstStyle/>
          <a:p>
            <a:r>
              <a:rPr lang="tr-TR" dirty="0" smtClean="0">
                <a:solidFill>
                  <a:srgbClr val="002060"/>
                </a:solidFill>
                <a:latin typeface="Times New Roman" panose="02020603050405020304" pitchFamily="18" charset="0"/>
                <a:cs typeface="Times New Roman" panose="02020603050405020304" pitchFamily="18" charset="0"/>
              </a:rPr>
              <a:t>Bakteriyel </a:t>
            </a:r>
            <a:r>
              <a:rPr lang="tr-TR" dirty="0" err="1" smtClean="0">
                <a:solidFill>
                  <a:srgbClr val="002060"/>
                </a:solidFill>
                <a:latin typeface="Times New Roman" panose="02020603050405020304" pitchFamily="18" charset="0"/>
                <a:cs typeface="Times New Roman" panose="02020603050405020304" pitchFamily="18" charset="0"/>
              </a:rPr>
              <a:t>Vaginozis</a:t>
            </a:r>
            <a:endParaRPr lang="tr-TR" dirty="0" smtClean="0">
              <a:solidFill>
                <a:srgbClr val="002060"/>
              </a:solidFill>
              <a:latin typeface="Times New Roman" panose="02020603050405020304" pitchFamily="18" charset="0"/>
              <a:cs typeface="Times New Roman" panose="02020603050405020304" pitchFamily="18" charset="0"/>
            </a:endParaRPr>
          </a:p>
          <a:p>
            <a:r>
              <a:rPr lang="tr-TR" dirty="0" err="1" smtClean="0">
                <a:solidFill>
                  <a:srgbClr val="002060"/>
                </a:solidFill>
                <a:latin typeface="Times New Roman" panose="02020603050405020304" pitchFamily="18" charset="0"/>
                <a:cs typeface="Times New Roman" panose="02020603050405020304" pitchFamily="18" charset="0"/>
              </a:rPr>
              <a:t>Rh</a:t>
            </a:r>
            <a:r>
              <a:rPr lang="tr-TR" dirty="0" smtClean="0">
                <a:solidFill>
                  <a:srgbClr val="002060"/>
                </a:solidFill>
                <a:latin typeface="Times New Roman" panose="02020603050405020304" pitchFamily="18" charset="0"/>
                <a:cs typeface="Times New Roman" panose="02020603050405020304" pitchFamily="18" charset="0"/>
              </a:rPr>
              <a:t> Uyuşmazlığı</a:t>
            </a:r>
          </a:p>
          <a:p>
            <a:r>
              <a:rPr lang="tr-TR" sz="3000" dirty="0" smtClean="0">
                <a:solidFill>
                  <a:srgbClr val="002060"/>
                </a:solidFill>
                <a:latin typeface="Times New Roman" panose="02020603050405020304" pitchFamily="18" charset="0"/>
                <a:cs typeface="Times New Roman" panose="02020603050405020304" pitchFamily="18" charset="0"/>
              </a:rPr>
              <a:t>Cinsel</a:t>
            </a:r>
            <a:r>
              <a:rPr lang="tr-TR" dirty="0" smtClean="0">
                <a:solidFill>
                  <a:srgbClr val="002060"/>
                </a:solidFill>
                <a:latin typeface="Times New Roman" panose="02020603050405020304" pitchFamily="18" charset="0"/>
                <a:cs typeface="Times New Roman" panose="02020603050405020304" pitchFamily="18" charset="0"/>
              </a:rPr>
              <a:t> Yolla Bulaşan Hastalıklar</a:t>
            </a:r>
          </a:p>
          <a:p>
            <a:r>
              <a:rPr lang="tr-TR" dirty="0" smtClean="0">
                <a:solidFill>
                  <a:srgbClr val="002060"/>
                </a:solidFill>
                <a:latin typeface="Times New Roman" panose="02020603050405020304" pitchFamily="18" charset="0"/>
                <a:cs typeface="Times New Roman" panose="02020603050405020304" pitchFamily="18" charset="0"/>
              </a:rPr>
              <a:t>Hepatit Virüs Enfeksiyonu</a:t>
            </a:r>
          </a:p>
          <a:p>
            <a:r>
              <a:rPr lang="tr-TR" dirty="0" smtClean="0">
                <a:solidFill>
                  <a:srgbClr val="002060"/>
                </a:solidFill>
                <a:latin typeface="Times New Roman" panose="02020603050405020304" pitchFamily="18" charset="0"/>
                <a:cs typeface="Times New Roman" panose="02020603050405020304" pitchFamily="18" charset="0"/>
              </a:rPr>
              <a:t>Tüberküloz</a:t>
            </a:r>
          </a:p>
          <a:p>
            <a:r>
              <a:rPr lang="tr-TR" dirty="0" smtClean="0">
                <a:solidFill>
                  <a:srgbClr val="002060"/>
                </a:solidFill>
                <a:latin typeface="Times New Roman" panose="02020603050405020304" pitchFamily="18" charset="0"/>
                <a:cs typeface="Times New Roman" panose="02020603050405020304" pitchFamily="18" charset="0"/>
              </a:rPr>
              <a:t>Osteoporoz</a:t>
            </a:r>
          </a:p>
          <a:p>
            <a:r>
              <a:rPr lang="tr-TR" dirty="0" smtClean="0">
                <a:solidFill>
                  <a:srgbClr val="002060"/>
                </a:solidFill>
                <a:latin typeface="Times New Roman" panose="02020603050405020304" pitchFamily="18" charset="0"/>
                <a:cs typeface="Times New Roman" panose="02020603050405020304" pitchFamily="18" charset="0"/>
              </a:rPr>
              <a:t>Görme ve İşitme</a:t>
            </a:r>
          </a:p>
          <a:p>
            <a:r>
              <a:rPr lang="tr-TR" dirty="0" err="1" smtClean="0">
                <a:solidFill>
                  <a:srgbClr val="002060"/>
                </a:solidFill>
                <a:latin typeface="Times New Roman" panose="02020603050405020304" pitchFamily="18" charset="0"/>
                <a:cs typeface="Times New Roman" panose="02020603050405020304" pitchFamily="18" charset="0"/>
              </a:rPr>
              <a:t>Yenidoğan</a:t>
            </a:r>
            <a:r>
              <a:rPr lang="tr-TR" dirty="0" smtClean="0">
                <a:solidFill>
                  <a:srgbClr val="002060"/>
                </a:solidFill>
                <a:latin typeface="Times New Roman" panose="02020603050405020304" pitchFamily="18" charset="0"/>
                <a:cs typeface="Times New Roman" panose="02020603050405020304" pitchFamily="18" charset="0"/>
              </a:rPr>
              <a:t> Taramaları</a:t>
            </a:r>
          </a:p>
          <a:p>
            <a:r>
              <a:rPr lang="tr-TR" dirty="0" err="1" smtClean="0">
                <a:solidFill>
                  <a:srgbClr val="002060"/>
                </a:solidFill>
                <a:latin typeface="Times New Roman" panose="02020603050405020304" pitchFamily="18" charset="0"/>
                <a:cs typeface="Times New Roman" panose="02020603050405020304" pitchFamily="18" charset="0"/>
              </a:rPr>
              <a:t>Periferik</a:t>
            </a:r>
            <a:r>
              <a:rPr lang="tr-TR" dirty="0" smtClean="0">
                <a:solidFill>
                  <a:srgbClr val="002060"/>
                </a:solidFill>
                <a:latin typeface="Times New Roman" panose="02020603050405020304" pitchFamily="18" charset="0"/>
                <a:cs typeface="Times New Roman" panose="02020603050405020304" pitchFamily="18" charset="0"/>
              </a:rPr>
              <a:t> Arter Hastalığı</a:t>
            </a:r>
          </a:p>
          <a:p>
            <a:r>
              <a:rPr lang="tr-TR" dirty="0" smtClean="0">
                <a:solidFill>
                  <a:srgbClr val="002060"/>
                </a:solidFill>
                <a:latin typeface="Times New Roman" panose="02020603050405020304" pitchFamily="18" charset="0"/>
                <a:cs typeface="Times New Roman" panose="02020603050405020304" pitchFamily="18" charset="0"/>
              </a:rPr>
              <a:t>Kanser Taramaları</a:t>
            </a:r>
          </a:p>
          <a:p>
            <a:endParaRPr lang="tr-TR" dirty="0" smtClean="0"/>
          </a:p>
          <a:p>
            <a:endParaRPr lang="tr-TR" dirty="0" smtClean="0"/>
          </a:p>
          <a:p>
            <a:endParaRPr lang="tr-TR" dirty="0" smtClean="0"/>
          </a:p>
          <a:p>
            <a:endParaRPr lang="tr-TR" dirty="0"/>
          </a:p>
        </p:txBody>
      </p:sp>
    </p:spTree>
    <p:extLst>
      <p:ext uri="{BB962C8B-B14F-4D97-AF65-F5344CB8AC3E}">
        <p14:creationId xmlns:p14="http://schemas.microsoft.com/office/powerpoint/2010/main" val="40345961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51647" y="3913094"/>
            <a:ext cx="10515600" cy="2487706"/>
          </a:xfrm>
        </p:spPr>
        <p:txBody>
          <a:bodyPr>
            <a:normAutofit/>
          </a:bodyPr>
          <a:lstStyle/>
          <a:p>
            <a:pPr marL="0" indent="0">
              <a:buNone/>
            </a:pPr>
            <a:r>
              <a:rPr lang="tr-TR" sz="3600" dirty="0" smtClean="0">
                <a:latin typeface="Times New Roman" panose="02020603050405020304" pitchFamily="18" charset="0"/>
                <a:cs typeface="Times New Roman" panose="02020603050405020304" pitchFamily="18" charset="0"/>
              </a:rPr>
              <a:t>1970’ten sonra «yıllık </a:t>
            </a:r>
            <a:r>
              <a:rPr lang="tr-TR" sz="3600" dirty="0" err="1" smtClean="0">
                <a:latin typeface="Times New Roman" panose="02020603050405020304" pitchFamily="18" charset="0"/>
                <a:cs typeface="Times New Roman" panose="02020603050405020304" pitchFamily="18" charset="0"/>
              </a:rPr>
              <a:t>check-up</a:t>
            </a:r>
            <a:r>
              <a:rPr lang="tr-TR" sz="3600" dirty="0" smtClean="0">
                <a:latin typeface="Times New Roman" panose="02020603050405020304" pitchFamily="18" charset="0"/>
                <a:cs typeface="Times New Roman" panose="02020603050405020304" pitchFamily="18" charset="0"/>
              </a:rPr>
              <a:t>» kavramı yerini yaş, cinsiyet, etkene </a:t>
            </a:r>
            <a:r>
              <a:rPr lang="tr-TR" sz="3600" dirty="0" err="1" smtClean="0">
                <a:latin typeface="Times New Roman" panose="02020603050405020304" pitchFamily="18" charset="0"/>
                <a:cs typeface="Times New Roman" panose="02020603050405020304" pitchFamily="18" charset="0"/>
              </a:rPr>
              <a:t>maruziyet</a:t>
            </a:r>
            <a:r>
              <a:rPr lang="tr-TR" sz="3600" dirty="0" smtClean="0">
                <a:latin typeface="Times New Roman" panose="02020603050405020304" pitchFamily="18" charset="0"/>
                <a:cs typeface="Times New Roman" panose="02020603050405020304" pitchFamily="18" charset="0"/>
              </a:rPr>
              <a:t> ve kişisel risk faktörlerinin belirlediği kriterler doğrultusunda yapılan periyodik sağlık kontrolleri almıştır.</a:t>
            </a:r>
          </a:p>
          <a:p>
            <a:pPr marL="0" indent="0">
              <a:buNone/>
            </a:pPr>
            <a:endParaRPr lang="tr-TR" sz="4000"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16158" y="225378"/>
            <a:ext cx="1854088" cy="2047741"/>
          </a:xfrm>
          <a:prstGeom prst="rect">
            <a:avLst/>
          </a:prstGeom>
        </p:spPr>
      </p:pic>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94844" y="1506357"/>
            <a:ext cx="5241701" cy="1533525"/>
          </a:xfrm>
          <a:prstGeom prst="rect">
            <a:avLst/>
          </a:prstGeom>
        </p:spPr>
      </p:pic>
      <p:pic>
        <p:nvPicPr>
          <p:cNvPr id="2" name="Resi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1365" y="633145"/>
            <a:ext cx="3742765" cy="579993"/>
          </a:xfrm>
          <a:prstGeom prst="rect">
            <a:avLst/>
          </a:prstGeom>
        </p:spPr>
      </p:pic>
    </p:spTree>
    <p:extLst>
      <p:ext uri="{BB962C8B-B14F-4D97-AF65-F5344CB8AC3E}">
        <p14:creationId xmlns:p14="http://schemas.microsoft.com/office/powerpoint/2010/main" val="40163578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TARAMA</a:t>
            </a:r>
            <a:br>
              <a:rPr lang="tr-TR" b="1" dirty="0" smtClean="0">
                <a:solidFill>
                  <a:srgbClr val="C00000"/>
                </a:solidFill>
                <a:latin typeface="Times New Roman" panose="02020603050405020304" pitchFamily="18" charset="0"/>
                <a:cs typeface="Times New Roman" panose="02020603050405020304" pitchFamily="18" charset="0"/>
              </a:rPr>
            </a:br>
            <a:r>
              <a:rPr lang="tr-TR" sz="3200" b="1" dirty="0" smtClean="0">
                <a:solidFill>
                  <a:srgbClr val="002060"/>
                </a:solidFill>
                <a:latin typeface="Times New Roman" panose="02020603050405020304" pitchFamily="18" charset="0"/>
                <a:cs typeface="Times New Roman" panose="02020603050405020304" pitchFamily="18" charset="0"/>
              </a:rPr>
              <a:t>HİPERTANSİYON</a:t>
            </a:r>
            <a:endParaRPr lang="tr-TR" sz="3200" b="1" dirty="0">
              <a:solidFill>
                <a:srgbClr val="00206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endParaRPr lang="tr-TR" sz="3600" dirty="0" smtClean="0">
              <a:latin typeface="Times New Roman" panose="02020603050405020304" pitchFamily="18" charset="0"/>
              <a:cs typeface="Times New Roman" panose="02020603050405020304" pitchFamily="18" charset="0"/>
            </a:endParaRPr>
          </a:p>
          <a:p>
            <a:r>
              <a:rPr lang="tr-TR" sz="3600" dirty="0" smtClean="0">
                <a:latin typeface="Times New Roman" panose="02020603050405020304" pitchFamily="18" charset="0"/>
                <a:cs typeface="Times New Roman" panose="02020603050405020304" pitchFamily="18" charset="0"/>
              </a:rPr>
              <a:t>18 </a:t>
            </a:r>
            <a:r>
              <a:rPr lang="tr-TR" sz="3600" dirty="0">
                <a:latin typeface="Times New Roman" panose="02020603050405020304" pitchFamily="18" charset="0"/>
                <a:cs typeface="Times New Roman" panose="02020603050405020304" pitchFamily="18" charset="0"/>
              </a:rPr>
              <a:t>yaştan itibaren herkesin kan basıncı yüksekliği için sürekli taranması önerilir (</a:t>
            </a:r>
            <a:r>
              <a:rPr lang="tr-TR" sz="3600" dirty="0">
                <a:solidFill>
                  <a:srgbClr val="FF0000"/>
                </a:solidFill>
                <a:latin typeface="Times New Roman" panose="02020603050405020304" pitchFamily="18" charset="0"/>
                <a:cs typeface="Times New Roman" panose="02020603050405020304" pitchFamily="18" charset="0"/>
              </a:rPr>
              <a:t>A</a:t>
            </a:r>
            <a:r>
              <a:rPr lang="tr-TR" sz="3600" dirty="0">
                <a:latin typeface="Times New Roman" panose="02020603050405020304" pitchFamily="18" charset="0"/>
                <a:cs typeface="Times New Roman" panose="02020603050405020304" pitchFamily="18" charset="0"/>
              </a:rPr>
              <a:t>, 2007)</a:t>
            </a:r>
          </a:p>
          <a:p>
            <a:pPr lvl="1"/>
            <a:r>
              <a:rPr lang="tr-TR" sz="3600" dirty="0">
                <a:latin typeface="Times New Roman" panose="02020603050405020304" pitchFamily="18" charset="0"/>
                <a:cs typeface="Times New Roman" panose="02020603050405020304" pitchFamily="18" charset="0"/>
              </a:rPr>
              <a:t>Çocuk ve ergenlerin </a:t>
            </a:r>
            <a:r>
              <a:rPr lang="tr-TR" sz="3600" dirty="0" err="1">
                <a:latin typeface="Times New Roman" panose="02020603050405020304" pitchFamily="18" charset="0"/>
                <a:cs typeface="Times New Roman" panose="02020603050405020304" pitchFamily="18" charset="0"/>
              </a:rPr>
              <a:t>kardiyovasküler</a:t>
            </a:r>
            <a:r>
              <a:rPr lang="tr-TR" sz="3600" dirty="0">
                <a:latin typeface="Times New Roman" panose="02020603050405020304" pitchFamily="18" charset="0"/>
                <a:cs typeface="Times New Roman" panose="02020603050405020304" pitchFamily="18" charset="0"/>
              </a:rPr>
              <a:t> risklerini düşürmek için kan basıncı taramasında kanıtlar yetersiz (</a:t>
            </a:r>
            <a:r>
              <a:rPr lang="tr-TR" sz="3600" dirty="0">
                <a:solidFill>
                  <a:srgbClr val="FF0000"/>
                </a:solidFill>
                <a:latin typeface="Times New Roman" panose="02020603050405020304" pitchFamily="18" charset="0"/>
                <a:cs typeface="Times New Roman" panose="02020603050405020304" pitchFamily="18" charset="0"/>
              </a:rPr>
              <a:t>I</a:t>
            </a:r>
            <a:r>
              <a:rPr lang="tr-TR" sz="3600" dirty="0">
                <a:latin typeface="Times New Roman" panose="02020603050405020304" pitchFamily="18" charset="0"/>
                <a:cs typeface="Times New Roman" panose="02020603050405020304" pitchFamily="18" charset="0"/>
              </a:rPr>
              <a:t>, 2007)</a:t>
            </a:r>
          </a:p>
          <a:p>
            <a:endParaRPr lang="tr-TR" dirty="0"/>
          </a:p>
        </p:txBody>
      </p:sp>
    </p:spTree>
    <p:extLst>
      <p:ext uri="{BB962C8B-B14F-4D97-AF65-F5344CB8AC3E}">
        <p14:creationId xmlns:p14="http://schemas.microsoft.com/office/powerpoint/2010/main" val="2407196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TARAMA</a:t>
            </a:r>
            <a:br>
              <a:rPr lang="tr-TR" b="1" dirty="0" smtClean="0">
                <a:solidFill>
                  <a:srgbClr val="C00000"/>
                </a:solidFill>
                <a:latin typeface="Times New Roman" panose="02020603050405020304" pitchFamily="18" charset="0"/>
                <a:cs typeface="Times New Roman" panose="02020603050405020304" pitchFamily="18" charset="0"/>
              </a:rPr>
            </a:br>
            <a:r>
              <a:rPr lang="tr-TR" sz="3200" b="1" dirty="0" smtClean="0">
                <a:solidFill>
                  <a:srgbClr val="002060"/>
                </a:solidFill>
                <a:latin typeface="Times New Roman" panose="02020603050405020304" pitchFamily="18" charset="0"/>
                <a:cs typeface="Times New Roman" panose="02020603050405020304" pitchFamily="18" charset="0"/>
              </a:rPr>
              <a:t>LİPİD BOZUKLUKLARI</a:t>
            </a:r>
            <a:endParaRPr lang="tr-TR" dirty="0"/>
          </a:p>
        </p:txBody>
      </p:sp>
      <p:sp>
        <p:nvSpPr>
          <p:cNvPr id="3" name="İçerik Yer Tutucusu 2"/>
          <p:cNvSpPr>
            <a:spLocks noGrp="1"/>
          </p:cNvSpPr>
          <p:nvPr>
            <p:ph idx="1"/>
          </p:nvPr>
        </p:nvSpPr>
        <p:spPr/>
        <p:txBody>
          <a:bodyPr>
            <a:noAutofit/>
          </a:bodyPr>
          <a:lstStyle/>
          <a:p>
            <a:r>
              <a:rPr lang="tr-TR" sz="3200" dirty="0">
                <a:latin typeface="Times New Roman" panose="02020603050405020304" pitchFamily="18" charset="0"/>
                <a:cs typeface="Times New Roman" panose="02020603050405020304" pitchFamily="18" charset="0"/>
              </a:rPr>
              <a:t>35 yaş üzeri erkekler (</a:t>
            </a:r>
            <a:r>
              <a:rPr lang="tr-TR" sz="3200" dirty="0">
                <a:solidFill>
                  <a:srgbClr val="FF0000"/>
                </a:solidFill>
                <a:latin typeface="Times New Roman" panose="02020603050405020304" pitchFamily="18" charset="0"/>
                <a:cs typeface="Times New Roman" panose="02020603050405020304" pitchFamily="18" charset="0"/>
              </a:rPr>
              <a:t>A</a:t>
            </a:r>
            <a:r>
              <a:rPr lang="tr-TR" sz="3200" dirty="0">
                <a:latin typeface="Times New Roman" panose="02020603050405020304" pitchFamily="18" charset="0"/>
                <a:cs typeface="Times New Roman" panose="02020603050405020304" pitchFamily="18" charset="0"/>
              </a:rPr>
              <a:t>, 2008)</a:t>
            </a:r>
          </a:p>
          <a:p>
            <a:pPr lvl="1"/>
            <a:r>
              <a:rPr lang="tr-TR" sz="3200" dirty="0">
                <a:latin typeface="Times New Roman" panose="02020603050405020304" pitchFamily="18" charset="0"/>
                <a:cs typeface="Times New Roman" panose="02020603050405020304" pitchFamily="18" charset="0"/>
              </a:rPr>
              <a:t>A</a:t>
            </a:r>
            <a:r>
              <a:rPr lang="tr-TR" sz="3200" dirty="0" smtClean="0">
                <a:latin typeface="Times New Roman" panose="02020603050405020304" pitchFamily="18" charset="0"/>
                <a:cs typeface="Times New Roman" panose="02020603050405020304" pitchFamily="18" charset="0"/>
              </a:rPr>
              <a:t>rtmış </a:t>
            </a:r>
            <a:r>
              <a:rPr lang="tr-TR" sz="3200" dirty="0">
                <a:latin typeface="Times New Roman" panose="02020603050405020304" pitchFamily="18" charset="0"/>
                <a:cs typeface="Times New Roman" panose="02020603050405020304" pitchFamily="18" charset="0"/>
              </a:rPr>
              <a:t>koroner kalp hastalığı riski olan 20-35 yaş erkekler (</a:t>
            </a:r>
            <a:r>
              <a:rPr lang="tr-TR" sz="3200" dirty="0">
                <a:solidFill>
                  <a:srgbClr val="FF0000"/>
                </a:solidFill>
                <a:latin typeface="Times New Roman" panose="02020603050405020304" pitchFamily="18" charset="0"/>
                <a:cs typeface="Times New Roman" panose="02020603050405020304" pitchFamily="18" charset="0"/>
              </a:rPr>
              <a:t>B</a:t>
            </a:r>
            <a:r>
              <a:rPr lang="tr-TR" sz="3200" dirty="0">
                <a:latin typeface="Times New Roman" panose="02020603050405020304" pitchFamily="18" charset="0"/>
                <a:cs typeface="Times New Roman" panose="02020603050405020304" pitchFamily="18" charset="0"/>
              </a:rPr>
              <a:t>, 2008)</a:t>
            </a:r>
          </a:p>
          <a:p>
            <a:r>
              <a:rPr lang="tr-TR" sz="3200" dirty="0">
                <a:latin typeface="Times New Roman" panose="02020603050405020304" pitchFamily="18" charset="0"/>
                <a:cs typeface="Times New Roman" panose="02020603050405020304" pitchFamily="18" charset="0"/>
              </a:rPr>
              <a:t>45 yaş üzeri artmış koroner kalp hastalığı riski olan kadınlar (</a:t>
            </a:r>
            <a:r>
              <a:rPr lang="tr-TR" sz="3200" dirty="0">
                <a:solidFill>
                  <a:srgbClr val="FF0000"/>
                </a:solidFill>
                <a:latin typeface="Times New Roman" panose="02020603050405020304" pitchFamily="18" charset="0"/>
                <a:cs typeface="Times New Roman" panose="02020603050405020304" pitchFamily="18" charset="0"/>
              </a:rPr>
              <a:t>A</a:t>
            </a:r>
            <a:r>
              <a:rPr lang="tr-TR" sz="3200" dirty="0">
                <a:latin typeface="Times New Roman" panose="02020603050405020304" pitchFamily="18" charset="0"/>
                <a:cs typeface="Times New Roman" panose="02020603050405020304" pitchFamily="18" charset="0"/>
              </a:rPr>
              <a:t>, 2008)</a:t>
            </a:r>
          </a:p>
          <a:p>
            <a:pPr lvl="1"/>
            <a:r>
              <a:rPr lang="tr-TR" sz="3200" dirty="0">
                <a:latin typeface="Times New Roman" panose="02020603050405020304" pitchFamily="18" charset="0"/>
                <a:cs typeface="Times New Roman" panose="02020603050405020304" pitchFamily="18" charset="0"/>
              </a:rPr>
              <a:t>A</a:t>
            </a:r>
            <a:r>
              <a:rPr lang="tr-TR" sz="3200" dirty="0" smtClean="0">
                <a:latin typeface="Times New Roman" panose="02020603050405020304" pitchFamily="18" charset="0"/>
                <a:cs typeface="Times New Roman" panose="02020603050405020304" pitchFamily="18" charset="0"/>
              </a:rPr>
              <a:t>rtmış </a:t>
            </a:r>
            <a:r>
              <a:rPr lang="tr-TR" sz="3200" dirty="0">
                <a:latin typeface="Times New Roman" panose="02020603050405020304" pitchFamily="18" charset="0"/>
                <a:cs typeface="Times New Roman" panose="02020603050405020304" pitchFamily="18" charset="0"/>
              </a:rPr>
              <a:t>koroner kalp hastalığı riski olan 20-45 yaş kadınlar (</a:t>
            </a:r>
            <a:r>
              <a:rPr lang="tr-TR" sz="3200" dirty="0">
                <a:solidFill>
                  <a:srgbClr val="FF0000"/>
                </a:solidFill>
                <a:latin typeface="Times New Roman" panose="02020603050405020304" pitchFamily="18" charset="0"/>
                <a:cs typeface="Times New Roman" panose="02020603050405020304" pitchFamily="18" charset="0"/>
              </a:rPr>
              <a:t>B</a:t>
            </a:r>
            <a:r>
              <a:rPr lang="tr-TR" sz="3200" dirty="0">
                <a:latin typeface="Times New Roman" panose="02020603050405020304" pitchFamily="18" charset="0"/>
                <a:cs typeface="Times New Roman" panose="02020603050405020304" pitchFamily="18" charset="0"/>
              </a:rPr>
              <a:t>, 2008)</a:t>
            </a:r>
          </a:p>
          <a:p>
            <a:pPr lvl="1"/>
            <a:r>
              <a:rPr lang="tr-TR" sz="3200" dirty="0">
                <a:latin typeface="Times New Roman" panose="02020603050405020304" pitchFamily="18" charset="0"/>
                <a:cs typeface="Times New Roman" panose="02020603050405020304" pitchFamily="18" charset="0"/>
              </a:rPr>
              <a:t>İlk madde haricinde yüksek </a:t>
            </a:r>
            <a:r>
              <a:rPr lang="tr-TR" sz="3200" dirty="0" smtClean="0">
                <a:latin typeface="Times New Roman" panose="02020603050405020304" pitchFamily="18" charset="0"/>
                <a:cs typeface="Times New Roman" panose="02020603050405020304" pitchFamily="18" charset="0"/>
              </a:rPr>
              <a:t>risk yoksa </a:t>
            </a:r>
            <a:r>
              <a:rPr lang="tr-TR" sz="3200" dirty="0">
                <a:latin typeface="Times New Roman" panose="02020603050405020304" pitchFamily="18" charset="0"/>
                <a:cs typeface="Times New Roman" panose="02020603050405020304" pitchFamily="18" charset="0"/>
              </a:rPr>
              <a:t>öneri yok (</a:t>
            </a:r>
            <a:r>
              <a:rPr lang="tr-TR" sz="3200" dirty="0">
                <a:solidFill>
                  <a:srgbClr val="FF0000"/>
                </a:solidFill>
                <a:latin typeface="Times New Roman" panose="02020603050405020304" pitchFamily="18" charset="0"/>
                <a:cs typeface="Times New Roman" panose="02020603050405020304" pitchFamily="18" charset="0"/>
              </a:rPr>
              <a:t>C</a:t>
            </a:r>
            <a:r>
              <a:rPr lang="tr-TR" sz="3200" dirty="0">
                <a:latin typeface="Times New Roman" panose="02020603050405020304" pitchFamily="18" charset="0"/>
                <a:cs typeface="Times New Roman" panose="02020603050405020304" pitchFamily="18" charset="0"/>
              </a:rPr>
              <a:t>; 2008)</a:t>
            </a:r>
          </a:p>
          <a:p>
            <a:pPr lvl="1"/>
            <a:r>
              <a:rPr lang="tr-TR" sz="3200" dirty="0">
                <a:latin typeface="Times New Roman" panose="02020603050405020304" pitchFamily="18" charset="0"/>
                <a:cs typeface="Times New Roman" panose="02020603050405020304" pitchFamily="18" charset="0"/>
              </a:rPr>
              <a:t>20 yaş öncesinde kanıt yetersiz</a:t>
            </a:r>
          </a:p>
          <a:p>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00311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TARAMA</a:t>
            </a:r>
            <a:br>
              <a:rPr lang="tr-TR" b="1" dirty="0" smtClean="0">
                <a:solidFill>
                  <a:srgbClr val="C00000"/>
                </a:solidFill>
                <a:latin typeface="Times New Roman" panose="02020603050405020304" pitchFamily="18" charset="0"/>
                <a:cs typeface="Times New Roman" panose="02020603050405020304" pitchFamily="18" charset="0"/>
              </a:rPr>
            </a:br>
            <a:r>
              <a:rPr lang="tr-TR" sz="3200" b="1" dirty="0" smtClean="0">
                <a:solidFill>
                  <a:srgbClr val="002060"/>
                </a:solidFill>
                <a:latin typeface="Times New Roman" panose="02020603050405020304" pitchFamily="18" charset="0"/>
                <a:cs typeface="Times New Roman" panose="02020603050405020304" pitchFamily="18" charset="0"/>
              </a:rPr>
              <a:t>KORONER KALP HASTALIĞI</a:t>
            </a:r>
            <a:endParaRPr lang="tr-TR" sz="3200" dirty="0">
              <a:solidFill>
                <a:srgbClr val="002060"/>
              </a:solidFill>
            </a:endParaRPr>
          </a:p>
        </p:txBody>
      </p:sp>
      <p:sp>
        <p:nvSpPr>
          <p:cNvPr id="3" name="İçerik Yer Tutucusu 2"/>
          <p:cNvSpPr>
            <a:spLocks noGrp="1"/>
          </p:cNvSpPr>
          <p:nvPr>
            <p:ph idx="1"/>
          </p:nvPr>
        </p:nvSpPr>
        <p:spPr/>
        <p:txBody>
          <a:bodyPr>
            <a:normAutofit/>
          </a:bodyPr>
          <a:lstStyle/>
          <a:p>
            <a:r>
              <a:rPr lang="tr-TR" sz="3200" dirty="0">
                <a:latin typeface="Times New Roman" panose="02020603050405020304" pitchFamily="18" charset="0"/>
                <a:cs typeface="Times New Roman" panose="02020603050405020304" pitchFamily="18" charset="0"/>
              </a:rPr>
              <a:t>Koroner kalp hastalığını tahmin etmek için </a:t>
            </a:r>
            <a:r>
              <a:rPr lang="tr-TR" sz="3200" b="1" dirty="0">
                <a:latin typeface="Times New Roman" panose="02020603050405020304" pitchFamily="18" charset="0"/>
                <a:cs typeface="Times New Roman" panose="02020603050405020304" pitchFamily="18" charset="0"/>
              </a:rPr>
              <a:t>EKG,</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efor testi, </a:t>
            </a:r>
            <a:r>
              <a:rPr lang="tr-TR" sz="3200" b="1" dirty="0" err="1">
                <a:latin typeface="Times New Roman" panose="02020603050405020304" pitchFamily="18" charset="0"/>
                <a:cs typeface="Times New Roman" panose="02020603050405020304" pitchFamily="18" charset="0"/>
              </a:rPr>
              <a:t>electron-beam</a:t>
            </a:r>
            <a:r>
              <a:rPr lang="tr-TR" sz="3200" b="1" dirty="0">
                <a:latin typeface="Times New Roman" panose="02020603050405020304" pitchFamily="18" charset="0"/>
                <a:cs typeface="Times New Roman" panose="02020603050405020304" pitchFamily="18" charset="0"/>
              </a:rPr>
              <a:t> bilgisayarlı tomografi</a:t>
            </a:r>
            <a:r>
              <a:rPr lang="tr-TR" sz="3200" dirty="0">
                <a:latin typeface="Times New Roman" panose="02020603050405020304" pitchFamily="18" charset="0"/>
                <a:cs typeface="Times New Roman" panose="02020603050405020304" pitchFamily="18" charset="0"/>
              </a:rPr>
              <a:t>, ağır koroner arter </a:t>
            </a:r>
            <a:r>
              <a:rPr lang="tr-TR" sz="3200" dirty="0" err="1">
                <a:latin typeface="Times New Roman" panose="02020603050405020304" pitchFamily="18" charset="0"/>
                <a:cs typeface="Times New Roman" panose="02020603050405020304" pitchFamily="18" charset="0"/>
              </a:rPr>
              <a:t>stenozunu</a:t>
            </a:r>
            <a:r>
              <a:rPr lang="tr-TR" sz="3200" dirty="0">
                <a:latin typeface="Times New Roman" panose="02020603050405020304" pitchFamily="18" charset="0"/>
                <a:cs typeface="Times New Roman" panose="02020603050405020304" pitchFamily="18" charset="0"/>
              </a:rPr>
              <a:t> göstermek veya koroner kalp hastalığını tahmin amaçlı </a:t>
            </a:r>
            <a:r>
              <a:rPr lang="tr-TR" sz="3200" b="1" dirty="0">
                <a:latin typeface="Times New Roman" panose="02020603050405020304" pitchFamily="18" charset="0"/>
                <a:cs typeface="Times New Roman" panose="02020603050405020304" pitchFamily="18" charset="0"/>
              </a:rPr>
              <a:t>koroner kalsiyum taraması</a:t>
            </a:r>
            <a:r>
              <a:rPr lang="tr-TR" sz="3200" dirty="0">
                <a:latin typeface="Times New Roman" panose="02020603050405020304" pitchFamily="18" charset="0"/>
                <a:cs typeface="Times New Roman" panose="02020603050405020304" pitchFamily="18" charset="0"/>
              </a:rPr>
              <a:t>, tetkiklerinin düşük riskli kimselerin rutin taranması </a:t>
            </a:r>
            <a:r>
              <a:rPr lang="tr-TR" sz="3200" u="sng" dirty="0">
                <a:latin typeface="Times New Roman" panose="02020603050405020304" pitchFamily="18" charset="0"/>
                <a:cs typeface="Times New Roman" panose="02020603050405020304" pitchFamily="18" charset="0"/>
              </a:rPr>
              <a:t>önerilmiyor! (</a:t>
            </a:r>
            <a:r>
              <a:rPr lang="tr-TR" sz="3200" u="sng" dirty="0">
                <a:solidFill>
                  <a:srgbClr val="FF0000"/>
                </a:solidFill>
                <a:latin typeface="Times New Roman" panose="02020603050405020304" pitchFamily="18" charset="0"/>
                <a:cs typeface="Times New Roman" panose="02020603050405020304" pitchFamily="18" charset="0"/>
              </a:rPr>
              <a:t>D</a:t>
            </a:r>
            <a:r>
              <a:rPr lang="tr-TR" sz="3200" u="sng" dirty="0">
                <a:latin typeface="Times New Roman" panose="02020603050405020304" pitchFamily="18" charset="0"/>
                <a:cs typeface="Times New Roman" panose="02020603050405020304" pitchFamily="18" charset="0"/>
              </a:rPr>
              <a:t>, </a:t>
            </a:r>
            <a:r>
              <a:rPr lang="tr-TR" sz="3200" u="sng" dirty="0" smtClean="0">
                <a:latin typeface="Times New Roman" panose="02020603050405020304" pitchFamily="18" charset="0"/>
                <a:cs typeface="Times New Roman" panose="02020603050405020304" pitchFamily="18" charset="0"/>
              </a:rPr>
              <a:t>2012)</a:t>
            </a:r>
            <a:endParaRPr lang="tr-TR" sz="3200" u="sng" dirty="0">
              <a:latin typeface="Times New Roman" panose="02020603050405020304" pitchFamily="18" charset="0"/>
              <a:cs typeface="Times New Roman" panose="02020603050405020304" pitchFamily="18" charset="0"/>
            </a:endParaRPr>
          </a:p>
          <a:p>
            <a:pPr lvl="1"/>
            <a:r>
              <a:rPr lang="tr-TR" sz="3200" dirty="0">
                <a:latin typeface="Times New Roman" panose="02020603050405020304" pitchFamily="18" charset="0"/>
                <a:cs typeface="Times New Roman" panose="02020603050405020304" pitchFamily="18" charset="0"/>
              </a:rPr>
              <a:t>Bu tetkiklerin yüksek riskli kimselere tarama amaçlı uygulanması ile ilgili deliller karar verdirici değil (</a:t>
            </a:r>
            <a:r>
              <a:rPr lang="tr-TR" sz="3200" dirty="0">
                <a:solidFill>
                  <a:srgbClr val="FF0000"/>
                </a:solidFill>
                <a:latin typeface="Times New Roman" panose="02020603050405020304" pitchFamily="18" charset="0"/>
                <a:cs typeface="Times New Roman" panose="02020603050405020304" pitchFamily="18" charset="0"/>
              </a:rPr>
              <a:t>I</a:t>
            </a:r>
            <a:r>
              <a:rPr lang="tr-TR" sz="3200"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2012)</a:t>
            </a:r>
            <a:endParaRPr lang="tr-TR" sz="3200" dirty="0">
              <a:latin typeface="Times New Roman" panose="02020603050405020304" pitchFamily="18" charset="0"/>
              <a:cs typeface="Times New Roman" panose="02020603050405020304" pitchFamily="18" charset="0"/>
            </a:endParaRPr>
          </a:p>
          <a:p>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04304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C00000"/>
                </a:solidFill>
                <a:latin typeface="Times New Roman" panose="02020603050405020304" pitchFamily="18" charset="0"/>
                <a:cs typeface="Times New Roman" panose="02020603050405020304" pitchFamily="18" charset="0"/>
              </a:rPr>
              <a:t>TARAMA</a:t>
            </a:r>
            <a:br>
              <a:rPr lang="tr-TR" b="1" dirty="0">
                <a:solidFill>
                  <a:srgbClr val="C00000"/>
                </a:solidFill>
                <a:latin typeface="Times New Roman" panose="02020603050405020304" pitchFamily="18" charset="0"/>
                <a:cs typeface="Times New Roman" panose="02020603050405020304" pitchFamily="18" charset="0"/>
              </a:rPr>
            </a:br>
            <a:r>
              <a:rPr lang="tr-TR" sz="3200" b="1" dirty="0">
                <a:solidFill>
                  <a:srgbClr val="002060"/>
                </a:solidFill>
                <a:latin typeface="Times New Roman" panose="02020603050405020304" pitchFamily="18" charset="0"/>
                <a:cs typeface="Times New Roman" panose="02020603050405020304" pitchFamily="18" charset="0"/>
              </a:rPr>
              <a:t>KORONER KALP HASTALIĞI</a:t>
            </a:r>
            <a:endParaRPr lang="tr-TR" sz="3200" dirty="0"/>
          </a:p>
        </p:txBody>
      </p:sp>
      <p:sp>
        <p:nvSpPr>
          <p:cNvPr id="3" name="İçerik Yer Tutucusu 2"/>
          <p:cNvSpPr>
            <a:spLocks noGrp="1"/>
          </p:cNvSpPr>
          <p:nvPr>
            <p:ph idx="1"/>
          </p:nvPr>
        </p:nvSpPr>
        <p:spPr/>
        <p:txBody>
          <a:bodyPr>
            <a:normAutofit/>
          </a:bodyPr>
          <a:lstStyle/>
          <a:p>
            <a:r>
              <a:rPr lang="tr-TR" sz="3200" dirty="0">
                <a:latin typeface="Times New Roman" panose="02020603050405020304" pitchFamily="18" charset="0"/>
                <a:cs typeface="Times New Roman" panose="02020603050405020304" pitchFamily="18" charset="0"/>
              </a:rPr>
              <a:t>Koroner kalp hastalığı (KKH) hikayesi olmayan </a:t>
            </a:r>
            <a:r>
              <a:rPr lang="tr-TR" sz="3200" dirty="0" err="1">
                <a:latin typeface="Times New Roman" panose="02020603050405020304" pitchFamily="18" charset="0"/>
                <a:cs typeface="Times New Roman" panose="02020603050405020304" pitchFamily="18" charset="0"/>
              </a:rPr>
              <a:t>asemptomatik</a:t>
            </a:r>
            <a:r>
              <a:rPr lang="tr-TR" sz="3200" dirty="0">
                <a:latin typeface="Times New Roman" panose="02020603050405020304" pitchFamily="18" charset="0"/>
                <a:cs typeface="Times New Roman" panose="02020603050405020304" pitchFamily="18" charset="0"/>
              </a:rPr>
              <a:t> kadın ve erkeklerde KKH önlemek için tarama amacıyla geleneksel olmayan risk faktörlerinin kullanımı için kanıtlar yetersiz. (</a:t>
            </a:r>
            <a:r>
              <a:rPr lang="tr-TR" sz="3200" dirty="0">
                <a:solidFill>
                  <a:srgbClr val="FF0000"/>
                </a:solidFill>
                <a:latin typeface="Times New Roman" panose="02020603050405020304" pitchFamily="18" charset="0"/>
                <a:cs typeface="Times New Roman" panose="02020603050405020304" pitchFamily="18" charset="0"/>
              </a:rPr>
              <a:t>I</a:t>
            </a:r>
            <a:r>
              <a:rPr lang="tr-TR" sz="3200" dirty="0">
                <a:latin typeface="Times New Roman" panose="02020603050405020304" pitchFamily="18" charset="0"/>
                <a:cs typeface="Times New Roman" panose="02020603050405020304" pitchFamily="18" charset="0"/>
              </a:rPr>
              <a:t>, 2010)</a:t>
            </a:r>
          </a:p>
          <a:p>
            <a:pPr lvl="1"/>
            <a:r>
              <a:rPr lang="tr-TR" sz="3200" dirty="0">
                <a:latin typeface="Times New Roman" panose="02020603050405020304" pitchFamily="18" charset="0"/>
                <a:cs typeface="Times New Roman" panose="02020603050405020304" pitchFamily="18" charset="0"/>
              </a:rPr>
              <a:t>Yüksek duyarlı CRP, </a:t>
            </a:r>
            <a:r>
              <a:rPr lang="tr-TR" sz="3200" dirty="0" err="1">
                <a:latin typeface="Times New Roman" panose="02020603050405020304" pitchFamily="18" charset="0"/>
                <a:cs typeface="Times New Roman" panose="02020603050405020304" pitchFamily="18" charset="0"/>
              </a:rPr>
              <a:t>ankle-brakial</a:t>
            </a:r>
            <a:r>
              <a:rPr lang="tr-TR" sz="3200" dirty="0">
                <a:latin typeface="Times New Roman" panose="02020603050405020304" pitchFamily="18" charset="0"/>
                <a:cs typeface="Times New Roman" panose="02020603050405020304" pitchFamily="18" charset="0"/>
              </a:rPr>
              <a:t> indeks, lökosit sayısı, açlık kan şekeri, </a:t>
            </a:r>
            <a:r>
              <a:rPr lang="tr-TR" sz="3200" dirty="0" err="1">
                <a:latin typeface="Times New Roman" panose="02020603050405020304" pitchFamily="18" charset="0"/>
                <a:cs typeface="Times New Roman" panose="02020603050405020304" pitchFamily="18" charset="0"/>
              </a:rPr>
              <a:t>peridontal</a:t>
            </a:r>
            <a:r>
              <a:rPr lang="tr-TR" sz="3200" dirty="0">
                <a:latin typeface="Times New Roman" panose="02020603050405020304" pitchFamily="18" charset="0"/>
                <a:cs typeface="Times New Roman" panose="02020603050405020304" pitchFamily="18" charset="0"/>
              </a:rPr>
              <a:t> hastalık, </a:t>
            </a:r>
            <a:r>
              <a:rPr lang="tr-TR" sz="3200" dirty="0" err="1">
                <a:latin typeface="Times New Roman" panose="02020603050405020304" pitchFamily="18" charset="0"/>
                <a:cs typeface="Times New Roman" panose="02020603050405020304" pitchFamily="18" charset="0"/>
              </a:rPr>
              <a:t>karotid</a:t>
            </a:r>
            <a:r>
              <a:rPr lang="tr-TR" sz="3200" dirty="0">
                <a:latin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cs typeface="Times New Roman" panose="02020603050405020304" pitchFamily="18" charset="0"/>
              </a:rPr>
              <a:t>intima</a:t>
            </a:r>
            <a:r>
              <a:rPr lang="tr-TR" sz="3200" dirty="0">
                <a:latin typeface="Times New Roman" panose="02020603050405020304" pitchFamily="18" charset="0"/>
                <a:cs typeface="Times New Roman" panose="02020603050405020304" pitchFamily="18" charset="0"/>
              </a:rPr>
              <a:t> medya kalınlığı, elektron </a:t>
            </a:r>
            <a:r>
              <a:rPr lang="tr-TR" sz="3200" dirty="0" err="1">
                <a:latin typeface="Times New Roman" panose="02020603050405020304" pitchFamily="18" charset="0"/>
                <a:cs typeface="Times New Roman" panose="02020603050405020304" pitchFamily="18" charset="0"/>
              </a:rPr>
              <a:t>beam</a:t>
            </a:r>
            <a:r>
              <a:rPr lang="tr-TR" sz="3200" dirty="0">
                <a:latin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cs typeface="Times New Roman" panose="02020603050405020304" pitchFamily="18" charset="0"/>
              </a:rPr>
              <a:t>CT’de</a:t>
            </a:r>
            <a:r>
              <a:rPr lang="tr-TR" sz="3200" dirty="0">
                <a:latin typeface="Times New Roman" panose="02020603050405020304" pitchFamily="18" charset="0"/>
                <a:cs typeface="Times New Roman" panose="02020603050405020304" pitchFamily="18" charset="0"/>
              </a:rPr>
              <a:t> koroner arter kalsifikasyon skoru, </a:t>
            </a:r>
            <a:r>
              <a:rPr lang="tr-TR" sz="3200" dirty="0" err="1">
                <a:latin typeface="Times New Roman" panose="02020603050405020304" pitchFamily="18" charset="0"/>
                <a:cs typeface="Times New Roman" panose="02020603050405020304" pitchFamily="18" charset="0"/>
              </a:rPr>
              <a:t>homosistein</a:t>
            </a:r>
            <a:r>
              <a:rPr lang="tr-TR" sz="3200" dirty="0">
                <a:latin typeface="Times New Roman" panose="02020603050405020304" pitchFamily="18" charset="0"/>
                <a:cs typeface="Times New Roman" panose="02020603050405020304" pitchFamily="18" charset="0"/>
              </a:rPr>
              <a:t> seviyesi, </a:t>
            </a:r>
            <a:r>
              <a:rPr lang="tr-TR" sz="3200" dirty="0" err="1">
                <a:latin typeface="Times New Roman" panose="02020603050405020304" pitchFamily="18" charset="0"/>
                <a:cs typeface="Times New Roman" panose="02020603050405020304" pitchFamily="18" charset="0"/>
              </a:rPr>
              <a:t>lipoprotein</a:t>
            </a:r>
            <a:r>
              <a:rPr lang="tr-TR" sz="3200" dirty="0">
                <a:latin typeface="Times New Roman" panose="02020603050405020304" pitchFamily="18" charset="0"/>
                <a:cs typeface="Times New Roman" panose="02020603050405020304" pitchFamily="18" charset="0"/>
              </a:rPr>
              <a:t> (a) düzeyi</a:t>
            </a:r>
          </a:p>
          <a:p>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70061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TARAMA</a:t>
            </a:r>
            <a:br>
              <a:rPr lang="tr-TR" b="1" dirty="0" smtClean="0">
                <a:solidFill>
                  <a:srgbClr val="C00000"/>
                </a:solidFill>
                <a:latin typeface="Times New Roman" panose="02020603050405020304" pitchFamily="18" charset="0"/>
                <a:cs typeface="Times New Roman" panose="02020603050405020304" pitchFamily="18" charset="0"/>
              </a:rPr>
            </a:br>
            <a:r>
              <a:rPr lang="tr-TR" sz="3200" b="1" dirty="0" smtClean="0">
                <a:solidFill>
                  <a:srgbClr val="002060"/>
                </a:solidFill>
                <a:latin typeface="Times New Roman" panose="02020603050405020304" pitchFamily="18" charset="0"/>
                <a:cs typeface="Times New Roman" panose="02020603050405020304" pitchFamily="18" charset="0"/>
              </a:rPr>
              <a:t>DİYABET</a:t>
            </a:r>
            <a:endParaRPr lang="tr-TR" sz="3200" dirty="0">
              <a:solidFill>
                <a:srgbClr val="002060"/>
              </a:solidFill>
            </a:endParaRPr>
          </a:p>
        </p:txBody>
      </p:sp>
      <p:sp>
        <p:nvSpPr>
          <p:cNvPr id="3" name="İçerik Yer Tutucusu 2"/>
          <p:cNvSpPr>
            <a:spLocks noGrp="1"/>
          </p:cNvSpPr>
          <p:nvPr>
            <p:ph idx="1"/>
          </p:nvPr>
        </p:nvSpPr>
        <p:spPr>
          <a:xfrm>
            <a:off x="838200" y="1931832"/>
            <a:ext cx="10515600" cy="4192364"/>
          </a:xfrm>
        </p:spPr>
        <p:txBody>
          <a:bodyPr>
            <a:normAutofit/>
          </a:bodyPr>
          <a:lstStyle/>
          <a:p>
            <a:r>
              <a:rPr lang="tr-TR" sz="3200" dirty="0" smtClean="0">
                <a:latin typeface="Times New Roman" panose="02020603050405020304" pitchFamily="18" charset="0"/>
                <a:cs typeface="Times New Roman" panose="02020603050405020304" pitchFamily="18" charset="0"/>
              </a:rPr>
              <a:t>Kan basıncı </a:t>
            </a:r>
            <a:r>
              <a:rPr lang="tr-TR" sz="3200" dirty="0">
                <a:latin typeface="Times New Roman" panose="02020603050405020304" pitchFamily="18" charset="0"/>
                <a:cs typeface="Times New Roman" panose="02020603050405020304" pitchFamily="18" charset="0"/>
              </a:rPr>
              <a:t>&gt;135/80 135/80 mm Hg </a:t>
            </a:r>
            <a:r>
              <a:rPr lang="tr-TR" sz="3200" dirty="0" err="1">
                <a:latin typeface="Times New Roman" panose="02020603050405020304" pitchFamily="18" charset="0"/>
                <a:cs typeface="Times New Roman" panose="02020603050405020304" pitchFamily="18" charset="0"/>
              </a:rPr>
              <a:t>asemptomatik</a:t>
            </a:r>
            <a:r>
              <a:rPr lang="tr-TR" sz="3200" dirty="0">
                <a:latin typeface="Times New Roman" panose="02020603050405020304" pitchFamily="18" charset="0"/>
                <a:cs typeface="Times New Roman" panose="02020603050405020304" pitchFamily="18" charset="0"/>
              </a:rPr>
              <a:t> yetişkinlerde diyabet taraması </a:t>
            </a:r>
            <a:r>
              <a:rPr lang="tr-TR" sz="3200" dirty="0" smtClean="0">
                <a:latin typeface="Times New Roman" panose="02020603050405020304" pitchFamily="18" charset="0"/>
                <a:cs typeface="Times New Roman" panose="02020603050405020304" pitchFamily="18" charset="0"/>
              </a:rPr>
              <a:t>önerilir(</a:t>
            </a:r>
            <a:r>
              <a:rPr lang="tr-TR" sz="3200" dirty="0" smtClean="0">
                <a:solidFill>
                  <a:srgbClr val="FF0000"/>
                </a:solidFill>
                <a:latin typeface="Times New Roman" panose="02020603050405020304" pitchFamily="18" charset="0"/>
                <a:cs typeface="Times New Roman" panose="02020603050405020304" pitchFamily="18" charset="0"/>
              </a:rPr>
              <a:t>B</a:t>
            </a:r>
            <a:r>
              <a:rPr lang="tr-TR" sz="3200" dirty="0" smtClean="0">
                <a:latin typeface="Times New Roman" panose="02020603050405020304" pitchFamily="18" charset="0"/>
                <a:cs typeface="Times New Roman" panose="02020603050405020304" pitchFamily="18" charset="0"/>
              </a:rPr>
              <a:t>,2008)</a:t>
            </a:r>
          </a:p>
          <a:p>
            <a:r>
              <a:rPr lang="tr-TR" sz="3200" dirty="0" smtClean="0">
                <a:latin typeface="Times New Roman" panose="02020603050405020304" pitchFamily="18" charset="0"/>
                <a:cs typeface="Times New Roman" panose="02020603050405020304" pitchFamily="18" charset="0"/>
              </a:rPr>
              <a:t>Kan </a:t>
            </a:r>
            <a:r>
              <a:rPr lang="tr-TR" sz="3200" dirty="0">
                <a:latin typeface="Times New Roman" panose="02020603050405020304" pitchFamily="18" charset="0"/>
                <a:cs typeface="Times New Roman" panose="02020603050405020304" pitchFamily="18" charset="0"/>
              </a:rPr>
              <a:t>basıncı &lt;135/80 mm Hg </a:t>
            </a:r>
            <a:r>
              <a:rPr lang="tr-TR" sz="3200" dirty="0" err="1">
                <a:latin typeface="Times New Roman" panose="02020603050405020304" pitchFamily="18" charset="0"/>
                <a:cs typeface="Times New Roman" panose="02020603050405020304" pitchFamily="18" charset="0"/>
              </a:rPr>
              <a:t>asemptomatik</a:t>
            </a:r>
            <a:r>
              <a:rPr lang="tr-TR" sz="3200" dirty="0">
                <a:latin typeface="Times New Roman" panose="02020603050405020304" pitchFamily="18" charset="0"/>
                <a:cs typeface="Times New Roman" panose="02020603050405020304" pitchFamily="18" charset="0"/>
              </a:rPr>
              <a:t> yetişkinlerde diyabet taraması için kanıtlar yetersiz (</a:t>
            </a:r>
            <a:r>
              <a:rPr lang="tr-TR" sz="3200" dirty="0">
                <a:solidFill>
                  <a:srgbClr val="FF0000"/>
                </a:solidFill>
                <a:latin typeface="Times New Roman" panose="02020603050405020304" pitchFamily="18" charset="0"/>
                <a:cs typeface="Times New Roman" panose="02020603050405020304" pitchFamily="18" charset="0"/>
              </a:rPr>
              <a:t>I</a:t>
            </a:r>
            <a:r>
              <a:rPr lang="tr-TR" sz="3200" dirty="0">
                <a:latin typeface="Times New Roman" panose="02020603050405020304" pitchFamily="18" charset="0"/>
                <a:cs typeface="Times New Roman" panose="02020603050405020304" pitchFamily="18" charset="0"/>
              </a:rPr>
              <a:t>, 2008)</a:t>
            </a:r>
          </a:p>
          <a:p>
            <a:r>
              <a:rPr lang="tr-TR" sz="3200" dirty="0" err="1">
                <a:latin typeface="Times New Roman" panose="02020603050405020304" pitchFamily="18" charset="0"/>
                <a:cs typeface="Times New Roman" panose="02020603050405020304" pitchFamily="18" charset="0"/>
              </a:rPr>
              <a:t>Asemptomatik</a:t>
            </a:r>
            <a:r>
              <a:rPr lang="tr-TR" sz="3200" dirty="0">
                <a:latin typeface="Times New Roman" panose="02020603050405020304" pitchFamily="18" charset="0"/>
                <a:cs typeface="Times New Roman" panose="02020603050405020304" pitchFamily="18" charset="0"/>
              </a:rPr>
              <a:t> bireylerde IDDM için </a:t>
            </a:r>
            <a:r>
              <a:rPr lang="tr-TR" sz="3200" dirty="0" err="1">
                <a:latin typeface="Times New Roman" panose="02020603050405020304" pitchFamily="18" charset="0"/>
                <a:cs typeface="Times New Roman" panose="02020603050405020304" pitchFamily="18" charset="0"/>
              </a:rPr>
              <a:t>immün</a:t>
            </a:r>
            <a:r>
              <a:rPr lang="tr-TR" sz="3200" dirty="0">
                <a:latin typeface="Times New Roman" panose="02020603050405020304" pitchFamily="18" charset="0"/>
                <a:cs typeface="Times New Roman" panose="02020603050405020304" pitchFamily="18" charset="0"/>
              </a:rPr>
              <a:t> marker taranması önerilmez </a:t>
            </a:r>
          </a:p>
          <a:p>
            <a:r>
              <a:rPr lang="tr-TR" sz="3200" dirty="0" err="1">
                <a:latin typeface="Times New Roman" panose="02020603050405020304" pitchFamily="18" charset="0"/>
                <a:cs typeface="Times New Roman" panose="02020603050405020304" pitchFamily="18" charset="0"/>
              </a:rPr>
              <a:t>Gestasyonel</a:t>
            </a:r>
            <a:r>
              <a:rPr lang="tr-TR" sz="3200" dirty="0">
                <a:latin typeface="Times New Roman" panose="02020603050405020304" pitchFamily="18" charset="0"/>
                <a:cs typeface="Times New Roman" panose="02020603050405020304" pitchFamily="18" charset="0"/>
              </a:rPr>
              <a:t> diyabet taraması </a:t>
            </a:r>
            <a:r>
              <a:rPr lang="tr-TR" sz="3200" dirty="0" err="1" smtClean="0">
                <a:latin typeface="Times New Roman" panose="02020603050405020304" pitchFamily="18" charset="0"/>
                <a:cs typeface="Times New Roman" panose="02020603050405020304" pitchFamily="18" charset="0"/>
              </a:rPr>
              <a:t>asemptomatik</a:t>
            </a:r>
            <a:r>
              <a:rPr lang="tr-TR" sz="3200" dirty="0" smtClean="0">
                <a:latin typeface="Times New Roman" panose="02020603050405020304" pitchFamily="18" charset="0"/>
                <a:cs typeface="Times New Roman" panose="02020603050405020304" pitchFamily="18" charset="0"/>
              </a:rPr>
              <a:t> gebelerde 24. haftadan sonra önerilir(</a:t>
            </a:r>
            <a:r>
              <a:rPr lang="tr-TR" sz="3200" dirty="0" smtClean="0">
                <a:solidFill>
                  <a:srgbClr val="FF0000"/>
                </a:solidFill>
                <a:latin typeface="Times New Roman" panose="02020603050405020304" pitchFamily="18" charset="0"/>
                <a:cs typeface="Times New Roman" panose="02020603050405020304" pitchFamily="18" charset="0"/>
              </a:rPr>
              <a:t>B</a:t>
            </a:r>
            <a:r>
              <a:rPr lang="tr-TR" sz="3200" dirty="0" smtClean="0">
                <a:latin typeface="Times New Roman" panose="02020603050405020304" pitchFamily="18" charset="0"/>
                <a:cs typeface="Times New Roman" panose="02020603050405020304" pitchFamily="18" charset="0"/>
              </a:rPr>
              <a:t>, 2014)</a:t>
            </a:r>
            <a:endParaRPr lang="tr-TR" sz="3200" dirty="0">
              <a:latin typeface="Times New Roman" panose="02020603050405020304" pitchFamily="18" charset="0"/>
              <a:cs typeface="Times New Roman" panose="02020603050405020304" pitchFamily="18" charset="0"/>
            </a:endParaRPr>
          </a:p>
          <a:p>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12640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solidFill>
                  <a:srgbClr val="C00000"/>
                </a:solidFill>
                <a:latin typeface="Times New Roman" panose="02020603050405020304" pitchFamily="18" charset="0"/>
                <a:cs typeface="Times New Roman" panose="02020603050405020304" pitchFamily="18" charset="0"/>
              </a:rPr>
              <a:t>TARAMA</a:t>
            </a:r>
            <a:r>
              <a:rPr lang="tr-TR" sz="3200" b="1" dirty="0" smtClean="0">
                <a:latin typeface="Times New Roman" panose="02020603050405020304" pitchFamily="18" charset="0"/>
                <a:cs typeface="Times New Roman" panose="02020603050405020304" pitchFamily="18" charset="0"/>
              </a:rPr>
              <a:t/>
            </a:r>
            <a:br>
              <a:rPr lang="tr-TR" sz="3200" b="1" dirty="0" smtClean="0">
                <a:latin typeface="Times New Roman" panose="02020603050405020304" pitchFamily="18" charset="0"/>
                <a:cs typeface="Times New Roman" panose="02020603050405020304" pitchFamily="18" charset="0"/>
              </a:rPr>
            </a:br>
            <a:r>
              <a:rPr lang="tr-TR" sz="3200" b="1" dirty="0" smtClean="0">
                <a:solidFill>
                  <a:srgbClr val="002060"/>
                </a:solidFill>
                <a:latin typeface="Times New Roman" panose="02020603050405020304" pitchFamily="18" charset="0"/>
                <a:cs typeface="Times New Roman" panose="02020603050405020304" pitchFamily="18" charset="0"/>
              </a:rPr>
              <a:t>ABDOMİNAL AORT ANEVRİZMASI</a:t>
            </a:r>
            <a:endParaRPr lang="tr-TR" sz="3200" b="1" dirty="0">
              <a:solidFill>
                <a:srgbClr val="00206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838200" y="2636994"/>
            <a:ext cx="10515600" cy="3287288"/>
          </a:xfrm>
        </p:spPr>
        <p:txBody>
          <a:bodyPr/>
          <a:lstStyle/>
          <a:p>
            <a:r>
              <a:rPr lang="tr-TR" sz="3200" dirty="0">
                <a:latin typeface="Times New Roman" panose="02020603050405020304" pitchFamily="18" charset="0"/>
                <a:cs typeface="Times New Roman" panose="02020603050405020304" pitchFamily="18" charset="0"/>
              </a:rPr>
              <a:t>65-75 yaş sigara içmiş erkeklerde bir defalık USG ile tarama önerilir (</a:t>
            </a:r>
            <a:r>
              <a:rPr lang="tr-TR" sz="3200" dirty="0">
                <a:solidFill>
                  <a:srgbClr val="C00000"/>
                </a:solidFill>
                <a:latin typeface="Times New Roman" panose="02020603050405020304" pitchFamily="18" charset="0"/>
                <a:cs typeface="Times New Roman" panose="02020603050405020304" pitchFamily="18" charset="0"/>
              </a:rPr>
              <a:t>B</a:t>
            </a:r>
            <a:r>
              <a:rPr lang="tr-TR" sz="3200"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2014)</a:t>
            </a:r>
            <a:endParaRPr lang="tr-TR" sz="3200" dirty="0">
              <a:latin typeface="Times New Roman" panose="02020603050405020304" pitchFamily="18" charset="0"/>
              <a:cs typeface="Times New Roman" panose="02020603050405020304" pitchFamily="18" charset="0"/>
            </a:endParaRPr>
          </a:p>
          <a:p>
            <a:r>
              <a:rPr lang="tr-TR" sz="3200" dirty="0">
                <a:latin typeface="Times New Roman" panose="02020603050405020304" pitchFamily="18" charset="0"/>
                <a:cs typeface="Times New Roman" panose="02020603050405020304" pitchFamily="18" charset="0"/>
              </a:rPr>
              <a:t>65-75 yaş hiç sigara içmemiş erkeklerde öneri yok (</a:t>
            </a:r>
            <a:r>
              <a:rPr lang="tr-TR" sz="3200" dirty="0">
                <a:solidFill>
                  <a:srgbClr val="C00000"/>
                </a:solidFill>
                <a:latin typeface="Times New Roman" panose="02020603050405020304" pitchFamily="18" charset="0"/>
                <a:cs typeface="Times New Roman" panose="02020603050405020304" pitchFamily="18" charset="0"/>
              </a:rPr>
              <a:t>C</a:t>
            </a:r>
            <a:r>
              <a:rPr lang="tr-TR" sz="3200"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2014)</a:t>
            </a:r>
            <a:endParaRPr lang="tr-TR" sz="3200" dirty="0">
              <a:latin typeface="Times New Roman" panose="02020603050405020304" pitchFamily="18" charset="0"/>
              <a:cs typeface="Times New Roman" panose="02020603050405020304" pitchFamily="18" charset="0"/>
            </a:endParaRPr>
          </a:p>
          <a:p>
            <a:r>
              <a:rPr lang="tr-TR" sz="3200" dirty="0">
                <a:latin typeface="Times New Roman" panose="02020603050405020304" pitchFamily="18" charset="0"/>
                <a:cs typeface="Times New Roman" panose="02020603050405020304" pitchFamily="18" charset="0"/>
              </a:rPr>
              <a:t>Kadınlarda </a:t>
            </a:r>
            <a:r>
              <a:rPr lang="tr-TR" sz="3200" dirty="0" err="1">
                <a:latin typeface="Times New Roman" panose="02020603050405020304" pitchFamily="18" charset="0"/>
                <a:cs typeface="Times New Roman" panose="02020603050405020304" pitchFamily="18" charset="0"/>
              </a:rPr>
              <a:t>önerimez</a:t>
            </a:r>
            <a:r>
              <a:rPr lang="tr-TR" sz="3200" dirty="0">
                <a:latin typeface="Times New Roman" panose="02020603050405020304" pitchFamily="18" charset="0"/>
                <a:cs typeface="Times New Roman" panose="02020603050405020304" pitchFamily="18" charset="0"/>
              </a:rPr>
              <a:t> (</a:t>
            </a:r>
            <a:r>
              <a:rPr lang="tr-TR" sz="3200" dirty="0">
                <a:solidFill>
                  <a:srgbClr val="C00000"/>
                </a:solidFill>
                <a:latin typeface="Times New Roman" panose="02020603050405020304" pitchFamily="18" charset="0"/>
                <a:cs typeface="Times New Roman" panose="02020603050405020304" pitchFamily="18" charset="0"/>
              </a:rPr>
              <a:t>D</a:t>
            </a:r>
            <a:r>
              <a:rPr lang="tr-TR" sz="3200" dirty="0">
                <a:latin typeface="Times New Roman" panose="02020603050405020304" pitchFamily="18" charset="0"/>
                <a:cs typeface="Times New Roman" panose="02020603050405020304" pitchFamily="18" charset="0"/>
              </a:rPr>
              <a:t>, 2005)</a:t>
            </a:r>
          </a:p>
          <a:p>
            <a:endParaRPr lang="tr-TR" dirty="0"/>
          </a:p>
        </p:txBody>
      </p:sp>
    </p:spTree>
    <p:extLst>
      <p:ext uri="{BB962C8B-B14F-4D97-AF65-F5344CB8AC3E}">
        <p14:creationId xmlns:p14="http://schemas.microsoft.com/office/powerpoint/2010/main" val="41127622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TARAMA</a:t>
            </a:r>
            <a:br>
              <a:rPr lang="tr-TR" b="1" dirty="0" smtClean="0">
                <a:solidFill>
                  <a:srgbClr val="C00000"/>
                </a:solidFill>
                <a:latin typeface="Times New Roman" panose="02020603050405020304" pitchFamily="18" charset="0"/>
                <a:cs typeface="Times New Roman" panose="02020603050405020304" pitchFamily="18" charset="0"/>
              </a:rPr>
            </a:br>
            <a:r>
              <a:rPr lang="tr-TR" sz="3200" b="1" dirty="0" smtClean="0">
                <a:solidFill>
                  <a:srgbClr val="002060"/>
                </a:solidFill>
                <a:latin typeface="Times New Roman" panose="02020603050405020304" pitchFamily="18" charset="0"/>
                <a:cs typeface="Times New Roman" panose="02020603050405020304" pitchFamily="18" charset="0"/>
              </a:rPr>
              <a:t>DEPRESYON</a:t>
            </a:r>
            <a:endParaRPr lang="tr-TR" sz="3200" dirty="0">
              <a:solidFill>
                <a:srgbClr val="002060"/>
              </a:solidFill>
            </a:endParaRPr>
          </a:p>
        </p:txBody>
      </p:sp>
      <p:sp>
        <p:nvSpPr>
          <p:cNvPr id="3" name="İçerik Yer Tutucusu 2"/>
          <p:cNvSpPr>
            <a:spLocks noGrp="1"/>
          </p:cNvSpPr>
          <p:nvPr>
            <p:ph idx="1"/>
          </p:nvPr>
        </p:nvSpPr>
        <p:spPr>
          <a:xfrm>
            <a:off x="838200" y="2302143"/>
            <a:ext cx="10515600" cy="3557744"/>
          </a:xfrm>
        </p:spPr>
        <p:txBody>
          <a:bodyPr>
            <a:normAutofit/>
          </a:bodyPr>
          <a:lstStyle/>
          <a:p>
            <a:r>
              <a:rPr lang="tr-TR" sz="3200" dirty="0">
                <a:latin typeface="Times New Roman" panose="02020603050405020304" pitchFamily="18" charset="0"/>
                <a:cs typeface="Times New Roman" panose="02020603050405020304" pitchFamily="18" charset="0"/>
              </a:rPr>
              <a:t>Bütün yetişkinlerde depresyon taranması önerilir (yeterli tanı, tedavi ve izlem olanağı var olduğunda) (</a:t>
            </a:r>
            <a:r>
              <a:rPr lang="tr-TR" sz="3200" dirty="0">
                <a:solidFill>
                  <a:srgbClr val="FF0000"/>
                </a:solidFill>
                <a:latin typeface="Times New Roman" panose="02020603050405020304" pitchFamily="18" charset="0"/>
                <a:cs typeface="Times New Roman" panose="02020603050405020304" pitchFamily="18" charset="0"/>
              </a:rPr>
              <a:t>B</a:t>
            </a:r>
            <a:r>
              <a:rPr lang="tr-TR" sz="3200" dirty="0">
                <a:latin typeface="Times New Roman" panose="02020603050405020304" pitchFamily="18" charset="0"/>
                <a:cs typeface="Times New Roman" panose="02020603050405020304" pitchFamily="18" charset="0"/>
              </a:rPr>
              <a:t>, 2010)</a:t>
            </a:r>
          </a:p>
          <a:p>
            <a:pPr lvl="1"/>
            <a:r>
              <a:rPr lang="tr-TR" sz="3200" dirty="0">
                <a:latin typeface="Times New Roman" panose="02020603050405020304" pitchFamily="18" charset="0"/>
                <a:cs typeface="Times New Roman" panose="02020603050405020304" pitchFamily="18" charset="0"/>
              </a:rPr>
              <a:t>Bu olanaklar yoksa tarama önerilmiyor (</a:t>
            </a:r>
            <a:r>
              <a:rPr lang="tr-TR" sz="3200" dirty="0">
                <a:solidFill>
                  <a:srgbClr val="FF0000"/>
                </a:solidFill>
                <a:latin typeface="Times New Roman" panose="02020603050405020304" pitchFamily="18" charset="0"/>
                <a:cs typeface="Times New Roman" panose="02020603050405020304" pitchFamily="18" charset="0"/>
              </a:rPr>
              <a:t>C</a:t>
            </a:r>
            <a:r>
              <a:rPr lang="tr-TR" sz="3200" dirty="0">
                <a:latin typeface="Times New Roman" panose="02020603050405020304" pitchFamily="18" charset="0"/>
                <a:cs typeface="Times New Roman" panose="02020603050405020304" pitchFamily="18" charset="0"/>
              </a:rPr>
              <a:t>, 2010)</a:t>
            </a:r>
          </a:p>
          <a:p>
            <a:pPr lvl="1"/>
            <a:r>
              <a:rPr lang="tr-TR" sz="3200" dirty="0">
                <a:latin typeface="Times New Roman" panose="02020603050405020304" pitchFamily="18" charset="0"/>
                <a:cs typeface="Times New Roman" panose="02020603050405020304" pitchFamily="18" charset="0"/>
              </a:rPr>
              <a:t>Ergenlerde (12-18 yaş) yeterli olanak varlığında </a:t>
            </a:r>
            <a:r>
              <a:rPr lang="tr-TR" sz="3200" dirty="0" err="1">
                <a:latin typeface="Times New Roman" panose="02020603050405020304" pitchFamily="18" charset="0"/>
                <a:cs typeface="Times New Roman" panose="02020603050405020304" pitchFamily="18" charset="0"/>
              </a:rPr>
              <a:t>major</a:t>
            </a:r>
            <a:r>
              <a:rPr lang="tr-TR" sz="3200" dirty="0">
                <a:latin typeface="Times New Roman" panose="02020603050405020304" pitchFamily="18" charset="0"/>
                <a:cs typeface="Times New Roman" panose="02020603050405020304" pitchFamily="18" charset="0"/>
              </a:rPr>
              <a:t> depresyon taranmalıdır (</a:t>
            </a:r>
            <a:r>
              <a:rPr lang="tr-TR" sz="3200" dirty="0">
                <a:solidFill>
                  <a:srgbClr val="FF0000"/>
                </a:solidFill>
                <a:latin typeface="Times New Roman" panose="02020603050405020304" pitchFamily="18" charset="0"/>
                <a:cs typeface="Times New Roman" panose="02020603050405020304" pitchFamily="18" charset="0"/>
              </a:rPr>
              <a:t>B</a:t>
            </a:r>
            <a:r>
              <a:rPr lang="tr-TR" sz="3200" dirty="0">
                <a:latin typeface="Times New Roman" panose="02020603050405020304" pitchFamily="18" charset="0"/>
                <a:cs typeface="Times New Roman" panose="02020603050405020304" pitchFamily="18" charset="0"/>
              </a:rPr>
              <a:t>, 2009)</a:t>
            </a:r>
          </a:p>
          <a:p>
            <a:pPr lvl="1"/>
            <a:r>
              <a:rPr lang="tr-TR" sz="3200" dirty="0">
                <a:latin typeface="Times New Roman" panose="02020603050405020304" pitchFamily="18" charset="0"/>
                <a:cs typeface="Times New Roman" panose="02020603050405020304" pitchFamily="18" charset="0"/>
              </a:rPr>
              <a:t>7-11 yaş için deliller karar verdirici değil (</a:t>
            </a:r>
            <a:r>
              <a:rPr lang="tr-TR" sz="3200" dirty="0">
                <a:solidFill>
                  <a:srgbClr val="FF0000"/>
                </a:solidFill>
                <a:latin typeface="Times New Roman" panose="02020603050405020304" pitchFamily="18" charset="0"/>
                <a:cs typeface="Times New Roman" panose="02020603050405020304" pitchFamily="18" charset="0"/>
              </a:rPr>
              <a:t>I</a:t>
            </a:r>
            <a:r>
              <a:rPr lang="tr-TR" sz="3200" dirty="0">
                <a:latin typeface="Times New Roman" panose="02020603050405020304" pitchFamily="18" charset="0"/>
                <a:cs typeface="Times New Roman" panose="02020603050405020304" pitchFamily="18" charset="0"/>
              </a:rPr>
              <a:t>, 2009)</a:t>
            </a:r>
          </a:p>
          <a:p>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54518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TARAMA</a:t>
            </a:r>
            <a:br>
              <a:rPr lang="tr-TR" b="1" dirty="0" smtClean="0">
                <a:solidFill>
                  <a:srgbClr val="C00000"/>
                </a:solidFill>
                <a:latin typeface="Times New Roman" panose="02020603050405020304" pitchFamily="18" charset="0"/>
                <a:cs typeface="Times New Roman" panose="02020603050405020304" pitchFamily="18" charset="0"/>
              </a:rPr>
            </a:br>
            <a:r>
              <a:rPr lang="tr-TR" sz="3200" b="1" dirty="0" smtClean="0">
                <a:solidFill>
                  <a:srgbClr val="002060"/>
                </a:solidFill>
                <a:latin typeface="Times New Roman" panose="02020603050405020304" pitchFamily="18" charset="0"/>
                <a:cs typeface="Times New Roman" panose="02020603050405020304" pitchFamily="18" charset="0"/>
              </a:rPr>
              <a:t>AİLE İÇİ ŞİDDET</a:t>
            </a:r>
            <a:endParaRPr lang="tr-TR" sz="3200" dirty="0">
              <a:solidFill>
                <a:srgbClr val="002060"/>
              </a:solidFill>
            </a:endParaRPr>
          </a:p>
        </p:txBody>
      </p:sp>
      <p:sp>
        <p:nvSpPr>
          <p:cNvPr id="3" name="İçerik Yer Tutucusu 2"/>
          <p:cNvSpPr>
            <a:spLocks noGrp="1"/>
          </p:cNvSpPr>
          <p:nvPr>
            <p:ph idx="1"/>
          </p:nvPr>
        </p:nvSpPr>
        <p:spPr>
          <a:xfrm>
            <a:off x="838200" y="2340780"/>
            <a:ext cx="10515600" cy="3480471"/>
          </a:xfrm>
        </p:spPr>
        <p:txBody>
          <a:bodyPr>
            <a:normAutofit/>
          </a:bodyPr>
          <a:lstStyle/>
          <a:p>
            <a:r>
              <a:rPr lang="tr-TR" sz="3200" dirty="0">
                <a:latin typeface="Times New Roman" panose="02020603050405020304" pitchFamily="18" charset="0"/>
                <a:cs typeface="Times New Roman" panose="02020603050405020304" pitchFamily="18" charset="0"/>
              </a:rPr>
              <a:t>Tüm aile hekimleri </a:t>
            </a:r>
            <a:r>
              <a:rPr lang="tr-TR" sz="3200" b="1" dirty="0">
                <a:latin typeface="Times New Roman" panose="02020603050405020304" pitchFamily="18" charset="0"/>
                <a:cs typeface="Times New Roman" panose="02020603050405020304" pitchFamily="18" charset="0"/>
              </a:rPr>
              <a:t>ihmal ve istismar</a:t>
            </a:r>
            <a:r>
              <a:rPr lang="tr-TR" sz="3200" dirty="0">
                <a:latin typeface="Times New Roman" panose="02020603050405020304" pitchFamily="18" charset="0"/>
                <a:cs typeface="Times New Roman" panose="02020603050405020304" pitchFamily="18" charset="0"/>
              </a:rPr>
              <a:t>la ilişkili fiziksel ve davranışsal belirti ve bulgulara karşı uyanık olmalıdırlar. </a:t>
            </a:r>
          </a:p>
          <a:p>
            <a:pPr lvl="1"/>
            <a:r>
              <a:rPr lang="tr-TR" sz="3200" dirty="0">
                <a:latin typeface="Times New Roman" panose="02020603050405020304" pitchFamily="18" charset="0"/>
                <a:cs typeface="Times New Roman" panose="02020603050405020304" pitchFamily="18" charset="0"/>
              </a:rPr>
              <a:t>Ebeveyn ve velilerin çocuk </a:t>
            </a:r>
            <a:r>
              <a:rPr lang="tr-TR" sz="3200" dirty="0" smtClean="0">
                <a:latin typeface="Times New Roman" panose="02020603050405020304" pitchFamily="18" charset="0"/>
                <a:cs typeface="Times New Roman" panose="02020603050405020304" pitchFamily="18" charset="0"/>
              </a:rPr>
              <a:t>ihmali ve yaşlı istismarı veriler yetersiz(</a:t>
            </a:r>
            <a:r>
              <a:rPr lang="tr-TR" sz="3200" dirty="0" smtClean="0">
                <a:solidFill>
                  <a:srgbClr val="FF0000"/>
                </a:solidFill>
                <a:latin typeface="Times New Roman" panose="02020603050405020304" pitchFamily="18" charset="0"/>
                <a:cs typeface="Times New Roman" panose="02020603050405020304" pitchFamily="18" charset="0"/>
              </a:rPr>
              <a:t>I</a:t>
            </a:r>
            <a:r>
              <a:rPr lang="tr-TR" sz="3200" dirty="0" smtClean="0">
                <a:latin typeface="Times New Roman" panose="02020603050405020304" pitchFamily="18" charset="0"/>
                <a:cs typeface="Times New Roman" panose="02020603050405020304" pitchFamily="18" charset="0"/>
              </a:rPr>
              <a:t>,2013); doğurganlık çağındaki kadınlarda semptom olmasa dahi aile içi şiddet(partner şiddeti) açısından </a:t>
            </a:r>
            <a:r>
              <a:rPr lang="tr-TR" sz="3200" dirty="0">
                <a:latin typeface="Times New Roman" panose="02020603050405020304" pitchFamily="18" charset="0"/>
                <a:cs typeface="Times New Roman" panose="02020603050405020304" pitchFamily="18" charset="0"/>
              </a:rPr>
              <a:t>tarama </a:t>
            </a:r>
            <a:r>
              <a:rPr lang="tr-TR" sz="3200" dirty="0" smtClean="0">
                <a:latin typeface="Times New Roman" panose="02020603050405020304" pitchFamily="18" charset="0"/>
                <a:cs typeface="Times New Roman" panose="02020603050405020304" pitchFamily="18" charset="0"/>
              </a:rPr>
              <a:t>önerilir. (</a:t>
            </a:r>
            <a:r>
              <a:rPr lang="tr-TR" sz="3200" dirty="0">
                <a:solidFill>
                  <a:srgbClr val="FF0000"/>
                </a:solidFill>
                <a:latin typeface="Times New Roman" panose="02020603050405020304" pitchFamily="18" charset="0"/>
                <a:cs typeface="Times New Roman" panose="02020603050405020304" pitchFamily="18" charset="0"/>
              </a:rPr>
              <a:t>B</a:t>
            </a:r>
            <a:r>
              <a:rPr lang="tr-TR" sz="3200" dirty="0" smtClean="0">
                <a:latin typeface="Times New Roman" panose="02020603050405020304" pitchFamily="18" charset="0"/>
                <a:cs typeface="Times New Roman" panose="02020603050405020304" pitchFamily="18" charset="0"/>
              </a:rPr>
              <a:t>, 2013)</a:t>
            </a:r>
            <a:endParaRPr lang="tr-TR" sz="3200" dirty="0">
              <a:latin typeface="Times New Roman" panose="02020603050405020304" pitchFamily="18" charset="0"/>
              <a:cs typeface="Times New Roman" panose="02020603050405020304" pitchFamily="18" charset="0"/>
            </a:endParaRPr>
          </a:p>
          <a:p>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54600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TARAMA</a:t>
            </a:r>
            <a:br>
              <a:rPr lang="tr-TR" b="1" dirty="0" smtClean="0">
                <a:solidFill>
                  <a:srgbClr val="C00000"/>
                </a:solidFill>
                <a:latin typeface="Times New Roman" panose="02020603050405020304" pitchFamily="18" charset="0"/>
                <a:cs typeface="Times New Roman" panose="02020603050405020304" pitchFamily="18" charset="0"/>
              </a:rPr>
            </a:br>
            <a:r>
              <a:rPr lang="tr-TR" sz="3200" b="1" dirty="0" smtClean="0">
                <a:solidFill>
                  <a:srgbClr val="002060"/>
                </a:solidFill>
                <a:latin typeface="Times New Roman" panose="02020603050405020304" pitchFamily="18" charset="0"/>
                <a:cs typeface="Times New Roman" panose="02020603050405020304" pitchFamily="18" charset="0"/>
              </a:rPr>
              <a:t>DEMİR EKSİKLİĞİ ANEMİSİ</a:t>
            </a:r>
            <a:endParaRPr lang="tr-TR" sz="3200" dirty="0">
              <a:solidFill>
                <a:srgbClr val="002060"/>
              </a:solidFill>
            </a:endParaRPr>
          </a:p>
        </p:txBody>
      </p:sp>
      <p:sp>
        <p:nvSpPr>
          <p:cNvPr id="3" name="İçerik Yer Tutucusu 2"/>
          <p:cNvSpPr>
            <a:spLocks noGrp="1"/>
          </p:cNvSpPr>
          <p:nvPr>
            <p:ph idx="1"/>
          </p:nvPr>
        </p:nvSpPr>
        <p:spPr>
          <a:xfrm>
            <a:off x="838200" y="2224870"/>
            <a:ext cx="10515600" cy="3313045"/>
          </a:xfrm>
        </p:spPr>
        <p:txBody>
          <a:bodyPr/>
          <a:lstStyle/>
          <a:p>
            <a:endParaRPr lang="tr-TR" sz="3200" dirty="0" smtClean="0">
              <a:latin typeface="Times New Roman" panose="02020603050405020304" pitchFamily="18" charset="0"/>
              <a:cs typeface="Times New Roman" panose="02020603050405020304" pitchFamily="18" charset="0"/>
            </a:endParaRPr>
          </a:p>
          <a:p>
            <a:r>
              <a:rPr lang="tr-TR" sz="3200" dirty="0" err="1" smtClean="0">
                <a:latin typeface="Times New Roman" panose="02020603050405020304" pitchFamily="18" charset="0"/>
                <a:cs typeface="Times New Roman" panose="02020603050405020304" pitchFamily="18" charset="0"/>
              </a:rPr>
              <a:t>Asemptomatik</a:t>
            </a:r>
            <a:r>
              <a:rPr lang="tr-TR" sz="3200" dirty="0" smtClean="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gebe kadınlarda rutin tarama önerilir (</a:t>
            </a:r>
            <a:r>
              <a:rPr lang="tr-TR" sz="3200" dirty="0">
                <a:solidFill>
                  <a:srgbClr val="FF0000"/>
                </a:solidFill>
                <a:latin typeface="Times New Roman" panose="02020603050405020304" pitchFamily="18" charset="0"/>
                <a:cs typeface="Times New Roman" panose="02020603050405020304" pitchFamily="18" charset="0"/>
              </a:rPr>
              <a:t>B</a:t>
            </a:r>
            <a:r>
              <a:rPr lang="tr-TR" sz="3200" dirty="0">
                <a:latin typeface="Times New Roman" panose="02020603050405020304" pitchFamily="18" charset="0"/>
                <a:cs typeface="Times New Roman" panose="02020603050405020304" pitchFamily="18" charset="0"/>
              </a:rPr>
              <a:t>, 2006)</a:t>
            </a:r>
          </a:p>
          <a:p>
            <a:r>
              <a:rPr lang="tr-TR" sz="3200" dirty="0">
                <a:latin typeface="Times New Roman" panose="02020603050405020304" pitchFamily="18" charset="0"/>
                <a:cs typeface="Times New Roman" panose="02020603050405020304" pitchFamily="18" charset="0"/>
              </a:rPr>
              <a:t>6-12 aylık </a:t>
            </a:r>
            <a:r>
              <a:rPr lang="tr-TR" sz="3200" dirty="0" err="1">
                <a:latin typeface="Times New Roman" panose="02020603050405020304" pitchFamily="18" charset="0"/>
                <a:cs typeface="Times New Roman" panose="02020603050405020304" pitchFamily="18" charset="0"/>
              </a:rPr>
              <a:t>asemptomatik</a:t>
            </a:r>
            <a:r>
              <a:rPr lang="tr-TR" sz="3200" dirty="0">
                <a:latin typeface="Times New Roman" panose="02020603050405020304" pitchFamily="18" charset="0"/>
                <a:cs typeface="Times New Roman" panose="02020603050405020304" pitchFamily="18" charset="0"/>
              </a:rPr>
              <a:t> bebeklerde tarama için kanıtlar yetersiz (</a:t>
            </a:r>
            <a:r>
              <a:rPr lang="tr-TR" sz="3200" dirty="0">
                <a:solidFill>
                  <a:srgbClr val="FF0000"/>
                </a:solidFill>
                <a:latin typeface="Times New Roman" panose="02020603050405020304" pitchFamily="18" charset="0"/>
                <a:cs typeface="Times New Roman" panose="02020603050405020304" pitchFamily="18" charset="0"/>
              </a:rPr>
              <a:t>I</a:t>
            </a:r>
            <a:r>
              <a:rPr lang="tr-TR" sz="3200" dirty="0">
                <a:latin typeface="Times New Roman" panose="02020603050405020304" pitchFamily="18" charset="0"/>
                <a:cs typeface="Times New Roman" panose="02020603050405020304" pitchFamily="18" charset="0"/>
              </a:rPr>
              <a:t>, 2006)</a:t>
            </a:r>
          </a:p>
          <a:p>
            <a:endParaRPr lang="tr-TR" dirty="0"/>
          </a:p>
        </p:txBody>
      </p:sp>
    </p:spTree>
    <p:extLst>
      <p:ext uri="{BB962C8B-B14F-4D97-AF65-F5344CB8AC3E}">
        <p14:creationId xmlns:p14="http://schemas.microsoft.com/office/powerpoint/2010/main" val="39723199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TARAMA</a:t>
            </a:r>
            <a:br>
              <a:rPr lang="tr-TR" b="1" dirty="0" smtClean="0">
                <a:solidFill>
                  <a:srgbClr val="C00000"/>
                </a:solidFill>
                <a:latin typeface="Times New Roman" panose="02020603050405020304" pitchFamily="18" charset="0"/>
                <a:cs typeface="Times New Roman" panose="02020603050405020304" pitchFamily="18" charset="0"/>
              </a:rPr>
            </a:br>
            <a:r>
              <a:rPr lang="tr-TR" sz="3200" b="1" dirty="0" smtClean="0">
                <a:solidFill>
                  <a:srgbClr val="002060"/>
                </a:solidFill>
                <a:latin typeface="Times New Roman" panose="02020603050405020304" pitchFamily="18" charset="0"/>
                <a:cs typeface="Times New Roman" panose="02020603050405020304" pitchFamily="18" charset="0"/>
              </a:rPr>
              <a:t>ASEMPTOMATİK BAKTERİÜRİ</a:t>
            </a:r>
            <a:endParaRPr lang="tr-TR" sz="3200" dirty="0">
              <a:solidFill>
                <a:srgbClr val="002060"/>
              </a:solidFill>
            </a:endParaRPr>
          </a:p>
        </p:txBody>
      </p:sp>
      <p:sp>
        <p:nvSpPr>
          <p:cNvPr id="3" name="İçerik Yer Tutucusu 2"/>
          <p:cNvSpPr>
            <a:spLocks noGrp="1"/>
          </p:cNvSpPr>
          <p:nvPr>
            <p:ph idx="1"/>
          </p:nvPr>
        </p:nvSpPr>
        <p:spPr/>
        <p:txBody>
          <a:bodyPr>
            <a:normAutofit/>
          </a:bodyPr>
          <a:lstStyle/>
          <a:p>
            <a:endParaRPr lang="tr-TR" sz="3200" dirty="0" smtClean="0">
              <a:latin typeface="Times New Roman" panose="02020603050405020304" pitchFamily="18" charset="0"/>
              <a:cs typeface="Times New Roman" panose="02020603050405020304" pitchFamily="18" charset="0"/>
            </a:endParaRPr>
          </a:p>
          <a:p>
            <a:r>
              <a:rPr lang="tr-TR" sz="3200" dirty="0" smtClean="0">
                <a:latin typeface="Times New Roman" panose="02020603050405020304" pitchFamily="18" charset="0"/>
                <a:cs typeface="Times New Roman" panose="02020603050405020304" pitchFamily="18" charset="0"/>
              </a:rPr>
              <a:t>Gebeliğin </a:t>
            </a:r>
            <a:r>
              <a:rPr lang="tr-TR" sz="3200" dirty="0">
                <a:latin typeface="Times New Roman" panose="02020603050405020304" pitchFamily="18" charset="0"/>
                <a:cs typeface="Times New Roman" panose="02020603050405020304" pitchFamily="18" charset="0"/>
              </a:rPr>
              <a:t>12-16 haftasında veya sonrasındaysa ilk prenatal görüşmede idrar kültürü ile tarama önerilir (</a:t>
            </a:r>
            <a:r>
              <a:rPr lang="tr-TR" sz="3200" dirty="0">
                <a:solidFill>
                  <a:srgbClr val="FF0000"/>
                </a:solidFill>
                <a:latin typeface="Times New Roman" panose="02020603050405020304" pitchFamily="18" charset="0"/>
                <a:cs typeface="Times New Roman" panose="02020603050405020304" pitchFamily="18" charset="0"/>
              </a:rPr>
              <a:t>A</a:t>
            </a:r>
            <a:r>
              <a:rPr lang="tr-TR" sz="3200" dirty="0">
                <a:latin typeface="Times New Roman" panose="02020603050405020304" pitchFamily="18" charset="0"/>
                <a:cs typeface="Times New Roman" panose="02020603050405020304" pitchFamily="18" charset="0"/>
              </a:rPr>
              <a:t>, 2008)</a:t>
            </a:r>
          </a:p>
          <a:p>
            <a:r>
              <a:rPr lang="tr-TR" sz="3200" dirty="0">
                <a:latin typeface="Times New Roman" panose="02020603050405020304" pitchFamily="18" charset="0"/>
                <a:cs typeface="Times New Roman" panose="02020603050405020304" pitchFamily="18" charset="0"/>
              </a:rPr>
              <a:t>Gebe olmayan kadınlar ve erkeklerde tarama önerilmez (</a:t>
            </a:r>
            <a:r>
              <a:rPr lang="tr-TR" sz="3200" dirty="0">
                <a:solidFill>
                  <a:srgbClr val="FF0000"/>
                </a:solidFill>
                <a:latin typeface="Times New Roman" panose="02020603050405020304" pitchFamily="18" charset="0"/>
                <a:cs typeface="Times New Roman" panose="02020603050405020304" pitchFamily="18" charset="0"/>
              </a:rPr>
              <a:t>D</a:t>
            </a:r>
            <a:r>
              <a:rPr lang="tr-TR" sz="3200" dirty="0">
                <a:latin typeface="Times New Roman" panose="02020603050405020304" pitchFamily="18" charset="0"/>
                <a:cs typeface="Times New Roman" panose="02020603050405020304" pitchFamily="18" charset="0"/>
              </a:rPr>
              <a:t>, 2008)</a:t>
            </a:r>
          </a:p>
          <a:p>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11514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6000" b="1" dirty="0" smtClean="0">
                <a:solidFill>
                  <a:srgbClr val="002060"/>
                </a:solidFill>
              </a:rPr>
              <a:t>TANIM</a:t>
            </a:r>
            <a:endParaRPr lang="tr-TR" sz="6000" b="1" dirty="0">
              <a:solidFill>
                <a:srgbClr val="002060"/>
              </a:solidFill>
            </a:endParaRPr>
          </a:p>
        </p:txBody>
      </p:sp>
      <p:sp>
        <p:nvSpPr>
          <p:cNvPr id="3" name="İçerik Yer Tutucusu 2"/>
          <p:cNvSpPr>
            <a:spLocks noGrp="1"/>
          </p:cNvSpPr>
          <p:nvPr>
            <p:ph idx="1"/>
          </p:nvPr>
        </p:nvSpPr>
        <p:spPr>
          <a:xfrm>
            <a:off x="865031" y="1825625"/>
            <a:ext cx="10515600" cy="4351338"/>
          </a:xfrm>
        </p:spPr>
        <p:txBody>
          <a:bodyPr>
            <a:normAutofit fontScale="92500" lnSpcReduction="10000"/>
          </a:bodyPr>
          <a:lstStyle/>
          <a:p>
            <a:pPr marL="0" lvl="0" indent="0" fontAlgn="base">
              <a:spcBef>
                <a:spcPct val="50000"/>
              </a:spcBef>
              <a:spcAft>
                <a:spcPct val="50000"/>
              </a:spcAft>
              <a:buClr>
                <a:srgbClr val="CC9900"/>
              </a:buClr>
              <a:buSzPct val="65000"/>
              <a:buNone/>
            </a:pPr>
            <a:r>
              <a:rPr lang="tr-TR" sz="3200" b="1" dirty="0" smtClean="0">
                <a:solidFill>
                  <a:srgbClr val="C00000"/>
                </a:solidFill>
                <a:latin typeface="Times New Roman" panose="02020603050405020304" pitchFamily="18" charset="0"/>
                <a:cs typeface="Times New Roman" panose="02020603050405020304" pitchFamily="18" charset="0"/>
              </a:rPr>
              <a:t>PERİYODİK SAĞLIK MUAYENESİ</a:t>
            </a:r>
          </a:p>
          <a:p>
            <a:pPr marL="0" lvl="0" indent="0" fontAlgn="base">
              <a:spcBef>
                <a:spcPct val="50000"/>
              </a:spcBef>
              <a:spcAft>
                <a:spcPct val="50000"/>
              </a:spcAft>
              <a:buClr>
                <a:srgbClr val="CC9900"/>
              </a:buClr>
              <a:buSzPct val="65000"/>
              <a:buNone/>
            </a:pPr>
            <a:r>
              <a:rPr lang="tr-TR" sz="3900" dirty="0" smtClean="0">
                <a:latin typeface="Times New Roman" panose="02020603050405020304" pitchFamily="18" charset="0"/>
                <a:cs typeface="Times New Roman" panose="02020603050405020304" pitchFamily="18" charset="0"/>
              </a:rPr>
              <a:t>K</a:t>
            </a:r>
            <a:r>
              <a:rPr lang="tr-TR" sz="3900" b="0" i="0" dirty="0" smtClean="0">
                <a:latin typeface="Times New Roman" panose="02020603050405020304" pitchFamily="18" charset="0"/>
                <a:cs typeface="Times New Roman" panose="02020603050405020304" pitchFamily="18" charset="0"/>
              </a:rPr>
              <a:t>anıta dayalı yöntemlerle elde edilen verilerin değerlendirilmesi sonucu oluşan tarama ve tanı testleri ile bireylere kendilerine özgü koruma, sağlık eğitimi, sağlıklı yaşam için davranış değişikliği oluşturma sürecidir</a:t>
            </a:r>
            <a:r>
              <a:rPr lang="tr-TR" sz="3900" dirty="0" smtClean="0">
                <a:latin typeface="Times New Roman" panose="02020603050405020304" pitchFamily="18" charset="0"/>
                <a:cs typeface="Times New Roman" panose="02020603050405020304" pitchFamily="18" charset="0"/>
              </a:rPr>
              <a:t>.*</a:t>
            </a:r>
          </a:p>
          <a:p>
            <a:pPr marL="0" lvl="0" indent="0" fontAlgn="base">
              <a:spcBef>
                <a:spcPct val="50000"/>
              </a:spcBef>
              <a:spcAft>
                <a:spcPct val="50000"/>
              </a:spcAft>
              <a:buClr>
                <a:srgbClr val="CC9900"/>
              </a:buClr>
              <a:buSzPct val="65000"/>
              <a:buNone/>
            </a:pPr>
            <a:r>
              <a:rPr lang="tr-TR" sz="2200" b="0" i="0" dirty="0" smtClean="0">
                <a:latin typeface="Times New Roman" panose="02020603050405020304" pitchFamily="18" charset="0"/>
                <a:cs typeface="Times New Roman" panose="02020603050405020304" pitchFamily="18" charset="0"/>
              </a:rPr>
              <a:t>*(</a:t>
            </a:r>
            <a:r>
              <a:rPr lang="tr-TR" sz="2200" b="0" i="0" dirty="0" err="1" smtClean="0">
                <a:latin typeface="Times New Roman" panose="02020603050405020304" pitchFamily="18" charset="0"/>
                <a:cs typeface="Times New Roman" panose="02020603050405020304" pitchFamily="18" charset="0"/>
              </a:rPr>
              <a:t>Mazıcıoğlu</a:t>
            </a:r>
            <a:r>
              <a:rPr lang="tr-TR" sz="2200" b="0" i="0" dirty="0" smtClean="0">
                <a:latin typeface="Times New Roman" panose="02020603050405020304" pitchFamily="18" charset="0"/>
                <a:cs typeface="Times New Roman" panose="02020603050405020304" pitchFamily="18" charset="0"/>
              </a:rPr>
              <a:t> MM, Periyodik Sağlık </a:t>
            </a:r>
            <a:r>
              <a:rPr lang="tr-TR" sz="2200" b="0" i="0" dirty="0" err="1" smtClean="0">
                <a:latin typeface="Times New Roman" panose="02020603050405020304" pitchFamily="18" charset="0"/>
                <a:cs typeface="Times New Roman" panose="02020603050405020304" pitchFamily="18" charset="0"/>
              </a:rPr>
              <a:t>Muayenesi.Birinci</a:t>
            </a:r>
            <a:r>
              <a:rPr lang="tr-TR" sz="2200" b="0" i="0" dirty="0" smtClean="0">
                <a:latin typeface="Times New Roman" panose="02020603050405020304" pitchFamily="18" charset="0"/>
                <a:cs typeface="Times New Roman" panose="02020603050405020304" pitchFamily="18" charset="0"/>
              </a:rPr>
              <a:t> Basamakta Tanı ve Tedavi, Adana Nobel Kitabevi, 2010; 101,6)</a:t>
            </a:r>
            <a:endParaRPr lang="tr-TR" sz="2200"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5256920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TARAMA</a:t>
            </a:r>
            <a:br>
              <a:rPr lang="tr-TR" b="1" dirty="0" smtClean="0">
                <a:solidFill>
                  <a:srgbClr val="C00000"/>
                </a:solidFill>
                <a:latin typeface="Times New Roman" panose="02020603050405020304" pitchFamily="18" charset="0"/>
                <a:cs typeface="Times New Roman" panose="02020603050405020304" pitchFamily="18" charset="0"/>
              </a:rPr>
            </a:br>
            <a:r>
              <a:rPr lang="tr-TR" sz="3200" b="1" dirty="0" smtClean="0">
                <a:solidFill>
                  <a:srgbClr val="002060"/>
                </a:solidFill>
                <a:latin typeface="Times New Roman" panose="02020603050405020304" pitchFamily="18" charset="0"/>
                <a:cs typeface="Times New Roman" panose="02020603050405020304" pitchFamily="18" charset="0"/>
              </a:rPr>
              <a:t>BAKTERİYEL VAGİNOZİS</a:t>
            </a:r>
            <a:endParaRPr lang="tr-TR" sz="3200" dirty="0">
              <a:solidFill>
                <a:srgbClr val="002060"/>
              </a:solidFill>
            </a:endParaRPr>
          </a:p>
        </p:txBody>
      </p:sp>
      <p:sp>
        <p:nvSpPr>
          <p:cNvPr id="3" name="İçerik Yer Tutucusu 2"/>
          <p:cNvSpPr>
            <a:spLocks noGrp="1"/>
          </p:cNvSpPr>
          <p:nvPr>
            <p:ph idx="1"/>
          </p:nvPr>
        </p:nvSpPr>
        <p:spPr>
          <a:xfrm>
            <a:off x="838200" y="2727147"/>
            <a:ext cx="10515600" cy="2604707"/>
          </a:xfrm>
        </p:spPr>
        <p:txBody>
          <a:bodyPr>
            <a:normAutofit/>
          </a:bodyPr>
          <a:lstStyle/>
          <a:p>
            <a:r>
              <a:rPr lang="tr-TR" sz="3200" dirty="0">
                <a:latin typeface="Times New Roman" panose="02020603050405020304" pitchFamily="18" charset="0"/>
                <a:cs typeface="Times New Roman" panose="02020603050405020304" pitchFamily="18" charset="0"/>
              </a:rPr>
              <a:t>Erken doğum riski düşük gebe kadınlarda tarama önerilmez (</a:t>
            </a:r>
            <a:r>
              <a:rPr lang="tr-TR" sz="3200" dirty="0">
                <a:solidFill>
                  <a:srgbClr val="C00000"/>
                </a:solidFill>
                <a:latin typeface="Times New Roman" panose="02020603050405020304" pitchFamily="18" charset="0"/>
                <a:cs typeface="Times New Roman" panose="02020603050405020304" pitchFamily="18" charset="0"/>
              </a:rPr>
              <a:t>D</a:t>
            </a:r>
            <a:r>
              <a:rPr lang="tr-TR" sz="3200" dirty="0">
                <a:latin typeface="Times New Roman" panose="02020603050405020304" pitchFamily="18" charset="0"/>
                <a:cs typeface="Times New Roman" panose="02020603050405020304" pitchFamily="18" charset="0"/>
              </a:rPr>
              <a:t>, 2008)</a:t>
            </a:r>
          </a:p>
          <a:p>
            <a:r>
              <a:rPr lang="tr-TR" sz="3200" dirty="0">
                <a:latin typeface="Times New Roman" panose="02020603050405020304" pitchFamily="18" charset="0"/>
                <a:cs typeface="Times New Roman" panose="02020603050405020304" pitchFamily="18" charset="0"/>
              </a:rPr>
              <a:t>Erken doğum riski yüksek gebe kadınlarda kanıt yetersiz (</a:t>
            </a:r>
            <a:r>
              <a:rPr lang="tr-TR" sz="3200" dirty="0">
                <a:solidFill>
                  <a:srgbClr val="C00000"/>
                </a:solidFill>
                <a:latin typeface="Times New Roman" panose="02020603050405020304" pitchFamily="18" charset="0"/>
                <a:cs typeface="Times New Roman" panose="02020603050405020304" pitchFamily="18" charset="0"/>
              </a:rPr>
              <a:t>I</a:t>
            </a:r>
            <a:r>
              <a:rPr lang="tr-TR" sz="3200" dirty="0">
                <a:latin typeface="Times New Roman" panose="02020603050405020304" pitchFamily="18" charset="0"/>
                <a:cs typeface="Times New Roman" panose="02020603050405020304" pitchFamily="18" charset="0"/>
              </a:rPr>
              <a:t>, 2008)</a:t>
            </a:r>
          </a:p>
          <a:p>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618186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TARAMA</a:t>
            </a:r>
            <a:br>
              <a:rPr lang="tr-TR" b="1" dirty="0" smtClean="0">
                <a:solidFill>
                  <a:srgbClr val="C00000"/>
                </a:solidFill>
                <a:latin typeface="Times New Roman" panose="02020603050405020304" pitchFamily="18" charset="0"/>
                <a:cs typeface="Times New Roman" panose="02020603050405020304" pitchFamily="18" charset="0"/>
              </a:rPr>
            </a:br>
            <a:r>
              <a:rPr lang="tr-TR" sz="3200" b="1" dirty="0" smtClean="0">
                <a:solidFill>
                  <a:srgbClr val="002060"/>
                </a:solidFill>
                <a:latin typeface="Times New Roman" panose="02020603050405020304" pitchFamily="18" charset="0"/>
                <a:cs typeface="Times New Roman" panose="02020603050405020304" pitchFamily="18" charset="0"/>
              </a:rPr>
              <a:t>RH UYUŞMAZLIĞI</a:t>
            </a:r>
            <a:endParaRPr lang="tr-TR" sz="3200" dirty="0">
              <a:solidFill>
                <a:srgbClr val="002060"/>
              </a:solidFill>
            </a:endParaRPr>
          </a:p>
        </p:txBody>
      </p:sp>
      <p:sp>
        <p:nvSpPr>
          <p:cNvPr id="3" name="İçerik Yer Tutucusu 2"/>
          <p:cNvSpPr>
            <a:spLocks noGrp="1"/>
          </p:cNvSpPr>
          <p:nvPr>
            <p:ph idx="1"/>
          </p:nvPr>
        </p:nvSpPr>
        <p:spPr>
          <a:xfrm>
            <a:off x="838200" y="2382593"/>
            <a:ext cx="10515600" cy="2807594"/>
          </a:xfrm>
        </p:spPr>
        <p:txBody>
          <a:bodyPr/>
          <a:lstStyle/>
          <a:p>
            <a:r>
              <a:rPr lang="tr-TR" sz="3200" dirty="0">
                <a:latin typeface="Times New Roman" panose="02020603050405020304" pitchFamily="18" charset="0"/>
                <a:cs typeface="Times New Roman" panose="02020603050405020304" pitchFamily="18" charset="0"/>
              </a:rPr>
              <a:t>Tüm gebelerin ilk prenatal görüşmede kan grubu belirlenmesinin yapılması önerilir (</a:t>
            </a:r>
            <a:r>
              <a:rPr lang="tr-TR" sz="3200" dirty="0">
                <a:solidFill>
                  <a:srgbClr val="FF0000"/>
                </a:solidFill>
                <a:latin typeface="Times New Roman" panose="02020603050405020304" pitchFamily="18" charset="0"/>
                <a:cs typeface="Times New Roman" panose="02020603050405020304" pitchFamily="18" charset="0"/>
              </a:rPr>
              <a:t>A</a:t>
            </a:r>
            <a:r>
              <a:rPr lang="tr-TR" sz="3200" dirty="0">
                <a:latin typeface="Times New Roman" panose="02020603050405020304" pitchFamily="18" charset="0"/>
                <a:cs typeface="Times New Roman" panose="02020603050405020304" pitchFamily="18" charset="0"/>
              </a:rPr>
              <a:t>, 2004)</a:t>
            </a:r>
          </a:p>
          <a:p>
            <a:r>
              <a:rPr lang="tr-TR" sz="3200" dirty="0">
                <a:latin typeface="Times New Roman" panose="02020603050405020304" pitchFamily="18" charset="0"/>
                <a:cs typeface="Times New Roman" panose="02020603050405020304" pitchFamily="18" charset="0"/>
              </a:rPr>
              <a:t>Duyarlılaşmamış </a:t>
            </a:r>
            <a:r>
              <a:rPr lang="tr-TR" sz="3200" dirty="0" err="1">
                <a:latin typeface="Times New Roman" panose="02020603050405020304" pitchFamily="18" charset="0"/>
                <a:cs typeface="Times New Roman" panose="02020603050405020304" pitchFamily="18" charset="0"/>
              </a:rPr>
              <a:t>Rh</a:t>
            </a:r>
            <a:r>
              <a:rPr lang="tr-TR" sz="3200" dirty="0">
                <a:latin typeface="Times New Roman" panose="02020603050405020304" pitchFamily="18" charset="0"/>
                <a:cs typeface="Times New Roman" panose="02020603050405020304" pitchFamily="18" charset="0"/>
              </a:rPr>
              <a:t> (-) tüm gebelerde gebeliğin 24-28. haftalarında tekrar test yapılması önerilir (</a:t>
            </a:r>
            <a:r>
              <a:rPr lang="tr-TR" sz="3200" dirty="0">
                <a:solidFill>
                  <a:srgbClr val="FF0000"/>
                </a:solidFill>
                <a:latin typeface="Times New Roman" panose="02020603050405020304" pitchFamily="18" charset="0"/>
                <a:cs typeface="Times New Roman" panose="02020603050405020304" pitchFamily="18" charset="0"/>
              </a:rPr>
              <a:t>B</a:t>
            </a:r>
            <a:r>
              <a:rPr lang="tr-TR" sz="3200" dirty="0">
                <a:latin typeface="Times New Roman" panose="02020603050405020304" pitchFamily="18" charset="0"/>
                <a:cs typeface="Times New Roman" panose="02020603050405020304" pitchFamily="18" charset="0"/>
              </a:rPr>
              <a:t>, 2004)</a:t>
            </a:r>
          </a:p>
          <a:p>
            <a:endParaRPr lang="tr-TR" dirty="0"/>
          </a:p>
        </p:txBody>
      </p:sp>
    </p:spTree>
    <p:extLst>
      <p:ext uri="{BB962C8B-B14F-4D97-AF65-F5344CB8AC3E}">
        <p14:creationId xmlns:p14="http://schemas.microsoft.com/office/powerpoint/2010/main" val="404282815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solidFill>
                  <a:srgbClr val="C00000"/>
                </a:solidFill>
                <a:latin typeface="Times New Roman" panose="02020603050405020304" pitchFamily="18" charset="0"/>
                <a:cs typeface="Times New Roman" panose="02020603050405020304" pitchFamily="18" charset="0"/>
              </a:rPr>
              <a:t>TARAMA</a:t>
            </a:r>
            <a:br>
              <a:rPr lang="tr-TR" b="1" dirty="0" smtClean="0">
                <a:solidFill>
                  <a:srgbClr val="C00000"/>
                </a:solidFill>
                <a:latin typeface="Times New Roman" panose="02020603050405020304" pitchFamily="18" charset="0"/>
                <a:cs typeface="Times New Roman" panose="02020603050405020304" pitchFamily="18" charset="0"/>
              </a:rPr>
            </a:br>
            <a:r>
              <a:rPr lang="tr-TR" sz="3200" b="1" dirty="0" smtClean="0">
                <a:solidFill>
                  <a:srgbClr val="002060"/>
                </a:solidFill>
                <a:latin typeface="Times New Roman" panose="02020603050405020304" pitchFamily="18" charset="0"/>
                <a:cs typeface="Times New Roman" panose="02020603050405020304" pitchFamily="18" charset="0"/>
              </a:rPr>
              <a:t>CİNSEL YOLLA BULAŞAN HASTALIKLAR</a:t>
            </a:r>
            <a:endParaRPr lang="tr-TR" sz="3200" dirty="0">
              <a:solidFill>
                <a:srgbClr val="002060"/>
              </a:solidFill>
            </a:endParaRPr>
          </a:p>
        </p:txBody>
      </p:sp>
      <p:sp>
        <p:nvSpPr>
          <p:cNvPr id="3" name="İçerik Yer Tutucusu 2"/>
          <p:cNvSpPr>
            <a:spLocks noGrp="1"/>
          </p:cNvSpPr>
          <p:nvPr>
            <p:ph idx="1"/>
          </p:nvPr>
        </p:nvSpPr>
        <p:spPr/>
        <p:txBody>
          <a:bodyPr>
            <a:normAutofit/>
          </a:bodyPr>
          <a:lstStyle/>
          <a:p>
            <a:pPr>
              <a:defRPr/>
            </a:pPr>
            <a:r>
              <a:rPr lang="tr-TR" sz="3200" dirty="0">
                <a:latin typeface="Times New Roman" panose="02020603050405020304" pitchFamily="18" charset="0"/>
                <a:cs typeface="Times New Roman" panose="02020603050405020304" pitchFamily="18" charset="0"/>
              </a:rPr>
              <a:t>24 yaş veya daha genç cinsel aktif kadınlar ve daha yaşlı gebe olmayan yüksek riskli olan kadınlar; </a:t>
            </a:r>
            <a:r>
              <a:rPr lang="tr-TR" sz="3200" b="1" dirty="0" err="1">
                <a:latin typeface="Times New Roman" panose="02020603050405020304" pitchFamily="18" charset="0"/>
                <a:cs typeface="Times New Roman" panose="02020603050405020304" pitchFamily="18" charset="0"/>
              </a:rPr>
              <a:t>Klamidya</a:t>
            </a:r>
            <a:r>
              <a:rPr lang="tr-TR" sz="3200" dirty="0">
                <a:latin typeface="Times New Roman" panose="02020603050405020304" pitchFamily="18" charset="0"/>
                <a:cs typeface="Times New Roman" panose="02020603050405020304" pitchFamily="18" charset="0"/>
              </a:rPr>
              <a:t> taraması şiddetle önerilir (</a:t>
            </a:r>
            <a:r>
              <a:rPr lang="tr-TR" sz="3200" dirty="0">
                <a:solidFill>
                  <a:srgbClr val="FF0000"/>
                </a:solidFill>
                <a:latin typeface="Times New Roman" panose="02020603050405020304" pitchFamily="18" charset="0"/>
                <a:cs typeface="Times New Roman" panose="02020603050405020304" pitchFamily="18" charset="0"/>
              </a:rPr>
              <a:t>A</a:t>
            </a:r>
            <a:r>
              <a:rPr lang="tr-TR" sz="3200" dirty="0">
                <a:latin typeface="Times New Roman" panose="02020603050405020304" pitchFamily="18" charset="0"/>
                <a:cs typeface="Times New Roman" panose="02020603050405020304" pitchFamily="18" charset="0"/>
              </a:rPr>
              <a:t>, 2007)</a:t>
            </a:r>
          </a:p>
          <a:p>
            <a:pPr lvl="1">
              <a:defRPr/>
            </a:pPr>
            <a:r>
              <a:rPr lang="tr-TR" sz="3200" dirty="0">
                <a:latin typeface="Times New Roman" panose="02020603050405020304" pitchFamily="18" charset="0"/>
                <a:cs typeface="Times New Roman" panose="02020603050405020304" pitchFamily="18" charset="0"/>
              </a:rPr>
              <a:t>24 yaş veya daha genç tüm gebeler ve daha yaşlı yüksek riskli gebelerde tarama önerilir (</a:t>
            </a:r>
            <a:r>
              <a:rPr lang="tr-TR" sz="3200" dirty="0">
                <a:solidFill>
                  <a:srgbClr val="FF0000"/>
                </a:solidFill>
                <a:latin typeface="Times New Roman" panose="02020603050405020304" pitchFamily="18" charset="0"/>
                <a:cs typeface="Times New Roman" panose="02020603050405020304" pitchFamily="18" charset="0"/>
              </a:rPr>
              <a:t>B</a:t>
            </a:r>
            <a:r>
              <a:rPr lang="tr-TR" sz="3200" dirty="0">
                <a:latin typeface="Times New Roman" panose="02020603050405020304" pitchFamily="18" charset="0"/>
                <a:cs typeface="Times New Roman" panose="02020603050405020304" pitchFamily="18" charset="0"/>
              </a:rPr>
              <a:t>, 2007)</a:t>
            </a:r>
          </a:p>
          <a:p>
            <a:pPr lvl="1">
              <a:defRPr/>
            </a:pPr>
            <a:r>
              <a:rPr lang="tr-TR" sz="3200" dirty="0">
                <a:latin typeface="Times New Roman" panose="02020603050405020304" pitchFamily="18" charset="0"/>
                <a:cs typeface="Times New Roman" panose="02020603050405020304" pitchFamily="18" charset="0"/>
              </a:rPr>
              <a:t>Yüksek riskte olmayan, 25 veya daha yaşlı gebe olan veya olmayan kadınlarda önerilmez (</a:t>
            </a:r>
            <a:r>
              <a:rPr lang="tr-TR" sz="3200" dirty="0">
                <a:solidFill>
                  <a:srgbClr val="FF0000"/>
                </a:solidFill>
                <a:latin typeface="Times New Roman" panose="02020603050405020304" pitchFamily="18" charset="0"/>
                <a:cs typeface="Times New Roman" panose="02020603050405020304" pitchFamily="18" charset="0"/>
              </a:rPr>
              <a:t>C</a:t>
            </a:r>
            <a:r>
              <a:rPr lang="tr-TR" sz="3200" dirty="0">
                <a:latin typeface="Times New Roman" panose="02020603050405020304" pitchFamily="18" charset="0"/>
                <a:cs typeface="Times New Roman" panose="02020603050405020304" pitchFamily="18" charset="0"/>
              </a:rPr>
              <a:t>, 2007)</a:t>
            </a:r>
          </a:p>
          <a:p>
            <a:pPr lvl="1">
              <a:defRPr/>
            </a:pPr>
            <a:r>
              <a:rPr lang="tr-TR" sz="3200" dirty="0" err="1" smtClean="0">
                <a:latin typeface="Times New Roman" panose="02020603050405020304" pitchFamily="18" charset="0"/>
                <a:cs typeface="Times New Roman" panose="02020603050405020304" pitchFamily="18" charset="0"/>
              </a:rPr>
              <a:t>Asemptomatik</a:t>
            </a:r>
            <a:r>
              <a:rPr lang="tr-TR" sz="3200" dirty="0" smtClean="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erkeklerin taranması için deliller karar verdirici değil (I, 2007)</a:t>
            </a:r>
          </a:p>
          <a:p>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08009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solidFill>
                  <a:srgbClr val="C00000"/>
                </a:solidFill>
                <a:latin typeface="Times New Roman" panose="02020603050405020304" pitchFamily="18" charset="0"/>
                <a:cs typeface="Times New Roman" panose="02020603050405020304" pitchFamily="18" charset="0"/>
              </a:rPr>
              <a:t>TARAMA</a:t>
            </a:r>
            <a:br>
              <a:rPr lang="tr-TR" b="1" dirty="0" smtClean="0">
                <a:solidFill>
                  <a:srgbClr val="C00000"/>
                </a:solidFill>
                <a:latin typeface="Times New Roman" panose="02020603050405020304" pitchFamily="18" charset="0"/>
                <a:cs typeface="Times New Roman" panose="02020603050405020304" pitchFamily="18" charset="0"/>
              </a:rPr>
            </a:br>
            <a:r>
              <a:rPr lang="tr-TR" sz="3200" b="1" dirty="0" smtClean="0">
                <a:solidFill>
                  <a:srgbClr val="002060"/>
                </a:solidFill>
                <a:latin typeface="Times New Roman" panose="02020603050405020304" pitchFamily="18" charset="0"/>
                <a:cs typeface="Times New Roman" panose="02020603050405020304" pitchFamily="18" charset="0"/>
              </a:rPr>
              <a:t>CİNSEL YOLLA BULAŞAN HASTALIKLAR</a:t>
            </a:r>
            <a:endParaRPr lang="tr-TR" sz="3200" dirty="0">
              <a:solidFill>
                <a:srgbClr val="002060"/>
              </a:solidFill>
            </a:endParaRPr>
          </a:p>
        </p:txBody>
      </p:sp>
      <p:sp>
        <p:nvSpPr>
          <p:cNvPr id="3" name="İçerik Yer Tutucusu 2"/>
          <p:cNvSpPr>
            <a:spLocks noGrp="1"/>
          </p:cNvSpPr>
          <p:nvPr>
            <p:ph idx="1"/>
          </p:nvPr>
        </p:nvSpPr>
        <p:spPr/>
        <p:txBody>
          <a:bodyPr/>
          <a:lstStyle/>
          <a:p>
            <a:pPr>
              <a:defRPr/>
            </a:pPr>
            <a:r>
              <a:rPr lang="tr-TR" sz="3200" dirty="0">
                <a:latin typeface="Times New Roman" panose="02020603050405020304" pitchFamily="18" charset="0"/>
                <a:cs typeface="Times New Roman" panose="02020603050405020304" pitchFamily="18" charset="0"/>
              </a:rPr>
              <a:t>Yüksek riskli kadınlarda (gebeler dahil) </a:t>
            </a:r>
            <a:r>
              <a:rPr lang="tr-TR" sz="3200" b="1" dirty="0" err="1">
                <a:solidFill>
                  <a:schemeClr val="accent5"/>
                </a:solidFill>
                <a:latin typeface="Times New Roman" panose="02020603050405020304" pitchFamily="18" charset="0"/>
                <a:cs typeface="Times New Roman" panose="02020603050405020304" pitchFamily="18" charset="0"/>
              </a:rPr>
              <a:t>Gonorea</a:t>
            </a:r>
            <a:r>
              <a:rPr lang="tr-TR" sz="3200" dirty="0">
                <a:latin typeface="Times New Roman" panose="02020603050405020304" pitchFamily="18" charset="0"/>
                <a:cs typeface="Times New Roman" panose="02020603050405020304" pitchFamily="18" charset="0"/>
              </a:rPr>
              <a:t> taraması önerilir (</a:t>
            </a:r>
            <a:r>
              <a:rPr lang="tr-TR" sz="3200" dirty="0">
                <a:solidFill>
                  <a:srgbClr val="FF0000"/>
                </a:solidFill>
                <a:latin typeface="Times New Roman" panose="02020603050405020304" pitchFamily="18" charset="0"/>
                <a:cs typeface="Times New Roman" panose="02020603050405020304" pitchFamily="18" charset="0"/>
              </a:rPr>
              <a:t>A</a:t>
            </a:r>
            <a:r>
              <a:rPr lang="tr-TR" sz="3200" dirty="0">
                <a:latin typeface="Times New Roman" panose="02020603050405020304" pitchFamily="18" charset="0"/>
                <a:cs typeface="Times New Roman" panose="02020603050405020304" pitchFamily="18" charset="0"/>
              </a:rPr>
              <a:t>, 2005)</a:t>
            </a:r>
          </a:p>
          <a:p>
            <a:pPr lvl="1">
              <a:defRPr/>
            </a:pPr>
            <a:r>
              <a:rPr lang="tr-TR" sz="3200" dirty="0">
                <a:latin typeface="Times New Roman" panose="02020603050405020304" pitchFamily="18" charset="0"/>
                <a:cs typeface="Times New Roman" panose="02020603050405020304" pitchFamily="18" charset="0"/>
              </a:rPr>
              <a:t>Yüksek riskli olmayan gebelerde kanıtlar yetersiz (</a:t>
            </a:r>
            <a:r>
              <a:rPr lang="tr-TR" sz="3200" dirty="0">
                <a:solidFill>
                  <a:srgbClr val="FF0000"/>
                </a:solidFill>
                <a:latin typeface="Times New Roman" panose="02020603050405020304" pitchFamily="18" charset="0"/>
                <a:cs typeface="Times New Roman" panose="02020603050405020304" pitchFamily="18" charset="0"/>
              </a:rPr>
              <a:t>I</a:t>
            </a:r>
            <a:r>
              <a:rPr lang="tr-TR" sz="3200" dirty="0">
                <a:latin typeface="Times New Roman" panose="02020603050405020304" pitchFamily="18" charset="0"/>
                <a:cs typeface="Times New Roman" panose="02020603050405020304" pitchFamily="18" charset="0"/>
              </a:rPr>
              <a:t>, 2005)</a:t>
            </a:r>
          </a:p>
          <a:p>
            <a:pPr lvl="1">
              <a:defRPr/>
            </a:pPr>
            <a:r>
              <a:rPr lang="tr-TR" sz="3200" dirty="0">
                <a:latin typeface="Times New Roman" panose="02020603050405020304" pitchFamily="18" charset="0"/>
                <a:cs typeface="Times New Roman" panose="02020603050405020304" pitchFamily="18" charset="0"/>
              </a:rPr>
              <a:t>Yüksek riskli erkeklerde kanıtlar yetersiz (</a:t>
            </a:r>
            <a:r>
              <a:rPr lang="tr-TR" sz="3200" dirty="0">
                <a:solidFill>
                  <a:srgbClr val="FF0000"/>
                </a:solidFill>
                <a:latin typeface="Times New Roman" panose="02020603050405020304" pitchFamily="18" charset="0"/>
                <a:cs typeface="Times New Roman" panose="02020603050405020304" pitchFamily="18" charset="0"/>
              </a:rPr>
              <a:t>I</a:t>
            </a:r>
            <a:r>
              <a:rPr lang="tr-TR" sz="3200" dirty="0">
                <a:latin typeface="Times New Roman" panose="02020603050405020304" pitchFamily="18" charset="0"/>
                <a:cs typeface="Times New Roman" panose="02020603050405020304" pitchFamily="18" charset="0"/>
              </a:rPr>
              <a:t>, 2005)</a:t>
            </a:r>
          </a:p>
          <a:p>
            <a:pPr lvl="1">
              <a:defRPr/>
            </a:pPr>
            <a:r>
              <a:rPr lang="tr-TR" sz="3200" dirty="0">
                <a:latin typeface="Times New Roman" panose="02020603050405020304" pitchFamily="18" charset="0"/>
                <a:cs typeface="Times New Roman" panose="02020603050405020304" pitchFamily="18" charset="0"/>
              </a:rPr>
              <a:t>Düşük riskli kadın ve erkelerde önerilmez (</a:t>
            </a:r>
            <a:r>
              <a:rPr lang="tr-TR" sz="3200" dirty="0">
                <a:solidFill>
                  <a:srgbClr val="FF0000"/>
                </a:solidFill>
                <a:latin typeface="Times New Roman" panose="02020603050405020304" pitchFamily="18" charset="0"/>
                <a:cs typeface="Times New Roman" panose="02020603050405020304" pitchFamily="18" charset="0"/>
              </a:rPr>
              <a:t>D</a:t>
            </a:r>
            <a:r>
              <a:rPr lang="tr-TR" sz="3200" dirty="0">
                <a:latin typeface="Times New Roman" panose="02020603050405020304" pitchFamily="18" charset="0"/>
                <a:cs typeface="Times New Roman" panose="02020603050405020304" pitchFamily="18" charset="0"/>
              </a:rPr>
              <a:t>, 2005)</a:t>
            </a:r>
          </a:p>
          <a:p>
            <a:endParaRPr lang="tr-TR" dirty="0"/>
          </a:p>
        </p:txBody>
      </p:sp>
    </p:spTree>
    <p:extLst>
      <p:ext uri="{BB962C8B-B14F-4D97-AF65-F5344CB8AC3E}">
        <p14:creationId xmlns:p14="http://schemas.microsoft.com/office/powerpoint/2010/main" val="101613420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solidFill>
                  <a:srgbClr val="C00000"/>
                </a:solidFill>
                <a:latin typeface="Times New Roman" panose="02020603050405020304" pitchFamily="18" charset="0"/>
                <a:cs typeface="Times New Roman" panose="02020603050405020304" pitchFamily="18" charset="0"/>
              </a:rPr>
              <a:t>TARAMA</a:t>
            </a:r>
            <a:br>
              <a:rPr lang="tr-TR" b="1" dirty="0" smtClean="0">
                <a:solidFill>
                  <a:srgbClr val="C00000"/>
                </a:solidFill>
                <a:latin typeface="Times New Roman" panose="02020603050405020304" pitchFamily="18" charset="0"/>
                <a:cs typeface="Times New Roman" panose="02020603050405020304" pitchFamily="18" charset="0"/>
              </a:rPr>
            </a:br>
            <a:r>
              <a:rPr lang="tr-TR" sz="3200" b="1" dirty="0" smtClean="0">
                <a:solidFill>
                  <a:srgbClr val="002060"/>
                </a:solidFill>
                <a:latin typeface="Times New Roman" panose="02020603050405020304" pitchFamily="18" charset="0"/>
                <a:cs typeface="Times New Roman" panose="02020603050405020304" pitchFamily="18" charset="0"/>
              </a:rPr>
              <a:t>CİNSEL YOLLA BULAŞAN HASTALIKLAR</a:t>
            </a:r>
            <a:endParaRPr lang="tr-TR" sz="3200" dirty="0">
              <a:solidFill>
                <a:srgbClr val="002060"/>
              </a:solidFill>
            </a:endParaRPr>
          </a:p>
        </p:txBody>
      </p:sp>
      <p:sp>
        <p:nvSpPr>
          <p:cNvPr id="3" name="İçerik Yer Tutucusu 2"/>
          <p:cNvSpPr>
            <a:spLocks noGrp="1"/>
          </p:cNvSpPr>
          <p:nvPr>
            <p:ph idx="1"/>
          </p:nvPr>
        </p:nvSpPr>
        <p:spPr>
          <a:xfrm>
            <a:off x="838200" y="2099255"/>
            <a:ext cx="10515600" cy="3438659"/>
          </a:xfrm>
        </p:spPr>
        <p:txBody>
          <a:bodyPr/>
          <a:lstStyle/>
          <a:p>
            <a:endParaRPr lang="tr-TR" dirty="0" smtClean="0"/>
          </a:p>
          <a:p>
            <a:endParaRPr lang="tr-TR" sz="3200" dirty="0" smtClean="0">
              <a:latin typeface="Times New Roman" panose="02020603050405020304" pitchFamily="18" charset="0"/>
              <a:cs typeface="Times New Roman" panose="02020603050405020304" pitchFamily="18" charset="0"/>
            </a:endParaRPr>
          </a:p>
          <a:p>
            <a:r>
              <a:rPr lang="tr-TR" sz="3200" dirty="0" smtClean="0">
                <a:latin typeface="Times New Roman" panose="02020603050405020304" pitchFamily="18" charset="0"/>
                <a:cs typeface="Times New Roman" panose="02020603050405020304" pitchFamily="18" charset="0"/>
              </a:rPr>
              <a:t>Riskli kişilerde </a:t>
            </a:r>
            <a:r>
              <a:rPr lang="tr-TR" sz="3200" b="1" dirty="0">
                <a:solidFill>
                  <a:srgbClr val="7030A0"/>
                </a:solidFill>
                <a:latin typeface="Times New Roman" panose="02020603050405020304" pitchFamily="18" charset="0"/>
                <a:cs typeface="Times New Roman" panose="02020603050405020304" pitchFamily="18" charset="0"/>
              </a:rPr>
              <a:t>Frengi (</a:t>
            </a:r>
            <a:r>
              <a:rPr lang="tr-TR" sz="3200" b="1" dirty="0" err="1">
                <a:solidFill>
                  <a:srgbClr val="7030A0"/>
                </a:solidFill>
                <a:latin typeface="Times New Roman" panose="02020603050405020304" pitchFamily="18" charset="0"/>
                <a:cs typeface="Times New Roman" panose="02020603050405020304" pitchFamily="18" charset="0"/>
              </a:rPr>
              <a:t>syphilis</a:t>
            </a:r>
            <a:r>
              <a:rPr lang="tr-TR" sz="3200" b="1" dirty="0">
                <a:solidFill>
                  <a:srgbClr val="7030A0"/>
                </a:solidFill>
                <a:latin typeface="Times New Roman" panose="02020603050405020304" pitchFamily="18" charset="0"/>
                <a:cs typeface="Times New Roman" panose="02020603050405020304" pitchFamily="18" charset="0"/>
              </a:rPr>
              <a:t>)</a:t>
            </a:r>
            <a:r>
              <a:rPr lang="tr-TR" sz="3200" dirty="0">
                <a:latin typeface="Times New Roman" panose="02020603050405020304" pitchFamily="18" charset="0"/>
                <a:cs typeface="Times New Roman" panose="02020603050405020304" pitchFamily="18" charset="0"/>
              </a:rPr>
              <a:t> taraması önerilir (</a:t>
            </a:r>
            <a:r>
              <a:rPr lang="tr-TR" sz="3200" dirty="0">
                <a:solidFill>
                  <a:srgbClr val="FF0000"/>
                </a:solidFill>
                <a:latin typeface="Times New Roman" panose="02020603050405020304" pitchFamily="18" charset="0"/>
                <a:cs typeface="Times New Roman" panose="02020603050405020304" pitchFamily="18" charset="0"/>
              </a:rPr>
              <a:t>A</a:t>
            </a:r>
            <a:r>
              <a:rPr lang="tr-TR" sz="3200" dirty="0">
                <a:latin typeface="Times New Roman" panose="02020603050405020304" pitchFamily="18" charset="0"/>
                <a:cs typeface="Times New Roman" panose="02020603050405020304" pitchFamily="18" charset="0"/>
              </a:rPr>
              <a:t>, 2004)</a:t>
            </a:r>
          </a:p>
          <a:p>
            <a:pPr lvl="1"/>
            <a:r>
              <a:rPr lang="tr-TR" sz="3200" dirty="0">
                <a:latin typeface="Times New Roman" panose="02020603050405020304" pitchFamily="18" charset="0"/>
                <a:cs typeface="Times New Roman" panose="02020603050405020304" pitchFamily="18" charset="0"/>
              </a:rPr>
              <a:t>Yüksek riskli olmayanlarda tarama önerilmez (</a:t>
            </a:r>
            <a:r>
              <a:rPr lang="tr-TR" sz="3200" dirty="0">
                <a:solidFill>
                  <a:srgbClr val="FF0000"/>
                </a:solidFill>
                <a:latin typeface="Times New Roman" panose="02020603050405020304" pitchFamily="18" charset="0"/>
                <a:cs typeface="Times New Roman" panose="02020603050405020304" pitchFamily="18" charset="0"/>
              </a:rPr>
              <a:t>D</a:t>
            </a:r>
            <a:r>
              <a:rPr lang="tr-TR" sz="3200" dirty="0">
                <a:latin typeface="Times New Roman" panose="02020603050405020304" pitchFamily="18" charset="0"/>
                <a:cs typeface="Times New Roman" panose="02020603050405020304" pitchFamily="18" charset="0"/>
              </a:rPr>
              <a:t>, 2004)</a:t>
            </a:r>
          </a:p>
          <a:p>
            <a:pPr lvl="1"/>
            <a:r>
              <a:rPr lang="tr-TR" sz="3200" dirty="0">
                <a:latin typeface="Times New Roman" panose="02020603050405020304" pitchFamily="18" charset="0"/>
                <a:cs typeface="Times New Roman" panose="02020603050405020304" pitchFamily="18" charset="0"/>
              </a:rPr>
              <a:t>Tüm gebelerin taranması önerilir (</a:t>
            </a:r>
            <a:r>
              <a:rPr lang="tr-TR" sz="3200" dirty="0">
                <a:solidFill>
                  <a:srgbClr val="FF0000"/>
                </a:solidFill>
                <a:latin typeface="Times New Roman" panose="02020603050405020304" pitchFamily="18" charset="0"/>
                <a:cs typeface="Times New Roman" panose="02020603050405020304" pitchFamily="18" charset="0"/>
              </a:rPr>
              <a:t>A</a:t>
            </a:r>
            <a:r>
              <a:rPr lang="tr-TR" sz="3200" dirty="0">
                <a:latin typeface="Times New Roman" panose="02020603050405020304" pitchFamily="18" charset="0"/>
                <a:cs typeface="Times New Roman" panose="02020603050405020304" pitchFamily="18" charset="0"/>
              </a:rPr>
              <a:t>, 2009)</a:t>
            </a:r>
          </a:p>
          <a:p>
            <a:endParaRPr lang="tr-TR" dirty="0"/>
          </a:p>
        </p:txBody>
      </p:sp>
    </p:spTree>
    <p:extLst>
      <p:ext uri="{BB962C8B-B14F-4D97-AF65-F5344CB8AC3E}">
        <p14:creationId xmlns:p14="http://schemas.microsoft.com/office/powerpoint/2010/main" val="246357338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smtClean="0">
                <a:solidFill>
                  <a:srgbClr val="C00000"/>
                </a:solidFill>
                <a:latin typeface="Times New Roman" panose="02020603050405020304" pitchFamily="18" charset="0"/>
                <a:cs typeface="Times New Roman" panose="02020603050405020304" pitchFamily="18" charset="0"/>
              </a:rPr>
              <a:t/>
            </a:r>
            <a:br>
              <a:rPr lang="tr-TR" b="1" dirty="0" smtClean="0">
                <a:solidFill>
                  <a:srgbClr val="C00000"/>
                </a:solidFill>
                <a:latin typeface="Times New Roman" panose="02020603050405020304" pitchFamily="18" charset="0"/>
                <a:cs typeface="Times New Roman" panose="02020603050405020304" pitchFamily="18" charset="0"/>
              </a:rPr>
            </a:br>
            <a:r>
              <a:rPr lang="tr-TR" sz="4900" b="1" dirty="0" smtClean="0">
                <a:solidFill>
                  <a:srgbClr val="C00000"/>
                </a:solidFill>
                <a:latin typeface="Times New Roman" panose="02020603050405020304" pitchFamily="18" charset="0"/>
                <a:cs typeface="Times New Roman" panose="02020603050405020304" pitchFamily="18" charset="0"/>
              </a:rPr>
              <a:t>TARAMA</a:t>
            </a:r>
            <a:r>
              <a:rPr lang="tr-TR" b="1" dirty="0" smtClean="0">
                <a:solidFill>
                  <a:srgbClr val="C00000"/>
                </a:solidFill>
                <a:latin typeface="Times New Roman" panose="02020603050405020304" pitchFamily="18" charset="0"/>
                <a:cs typeface="Times New Roman" panose="02020603050405020304" pitchFamily="18" charset="0"/>
              </a:rPr>
              <a:t/>
            </a:r>
            <a:br>
              <a:rPr lang="tr-TR" b="1" dirty="0" smtClean="0">
                <a:solidFill>
                  <a:srgbClr val="C00000"/>
                </a:solidFill>
                <a:latin typeface="Times New Roman" panose="02020603050405020304" pitchFamily="18" charset="0"/>
                <a:cs typeface="Times New Roman" panose="02020603050405020304" pitchFamily="18" charset="0"/>
              </a:rPr>
            </a:br>
            <a:r>
              <a:rPr lang="tr-TR" sz="3600" b="1" dirty="0">
                <a:solidFill>
                  <a:srgbClr val="002060"/>
                </a:solidFill>
                <a:latin typeface="Times New Roman" panose="02020603050405020304" pitchFamily="18" charset="0"/>
                <a:cs typeface="Times New Roman" panose="02020603050405020304" pitchFamily="18" charset="0"/>
              </a:rPr>
              <a:t>CİNSEL YOLLA BULAŞAN HASTALIKLAR</a:t>
            </a:r>
            <a:r>
              <a:rPr lang="tr-TR" b="1" dirty="0" smtClean="0">
                <a:solidFill>
                  <a:srgbClr val="C00000"/>
                </a:solidFill>
                <a:latin typeface="Times New Roman" panose="02020603050405020304" pitchFamily="18" charset="0"/>
                <a:cs typeface="Times New Roman" panose="02020603050405020304" pitchFamily="18" charset="0"/>
              </a:rPr>
              <a:t/>
            </a:r>
            <a:br>
              <a:rPr lang="tr-TR" b="1" dirty="0" smtClean="0">
                <a:solidFill>
                  <a:srgbClr val="C00000"/>
                </a:solidFill>
                <a:latin typeface="Times New Roman" panose="02020603050405020304" pitchFamily="18" charset="0"/>
                <a:cs typeface="Times New Roman" panose="02020603050405020304" pitchFamily="18" charset="0"/>
              </a:rPr>
            </a:br>
            <a:endParaRPr lang="tr-TR" dirty="0"/>
          </a:p>
        </p:txBody>
      </p:sp>
      <p:sp>
        <p:nvSpPr>
          <p:cNvPr id="3" name="İçerik Yer Tutucusu 2"/>
          <p:cNvSpPr>
            <a:spLocks noGrp="1"/>
          </p:cNvSpPr>
          <p:nvPr>
            <p:ph idx="1"/>
          </p:nvPr>
        </p:nvSpPr>
        <p:spPr>
          <a:xfrm>
            <a:off x="838200" y="2562896"/>
            <a:ext cx="10515600" cy="2640169"/>
          </a:xfrm>
        </p:spPr>
        <p:txBody>
          <a:bodyPr/>
          <a:lstStyle/>
          <a:p>
            <a:r>
              <a:rPr lang="tr-TR" sz="3200" dirty="0">
                <a:latin typeface="Times New Roman" panose="02020603050405020304" pitchFamily="18" charset="0"/>
                <a:cs typeface="Times New Roman" panose="02020603050405020304" pitchFamily="18" charset="0"/>
              </a:rPr>
              <a:t>Bütün gebelerin HIV taranması önerilir (</a:t>
            </a:r>
            <a:r>
              <a:rPr lang="tr-TR" sz="3200" dirty="0">
                <a:solidFill>
                  <a:srgbClr val="FF0000"/>
                </a:solidFill>
                <a:latin typeface="Times New Roman" panose="02020603050405020304" pitchFamily="18" charset="0"/>
                <a:cs typeface="Times New Roman" panose="02020603050405020304" pitchFamily="18" charset="0"/>
              </a:rPr>
              <a:t>A</a:t>
            </a:r>
            <a:r>
              <a:rPr lang="tr-TR" sz="3200" dirty="0">
                <a:latin typeface="Times New Roman" panose="02020603050405020304" pitchFamily="18" charset="0"/>
                <a:cs typeface="Times New Roman" panose="02020603050405020304" pitchFamily="18" charset="0"/>
              </a:rPr>
              <a:t>, 2005)</a:t>
            </a:r>
          </a:p>
          <a:p>
            <a:r>
              <a:rPr lang="tr-TR" sz="3200" dirty="0">
                <a:latin typeface="Times New Roman" panose="02020603050405020304" pitchFamily="18" charset="0"/>
                <a:cs typeface="Times New Roman" panose="02020603050405020304" pitchFamily="18" charset="0"/>
              </a:rPr>
              <a:t>Yüksek riskli ergen ve yetişkinlerin </a:t>
            </a:r>
            <a:r>
              <a:rPr lang="tr-TR" sz="3200" b="1" dirty="0">
                <a:solidFill>
                  <a:srgbClr val="7030A0"/>
                </a:solidFill>
                <a:latin typeface="Times New Roman" panose="02020603050405020304" pitchFamily="18" charset="0"/>
                <a:cs typeface="Times New Roman" panose="02020603050405020304" pitchFamily="18" charset="0"/>
              </a:rPr>
              <a:t>HIV</a:t>
            </a:r>
            <a:r>
              <a:rPr lang="tr-TR" sz="3200" dirty="0">
                <a:latin typeface="Times New Roman" panose="02020603050405020304" pitchFamily="18" charset="0"/>
                <a:cs typeface="Times New Roman" panose="02020603050405020304" pitchFamily="18" charset="0"/>
              </a:rPr>
              <a:t> taraması şiddetle önerilir (</a:t>
            </a:r>
            <a:r>
              <a:rPr lang="tr-TR" sz="3200" dirty="0">
                <a:solidFill>
                  <a:srgbClr val="FF0000"/>
                </a:solidFill>
                <a:latin typeface="Times New Roman" panose="02020603050405020304" pitchFamily="18" charset="0"/>
                <a:cs typeface="Times New Roman" panose="02020603050405020304" pitchFamily="18" charset="0"/>
              </a:rPr>
              <a:t>A</a:t>
            </a:r>
            <a:r>
              <a:rPr lang="tr-TR" sz="3200" dirty="0">
                <a:latin typeface="Times New Roman" panose="02020603050405020304" pitchFamily="18" charset="0"/>
                <a:cs typeface="Times New Roman" panose="02020603050405020304" pitchFamily="18" charset="0"/>
              </a:rPr>
              <a:t>, 2005)</a:t>
            </a:r>
          </a:p>
          <a:p>
            <a:pPr lvl="1"/>
            <a:r>
              <a:rPr lang="tr-TR" sz="3200" dirty="0">
                <a:latin typeface="Times New Roman" panose="02020603050405020304" pitchFamily="18" charset="0"/>
                <a:cs typeface="Times New Roman" panose="02020603050405020304" pitchFamily="18" charset="0"/>
              </a:rPr>
              <a:t>Riskli olmayanların taranmasıyla ilgili öneri yok (</a:t>
            </a:r>
            <a:r>
              <a:rPr lang="tr-TR" sz="3200" dirty="0">
                <a:solidFill>
                  <a:srgbClr val="FF0000"/>
                </a:solidFill>
                <a:latin typeface="Times New Roman" panose="02020603050405020304" pitchFamily="18" charset="0"/>
                <a:cs typeface="Times New Roman" panose="02020603050405020304" pitchFamily="18" charset="0"/>
              </a:rPr>
              <a:t>C</a:t>
            </a:r>
            <a:r>
              <a:rPr lang="tr-TR" sz="3200" dirty="0">
                <a:latin typeface="Times New Roman" panose="02020603050405020304" pitchFamily="18" charset="0"/>
                <a:cs typeface="Times New Roman" panose="02020603050405020304" pitchFamily="18" charset="0"/>
              </a:rPr>
              <a:t>, 2005)</a:t>
            </a:r>
          </a:p>
          <a:p>
            <a:pPr lvl="1"/>
            <a:endParaRPr lang="tr-TR" dirty="0"/>
          </a:p>
          <a:p>
            <a:endParaRPr lang="tr-TR" dirty="0"/>
          </a:p>
        </p:txBody>
      </p:sp>
    </p:spTree>
    <p:extLst>
      <p:ext uri="{BB962C8B-B14F-4D97-AF65-F5344CB8AC3E}">
        <p14:creationId xmlns:p14="http://schemas.microsoft.com/office/powerpoint/2010/main" val="294285595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TARAMA</a:t>
            </a:r>
            <a:br>
              <a:rPr lang="tr-TR" b="1" dirty="0" smtClean="0">
                <a:solidFill>
                  <a:srgbClr val="C00000"/>
                </a:solidFill>
                <a:latin typeface="Times New Roman" panose="02020603050405020304" pitchFamily="18" charset="0"/>
                <a:cs typeface="Times New Roman" panose="02020603050405020304" pitchFamily="18" charset="0"/>
              </a:rPr>
            </a:br>
            <a:r>
              <a:rPr lang="tr-TR" sz="3200" b="1" dirty="0" smtClean="0">
                <a:solidFill>
                  <a:srgbClr val="002060"/>
                </a:solidFill>
                <a:latin typeface="Times New Roman" panose="02020603050405020304" pitchFamily="18" charset="0"/>
                <a:cs typeface="Times New Roman" panose="02020603050405020304" pitchFamily="18" charset="0"/>
              </a:rPr>
              <a:t>HEPATİT VİRUS ENFEKSİYONU</a:t>
            </a:r>
            <a:endParaRPr lang="tr-TR" sz="3200" dirty="0">
              <a:solidFill>
                <a:srgbClr val="002060"/>
              </a:solidFill>
            </a:endParaRPr>
          </a:p>
        </p:txBody>
      </p:sp>
      <p:sp>
        <p:nvSpPr>
          <p:cNvPr id="3" name="İçerik Yer Tutucusu 2"/>
          <p:cNvSpPr>
            <a:spLocks noGrp="1"/>
          </p:cNvSpPr>
          <p:nvPr>
            <p:ph idx="1"/>
          </p:nvPr>
        </p:nvSpPr>
        <p:spPr/>
        <p:txBody>
          <a:bodyPr/>
          <a:lstStyle/>
          <a:p>
            <a:r>
              <a:rPr lang="tr-TR" sz="3200" dirty="0">
                <a:latin typeface="Times New Roman" panose="02020603050405020304" pitchFamily="18" charset="0"/>
                <a:cs typeface="Times New Roman" panose="02020603050405020304" pitchFamily="18" charset="0"/>
              </a:rPr>
              <a:t>Gebelerde ilk prenatal görüşmede HBV taranması önerilir (</a:t>
            </a:r>
            <a:r>
              <a:rPr lang="tr-TR" sz="3200" dirty="0">
                <a:solidFill>
                  <a:srgbClr val="FF0000"/>
                </a:solidFill>
                <a:latin typeface="Times New Roman" panose="02020603050405020304" pitchFamily="18" charset="0"/>
                <a:cs typeface="Times New Roman" panose="02020603050405020304" pitchFamily="18" charset="0"/>
              </a:rPr>
              <a:t>A</a:t>
            </a:r>
            <a:r>
              <a:rPr lang="tr-TR" sz="3200" dirty="0">
                <a:latin typeface="Times New Roman" panose="02020603050405020304" pitchFamily="18" charset="0"/>
                <a:cs typeface="Times New Roman" panose="02020603050405020304" pitchFamily="18" charset="0"/>
              </a:rPr>
              <a:t>, 2009)</a:t>
            </a:r>
          </a:p>
          <a:p>
            <a:pPr lvl="1"/>
            <a:r>
              <a:rPr lang="tr-TR" sz="3200" dirty="0">
                <a:latin typeface="Times New Roman" panose="02020603050405020304" pitchFamily="18" charset="0"/>
                <a:cs typeface="Times New Roman" panose="02020603050405020304" pitchFamily="18" charset="0"/>
              </a:rPr>
              <a:t>Tüm </a:t>
            </a:r>
            <a:r>
              <a:rPr lang="tr-TR" sz="3200" dirty="0" err="1">
                <a:latin typeface="Times New Roman" panose="02020603050405020304" pitchFamily="18" charset="0"/>
                <a:cs typeface="Times New Roman" panose="02020603050405020304" pitchFamily="18" charset="0"/>
              </a:rPr>
              <a:t>asemptomatik</a:t>
            </a:r>
            <a:r>
              <a:rPr lang="tr-TR" sz="3200" dirty="0">
                <a:latin typeface="Times New Roman" panose="02020603050405020304" pitchFamily="18" charset="0"/>
                <a:cs typeface="Times New Roman" panose="02020603050405020304" pitchFamily="18" charset="0"/>
              </a:rPr>
              <a:t> toplumun HBV taranması önerilmez (</a:t>
            </a:r>
            <a:r>
              <a:rPr lang="tr-TR" sz="3200" dirty="0">
                <a:solidFill>
                  <a:srgbClr val="FF0000"/>
                </a:solidFill>
                <a:latin typeface="Times New Roman" panose="02020603050405020304" pitchFamily="18" charset="0"/>
                <a:cs typeface="Times New Roman" panose="02020603050405020304" pitchFamily="18" charset="0"/>
              </a:rPr>
              <a:t>D</a:t>
            </a:r>
            <a:r>
              <a:rPr lang="tr-TR" sz="3200" dirty="0">
                <a:latin typeface="Times New Roman" panose="02020603050405020304" pitchFamily="18" charset="0"/>
                <a:cs typeface="Times New Roman" panose="02020603050405020304" pitchFamily="18" charset="0"/>
              </a:rPr>
              <a:t>, 2004)</a:t>
            </a:r>
          </a:p>
          <a:p>
            <a:pPr lvl="1"/>
            <a:r>
              <a:rPr lang="tr-TR" sz="3200" dirty="0">
                <a:latin typeface="Times New Roman" panose="02020603050405020304" pitchFamily="18" charset="0"/>
                <a:cs typeface="Times New Roman" panose="02020603050405020304" pitchFamily="18" charset="0"/>
              </a:rPr>
              <a:t>Yüksek risk altında olmayanların (genel toplum) HCV taranması önerilmez (</a:t>
            </a:r>
            <a:r>
              <a:rPr lang="tr-TR" sz="3200" dirty="0">
                <a:solidFill>
                  <a:srgbClr val="FF0000"/>
                </a:solidFill>
                <a:latin typeface="Times New Roman" panose="02020603050405020304" pitchFamily="18" charset="0"/>
                <a:cs typeface="Times New Roman" panose="02020603050405020304" pitchFamily="18" charset="0"/>
              </a:rPr>
              <a:t>D</a:t>
            </a:r>
            <a:r>
              <a:rPr lang="tr-TR" sz="3200" dirty="0">
                <a:latin typeface="Times New Roman" panose="02020603050405020304" pitchFamily="18" charset="0"/>
                <a:cs typeface="Times New Roman" panose="02020603050405020304" pitchFamily="18" charset="0"/>
              </a:rPr>
              <a:t>, 2004)</a:t>
            </a:r>
          </a:p>
          <a:p>
            <a:pPr lvl="1"/>
            <a:r>
              <a:rPr lang="tr-TR" sz="3200" dirty="0">
                <a:latin typeface="Times New Roman" panose="02020603050405020304" pitchFamily="18" charset="0"/>
                <a:cs typeface="Times New Roman" panose="02020603050405020304" pitchFamily="18" charset="0"/>
              </a:rPr>
              <a:t>Yüksek risk altındakilerin taranması için kanıtlar yetersiz (</a:t>
            </a:r>
            <a:r>
              <a:rPr lang="tr-TR" sz="3200" dirty="0">
                <a:solidFill>
                  <a:srgbClr val="FF0000"/>
                </a:solidFill>
                <a:latin typeface="Times New Roman" panose="02020603050405020304" pitchFamily="18" charset="0"/>
                <a:cs typeface="Times New Roman" panose="02020603050405020304" pitchFamily="18" charset="0"/>
              </a:rPr>
              <a:t>I</a:t>
            </a:r>
            <a:r>
              <a:rPr lang="tr-TR" sz="3200" dirty="0">
                <a:latin typeface="Times New Roman" panose="02020603050405020304" pitchFamily="18" charset="0"/>
                <a:cs typeface="Times New Roman" panose="02020603050405020304" pitchFamily="18" charset="0"/>
              </a:rPr>
              <a:t>, 2004)</a:t>
            </a:r>
          </a:p>
          <a:p>
            <a:endParaRPr lang="tr-TR" dirty="0"/>
          </a:p>
        </p:txBody>
      </p:sp>
    </p:spTree>
    <p:extLst>
      <p:ext uri="{BB962C8B-B14F-4D97-AF65-F5344CB8AC3E}">
        <p14:creationId xmlns:p14="http://schemas.microsoft.com/office/powerpoint/2010/main" val="175107136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TARAMA</a:t>
            </a:r>
            <a:br>
              <a:rPr lang="tr-TR" b="1" dirty="0" smtClean="0">
                <a:solidFill>
                  <a:srgbClr val="C00000"/>
                </a:solidFill>
                <a:latin typeface="Times New Roman" panose="02020603050405020304" pitchFamily="18" charset="0"/>
                <a:cs typeface="Times New Roman" panose="02020603050405020304" pitchFamily="18" charset="0"/>
              </a:rPr>
            </a:br>
            <a:r>
              <a:rPr lang="tr-TR" sz="3200" b="1" dirty="0" smtClean="0">
                <a:solidFill>
                  <a:srgbClr val="002060"/>
                </a:solidFill>
                <a:latin typeface="Times New Roman" panose="02020603050405020304" pitchFamily="18" charset="0"/>
                <a:cs typeface="Times New Roman" panose="02020603050405020304" pitchFamily="18" charset="0"/>
              </a:rPr>
              <a:t>TÜBERKÜLOZ</a:t>
            </a:r>
            <a:endParaRPr lang="tr-TR" sz="3200" dirty="0">
              <a:solidFill>
                <a:srgbClr val="002060"/>
              </a:solidFill>
            </a:endParaRPr>
          </a:p>
        </p:txBody>
      </p:sp>
      <p:sp>
        <p:nvSpPr>
          <p:cNvPr id="3" name="İçerik Yer Tutucusu 2"/>
          <p:cNvSpPr>
            <a:spLocks noGrp="1"/>
          </p:cNvSpPr>
          <p:nvPr>
            <p:ph idx="1"/>
          </p:nvPr>
        </p:nvSpPr>
        <p:spPr>
          <a:xfrm>
            <a:off x="838200" y="1825625"/>
            <a:ext cx="10515600" cy="4111536"/>
          </a:xfrm>
        </p:spPr>
        <p:txBody>
          <a:bodyPr/>
          <a:lstStyle/>
          <a:p>
            <a:endParaRPr lang="tr-TR" sz="3200" dirty="0" smtClean="0"/>
          </a:p>
          <a:p>
            <a:r>
              <a:rPr lang="tr-TR" sz="3200" dirty="0" smtClean="0">
                <a:latin typeface="Times New Roman" panose="02020603050405020304" pitchFamily="18" charset="0"/>
                <a:cs typeface="Times New Roman" panose="02020603050405020304" pitchFamily="18" charset="0"/>
              </a:rPr>
              <a:t>Yüksek </a:t>
            </a:r>
            <a:r>
              <a:rPr lang="tr-TR" sz="3200" dirty="0">
                <a:latin typeface="Times New Roman" panose="02020603050405020304" pitchFamily="18" charset="0"/>
                <a:cs typeface="Times New Roman" panose="02020603050405020304" pitchFamily="18" charset="0"/>
              </a:rPr>
              <a:t>riskli hastalarda </a:t>
            </a:r>
            <a:r>
              <a:rPr lang="tr-TR" sz="3200" dirty="0" err="1">
                <a:latin typeface="Times New Roman" panose="02020603050405020304" pitchFamily="18" charset="0"/>
                <a:cs typeface="Times New Roman" panose="02020603050405020304" pitchFamily="18" charset="0"/>
              </a:rPr>
              <a:t>ppd</a:t>
            </a:r>
            <a:r>
              <a:rPr lang="tr-TR" sz="3200" dirty="0">
                <a:latin typeface="Times New Roman" panose="02020603050405020304" pitchFamily="18" charset="0"/>
                <a:cs typeface="Times New Roman" panose="02020603050405020304" pitchFamily="18" charset="0"/>
              </a:rPr>
              <a:t> ile tarama önerilir (1996)</a:t>
            </a:r>
          </a:p>
          <a:p>
            <a:pPr lvl="1"/>
            <a:r>
              <a:rPr lang="tr-TR" sz="3200" dirty="0">
                <a:latin typeface="Times New Roman" panose="02020603050405020304" pitchFamily="18" charset="0"/>
                <a:cs typeface="Times New Roman" panose="02020603050405020304" pitchFamily="18" charset="0"/>
              </a:rPr>
              <a:t>Bilinen ya da şüphelenilen </a:t>
            </a:r>
            <a:r>
              <a:rPr lang="tr-TR" sz="3200" dirty="0" err="1">
                <a:latin typeface="Times New Roman" panose="02020603050405020304" pitchFamily="18" charset="0"/>
                <a:cs typeface="Times New Roman" panose="02020603050405020304" pitchFamily="18" charset="0"/>
              </a:rPr>
              <a:t>tbc</a:t>
            </a:r>
            <a:r>
              <a:rPr lang="tr-TR" sz="3200" dirty="0">
                <a:latin typeface="Times New Roman" panose="02020603050405020304" pitchFamily="18" charset="0"/>
                <a:cs typeface="Times New Roman" panose="02020603050405020304" pitchFamily="18" charset="0"/>
              </a:rPr>
              <a:t> hastasıyla teması olanlar, sağlık çalışanları, yüksek </a:t>
            </a:r>
            <a:r>
              <a:rPr lang="tr-TR" sz="3200" dirty="0" err="1">
                <a:latin typeface="Times New Roman" panose="02020603050405020304" pitchFamily="18" charset="0"/>
                <a:cs typeface="Times New Roman" panose="02020603050405020304" pitchFamily="18" charset="0"/>
              </a:rPr>
              <a:t>tbc</a:t>
            </a:r>
            <a:r>
              <a:rPr lang="tr-TR" sz="3200" dirty="0">
                <a:latin typeface="Times New Roman" panose="02020603050405020304" pitchFamily="18" charset="0"/>
                <a:cs typeface="Times New Roman" panose="02020603050405020304" pitchFamily="18" charset="0"/>
              </a:rPr>
              <a:t> sıklığı olan bölgelerden göçenler, HIV (+), alkolikler, damardan ilaç kullananlar, bakımevlerinde uzun süre kalanlar, düşük gelirli ve sağlık hizmetine kısıtlı ulaşabilenler</a:t>
            </a:r>
          </a:p>
          <a:p>
            <a:endParaRPr lang="tr-TR" dirty="0"/>
          </a:p>
        </p:txBody>
      </p:sp>
    </p:spTree>
    <p:extLst>
      <p:ext uri="{BB962C8B-B14F-4D97-AF65-F5344CB8AC3E}">
        <p14:creationId xmlns:p14="http://schemas.microsoft.com/office/powerpoint/2010/main" val="111298653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TARAMA</a:t>
            </a:r>
            <a:br>
              <a:rPr lang="tr-TR" b="1" dirty="0" smtClean="0">
                <a:solidFill>
                  <a:srgbClr val="C00000"/>
                </a:solidFill>
                <a:latin typeface="Times New Roman" panose="02020603050405020304" pitchFamily="18" charset="0"/>
                <a:cs typeface="Times New Roman" panose="02020603050405020304" pitchFamily="18" charset="0"/>
              </a:rPr>
            </a:br>
            <a:r>
              <a:rPr lang="tr-TR" sz="3200" b="1" dirty="0" smtClean="0">
                <a:solidFill>
                  <a:srgbClr val="002060"/>
                </a:solidFill>
                <a:latin typeface="Times New Roman" panose="02020603050405020304" pitchFamily="18" charset="0"/>
                <a:cs typeface="Times New Roman" panose="02020603050405020304" pitchFamily="18" charset="0"/>
              </a:rPr>
              <a:t>OSTEOPOROZ</a:t>
            </a:r>
            <a:endParaRPr lang="tr-TR" sz="3200" dirty="0">
              <a:solidFill>
                <a:srgbClr val="002060"/>
              </a:solidFill>
            </a:endParaRPr>
          </a:p>
        </p:txBody>
      </p:sp>
      <p:sp>
        <p:nvSpPr>
          <p:cNvPr id="3" name="İçerik Yer Tutucusu 2"/>
          <p:cNvSpPr>
            <a:spLocks noGrp="1"/>
          </p:cNvSpPr>
          <p:nvPr>
            <p:ph idx="1"/>
          </p:nvPr>
        </p:nvSpPr>
        <p:spPr/>
        <p:txBody>
          <a:bodyPr/>
          <a:lstStyle/>
          <a:p>
            <a:endParaRPr lang="tr-TR" sz="3200" dirty="0" smtClean="0">
              <a:latin typeface="Times New Roman" panose="02020603050405020304" pitchFamily="18" charset="0"/>
              <a:cs typeface="Times New Roman" panose="02020603050405020304" pitchFamily="18" charset="0"/>
            </a:endParaRPr>
          </a:p>
          <a:p>
            <a:r>
              <a:rPr lang="tr-TR" sz="3200" dirty="0" smtClean="0">
                <a:latin typeface="Times New Roman" panose="02020603050405020304" pitchFamily="18" charset="0"/>
                <a:cs typeface="Times New Roman" panose="02020603050405020304" pitchFamily="18" charset="0"/>
              </a:rPr>
              <a:t>65 </a:t>
            </a:r>
            <a:r>
              <a:rPr lang="tr-TR" sz="3200" dirty="0">
                <a:latin typeface="Times New Roman" panose="02020603050405020304" pitchFamily="18" charset="0"/>
                <a:cs typeface="Times New Roman" panose="02020603050405020304" pitchFamily="18" charset="0"/>
              </a:rPr>
              <a:t>yaş ve üstü tüm kadınların (daha genç kadınlarda kırık riski eşit olanlar) osteoporoz için taranması önerilir </a:t>
            </a:r>
            <a:r>
              <a:rPr lang="tr-TR" sz="3200" dirty="0" smtClean="0">
                <a:latin typeface="Times New Roman" panose="02020603050405020304" pitchFamily="18" charset="0"/>
                <a:cs typeface="Times New Roman" panose="02020603050405020304" pitchFamily="18" charset="0"/>
              </a:rPr>
              <a:t>(</a:t>
            </a:r>
            <a:r>
              <a:rPr lang="tr-TR" sz="3200" dirty="0">
                <a:solidFill>
                  <a:srgbClr val="FF0000"/>
                </a:solidFill>
                <a:latin typeface="Times New Roman" panose="02020603050405020304" pitchFamily="18" charset="0"/>
                <a:cs typeface="Times New Roman" panose="02020603050405020304" pitchFamily="18" charset="0"/>
              </a:rPr>
              <a:t>B</a:t>
            </a:r>
            <a:r>
              <a:rPr lang="tr-TR" sz="3200" dirty="0">
                <a:latin typeface="Times New Roman" panose="02020603050405020304" pitchFamily="18" charset="0"/>
                <a:cs typeface="Times New Roman" panose="02020603050405020304" pitchFamily="18" charset="0"/>
              </a:rPr>
              <a:t>, 2011)</a:t>
            </a:r>
          </a:p>
          <a:p>
            <a:pPr lvl="1"/>
            <a:r>
              <a:rPr lang="tr-TR" sz="3200" dirty="0">
                <a:latin typeface="Times New Roman" panose="02020603050405020304" pitchFamily="18" charset="0"/>
                <a:cs typeface="Times New Roman" panose="02020603050405020304" pitchFamily="18" charset="0"/>
              </a:rPr>
              <a:t>65 yaş kadın 10 yıllık kırık riski %9,3)</a:t>
            </a:r>
          </a:p>
          <a:p>
            <a:pPr lvl="1"/>
            <a:r>
              <a:rPr lang="tr-TR" sz="3200" dirty="0">
                <a:latin typeface="Times New Roman" panose="02020603050405020304" pitchFamily="18" charset="0"/>
                <a:cs typeface="Times New Roman" panose="02020603050405020304" pitchFamily="18" charset="0"/>
              </a:rPr>
              <a:t>Erkekte kanıtlar yetersiz (</a:t>
            </a:r>
            <a:r>
              <a:rPr lang="tr-TR" sz="3200" dirty="0">
                <a:solidFill>
                  <a:srgbClr val="FF0000"/>
                </a:solidFill>
                <a:latin typeface="Times New Roman" panose="02020603050405020304" pitchFamily="18" charset="0"/>
                <a:cs typeface="Times New Roman" panose="02020603050405020304" pitchFamily="18" charset="0"/>
              </a:rPr>
              <a:t>I </a:t>
            </a:r>
            <a:r>
              <a:rPr lang="tr-TR" sz="3200" dirty="0">
                <a:latin typeface="Times New Roman" panose="02020603050405020304" pitchFamily="18" charset="0"/>
                <a:cs typeface="Times New Roman" panose="02020603050405020304" pitchFamily="18" charset="0"/>
              </a:rPr>
              <a:t>,2011)</a:t>
            </a:r>
          </a:p>
          <a:p>
            <a:endParaRPr lang="tr-TR" dirty="0"/>
          </a:p>
        </p:txBody>
      </p:sp>
    </p:spTree>
    <p:extLst>
      <p:ext uri="{BB962C8B-B14F-4D97-AF65-F5344CB8AC3E}">
        <p14:creationId xmlns:p14="http://schemas.microsoft.com/office/powerpoint/2010/main" val="354452248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TARAMA</a:t>
            </a:r>
            <a:br>
              <a:rPr lang="tr-TR" b="1" dirty="0" smtClean="0">
                <a:solidFill>
                  <a:srgbClr val="C00000"/>
                </a:solidFill>
                <a:latin typeface="Times New Roman" panose="02020603050405020304" pitchFamily="18" charset="0"/>
                <a:cs typeface="Times New Roman" panose="02020603050405020304" pitchFamily="18" charset="0"/>
              </a:rPr>
            </a:br>
            <a:r>
              <a:rPr lang="tr-TR" sz="3200" b="1" dirty="0" smtClean="0">
                <a:solidFill>
                  <a:srgbClr val="002060"/>
                </a:solidFill>
                <a:latin typeface="Times New Roman" panose="02020603050405020304" pitchFamily="18" charset="0"/>
                <a:cs typeface="Times New Roman" panose="02020603050405020304" pitchFamily="18" charset="0"/>
              </a:rPr>
              <a:t>GÖRME VE İŞİTME</a:t>
            </a:r>
            <a:endParaRPr lang="tr-TR" sz="3200" dirty="0">
              <a:solidFill>
                <a:srgbClr val="002060"/>
              </a:solidFill>
            </a:endParaRPr>
          </a:p>
        </p:txBody>
      </p:sp>
      <p:sp>
        <p:nvSpPr>
          <p:cNvPr id="3" name="İçerik Yer Tutucusu 2"/>
          <p:cNvSpPr>
            <a:spLocks noGrp="1"/>
          </p:cNvSpPr>
          <p:nvPr>
            <p:ph idx="1"/>
          </p:nvPr>
        </p:nvSpPr>
        <p:spPr/>
        <p:txBody>
          <a:bodyPr/>
          <a:lstStyle/>
          <a:p>
            <a:endParaRPr lang="tr-TR" sz="3200" dirty="0" smtClean="0">
              <a:latin typeface="Times New Roman" panose="02020603050405020304" pitchFamily="18" charset="0"/>
              <a:cs typeface="Times New Roman" panose="02020603050405020304" pitchFamily="18" charset="0"/>
            </a:endParaRPr>
          </a:p>
          <a:p>
            <a:r>
              <a:rPr lang="tr-TR" sz="3200" dirty="0" smtClean="0">
                <a:latin typeface="Times New Roman" panose="02020603050405020304" pitchFamily="18" charset="0"/>
                <a:cs typeface="Times New Roman" panose="02020603050405020304" pitchFamily="18" charset="0"/>
              </a:rPr>
              <a:t>Yaşlı </a:t>
            </a:r>
            <a:r>
              <a:rPr lang="tr-TR" sz="3200" dirty="0">
                <a:latin typeface="Times New Roman" panose="02020603050405020304" pitchFamily="18" charset="0"/>
                <a:cs typeface="Times New Roman" panose="02020603050405020304" pitchFamily="18" charset="0"/>
              </a:rPr>
              <a:t>erişkinlerin işitme zorluğu sorgulanarak taranması ve uygun olduğunda tedavi seçenekleri ile ilgili danışmanlık sağlanması önerilir (</a:t>
            </a:r>
            <a:r>
              <a:rPr lang="tr-TR" sz="3200" dirty="0">
                <a:solidFill>
                  <a:srgbClr val="FF0000"/>
                </a:solidFill>
                <a:latin typeface="Times New Roman" panose="02020603050405020304" pitchFamily="18" charset="0"/>
                <a:cs typeface="Times New Roman" panose="02020603050405020304" pitchFamily="18" charset="0"/>
              </a:rPr>
              <a:t>B</a:t>
            </a:r>
            <a:r>
              <a:rPr lang="tr-TR" sz="3200" dirty="0">
                <a:latin typeface="Times New Roman" panose="02020603050405020304" pitchFamily="18" charset="0"/>
                <a:cs typeface="Times New Roman" panose="02020603050405020304" pitchFamily="18" charset="0"/>
              </a:rPr>
              <a:t>, 1996)</a:t>
            </a:r>
          </a:p>
          <a:p>
            <a:r>
              <a:rPr lang="tr-TR" sz="3200" dirty="0">
                <a:latin typeface="Times New Roman" panose="02020603050405020304" pitchFamily="18" charset="0"/>
                <a:cs typeface="Times New Roman" panose="02020603050405020304" pitchFamily="18" charset="0"/>
              </a:rPr>
              <a:t>Yaşlı erişkinlerde görme keskinliği taranmasının yararları için kanıtlar yetersiz (</a:t>
            </a:r>
            <a:r>
              <a:rPr lang="tr-TR" sz="3200" dirty="0">
                <a:solidFill>
                  <a:srgbClr val="FF0000"/>
                </a:solidFill>
                <a:latin typeface="Times New Roman" panose="02020603050405020304" pitchFamily="18" charset="0"/>
                <a:cs typeface="Times New Roman" panose="02020603050405020304" pitchFamily="18" charset="0"/>
              </a:rPr>
              <a:t>I</a:t>
            </a:r>
            <a:r>
              <a:rPr lang="tr-TR" sz="3200" dirty="0">
                <a:latin typeface="Times New Roman" panose="02020603050405020304" pitchFamily="18" charset="0"/>
                <a:cs typeface="Times New Roman" panose="02020603050405020304" pitchFamily="18" charset="0"/>
              </a:rPr>
              <a:t>, 2009)</a:t>
            </a:r>
          </a:p>
          <a:p>
            <a:endParaRPr lang="tr-TR" dirty="0"/>
          </a:p>
        </p:txBody>
      </p:sp>
    </p:spTree>
    <p:extLst>
      <p:ext uri="{BB962C8B-B14F-4D97-AF65-F5344CB8AC3E}">
        <p14:creationId xmlns:p14="http://schemas.microsoft.com/office/powerpoint/2010/main" val="20138560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PERİYODİK SAĞLIK MUAYENESİ</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nSpc>
                <a:spcPct val="135000"/>
              </a:lnSpc>
              <a:buSzTx/>
              <a:buFont typeface="Wingdings" pitchFamily="2" charset="2"/>
              <a:buNone/>
            </a:pPr>
            <a:r>
              <a:rPr lang="tr-TR" b="1" dirty="0">
                <a:latin typeface="Times New Roman" panose="02020603050405020304" pitchFamily="18" charset="0"/>
                <a:cs typeface="Times New Roman" panose="02020603050405020304" pitchFamily="18" charset="0"/>
              </a:rPr>
              <a:t>Sağlıklı bireylerde</a:t>
            </a:r>
            <a:endParaRPr lang="tr-TR" dirty="0">
              <a:latin typeface="Times New Roman" panose="02020603050405020304" pitchFamily="18" charset="0"/>
              <a:cs typeface="Times New Roman" panose="02020603050405020304" pitchFamily="18" charset="0"/>
            </a:endParaRPr>
          </a:p>
          <a:p>
            <a:pPr lvl="1">
              <a:lnSpc>
                <a:spcPct val="135000"/>
              </a:lnSpc>
              <a:buClr>
                <a:schemeClr val="accent1"/>
              </a:buClr>
              <a:buSzTx/>
              <a:buFont typeface="Wingdings" pitchFamily="2" charset="2"/>
              <a:buChar char="§"/>
            </a:pPr>
            <a:r>
              <a:rPr lang="tr-TR" sz="2800" dirty="0">
                <a:latin typeface="Times New Roman" panose="02020603050405020304" pitchFamily="18" charset="0"/>
                <a:cs typeface="Times New Roman" panose="02020603050405020304" pitchFamily="18" charset="0"/>
              </a:rPr>
              <a:t>Belli sağlık sorunlarının ortaya çıkma riskini azaltmak amacıyla,</a:t>
            </a:r>
          </a:p>
          <a:p>
            <a:pPr lvl="1">
              <a:lnSpc>
                <a:spcPct val="135000"/>
              </a:lnSpc>
              <a:buClr>
                <a:schemeClr val="accent1"/>
              </a:buClr>
              <a:buSzTx/>
              <a:buFont typeface="Wingdings" pitchFamily="2" charset="2"/>
              <a:buChar char="§"/>
            </a:pPr>
            <a:r>
              <a:rPr lang="tr-TR" sz="2800" dirty="0">
                <a:latin typeface="Times New Roman" panose="02020603050405020304" pitchFamily="18" charset="0"/>
                <a:cs typeface="Times New Roman" panose="02020603050405020304" pitchFamily="18" charset="0"/>
              </a:rPr>
              <a:t>Tarama, muayene, testler, </a:t>
            </a:r>
            <a:r>
              <a:rPr lang="tr-TR" sz="2800" b="1" dirty="0">
                <a:latin typeface="Times New Roman" panose="02020603050405020304" pitchFamily="18" charset="0"/>
                <a:cs typeface="Times New Roman" panose="02020603050405020304" pitchFamily="18" charset="0"/>
              </a:rPr>
              <a:t>danışmanlık ve sağlık eğitimi</a:t>
            </a:r>
            <a:r>
              <a:rPr lang="tr-TR" sz="2800" dirty="0">
                <a:latin typeface="Times New Roman" panose="02020603050405020304" pitchFamily="18" charset="0"/>
                <a:cs typeface="Times New Roman" panose="02020603050405020304" pitchFamily="18" charset="0"/>
              </a:rPr>
              <a:t> yoluyla,</a:t>
            </a:r>
          </a:p>
          <a:p>
            <a:pPr lvl="1">
              <a:lnSpc>
                <a:spcPct val="135000"/>
              </a:lnSpc>
              <a:buClr>
                <a:schemeClr val="accent1"/>
              </a:buClr>
              <a:buSzTx/>
              <a:buFont typeface="Wingdings" pitchFamily="2" charset="2"/>
              <a:buChar char="§"/>
            </a:pPr>
            <a:r>
              <a:rPr lang="tr-TR" sz="2800" b="1" dirty="0">
                <a:latin typeface="Times New Roman" panose="02020603050405020304" pitchFamily="18" charset="0"/>
                <a:cs typeface="Times New Roman" panose="02020603050405020304" pitchFamily="18" charset="0"/>
              </a:rPr>
              <a:t>Risk faktörlerine göre,</a:t>
            </a:r>
            <a:endParaRPr lang="tr-TR" sz="2800" dirty="0">
              <a:latin typeface="Times New Roman" panose="02020603050405020304" pitchFamily="18" charset="0"/>
              <a:cs typeface="Times New Roman" panose="02020603050405020304" pitchFamily="18" charset="0"/>
            </a:endParaRPr>
          </a:p>
          <a:p>
            <a:pPr lvl="1">
              <a:lnSpc>
                <a:spcPct val="135000"/>
              </a:lnSpc>
              <a:buClr>
                <a:schemeClr val="accent1"/>
              </a:buClr>
              <a:buSzTx/>
              <a:buFont typeface="Wingdings" pitchFamily="2" charset="2"/>
              <a:buChar char="§"/>
            </a:pPr>
            <a:r>
              <a:rPr lang="tr-TR" sz="2800" b="1" dirty="0">
                <a:latin typeface="Times New Roman" panose="02020603050405020304" pitchFamily="18" charset="0"/>
                <a:cs typeface="Times New Roman" panose="02020603050405020304" pitchFamily="18" charset="0"/>
              </a:rPr>
              <a:t>Kanıta dayalı yapılandırılmış,</a:t>
            </a:r>
            <a:endParaRPr lang="tr-TR" sz="2800" dirty="0">
              <a:latin typeface="Times New Roman" panose="02020603050405020304" pitchFamily="18" charset="0"/>
              <a:cs typeface="Times New Roman" panose="02020603050405020304" pitchFamily="18" charset="0"/>
            </a:endParaRPr>
          </a:p>
          <a:p>
            <a:pPr lvl="1">
              <a:lnSpc>
                <a:spcPct val="135000"/>
              </a:lnSpc>
              <a:buClr>
                <a:schemeClr val="accent1"/>
              </a:buClr>
              <a:buSzTx/>
              <a:buFont typeface="Wingdings" pitchFamily="2" charset="2"/>
              <a:buChar char="§"/>
            </a:pPr>
            <a:r>
              <a:rPr lang="tr-TR" sz="2800" b="1" dirty="0">
                <a:latin typeface="Times New Roman" panose="02020603050405020304" pitchFamily="18" charset="0"/>
                <a:cs typeface="Times New Roman" panose="02020603050405020304" pitchFamily="18" charset="0"/>
              </a:rPr>
              <a:t>Spesifik</a:t>
            </a:r>
            <a:r>
              <a:rPr lang="tr-TR" sz="2800" dirty="0">
                <a:latin typeface="Times New Roman" panose="02020603050405020304" pitchFamily="18" charset="0"/>
                <a:cs typeface="Times New Roman" panose="02020603050405020304" pitchFamily="18" charset="0"/>
              </a:rPr>
              <a:t>, etkin ve uygulanabilir bir izlem programıdır.</a:t>
            </a:r>
          </a:p>
          <a:p>
            <a:endParaRPr lang="tr-TR" dirty="0"/>
          </a:p>
        </p:txBody>
      </p:sp>
    </p:spTree>
    <p:extLst>
      <p:ext uri="{BB962C8B-B14F-4D97-AF65-F5344CB8AC3E}">
        <p14:creationId xmlns:p14="http://schemas.microsoft.com/office/powerpoint/2010/main" val="75137854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TARAMA</a:t>
            </a:r>
            <a:br>
              <a:rPr lang="tr-TR" b="1" dirty="0" smtClean="0">
                <a:solidFill>
                  <a:srgbClr val="C00000"/>
                </a:solidFill>
                <a:latin typeface="Times New Roman" panose="02020603050405020304" pitchFamily="18" charset="0"/>
                <a:cs typeface="Times New Roman" panose="02020603050405020304" pitchFamily="18" charset="0"/>
              </a:rPr>
            </a:br>
            <a:r>
              <a:rPr lang="tr-TR" sz="3200" b="1" dirty="0" smtClean="0">
                <a:solidFill>
                  <a:srgbClr val="002060"/>
                </a:solidFill>
                <a:latin typeface="Times New Roman" panose="02020603050405020304" pitchFamily="18" charset="0"/>
                <a:cs typeface="Times New Roman" panose="02020603050405020304" pitchFamily="18" charset="0"/>
              </a:rPr>
              <a:t>GÖRME BOZUKLUĞU VE ÇOCUK</a:t>
            </a:r>
            <a:endParaRPr lang="tr-TR" sz="3200" dirty="0">
              <a:solidFill>
                <a:srgbClr val="002060"/>
              </a:solidFill>
            </a:endParaRPr>
          </a:p>
        </p:txBody>
      </p:sp>
      <p:sp>
        <p:nvSpPr>
          <p:cNvPr id="3" name="İçerik Yer Tutucusu 2"/>
          <p:cNvSpPr>
            <a:spLocks noGrp="1"/>
          </p:cNvSpPr>
          <p:nvPr>
            <p:ph idx="1"/>
          </p:nvPr>
        </p:nvSpPr>
        <p:spPr>
          <a:xfrm>
            <a:off x="838200" y="2340780"/>
            <a:ext cx="10515600" cy="2952437"/>
          </a:xfrm>
        </p:spPr>
        <p:txBody>
          <a:bodyPr/>
          <a:lstStyle/>
          <a:p>
            <a:endParaRPr lang="tr-TR" sz="3200" dirty="0" smtClean="0">
              <a:latin typeface="Times New Roman" panose="02020603050405020304" pitchFamily="18" charset="0"/>
              <a:cs typeface="Times New Roman" panose="02020603050405020304" pitchFamily="18" charset="0"/>
            </a:endParaRPr>
          </a:p>
          <a:p>
            <a:r>
              <a:rPr lang="tr-TR" sz="3200" b="1" dirty="0" err="1" smtClean="0">
                <a:solidFill>
                  <a:srgbClr val="002060"/>
                </a:solidFill>
                <a:latin typeface="Times New Roman" panose="02020603050405020304" pitchFamily="18" charset="0"/>
                <a:cs typeface="Times New Roman" panose="02020603050405020304" pitchFamily="18" charset="0"/>
              </a:rPr>
              <a:t>Ambliyopi</a:t>
            </a:r>
            <a:r>
              <a:rPr lang="tr-TR" sz="3200" dirty="0" smtClean="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varlığı veya risk faktörlerini belirlemek için 3-5 yaşları arasında en az 1 kez tarama önerilir (</a:t>
            </a:r>
            <a:r>
              <a:rPr lang="tr-TR" sz="3200" dirty="0">
                <a:solidFill>
                  <a:srgbClr val="FF0000"/>
                </a:solidFill>
                <a:latin typeface="Times New Roman" panose="02020603050405020304" pitchFamily="18" charset="0"/>
                <a:cs typeface="Times New Roman" panose="02020603050405020304" pitchFamily="18" charset="0"/>
              </a:rPr>
              <a:t>B</a:t>
            </a:r>
            <a:r>
              <a:rPr lang="tr-TR" sz="3200" dirty="0">
                <a:latin typeface="Times New Roman" panose="02020603050405020304" pitchFamily="18" charset="0"/>
                <a:cs typeface="Times New Roman" panose="02020603050405020304" pitchFamily="18" charset="0"/>
              </a:rPr>
              <a:t>, 2011)</a:t>
            </a:r>
          </a:p>
          <a:p>
            <a:pPr lvl="1"/>
            <a:r>
              <a:rPr lang="tr-TR" sz="3200" dirty="0">
                <a:latin typeface="Times New Roman" panose="02020603050405020304" pitchFamily="18" charset="0"/>
                <a:cs typeface="Times New Roman" panose="02020603050405020304" pitchFamily="18" charset="0"/>
              </a:rPr>
              <a:t>3 yaşından küçüklerin taranmasının yararları hakkında kanıtlar yetersiz (</a:t>
            </a:r>
            <a:r>
              <a:rPr lang="tr-TR" sz="3200" dirty="0">
                <a:solidFill>
                  <a:srgbClr val="FF0000"/>
                </a:solidFill>
                <a:latin typeface="Times New Roman" panose="02020603050405020304" pitchFamily="18" charset="0"/>
                <a:cs typeface="Times New Roman" panose="02020603050405020304" pitchFamily="18" charset="0"/>
              </a:rPr>
              <a:t>I</a:t>
            </a:r>
            <a:r>
              <a:rPr lang="tr-TR" sz="3200" dirty="0">
                <a:latin typeface="Times New Roman" panose="02020603050405020304" pitchFamily="18" charset="0"/>
                <a:cs typeface="Times New Roman" panose="02020603050405020304" pitchFamily="18" charset="0"/>
              </a:rPr>
              <a:t>, 2011)</a:t>
            </a:r>
          </a:p>
          <a:p>
            <a:endParaRPr lang="tr-TR" dirty="0"/>
          </a:p>
        </p:txBody>
      </p:sp>
    </p:spTree>
    <p:extLst>
      <p:ext uri="{BB962C8B-B14F-4D97-AF65-F5344CB8AC3E}">
        <p14:creationId xmlns:p14="http://schemas.microsoft.com/office/powerpoint/2010/main" val="336254752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TARAMA</a:t>
            </a:r>
            <a:br>
              <a:rPr lang="tr-TR" b="1" dirty="0" smtClean="0">
                <a:solidFill>
                  <a:srgbClr val="C00000"/>
                </a:solidFill>
                <a:latin typeface="Times New Roman" panose="02020603050405020304" pitchFamily="18" charset="0"/>
                <a:cs typeface="Times New Roman" panose="02020603050405020304" pitchFamily="18" charset="0"/>
              </a:rPr>
            </a:br>
            <a:r>
              <a:rPr lang="tr-TR" sz="3200" b="1" dirty="0" smtClean="0">
                <a:solidFill>
                  <a:srgbClr val="002060"/>
                </a:solidFill>
                <a:latin typeface="Times New Roman" panose="02020603050405020304" pitchFamily="18" charset="0"/>
                <a:cs typeface="Times New Roman" panose="02020603050405020304" pitchFamily="18" charset="0"/>
              </a:rPr>
              <a:t>YENİDOĞAN TARAMALARI</a:t>
            </a:r>
            <a:endParaRPr lang="tr-TR" sz="3200" dirty="0">
              <a:solidFill>
                <a:srgbClr val="002060"/>
              </a:solidFill>
            </a:endParaRPr>
          </a:p>
        </p:txBody>
      </p:sp>
      <p:sp>
        <p:nvSpPr>
          <p:cNvPr id="3" name="İçerik Yer Tutucusu 2"/>
          <p:cNvSpPr>
            <a:spLocks noGrp="1"/>
          </p:cNvSpPr>
          <p:nvPr>
            <p:ph idx="1"/>
          </p:nvPr>
        </p:nvSpPr>
        <p:spPr>
          <a:xfrm>
            <a:off x="838200" y="2199112"/>
            <a:ext cx="10515600" cy="3982747"/>
          </a:xfrm>
        </p:spPr>
        <p:txBody>
          <a:bodyPr/>
          <a:lstStyle/>
          <a:p>
            <a:r>
              <a:rPr lang="tr-TR" sz="3200" dirty="0" err="1">
                <a:latin typeface="Times New Roman" panose="02020603050405020304" pitchFamily="18" charset="0"/>
                <a:cs typeface="Times New Roman" panose="02020603050405020304" pitchFamily="18" charset="0"/>
              </a:rPr>
              <a:t>Konjenital</a:t>
            </a:r>
            <a:r>
              <a:rPr lang="tr-TR" sz="3200" dirty="0">
                <a:latin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cs typeface="Times New Roman" panose="02020603050405020304" pitchFamily="18" charset="0"/>
              </a:rPr>
              <a:t>hipotiroidi</a:t>
            </a:r>
            <a:r>
              <a:rPr lang="tr-TR" sz="3200" dirty="0">
                <a:latin typeface="Times New Roman" panose="02020603050405020304" pitchFamily="18" charset="0"/>
                <a:cs typeface="Times New Roman" panose="02020603050405020304" pitchFamily="18" charset="0"/>
              </a:rPr>
              <a:t> (</a:t>
            </a:r>
            <a:r>
              <a:rPr lang="tr-TR" sz="3200" dirty="0">
                <a:solidFill>
                  <a:srgbClr val="FF0000"/>
                </a:solidFill>
                <a:latin typeface="Times New Roman" panose="02020603050405020304" pitchFamily="18" charset="0"/>
                <a:cs typeface="Times New Roman" panose="02020603050405020304" pitchFamily="18" charset="0"/>
              </a:rPr>
              <a:t>A</a:t>
            </a:r>
            <a:r>
              <a:rPr lang="tr-TR" sz="3200" dirty="0">
                <a:latin typeface="Times New Roman" panose="02020603050405020304" pitchFamily="18" charset="0"/>
                <a:cs typeface="Times New Roman" panose="02020603050405020304" pitchFamily="18" charset="0"/>
              </a:rPr>
              <a:t>, 2008)</a:t>
            </a:r>
          </a:p>
          <a:p>
            <a:r>
              <a:rPr lang="tr-TR" sz="3200" dirty="0" err="1">
                <a:latin typeface="Times New Roman" panose="02020603050405020304" pitchFamily="18" charset="0"/>
                <a:cs typeface="Times New Roman" panose="02020603050405020304" pitchFamily="18" charset="0"/>
              </a:rPr>
              <a:t>Fenilketonüri</a:t>
            </a:r>
            <a:r>
              <a:rPr lang="tr-TR" sz="3200" dirty="0">
                <a:latin typeface="Times New Roman" panose="02020603050405020304" pitchFamily="18" charset="0"/>
                <a:cs typeface="Times New Roman" panose="02020603050405020304" pitchFamily="18" charset="0"/>
              </a:rPr>
              <a:t> (</a:t>
            </a:r>
            <a:r>
              <a:rPr lang="tr-TR" sz="3200" dirty="0">
                <a:solidFill>
                  <a:srgbClr val="FF0000"/>
                </a:solidFill>
                <a:latin typeface="Times New Roman" panose="02020603050405020304" pitchFamily="18" charset="0"/>
                <a:cs typeface="Times New Roman" panose="02020603050405020304" pitchFamily="18" charset="0"/>
              </a:rPr>
              <a:t>A</a:t>
            </a:r>
            <a:r>
              <a:rPr lang="tr-TR" sz="3200" dirty="0">
                <a:latin typeface="Times New Roman" panose="02020603050405020304" pitchFamily="18" charset="0"/>
                <a:cs typeface="Times New Roman" panose="02020603050405020304" pitchFamily="18" charset="0"/>
              </a:rPr>
              <a:t>, 2008)</a:t>
            </a:r>
          </a:p>
          <a:p>
            <a:r>
              <a:rPr lang="tr-TR" sz="3200" dirty="0" err="1">
                <a:latin typeface="Times New Roman" panose="02020603050405020304" pitchFamily="18" charset="0"/>
                <a:cs typeface="Times New Roman" panose="02020603050405020304" pitchFamily="18" charset="0"/>
              </a:rPr>
              <a:t>Hemoglobinopatiler</a:t>
            </a:r>
            <a:r>
              <a:rPr lang="tr-TR" sz="3200" dirty="0">
                <a:latin typeface="Times New Roman" panose="02020603050405020304" pitchFamily="18" charset="0"/>
                <a:cs typeface="Times New Roman" panose="02020603050405020304" pitchFamily="18" charset="0"/>
              </a:rPr>
              <a:t> (</a:t>
            </a:r>
            <a:r>
              <a:rPr lang="tr-TR" sz="3200" dirty="0">
                <a:solidFill>
                  <a:srgbClr val="FF0000"/>
                </a:solidFill>
                <a:latin typeface="Times New Roman" panose="02020603050405020304" pitchFamily="18" charset="0"/>
                <a:cs typeface="Times New Roman" panose="02020603050405020304" pitchFamily="18" charset="0"/>
              </a:rPr>
              <a:t>A</a:t>
            </a:r>
            <a:r>
              <a:rPr lang="tr-TR" sz="3200"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2007)</a:t>
            </a:r>
          </a:p>
          <a:p>
            <a:r>
              <a:rPr lang="tr-TR" sz="3200" dirty="0" smtClean="0">
                <a:latin typeface="Times New Roman" panose="02020603050405020304" pitchFamily="18" charset="0"/>
                <a:cs typeface="Times New Roman" panose="02020603050405020304" pitchFamily="18" charset="0"/>
              </a:rPr>
              <a:t>Orak </a:t>
            </a:r>
            <a:r>
              <a:rPr lang="tr-TR" sz="3200" dirty="0">
                <a:latin typeface="Times New Roman" panose="02020603050405020304" pitchFamily="18" charset="0"/>
                <a:cs typeface="Times New Roman" panose="02020603050405020304" pitchFamily="18" charset="0"/>
              </a:rPr>
              <a:t>hücre anemisi (</a:t>
            </a:r>
            <a:r>
              <a:rPr lang="tr-TR" sz="3200" dirty="0">
                <a:solidFill>
                  <a:srgbClr val="FF0000"/>
                </a:solidFill>
                <a:latin typeface="Times New Roman" panose="02020603050405020304" pitchFamily="18" charset="0"/>
                <a:cs typeface="Times New Roman" panose="02020603050405020304" pitchFamily="18" charset="0"/>
              </a:rPr>
              <a:t>A</a:t>
            </a:r>
            <a:r>
              <a:rPr lang="tr-TR" sz="3200" dirty="0">
                <a:latin typeface="Times New Roman" panose="02020603050405020304" pitchFamily="18" charset="0"/>
                <a:cs typeface="Times New Roman" panose="02020603050405020304" pitchFamily="18" charset="0"/>
              </a:rPr>
              <a:t>, 2007)</a:t>
            </a:r>
          </a:p>
          <a:p>
            <a:r>
              <a:rPr lang="tr-TR" sz="3200" dirty="0" err="1">
                <a:latin typeface="Times New Roman" panose="02020603050405020304" pitchFamily="18" charset="0"/>
                <a:cs typeface="Times New Roman" panose="02020603050405020304" pitchFamily="18" charset="0"/>
              </a:rPr>
              <a:t>Sensorinöral</a:t>
            </a:r>
            <a:r>
              <a:rPr lang="tr-TR" sz="3200" dirty="0">
                <a:latin typeface="Times New Roman" panose="02020603050405020304" pitchFamily="18" charset="0"/>
                <a:cs typeface="Times New Roman" panose="02020603050405020304" pitchFamily="18" charset="0"/>
              </a:rPr>
              <a:t> işitme kaybı (</a:t>
            </a:r>
            <a:r>
              <a:rPr lang="tr-TR" sz="3200" dirty="0">
                <a:solidFill>
                  <a:srgbClr val="FF0000"/>
                </a:solidFill>
                <a:latin typeface="Times New Roman" panose="02020603050405020304" pitchFamily="18" charset="0"/>
                <a:cs typeface="Times New Roman" panose="02020603050405020304" pitchFamily="18" charset="0"/>
              </a:rPr>
              <a:t>B</a:t>
            </a:r>
            <a:r>
              <a:rPr lang="tr-TR" sz="3200" dirty="0">
                <a:latin typeface="Times New Roman" panose="02020603050405020304" pitchFamily="18" charset="0"/>
                <a:cs typeface="Times New Roman" panose="02020603050405020304" pitchFamily="18" charset="0"/>
              </a:rPr>
              <a:t>, 2008)</a:t>
            </a:r>
          </a:p>
          <a:p>
            <a:r>
              <a:rPr lang="tr-TR" sz="3200" dirty="0">
                <a:latin typeface="Times New Roman" panose="02020603050405020304" pitchFamily="18" charset="0"/>
                <a:cs typeface="Times New Roman" panose="02020603050405020304" pitchFamily="18" charset="0"/>
              </a:rPr>
              <a:t>Doğuştan kalça çıkığı (</a:t>
            </a:r>
            <a:r>
              <a:rPr lang="tr-TR" sz="3200" dirty="0">
                <a:solidFill>
                  <a:srgbClr val="FF0000"/>
                </a:solidFill>
                <a:latin typeface="Times New Roman" panose="02020603050405020304" pitchFamily="18" charset="0"/>
                <a:cs typeface="Times New Roman" panose="02020603050405020304" pitchFamily="18" charset="0"/>
              </a:rPr>
              <a:t>I</a:t>
            </a:r>
            <a:r>
              <a:rPr lang="tr-TR" sz="3200" dirty="0">
                <a:latin typeface="Times New Roman" panose="02020603050405020304" pitchFamily="18" charset="0"/>
                <a:cs typeface="Times New Roman" panose="02020603050405020304" pitchFamily="18" charset="0"/>
              </a:rPr>
              <a:t>, 2006)</a:t>
            </a:r>
          </a:p>
          <a:p>
            <a:endParaRPr lang="tr-TR" dirty="0"/>
          </a:p>
        </p:txBody>
      </p:sp>
    </p:spTree>
    <p:extLst>
      <p:ext uri="{BB962C8B-B14F-4D97-AF65-F5344CB8AC3E}">
        <p14:creationId xmlns:p14="http://schemas.microsoft.com/office/powerpoint/2010/main" val="12361828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TARAMA</a:t>
            </a:r>
            <a:br>
              <a:rPr lang="tr-TR" b="1" dirty="0" smtClean="0">
                <a:solidFill>
                  <a:srgbClr val="C00000"/>
                </a:solidFill>
                <a:latin typeface="Times New Roman" panose="02020603050405020304" pitchFamily="18" charset="0"/>
                <a:cs typeface="Times New Roman" panose="02020603050405020304" pitchFamily="18" charset="0"/>
              </a:rPr>
            </a:br>
            <a:r>
              <a:rPr lang="tr-TR" sz="3200" b="1" dirty="0" smtClean="0">
                <a:solidFill>
                  <a:srgbClr val="002060"/>
                </a:solidFill>
                <a:latin typeface="Times New Roman" panose="02020603050405020304" pitchFamily="18" charset="0"/>
                <a:cs typeface="Times New Roman" panose="02020603050405020304" pitchFamily="18" charset="0"/>
              </a:rPr>
              <a:t>PERİFERİK ARTER HASTALIĞI</a:t>
            </a:r>
            <a:endParaRPr lang="tr-TR" sz="3200" dirty="0">
              <a:solidFill>
                <a:srgbClr val="002060"/>
              </a:solidFill>
            </a:endParaRPr>
          </a:p>
        </p:txBody>
      </p:sp>
      <p:sp>
        <p:nvSpPr>
          <p:cNvPr id="3" name="İçerik Yer Tutucusu 2"/>
          <p:cNvSpPr>
            <a:spLocks noGrp="1"/>
          </p:cNvSpPr>
          <p:nvPr>
            <p:ph idx="1"/>
          </p:nvPr>
        </p:nvSpPr>
        <p:spPr/>
        <p:txBody>
          <a:bodyPr/>
          <a:lstStyle/>
          <a:p>
            <a:endParaRPr lang="tr-TR" sz="3200" dirty="0" smtClean="0">
              <a:latin typeface="Times New Roman" panose="02020603050405020304" pitchFamily="18" charset="0"/>
              <a:cs typeface="Times New Roman" panose="02020603050405020304" pitchFamily="18" charset="0"/>
            </a:endParaRPr>
          </a:p>
          <a:p>
            <a:endParaRPr lang="tr-TR" sz="3200" dirty="0">
              <a:latin typeface="Times New Roman" panose="02020603050405020304" pitchFamily="18" charset="0"/>
              <a:cs typeface="Times New Roman" panose="02020603050405020304" pitchFamily="18" charset="0"/>
            </a:endParaRPr>
          </a:p>
          <a:p>
            <a:r>
              <a:rPr lang="tr-TR" sz="3200" dirty="0" err="1" smtClean="0">
                <a:latin typeface="Times New Roman" panose="02020603050405020304" pitchFamily="18" charset="0"/>
                <a:cs typeface="Times New Roman" panose="02020603050405020304" pitchFamily="18" charset="0"/>
              </a:rPr>
              <a:t>Asemptomatik</a:t>
            </a:r>
            <a:r>
              <a:rPr lang="tr-TR" sz="3200" dirty="0" smtClean="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bireylerde </a:t>
            </a:r>
            <a:r>
              <a:rPr lang="tr-TR" sz="3200" dirty="0" err="1">
                <a:latin typeface="Times New Roman" panose="02020603050405020304" pitchFamily="18" charset="0"/>
                <a:cs typeface="Times New Roman" panose="02020603050405020304" pitchFamily="18" charset="0"/>
              </a:rPr>
              <a:t>periferik</a:t>
            </a:r>
            <a:r>
              <a:rPr lang="tr-TR" sz="3200" dirty="0">
                <a:latin typeface="Times New Roman" panose="02020603050405020304" pitchFamily="18" charset="0"/>
                <a:cs typeface="Times New Roman" panose="02020603050405020304" pitchFamily="18" charset="0"/>
              </a:rPr>
              <a:t> arter hastalıkları için </a:t>
            </a:r>
            <a:r>
              <a:rPr lang="tr-TR" sz="3200" b="1" dirty="0" err="1">
                <a:latin typeface="Times New Roman" panose="02020603050405020304" pitchFamily="18" charset="0"/>
                <a:cs typeface="Times New Roman" panose="02020603050405020304" pitchFamily="18" charset="0"/>
              </a:rPr>
              <a:t>Doppler</a:t>
            </a:r>
            <a:r>
              <a:rPr lang="tr-TR" sz="3200" b="1" dirty="0">
                <a:latin typeface="Times New Roman" panose="02020603050405020304" pitchFamily="18" charset="0"/>
                <a:cs typeface="Times New Roman" panose="02020603050405020304" pitchFamily="18" charset="0"/>
              </a:rPr>
              <a:t> veya </a:t>
            </a:r>
            <a:r>
              <a:rPr lang="tr-TR" sz="3200" b="1" dirty="0" err="1">
                <a:latin typeface="Times New Roman" panose="02020603050405020304" pitchFamily="18" charset="0"/>
                <a:cs typeface="Times New Roman" panose="02020603050405020304" pitchFamily="18" charset="0"/>
              </a:rPr>
              <a:t>Duplex</a:t>
            </a:r>
            <a:r>
              <a:rPr lang="tr-TR" sz="3200" b="1" dirty="0">
                <a:latin typeface="Times New Roman" panose="02020603050405020304" pitchFamily="18" charset="0"/>
                <a:cs typeface="Times New Roman" panose="02020603050405020304" pitchFamily="18" charset="0"/>
              </a:rPr>
              <a:t> USG</a:t>
            </a:r>
            <a:r>
              <a:rPr lang="tr-TR" sz="3200" dirty="0">
                <a:latin typeface="Times New Roman" panose="02020603050405020304" pitchFamily="18" charset="0"/>
                <a:cs typeface="Times New Roman" panose="02020603050405020304" pitchFamily="18" charset="0"/>
              </a:rPr>
              <a:t> veya diğer </a:t>
            </a:r>
            <a:r>
              <a:rPr lang="tr-TR" sz="3200" dirty="0" err="1">
                <a:latin typeface="Times New Roman" panose="02020603050405020304" pitchFamily="18" charset="0"/>
                <a:cs typeface="Times New Roman" panose="02020603050405020304" pitchFamily="18" charset="0"/>
              </a:rPr>
              <a:t>vasküler</a:t>
            </a:r>
            <a:r>
              <a:rPr lang="tr-TR" sz="3200" dirty="0">
                <a:latin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cs typeface="Times New Roman" panose="02020603050405020304" pitchFamily="18" charset="0"/>
              </a:rPr>
              <a:t>laboratuar</a:t>
            </a:r>
            <a:r>
              <a:rPr lang="tr-TR" sz="3200" dirty="0">
                <a:latin typeface="Times New Roman" panose="02020603050405020304" pitchFamily="18" charset="0"/>
                <a:cs typeface="Times New Roman" panose="02020603050405020304" pitchFamily="18" charset="0"/>
              </a:rPr>
              <a:t> testleri ile tarama yapılması </a:t>
            </a:r>
            <a:r>
              <a:rPr lang="tr-TR" sz="3200" u="sng" dirty="0">
                <a:latin typeface="Times New Roman" panose="02020603050405020304" pitchFamily="18" charset="0"/>
                <a:cs typeface="Times New Roman" panose="02020603050405020304" pitchFamily="18" charset="0"/>
              </a:rPr>
              <a:t>önerilmiyor! (</a:t>
            </a:r>
            <a:r>
              <a:rPr lang="tr-TR" sz="3200" u="sng" dirty="0">
                <a:solidFill>
                  <a:srgbClr val="FF0000"/>
                </a:solidFill>
                <a:latin typeface="Times New Roman" panose="02020603050405020304" pitchFamily="18" charset="0"/>
                <a:cs typeface="Times New Roman" panose="02020603050405020304" pitchFamily="18" charset="0"/>
              </a:rPr>
              <a:t>D</a:t>
            </a:r>
            <a:r>
              <a:rPr lang="tr-TR" sz="3200" u="sng" dirty="0">
                <a:latin typeface="Times New Roman" panose="02020603050405020304" pitchFamily="18" charset="0"/>
                <a:cs typeface="Times New Roman" panose="02020603050405020304" pitchFamily="18" charset="0"/>
              </a:rPr>
              <a:t>, 2005)</a:t>
            </a:r>
          </a:p>
          <a:p>
            <a:endParaRPr lang="tr-TR" dirty="0"/>
          </a:p>
        </p:txBody>
      </p:sp>
    </p:spTree>
    <p:extLst>
      <p:ext uri="{BB962C8B-B14F-4D97-AF65-F5344CB8AC3E}">
        <p14:creationId xmlns:p14="http://schemas.microsoft.com/office/powerpoint/2010/main" val="292438409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218941"/>
            <a:ext cx="10515600" cy="797529"/>
          </a:xfrm>
        </p:spPr>
        <p:txBody>
          <a:bodyPr>
            <a:normAutofit/>
          </a:bodyPr>
          <a:lstStyle/>
          <a:p>
            <a:r>
              <a:rPr lang="tr-TR" sz="3600" b="1" dirty="0" smtClean="0">
                <a:solidFill>
                  <a:srgbClr val="C00000"/>
                </a:solidFill>
                <a:latin typeface="Times New Roman" panose="02020603050405020304" pitchFamily="18" charset="0"/>
                <a:cs typeface="Times New Roman" panose="02020603050405020304" pitchFamily="18" charset="0"/>
              </a:rPr>
              <a:t>A ve B GRUBU ÖNERİLER</a:t>
            </a:r>
            <a:endParaRPr lang="tr-TR" sz="3600"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838200" y="1016469"/>
            <a:ext cx="10515600" cy="5577513"/>
          </a:xfrm>
        </p:spPr>
        <p:txBody>
          <a:bodyPr>
            <a:normAutofit fontScale="85000" lnSpcReduction="20000"/>
          </a:bodyPr>
          <a:lstStyle/>
          <a:p>
            <a:r>
              <a:rPr lang="tr-TR" sz="2000" dirty="0" smtClean="0">
                <a:latin typeface="Times New Roman" panose="02020603050405020304" pitchFamily="18" charset="0"/>
                <a:cs typeface="Times New Roman" panose="02020603050405020304" pitchFamily="18" charset="0"/>
              </a:rPr>
              <a:t>18 yaşından itibaren-Hipertansiyon(</a:t>
            </a:r>
            <a:r>
              <a:rPr lang="tr-TR" sz="2000" dirty="0" smtClean="0">
                <a:solidFill>
                  <a:srgbClr val="FF0000"/>
                </a:solidFill>
                <a:latin typeface="Times New Roman" panose="02020603050405020304" pitchFamily="18" charset="0"/>
                <a:cs typeface="Times New Roman" panose="02020603050405020304" pitchFamily="18" charset="0"/>
              </a:rPr>
              <a:t>A</a:t>
            </a:r>
            <a:r>
              <a:rPr lang="tr-TR" sz="2000" dirty="0" smtClean="0">
                <a:latin typeface="Times New Roman" panose="02020603050405020304" pitchFamily="18" charset="0"/>
                <a:cs typeface="Times New Roman" panose="02020603050405020304" pitchFamily="18" charset="0"/>
              </a:rPr>
              <a:t>)</a:t>
            </a:r>
          </a:p>
          <a:p>
            <a:r>
              <a:rPr lang="tr-TR" sz="2000" dirty="0">
                <a:latin typeface="Times New Roman" panose="02020603050405020304" pitchFamily="18" charset="0"/>
                <a:cs typeface="Times New Roman" panose="02020603050405020304" pitchFamily="18" charset="0"/>
              </a:rPr>
              <a:t>35 yaş üzeri erkekler (</a:t>
            </a:r>
            <a:r>
              <a:rPr lang="tr-TR" sz="2000" dirty="0" smtClean="0">
                <a:solidFill>
                  <a:srgbClr val="FF0000"/>
                </a:solidFill>
                <a:latin typeface="Times New Roman" panose="02020603050405020304" pitchFamily="18" charset="0"/>
                <a:cs typeface="Times New Roman" panose="02020603050405020304" pitchFamily="18" charset="0"/>
              </a:rPr>
              <a:t>A</a:t>
            </a:r>
            <a:r>
              <a:rPr lang="tr-TR" sz="2000" dirty="0" smtClean="0">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45 yaş üzeri artmış koroner kalp hastalığı riski olan </a:t>
            </a:r>
            <a:r>
              <a:rPr lang="tr-TR" sz="2000" dirty="0" smtClean="0">
                <a:latin typeface="Times New Roman" panose="02020603050405020304" pitchFamily="18" charset="0"/>
                <a:cs typeface="Times New Roman" panose="02020603050405020304" pitchFamily="18" charset="0"/>
              </a:rPr>
              <a:t>kadınlar-Koroner Kalp Hastalığı </a:t>
            </a:r>
            <a:r>
              <a:rPr lang="tr-TR" sz="2000" dirty="0">
                <a:latin typeface="Times New Roman" panose="02020603050405020304" pitchFamily="18" charset="0"/>
                <a:cs typeface="Times New Roman" panose="02020603050405020304" pitchFamily="18" charset="0"/>
              </a:rPr>
              <a:t>(</a:t>
            </a:r>
            <a:r>
              <a:rPr lang="tr-TR" sz="2000" dirty="0" smtClean="0">
                <a:solidFill>
                  <a:srgbClr val="FF0000"/>
                </a:solidFill>
                <a:latin typeface="Times New Roman" panose="02020603050405020304" pitchFamily="18" charset="0"/>
                <a:cs typeface="Times New Roman" panose="02020603050405020304" pitchFamily="18" charset="0"/>
              </a:rPr>
              <a:t>A</a:t>
            </a:r>
            <a:r>
              <a:rPr lang="tr-TR" sz="2000" dirty="0" smtClean="0">
                <a:latin typeface="Times New Roman" panose="02020603050405020304" pitchFamily="18" charset="0"/>
                <a:cs typeface="Times New Roman" panose="02020603050405020304" pitchFamily="18" charset="0"/>
              </a:rPr>
              <a:t>)</a:t>
            </a:r>
          </a:p>
          <a:p>
            <a:r>
              <a:rPr lang="tr-TR" sz="2000" dirty="0">
                <a:latin typeface="Times New Roman" panose="02020603050405020304" pitchFamily="18" charset="0"/>
                <a:cs typeface="Times New Roman" panose="02020603050405020304" pitchFamily="18" charset="0"/>
              </a:rPr>
              <a:t>65-75 yaş sigara içmiş </a:t>
            </a:r>
            <a:r>
              <a:rPr lang="tr-TR" sz="2000" dirty="0" smtClean="0">
                <a:latin typeface="Times New Roman" panose="02020603050405020304" pitchFamily="18" charset="0"/>
                <a:cs typeface="Times New Roman" panose="02020603050405020304" pitchFamily="18" charset="0"/>
              </a:rPr>
              <a:t>erkeklerde, </a:t>
            </a:r>
            <a:r>
              <a:rPr lang="tr-TR" sz="2000" dirty="0" err="1" smtClean="0">
                <a:latin typeface="Times New Roman" panose="02020603050405020304" pitchFamily="18" charset="0"/>
                <a:cs typeface="Times New Roman" panose="02020603050405020304" pitchFamily="18" charset="0"/>
              </a:rPr>
              <a:t>abdominal</a:t>
            </a:r>
            <a:r>
              <a:rPr lang="tr-TR" sz="2000" dirty="0" smtClean="0">
                <a:latin typeface="Times New Roman" panose="02020603050405020304" pitchFamily="18" charset="0"/>
                <a:cs typeface="Times New Roman" panose="02020603050405020304" pitchFamily="18" charset="0"/>
              </a:rPr>
              <a:t> aort anevrizması için </a:t>
            </a:r>
            <a:r>
              <a:rPr lang="tr-TR" sz="2000" dirty="0">
                <a:latin typeface="Times New Roman" panose="02020603050405020304" pitchFamily="18" charset="0"/>
                <a:cs typeface="Times New Roman" panose="02020603050405020304" pitchFamily="18" charset="0"/>
              </a:rPr>
              <a:t>bir defalık </a:t>
            </a:r>
            <a:r>
              <a:rPr lang="tr-TR" sz="2000" dirty="0" smtClean="0">
                <a:latin typeface="Times New Roman" panose="02020603050405020304" pitchFamily="18" charset="0"/>
                <a:cs typeface="Times New Roman" panose="02020603050405020304" pitchFamily="18" charset="0"/>
              </a:rPr>
              <a:t>USG </a:t>
            </a:r>
            <a:r>
              <a:rPr lang="tr-TR" sz="2000" dirty="0">
                <a:latin typeface="Times New Roman" panose="02020603050405020304" pitchFamily="18" charset="0"/>
                <a:cs typeface="Times New Roman" panose="02020603050405020304" pitchFamily="18" charset="0"/>
              </a:rPr>
              <a:t>(</a:t>
            </a:r>
            <a:r>
              <a:rPr lang="tr-TR" sz="2000" dirty="0" smtClean="0">
                <a:solidFill>
                  <a:srgbClr val="FF0000"/>
                </a:solidFill>
                <a:latin typeface="Times New Roman" panose="02020603050405020304" pitchFamily="18" charset="0"/>
                <a:cs typeface="Times New Roman" panose="02020603050405020304" pitchFamily="18" charset="0"/>
              </a:rPr>
              <a:t>B</a:t>
            </a:r>
            <a:r>
              <a:rPr lang="tr-TR" sz="2000" dirty="0" smtClean="0">
                <a:latin typeface="Times New Roman" panose="02020603050405020304" pitchFamily="18" charset="0"/>
                <a:cs typeface="Times New Roman" panose="02020603050405020304" pitchFamily="18" charset="0"/>
              </a:rPr>
              <a:t>)</a:t>
            </a:r>
          </a:p>
          <a:p>
            <a:r>
              <a:rPr lang="tr-TR" sz="2000" dirty="0" smtClean="0">
                <a:latin typeface="Times New Roman" panose="02020603050405020304" pitchFamily="18" charset="0"/>
                <a:cs typeface="Times New Roman" panose="02020603050405020304" pitchFamily="18" charset="0"/>
              </a:rPr>
              <a:t>Yetişkinler- </a:t>
            </a:r>
            <a:r>
              <a:rPr lang="tr-TR" sz="2000" dirty="0">
                <a:latin typeface="Times New Roman" panose="02020603050405020304" pitchFamily="18" charset="0"/>
                <a:cs typeface="Times New Roman" panose="02020603050405020304" pitchFamily="18" charset="0"/>
              </a:rPr>
              <a:t>D</a:t>
            </a:r>
            <a:r>
              <a:rPr lang="tr-TR" sz="2000" dirty="0" smtClean="0">
                <a:latin typeface="Times New Roman" panose="02020603050405020304" pitchFamily="18" charset="0"/>
                <a:cs typeface="Times New Roman" panose="02020603050405020304" pitchFamily="18" charset="0"/>
              </a:rPr>
              <a:t>epresyon (</a:t>
            </a:r>
            <a:r>
              <a:rPr lang="tr-TR" sz="2000" dirty="0" smtClean="0">
                <a:solidFill>
                  <a:srgbClr val="FF0000"/>
                </a:solidFill>
                <a:latin typeface="Times New Roman" panose="02020603050405020304" pitchFamily="18" charset="0"/>
                <a:cs typeface="Times New Roman" panose="02020603050405020304" pitchFamily="18" charset="0"/>
              </a:rPr>
              <a:t>B</a:t>
            </a:r>
            <a:r>
              <a:rPr lang="tr-TR" sz="2000" dirty="0">
                <a:latin typeface="Times New Roman" panose="02020603050405020304" pitchFamily="18" charset="0"/>
                <a:cs typeface="Times New Roman" panose="02020603050405020304" pitchFamily="18" charset="0"/>
              </a:rPr>
              <a:t>, 2010</a:t>
            </a:r>
            <a:r>
              <a:rPr lang="tr-TR" sz="2000" dirty="0" smtClean="0">
                <a:latin typeface="Times New Roman" panose="02020603050405020304" pitchFamily="18" charset="0"/>
                <a:cs typeface="Times New Roman" panose="02020603050405020304" pitchFamily="18" charset="0"/>
              </a:rPr>
              <a:t>) Ergenlerde-Depresyon </a:t>
            </a:r>
            <a:r>
              <a:rPr lang="tr-TR" sz="2000" dirty="0">
                <a:latin typeface="Times New Roman" panose="02020603050405020304" pitchFamily="18" charset="0"/>
                <a:cs typeface="Times New Roman" panose="02020603050405020304" pitchFamily="18" charset="0"/>
              </a:rPr>
              <a:t>(12-18 yaş) </a:t>
            </a:r>
            <a:r>
              <a:rPr lang="tr-TR" sz="2000" dirty="0" smtClean="0">
                <a:latin typeface="Times New Roman" panose="02020603050405020304" pitchFamily="18" charset="0"/>
                <a:cs typeface="Times New Roman" panose="02020603050405020304" pitchFamily="18" charset="0"/>
              </a:rPr>
              <a:t>(</a:t>
            </a:r>
            <a:r>
              <a:rPr lang="tr-TR" sz="2000" dirty="0" smtClean="0">
                <a:solidFill>
                  <a:srgbClr val="FF0000"/>
                </a:solidFill>
                <a:latin typeface="Times New Roman" panose="02020603050405020304" pitchFamily="18" charset="0"/>
                <a:cs typeface="Times New Roman" panose="02020603050405020304" pitchFamily="18" charset="0"/>
              </a:rPr>
              <a:t>B</a:t>
            </a:r>
            <a:r>
              <a:rPr lang="tr-TR" sz="2000" dirty="0" smtClean="0">
                <a:latin typeface="Times New Roman" panose="02020603050405020304" pitchFamily="18" charset="0"/>
                <a:cs typeface="Times New Roman" panose="02020603050405020304" pitchFamily="18" charset="0"/>
              </a:rPr>
              <a:t>)</a:t>
            </a:r>
          </a:p>
          <a:p>
            <a:r>
              <a:rPr lang="tr-TR" sz="2000" dirty="0" err="1" smtClean="0">
                <a:latin typeface="Times New Roman" panose="02020603050405020304" pitchFamily="18" charset="0"/>
                <a:cs typeface="Times New Roman" panose="02020603050405020304" pitchFamily="18" charset="0"/>
              </a:rPr>
              <a:t>Asemptomatik</a:t>
            </a:r>
            <a:r>
              <a:rPr lang="tr-TR" sz="2000" dirty="0" smtClean="0">
                <a:latin typeface="Times New Roman" panose="02020603050405020304" pitchFamily="18" charset="0"/>
                <a:cs typeface="Times New Roman" panose="02020603050405020304" pitchFamily="18" charset="0"/>
              </a:rPr>
              <a:t> gebe-DEA (</a:t>
            </a:r>
            <a:r>
              <a:rPr lang="tr-TR" sz="2000" dirty="0" smtClean="0">
                <a:solidFill>
                  <a:srgbClr val="FF0000"/>
                </a:solidFill>
                <a:latin typeface="Times New Roman" panose="02020603050405020304" pitchFamily="18" charset="0"/>
                <a:cs typeface="Times New Roman" panose="02020603050405020304" pitchFamily="18" charset="0"/>
              </a:rPr>
              <a:t>B</a:t>
            </a:r>
            <a:r>
              <a:rPr lang="tr-TR" sz="2000" dirty="0" smtClean="0">
                <a:latin typeface="Times New Roman" panose="02020603050405020304" pitchFamily="18" charset="0"/>
                <a:cs typeface="Times New Roman" panose="02020603050405020304" pitchFamily="18" charset="0"/>
              </a:rPr>
              <a:t>)</a:t>
            </a:r>
          </a:p>
          <a:p>
            <a:r>
              <a:rPr lang="tr-TR" sz="2000" dirty="0">
                <a:latin typeface="Times New Roman" panose="02020603050405020304" pitchFamily="18" charset="0"/>
                <a:cs typeface="Times New Roman" panose="02020603050405020304" pitchFamily="18" charset="0"/>
              </a:rPr>
              <a:t>Gebeliğin 12-16 haftasında veya sonrasındaysa ilk prenatal görüşmede idrar kültürü ile </a:t>
            </a:r>
            <a:r>
              <a:rPr lang="tr-TR" sz="2000" dirty="0" smtClean="0">
                <a:latin typeface="Times New Roman" panose="02020603050405020304" pitchFamily="18" charset="0"/>
                <a:cs typeface="Times New Roman" panose="02020603050405020304" pitchFamily="18" charset="0"/>
              </a:rPr>
              <a:t>tarama-</a:t>
            </a:r>
            <a:r>
              <a:rPr lang="tr-TR" sz="2000" dirty="0" err="1" smtClean="0">
                <a:latin typeface="Times New Roman" panose="02020603050405020304" pitchFamily="18" charset="0"/>
                <a:cs typeface="Times New Roman" panose="02020603050405020304" pitchFamily="18" charset="0"/>
              </a:rPr>
              <a:t>Asemptomatik</a:t>
            </a:r>
            <a:r>
              <a:rPr lang="tr-TR" sz="2000" dirty="0" smtClean="0">
                <a:latin typeface="Times New Roman" panose="02020603050405020304" pitchFamily="18" charset="0"/>
                <a:cs typeface="Times New Roman" panose="02020603050405020304" pitchFamily="18" charset="0"/>
              </a:rPr>
              <a:t> </a:t>
            </a:r>
            <a:r>
              <a:rPr lang="tr-TR" sz="2000" dirty="0" err="1" smtClean="0">
                <a:latin typeface="Times New Roman" panose="02020603050405020304" pitchFamily="18" charset="0"/>
                <a:cs typeface="Times New Roman" panose="02020603050405020304" pitchFamily="18" charset="0"/>
              </a:rPr>
              <a:t>Bakteriüri</a:t>
            </a:r>
            <a:r>
              <a:rPr lang="tr-TR" sz="2000" dirty="0" smtClean="0">
                <a:latin typeface="Times New Roman" panose="02020603050405020304" pitchFamily="18" charset="0"/>
                <a:cs typeface="Times New Roman" panose="02020603050405020304" pitchFamily="18" charset="0"/>
              </a:rPr>
              <a:t> (</a:t>
            </a:r>
            <a:r>
              <a:rPr lang="tr-TR" sz="2000" dirty="0" smtClean="0">
                <a:solidFill>
                  <a:srgbClr val="FF0000"/>
                </a:solidFill>
                <a:latin typeface="Times New Roman" panose="02020603050405020304" pitchFamily="18" charset="0"/>
                <a:cs typeface="Times New Roman" panose="02020603050405020304" pitchFamily="18" charset="0"/>
              </a:rPr>
              <a:t>A</a:t>
            </a:r>
            <a:r>
              <a:rPr lang="tr-TR" sz="2000" dirty="0" smtClean="0">
                <a:latin typeface="Times New Roman" panose="02020603050405020304" pitchFamily="18" charset="0"/>
                <a:cs typeface="Times New Roman" panose="02020603050405020304" pitchFamily="18" charset="0"/>
              </a:rPr>
              <a:t>)</a:t>
            </a:r>
          </a:p>
          <a:p>
            <a:r>
              <a:rPr lang="tr-TR" sz="2000" dirty="0">
                <a:latin typeface="Times New Roman" panose="02020603050405020304" pitchFamily="18" charset="0"/>
                <a:cs typeface="Times New Roman" panose="02020603050405020304" pitchFamily="18" charset="0"/>
              </a:rPr>
              <a:t>Tüm gebelerin ilk prenatal görüşmede kan </a:t>
            </a:r>
            <a:r>
              <a:rPr lang="tr-TR" sz="2000" dirty="0" smtClean="0">
                <a:latin typeface="Times New Roman" panose="02020603050405020304" pitchFamily="18" charset="0"/>
                <a:cs typeface="Times New Roman" panose="02020603050405020304" pitchFamily="18" charset="0"/>
              </a:rPr>
              <a:t>grubu-</a:t>
            </a:r>
            <a:r>
              <a:rPr lang="tr-TR" sz="2000" dirty="0" err="1" smtClean="0">
                <a:latin typeface="Times New Roman" panose="02020603050405020304" pitchFamily="18" charset="0"/>
                <a:cs typeface="Times New Roman" panose="02020603050405020304" pitchFamily="18" charset="0"/>
              </a:rPr>
              <a:t>Rh</a:t>
            </a:r>
            <a:r>
              <a:rPr lang="tr-TR" sz="2000" dirty="0" smtClean="0">
                <a:latin typeface="Times New Roman" panose="02020603050405020304" pitchFamily="18" charset="0"/>
                <a:cs typeface="Times New Roman" panose="02020603050405020304" pitchFamily="18" charset="0"/>
              </a:rPr>
              <a:t> uyuşmazlığı (</a:t>
            </a:r>
            <a:r>
              <a:rPr lang="tr-TR" sz="2000" dirty="0" smtClean="0">
                <a:solidFill>
                  <a:srgbClr val="FF0000"/>
                </a:solidFill>
                <a:latin typeface="Times New Roman" panose="02020603050405020304" pitchFamily="18" charset="0"/>
                <a:cs typeface="Times New Roman" panose="02020603050405020304" pitchFamily="18" charset="0"/>
              </a:rPr>
              <a:t>A</a:t>
            </a:r>
            <a:r>
              <a:rPr lang="tr-TR" sz="2000" dirty="0" smtClean="0">
                <a:latin typeface="Times New Roman" panose="02020603050405020304" pitchFamily="18" charset="0"/>
                <a:cs typeface="Times New Roman" panose="02020603050405020304" pitchFamily="18" charset="0"/>
              </a:rPr>
              <a:t>) Duyarlılaşmamış </a:t>
            </a:r>
            <a:r>
              <a:rPr lang="tr-TR" sz="2000" dirty="0" err="1">
                <a:latin typeface="Times New Roman" panose="02020603050405020304" pitchFamily="18" charset="0"/>
                <a:cs typeface="Times New Roman" panose="02020603050405020304" pitchFamily="18" charset="0"/>
              </a:rPr>
              <a:t>Rh</a:t>
            </a:r>
            <a:r>
              <a:rPr lang="tr-TR" sz="2000" dirty="0">
                <a:latin typeface="Times New Roman" panose="02020603050405020304" pitchFamily="18" charset="0"/>
                <a:cs typeface="Times New Roman" panose="02020603050405020304" pitchFamily="18" charset="0"/>
              </a:rPr>
              <a:t> (-) tüm gebelerde gebeliğin 24-28. haftalarında tekrar </a:t>
            </a:r>
            <a:r>
              <a:rPr lang="tr-TR" sz="2000" dirty="0" smtClean="0">
                <a:latin typeface="Times New Roman" panose="02020603050405020304" pitchFamily="18" charset="0"/>
                <a:cs typeface="Times New Roman" panose="02020603050405020304" pitchFamily="18" charset="0"/>
              </a:rPr>
              <a:t>test(</a:t>
            </a:r>
            <a:r>
              <a:rPr lang="tr-TR" sz="2000" dirty="0" smtClean="0">
                <a:solidFill>
                  <a:srgbClr val="FF0000"/>
                </a:solidFill>
                <a:latin typeface="Times New Roman" panose="02020603050405020304" pitchFamily="18" charset="0"/>
                <a:cs typeface="Times New Roman" panose="02020603050405020304" pitchFamily="18" charset="0"/>
              </a:rPr>
              <a:t>B</a:t>
            </a:r>
            <a:r>
              <a:rPr lang="tr-TR" sz="2000" dirty="0" smtClean="0">
                <a:latin typeface="Times New Roman" panose="02020603050405020304" pitchFamily="18" charset="0"/>
                <a:cs typeface="Times New Roman" panose="02020603050405020304" pitchFamily="18" charset="0"/>
              </a:rPr>
              <a:t>)</a:t>
            </a:r>
          </a:p>
          <a:p>
            <a:r>
              <a:rPr lang="tr-TR" sz="2000" dirty="0" err="1" smtClean="0">
                <a:latin typeface="Times New Roman" panose="02020603050405020304" pitchFamily="18" charset="0"/>
                <a:cs typeface="Times New Roman" panose="02020603050405020304" pitchFamily="18" charset="0"/>
              </a:rPr>
              <a:t>Klamidya</a:t>
            </a:r>
            <a:r>
              <a:rPr lang="tr-TR" sz="2000" dirty="0" smtClean="0">
                <a:latin typeface="Times New Roman" panose="02020603050405020304" pitchFamily="18" charset="0"/>
                <a:cs typeface="Times New Roman" panose="02020603050405020304" pitchFamily="18" charset="0"/>
              </a:rPr>
              <a:t> 25 yaşından küçük cinsel aktif bayan(</a:t>
            </a:r>
            <a:r>
              <a:rPr lang="tr-TR" sz="2000" dirty="0" smtClean="0">
                <a:solidFill>
                  <a:srgbClr val="FF0000"/>
                </a:solidFill>
                <a:latin typeface="Times New Roman" panose="02020603050405020304" pitchFamily="18" charset="0"/>
                <a:cs typeface="Times New Roman" panose="02020603050405020304" pitchFamily="18" charset="0"/>
              </a:rPr>
              <a:t>A</a:t>
            </a:r>
            <a:r>
              <a:rPr lang="tr-TR" sz="2000" dirty="0" smtClean="0">
                <a:latin typeface="Times New Roman" panose="02020603050405020304" pitchFamily="18" charset="0"/>
                <a:cs typeface="Times New Roman" panose="02020603050405020304" pitchFamily="18" charset="0"/>
              </a:rPr>
              <a:t>), 25 yaş ve daha küçük gebe(</a:t>
            </a:r>
            <a:r>
              <a:rPr lang="tr-TR" sz="2000" dirty="0" smtClean="0">
                <a:solidFill>
                  <a:srgbClr val="FF0000"/>
                </a:solidFill>
                <a:latin typeface="Times New Roman" panose="02020603050405020304" pitchFamily="18" charset="0"/>
                <a:cs typeface="Times New Roman" panose="02020603050405020304" pitchFamily="18" charset="0"/>
              </a:rPr>
              <a:t>B</a:t>
            </a:r>
            <a:r>
              <a:rPr lang="tr-TR" sz="2000" dirty="0" smtClean="0">
                <a:latin typeface="Times New Roman" panose="02020603050405020304" pitchFamily="18" charset="0"/>
                <a:cs typeface="Times New Roman" panose="02020603050405020304" pitchFamily="18" charset="0"/>
              </a:rPr>
              <a:t>)</a:t>
            </a:r>
          </a:p>
          <a:p>
            <a:r>
              <a:rPr lang="tr-TR" sz="2000" dirty="0">
                <a:latin typeface="Times New Roman" panose="02020603050405020304" pitchFamily="18" charset="0"/>
                <a:cs typeface="Times New Roman" panose="02020603050405020304" pitchFamily="18" charset="0"/>
              </a:rPr>
              <a:t>Riskli kişilerde </a:t>
            </a:r>
            <a:r>
              <a:rPr lang="tr-TR" sz="2000" dirty="0" smtClean="0">
                <a:latin typeface="Times New Roman" panose="02020603050405020304" pitchFamily="18" charset="0"/>
                <a:cs typeface="Times New Roman" panose="02020603050405020304" pitchFamily="18" charset="0"/>
              </a:rPr>
              <a:t>ve tüm gebelerde </a:t>
            </a:r>
            <a:r>
              <a:rPr lang="tr-TR" sz="2000" b="1" dirty="0" smtClean="0">
                <a:latin typeface="Times New Roman" panose="02020603050405020304" pitchFamily="18" charset="0"/>
                <a:cs typeface="Times New Roman" panose="02020603050405020304" pitchFamily="18" charset="0"/>
              </a:rPr>
              <a:t>Frengi </a:t>
            </a:r>
            <a:r>
              <a:rPr lang="tr-TR" sz="2000" b="1" dirty="0">
                <a:latin typeface="Times New Roman" panose="02020603050405020304" pitchFamily="18" charset="0"/>
                <a:cs typeface="Times New Roman" panose="02020603050405020304" pitchFamily="18" charset="0"/>
              </a:rPr>
              <a:t>(</a:t>
            </a:r>
            <a:r>
              <a:rPr lang="tr-TR" sz="2000" b="1" dirty="0" err="1">
                <a:latin typeface="Times New Roman" panose="02020603050405020304" pitchFamily="18" charset="0"/>
                <a:cs typeface="Times New Roman" panose="02020603050405020304" pitchFamily="18" charset="0"/>
              </a:rPr>
              <a:t>syphilis</a:t>
            </a:r>
            <a:r>
              <a:rPr lang="tr-TR" sz="2000" b="1" dirty="0">
                <a:latin typeface="Times New Roman" panose="02020603050405020304" pitchFamily="18" charset="0"/>
                <a:cs typeface="Times New Roman" panose="02020603050405020304" pitchFamily="18" charset="0"/>
              </a:rPr>
              <a:t>)</a:t>
            </a:r>
            <a:r>
              <a:rPr lang="tr-TR" sz="2000" dirty="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Yüksek </a:t>
            </a:r>
            <a:r>
              <a:rPr lang="tr-TR" sz="2000" dirty="0">
                <a:latin typeface="Times New Roman" panose="02020603050405020304" pitchFamily="18" charset="0"/>
                <a:cs typeface="Times New Roman" panose="02020603050405020304" pitchFamily="18" charset="0"/>
              </a:rPr>
              <a:t>riskli kadınlarda (gebeler dahil) </a:t>
            </a:r>
            <a:r>
              <a:rPr lang="tr-TR" sz="2000" b="1" dirty="0" err="1" smtClean="0">
                <a:latin typeface="Times New Roman" panose="02020603050405020304" pitchFamily="18" charset="0"/>
                <a:cs typeface="Times New Roman" panose="02020603050405020304" pitchFamily="18" charset="0"/>
              </a:rPr>
              <a:t>Gonorea</a:t>
            </a:r>
            <a:r>
              <a:rPr lang="tr-TR" sz="2000" dirty="0" smtClean="0">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a:t>
            </a:r>
            <a:r>
              <a:rPr lang="tr-TR" sz="2000" dirty="0" smtClean="0">
                <a:solidFill>
                  <a:srgbClr val="FF0000"/>
                </a:solidFill>
                <a:latin typeface="Times New Roman" panose="02020603050405020304" pitchFamily="18" charset="0"/>
                <a:cs typeface="Times New Roman" panose="02020603050405020304" pitchFamily="18" charset="0"/>
              </a:rPr>
              <a:t>A</a:t>
            </a:r>
            <a:r>
              <a:rPr lang="tr-TR" sz="2000" dirty="0" smtClean="0">
                <a:latin typeface="Times New Roman" panose="02020603050405020304" pitchFamily="18" charset="0"/>
                <a:cs typeface="Times New Roman" panose="02020603050405020304" pitchFamily="18" charset="0"/>
              </a:rPr>
              <a:t>)</a:t>
            </a:r>
            <a:endParaRPr lang="tr-TR" sz="2000" dirty="0">
              <a:latin typeface="Times New Roman" panose="02020603050405020304" pitchFamily="18" charset="0"/>
              <a:cs typeface="Times New Roman" panose="02020603050405020304" pitchFamily="18" charset="0"/>
            </a:endParaRPr>
          </a:p>
          <a:p>
            <a:r>
              <a:rPr lang="tr-TR" sz="2000" dirty="0" smtClean="0">
                <a:latin typeface="Times New Roman" panose="02020603050405020304" pitchFamily="18" charset="0"/>
                <a:cs typeface="Times New Roman" panose="02020603050405020304" pitchFamily="18" charset="0"/>
              </a:rPr>
              <a:t>Bütün gebelerde(</a:t>
            </a:r>
            <a:r>
              <a:rPr lang="tr-TR" sz="2000" dirty="0" smtClean="0">
                <a:solidFill>
                  <a:srgbClr val="FF0000"/>
                </a:solidFill>
                <a:latin typeface="Times New Roman" panose="02020603050405020304" pitchFamily="18" charset="0"/>
                <a:cs typeface="Times New Roman" panose="02020603050405020304" pitchFamily="18" charset="0"/>
              </a:rPr>
              <a:t>A</a:t>
            </a:r>
            <a:r>
              <a:rPr lang="tr-TR" sz="2000" dirty="0" smtClean="0">
                <a:latin typeface="Times New Roman" panose="02020603050405020304" pitchFamily="18" charset="0"/>
                <a:cs typeface="Times New Roman" panose="02020603050405020304" pitchFamily="18" charset="0"/>
              </a:rPr>
              <a:t>), yüksek </a:t>
            </a:r>
            <a:r>
              <a:rPr lang="tr-TR" sz="2000" dirty="0">
                <a:latin typeface="Times New Roman" panose="02020603050405020304" pitchFamily="18" charset="0"/>
                <a:cs typeface="Times New Roman" panose="02020603050405020304" pitchFamily="18" charset="0"/>
              </a:rPr>
              <a:t>riskli ergen ve yetişkinlerin </a:t>
            </a:r>
            <a:r>
              <a:rPr lang="tr-TR" sz="2000" b="1" dirty="0" smtClean="0">
                <a:latin typeface="Times New Roman" panose="02020603050405020304" pitchFamily="18" charset="0"/>
                <a:cs typeface="Times New Roman" panose="02020603050405020304" pitchFamily="18" charset="0"/>
              </a:rPr>
              <a:t>HIV</a:t>
            </a:r>
            <a:r>
              <a:rPr lang="tr-TR" sz="2000" dirty="0" smtClean="0">
                <a:latin typeface="Times New Roman" panose="02020603050405020304" pitchFamily="18" charset="0"/>
                <a:cs typeface="Times New Roman" panose="02020603050405020304" pitchFamily="18" charset="0"/>
              </a:rPr>
              <a:t>(</a:t>
            </a:r>
            <a:r>
              <a:rPr lang="tr-TR" sz="2000" dirty="0" smtClean="0">
                <a:solidFill>
                  <a:srgbClr val="FF0000"/>
                </a:solidFill>
                <a:latin typeface="Times New Roman" panose="02020603050405020304" pitchFamily="18" charset="0"/>
                <a:cs typeface="Times New Roman" panose="02020603050405020304" pitchFamily="18" charset="0"/>
              </a:rPr>
              <a:t>A</a:t>
            </a:r>
            <a:r>
              <a:rPr lang="tr-TR" sz="2000" dirty="0" smtClean="0">
                <a:latin typeface="Times New Roman" panose="02020603050405020304" pitchFamily="18" charset="0"/>
                <a:cs typeface="Times New Roman" panose="02020603050405020304" pitchFamily="18" charset="0"/>
              </a:rPr>
              <a:t>)</a:t>
            </a:r>
          </a:p>
          <a:p>
            <a:r>
              <a:rPr lang="tr-TR" sz="2000" dirty="0">
                <a:latin typeface="Times New Roman" panose="02020603050405020304" pitchFamily="18" charset="0"/>
                <a:cs typeface="Times New Roman" panose="02020603050405020304" pitchFamily="18" charset="0"/>
              </a:rPr>
              <a:t>Gebelerde ilk prenatal görüşmede </a:t>
            </a:r>
            <a:r>
              <a:rPr lang="tr-TR" sz="2000" dirty="0" smtClean="0">
                <a:latin typeface="Times New Roman" panose="02020603050405020304" pitchFamily="18" charset="0"/>
                <a:cs typeface="Times New Roman" panose="02020603050405020304" pitchFamily="18" charset="0"/>
              </a:rPr>
              <a:t>HBV </a:t>
            </a:r>
            <a:r>
              <a:rPr lang="tr-TR" sz="2000" dirty="0">
                <a:latin typeface="Times New Roman" panose="02020603050405020304" pitchFamily="18" charset="0"/>
                <a:cs typeface="Times New Roman" panose="02020603050405020304" pitchFamily="18" charset="0"/>
              </a:rPr>
              <a:t>(</a:t>
            </a:r>
            <a:r>
              <a:rPr lang="tr-TR" sz="2000" dirty="0" smtClean="0">
                <a:solidFill>
                  <a:srgbClr val="FF0000"/>
                </a:solidFill>
                <a:latin typeface="Times New Roman" panose="02020603050405020304" pitchFamily="18" charset="0"/>
                <a:cs typeface="Times New Roman" panose="02020603050405020304" pitchFamily="18" charset="0"/>
              </a:rPr>
              <a:t>A</a:t>
            </a:r>
            <a:r>
              <a:rPr lang="tr-TR" sz="2000" dirty="0" smtClean="0">
                <a:latin typeface="Times New Roman" panose="02020603050405020304" pitchFamily="18" charset="0"/>
                <a:cs typeface="Times New Roman" panose="02020603050405020304" pitchFamily="18" charset="0"/>
              </a:rPr>
              <a:t>)</a:t>
            </a:r>
          </a:p>
          <a:p>
            <a:r>
              <a:rPr lang="tr-TR" sz="2000" dirty="0">
                <a:latin typeface="Times New Roman" panose="02020603050405020304" pitchFamily="18" charset="0"/>
                <a:cs typeface="Times New Roman" panose="02020603050405020304" pitchFamily="18" charset="0"/>
              </a:rPr>
              <a:t>Yüksek riskli hastalarda </a:t>
            </a:r>
            <a:r>
              <a:rPr lang="tr-TR" sz="2000" dirty="0" smtClean="0">
                <a:latin typeface="Times New Roman" panose="02020603050405020304" pitchFamily="18" charset="0"/>
                <a:cs typeface="Times New Roman" panose="02020603050405020304" pitchFamily="18" charset="0"/>
              </a:rPr>
              <a:t>PPD-</a:t>
            </a:r>
            <a:r>
              <a:rPr lang="tr-TR" sz="2000" dirty="0" err="1" smtClean="0">
                <a:latin typeface="Times New Roman" panose="02020603050405020304" pitchFamily="18" charset="0"/>
                <a:cs typeface="Times New Roman" panose="02020603050405020304" pitchFamily="18" charset="0"/>
              </a:rPr>
              <a:t>Tbc</a:t>
            </a:r>
            <a:endParaRPr lang="tr-TR" sz="2000" dirty="0" smtClean="0">
              <a:latin typeface="Times New Roman" panose="02020603050405020304" pitchFamily="18" charset="0"/>
              <a:cs typeface="Times New Roman" panose="02020603050405020304" pitchFamily="18" charset="0"/>
            </a:endParaRPr>
          </a:p>
          <a:p>
            <a:r>
              <a:rPr lang="tr-TR" sz="2000" dirty="0">
                <a:latin typeface="Times New Roman" panose="02020603050405020304" pitchFamily="18" charset="0"/>
                <a:cs typeface="Times New Roman" panose="02020603050405020304" pitchFamily="18" charset="0"/>
              </a:rPr>
              <a:t>65 yaş ve </a:t>
            </a:r>
            <a:r>
              <a:rPr lang="tr-TR" sz="2000" dirty="0" smtClean="0">
                <a:latin typeface="Times New Roman" panose="02020603050405020304" pitchFamily="18" charset="0"/>
                <a:cs typeface="Times New Roman" panose="02020603050405020304" pitchFamily="18" charset="0"/>
              </a:rPr>
              <a:t>üstü Osteoporoz(</a:t>
            </a:r>
            <a:r>
              <a:rPr lang="tr-TR" sz="2000" dirty="0" smtClean="0">
                <a:solidFill>
                  <a:srgbClr val="FF0000"/>
                </a:solidFill>
                <a:latin typeface="Times New Roman" panose="02020603050405020304" pitchFamily="18" charset="0"/>
                <a:cs typeface="Times New Roman" panose="02020603050405020304" pitchFamily="18" charset="0"/>
              </a:rPr>
              <a:t>B</a:t>
            </a:r>
            <a:r>
              <a:rPr lang="tr-TR" sz="2000" dirty="0" smtClean="0">
                <a:latin typeface="Times New Roman" panose="02020603050405020304" pitchFamily="18" charset="0"/>
                <a:cs typeface="Times New Roman" panose="02020603050405020304" pitchFamily="18" charset="0"/>
              </a:rPr>
              <a:t>)</a:t>
            </a:r>
          </a:p>
          <a:p>
            <a:r>
              <a:rPr lang="tr-TR" sz="2000" dirty="0">
                <a:latin typeface="Times New Roman" panose="02020603050405020304" pitchFamily="18" charset="0"/>
                <a:cs typeface="Times New Roman" panose="02020603050405020304" pitchFamily="18" charset="0"/>
              </a:rPr>
              <a:t>Yaşlı erişkinlerin işitme zorluğu </a:t>
            </a:r>
            <a:r>
              <a:rPr lang="tr-TR" sz="2000" dirty="0" smtClean="0">
                <a:latin typeface="Times New Roman" panose="02020603050405020304" pitchFamily="18" charset="0"/>
                <a:cs typeface="Times New Roman" panose="02020603050405020304" pitchFamily="18" charset="0"/>
              </a:rPr>
              <a:t>sorgulama </a:t>
            </a:r>
            <a:r>
              <a:rPr lang="tr-TR" sz="2000" dirty="0">
                <a:latin typeface="Times New Roman" panose="02020603050405020304" pitchFamily="18" charset="0"/>
                <a:cs typeface="Times New Roman" panose="02020603050405020304" pitchFamily="18" charset="0"/>
              </a:rPr>
              <a:t>(</a:t>
            </a:r>
            <a:r>
              <a:rPr lang="tr-TR" sz="2000" dirty="0" smtClean="0">
                <a:solidFill>
                  <a:srgbClr val="FF0000"/>
                </a:solidFill>
                <a:latin typeface="Times New Roman" panose="02020603050405020304" pitchFamily="18" charset="0"/>
                <a:cs typeface="Times New Roman" panose="02020603050405020304" pitchFamily="18" charset="0"/>
              </a:rPr>
              <a:t>B</a:t>
            </a:r>
            <a:r>
              <a:rPr lang="tr-TR" sz="2000" dirty="0" smtClean="0">
                <a:latin typeface="Times New Roman" panose="02020603050405020304" pitchFamily="18" charset="0"/>
                <a:cs typeface="Times New Roman" panose="02020603050405020304" pitchFamily="18" charset="0"/>
              </a:rPr>
              <a:t>)</a:t>
            </a:r>
          </a:p>
          <a:p>
            <a:r>
              <a:rPr lang="tr-TR" sz="2000" dirty="0" smtClean="0">
                <a:latin typeface="Times New Roman" panose="02020603050405020304" pitchFamily="18" charset="0"/>
                <a:cs typeface="Times New Roman" panose="02020603050405020304" pitchFamily="18" charset="0"/>
              </a:rPr>
              <a:t>3-5 </a:t>
            </a:r>
            <a:r>
              <a:rPr lang="tr-TR" sz="2000" dirty="0">
                <a:latin typeface="Times New Roman" panose="02020603050405020304" pitchFamily="18" charset="0"/>
                <a:cs typeface="Times New Roman" panose="02020603050405020304" pitchFamily="18" charset="0"/>
              </a:rPr>
              <a:t>yaşları arasında en az 1 </a:t>
            </a:r>
            <a:r>
              <a:rPr lang="tr-TR" sz="2000" dirty="0" smtClean="0">
                <a:latin typeface="Times New Roman" panose="02020603050405020304" pitchFamily="18" charset="0"/>
                <a:cs typeface="Times New Roman" panose="02020603050405020304" pitchFamily="18" charset="0"/>
              </a:rPr>
              <a:t>kez- </a:t>
            </a:r>
            <a:r>
              <a:rPr lang="tr-TR" sz="2000" b="1" dirty="0" err="1">
                <a:latin typeface="Times New Roman" panose="02020603050405020304" pitchFamily="18" charset="0"/>
                <a:cs typeface="Times New Roman" panose="02020603050405020304" pitchFamily="18" charset="0"/>
              </a:rPr>
              <a:t>Ambliyopi</a:t>
            </a:r>
            <a:r>
              <a:rPr lang="tr-TR" sz="2000" dirty="0" smtClean="0">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a:t>
            </a:r>
            <a:r>
              <a:rPr lang="tr-TR" sz="2000" dirty="0" smtClean="0">
                <a:solidFill>
                  <a:srgbClr val="FF0000"/>
                </a:solidFill>
                <a:latin typeface="Times New Roman" panose="02020603050405020304" pitchFamily="18" charset="0"/>
                <a:cs typeface="Times New Roman" panose="02020603050405020304" pitchFamily="18" charset="0"/>
              </a:rPr>
              <a:t>B</a:t>
            </a:r>
            <a:r>
              <a:rPr lang="tr-TR" sz="2000" dirty="0" smtClean="0">
                <a:latin typeface="Times New Roman" panose="02020603050405020304" pitchFamily="18" charset="0"/>
                <a:cs typeface="Times New Roman" panose="02020603050405020304" pitchFamily="18" charset="0"/>
              </a:rPr>
              <a:t>)</a:t>
            </a:r>
          </a:p>
          <a:p>
            <a:r>
              <a:rPr lang="tr-TR" sz="2000" dirty="0" err="1">
                <a:latin typeface="Times New Roman" panose="02020603050405020304" pitchFamily="18" charset="0"/>
                <a:cs typeface="Times New Roman" panose="02020603050405020304" pitchFamily="18" charset="0"/>
              </a:rPr>
              <a:t>Konjenital</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hipotiroidi</a:t>
            </a:r>
            <a:r>
              <a:rPr lang="tr-TR" sz="2000" dirty="0">
                <a:latin typeface="Times New Roman" panose="02020603050405020304" pitchFamily="18" charset="0"/>
                <a:cs typeface="Times New Roman" panose="02020603050405020304" pitchFamily="18" charset="0"/>
              </a:rPr>
              <a:t> (</a:t>
            </a:r>
            <a:r>
              <a:rPr lang="tr-TR" sz="2000" dirty="0" smtClean="0">
                <a:solidFill>
                  <a:srgbClr val="FF0000"/>
                </a:solidFill>
                <a:latin typeface="Times New Roman" panose="02020603050405020304" pitchFamily="18" charset="0"/>
                <a:cs typeface="Times New Roman" panose="02020603050405020304" pitchFamily="18" charset="0"/>
              </a:rPr>
              <a:t>A</a:t>
            </a:r>
            <a:r>
              <a:rPr lang="tr-TR" sz="2000" dirty="0" smtClean="0">
                <a:latin typeface="Times New Roman" panose="02020603050405020304" pitchFamily="18" charset="0"/>
                <a:cs typeface="Times New Roman" panose="02020603050405020304" pitchFamily="18" charset="0"/>
              </a:rPr>
              <a:t>),</a:t>
            </a:r>
            <a:r>
              <a:rPr lang="tr-TR" sz="2000" dirty="0" err="1" smtClean="0">
                <a:latin typeface="Times New Roman" panose="02020603050405020304" pitchFamily="18" charset="0"/>
                <a:cs typeface="Times New Roman" panose="02020603050405020304" pitchFamily="18" charset="0"/>
              </a:rPr>
              <a:t>Fenilketonüri</a:t>
            </a:r>
            <a:r>
              <a:rPr lang="tr-TR" sz="2000" dirty="0" smtClean="0">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a:t>
            </a:r>
            <a:r>
              <a:rPr lang="tr-TR" sz="2000" dirty="0" smtClean="0">
                <a:solidFill>
                  <a:srgbClr val="FF0000"/>
                </a:solidFill>
                <a:latin typeface="Times New Roman" panose="02020603050405020304" pitchFamily="18" charset="0"/>
                <a:cs typeface="Times New Roman" panose="02020603050405020304" pitchFamily="18" charset="0"/>
              </a:rPr>
              <a:t>A</a:t>
            </a:r>
            <a:r>
              <a:rPr lang="tr-TR" sz="2000" dirty="0" smtClean="0">
                <a:latin typeface="Times New Roman" panose="02020603050405020304" pitchFamily="18" charset="0"/>
                <a:cs typeface="Times New Roman" panose="02020603050405020304" pitchFamily="18" charset="0"/>
              </a:rPr>
              <a:t>), </a:t>
            </a:r>
            <a:r>
              <a:rPr lang="tr-TR" sz="2000" dirty="0" err="1" smtClean="0">
                <a:latin typeface="Times New Roman" panose="02020603050405020304" pitchFamily="18" charset="0"/>
                <a:cs typeface="Times New Roman" panose="02020603050405020304" pitchFamily="18" charset="0"/>
              </a:rPr>
              <a:t>Hemoglobinopatiler</a:t>
            </a:r>
            <a:r>
              <a:rPr lang="tr-TR" sz="2000" dirty="0" smtClean="0">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a:t>
            </a:r>
            <a:r>
              <a:rPr lang="tr-TR" sz="2000" dirty="0" smtClean="0">
                <a:solidFill>
                  <a:srgbClr val="FF0000"/>
                </a:solidFill>
                <a:latin typeface="Times New Roman" panose="02020603050405020304" pitchFamily="18" charset="0"/>
                <a:cs typeface="Times New Roman" panose="02020603050405020304" pitchFamily="18" charset="0"/>
              </a:rPr>
              <a:t>A</a:t>
            </a:r>
            <a:r>
              <a:rPr lang="tr-TR" sz="2000" dirty="0" smtClean="0">
                <a:latin typeface="Times New Roman" panose="02020603050405020304" pitchFamily="18" charset="0"/>
                <a:cs typeface="Times New Roman" panose="02020603050405020304" pitchFamily="18" charset="0"/>
              </a:rPr>
              <a:t>), Orak </a:t>
            </a:r>
            <a:r>
              <a:rPr lang="tr-TR" sz="2000" dirty="0">
                <a:latin typeface="Times New Roman" panose="02020603050405020304" pitchFamily="18" charset="0"/>
                <a:cs typeface="Times New Roman" panose="02020603050405020304" pitchFamily="18" charset="0"/>
              </a:rPr>
              <a:t>hücre anemisi (</a:t>
            </a:r>
            <a:r>
              <a:rPr lang="tr-TR" sz="2000" dirty="0" smtClean="0">
                <a:solidFill>
                  <a:srgbClr val="FF0000"/>
                </a:solidFill>
                <a:latin typeface="Times New Roman" panose="02020603050405020304" pitchFamily="18" charset="0"/>
                <a:cs typeface="Times New Roman" panose="02020603050405020304" pitchFamily="18" charset="0"/>
              </a:rPr>
              <a:t>A</a:t>
            </a:r>
            <a:r>
              <a:rPr lang="tr-TR" sz="2000" dirty="0" smtClean="0">
                <a:latin typeface="Times New Roman" panose="02020603050405020304" pitchFamily="18" charset="0"/>
                <a:cs typeface="Times New Roman" panose="02020603050405020304" pitchFamily="18" charset="0"/>
              </a:rPr>
              <a:t>), </a:t>
            </a:r>
            <a:r>
              <a:rPr lang="tr-TR" sz="2000" dirty="0" err="1" smtClean="0">
                <a:latin typeface="Times New Roman" panose="02020603050405020304" pitchFamily="18" charset="0"/>
                <a:cs typeface="Times New Roman" panose="02020603050405020304" pitchFamily="18" charset="0"/>
              </a:rPr>
              <a:t>Sensorinöral</a:t>
            </a:r>
            <a:r>
              <a:rPr lang="tr-TR" sz="2000" dirty="0" smtClean="0">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işitme kaybı (</a:t>
            </a:r>
            <a:r>
              <a:rPr lang="tr-TR" sz="2000" dirty="0" smtClean="0">
                <a:solidFill>
                  <a:srgbClr val="FF0000"/>
                </a:solidFill>
                <a:latin typeface="Times New Roman" panose="02020603050405020304" pitchFamily="18" charset="0"/>
                <a:cs typeface="Times New Roman" panose="02020603050405020304" pitchFamily="18" charset="0"/>
              </a:rPr>
              <a:t>B</a:t>
            </a:r>
            <a:r>
              <a:rPr lang="tr-TR" sz="2000" dirty="0" smtClean="0">
                <a:latin typeface="Times New Roman" panose="02020603050405020304" pitchFamily="18" charset="0"/>
                <a:cs typeface="Times New Roman" panose="02020603050405020304" pitchFamily="18" charset="0"/>
              </a:rPr>
              <a:t>)</a:t>
            </a:r>
            <a:endParaRPr lang="tr-TR" sz="2000" dirty="0">
              <a:latin typeface="Times New Roman" panose="02020603050405020304" pitchFamily="18" charset="0"/>
              <a:cs typeface="Times New Roman" panose="02020603050405020304" pitchFamily="18" charset="0"/>
            </a:endParaRPr>
          </a:p>
          <a:p>
            <a:endParaRPr lang="tr-TR" sz="2000" dirty="0" smtClean="0">
              <a:latin typeface="Times New Roman" panose="02020603050405020304" pitchFamily="18" charset="0"/>
              <a:cs typeface="Times New Roman" panose="02020603050405020304" pitchFamily="18" charset="0"/>
            </a:endParaRPr>
          </a:p>
          <a:p>
            <a:endParaRPr lang="tr-TR" sz="2000" dirty="0">
              <a:latin typeface="Times New Roman" panose="02020603050405020304" pitchFamily="18" charset="0"/>
              <a:cs typeface="Times New Roman" panose="02020603050405020304" pitchFamily="18" charset="0"/>
            </a:endParaRPr>
          </a:p>
          <a:p>
            <a:endParaRPr lang="tr-TR" sz="2000" dirty="0" smtClean="0">
              <a:latin typeface="Times New Roman" panose="02020603050405020304" pitchFamily="18" charset="0"/>
              <a:cs typeface="Times New Roman" panose="02020603050405020304" pitchFamily="18" charset="0"/>
            </a:endParaRPr>
          </a:p>
          <a:p>
            <a:endParaRPr lang="tr-TR" sz="2000" dirty="0">
              <a:latin typeface="Times New Roman" panose="02020603050405020304" pitchFamily="18" charset="0"/>
              <a:cs typeface="Times New Roman" panose="02020603050405020304" pitchFamily="18" charset="0"/>
            </a:endParaRPr>
          </a:p>
          <a:p>
            <a:endParaRPr lang="tr-TR" sz="2000" dirty="0">
              <a:latin typeface="Times New Roman" panose="02020603050405020304" pitchFamily="18" charset="0"/>
              <a:cs typeface="Times New Roman" panose="02020603050405020304" pitchFamily="18" charset="0"/>
            </a:endParaRPr>
          </a:p>
          <a:p>
            <a:endParaRPr lang="tr-TR" sz="2000" dirty="0">
              <a:latin typeface="Times New Roman" panose="02020603050405020304" pitchFamily="18" charset="0"/>
              <a:cs typeface="Times New Roman" panose="02020603050405020304" pitchFamily="18" charset="0"/>
            </a:endParaRPr>
          </a:p>
          <a:p>
            <a:pPr marL="0" indent="0">
              <a:buNone/>
            </a:pPr>
            <a:endParaRPr lang="tr-TR" dirty="0">
              <a:latin typeface="Times New Roman" panose="02020603050405020304" pitchFamily="18" charset="0"/>
              <a:cs typeface="Times New Roman" panose="02020603050405020304" pitchFamily="18" charset="0"/>
            </a:endParaRPr>
          </a:p>
          <a:p>
            <a:endParaRPr lang="tr-TR" dirty="0" smtClean="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a:p>
            <a:endParaRPr lang="tr-TR" dirty="0" smtClean="0"/>
          </a:p>
          <a:p>
            <a:endParaRPr lang="tr-TR" dirty="0">
              <a:solidFill>
                <a:srgbClr val="C00000"/>
              </a:solidFill>
            </a:endParaRPr>
          </a:p>
        </p:txBody>
      </p:sp>
    </p:spTree>
    <p:extLst>
      <p:ext uri="{BB962C8B-B14F-4D97-AF65-F5344CB8AC3E}">
        <p14:creationId xmlns:p14="http://schemas.microsoft.com/office/powerpoint/2010/main" val="30605866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solidFill>
                  <a:srgbClr val="C00000"/>
                </a:solidFill>
                <a:latin typeface="Times New Roman" panose="02020603050405020304" pitchFamily="18" charset="0"/>
                <a:cs typeface="Times New Roman" panose="02020603050405020304" pitchFamily="18" charset="0"/>
              </a:rPr>
              <a:t>TARAMA</a:t>
            </a:r>
            <a:r>
              <a:rPr lang="tr-TR" sz="3200" b="1" dirty="0" smtClean="0">
                <a:solidFill>
                  <a:srgbClr val="002060"/>
                </a:solidFill>
                <a:latin typeface="Times New Roman" panose="02020603050405020304" pitchFamily="18" charset="0"/>
                <a:cs typeface="Times New Roman" panose="02020603050405020304" pitchFamily="18" charset="0"/>
              </a:rPr>
              <a:t/>
            </a:r>
            <a:br>
              <a:rPr lang="tr-TR" sz="3200" b="1" dirty="0" smtClean="0">
                <a:solidFill>
                  <a:srgbClr val="002060"/>
                </a:solidFill>
                <a:latin typeface="Times New Roman" panose="02020603050405020304" pitchFamily="18" charset="0"/>
                <a:cs typeface="Times New Roman" panose="02020603050405020304" pitchFamily="18" charset="0"/>
              </a:rPr>
            </a:br>
            <a:r>
              <a:rPr lang="tr-TR" sz="3200" b="1" dirty="0" smtClean="0">
                <a:solidFill>
                  <a:srgbClr val="002060"/>
                </a:solidFill>
                <a:latin typeface="Times New Roman" panose="02020603050405020304" pitchFamily="18" charset="0"/>
                <a:cs typeface="Times New Roman" panose="02020603050405020304" pitchFamily="18" charset="0"/>
              </a:rPr>
              <a:t>ÖNERİLMEYENLER</a:t>
            </a:r>
            <a:endParaRPr lang="tr-TR" sz="3200" b="1" dirty="0">
              <a:solidFill>
                <a:srgbClr val="00206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838199" y="1825624"/>
            <a:ext cx="10830059" cy="4575175"/>
          </a:xfrm>
        </p:spPr>
        <p:txBody>
          <a:bodyPr>
            <a:normAutofit fontScale="77500" lnSpcReduction="20000"/>
          </a:bodyPr>
          <a:lstStyle/>
          <a:p>
            <a:pPr>
              <a:spcAft>
                <a:spcPts val="600"/>
              </a:spcAft>
              <a:defRPr/>
            </a:pPr>
            <a:r>
              <a:rPr lang="tr-TR" sz="3100" b="1" dirty="0">
                <a:latin typeface="Times New Roman" panose="02020603050405020304" pitchFamily="18" charset="0"/>
                <a:cs typeface="Times New Roman" panose="02020603050405020304" pitchFamily="18" charset="0"/>
              </a:rPr>
              <a:t>KOAH, </a:t>
            </a:r>
            <a:r>
              <a:rPr lang="tr-TR" sz="3100" dirty="0" err="1">
                <a:latin typeface="Times New Roman" panose="02020603050405020304" pitchFamily="18" charset="0"/>
                <a:cs typeface="Times New Roman" panose="02020603050405020304" pitchFamily="18" charset="0"/>
              </a:rPr>
              <a:t>spirometri</a:t>
            </a:r>
            <a:r>
              <a:rPr lang="tr-TR" sz="3100" dirty="0">
                <a:latin typeface="Times New Roman" panose="02020603050405020304" pitchFamily="18" charset="0"/>
                <a:cs typeface="Times New Roman" panose="02020603050405020304" pitchFamily="18" charset="0"/>
              </a:rPr>
              <a:t> (</a:t>
            </a:r>
            <a:r>
              <a:rPr lang="tr-TR" sz="3100" dirty="0">
                <a:solidFill>
                  <a:srgbClr val="FF0000"/>
                </a:solidFill>
                <a:latin typeface="Times New Roman" panose="02020603050405020304" pitchFamily="18" charset="0"/>
                <a:cs typeface="Times New Roman" panose="02020603050405020304" pitchFamily="18" charset="0"/>
              </a:rPr>
              <a:t>D</a:t>
            </a:r>
            <a:r>
              <a:rPr lang="tr-TR" sz="3100" dirty="0">
                <a:latin typeface="Times New Roman" panose="02020603050405020304" pitchFamily="18" charset="0"/>
                <a:cs typeface="Times New Roman" panose="02020603050405020304" pitchFamily="18" charset="0"/>
              </a:rPr>
              <a:t>, 2007)</a:t>
            </a:r>
          </a:p>
          <a:p>
            <a:pPr>
              <a:spcAft>
                <a:spcPts val="600"/>
              </a:spcAft>
              <a:defRPr/>
            </a:pPr>
            <a:r>
              <a:rPr lang="tr-TR" sz="3100" b="1" dirty="0" err="1">
                <a:latin typeface="Times New Roman" panose="02020603050405020304" pitchFamily="18" charset="0"/>
                <a:cs typeface="Times New Roman" panose="02020603050405020304" pitchFamily="18" charset="0"/>
              </a:rPr>
              <a:t>Asemptomatik</a:t>
            </a:r>
            <a:r>
              <a:rPr lang="tr-TR" sz="3100" b="1" dirty="0">
                <a:latin typeface="Times New Roman" panose="02020603050405020304" pitchFamily="18" charset="0"/>
                <a:cs typeface="Times New Roman" panose="02020603050405020304" pitchFamily="18" charset="0"/>
              </a:rPr>
              <a:t> </a:t>
            </a:r>
            <a:r>
              <a:rPr lang="tr-TR" sz="3100" b="1" dirty="0" err="1">
                <a:latin typeface="Times New Roman" panose="02020603050405020304" pitchFamily="18" charset="0"/>
                <a:cs typeface="Times New Roman" panose="02020603050405020304" pitchFamily="18" charset="0"/>
              </a:rPr>
              <a:t>karotid</a:t>
            </a:r>
            <a:r>
              <a:rPr lang="tr-TR" sz="3100" b="1" dirty="0">
                <a:latin typeface="Times New Roman" panose="02020603050405020304" pitchFamily="18" charset="0"/>
                <a:cs typeface="Times New Roman" panose="02020603050405020304" pitchFamily="18" charset="0"/>
              </a:rPr>
              <a:t> arter </a:t>
            </a:r>
            <a:r>
              <a:rPr lang="tr-TR" sz="3100" b="1" dirty="0" err="1">
                <a:latin typeface="Times New Roman" panose="02020603050405020304" pitchFamily="18" charset="0"/>
                <a:cs typeface="Times New Roman" panose="02020603050405020304" pitchFamily="18" charset="0"/>
              </a:rPr>
              <a:t>stenozu</a:t>
            </a:r>
            <a:r>
              <a:rPr lang="tr-TR" sz="3100" b="1" dirty="0">
                <a:latin typeface="Times New Roman" panose="02020603050405020304" pitchFamily="18" charset="0"/>
                <a:cs typeface="Times New Roman" panose="02020603050405020304" pitchFamily="18" charset="0"/>
              </a:rPr>
              <a:t> </a:t>
            </a:r>
            <a:r>
              <a:rPr lang="tr-TR" sz="3100" dirty="0">
                <a:latin typeface="Times New Roman" panose="02020603050405020304" pitchFamily="18" charset="0"/>
                <a:cs typeface="Times New Roman" panose="02020603050405020304" pitchFamily="18" charset="0"/>
              </a:rPr>
              <a:t>(</a:t>
            </a:r>
            <a:r>
              <a:rPr lang="tr-TR" sz="3100" dirty="0">
                <a:solidFill>
                  <a:srgbClr val="FF0000"/>
                </a:solidFill>
                <a:latin typeface="Times New Roman" panose="02020603050405020304" pitchFamily="18" charset="0"/>
                <a:cs typeface="Times New Roman" panose="02020603050405020304" pitchFamily="18" charset="0"/>
              </a:rPr>
              <a:t>D</a:t>
            </a:r>
            <a:r>
              <a:rPr lang="tr-TR" sz="3100" dirty="0">
                <a:latin typeface="Times New Roman" panose="02020603050405020304" pitchFamily="18" charset="0"/>
                <a:cs typeface="Times New Roman" panose="02020603050405020304" pitchFamily="18" charset="0"/>
              </a:rPr>
              <a:t>, 2007)</a:t>
            </a:r>
          </a:p>
          <a:p>
            <a:pPr>
              <a:spcAft>
                <a:spcPts val="600"/>
              </a:spcAft>
              <a:defRPr/>
            </a:pPr>
            <a:r>
              <a:rPr lang="tr-TR" sz="3100" b="1" dirty="0" err="1">
                <a:latin typeface="Times New Roman" panose="02020603050405020304" pitchFamily="18" charset="0"/>
                <a:cs typeface="Times New Roman" panose="02020603050405020304" pitchFamily="18" charset="0"/>
              </a:rPr>
              <a:t>Genital</a:t>
            </a:r>
            <a:r>
              <a:rPr lang="tr-TR" sz="3100" b="1" dirty="0">
                <a:latin typeface="Times New Roman" panose="02020603050405020304" pitchFamily="18" charset="0"/>
                <a:cs typeface="Times New Roman" panose="02020603050405020304" pitchFamily="18" charset="0"/>
              </a:rPr>
              <a:t> HSV, </a:t>
            </a:r>
            <a:r>
              <a:rPr lang="tr-TR" sz="3100" dirty="0" err="1">
                <a:latin typeface="Times New Roman" panose="02020603050405020304" pitchFamily="18" charset="0"/>
                <a:cs typeface="Times New Roman" panose="02020603050405020304" pitchFamily="18" charset="0"/>
              </a:rPr>
              <a:t>asemptomatik</a:t>
            </a:r>
            <a:r>
              <a:rPr lang="tr-TR" sz="3100" dirty="0">
                <a:latin typeface="Times New Roman" panose="02020603050405020304" pitchFamily="18" charset="0"/>
                <a:cs typeface="Times New Roman" panose="02020603050405020304" pitchFamily="18" charset="0"/>
              </a:rPr>
              <a:t> gebelerde, ergenlerde, yetişkinlerde </a:t>
            </a:r>
            <a:r>
              <a:rPr lang="tr-TR" sz="3100" dirty="0" smtClean="0">
                <a:latin typeface="Times New Roman" panose="02020603050405020304" pitchFamily="18" charset="0"/>
                <a:cs typeface="Times New Roman" panose="02020603050405020304" pitchFamily="18" charset="0"/>
              </a:rPr>
              <a:t>(</a:t>
            </a:r>
            <a:r>
              <a:rPr lang="tr-TR" sz="3100" dirty="0">
                <a:solidFill>
                  <a:srgbClr val="FF0000"/>
                </a:solidFill>
                <a:latin typeface="Times New Roman" panose="02020603050405020304" pitchFamily="18" charset="0"/>
                <a:cs typeface="Times New Roman" panose="02020603050405020304" pitchFamily="18" charset="0"/>
              </a:rPr>
              <a:t>D</a:t>
            </a:r>
            <a:r>
              <a:rPr lang="tr-TR" sz="3100" dirty="0">
                <a:latin typeface="Times New Roman" panose="02020603050405020304" pitchFamily="18" charset="0"/>
                <a:cs typeface="Times New Roman" panose="02020603050405020304" pitchFamily="18" charset="0"/>
              </a:rPr>
              <a:t>, 2005)</a:t>
            </a:r>
            <a:endParaRPr lang="tr-TR" sz="3100" u="sng" dirty="0">
              <a:latin typeface="Times New Roman" panose="02020603050405020304" pitchFamily="18" charset="0"/>
              <a:cs typeface="Times New Roman" panose="02020603050405020304" pitchFamily="18" charset="0"/>
            </a:endParaRPr>
          </a:p>
          <a:p>
            <a:pPr>
              <a:spcAft>
                <a:spcPts val="600"/>
              </a:spcAft>
              <a:defRPr/>
            </a:pPr>
            <a:r>
              <a:rPr lang="tr-TR" sz="3100" b="1" dirty="0" err="1">
                <a:latin typeface="Times New Roman" panose="02020603050405020304" pitchFamily="18" charset="0"/>
                <a:cs typeface="Times New Roman" panose="02020603050405020304" pitchFamily="18" charset="0"/>
              </a:rPr>
              <a:t>Hemokromatosis</a:t>
            </a:r>
            <a:r>
              <a:rPr lang="tr-TR" sz="3100" b="1" dirty="0">
                <a:solidFill>
                  <a:srgbClr val="002060"/>
                </a:solidFill>
                <a:latin typeface="Times New Roman" panose="02020603050405020304" pitchFamily="18" charset="0"/>
                <a:cs typeface="Times New Roman" panose="02020603050405020304" pitchFamily="18" charset="0"/>
              </a:rPr>
              <a:t> </a:t>
            </a:r>
            <a:r>
              <a:rPr lang="tr-TR" sz="3100" dirty="0">
                <a:latin typeface="Times New Roman" panose="02020603050405020304" pitchFamily="18" charset="0"/>
                <a:cs typeface="Times New Roman" panose="02020603050405020304" pitchFamily="18" charset="0"/>
              </a:rPr>
              <a:t>genetik tarama (</a:t>
            </a:r>
            <a:r>
              <a:rPr lang="tr-TR" sz="3100" dirty="0">
                <a:solidFill>
                  <a:srgbClr val="FF0000"/>
                </a:solidFill>
                <a:latin typeface="Times New Roman" panose="02020603050405020304" pitchFamily="18" charset="0"/>
                <a:cs typeface="Times New Roman" panose="02020603050405020304" pitchFamily="18" charset="0"/>
              </a:rPr>
              <a:t>D</a:t>
            </a:r>
            <a:r>
              <a:rPr lang="tr-TR" sz="3100" dirty="0">
                <a:latin typeface="Times New Roman" panose="02020603050405020304" pitchFamily="18" charset="0"/>
                <a:cs typeface="Times New Roman" panose="02020603050405020304" pitchFamily="18" charset="0"/>
              </a:rPr>
              <a:t>, 2006)</a:t>
            </a:r>
          </a:p>
          <a:p>
            <a:pPr>
              <a:spcAft>
                <a:spcPts val="600"/>
              </a:spcAft>
              <a:defRPr/>
            </a:pPr>
            <a:r>
              <a:rPr lang="tr-TR" sz="3100" dirty="0">
                <a:latin typeface="Times New Roman" panose="02020603050405020304" pitchFamily="18" charset="0"/>
                <a:cs typeface="Times New Roman" panose="02020603050405020304" pitchFamily="18" charset="0"/>
              </a:rPr>
              <a:t>Ergenlerde</a:t>
            </a:r>
            <a:r>
              <a:rPr lang="tr-TR" sz="3100" b="1" dirty="0">
                <a:solidFill>
                  <a:schemeClr val="accent5"/>
                </a:solidFill>
                <a:latin typeface="Times New Roman" panose="02020603050405020304" pitchFamily="18" charset="0"/>
                <a:cs typeface="Times New Roman" panose="02020603050405020304" pitchFamily="18" charset="0"/>
              </a:rPr>
              <a:t> </a:t>
            </a:r>
            <a:r>
              <a:rPr lang="tr-TR" sz="3100" b="1" dirty="0" err="1">
                <a:latin typeface="Times New Roman" panose="02020603050405020304" pitchFamily="18" charset="0"/>
                <a:cs typeface="Times New Roman" panose="02020603050405020304" pitchFamily="18" charset="0"/>
              </a:rPr>
              <a:t>İdiyopatik</a:t>
            </a:r>
            <a:r>
              <a:rPr lang="tr-TR" sz="3100" b="1" dirty="0">
                <a:latin typeface="Times New Roman" panose="02020603050405020304" pitchFamily="18" charset="0"/>
                <a:cs typeface="Times New Roman" panose="02020603050405020304" pitchFamily="18" charset="0"/>
              </a:rPr>
              <a:t> </a:t>
            </a:r>
            <a:r>
              <a:rPr lang="tr-TR" sz="3100" b="1" dirty="0" err="1">
                <a:latin typeface="Times New Roman" panose="02020603050405020304" pitchFamily="18" charset="0"/>
                <a:cs typeface="Times New Roman" panose="02020603050405020304" pitchFamily="18" charset="0"/>
              </a:rPr>
              <a:t>Skolyoz</a:t>
            </a:r>
            <a:r>
              <a:rPr lang="tr-TR" sz="3100" b="1" dirty="0">
                <a:latin typeface="Times New Roman" panose="02020603050405020304" pitchFamily="18" charset="0"/>
                <a:cs typeface="Times New Roman" panose="02020603050405020304" pitchFamily="18" charset="0"/>
              </a:rPr>
              <a:t> </a:t>
            </a:r>
            <a:r>
              <a:rPr lang="tr-TR" sz="3100" dirty="0">
                <a:latin typeface="Times New Roman" panose="02020603050405020304" pitchFamily="18" charset="0"/>
                <a:cs typeface="Times New Roman" panose="02020603050405020304" pitchFamily="18" charset="0"/>
              </a:rPr>
              <a:t>(</a:t>
            </a:r>
            <a:r>
              <a:rPr lang="tr-TR" sz="3100" dirty="0">
                <a:solidFill>
                  <a:srgbClr val="FF0000"/>
                </a:solidFill>
                <a:latin typeface="Times New Roman" panose="02020603050405020304" pitchFamily="18" charset="0"/>
                <a:cs typeface="Times New Roman" panose="02020603050405020304" pitchFamily="18" charset="0"/>
              </a:rPr>
              <a:t>D</a:t>
            </a:r>
            <a:r>
              <a:rPr lang="tr-TR" sz="3100" dirty="0">
                <a:latin typeface="Times New Roman" panose="02020603050405020304" pitchFamily="18" charset="0"/>
                <a:cs typeface="Times New Roman" panose="02020603050405020304" pitchFamily="18" charset="0"/>
              </a:rPr>
              <a:t>, 2004)</a:t>
            </a:r>
            <a:endParaRPr lang="tr-TR" sz="3100" b="1" dirty="0">
              <a:solidFill>
                <a:schemeClr val="accent5"/>
              </a:solidFill>
              <a:latin typeface="Times New Roman" panose="02020603050405020304" pitchFamily="18" charset="0"/>
              <a:cs typeface="Times New Roman" panose="02020603050405020304" pitchFamily="18" charset="0"/>
            </a:endParaRPr>
          </a:p>
          <a:p>
            <a:pPr>
              <a:spcAft>
                <a:spcPts val="600"/>
              </a:spcAft>
              <a:defRPr/>
            </a:pPr>
            <a:r>
              <a:rPr lang="tr-TR" sz="3100" b="1" dirty="0">
                <a:latin typeface="Times New Roman" panose="02020603050405020304" pitchFamily="18" charset="0"/>
                <a:cs typeface="Times New Roman" panose="02020603050405020304" pitchFamily="18" charset="0"/>
              </a:rPr>
              <a:t>Kurşun zehirlenmesi </a:t>
            </a:r>
            <a:r>
              <a:rPr lang="tr-TR" sz="3100" dirty="0">
                <a:latin typeface="Times New Roman" panose="02020603050405020304" pitchFamily="18" charset="0"/>
                <a:cs typeface="Times New Roman" panose="02020603050405020304" pitchFamily="18" charset="0"/>
              </a:rPr>
              <a:t>(</a:t>
            </a:r>
            <a:r>
              <a:rPr lang="tr-TR" sz="3100" dirty="0">
                <a:solidFill>
                  <a:srgbClr val="FF0000"/>
                </a:solidFill>
                <a:latin typeface="Times New Roman" panose="02020603050405020304" pitchFamily="18" charset="0"/>
                <a:cs typeface="Times New Roman" panose="02020603050405020304" pitchFamily="18" charset="0"/>
              </a:rPr>
              <a:t>D</a:t>
            </a:r>
            <a:r>
              <a:rPr lang="tr-TR" sz="3100" dirty="0">
                <a:latin typeface="Times New Roman" panose="02020603050405020304" pitchFamily="18" charset="0"/>
                <a:cs typeface="Times New Roman" panose="02020603050405020304" pitchFamily="18" charset="0"/>
              </a:rPr>
              <a:t>, 2006)</a:t>
            </a:r>
          </a:p>
          <a:p>
            <a:pPr>
              <a:spcAft>
                <a:spcPts val="600"/>
              </a:spcAft>
              <a:defRPr/>
            </a:pPr>
            <a:r>
              <a:rPr lang="tr-TR" sz="3100" b="1" dirty="0">
                <a:latin typeface="Times New Roman" panose="02020603050405020304" pitchFamily="18" charset="0"/>
                <a:cs typeface="Times New Roman" panose="02020603050405020304" pitchFamily="18" charset="0"/>
              </a:rPr>
              <a:t>Glokom</a:t>
            </a:r>
            <a:r>
              <a:rPr lang="tr-TR" sz="3100" b="1" dirty="0">
                <a:solidFill>
                  <a:schemeClr val="accent5"/>
                </a:solidFill>
                <a:latin typeface="Times New Roman" panose="02020603050405020304" pitchFamily="18" charset="0"/>
                <a:cs typeface="Times New Roman" panose="02020603050405020304" pitchFamily="18" charset="0"/>
              </a:rPr>
              <a:t> </a:t>
            </a:r>
            <a:r>
              <a:rPr lang="tr-TR" sz="3100" dirty="0">
                <a:latin typeface="Times New Roman" panose="02020603050405020304" pitchFamily="18" charset="0"/>
                <a:cs typeface="Times New Roman" panose="02020603050405020304" pitchFamily="18" charset="0"/>
              </a:rPr>
              <a:t>(</a:t>
            </a:r>
            <a:r>
              <a:rPr lang="tr-TR" sz="3100" dirty="0">
                <a:solidFill>
                  <a:srgbClr val="FF0000"/>
                </a:solidFill>
                <a:latin typeface="Times New Roman" panose="02020603050405020304" pitchFamily="18" charset="0"/>
                <a:cs typeface="Times New Roman" panose="02020603050405020304" pitchFamily="18" charset="0"/>
              </a:rPr>
              <a:t>I</a:t>
            </a:r>
            <a:r>
              <a:rPr lang="tr-TR" sz="3100" dirty="0">
                <a:latin typeface="Times New Roman" panose="02020603050405020304" pitchFamily="18" charset="0"/>
                <a:cs typeface="Times New Roman" panose="02020603050405020304" pitchFamily="18" charset="0"/>
              </a:rPr>
              <a:t>, 2005)</a:t>
            </a:r>
          </a:p>
          <a:p>
            <a:pPr>
              <a:spcAft>
                <a:spcPts val="600"/>
              </a:spcAft>
              <a:defRPr/>
            </a:pPr>
            <a:r>
              <a:rPr lang="tr-TR" sz="3100" b="1" dirty="0" err="1">
                <a:latin typeface="Times New Roman" panose="02020603050405020304" pitchFamily="18" charset="0"/>
                <a:cs typeface="Times New Roman" panose="02020603050405020304" pitchFamily="18" charset="0"/>
              </a:rPr>
              <a:t>Tiroid</a:t>
            </a:r>
            <a:r>
              <a:rPr lang="tr-TR" sz="3100" b="1" dirty="0">
                <a:latin typeface="Times New Roman" panose="02020603050405020304" pitchFamily="18" charset="0"/>
                <a:cs typeface="Times New Roman" panose="02020603050405020304" pitchFamily="18" charset="0"/>
              </a:rPr>
              <a:t> hastalıkları </a:t>
            </a:r>
            <a:r>
              <a:rPr lang="tr-TR" sz="3100" dirty="0">
                <a:latin typeface="Times New Roman" panose="02020603050405020304" pitchFamily="18" charset="0"/>
                <a:cs typeface="Times New Roman" panose="02020603050405020304" pitchFamily="18" charset="0"/>
              </a:rPr>
              <a:t>(</a:t>
            </a:r>
            <a:r>
              <a:rPr lang="tr-TR" sz="3100" dirty="0">
                <a:solidFill>
                  <a:srgbClr val="FF0000"/>
                </a:solidFill>
                <a:latin typeface="Times New Roman" panose="02020603050405020304" pitchFamily="18" charset="0"/>
                <a:cs typeface="Times New Roman" panose="02020603050405020304" pitchFamily="18" charset="0"/>
              </a:rPr>
              <a:t>I, </a:t>
            </a:r>
            <a:r>
              <a:rPr lang="tr-TR" sz="3100" dirty="0">
                <a:latin typeface="Times New Roman" panose="02020603050405020304" pitchFamily="18" charset="0"/>
                <a:cs typeface="Times New Roman" panose="02020603050405020304" pitchFamily="18" charset="0"/>
              </a:rPr>
              <a:t>2004)</a:t>
            </a:r>
          </a:p>
          <a:p>
            <a:pPr>
              <a:spcAft>
                <a:spcPts val="600"/>
              </a:spcAft>
              <a:defRPr/>
            </a:pPr>
            <a:r>
              <a:rPr lang="tr-TR" sz="3100" b="1" dirty="0">
                <a:latin typeface="Times New Roman" panose="02020603050405020304" pitchFamily="18" charset="0"/>
                <a:cs typeface="Times New Roman" panose="02020603050405020304" pitchFamily="18" charset="0"/>
              </a:rPr>
              <a:t>Yasadışı ilaç kullanımı </a:t>
            </a:r>
            <a:r>
              <a:rPr lang="tr-TR" sz="3100" dirty="0">
                <a:latin typeface="Times New Roman" panose="02020603050405020304" pitchFamily="18" charset="0"/>
                <a:cs typeface="Times New Roman" panose="02020603050405020304" pitchFamily="18" charset="0"/>
              </a:rPr>
              <a:t>(</a:t>
            </a:r>
            <a:r>
              <a:rPr lang="tr-TR" sz="3100" dirty="0">
                <a:solidFill>
                  <a:srgbClr val="FF0000"/>
                </a:solidFill>
                <a:latin typeface="Times New Roman" panose="02020603050405020304" pitchFamily="18" charset="0"/>
                <a:cs typeface="Times New Roman" panose="02020603050405020304" pitchFamily="18" charset="0"/>
              </a:rPr>
              <a:t>I</a:t>
            </a:r>
            <a:r>
              <a:rPr lang="tr-TR" sz="3100" dirty="0">
                <a:latin typeface="Times New Roman" panose="02020603050405020304" pitchFamily="18" charset="0"/>
                <a:cs typeface="Times New Roman" panose="02020603050405020304" pitchFamily="18" charset="0"/>
              </a:rPr>
              <a:t>, 2008)</a:t>
            </a:r>
          </a:p>
          <a:p>
            <a:pPr>
              <a:spcAft>
                <a:spcPts val="600"/>
              </a:spcAft>
              <a:defRPr/>
            </a:pPr>
            <a:r>
              <a:rPr lang="tr-TR" sz="3100" b="1" dirty="0">
                <a:latin typeface="Times New Roman" panose="02020603050405020304" pitchFamily="18" charset="0"/>
                <a:cs typeface="Times New Roman" panose="02020603050405020304" pitchFamily="18" charset="0"/>
              </a:rPr>
              <a:t>Konuşma ve dil gelişim geriliği </a:t>
            </a:r>
            <a:r>
              <a:rPr lang="tr-TR" sz="3100" dirty="0">
                <a:latin typeface="Times New Roman" panose="02020603050405020304" pitchFamily="18" charset="0"/>
                <a:cs typeface="Times New Roman" panose="02020603050405020304" pitchFamily="18" charset="0"/>
              </a:rPr>
              <a:t>(</a:t>
            </a:r>
            <a:r>
              <a:rPr lang="tr-TR" sz="3100" dirty="0">
                <a:solidFill>
                  <a:srgbClr val="FF0000"/>
                </a:solidFill>
                <a:latin typeface="Times New Roman" panose="02020603050405020304" pitchFamily="18" charset="0"/>
                <a:cs typeface="Times New Roman" panose="02020603050405020304" pitchFamily="18" charset="0"/>
              </a:rPr>
              <a:t>I</a:t>
            </a:r>
            <a:r>
              <a:rPr lang="tr-TR" sz="3100" dirty="0">
                <a:latin typeface="Times New Roman" panose="02020603050405020304" pitchFamily="18" charset="0"/>
                <a:cs typeface="Times New Roman" panose="02020603050405020304" pitchFamily="18" charset="0"/>
              </a:rPr>
              <a:t>, 2006)</a:t>
            </a:r>
          </a:p>
          <a:p>
            <a:pPr>
              <a:spcAft>
                <a:spcPts val="600"/>
              </a:spcAft>
              <a:defRPr/>
            </a:pPr>
            <a:endParaRPr lang="tr-TR" dirty="0"/>
          </a:p>
          <a:p>
            <a:endParaRPr lang="tr-TR" dirty="0"/>
          </a:p>
        </p:txBody>
      </p:sp>
    </p:spTree>
    <p:extLst>
      <p:ext uri="{BB962C8B-B14F-4D97-AF65-F5344CB8AC3E}">
        <p14:creationId xmlns:p14="http://schemas.microsoft.com/office/powerpoint/2010/main" val="310046684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TARAMA</a:t>
            </a:r>
            <a:br>
              <a:rPr lang="tr-TR" b="1" dirty="0" smtClean="0">
                <a:solidFill>
                  <a:srgbClr val="C00000"/>
                </a:solidFill>
                <a:latin typeface="Times New Roman" panose="02020603050405020304" pitchFamily="18" charset="0"/>
                <a:cs typeface="Times New Roman" panose="02020603050405020304" pitchFamily="18" charset="0"/>
              </a:rPr>
            </a:br>
            <a:r>
              <a:rPr lang="tr-TR" sz="3200" b="1" dirty="0" smtClean="0">
                <a:solidFill>
                  <a:srgbClr val="002060"/>
                </a:solidFill>
                <a:latin typeface="Times New Roman" panose="02020603050405020304" pitchFamily="18" charset="0"/>
                <a:cs typeface="Times New Roman" panose="02020603050405020304" pitchFamily="18" charset="0"/>
              </a:rPr>
              <a:t>MEME CA</a:t>
            </a:r>
            <a:endParaRPr lang="tr-TR" sz="3200" dirty="0">
              <a:solidFill>
                <a:srgbClr val="002060"/>
              </a:solidFill>
            </a:endParaRPr>
          </a:p>
        </p:txBody>
      </p:sp>
      <p:sp>
        <p:nvSpPr>
          <p:cNvPr id="3" name="İçerik Yer Tutucusu 2"/>
          <p:cNvSpPr>
            <a:spLocks noGrp="1"/>
          </p:cNvSpPr>
          <p:nvPr>
            <p:ph idx="1"/>
          </p:nvPr>
        </p:nvSpPr>
        <p:spPr>
          <a:xfrm>
            <a:off x="838200" y="1690688"/>
            <a:ext cx="10515600" cy="4632839"/>
          </a:xfrm>
        </p:spPr>
        <p:txBody>
          <a:bodyPr>
            <a:normAutofit/>
          </a:bodyPr>
          <a:lstStyle/>
          <a:p>
            <a:r>
              <a:rPr lang="tr-TR" sz="3200" dirty="0" smtClean="0">
                <a:latin typeface="Times New Roman" panose="02020603050405020304" pitchFamily="18" charset="0"/>
                <a:cs typeface="Times New Roman" panose="02020603050405020304" pitchFamily="18" charset="0"/>
              </a:rPr>
              <a:t>Her </a:t>
            </a:r>
            <a:r>
              <a:rPr lang="tr-TR" sz="3200" dirty="0">
                <a:latin typeface="Times New Roman" panose="02020603050405020304" pitchFamily="18" charset="0"/>
                <a:cs typeface="Times New Roman" panose="02020603050405020304" pitchFamily="18" charset="0"/>
              </a:rPr>
              <a:t>kadınla meme kanser taramasının potansiyel yarar ve zararları tartışılıp meme kanserinin zararlarını en aza indirecek bir erken tanı planında anlaşılmalıdır</a:t>
            </a:r>
            <a:r>
              <a:rPr lang="tr-TR" sz="3200" dirty="0" smtClean="0">
                <a:latin typeface="Times New Roman" panose="02020603050405020304" pitchFamily="18" charset="0"/>
                <a:cs typeface="Times New Roman" panose="02020603050405020304" pitchFamily="18" charset="0"/>
              </a:rPr>
              <a:t>.</a:t>
            </a:r>
          </a:p>
          <a:p>
            <a:pPr marL="0" lvl="1">
              <a:lnSpc>
                <a:spcPts val="3600"/>
              </a:lnSpc>
            </a:pPr>
            <a:r>
              <a:rPr lang="tr-TR" sz="3200" dirty="0">
                <a:latin typeface="Times New Roman" panose="02020603050405020304" pitchFamily="18" charset="0"/>
                <a:cs typeface="Times New Roman" panose="02020603050405020304" pitchFamily="18" charset="0"/>
              </a:rPr>
              <a:t>50 yaşından önce mamografi taraması kararı, hastanın riski yanında inanç ve değerlerini önemseyerek bireyselleştirilmelidir. (</a:t>
            </a:r>
            <a:r>
              <a:rPr lang="tr-TR" sz="3200" dirty="0">
                <a:solidFill>
                  <a:srgbClr val="C00000"/>
                </a:solidFill>
                <a:latin typeface="Times New Roman" panose="02020603050405020304" pitchFamily="18" charset="0"/>
                <a:cs typeface="Times New Roman" panose="02020603050405020304" pitchFamily="18" charset="0"/>
              </a:rPr>
              <a:t>C</a:t>
            </a:r>
            <a:r>
              <a:rPr lang="tr-TR" sz="3200" dirty="0">
                <a:latin typeface="Times New Roman" panose="02020603050405020304" pitchFamily="18" charset="0"/>
                <a:cs typeface="Times New Roman" panose="02020603050405020304" pitchFamily="18" charset="0"/>
              </a:rPr>
              <a:t>, 2010)</a:t>
            </a:r>
          </a:p>
          <a:p>
            <a:pPr marL="0" lvl="1">
              <a:lnSpc>
                <a:spcPts val="3600"/>
              </a:lnSpc>
            </a:pPr>
            <a:r>
              <a:rPr lang="tr-TR" sz="3200" dirty="0">
                <a:latin typeface="Times New Roman" panose="02020603050405020304" pitchFamily="18" charset="0"/>
                <a:cs typeface="Times New Roman" panose="02020603050405020304" pitchFamily="18" charset="0"/>
              </a:rPr>
              <a:t>50-74 yaş arası kadınlara 2 yılda bir  mamografi taraması (</a:t>
            </a:r>
            <a:r>
              <a:rPr lang="tr-TR" sz="3200" dirty="0">
                <a:solidFill>
                  <a:srgbClr val="C00000"/>
                </a:solidFill>
                <a:latin typeface="Times New Roman" panose="02020603050405020304" pitchFamily="18" charset="0"/>
                <a:cs typeface="Times New Roman" panose="02020603050405020304" pitchFamily="18" charset="0"/>
              </a:rPr>
              <a:t>B</a:t>
            </a:r>
            <a:r>
              <a:rPr lang="tr-TR" sz="3200" dirty="0">
                <a:latin typeface="Times New Roman" panose="02020603050405020304" pitchFamily="18" charset="0"/>
                <a:cs typeface="Times New Roman" panose="02020603050405020304" pitchFamily="18" charset="0"/>
              </a:rPr>
              <a:t>, 2010)</a:t>
            </a:r>
          </a:p>
          <a:p>
            <a:pPr marL="0" lvl="1">
              <a:lnSpc>
                <a:spcPts val="3600"/>
              </a:lnSpc>
            </a:pPr>
            <a:r>
              <a:rPr lang="tr-TR" sz="3200" dirty="0">
                <a:latin typeface="Times New Roman" panose="02020603050405020304" pitchFamily="18" charset="0"/>
                <a:cs typeface="Times New Roman" panose="02020603050405020304" pitchFamily="18" charset="0"/>
              </a:rPr>
              <a:t>75 yaş ve üstü bayanlarda kanıt yetersiz (</a:t>
            </a:r>
            <a:r>
              <a:rPr lang="tr-TR" sz="3200" dirty="0">
                <a:solidFill>
                  <a:srgbClr val="C00000"/>
                </a:solidFill>
                <a:latin typeface="Times New Roman" panose="02020603050405020304" pitchFamily="18" charset="0"/>
                <a:cs typeface="Times New Roman" panose="02020603050405020304" pitchFamily="18" charset="0"/>
              </a:rPr>
              <a:t>I</a:t>
            </a:r>
            <a:r>
              <a:rPr lang="tr-TR" sz="3200" dirty="0">
                <a:latin typeface="Times New Roman" panose="02020603050405020304" pitchFamily="18" charset="0"/>
                <a:cs typeface="Times New Roman" panose="02020603050405020304" pitchFamily="18" charset="0"/>
              </a:rPr>
              <a:t>, 2010)</a:t>
            </a:r>
          </a:p>
          <a:p>
            <a:endParaRPr lang="tr-TR" sz="3200"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62243075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TARAMA</a:t>
            </a:r>
            <a:br>
              <a:rPr lang="tr-TR" b="1" dirty="0" smtClean="0">
                <a:solidFill>
                  <a:srgbClr val="C00000"/>
                </a:solidFill>
                <a:latin typeface="Times New Roman" panose="02020603050405020304" pitchFamily="18" charset="0"/>
                <a:cs typeface="Times New Roman" panose="02020603050405020304" pitchFamily="18" charset="0"/>
              </a:rPr>
            </a:br>
            <a:r>
              <a:rPr lang="tr-TR" sz="3200" b="1" dirty="0" smtClean="0">
                <a:solidFill>
                  <a:srgbClr val="002060"/>
                </a:solidFill>
                <a:latin typeface="Times New Roman" panose="02020603050405020304" pitchFamily="18" charset="0"/>
                <a:cs typeface="Times New Roman" panose="02020603050405020304" pitchFamily="18" charset="0"/>
              </a:rPr>
              <a:t>MEME CA</a:t>
            </a:r>
            <a:endParaRPr lang="tr-TR" sz="3200" dirty="0">
              <a:solidFill>
                <a:srgbClr val="002060"/>
              </a:solidFill>
            </a:endParaRPr>
          </a:p>
        </p:txBody>
      </p:sp>
      <p:sp>
        <p:nvSpPr>
          <p:cNvPr id="3" name="İçerik Yer Tutucusu 2"/>
          <p:cNvSpPr>
            <a:spLocks noGrp="1"/>
          </p:cNvSpPr>
          <p:nvPr>
            <p:ph idx="1"/>
          </p:nvPr>
        </p:nvSpPr>
        <p:spPr/>
        <p:txBody>
          <a:bodyPr/>
          <a:lstStyle/>
          <a:p>
            <a:pPr>
              <a:lnSpc>
                <a:spcPts val="3600"/>
              </a:lnSpc>
            </a:pPr>
            <a:r>
              <a:rPr lang="tr-TR" sz="3200" dirty="0">
                <a:latin typeface="Times New Roman" panose="02020603050405020304" pitchFamily="18" charset="0"/>
                <a:cs typeface="Times New Roman" panose="02020603050405020304" pitchFamily="18" charset="0"/>
              </a:rPr>
              <a:t>Klinik meme muayenesi; 40 yaş ve üstü kadınlar için kanıt yetersiz (</a:t>
            </a:r>
            <a:r>
              <a:rPr lang="tr-TR" sz="3200" dirty="0">
                <a:solidFill>
                  <a:srgbClr val="C00000"/>
                </a:solidFill>
                <a:latin typeface="Times New Roman" panose="02020603050405020304" pitchFamily="18" charset="0"/>
                <a:cs typeface="Times New Roman" panose="02020603050405020304" pitchFamily="18" charset="0"/>
              </a:rPr>
              <a:t>I</a:t>
            </a:r>
            <a:r>
              <a:rPr lang="tr-TR" sz="3200" dirty="0">
                <a:latin typeface="Times New Roman" panose="02020603050405020304" pitchFamily="18" charset="0"/>
                <a:cs typeface="Times New Roman" panose="02020603050405020304" pitchFamily="18" charset="0"/>
              </a:rPr>
              <a:t>, 2008)</a:t>
            </a:r>
          </a:p>
          <a:p>
            <a:pPr>
              <a:lnSpc>
                <a:spcPts val="3600"/>
              </a:lnSpc>
            </a:pPr>
            <a:r>
              <a:rPr lang="tr-TR" sz="3200" dirty="0">
                <a:latin typeface="Times New Roman" panose="02020603050405020304" pitchFamily="18" charset="0"/>
                <a:cs typeface="Times New Roman" panose="02020603050405020304" pitchFamily="18" charset="0"/>
              </a:rPr>
              <a:t>Kendi kendine meme muayenesi; karşı öneri (</a:t>
            </a:r>
            <a:r>
              <a:rPr lang="tr-TR" sz="3200" dirty="0">
                <a:solidFill>
                  <a:srgbClr val="C00000"/>
                </a:solidFill>
                <a:latin typeface="Times New Roman" panose="02020603050405020304" pitchFamily="18" charset="0"/>
                <a:cs typeface="Times New Roman" panose="02020603050405020304" pitchFamily="18" charset="0"/>
              </a:rPr>
              <a:t>D</a:t>
            </a:r>
            <a:r>
              <a:rPr lang="tr-TR" sz="3200" dirty="0">
                <a:latin typeface="Times New Roman" panose="02020603050405020304" pitchFamily="18" charset="0"/>
                <a:cs typeface="Times New Roman" panose="02020603050405020304" pitchFamily="18" charset="0"/>
              </a:rPr>
              <a:t>, 2010)</a:t>
            </a:r>
          </a:p>
          <a:p>
            <a:pPr>
              <a:lnSpc>
                <a:spcPts val="3600"/>
              </a:lnSpc>
            </a:pPr>
            <a:r>
              <a:rPr lang="tr-TR" sz="3200" dirty="0" err="1">
                <a:latin typeface="Times New Roman" panose="02020603050405020304" pitchFamily="18" charset="0"/>
                <a:cs typeface="Times New Roman" panose="02020603050405020304" pitchFamily="18" charset="0"/>
              </a:rPr>
              <a:t>Digital</a:t>
            </a:r>
            <a:r>
              <a:rPr lang="tr-TR" sz="3200" dirty="0">
                <a:latin typeface="Times New Roman" panose="02020603050405020304" pitchFamily="18" charset="0"/>
                <a:cs typeface="Times New Roman" panose="02020603050405020304" pitchFamily="18" charset="0"/>
              </a:rPr>
              <a:t> mamografi veya MRI; kanıt yetersiz (</a:t>
            </a:r>
            <a:r>
              <a:rPr lang="tr-TR" sz="3200" dirty="0">
                <a:solidFill>
                  <a:srgbClr val="C00000"/>
                </a:solidFill>
                <a:latin typeface="Times New Roman" panose="02020603050405020304" pitchFamily="18" charset="0"/>
                <a:cs typeface="Times New Roman" panose="02020603050405020304" pitchFamily="18" charset="0"/>
              </a:rPr>
              <a:t>I</a:t>
            </a:r>
            <a:r>
              <a:rPr lang="tr-TR" sz="3200" dirty="0">
                <a:latin typeface="Times New Roman" panose="02020603050405020304" pitchFamily="18" charset="0"/>
                <a:cs typeface="Times New Roman" panose="02020603050405020304" pitchFamily="18" charset="0"/>
              </a:rPr>
              <a:t>, 2010)</a:t>
            </a:r>
          </a:p>
          <a:p>
            <a:pPr>
              <a:lnSpc>
                <a:spcPts val="3600"/>
              </a:lnSpc>
            </a:pPr>
            <a:r>
              <a:rPr lang="tr-TR" sz="3200" dirty="0">
                <a:latin typeface="Times New Roman" panose="02020603050405020304" pitchFamily="18" charset="0"/>
                <a:cs typeface="Times New Roman" panose="02020603050405020304" pitchFamily="18" charset="0"/>
              </a:rPr>
              <a:t>BRCA mutasyon testi; aile hikayesi benzer mutasyonlar içeriyorsa önerilir (</a:t>
            </a:r>
            <a:r>
              <a:rPr lang="tr-TR" sz="3200" dirty="0">
                <a:solidFill>
                  <a:srgbClr val="C00000"/>
                </a:solidFill>
                <a:latin typeface="Times New Roman" panose="02020603050405020304" pitchFamily="18" charset="0"/>
                <a:cs typeface="Times New Roman" panose="02020603050405020304" pitchFamily="18" charset="0"/>
              </a:rPr>
              <a:t>B</a:t>
            </a:r>
            <a:r>
              <a:rPr lang="tr-TR" sz="3200" dirty="0">
                <a:latin typeface="Times New Roman" panose="02020603050405020304" pitchFamily="18" charset="0"/>
                <a:cs typeface="Times New Roman" panose="02020603050405020304" pitchFamily="18" charset="0"/>
              </a:rPr>
              <a:t>, 2005); rutin tarama ve konsültasyon önerilmez (</a:t>
            </a:r>
            <a:r>
              <a:rPr lang="tr-TR" sz="3200" dirty="0">
                <a:solidFill>
                  <a:srgbClr val="C00000"/>
                </a:solidFill>
                <a:latin typeface="Times New Roman" panose="02020603050405020304" pitchFamily="18" charset="0"/>
                <a:cs typeface="Times New Roman" panose="02020603050405020304" pitchFamily="18" charset="0"/>
              </a:rPr>
              <a:t>D</a:t>
            </a:r>
            <a:r>
              <a:rPr lang="tr-TR" sz="3200" dirty="0">
                <a:latin typeface="Times New Roman" panose="02020603050405020304" pitchFamily="18" charset="0"/>
                <a:cs typeface="Times New Roman" panose="02020603050405020304" pitchFamily="18" charset="0"/>
              </a:rPr>
              <a:t>, 2005)</a:t>
            </a:r>
          </a:p>
          <a:p>
            <a:endParaRPr lang="tr-TR" dirty="0"/>
          </a:p>
        </p:txBody>
      </p:sp>
    </p:spTree>
    <p:extLst>
      <p:ext uri="{BB962C8B-B14F-4D97-AF65-F5344CB8AC3E}">
        <p14:creationId xmlns:p14="http://schemas.microsoft.com/office/powerpoint/2010/main" val="59622702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TARAMA</a:t>
            </a:r>
            <a:br>
              <a:rPr lang="tr-TR" b="1" dirty="0" smtClean="0">
                <a:solidFill>
                  <a:srgbClr val="C00000"/>
                </a:solidFill>
                <a:latin typeface="Times New Roman" panose="02020603050405020304" pitchFamily="18" charset="0"/>
                <a:cs typeface="Times New Roman" panose="02020603050405020304" pitchFamily="18" charset="0"/>
              </a:rPr>
            </a:br>
            <a:r>
              <a:rPr lang="tr-TR" sz="3200" b="1" dirty="0" smtClean="0">
                <a:solidFill>
                  <a:srgbClr val="002060"/>
                </a:solidFill>
                <a:latin typeface="Times New Roman" panose="02020603050405020304" pitchFamily="18" charset="0"/>
                <a:cs typeface="Times New Roman" panose="02020603050405020304" pitchFamily="18" charset="0"/>
              </a:rPr>
              <a:t>CERVİCAL CA </a:t>
            </a:r>
            <a:endParaRPr lang="tr-TR" sz="3200" dirty="0">
              <a:solidFill>
                <a:srgbClr val="002060"/>
              </a:solidFill>
            </a:endParaRPr>
          </a:p>
        </p:txBody>
      </p:sp>
      <p:sp>
        <p:nvSpPr>
          <p:cNvPr id="3" name="İçerik Yer Tutucusu 2"/>
          <p:cNvSpPr>
            <a:spLocks noGrp="1"/>
          </p:cNvSpPr>
          <p:nvPr>
            <p:ph idx="1"/>
          </p:nvPr>
        </p:nvSpPr>
        <p:spPr>
          <a:xfrm>
            <a:off x="838200" y="2392295"/>
            <a:ext cx="10515600" cy="3287288"/>
          </a:xfrm>
        </p:spPr>
        <p:txBody>
          <a:bodyPr/>
          <a:lstStyle/>
          <a:p>
            <a:r>
              <a:rPr lang="tr-TR" sz="3200" dirty="0">
                <a:latin typeface="Times New Roman" panose="02020603050405020304" pitchFamily="18" charset="0"/>
                <a:cs typeface="Times New Roman" panose="02020603050405020304" pitchFamily="18" charset="0"/>
              </a:rPr>
              <a:t>Cinsel aktivitesi başlamış ve </a:t>
            </a:r>
            <a:r>
              <a:rPr lang="tr-TR" sz="3200" dirty="0" err="1">
                <a:latin typeface="Times New Roman" panose="02020603050405020304" pitchFamily="18" charset="0"/>
                <a:cs typeface="Times New Roman" panose="02020603050405020304" pitchFamily="18" charset="0"/>
              </a:rPr>
              <a:t>serviksi</a:t>
            </a:r>
            <a:r>
              <a:rPr lang="tr-TR" sz="3200" dirty="0">
                <a:latin typeface="Times New Roman" panose="02020603050405020304" pitchFamily="18" charset="0"/>
                <a:cs typeface="Times New Roman" panose="02020603050405020304" pitchFamily="18" charset="0"/>
              </a:rPr>
              <a:t> olan tüm kadınlar en az 3 yılda bir </a:t>
            </a:r>
            <a:r>
              <a:rPr lang="tr-TR" sz="3200" dirty="0" err="1">
                <a:latin typeface="Times New Roman" panose="02020603050405020304" pitchFamily="18" charset="0"/>
                <a:cs typeface="Times New Roman" panose="02020603050405020304" pitchFamily="18" charset="0"/>
              </a:rPr>
              <a:t>Pap</a:t>
            </a:r>
            <a:r>
              <a:rPr lang="tr-TR" sz="3200" dirty="0">
                <a:latin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cs typeface="Times New Roman" panose="02020603050405020304" pitchFamily="18" charset="0"/>
              </a:rPr>
              <a:t>Smear</a:t>
            </a:r>
            <a:r>
              <a:rPr lang="tr-TR" sz="3200" dirty="0">
                <a:latin typeface="Times New Roman" panose="02020603050405020304" pitchFamily="18" charset="0"/>
                <a:cs typeface="Times New Roman" panose="02020603050405020304" pitchFamily="18" charset="0"/>
              </a:rPr>
              <a:t> testi ile taranmalıdır (</a:t>
            </a:r>
            <a:r>
              <a:rPr lang="tr-TR" sz="3200" dirty="0">
                <a:solidFill>
                  <a:srgbClr val="FF0000"/>
                </a:solidFill>
                <a:latin typeface="Times New Roman" panose="02020603050405020304" pitchFamily="18" charset="0"/>
                <a:cs typeface="Times New Roman" panose="02020603050405020304" pitchFamily="18" charset="0"/>
              </a:rPr>
              <a:t>A</a:t>
            </a:r>
            <a:r>
              <a:rPr lang="tr-TR" sz="3200" dirty="0">
                <a:latin typeface="Times New Roman" panose="02020603050405020304" pitchFamily="18" charset="0"/>
                <a:cs typeface="Times New Roman" panose="02020603050405020304" pitchFamily="18" charset="0"/>
              </a:rPr>
              <a:t>, 2003)</a:t>
            </a:r>
          </a:p>
          <a:p>
            <a:pPr lvl="1"/>
            <a:r>
              <a:rPr lang="tr-TR" sz="3200" dirty="0">
                <a:latin typeface="Times New Roman" panose="02020603050405020304" pitchFamily="18" charset="0"/>
                <a:cs typeface="Times New Roman" panose="02020603050405020304" pitchFamily="18" charset="0"/>
              </a:rPr>
              <a:t>Tarama için yeni teknolojilerin kullanımında kanıtlar yetersiz (</a:t>
            </a:r>
            <a:r>
              <a:rPr lang="tr-TR" sz="3200" dirty="0">
                <a:solidFill>
                  <a:srgbClr val="FF0000"/>
                </a:solidFill>
                <a:latin typeface="Times New Roman" panose="02020603050405020304" pitchFamily="18" charset="0"/>
                <a:cs typeface="Times New Roman" panose="02020603050405020304" pitchFamily="18" charset="0"/>
              </a:rPr>
              <a:t>I</a:t>
            </a:r>
            <a:r>
              <a:rPr lang="tr-TR" sz="3200" dirty="0">
                <a:latin typeface="Times New Roman" panose="02020603050405020304" pitchFamily="18" charset="0"/>
                <a:cs typeface="Times New Roman" panose="02020603050405020304" pitchFamily="18" charset="0"/>
              </a:rPr>
              <a:t>, 2003)</a:t>
            </a:r>
          </a:p>
          <a:p>
            <a:pPr lvl="1"/>
            <a:r>
              <a:rPr lang="tr-TR" sz="3200" dirty="0">
                <a:latin typeface="Times New Roman" panose="02020603050405020304" pitchFamily="18" charset="0"/>
                <a:cs typeface="Times New Roman" panose="02020603050405020304" pitchFamily="18" charset="0"/>
              </a:rPr>
              <a:t>Tarama için yeni HPV testi kullanımında kanıtlar yetersiz (</a:t>
            </a:r>
            <a:r>
              <a:rPr lang="tr-TR" sz="3200" dirty="0">
                <a:solidFill>
                  <a:srgbClr val="FF0000"/>
                </a:solidFill>
                <a:latin typeface="Times New Roman" panose="02020603050405020304" pitchFamily="18" charset="0"/>
                <a:cs typeface="Times New Roman" panose="02020603050405020304" pitchFamily="18" charset="0"/>
              </a:rPr>
              <a:t>I</a:t>
            </a:r>
            <a:r>
              <a:rPr lang="tr-TR" sz="3200" dirty="0">
                <a:latin typeface="Times New Roman" panose="02020603050405020304" pitchFamily="18" charset="0"/>
                <a:cs typeface="Times New Roman" panose="02020603050405020304" pitchFamily="18" charset="0"/>
              </a:rPr>
              <a:t>, 2003)</a:t>
            </a:r>
          </a:p>
          <a:p>
            <a:endParaRPr lang="tr-TR" dirty="0"/>
          </a:p>
        </p:txBody>
      </p:sp>
    </p:spTree>
    <p:extLst>
      <p:ext uri="{BB962C8B-B14F-4D97-AF65-F5344CB8AC3E}">
        <p14:creationId xmlns:p14="http://schemas.microsoft.com/office/powerpoint/2010/main" val="164961616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TARAMA</a:t>
            </a:r>
            <a:br>
              <a:rPr lang="tr-TR" b="1" dirty="0" smtClean="0">
                <a:solidFill>
                  <a:srgbClr val="C00000"/>
                </a:solidFill>
                <a:latin typeface="Times New Roman" panose="02020603050405020304" pitchFamily="18" charset="0"/>
                <a:cs typeface="Times New Roman" panose="02020603050405020304" pitchFamily="18" charset="0"/>
              </a:rPr>
            </a:br>
            <a:r>
              <a:rPr lang="tr-TR" sz="3200" b="1" dirty="0" smtClean="0">
                <a:solidFill>
                  <a:srgbClr val="002060"/>
                </a:solidFill>
                <a:latin typeface="Times New Roman" panose="02020603050405020304" pitchFamily="18" charset="0"/>
                <a:cs typeface="Times New Roman" panose="02020603050405020304" pitchFamily="18" charset="0"/>
              </a:rPr>
              <a:t>KOLOREKTAL CA</a:t>
            </a:r>
            <a:endParaRPr lang="tr-TR" sz="3200" dirty="0">
              <a:solidFill>
                <a:srgbClr val="002060"/>
              </a:solidFill>
            </a:endParaRPr>
          </a:p>
        </p:txBody>
      </p:sp>
      <p:sp>
        <p:nvSpPr>
          <p:cNvPr id="3" name="İçerik Yer Tutucusu 2"/>
          <p:cNvSpPr>
            <a:spLocks noGrp="1"/>
          </p:cNvSpPr>
          <p:nvPr>
            <p:ph idx="1"/>
          </p:nvPr>
        </p:nvSpPr>
        <p:spPr/>
        <p:txBody>
          <a:bodyPr/>
          <a:lstStyle/>
          <a:p>
            <a:pPr marL="265113" lvl="1" indent="-265113">
              <a:lnSpc>
                <a:spcPts val="3800"/>
              </a:lnSpc>
              <a:buSzPct val="80000"/>
              <a:buFont typeface="Wingdings 2" panose="05020102010507070707" pitchFamily="18" charset="2"/>
              <a:buChar char=""/>
            </a:pPr>
            <a:endParaRPr lang="tr-TR" sz="3200" dirty="0" smtClean="0">
              <a:latin typeface="Times New Roman" panose="02020603050405020304" pitchFamily="18" charset="0"/>
              <a:cs typeface="Times New Roman" panose="02020603050405020304" pitchFamily="18" charset="0"/>
            </a:endParaRPr>
          </a:p>
          <a:p>
            <a:pPr marL="265113" lvl="1" indent="-265113">
              <a:lnSpc>
                <a:spcPts val="3800"/>
              </a:lnSpc>
              <a:buSzPct val="80000"/>
              <a:buFont typeface="Wingdings 2" panose="05020102010507070707" pitchFamily="18" charset="2"/>
              <a:buChar char=""/>
            </a:pPr>
            <a:endParaRPr lang="tr-TR" sz="3200" dirty="0">
              <a:latin typeface="Times New Roman" panose="02020603050405020304" pitchFamily="18" charset="0"/>
              <a:cs typeface="Times New Roman" panose="02020603050405020304" pitchFamily="18" charset="0"/>
            </a:endParaRPr>
          </a:p>
          <a:p>
            <a:pPr marL="265113" lvl="1" indent="-265113">
              <a:lnSpc>
                <a:spcPts val="3800"/>
              </a:lnSpc>
              <a:buSzPct val="80000"/>
              <a:buFont typeface="Wingdings 2" panose="05020102010507070707" pitchFamily="18" charset="2"/>
              <a:buChar char=""/>
            </a:pPr>
            <a:r>
              <a:rPr lang="tr-TR" sz="3200" dirty="0" smtClean="0">
                <a:latin typeface="Times New Roman" panose="02020603050405020304" pitchFamily="18" charset="0"/>
                <a:cs typeface="Times New Roman" panose="02020603050405020304" pitchFamily="18" charset="0"/>
              </a:rPr>
              <a:t>50-75 </a:t>
            </a:r>
            <a:r>
              <a:rPr lang="tr-TR" sz="3200" dirty="0">
                <a:latin typeface="Times New Roman" panose="02020603050405020304" pitchFamily="18" charset="0"/>
                <a:cs typeface="Times New Roman" panose="02020603050405020304" pitchFamily="18" charset="0"/>
              </a:rPr>
              <a:t>yaş arası sağlıklı bireylerde </a:t>
            </a:r>
            <a:r>
              <a:rPr lang="tr-TR" sz="3200" dirty="0" err="1">
                <a:latin typeface="Times New Roman" panose="02020603050405020304" pitchFamily="18" charset="0"/>
                <a:cs typeface="Times New Roman" panose="02020603050405020304" pitchFamily="18" charset="0"/>
              </a:rPr>
              <a:t>Gaytada</a:t>
            </a:r>
            <a:r>
              <a:rPr lang="tr-TR" sz="3200" dirty="0">
                <a:latin typeface="Times New Roman" panose="02020603050405020304" pitchFamily="18" charset="0"/>
                <a:cs typeface="Times New Roman" panose="02020603050405020304" pitchFamily="18" charset="0"/>
              </a:rPr>
              <a:t> Gizli Kan, </a:t>
            </a:r>
            <a:r>
              <a:rPr lang="tr-TR" sz="3200" dirty="0" err="1">
                <a:latin typeface="Times New Roman" panose="02020603050405020304" pitchFamily="18" charset="0"/>
                <a:cs typeface="Times New Roman" panose="02020603050405020304" pitchFamily="18" charset="0"/>
              </a:rPr>
              <a:t>Sigmoidoskopi</a:t>
            </a:r>
            <a:r>
              <a:rPr lang="tr-TR" sz="3200" dirty="0">
                <a:latin typeface="Times New Roman" panose="02020603050405020304" pitchFamily="18" charset="0"/>
                <a:cs typeface="Times New Roman" panose="02020603050405020304" pitchFamily="18" charset="0"/>
              </a:rPr>
              <a:t> veya </a:t>
            </a:r>
            <a:r>
              <a:rPr lang="tr-TR" sz="3200" dirty="0" err="1">
                <a:latin typeface="Times New Roman" panose="02020603050405020304" pitchFamily="18" charset="0"/>
                <a:cs typeface="Times New Roman" panose="02020603050405020304" pitchFamily="18" charset="0"/>
              </a:rPr>
              <a:t>Kolonoskopi</a:t>
            </a:r>
            <a:r>
              <a:rPr lang="tr-TR" sz="3200" dirty="0">
                <a:latin typeface="Times New Roman" panose="02020603050405020304" pitchFamily="18" charset="0"/>
                <a:cs typeface="Times New Roman" panose="02020603050405020304" pitchFamily="18" charset="0"/>
              </a:rPr>
              <a:t> ile </a:t>
            </a:r>
            <a:r>
              <a:rPr lang="tr-TR" sz="3200" dirty="0" err="1">
                <a:latin typeface="Times New Roman" panose="02020603050405020304" pitchFamily="18" charset="0"/>
                <a:cs typeface="Times New Roman" panose="02020603050405020304" pitchFamily="18" charset="0"/>
              </a:rPr>
              <a:t>kolorektal</a:t>
            </a:r>
            <a:r>
              <a:rPr lang="tr-TR" sz="3200" dirty="0">
                <a:latin typeface="Times New Roman" panose="02020603050405020304" pitchFamily="18" charset="0"/>
                <a:cs typeface="Times New Roman" panose="02020603050405020304" pitchFamily="18" charset="0"/>
              </a:rPr>
              <a:t> kanser taraması önerilir. Yöntemlerin risk ve yararları değişir. (</a:t>
            </a:r>
            <a:r>
              <a:rPr lang="tr-TR" sz="3200" dirty="0">
                <a:solidFill>
                  <a:srgbClr val="FF0000"/>
                </a:solidFill>
                <a:latin typeface="Times New Roman" panose="02020603050405020304" pitchFamily="18" charset="0"/>
                <a:cs typeface="Times New Roman" panose="02020603050405020304" pitchFamily="18" charset="0"/>
              </a:rPr>
              <a:t>A</a:t>
            </a:r>
            <a:r>
              <a:rPr lang="tr-TR" sz="3200" dirty="0">
                <a:latin typeface="Times New Roman" panose="02020603050405020304" pitchFamily="18" charset="0"/>
                <a:cs typeface="Times New Roman" panose="02020603050405020304" pitchFamily="18" charset="0"/>
              </a:rPr>
              <a:t>, 2008) </a:t>
            </a:r>
          </a:p>
          <a:p>
            <a:pPr>
              <a:lnSpc>
                <a:spcPts val="3800"/>
              </a:lnSpc>
              <a:buNone/>
            </a:pPr>
            <a:endParaRPr lang="tr-TR" sz="2000" dirty="0"/>
          </a:p>
          <a:p>
            <a:endParaRPr lang="tr-TR" dirty="0"/>
          </a:p>
        </p:txBody>
      </p:sp>
    </p:spTree>
    <p:extLst>
      <p:ext uri="{BB962C8B-B14F-4D97-AF65-F5344CB8AC3E}">
        <p14:creationId xmlns:p14="http://schemas.microsoft.com/office/powerpoint/2010/main" val="239220285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smtClean="0">
                <a:solidFill>
                  <a:srgbClr val="C00000"/>
                </a:solidFill>
                <a:latin typeface="Times New Roman" panose="02020603050405020304" pitchFamily="18" charset="0"/>
                <a:cs typeface="Times New Roman" panose="02020603050405020304" pitchFamily="18" charset="0"/>
              </a:rPr>
              <a:t/>
            </a:r>
            <a:br>
              <a:rPr lang="tr-TR" b="1" dirty="0" smtClean="0">
                <a:solidFill>
                  <a:srgbClr val="C00000"/>
                </a:solidFill>
                <a:latin typeface="Times New Roman" panose="02020603050405020304" pitchFamily="18" charset="0"/>
                <a:cs typeface="Times New Roman" panose="02020603050405020304" pitchFamily="18" charset="0"/>
              </a:rPr>
            </a:br>
            <a:r>
              <a:rPr lang="tr-TR" sz="4900" b="1" dirty="0" smtClean="0">
                <a:solidFill>
                  <a:srgbClr val="C00000"/>
                </a:solidFill>
                <a:latin typeface="Times New Roman" panose="02020603050405020304" pitchFamily="18" charset="0"/>
                <a:cs typeface="Times New Roman" panose="02020603050405020304" pitchFamily="18" charset="0"/>
              </a:rPr>
              <a:t>TARAMA</a:t>
            </a:r>
            <a:r>
              <a:rPr lang="tr-TR" b="1" dirty="0" smtClean="0">
                <a:solidFill>
                  <a:srgbClr val="C00000"/>
                </a:solidFill>
                <a:latin typeface="Times New Roman" panose="02020603050405020304" pitchFamily="18" charset="0"/>
                <a:cs typeface="Times New Roman" panose="02020603050405020304" pitchFamily="18" charset="0"/>
              </a:rPr>
              <a:t/>
            </a:r>
            <a:br>
              <a:rPr lang="tr-TR" b="1" dirty="0" smtClean="0">
                <a:solidFill>
                  <a:srgbClr val="C00000"/>
                </a:solidFill>
                <a:latin typeface="Times New Roman" panose="02020603050405020304" pitchFamily="18" charset="0"/>
                <a:cs typeface="Times New Roman" panose="02020603050405020304" pitchFamily="18" charset="0"/>
              </a:rPr>
            </a:br>
            <a:r>
              <a:rPr lang="tr-TR" sz="3600" b="1" dirty="0" smtClean="0">
                <a:solidFill>
                  <a:srgbClr val="002060"/>
                </a:solidFill>
                <a:latin typeface="Times New Roman" panose="02020603050405020304" pitchFamily="18" charset="0"/>
                <a:cs typeface="Times New Roman" panose="02020603050405020304" pitchFamily="18" charset="0"/>
              </a:rPr>
              <a:t>KOLOREKTAL CA</a:t>
            </a:r>
            <a:r>
              <a:rPr lang="tr-TR" b="1" dirty="0" smtClean="0">
                <a:solidFill>
                  <a:srgbClr val="C00000"/>
                </a:solidFill>
                <a:latin typeface="Times New Roman" panose="02020603050405020304" pitchFamily="18" charset="0"/>
                <a:cs typeface="Times New Roman" panose="02020603050405020304" pitchFamily="18" charset="0"/>
              </a:rPr>
              <a:t/>
            </a:r>
            <a:br>
              <a:rPr lang="tr-TR" b="1" dirty="0" smtClean="0">
                <a:solidFill>
                  <a:srgbClr val="C00000"/>
                </a:solidFill>
                <a:latin typeface="Times New Roman" panose="02020603050405020304" pitchFamily="18" charset="0"/>
                <a:cs typeface="Times New Roman" panose="02020603050405020304" pitchFamily="18" charset="0"/>
              </a:rPr>
            </a:br>
            <a:endParaRPr lang="tr-TR" dirty="0"/>
          </a:p>
        </p:txBody>
      </p:sp>
      <p:sp>
        <p:nvSpPr>
          <p:cNvPr id="3" name="İçerik Yer Tutucusu 2"/>
          <p:cNvSpPr>
            <a:spLocks noGrp="1"/>
          </p:cNvSpPr>
          <p:nvPr>
            <p:ph idx="1"/>
          </p:nvPr>
        </p:nvSpPr>
        <p:spPr/>
        <p:txBody>
          <a:bodyPr/>
          <a:lstStyle/>
          <a:p>
            <a:pPr lvl="1">
              <a:lnSpc>
                <a:spcPts val="3800"/>
              </a:lnSpc>
            </a:pPr>
            <a:r>
              <a:rPr lang="tr-TR" sz="3200" dirty="0">
                <a:latin typeface="Times New Roman" panose="02020603050405020304" pitchFamily="18" charset="0"/>
                <a:cs typeface="Times New Roman" panose="02020603050405020304" pitchFamily="18" charset="0"/>
              </a:rPr>
              <a:t>76-85 yaş arası tarama önerilmez, hastaya özgü koşullar geçerlidir (</a:t>
            </a:r>
            <a:r>
              <a:rPr lang="tr-TR" sz="3200" dirty="0">
                <a:solidFill>
                  <a:srgbClr val="FF0000"/>
                </a:solidFill>
                <a:latin typeface="Times New Roman" panose="02020603050405020304" pitchFamily="18" charset="0"/>
                <a:cs typeface="Times New Roman" panose="02020603050405020304" pitchFamily="18" charset="0"/>
              </a:rPr>
              <a:t>C</a:t>
            </a:r>
            <a:r>
              <a:rPr lang="tr-TR" sz="3200" dirty="0">
                <a:latin typeface="Times New Roman" panose="02020603050405020304" pitchFamily="18" charset="0"/>
                <a:cs typeface="Times New Roman" panose="02020603050405020304" pitchFamily="18" charset="0"/>
              </a:rPr>
              <a:t>, 2008)</a:t>
            </a:r>
          </a:p>
          <a:p>
            <a:pPr lvl="1">
              <a:lnSpc>
                <a:spcPts val="3800"/>
              </a:lnSpc>
            </a:pPr>
            <a:r>
              <a:rPr lang="tr-TR" sz="3200" dirty="0">
                <a:latin typeface="Times New Roman" panose="02020603050405020304" pitchFamily="18" charset="0"/>
                <a:cs typeface="Times New Roman" panose="02020603050405020304" pitchFamily="18" charset="0"/>
              </a:rPr>
              <a:t>85 yaşın üzerindekilerde tarama önerilmez (</a:t>
            </a:r>
            <a:r>
              <a:rPr lang="tr-TR" sz="3200" dirty="0">
                <a:solidFill>
                  <a:srgbClr val="FF0000"/>
                </a:solidFill>
                <a:latin typeface="Times New Roman" panose="02020603050405020304" pitchFamily="18" charset="0"/>
                <a:cs typeface="Times New Roman" panose="02020603050405020304" pitchFamily="18" charset="0"/>
              </a:rPr>
              <a:t>D</a:t>
            </a:r>
            <a:r>
              <a:rPr lang="tr-TR" sz="3200" dirty="0">
                <a:latin typeface="Times New Roman" panose="02020603050405020304" pitchFamily="18" charset="0"/>
                <a:cs typeface="Times New Roman" panose="02020603050405020304" pitchFamily="18" charset="0"/>
              </a:rPr>
              <a:t>, 2008)</a:t>
            </a:r>
          </a:p>
          <a:p>
            <a:pPr lvl="1">
              <a:lnSpc>
                <a:spcPts val="3800"/>
              </a:lnSpc>
            </a:pPr>
            <a:r>
              <a:rPr lang="tr-TR" sz="3200" dirty="0">
                <a:latin typeface="Times New Roman" panose="02020603050405020304" pitchFamily="18" charset="0"/>
                <a:cs typeface="Times New Roman" panose="02020603050405020304" pitchFamily="18" charset="0"/>
              </a:rPr>
              <a:t>CT </a:t>
            </a:r>
            <a:r>
              <a:rPr lang="tr-TR" sz="3200" dirty="0" smtClean="0">
                <a:latin typeface="Times New Roman" panose="02020603050405020304" pitchFamily="18" charset="0"/>
                <a:cs typeface="Times New Roman" panose="02020603050405020304" pitchFamily="18" charset="0"/>
              </a:rPr>
              <a:t>kolon </a:t>
            </a:r>
            <a:r>
              <a:rPr lang="tr-TR" sz="3200" dirty="0" err="1" smtClean="0">
                <a:latin typeface="Times New Roman" panose="02020603050405020304" pitchFamily="18" charset="0"/>
                <a:cs typeface="Times New Roman" panose="02020603050405020304" pitchFamily="18" charset="0"/>
              </a:rPr>
              <a:t>grafisi</a:t>
            </a:r>
            <a:r>
              <a:rPr lang="tr-TR" sz="3200" dirty="0" smtClean="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ve </a:t>
            </a:r>
            <a:r>
              <a:rPr lang="tr-TR" sz="3200" dirty="0" err="1">
                <a:latin typeface="Times New Roman" panose="02020603050405020304" pitchFamily="18" charset="0"/>
                <a:cs typeface="Times New Roman" panose="02020603050405020304" pitchFamily="18" charset="0"/>
              </a:rPr>
              <a:t>fekal</a:t>
            </a:r>
            <a:r>
              <a:rPr lang="tr-TR" sz="3200" dirty="0">
                <a:latin typeface="Times New Roman" panose="02020603050405020304" pitchFamily="18" charset="0"/>
                <a:cs typeface="Times New Roman" panose="02020603050405020304" pitchFamily="18" charset="0"/>
              </a:rPr>
              <a:t> DNA testi için kanıtlar yetersiz (</a:t>
            </a:r>
            <a:r>
              <a:rPr lang="tr-TR" sz="3200" dirty="0">
                <a:solidFill>
                  <a:srgbClr val="FF0000"/>
                </a:solidFill>
                <a:latin typeface="Times New Roman" panose="02020603050405020304" pitchFamily="18" charset="0"/>
                <a:cs typeface="Times New Roman" panose="02020603050405020304" pitchFamily="18" charset="0"/>
              </a:rPr>
              <a:t>I</a:t>
            </a:r>
            <a:r>
              <a:rPr lang="tr-TR" sz="3200" dirty="0">
                <a:latin typeface="Times New Roman" panose="02020603050405020304" pitchFamily="18" charset="0"/>
                <a:cs typeface="Times New Roman" panose="02020603050405020304" pitchFamily="18" charset="0"/>
              </a:rPr>
              <a:t>, 2008)</a:t>
            </a:r>
          </a:p>
          <a:p>
            <a:pPr lvl="1">
              <a:lnSpc>
                <a:spcPts val="3800"/>
              </a:lnSpc>
            </a:pPr>
            <a:r>
              <a:rPr lang="tr-TR" sz="3200" dirty="0">
                <a:latin typeface="Times New Roman" panose="02020603050405020304" pitchFamily="18" charset="0"/>
                <a:cs typeface="Times New Roman" panose="02020603050405020304" pitchFamily="18" charset="0"/>
              </a:rPr>
              <a:t>Ortalama riskte bireylerde koruma amaçlı aspirin veya NSAID kullanımı önerilmez (</a:t>
            </a:r>
            <a:r>
              <a:rPr lang="tr-TR" sz="3200" dirty="0">
                <a:solidFill>
                  <a:srgbClr val="FF0000"/>
                </a:solidFill>
                <a:latin typeface="Times New Roman" panose="02020603050405020304" pitchFamily="18" charset="0"/>
                <a:cs typeface="Times New Roman" panose="02020603050405020304" pitchFamily="18" charset="0"/>
              </a:rPr>
              <a:t>C</a:t>
            </a:r>
            <a:r>
              <a:rPr lang="tr-TR" sz="3200" dirty="0">
                <a:latin typeface="Times New Roman" panose="02020603050405020304" pitchFamily="18" charset="0"/>
                <a:cs typeface="Times New Roman" panose="02020603050405020304" pitchFamily="18" charset="0"/>
              </a:rPr>
              <a:t>, 2008)</a:t>
            </a:r>
          </a:p>
          <a:p>
            <a:endParaRPr lang="tr-TR" dirty="0"/>
          </a:p>
        </p:txBody>
      </p:sp>
    </p:spTree>
    <p:extLst>
      <p:ext uri="{BB962C8B-B14F-4D97-AF65-F5344CB8AC3E}">
        <p14:creationId xmlns:p14="http://schemas.microsoft.com/office/powerpoint/2010/main" val="8097860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2095500" y="871537"/>
            <a:ext cx="8229600" cy="11398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3800" b="1" dirty="0" smtClean="0">
                <a:solidFill>
                  <a:srgbClr val="C00000"/>
                </a:solidFill>
                <a:latin typeface="Times New Roman" panose="02020603050405020304" pitchFamily="18" charset="0"/>
                <a:cs typeface="Times New Roman" panose="02020603050405020304" pitchFamily="18" charset="0"/>
              </a:rPr>
              <a:t>HASTALIKLARIN DOĞAL GİDİŞİ</a:t>
            </a:r>
            <a:endParaRPr lang="tr-TR" sz="3800" b="1" dirty="0">
              <a:solidFill>
                <a:srgbClr val="C00000"/>
              </a:solidFill>
              <a:latin typeface="Times New Roman" panose="02020603050405020304" pitchFamily="18" charset="0"/>
              <a:cs typeface="Times New Roman" panose="02020603050405020304" pitchFamily="18" charset="0"/>
            </a:endParaRPr>
          </a:p>
        </p:txBody>
      </p:sp>
      <p:grpSp>
        <p:nvGrpSpPr>
          <p:cNvPr id="7" name="Group 21"/>
          <p:cNvGrpSpPr>
            <a:grpSpLocks/>
          </p:cNvGrpSpPr>
          <p:nvPr/>
        </p:nvGrpSpPr>
        <p:grpSpPr bwMode="auto">
          <a:xfrm>
            <a:off x="1714500" y="2743200"/>
            <a:ext cx="8610600" cy="711200"/>
            <a:chOff x="240" y="1776"/>
            <a:chExt cx="5424" cy="448"/>
          </a:xfrm>
        </p:grpSpPr>
        <p:sp>
          <p:nvSpPr>
            <p:cNvPr id="8" name="Text Box 4"/>
            <p:cNvSpPr txBox="1">
              <a:spLocks noChangeArrowheads="1"/>
            </p:cNvSpPr>
            <p:nvPr/>
          </p:nvSpPr>
          <p:spPr bwMode="auto">
            <a:xfrm>
              <a:off x="240" y="1776"/>
              <a:ext cx="761" cy="44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sz="2000" b="1" dirty="0"/>
                <a:t>Hastalık </a:t>
              </a:r>
              <a:br>
                <a:rPr lang="tr-TR" sz="2000" b="1" dirty="0"/>
              </a:br>
              <a:r>
                <a:rPr lang="tr-TR" sz="2000" b="1" dirty="0"/>
                <a:t>Öncesi</a:t>
              </a:r>
            </a:p>
          </p:txBody>
        </p:sp>
        <p:sp>
          <p:nvSpPr>
            <p:cNvPr id="9" name="Text Box 5"/>
            <p:cNvSpPr txBox="1">
              <a:spLocks noChangeArrowheads="1"/>
            </p:cNvSpPr>
            <p:nvPr/>
          </p:nvSpPr>
          <p:spPr bwMode="auto">
            <a:xfrm>
              <a:off x="1296" y="1776"/>
              <a:ext cx="1258" cy="44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sz="2000" b="1" dirty="0" err="1"/>
                <a:t>Asemptomatik</a:t>
              </a:r>
              <a:r>
                <a:rPr lang="tr-TR" sz="2000" b="1" dirty="0"/>
                <a:t> Hastalık</a:t>
              </a:r>
            </a:p>
          </p:txBody>
        </p:sp>
        <p:sp>
          <p:nvSpPr>
            <p:cNvPr id="10" name="Text Box 6"/>
            <p:cNvSpPr txBox="1">
              <a:spLocks noChangeArrowheads="1"/>
            </p:cNvSpPr>
            <p:nvPr/>
          </p:nvSpPr>
          <p:spPr bwMode="auto">
            <a:xfrm>
              <a:off x="2857" y="1776"/>
              <a:ext cx="1127" cy="44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sz="2000" b="1"/>
                <a:t>Semptomatik Hastalık</a:t>
              </a:r>
            </a:p>
          </p:txBody>
        </p:sp>
        <p:sp>
          <p:nvSpPr>
            <p:cNvPr id="11" name="Line 7"/>
            <p:cNvSpPr>
              <a:spLocks noChangeShapeType="1"/>
            </p:cNvSpPr>
            <p:nvPr/>
          </p:nvSpPr>
          <p:spPr bwMode="auto">
            <a:xfrm>
              <a:off x="1049" y="2038"/>
              <a:ext cx="238" cy="0"/>
            </a:xfrm>
            <a:prstGeom prst="line">
              <a:avLst/>
            </a:prstGeom>
            <a:noFill/>
            <a:ln w="4445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12" name="Line 8"/>
            <p:cNvSpPr>
              <a:spLocks noChangeShapeType="1"/>
            </p:cNvSpPr>
            <p:nvPr/>
          </p:nvSpPr>
          <p:spPr bwMode="auto">
            <a:xfrm>
              <a:off x="2571" y="2038"/>
              <a:ext cx="238" cy="0"/>
            </a:xfrm>
            <a:prstGeom prst="line">
              <a:avLst/>
            </a:prstGeom>
            <a:noFill/>
            <a:ln w="4445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13" name="Text Box 13"/>
            <p:cNvSpPr txBox="1">
              <a:spLocks noChangeArrowheads="1"/>
            </p:cNvSpPr>
            <p:nvPr/>
          </p:nvSpPr>
          <p:spPr bwMode="auto">
            <a:xfrm>
              <a:off x="4236" y="1904"/>
              <a:ext cx="1428" cy="2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sz="2000" b="1"/>
                <a:t>Komplikasyonlar</a:t>
              </a:r>
            </a:p>
          </p:txBody>
        </p:sp>
        <p:sp>
          <p:nvSpPr>
            <p:cNvPr id="14" name="Line 14"/>
            <p:cNvSpPr>
              <a:spLocks noChangeShapeType="1"/>
            </p:cNvSpPr>
            <p:nvPr/>
          </p:nvSpPr>
          <p:spPr bwMode="auto">
            <a:xfrm>
              <a:off x="3998" y="2038"/>
              <a:ext cx="238" cy="0"/>
            </a:xfrm>
            <a:prstGeom prst="line">
              <a:avLst/>
            </a:prstGeom>
            <a:noFill/>
            <a:ln w="4445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grpSp>
      <p:grpSp>
        <p:nvGrpSpPr>
          <p:cNvPr id="15" name="Group 20"/>
          <p:cNvGrpSpPr>
            <a:grpSpLocks/>
          </p:cNvGrpSpPr>
          <p:nvPr/>
        </p:nvGrpSpPr>
        <p:grpSpPr bwMode="auto">
          <a:xfrm>
            <a:off x="2793440" y="3775076"/>
            <a:ext cx="6175375" cy="1865313"/>
            <a:chOff x="1082" y="2448"/>
            <a:chExt cx="3890" cy="1175"/>
          </a:xfrm>
        </p:grpSpPr>
        <p:sp>
          <p:nvSpPr>
            <p:cNvPr id="16" name="Text Box 9"/>
            <p:cNvSpPr txBox="1">
              <a:spLocks noChangeArrowheads="1"/>
            </p:cNvSpPr>
            <p:nvPr/>
          </p:nvSpPr>
          <p:spPr bwMode="auto">
            <a:xfrm>
              <a:off x="1082" y="3201"/>
              <a:ext cx="960"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b="1" dirty="0">
                  <a:latin typeface="Times New Roman" panose="02020603050405020304" pitchFamily="18" charset="0"/>
                  <a:cs typeface="Times New Roman" panose="02020603050405020304" pitchFamily="18" charset="0"/>
                </a:rPr>
                <a:t>Birincil </a:t>
              </a:r>
              <a:br>
                <a:rPr lang="tr-TR" b="1" dirty="0">
                  <a:latin typeface="Times New Roman" panose="02020603050405020304" pitchFamily="18" charset="0"/>
                  <a:cs typeface="Times New Roman" panose="02020603050405020304" pitchFamily="18" charset="0"/>
                </a:rPr>
              </a:br>
              <a:r>
                <a:rPr lang="tr-TR" b="1" dirty="0">
                  <a:latin typeface="Times New Roman" panose="02020603050405020304" pitchFamily="18" charset="0"/>
                  <a:cs typeface="Times New Roman" panose="02020603050405020304" pitchFamily="18" charset="0"/>
                </a:rPr>
                <a:t>Korunma</a:t>
              </a:r>
            </a:p>
          </p:txBody>
        </p:sp>
        <p:sp>
          <p:nvSpPr>
            <p:cNvPr id="17" name="Line 11"/>
            <p:cNvSpPr>
              <a:spLocks noChangeShapeType="1"/>
            </p:cNvSpPr>
            <p:nvPr/>
          </p:nvSpPr>
          <p:spPr bwMode="auto">
            <a:xfrm flipV="1">
              <a:off x="1344" y="2448"/>
              <a:ext cx="0" cy="624"/>
            </a:xfrm>
            <a:prstGeom prst="line">
              <a:avLst/>
            </a:prstGeom>
            <a:noFill/>
            <a:ln w="31750">
              <a:solidFill>
                <a:schemeClr val="tx1"/>
              </a:solidFill>
              <a:round/>
              <a:headE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18" name="Line 15"/>
            <p:cNvSpPr>
              <a:spLocks noChangeShapeType="1"/>
            </p:cNvSpPr>
            <p:nvPr/>
          </p:nvSpPr>
          <p:spPr bwMode="auto">
            <a:xfrm flipV="1">
              <a:off x="2880" y="2448"/>
              <a:ext cx="0" cy="624"/>
            </a:xfrm>
            <a:prstGeom prst="line">
              <a:avLst/>
            </a:prstGeom>
            <a:noFill/>
            <a:ln w="31750">
              <a:solidFill>
                <a:schemeClr val="tx1"/>
              </a:solidFill>
              <a:round/>
              <a:headE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19" name="Line 16"/>
            <p:cNvSpPr>
              <a:spLocks noChangeShapeType="1"/>
            </p:cNvSpPr>
            <p:nvPr/>
          </p:nvSpPr>
          <p:spPr bwMode="auto">
            <a:xfrm flipV="1">
              <a:off x="4272" y="2448"/>
              <a:ext cx="0" cy="624"/>
            </a:xfrm>
            <a:prstGeom prst="line">
              <a:avLst/>
            </a:prstGeom>
            <a:noFill/>
            <a:ln w="31750">
              <a:solidFill>
                <a:schemeClr val="tx1"/>
              </a:solidFill>
              <a:round/>
              <a:headE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20" name="Text Box 17"/>
            <p:cNvSpPr txBox="1">
              <a:spLocks noChangeArrowheads="1"/>
            </p:cNvSpPr>
            <p:nvPr/>
          </p:nvSpPr>
          <p:spPr bwMode="auto">
            <a:xfrm>
              <a:off x="2623" y="3216"/>
              <a:ext cx="960"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b="1" dirty="0">
                  <a:latin typeface="Times New Roman" panose="02020603050405020304" pitchFamily="18" charset="0"/>
                  <a:cs typeface="Times New Roman" panose="02020603050405020304" pitchFamily="18" charset="0"/>
                </a:rPr>
                <a:t>İkincil </a:t>
              </a:r>
              <a:br>
                <a:rPr lang="tr-TR" b="1" dirty="0">
                  <a:latin typeface="Times New Roman" panose="02020603050405020304" pitchFamily="18" charset="0"/>
                  <a:cs typeface="Times New Roman" panose="02020603050405020304" pitchFamily="18" charset="0"/>
                </a:rPr>
              </a:br>
              <a:r>
                <a:rPr lang="tr-TR" b="1" dirty="0">
                  <a:latin typeface="Times New Roman" panose="02020603050405020304" pitchFamily="18" charset="0"/>
                  <a:cs typeface="Times New Roman" panose="02020603050405020304" pitchFamily="18" charset="0"/>
                </a:rPr>
                <a:t>Korunma</a:t>
              </a:r>
            </a:p>
          </p:txBody>
        </p:sp>
        <p:sp>
          <p:nvSpPr>
            <p:cNvPr id="21" name="Text Box 18"/>
            <p:cNvSpPr txBox="1">
              <a:spLocks noChangeArrowheads="1"/>
            </p:cNvSpPr>
            <p:nvPr/>
          </p:nvSpPr>
          <p:spPr bwMode="auto">
            <a:xfrm>
              <a:off x="4012" y="3216"/>
              <a:ext cx="960"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b="1" dirty="0">
                  <a:latin typeface="Times New Roman" panose="02020603050405020304" pitchFamily="18" charset="0"/>
                  <a:cs typeface="Times New Roman" panose="02020603050405020304" pitchFamily="18" charset="0"/>
                </a:rPr>
                <a:t>Üçüncül </a:t>
              </a:r>
              <a:br>
                <a:rPr lang="tr-TR" b="1" dirty="0">
                  <a:latin typeface="Times New Roman" panose="02020603050405020304" pitchFamily="18" charset="0"/>
                  <a:cs typeface="Times New Roman" panose="02020603050405020304" pitchFamily="18" charset="0"/>
                </a:rPr>
              </a:br>
              <a:r>
                <a:rPr lang="tr-TR" b="1" dirty="0">
                  <a:latin typeface="Times New Roman" panose="02020603050405020304" pitchFamily="18" charset="0"/>
                  <a:cs typeface="Times New Roman" panose="02020603050405020304" pitchFamily="18" charset="0"/>
                </a:rPr>
                <a:t>Korunma</a:t>
              </a:r>
            </a:p>
          </p:txBody>
        </p:sp>
      </p:grpSp>
    </p:spTree>
    <p:extLst>
      <p:ext uri="{BB962C8B-B14F-4D97-AF65-F5344CB8AC3E}">
        <p14:creationId xmlns:p14="http://schemas.microsoft.com/office/powerpoint/2010/main" val="3072501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dissolve">
                                      <p:cBhvr>
                                        <p:cTn id="1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TARAMA</a:t>
            </a:r>
            <a:br>
              <a:rPr lang="tr-TR" b="1" dirty="0" smtClean="0">
                <a:solidFill>
                  <a:srgbClr val="C00000"/>
                </a:solidFill>
                <a:latin typeface="Times New Roman" panose="02020603050405020304" pitchFamily="18" charset="0"/>
                <a:cs typeface="Times New Roman" panose="02020603050405020304" pitchFamily="18" charset="0"/>
              </a:rPr>
            </a:br>
            <a:r>
              <a:rPr lang="tr-TR" sz="3200" b="1" dirty="0" smtClean="0">
                <a:solidFill>
                  <a:srgbClr val="002060"/>
                </a:solidFill>
                <a:latin typeface="Times New Roman" panose="02020603050405020304" pitchFamily="18" charset="0"/>
                <a:cs typeface="Times New Roman" panose="02020603050405020304" pitchFamily="18" charset="0"/>
              </a:rPr>
              <a:t>PROSTAT CA</a:t>
            </a:r>
            <a:endParaRPr lang="tr-TR" sz="3200" dirty="0">
              <a:solidFill>
                <a:srgbClr val="002060"/>
              </a:solidFill>
            </a:endParaRPr>
          </a:p>
        </p:txBody>
      </p:sp>
      <p:sp>
        <p:nvSpPr>
          <p:cNvPr id="3" name="İçerik Yer Tutucusu 2"/>
          <p:cNvSpPr>
            <a:spLocks noGrp="1"/>
          </p:cNvSpPr>
          <p:nvPr>
            <p:ph idx="1"/>
          </p:nvPr>
        </p:nvSpPr>
        <p:spPr/>
        <p:txBody>
          <a:bodyPr/>
          <a:lstStyle/>
          <a:p>
            <a:pPr>
              <a:lnSpc>
                <a:spcPts val="3500"/>
              </a:lnSpc>
            </a:pPr>
            <a:endParaRPr lang="tr-TR" sz="3200" dirty="0" smtClean="0">
              <a:latin typeface="Times New Roman" panose="02020603050405020304" pitchFamily="18" charset="0"/>
              <a:cs typeface="Times New Roman" panose="02020603050405020304" pitchFamily="18" charset="0"/>
            </a:endParaRPr>
          </a:p>
          <a:p>
            <a:pPr>
              <a:lnSpc>
                <a:spcPts val="3500"/>
              </a:lnSpc>
            </a:pPr>
            <a:r>
              <a:rPr lang="tr-TR" sz="3200" dirty="0" smtClean="0">
                <a:latin typeface="Times New Roman" panose="02020603050405020304" pitchFamily="18" charset="0"/>
                <a:cs typeface="Times New Roman" panose="02020603050405020304" pitchFamily="18" charset="0"/>
              </a:rPr>
              <a:t>75 yaşından genç erkeklerde tarama için kanıtlar yetersiz (</a:t>
            </a:r>
            <a:r>
              <a:rPr lang="tr-TR" sz="3200" dirty="0" smtClean="0">
                <a:solidFill>
                  <a:srgbClr val="FF0000"/>
                </a:solidFill>
                <a:latin typeface="Times New Roman" panose="02020603050405020304" pitchFamily="18" charset="0"/>
                <a:cs typeface="Times New Roman" panose="02020603050405020304" pitchFamily="18" charset="0"/>
              </a:rPr>
              <a:t>I</a:t>
            </a:r>
            <a:r>
              <a:rPr lang="tr-TR" sz="3200" dirty="0" smtClean="0">
                <a:latin typeface="Times New Roman" panose="02020603050405020304" pitchFamily="18" charset="0"/>
                <a:cs typeface="Times New Roman" panose="02020603050405020304" pitchFamily="18" charset="0"/>
              </a:rPr>
              <a:t>, 2008)</a:t>
            </a:r>
          </a:p>
          <a:p>
            <a:pPr>
              <a:lnSpc>
                <a:spcPts val="3500"/>
              </a:lnSpc>
            </a:pPr>
            <a:r>
              <a:rPr lang="tr-TR" sz="3200" dirty="0" smtClean="0">
                <a:latin typeface="Times New Roman" panose="02020603050405020304" pitchFamily="18" charset="0"/>
                <a:cs typeface="Times New Roman" panose="02020603050405020304" pitchFamily="18" charset="0"/>
              </a:rPr>
              <a:t>75 yaş ve üstü erkeklerde tarama yapılması önerilmez (</a:t>
            </a:r>
            <a:r>
              <a:rPr lang="tr-TR" sz="3200" dirty="0" smtClean="0">
                <a:solidFill>
                  <a:srgbClr val="FF0000"/>
                </a:solidFill>
                <a:latin typeface="Times New Roman" panose="02020603050405020304" pitchFamily="18" charset="0"/>
                <a:cs typeface="Times New Roman" panose="02020603050405020304" pitchFamily="18" charset="0"/>
              </a:rPr>
              <a:t>D</a:t>
            </a:r>
            <a:r>
              <a:rPr lang="tr-TR" sz="3200" dirty="0" smtClean="0">
                <a:latin typeface="Times New Roman" panose="02020603050405020304" pitchFamily="18" charset="0"/>
                <a:cs typeface="Times New Roman" panose="02020603050405020304" pitchFamily="18" charset="0"/>
              </a:rPr>
              <a:t>, 2008)</a:t>
            </a:r>
          </a:p>
          <a:p>
            <a:endParaRPr lang="tr-TR" dirty="0"/>
          </a:p>
        </p:txBody>
      </p:sp>
    </p:spTree>
    <p:extLst>
      <p:ext uri="{BB962C8B-B14F-4D97-AF65-F5344CB8AC3E}">
        <p14:creationId xmlns:p14="http://schemas.microsoft.com/office/powerpoint/2010/main" val="71002399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TARAMA</a:t>
            </a:r>
            <a:br>
              <a:rPr lang="tr-TR" b="1" dirty="0" smtClean="0">
                <a:solidFill>
                  <a:srgbClr val="C00000"/>
                </a:solidFill>
                <a:latin typeface="Times New Roman" panose="02020603050405020304" pitchFamily="18" charset="0"/>
                <a:cs typeface="Times New Roman" panose="02020603050405020304" pitchFamily="18" charset="0"/>
              </a:rPr>
            </a:br>
            <a:r>
              <a:rPr lang="tr-TR" sz="3200" b="1" dirty="0" smtClean="0">
                <a:solidFill>
                  <a:srgbClr val="002060"/>
                </a:solidFill>
                <a:latin typeface="Times New Roman" panose="02020603050405020304" pitchFamily="18" charset="0"/>
                <a:cs typeface="Times New Roman" panose="02020603050405020304" pitchFamily="18" charset="0"/>
              </a:rPr>
              <a:t>CİLT KANSERLERİ</a:t>
            </a:r>
            <a:endParaRPr lang="tr-TR" sz="3200" dirty="0">
              <a:solidFill>
                <a:srgbClr val="002060"/>
              </a:solidFill>
            </a:endParaRPr>
          </a:p>
        </p:txBody>
      </p:sp>
      <p:sp>
        <p:nvSpPr>
          <p:cNvPr id="3" name="İçerik Yer Tutucusu 2"/>
          <p:cNvSpPr>
            <a:spLocks noGrp="1"/>
          </p:cNvSpPr>
          <p:nvPr>
            <p:ph idx="1"/>
          </p:nvPr>
        </p:nvSpPr>
        <p:spPr/>
        <p:txBody>
          <a:bodyPr/>
          <a:lstStyle/>
          <a:p>
            <a:endParaRPr lang="tr-TR" dirty="0" smtClean="0">
              <a:latin typeface="Times New Roman" panose="02020603050405020304" pitchFamily="18" charset="0"/>
              <a:cs typeface="Times New Roman" panose="02020603050405020304" pitchFamily="18" charset="0"/>
            </a:endParaRPr>
          </a:p>
          <a:p>
            <a:endParaRPr lang="tr-TR" sz="3200" dirty="0">
              <a:latin typeface="Times New Roman" panose="02020603050405020304" pitchFamily="18" charset="0"/>
              <a:cs typeface="Times New Roman" panose="02020603050405020304" pitchFamily="18" charset="0"/>
            </a:endParaRPr>
          </a:p>
          <a:p>
            <a:r>
              <a:rPr lang="tr-TR" sz="3200" dirty="0" err="1" smtClean="0">
                <a:latin typeface="Times New Roman" panose="02020603050405020304" pitchFamily="18" charset="0"/>
                <a:cs typeface="Times New Roman" panose="02020603050405020304" pitchFamily="18" charset="0"/>
              </a:rPr>
              <a:t>Kutanöz</a:t>
            </a:r>
            <a:r>
              <a:rPr lang="tr-TR" sz="3200" dirty="0" smtClean="0">
                <a:latin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cs typeface="Times New Roman" panose="02020603050405020304" pitchFamily="18" charset="0"/>
              </a:rPr>
              <a:t>melanoma</a:t>
            </a:r>
            <a:r>
              <a:rPr lang="tr-TR" sz="3200" dirty="0">
                <a:latin typeface="Times New Roman" panose="02020603050405020304" pitchFamily="18" charset="0"/>
                <a:cs typeface="Times New Roman" panose="02020603050405020304" pitchFamily="18" charset="0"/>
              </a:rPr>
              <a:t>, bazal hücre </a:t>
            </a:r>
            <a:r>
              <a:rPr lang="tr-TR" sz="3200" dirty="0" err="1">
                <a:latin typeface="Times New Roman" panose="02020603050405020304" pitchFamily="18" charset="0"/>
                <a:cs typeface="Times New Roman" panose="02020603050405020304" pitchFamily="18" charset="0"/>
              </a:rPr>
              <a:t>Ca</a:t>
            </a:r>
            <a:r>
              <a:rPr lang="tr-TR" sz="3200" dirty="0">
                <a:latin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cs typeface="Times New Roman" panose="02020603050405020304" pitchFamily="18" charset="0"/>
              </a:rPr>
              <a:t>skuamoz</a:t>
            </a:r>
            <a:r>
              <a:rPr lang="tr-TR" sz="3200" dirty="0">
                <a:latin typeface="Times New Roman" panose="02020603050405020304" pitchFamily="18" charset="0"/>
                <a:cs typeface="Times New Roman" panose="02020603050405020304" pitchFamily="18" charset="0"/>
              </a:rPr>
              <a:t> hücre </a:t>
            </a:r>
            <a:r>
              <a:rPr lang="tr-TR" sz="3200" dirty="0" err="1">
                <a:latin typeface="Times New Roman" panose="02020603050405020304" pitchFamily="18" charset="0"/>
                <a:cs typeface="Times New Roman" panose="02020603050405020304" pitchFamily="18" charset="0"/>
              </a:rPr>
              <a:t>Ca</a:t>
            </a:r>
            <a:r>
              <a:rPr lang="tr-TR" sz="3200" dirty="0">
                <a:latin typeface="Times New Roman" panose="02020603050405020304" pitchFamily="18" charset="0"/>
                <a:cs typeface="Times New Roman" panose="02020603050405020304" pitchFamily="18" charset="0"/>
              </a:rPr>
              <a:t> saptamak amacıyla sağlık çalışanı ya da hastanın kendisinin tüm vücut deri muayenesiyle tarama yapmasının önerilmesi için kanıtlar yetersiz (</a:t>
            </a:r>
            <a:r>
              <a:rPr lang="tr-TR" sz="3200" dirty="0">
                <a:solidFill>
                  <a:srgbClr val="FF0000"/>
                </a:solidFill>
                <a:latin typeface="Times New Roman" panose="02020603050405020304" pitchFamily="18" charset="0"/>
                <a:cs typeface="Times New Roman" panose="02020603050405020304" pitchFamily="18" charset="0"/>
              </a:rPr>
              <a:t>I</a:t>
            </a:r>
            <a:r>
              <a:rPr lang="tr-TR" sz="3200" dirty="0">
                <a:latin typeface="Times New Roman" panose="02020603050405020304" pitchFamily="18" charset="0"/>
                <a:cs typeface="Times New Roman" panose="02020603050405020304" pitchFamily="18" charset="0"/>
              </a:rPr>
              <a:t>, 2009)</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4406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A ve B GRUBU ÖNERİLER</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50-74 yaş arası kadınlara 2 yılda bir  mamografi taraması (</a:t>
            </a:r>
            <a:r>
              <a:rPr lang="tr-TR" dirty="0" smtClean="0">
                <a:solidFill>
                  <a:srgbClr val="C00000"/>
                </a:solidFill>
                <a:latin typeface="Times New Roman" panose="02020603050405020304" pitchFamily="18" charset="0"/>
                <a:cs typeface="Times New Roman" panose="02020603050405020304" pitchFamily="18" charset="0"/>
              </a:rPr>
              <a:t>B</a:t>
            </a:r>
            <a:r>
              <a:rPr lang="tr-TR" dirty="0" smtClean="0">
                <a:latin typeface="Times New Roman" panose="02020603050405020304" pitchFamily="18" charset="0"/>
                <a:cs typeface="Times New Roman" panose="02020603050405020304" pitchFamily="18" charset="0"/>
              </a:rPr>
              <a:t>)</a:t>
            </a:r>
          </a:p>
          <a:p>
            <a:r>
              <a:rPr lang="tr-TR" dirty="0">
                <a:latin typeface="Times New Roman" panose="02020603050405020304" pitchFamily="18" charset="0"/>
                <a:cs typeface="Times New Roman" panose="02020603050405020304" pitchFamily="18" charset="0"/>
              </a:rPr>
              <a:t>BRCA mutasyon testi; aile hikayesi benzer mutasyonlar içeriyorsa </a:t>
            </a:r>
            <a:r>
              <a:rPr lang="tr-TR" dirty="0" smtClean="0">
                <a:latin typeface="Times New Roman" panose="02020603050405020304" pitchFamily="18" charset="0"/>
                <a:cs typeface="Times New Roman" panose="02020603050405020304" pitchFamily="18" charset="0"/>
              </a:rPr>
              <a:t>(</a:t>
            </a:r>
            <a:r>
              <a:rPr lang="tr-TR" dirty="0" smtClean="0">
                <a:solidFill>
                  <a:srgbClr val="C00000"/>
                </a:solidFill>
                <a:latin typeface="Times New Roman" panose="02020603050405020304" pitchFamily="18" charset="0"/>
                <a:cs typeface="Times New Roman" panose="02020603050405020304" pitchFamily="18" charset="0"/>
              </a:rPr>
              <a:t>B</a:t>
            </a:r>
            <a:r>
              <a:rPr lang="tr-TR" dirty="0" smtClean="0">
                <a:latin typeface="Times New Roman" panose="02020603050405020304" pitchFamily="18" charset="0"/>
                <a:cs typeface="Times New Roman" panose="02020603050405020304" pitchFamily="18" charset="0"/>
              </a:rPr>
              <a:t>)</a:t>
            </a:r>
          </a:p>
          <a:p>
            <a:r>
              <a:rPr lang="tr-TR" dirty="0">
                <a:latin typeface="Times New Roman" panose="02020603050405020304" pitchFamily="18" charset="0"/>
                <a:cs typeface="Times New Roman" panose="02020603050405020304" pitchFamily="18" charset="0"/>
              </a:rPr>
              <a:t>Cinsel aktivitesi başlamış ve </a:t>
            </a:r>
            <a:r>
              <a:rPr lang="tr-TR" dirty="0" err="1">
                <a:latin typeface="Times New Roman" panose="02020603050405020304" pitchFamily="18" charset="0"/>
                <a:cs typeface="Times New Roman" panose="02020603050405020304" pitchFamily="18" charset="0"/>
              </a:rPr>
              <a:t>serviksi</a:t>
            </a:r>
            <a:r>
              <a:rPr lang="tr-TR" dirty="0">
                <a:latin typeface="Times New Roman" panose="02020603050405020304" pitchFamily="18" charset="0"/>
                <a:cs typeface="Times New Roman" panose="02020603050405020304" pitchFamily="18" charset="0"/>
              </a:rPr>
              <a:t> olan tüm kadınlar en az 3 yılda bir </a:t>
            </a:r>
            <a:r>
              <a:rPr lang="tr-TR" dirty="0" err="1">
                <a:latin typeface="Times New Roman" panose="02020603050405020304" pitchFamily="18" charset="0"/>
                <a:cs typeface="Times New Roman" panose="02020603050405020304" pitchFamily="18" charset="0"/>
              </a:rPr>
              <a:t>Pap</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Smear</a:t>
            </a:r>
            <a:r>
              <a:rPr lang="tr-TR" dirty="0" smtClean="0">
                <a:latin typeface="Times New Roman" panose="02020603050405020304" pitchFamily="18" charset="0"/>
                <a:cs typeface="Times New Roman" panose="02020603050405020304" pitchFamily="18" charset="0"/>
              </a:rPr>
              <a:t>(</a:t>
            </a:r>
            <a:r>
              <a:rPr lang="tr-TR" dirty="0" smtClean="0">
                <a:solidFill>
                  <a:srgbClr val="FF0000"/>
                </a:solidFill>
                <a:latin typeface="Times New Roman" panose="02020603050405020304" pitchFamily="18" charset="0"/>
                <a:cs typeface="Times New Roman" panose="02020603050405020304" pitchFamily="18" charset="0"/>
              </a:rPr>
              <a:t>A</a:t>
            </a:r>
            <a:r>
              <a:rPr lang="tr-TR"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a:p>
            <a:pPr marL="228600" lvl="1">
              <a:spcBef>
                <a:spcPts val="1000"/>
              </a:spcBef>
            </a:pPr>
            <a:r>
              <a:rPr lang="tr-TR" sz="2800" dirty="0">
                <a:latin typeface="Times New Roman" panose="02020603050405020304" pitchFamily="18" charset="0"/>
                <a:cs typeface="Times New Roman" panose="02020603050405020304" pitchFamily="18" charset="0"/>
              </a:rPr>
              <a:t>50-75 yaş arası sağlıklı bireylerde </a:t>
            </a:r>
            <a:r>
              <a:rPr lang="tr-TR" sz="2800" dirty="0" smtClean="0">
                <a:latin typeface="Times New Roman" panose="02020603050405020304" pitchFamily="18" charset="0"/>
                <a:cs typeface="Times New Roman" panose="02020603050405020304" pitchFamily="18" charset="0"/>
              </a:rPr>
              <a:t>GGK, </a:t>
            </a:r>
            <a:r>
              <a:rPr lang="tr-TR" sz="2800" dirty="0" err="1">
                <a:latin typeface="Times New Roman" panose="02020603050405020304" pitchFamily="18" charset="0"/>
                <a:cs typeface="Times New Roman" panose="02020603050405020304" pitchFamily="18" charset="0"/>
              </a:rPr>
              <a:t>Sigmoidoskopi</a:t>
            </a:r>
            <a:r>
              <a:rPr lang="tr-TR" sz="2800" dirty="0">
                <a:latin typeface="Times New Roman" panose="02020603050405020304" pitchFamily="18" charset="0"/>
                <a:cs typeface="Times New Roman" panose="02020603050405020304" pitchFamily="18" charset="0"/>
              </a:rPr>
              <a:t> veya </a:t>
            </a:r>
            <a:r>
              <a:rPr lang="tr-TR" sz="2800" dirty="0" err="1">
                <a:latin typeface="Times New Roman" panose="02020603050405020304" pitchFamily="18" charset="0"/>
                <a:cs typeface="Times New Roman" panose="02020603050405020304" pitchFamily="18" charset="0"/>
              </a:rPr>
              <a:t>Kolonoskopi</a:t>
            </a:r>
            <a:r>
              <a:rPr lang="tr-TR" sz="2800" dirty="0">
                <a:latin typeface="Times New Roman" panose="02020603050405020304" pitchFamily="18" charset="0"/>
                <a:cs typeface="Times New Roman" panose="02020603050405020304" pitchFamily="18" charset="0"/>
              </a:rPr>
              <a:t> ile </a:t>
            </a:r>
            <a:r>
              <a:rPr lang="tr-TR" sz="2800" dirty="0" err="1">
                <a:latin typeface="Times New Roman" panose="02020603050405020304" pitchFamily="18" charset="0"/>
                <a:cs typeface="Times New Roman" panose="02020603050405020304" pitchFamily="18" charset="0"/>
              </a:rPr>
              <a:t>kolorektal</a:t>
            </a:r>
            <a:r>
              <a:rPr lang="tr-TR" sz="2800" dirty="0">
                <a:latin typeface="Times New Roman" panose="02020603050405020304" pitchFamily="18" charset="0"/>
                <a:cs typeface="Times New Roman" panose="02020603050405020304" pitchFamily="18" charset="0"/>
              </a:rPr>
              <a:t> </a:t>
            </a:r>
            <a:r>
              <a:rPr lang="tr-TR" sz="2800" dirty="0" smtClean="0">
                <a:latin typeface="Times New Roman" panose="02020603050405020304" pitchFamily="18" charset="0"/>
                <a:cs typeface="Times New Roman" panose="02020603050405020304" pitchFamily="18" charset="0"/>
              </a:rPr>
              <a:t>kanser(</a:t>
            </a:r>
            <a:r>
              <a:rPr lang="tr-TR" sz="2800" dirty="0" smtClean="0">
                <a:solidFill>
                  <a:srgbClr val="FF0000"/>
                </a:solidFill>
                <a:latin typeface="Times New Roman" panose="02020603050405020304" pitchFamily="18" charset="0"/>
                <a:cs typeface="Times New Roman" panose="02020603050405020304" pitchFamily="18" charset="0"/>
              </a:rPr>
              <a:t>A</a:t>
            </a:r>
            <a:r>
              <a:rPr lang="tr-TR" sz="2800" dirty="0" smtClean="0">
                <a:latin typeface="Times New Roman" panose="02020603050405020304" pitchFamily="18" charset="0"/>
                <a:cs typeface="Times New Roman" panose="02020603050405020304" pitchFamily="18" charset="0"/>
              </a:rPr>
              <a:t>) </a:t>
            </a:r>
            <a:endParaRPr lang="tr-TR" sz="2800"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36637281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TARAMA</a:t>
            </a:r>
            <a:br>
              <a:rPr lang="tr-TR" b="1" dirty="0" smtClean="0">
                <a:solidFill>
                  <a:srgbClr val="C00000"/>
                </a:solidFill>
                <a:latin typeface="Times New Roman" panose="02020603050405020304" pitchFamily="18" charset="0"/>
                <a:cs typeface="Times New Roman" panose="02020603050405020304" pitchFamily="18" charset="0"/>
              </a:rPr>
            </a:br>
            <a:r>
              <a:rPr lang="tr-TR" sz="3200" b="1" dirty="0" smtClean="0">
                <a:solidFill>
                  <a:srgbClr val="002060"/>
                </a:solidFill>
                <a:latin typeface="Times New Roman" panose="02020603050405020304" pitchFamily="18" charset="0"/>
                <a:cs typeface="Times New Roman" panose="02020603050405020304" pitchFamily="18" charset="0"/>
              </a:rPr>
              <a:t>ÖNERİLMEYENLER</a:t>
            </a:r>
            <a:endParaRPr lang="tr-TR" sz="3200" dirty="0">
              <a:solidFill>
                <a:srgbClr val="002060"/>
              </a:solidFill>
            </a:endParaRPr>
          </a:p>
        </p:txBody>
      </p:sp>
      <p:sp>
        <p:nvSpPr>
          <p:cNvPr id="3" name="İçerik Yer Tutucusu 2"/>
          <p:cNvSpPr>
            <a:spLocks noGrp="1"/>
          </p:cNvSpPr>
          <p:nvPr>
            <p:ph idx="1"/>
          </p:nvPr>
        </p:nvSpPr>
        <p:spPr>
          <a:xfrm>
            <a:off x="838200" y="1690689"/>
            <a:ext cx="10515600" cy="4581322"/>
          </a:xfrm>
        </p:spPr>
        <p:txBody>
          <a:bodyPr>
            <a:normAutofit lnSpcReduction="10000"/>
          </a:bodyPr>
          <a:lstStyle/>
          <a:p>
            <a:pPr marL="265113" lvl="0" indent="-265113" fontAlgn="base">
              <a:lnSpc>
                <a:spcPct val="100000"/>
              </a:lnSpc>
              <a:spcBef>
                <a:spcPts val="250"/>
              </a:spcBef>
              <a:spcAft>
                <a:spcPts val="600"/>
              </a:spcAft>
              <a:buClr>
                <a:srgbClr val="F07F09"/>
              </a:buClr>
              <a:buSzPct val="80000"/>
              <a:buFont typeface="Wingdings 2" panose="05020102010507070707" pitchFamily="18" charset="2"/>
              <a:buChar char=""/>
            </a:pPr>
            <a:r>
              <a:rPr lang="tr-TR" b="1" dirty="0" err="1">
                <a:latin typeface="Times New Roman" panose="02020603050405020304" pitchFamily="18" charset="0"/>
                <a:cs typeface="Times New Roman" panose="02020603050405020304" pitchFamily="18" charset="0"/>
              </a:rPr>
              <a:t>Over</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Ca</a:t>
            </a:r>
            <a:r>
              <a:rPr lang="tr-TR" b="1" dirty="0">
                <a:latin typeface="Times New Roman" panose="02020603050405020304" pitchFamily="18" charset="0"/>
                <a:cs typeface="Times New Roman" panose="02020603050405020304" pitchFamily="18" charset="0"/>
              </a:rPr>
              <a:t> </a:t>
            </a:r>
            <a:r>
              <a:rPr lang="tr-TR" dirty="0">
                <a:solidFill>
                  <a:prstClr val="black"/>
                </a:solidFill>
                <a:latin typeface="Times New Roman" panose="02020603050405020304" pitchFamily="18" charset="0"/>
                <a:cs typeface="Times New Roman" panose="02020603050405020304" pitchFamily="18" charset="0"/>
              </a:rPr>
              <a:t>için USG veya CA125 (</a:t>
            </a:r>
            <a:r>
              <a:rPr lang="tr-TR" dirty="0">
                <a:solidFill>
                  <a:srgbClr val="002060"/>
                </a:solidFill>
                <a:latin typeface="Times New Roman" panose="02020603050405020304" pitchFamily="18" charset="0"/>
                <a:cs typeface="Times New Roman" panose="02020603050405020304" pitchFamily="18" charset="0"/>
              </a:rPr>
              <a:t>D</a:t>
            </a:r>
            <a:r>
              <a:rPr lang="tr-TR" dirty="0">
                <a:solidFill>
                  <a:prstClr val="black"/>
                </a:solidFill>
                <a:latin typeface="Times New Roman" panose="02020603050405020304" pitchFamily="18" charset="0"/>
                <a:cs typeface="Times New Roman" panose="02020603050405020304" pitchFamily="18" charset="0"/>
              </a:rPr>
              <a:t>, 2004)</a:t>
            </a:r>
          </a:p>
          <a:p>
            <a:pPr marL="265113" lvl="0" indent="-265113" fontAlgn="base">
              <a:lnSpc>
                <a:spcPct val="100000"/>
              </a:lnSpc>
              <a:spcBef>
                <a:spcPts val="250"/>
              </a:spcBef>
              <a:spcAft>
                <a:spcPts val="600"/>
              </a:spcAft>
              <a:buClr>
                <a:srgbClr val="F07F09"/>
              </a:buClr>
              <a:buSzPct val="80000"/>
              <a:buFont typeface="Wingdings 2" panose="05020102010507070707" pitchFamily="18" charset="2"/>
              <a:buChar char=""/>
            </a:pPr>
            <a:r>
              <a:rPr lang="tr-TR" b="1" dirty="0">
                <a:latin typeface="Times New Roman" panose="02020603050405020304" pitchFamily="18" charset="0"/>
                <a:cs typeface="Times New Roman" panose="02020603050405020304" pitchFamily="18" charset="0"/>
              </a:rPr>
              <a:t>Testis </a:t>
            </a:r>
            <a:r>
              <a:rPr lang="tr-TR" b="1" dirty="0" err="1">
                <a:latin typeface="Times New Roman" panose="02020603050405020304" pitchFamily="18" charset="0"/>
                <a:cs typeface="Times New Roman" panose="02020603050405020304" pitchFamily="18" charset="0"/>
              </a:rPr>
              <a:t>Ca</a:t>
            </a:r>
            <a:r>
              <a:rPr lang="tr-TR" b="1" dirty="0">
                <a:latin typeface="Times New Roman" panose="02020603050405020304" pitchFamily="18" charset="0"/>
                <a:cs typeface="Times New Roman" panose="02020603050405020304" pitchFamily="18" charset="0"/>
              </a:rPr>
              <a:t> </a:t>
            </a:r>
            <a:r>
              <a:rPr lang="tr-TR" dirty="0">
                <a:solidFill>
                  <a:prstClr val="black"/>
                </a:solidFill>
                <a:latin typeface="Times New Roman" panose="02020603050405020304" pitchFamily="18" charset="0"/>
                <a:cs typeface="Times New Roman" panose="02020603050405020304" pitchFamily="18" charset="0"/>
              </a:rPr>
              <a:t>(</a:t>
            </a:r>
            <a:r>
              <a:rPr lang="tr-TR" dirty="0">
                <a:solidFill>
                  <a:srgbClr val="002060"/>
                </a:solidFill>
                <a:latin typeface="Times New Roman" panose="02020603050405020304" pitchFamily="18" charset="0"/>
                <a:cs typeface="Times New Roman" panose="02020603050405020304" pitchFamily="18" charset="0"/>
              </a:rPr>
              <a:t>D</a:t>
            </a:r>
            <a:r>
              <a:rPr lang="tr-TR" dirty="0">
                <a:solidFill>
                  <a:prstClr val="black"/>
                </a:solidFill>
                <a:latin typeface="Times New Roman" panose="02020603050405020304" pitchFamily="18" charset="0"/>
                <a:cs typeface="Times New Roman" panose="02020603050405020304" pitchFamily="18" charset="0"/>
              </a:rPr>
              <a:t>, 2004)</a:t>
            </a:r>
          </a:p>
          <a:p>
            <a:pPr marL="265113" lvl="0" indent="-265113" fontAlgn="base">
              <a:lnSpc>
                <a:spcPct val="100000"/>
              </a:lnSpc>
              <a:spcBef>
                <a:spcPts val="250"/>
              </a:spcBef>
              <a:spcAft>
                <a:spcPts val="600"/>
              </a:spcAft>
              <a:buClr>
                <a:srgbClr val="F07F09"/>
              </a:buClr>
              <a:buSzPct val="80000"/>
              <a:buFont typeface="Wingdings 2" panose="05020102010507070707" pitchFamily="18" charset="2"/>
              <a:buChar char=""/>
            </a:pPr>
            <a:r>
              <a:rPr lang="tr-TR" b="1" dirty="0">
                <a:latin typeface="Times New Roman" panose="02020603050405020304" pitchFamily="18" charset="0"/>
                <a:cs typeface="Times New Roman" panose="02020603050405020304" pitchFamily="18" charset="0"/>
              </a:rPr>
              <a:t>Akciğer </a:t>
            </a:r>
            <a:r>
              <a:rPr lang="tr-TR" b="1" dirty="0" err="1">
                <a:latin typeface="Times New Roman" panose="02020603050405020304" pitchFamily="18" charset="0"/>
                <a:cs typeface="Times New Roman" panose="02020603050405020304" pitchFamily="18" charset="0"/>
              </a:rPr>
              <a:t>Ca</a:t>
            </a:r>
            <a:r>
              <a:rPr lang="tr-TR" b="1" dirty="0">
                <a:latin typeface="Times New Roman" panose="02020603050405020304" pitchFamily="18" charset="0"/>
                <a:cs typeface="Times New Roman" panose="02020603050405020304" pitchFamily="18" charset="0"/>
              </a:rPr>
              <a:t> </a:t>
            </a:r>
            <a:r>
              <a:rPr lang="tr-TR" dirty="0">
                <a:solidFill>
                  <a:prstClr val="black"/>
                </a:solidFill>
                <a:latin typeface="Times New Roman" panose="02020603050405020304" pitchFamily="18" charset="0"/>
                <a:cs typeface="Times New Roman" panose="02020603050405020304" pitchFamily="18" charset="0"/>
              </a:rPr>
              <a:t>için akciğer filmi ve/veya balgam sitolojisi (</a:t>
            </a:r>
            <a:r>
              <a:rPr lang="tr-TR" dirty="0">
                <a:solidFill>
                  <a:srgbClr val="002060"/>
                </a:solidFill>
                <a:latin typeface="Times New Roman" panose="02020603050405020304" pitchFamily="18" charset="0"/>
                <a:cs typeface="Times New Roman" panose="02020603050405020304" pitchFamily="18" charset="0"/>
              </a:rPr>
              <a:t>D</a:t>
            </a:r>
            <a:r>
              <a:rPr lang="tr-TR" dirty="0">
                <a:solidFill>
                  <a:prstClr val="black"/>
                </a:solidFill>
                <a:latin typeface="Times New Roman" panose="02020603050405020304" pitchFamily="18" charset="0"/>
                <a:cs typeface="Times New Roman" panose="02020603050405020304" pitchFamily="18" charset="0"/>
              </a:rPr>
              <a:t>, 2004)</a:t>
            </a:r>
          </a:p>
          <a:p>
            <a:pPr marL="265113" lvl="0" indent="-265113" fontAlgn="base">
              <a:lnSpc>
                <a:spcPct val="100000"/>
              </a:lnSpc>
              <a:spcBef>
                <a:spcPts val="250"/>
              </a:spcBef>
              <a:spcAft>
                <a:spcPts val="600"/>
              </a:spcAft>
              <a:buClr>
                <a:srgbClr val="F07F09"/>
              </a:buClr>
              <a:buSzPct val="80000"/>
              <a:buFont typeface="Wingdings 2" panose="05020102010507070707" pitchFamily="18" charset="2"/>
              <a:buChar char=""/>
            </a:pPr>
            <a:r>
              <a:rPr lang="tr-TR" b="1" dirty="0" err="1">
                <a:latin typeface="Times New Roman" panose="02020603050405020304" pitchFamily="18" charset="0"/>
                <a:cs typeface="Times New Roman" panose="02020603050405020304" pitchFamily="18" charset="0"/>
              </a:rPr>
              <a:t>Endometriyum</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Ca</a:t>
            </a:r>
            <a:r>
              <a:rPr lang="tr-TR" b="1" dirty="0">
                <a:latin typeface="Times New Roman" panose="02020603050405020304" pitchFamily="18" charset="0"/>
                <a:cs typeface="Times New Roman" panose="02020603050405020304" pitchFamily="18" charset="0"/>
              </a:rPr>
              <a:t> </a:t>
            </a:r>
            <a:r>
              <a:rPr lang="tr-TR" dirty="0">
                <a:solidFill>
                  <a:prstClr val="black"/>
                </a:solidFill>
                <a:latin typeface="Times New Roman" panose="02020603050405020304" pitchFamily="18" charset="0"/>
                <a:cs typeface="Times New Roman" panose="02020603050405020304" pitchFamily="18" charset="0"/>
              </a:rPr>
              <a:t>için </a:t>
            </a:r>
            <a:r>
              <a:rPr lang="tr-TR" dirty="0" err="1">
                <a:solidFill>
                  <a:prstClr val="black"/>
                </a:solidFill>
                <a:latin typeface="Times New Roman" panose="02020603050405020304" pitchFamily="18" charset="0"/>
                <a:cs typeface="Times New Roman" panose="02020603050405020304" pitchFamily="18" charset="0"/>
              </a:rPr>
              <a:t>endometriyum</a:t>
            </a:r>
            <a:r>
              <a:rPr lang="tr-TR" dirty="0">
                <a:solidFill>
                  <a:prstClr val="black"/>
                </a:solidFill>
                <a:latin typeface="Times New Roman" panose="02020603050405020304" pitchFamily="18" charset="0"/>
                <a:cs typeface="Times New Roman" panose="02020603050405020304" pitchFamily="18" charset="0"/>
              </a:rPr>
              <a:t> örneklemesi veya </a:t>
            </a:r>
            <a:r>
              <a:rPr lang="tr-TR" dirty="0" err="1">
                <a:solidFill>
                  <a:prstClr val="black"/>
                </a:solidFill>
                <a:latin typeface="Times New Roman" panose="02020603050405020304" pitchFamily="18" charset="0"/>
                <a:cs typeface="Times New Roman" panose="02020603050405020304" pitchFamily="18" charset="0"/>
              </a:rPr>
              <a:t>Pap</a:t>
            </a:r>
            <a:r>
              <a:rPr lang="tr-TR" dirty="0">
                <a:solidFill>
                  <a:prstClr val="black"/>
                </a:solidFill>
                <a:latin typeface="Times New Roman" panose="02020603050405020304" pitchFamily="18" charset="0"/>
                <a:cs typeface="Times New Roman" panose="02020603050405020304" pitchFamily="18" charset="0"/>
              </a:rPr>
              <a:t> </a:t>
            </a:r>
            <a:r>
              <a:rPr lang="tr-TR" dirty="0" err="1">
                <a:solidFill>
                  <a:prstClr val="black"/>
                </a:solidFill>
                <a:latin typeface="Times New Roman" panose="02020603050405020304" pitchFamily="18" charset="0"/>
                <a:cs typeface="Times New Roman" panose="02020603050405020304" pitchFamily="18" charset="0"/>
              </a:rPr>
              <a:t>Sürüntü</a:t>
            </a:r>
            <a:endParaRPr lang="tr-TR" dirty="0">
              <a:solidFill>
                <a:prstClr val="black"/>
              </a:solidFill>
              <a:latin typeface="Times New Roman" panose="02020603050405020304" pitchFamily="18" charset="0"/>
              <a:cs typeface="Times New Roman" panose="02020603050405020304" pitchFamily="18" charset="0"/>
            </a:endParaRPr>
          </a:p>
          <a:p>
            <a:pPr marL="265113" lvl="0" indent="-265113" fontAlgn="base">
              <a:lnSpc>
                <a:spcPct val="100000"/>
              </a:lnSpc>
              <a:spcBef>
                <a:spcPts val="250"/>
              </a:spcBef>
              <a:spcAft>
                <a:spcPts val="600"/>
              </a:spcAft>
              <a:buClr>
                <a:srgbClr val="F07F09"/>
              </a:buClr>
              <a:buSzPct val="80000"/>
              <a:buFont typeface="Wingdings 2" panose="05020102010507070707" pitchFamily="18" charset="2"/>
              <a:buChar char=""/>
            </a:pPr>
            <a:r>
              <a:rPr lang="tr-TR" b="1" dirty="0">
                <a:latin typeface="Times New Roman" panose="02020603050405020304" pitchFamily="18" charset="0"/>
                <a:cs typeface="Times New Roman" panose="02020603050405020304" pitchFamily="18" charset="0"/>
              </a:rPr>
              <a:t>Mesane </a:t>
            </a:r>
            <a:r>
              <a:rPr lang="tr-TR" b="1" dirty="0" err="1">
                <a:latin typeface="Times New Roman" panose="02020603050405020304" pitchFamily="18" charset="0"/>
                <a:cs typeface="Times New Roman" panose="02020603050405020304" pitchFamily="18" charset="0"/>
              </a:rPr>
              <a:t>Ca</a:t>
            </a:r>
            <a:r>
              <a:rPr lang="tr-TR" dirty="0">
                <a:latin typeface="Times New Roman" panose="02020603050405020304" pitchFamily="18" charset="0"/>
                <a:cs typeface="Times New Roman" panose="02020603050405020304" pitchFamily="18" charset="0"/>
              </a:rPr>
              <a:t> </a:t>
            </a:r>
            <a:r>
              <a:rPr lang="tr-TR" dirty="0">
                <a:solidFill>
                  <a:prstClr val="black"/>
                </a:solidFill>
                <a:latin typeface="Times New Roman" panose="02020603050405020304" pitchFamily="18" charset="0"/>
                <a:cs typeface="Times New Roman" panose="02020603050405020304" pitchFamily="18" charset="0"/>
              </a:rPr>
              <a:t>(</a:t>
            </a:r>
            <a:r>
              <a:rPr lang="tr-TR" dirty="0">
                <a:solidFill>
                  <a:srgbClr val="002060"/>
                </a:solidFill>
                <a:latin typeface="Times New Roman" panose="02020603050405020304" pitchFamily="18" charset="0"/>
                <a:cs typeface="Times New Roman" panose="02020603050405020304" pitchFamily="18" charset="0"/>
              </a:rPr>
              <a:t>D</a:t>
            </a:r>
            <a:r>
              <a:rPr lang="tr-TR" dirty="0">
                <a:solidFill>
                  <a:prstClr val="black"/>
                </a:solidFill>
                <a:latin typeface="Times New Roman" panose="02020603050405020304" pitchFamily="18" charset="0"/>
                <a:cs typeface="Times New Roman" panose="02020603050405020304" pitchFamily="18" charset="0"/>
              </a:rPr>
              <a:t>, 2004)</a:t>
            </a:r>
          </a:p>
          <a:p>
            <a:pPr marL="265113" lvl="0" indent="-265113" fontAlgn="base">
              <a:lnSpc>
                <a:spcPct val="100000"/>
              </a:lnSpc>
              <a:spcBef>
                <a:spcPts val="250"/>
              </a:spcBef>
              <a:spcAft>
                <a:spcPts val="600"/>
              </a:spcAft>
              <a:buClr>
                <a:srgbClr val="F07F09"/>
              </a:buClr>
              <a:buSzPct val="80000"/>
              <a:buFont typeface="Wingdings 2" panose="05020102010507070707" pitchFamily="18" charset="2"/>
              <a:buChar char=""/>
            </a:pPr>
            <a:r>
              <a:rPr lang="tr-TR" b="1" dirty="0">
                <a:latin typeface="Times New Roman" panose="02020603050405020304" pitchFamily="18" charset="0"/>
                <a:cs typeface="Times New Roman" panose="02020603050405020304" pitchFamily="18" charset="0"/>
              </a:rPr>
              <a:t>Pankreas </a:t>
            </a:r>
            <a:r>
              <a:rPr lang="tr-TR" b="1" dirty="0" err="1">
                <a:latin typeface="Times New Roman" panose="02020603050405020304" pitchFamily="18" charset="0"/>
                <a:cs typeface="Times New Roman" panose="02020603050405020304" pitchFamily="18" charset="0"/>
              </a:rPr>
              <a:t>Ca</a:t>
            </a:r>
            <a:r>
              <a:rPr lang="tr-TR" dirty="0">
                <a:latin typeface="Times New Roman" panose="02020603050405020304" pitchFamily="18" charset="0"/>
                <a:cs typeface="Times New Roman" panose="02020603050405020304" pitchFamily="18" charset="0"/>
              </a:rPr>
              <a:t> </a:t>
            </a:r>
            <a:r>
              <a:rPr lang="tr-TR" dirty="0">
                <a:solidFill>
                  <a:prstClr val="black"/>
                </a:solidFill>
                <a:latin typeface="Times New Roman" panose="02020603050405020304" pitchFamily="18" charset="0"/>
                <a:cs typeface="Times New Roman" panose="02020603050405020304" pitchFamily="18" charset="0"/>
              </a:rPr>
              <a:t>için </a:t>
            </a:r>
            <a:r>
              <a:rPr lang="tr-TR" dirty="0" err="1">
                <a:solidFill>
                  <a:prstClr val="black"/>
                </a:solidFill>
                <a:latin typeface="Times New Roman" panose="02020603050405020304" pitchFamily="18" charset="0"/>
                <a:cs typeface="Times New Roman" panose="02020603050405020304" pitchFamily="18" charset="0"/>
              </a:rPr>
              <a:t>abdominal</a:t>
            </a:r>
            <a:r>
              <a:rPr lang="tr-TR" dirty="0">
                <a:solidFill>
                  <a:prstClr val="black"/>
                </a:solidFill>
                <a:latin typeface="Times New Roman" panose="02020603050405020304" pitchFamily="18" charset="0"/>
                <a:cs typeface="Times New Roman" panose="02020603050405020304" pitchFamily="18" charset="0"/>
              </a:rPr>
              <a:t> </a:t>
            </a:r>
            <a:r>
              <a:rPr lang="tr-TR" dirty="0" err="1">
                <a:solidFill>
                  <a:prstClr val="black"/>
                </a:solidFill>
                <a:latin typeface="Times New Roman" panose="02020603050405020304" pitchFamily="18" charset="0"/>
                <a:cs typeface="Times New Roman" panose="02020603050405020304" pitchFamily="18" charset="0"/>
              </a:rPr>
              <a:t>palpasyon</a:t>
            </a:r>
            <a:r>
              <a:rPr lang="tr-TR" dirty="0">
                <a:solidFill>
                  <a:prstClr val="black"/>
                </a:solidFill>
                <a:latin typeface="Times New Roman" panose="02020603050405020304" pitchFamily="18" charset="0"/>
                <a:cs typeface="Times New Roman" panose="02020603050405020304" pitchFamily="18" charset="0"/>
              </a:rPr>
              <a:t>, ultrason, </a:t>
            </a:r>
            <a:r>
              <a:rPr lang="tr-TR" dirty="0" err="1">
                <a:solidFill>
                  <a:prstClr val="black"/>
                </a:solidFill>
                <a:latin typeface="Times New Roman" panose="02020603050405020304" pitchFamily="18" charset="0"/>
                <a:cs typeface="Times New Roman" panose="02020603050405020304" pitchFamily="18" charset="0"/>
              </a:rPr>
              <a:t>serolojik</a:t>
            </a:r>
            <a:r>
              <a:rPr lang="tr-TR" dirty="0">
                <a:solidFill>
                  <a:prstClr val="black"/>
                </a:solidFill>
                <a:latin typeface="Times New Roman" panose="02020603050405020304" pitchFamily="18" charset="0"/>
                <a:cs typeface="Times New Roman" panose="02020603050405020304" pitchFamily="18" charset="0"/>
              </a:rPr>
              <a:t> marker (</a:t>
            </a:r>
            <a:r>
              <a:rPr lang="tr-TR" dirty="0">
                <a:solidFill>
                  <a:srgbClr val="002060"/>
                </a:solidFill>
                <a:latin typeface="Times New Roman" panose="02020603050405020304" pitchFamily="18" charset="0"/>
                <a:cs typeface="Times New Roman" panose="02020603050405020304" pitchFamily="18" charset="0"/>
              </a:rPr>
              <a:t>D</a:t>
            </a:r>
            <a:r>
              <a:rPr lang="tr-TR" dirty="0">
                <a:solidFill>
                  <a:prstClr val="black"/>
                </a:solidFill>
                <a:latin typeface="Times New Roman" panose="02020603050405020304" pitchFamily="18" charset="0"/>
                <a:cs typeface="Times New Roman" panose="02020603050405020304" pitchFamily="18" charset="0"/>
              </a:rPr>
              <a:t>, 2004)</a:t>
            </a:r>
          </a:p>
          <a:p>
            <a:pPr marL="265113" lvl="0" indent="-265113" fontAlgn="base">
              <a:lnSpc>
                <a:spcPct val="100000"/>
              </a:lnSpc>
              <a:spcBef>
                <a:spcPts val="250"/>
              </a:spcBef>
              <a:spcAft>
                <a:spcPts val="600"/>
              </a:spcAft>
              <a:buClr>
                <a:srgbClr val="F07F09"/>
              </a:buClr>
              <a:buSzPct val="80000"/>
              <a:buFont typeface="Wingdings 2" panose="05020102010507070707" pitchFamily="18" charset="2"/>
              <a:buChar char=""/>
            </a:pPr>
            <a:r>
              <a:rPr lang="tr-TR" b="1" dirty="0" err="1">
                <a:latin typeface="Times New Roman" panose="02020603050405020304" pitchFamily="18" charset="0"/>
                <a:cs typeface="Times New Roman" panose="02020603050405020304" pitchFamily="18" charset="0"/>
              </a:rPr>
              <a:t>Tiroid</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Ca</a:t>
            </a:r>
            <a:r>
              <a:rPr lang="tr-TR" dirty="0">
                <a:latin typeface="Times New Roman" panose="02020603050405020304" pitchFamily="18" charset="0"/>
                <a:cs typeface="Times New Roman" panose="02020603050405020304" pitchFamily="18" charset="0"/>
              </a:rPr>
              <a:t> </a:t>
            </a:r>
            <a:r>
              <a:rPr lang="tr-TR" dirty="0">
                <a:solidFill>
                  <a:prstClr val="black"/>
                </a:solidFill>
                <a:latin typeface="Times New Roman" panose="02020603050405020304" pitchFamily="18" charset="0"/>
                <a:cs typeface="Times New Roman" panose="02020603050405020304" pitchFamily="18" charset="0"/>
              </a:rPr>
              <a:t>için ultrason (</a:t>
            </a:r>
            <a:r>
              <a:rPr lang="tr-TR" dirty="0">
                <a:solidFill>
                  <a:srgbClr val="002060"/>
                </a:solidFill>
                <a:latin typeface="Times New Roman" panose="02020603050405020304" pitchFamily="18" charset="0"/>
                <a:cs typeface="Times New Roman" panose="02020603050405020304" pitchFamily="18" charset="0"/>
              </a:rPr>
              <a:t>D</a:t>
            </a:r>
            <a:r>
              <a:rPr lang="tr-TR" dirty="0">
                <a:solidFill>
                  <a:prstClr val="black"/>
                </a:solidFill>
                <a:latin typeface="Times New Roman" panose="02020603050405020304" pitchFamily="18" charset="0"/>
                <a:cs typeface="Times New Roman" panose="02020603050405020304" pitchFamily="18" charset="0"/>
              </a:rPr>
              <a:t>, 2004)</a:t>
            </a:r>
          </a:p>
          <a:p>
            <a:pPr marL="265113" lvl="0" indent="-265113" fontAlgn="base">
              <a:lnSpc>
                <a:spcPct val="100000"/>
              </a:lnSpc>
              <a:spcBef>
                <a:spcPts val="250"/>
              </a:spcBef>
              <a:spcAft>
                <a:spcPts val="600"/>
              </a:spcAft>
              <a:buClr>
                <a:srgbClr val="F07F09"/>
              </a:buClr>
              <a:buSzPct val="80000"/>
              <a:buFont typeface="Wingdings 2" panose="05020102010507070707" pitchFamily="18" charset="2"/>
              <a:buChar char=""/>
            </a:pPr>
            <a:r>
              <a:rPr lang="tr-TR" b="1" dirty="0">
                <a:latin typeface="Times New Roman" panose="02020603050405020304" pitchFamily="18" charset="0"/>
                <a:cs typeface="Times New Roman" panose="02020603050405020304" pitchFamily="18" charset="0"/>
              </a:rPr>
              <a:t>Oral kanserler </a:t>
            </a:r>
            <a:r>
              <a:rPr lang="tr-TR" dirty="0">
                <a:solidFill>
                  <a:prstClr val="black"/>
                </a:solidFill>
                <a:latin typeface="Times New Roman" panose="02020603050405020304" pitchFamily="18" charset="0"/>
                <a:cs typeface="Times New Roman" panose="02020603050405020304" pitchFamily="18" charset="0"/>
              </a:rPr>
              <a:t>(</a:t>
            </a:r>
            <a:r>
              <a:rPr lang="tr-TR" dirty="0">
                <a:solidFill>
                  <a:srgbClr val="002060"/>
                </a:solidFill>
                <a:latin typeface="Times New Roman" panose="02020603050405020304" pitchFamily="18" charset="0"/>
                <a:cs typeface="Times New Roman" panose="02020603050405020304" pitchFamily="18" charset="0"/>
              </a:rPr>
              <a:t>I</a:t>
            </a:r>
            <a:r>
              <a:rPr lang="tr-TR" dirty="0">
                <a:solidFill>
                  <a:prstClr val="black"/>
                </a:solidFill>
                <a:latin typeface="Times New Roman" panose="02020603050405020304" pitchFamily="18" charset="0"/>
                <a:cs typeface="Times New Roman" panose="02020603050405020304" pitchFamily="18" charset="0"/>
              </a:rPr>
              <a:t>, 2004)</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829831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PERİYODİK MUAYENENİN SEYRİ</a:t>
            </a:r>
            <a:br>
              <a:rPr lang="tr-TR" b="1" dirty="0" smtClean="0">
                <a:solidFill>
                  <a:srgbClr val="C00000"/>
                </a:solidFill>
                <a:latin typeface="Times New Roman" panose="02020603050405020304" pitchFamily="18" charset="0"/>
                <a:cs typeface="Times New Roman" panose="02020603050405020304" pitchFamily="18" charset="0"/>
              </a:rPr>
            </a:br>
            <a:endParaRPr lang="tr-TR"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pPr marL="342900" indent="-342900">
              <a:spcBef>
                <a:spcPct val="20000"/>
              </a:spcBef>
              <a:buClr>
                <a:schemeClr val="accent1"/>
              </a:buClr>
              <a:buSzPct val="65000"/>
              <a:buFont typeface="Wingdings" pitchFamily="2" charset="2"/>
              <a:buChar char="n"/>
            </a:pPr>
            <a:r>
              <a:rPr lang="tr-TR" sz="3200" dirty="0" err="1" smtClean="0">
                <a:latin typeface="Times New Roman" panose="02020603050405020304" pitchFamily="18" charset="0"/>
                <a:cs typeface="Times New Roman" panose="02020603050405020304" pitchFamily="18" charset="0"/>
              </a:rPr>
              <a:t>Anamnez</a:t>
            </a:r>
            <a:r>
              <a:rPr lang="tr-TR" sz="3200" dirty="0" smtClean="0">
                <a:latin typeface="Times New Roman" panose="02020603050405020304" pitchFamily="18" charset="0"/>
                <a:cs typeface="Times New Roman" panose="02020603050405020304" pitchFamily="18" charset="0"/>
              </a:rPr>
              <a:t>/Hikaye alma</a:t>
            </a:r>
          </a:p>
          <a:p>
            <a:pPr marL="342900" indent="-342900">
              <a:lnSpc>
                <a:spcPct val="130000"/>
              </a:lnSpc>
              <a:spcBef>
                <a:spcPct val="20000"/>
              </a:spcBef>
              <a:buClr>
                <a:schemeClr val="accent1"/>
              </a:buClr>
              <a:buSzPct val="65000"/>
              <a:buFont typeface="Wingdings" pitchFamily="2" charset="2"/>
              <a:buChar char="n"/>
            </a:pPr>
            <a:r>
              <a:rPr lang="tr-TR" sz="3200" dirty="0" smtClean="0">
                <a:latin typeface="Times New Roman" panose="02020603050405020304" pitchFamily="18" charset="0"/>
                <a:cs typeface="Times New Roman" panose="02020603050405020304" pitchFamily="18" charset="0"/>
              </a:rPr>
              <a:t>Kapsamlı fizik muayene</a:t>
            </a:r>
          </a:p>
          <a:p>
            <a:pPr marL="342900" indent="-342900">
              <a:lnSpc>
                <a:spcPct val="130000"/>
              </a:lnSpc>
              <a:spcBef>
                <a:spcPct val="20000"/>
              </a:spcBef>
              <a:buClr>
                <a:schemeClr val="accent1"/>
              </a:buClr>
              <a:buSzPct val="65000"/>
              <a:buFont typeface="Wingdings" pitchFamily="2" charset="2"/>
              <a:buChar char="n"/>
            </a:pPr>
            <a:r>
              <a:rPr lang="tr-TR" sz="3200" dirty="0" smtClean="0">
                <a:latin typeface="Times New Roman" panose="02020603050405020304" pitchFamily="18" charset="0"/>
                <a:cs typeface="Times New Roman" panose="02020603050405020304" pitchFamily="18" charset="0"/>
              </a:rPr>
              <a:t>Tarama testleri</a:t>
            </a:r>
          </a:p>
          <a:p>
            <a:pPr marL="342900" indent="-342900">
              <a:lnSpc>
                <a:spcPct val="130000"/>
              </a:lnSpc>
              <a:spcBef>
                <a:spcPct val="20000"/>
              </a:spcBef>
              <a:buClr>
                <a:schemeClr val="accent1"/>
              </a:buClr>
              <a:buSzPct val="65000"/>
              <a:buFont typeface="Wingdings" pitchFamily="2" charset="2"/>
              <a:buChar char="n"/>
            </a:pPr>
            <a:r>
              <a:rPr lang="tr-TR" sz="3200" dirty="0" smtClean="0">
                <a:solidFill>
                  <a:srgbClr val="C00000"/>
                </a:solidFill>
                <a:latin typeface="Times New Roman" panose="02020603050405020304" pitchFamily="18" charset="0"/>
                <a:cs typeface="Times New Roman" panose="02020603050405020304" pitchFamily="18" charset="0"/>
              </a:rPr>
              <a:t>Danışmanlık</a:t>
            </a:r>
          </a:p>
          <a:p>
            <a:pPr marL="342900" indent="-342900">
              <a:lnSpc>
                <a:spcPct val="130000"/>
              </a:lnSpc>
              <a:spcBef>
                <a:spcPct val="20000"/>
              </a:spcBef>
              <a:buClr>
                <a:schemeClr val="accent1"/>
              </a:buClr>
              <a:buSzPct val="65000"/>
              <a:buFont typeface="Wingdings" pitchFamily="2" charset="2"/>
              <a:buChar char="n"/>
            </a:pPr>
            <a:r>
              <a:rPr lang="tr-TR" sz="3200" dirty="0" smtClean="0">
                <a:latin typeface="Times New Roman" panose="02020603050405020304" pitchFamily="18" charset="0"/>
                <a:cs typeface="Times New Roman" panose="02020603050405020304" pitchFamily="18" charset="0"/>
              </a:rPr>
              <a:t>Sağlık </a:t>
            </a:r>
            <a:r>
              <a:rPr lang="tr-TR" sz="3200" dirty="0">
                <a:latin typeface="Times New Roman" panose="02020603050405020304" pitchFamily="18" charset="0"/>
                <a:cs typeface="Times New Roman" panose="02020603050405020304" pitchFamily="18" charset="0"/>
              </a:rPr>
              <a:t>E</a:t>
            </a:r>
            <a:r>
              <a:rPr lang="tr-TR" sz="3200" dirty="0" smtClean="0">
                <a:latin typeface="Times New Roman" panose="02020603050405020304" pitchFamily="18" charset="0"/>
                <a:cs typeface="Times New Roman" panose="02020603050405020304" pitchFamily="18" charset="0"/>
              </a:rPr>
              <a:t>ğitimi</a:t>
            </a:r>
          </a:p>
          <a:p>
            <a:pPr marL="342900" indent="-342900">
              <a:lnSpc>
                <a:spcPct val="130000"/>
              </a:lnSpc>
              <a:spcBef>
                <a:spcPct val="20000"/>
              </a:spcBef>
              <a:buClr>
                <a:schemeClr val="accent1"/>
              </a:buClr>
              <a:buSzPct val="65000"/>
              <a:buFont typeface="Wingdings" pitchFamily="2" charset="2"/>
              <a:buChar char="n"/>
            </a:pPr>
            <a:r>
              <a:rPr lang="tr-TR" sz="3200" dirty="0" err="1" smtClean="0">
                <a:latin typeface="Times New Roman" panose="02020603050405020304" pitchFamily="18" charset="0"/>
                <a:cs typeface="Times New Roman" panose="02020603050405020304" pitchFamily="18" charset="0"/>
              </a:rPr>
              <a:t>Kemoprofilaksi</a:t>
            </a:r>
            <a:endParaRPr lang="tr-TR" sz="3200" dirty="0" smtClean="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37014986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DANIŞMANLIK ÖNERİLERİ</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fontScale="92500" lnSpcReduction="20000"/>
          </a:bodyPr>
          <a:lstStyle/>
          <a:p>
            <a:pPr marL="265113" lvl="0" indent="-265113" eaLnBrk="0" fontAlgn="base" hangingPunct="0">
              <a:lnSpc>
                <a:spcPct val="100000"/>
              </a:lnSpc>
              <a:spcBef>
                <a:spcPts val="250"/>
              </a:spcBef>
              <a:spcAft>
                <a:spcPts val="1200"/>
              </a:spcAft>
              <a:buClr>
                <a:srgbClr val="F07F09"/>
              </a:buClr>
              <a:buSzPct val="80000"/>
              <a:buFont typeface="Wingdings 2" panose="05020102010507070707" pitchFamily="18" charset="2"/>
              <a:buChar char=""/>
            </a:pPr>
            <a:r>
              <a:rPr lang="tr-TR" sz="3500" dirty="0">
                <a:solidFill>
                  <a:prstClr val="black"/>
                </a:solidFill>
                <a:latin typeface="Times New Roman" panose="02020603050405020304" pitchFamily="18" charset="0"/>
                <a:cs typeface="Times New Roman" panose="02020603050405020304" pitchFamily="18" charset="0"/>
              </a:rPr>
              <a:t>Sağlıklı B</a:t>
            </a:r>
            <a:r>
              <a:rPr lang="tr-TR" sz="3500" dirty="0" smtClean="0">
                <a:solidFill>
                  <a:prstClr val="black"/>
                </a:solidFill>
                <a:latin typeface="Times New Roman" panose="02020603050405020304" pitchFamily="18" charset="0"/>
                <a:cs typeface="Times New Roman" panose="02020603050405020304" pitchFamily="18" charset="0"/>
              </a:rPr>
              <a:t>eslenme</a:t>
            </a:r>
            <a:endParaRPr lang="tr-TR" sz="3500" dirty="0">
              <a:solidFill>
                <a:prstClr val="black"/>
              </a:solidFill>
              <a:latin typeface="Times New Roman" panose="02020603050405020304" pitchFamily="18" charset="0"/>
              <a:cs typeface="Times New Roman" panose="02020603050405020304" pitchFamily="18" charset="0"/>
            </a:endParaRPr>
          </a:p>
          <a:p>
            <a:pPr marL="265113" lvl="0" indent="-265113" eaLnBrk="0" fontAlgn="base" hangingPunct="0">
              <a:lnSpc>
                <a:spcPct val="100000"/>
              </a:lnSpc>
              <a:spcBef>
                <a:spcPts val="250"/>
              </a:spcBef>
              <a:spcAft>
                <a:spcPts val="1200"/>
              </a:spcAft>
              <a:buClr>
                <a:srgbClr val="F07F09"/>
              </a:buClr>
              <a:buSzPct val="80000"/>
              <a:buFont typeface="Wingdings 2" panose="05020102010507070707" pitchFamily="18" charset="2"/>
              <a:buChar char=""/>
            </a:pPr>
            <a:r>
              <a:rPr lang="tr-TR" sz="3500" dirty="0">
                <a:solidFill>
                  <a:prstClr val="black"/>
                </a:solidFill>
                <a:latin typeface="Times New Roman" panose="02020603050405020304" pitchFamily="18" charset="0"/>
                <a:cs typeface="Times New Roman" panose="02020603050405020304" pitchFamily="18" charset="0"/>
              </a:rPr>
              <a:t>Düzenli </a:t>
            </a:r>
            <a:r>
              <a:rPr lang="tr-TR" sz="3500" dirty="0" smtClean="0">
                <a:solidFill>
                  <a:prstClr val="black"/>
                </a:solidFill>
                <a:latin typeface="Times New Roman" panose="02020603050405020304" pitchFamily="18" charset="0"/>
                <a:cs typeface="Times New Roman" panose="02020603050405020304" pitchFamily="18" charset="0"/>
              </a:rPr>
              <a:t>Egzersiz</a:t>
            </a:r>
            <a:endParaRPr lang="tr-TR" sz="3500" dirty="0">
              <a:solidFill>
                <a:prstClr val="black"/>
              </a:solidFill>
              <a:latin typeface="Times New Roman" panose="02020603050405020304" pitchFamily="18" charset="0"/>
              <a:cs typeface="Times New Roman" panose="02020603050405020304" pitchFamily="18" charset="0"/>
            </a:endParaRPr>
          </a:p>
          <a:p>
            <a:pPr marL="265113" lvl="0" indent="-265113" eaLnBrk="0" fontAlgn="base" hangingPunct="0">
              <a:lnSpc>
                <a:spcPct val="100000"/>
              </a:lnSpc>
              <a:spcBef>
                <a:spcPts val="250"/>
              </a:spcBef>
              <a:spcAft>
                <a:spcPts val="1200"/>
              </a:spcAft>
              <a:buClr>
                <a:srgbClr val="F07F09"/>
              </a:buClr>
              <a:buSzPct val="80000"/>
              <a:buFont typeface="Wingdings 2" panose="05020102010507070707" pitchFamily="18" charset="2"/>
              <a:buChar char=""/>
            </a:pPr>
            <a:r>
              <a:rPr lang="tr-TR" sz="3500" dirty="0" err="1" smtClean="0">
                <a:solidFill>
                  <a:prstClr val="black"/>
                </a:solidFill>
                <a:latin typeface="Times New Roman" panose="02020603050405020304" pitchFamily="18" charset="0"/>
                <a:cs typeface="Times New Roman" panose="02020603050405020304" pitchFamily="18" charset="0"/>
              </a:rPr>
              <a:t>Obezite</a:t>
            </a:r>
            <a:r>
              <a:rPr lang="tr-TR" sz="3500" dirty="0" smtClean="0">
                <a:solidFill>
                  <a:prstClr val="black"/>
                </a:solidFill>
                <a:latin typeface="Times New Roman" panose="02020603050405020304" pitchFamily="18" charset="0"/>
                <a:cs typeface="Times New Roman" panose="02020603050405020304" pitchFamily="18" charset="0"/>
              </a:rPr>
              <a:t> </a:t>
            </a:r>
            <a:endParaRPr lang="tr-TR" sz="3500" dirty="0">
              <a:solidFill>
                <a:prstClr val="black"/>
              </a:solidFill>
              <a:latin typeface="Times New Roman" panose="02020603050405020304" pitchFamily="18" charset="0"/>
              <a:cs typeface="Times New Roman" panose="02020603050405020304" pitchFamily="18" charset="0"/>
            </a:endParaRPr>
          </a:p>
          <a:p>
            <a:pPr marL="265113" lvl="0" indent="-265113" eaLnBrk="0" fontAlgn="base" hangingPunct="0">
              <a:lnSpc>
                <a:spcPct val="100000"/>
              </a:lnSpc>
              <a:spcBef>
                <a:spcPts val="250"/>
              </a:spcBef>
              <a:spcAft>
                <a:spcPts val="1200"/>
              </a:spcAft>
              <a:buClr>
                <a:srgbClr val="F07F09"/>
              </a:buClr>
              <a:buSzPct val="80000"/>
              <a:buFont typeface="Wingdings 2" panose="05020102010507070707" pitchFamily="18" charset="2"/>
              <a:buChar char=""/>
            </a:pPr>
            <a:r>
              <a:rPr lang="tr-TR" sz="3500" dirty="0">
                <a:solidFill>
                  <a:prstClr val="black"/>
                </a:solidFill>
                <a:latin typeface="Times New Roman" panose="02020603050405020304" pitchFamily="18" charset="0"/>
                <a:cs typeface="Times New Roman" panose="02020603050405020304" pitchFamily="18" charset="0"/>
              </a:rPr>
              <a:t>Sigara </a:t>
            </a:r>
          </a:p>
          <a:p>
            <a:pPr marL="265113" lvl="0" indent="-265113" eaLnBrk="0" fontAlgn="base" hangingPunct="0">
              <a:lnSpc>
                <a:spcPct val="100000"/>
              </a:lnSpc>
              <a:spcBef>
                <a:spcPts val="250"/>
              </a:spcBef>
              <a:spcAft>
                <a:spcPts val="1200"/>
              </a:spcAft>
              <a:buClr>
                <a:srgbClr val="F07F09"/>
              </a:buClr>
              <a:buSzPct val="80000"/>
              <a:buFont typeface="Wingdings 2" panose="05020102010507070707" pitchFamily="18" charset="2"/>
              <a:buChar char=""/>
            </a:pPr>
            <a:r>
              <a:rPr lang="tr-TR" sz="3500" dirty="0">
                <a:solidFill>
                  <a:prstClr val="black"/>
                </a:solidFill>
                <a:latin typeface="Times New Roman" panose="02020603050405020304" pitchFamily="18" charset="0"/>
                <a:cs typeface="Times New Roman" panose="02020603050405020304" pitchFamily="18" charset="0"/>
              </a:rPr>
              <a:t>Alkol </a:t>
            </a:r>
            <a:r>
              <a:rPr lang="tr-TR" sz="3500" dirty="0" smtClean="0">
                <a:solidFill>
                  <a:prstClr val="black"/>
                </a:solidFill>
                <a:latin typeface="Times New Roman" panose="02020603050405020304" pitchFamily="18" charset="0"/>
                <a:cs typeface="Times New Roman" panose="02020603050405020304" pitchFamily="18" charset="0"/>
              </a:rPr>
              <a:t>Kullanımı</a:t>
            </a:r>
            <a:endParaRPr lang="tr-TR" sz="3500" dirty="0">
              <a:solidFill>
                <a:prstClr val="black"/>
              </a:solidFill>
              <a:latin typeface="Times New Roman" panose="02020603050405020304" pitchFamily="18" charset="0"/>
              <a:cs typeface="Times New Roman" panose="02020603050405020304" pitchFamily="18" charset="0"/>
            </a:endParaRPr>
          </a:p>
          <a:p>
            <a:pPr marL="265113" lvl="0" indent="-265113" eaLnBrk="0" fontAlgn="base" hangingPunct="0">
              <a:lnSpc>
                <a:spcPct val="100000"/>
              </a:lnSpc>
              <a:spcBef>
                <a:spcPts val="250"/>
              </a:spcBef>
              <a:spcAft>
                <a:spcPts val="1200"/>
              </a:spcAft>
              <a:buClr>
                <a:srgbClr val="F07F09"/>
              </a:buClr>
              <a:buSzPct val="80000"/>
              <a:buFont typeface="Wingdings 2" panose="05020102010507070707" pitchFamily="18" charset="2"/>
              <a:buChar char=""/>
            </a:pPr>
            <a:r>
              <a:rPr lang="tr-TR" sz="3500" dirty="0">
                <a:solidFill>
                  <a:prstClr val="black"/>
                </a:solidFill>
                <a:latin typeface="Times New Roman" panose="02020603050405020304" pitchFamily="18" charset="0"/>
                <a:cs typeface="Times New Roman" panose="02020603050405020304" pitchFamily="18" charset="0"/>
              </a:rPr>
              <a:t>CYBH </a:t>
            </a:r>
            <a:r>
              <a:rPr lang="tr-TR" sz="3500" dirty="0" smtClean="0">
                <a:solidFill>
                  <a:prstClr val="black"/>
                </a:solidFill>
                <a:latin typeface="Times New Roman" panose="02020603050405020304" pitchFamily="18" charset="0"/>
                <a:cs typeface="Times New Roman" panose="02020603050405020304" pitchFamily="18" charset="0"/>
              </a:rPr>
              <a:t>Önleme</a:t>
            </a:r>
            <a:endParaRPr lang="tr-TR" sz="3500" dirty="0">
              <a:solidFill>
                <a:prstClr val="black"/>
              </a:solidFill>
              <a:latin typeface="Times New Roman" panose="02020603050405020304" pitchFamily="18" charset="0"/>
              <a:cs typeface="Times New Roman" panose="02020603050405020304" pitchFamily="18" charset="0"/>
            </a:endParaRPr>
          </a:p>
          <a:p>
            <a:pPr marL="265113" lvl="0" indent="-265113" eaLnBrk="0" fontAlgn="base" hangingPunct="0">
              <a:lnSpc>
                <a:spcPct val="100000"/>
              </a:lnSpc>
              <a:spcBef>
                <a:spcPts val="250"/>
              </a:spcBef>
              <a:spcAft>
                <a:spcPts val="1200"/>
              </a:spcAft>
              <a:buClr>
                <a:srgbClr val="F07F09"/>
              </a:buClr>
              <a:buSzPct val="80000"/>
              <a:buFont typeface="Wingdings 2" panose="05020102010507070707" pitchFamily="18" charset="2"/>
              <a:buChar char=""/>
            </a:pPr>
            <a:r>
              <a:rPr lang="tr-TR" sz="3500" dirty="0">
                <a:solidFill>
                  <a:prstClr val="black"/>
                </a:solidFill>
                <a:latin typeface="Times New Roman" panose="02020603050405020304" pitchFamily="18" charset="0"/>
                <a:cs typeface="Times New Roman" panose="02020603050405020304" pitchFamily="18" charset="0"/>
              </a:rPr>
              <a:t>Emzirme</a:t>
            </a:r>
          </a:p>
          <a:p>
            <a:pPr marL="0" indent="0">
              <a:buNone/>
            </a:pPr>
            <a:endParaRPr lang="tr-TR" dirty="0"/>
          </a:p>
        </p:txBody>
      </p:sp>
    </p:spTree>
    <p:extLst>
      <p:ext uri="{BB962C8B-B14F-4D97-AF65-F5344CB8AC3E}">
        <p14:creationId xmlns:p14="http://schemas.microsoft.com/office/powerpoint/2010/main" val="133738081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C00000"/>
                </a:solidFill>
                <a:latin typeface="Times New Roman" panose="02020603050405020304" pitchFamily="18" charset="0"/>
                <a:cs typeface="Times New Roman" panose="02020603050405020304" pitchFamily="18" charset="0"/>
              </a:rPr>
              <a:t>DANIŞMANLIK </a:t>
            </a:r>
            <a:r>
              <a:rPr lang="tr-TR" b="1" dirty="0" smtClean="0">
                <a:solidFill>
                  <a:srgbClr val="C00000"/>
                </a:solidFill>
                <a:latin typeface="Times New Roman" panose="02020603050405020304" pitchFamily="18" charset="0"/>
                <a:cs typeface="Times New Roman" panose="02020603050405020304" pitchFamily="18" charset="0"/>
              </a:rPr>
              <a:t/>
            </a:r>
            <a:br>
              <a:rPr lang="tr-TR" b="1" dirty="0" smtClean="0">
                <a:solidFill>
                  <a:srgbClr val="C00000"/>
                </a:solidFill>
                <a:latin typeface="Times New Roman" panose="02020603050405020304" pitchFamily="18" charset="0"/>
                <a:cs typeface="Times New Roman" panose="02020603050405020304" pitchFamily="18" charset="0"/>
              </a:rPr>
            </a:br>
            <a:r>
              <a:rPr lang="tr-TR" sz="3200" b="1" dirty="0" smtClean="0">
                <a:solidFill>
                  <a:srgbClr val="002060"/>
                </a:solidFill>
                <a:latin typeface="Times New Roman" panose="02020603050405020304" pitchFamily="18" charset="0"/>
                <a:cs typeface="Times New Roman" panose="02020603050405020304" pitchFamily="18" charset="0"/>
              </a:rPr>
              <a:t>SAĞLIKLI </a:t>
            </a:r>
            <a:r>
              <a:rPr lang="tr-TR" sz="3200" b="1" dirty="0">
                <a:solidFill>
                  <a:srgbClr val="002060"/>
                </a:solidFill>
                <a:latin typeface="Times New Roman" panose="02020603050405020304" pitchFamily="18" charset="0"/>
                <a:cs typeface="Times New Roman" panose="02020603050405020304" pitchFamily="18" charset="0"/>
              </a:rPr>
              <a:t>BESLENME</a:t>
            </a:r>
          </a:p>
        </p:txBody>
      </p:sp>
      <p:sp>
        <p:nvSpPr>
          <p:cNvPr id="3" name="İçerik Yer Tutucusu 2"/>
          <p:cNvSpPr>
            <a:spLocks noGrp="1"/>
          </p:cNvSpPr>
          <p:nvPr>
            <p:ph idx="1"/>
          </p:nvPr>
        </p:nvSpPr>
        <p:spPr/>
        <p:txBody>
          <a:bodyPr/>
          <a:lstStyle/>
          <a:p>
            <a:pPr eaLnBrk="0" fontAlgn="base" hangingPunct="0">
              <a:lnSpc>
                <a:spcPct val="100000"/>
              </a:lnSpc>
              <a:spcBef>
                <a:spcPts val="250"/>
              </a:spcBef>
              <a:spcAft>
                <a:spcPts val="1200"/>
              </a:spcAft>
              <a:buClr>
                <a:srgbClr val="F07F09"/>
              </a:buClr>
              <a:buSzPct val="80000"/>
            </a:pPr>
            <a:r>
              <a:rPr lang="tr-TR" sz="3200" dirty="0">
                <a:solidFill>
                  <a:prstClr val="black"/>
                </a:solidFill>
                <a:latin typeface="Times New Roman" panose="02020603050405020304" pitchFamily="18" charset="0"/>
                <a:cs typeface="Times New Roman" panose="02020603050405020304" pitchFamily="18" charset="0"/>
              </a:rPr>
              <a:t>Yetişkinlere </a:t>
            </a:r>
            <a:r>
              <a:rPr lang="tr-TR" sz="3200" dirty="0" err="1">
                <a:solidFill>
                  <a:prstClr val="black"/>
                </a:solidFill>
                <a:latin typeface="Times New Roman" panose="02020603050405020304" pitchFamily="18" charset="0"/>
                <a:cs typeface="Times New Roman" panose="02020603050405020304" pitchFamily="18" charset="0"/>
              </a:rPr>
              <a:t>hiperlipidemi</a:t>
            </a:r>
            <a:r>
              <a:rPr lang="tr-TR" sz="3200" dirty="0">
                <a:solidFill>
                  <a:prstClr val="black"/>
                </a:solidFill>
                <a:latin typeface="Times New Roman" panose="02020603050405020304" pitchFamily="18" charset="0"/>
                <a:cs typeface="Times New Roman" panose="02020603050405020304" pitchFamily="18" charset="0"/>
              </a:rPr>
              <a:t> ile diğer </a:t>
            </a:r>
            <a:r>
              <a:rPr lang="tr-TR" sz="3200" dirty="0" err="1">
                <a:solidFill>
                  <a:prstClr val="black"/>
                </a:solidFill>
                <a:latin typeface="Times New Roman" panose="02020603050405020304" pitchFamily="18" charset="0"/>
                <a:cs typeface="Times New Roman" panose="02020603050405020304" pitchFamily="18" charset="0"/>
              </a:rPr>
              <a:t>kardiyovasküler</a:t>
            </a:r>
            <a:r>
              <a:rPr lang="tr-TR" sz="3200" dirty="0">
                <a:solidFill>
                  <a:prstClr val="black"/>
                </a:solidFill>
                <a:latin typeface="Times New Roman" panose="02020603050405020304" pitchFamily="18" charset="0"/>
                <a:cs typeface="Times New Roman" panose="02020603050405020304" pitchFamily="18" charset="0"/>
              </a:rPr>
              <a:t> riskler ve </a:t>
            </a:r>
            <a:r>
              <a:rPr lang="tr-TR" sz="3200" b="1" dirty="0">
                <a:solidFill>
                  <a:srgbClr val="7030A0"/>
                </a:solidFill>
                <a:latin typeface="Times New Roman" panose="02020603050405020304" pitchFamily="18" charset="0"/>
                <a:cs typeface="Times New Roman" panose="02020603050405020304" pitchFamily="18" charset="0"/>
              </a:rPr>
              <a:t>beslenme</a:t>
            </a:r>
            <a:r>
              <a:rPr lang="tr-TR" sz="3200" dirty="0">
                <a:solidFill>
                  <a:prstClr val="black"/>
                </a:solidFill>
                <a:latin typeface="Times New Roman" panose="02020603050405020304" pitchFamily="18" charset="0"/>
                <a:cs typeface="Times New Roman" panose="02020603050405020304" pitchFamily="18" charset="0"/>
              </a:rPr>
              <a:t>yle ilişkili kronik hastalık riskleri hakkında danışmanlık verilmesi önerilir. (</a:t>
            </a:r>
            <a:r>
              <a:rPr lang="tr-TR" sz="3200" dirty="0">
                <a:solidFill>
                  <a:srgbClr val="FF0000"/>
                </a:solidFill>
                <a:latin typeface="Times New Roman" panose="02020603050405020304" pitchFamily="18" charset="0"/>
                <a:cs typeface="Times New Roman" panose="02020603050405020304" pitchFamily="18" charset="0"/>
              </a:rPr>
              <a:t>B</a:t>
            </a:r>
            <a:r>
              <a:rPr lang="tr-TR" sz="3200" dirty="0">
                <a:solidFill>
                  <a:prstClr val="black"/>
                </a:solidFill>
                <a:latin typeface="Times New Roman" panose="02020603050405020304" pitchFamily="18" charset="0"/>
                <a:cs typeface="Times New Roman" panose="02020603050405020304" pitchFamily="18" charset="0"/>
              </a:rPr>
              <a:t>, 1996)</a:t>
            </a:r>
          </a:p>
          <a:p>
            <a:pPr marL="547688" lvl="1" indent="-200025" eaLnBrk="0" fontAlgn="base" hangingPunct="0">
              <a:lnSpc>
                <a:spcPct val="100000"/>
              </a:lnSpc>
              <a:spcBef>
                <a:spcPts val="250"/>
              </a:spcBef>
              <a:spcAft>
                <a:spcPts val="1200"/>
              </a:spcAft>
              <a:buClr>
                <a:srgbClr val="F07F09"/>
              </a:buClr>
              <a:buSzPct val="100000"/>
              <a:buFont typeface="Verdana" panose="020B0604030504040204" pitchFamily="34" charset="0"/>
              <a:buChar char="◦"/>
            </a:pPr>
            <a:r>
              <a:rPr lang="tr-TR" sz="3200" dirty="0">
                <a:solidFill>
                  <a:prstClr val="black"/>
                </a:solidFill>
                <a:latin typeface="Times New Roman" panose="02020603050405020304" pitchFamily="18" charset="0"/>
                <a:cs typeface="Times New Roman" panose="02020603050405020304" pitchFamily="18" charset="0"/>
              </a:rPr>
              <a:t>Danışmanlık birinci basamak hekimi yanında diyetisyen ve beslenme uzmanı gibi kalifiye elemanlar yoluyla da sağlanabilir</a:t>
            </a:r>
            <a:r>
              <a:rPr lang="tr-TR" dirty="0">
                <a:solidFill>
                  <a:prstClr val="black"/>
                </a:solidFill>
                <a:latin typeface="Verdana"/>
              </a:rPr>
              <a:t>.</a:t>
            </a:r>
          </a:p>
          <a:p>
            <a:endParaRPr lang="tr-TR" dirty="0"/>
          </a:p>
        </p:txBody>
      </p:sp>
    </p:spTree>
    <p:extLst>
      <p:ext uri="{BB962C8B-B14F-4D97-AF65-F5344CB8AC3E}">
        <p14:creationId xmlns:p14="http://schemas.microsoft.com/office/powerpoint/2010/main" val="402736647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DANIŞMANLIK</a:t>
            </a:r>
            <a:br>
              <a:rPr lang="tr-TR" b="1" dirty="0" smtClean="0">
                <a:solidFill>
                  <a:srgbClr val="C00000"/>
                </a:solidFill>
                <a:latin typeface="Times New Roman" panose="02020603050405020304" pitchFamily="18" charset="0"/>
                <a:cs typeface="Times New Roman" panose="02020603050405020304" pitchFamily="18" charset="0"/>
              </a:rPr>
            </a:br>
            <a:r>
              <a:rPr lang="tr-TR" sz="3200" b="1" dirty="0" smtClean="0">
                <a:solidFill>
                  <a:srgbClr val="002060"/>
                </a:solidFill>
                <a:latin typeface="Times New Roman" panose="02020603050405020304" pitchFamily="18" charset="0"/>
                <a:cs typeface="Times New Roman" panose="02020603050405020304" pitchFamily="18" charset="0"/>
              </a:rPr>
              <a:t>DÜZENLİ EGZERSİZ</a:t>
            </a:r>
            <a:endParaRPr lang="tr-TR" sz="3200" b="1" dirty="0">
              <a:solidFill>
                <a:srgbClr val="00206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pPr marL="265113" lvl="0" indent="-265113" eaLnBrk="0" fontAlgn="base" hangingPunct="0">
              <a:lnSpc>
                <a:spcPct val="100000"/>
              </a:lnSpc>
              <a:spcBef>
                <a:spcPts val="250"/>
              </a:spcBef>
              <a:spcAft>
                <a:spcPts val="1200"/>
              </a:spcAft>
              <a:buClr>
                <a:srgbClr val="F07F09"/>
              </a:buClr>
              <a:buSzPct val="80000"/>
              <a:buFont typeface="Wingdings 2" panose="05020102010507070707" pitchFamily="18" charset="2"/>
              <a:buChar char=""/>
            </a:pPr>
            <a:endParaRPr lang="tr-TR" dirty="0" smtClean="0">
              <a:solidFill>
                <a:prstClr val="black"/>
              </a:solidFill>
              <a:latin typeface="Verdana"/>
            </a:endParaRPr>
          </a:p>
          <a:p>
            <a:pPr marL="0" lvl="0" indent="0" eaLnBrk="0" fontAlgn="base" hangingPunct="0">
              <a:lnSpc>
                <a:spcPct val="100000"/>
              </a:lnSpc>
              <a:spcBef>
                <a:spcPts val="250"/>
              </a:spcBef>
              <a:spcAft>
                <a:spcPts val="1200"/>
              </a:spcAft>
              <a:buClr>
                <a:srgbClr val="F07F09"/>
              </a:buClr>
              <a:buSzPct val="80000"/>
              <a:buNone/>
            </a:pPr>
            <a:r>
              <a:rPr lang="tr-TR" sz="3200" dirty="0" smtClean="0">
                <a:solidFill>
                  <a:prstClr val="black"/>
                </a:solidFill>
                <a:latin typeface="Times New Roman" panose="02020603050405020304" pitchFamily="18" charset="0"/>
                <a:cs typeface="Times New Roman" panose="02020603050405020304" pitchFamily="18" charset="0"/>
              </a:rPr>
              <a:t>Düzenli </a:t>
            </a:r>
            <a:r>
              <a:rPr lang="tr-TR" sz="3200" dirty="0">
                <a:solidFill>
                  <a:prstClr val="black"/>
                </a:solidFill>
                <a:latin typeface="Times New Roman" panose="02020603050405020304" pitchFamily="18" charset="0"/>
                <a:cs typeface="Times New Roman" panose="02020603050405020304" pitchFamily="18" charset="0"/>
              </a:rPr>
              <a:t>fizik </a:t>
            </a:r>
            <a:r>
              <a:rPr lang="tr-TR" sz="3200" b="1" dirty="0">
                <a:solidFill>
                  <a:srgbClr val="7030A0"/>
                </a:solidFill>
                <a:latin typeface="Times New Roman" panose="02020603050405020304" pitchFamily="18" charset="0"/>
                <a:cs typeface="Times New Roman" panose="02020603050405020304" pitchFamily="18" charset="0"/>
              </a:rPr>
              <a:t>egzersiz</a:t>
            </a:r>
            <a:r>
              <a:rPr lang="tr-TR" sz="3200" dirty="0">
                <a:solidFill>
                  <a:prstClr val="black"/>
                </a:solidFill>
                <a:latin typeface="Times New Roman" panose="02020603050405020304" pitchFamily="18" charset="0"/>
                <a:cs typeface="Times New Roman" panose="02020603050405020304" pitchFamily="18" charset="0"/>
              </a:rPr>
              <a:t> istendik bir konudur ancak bu konuda hekimin öneri ve danışmanlığının etkisi belirsizdir. (</a:t>
            </a:r>
            <a:r>
              <a:rPr lang="tr-TR" sz="3200" dirty="0">
                <a:solidFill>
                  <a:srgbClr val="FF0000"/>
                </a:solidFill>
                <a:latin typeface="Times New Roman" panose="02020603050405020304" pitchFamily="18" charset="0"/>
                <a:cs typeface="Times New Roman" panose="02020603050405020304" pitchFamily="18" charset="0"/>
              </a:rPr>
              <a:t>I-HB</a:t>
            </a:r>
            <a:r>
              <a:rPr lang="tr-TR" sz="3200" dirty="0">
                <a:solidFill>
                  <a:prstClr val="black"/>
                </a:solidFill>
                <a:latin typeface="Times New Roman" panose="02020603050405020304" pitchFamily="18" charset="0"/>
                <a:cs typeface="Times New Roman" panose="02020603050405020304" pitchFamily="18" charset="0"/>
              </a:rPr>
              <a:t>, 2002)</a:t>
            </a:r>
          </a:p>
          <a:p>
            <a:endParaRPr lang="tr-TR" dirty="0"/>
          </a:p>
        </p:txBody>
      </p:sp>
    </p:spTree>
    <p:extLst>
      <p:ext uri="{BB962C8B-B14F-4D97-AF65-F5344CB8AC3E}">
        <p14:creationId xmlns:p14="http://schemas.microsoft.com/office/powerpoint/2010/main" val="317993591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C00000"/>
                </a:solidFill>
                <a:latin typeface="Times New Roman" panose="02020603050405020304" pitchFamily="18" charset="0"/>
                <a:cs typeface="Times New Roman" panose="02020603050405020304" pitchFamily="18" charset="0"/>
              </a:rPr>
              <a:t>DANIŞMANLIK </a:t>
            </a:r>
            <a:r>
              <a:rPr lang="tr-TR" b="1" dirty="0" smtClean="0">
                <a:solidFill>
                  <a:srgbClr val="C00000"/>
                </a:solidFill>
                <a:latin typeface="Times New Roman" panose="02020603050405020304" pitchFamily="18" charset="0"/>
                <a:cs typeface="Times New Roman" panose="02020603050405020304" pitchFamily="18" charset="0"/>
              </a:rPr>
              <a:t/>
            </a:r>
            <a:br>
              <a:rPr lang="tr-TR" b="1" dirty="0" smtClean="0">
                <a:solidFill>
                  <a:srgbClr val="C00000"/>
                </a:solidFill>
                <a:latin typeface="Times New Roman" panose="02020603050405020304" pitchFamily="18" charset="0"/>
                <a:cs typeface="Times New Roman" panose="02020603050405020304" pitchFamily="18" charset="0"/>
              </a:rPr>
            </a:br>
            <a:r>
              <a:rPr lang="tr-TR" sz="3200" b="1" dirty="0" smtClean="0">
                <a:solidFill>
                  <a:srgbClr val="002060"/>
                </a:solidFill>
                <a:latin typeface="Times New Roman" panose="02020603050405020304" pitchFamily="18" charset="0"/>
                <a:cs typeface="Times New Roman" panose="02020603050405020304" pitchFamily="18" charset="0"/>
              </a:rPr>
              <a:t>OBEZİTE</a:t>
            </a:r>
            <a:endParaRPr lang="tr-TR" sz="3200" b="1" dirty="0">
              <a:solidFill>
                <a:srgbClr val="00206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r>
              <a:rPr lang="tr-TR" sz="3200" dirty="0" smtClean="0">
                <a:latin typeface="Times New Roman" panose="02020603050405020304" pitchFamily="18" charset="0"/>
                <a:cs typeface="Times New Roman" panose="02020603050405020304" pitchFamily="18" charset="0"/>
              </a:rPr>
              <a:t>Bütün bireylerin boy ve kilolarının düzenli olarak ölçülerek </a:t>
            </a:r>
            <a:r>
              <a:rPr lang="tr-TR" sz="3200" dirty="0" err="1" smtClean="0">
                <a:latin typeface="Times New Roman" panose="02020603050405020304" pitchFamily="18" charset="0"/>
                <a:cs typeface="Times New Roman" panose="02020603050405020304" pitchFamily="18" charset="0"/>
              </a:rPr>
              <a:t>obesitenin</a:t>
            </a:r>
            <a:r>
              <a:rPr lang="tr-TR" sz="3200" dirty="0" smtClean="0">
                <a:latin typeface="Times New Roman" panose="02020603050405020304" pitchFamily="18" charset="0"/>
                <a:cs typeface="Times New Roman" panose="02020603050405020304" pitchFamily="18" charset="0"/>
              </a:rPr>
              <a:t> taranması</a:t>
            </a:r>
          </a:p>
          <a:p>
            <a:pPr lvl="1"/>
            <a:r>
              <a:rPr lang="tr-TR" sz="3200" dirty="0" smtClean="0">
                <a:latin typeface="Times New Roman" panose="02020603050405020304" pitchFamily="18" charset="0"/>
                <a:cs typeface="Times New Roman" panose="02020603050405020304" pitchFamily="18" charset="0"/>
              </a:rPr>
              <a:t>AAFP aile hekimlerine bütün yetişkin hastalarında </a:t>
            </a:r>
            <a:r>
              <a:rPr lang="tr-TR" sz="3200" dirty="0" err="1" smtClean="0">
                <a:latin typeface="Times New Roman" panose="02020603050405020304" pitchFamily="18" charset="0"/>
                <a:cs typeface="Times New Roman" panose="02020603050405020304" pitchFamily="18" charset="0"/>
              </a:rPr>
              <a:t>obezite</a:t>
            </a:r>
            <a:r>
              <a:rPr lang="tr-TR" sz="3200" dirty="0" smtClean="0">
                <a:latin typeface="Times New Roman" panose="02020603050405020304" pitchFamily="18" charset="0"/>
                <a:cs typeface="Times New Roman" panose="02020603050405020304" pitchFamily="18" charset="0"/>
              </a:rPr>
              <a:t> taraması yapıp </a:t>
            </a:r>
            <a:r>
              <a:rPr lang="tr-TR" sz="3200" dirty="0" err="1" smtClean="0">
                <a:latin typeface="Times New Roman" panose="02020603050405020304" pitchFamily="18" charset="0"/>
                <a:cs typeface="Times New Roman" panose="02020603050405020304" pitchFamily="18" charset="0"/>
              </a:rPr>
              <a:t>obez</a:t>
            </a:r>
            <a:r>
              <a:rPr lang="tr-TR" sz="3200" dirty="0" smtClean="0">
                <a:latin typeface="Times New Roman" panose="02020603050405020304" pitchFamily="18" charset="0"/>
                <a:cs typeface="Times New Roman" panose="02020603050405020304" pitchFamily="18" charset="0"/>
              </a:rPr>
              <a:t> hastalarına kilo kaybetmeyi sürdürmelerine yardımcı olmak için yoğun danışmanlık ve davranışsal girişimler sunmalarını önerir. Yoğun danışmanlık en az 3 ay ayda birden daha fazla görüşme içerir. (</a:t>
            </a:r>
            <a:r>
              <a:rPr lang="tr-TR" sz="3200" dirty="0" smtClean="0">
                <a:solidFill>
                  <a:srgbClr val="FF0000"/>
                </a:solidFill>
                <a:latin typeface="Times New Roman" panose="02020603050405020304" pitchFamily="18" charset="0"/>
                <a:cs typeface="Times New Roman" panose="02020603050405020304" pitchFamily="18" charset="0"/>
              </a:rPr>
              <a:t>B</a:t>
            </a:r>
            <a:r>
              <a:rPr lang="tr-TR" sz="3200" dirty="0" smtClean="0">
                <a:latin typeface="Times New Roman" panose="02020603050405020304" pitchFamily="18" charset="0"/>
                <a:cs typeface="Times New Roman" panose="02020603050405020304" pitchFamily="18" charset="0"/>
              </a:rPr>
              <a:t>, 2003)</a:t>
            </a:r>
          </a:p>
          <a:p>
            <a:r>
              <a:rPr lang="tr-TR" sz="3200" dirty="0" smtClean="0">
                <a:latin typeface="Times New Roman" panose="02020603050405020304" pitchFamily="18" charset="0"/>
                <a:cs typeface="Times New Roman" panose="02020603050405020304" pitchFamily="18" charset="0"/>
              </a:rPr>
              <a:t>6 aydan büyük çocuklar (</a:t>
            </a:r>
            <a:r>
              <a:rPr lang="tr-TR" sz="3200" dirty="0" smtClean="0">
                <a:solidFill>
                  <a:srgbClr val="FF0000"/>
                </a:solidFill>
                <a:latin typeface="Times New Roman" panose="02020603050405020304" pitchFamily="18" charset="0"/>
                <a:cs typeface="Times New Roman" panose="02020603050405020304" pitchFamily="18" charset="0"/>
              </a:rPr>
              <a:t>B</a:t>
            </a:r>
            <a:r>
              <a:rPr lang="tr-TR" sz="3200" dirty="0" smtClean="0">
                <a:latin typeface="Times New Roman" panose="02020603050405020304" pitchFamily="18" charset="0"/>
                <a:cs typeface="Times New Roman" panose="02020603050405020304" pitchFamily="18" charset="0"/>
              </a:rPr>
              <a:t>, 2010)</a:t>
            </a:r>
          </a:p>
          <a:p>
            <a:endParaRPr lang="tr-TR" dirty="0"/>
          </a:p>
        </p:txBody>
      </p:sp>
    </p:spTree>
    <p:extLst>
      <p:ext uri="{BB962C8B-B14F-4D97-AF65-F5344CB8AC3E}">
        <p14:creationId xmlns:p14="http://schemas.microsoft.com/office/powerpoint/2010/main" val="320680670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C00000"/>
                </a:solidFill>
                <a:latin typeface="Times New Roman" panose="02020603050405020304" pitchFamily="18" charset="0"/>
                <a:cs typeface="Times New Roman" panose="02020603050405020304" pitchFamily="18" charset="0"/>
              </a:rPr>
              <a:t>DANIŞMANLIK </a:t>
            </a:r>
            <a:r>
              <a:rPr lang="tr-TR" b="1" dirty="0" smtClean="0">
                <a:solidFill>
                  <a:srgbClr val="C00000"/>
                </a:solidFill>
                <a:latin typeface="Times New Roman" panose="02020603050405020304" pitchFamily="18" charset="0"/>
                <a:cs typeface="Times New Roman" panose="02020603050405020304" pitchFamily="18" charset="0"/>
              </a:rPr>
              <a:t/>
            </a:r>
            <a:br>
              <a:rPr lang="tr-TR" b="1" dirty="0" smtClean="0">
                <a:solidFill>
                  <a:srgbClr val="C00000"/>
                </a:solidFill>
                <a:latin typeface="Times New Roman" panose="02020603050405020304" pitchFamily="18" charset="0"/>
                <a:cs typeface="Times New Roman" panose="02020603050405020304" pitchFamily="18" charset="0"/>
              </a:rPr>
            </a:br>
            <a:r>
              <a:rPr lang="tr-TR" sz="3200" b="1" dirty="0" smtClean="0">
                <a:solidFill>
                  <a:srgbClr val="002060"/>
                </a:solidFill>
                <a:latin typeface="Times New Roman" panose="02020603050405020304" pitchFamily="18" charset="0"/>
                <a:cs typeface="Times New Roman" panose="02020603050405020304" pitchFamily="18" charset="0"/>
              </a:rPr>
              <a:t>SİGARA</a:t>
            </a:r>
            <a:endParaRPr lang="tr-TR" sz="3200" b="1" dirty="0">
              <a:solidFill>
                <a:srgbClr val="00206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lnSpcReduction="10000"/>
          </a:bodyPr>
          <a:lstStyle/>
          <a:p>
            <a:pPr marL="265113" lvl="0" indent="-265113" eaLnBrk="0" fontAlgn="base" hangingPunct="0">
              <a:lnSpc>
                <a:spcPct val="100000"/>
              </a:lnSpc>
              <a:spcBef>
                <a:spcPts val="250"/>
              </a:spcBef>
              <a:spcAft>
                <a:spcPts val="1200"/>
              </a:spcAft>
              <a:buClr>
                <a:srgbClr val="F07F09"/>
              </a:buClr>
              <a:buSzPct val="80000"/>
              <a:buFont typeface="Wingdings 2" panose="05020102010507070707" pitchFamily="18" charset="2"/>
              <a:buChar char=""/>
              <a:defRPr/>
            </a:pPr>
            <a:r>
              <a:rPr lang="tr-TR" dirty="0" err="1" smtClean="0">
                <a:solidFill>
                  <a:prstClr val="black"/>
                </a:solidFill>
                <a:latin typeface="Times New Roman" panose="02020603050405020304" pitchFamily="18" charset="0"/>
                <a:cs typeface="Times New Roman" panose="02020603050405020304" pitchFamily="18" charset="0"/>
              </a:rPr>
              <a:t>Klinisyenlerin</a:t>
            </a:r>
            <a:r>
              <a:rPr lang="tr-TR" dirty="0" smtClean="0">
                <a:solidFill>
                  <a:prstClr val="black"/>
                </a:solidFill>
                <a:latin typeface="Times New Roman" panose="02020603050405020304" pitchFamily="18" charset="0"/>
                <a:cs typeface="Times New Roman" panose="02020603050405020304" pitchFamily="18" charset="0"/>
              </a:rPr>
              <a:t> </a:t>
            </a:r>
            <a:r>
              <a:rPr lang="tr-TR" dirty="0">
                <a:solidFill>
                  <a:prstClr val="black"/>
                </a:solidFill>
                <a:latin typeface="Times New Roman" panose="02020603050405020304" pitchFamily="18" charset="0"/>
                <a:cs typeface="Times New Roman" panose="02020603050405020304" pitchFamily="18" charset="0"/>
              </a:rPr>
              <a:t>tüm yetişkinlerin sigara kullanımını </a:t>
            </a:r>
            <a:r>
              <a:rPr lang="tr-TR" b="1" dirty="0">
                <a:solidFill>
                  <a:srgbClr val="C00000"/>
                </a:solidFill>
                <a:latin typeface="Times New Roman" panose="02020603050405020304" pitchFamily="18" charset="0"/>
                <a:cs typeface="Times New Roman" panose="02020603050405020304" pitchFamily="18" charset="0"/>
              </a:rPr>
              <a:t>tarama</a:t>
            </a:r>
            <a:r>
              <a:rPr lang="tr-TR" dirty="0">
                <a:solidFill>
                  <a:prstClr val="black"/>
                </a:solidFill>
                <a:latin typeface="Times New Roman" panose="02020603050405020304" pitchFamily="18" charset="0"/>
                <a:cs typeface="Times New Roman" panose="02020603050405020304" pitchFamily="18" charset="0"/>
              </a:rPr>
              <a:t>ları ve </a:t>
            </a:r>
            <a:r>
              <a:rPr lang="tr-TR" dirty="0" smtClean="0">
                <a:solidFill>
                  <a:prstClr val="black"/>
                </a:solidFill>
                <a:latin typeface="Times New Roman" panose="02020603050405020304" pitchFamily="18" charset="0"/>
                <a:cs typeface="Times New Roman" panose="02020603050405020304" pitchFamily="18" charset="0"/>
              </a:rPr>
              <a:t>sigara </a:t>
            </a:r>
            <a:r>
              <a:rPr lang="tr-TR" dirty="0">
                <a:solidFill>
                  <a:prstClr val="black"/>
                </a:solidFill>
                <a:latin typeface="Times New Roman" panose="02020603050405020304" pitchFamily="18" charset="0"/>
                <a:cs typeface="Times New Roman" panose="02020603050405020304" pitchFamily="18" charset="0"/>
              </a:rPr>
              <a:t>kullananlara </a:t>
            </a:r>
            <a:r>
              <a:rPr lang="tr-TR" b="1" dirty="0">
                <a:solidFill>
                  <a:srgbClr val="C00000"/>
                </a:solidFill>
                <a:latin typeface="Times New Roman" panose="02020603050405020304" pitchFamily="18" charset="0"/>
                <a:cs typeface="Times New Roman" panose="02020603050405020304" pitchFamily="18" charset="0"/>
              </a:rPr>
              <a:t>bırakma önerileri </a:t>
            </a:r>
            <a:r>
              <a:rPr lang="tr-TR" dirty="0">
                <a:solidFill>
                  <a:prstClr val="black"/>
                </a:solidFill>
                <a:latin typeface="Times New Roman" panose="02020603050405020304" pitchFamily="18" charset="0"/>
                <a:cs typeface="Times New Roman" panose="02020603050405020304" pitchFamily="18" charset="0"/>
              </a:rPr>
              <a:t>sağlamaları önerilir. (</a:t>
            </a:r>
            <a:r>
              <a:rPr lang="tr-TR" dirty="0">
                <a:solidFill>
                  <a:srgbClr val="FF0000"/>
                </a:solidFill>
                <a:latin typeface="Times New Roman" panose="02020603050405020304" pitchFamily="18" charset="0"/>
                <a:cs typeface="Times New Roman" panose="02020603050405020304" pitchFamily="18" charset="0"/>
              </a:rPr>
              <a:t>A</a:t>
            </a:r>
            <a:r>
              <a:rPr lang="tr-TR" dirty="0">
                <a:solidFill>
                  <a:prstClr val="black"/>
                </a:solidFill>
                <a:latin typeface="Times New Roman" panose="02020603050405020304" pitchFamily="18" charset="0"/>
                <a:cs typeface="Times New Roman" panose="02020603050405020304" pitchFamily="18" charset="0"/>
              </a:rPr>
              <a:t>, 2009)</a:t>
            </a:r>
          </a:p>
          <a:p>
            <a:pPr marL="547688" lvl="1" indent="-200025" eaLnBrk="0" fontAlgn="base" hangingPunct="0">
              <a:lnSpc>
                <a:spcPct val="100000"/>
              </a:lnSpc>
              <a:spcBef>
                <a:spcPts val="250"/>
              </a:spcBef>
              <a:spcAft>
                <a:spcPts val="1200"/>
              </a:spcAft>
              <a:buClr>
                <a:srgbClr val="F07F09"/>
              </a:buClr>
              <a:buSzPct val="100000"/>
              <a:buFont typeface="Verdana" panose="020B0604030504040204" pitchFamily="34" charset="0"/>
              <a:buChar char="◦"/>
              <a:defRPr/>
            </a:pPr>
            <a:r>
              <a:rPr lang="tr-TR" sz="2800" dirty="0">
                <a:solidFill>
                  <a:prstClr val="black"/>
                </a:solidFill>
                <a:latin typeface="Times New Roman" panose="02020603050405020304" pitchFamily="18" charset="0"/>
                <a:cs typeface="Times New Roman" panose="02020603050405020304" pitchFamily="18" charset="0"/>
              </a:rPr>
              <a:t>Tüm gebelerde sigara kullanımının taranması ve bırakma danışmanlığı verilmesi önerilir (</a:t>
            </a:r>
            <a:r>
              <a:rPr lang="tr-TR" sz="2800" dirty="0">
                <a:solidFill>
                  <a:srgbClr val="FF0000"/>
                </a:solidFill>
                <a:latin typeface="Times New Roman" panose="02020603050405020304" pitchFamily="18" charset="0"/>
                <a:cs typeface="Times New Roman" panose="02020603050405020304" pitchFamily="18" charset="0"/>
              </a:rPr>
              <a:t>A</a:t>
            </a:r>
            <a:r>
              <a:rPr lang="tr-TR" sz="2800" dirty="0">
                <a:solidFill>
                  <a:prstClr val="black"/>
                </a:solidFill>
                <a:latin typeface="Times New Roman" panose="02020603050405020304" pitchFamily="18" charset="0"/>
                <a:cs typeface="Times New Roman" panose="02020603050405020304" pitchFamily="18" charset="0"/>
              </a:rPr>
              <a:t>, 2003)</a:t>
            </a:r>
          </a:p>
          <a:p>
            <a:pPr marL="265113" lvl="1" indent="-265113" eaLnBrk="0" fontAlgn="base" hangingPunct="0">
              <a:lnSpc>
                <a:spcPct val="100000"/>
              </a:lnSpc>
              <a:spcBef>
                <a:spcPts val="250"/>
              </a:spcBef>
              <a:spcAft>
                <a:spcPts val="1200"/>
              </a:spcAft>
              <a:buClr>
                <a:srgbClr val="F07F09"/>
              </a:buClr>
              <a:buSzPct val="80000"/>
              <a:buFont typeface="Wingdings 2" pitchFamily="18" charset="2"/>
              <a:buChar char=""/>
              <a:defRPr/>
            </a:pPr>
            <a:r>
              <a:rPr lang="tr-TR" sz="2800" dirty="0">
                <a:solidFill>
                  <a:prstClr val="black"/>
                </a:solidFill>
                <a:latin typeface="Times New Roman" panose="02020603050405020304" pitchFamily="18" charset="0"/>
                <a:cs typeface="Times New Roman" panose="02020603050405020304" pitchFamily="18" charset="0"/>
              </a:rPr>
              <a:t>Çocuk ve ergenlerin sigaradan kaçınmaları istendik bir konudur ancak bu konuda hekimin öneri ve danışmanlığının etkisi belirsizdir. (</a:t>
            </a:r>
            <a:r>
              <a:rPr lang="tr-TR" sz="2800" dirty="0">
                <a:solidFill>
                  <a:srgbClr val="FF0000"/>
                </a:solidFill>
                <a:latin typeface="Times New Roman" panose="02020603050405020304" pitchFamily="18" charset="0"/>
                <a:cs typeface="Times New Roman" panose="02020603050405020304" pitchFamily="18" charset="0"/>
              </a:rPr>
              <a:t>I-HB</a:t>
            </a:r>
            <a:r>
              <a:rPr lang="tr-TR" sz="2800" dirty="0">
                <a:solidFill>
                  <a:prstClr val="black"/>
                </a:solidFill>
                <a:latin typeface="Times New Roman" panose="02020603050405020304" pitchFamily="18" charset="0"/>
                <a:cs typeface="Times New Roman" panose="02020603050405020304" pitchFamily="18" charset="0"/>
              </a:rPr>
              <a:t>, 2003)</a:t>
            </a:r>
          </a:p>
          <a:p>
            <a:pPr marL="265113" lvl="0" indent="-265113" eaLnBrk="0" fontAlgn="base" hangingPunct="0">
              <a:lnSpc>
                <a:spcPct val="100000"/>
              </a:lnSpc>
              <a:spcBef>
                <a:spcPts val="250"/>
              </a:spcBef>
              <a:spcAft>
                <a:spcPts val="1200"/>
              </a:spcAft>
              <a:buClr>
                <a:srgbClr val="F07F09"/>
              </a:buClr>
              <a:buSzPct val="80000"/>
              <a:buFont typeface="Wingdings 2" panose="05020102010507070707" pitchFamily="18" charset="2"/>
              <a:buChar char=""/>
              <a:defRPr/>
            </a:pPr>
            <a:r>
              <a:rPr lang="tr-TR" dirty="0">
                <a:solidFill>
                  <a:prstClr val="black"/>
                </a:solidFill>
                <a:latin typeface="Times New Roman" panose="02020603050405020304" pitchFamily="18" charset="0"/>
                <a:cs typeface="Times New Roman" panose="02020603050405020304" pitchFamily="18" charset="0"/>
              </a:rPr>
              <a:t>Tüm sigara içen ebeveynlere çocuk sağlığı ve </a:t>
            </a:r>
            <a:r>
              <a:rPr lang="tr-TR" dirty="0">
                <a:solidFill>
                  <a:srgbClr val="7030A0"/>
                </a:solidFill>
                <a:latin typeface="Times New Roman" panose="02020603050405020304" pitchFamily="18" charset="0"/>
                <a:cs typeface="Times New Roman" panose="02020603050405020304" pitchFamily="18" charset="0"/>
              </a:rPr>
              <a:t>pasif içiciliğin</a:t>
            </a:r>
            <a:r>
              <a:rPr lang="tr-TR" dirty="0">
                <a:solidFill>
                  <a:prstClr val="black"/>
                </a:solidFill>
                <a:latin typeface="Times New Roman" panose="02020603050405020304" pitchFamily="18" charset="0"/>
                <a:cs typeface="Times New Roman" panose="02020603050405020304" pitchFamily="18" charset="0"/>
              </a:rPr>
              <a:t> zararlı etkileri konusunda danışmanlık verilmesi önerilir. </a:t>
            </a:r>
          </a:p>
          <a:p>
            <a:endParaRPr lang="tr-TR" dirty="0"/>
          </a:p>
        </p:txBody>
      </p:sp>
    </p:spTree>
    <p:extLst>
      <p:ext uri="{BB962C8B-B14F-4D97-AF65-F5344CB8AC3E}">
        <p14:creationId xmlns:p14="http://schemas.microsoft.com/office/powerpoint/2010/main" val="25086465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               BİRİNCİL KORUMA</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half" idx="2"/>
          </p:nvPr>
        </p:nvSpPr>
        <p:spPr>
          <a:xfrm>
            <a:off x="839788" y="2087631"/>
            <a:ext cx="10788995" cy="2146438"/>
          </a:xfrm>
        </p:spPr>
        <p:txBody>
          <a:bodyPr>
            <a:normAutofit/>
          </a:bodyPr>
          <a:lstStyle/>
          <a:p>
            <a:pPr>
              <a:lnSpc>
                <a:spcPct val="130000"/>
              </a:lnSpc>
              <a:buSzTx/>
              <a:buFont typeface="Wingdings" pitchFamily="2" charset="2"/>
              <a:buChar char="§"/>
            </a:pPr>
            <a:r>
              <a:rPr lang="tr-TR" sz="3200" dirty="0">
                <a:latin typeface="Times New Roman" panose="02020603050405020304" pitchFamily="18" charset="0"/>
                <a:cs typeface="Times New Roman" panose="02020603050405020304" pitchFamily="18" charset="0"/>
              </a:rPr>
              <a:t>Risk faktörleri ya da çevre üzerine etki ederek hastalıkların gelişmesini önlemeye yönelik girişimlerdir</a:t>
            </a:r>
            <a:r>
              <a:rPr lang="tr-TR" sz="3200" dirty="0" smtClean="0">
                <a:latin typeface="Times New Roman" panose="02020603050405020304" pitchFamily="18" charset="0"/>
                <a:cs typeface="Times New Roman" panose="02020603050405020304" pitchFamily="18" charset="0"/>
              </a:rPr>
              <a:t>. (Hedef kitle-&gt;Sağlıklı kişiler)</a:t>
            </a:r>
            <a:endParaRPr lang="tr-TR" sz="3200" dirty="0">
              <a:latin typeface="Times New Roman" panose="02020603050405020304" pitchFamily="18" charset="0"/>
              <a:cs typeface="Times New Roman" panose="02020603050405020304" pitchFamily="18" charset="0"/>
            </a:endParaRPr>
          </a:p>
          <a:p>
            <a:pPr>
              <a:buFont typeface="Wingdings" pitchFamily="2" charset="2"/>
              <a:buNone/>
            </a:pPr>
            <a:endParaRPr lang="tr-TR" sz="3600" dirty="0">
              <a:latin typeface="Times New Roman" panose="02020603050405020304" pitchFamily="18" charset="0"/>
              <a:cs typeface="Times New Roman" panose="02020603050405020304" pitchFamily="18" charset="0"/>
            </a:endParaRPr>
          </a:p>
          <a:p>
            <a:endParaRPr lang="tr-TR" sz="3600" dirty="0">
              <a:latin typeface="Times New Roman" panose="02020603050405020304" pitchFamily="18" charset="0"/>
              <a:cs typeface="Times New Roman" panose="02020603050405020304" pitchFamily="18" charset="0"/>
            </a:endParaRPr>
          </a:p>
        </p:txBody>
      </p:sp>
      <p:sp>
        <p:nvSpPr>
          <p:cNvPr id="6" name="İçerik Yer Tutucusu 5"/>
          <p:cNvSpPr>
            <a:spLocks noGrp="1"/>
          </p:cNvSpPr>
          <p:nvPr>
            <p:ph sz="quarter" idx="4"/>
          </p:nvPr>
        </p:nvSpPr>
        <p:spPr>
          <a:xfrm flipH="1">
            <a:off x="1345840" y="4631012"/>
            <a:ext cx="7939827" cy="1074050"/>
          </a:xfrm>
        </p:spPr>
        <p:txBody>
          <a:bodyPr>
            <a:normAutofit/>
          </a:bodyPr>
          <a:lstStyle/>
          <a:p>
            <a:r>
              <a:rPr lang="tr-TR" dirty="0" smtClean="0"/>
              <a:t>ÖRNEK: </a:t>
            </a:r>
            <a:r>
              <a:rPr lang="tr-TR" dirty="0" smtClean="0">
                <a:solidFill>
                  <a:srgbClr val="002060"/>
                </a:solidFill>
              </a:rPr>
              <a:t>Bağışıklama, Aile Planlaması, Genetik Danışma, </a:t>
            </a:r>
            <a:r>
              <a:rPr lang="tr-TR" dirty="0" err="1" smtClean="0">
                <a:solidFill>
                  <a:srgbClr val="002060"/>
                </a:solidFill>
              </a:rPr>
              <a:t>Kemoprofilaksi</a:t>
            </a:r>
            <a:r>
              <a:rPr lang="tr-TR" dirty="0" smtClean="0">
                <a:solidFill>
                  <a:srgbClr val="002060"/>
                </a:solidFill>
              </a:rPr>
              <a:t>, Sağlık Eğitimi Hizmetleri </a:t>
            </a:r>
            <a:endParaRPr lang="tr-TR" dirty="0">
              <a:solidFill>
                <a:srgbClr val="002060"/>
              </a:solidFill>
            </a:endParaRPr>
          </a:p>
        </p:txBody>
      </p:sp>
    </p:spTree>
    <p:extLst>
      <p:ext uri="{BB962C8B-B14F-4D97-AF65-F5344CB8AC3E}">
        <p14:creationId xmlns:p14="http://schemas.microsoft.com/office/powerpoint/2010/main" val="23442314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C00000"/>
                </a:solidFill>
                <a:latin typeface="Times New Roman" panose="02020603050405020304" pitchFamily="18" charset="0"/>
                <a:cs typeface="Times New Roman" panose="02020603050405020304" pitchFamily="18" charset="0"/>
              </a:rPr>
              <a:t>DANIŞMANLIK </a:t>
            </a:r>
            <a:r>
              <a:rPr lang="tr-TR" b="1" dirty="0" smtClean="0">
                <a:solidFill>
                  <a:srgbClr val="C00000"/>
                </a:solidFill>
                <a:latin typeface="Times New Roman" panose="02020603050405020304" pitchFamily="18" charset="0"/>
                <a:cs typeface="Times New Roman" panose="02020603050405020304" pitchFamily="18" charset="0"/>
              </a:rPr>
              <a:t/>
            </a:r>
            <a:br>
              <a:rPr lang="tr-TR" b="1" dirty="0" smtClean="0">
                <a:solidFill>
                  <a:srgbClr val="C00000"/>
                </a:solidFill>
                <a:latin typeface="Times New Roman" panose="02020603050405020304" pitchFamily="18" charset="0"/>
                <a:cs typeface="Times New Roman" panose="02020603050405020304" pitchFamily="18" charset="0"/>
              </a:rPr>
            </a:br>
            <a:r>
              <a:rPr lang="tr-TR" sz="3200" b="1" dirty="0" smtClean="0">
                <a:solidFill>
                  <a:srgbClr val="002060"/>
                </a:solidFill>
                <a:latin typeface="Times New Roman" panose="02020603050405020304" pitchFamily="18" charset="0"/>
                <a:cs typeface="Times New Roman" panose="02020603050405020304" pitchFamily="18" charset="0"/>
              </a:rPr>
              <a:t>ALKOL KULLANIMI</a:t>
            </a:r>
            <a:endParaRPr lang="tr-TR" sz="3200" b="1" dirty="0">
              <a:solidFill>
                <a:srgbClr val="00206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pPr marL="265113" lvl="0" indent="-265113" eaLnBrk="0" fontAlgn="base" hangingPunct="0">
              <a:lnSpc>
                <a:spcPct val="100000"/>
              </a:lnSpc>
              <a:spcBef>
                <a:spcPts val="250"/>
              </a:spcBef>
              <a:spcAft>
                <a:spcPts val="1200"/>
              </a:spcAft>
              <a:buClr>
                <a:srgbClr val="F07F09"/>
              </a:buClr>
              <a:buSzPct val="80000"/>
              <a:buFont typeface="Wingdings 2" panose="05020102010507070707" pitchFamily="18" charset="2"/>
              <a:buChar char=""/>
            </a:pPr>
            <a:r>
              <a:rPr lang="tr-TR" sz="3200" dirty="0">
                <a:solidFill>
                  <a:prstClr val="black"/>
                </a:solidFill>
                <a:latin typeface="Times New Roman" panose="02020603050405020304" pitchFamily="18" charset="0"/>
                <a:cs typeface="Times New Roman" panose="02020603050405020304" pitchFamily="18" charset="0"/>
              </a:rPr>
              <a:t>Birinci basamak ortamında, gebeler dahil yetişkinlerde </a:t>
            </a:r>
            <a:r>
              <a:rPr lang="tr-TR" sz="3200" b="1" dirty="0">
                <a:solidFill>
                  <a:srgbClr val="7030A0"/>
                </a:solidFill>
                <a:latin typeface="Times New Roman" panose="02020603050405020304" pitchFamily="18" charset="0"/>
                <a:cs typeface="Times New Roman" panose="02020603050405020304" pitchFamily="18" charset="0"/>
              </a:rPr>
              <a:t>alkol kötüye kullanımı</a:t>
            </a:r>
            <a:r>
              <a:rPr lang="tr-TR" sz="3200" dirty="0">
                <a:solidFill>
                  <a:prstClr val="black"/>
                </a:solidFill>
                <a:latin typeface="Times New Roman" panose="02020603050405020304" pitchFamily="18" charset="0"/>
                <a:cs typeface="Times New Roman" panose="02020603050405020304" pitchFamily="18" charset="0"/>
              </a:rPr>
              <a:t>nı azaltmak için </a:t>
            </a:r>
            <a:r>
              <a:rPr lang="tr-TR" sz="3200" dirty="0">
                <a:solidFill>
                  <a:srgbClr val="C00000"/>
                </a:solidFill>
                <a:latin typeface="Times New Roman" panose="02020603050405020304" pitchFamily="18" charset="0"/>
                <a:cs typeface="Times New Roman" panose="02020603050405020304" pitchFamily="18" charset="0"/>
              </a:rPr>
              <a:t>tarama</a:t>
            </a:r>
            <a:r>
              <a:rPr lang="tr-TR" sz="3200" dirty="0">
                <a:solidFill>
                  <a:prstClr val="black"/>
                </a:solidFill>
                <a:latin typeface="Times New Roman" panose="02020603050405020304" pitchFamily="18" charset="0"/>
                <a:cs typeface="Times New Roman" panose="02020603050405020304" pitchFamily="18" charset="0"/>
              </a:rPr>
              <a:t> ve </a:t>
            </a:r>
            <a:r>
              <a:rPr lang="tr-TR" sz="3200" dirty="0">
                <a:solidFill>
                  <a:srgbClr val="C00000"/>
                </a:solidFill>
                <a:latin typeface="Times New Roman" panose="02020603050405020304" pitchFamily="18" charset="0"/>
                <a:cs typeface="Times New Roman" panose="02020603050405020304" pitchFamily="18" charset="0"/>
              </a:rPr>
              <a:t>davranışçı danışmanlık</a:t>
            </a:r>
            <a:r>
              <a:rPr lang="tr-TR" sz="3200" dirty="0">
                <a:solidFill>
                  <a:prstClr val="black"/>
                </a:solidFill>
                <a:latin typeface="Times New Roman" panose="02020603050405020304" pitchFamily="18" charset="0"/>
                <a:cs typeface="Times New Roman" panose="02020603050405020304" pitchFamily="18" charset="0"/>
              </a:rPr>
              <a:t> girişimlerinin uygulanması önerilir. (</a:t>
            </a:r>
            <a:r>
              <a:rPr lang="tr-TR" sz="3200" dirty="0">
                <a:solidFill>
                  <a:srgbClr val="C00000"/>
                </a:solidFill>
                <a:latin typeface="Times New Roman" panose="02020603050405020304" pitchFamily="18" charset="0"/>
                <a:cs typeface="Times New Roman" panose="02020603050405020304" pitchFamily="18" charset="0"/>
              </a:rPr>
              <a:t>B</a:t>
            </a:r>
            <a:r>
              <a:rPr lang="tr-TR" sz="3200" dirty="0">
                <a:solidFill>
                  <a:prstClr val="black"/>
                </a:solidFill>
                <a:latin typeface="Times New Roman" panose="02020603050405020304" pitchFamily="18" charset="0"/>
                <a:cs typeface="Times New Roman" panose="02020603050405020304" pitchFamily="18" charset="0"/>
              </a:rPr>
              <a:t>, 2004)</a:t>
            </a:r>
          </a:p>
          <a:p>
            <a:pPr marL="265113" lvl="0" indent="-265113" eaLnBrk="0" fontAlgn="base" hangingPunct="0">
              <a:lnSpc>
                <a:spcPct val="100000"/>
              </a:lnSpc>
              <a:spcBef>
                <a:spcPts val="250"/>
              </a:spcBef>
              <a:spcAft>
                <a:spcPts val="1200"/>
              </a:spcAft>
              <a:buClr>
                <a:srgbClr val="F07F09"/>
              </a:buClr>
              <a:buSzPct val="80000"/>
              <a:buFont typeface="Wingdings 2" panose="05020102010507070707" pitchFamily="18" charset="2"/>
              <a:buChar char=""/>
            </a:pPr>
            <a:r>
              <a:rPr lang="tr-TR" dirty="0">
                <a:solidFill>
                  <a:prstClr val="black"/>
                </a:solidFill>
                <a:latin typeface="Times New Roman" panose="02020603050405020304" pitchFamily="18" charset="0"/>
                <a:cs typeface="Times New Roman" panose="02020603050405020304" pitchFamily="18" charset="0"/>
              </a:rPr>
              <a:t>Ergenlerin alkollü içeceklerden uzak olması istenir ancak bu alanda hekimin öneri ve danışmanlığının etkisi belirsizdir. (</a:t>
            </a:r>
            <a:r>
              <a:rPr lang="tr-TR" dirty="0">
                <a:solidFill>
                  <a:srgbClr val="C00000"/>
                </a:solidFill>
                <a:latin typeface="Times New Roman" panose="02020603050405020304" pitchFamily="18" charset="0"/>
                <a:cs typeface="Times New Roman" panose="02020603050405020304" pitchFamily="18" charset="0"/>
              </a:rPr>
              <a:t>I-HB</a:t>
            </a:r>
            <a:r>
              <a:rPr lang="tr-TR" dirty="0">
                <a:solidFill>
                  <a:prstClr val="black"/>
                </a:solidFill>
                <a:latin typeface="Times New Roman" panose="02020603050405020304" pitchFamily="18" charset="0"/>
                <a:cs typeface="Times New Roman" panose="02020603050405020304" pitchFamily="18" charset="0"/>
              </a:rPr>
              <a:t>, 2004)</a:t>
            </a:r>
          </a:p>
          <a:p>
            <a:endParaRPr lang="tr-TR" dirty="0"/>
          </a:p>
        </p:txBody>
      </p:sp>
    </p:spTree>
    <p:extLst>
      <p:ext uri="{BB962C8B-B14F-4D97-AF65-F5344CB8AC3E}">
        <p14:creationId xmlns:p14="http://schemas.microsoft.com/office/powerpoint/2010/main" val="80204818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solidFill>
                  <a:srgbClr val="C00000"/>
                </a:solidFill>
                <a:latin typeface="Times New Roman" panose="02020603050405020304" pitchFamily="18" charset="0"/>
                <a:cs typeface="Times New Roman" panose="02020603050405020304" pitchFamily="18" charset="0"/>
              </a:rPr>
              <a:t>DANIŞMANLIK </a:t>
            </a:r>
            <a:r>
              <a:rPr lang="tr-TR" b="1" dirty="0" smtClean="0">
                <a:solidFill>
                  <a:srgbClr val="C00000"/>
                </a:solidFill>
                <a:latin typeface="Times New Roman" panose="02020603050405020304" pitchFamily="18" charset="0"/>
                <a:cs typeface="Times New Roman" panose="02020603050405020304" pitchFamily="18" charset="0"/>
              </a:rPr>
              <a:t/>
            </a:r>
            <a:br>
              <a:rPr lang="tr-TR" b="1" dirty="0" smtClean="0">
                <a:solidFill>
                  <a:srgbClr val="C00000"/>
                </a:solidFill>
                <a:latin typeface="Times New Roman" panose="02020603050405020304" pitchFamily="18" charset="0"/>
                <a:cs typeface="Times New Roman" panose="02020603050405020304" pitchFamily="18" charset="0"/>
              </a:rPr>
            </a:br>
            <a:r>
              <a:rPr lang="tr-TR" sz="3200" b="1" dirty="0" smtClean="0">
                <a:solidFill>
                  <a:srgbClr val="002060"/>
                </a:solidFill>
                <a:latin typeface="Times New Roman" panose="02020603050405020304" pitchFamily="18" charset="0"/>
                <a:cs typeface="Times New Roman" panose="02020603050405020304" pitchFamily="18" charset="0"/>
              </a:rPr>
              <a:t>CİNSEL YOLLA BULAŞAN HASTALIKLAR</a:t>
            </a:r>
            <a:endParaRPr lang="tr-TR" sz="3200" b="1" dirty="0">
              <a:solidFill>
                <a:srgbClr val="00206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pPr marL="265113" lvl="0" indent="-265113" eaLnBrk="0" fontAlgn="base" hangingPunct="0">
              <a:lnSpc>
                <a:spcPct val="100000"/>
              </a:lnSpc>
              <a:spcBef>
                <a:spcPts val="250"/>
              </a:spcBef>
              <a:spcAft>
                <a:spcPts val="1200"/>
              </a:spcAft>
              <a:buClr>
                <a:srgbClr val="F07F09"/>
              </a:buClr>
              <a:buSzPct val="80000"/>
              <a:buFont typeface="Wingdings 2" panose="05020102010507070707" pitchFamily="18" charset="2"/>
              <a:buChar char=""/>
            </a:pPr>
            <a:endParaRPr lang="tr-TR" sz="3200" dirty="0" smtClean="0">
              <a:solidFill>
                <a:prstClr val="black"/>
              </a:solidFill>
              <a:latin typeface="Times New Roman" panose="02020603050405020304" pitchFamily="18" charset="0"/>
              <a:cs typeface="Times New Roman" panose="02020603050405020304" pitchFamily="18" charset="0"/>
            </a:endParaRPr>
          </a:p>
          <a:p>
            <a:pPr marL="265113" lvl="0" indent="-265113" eaLnBrk="0" fontAlgn="base" hangingPunct="0">
              <a:lnSpc>
                <a:spcPct val="100000"/>
              </a:lnSpc>
              <a:spcBef>
                <a:spcPts val="250"/>
              </a:spcBef>
              <a:spcAft>
                <a:spcPts val="1200"/>
              </a:spcAft>
              <a:buClr>
                <a:srgbClr val="F07F09"/>
              </a:buClr>
              <a:buSzPct val="80000"/>
              <a:buFont typeface="Wingdings 2" panose="05020102010507070707" pitchFamily="18" charset="2"/>
              <a:buChar char=""/>
            </a:pPr>
            <a:r>
              <a:rPr lang="tr-TR" sz="3200" dirty="0" smtClean="0">
                <a:solidFill>
                  <a:prstClr val="black"/>
                </a:solidFill>
                <a:latin typeface="Times New Roman" panose="02020603050405020304" pitchFamily="18" charset="0"/>
                <a:cs typeface="Times New Roman" panose="02020603050405020304" pitchFamily="18" charset="0"/>
              </a:rPr>
              <a:t>Yüksek </a:t>
            </a:r>
            <a:r>
              <a:rPr lang="tr-TR" sz="3200" dirty="0">
                <a:solidFill>
                  <a:prstClr val="black"/>
                </a:solidFill>
                <a:latin typeface="Times New Roman" panose="02020603050405020304" pitchFamily="18" charset="0"/>
                <a:cs typeface="Times New Roman" panose="02020603050405020304" pitchFamily="18" charset="0"/>
              </a:rPr>
              <a:t>risk altında olan cinsel aktif ergenler ve yetişkinlerde CYBH önlemek için yüksek yoğunlukta davranışçı danışmanlık vermek önerilir (</a:t>
            </a:r>
            <a:r>
              <a:rPr lang="tr-TR" sz="3200" dirty="0">
                <a:solidFill>
                  <a:srgbClr val="C00000"/>
                </a:solidFill>
                <a:latin typeface="Times New Roman" panose="02020603050405020304" pitchFamily="18" charset="0"/>
                <a:cs typeface="Times New Roman" panose="02020603050405020304" pitchFamily="18" charset="0"/>
              </a:rPr>
              <a:t>B</a:t>
            </a:r>
            <a:r>
              <a:rPr lang="tr-TR" sz="3200" dirty="0">
                <a:solidFill>
                  <a:prstClr val="black"/>
                </a:solidFill>
                <a:latin typeface="Times New Roman" panose="02020603050405020304" pitchFamily="18" charset="0"/>
                <a:cs typeface="Times New Roman" panose="02020603050405020304" pitchFamily="18" charset="0"/>
              </a:rPr>
              <a:t>, </a:t>
            </a:r>
            <a:r>
              <a:rPr lang="tr-TR" sz="3200" dirty="0" smtClean="0">
                <a:solidFill>
                  <a:prstClr val="black"/>
                </a:solidFill>
                <a:latin typeface="Times New Roman" panose="02020603050405020304" pitchFamily="18" charset="0"/>
                <a:cs typeface="Times New Roman" panose="02020603050405020304" pitchFamily="18" charset="0"/>
              </a:rPr>
              <a:t>2014) </a:t>
            </a:r>
            <a:endParaRPr lang="tr-TR" sz="3200" dirty="0">
              <a:solidFill>
                <a:prstClr val="black"/>
              </a:solidFill>
              <a:latin typeface="Times New Roman" panose="02020603050405020304" pitchFamily="18" charset="0"/>
              <a:cs typeface="Times New Roman" panose="02020603050405020304" pitchFamily="18" charset="0"/>
            </a:endParaRPr>
          </a:p>
          <a:p>
            <a:pPr marL="265113" lvl="0" indent="-265113" eaLnBrk="0" fontAlgn="base" hangingPunct="0">
              <a:lnSpc>
                <a:spcPct val="100000"/>
              </a:lnSpc>
              <a:spcBef>
                <a:spcPts val="250"/>
              </a:spcBef>
              <a:spcAft>
                <a:spcPts val="1200"/>
              </a:spcAft>
              <a:buClr>
                <a:srgbClr val="F07F09"/>
              </a:buClr>
              <a:buSzPct val="80000"/>
              <a:buFont typeface="Wingdings 2" panose="05020102010507070707" pitchFamily="18" charset="2"/>
              <a:buChar char=""/>
            </a:pPr>
            <a:r>
              <a:rPr lang="tr-TR" dirty="0">
                <a:solidFill>
                  <a:prstClr val="black"/>
                </a:solidFill>
                <a:latin typeface="Times New Roman" panose="02020603050405020304" pitchFamily="18" charset="0"/>
                <a:cs typeface="Times New Roman" panose="02020603050405020304" pitchFamily="18" charset="0"/>
              </a:rPr>
              <a:t>Cinsel aktif olmayan </a:t>
            </a:r>
            <a:r>
              <a:rPr lang="tr-TR" dirty="0" err="1">
                <a:solidFill>
                  <a:prstClr val="black"/>
                </a:solidFill>
                <a:latin typeface="Times New Roman" panose="02020603050405020304" pitchFamily="18" charset="0"/>
                <a:cs typeface="Times New Roman" panose="02020603050405020304" pitchFamily="18" charset="0"/>
              </a:rPr>
              <a:t>adölesanlar</a:t>
            </a:r>
            <a:r>
              <a:rPr lang="tr-TR" dirty="0">
                <a:solidFill>
                  <a:prstClr val="black"/>
                </a:solidFill>
                <a:latin typeface="Times New Roman" panose="02020603050405020304" pitchFamily="18" charset="0"/>
                <a:cs typeface="Times New Roman" panose="02020603050405020304" pitchFamily="18" charset="0"/>
              </a:rPr>
              <a:t> ve yüksek risk altında olmayan yetişkinlerde kanıtlar yetersiz (</a:t>
            </a:r>
            <a:r>
              <a:rPr lang="tr-TR" dirty="0">
                <a:solidFill>
                  <a:srgbClr val="C00000"/>
                </a:solidFill>
                <a:latin typeface="Times New Roman" panose="02020603050405020304" pitchFamily="18" charset="0"/>
                <a:cs typeface="Times New Roman" panose="02020603050405020304" pitchFamily="18" charset="0"/>
              </a:rPr>
              <a:t>I</a:t>
            </a:r>
            <a:r>
              <a:rPr lang="tr-TR" dirty="0">
                <a:solidFill>
                  <a:prstClr val="black"/>
                </a:solidFill>
                <a:latin typeface="Times New Roman" panose="02020603050405020304" pitchFamily="18" charset="0"/>
                <a:cs typeface="Times New Roman" panose="02020603050405020304" pitchFamily="18" charset="0"/>
              </a:rPr>
              <a:t>, </a:t>
            </a:r>
            <a:r>
              <a:rPr lang="tr-TR" dirty="0" smtClean="0">
                <a:solidFill>
                  <a:prstClr val="black"/>
                </a:solidFill>
                <a:latin typeface="Times New Roman" panose="02020603050405020304" pitchFamily="18" charset="0"/>
                <a:cs typeface="Times New Roman" panose="02020603050405020304" pitchFamily="18" charset="0"/>
              </a:rPr>
              <a:t>2014)</a:t>
            </a:r>
            <a:endParaRPr lang="tr-TR" dirty="0">
              <a:solidFill>
                <a:prstClr val="black"/>
              </a:solidFill>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16139966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solidFill>
                  <a:srgbClr val="C00000"/>
                </a:solidFill>
                <a:latin typeface="Times New Roman" panose="02020603050405020304" pitchFamily="18" charset="0"/>
                <a:cs typeface="Times New Roman" panose="02020603050405020304" pitchFamily="18" charset="0"/>
              </a:rPr>
              <a:t>DANIŞMANLIK </a:t>
            </a:r>
            <a:r>
              <a:rPr lang="tr-TR" b="1" dirty="0" smtClean="0">
                <a:solidFill>
                  <a:srgbClr val="C00000"/>
                </a:solidFill>
                <a:latin typeface="Times New Roman" panose="02020603050405020304" pitchFamily="18" charset="0"/>
                <a:cs typeface="Times New Roman" panose="02020603050405020304" pitchFamily="18" charset="0"/>
              </a:rPr>
              <a:t/>
            </a:r>
            <a:br>
              <a:rPr lang="tr-TR" b="1" dirty="0" smtClean="0">
                <a:solidFill>
                  <a:srgbClr val="C00000"/>
                </a:solidFill>
                <a:latin typeface="Times New Roman" panose="02020603050405020304" pitchFamily="18" charset="0"/>
                <a:cs typeface="Times New Roman" panose="02020603050405020304" pitchFamily="18" charset="0"/>
              </a:rPr>
            </a:br>
            <a:r>
              <a:rPr lang="tr-TR" sz="3200" b="1" dirty="0" smtClean="0">
                <a:solidFill>
                  <a:srgbClr val="002060"/>
                </a:solidFill>
                <a:latin typeface="Times New Roman" panose="02020603050405020304" pitchFamily="18" charset="0"/>
                <a:cs typeface="Times New Roman" panose="02020603050405020304" pitchFamily="18" charset="0"/>
              </a:rPr>
              <a:t>EMZİRME EĞİTİMİ VE DANIŞMANLIK</a:t>
            </a:r>
            <a:endParaRPr lang="tr-TR" sz="3200" b="1" dirty="0">
              <a:solidFill>
                <a:srgbClr val="00206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endParaRPr lang="tr-TR" dirty="0" smtClean="0"/>
          </a:p>
          <a:p>
            <a:endParaRPr lang="tr-TR" sz="3200" dirty="0">
              <a:latin typeface="Times New Roman" panose="02020603050405020304" pitchFamily="18" charset="0"/>
              <a:cs typeface="Times New Roman" panose="02020603050405020304" pitchFamily="18" charset="0"/>
            </a:endParaRPr>
          </a:p>
          <a:p>
            <a:r>
              <a:rPr lang="tr-TR" sz="3200" dirty="0" smtClean="0">
                <a:latin typeface="Times New Roman" panose="02020603050405020304" pitchFamily="18" charset="0"/>
                <a:cs typeface="Times New Roman" panose="02020603050405020304" pitchFamily="18" charset="0"/>
              </a:rPr>
              <a:t>Hamilelikte ve doğum sonrası emzirmeyi arttırıcı ve destekleyici girişimler önerilir (</a:t>
            </a:r>
            <a:r>
              <a:rPr lang="tr-TR" sz="3200" dirty="0" smtClean="0">
                <a:solidFill>
                  <a:srgbClr val="C00000"/>
                </a:solidFill>
                <a:latin typeface="Times New Roman" panose="02020603050405020304" pitchFamily="18" charset="0"/>
                <a:cs typeface="Times New Roman" panose="02020603050405020304" pitchFamily="18" charset="0"/>
              </a:rPr>
              <a:t>B</a:t>
            </a:r>
            <a:r>
              <a:rPr lang="tr-TR" sz="3200" dirty="0" smtClean="0">
                <a:latin typeface="Times New Roman" panose="02020603050405020304" pitchFamily="18" charset="0"/>
                <a:cs typeface="Times New Roman" panose="02020603050405020304" pitchFamily="18" charset="0"/>
              </a:rPr>
              <a:t>, 2008)</a:t>
            </a:r>
          </a:p>
          <a:p>
            <a:endParaRPr lang="tr-TR" dirty="0"/>
          </a:p>
        </p:txBody>
      </p:sp>
    </p:spTree>
    <p:extLst>
      <p:ext uri="{BB962C8B-B14F-4D97-AF65-F5344CB8AC3E}">
        <p14:creationId xmlns:p14="http://schemas.microsoft.com/office/powerpoint/2010/main" val="206360023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SAĞLIK EĞİTİMİ</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838200" y="2160476"/>
            <a:ext cx="10515600" cy="3673654"/>
          </a:xfrm>
        </p:spPr>
        <p:txBody>
          <a:bodyPr>
            <a:normAutofit/>
          </a:bodyPr>
          <a:lstStyle/>
          <a:p>
            <a:r>
              <a:rPr lang="tr-TR" sz="3200" dirty="0" smtClean="0">
                <a:latin typeface="Times New Roman" panose="02020603050405020304" pitchFamily="18" charset="0"/>
                <a:cs typeface="Times New Roman" panose="02020603050405020304" pitchFamily="18" charset="0"/>
              </a:rPr>
              <a:t>Periyodik sağlık muayeneleri esnasında hekim hastasına sağlıklı yaşam tarzının benimsenmesine yönelik beslenme, egzersiz ve yaşam tarzı ile ilgili önerilerde bulunmalıdır. Sigara, alkol ve madde bağımlılığı her hastada sorgulanarak, kullananlara bunların zararları anlatılmalı. </a:t>
            </a:r>
            <a:r>
              <a:rPr lang="tr-TR" sz="3200" dirty="0" err="1" smtClean="0">
                <a:latin typeface="Times New Roman" panose="02020603050405020304" pitchFamily="18" charset="0"/>
                <a:cs typeface="Times New Roman" panose="02020603050405020304" pitchFamily="18" charset="0"/>
              </a:rPr>
              <a:t>Obezitenin</a:t>
            </a:r>
            <a:r>
              <a:rPr lang="tr-TR" sz="3200" dirty="0" smtClean="0">
                <a:latin typeface="Times New Roman" panose="02020603050405020304" pitchFamily="18" charset="0"/>
                <a:cs typeface="Times New Roman" panose="02020603050405020304" pitchFamily="18" charset="0"/>
              </a:rPr>
              <a:t> oluşturduğu riskler konusunda fazla kilolu ve </a:t>
            </a:r>
            <a:r>
              <a:rPr lang="tr-TR" sz="3200" dirty="0" err="1" smtClean="0">
                <a:latin typeface="Times New Roman" panose="02020603050405020304" pitchFamily="18" charset="0"/>
                <a:cs typeface="Times New Roman" panose="02020603050405020304" pitchFamily="18" charset="0"/>
              </a:rPr>
              <a:t>obez</a:t>
            </a:r>
            <a:r>
              <a:rPr lang="tr-TR" sz="3200" dirty="0" smtClean="0">
                <a:latin typeface="Times New Roman" panose="02020603050405020304" pitchFamily="18" charset="0"/>
                <a:cs typeface="Times New Roman" panose="02020603050405020304" pitchFamily="18" charset="0"/>
              </a:rPr>
              <a:t> hastalar bilgilendirilmelidir.</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295750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KEMOPROFİLAKSİ</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endParaRPr lang="tr-TR" dirty="0" smtClean="0"/>
          </a:p>
          <a:p>
            <a:r>
              <a:rPr lang="tr-TR" sz="3200" dirty="0" smtClean="0">
                <a:latin typeface="Times New Roman" panose="02020603050405020304" pitchFamily="18" charset="0"/>
                <a:cs typeface="Times New Roman" panose="02020603050405020304" pitchFamily="18" charset="0"/>
              </a:rPr>
              <a:t>Aspirin kullanımı</a:t>
            </a:r>
          </a:p>
          <a:p>
            <a:r>
              <a:rPr lang="tr-TR" sz="3200" dirty="0" smtClean="0">
                <a:latin typeface="Times New Roman" panose="02020603050405020304" pitchFamily="18" charset="0"/>
                <a:cs typeface="Times New Roman" panose="02020603050405020304" pitchFamily="18" charset="0"/>
              </a:rPr>
              <a:t>Hormon </a:t>
            </a:r>
            <a:r>
              <a:rPr lang="tr-TR" sz="3200" dirty="0" err="1" smtClean="0">
                <a:latin typeface="Times New Roman" panose="02020603050405020304" pitchFamily="18" charset="0"/>
                <a:cs typeface="Times New Roman" panose="02020603050405020304" pitchFamily="18" charset="0"/>
              </a:rPr>
              <a:t>replasmanı</a:t>
            </a:r>
            <a:endParaRPr lang="tr-TR" sz="3200" dirty="0" smtClean="0">
              <a:latin typeface="Times New Roman" panose="02020603050405020304" pitchFamily="18" charset="0"/>
              <a:cs typeface="Times New Roman" panose="02020603050405020304" pitchFamily="18" charset="0"/>
            </a:endParaRPr>
          </a:p>
          <a:p>
            <a:r>
              <a:rPr lang="tr-TR" sz="3200" dirty="0" err="1" smtClean="0">
                <a:latin typeface="Times New Roman" panose="02020603050405020304" pitchFamily="18" charset="0"/>
                <a:cs typeface="Times New Roman" panose="02020603050405020304" pitchFamily="18" charset="0"/>
              </a:rPr>
              <a:t>Folik</a:t>
            </a:r>
            <a:r>
              <a:rPr lang="tr-TR" sz="3200" dirty="0" smtClean="0">
                <a:latin typeface="Times New Roman" panose="02020603050405020304" pitchFamily="18" charset="0"/>
                <a:cs typeface="Times New Roman" panose="02020603050405020304" pitchFamily="18" charset="0"/>
              </a:rPr>
              <a:t> asit</a:t>
            </a:r>
          </a:p>
          <a:p>
            <a:r>
              <a:rPr lang="tr-TR" sz="3200" dirty="0" smtClean="0">
                <a:latin typeface="Times New Roman" panose="02020603050405020304" pitchFamily="18" charset="0"/>
                <a:cs typeface="Times New Roman" panose="02020603050405020304" pitchFamily="18" charset="0"/>
              </a:rPr>
              <a:t>Flor </a:t>
            </a:r>
          </a:p>
          <a:p>
            <a:r>
              <a:rPr lang="tr-TR" sz="3200" dirty="0" smtClean="0">
                <a:latin typeface="Times New Roman" panose="02020603050405020304" pitchFamily="18" charset="0"/>
                <a:cs typeface="Times New Roman" panose="02020603050405020304" pitchFamily="18" charset="0"/>
              </a:rPr>
              <a:t>Vitamin eklemeleri</a:t>
            </a:r>
          </a:p>
          <a:p>
            <a:pPr marL="0" indent="0">
              <a:buNone/>
            </a:pP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86976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solidFill>
                  <a:srgbClr val="C00000"/>
                </a:solidFill>
                <a:latin typeface="Times New Roman" panose="02020603050405020304" pitchFamily="18" charset="0"/>
                <a:cs typeface="Times New Roman" panose="02020603050405020304" pitchFamily="18" charset="0"/>
              </a:rPr>
              <a:t>KEMOPROFİLAKSİ</a:t>
            </a:r>
            <a:r>
              <a:rPr lang="tr-TR" dirty="0" smtClean="0">
                <a:solidFill>
                  <a:srgbClr val="C00000"/>
                </a:solidFill>
                <a:latin typeface="Times New Roman" panose="02020603050405020304" pitchFamily="18" charset="0"/>
                <a:cs typeface="Times New Roman" panose="02020603050405020304" pitchFamily="18" charset="0"/>
              </a:rPr>
              <a:t/>
            </a:r>
            <a:br>
              <a:rPr lang="tr-TR" dirty="0" smtClean="0">
                <a:solidFill>
                  <a:srgbClr val="C00000"/>
                </a:solidFill>
                <a:latin typeface="Times New Roman" panose="02020603050405020304" pitchFamily="18" charset="0"/>
                <a:cs typeface="Times New Roman" panose="02020603050405020304" pitchFamily="18" charset="0"/>
              </a:rPr>
            </a:br>
            <a:r>
              <a:rPr lang="tr-TR" sz="3200" b="1" dirty="0" smtClean="0">
                <a:solidFill>
                  <a:srgbClr val="002060"/>
                </a:solidFill>
                <a:latin typeface="Times New Roman" panose="02020603050405020304" pitchFamily="18" charset="0"/>
                <a:cs typeface="Times New Roman" panose="02020603050405020304" pitchFamily="18" charset="0"/>
              </a:rPr>
              <a:t>ASPİRİN /KVH ÖNLEME</a:t>
            </a:r>
            <a:endParaRPr lang="tr-TR" sz="3200" b="1" dirty="0">
              <a:solidFill>
                <a:srgbClr val="00206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r>
              <a:rPr lang="tr-TR" sz="3600" dirty="0" smtClean="0">
                <a:latin typeface="Times New Roman" panose="02020603050405020304" pitchFamily="18" charset="0"/>
                <a:cs typeface="Times New Roman" panose="02020603050405020304" pitchFamily="18" charset="0"/>
              </a:rPr>
              <a:t>45-79 yaş erkeklerde MI azalmasının yararı GI kanama artışı riskinden fazla olduğunda aspirin kullanımı önerilir (</a:t>
            </a:r>
            <a:r>
              <a:rPr lang="tr-TR" sz="3600" dirty="0" smtClean="0">
                <a:solidFill>
                  <a:srgbClr val="C00000"/>
                </a:solidFill>
                <a:latin typeface="Times New Roman" panose="02020603050405020304" pitchFamily="18" charset="0"/>
                <a:cs typeface="Times New Roman" panose="02020603050405020304" pitchFamily="18" charset="0"/>
              </a:rPr>
              <a:t>A</a:t>
            </a:r>
            <a:r>
              <a:rPr lang="tr-TR" sz="3600" dirty="0" smtClean="0">
                <a:latin typeface="Times New Roman" panose="02020603050405020304" pitchFamily="18" charset="0"/>
                <a:cs typeface="Times New Roman" panose="02020603050405020304" pitchFamily="18" charset="0"/>
              </a:rPr>
              <a:t>, 2009)</a:t>
            </a:r>
          </a:p>
          <a:p>
            <a:r>
              <a:rPr lang="tr-TR" sz="3600" dirty="0" smtClean="0">
                <a:latin typeface="Times New Roman" panose="02020603050405020304" pitchFamily="18" charset="0"/>
                <a:cs typeface="Times New Roman" panose="02020603050405020304" pitchFamily="18" charset="0"/>
              </a:rPr>
              <a:t>55-79 yaş kadınlarda </a:t>
            </a:r>
            <a:r>
              <a:rPr lang="tr-TR" sz="3600" dirty="0" err="1" smtClean="0">
                <a:latin typeface="Times New Roman" panose="02020603050405020304" pitchFamily="18" charset="0"/>
                <a:cs typeface="Times New Roman" panose="02020603050405020304" pitchFamily="18" charset="0"/>
              </a:rPr>
              <a:t>iskemik</a:t>
            </a:r>
            <a:r>
              <a:rPr lang="tr-TR" sz="3600" dirty="0" smtClean="0">
                <a:latin typeface="Times New Roman" panose="02020603050405020304" pitchFamily="18" charset="0"/>
                <a:cs typeface="Times New Roman" panose="02020603050405020304" pitchFamily="18" charset="0"/>
              </a:rPr>
              <a:t> inme azalmasının yararı GI kanama artışı riskinden fazla olduğunda aspirin kullanımı önerilir (</a:t>
            </a:r>
            <a:r>
              <a:rPr lang="tr-TR" sz="3600" dirty="0" smtClean="0">
                <a:solidFill>
                  <a:srgbClr val="C00000"/>
                </a:solidFill>
                <a:latin typeface="Times New Roman" panose="02020603050405020304" pitchFamily="18" charset="0"/>
                <a:cs typeface="Times New Roman" panose="02020603050405020304" pitchFamily="18" charset="0"/>
              </a:rPr>
              <a:t>A</a:t>
            </a:r>
            <a:r>
              <a:rPr lang="tr-TR" sz="3600" dirty="0" smtClean="0">
                <a:latin typeface="Times New Roman" panose="02020603050405020304" pitchFamily="18" charset="0"/>
                <a:cs typeface="Times New Roman" panose="02020603050405020304" pitchFamily="18" charset="0"/>
              </a:rPr>
              <a:t>, 2009)</a:t>
            </a:r>
          </a:p>
          <a:p>
            <a:endParaRPr lang="tr-TR" dirty="0"/>
          </a:p>
        </p:txBody>
      </p:sp>
    </p:spTree>
    <p:extLst>
      <p:ext uri="{BB962C8B-B14F-4D97-AF65-F5344CB8AC3E}">
        <p14:creationId xmlns:p14="http://schemas.microsoft.com/office/powerpoint/2010/main" val="320566016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KEMOPROFİLAKSİ</a:t>
            </a:r>
            <a:r>
              <a:rPr lang="tr-TR" dirty="0" smtClean="0">
                <a:solidFill>
                  <a:srgbClr val="C00000"/>
                </a:solidFill>
                <a:latin typeface="Times New Roman" panose="02020603050405020304" pitchFamily="18" charset="0"/>
                <a:cs typeface="Times New Roman" panose="02020603050405020304" pitchFamily="18" charset="0"/>
              </a:rPr>
              <a:t/>
            </a:r>
            <a:br>
              <a:rPr lang="tr-TR" dirty="0" smtClean="0">
                <a:solidFill>
                  <a:srgbClr val="C00000"/>
                </a:solidFill>
                <a:latin typeface="Times New Roman" panose="02020603050405020304" pitchFamily="18" charset="0"/>
                <a:cs typeface="Times New Roman" panose="02020603050405020304" pitchFamily="18" charset="0"/>
              </a:rPr>
            </a:br>
            <a:r>
              <a:rPr lang="tr-TR" sz="3200" b="1" dirty="0" smtClean="0">
                <a:solidFill>
                  <a:srgbClr val="002060"/>
                </a:solidFill>
                <a:latin typeface="Times New Roman" panose="02020603050405020304" pitchFamily="18" charset="0"/>
                <a:cs typeface="Times New Roman" panose="02020603050405020304" pitchFamily="18" charset="0"/>
              </a:rPr>
              <a:t>ASPİRİN /KVH ÖNLEME</a:t>
            </a:r>
            <a:endParaRPr lang="tr-TR" sz="3200" b="1" dirty="0">
              <a:solidFill>
                <a:srgbClr val="002060"/>
              </a:solidFill>
            </a:endParaRPr>
          </a:p>
        </p:txBody>
      </p:sp>
      <p:sp>
        <p:nvSpPr>
          <p:cNvPr id="3" name="İçerik Yer Tutucusu 2"/>
          <p:cNvSpPr>
            <a:spLocks noGrp="1"/>
          </p:cNvSpPr>
          <p:nvPr>
            <p:ph idx="1"/>
          </p:nvPr>
        </p:nvSpPr>
        <p:spPr>
          <a:xfrm>
            <a:off x="838200" y="1967293"/>
            <a:ext cx="10515600" cy="3828200"/>
          </a:xfrm>
        </p:spPr>
        <p:txBody>
          <a:bodyPr/>
          <a:lstStyle/>
          <a:p>
            <a:pPr marL="265113" lvl="0" indent="-265113" eaLnBrk="0" fontAlgn="base" hangingPunct="0">
              <a:lnSpc>
                <a:spcPct val="100000"/>
              </a:lnSpc>
              <a:spcBef>
                <a:spcPts val="250"/>
              </a:spcBef>
              <a:spcAft>
                <a:spcPts val="1200"/>
              </a:spcAft>
              <a:buClr>
                <a:srgbClr val="F07F09"/>
              </a:buClr>
              <a:buSzPct val="80000"/>
              <a:buFont typeface="Wingdings 2" panose="05020102010507070707" pitchFamily="18" charset="2"/>
              <a:buChar char=""/>
            </a:pPr>
            <a:r>
              <a:rPr lang="tr-TR" sz="3600" dirty="0">
                <a:solidFill>
                  <a:prstClr val="black"/>
                </a:solidFill>
                <a:latin typeface="Times New Roman" panose="02020603050405020304" pitchFamily="18" charset="0"/>
                <a:cs typeface="Times New Roman" panose="02020603050405020304" pitchFamily="18" charset="0"/>
              </a:rPr>
              <a:t>45  yaşından genç erkeklerde MI önleme ve 55 yaşından genç kadınlarda inmeyi önleme için aspirin kullanımı önerilmez (</a:t>
            </a:r>
            <a:r>
              <a:rPr lang="tr-TR" sz="3600" dirty="0">
                <a:solidFill>
                  <a:srgbClr val="C00000"/>
                </a:solidFill>
                <a:latin typeface="Times New Roman" panose="02020603050405020304" pitchFamily="18" charset="0"/>
                <a:cs typeface="Times New Roman" panose="02020603050405020304" pitchFamily="18" charset="0"/>
              </a:rPr>
              <a:t>D</a:t>
            </a:r>
            <a:r>
              <a:rPr lang="tr-TR" sz="3600" dirty="0">
                <a:solidFill>
                  <a:prstClr val="black"/>
                </a:solidFill>
                <a:latin typeface="Times New Roman" panose="02020603050405020304" pitchFamily="18" charset="0"/>
                <a:cs typeface="Times New Roman" panose="02020603050405020304" pitchFamily="18" charset="0"/>
              </a:rPr>
              <a:t>, 2009)</a:t>
            </a:r>
          </a:p>
          <a:p>
            <a:pPr marL="265113" lvl="0" indent="-265113" eaLnBrk="0" fontAlgn="base" hangingPunct="0">
              <a:lnSpc>
                <a:spcPct val="100000"/>
              </a:lnSpc>
              <a:spcBef>
                <a:spcPts val="250"/>
              </a:spcBef>
              <a:spcAft>
                <a:spcPts val="1200"/>
              </a:spcAft>
              <a:buClr>
                <a:srgbClr val="F07F09"/>
              </a:buClr>
              <a:buSzPct val="80000"/>
              <a:buFont typeface="Wingdings 2" panose="05020102010507070707" pitchFamily="18" charset="2"/>
              <a:buChar char=""/>
            </a:pPr>
            <a:r>
              <a:rPr lang="tr-TR" sz="3600" dirty="0">
                <a:solidFill>
                  <a:prstClr val="black"/>
                </a:solidFill>
                <a:latin typeface="Times New Roman" panose="02020603050405020304" pitchFamily="18" charset="0"/>
                <a:cs typeface="Times New Roman" panose="02020603050405020304" pitchFamily="18" charset="0"/>
              </a:rPr>
              <a:t>80 yaş sonrası kadın ve erkeklerde KVH önleme için aspirin kullanımında kanıtlar yetersiz (</a:t>
            </a:r>
            <a:r>
              <a:rPr lang="tr-TR" sz="3600" dirty="0">
                <a:solidFill>
                  <a:srgbClr val="C00000"/>
                </a:solidFill>
                <a:latin typeface="Times New Roman" panose="02020603050405020304" pitchFamily="18" charset="0"/>
                <a:cs typeface="Times New Roman" panose="02020603050405020304" pitchFamily="18" charset="0"/>
              </a:rPr>
              <a:t>I</a:t>
            </a:r>
            <a:r>
              <a:rPr lang="tr-TR" sz="3600" dirty="0">
                <a:solidFill>
                  <a:prstClr val="black"/>
                </a:solidFill>
                <a:latin typeface="Times New Roman" panose="02020603050405020304" pitchFamily="18" charset="0"/>
                <a:cs typeface="Times New Roman" panose="02020603050405020304" pitchFamily="18" charset="0"/>
              </a:rPr>
              <a:t>, 2009)</a:t>
            </a:r>
          </a:p>
          <a:p>
            <a:pPr marL="0" indent="0">
              <a:buNone/>
            </a:pPr>
            <a:endParaRPr lang="tr-TR" dirty="0"/>
          </a:p>
        </p:txBody>
      </p:sp>
    </p:spTree>
    <p:extLst>
      <p:ext uri="{BB962C8B-B14F-4D97-AF65-F5344CB8AC3E}">
        <p14:creationId xmlns:p14="http://schemas.microsoft.com/office/powerpoint/2010/main" val="146210923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KEMOPROFİLAKSİ</a:t>
            </a:r>
            <a:br>
              <a:rPr lang="tr-TR" b="1" dirty="0" smtClean="0">
                <a:solidFill>
                  <a:srgbClr val="C00000"/>
                </a:solidFill>
                <a:latin typeface="Times New Roman" panose="02020603050405020304" pitchFamily="18" charset="0"/>
                <a:cs typeface="Times New Roman" panose="02020603050405020304" pitchFamily="18" charset="0"/>
              </a:rPr>
            </a:br>
            <a:r>
              <a:rPr lang="tr-TR" sz="3200" b="1" dirty="0" smtClean="0">
                <a:solidFill>
                  <a:srgbClr val="002060"/>
                </a:solidFill>
                <a:latin typeface="Times New Roman" panose="02020603050405020304" pitchFamily="18" charset="0"/>
                <a:cs typeface="Times New Roman" panose="02020603050405020304" pitchFamily="18" charset="0"/>
              </a:rPr>
              <a:t>HORMON REPLASMANI</a:t>
            </a:r>
            <a:endParaRPr lang="tr-TR" sz="3200" b="1" dirty="0">
              <a:solidFill>
                <a:srgbClr val="00206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r>
              <a:rPr lang="tr-TR" sz="3600" dirty="0" err="1" smtClean="0">
                <a:latin typeface="Times New Roman" panose="02020603050405020304" pitchFamily="18" charset="0"/>
                <a:cs typeface="Times New Roman" panose="02020603050405020304" pitchFamily="18" charset="0"/>
              </a:rPr>
              <a:t>Postmenapozal</a:t>
            </a:r>
            <a:r>
              <a:rPr lang="tr-TR" sz="3600" dirty="0" smtClean="0">
                <a:latin typeface="Times New Roman" panose="02020603050405020304" pitchFamily="18" charset="0"/>
                <a:cs typeface="Times New Roman" panose="02020603050405020304" pitchFamily="18" charset="0"/>
              </a:rPr>
              <a:t> kadınlara kronik yakınmaların önlenmesi için kombine </a:t>
            </a:r>
            <a:r>
              <a:rPr lang="tr-TR" sz="3600" dirty="0" err="1" smtClean="0">
                <a:latin typeface="Times New Roman" panose="02020603050405020304" pitchFamily="18" charset="0"/>
                <a:cs typeface="Times New Roman" panose="02020603050405020304" pitchFamily="18" charset="0"/>
              </a:rPr>
              <a:t>estrojen</a:t>
            </a:r>
            <a:r>
              <a:rPr lang="tr-TR" sz="3600" dirty="0" smtClean="0">
                <a:latin typeface="Times New Roman" panose="02020603050405020304" pitchFamily="18" charset="0"/>
                <a:cs typeface="Times New Roman" panose="02020603050405020304" pitchFamily="18" charset="0"/>
              </a:rPr>
              <a:t>/</a:t>
            </a:r>
            <a:r>
              <a:rPr lang="tr-TR" sz="3600" dirty="0" err="1" smtClean="0">
                <a:latin typeface="Times New Roman" panose="02020603050405020304" pitchFamily="18" charset="0"/>
                <a:cs typeface="Times New Roman" panose="02020603050405020304" pitchFamily="18" charset="0"/>
              </a:rPr>
              <a:t>progesteron</a:t>
            </a:r>
            <a:r>
              <a:rPr lang="tr-TR" sz="3600" dirty="0" smtClean="0">
                <a:latin typeface="Times New Roman" panose="02020603050405020304" pitchFamily="18" charset="0"/>
                <a:cs typeface="Times New Roman" panose="02020603050405020304" pitchFamily="18" charset="0"/>
              </a:rPr>
              <a:t> verilmesi önerilmez (</a:t>
            </a:r>
            <a:r>
              <a:rPr lang="tr-TR" sz="3600" dirty="0" smtClean="0">
                <a:solidFill>
                  <a:srgbClr val="FF0000"/>
                </a:solidFill>
                <a:latin typeface="Times New Roman" panose="02020603050405020304" pitchFamily="18" charset="0"/>
                <a:cs typeface="Times New Roman" panose="02020603050405020304" pitchFamily="18" charset="0"/>
              </a:rPr>
              <a:t>D</a:t>
            </a:r>
            <a:r>
              <a:rPr lang="tr-TR" sz="3600" dirty="0" smtClean="0">
                <a:latin typeface="Times New Roman" panose="02020603050405020304" pitchFamily="18" charset="0"/>
                <a:cs typeface="Times New Roman" panose="02020603050405020304" pitchFamily="18" charset="0"/>
              </a:rPr>
              <a:t>, 2005)</a:t>
            </a:r>
          </a:p>
          <a:p>
            <a:pPr lvl="1"/>
            <a:r>
              <a:rPr lang="tr-TR" sz="3600" dirty="0" err="1" smtClean="0">
                <a:latin typeface="Times New Roman" panose="02020603050405020304" pitchFamily="18" charset="0"/>
                <a:cs typeface="Times New Roman" panose="02020603050405020304" pitchFamily="18" charset="0"/>
              </a:rPr>
              <a:t>Histerektomi</a:t>
            </a:r>
            <a:r>
              <a:rPr lang="tr-TR" sz="3600" dirty="0" smtClean="0">
                <a:latin typeface="Times New Roman" panose="02020603050405020304" pitchFamily="18" charset="0"/>
                <a:cs typeface="Times New Roman" panose="02020603050405020304" pitchFamily="18" charset="0"/>
              </a:rPr>
              <a:t> sonrası </a:t>
            </a:r>
            <a:r>
              <a:rPr lang="tr-TR" sz="3600" dirty="0" err="1" smtClean="0">
                <a:latin typeface="Times New Roman" panose="02020603050405020304" pitchFamily="18" charset="0"/>
                <a:cs typeface="Times New Roman" panose="02020603050405020304" pitchFamily="18" charset="0"/>
              </a:rPr>
              <a:t>postmenapozal</a:t>
            </a:r>
            <a:r>
              <a:rPr lang="tr-TR" sz="3600" dirty="0" smtClean="0">
                <a:latin typeface="Times New Roman" panose="02020603050405020304" pitchFamily="18" charset="0"/>
                <a:cs typeface="Times New Roman" panose="02020603050405020304" pitchFamily="18" charset="0"/>
              </a:rPr>
              <a:t> kadınlarda yalnız </a:t>
            </a:r>
            <a:r>
              <a:rPr lang="tr-TR" sz="3600" dirty="0" err="1" smtClean="0">
                <a:latin typeface="Times New Roman" panose="02020603050405020304" pitchFamily="18" charset="0"/>
                <a:cs typeface="Times New Roman" panose="02020603050405020304" pitchFamily="18" charset="0"/>
              </a:rPr>
              <a:t>estrojen</a:t>
            </a:r>
            <a:r>
              <a:rPr lang="tr-TR" sz="3600" dirty="0" smtClean="0">
                <a:latin typeface="Times New Roman" panose="02020603050405020304" pitchFamily="18" charset="0"/>
                <a:cs typeface="Times New Roman" panose="02020603050405020304" pitchFamily="18" charset="0"/>
              </a:rPr>
              <a:t> verilmesi önerilmez (</a:t>
            </a:r>
            <a:r>
              <a:rPr lang="tr-TR" sz="3600" dirty="0" smtClean="0">
                <a:solidFill>
                  <a:srgbClr val="FF0000"/>
                </a:solidFill>
                <a:latin typeface="Times New Roman" panose="02020603050405020304" pitchFamily="18" charset="0"/>
                <a:cs typeface="Times New Roman" panose="02020603050405020304" pitchFamily="18" charset="0"/>
              </a:rPr>
              <a:t>D</a:t>
            </a:r>
            <a:r>
              <a:rPr lang="tr-TR" sz="3600" dirty="0" smtClean="0">
                <a:latin typeface="Times New Roman" panose="02020603050405020304" pitchFamily="18" charset="0"/>
                <a:cs typeface="Times New Roman" panose="02020603050405020304" pitchFamily="18" charset="0"/>
              </a:rPr>
              <a:t>, 2005)</a:t>
            </a:r>
          </a:p>
          <a:p>
            <a:endParaRPr lang="tr-TR" dirty="0"/>
          </a:p>
        </p:txBody>
      </p:sp>
    </p:spTree>
    <p:extLst>
      <p:ext uri="{BB962C8B-B14F-4D97-AF65-F5344CB8AC3E}">
        <p14:creationId xmlns:p14="http://schemas.microsoft.com/office/powerpoint/2010/main" val="10216958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KEMOPROFİLAKSİ</a:t>
            </a:r>
            <a:br>
              <a:rPr lang="tr-TR" b="1" dirty="0" smtClean="0">
                <a:solidFill>
                  <a:srgbClr val="C00000"/>
                </a:solidFill>
                <a:latin typeface="Times New Roman" panose="02020603050405020304" pitchFamily="18" charset="0"/>
                <a:cs typeface="Times New Roman" panose="02020603050405020304" pitchFamily="18" charset="0"/>
              </a:rPr>
            </a:br>
            <a:r>
              <a:rPr lang="tr-TR" sz="3200" b="1" dirty="0" smtClean="0">
                <a:solidFill>
                  <a:srgbClr val="002060"/>
                </a:solidFill>
                <a:latin typeface="Times New Roman" panose="02020603050405020304" pitchFamily="18" charset="0"/>
                <a:cs typeface="Times New Roman" panose="02020603050405020304" pitchFamily="18" charset="0"/>
              </a:rPr>
              <a:t>NÖRAL TÜP DEFEKTİ</a:t>
            </a:r>
            <a:endParaRPr lang="tr-TR" sz="3200" b="1" dirty="0">
              <a:solidFill>
                <a:srgbClr val="00206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endParaRPr lang="tr-TR" sz="3600" dirty="0" smtClean="0">
              <a:latin typeface="Times New Roman" panose="02020603050405020304" pitchFamily="18" charset="0"/>
              <a:cs typeface="Times New Roman" panose="02020603050405020304" pitchFamily="18" charset="0"/>
            </a:endParaRPr>
          </a:p>
          <a:p>
            <a:r>
              <a:rPr lang="tr-TR" sz="3600" dirty="0" smtClean="0">
                <a:latin typeface="Times New Roman" panose="02020603050405020304" pitchFamily="18" charset="0"/>
                <a:cs typeface="Times New Roman" panose="02020603050405020304" pitchFamily="18" charset="0"/>
              </a:rPr>
              <a:t>Gebe kalmayı düşünen ya da ihtimali olan tüm kadınlar günlük 400-800 mg </a:t>
            </a:r>
            <a:r>
              <a:rPr lang="tr-TR" sz="3600" dirty="0" err="1" smtClean="0">
                <a:latin typeface="Times New Roman" panose="02020603050405020304" pitchFamily="18" charset="0"/>
                <a:cs typeface="Times New Roman" panose="02020603050405020304" pitchFamily="18" charset="0"/>
              </a:rPr>
              <a:t>folik</a:t>
            </a:r>
            <a:r>
              <a:rPr lang="tr-TR" sz="3600" dirty="0" smtClean="0">
                <a:latin typeface="Times New Roman" panose="02020603050405020304" pitchFamily="18" charset="0"/>
                <a:cs typeface="Times New Roman" panose="02020603050405020304" pitchFamily="18" charset="0"/>
              </a:rPr>
              <a:t> asit desteği almalıdır (</a:t>
            </a:r>
            <a:r>
              <a:rPr lang="tr-TR" sz="3600" dirty="0" smtClean="0">
                <a:solidFill>
                  <a:srgbClr val="FF0000"/>
                </a:solidFill>
                <a:latin typeface="Times New Roman" panose="02020603050405020304" pitchFamily="18" charset="0"/>
                <a:cs typeface="Times New Roman" panose="02020603050405020304" pitchFamily="18" charset="0"/>
              </a:rPr>
              <a:t>A</a:t>
            </a:r>
            <a:r>
              <a:rPr lang="tr-TR" sz="3600" dirty="0" smtClean="0">
                <a:latin typeface="Times New Roman" panose="02020603050405020304" pitchFamily="18" charset="0"/>
                <a:cs typeface="Times New Roman" panose="02020603050405020304" pitchFamily="18" charset="0"/>
              </a:rPr>
              <a:t>, 2009)</a:t>
            </a:r>
          </a:p>
          <a:p>
            <a:endParaRPr lang="tr-TR" dirty="0"/>
          </a:p>
        </p:txBody>
      </p:sp>
    </p:spTree>
    <p:extLst>
      <p:ext uri="{BB962C8B-B14F-4D97-AF65-F5344CB8AC3E}">
        <p14:creationId xmlns:p14="http://schemas.microsoft.com/office/powerpoint/2010/main" val="406288913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KEMOPROFİLAKSİ</a:t>
            </a:r>
            <a:br>
              <a:rPr lang="tr-TR" b="1" dirty="0" smtClean="0">
                <a:solidFill>
                  <a:srgbClr val="C00000"/>
                </a:solidFill>
                <a:latin typeface="Times New Roman" panose="02020603050405020304" pitchFamily="18" charset="0"/>
                <a:cs typeface="Times New Roman" panose="02020603050405020304" pitchFamily="18" charset="0"/>
              </a:rPr>
            </a:br>
            <a:r>
              <a:rPr lang="tr-TR" sz="3200" b="1" dirty="0" smtClean="0">
                <a:solidFill>
                  <a:srgbClr val="002060"/>
                </a:solidFill>
                <a:latin typeface="Times New Roman" panose="02020603050405020304" pitchFamily="18" charset="0"/>
                <a:cs typeface="Times New Roman" panose="02020603050405020304" pitchFamily="18" charset="0"/>
              </a:rPr>
              <a:t>DİŞ ÇÜRÜKLERİ İÇİN FLOR</a:t>
            </a:r>
            <a:endParaRPr lang="tr-TR" sz="3200" b="1" dirty="0">
              <a:solidFill>
                <a:srgbClr val="00206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pPr marL="265113" lvl="0" indent="-265113" eaLnBrk="0" fontAlgn="base" hangingPunct="0">
              <a:lnSpc>
                <a:spcPct val="100000"/>
              </a:lnSpc>
              <a:spcBef>
                <a:spcPts val="250"/>
              </a:spcBef>
              <a:spcAft>
                <a:spcPts val="1200"/>
              </a:spcAft>
              <a:buClr>
                <a:srgbClr val="F07F09"/>
              </a:buClr>
              <a:buSzPct val="80000"/>
              <a:buFont typeface="Wingdings 2" panose="05020102010507070707" pitchFamily="18" charset="2"/>
              <a:buChar char=""/>
            </a:pPr>
            <a:endParaRPr lang="tr-TR" sz="3200" dirty="0" smtClean="0">
              <a:solidFill>
                <a:prstClr val="black"/>
              </a:solidFill>
              <a:latin typeface="Times New Roman" panose="02020603050405020304" pitchFamily="18" charset="0"/>
              <a:cs typeface="Times New Roman" panose="02020603050405020304" pitchFamily="18" charset="0"/>
            </a:endParaRPr>
          </a:p>
          <a:p>
            <a:pPr marL="265113" lvl="0" indent="-265113" eaLnBrk="0" fontAlgn="base" hangingPunct="0">
              <a:lnSpc>
                <a:spcPct val="100000"/>
              </a:lnSpc>
              <a:spcBef>
                <a:spcPts val="250"/>
              </a:spcBef>
              <a:spcAft>
                <a:spcPts val="1200"/>
              </a:spcAft>
              <a:buClr>
                <a:srgbClr val="F07F09"/>
              </a:buClr>
              <a:buSzPct val="80000"/>
              <a:buFont typeface="Wingdings 2" panose="05020102010507070707" pitchFamily="18" charset="2"/>
              <a:buChar char=""/>
            </a:pPr>
            <a:r>
              <a:rPr lang="tr-TR" sz="3200" dirty="0" smtClean="0">
                <a:solidFill>
                  <a:prstClr val="black"/>
                </a:solidFill>
                <a:latin typeface="Times New Roman" panose="02020603050405020304" pitchFamily="18" charset="0"/>
                <a:cs typeface="Times New Roman" panose="02020603050405020304" pitchFamily="18" charset="0"/>
              </a:rPr>
              <a:t>6 </a:t>
            </a:r>
            <a:r>
              <a:rPr lang="tr-TR" sz="3200" dirty="0">
                <a:solidFill>
                  <a:prstClr val="black"/>
                </a:solidFill>
                <a:latin typeface="Times New Roman" panose="02020603050405020304" pitchFamily="18" charset="0"/>
                <a:cs typeface="Times New Roman" panose="02020603050405020304" pitchFamily="18" charset="0"/>
              </a:rPr>
              <a:t>ay 16 yaş arası çocuklarda diş çürüklerini önlemek için su kaynaklarında flor yetersiz olanlara (&lt;0,6 </a:t>
            </a:r>
            <a:r>
              <a:rPr lang="tr-TR" sz="3200" dirty="0" err="1">
                <a:solidFill>
                  <a:prstClr val="black"/>
                </a:solidFill>
                <a:latin typeface="Times New Roman" panose="02020603050405020304" pitchFamily="18" charset="0"/>
                <a:cs typeface="Times New Roman" panose="02020603050405020304" pitchFamily="18" charset="0"/>
              </a:rPr>
              <a:t>ppm</a:t>
            </a:r>
            <a:r>
              <a:rPr lang="tr-TR" sz="3200" dirty="0">
                <a:solidFill>
                  <a:prstClr val="black"/>
                </a:solidFill>
                <a:latin typeface="Times New Roman" panose="02020603050405020304" pitchFamily="18" charset="0"/>
                <a:cs typeface="Times New Roman" panose="02020603050405020304" pitchFamily="18" charset="0"/>
              </a:rPr>
              <a:t>) yaş ve flor oranına göre flor desteği verilmesi önerilir </a:t>
            </a:r>
            <a:r>
              <a:rPr lang="tr-TR" sz="3200" dirty="0" smtClean="0">
                <a:solidFill>
                  <a:prstClr val="black"/>
                </a:solidFill>
                <a:latin typeface="Times New Roman" panose="02020603050405020304" pitchFamily="18" charset="0"/>
                <a:cs typeface="Times New Roman" panose="02020603050405020304" pitchFamily="18" charset="0"/>
              </a:rPr>
              <a:t>(</a:t>
            </a:r>
            <a:r>
              <a:rPr lang="tr-TR" sz="3200" dirty="0">
                <a:solidFill>
                  <a:srgbClr val="FF0000"/>
                </a:solidFill>
                <a:latin typeface="Times New Roman" panose="02020603050405020304" pitchFamily="18" charset="0"/>
                <a:cs typeface="Times New Roman" panose="02020603050405020304" pitchFamily="18" charset="0"/>
              </a:rPr>
              <a:t>A</a:t>
            </a:r>
            <a:r>
              <a:rPr lang="tr-TR" sz="3200" dirty="0" smtClean="0">
                <a:solidFill>
                  <a:prstClr val="black"/>
                </a:solidFill>
                <a:latin typeface="Times New Roman" panose="02020603050405020304" pitchFamily="18" charset="0"/>
                <a:cs typeface="Times New Roman" panose="02020603050405020304" pitchFamily="18" charset="0"/>
              </a:rPr>
              <a:t>; </a:t>
            </a:r>
            <a:r>
              <a:rPr lang="tr-TR" sz="3200" dirty="0">
                <a:solidFill>
                  <a:prstClr val="black"/>
                </a:solidFill>
                <a:latin typeface="Times New Roman" panose="02020603050405020304" pitchFamily="18" charset="0"/>
                <a:cs typeface="Times New Roman" panose="02020603050405020304" pitchFamily="18" charset="0"/>
              </a:rPr>
              <a:t>2004)</a:t>
            </a:r>
          </a:p>
          <a:p>
            <a:endParaRPr lang="tr-TR" sz="3200" dirty="0"/>
          </a:p>
        </p:txBody>
      </p:sp>
    </p:spTree>
    <p:extLst>
      <p:ext uri="{BB962C8B-B14F-4D97-AF65-F5344CB8AC3E}">
        <p14:creationId xmlns:p14="http://schemas.microsoft.com/office/powerpoint/2010/main" val="35841396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             İKİNCİL KORUMA</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838200" y="1877141"/>
            <a:ext cx="9941417" cy="2810769"/>
          </a:xfrm>
        </p:spPr>
        <p:txBody>
          <a:bodyPr/>
          <a:lstStyle/>
          <a:p>
            <a:pPr marL="0" indent="0">
              <a:buNone/>
            </a:pPr>
            <a:endParaRPr lang="tr-TR" sz="3200" dirty="0" smtClean="0">
              <a:latin typeface="Times New Roman" panose="02020603050405020304" pitchFamily="18" charset="0"/>
              <a:cs typeface="Times New Roman" panose="02020603050405020304" pitchFamily="18" charset="0"/>
            </a:endParaRPr>
          </a:p>
          <a:p>
            <a:r>
              <a:rPr lang="tr-TR" sz="3200" dirty="0" smtClean="0">
                <a:latin typeface="Times New Roman" panose="02020603050405020304" pitchFamily="18" charset="0"/>
                <a:cs typeface="Times New Roman" panose="02020603050405020304" pitchFamily="18" charset="0"/>
              </a:rPr>
              <a:t>Gelişmekte olan bir patolojiyi ya da mevcut risk faktörünü, hastada semptomlar ortaya çıkmadan önce ortaya çıkarmaya yönelik girişimlerdir.(Hedef  Kitle-&gt;</a:t>
            </a:r>
            <a:r>
              <a:rPr lang="tr-TR" sz="3200" dirty="0" err="1" smtClean="0">
                <a:latin typeface="Times New Roman" panose="02020603050405020304" pitchFamily="18" charset="0"/>
                <a:cs typeface="Times New Roman" panose="02020603050405020304" pitchFamily="18" charset="0"/>
              </a:rPr>
              <a:t>Asemptomatik</a:t>
            </a:r>
            <a:r>
              <a:rPr lang="tr-TR" sz="3200" dirty="0" smtClean="0">
                <a:latin typeface="Times New Roman" panose="02020603050405020304" pitchFamily="18" charset="0"/>
                <a:cs typeface="Times New Roman" panose="02020603050405020304" pitchFamily="18" charset="0"/>
              </a:rPr>
              <a:t> Hastalar)</a:t>
            </a:r>
          </a:p>
          <a:p>
            <a:pPr marL="0" indent="0">
              <a:buNone/>
            </a:pPr>
            <a:endParaRPr lang="tr-TR" dirty="0" smtClean="0"/>
          </a:p>
        </p:txBody>
      </p:sp>
      <p:sp>
        <p:nvSpPr>
          <p:cNvPr id="4" name="Dikdörtgen 3"/>
          <p:cNvSpPr/>
          <p:nvPr/>
        </p:nvSpPr>
        <p:spPr>
          <a:xfrm>
            <a:off x="1037401" y="4687910"/>
            <a:ext cx="9561912" cy="584775"/>
          </a:xfrm>
          <a:prstGeom prst="rect">
            <a:avLst/>
          </a:prstGeom>
        </p:spPr>
        <p:txBody>
          <a:bodyPr wrap="square">
            <a:spAutoFit/>
          </a:bodyPr>
          <a:lstStyle/>
          <a:p>
            <a:r>
              <a:rPr lang="tr-TR" sz="3200" dirty="0"/>
              <a:t>ÖRNEK: </a:t>
            </a:r>
            <a:r>
              <a:rPr lang="tr-TR" sz="3200" dirty="0">
                <a:solidFill>
                  <a:srgbClr val="002060"/>
                </a:solidFill>
              </a:rPr>
              <a:t>Taramalar</a:t>
            </a:r>
            <a:r>
              <a:rPr lang="tr-TR" dirty="0">
                <a:solidFill>
                  <a:srgbClr val="002060"/>
                </a:solidFill>
              </a:rPr>
              <a:t>,</a:t>
            </a:r>
          </a:p>
        </p:txBody>
      </p:sp>
    </p:spTree>
    <p:extLst>
      <p:ext uri="{BB962C8B-B14F-4D97-AF65-F5344CB8AC3E}">
        <p14:creationId xmlns:p14="http://schemas.microsoft.com/office/powerpoint/2010/main" val="2491492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34851"/>
            <a:ext cx="10515600" cy="1355837"/>
          </a:xfrm>
        </p:spPr>
        <p:txBody>
          <a:bodyPr>
            <a:normAutofit/>
          </a:bodyPr>
          <a:lstStyle/>
          <a:p>
            <a:r>
              <a:rPr lang="tr-TR" b="1" dirty="0" smtClean="0">
                <a:solidFill>
                  <a:srgbClr val="C00000"/>
                </a:solidFill>
                <a:latin typeface="Times New Roman" panose="02020603050405020304" pitchFamily="18" charset="0"/>
                <a:cs typeface="Times New Roman" panose="02020603050405020304" pitchFamily="18" charset="0"/>
              </a:rPr>
              <a:t>KEMOPROFİLAKSİ</a:t>
            </a:r>
            <a:r>
              <a:rPr lang="tr-TR" sz="3200" b="1" dirty="0" smtClean="0">
                <a:solidFill>
                  <a:srgbClr val="C00000"/>
                </a:solidFill>
                <a:latin typeface="Times New Roman" panose="02020603050405020304" pitchFamily="18" charset="0"/>
                <a:cs typeface="Times New Roman" panose="02020603050405020304" pitchFamily="18" charset="0"/>
              </a:rPr>
              <a:t/>
            </a:r>
            <a:br>
              <a:rPr lang="tr-TR" sz="3200" b="1" dirty="0" smtClean="0">
                <a:solidFill>
                  <a:srgbClr val="C00000"/>
                </a:solidFill>
                <a:latin typeface="Times New Roman" panose="02020603050405020304" pitchFamily="18" charset="0"/>
                <a:cs typeface="Times New Roman" panose="02020603050405020304" pitchFamily="18" charset="0"/>
              </a:rPr>
            </a:br>
            <a:r>
              <a:rPr lang="tr-TR" sz="3200" b="1" dirty="0" smtClean="0">
                <a:solidFill>
                  <a:srgbClr val="002060"/>
                </a:solidFill>
                <a:latin typeface="Times New Roman" panose="02020603050405020304" pitchFamily="18" charset="0"/>
                <a:cs typeface="Times New Roman" panose="02020603050405020304" pitchFamily="18" charset="0"/>
              </a:rPr>
              <a:t>GONOKOKAL OPHTALMİA</a:t>
            </a:r>
            <a:endParaRPr lang="tr-TR" sz="3200" b="1" dirty="0">
              <a:solidFill>
                <a:srgbClr val="00206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endParaRPr lang="tr-TR" sz="3600" dirty="0" smtClean="0">
              <a:latin typeface="Times New Roman" panose="02020603050405020304" pitchFamily="18" charset="0"/>
              <a:cs typeface="Times New Roman" panose="02020603050405020304" pitchFamily="18" charset="0"/>
            </a:endParaRPr>
          </a:p>
          <a:p>
            <a:r>
              <a:rPr lang="tr-TR" sz="3600" dirty="0" smtClean="0">
                <a:latin typeface="Times New Roman" panose="02020603050405020304" pitchFamily="18" charset="0"/>
                <a:cs typeface="Times New Roman" panose="02020603050405020304" pitchFamily="18" charset="0"/>
              </a:rPr>
              <a:t>Tüm </a:t>
            </a:r>
            <a:r>
              <a:rPr lang="tr-TR" sz="3600" dirty="0" err="1" smtClean="0">
                <a:latin typeface="Times New Roman" panose="02020603050405020304" pitchFamily="18" charset="0"/>
                <a:cs typeface="Times New Roman" panose="02020603050405020304" pitchFamily="18" charset="0"/>
              </a:rPr>
              <a:t>yenidoğanlara</a:t>
            </a:r>
            <a:r>
              <a:rPr lang="tr-TR" sz="3600" dirty="0" smtClean="0">
                <a:latin typeface="Times New Roman" panose="02020603050405020304" pitchFamily="18" charset="0"/>
                <a:cs typeface="Times New Roman" panose="02020603050405020304" pitchFamily="18" charset="0"/>
              </a:rPr>
              <a:t> gonokok enfeksiyonunu önlemek için </a:t>
            </a:r>
            <a:r>
              <a:rPr lang="tr-TR" sz="3600" dirty="0" err="1" smtClean="0">
                <a:latin typeface="Times New Roman" panose="02020603050405020304" pitchFamily="18" charset="0"/>
                <a:cs typeface="Times New Roman" panose="02020603050405020304" pitchFamily="18" charset="0"/>
              </a:rPr>
              <a:t>profilaktik</a:t>
            </a:r>
            <a:r>
              <a:rPr lang="tr-TR" sz="3600" dirty="0" smtClean="0">
                <a:latin typeface="Times New Roman" panose="02020603050405020304" pitchFamily="18" charset="0"/>
                <a:cs typeface="Times New Roman" panose="02020603050405020304" pitchFamily="18" charset="0"/>
              </a:rPr>
              <a:t> oküler </a:t>
            </a:r>
            <a:r>
              <a:rPr lang="tr-TR" sz="3600" dirty="0" err="1" smtClean="0">
                <a:latin typeface="Times New Roman" panose="02020603050405020304" pitchFamily="18" charset="0"/>
                <a:cs typeface="Times New Roman" panose="02020603050405020304" pitchFamily="18" charset="0"/>
              </a:rPr>
              <a:t>topikal</a:t>
            </a:r>
            <a:r>
              <a:rPr lang="tr-TR" sz="3600" dirty="0" smtClean="0">
                <a:latin typeface="Times New Roman" panose="02020603050405020304" pitchFamily="18" charset="0"/>
                <a:cs typeface="Times New Roman" panose="02020603050405020304" pitchFamily="18" charset="0"/>
              </a:rPr>
              <a:t> </a:t>
            </a:r>
            <a:r>
              <a:rPr lang="tr-TR" sz="3600" dirty="0" err="1" smtClean="0">
                <a:latin typeface="Times New Roman" panose="02020603050405020304" pitchFamily="18" charset="0"/>
                <a:cs typeface="Times New Roman" panose="02020603050405020304" pitchFamily="18" charset="0"/>
              </a:rPr>
              <a:t>medikasyon</a:t>
            </a:r>
            <a:r>
              <a:rPr lang="tr-TR" sz="3600" dirty="0" smtClean="0">
                <a:latin typeface="Times New Roman" panose="02020603050405020304" pitchFamily="18" charset="0"/>
                <a:cs typeface="Times New Roman" panose="02020603050405020304" pitchFamily="18" charset="0"/>
              </a:rPr>
              <a:t> uygulanması önerilir (</a:t>
            </a:r>
            <a:r>
              <a:rPr lang="tr-TR" sz="3600" dirty="0" smtClean="0">
                <a:solidFill>
                  <a:srgbClr val="FF0000"/>
                </a:solidFill>
                <a:latin typeface="Times New Roman" panose="02020603050405020304" pitchFamily="18" charset="0"/>
                <a:cs typeface="Times New Roman" panose="02020603050405020304" pitchFamily="18" charset="0"/>
              </a:rPr>
              <a:t>A</a:t>
            </a:r>
            <a:r>
              <a:rPr lang="tr-TR" sz="3600" dirty="0" smtClean="0">
                <a:latin typeface="Times New Roman" panose="02020603050405020304" pitchFamily="18" charset="0"/>
                <a:cs typeface="Times New Roman" panose="02020603050405020304" pitchFamily="18" charset="0"/>
              </a:rPr>
              <a:t>, 2005)</a:t>
            </a:r>
          </a:p>
          <a:p>
            <a:endParaRPr lang="tr-TR" dirty="0"/>
          </a:p>
        </p:txBody>
      </p:sp>
    </p:spTree>
    <p:extLst>
      <p:ext uri="{BB962C8B-B14F-4D97-AF65-F5344CB8AC3E}">
        <p14:creationId xmlns:p14="http://schemas.microsoft.com/office/powerpoint/2010/main" val="350765392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592427"/>
            <a:ext cx="10515600" cy="1098261"/>
          </a:xfrm>
        </p:spPr>
        <p:txBody>
          <a:bodyPr>
            <a:normAutofit fontScale="90000"/>
          </a:bodyPr>
          <a:lstStyle/>
          <a:p>
            <a:r>
              <a:rPr lang="tr-TR" sz="4900" b="1" dirty="0" smtClean="0">
                <a:solidFill>
                  <a:srgbClr val="C00000"/>
                </a:solidFill>
                <a:latin typeface="Times New Roman" panose="02020603050405020304" pitchFamily="18" charset="0"/>
                <a:cs typeface="Times New Roman" panose="02020603050405020304" pitchFamily="18" charset="0"/>
              </a:rPr>
              <a:t>KEMOPROFİLAKSİ </a:t>
            </a:r>
            <a:r>
              <a:rPr lang="tr-TR" sz="3200" b="1" dirty="0" smtClean="0">
                <a:solidFill>
                  <a:srgbClr val="C00000"/>
                </a:solidFill>
                <a:latin typeface="Times New Roman" panose="02020603050405020304" pitchFamily="18" charset="0"/>
                <a:cs typeface="Times New Roman" panose="02020603050405020304" pitchFamily="18" charset="0"/>
              </a:rPr>
              <a:t/>
            </a:r>
            <a:br>
              <a:rPr lang="tr-TR" sz="3200" b="1" dirty="0" smtClean="0">
                <a:solidFill>
                  <a:srgbClr val="C00000"/>
                </a:solidFill>
                <a:latin typeface="Times New Roman" panose="02020603050405020304" pitchFamily="18" charset="0"/>
                <a:cs typeface="Times New Roman" panose="02020603050405020304" pitchFamily="18" charset="0"/>
              </a:rPr>
            </a:br>
            <a:r>
              <a:rPr lang="tr-TR" sz="3200" b="1" dirty="0" smtClean="0">
                <a:solidFill>
                  <a:srgbClr val="002060"/>
                </a:solidFill>
                <a:latin typeface="Times New Roman" panose="02020603050405020304" pitchFamily="18" charset="0"/>
                <a:cs typeface="Times New Roman" panose="02020603050405020304" pitchFamily="18" charset="0"/>
              </a:rPr>
              <a:t>KANSER VE KALP HASTALIKLARI İÇİN VİTAMİN DESTEKLERİ</a:t>
            </a:r>
            <a:endParaRPr lang="tr-TR" sz="3200" b="1" dirty="0">
              <a:solidFill>
                <a:srgbClr val="00206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838200" y="2768957"/>
            <a:ext cx="10515600" cy="3408005"/>
          </a:xfrm>
        </p:spPr>
        <p:txBody>
          <a:bodyPr>
            <a:normAutofit/>
          </a:bodyPr>
          <a:lstStyle/>
          <a:p>
            <a:r>
              <a:rPr lang="tr-TR" sz="3200" dirty="0">
                <a:latin typeface="Times New Roman" panose="02020603050405020304" pitchFamily="18" charset="0"/>
                <a:cs typeface="Times New Roman" panose="02020603050405020304" pitchFamily="18" charset="0"/>
              </a:rPr>
              <a:t>Kanser veya kalp hastalıklarını önlemek için A, C, E vitaminleri, </a:t>
            </a:r>
            <a:r>
              <a:rPr lang="tr-TR" sz="3200" dirty="0" err="1">
                <a:latin typeface="Times New Roman" panose="02020603050405020304" pitchFamily="18" charset="0"/>
                <a:cs typeface="Times New Roman" panose="02020603050405020304" pitchFamily="18" charset="0"/>
              </a:rPr>
              <a:t>folik</a:t>
            </a:r>
            <a:r>
              <a:rPr lang="tr-TR" sz="3200" dirty="0">
                <a:latin typeface="Times New Roman" panose="02020603050405020304" pitchFamily="18" charset="0"/>
                <a:cs typeface="Times New Roman" panose="02020603050405020304" pitchFamily="18" charset="0"/>
              </a:rPr>
              <a:t> asit içeren </a:t>
            </a:r>
            <a:r>
              <a:rPr lang="tr-TR" sz="3200" dirty="0" err="1">
                <a:latin typeface="Times New Roman" panose="02020603050405020304" pitchFamily="18" charset="0"/>
                <a:cs typeface="Times New Roman" panose="02020603050405020304" pitchFamily="18" charset="0"/>
              </a:rPr>
              <a:t>multivitaminler</a:t>
            </a:r>
            <a:r>
              <a:rPr lang="tr-TR" sz="3200" dirty="0">
                <a:latin typeface="Times New Roman" panose="02020603050405020304" pitchFamily="18" charset="0"/>
                <a:cs typeface="Times New Roman" panose="02020603050405020304" pitchFamily="18" charset="0"/>
              </a:rPr>
              <a:t> veya antioksidan kombinasyonları kullanımı için kanıtlar yetersiz (</a:t>
            </a:r>
            <a:r>
              <a:rPr lang="tr-TR" sz="3200" dirty="0">
                <a:solidFill>
                  <a:srgbClr val="FF0000"/>
                </a:solidFill>
                <a:latin typeface="Times New Roman" panose="02020603050405020304" pitchFamily="18" charset="0"/>
                <a:cs typeface="Times New Roman" panose="02020603050405020304" pitchFamily="18" charset="0"/>
              </a:rPr>
              <a:t>I</a:t>
            </a:r>
            <a:r>
              <a:rPr lang="tr-TR" sz="3200" dirty="0">
                <a:latin typeface="Times New Roman" panose="02020603050405020304" pitchFamily="18" charset="0"/>
                <a:cs typeface="Times New Roman" panose="02020603050405020304" pitchFamily="18" charset="0"/>
              </a:rPr>
              <a:t>, 2003)</a:t>
            </a:r>
          </a:p>
          <a:p>
            <a:r>
              <a:rPr lang="tr-TR" sz="3200" dirty="0">
                <a:latin typeface="Times New Roman" panose="02020603050405020304" pitchFamily="18" charset="0"/>
                <a:cs typeface="Times New Roman" panose="02020603050405020304" pitchFamily="18" charset="0"/>
              </a:rPr>
              <a:t>Kanser veya kalp hastalıklarını önlemek için tek başına ya da kombinasyonlarda beta-</a:t>
            </a:r>
            <a:r>
              <a:rPr lang="tr-TR" sz="3200" dirty="0" err="1">
                <a:latin typeface="Times New Roman" panose="02020603050405020304" pitchFamily="18" charset="0"/>
                <a:cs typeface="Times New Roman" panose="02020603050405020304" pitchFamily="18" charset="0"/>
              </a:rPr>
              <a:t>karoten</a:t>
            </a:r>
            <a:r>
              <a:rPr lang="tr-TR" sz="3200" dirty="0">
                <a:latin typeface="Times New Roman" panose="02020603050405020304" pitchFamily="18" charset="0"/>
                <a:cs typeface="Times New Roman" panose="02020603050405020304" pitchFamily="18" charset="0"/>
              </a:rPr>
              <a:t> kullanımı önerilmez (</a:t>
            </a:r>
            <a:r>
              <a:rPr lang="tr-TR" sz="3200" dirty="0">
                <a:solidFill>
                  <a:srgbClr val="FF0000"/>
                </a:solidFill>
                <a:latin typeface="Times New Roman" panose="02020603050405020304" pitchFamily="18" charset="0"/>
                <a:cs typeface="Times New Roman" panose="02020603050405020304" pitchFamily="18" charset="0"/>
              </a:rPr>
              <a:t>D</a:t>
            </a:r>
            <a:r>
              <a:rPr lang="tr-TR" sz="3200" dirty="0">
                <a:latin typeface="Times New Roman" panose="02020603050405020304" pitchFamily="18" charset="0"/>
                <a:cs typeface="Times New Roman" panose="02020603050405020304" pitchFamily="18" charset="0"/>
              </a:rPr>
              <a:t>, 2003)</a:t>
            </a:r>
          </a:p>
          <a:p>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971151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3600" b="1" dirty="0" smtClean="0">
                <a:solidFill>
                  <a:srgbClr val="002060"/>
                </a:solidFill>
                <a:latin typeface="Times New Roman" panose="02020603050405020304" pitchFamily="18" charset="0"/>
                <a:cs typeface="Times New Roman" panose="02020603050405020304" pitchFamily="18" charset="0"/>
              </a:rPr>
              <a:t/>
            </a:r>
            <a:br>
              <a:rPr lang="tr-TR" sz="3600" b="1" dirty="0" smtClean="0">
                <a:solidFill>
                  <a:srgbClr val="002060"/>
                </a:solidFill>
                <a:latin typeface="Times New Roman" panose="02020603050405020304" pitchFamily="18" charset="0"/>
                <a:cs typeface="Times New Roman" panose="02020603050405020304" pitchFamily="18" charset="0"/>
              </a:rPr>
            </a:br>
            <a:r>
              <a:rPr lang="tr-TR" sz="3600" b="1" dirty="0" err="1" smtClean="0">
                <a:solidFill>
                  <a:srgbClr val="002060"/>
                </a:solidFill>
                <a:latin typeface="Times New Roman" panose="02020603050405020304" pitchFamily="18" charset="0"/>
                <a:cs typeface="Times New Roman" panose="02020603050405020304" pitchFamily="18" charset="0"/>
              </a:rPr>
              <a:t>Dürdane</a:t>
            </a:r>
            <a:r>
              <a:rPr lang="tr-TR" sz="3600" b="1" dirty="0" smtClean="0">
                <a:solidFill>
                  <a:srgbClr val="002060"/>
                </a:solidFill>
                <a:latin typeface="Times New Roman" panose="02020603050405020304" pitchFamily="18" charset="0"/>
                <a:cs typeface="Times New Roman" panose="02020603050405020304" pitchFamily="18" charset="0"/>
              </a:rPr>
              <a:t> </a:t>
            </a:r>
            <a:r>
              <a:rPr lang="tr-TR" sz="3600" b="1" dirty="0">
                <a:solidFill>
                  <a:srgbClr val="002060"/>
                </a:solidFill>
                <a:latin typeface="Times New Roman" panose="02020603050405020304" pitchFamily="18" charset="0"/>
                <a:cs typeface="Times New Roman" panose="02020603050405020304" pitchFamily="18" charset="0"/>
              </a:rPr>
              <a:t>hanım 39 yaşında, 22 yıldır evli ve 3 çocuğu var. Ev hanımı, eşi postanede memur.</a:t>
            </a:r>
            <a:br>
              <a:rPr lang="tr-TR" sz="3600" b="1" dirty="0">
                <a:solidFill>
                  <a:srgbClr val="002060"/>
                </a:solidFill>
                <a:latin typeface="Times New Roman" panose="02020603050405020304" pitchFamily="18" charset="0"/>
                <a:cs typeface="Times New Roman" panose="02020603050405020304" pitchFamily="18" charset="0"/>
              </a:rPr>
            </a:br>
            <a:endParaRPr lang="tr-TR" sz="3600" b="1" dirty="0">
              <a:solidFill>
                <a:srgbClr val="00206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marL="228600" lvl="1">
              <a:spcBef>
                <a:spcPts val="1000"/>
              </a:spcBef>
            </a:pPr>
            <a:r>
              <a:rPr lang="tr-TR" sz="3600" dirty="0">
                <a:latin typeface="Times New Roman" panose="02020603050405020304" pitchFamily="18" charset="0"/>
                <a:cs typeface="Times New Roman" panose="02020603050405020304" pitchFamily="18" charset="0"/>
              </a:rPr>
              <a:t>Dr. </a:t>
            </a:r>
            <a:r>
              <a:rPr lang="tr-TR" sz="3600" dirty="0" err="1">
                <a:latin typeface="Times New Roman" panose="02020603050405020304" pitchFamily="18" charset="0"/>
                <a:cs typeface="Times New Roman" panose="02020603050405020304" pitchFamily="18" charset="0"/>
              </a:rPr>
              <a:t>Sacit</a:t>
            </a:r>
            <a:r>
              <a:rPr lang="tr-TR" sz="3600" dirty="0">
                <a:latin typeface="Times New Roman" panose="02020603050405020304" pitchFamily="18" charset="0"/>
                <a:cs typeface="Times New Roman" panose="02020603050405020304" pitchFamily="18" charset="0"/>
              </a:rPr>
              <a:t> B</a:t>
            </a:r>
            <a:r>
              <a:rPr lang="tr-TR" sz="3600" dirty="0" smtClean="0">
                <a:latin typeface="Times New Roman" panose="02020603050405020304" pitchFamily="18" charset="0"/>
                <a:cs typeface="Times New Roman" panose="02020603050405020304" pitchFamily="18" charset="0"/>
              </a:rPr>
              <a:t>eyle </a:t>
            </a:r>
            <a:r>
              <a:rPr lang="tr-TR" sz="3600" dirty="0">
                <a:latin typeface="Times New Roman" panose="02020603050405020304" pitchFamily="18" charset="0"/>
                <a:cs typeface="Times New Roman" panose="02020603050405020304" pitchFamily="18" charset="0"/>
              </a:rPr>
              <a:t>görüşmesinde sürekli </a:t>
            </a:r>
            <a:r>
              <a:rPr lang="tr-TR" sz="3600" dirty="0" smtClean="0">
                <a:latin typeface="Times New Roman" panose="02020603050405020304" pitchFamily="18" charset="0"/>
                <a:cs typeface="Times New Roman" panose="02020603050405020304" pitchFamily="18" charset="0"/>
              </a:rPr>
              <a:t>baş ağrıları </a:t>
            </a:r>
            <a:r>
              <a:rPr lang="tr-TR" sz="3600" dirty="0">
                <a:latin typeface="Times New Roman" panose="02020603050405020304" pitchFamily="18" charset="0"/>
                <a:cs typeface="Times New Roman" panose="02020603050405020304" pitchFamily="18" charset="0"/>
              </a:rPr>
              <a:t>olduğundan yakınıyor, ağrı kesici yazdırmaya gelmiş. Dr. </a:t>
            </a:r>
            <a:r>
              <a:rPr lang="tr-TR" sz="3600" dirty="0" err="1">
                <a:latin typeface="Times New Roman" panose="02020603050405020304" pitchFamily="18" charset="0"/>
                <a:cs typeface="Times New Roman" panose="02020603050405020304" pitchFamily="18" charset="0"/>
              </a:rPr>
              <a:t>Sacit</a:t>
            </a:r>
            <a:r>
              <a:rPr lang="tr-TR" sz="3600" dirty="0">
                <a:latin typeface="Times New Roman" panose="02020603050405020304" pitchFamily="18" charset="0"/>
                <a:cs typeface="Times New Roman" panose="02020603050405020304" pitchFamily="18" charset="0"/>
              </a:rPr>
              <a:t> bey </a:t>
            </a:r>
            <a:r>
              <a:rPr lang="tr-TR" sz="3600" dirty="0" smtClean="0">
                <a:latin typeface="Times New Roman" panose="02020603050405020304" pitchFamily="18" charset="0"/>
                <a:cs typeface="Times New Roman" panose="02020603050405020304" pitchFamily="18" charset="0"/>
              </a:rPr>
              <a:t>baş ağrılarının </a:t>
            </a:r>
            <a:r>
              <a:rPr lang="tr-TR" sz="3600" dirty="0">
                <a:latin typeface="Times New Roman" panose="02020603050405020304" pitchFamily="18" charset="0"/>
                <a:cs typeface="Times New Roman" panose="02020603050405020304" pitchFamily="18" charset="0"/>
              </a:rPr>
              <a:t>sebepleri hakkında sorunca konu kısa sürede dolaşıp komşusunun meme kanseri olması ve </a:t>
            </a:r>
            <a:r>
              <a:rPr lang="tr-TR" sz="3600" dirty="0" err="1">
                <a:latin typeface="Times New Roman" panose="02020603050405020304" pitchFamily="18" charset="0"/>
                <a:cs typeface="Times New Roman" panose="02020603050405020304" pitchFamily="18" charset="0"/>
              </a:rPr>
              <a:t>Dürdane</a:t>
            </a:r>
            <a:r>
              <a:rPr lang="tr-TR" sz="3600" dirty="0">
                <a:latin typeface="Times New Roman" panose="02020603050405020304" pitchFamily="18" charset="0"/>
                <a:cs typeface="Times New Roman" panose="02020603050405020304" pitchFamily="18" charset="0"/>
              </a:rPr>
              <a:t> hanımın bundan kaygılanmasına geliyor. Hastamız doktorundan kendisine mamografi çektirmesini istiyor.</a:t>
            </a:r>
          </a:p>
          <a:p>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707069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971728" cy="1325563"/>
          </a:xfrm>
        </p:spPr>
        <p:txBody>
          <a:bodyPr>
            <a:normAutofit/>
          </a:bodyPr>
          <a:lstStyle/>
          <a:p>
            <a:r>
              <a:rPr lang="tr-TR" dirty="0" smtClean="0">
                <a:solidFill>
                  <a:srgbClr val="002060"/>
                </a:solidFill>
                <a:latin typeface="Times New Roman" panose="02020603050405020304" pitchFamily="18" charset="0"/>
                <a:cs typeface="Times New Roman" panose="02020603050405020304" pitchFamily="18" charset="0"/>
              </a:rPr>
              <a:t>         </a:t>
            </a:r>
            <a:r>
              <a:rPr lang="tr-TR" dirty="0" err="1" smtClean="0">
                <a:solidFill>
                  <a:srgbClr val="002060"/>
                </a:solidFill>
                <a:latin typeface="Times New Roman" panose="02020603050405020304" pitchFamily="18" charset="0"/>
                <a:cs typeface="Times New Roman" panose="02020603050405020304" pitchFamily="18" charset="0"/>
              </a:rPr>
              <a:t>Dr</a:t>
            </a:r>
            <a:r>
              <a:rPr lang="tr-TR" dirty="0" smtClean="0">
                <a:solidFill>
                  <a:srgbClr val="002060"/>
                </a:solidFill>
                <a:latin typeface="Times New Roman" panose="02020603050405020304" pitchFamily="18" charset="0"/>
                <a:cs typeface="Times New Roman" panose="02020603050405020304" pitchFamily="18" charset="0"/>
              </a:rPr>
              <a:t> </a:t>
            </a:r>
            <a:r>
              <a:rPr lang="tr-TR" dirty="0" err="1" smtClean="0">
                <a:solidFill>
                  <a:srgbClr val="002060"/>
                </a:solidFill>
                <a:latin typeface="Times New Roman" panose="02020603050405020304" pitchFamily="18" charset="0"/>
                <a:cs typeface="Times New Roman" panose="02020603050405020304" pitchFamily="18" charset="0"/>
              </a:rPr>
              <a:t>Sacit</a:t>
            </a:r>
            <a:r>
              <a:rPr lang="tr-TR" dirty="0">
                <a:solidFill>
                  <a:srgbClr val="002060"/>
                </a:solidFill>
                <a:latin typeface="Times New Roman" panose="02020603050405020304" pitchFamily="18" charset="0"/>
                <a:cs typeface="Times New Roman" panose="02020603050405020304" pitchFamily="18" charset="0"/>
              </a:rPr>
              <a:t> </a:t>
            </a:r>
            <a:r>
              <a:rPr lang="tr-TR" dirty="0" smtClean="0">
                <a:solidFill>
                  <a:srgbClr val="002060"/>
                </a:solidFill>
                <a:latin typeface="Times New Roman" panose="02020603050405020304" pitchFamily="18" charset="0"/>
                <a:cs typeface="Times New Roman" panose="02020603050405020304" pitchFamily="18" charset="0"/>
              </a:rPr>
              <a:t>Beyin Yaklaşımı</a:t>
            </a:r>
            <a:endParaRPr lang="tr-TR" dirty="0">
              <a:solidFill>
                <a:srgbClr val="00206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lvl="1"/>
            <a:endParaRPr lang="tr-TR" sz="4000" dirty="0" smtClean="0">
              <a:latin typeface="Times New Roman" panose="02020603050405020304" pitchFamily="18" charset="0"/>
              <a:cs typeface="Times New Roman" panose="02020603050405020304" pitchFamily="18" charset="0"/>
            </a:endParaRPr>
          </a:p>
          <a:p>
            <a:pPr marL="457200" lvl="1" indent="0">
              <a:buNone/>
            </a:pPr>
            <a:r>
              <a:rPr lang="tr-TR" sz="4000" dirty="0" smtClean="0">
                <a:latin typeface="Times New Roman" panose="02020603050405020304" pitchFamily="18" charset="0"/>
                <a:cs typeface="Times New Roman" panose="02020603050405020304" pitchFamily="18" charset="0"/>
              </a:rPr>
              <a:t>Hastasına </a:t>
            </a:r>
            <a:r>
              <a:rPr lang="tr-TR" sz="4000" dirty="0">
                <a:latin typeface="Times New Roman" panose="02020603050405020304" pitchFamily="18" charset="0"/>
                <a:cs typeface="Times New Roman" panose="02020603050405020304" pitchFamily="18" charset="0"/>
              </a:rPr>
              <a:t>ağrı kesici yazan Dr. </a:t>
            </a:r>
            <a:r>
              <a:rPr lang="tr-TR" sz="4000" dirty="0" err="1">
                <a:latin typeface="Times New Roman" panose="02020603050405020304" pitchFamily="18" charset="0"/>
                <a:cs typeface="Times New Roman" panose="02020603050405020304" pitchFamily="18" charset="0"/>
              </a:rPr>
              <a:t>Sacit</a:t>
            </a:r>
            <a:r>
              <a:rPr lang="tr-TR" sz="4000" dirty="0">
                <a:latin typeface="Times New Roman" panose="02020603050405020304" pitchFamily="18" charset="0"/>
                <a:cs typeface="Times New Roman" panose="02020603050405020304" pitchFamily="18" charset="0"/>
              </a:rPr>
              <a:t> B</a:t>
            </a:r>
            <a:r>
              <a:rPr lang="tr-TR" sz="4000" dirty="0" smtClean="0">
                <a:latin typeface="Times New Roman" panose="02020603050405020304" pitchFamily="18" charset="0"/>
                <a:cs typeface="Times New Roman" panose="02020603050405020304" pitchFamily="18" charset="0"/>
              </a:rPr>
              <a:t>ey </a:t>
            </a:r>
            <a:r>
              <a:rPr lang="tr-TR" sz="4000" dirty="0">
                <a:latin typeface="Times New Roman" panose="02020603050405020304" pitchFamily="18" charset="0"/>
                <a:cs typeface="Times New Roman" panose="02020603050405020304" pitchFamily="18" charset="0"/>
              </a:rPr>
              <a:t>ona memesinde eline bir sertlik gelip gelmediğini soruyor ve aldığı olumsuz yanıt üzerine, en az ayda bir kendi memesini kontrol etmesini, bir sertliğe rastlarsa görüşmeye gelmesini istiyor.</a:t>
            </a:r>
          </a:p>
          <a:p>
            <a:endParaRPr lang="tr-TR" sz="4000" dirty="0"/>
          </a:p>
        </p:txBody>
      </p:sp>
    </p:spTree>
    <p:extLst>
      <p:ext uri="{BB962C8B-B14F-4D97-AF65-F5344CB8AC3E}">
        <p14:creationId xmlns:p14="http://schemas.microsoft.com/office/powerpoint/2010/main" val="2746637846"/>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86684" y="2550016"/>
            <a:ext cx="10515600" cy="2047741"/>
          </a:xfrm>
        </p:spPr>
        <p:txBody>
          <a:bodyPr>
            <a:normAutofit fontScale="90000"/>
          </a:bodyPr>
          <a:lstStyle/>
          <a:p>
            <a:r>
              <a:rPr lang="tr-TR" b="1" dirty="0">
                <a:solidFill>
                  <a:srgbClr val="C00000"/>
                </a:solidFill>
                <a:latin typeface="Times New Roman" panose="02020603050405020304" pitchFamily="18" charset="0"/>
                <a:cs typeface="Times New Roman" panose="02020603050405020304" pitchFamily="18" charset="0"/>
              </a:rPr>
              <a:t>Hekimin yaklaşımını uygun buluyor musunuz?</a:t>
            </a:r>
            <a:r>
              <a:rPr lang="tr-TR" dirty="0">
                <a:solidFill>
                  <a:srgbClr val="C00000"/>
                </a:solidFill>
                <a:latin typeface="Times New Roman" panose="02020603050405020304" pitchFamily="18" charset="0"/>
                <a:cs typeface="Times New Roman" panose="02020603050405020304" pitchFamily="18" charset="0"/>
              </a:rPr>
              <a:t/>
            </a:r>
            <a:br>
              <a:rPr lang="tr-TR" dirty="0">
                <a:solidFill>
                  <a:srgbClr val="C00000"/>
                </a:solidFill>
                <a:latin typeface="Times New Roman" panose="02020603050405020304" pitchFamily="18" charset="0"/>
                <a:cs typeface="Times New Roman" panose="02020603050405020304" pitchFamily="18" charset="0"/>
              </a:rPr>
            </a:br>
            <a:r>
              <a:rPr lang="tr-TR" dirty="0">
                <a:solidFill>
                  <a:srgbClr val="C00000"/>
                </a:solidFill>
              </a:rPr>
              <a:t/>
            </a:r>
            <a:br>
              <a:rPr lang="tr-TR" dirty="0">
                <a:solidFill>
                  <a:srgbClr val="C00000"/>
                </a:solidFill>
              </a:rPr>
            </a:br>
            <a:endParaRPr lang="tr-TR" dirty="0">
              <a:solidFill>
                <a:srgbClr val="C00000"/>
              </a:solidFill>
            </a:endParaRPr>
          </a:p>
        </p:txBody>
      </p:sp>
    </p:spTree>
    <p:extLst>
      <p:ext uri="{BB962C8B-B14F-4D97-AF65-F5344CB8AC3E}">
        <p14:creationId xmlns:p14="http://schemas.microsoft.com/office/powerpoint/2010/main" val="166690418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58621" y="403761"/>
            <a:ext cx="11074758" cy="1325563"/>
          </a:xfrm>
        </p:spPr>
        <p:txBody>
          <a:bodyPr>
            <a:noAutofit/>
          </a:bodyPr>
          <a:lstStyle/>
          <a:p>
            <a:r>
              <a:rPr lang="tr-TR" sz="4000" b="1" dirty="0" smtClean="0">
                <a:solidFill>
                  <a:srgbClr val="002060"/>
                </a:solidFill>
                <a:latin typeface="Times New Roman" panose="02020603050405020304" pitchFamily="18" charset="0"/>
                <a:cs typeface="Times New Roman" panose="02020603050405020304" pitchFamily="18" charset="0"/>
              </a:rPr>
              <a:t/>
            </a:r>
            <a:br>
              <a:rPr lang="tr-TR" sz="4000" b="1" dirty="0" smtClean="0">
                <a:solidFill>
                  <a:srgbClr val="002060"/>
                </a:solidFill>
                <a:latin typeface="Times New Roman" panose="02020603050405020304" pitchFamily="18" charset="0"/>
                <a:cs typeface="Times New Roman" panose="02020603050405020304" pitchFamily="18" charset="0"/>
              </a:rPr>
            </a:br>
            <a:r>
              <a:rPr lang="tr-TR" sz="4000" b="1" dirty="0" smtClean="0">
                <a:solidFill>
                  <a:srgbClr val="002060"/>
                </a:solidFill>
                <a:latin typeface="Times New Roman" panose="02020603050405020304" pitchFamily="18" charset="0"/>
                <a:cs typeface="Times New Roman" panose="02020603050405020304" pitchFamily="18" charset="0"/>
              </a:rPr>
              <a:t>Mehmet </a:t>
            </a:r>
            <a:r>
              <a:rPr lang="tr-TR" sz="4000" b="1" dirty="0">
                <a:solidFill>
                  <a:srgbClr val="002060"/>
                </a:solidFill>
                <a:latin typeface="Times New Roman" panose="02020603050405020304" pitchFamily="18" charset="0"/>
                <a:cs typeface="Times New Roman" panose="02020603050405020304" pitchFamily="18" charset="0"/>
              </a:rPr>
              <a:t>bey 46 yaşında, bakkal, evli 2 çocuğu var.</a:t>
            </a:r>
            <a:br>
              <a:rPr lang="tr-TR" sz="4000" b="1" dirty="0">
                <a:solidFill>
                  <a:srgbClr val="002060"/>
                </a:solidFill>
                <a:latin typeface="Times New Roman" panose="02020603050405020304" pitchFamily="18" charset="0"/>
                <a:cs typeface="Times New Roman" panose="02020603050405020304" pitchFamily="18" charset="0"/>
              </a:rPr>
            </a:br>
            <a:endParaRPr lang="tr-TR" sz="4000" b="1" dirty="0">
              <a:solidFill>
                <a:srgbClr val="00206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marL="228600" lvl="1">
              <a:spcBef>
                <a:spcPts val="1000"/>
              </a:spcBef>
            </a:pPr>
            <a:r>
              <a:rPr lang="tr-TR" sz="3600" dirty="0">
                <a:latin typeface="Times New Roman" panose="02020603050405020304" pitchFamily="18" charset="0"/>
                <a:cs typeface="Times New Roman" panose="02020603050405020304" pitchFamily="18" charset="0"/>
              </a:rPr>
              <a:t>Elinde oluşan bir kesiği göstermek için doktoruna geliyor. Doktor ciddi olmayan kesiği pansuman ederken hastasının sigara içtiğini öğreniyor. Normal çıkan tansiyon ölçümünden sonra boy ve kilosunu ölçüp hastasına aşırı kilolu olduğunu belirliyor. Erkek ve sigara içmesiyle birlikte bunun kalbine büyük yük oluşturacağını anlatıyor. </a:t>
            </a:r>
          </a:p>
          <a:p>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059730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81827" y="506793"/>
            <a:ext cx="8989454" cy="1656858"/>
          </a:xfrm>
        </p:spPr>
        <p:txBody>
          <a:bodyPr>
            <a:normAutofit/>
          </a:bodyPr>
          <a:lstStyle/>
          <a:p>
            <a:r>
              <a:rPr lang="tr-TR" b="1" dirty="0" smtClean="0">
                <a:solidFill>
                  <a:srgbClr val="002060"/>
                </a:solidFill>
                <a:latin typeface="Times New Roman" panose="02020603050405020304" pitchFamily="18" charset="0"/>
                <a:cs typeface="Times New Roman" panose="02020603050405020304" pitchFamily="18" charset="0"/>
              </a:rPr>
              <a:t>   HEKİMİN YAKLAŞIMI</a:t>
            </a:r>
            <a:endParaRPr lang="tr-TR" b="1" dirty="0">
              <a:solidFill>
                <a:srgbClr val="00206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pPr marL="228600" lvl="1">
              <a:spcBef>
                <a:spcPts val="1000"/>
              </a:spcBef>
            </a:pPr>
            <a:endParaRPr lang="tr-TR" sz="4000" dirty="0" smtClean="0">
              <a:latin typeface="Times New Roman" panose="02020603050405020304" pitchFamily="18" charset="0"/>
              <a:cs typeface="Times New Roman" panose="02020603050405020304" pitchFamily="18" charset="0"/>
            </a:endParaRPr>
          </a:p>
          <a:p>
            <a:pPr marL="228600" lvl="1">
              <a:spcBef>
                <a:spcPts val="1000"/>
              </a:spcBef>
            </a:pPr>
            <a:r>
              <a:rPr lang="tr-TR" sz="4000" dirty="0" smtClean="0">
                <a:latin typeface="Times New Roman" panose="02020603050405020304" pitchFamily="18" charset="0"/>
                <a:cs typeface="Times New Roman" panose="02020603050405020304" pitchFamily="18" charset="0"/>
              </a:rPr>
              <a:t>Hastasının </a:t>
            </a:r>
            <a:r>
              <a:rPr lang="tr-TR" sz="4000" dirty="0">
                <a:latin typeface="Times New Roman" panose="02020603050405020304" pitchFamily="18" charset="0"/>
                <a:cs typeface="Times New Roman" panose="02020603050405020304" pitchFamily="18" charset="0"/>
              </a:rPr>
              <a:t>sigarayı bırakmayı düşünmediğini görünce ona normal kiloya nasıl geleceğini tartışmak üzere kendisiyle görüşebileceğini belirtiyor. İstekli görünen hastasına 1 hafta sonraya randevu tarihi belirliyor.</a:t>
            </a:r>
          </a:p>
          <a:p>
            <a:endParaRPr lang="tr-TR" dirty="0"/>
          </a:p>
        </p:txBody>
      </p:sp>
    </p:spTree>
    <p:extLst>
      <p:ext uri="{BB962C8B-B14F-4D97-AF65-F5344CB8AC3E}">
        <p14:creationId xmlns:p14="http://schemas.microsoft.com/office/powerpoint/2010/main" val="285857044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00766" y="1841680"/>
            <a:ext cx="9800823" cy="1806598"/>
          </a:xfrm>
        </p:spPr>
        <p:txBody>
          <a:bodyPr>
            <a:normAutofit fontScale="90000"/>
          </a:bodyPr>
          <a:lstStyle/>
          <a:p>
            <a:r>
              <a:rPr lang="tr-TR" b="1" dirty="0">
                <a:solidFill>
                  <a:srgbClr val="002060"/>
                </a:solidFill>
                <a:latin typeface="Times New Roman" panose="02020603050405020304" pitchFamily="18" charset="0"/>
                <a:cs typeface="Times New Roman" panose="02020603050405020304" pitchFamily="18" charset="0"/>
              </a:rPr>
              <a:t/>
            </a:r>
            <a:br>
              <a:rPr lang="tr-TR" b="1" dirty="0">
                <a:solidFill>
                  <a:srgbClr val="002060"/>
                </a:solidFill>
                <a:latin typeface="Times New Roman" panose="02020603050405020304" pitchFamily="18" charset="0"/>
                <a:cs typeface="Times New Roman" panose="02020603050405020304" pitchFamily="18" charset="0"/>
              </a:rPr>
            </a:br>
            <a:r>
              <a:rPr lang="tr-TR" b="1" dirty="0">
                <a:solidFill>
                  <a:srgbClr val="C00000"/>
                </a:solidFill>
                <a:latin typeface="Times New Roman" panose="02020603050405020304" pitchFamily="18" charset="0"/>
                <a:cs typeface="Times New Roman" panose="02020603050405020304" pitchFamily="18" charset="0"/>
              </a:rPr>
              <a:t>Doktorumuzun çalışma şeklini kendi uygulamalarınızla karşılaştırır mısınız?</a:t>
            </a:r>
            <a:br>
              <a:rPr lang="tr-TR" b="1" dirty="0">
                <a:solidFill>
                  <a:srgbClr val="C00000"/>
                </a:solidFill>
                <a:latin typeface="Times New Roman" panose="02020603050405020304" pitchFamily="18" charset="0"/>
                <a:cs typeface="Times New Roman" panose="02020603050405020304" pitchFamily="18" charset="0"/>
              </a:rPr>
            </a:br>
            <a:r>
              <a:rPr lang="tr-TR" dirty="0">
                <a:solidFill>
                  <a:srgbClr val="C00000"/>
                </a:solidFill>
              </a:rPr>
              <a:t/>
            </a:r>
            <a:br>
              <a:rPr lang="tr-TR" dirty="0">
                <a:solidFill>
                  <a:srgbClr val="C00000"/>
                </a:solidFill>
              </a:rPr>
            </a:br>
            <a:endParaRPr lang="tr-TR" dirty="0">
              <a:solidFill>
                <a:srgbClr val="C00000"/>
              </a:solidFill>
            </a:endParaRPr>
          </a:p>
        </p:txBody>
      </p:sp>
    </p:spTree>
    <p:extLst>
      <p:ext uri="{BB962C8B-B14F-4D97-AF65-F5344CB8AC3E}">
        <p14:creationId xmlns:p14="http://schemas.microsoft.com/office/powerpoint/2010/main" val="1535149599"/>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99245" y="365125"/>
            <a:ext cx="11101589" cy="2236407"/>
          </a:xfrm>
        </p:spPr>
        <p:txBody>
          <a:bodyPr>
            <a:noAutofit/>
          </a:bodyPr>
          <a:lstStyle/>
          <a:p>
            <a:r>
              <a:rPr lang="tr-TR" sz="2800" dirty="0">
                <a:solidFill>
                  <a:srgbClr val="002060"/>
                </a:solidFill>
                <a:latin typeface="Times New Roman" panose="02020603050405020304" pitchFamily="18" charset="0"/>
                <a:cs typeface="Times New Roman" panose="02020603050405020304" pitchFamily="18" charset="0"/>
              </a:rPr>
              <a:t>Senem hanım 24 yaşında 2 yıldır evli çocuğu yok, ilkokul öğretmeni. Çocuk yapma planları nedeniyle, genel bir kontrolden geçmek üzere gelmiş. </a:t>
            </a:r>
            <a:br>
              <a:rPr lang="tr-TR" sz="2800" dirty="0">
                <a:solidFill>
                  <a:srgbClr val="002060"/>
                </a:solidFill>
                <a:latin typeface="Times New Roman" panose="02020603050405020304" pitchFamily="18" charset="0"/>
                <a:cs typeface="Times New Roman" panose="02020603050405020304" pitchFamily="18" charset="0"/>
              </a:rPr>
            </a:br>
            <a:r>
              <a:rPr lang="tr-TR" sz="2800" dirty="0">
                <a:solidFill>
                  <a:srgbClr val="002060"/>
                </a:solidFill>
                <a:latin typeface="Times New Roman" panose="02020603050405020304" pitchFamily="18" charset="0"/>
                <a:cs typeface="Times New Roman" panose="02020603050405020304" pitchFamily="18" charset="0"/>
              </a:rPr>
              <a:t>Senem hanıma aşağıdakilerden hangilerini periyodik muayene önerileriniz arasında yer almaz? </a:t>
            </a:r>
            <a:br>
              <a:rPr lang="tr-TR" sz="2800" dirty="0">
                <a:solidFill>
                  <a:srgbClr val="002060"/>
                </a:solidFill>
                <a:latin typeface="Times New Roman" panose="02020603050405020304" pitchFamily="18" charset="0"/>
                <a:cs typeface="Times New Roman" panose="02020603050405020304" pitchFamily="18" charset="0"/>
              </a:rPr>
            </a:br>
            <a:endParaRPr lang="tr-TR" sz="2800" dirty="0">
              <a:solidFill>
                <a:srgbClr val="00206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692239" y="2794715"/>
            <a:ext cx="10515600" cy="2519364"/>
          </a:xfrm>
        </p:spPr>
        <p:txBody>
          <a:bodyPr/>
          <a:lstStyle/>
          <a:p>
            <a:pPr>
              <a:spcBef>
                <a:spcPct val="0"/>
              </a:spcBef>
              <a:buFont typeface="Verdana" panose="020B0604030504040204" pitchFamily="34" charset="0"/>
              <a:buAutoNum type="alphaLcParenR"/>
            </a:pPr>
            <a:r>
              <a:rPr lang="tr-TR" dirty="0">
                <a:latin typeface="Times New Roman" panose="02020603050405020304" pitchFamily="18" charset="0"/>
                <a:cs typeface="Times New Roman" panose="02020603050405020304" pitchFamily="18" charset="0"/>
              </a:rPr>
              <a:t>Depresyon taraması</a:t>
            </a:r>
          </a:p>
          <a:p>
            <a:pPr>
              <a:spcBef>
                <a:spcPct val="0"/>
              </a:spcBef>
              <a:buFont typeface="Verdana" panose="020B0604030504040204" pitchFamily="34" charset="0"/>
              <a:buAutoNum type="alphaLcParenR"/>
            </a:pPr>
            <a:r>
              <a:rPr lang="tr-TR" dirty="0">
                <a:latin typeface="Times New Roman" panose="02020603050405020304" pitchFamily="18" charset="0"/>
                <a:cs typeface="Times New Roman" panose="02020603050405020304" pitchFamily="18" charset="0"/>
              </a:rPr>
              <a:t>Alkol kullanımının sorulması, uygun danışmanlık </a:t>
            </a:r>
          </a:p>
          <a:p>
            <a:pPr>
              <a:spcBef>
                <a:spcPct val="0"/>
              </a:spcBef>
              <a:buFont typeface="Verdana" panose="020B0604030504040204" pitchFamily="34" charset="0"/>
              <a:buAutoNum type="alphaLcParenR"/>
            </a:pPr>
            <a:r>
              <a:rPr lang="tr-TR" dirty="0">
                <a:latin typeface="Times New Roman" panose="02020603050405020304" pitchFamily="18" charset="0"/>
                <a:cs typeface="Times New Roman" panose="02020603050405020304" pitchFamily="18" charset="0"/>
              </a:rPr>
              <a:t>Mamografi</a:t>
            </a:r>
          </a:p>
          <a:p>
            <a:pPr>
              <a:spcBef>
                <a:spcPct val="0"/>
              </a:spcBef>
              <a:buFont typeface="Verdana" panose="020B0604030504040204" pitchFamily="34" charset="0"/>
              <a:buAutoNum type="alphaLcParenR"/>
            </a:pPr>
            <a:r>
              <a:rPr lang="tr-TR" dirty="0">
                <a:latin typeface="Times New Roman" panose="02020603050405020304" pitchFamily="18" charset="0"/>
                <a:cs typeface="Times New Roman" panose="02020603050405020304" pitchFamily="18" charset="0"/>
              </a:rPr>
              <a:t>Kan basıncı ölçümü</a:t>
            </a:r>
          </a:p>
          <a:p>
            <a:pPr>
              <a:spcBef>
                <a:spcPct val="0"/>
              </a:spcBef>
              <a:buFont typeface="Verdana" panose="020B0604030504040204" pitchFamily="34" charset="0"/>
              <a:buAutoNum type="alphaLcParenR"/>
            </a:pPr>
            <a:r>
              <a:rPr lang="tr-TR" dirty="0" err="1">
                <a:latin typeface="Times New Roman" panose="02020603050405020304" pitchFamily="18" charset="0"/>
                <a:cs typeface="Times New Roman" panose="02020603050405020304" pitchFamily="18" charset="0"/>
              </a:rPr>
              <a:t>Folik</a:t>
            </a:r>
            <a:r>
              <a:rPr lang="tr-TR" dirty="0">
                <a:latin typeface="Times New Roman" panose="02020603050405020304" pitchFamily="18" charset="0"/>
                <a:cs typeface="Times New Roman" panose="02020603050405020304" pitchFamily="18" charset="0"/>
              </a:rPr>
              <a:t> asit </a:t>
            </a:r>
            <a:r>
              <a:rPr lang="tr-TR" dirty="0" err="1">
                <a:latin typeface="Times New Roman" panose="02020603050405020304" pitchFamily="18" charset="0"/>
                <a:cs typeface="Times New Roman" panose="02020603050405020304" pitchFamily="18" charset="0"/>
              </a:rPr>
              <a:t>replasmanı</a:t>
            </a:r>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764780617"/>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5307" y="365125"/>
            <a:ext cx="10869769" cy="2468225"/>
          </a:xfrm>
        </p:spPr>
        <p:txBody>
          <a:bodyPr>
            <a:normAutofit/>
          </a:bodyPr>
          <a:lstStyle/>
          <a:p>
            <a:r>
              <a:rPr lang="tr-TR" sz="2800" dirty="0">
                <a:solidFill>
                  <a:srgbClr val="002060"/>
                </a:solidFill>
                <a:latin typeface="Times New Roman" panose="02020603050405020304" pitchFamily="18" charset="0"/>
                <a:cs typeface="Times New Roman" panose="02020603050405020304" pitchFamily="18" charset="0"/>
              </a:rPr>
              <a:t>Senem hanım 24 yaşında 2 yıldır evli çocuğu yok, ilkokul öğretmeni. Çocuk yapma planları nedeniyle, genel bir kontrolden geçmek üzere gelmiş. </a:t>
            </a:r>
            <a:br>
              <a:rPr lang="tr-TR" sz="2800" dirty="0">
                <a:solidFill>
                  <a:srgbClr val="002060"/>
                </a:solidFill>
                <a:latin typeface="Times New Roman" panose="02020603050405020304" pitchFamily="18" charset="0"/>
                <a:cs typeface="Times New Roman" panose="02020603050405020304" pitchFamily="18" charset="0"/>
              </a:rPr>
            </a:br>
            <a:r>
              <a:rPr lang="tr-TR" sz="2800" dirty="0">
                <a:solidFill>
                  <a:srgbClr val="002060"/>
                </a:solidFill>
                <a:latin typeface="Times New Roman" panose="02020603050405020304" pitchFamily="18" charset="0"/>
                <a:cs typeface="Times New Roman" panose="02020603050405020304" pitchFamily="18" charset="0"/>
              </a:rPr>
              <a:t>Senem hanıma aşağıdakilerden hangilerini periyodik muayene önerileriniz arasında yer almaz? </a:t>
            </a:r>
            <a:br>
              <a:rPr lang="tr-TR" sz="2800" dirty="0">
                <a:solidFill>
                  <a:srgbClr val="002060"/>
                </a:solidFill>
                <a:latin typeface="Times New Roman" panose="02020603050405020304" pitchFamily="18" charset="0"/>
                <a:cs typeface="Times New Roman" panose="02020603050405020304" pitchFamily="18" charset="0"/>
              </a:rPr>
            </a:br>
            <a:endParaRPr lang="tr-TR" sz="2800" dirty="0">
              <a:solidFill>
                <a:srgbClr val="00206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721753" y="2833350"/>
            <a:ext cx="10636876" cy="2635273"/>
          </a:xfrm>
        </p:spPr>
        <p:txBody>
          <a:bodyPr>
            <a:normAutofit/>
          </a:bodyPr>
          <a:lstStyle/>
          <a:p>
            <a:pPr>
              <a:spcBef>
                <a:spcPct val="0"/>
              </a:spcBef>
              <a:buFont typeface="Verdana" panose="020B0604030504040204" pitchFamily="34" charset="0"/>
              <a:buAutoNum type="alphaLcParenR"/>
            </a:pPr>
            <a:r>
              <a:rPr lang="tr-TR" dirty="0">
                <a:latin typeface="Times New Roman" panose="02020603050405020304" pitchFamily="18" charset="0"/>
                <a:cs typeface="Times New Roman" panose="02020603050405020304" pitchFamily="18" charset="0"/>
              </a:rPr>
              <a:t>Depresyon taraması</a:t>
            </a:r>
          </a:p>
          <a:p>
            <a:pPr>
              <a:spcBef>
                <a:spcPct val="0"/>
              </a:spcBef>
              <a:buFont typeface="Verdana" panose="020B0604030504040204" pitchFamily="34" charset="0"/>
              <a:buAutoNum type="alphaLcParenR"/>
            </a:pPr>
            <a:r>
              <a:rPr lang="tr-TR" dirty="0">
                <a:latin typeface="Times New Roman" panose="02020603050405020304" pitchFamily="18" charset="0"/>
                <a:cs typeface="Times New Roman" panose="02020603050405020304" pitchFamily="18" charset="0"/>
              </a:rPr>
              <a:t>Alkol kullanımının sorulması, uygun danışmanlık </a:t>
            </a:r>
          </a:p>
          <a:p>
            <a:pPr>
              <a:spcBef>
                <a:spcPct val="0"/>
              </a:spcBef>
              <a:buFont typeface="Verdana" panose="020B0604030504040204" pitchFamily="34" charset="0"/>
              <a:buAutoNum type="alphaLcParenR"/>
            </a:pPr>
            <a:r>
              <a:rPr lang="tr-TR" dirty="0">
                <a:solidFill>
                  <a:srgbClr val="C00000"/>
                </a:solidFill>
                <a:latin typeface="Times New Roman" panose="02020603050405020304" pitchFamily="18" charset="0"/>
                <a:cs typeface="Times New Roman" panose="02020603050405020304" pitchFamily="18" charset="0"/>
              </a:rPr>
              <a:t>Mamografi</a:t>
            </a:r>
          </a:p>
          <a:p>
            <a:pPr>
              <a:spcBef>
                <a:spcPct val="0"/>
              </a:spcBef>
              <a:buFont typeface="Verdana" panose="020B0604030504040204" pitchFamily="34" charset="0"/>
              <a:buAutoNum type="alphaLcParenR"/>
            </a:pPr>
            <a:r>
              <a:rPr lang="tr-TR" dirty="0">
                <a:latin typeface="Times New Roman" panose="02020603050405020304" pitchFamily="18" charset="0"/>
                <a:cs typeface="Times New Roman" panose="02020603050405020304" pitchFamily="18" charset="0"/>
              </a:rPr>
              <a:t>Kan basıncı ölçümü</a:t>
            </a:r>
          </a:p>
          <a:p>
            <a:pPr>
              <a:spcBef>
                <a:spcPct val="0"/>
              </a:spcBef>
              <a:buFont typeface="Verdana" panose="020B0604030504040204" pitchFamily="34" charset="0"/>
              <a:buAutoNum type="alphaLcParenR"/>
            </a:pPr>
            <a:r>
              <a:rPr lang="tr-TR" dirty="0" err="1">
                <a:latin typeface="Times New Roman" panose="02020603050405020304" pitchFamily="18" charset="0"/>
                <a:cs typeface="Times New Roman" panose="02020603050405020304" pitchFamily="18" charset="0"/>
              </a:rPr>
              <a:t>Folik</a:t>
            </a:r>
            <a:r>
              <a:rPr lang="tr-TR" dirty="0">
                <a:latin typeface="Times New Roman" panose="02020603050405020304" pitchFamily="18" charset="0"/>
                <a:cs typeface="Times New Roman" panose="02020603050405020304" pitchFamily="18" charset="0"/>
              </a:rPr>
              <a:t> asit </a:t>
            </a:r>
            <a:r>
              <a:rPr lang="tr-TR" dirty="0" err="1">
                <a:latin typeface="Times New Roman" panose="02020603050405020304" pitchFamily="18" charset="0"/>
                <a:cs typeface="Times New Roman" panose="02020603050405020304" pitchFamily="18" charset="0"/>
              </a:rPr>
              <a:t>replasmanı</a:t>
            </a:r>
            <a:endParaRPr lang="tr-TR" dirty="0">
              <a:latin typeface="Times New Roman" panose="02020603050405020304" pitchFamily="18" charset="0"/>
              <a:cs typeface="Times New Roman" panose="02020603050405020304" pitchFamily="18" charset="0"/>
            </a:endParaRPr>
          </a:p>
          <a:p>
            <a:endParaRPr lang="tr-TR" dirty="0"/>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70768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          ÜÇÜNCÜL KORUMA</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838200" y="1825625"/>
            <a:ext cx="10515600" cy="2746375"/>
          </a:xfrm>
        </p:spPr>
        <p:txBody>
          <a:bodyPr>
            <a:normAutofit lnSpcReduction="10000"/>
          </a:bodyPr>
          <a:lstStyle/>
          <a:p>
            <a:pPr>
              <a:buSzTx/>
              <a:buFont typeface="Wingdings" pitchFamily="2" charset="2"/>
              <a:buChar char="§"/>
            </a:pPr>
            <a:r>
              <a:rPr lang="tr-TR" sz="3200" dirty="0" smtClean="0">
                <a:latin typeface="Times New Roman" panose="02020603050405020304" pitchFamily="18" charset="0"/>
                <a:cs typeface="Times New Roman" panose="02020603050405020304" pitchFamily="18" charset="0"/>
              </a:rPr>
              <a:t>Gelişmiş hastalıkların komplikasyonlarının önlenmesine yönelik girişimlerdir. </a:t>
            </a:r>
            <a:br>
              <a:rPr lang="tr-TR" sz="3200" dirty="0" smtClean="0">
                <a:latin typeface="Times New Roman" panose="02020603050405020304" pitchFamily="18" charset="0"/>
                <a:cs typeface="Times New Roman" panose="02020603050405020304" pitchFamily="18" charset="0"/>
              </a:rPr>
            </a:br>
            <a:endParaRPr lang="tr-TR" sz="3200" dirty="0" smtClean="0">
              <a:latin typeface="Times New Roman" panose="02020603050405020304" pitchFamily="18" charset="0"/>
              <a:cs typeface="Times New Roman" panose="02020603050405020304" pitchFamily="18" charset="0"/>
            </a:endParaRPr>
          </a:p>
          <a:p>
            <a:pPr>
              <a:buSzTx/>
              <a:buFont typeface="Wingdings" pitchFamily="2" charset="2"/>
              <a:buChar char="§"/>
            </a:pPr>
            <a:r>
              <a:rPr lang="tr-TR" sz="3200" dirty="0" smtClean="0">
                <a:latin typeface="Times New Roman" panose="02020603050405020304" pitchFamily="18" charset="0"/>
                <a:cs typeface="Times New Roman" panose="02020603050405020304" pitchFamily="18" charset="0"/>
              </a:rPr>
              <a:t>Hastalık tedavisinin bir parçası olduğu için </a:t>
            </a:r>
            <a:r>
              <a:rPr lang="tr-TR" sz="3200" b="1" dirty="0" smtClean="0">
                <a:latin typeface="Times New Roman" panose="02020603050405020304" pitchFamily="18" charset="0"/>
                <a:cs typeface="Times New Roman" panose="02020603050405020304" pitchFamily="18" charset="0"/>
              </a:rPr>
              <a:t>periyodik sağlık muayenesi kapsamında ele alınmaz.</a:t>
            </a:r>
            <a:r>
              <a:rPr lang="tr-TR" sz="3200" dirty="0" smtClean="0">
                <a:latin typeface="Times New Roman" panose="02020603050405020304" pitchFamily="18" charset="0"/>
                <a:cs typeface="Times New Roman" panose="02020603050405020304" pitchFamily="18" charset="0"/>
              </a:rPr>
              <a:t>(</a:t>
            </a:r>
            <a:r>
              <a:rPr lang="tr-TR" sz="3200" dirty="0">
                <a:latin typeface="Times New Roman" panose="02020603050405020304" pitchFamily="18" charset="0"/>
                <a:cs typeface="Times New Roman" panose="02020603050405020304" pitchFamily="18" charset="0"/>
              </a:rPr>
              <a:t>H</a:t>
            </a:r>
            <a:r>
              <a:rPr lang="tr-TR" sz="3200" dirty="0" smtClean="0">
                <a:latin typeface="Times New Roman" panose="02020603050405020304" pitchFamily="18" charset="0"/>
                <a:cs typeface="Times New Roman" panose="02020603050405020304" pitchFamily="18" charset="0"/>
              </a:rPr>
              <a:t>edef kitle-&gt; </a:t>
            </a:r>
            <a:r>
              <a:rPr lang="tr-TR" sz="3200" dirty="0" err="1" smtClean="0">
                <a:latin typeface="Times New Roman" panose="02020603050405020304" pitchFamily="18" charset="0"/>
                <a:cs typeface="Times New Roman" panose="02020603050405020304" pitchFamily="18" charset="0"/>
              </a:rPr>
              <a:t>Semptomatik</a:t>
            </a:r>
            <a:r>
              <a:rPr lang="tr-TR" sz="3200"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hastalar)</a:t>
            </a:r>
            <a:endParaRPr lang="tr-TR" sz="3200" b="1" dirty="0" smtClean="0">
              <a:latin typeface="Times New Roman" panose="02020603050405020304" pitchFamily="18" charset="0"/>
              <a:cs typeface="Times New Roman" panose="02020603050405020304" pitchFamily="18" charset="0"/>
            </a:endParaRPr>
          </a:p>
          <a:p>
            <a:pPr>
              <a:buSzTx/>
              <a:buFont typeface="Wingdings" pitchFamily="2" charset="2"/>
              <a:buChar char="§"/>
            </a:pPr>
            <a:endParaRPr lang="tr-TR" dirty="0"/>
          </a:p>
        </p:txBody>
      </p:sp>
      <p:sp>
        <p:nvSpPr>
          <p:cNvPr id="4" name="Dikdörtgen 3"/>
          <p:cNvSpPr/>
          <p:nvPr/>
        </p:nvSpPr>
        <p:spPr>
          <a:xfrm>
            <a:off x="721217" y="4571999"/>
            <a:ext cx="11037194" cy="584775"/>
          </a:xfrm>
          <a:prstGeom prst="rect">
            <a:avLst/>
          </a:prstGeom>
        </p:spPr>
        <p:txBody>
          <a:bodyPr wrap="square">
            <a:spAutoFit/>
          </a:bodyPr>
          <a:lstStyle/>
          <a:p>
            <a:pPr>
              <a:buFont typeface="Wingdings" pitchFamily="2" charset="2"/>
              <a:buChar char="§"/>
            </a:pPr>
            <a:r>
              <a:rPr lang="tr-TR" sz="3200" dirty="0">
                <a:latin typeface="Times New Roman" panose="02020603050405020304" pitchFamily="18" charset="0"/>
                <a:cs typeface="Times New Roman" panose="02020603050405020304" pitchFamily="18" charset="0"/>
              </a:rPr>
              <a:t> </a:t>
            </a:r>
            <a:r>
              <a:rPr lang="tr-TR" sz="3200" dirty="0"/>
              <a:t>ÖRNEK: </a:t>
            </a:r>
            <a:r>
              <a:rPr lang="tr-TR" sz="3200" dirty="0">
                <a:solidFill>
                  <a:srgbClr val="002060"/>
                </a:solidFill>
                <a:latin typeface="Times New Roman" panose="02020603050405020304" pitchFamily="18" charset="0"/>
                <a:cs typeface="Times New Roman" panose="02020603050405020304" pitchFamily="18" charset="0"/>
              </a:rPr>
              <a:t>Hastalığın takibi</a:t>
            </a:r>
          </a:p>
        </p:txBody>
      </p:sp>
    </p:spTree>
    <p:extLst>
      <p:ext uri="{BB962C8B-B14F-4D97-AF65-F5344CB8AC3E}">
        <p14:creationId xmlns:p14="http://schemas.microsoft.com/office/powerpoint/2010/main" val="26908759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PERİYODİK MUAYENENİN SEYRİ</a:t>
            </a:r>
            <a:br>
              <a:rPr lang="tr-TR" b="1" dirty="0" smtClean="0">
                <a:solidFill>
                  <a:srgbClr val="C00000"/>
                </a:solidFill>
                <a:latin typeface="Times New Roman" panose="02020603050405020304" pitchFamily="18" charset="0"/>
                <a:cs typeface="Times New Roman" panose="02020603050405020304" pitchFamily="18" charset="0"/>
              </a:rPr>
            </a:br>
            <a:endParaRPr lang="tr-TR"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pPr marL="342900" indent="-342900">
              <a:spcBef>
                <a:spcPct val="20000"/>
              </a:spcBef>
              <a:buClr>
                <a:schemeClr val="accent1"/>
              </a:buClr>
              <a:buSzPct val="65000"/>
              <a:buFont typeface="Wingdings" pitchFamily="2" charset="2"/>
              <a:buChar char="n"/>
            </a:pPr>
            <a:r>
              <a:rPr lang="tr-TR" sz="3200" dirty="0" err="1" smtClean="0">
                <a:solidFill>
                  <a:srgbClr val="C00000"/>
                </a:solidFill>
                <a:latin typeface="Times New Roman" panose="02020603050405020304" pitchFamily="18" charset="0"/>
                <a:cs typeface="Times New Roman" panose="02020603050405020304" pitchFamily="18" charset="0"/>
              </a:rPr>
              <a:t>Anamnez</a:t>
            </a:r>
            <a:r>
              <a:rPr lang="tr-TR" sz="3200" dirty="0" smtClean="0">
                <a:solidFill>
                  <a:srgbClr val="C00000"/>
                </a:solidFill>
                <a:latin typeface="Times New Roman" panose="02020603050405020304" pitchFamily="18" charset="0"/>
                <a:cs typeface="Times New Roman" panose="02020603050405020304" pitchFamily="18" charset="0"/>
              </a:rPr>
              <a:t>/Hikaye alma</a:t>
            </a:r>
          </a:p>
          <a:p>
            <a:pPr marL="342900" indent="-342900">
              <a:lnSpc>
                <a:spcPct val="130000"/>
              </a:lnSpc>
              <a:spcBef>
                <a:spcPct val="20000"/>
              </a:spcBef>
              <a:buClr>
                <a:schemeClr val="accent1"/>
              </a:buClr>
              <a:buSzPct val="65000"/>
              <a:buFont typeface="Wingdings" pitchFamily="2" charset="2"/>
              <a:buChar char="n"/>
            </a:pPr>
            <a:r>
              <a:rPr lang="tr-TR" sz="3200" dirty="0" smtClean="0">
                <a:latin typeface="Times New Roman" panose="02020603050405020304" pitchFamily="18" charset="0"/>
                <a:cs typeface="Times New Roman" panose="02020603050405020304" pitchFamily="18" charset="0"/>
              </a:rPr>
              <a:t>Kapsamlı fizik muayene</a:t>
            </a:r>
          </a:p>
          <a:p>
            <a:pPr marL="342900" indent="-342900">
              <a:lnSpc>
                <a:spcPct val="130000"/>
              </a:lnSpc>
              <a:spcBef>
                <a:spcPct val="20000"/>
              </a:spcBef>
              <a:buClr>
                <a:schemeClr val="accent1"/>
              </a:buClr>
              <a:buSzPct val="65000"/>
              <a:buFont typeface="Wingdings" pitchFamily="2" charset="2"/>
              <a:buChar char="n"/>
            </a:pPr>
            <a:r>
              <a:rPr lang="tr-TR" sz="3200" dirty="0" smtClean="0">
                <a:latin typeface="Times New Roman" panose="02020603050405020304" pitchFamily="18" charset="0"/>
                <a:cs typeface="Times New Roman" panose="02020603050405020304" pitchFamily="18" charset="0"/>
              </a:rPr>
              <a:t>Tarama testleri</a:t>
            </a:r>
          </a:p>
          <a:p>
            <a:pPr marL="342900" indent="-342900">
              <a:lnSpc>
                <a:spcPct val="130000"/>
              </a:lnSpc>
              <a:spcBef>
                <a:spcPct val="20000"/>
              </a:spcBef>
              <a:buClr>
                <a:schemeClr val="accent1"/>
              </a:buClr>
              <a:buSzPct val="65000"/>
              <a:buFont typeface="Wingdings" pitchFamily="2" charset="2"/>
              <a:buChar char="n"/>
            </a:pPr>
            <a:r>
              <a:rPr lang="tr-TR" sz="3200" dirty="0" smtClean="0">
                <a:latin typeface="Times New Roman" panose="02020603050405020304" pitchFamily="18" charset="0"/>
                <a:cs typeface="Times New Roman" panose="02020603050405020304" pitchFamily="18" charset="0"/>
              </a:rPr>
              <a:t>Danışmanlık</a:t>
            </a:r>
          </a:p>
          <a:p>
            <a:pPr marL="342900" indent="-342900">
              <a:lnSpc>
                <a:spcPct val="130000"/>
              </a:lnSpc>
              <a:spcBef>
                <a:spcPct val="20000"/>
              </a:spcBef>
              <a:buClr>
                <a:schemeClr val="accent1"/>
              </a:buClr>
              <a:buSzPct val="65000"/>
              <a:buFont typeface="Wingdings" pitchFamily="2" charset="2"/>
              <a:buChar char="n"/>
            </a:pPr>
            <a:r>
              <a:rPr lang="tr-TR" sz="3200" dirty="0" smtClean="0">
                <a:latin typeface="Times New Roman" panose="02020603050405020304" pitchFamily="18" charset="0"/>
                <a:cs typeface="Times New Roman" panose="02020603050405020304" pitchFamily="18" charset="0"/>
              </a:rPr>
              <a:t>Sağlık </a:t>
            </a:r>
            <a:r>
              <a:rPr lang="tr-TR" sz="3200" dirty="0">
                <a:latin typeface="Times New Roman" panose="02020603050405020304" pitchFamily="18" charset="0"/>
                <a:cs typeface="Times New Roman" panose="02020603050405020304" pitchFamily="18" charset="0"/>
              </a:rPr>
              <a:t>E</a:t>
            </a:r>
            <a:r>
              <a:rPr lang="tr-TR" sz="3200" dirty="0" smtClean="0">
                <a:latin typeface="Times New Roman" panose="02020603050405020304" pitchFamily="18" charset="0"/>
                <a:cs typeface="Times New Roman" panose="02020603050405020304" pitchFamily="18" charset="0"/>
              </a:rPr>
              <a:t>ğitimi</a:t>
            </a:r>
          </a:p>
          <a:p>
            <a:pPr marL="342900" indent="-342900">
              <a:lnSpc>
                <a:spcPct val="130000"/>
              </a:lnSpc>
              <a:spcBef>
                <a:spcPct val="20000"/>
              </a:spcBef>
              <a:buClr>
                <a:schemeClr val="accent1"/>
              </a:buClr>
              <a:buSzPct val="65000"/>
              <a:buFont typeface="Wingdings" pitchFamily="2" charset="2"/>
              <a:buChar char="n"/>
            </a:pPr>
            <a:r>
              <a:rPr lang="tr-TR" sz="3200" dirty="0" err="1" smtClean="0">
                <a:latin typeface="Times New Roman" panose="02020603050405020304" pitchFamily="18" charset="0"/>
                <a:cs typeface="Times New Roman" panose="02020603050405020304" pitchFamily="18" charset="0"/>
              </a:rPr>
              <a:t>Kemoprofilaksi</a:t>
            </a:r>
            <a:endParaRPr lang="tr-TR" sz="3200" dirty="0" smtClean="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41664651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2554</TotalTime>
  <Words>3429</Words>
  <Application>Microsoft Office PowerPoint</Application>
  <PresentationFormat>Özel</PresentationFormat>
  <Paragraphs>378</Paragraphs>
  <Slides>79</Slides>
  <Notes>0</Notes>
  <HiddenSlides>0</HiddenSlides>
  <MMClips>0</MMClips>
  <ScaleCrop>false</ScaleCrop>
  <HeadingPairs>
    <vt:vector size="4" baseType="variant">
      <vt:variant>
        <vt:lpstr>Tema</vt:lpstr>
      </vt:variant>
      <vt:variant>
        <vt:i4>1</vt:i4>
      </vt:variant>
      <vt:variant>
        <vt:lpstr>Slayt Başlıkları</vt:lpstr>
      </vt:variant>
      <vt:variant>
        <vt:i4>79</vt:i4>
      </vt:variant>
    </vt:vector>
  </HeadingPairs>
  <TitlesOfParts>
    <vt:vector size="80" baseType="lpstr">
      <vt:lpstr>Office Teması</vt:lpstr>
      <vt:lpstr>PERİYODİK SAĞLIK MUAYENELERİ</vt:lpstr>
      <vt:lpstr>PowerPoint Sunusu</vt:lpstr>
      <vt:lpstr>TANIM</vt:lpstr>
      <vt:lpstr>PERİYODİK SAĞLIK MUAYENESİ</vt:lpstr>
      <vt:lpstr>PowerPoint Sunusu</vt:lpstr>
      <vt:lpstr>               BİRİNCİL KORUMA</vt:lpstr>
      <vt:lpstr>             İKİNCİL KORUMA</vt:lpstr>
      <vt:lpstr>          ÜÇÜNCÜL KORUMA</vt:lpstr>
      <vt:lpstr>PERİYODİK MUAYENENİN SEYRİ </vt:lpstr>
      <vt:lpstr> ANAMNEZ/ÖZGEÇMİŞ</vt:lpstr>
      <vt:lpstr>ANAMNEZ/ SOYGEÇMİŞ</vt:lpstr>
      <vt:lpstr>ANAMNEZ/ SOSYAL ANAMNEZ</vt:lpstr>
      <vt:lpstr>ANAMNEZ/MESLEK ANAMNEZİ</vt:lpstr>
      <vt:lpstr>PERİYODİK MUAYENENİN SEYRİ </vt:lpstr>
      <vt:lpstr>FİZİK MUAYENE</vt:lpstr>
      <vt:lpstr>PERİYODİK MUAYENENİN SEYRİ </vt:lpstr>
      <vt:lpstr>           AAFP ÖNERİ DÜZEYLERİ</vt:lpstr>
      <vt:lpstr>AAFP Güncel Periyodik                 Muayene Önerileri      </vt:lpstr>
      <vt:lpstr>TARAMA ÖNERİLERİ</vt:lpstr>
      <vt:lpstr>TARAMA HİPERTANSİYON</vt:lpstr>
      <vt:lpstr>TARAMA LİPİD BOZUKLUKLARI</vt:lpstr>
      <vt:lpstr>TARAMA KORONER KALP HASTALIĞI</vt:lpstr>
      <vt:lpstr>TARAMA KORONER KALP HASTALIĞI</vt:lpstr>
      <vt:lpstr>TARAMA DİYABET</vt:lpstr>
      <vt:lpstr>TARAMA ABDOMİNAL AORT ANEVRİZMASI</vt:lpstr>
      <vt:lpstr>TARAMA DEPRESYON</vt:lpstr>
      <vt:lpstr>TARAMA AİLE İÇİ ŞİDDET</vt:lpstr>
      <vt:lpstr>TARAMA DEMİR EKSİKLİĞİ ANEMİSİ</vt:lpstr>
      <vt:lpstr>TARAMA ASEMPTOMATİK BAKTERİÜRİ</vt:lpstr>
      <vt:lpstr>TARAMA BAKTERİYEL VAGİNOZİS</vt:lpstr>
      <vt:lpstr>TARAMA RH UYUŞMAZLIĞI</vt:lpstr>
      <vt:lpstr>TARAMA CİNSEL YOLLA BULAŞAN HASTALIKLAR</vt:lpstr>
      <vt:lpstr>TARAMA CİNSEL YOLLA BULAŞAN HASTALIKLAR</vt:lpstr>
      <vt:lpstr>TARAMA CİNSEL YOLLA BULAŞAN HASTALIKLAR</vt:lpstr>
      <vt:lpstr> TARAMA CİNSEL YOLLA BULAŞAN HASTALIKLAR </vt:lpstr>
      <vt:lpstr>TARAMA HEPATİT VİRUS ENFEKSİYONU</vt:lpstr>
      <vt:lpstr>TARAMA TÜBERKÜLOZ</vt:lpstr>
      <vt:lpstr>TARAMA OSTEOPOROZ</vt:lpstr>
      <vt:lpstr>TARAMA GÖRME VE İŞİTME</vt:lpstr>
      <vt:lpstr>TARAMA GÖRME BOZUKLUĞU VE ÇOCUK</vt:lpstr>
      <vt:lpstr>TARAMA YENİDOĞAN TARAMALARI</vt:lpstr>
      <vt:lpstr>TARAMA PERİFERİK ARTER HASTALIĞI</vt:lpstr>
      <vt:lpstr>A ve B GRUBU ÖNERİLER</vt:lpstr>
      <vt:lpstr>TARAMA ÖNERİLMEYENLER</vt:lpstr>
      <vt:lpstr>TARAMA MEME CA</vt:lpstr>
      <vt:lpstr>TARAMA MEME CA</vt:lpstr>
      <vt:lpstr>TARAMA CERVİCAL CA </vt:lpstr>
      <vt:lpstr>TARAMA KOLOREKTAL CA</vt:lpstr>
      <vt:lpstr> TARAMA KOLOREKTAL CA </vt:lpstr>
      <vt:lpstr>TARAMA PROSTAT CA</vt:lpstr>
      <vt:lpstr>TARAMA CİLT KANSERLERİ</vt:lpstr>
      <vt:lpstr>A ve B GRUBU ÖNERİLER</vt:lpstr>
      <vt:lpstr>TARAMA ÖNERİLMEYENLER</vt:lpstr>
      <vt:lpstr>PERİYODİK MUAYENENİN SEYRİ </vt:lpstr>
      <vt:lpstr>DANIŞMANLIK ÖNERİLERİ</vt:lpstr>
      <vt:lpstr>DANIŞMANLIK  SAĞLIKLI BESLENME</vt:lpstr>
      <vt:lpstr>DANIŞMANLIK DÜZENLİ EGZERSİZ</vt:lpstr>
      <vt:lpstr>DANIŞMANLIK  OBEZİTE</vt:lpstr>
      <vt:lpstr>DANIŞMANLIK  SİGARA</vt:lpstr>
      <vt:lpstr>DANIŞMANLIK  ALKOL KULLANIMI</vt:lpstr>
      <vt:lpstr>DANIŞMANLIK  CİNSEL YOLLA BULAŞAN HASTALIKLAR</vt:lpstr>
      <vt:lpstr>DANIŞMANLIK  EMZİRME EĞİTİMİ VE DANIŞMANLIK</vt:lpstr>
      <vt:lpstr>SAĞLIK EĞİTİMİ</vt:lpstr>
      <vt:lpstr>KEMOPROFİLAKSİ</vt:lpstr>
      <vt:lpstr>KEMOPROFİLAKSİ ASPİRİN /KVH ÖNLEME</vt:lpstr>
      <vt:lpstr>KEMOPROFİLAKSİ ASPİRİN /KVH ÖNLEME</vt:lpstr>
      <vt:lpstr>KEMOPROFİLAKSİ HORMON REPLASMANI</vt:lpstr>
      <vt:lpstr>KEMOPROFİLAKSİ NÖRAL TÜP DEFEKTİ</vt:lpstr>
      <vt:lpstr>KEMOPROFİLAKSİ DİŞ ÇÜRÜKLERİ İÇİN FLOR</vt:lpstr>
      <vt:lpstr>KEMOPROFİLAKSİ GONOKOKAL OPHTALMİA</vt:lpstr>
      <vt:lpstr>KEMOPROFİLAKSİ  KANSER VE KALP HASTALIKLARI İÇİN VİTAMİN DESTEKLERİ</vt:lpstr>
      <vt:lpstr> Dürdane hanım 39 yaşında, 22 yıldır evli ve 3 çocuğu var. Ev hanımı, eşi postanede memur. </vt:lpstr>
      <vt:lpstr>         Dr Sacit Beyin Yaklaşımı</vt:lpstr>
      <vt:lpstr>Hekimin yaklaşımını uygun buluyor musunuz?  </vt:lpstr>
      <vt:lpstr> Mehmet bey 46 yaşında, bakkal, evli 2 çocuğu var. </vt:lpstr>
      <vt:lpstr>   HEKİMİN YAKLAŞIMI</vt:lpstr>
      <vt:lpstr> Doktorumuzun çalışma şeklini kendi uygulamalarınızla karşılaştırır mısınız?  </vt:lpstr>
      <vt:lpstr>Senem hanım 24 yaşında 2 yıldır evli çocuğu yok, ilkokul öğretmeni. Çocuk yapma planları nedeniyle, genel bir kontrolden geçmek üzere gelmiş.  Senem hanıma aşağıdakilerden hangilerini periyodik muayene önerileriniz arasında yer almaz?  </vt:lpstr>
      <vt:lpstr>Senem hanım 24 yaşında 2 yıldır evli çocuğu yok, ilkokul öğretmeni. Çocuk yapma planları nedeniyle, genel bir kontrolden geçmek üzere gelmiş.  Senem hanıma aşağıdakilerden hangilerini periyodik muayene önerileriniz arasında yer almaz?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PERİYODİK SAĞLIK MUAYENESİ</dc:title>
  <dc:creator>Selman</dc:creator>
  <cp:lastModifiedBy>Win7</cp:lastModifiedBy>
  <cp:revision>98</cp:revision>
  <dcterms:created xsi:type="dcterms:W3CDTF">2015-02-26T18:13:27Z</dcterms:created>
  <dcterms:modified xsi:type="dcterms:W3CDTF">2015-03-03T13:33:11Z</dcterms:modified>
</cp:coreProperties>
</file>