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3" r:id="rId1"/>
  </p:sldMasterIdLst>
  <p:notesMasterIdLst>
    <p:notesMasterId r:id="rId23"/>
  </p:notesMasterIdLst>
  <p:sldIdLst>
    <p:sldId id="256" r:id="rId2"/>
    <p:sldId id="257" r:id="rId3"/>
    <p:sldId id="258" r:id="rId4"/>
    <p:sldId id="259" r:id="rId5"/>
    <p:sldId id="261" r:id="rId6"/>
    <p:sldId id="262" r:id="rId7"/>
    <p:sldId id="263" r:id="rId8"/>
    <p:sldId id="274" r:id="rId9"/>
    <p:sldId id="264" r:id="rId10"/>
    <p:sldId id="265" r:id="rId11"/>
    <p:sldId id="266" r:id="rId12"/>
    <p:sldId id="267" r:id="rId13"/>
    <p:sldId id="276" r:id="rId14"/>
    <p:sldId id="277" r:id="rId15"/>
    <p:sldId id="272" r:id="rId16"/>
    <p:sldId id="273" r:id="rId17"/>
    <p:sldId id="271" r:id="rId18"/>
    <p:sldId id="270" r:id="rId19"/>
    <p:sldId id="278" r:id="rId20"/>
    <p:sldId id="279" r:id="rId21"/>
    <p:sldId id="26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80"/>
    <p:restoredTop sz="80945"/>
  </p:normalViewPr>
  <p:slideViewPr>
    <p:cSldViewPr snapToGrid="0" snapToObjects="1">
      <p:cViewPr varScale="1">
        <p:scale>
          <a:sx n="90" d="100"/>
          <a:sy n="90" d="100"/>
        </p:scale>
        <p:origin x="84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80487-70FE-244A-88EE-DA3F4E6DABA4}" type="datetimeFigureOut">
              <a:rPr lang="tr-TR" smtClean="0"/>
              <a:t>3.10.2017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65E4AB-A880-B84F-9D04-B02668E046DC}" type="slidenum">
              <a:rPr lang="tr-TR" smtClean="0"/>
              <a:t>‹#›</a:t>
            </a:fld>
            <a:endParaRPr lang="tr-TR"/>
          </a:p>
        </p:txBody>
      </p:sp>
    </p:spTree>
    <p:extLst>
      <p:ext uri="{BB962C8B-B14F-4D97-AF65-F5344CB8AC3E}">
        <p14:creationId xmlns:p14="http://schemas.microsoft.com/office/powerpoint/2010/main" val="443848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365E4AB-A880-B84F-9D04-B02668E046DC}" type="slidenum">
              <a:rPr lang="tr-TR" smtClean="0"/>
              <a:t>1</a:t>
            </a:fld>
            <a:endParaRPr lang="tr-TR"/>
          </a:p>
        </p:txBody>
      </p:sp>
    </p:spTree>
    <p:extLst>
      <p:ext uri="{BB962C8B-B14F-4D97-AF65-F5344CB8AC3E}">
        <p14:creationId xmlns:p14="http://schemas.microsoft.com/office/powerpoint/2010/main" val="1996704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Eğitim olanakları genelde zayıf,</a:t>
            </a:r>
            <a:r>
              <a:rPr lang="tr-TR" baseline="0" dirty="0" smtClean="0"/>
              <a:t> iyi eğitim olanaklarından uzakta</a:t>
            </a:r>
          </a:p>
          <a:p>
            <a:r>
              <a:rPr lang="tr-TR" baseline="0" dirty="0" smtClean="0"/>
              <a:t>Eğitim fırsatı bulup eğitimi tamamlayanlar ise genelde kentlerde kalmayı tercih etmektedirler</a:t>
            </a:r>
          </a:p>
          <a:p>
            <a:r>
              <a:rPr lang="tr-TR" baseline="0" dirty="0" smtClean="0"/>
              <a:t>Kırsalda çalışma koşulları ise tarıma bağlı, oluşan </a:t>
            </a:r>
            <a:r>
              <a:rPr lang="tr-TR" baseline="0" dirty="0" err="1" smtClean="0"/>
              <a:t>kazalr</a:t>
            </a:r>
            <a:r>
              <a:rPr lang="tr-TR" baseline="0" dirty="0" smtClean="0"/>
              <a:t> genelde iş kazaları </a:t>
            </a:r>
          </a:p>
          <a:p>
            <a:r>
              <a:rPr lang="tr-TR" baseline="0" dirty="0" smtClean="0"/>
              <a:t>Ciddi iş kazaları ise ölümle sonuçlanmakta, yaralıların sevkinde ulaşım ile ilgili sorunlar yaşanmakta</a:t>
            </a:r>
          </a:p>
        </p:txBody>
      </p:sp>
      <p:sp>
        <p:nvSpPr>
          <p:cNvPr id="4" name="Slayt Numarası Yer Tutucusu 3"/>
          <p:cNvSpPr>
            <a:spLocks noGrp="1"/>
          </p:cNvSpPr>
          <p:nvPr>
            <p:ph type="sldNum" sz="quarter" idx="10"/>
          </p:nvPr>
        </p:nvSpPr>
        <p:spPr/>
        <p:txBody>
          <a:bodyPr/>
          <a:lstStyle/>
          <a:p>
            <a:fld id="{A365E4AB-A880-B84F-9D04-B02668E046DC}" type="slidenum">
              <a:rPr lang="tr-TR" smtClean="0"/>
              <a:t>5</a:t>
            </a:fld>
            <a:endParaRPr lang="tr-TR"/>
          </a:p>
        </p:txBody>
      </p:sp>
    </p:spTree>
    <p:extLst>
      <p:ext uri="{BB962C8B-B14F-4D97-AF65-F5344CB8AC3E}">
        <p14:creationId xmlns:p14="http://schemas.microsoft.com/office/powerpoint/2010/main" val="1557823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Kırsalda birinci, ikinci, üçüncü basamak</a:t>
            </a:r>
            <a:r>
              <a:rPr lang="tr-TR" baseline="0" dirty="0" smtClean="0"/>
              <a:t> </a:t>
            </a:r>
            <a:r>
              <a:rPr lang="tr-TR" baseline="0" dirty="0" err="1" smtClean="0"/>
              <a:t>içiçe</a:t>
            </a:r>
            <a:r>
              <a:rPr lang="tr-TR" baseline="0" dirty="0" smtClean="0"/>
              <a:t> olabilmekte</a:t>
            </a:r>
          </a:p>
          <a:p>
            <a:r>
              <a:rPr lang="tr-TR" baseline="0" dirty="0" smtClean="0"/>
              <a:t>Ofiste ya da </a:t>
            </a:r>
            <a:r>
              <a:rPr lang="tr-TR" baseline="0" dirty="0" err="1" smtClean="0"/>
              <a:t>asm’de</a:t>
            </a:r>
            <a:r>
              <a:rPr lang="tr-TR" baseline="0" dirty="0" smtClean="0"/>
              <a:t> koruyucu tedavi edici hizmet</a:t>
            </a:r>
          </a:p>
          <a:p>
            <a:r>
              <a:rPr lang="tr-TR" baseline="0" dirty="0" smtClean="0"/>
              <a:t>Hastanede yeni doğum yapmış annelerin ve yeni doğmuş bebeklerin bakımı</a:t>
            </a:r>
          </a:p>
          <a:p>
            <a:r>
              <a:rPr lang="tr-TR" baseline="0" dirty="0" smtClean="0"/>
              <a:t>Acilde kırık </a:t>
            </a:r>
            <a:r>
              <a:rPr lang="tr-TR" baseline="0" dirty="0" err="1" smtClean="0"/>
              <a:t>redükte</a:t>
            </a:r>
            <a:r>
              <a:rPr lang="tr-TR" baseline="0" dirty="0" smtClean="0"/>
              <a:t> etme</a:t>
            </a:r>
          </a:p>
          <a:p>
            <a:r>
              <a:rPr lang="tr-TR" baseline="0" dirty="0" smtClean="0"/>
              <a:t>Koroner yoğun bakımda yeni geçirilmiş mı takibi</a:t>
            </a:r>
          </a:p>
          <a:p>
            <a:r>
              <a:rPr lang="tr-TR" baseline="0" dirty="0" smtClean="0"/>
              <a:t>Acil koşullarda Genel anestezi altında </a:t>
            </a:r>
            <a:r>
              <a:rPr lang="tr-TR" baseline="0" dirty="0" err="1" smtClean="0"/>
              <a:t>apendektomi</a:t>
            </a:r>
            <a:endParaRPr lang="tr-TR" baseline="0" dirty="0" smtClean="0"/>
          </a:p>
          <a:p>
            <a:r>
              <a:rPr lang="tr-TR" baseline="0" dirty="0" smtClean="0"/>
              <a:t>Yaşlı hastalara evde palyatif bakım </a:t>
            </a:r>
            <a:endParaRPr lang="tr-TR" dirty="0"/>
          </a:p>
        </p:txBody>
      </p:sp>
      <p:sp>
        <p:nvSpPr>
          <p:cNvPr id="4" name="Slayt Numarası Yer Tutucusu 3"/>
          <p:cNvSpPr>
            <a:spLocks noGrp="1"/>
          </p:cNvSpPr>
          <p:nvPr>
            <p:ph type="sldNum" sz="quarter" idx="10"/>
          </p:nvPr>
        </p:nvSpPr>
        <p:spPr/>
        <p:txBody>
          <a:bodyPr/>
          <a:lstStyle/>
          <a:p>
            <a:fld id="{A365E4AB-A880-B84F-9D04-B02668E046DC}" type="slidenum">
              <a:rPr lang="tr-TR" smtClean="0"/>
              <a:t>7</a:t>
            </a:fld>
            <a:endParaRPr lang="tr-TR"/>
          </a:p>
        </p:txBody>
      </p:sp>
    </p:spTree>
    <p:extLst>
      <p:ext uri="{BB962C8B-B14F-4D97-AF65-F5344CB8AC3E}">
        <p14:creationId xmlns:p14="http://schemas.microsoft.com/office/powerpoint/2010/main" val="647262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Kırsal alandaki fakültelerin daha fazla kırsal odaklı eğitim</a:t>
            </a:r>
            <a:r>
              <a:rPr lang="tr-TR" baseline="0" dirty="0" smtClean="0"/>
              <a:t> verdiği ve mezunları daha kırsal odaklı yetişip, kırsalda çalıştıkları gözlenmiştir.</a:t>
            </a:r>
          </a:p>
          <a:p>
            <a:r>
              <a:rPr lang="tr-TR" baseline="0" dirty="0" smtClean="0"/>
              <a:t>Aile hekimliği uzmanlık programlarında artmış müdahale gereksinimi nedeniyle daha fazla girişimsel beceriye yer verilmesi gerekli</a:t>
            </a:r>
          </a:p>
          <a:p>
            <a:r>
              <a:rPr lang="tr-TR" baseline="0" dirty="0" smtClean="0"/>
              <a:t>Sürekli tıp eğitimi </a:t>
            </a:r>
            <a:r>
              <a:rPr lang="mr-IN" baseline="0" dirty="0" smtClean="0"/>
              <a:t>–</a:t>
            </a:r>
            <a:r>
              <a:rPr lang="tr-TR" baseline="0" dirty="0" smtClean="0"/>
              <a:t> mevcut hekim kitlesinin eğitimini sağlamak için uygun, ancak kırsalda çalışan hekimler genelde tektir, seyahat etmeleri gereken mesafe fazla, eğitim için yeterli bütçeleri yoktur. Özel beceri eğitimin gerektirecek kurslar için seyahat etmek zorunlu, </a:t>
            </a:r>
          </a:p>
          <a:p>
            <a:endParaRPr lang="tr-TR" dirty="0"/>
          </a:p>
        </p:txBody>
      </p:sp>
      <p:sp>
        <p:nvSpPr>
          <p:cNvPr id="4" name="Slayt Numarası Yer Tutucusu 3"/>
          <p:cNvSpPr>
            <a:spLocks noGrp="1"/>
          </p:cNvSpPr>
          <p:nvPr>
            <p:ph type="sldNum" sz="quarter" idx="10"/>
          </p:nvPr>
        </p:nvSpPr>
        <p:spPr/>
        <p:txBody>
          <a:bodyPr/>
          <a:lstStyle/>
          <a:p>
            <a:fld id="{A365E4AB-A880-B84F-9D04-B02668E046DC}" type="slidenum">
              <a:rPr lang="tr-TR" smtClean="0"/>
              <a:t>12</a:t>
            </a:fld>
            <a:endParaRPr lang="tr-TR"/>
          </a:p>
        </p:txBody>
      </p:sp>
    </p:spTree>
    <p:extLst>
      <p:ext uri="{BB962C8B-B14F-4D97-AF65-F5344CB8AC3E}">
        <p14:creationId xmlns:p14="http://schemas.microsoft.com/office/powerpoint/2010/main" val="310291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365E4AB-A880-B84F-9D04-B02668E046DC}" type="slidenum">
              <a:rPr lang="tr-TR" smtClean="0"/>
              <a:t>14</a:t>
            </a:fld>
            <a:endParaRPr lang="tr-TR"/>
          </a:p>
        </p:txBody>
      </p:sp>
    </p:spTree>
    <p:extLst>
      <p:ext uri="{BB962C8B-B14F-4D97-AF65-F5344CB8AC3E}">
        <p14:creationId xmlns:p14="http://schemas.microsoft.com/office/powerpoint/2010/main" val="1823897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365E4AB-A880-B84F-9D04-B02668E046DC}" type="slidenum">
              <a:rPr lang="tr-TR" smtClean="0"/>
              <a:t>15</a:t>
            </a:fld>
            <a:endParaRPr lang="tr-TR"/>
          </a:p>
        </p:txBody>
      </p:sp>
    </p:spTree>
    <p:extLst>
      <p:ext uri="{BB962C8B-B14F-4D97-AF65-F5344CB8AC3E}">
        <p14:creationId xmlns:p14="http://schemas.microsoft.com/office/powerpoint/2010/main" val="2115314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47DF70C-638C-D649-BE56-8E4B35A428F5}" type="datetime1">
              <a:rPr lang="tr-TR"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028F902D-686A-D244-9D79-4B2E8D541709}" type="datetime1">
              <a:rPr lang="tr-TR"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82414777-F36B-D54C-8576-0F458053FA10}" type="datetime1">
              <a:rPr lang="tr-TR"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Ana metin stillerini düzenlemek için tıklayın</a:t>
            </a:r>
          </a:p>
        </p:txBody>
      </p:sp>
      <p:sp>
        <p:nvSpPr>
          <p:cNvPr id="5" name="Date Placeholder 4"/>
          <p:cNvSpPr>
            <a:spLocks noGrp="1"/>
          </p:cNvSpPr>
          <p:nvPr>
            <p:ph type="dt" sz="half" idx="10"/>
          </p:nvPr>
        </p:nvSpPr>
        <p:spPr/>
        <p:txBody>
          <a:bodyPr/>
          <a:lstStyle/>
          <a:p>
            <a:fld id="{4D95668D-470C-F94B-A07D-8A9B721A76E9}" type="datetime1">
              <a:rPr lang="tr-TR"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Ana metin stillerini düzenlemek için tıklayın</a:t>
            </a:r>
          </a:p>
        </p:txBody>
      </p:sp>
      <p:sp>
        <p:nvSpPr>
          <p:cNvPr id="5" name="Date Placeholder 4"/>
          <p:cNvSpPr>
            <a:spLocks noGrp="1"/>
          </p:cNvSpPr>
          <p:nvPr>
            <p:ph type="dt" sz="half" idx="10"/>
          </p:nvPr>
        </p:nvSpPr>
        <p:spPr/>
        <p:txBody>
          <a:bodyPr/>
          <a:lstStyle/>
          <a:p>
            <a:fld id="{B07E7A83-5854-6244-B072-90F870367A7F}" type="datetime1">
              <a:rPr lang="tr-TR"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Ana metin stillerini düzenlemek için tıklayın</a:t>
            </a:r>
          </a:p>
        </p:txBody>
      </p:sp>
      <p:sp>
        <p:nvSpPr>
          <p:cNvPr id="5" name="Date Placeholder 4"/>
          <p:cNvSpPr>
            <a:spLocks noGrp="1"/>
          </p:cNvSpPr>
          <p:nvPr>
            <p:ph type="dt" sz="half" idx="10"/>
          </p:nvPr>
        </p:nvSpPr>
        <p:spPr/>
        <p:txBody>
          <a:bodyPr/>
          <a:lstStyle/>
          <a:p>
            <a:fld id="{ED5FA380-2AB3-9944-8F1B-06B856857BD9}" type="datetime1">
              <a:rPr lang="tr-TR"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DE9AFA9-AE90-F847-8537-DD3B61396FD6}" type="datetime1">
              <a:rPr lang="tr-TR"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40B9FF3-BAB3-054B-ADD4-E3733E064533}" type="datetime1">
              <a:rPr lang="tr-TR"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C0B4BFB-623C-EB49-A328-DC659BCDC461}" type="datetime1">
              <a:rPr lang="tr-TR"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A4CCE2F2-E619-FD48-B55A-0BEC5DA68B89}" type="datetime1">
              <a:rPr lang="tr-TR" smtClean="0"/>
              <a:t>3.10.2017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058B5B5-A789-E042-97A4-0EB25BD6896B}" type="datetime1">
              <a:rPr lang="tr-TR"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D0017BF-48D8-F54B-ABF1-7FD5F56A4791}" type="datetime1">
              <a:rPr lang="tr-TR" smtClean="0"/>
              <a:t>3.10.2017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85A02C05-AEDA-A54F-A1BC-F843FD90D343}" type="datetime1">
              <a:rPr lang="tr-TR" smtClean="0"/>
              <a:t>3.10.2017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5D3CE-55C5-4C4C-9C81-AAAF0C6960D5}" type="datetime1">
              <a:rPr lang="tr-TR" smtClean="0"/>
              <a:t>3.10.2017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9A237328-B4BC-4748-942E-316EA96137D9}" type="datetime1">
              <a:rPr lang="tr-TR"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43FFF5D5-974C-C343-B238-3209D1A40681}" type="datetime1">
              <a:rPr lang="tr-TR" smtClean="0"/>
              <a:t>3.10.2017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6610A9-A183-DE4D-8AC2-341FC5A07A16}" type="datetime1">
              <a:rPr lang="tr-TR" smtClean="0"/>
              <a:t>3.10.2017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0585765"/>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HEKİMLİĞİNDE KIRSAL HEKİMLİK</a:t>
            </a:r>
            <a:endParaRPr lang="tr-TR" dirty="0"/>
          </a:p>
        </p:txBody>
      </p:sp>
      <p:sp>
        <p:nvSpPr>
          <p:cNvPr id="3" name="Alt Konu Başlığı 2"/>
          <p:cNvSpPr>
            <a:spLocks noGrp="1"/>
          </p:cNvSpPr>
          <p:nvPr>
            <p:ph type="subTitle" idx="1"/>
          </p:nvPr>
        </p:nvSpPr>
        <p:spPr/>
        <p:txBody>
          <a:bodyPr>
            <a:noAutofit/>
          </a:bodyPr>
          <a:lstStyle/>
          <a:p>
            <a:pPr algn="r"/>
            <a:r>
              <a:rPr lang="tr-TR" sz="1600" dirty="0" err="1" smtClean="0"/>
              <a:t>Araş</a:t>
            </a:r>
            <a:r>
              <a:rPr lang="tr-TR" sz="1600" dirty="0" smtClean="0"/>
              <a:t>. Gör. Dr. Zehra ASLAN AYDOĞDU</a:t>
            </a:r>
          </a:p>
          <a:p>
            <a:pPr algn="r"/>
            <a:r>
              <a:rPr lang="tr-TR" sz="1600" dirty="0" smtClean="0"/>
              <a:t>KTÜ Tıp Fakültesi Aile Hekimliği AD</a:t>
            </a:r>
          </a:p>
          <a:p>
            <a:pPr algn="r"/>
            <a:r>
              <a:rPr lang="tr-TR" sz="1600" dirty="0" smtClean="0"/>
              <a:t>03/10/2017</a:t>
            </a:r>
            <a:endParaRPr lang="tr-TR" sz="1600" dirty="0"/>
          </a:p>
        </p:txBody>
      </p:sp>
    </p:spTree>
    <p:extLst>
      <p:ext uri="{BB962C8B-B14F-4D97-AF65-F5344CB8AC3E}">
        <p14:creationId xmlns:p14="http://schemas.microsoft.com/office/powerpoint/2010/main" val="61358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lstStyle/>
          <a:p>
            <a:r>
              <a:rPr lang="tr-TR" dirty="0"/>
              <a:t>Ülkemizde kadrolar eşit ve dengeli dağıtılmadığından geçici görevlendirmeler yapılmakta </a:t>
            </a:r>
            <a:endParaRPr lang="tr-TR" dirty="0" smtClean="0"/>
          </a:p>
          <a:p>
            <a:endParaRPr lang="tr-TR" dirty="0" smtClean="0"/>
          </a:p>
          <a:p>
            <a:endParaRPr lang="tr-TR" dirty="0"/>
          </a:p>
          <a:p>
            <a:r>
              <a:rPr lang="tr-TR" dirty="0" smtClean="0"/>
              <a:t>Kırsal bölgelerde çalışmanın cazibesini arttırmak için etkin programlar önerilmekte</a:t>
            </a:r>
          </a:p>
          <a:p>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708098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Programın ana bileşenleri</a:t>
            </a:r>
            <a:endParaRPr lang="tr-TR" dirty="0"/>
          </a:p>
        </p:txBody>
      </p:sp>
      <p:sp>
        <p:nvSpPr>
          <p:cNvPr id="3" name="İçerik Yer Tutucusu 2"/>
          <p:cNvSpPr>
            <a:spLocks noGrp="1"/>
          </p:cNvSpPr>
          <p:nvPr>
            <p:ph idx="1"/>
          </p:nvPr>
        </p:nvSpPr>
        <p:spPr/>
        <p:txBody>
          <a:bodyPr/>
          <a:lstStyle/>
          <a:p>
            <a:r>
              <a:rPr lang="tr-TR" dirty="0" smtClean="0"/>
              <a:t>Mükemmel donanımlı sağlık kurumlarının yaratılması</a:t>
            </a:r>
          </a:p>
          <a:p>
            <a:endParaRPr lang="tr-TR" dirty="0" smtClean="0"/>
          </a:p>
          <a:p>
            <a:r>
              <a:rPr lang="tr-TR" dirty="0" smtClean="0"/>
              <a:t>Yeterli sayıda kadro sağlanması</a:t>
            </a:r>
          </a:p>
          <a:p>
            <a:endParaRPr lang="tr-TR" dirty="0" smtClean="0"/>
          </a:p>
          <a:p>
            <a:r>
              <a:rPr lang="tr-TR" dirty="0" smtClean="0"/>
              <a:t>Nöbetlerin sayıca azaltılması</a:t>
            </a:r>
          </a:p>
          <a:p>
            <a:endParaRPr lang="tr-TR" dirty="0" smtClean="0"/>
          </a:p>
          <a:p>
            <a:r>
              <a:rPr lang="tr-TR" dirty="0" smtClean="0"/>
              <a:t>Cazip gelir sağlanması</a:t>
            </a:r>
          </a:p>
          <a:p>
            <a:endParaRPr lang="tr-TR" dirty="0" smtClean="0"/>
          </a:p>
          <a:p>
            <a:r>
              <a:rPr lang="tr-TR" dirty="0" smtClean="0"/>
              <a:t>Sürekli tıp eğitimi etkinlikleri için ücretli izin verilmesi</a:t>
            </a:r>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629947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Kırsal Hekimlik Eğitimi</a:t>
            </a:r>
            <a:endParaRPr lang="tr-TR" dirty="0"/>
          </a:p>
        </p:txBody>
      </p:sp>
      <p:sp>
        <p:nvSpPr>
          <p:cNvPr id="3" name="İçerik Yer Tutucusu 2"/>
          <p:cNvSpPr>
            <a:spLocks noGrp="1"/>
          </p:cNvSpPr>
          <p:nvPr>
            <p:ph idx="1"/>
          </p:nvPr>
        </p:nvSpPr>
        <p:spPr/>
        <p:txBody>
          <a:bodyPr/>
          <a:lstStyle/>
          <a:p>
            <a:r>
              <a:rPr lang="tr-TR" dirty="0" smtClean="0"/>
              <a:t>Kırsal alandaki tıp fakülteleri</a:t>
            </a:r>
          </a:p>
          <a:p>
            <a:r>
              <a:rPr lang="tr-TR" dirty="0" smtClean="0"/>
              <a:t>Aile hekimliği uzmanlık programları</a:t>
            </a:r>
          </a:p>
          <a:p>
            <a:r>
              <a:rPr lang="tr-TR" dirty="0" smtClean="0"/>
              <a:t>Çin - liseden sonra 12 ay (çıplak ayaklı doktor), 3-4 yıl diplomalı doktor- ‘herkese eşit düzeyde sağlık!’</a:t>
            </a:r>
          </a:p>
          <a:p>
            <a:r>
              <a:rPr lang="tr-TR" dirty="0" smtClean="0"/>
              <a:t>Avustralya’da 11-12 yıla kadar </a:t>
            </a:r>
          </a:p>
          <a:p>
            <a:pPr lvl="1"/>
            <a:r>
              <a:rPr lang="tr-TR" dirty="0" smtClean="0"/>
              <a:t>en gelişmiş beceri eğitimi</a:t>
            </a:r>
          </a:p>
          <a:p>
            <a:r>
              <a:rPr lang="tr-TR" dirty="0" smtClean="0"/>
              <a:t>Sürekli tıp eğitimi- uzaktan eğitim, internet, tele tıp</a:t>
            </a:r>
          </a:p>
          <a:p>
            <a:r>
              <a:rPr lang="tr-TR" dirty="0" smtClean="0"/>
              <a:t>Kırsal hekimlere yönelik kurslar- ileri yaşam desteği, obstetrik bakım, kırsal aciller</a:t>
            </a:r>
            <a:r>
              <a:rPr lang="mr-IN" dirty="0" smtClean="0"/>
              <a:t>…</a:t>
            </a:r>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05558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Kanada’da Kırsal Hekimlik Eğitimi-1</a:t>
            </a:r>
            <a:endParaRPr lang="tr-TR" dirty="0"/>
          </a:p>
        </p:txBody>
      </p:sp>
      <p:sp>
        <p:nvSpPr>
          <p:cNvPr id="3" name="İçerik Yer Tutucusu 2"/>
          <p:cNvSpPr>
            <a:spLocks noGrp="1"/>
          </p:cNvSpPr>
          <p:nvPr>
            <p:ph idx="1"/>
          </p:nvPr>
        </p:nvSpPr>
        <p:spPr/>
        <p:txBody>
          <a:bodyPr/>
          <a:lstStyle/>
          <a:p>
            <a:r>
              <a:rPr lang="tr-TR" dirty="0" smtClean="0"/>
              <a:t>Tıp fakültesi </a:t>
            </a:r>
          </a:p>
          <a:p>
            <a:pPr lvl="1"/>
            <a:r>
              <a:rPr lang="tr-TR" dirty="0" smtClean="0"/>
              <a:t> 2,3 yada daha fazla yıllık lisans eğitiminden sonra</a:t>
            </a:r>
          </a:p>
          <a:p>
            <a:pPr lvl="1"/>
            <a:r>
              <a:rPr lang="tr-TR" dirty="0" smtClean="0"/>
              <a:t>16 tıp fakültesinden 14’ü 4 yıllık, 2’si 3 yıllık</a:t>
            </a:r>
          </a:p>
          <a:p>
            <a:r>
              <a:rPr lang="tr-TR" dirty="0" smtClean="0"/>
              <a:t>Aile Hekimliği- mezuniyetten sonra 2 yıl- 18 aile hekimliği eğitim programı</a:t>
            </a:r>
          </a:p>
          <a:p>
            <a:pPr lvl="1"/>
            <a:r>
              <a:rPr lang="tr-TR" dirty="0" smtClean="0"/>
              <a:t>8-12 ay arası aile hekimliği, kırsal alan</a:t>
            </a:r>
            <a:endParaRPr lang="tr-TR" dirty="0"/>
          </a:p>
          <a:p>
            <a:pPr lvl="1"/>
            <a:r>
              <a:rPr lang="tr-TR" dirty="0" smtClean="0"/>
              <a:t>Geri kalan; hastane </a:t>
            </a:r>
            <a:r>
              <a:rPr lang="tr-TR" dirty="0"/>
              <a:t>rotasyonlarında, seçmeli </a:t>
            </a:r>
            <a:endParaRPr lang="tr-TR" dirty="0" smtClean="0"/>
          </a:p>
          <a:p>
            <a:pPr lvl="1"/>
            <a:r>
              <a:rPr lang="tr-TR" dirty="0" smtClean="0"/>
              <a:t>İsteğe </a:t>
            </a:r>
            <a:r>
              <a:rPr lang="tr-TR" dirty="0"/>
              <a:t>bağlı bir üçüncü yıl, anestezi, acil tıp veya doğum gibi gelişmiş beceri eğitimi </a:t>
            </a:r>
          </a:p>
        </p:txBody>
      </p:sp>
      <p:sp>
        <p:nvSpPr>
          <p:cNvPr id="4" name="Dikdörtgen 3"/>
          <p:cNvSpPr/>
          <p:nvPr/>
        </p:nvSpPr>
        <p:spPr>
          <a:xfrm>
            <a:off x="2589212" y="5216492"/>
            <a:ext cx="8915400" cy="646331"/>
          </a:xfrm>
          <a:prstGeom prst="rect">
            <a:avLst/>
          </a:prstGeom>
        </p:spPr>
        <p:txBody>
          <a:bodyPr wrap="square">
            <a:spAutoFit/>
          </a:bodyPr>
          <a:lstStyle/>
          <a:p>
            <a:r>
              <a:rPr lang="tr-TR" dirty="0" err="1">
                <a:solidFill>
                  <a:srgbClr val="222222"/>
                </a:solidFill>
                <a:latin typeface="Arial" charset="0"/>
              </a:rPr>
              <a:t>Rourke</a:t>
            </a:r>
            <a:r>
              <a:rPr lang="tr-TR" dirty="0">
                <a:solidFill>
                  <a:srgbClr val="222222"/>
                </a:solidFill>
                <a:latin typeface="Arial" charset="0"/>
              </a:rPr>
              <a:t>, J. T., &amp; </a:t>
            </a:r>
            <a:r>
              <a:rPr lang="tr-TR" dirty="0" err="1">
                <a:solidFill>
                  <a:srgbClr val="222222"/>
                </a:solidFill>
                <a:latin typeface="Arial" charset="0"/>
              </a:rPr>
              <a:t>Rourke</a:t>
            </a:r>
            <a:r>
              <a:rPr lang="tr-TR" dirty="0">
                <a:solidFill>
                  <a:srgbClr val="222222"/>
                </a:solidFill>
                <a:latin typeface="Arial" charset="0"/>
              </a:rPr>
              <a:t>, L. L. (1995). </a:t>
            </a:r>
            <a:r>
              <a:rPr lang="tr-TR" dirty="0" err="1">
                <a:solidFill>
                  <a:srgbClr val="222222"/>
                </a:solidFill>
                <a:latin typeface="Arial" charset="0"/>
              </a:rPr>
              <a:t>Rural</a:t>
            </a:r>
            <a:r>
              <a:rPr lang="tr-TR" dirty="0">
                <a:solidFill>
                  <a:srgbClr val="222222"/>
                </a:solidFill>
                <a:latin typeface="Arial" charset="0"/>
              </a:rPr>
              <a:t> </a:t>
            </a:r>
            <a:r>
              <a:rPr lang="tr-TR" dirty="0" err="1">
                <a:solidFill>
                  <a:srgbClr val="222222"/>
                </a:solidFill>
                <a:latin typeface="Arial" charset="0"/>
              </a:rPr>
              <a:t>family</a:t>
            </a:r>
            <a:r>
              <a:rPr lang="tr-TR" dirty="0">
                <a:solidFill>
                  <a:srgbClr val="222222"/>
                </a:solidFill>
                <a:latin typeface="Arial" charset="0"/>
              </a:rPr>
              <a:t> </a:t>
            </a:r>
            <a:r>
              <a:rPr lang="tr-TR" dirty="0" err="1">
                <a:solidFill>
                  <a:srgbClr val="222222"/>
                </a:solidFill>
                <a:latin typeface="Arial" charset="0"/>
              </a:rPr>
              <a:t>medicine</a:t>
            </a:r>
            <a:r>
              <a:rPr lang="tr-TR" dirty="0">
                <a:solidFill>
                  <a:srgbClr val="222222"/>
                </a:solidFill>
                <a:latin typeface="Arial" charset="0"/>
              </a:rPr>
              <a:t> </a:t>
            </a:r>
            <a:r>
              <a:rPr lang="tr-TR" dirty="0" err="1">
                <a:solidFill>
                  <a:srgbClr val="222222"/>
                </a:solidFill>
                <a:latin typeface="Arial" charset="0"/>
              </a:rPr>
              <a:t>training</a:t>
            </a:r>
            <a:r>
              <a:rPr lang="tr-TR" dirty="0">
                <a:solidFill>
                  <a:srgbClr val="222222"/>
                </a:solidFill>
                <a:latin typeface="Arial" charset="0"/>
              </a:rPr>
              <a:t> in </a:t>
            </a:r>
            <a:r>
              <a:rPr lang="tr-TR" dirty="0" err="1">
                <a:solidFill>
                  <a:srgbClr val="222222"/>
                </a:solidFill>
                <a:latin typeface="Arial" charset="0"/>
              </a:rPr>
              <a:t>Canada</a:t>
            </a:r>
            <a:r>
              <a:rPr lang="tr-TR" dirty="0">
                <a:solidFill>
                  <a:srgbClr val="222222"/>
                </a:solidFill>
                <a:latin typeface="Arial" charset="0"/>
              </a:rPr>
              <a:t>. </a:t>
            </a:r>
            <a:r>
              <a:rPr lang="tr-TR" i="1" dirty="0" err="1">
                <a:solidFill>
                  <a:srgbClr val="222222"/>
                </a:solidFill>
                <a:latin typeface="Arial" charset="0"/>
              </a:rPr>
              <a:t>Canadian</a:t>
            </a:r>
            <a:r>
              <a:rPr lang="tr-TR" i="1" dirty="0">
                <a:solidFill>
                  <a:srgbClr val="222222"/>
                </a:solidFill>
                <a:latin typeface="Arial" charset="0"/>
              </a:rPr>
              <a:t> </a:t>
            </a:r>
            <a:r>
              <a:rPr lang="tr-TR" i="1" dirty="0" err="1">
                <a:solidFill>
                  <a:srgbClr val="222222"/>
                </a:solidFill>
                <a:latin typeface="Arial" charset="0"/>
              </a:rPr>
              <a:t>Family</a:t>
            </a:r>
            <a:r>
              <a:rPr lang="tr-TR" i="1" dirty="0">
                <a:solidFill>
                  <a:srgbClr val="222222"/>
                </a:solidFill>
                <a:latin typeface="Arial" charset="0"/>
              </a:rPr>
              <a:t> </a:t>
            </a:r>
            <a:r>
              <a:rPr lang="tr-TR" i="1" dirty="0" err="1">
                <a:solidFill>
                  <a:srgbClr val="222222"/>
                </a:solidFill>
                <a:latin typeface="Arial" charset="0"/>
              </a:rPr>
              <a:t>Physician</a:t>
            </a:r>
            <a:r>
              <a:rPr lang="tr-TR" dirty="0">
                <a:solidFill>
                  <a:srgbClr val="222222"/>
                </a:solidFill>
                <a:latin typeface="Arial" charset="0"/>
              </a:rPr>
              <a:t>, </a:t>
            </a:r>
            <a:r>
              <a:rPr lang="tr-TR" i="1" dirty="0">
                <a:solidFill>
                  <a:srgbClr val="222222"/>
                </a:solidFill>
                <a:latin typeface="Arial" charset="0"/>
              </a:rPr>
              <a:t>41</a:t>
            </a:r>
            <a:r>
              <a:rPr lang="tr-TR" dirty="0">
                <a:solidFill>
                  <a:srgbClr val="222222"/>
                </a:solidFill>
                <a:latin typeface="Arial" charset="0"/>
              </a:rPr>
              <a:t>, 993.</a:t>
            </a:r>
            <a:endParaRPr lang="tr-TR" dirty="0"/>
          </a:p>
        </p:txBody>
      </p:sp>
      <p:sp>
        <p:nvSpPr>
          <p:cNvPr id="5" name="Slayt Numarası Yer Tutucusu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446615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Kanada’da Kırsal Hekimlik </a:t>
            </a:r>
            <a:r>
              <a:rPr lang="tr-TR" dirty="0" smtClean="0"/>
              <a:t>Eğitimi-2</a:t>
            </a:r>
            <a:endParaRPr lang="tr-TR" dirty="0"/>
          </a:p>
        </p:txBody>
      </p:sp>
      <p:sp>
        <p:nvSpPr>
          <p:cNvPr id="3" name="İçerik Yer Tutucusu 2"/>
          <p:cNvSpPr>
            <a:spLocks noGrp="1"/>
          </p:cNvSpPr>
          <p:nvPr>
            <p:ph idx="1"/>
          </p:nvPr>
        </p:nvSpPr>
        <p:spPr/>
        <p:txBody>
          <a:bodyPr/>
          <a:lstStyle/>
          <a:p>
            <a:r>
              <a:rPr lang="tr-TR" dirty="0" smtClean="0"/>
              <a:t>Kanada'da kırsal aile hekimliği eğitimi için belirlenmiş hiçbir amaç, müfredat veya standart model yoktur.</a:t>
            </a:r>
          </a:p>
          <a:p>
            <a:endParaRPr lang="tr-TR" dirty="0" smtClean="0"/>
          </a:p>
          <a:p>
            <a:r>
              <a:rPr lang="tr-TR" dirty="0" smtClean="0"/>
              <a:t>Aile hekimliği kırsal eğitimi 18 programın 2’sinde zorunlu</a:t>
            </a:r>
          </a:p>
          <a:p>
            <a:endParaRPr lang="tr-TR" dirty="0" smtClean="0"/>
          </a:p>
          <a:p>
            <a:r>
              <a:rPr lang="tr-TR" dirty="0" smtClean="0"/>
              <a:t>Sadece genel aile hekimliği değil obstetrik, acil tıp ve bazen anestezi alanlarında da bilgi ve beceriler konusunda güncel bilgi ihtiyacı</a:t>
            </a:r>
            <a:endParaRPr lang="tr-TR" dirty="0"/>
          </a:p>
        </p:txBody>
      </p:sp>
      <p:sp>
        <p:nvSpPr>
          <p:cNvPr id="4" name="Dikdörtgen 3"/>
          <p:cNvSpPr/>
          <p:nvPr/>
        </p:nvSpPr>
        <p:spPr>
          <a:xfrm>
            <a:off x="2589212" y="5449557"/>
            <a:ext cx="8915400" cy="646331"/>
          </a:xfrm>
          <a:prstGeom prst="rect">
            <a:avLst/>
          </a:prstGeom>
        </p:spPr>
        <p:txBody>
          <a:bodyPr wrap="square">
            <a:spAutoFit/>
          </a:bodyPr>
          <a:lstStyle/>
          <a:p>
            <a:r>
              <a:rPr lang="tr-TR">
                <a:solidFill>
                  <a:srgbClr val="222222"/>
                </a:solidFill>
                <a:latin typeface="Arial" charset="0"/>
              </a:rPr>
              <a:t>Rourke</a:t>
            </a:r>
            <a:r>
              <a:rPr lang="tr-TR" dirty="0">
                <a:solidFill>
                  <a:srgbClr val="222222"/>
                </a:solidFill>
                <a:latin typeface="Arial" charset="0"/>
              </a:rPr>
              <a:t>, J. T., &amp; </a:t>
            </a:r>
            <a:r>
              <a:rPr lang="tr-TR" dirty="0" err="1">
                <a:solidFill>
                  <a:srgbClr val="222222"/>
                </a:solidFill>
                <a:latin typeface="Arial" charset="0"/>
              </a:rPr>
              <a:t>Rourke</a:t>
            </a:r>
            <a:r>
              <a:rPr lang="tr-TR" dirty="0">
                <a:solidFill>
                  <a:srgbClr val="222222"/>
                </a:solidFill>
                <a:latin typeface="Arial" charset="0"/>
              </a:rPr>
              <a:t>, L. L. (1995). </a:t>
            </a:r>
            <a:r>
              <a:rPr lang="tr-TR" dirty="0" err="1">
                <a:solidFill>
                  <a:srgbClr val="222222"/>
                </a:solidFill>
                <a:latin typeface="Arial" charset="0"/>
              </a:rPr>
              <a:t>Rural</a:t>
            </a:r>
            <a:r>
              <a:rPr lang="tr-TR" dirty="0">
                <a:solidFill>
                  <a:srgbClr val="222222"/>
                </a:solidFill>
                <a:latin typeface="Arial" charset="0"/>
              </a:rPr>
              <a:t> </a:t>
            </a:r>
            <a:r>
              <a:rPr lang="tr-TR" dirty="0" err="1">
                <a:solidFill>
                  <a:srgbClr val="222222"/>
                </a:solidFill>
                <a:latin typeface="Arial" charset="0"/>
              </a:rPr>
              <a:t>family</a:t>
            </a:r>
            <a:r>
              <a:rPr lang="tr-TR" dirty="0">
                <a:solidFill>
                  <a:srgbClr val="222222"/>
                </a:solidFill>
                <a:latin typeface="Arial" charset="0"/>
              </a:rPr>
              <a:t> </a:t>
            </a:r>
            <a:r>
              <a:rPr lang="tr-TR" dirty="0" err="1">
                <a:solidFill>
                  <a:srgbClr val="222222"/>
                </a:solidFill>
                <a:latin typeface="Arial" charset="0"/>
              </a:rPr>
              <a:t>medicine</a:t>
            </a:r>
            <a:r>
              <a:rPr lang="tr-TR" dirty="0">
                <a:solidFill>
                  <a:srgbClr val="222222"/>
                </a:solidFill>
                <a:latin typeface="Arial" charset="0"/>
              </a:rPr>
              <a:t> </a:t>
            </a:r>
            <a:r>
              <a:rPr lang="tr-TR" dirty="0" err="1">
                <a:solidFill>
                  <a:srgbClr val="222222"/>
                </a:solidFill>
                <a:latin typeface="Arial" charset="0"/>
              </a:rPr>
              <a:t>training</a:t>
            </a:r>
            <a:r>
              <a:rPr lang="tr-TR" dirty="0">
                <a:solidFill>
                  <a:srgbClr val="222222"/>
                </a:solidFill>
                <a:latin typeface="Arial" charset="0"/>
              </a:rPr>
              <a:t> in </a:t>
            </a:r>
            <a:r>
              <a:rPr lang="tr-TR" dirty="0" err="1">
                <a:solidFill>
                  <a:srgbClr val="222222"/>
                </a:solidFill>
                <a:latin typeface="Arial" charset="0"/>
              </a:rPr>
              <a:t>Canada</a:t>
            </a:r>
            <a:r>
              <a:rPr lang="tr-TR" dirty="0">
                <a:solidFill>
                  <a:srgbClr val="222222"/>
                </a:solidFill>
                <a:latin typeface="Arial" charset="0"/>
              </a:rPr>
              <a:t>. </a:t>
            </a:r>
            <a:r>
              <a:rPr lang="tr-TR" i="1" dirty="0" err="1">
                <a:solidFill>
                  <a:srgbClr val="222222"/>
                </a:solidFill>
                <a:latin typeface="Arial" charset="0"/>
              </a:rPr>
              <a:t>Canadian</a:t>
            </a:r>
            <a:r>
              <a:rPr lang="tr-TR" i="1" dirty="0">
                <a:solidFill>
                  <a:srgbClr val="222222"/>
                </a:solidFill>
                <a:latin typeface="Arial" charset="0"/>
              </a:rPr>
              <a:t> </a:t>
            </a:r>
            <a:r>
              <a:rPr lang="tr-TR" i="1" dirty="0" err="1">
                <a:solidFill>
                  <a:srgbClr val="222222"/>
                </a:solidFill>
                <a:latin typeface="Arial" charset="0"/>
              </a:rPr>
              <a:t>Family</a:t>
            </a:r>
            <a:r>
              <a:rPr lang="tr-TR" i="1" dirty="0">
                <a:solidFill>
                  <a:srgbClr val="222222"/>
                </a:solidFill>
                <a:latin typeface="Arial" charset="0"/>
              </a:rPr>
              <a:t> </a:t>
            </a:r>
            <a:r>
              <a:rPr lang="tr-TR" i="1" dirty="0" err="1">
                <a:solidFill>
                  <a:srgbClr val="222222"/>
                </a:solidFill>
                <a:latin typeface="Arial" charset="0"/>
              </a:rPr>
              <a:t>Physician</a:t>
            </a:r>
            <a:r>
              <a:rPr lang="tr-TR" dirty="0">
                <a:solidFill>
                  <a:srgbClr val="222222"/>
                </a:solidFill>
                <a:latin typeface="Arial" charset="0"/>
              </a:rPr>
              <a:t>, </a:t>
            </a:r>
            <a:r>
              <a:rPr lang="tr-TR" i="1" dirty="0">
                <a:solidFill>
                  <a:srgbClr val="222222"/>
                </a:solidFill>
                <a:latin typeface="Arial" charset="0"/>
              </a:rPr>
              <a:t>41</a:t>
            </a:r>
            <a:r>
              <a:rPr lang="tr-TR" dirty="0">
                <a:solidFill>
                  <a:srgbClr val="222222"/>
                </a:solidFill>
                <a:latin typeface="Arial" charset="0"/>
              </a:rPr>
              <a:t>, 993.</a:t>
            </a:r>
            <a:endParaRPr lang="tr-TR" dirty="0"/>
          </a:p>
        </p:txBody>
      </p:sp>
      <p:sp>
        <p:nvSpPr>
          <p:cNvPr id="5" name="Slayt Numarası Yer Tutucusu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064895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Aile hekimlerinin %30’ dan fazlası eğitimlerinin kırsal alanda yetersiz olduğuna inanmakta</a:t>
            </a:r>
          </a:p>
          <a:p>
            <a:r>
              <a:rPr lang="tr-TR" dirty="0" smtClean="0"/>
              <a:t>%30’dan fazlası devam eden medikal eğitimin yetersiz olduğunu düşünmekte</a:t>
            </a:r>
          </a:p>
          <a:p>
            <a:r>
              <a:rPr lang="tr-TR" dirty="0" smtClean="0"/>
              <a:t>Yapıcı yenilikler </a:t>
            </a:r>
            <a:r>
              <a:rPr lang="tr-TR" dirty="0"/>
              <a:t>için kesinlikle önemli olan, iyi bilgili ve kararlı aile hekimlerinin </a:t>
            </a:r>
            <a:r>
              <a:rPr lang="tr-TR" dirty="0" smtClean="0"/>
              <a:t>katılımı</a:t>
            </a:r>
          </a:p>
          <a:p>
            <a:r>
              <a:rPr lang="tr-TR" dirty="0" smtClean="0"/>
              <a:t>Kırsal hekimler ailelerine yeterli vakit ayıramamakta ve hasta olduklarında dahi hastalarını terk edememekte</a:t>
            </a:r>
            <a:endParaRPr lang="tr-TR" dirty="0"/>
          </a:p>
          <a:p>
            <a:r>
              <a:rPr lang="tr-TR" dirty="0" smtClean="0"/>
              <a:t>Avustralyalılar tıp fakültesi adaylarının Kırsal </a:t>
            </a:r>
            <a:r>
              <a:rPr lang="tr-TR" dirty="0"/>
              <a:t>Tıp Uygulamaları Eğitim Programına kabul edilmesiyle </a:t>
            </a:r>
            <a:r>
              <a:rPr lang="tr-TR" dirty="0" smtClean="0"/>
              <a:t>başlayan </a:t>
            </a:r>
            <a:r>
              <a:rPr lang="tr-TR" dirty="0"/>
              <a:t>ve kırsal tıp uygulayıcılarının kendi başlarına uzman olduklarını tanımaya kadar, </a:t>
            </a:r>
            <a:r>
              <a:rPr lang="tr-TR" dirty="0" smtClean="0"/>
              <a:t>Kanadalılar </a:t>
            </a:r>
            <a:r>
              <a:rPr lang="tr-TR" dirty="0"/>
              <a:t>tarafından taklit edilecek bir program geliştirdiler.</a:t>
            </a:r>
            <a:endParaRPr lang="tr-TR" dirty="0" smtClean="0"/>
          </a:p>
        </p:txBody>
      </p:sp>
      <p:sp>
        <p:nvSpPr>
          <p:cNvPr id="5" name="Metin kutusu 4"/>
          <p:cNvSpPr txBox="1"/>
          <p:nvPr/>
        </p:nvSpPr>
        <p:spPr>
          <a:xfrm>
            <a:off x="2589212" y="6143625"/>
            <a:ext cx="8915400" cy="369332"/>
          </a:xfrm>
          <a:prstGeom prst="rect">
            <a:avLst/>
          </a:prstGeom>
          <a:noFill/>
        </p:spPr>
        <p:txBody>
          <a:bodyPr wrap="square" rtlCol="0">
            <a:spAutoFit/>
          </a:bodyPr>
          <a:lstStyle/>
          <a:p>
            <a:r>
              <a:rPr lang="en-US" dirty="0"/>
              <a:t>Martel, R. (1995). Rural medicine needs help. Canadian Family Physician, 41, 974</a:t>
            </a:r>
            <a:r>
              <a:rPr lang="en-US" dirty="0" smtClean="0"/>
              <a:t>.</a:t>
            </a:r>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659329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smtClean="0"/>
              <a:t>Kırsal doktorlar </a:t>
            </a:r>
            <a:r>
              <a:rPr lang="tr-TR" dirty="0"/>
              <a:t>profesyonel destek ağlarından ve altyapısından </a:t>
            </a:r>
            <a:r>
              <a:rPr lang="tr-TR" dirty="0" smtClean="0"/>
              <a:t>ayrılmış</a:t>
            </a:r>
          </a:p>
          <a:p>
            <a:endParaRPr lang="tr-TR" dirty="0" smtClean="0"/>
          </a:p>
          <a:p>
            <a:r>
              <a:rPr lang="tr-TR" dirty="0" smtClean="0"/>
              <a:t>Kırsal </a:t>
            </a:r>
            <a:r>
              <a:rPr lang="tr-TR" dirty="0"/>
              <a:t>doktorların yaptığı şeylerin çoğu, hastalar için sağlık sistemi ile temasa giren tek veya en yakın nokta </a:t>
            </a:r>
            <a:r>
              <a:rPr lang="tr-TR" dirty="0" smtClean="0"/>
              <a:t>olması nedeniyle zorunlu</a:t>
            </a:r>
          </a:p>
          <a:p>
            <a:endParaRPr lang="tr-TR" dirty="0" smtClean="0"/>
          </a:p>
          <a:p>
            <a:r>
              <a:rPr lang="tr-TR" dirty="0" smtClean="0"/>
              <a:t>Kentsel </a:t>
            </a:r>
            <a:r>
              <a:rPr lang="tr-TR" dirty="0"/>
              <a:t>doktorlar, zor </a:t>
            </a:r>
            <a:r>
              <a:rPr lang="tr-TR" dirty="0" smtClean="0"/>
              <a:t>durumlarda </a:t>
            </a:r>
            <a:r>
              <a:rPr lang="tr-TR" dirty="0"/>
              <a:t>bir hastaneye daha kolay başvurabilir; ancak kırsal doktorlar, </a:t>
            </a:r>
            <a:r>
              <a:rPr lang="tr-TR" dirty="0" smtClean="0"/>
              <a:t>sor durumları </a:t>
            </a:r>
            <a:r>
              <a:rPr lang="tr-TR" dirty="0"/>
              <a:t>daha </a:t>
            </a:r>
            <a:r>
              <a:rPr lang="tr-TR" dirty="0" smtClean="0"/>
              <a:t>uzun sürede </a:t>
            </a:r>
            <a:r>
              <a:rPr lang="tr-TR" dirty="0"/>
              <a:t>veya yalnız başına halletmek zorunda </a:t>
            </a:r>
            <a:r>
              <a:rPr lang="tr-TR" dirty="0" smtClean="0"/>
              <a:t>kalabilir</a:t>
            </a:r>
          </a:p>
          <a:p>
            <a:endParaRPr lang="tr-TR" dirty="0"/>
          </a:p>
          <a:p>
            <a:r>
              <a:rPr lang="tr-TR" dirty="0" smtClean="0"/>
              <a:t>Avustralya’da kırsal doktorların ayrılma nedenlerinden en önemlisi sosyal ve kültürel izolasyon </a:t>
            </a:r>
            <a:endParaRPr lang="tr-TR" dirty="0"/>
          </a:p>
        </p:txBody>
      </p:sp>
      <p:sp>
        <p:nvSpPr>
          <p:cNvPr id="4" name="Metin kutusu 3"/>
          <p:cNvSpPr txBox="1"/>
          <p:nvPr/>
        </p:nvSpPr>
        <p:spPr>
          <a:xfrm>
            <a:off x="2589212" y="6211669"/>
            <a:ext cx="8915400" cy="584775"/>
          </a:xfrm>
          <a:prstGeom prst="rect">
            <a:avLst/>
          </a:prstGeom>
          <a:noFill/>
        </p:spPr>
        <p:txBody>
          <a:bodyPr wrap="square" rtlCol="0">
            <a:spAutoFit/>
          </a:bodyPr>
          <a:lstStyle/>
          <a:p>
            <a:r>
              <a:rPr lang="tr-TR" sz="1600" dirty="0"/>
              <a:t>Hays, R. B. (1999). </a:t>
            </a:r>
            <a:r>
              <a:rPr lang="tr-TR" sz="1600" dirty="0" err="1"/>
              <a:t>Common</a:t>
            </a:r>
            <a:r>
              <a:rPr lang="tr-TR" sz="1600" dirty="0"/>
              <a:t> </a:t>
            </a:r>
            <a:r>
              <a:rPr lang="tr-TR" sz="1600" dirty="0" err="1"/>
              <a:t>international</a:t>
            </a:r>
            <a:r>
              <a:rPr lang="tr-TR" sz="1600" dirty="0"/>
              <a:t> </a:t>
            </a:r>
            <a:r>
              <a:rPr lang="tr-TR" sz="1600" dirty="0" err="1"/>
              <a:t>themes</a:t>
            </a:r>
            <a:r>
              <a:rPr lang="tr-TR" sz="1600" dirty="0"/>
              <a:t> in </a:t>
            </a:r>
            <a:r>
              <a:rPr lang="tr-TR" sz="1600" dirty="0" err="1"/>
              <a:t>rural</a:t>
            </a:r>
            <a:r>
              <a:rPr lang="tr-TR" sz="1600" dirty="0"/>
              <a:t> </a:t>
            </a:r>
            <a:r>
              <a:rPr lang="tr-TR" sz="1600" dirty="0" err="1"/>
              <a:t>medicine</a:t>
            </a:r>
            <a:r>
              <a:rPr lang="tr-TR" sz="1600" dirty="0"/>
              <a:t>. </a:t>
            </a:r>
            <a:r>
              <a:rPr lang="tr-TR" sz="1600" i="1" dirty="0" err="1"/>
              <a:t>Australian</a:t>
            </a:r>
            <a:r>
              <a:rPr lang="tr-TR" sz="1600" i="1" dirty="0"/>
              <a:t> </a:t>
            </a:r>
            <a:r>
              <a:rPr lang="tr-TR" sz="1600" i="1" dirty="0" err="1"/>
              <a:t>Journal</a:t>
            </a:r>
            <a:r>
              <a:rPr lang="tr-TR" sz="1600" i="1" dirty="0"/>
              <a:t> of </a:t>
            </a:r>
            <a:r>
              <a:rPr lang="tr-TR" sz="1600" i="1" dirty="0" err="1"/>
              <a:t>Rural</a:t>
            </a:r>
            <a:r>
              <a:rPr lang="tr-TR" sz="1600" i="1" dirty="0"/>
              <a:t> </a:t>
            </a:r>
            <a:r>
              <a:rPr lang="tr-TR" sz="1600" i="1" dirty="0" err="1"/>
              <a:t>Health</a:t>
            </a:r>
            <a:r>
              <a:rPr lang="tr-TR" sz="1600" dirty="0"/>
              <a:t>, </a:t>
            </a:r>
            <a:r>
              <a:rPr lang="tr-TR" sz="1600" i="1" dirty="0"/>
              <a:t>7</a:t>
            </a:r>
            <a:r>
              <a:rPr lang="tr-TR" sz="1600" dirty="0"/>
              <a:t>(3), 191-194.</a:t>
            </a:r>
          </a:p>
        </p:txBody>
      </p:sp>
      <p:sp>
        <p:nvSpPr>
          <p:cNvPr id="5" name="Slayt Numarası Yer Tutucusu 4"/>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703796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EURIPA </a:t>
            </a:r>
            <a:r>
              <a:rPr lang="tr-TR" sz="2000" dirty="0" smtClean="0"/>
              <a:t>(</a:t>
            </a:r>
            <a:r>
              <a:rPr lang="tr-TR" sz="2000" dirty="0" err="1" smtClean="0"/>
              <a:t>European</a:t>
            </a:r>
            <a:r>
              <a:rPr lang="tr-TR" sz="2000" dirty="0" smtClean="0"/>
              <a:t> </a:t>
            </a:r>
            <a:r>
              <a:rPr lang="tr-TR" sz="2000" dirty="0" err="1"/>
              <a:t>Rural</a:t>
            </a:r>
            <a:r>
              <a:rPr lang="tr-TR" sz="2000" dirty="0"/>
              <a:t> </a:t>
            </a:r>
            <a:r>
              <a:rPr lang="tr-TR" sz="2000" dirty="0" err="1"/>
              <a:t>and</a:t>
            </a:r>
            <a:r>
              <a:rPr lang="tr-TR" sz="2000" dirty="0"/>
              <a:t> </a:t>
            </a:r>
            <a:r>
              <a:rPr lang="tr-TR" sz="2000" dirty="0" err="1"/>
              <a:t>Isolated</a:t>
            </a:r>
            <a:r>
              <a:rPr lang="tr-TR" sz="2000" dirty="0"/>
              <a:t> </a:t>
            </a:r>
            <a:r>
              <a:rPr lang="tr-TR" sz="2000" dirty="0" err="1" smtClean="0"/>
              <a:t>Practitioners</a:t>
            </a:r>
            <a:r>
              <a:rPr lang="tr-TR" sz="2000" dirty="0" smtClean="0"/>
              <a:t> </a:t>
            </a:r>
            <a:r>
              <a:rPr lang="tr-TR" sz="2000" dirty="0" err="1" smtClean="0"/>
              <a:t>Association</a:t>
            </a:r>
            <a:r>
              <a:rPr lang="tr-TR" sz="2000" dirty="0" smtClean="0"/>
              <a:t>)</a:t>
            </a:r>
            <a:endParaRPr lang="tr-TR" sz="2000" dirty="0"/>
          </a:p>
        </p:txBody>
      </p:sp>
      <p:sp>
        <p:nvSpPr>
          <p:cNvPr id="3" name="İçerik Yer Tutucusu 2"/>
          <p:cNvSpPr>
            <a:spLocks noGrp="1"/>
          </p:cNvSpPr>
          <p:nvPr>
            <p:ph idx="1"/>
          </p:nvPr>
        </p:nvSpPr>
        <p:spPr>
          <a:xfrm>
            <a:off x="2592925" y="2133600"/>
            <a:ext cx="8915400" cy="3777622"/>
          </a:xfrm>
        </p:spPr>
        <p:txBody>
          <a:bodyPr>
            <a:normAutofit fontScale="85000" lnSpcReduction="10000"/>
          </a:bodyPr>
          <a:lstStyle/>
          <a:p>
            <a:r>
              <a:rPr lang="tr-TR" dirty="0" smtClean="0"/>
              <a:t>1996- GRAIPE --&gt; 1997- EURIPA</a:t>
            </a:r>
          </a:p>
          <a:p>
            <a:endParaRPr lang="tr-TR" dirty="0" smtClean="0"/>
          </a:p>
          <a:p>
            <a:r>
              <a:rPr lang="tr-TR" dirty="0" smtClean="0"/>
              <a:t>Aile </a:t>
            </a:r>
            <a:r>
              <a:rPr lang="tr-TR" dirty="0"/>
              <a:t>hekimleri tarafından kırsal toplulukların sağlık ve refah ihtiyaçlarını ve onlara Avrupa çapında hizmet veren profesyonel ihtiyaçlarını karşılamak üzere kurulan temsili bir ağ </a:t>
            </a:r>
            <a:r>
              <a:rPr lang="tr-TR" dirty="0" smtClean="0"/>
              <a:t>kuruluşudur.</a:t>
            </a:r>
          </a:p>
          <a:p>
            <a:endParaRPr lang="tr-TR" dirty="0"/>
          </a:p>
          <a:p>
            <a:r>
              <a:rPr lang="tr-TR" dirty="0"/>
              <a:t>Ü</a:t>
            </a:r>
            <a:r>
              <a:rPr lang="tr-TR" dirty="0" smtClean="0"/>
              <a:t>ye ülkeler arasında </a:t>
            </a:r>
            <a:r>
              <a:rPr lang="tr-TR" dirty="0"/>
              <a:t>kırsal sağlık ağları kurmak için </a:t>
            </a:r>
            <a:r>
              <a:rPr lang="tr-TR" dirty="0" smtClean="0"/>
              <a:t>çalışır.</a:t>
            </a:r>
          </a:p>
          <a:p>
            <a:endParaRPr lang="tr-TR" dirty="0" smtClean="0"/>
          </a:p>
          <a:p>
            <a:r>
              <a:rPr lang="tr-TR" dirty="0"/>
              <a:t>EURIPA, Avrupa'daki pratisyen hekimler için akademik ve bilimsel topluluk olan WONCA Avrupa ağıdır. </a:t>
            </a:r>
            <a:endParaRPr lang="tr-TR" dirty="0" smtClean="0"/>
          </a:p>
          <a:p>
            <a:endParaRPr lang="tr-TR" dirty="0"/>
          </a:p>
          <a:p>
            <a:r>
              <a:rPr lang="tr-TR" dirty="0" smtClean="0"/>
              <a:t>WONCA </a:t>
            </a:r>
            <a:r>
              <a:rPr lang="tr-TR" dirty="0"/>
              <a:t>Europe, 47 üye kuruluşa sahiptir ve Avrupa'da 75.000'den fazla aile hekimini temsil etmektedir.</a:t>
            </a:r>
            <a:endParaRPr lang="tr-TR" dirty="0" smtClean="0"/>
          </a:p>
          <a:p>
            <a:endParaRPr lang="tr-TR" dirty="0"/>
          </a:p>
        </p:txBody>
      </p:sp>
      <p:pic>
        <p:nvPicPr>
          <p:cNvPr id="4" name="Resim 3"/>
          <p:cNvPicPr>
            <a:picLocks noChangeAspect="1"/>
          </p:cNvPicPr>
          <p:nvPr/>
        </p:nvPicPr>
        <p:blipFill>
          <a:blip r:embed="rId2"/>
          <a:stretch>
            <a:fillRect/>
          </a:stretch>
        </p:blipFill>
        <p:spPr>
          <a:xfrm>
            <a:off x="8873066" y="1581827"/>
            <a:ext cx="3318934" cy="1103546"/>
          </a:xfrm>
          <a:prstGeom prst="rect">
            <a:avLst/>
          </a:prstGeom>
        </p:spPr>
      </p:pic>
      <p:sp>
        <p:nvSpPr>
          <p:cNvPr id="5" name="Dikdörtgen 4"/>
          <p:cNvSpPr/>
          <p:nvPr/>
        </p:nvSpPr>
        <p:spPr>
          <a:xfrm>
            <a:off x="2592925" y="6278329"/>
            <a:ext cx="4498347" cy="338554"/>
          </a:xfrm>
          <a:prstGeom prst="rect">
            <a:avLst/>
          </a:prstGeom>
        </p:spPr>
        <p:txBody>
          <a:bodyPr wrap="none">
            <a:spAutoFit/>
          </a:bodyPr>
          <a:lstStyle/>
          <a:p>
            <a:r>
              <a:rPr lang="tr-TR" sz="1600" dirty="0"/>
              <a:t>http://</a:t>
            </a:r>
            <a:r>
              <a:rPr lang="tr-TR" sz="1600" dirty="0" err="1"/>
              <a:t>euripa.woncaeurope.org</a:t>
            </a:r>
            <a:r>
              <a:rPr lang="tr-TR" sz="1600" dirty="0"/>
              <a:t>/</a:t>
            </a:r>
            <a:r>
              <a:rPr lang="tr-TR" sz="1600" dirty="0" err="1"/>
              <a:t>content</a:t>
            </a:r>
            <a:r>
              <a:rPr lang="tr-TR" sz="1600" dirty="0"/>
              <a:t>/</a:t>
            </a:r>
            <a:r>
              <a:rPr lang="tr-TR" sz="1600" dirty="0" err="1"/>
              <a:t>about</a:t>
            </a:r>
            <a:r>
              <a:rPr lang="tr-TR" sz="1600" dirty="0"/>
              <a:t>-us</a:t>
            </a:r>
          </a:p>
        </p:txBody>
      </p:sp>
      <p:sp>
        <p:nvSpPr>
          <p:cNvPr id="6" name="Slayt Numarası Yer Tutucusu 5"/>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5807030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 </a:t>
            </a:r>
            <a:endParaRPr lang="tr-TR" dirty="0"/>
          </a:p>
        </p:txBody>
      </p:sp>
      <p:sp>
        <p:nvSpPr>
          <p:cNvPr id="3" name="İçerik Yer Tutucusu 2"/>
          <p:cNvSpPr>
            <a:spLocks noGrp="1"/>
          </p:cNvSpPr>
          <p:nvPr>
            <p:ph idx="1"/>
          </p:nvPr>
        </p:nvSpPr>
        <p:spPr/>
        <p:txBody>
          <a:bodyPr/>
          <a:lstStyle/>
          <a:p>
            <a:r>
              <a:rPr lang="tr-TR" dirty="0" smtClean="0"/>
              <a:t>Etkin kırsal sağlık uygulamaları;</a:t>
            </a:r>
          </a:p>
          <a:p>
            <a:pPr lvl="1"/>
            <a:r>
              <a:rPr lang="tr-TR" dirty="0"/>
              <a:t>B</a:t>
            </a:r>
            <a:r>
              <a:rPr lang="tr-TR" dirty="0" smtClean="0"/>
              <a:t>irçok hastalığın seyrini olumlu etkileyebilir</a:t>
            </a:r>
          </a:p>
          <a:p>
            <a:pPr lvl="1"/>
            <a:r>
              <a:rPr lang="tr-TR" dirty="0" smtClean="0"/>
              <a:t>Bireylerin sağlık düzeyini geliştirilebilir</a:t>
            </a:r>
          </a:p>
          <a:p>
            <a:pPr lvl="1"/>
            <a:r>
              <a:rPr lang="tr-TR" dirty="0" smtClean="0"/>
              <a:t>O toplumdaki mortalite ve morbiditeyi azaltabilir</a:t>
            </a:r>
          </a:p>
          <a:p>
            <a:pPr lvl="1"/>
            <a:endParaRPr lang="tr-TR" dirty="0" smtClean="0"/>
          </a:p>
          <a:p>
            <a:r>
              <a:rPr lang="tr-TR" dirty="0" smtClean="0"/>
              <a:t>Kırsal hekim sayılarındaki azlık ve dağılımın eşit olmayışı birincil bakımın niteliğini azaltmakta</a:t>
            </a:r>
          </a:p>
          <a:p>
            <a:endParaRPr lang="tr-TR" dirty="0" smtClean="0"/>
          </a:p>
          <a:p>
            <a:r>
              <a:rPr lang="tr-TR" dirty="0" smtClean="0"/>
              <a:t>Hekimlerin kırsalda çalıştırılmasının özendirilmesi kadar, kırsala uygun eğitim almaları ve sürekli tıp eğitimi olanaklarının sunulması son derece önemli</a:t>
            </a:r>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529238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6" name="Metin kutusu 5"/>
          <p:cNvSpPr txBox="1"/>
          <p:nvPr/>
        </p:nvSpPr>
        <p:spPr>
          <a:xfrm>
            <a:off x="556306" y="6488668"/>
            <a:ext cx="4073237" cy="369332"/>
          </a:xfrm>
          <a:prstGeom prst="rect">
            <a:avLst/>
          </a:prstGeom>
          <a:noFill/>
        </p:spPr>
        <p:txBody>
          <a:bodyPr wrap="square" rtlCol="0">
            <a:spAutoFit/>
          </a:bodyPr>
          <a:lstStyle/>
          <a:p>
            <a:r>
              <a:rPr lang="tr-TR" b="1" dirty="0" smtClean="0">
                <a:solidFill>
                  <a:schemeClr val="bg1"/>
                </a:solidFill>
              </a:rPr>
              <a:t>Tekirdağ- Demirli Köyü</a:t>
            </a:r>
            <a:endParaRPr lang="tr-TR" b="1" dirty="0">
              <a:solidFill>
                <a:schemeClr val="bg1"/>
              </a:solidFill>
            </a:endParaRPr>
          </a:p>
        </p:txBody>
      </p:sp>
      <p:sp>
        <p:nvSpPr>
          <p:cNvPr id="7" name="Slayt Numarası Yer Tutucusu 6"/>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1700032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Hedefler</a:t>
            </a:r>
            <a:endParaRPr lang="tr-TR" dirty="0"/>
          </a:p>
        </p:txBody>
      </p:sp>
      <p:sp>
        <p:nvSpPr>
          <p:cNvPr id="3" name="İçerik Yer Tutucusu 2"/>
          <p:cNvSpPr>
            <a:spLocks noGrp="1"/>
          </p:cNvSpPr>
          <p:nvPr>
            <p:ph idx="1"/>
          </p:nvPr>
        </p:nvSpPr>
        <p:spPr/>
        <p:txBody>
          <a:bodyPr/>
          <a:lstStyle/>
          <a:p>
            <a:r>
              <a:rPr lang="tr-TR" dirty="0" smtClean="0"/>
              <a:t>Kırsal teriminin tanımını yapabilmek</a:t>
            </a:r>
          </a:p>
          <a:p>
            <a:endParaRPr lang="tr-TR" dirty="0" smtClean="0"/>
          </a:p>
          <a:p>
            <a:r>
              <a:rPr lang="tr-TR" dirty="0" smtClean="0"/>
              <a:t>Kırsal hekimliğin tanımını yapabilmek</a:t>
            </a:r>
          </a:p>
          <a:p>
            <a:endParaRPr lang="tr-TR" dirty="0" smtClean="0"/>
          </a:p>
          <a:p>
            <a:r>
              <a:rPr lang="tr-TR" dirty="0" smtClean="0"/>
              <a:t>Kırsalda çalışmanın zorluklarını sayabilmek</a:t>
            </a:r>
          </a:p>
          <a:p>
            <a:endParaRPr lang="tr-TR" dirty="0" smtClean="0"/>
          </a:p>
          <a:p>
            <a:r>
              <a:rPr lang="tr-TR" dirty="0" smtClean="0"/>
              <a:t>EURIPA hakkında bilgi sahibi olmak</a:t>
            </a:r>
            <a:endParaRPr lang="tr-TR" dirty="0"/>
          </a:p>
        </p:txBody>
      </p:sp>
    </p:spTree>
    <p:extLst>
      <p:ext uri="{BB962C8B-B14F-4D97-AF65-F5344CB8AC3E}">
        <p14:creationId xmlns:p14="http://schemas.microsoft.com/office/powerpoint/2010/main" val="782582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b="16777"/>
          <a:stretch/>
        </p:blipFill>
        <p:spPr>
          <a:xfrm>
            <a:off x="698067" y="0"/>
            <a:ext cx="10987352" cy="6858000"/>
          </a:xfrm>
          <a:prstGeom prst="rect">
            <a:avLst/>
          </a:prstGeom>
        </p:spPr>
      </p:pic>
      <p:sp>
        <p:nvSpPr>
          <p:cNvPr id="5" name="Metin kutusu 4"/>
          <p:cNvSpPr txBox="1"/>
          <p:nvPr/>
        </p:nvSpPr>
        <p:spPr>
          <a:xfrm>
            <a:off x="1100667" y="6468533"/>
            <a:ext cx="3894666" cy="369332"/>
          </a:xfrm>
          <a:prstGeom prst="rect">
            <a:avLst/>
          </a:prstGeom>
          <a:noFill/>
        </p:spPr>
        <p:txBody>
          <a:bodyPr wrap="square" rtlCol="0">
            <a:spAutoFit/>
          </a:bodyPr>
          <a:lstStyle/>
          <a:p>
            <a:r>
              <a:rPr lang="tr-TR" dirty="0" smtClean="0"/>
              <a:t>Tekirdağ- Demirli Köyü</a:t>
            </a:r>
            <a:endParaRPr lang="tr-TR" dirty="0"/>
          </a:p>
        </p:txBody>
      </p:sp>
    </p:spTree>
    <p:extLst>
      <p:ext uri="{BB962C8B-B14F-4D97-AF65-F5344CB8AC3E}">
        <p14:creationId xmlns:p14="http://schemas.microsoft.com/office/powerpoint/2010/main" val="298498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smtClean="0">
                <a:solidFill>
                  <a:schemeClr val="tx1"/>
                </a:solidFill>
              </a:rPr>
              <a:t>Bozdemir N, Kara İ.H, Birinci basamakta tanı ve tedavi, sayfa 170-173.</a:t>
            </a:r>
          </a:p>
          <a:p>
            <a:r>
              <a:rPr lang="tr-TR" dirty="0" smtClean="0">
                <a:solidFill>
                  <a:schemeClr val="tx1"/>
                </a:solidFill>
              </a:rPr>
              <a:t>Türkiye İstatistik Kurumu, Nüfus İstatistikleri, İllerin Aldığı, Verdiği Göç, Net Göç ve Net Göç Hızı, Genel Nüfus Sayımları-ADNKS Erişim tarihi: 24/09/2017</a:t>
            </a:r>
          </a:p>
          <a:p>
            <a:r>
              <a:rPr lang="tr-TR" dirty="0">
                <a:solidFill>
                  <a:schemeClr val="tx1"/>
                </a:solidFill>
              </a:rPr>
              <a:t>Hart, L. G., </a:t>
            </a:r>
            <a:r>
              <a:rPr lang="tr-TR" dirty="0" err="1">
                <a:solidFill>
                  <a:schemeClr val="tx1"/>
                </a:solidFill>
              </a:rPr>
              <a:t>Larson</a:t>
            </a:r>
            <a:r>
              <a:rPr lang="tr-TR" dirty="0">
                <a:solidFill>
                  <a:schemeClr val="tx1"/>
                </a:solidFill>
              </a:rPr>
              <a:t>, E. H., &amp; </a:t>
            </a:r>
            <a:r>
              <a:rPr lang="tr-TR" dirty="0" err="1">
                <a:solidFill>
                  <a:schemeClr val="tx1"/>
                </a:solidFill>
              </a:rPr>
              <a:t>Lishner</a:t>
            </a:r>
            <a:r>
              <a:rPr lang="tr-TR" dirty="0">
                <a:solidFill>
                  <a:schemeClr val="tx1"/>
                </a:solidFill>
              </a:rPr>
              <a:t>, D. M. (2005). </a:t>
            </a:r>
            <a:r>
              <a:rPr lang="tr-TR" dirty="0" err="1">
                <a:solidFill>
                  <a:schemeClr val="tx1"/>
                </a:solidFill>
              </a:rPr>
              <a:t>Rural</a:t>
            </a:r>
            <a:r>
              <a:rPr lang="tr-TR" dirty="0">
                <a:solidFill>
                  <a:schemeClr val="tx1"/>
                </a:solidFill>
              </a:rPr>
              <a:t> </a:t>
            </a:r>
            <a:r>
              <a:rPr lang="tr-TR" dirty="0" err="1">
                <a:solidFill>
                  <a:schemeClr val="tx1"/>
                </a:solidFill>
              </a:rPr>
              <a:t>definitions</a:t>
            </a:r>
            <a:r>
              <a:rPr lang="tr-TR" dirty="0">
                <a:solidFill>
                  <a:schemeClr val="tx1"/>
                </a:solidFill>
              </a:rPr>
              <a:t> </a:t>
            </a:r>
            <a:r>
              <a:rPr lang="tr-TR" dirty="0" err="1">
                <a:solidFill>
                  <a:schemeClr val="tx1"/>
                </a:solidFill>
              </a:rPr>
              <a:t>for</a:t>
            </a:r>
            <a:r>
              <a:rPr lang="tr-TR" dirty="0">
                <a:solidFill>
                  <a:schemeClr val="tx1"/>
                </a:solidFill>
              </a:rPr>
              <a:t> </a:t>
            </a:r>
            <a:r>
              <a:rPr lang="tr-TR" dirty="0" err="1">
                <a:solidFill>
                  <a:schemeClr val="tx1"/>
                </a:solidFill>
              </a:rPr>
              <a:t>health</a:t>
            </a:r>
            <a:r>
              <a:rPr lang="tr-TR" dirty="0">
                <a:solidFill>
                  <a:schemeClr val="tx1"/>
                </a:solidFill>
              </a:rPr>
              <a:t> </a:t>
            </a:r>
            <a:r>
              <a:rPr lang="tr-TR" dirty="0" err="1">
                <a:solidFill>
                  <a:schemeClr val="tx1"/>
                </a:solidFill>
              </a:rPr>
              <a:t>policy</a:t>
            </a:r>
            <a:r>
              <a:rPr lang="tr-TR" dirty="0">
                <a:solidFill>
                  <a:schemeClr val="tx1"/>
                </a:solidFill>
              </a:rPr>
              <a:t> </a:t>
            </a:r>
            <a:r>
              <a:rPr lang="tr-TR" dirty="0" err="1">
                <a:solidFill>
                  <a:schemeClr val="tx1"/>
                </a:solidFill>
              </a:rPr>
              <a:t>and</a:t>
            </a:r>
            <a:r>
              <a:rPr lang="tr-TR" dirty="0">
                <a:solidFill>
                  <a:schemeClr val="tx1"/>
                </a:solidFill>
              </a:rPr>
              <a:t> </a:t>
            </a:r>
            <a:r>
              <a:rPr lang="tr-TR" dirty="0" err="1">
                <a:solidFill>
                  <a:schemeClr val="tx1"/>
                </a:solidFill>
              </a:rPr>
              <a:t>research</a:t>
            </a:r>
            <a:r>
              <a:rPr lang="tr-TR" dirty="0">
                <a:solidFill>
                  <a:schemeClr val="tx1"/>
                </a:solidFill>
              </a:rPr>
              <a:t>. </a:t>
            </a:r>
            <a:r>
              <a:rPr lang="tr-TR" i="1" dirty="0" err="1">
                <a:solidFill>
                  <a:schemeClr val="tx1"/>
                </a:solidFill>
              </a:rPr>
              <a:t>American</a:t>
            </a:r>
            <a:r>
              <a:rPr lang="tr-TR" i="1" dirty="0">
                <a:solidFill>
                  <a:schemeClr val="tx1"/>
                </a:solidFill>
              </a:rPr>
              <a:t> </a:t>
            </a:r>
            <a:r>
              <a:rPr lang="tr-TR" i="1" dirty="0" err="1">
                <a:solidFill>
                  <a:schemeClr val="tx1"/>
                </a:solidFill>
              </a:rPr>
              <a:t>journal</a:t>
            </a:r>
            <a:r>
              <a:rPr lang="tr-TR" i="1" dirty="0">
                <a:solidFill>
                  <a:schemeClr val="tx1"/>
                </a:solidFill>
              </a:rPr>
              <a:t> of </a:t>
            </a:r>
            <a:r>
              <a:rPr lang="tr-TR" i="1" dirty="0" err="1">
                <a:solidFill>
                  <a:schemeClr val="tx1"/>
                </a:solidFill>
              </a:rPr>
              <a:t>public</a:t>
            </a:r>
            <a:r>
              <a:rPr lang="tr-TR" i="1" dirty="0">
                <a:solidFill>
                  <a:schemeClr val="tx1"/>
                </a:solidFill>
              </a:rPr>
              <a:t> </a:t>
            </a:r>
            <a:r>
              <a:rPr lang="tr-TR" i="1" dirty="0" err="1">
                <a:solidFill>
                  <a:schemeClr val="tx1"/>
                </a:solidFill>
              </a:rPr>
              <a:t>health</a:t>
            </a:r>
            <a:r>
              <a:rPr lang="tr-TR" dirty="0">
                <a:solidFill>
                  <a:schemeClr val="tx1"/>
                </a:solidFill>
              </a:rPr>
              <a:t>, </a:t>
            </a:r>
            <a:r>
              <a:rPr lang="tr-TR" i="1" dirty="0">
                <a:solidFill>
                  <a:schemeClr val="tx1"/>
                </a:solidFill>
              </a:rPr>
              <a:t>95</a:t>
            </a:r>
            <a:r>
              <a:rPr lang="tr-TR" dirty="0">
                <a:solidFill>
                  <a:schemeClr val="tx1"/>
                </a:solidFill>
              </a:rPr>
              <a:t>(7), 1149-1155</a:t>
            </a:r>
            <a:r>
              <a:rPr lang="tr-TR" dirty="0" smtClean="0">
                <a:solidFill>
                  <a:schemeClr val="tx1"/>
                </a:solidFill>
              </a:rPr>
              <a:t>.</a:t>
            </a:r>
          </a:p>
          <a:p>
            <a:r>
              <a:rPr lang="tr-TR" dirty="0">
                <a:solidFill>
                  <a:schemeClr val="tx1"/>
                </a:solidFill>
              </a:rPr>
              <a:t>Hays, R. B. (1999). </a:t>
            </a:r>
            <a:r>
              <a:rPr lang="tr-TR" dirty="0" err="1">
                <a:solidFill>
                  <a:schemeClr val="tx1"/>
                </a:solidFill>
              </a:rPr>
              <a:t>Common</a:t>
            </a:r>
            <a:r>
              <a:rPr lang="tr-TR" dirty="0">
                <a:solidFill>
                  <a:schemeClr val="tx1"/>
                </a:solidFill>
              </a:rPr>
              <a:t> </a:t>
            </a:r>
            <a:r>
              <a:rPr lang="tr-TR" dirty="0" err="1">
                <a:solidFill>
                  <a:schemeClr val="tx1"/>
                </a:solidFill>
              </a:rPr>
              <a:t>international</a:t>
            </a:r>
            <a:r>
              <a:rPr lang="tr-TR" dirty="0">
                <a:solidFill>
                  <a:schemeClr val="tx1"/>
                </a:solidFill>
              </a:rPr>
              <a:t> </a:t>
            </a:r>
            <a:r>
              <a:rPr lang="tr-TR" dirty="0" err="1">
                <a:solidFill>
                  <a:schemeClr val="tx1"/>
                </a:solidFill>
              </a:rPr>
              <a:t>themes</a:t>
            </a:r>
            <a:r>
              <a:rPr lang="tr-TR" dirty="0">
                <a:solidFill>
                  <a:schemeClr val="tx1"/>
                </a:solidFill>
              </a:rPr>
              <a:t> in </a:t>
            </a:r>
            <a:r>
              <a:rPr lang="tr-TR" dirty="0" err="1">
                <a:solidFill>
                  <a:schemeClr val="tx1"/>
                </a:solidFill>
              </a:rPr>
              <a:t>rural</a:t>
            </a:r>
            <a:r>
              <a:rPr lang="tr-TR" dirty="0">
                <a:solidFill>
                  <a:schemeClr val="tx1"/>
                </a:solidFill>
              </a:rPr>
              <a:t> </a:t>
            </a:r>
            <a:r>
              <a:rPr lang="tr-TR" dirty="0" err="1">
                <a:solidFill>
                  <a:schemeClr val="tx1"/>
                </a:solidFill>
              </a:rPr>
              <a:t>medicine</a:t>
            </a:r>
            <a:r>
              <a:rPr lang="tr-TR" dirty="0">
                <a:solidFill>
                  <a:schemeClr val="tx1"/>
                </a:solidFill>
              </a:rPr>
              <a:t>. </a:t>
            </a:r>
            <a:r>
              <a:rPr lang="tr-TR" i="1" dirty="0" err="1">
                <a:solidFill>
                  <a:schemeClr val="tx1"/>
                </a:solidFill>
              </a:rPr>
              <a:t>Australian</a:t>
            </a:r>
            <a:r>
              <a:rPr lang="tr-TR" i="1" dirty="0">
                <a:solidFill>
                  <a:schemeClr val="tx1"/>
                </a:solidFill>
              </a:rPr>
              <a:t> </a:t>
            </a:r>
            <a:r>
              <a:rPr lang="tr-TR" i="1" dirty="0" err="1">
                <a:solidFill>
                  <a:schemeClr val="tx1"/>
                </a:solidFill>
              </a:rPr>
              <a:t>Journal</a:t>
            </a:r>
            <a:r>
              <a:rPr lang="tr-TR" i="1" dirty="0">
                <a:solidFill>
                  <a:schemeClr val="tx1"/>
                </a:solidFill>
              </a:rPr>
              <a:t> of </a:t>
            </a:r>
            <a:r>
              <a:rPr lang="tr-TR" i="1" dirty="0" err="1">
                <a:solidFill>
                  <a:schemeClr val="tx1"/>
                </a:solidFill>
              </a:rPr>
              <a:t>Rural</a:t>
            </a:r>
            <a:r>
              <a:rPr lang="tr-TR" i="1" dirty="0">
                <a:solidFill>
                  <a:schemeClr val="tx1"/>
                </a:solidFill>
              </a:rPr>
              <a:t> </a:t>
            </a:r>
            <a:r>
              <a:rPr lang="tr-TR" i="1" dirty="0" err="1">
                <a:solidFill>
                  <a:schemeClr val="tx1"/>
                </a:solidFill>
              </a:rPr>
              <a:t>Health</a:t>
            </a:r>
            <a:r>
              <a:rPr lang="tr-TR" dirty="0">
                <a:solidFill>
                  <a:schemeClr val="tx1"/>
                </a:solidFill>
              </a:rPr>
              <a:t>, </a:t>
            </a:r>
            <a:r>
              <a:rPr lang="tr-TR" i="1" dirty="0">
                <a:solidFill>
                  <a:schemeClr val="tx1"/>
                </a:solidFill>
              </a:rPr>
              <a:t>7</a:t>
            </a:r>
            <a:r>
              <a:rPr lang="tr-TR" dirty="0">
                <a:solidFill>
                  <a:schemeClr val="tx1"/>
                </a:solidFill>
              </a:rPr>
              <a:t>(3), 191-194</a:t>
            </a:r>
            <a:r>
              <a:rPr lang="tr-TR" dirty="0" smtClean="0">
                <a:solidFill>
                  <a:schemeClr val="tx1"/>
                </a:solidFill>
              </a:rPr>
              <a:t>.</a:t>
            </a:r>
          </a:p>
          <a:p>
            <a:r>
              <a:rPr lang="tr-TR" dirty="0" err="1">
                <a:solidFill>
                  <a:schemeClr val="tx1"/>
                </a:solidFill>
              </a:rPr>
              <a:t>Rourke</a:t>
            </a:r>
            <a:r>
              <a:rPr lang="tr-TR" dirty="0">
                <a:solidFill>
                  <a:schemeClr val="tx1"/>
                </a:solidFill>
              </a:rPr>
              <a:t>, J. T., &amp; </a:t>
            </a:r>
            <a:r>
              <a:rPr lang="tr-TR" dirty="0" err="1">
                <a:solidFill>
                  <a:schemeClr val="tx1"/>
                </a:solidFill>
              </a:rPr>
              <a:t>Rourke</a:t>
            </a:r>
            <a:r>
              <a:rPr lang="tr-TR" dirty="0">
                <a:solidFill>
                  <a:schemeClr val="tx1"/>
                </a:solidFill>
              </a:rPr>
              <a:t>, L. L. (1995). </a:t>
            </a:r>
            <a:r>
              <a:rPr lang="tr-TR" dirty="0" err="1">
                <a:solidFill>
                  <a:schemeClr val="tx1"/>
                </a:solidFill>
              </a:rPr>
              <a:t>Rural</a:t>
            </a:r>
            <a:r>
              <a:rPr lang="tr-TR" dirty="0">
                <a:solidFill>
                  <a:schemeClr val="tx1"/>
                </a:solidFill>
              </a:rPr>
              <a:t> </a:t>
            </a:r>
            <a:r>
              <a:rPr lang="tr-TR" dirty="0" err="1">
                <a:solidFill>
                  <a:schemeClr val="tx1"/>
                </a:solidFill>
              </a:rPr>
              <a:t>family</a:t>
            </a:r>
            <a:r>
              <a:rPr lang="tr-TR" dirty="0">
                <a:solidFill>
                  <a:schemeClr val="tx1"/>
                </a:solidFill>
              </a:rPr>
              <a:t> </a:t>
            </a:r>
            <a:r>
              <a:rPr lang="tr-TR" dirty="0" err="1">
                <a:solidFill>
                  <a:schemeClr val="tx1"/>
                </a:solidFill>
              </a:rPr>
              <a:t>medicine</a:t>
            </a:r>
            <a:r>
              <a:rPr lang="tr-TR" dirty="0">
                <a:solidFill>
                  <a:schemeClr val="tx1"/>
                </a:solidFill>
              </a:rPr>
              <a:t> </a:t>
            </a:r>
            <a:r>
              <a:rPr lang="tr-TR" dirty="0" err="1">
                <a:solidFill>
                  <a:schemeClr val="tx1"/>
                </a:solidFill>
              </a:rPr>
              <a:t>training</a:t>
            </a:r>
            <a:r>
              <a:rPr lang="tr-TR" dirty="0">
                <a:solidFill>
                  <a:schemeClr val="tx1"/>
                </a:solidFill>
              </a:rPr>
              <a:t> in </a:t>
            </a:r>
            <a:r>
              <a:rPr lang="tr-TR" dirty="0" err="1">
                <a:solidFill>
                  <a:schemeClr val="tx1"/>
                </a:solidFill>
              </a:rPr>
              <a:t>Canada</a:t>
            </a:r>
            <a:r>
              <a:rPr lang="tr-TR" dirty="0">
                <a:solidFill>
                  <a:schemeClr val="tx1"/>
                </a:solidFill>
              </a:rPr>
              <a:t>. </a:t>
            </a:r>
            <a:r>
              <a:rPr lang="tr-TR" i="1" dirty="0" err="1">
                <a:solidFill>
                  <a:schemeClr val="tx1"/>
                </a:solidFill>
              </a:rPr>
              <a:t>Canadian</a:t>
            </a:r>
            <a:r>
              <a:rPr lang="tr-TR" i="1" dirty="0">
                <a:solidFill>
                  <a:schemeClr val="tx1"/>
                </a:solidFill>
              </a:rPr>
              <a:t> </a:t>
            </a:r>
            <a:r>
              <a:rPr lang="tr-TR" i="1" dirty="0" err="1">
                <a:solidFill>
                  <a:schemeClr val="tx1"/>
                </a:solidFill>
              </a:rPr>
              <a:t>Family</a:t>
            </a:r>
            <a:r>
              <a:rPr lang="tr-TR" i="1" dirty="0">
                <a:solidFill>
                  <a:schemeClr val="tx1"/>
                </a:solidFill>
              </a:rPr>
              <a:t> </a:t>
            </a:r>
            <a:r>
              <a:rPr lang="tr-TR" i="1" dirty="0" err="1">
                <a:solidFill>
                  <a:schemeClr val="tx1"/>
                </a:solidFill>
              </a:rPr>
              <a:t>Physician</a:t>
            </a:r>
            <a:r>
              <a:rPr lang="tr-TR" dirty="0">
                <a:solidFill>
                  <a:schemeClr val="tx1"/>
                </a:solidFill>
              </a:rPr>
              <a:t>, </a:t>
            </a:r>
            <a:r>
              <a:rPr lang="tr-TR" i="1" dirty="0">
                <a:solidFill>
                  <a:schemeClr val="tx1"/>
                </a:solidFill>
              </a:rPr>
              <a:t>41</a:t>
            </a:r>
            <a:r>
              <a:rPr lang="tr-TR" dirty="0">
                <a:solidFill>
                  <a:schemeClr val="tx1"/>
                </a:solidFill>
              </a:rPr>
              <a:t>, 993.</a:t>
            </a:r>
          </a:p>
          <a:p>
            <a:r>
              <a:rPr lang="tr-TR" dirty="0">
                <a:solidFill>
                  <a:schemeClr val="tx1"/>
                </a:solidFill>
              </a:rPr>
              <a:t>http://</a:t>
            </a:r>
            <a:r>
              <a:rPr lang="tr-TR" dirty="0" err="1">
                <a:solidFill>
                  <a:schemeClr val="tx1"/>
                </a:solidFill>
              </a:rPr>
              <a:t>euripa.woncaeurope.org</a:t>
            </a:r>
            <a:r>
              <a:rPr lang="tr-TR" dirty="0">
                <a:solidFill>
                  <a:schemeClr val="tx1"/>
                </a:solidFill>
              </a:rPr>
              <a:t>/</a:t>
            </a:r>
            <a:r>
              <a:rPr lang="tr-TR" dirty="0" err="1">
                <a:solidFill>
                  <a:schemeClr val="tx1"/>
                </a:solidFill>
              </a:rPr>
              <a:t>content</a:t>
            </a:r>
            <a:r>
              <a:rPr lang="tr-TR" dirty="0">
                <a:solidFill>
                  <a:schemeClr val="tx1"/>
                </a:solidFill>
              </a:rPr>
              <a:t>/</a:t>
            </a:r>
            <a:r>
              <a:rPr lang="tr-TR" dirty="0" err="1">
                <a:solidFill>
                  <a:schemeClr val="tx1"/>
                </a:solidFill>
              </a:rPr>
              <a:t>about</a:t>
            </a:r>
            <a:r>
              <a:rPr lang="tr-TR" dirty="0">
                <a:solidFill>
                  <a:schemeClr val="tx1"/>
                </a:solidFill>
              </a:rPr>
              <a:t>-us</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059070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Kırsal tanımı</a:t>
            </a:r>
            <a:endParaRPr lang="tr-TR" dirty="0"/>
          </a:p>
        </p:txBody>
      </p:sp>
      <p:sp>
        <p:nvSpPr>
          <p:cNvPr id="3" name="İçerik Yer Tutucusu 2"/>
          <p:cNvSpPr>
            <a:spLocks noGrp="1"/>
          </p:cNvSpPr>
          <p:nvPr>
            <p:ph idx="1"/>
          </p:nvPr>
        </p:nvSpPr>
        <p:spPr/>
        <p:txBody>
          <a:bodyPr>
            <a:normAutofit/>
          </a:bodyPr>
          <a:lstStyle/>
          <a:p>
            <a:r>
              <a:rPr lang="tr-TR" dirty="0" smtClean="0"/>
              <a:t>Kırsal terimi; </a:t>
            </a:r>
          </a:p>
          <a:p>
            <a:pPr lvl="1"/>
            <a:r>
              <a:rPr lang="tr-TR" dirty="0" smtClean="0"/>
              <a:t>tarımsal araziler</a:t>
            </a:r>
          </a:p>
          <a:p>
            <a:pPr lvl="1"/>
            <a:r>
              <a:rPr lang="tr-TR" dirty="0" smtClean="0"/>
              <a:t>izolasyon</a:t>
            </a:r>
          </a:p>
          <a:p>
            <a:pPr lvl="1"/>
            <a:r>
              <a:rPr lang="tr-TR" dirty="0" smtClean="0"/>
              <a:t>küçük ve düşük nüfus yoğunluğu olan kasabalar</a:t>
            </a:r>
          </a:p>
          <a:p>
            <a:pPr lvl="1"/>
            <a:r>
              <a:rPr lang="tr-TR" dirty="0"/>
              <a:t>e</a:t>
            </a:r>
            <a:r>
              <a:rPr lang="tr-TR" dirty="0" smtClean="0"/>
              <a:t>kolojik ekonomik faaliyetler</a:t>
            </a:r>
          </a:p>
          <a:p>
            <a:endParaRPr lang="tr-TR" dirty="0" smtClean="0"/>
          </a:p>
          <a:p>
            <a:r>
              <a:rPr lang="tr-TR" dirty="0" smtClean="0"/>
              <a:t>10000 kişilik nüfusu olan ve büyük şehirlerden uzak olan yerler;</a:t>
            </a:r>
          </a:p>
          <a:p>
            <a:pPr lvl="1"/>
            <a:r>
              <a:rPr lang="tr-TR" dirty="0" smtClean="0"/>
              <a:t>İngiltere %20’si, ABD %24.8’i, Kanada 1/3’i, Güney Afrika %52’si, Çin %80’i</a:t>
            </a:r>
          </a:p>
          <a:p>
            <a:pPr lvl="1"/>
            <a:r>
              <a:rPr lang="tr-TR" dirty="0" smtClean="0"/>
              <a:t>Türkiye’de 2016 yılı TÜİK verilerine göre toplam nüfusun %7.7’si belde ve köylerde (2009-%24.5)</a:t>
            </a:r>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26559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Kırsal Hekimlik</a:t>
            </a:r>
            <a:endParaRPr lang="tr-TR" dirty="0"/>
          </a:p>
        </p:txBody>
      </p:sp>
      <p:sp>
        <p:nvSpPr>
          <p:cNvPr id="3" name="İçerik Yer Tutucusu 2"/>
          <p:cNvSpPr>
            <a:spLocks noGrp="1"/>
          </p:cNvSpPr>
          <p:nvPr>
            <p:ph idx="1"/>
          </p:nvPr>
        </p:nvSpPr>
        <p:spPr/>
        <p:txBody>
          <a:bodyPr/>
          <a:lstStyle/>
          <a:p>
            <a:r>
              <a:rPr lang="tr-TR" dirty="0" smtClean="0"/>
              <a:t>Kentten ve kaynaklardan uzakta yaşayan bireylerin</a:t>
            </a:r>
          </a:p>
          <a:p>
            <a:endParaRPr lang="tr-TR" dirty="0" smtClean="0"/>
          </a:p>
          <a:p>
            <a:r>
              <a:rPr lang="tr-TR" dirty="0"/>
              <a:t>A</a:t>
            </a:r>
            <a:r>
              <a:rPr lang="tr-TR" dirty="0" smtClean="0"/>
              <a:t>ile hekimleri tarafından iyi sağlık koşullarını sağlamak için sunulan </a:t>
            </a:r>
          </a:p>
          <a:p>
            <a:pPr lvl="1"/>
            <a:endParaRPr lang="tr-TR" dirty="0" smtClean="0"/>
          </a:p>
          <a:p>
            <a:pPr lvl="1"/>
            <a:r>
              <a:rPr lang="tr-TR" dirty="0" smtClean="0"/>
              <a:t>Koruyucu,</a:t>
            </a:r>
          </a:p>
          <a:p>
            <a:pPr lvl="1"/>
            <a:endParaRPr lang="tr-TR" dirty="0" smtClean="0"/>
          </a:p>
          <a:p>
            <a:pPr lvl="1"/>
            <a:r>
              <a:rPr lang="tr-TR" dirty="0"/>
              <a:t>T</a:t>
            </a:r>
            <a:r>
              <a:rPr lang="tr-TR" dirty="0" smtClean="0"/>
              <a:t>anı koyucu,</a:t>
            </a:r>
          </a:p>
          <a:p>
            <a:pPr lvl="1"/>
            <a:endParaRPr lang="tr-TR" dirty="0" smtClean="0"/>
          </a:p>
          <a:p>
            <a:pPr lvl="1"/>
            <a:r>
              <a:rPr lang="tr-TR" dirty="0"/>
              <a:t>T</a:t>
            </a:r>
            <a:r>
              <a:rPr lang="tr-TR" dirty="0" smtClean="0"/>
              <a:t>edavi edici hizmetler</a:t>
            </a:r>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61797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t>Kırsal Bölgedeki Sağlığı Etkileyen Faktörler</a:t>
            </a:r>
            <a:endParaRPr lang="tr-TR" sz="3200" dirty="0"/>
          </a:p>
        </p:txBody>
      </p:sp>
      <p:sp>
        <p:nvSpPr>
          <p:cNvPr id="3" name="İçerik Yer Tutucusu 2"/>
          <p:cNvSpPr>
            <a:spLocks noGrp="1"/>
          </p:cNvSpPr>
          <p:nvPr>
            <p:ph sz="half" idx="1"/>
          </p:nvPr>
        </p:nvSpPr>
        <p:spPr/>
        <p:txBody>
          <a:bodyPr>
            <a:normAutofit/>
          </a:bodyPr>
          <a:lstStyle/>
          <a:p>
            <a:pPr lvl="1"/>
            <a:r>
              <a:rPr lang="tr-TR" dirty="0" smtClean="0"/>
              <a:t>Ekonomik kaynaklar, </a:t>
            </a:r>
          </a:p>
          <a:p>
            <a:pPr lvl="1"/>
            <a:endParaRPr lang="tr-TR" dirty="0" smtClean="0"/>
          </a:p>
          <a:p>
            <a:pPr lvl="1"/>
            <a:r>
              <a:rPr lang="tr-TR" dirty="0" smtClean="0"/>
              <a:t>Eğitim,</a:t>
            </a:r>
          </a:p>
          <a:p>
            <a:pPr lvl="1"/>
            <a:endParaRPr lang="tr-TR" dirty="0" smtClean="0"/>
          </a:p>
          <a:p>
            <a:pPr lvl="1"/>
            <a:r>
              <a:rPr lang="tr-TR" dirty="0"/>
              <a:t>Ülkenin ya da bölgenin coğrafi yapısı</a:t>
            </a:r>
            <a:r>
              <a:rPr lang="tr-TR" dirty="0" smtClean="0"/>
              <a:t>,</a:t>
            </a:r>
          </a:p>
          <a:p>
            <a:pPr lvl="1"/>
            <a:endParaRPr lang="tr-TR" dirty="0" smtClean="0"/>
          </a:p>
          <a:p>
            <a:pPr lvl="1"/>
            <a:r>
              <a:rPr lang="tr-TR" dirty="0"/>
              <a:t>Kırsal nüfusun sağlık düzeyi ve sağlık gereksinimi</a:t>
            </a:r>
            <a:r>
              <a:rPr lang="tr-TR" dirty="0" smtClean="0"/>
              <a:t>,</a:t>
            </a:r>
            <a:endParaRPr lang="tr-TR" dirty="0"/>
          </a:p>
        </p:txBody>
      </p:sp>
      <p:sp>
        <p:nvSpPr>
          <p:cNvPr id="5" name="İçerik Yer Tutucusu 4"/>
          <p:cNvSpPr>
            <a:spLocks noGrp="1"/>
          </p:cNvSpPr>
          <p:nvPr>
            <p:ph sz="half" idx="2"/>
          </p:nvPr>
        </p:nvSpPr>
        <p:spPr/>
        <p:txBody>
          <a:bodyPr>
            <a:normAutofit/>
          </a:bodyPr>
          <a:lstStyle/>
          <a:p>
            <a:pPr lvl="1"/>
            <a:r>
              <a:rPr lang="tr-TR" dirty="0"/>
              <a:t>Sağlık hizmetleri,</a:t>
            </a:r>
          </a:p>
          <a:p>
            <a:pPr lvl="1"/>
            <a:endParaRPr lang="tr-TR" dirty="0"/>
          </a:p>
          <a:p>
            <a:pPr lvl="1"/>
            <a:r>
              <a:rPr lang="tr-TR" dirty="0"/>
              <a:t>Sağlık çalışanlarının sayısı, oranı, dağılımı</a:t>
            </a:r>
          </a:p>
          <a:p>
            <a:pPr lvl="1"/>
            <a:endParaRPr lang="tr-TR" dirty="0"/>
          </a:p>
          <a:p>
            <a:pPr lvl="1"/>
            <a:r>
              <a:rPr lang="tr-TR" dirty="0"/>
              <a:t>Aile, arkadaş, toplum </a:t>
            </a:r>
            <a:r>
              <a:rPr lang="tr-TR" dirty="0" smtClean="0"/>
              <a:t>desteği</a:t>
            </a:r>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758361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Kırsal Hekimlik Uygulamaları-1</a:t>
            </a:r>
            <a:endParaRPr lang="tr-TR" dirty="0"/>
          </a:p>
        </p:txBody>
      </p:sp>
      <p:sp>
        <p:nvSpPr>
          <p:cNvPr id="3" name="İçerik Yer Tutucusu 2"/>
          <p:cNvSpPr>
            <a:spLocks noGrp="1"/>
          </p:cNvSpPr>
          <p:nvPr>
            <p:ph idx="1"/>
          </p:nvPr>
        </p:nvSpPr>
        <p:spPr/>
        <p:txBody>
          <a:bodyPr/>
          <a:lstStyle/>
          <a:p>
            <a:r>
              <a:rPr lang="tr-TR" dirty="0" smtClean="0"/>
              <a:t>Aile hekimi tarafından kentsel olmayan bölgelerde sunulan ve diğer tıp uzmanlarına ya da tıbbi teknolojiye uzak kalan tıbbi hizmetler</a:t>
            </a:r>
          </a:p>
          <a:p>
            <a:endParaRPr lang="tr-TR" dirty="0" smtClean="0"/>
          </a:p>
          <a:p>
            <a:r>
              <a:rPr lang="tr-TR" dirty="0" smtClean="0"/>
              <a:t>Avustralya; kent dışında uygulanan ve bulunulan yer gereği aile hekimine kentte gerekli olmayan girişim ve uygulamaları gerekli kılan uygulamalar</a:t>
            </a:r>
          </a:p>
          <a:p>
            <a:endParaRPr lang="tr-TR" dirty="0" smtClean="0"/>
          </a:p>
          <a:p>
            <a:r>
              <a:rPr lang="tr-TR" dirty="0" smtClean="0"/>
              <a:t>Güney Afrika; normalde kentlerde uzmanlar tarafından sunulan bazı tıbbi hizmetlerin kırsalda aile hekimleri tarafından sunulması</a:t>
            </a:r>
          </a:p>
          <a:p>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73033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Kırsal Hekimlik </a:t>
            </a:r>
            <a:r>
              <a:rPr lang="tr-TR" dirty="0" smtClean="0"/>
              <a:t>Uygulamaları-2</a:t>
            </a:r>
            <a:endParaRPr lang="tr-TR" dirty="0"/>
          </a:p>
        </p:txBody>
      </p:sp>
      <p:sp>
        <p:nvSpPr>
          <p:cNvPr id="3" name="İçerik Yer Tutucusu 2"/>
          <p:cNvSpPr>
            <a:spLocks noGrp="1"/>
          </p:cNvSpPr>
          <p:nvPr>
            <p:ph idx="1"/>
          </p:nvPr>
        </p:nvSpPr>
        <p:spPr/>
        <p:txBody>
          <a:bodyPr/>
          <a:lstStyle/>
          <a:p>
            <a:r>
              <a:rPr lang="tr-TR" dirty="0" smtClean="0"/>
              <a:t>Acil servis</a:t>
            </a:r>
          </a:p>
          <a:p>
            <a:endParaRPr lang="tr-TR" dirty="0" smtClean="0"/>
          </a:p>
          <a:p>
            <a:r>
              <a:rPr lang="tr-TR" dirty="0" smtClean="0"/>
              <a:t>Doğum</a:t>
            </a:r>
          </a:p>
          <a:p>
            <a:endParaRPr lang="tr-TR" dirty="0" smtClean="0"/>
          </a:p>
          <a:p>
            <a:r>
              <a:rPr lang="tr-TR" dirty="0" smtClean="0"/>
              <a:t>Genel anestezi</a:t>
            </a:r>
          </a:p>
          <a:p>
            <a:endParaRPr lang="tr-TR" dirty="0" smtClean="0"/>
          </a:p>
          <a:p>
            <a:r>
              <a:rPr lang="tr-TR" dirty="0" smtClean="0"/>
              <a:t>Yoğun bakım</a:t>
            </a:r>
          </a:p>
        </p:txBody>
      </p:sp>
      <p:sp>
        <p:nvSpPr>
          <p:cNvPr id="4" name="Slayt Numarası Yer Tutucusu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804065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Kırsal tıbbi pratiğin ortak uluslararası özellikleri</a:t>
            </a:r>
          </a:p>
        </p:txBody>
      </p:sp>
      <p:sp>
        <p:nvSpPr>
          <p:cNvPr id="3" name="İçerik Yer Tutucusu 2"/>
          <p:cNvSpPr>
            <a:spLocks noGrp="1"/>
          </p:cNvSpPr>
          <p:nvPr>
            <p:ph idx="1"/>
          </p:nvPr>
        </p:nvSpPr>
        <p:spPr/>
        <p:txBody>
          <a:bodyPr/>
          <a:lstStyle/>
          <a:p>
            <a:r>
              <a:rPr lang="tr-TR" dirty="0" smtClean="0"/>
              <a:t>Doktorlar, </a:t>
            </a:r>
            <a:r>
              <a:rPr lang="tr-TR" dirty="0"/>
              <a:t>kırsal </a:t>
            </a:r>
            <a:r>
              <a:rPr lang="tr-TR" dirty="0" smtClean="0"/>
              <a:t>doktor olarak </a:t>
            </a:r>
            <a:r>
              <a:rPr lang="tr-TR" dirty="0"/>
              <a:t>kabul </a:t>
            </a:r>
            <a:r>
              <a:rPr lang="tr-TR" dirty="0" smtClean="0"/>
              <a:t>edilir</a:t>
            </a:r>
          </a:p>
          <a:p>
            <a:r>
              <a:rPr lang="tr-TR" dirty="0" smtClean="0"/>
              <a:t>Kırsal </a:t>
            </a:r>
            <a:r>
              <a:rPr lang="tr-TR" dirty="0"/>
              <a:t>nüfusun sağlık durumu daha </a:t>
            </a:r>
            <a:r>
              <a:rPr lang="tr-TR" dirty="0" smtClean="0"/>
              <a:t>kötüdür</a:t>
            </a:r>
          </a:p>
          <a:p>
            <a:r>
              <a:rPr lang="tr-TR" dirty="0" smtClean="0"/>
              <a:t>Kırsal </a:t>
            </a:r>
            <a:r>
              <a:rPr lang="tr-TR" dirty="0"/>
              <a:t>doktorlar profesyonel olarak izole </a:t>
            </a:r>
            <a:r>
              <a:rPr lang="tr-TR" dirty="0" smtClean="0"/>
              <a:t>edilmiştir</a:t>
            </a:r>
          </a:p>
          <a:p>
            <a:r>
              <a:rPr lang="tr-TR" dirty="0" smtClean="0"/>
              <a:t>Kırsal </a:t>
            </a:r>
            <a:r>
              <a:rPr lang="tr-TR" dirty="0"/>
              <a:t>tıp aileleri toplumsal ve kültürel olarak izole </a:t>
            </a:r>
            <a:r>
              <a:rPr lang="tr-TR" dirty="0" smtClean="0"/>
              <a:t>edilmiştir</a:t>
            </a:r>
          </a:p>
          <a:p>
            <a:r>
              <a:rPr lang="tr-TR" dirty="0" smtClean="0"/>
              <a:t>Kırsal </a:t>
            </a:r>
            <a:r>
              <a:rPr lang="tr-TR" dirty="0"/>
              <a:t>tıp aileleri topluluğun bir </a:t>
            </a:r>
            <a:r>
              <a:rPr lang="tr-TR" dirty="0" smtClean="0"/>
              <a:t>parçasıdır</a:t>
            </a:r>
          </a:p>
          <a:p>
            <a:r>
              <a:rPr lang="tr-TR" dirty="0" smtClean="0"/>
              <a:t>Kırsal </a:t>
            </a:r>
            <a:r>
              <a:rPr lang="tr-TR" dirty="0"/>
              <a:t>doktorlar daha geniş bilgi ve beceri </a:t>
            </a:r>
            <a:r>
              <a:rPr lang="tr-TR" dirty="0" smtClean="0"/>
              <a:t>gerektirir</a:t>
            </a:r>
          </a:p>
          <a:p>
            <a:r>
              <a:rPr lang="tr-TR" dirty="0" smtClean="0"/>
              <a:t>Kırsal </a:t>
            </a:r>
            <a:r>
              <a:rPr lang="tr-TR" dirty="0"/>
              <a:t>doktorlar bir takımın </a:t>
            </a:r>
            <a:r>
              <a:rPr lang="tr-TR" dirty="0" smtClean="0"/>
              <a:t>üyesidirler</a:t>
            </a:r>
          </a:p>
          <a:p>
            <a:r>
              <a:rPr lang="tr-TR" dirty="0" smtClean="0"/>
              <a:t>Kırsal </a:t>
            </a:r>
            <a:r>
              <a:rPr lang="tr-TR" dirty="0"/>
              <a:t>doktorlar özel niteliklere sahip olabilirler</a:t>
            </a:r>
          </a:p>
        </p:txBody>
      </p:sp>
      <p:sp>
        <p:nvSpPr>
          <p:cNvPr id="4" name="Dikdörtgen 3"/>
          <p:cNvSpPr/>
          <p:nvPr/>
        </p:nvSpPr>
        <p:spPr>
          <a:xfrm>
            <a:off x="2589212" y="5911222"/>
            <a:ext cx="8915400" cy="584775"/>
          </a:xfrm>
          <a:prstGeom prst="rect">
            <a:avLst/>
          </a:prstGeom>
        </p:spPr>
        <p:txBody>
          <a:bodyPr wrap="square">
            <a:spAutoFit/>
          </a:bodyPr>
          <a:lstStyle/>
          <a:p>
            <a:r>
              <a:rPr lang="tr-TR" sz="1600" dirty="0"/>
              <a:t>Hays, R. B. (1999). </a:t>
            </a:r>
            <a:r>
              <a:rPr lang="tr-TR" sz="1600" dirty="0" err="1"/>
              <a:t>Common</a:t>
            </a:r>
            <a:r>
              <a:rPr lang="tr-TR" sz="1600" dirty="0"/>
              <a:t> </a:t>
            </a:r>
            <a:r>
              <a:rPr lang="tr-TR" sz="1600" dirty="0" err="1"/>
              <a:t>international</a:t>
            </a:r>
            <a:r>
              <a:rPr lang="tr-TR" sz="1600" dirty="0"/>
              <a:t> </a:t>
            </a:r>
            <a:r>
              <a:rPr lang="tr-TR" sz="1600" dirty="0" err="1"/>
              <a:t>themes</a:t>
            </a:r>
            <a:r>
              <a:rPr lang="tr-TR" sz="1600" dirty="0"/>
              <a:t> in </a:t>
            </a:r>
            <a:r>
              <a:rPr lang="tr-TR" sz="1600" dirty="0" err="1"/>
              <a:t>rural</a:t>
            </a:r>
            <a:r>
              <a:rPr lang="tr-TR" sz="1600" dirty="0"/>
              <a:t> </a:t>
            </a:r>
            <a:r>
              <a:rPr lang="tr-TR" sz="1600" dirty="0" err="1"/>
              <a:t>medicine</a:t>
            </a:r>
            <a:r>
              <a:rPr lang="tr-TR" sz="1600" dirty="0"/>
              <a:t>. </a:t>
            </a:r>
            <a:r>
              <a:rPr lang="tr-TR" sz="1600" i="1" dirty="0" err="1"/>
              <a:t>Australian</a:t>
            </a:r>
            <a:r>
              <a:rPr lang="tr-TR" sz="1600" i="1" dirty="0"/>
              <a:t> </a:t>
            </a:r>
            <a:r>
              <a:rPr lang="tr-TR" sz="1600" i="1" dirty="0" err="1"/>
              <a:t>Journal</a:t>
            </a:r>
            <a:r>
              <a:rPr lang="tr-TR" sz="1600" i="1" dirty="0"/>
              <a:t> of </a:t>
            </a:r>
            <a:r>
              <a:rPr lang="tr-TR" sz="1600" i="1" dirty="0" err="1"/>
              <a:t>Rural</a:t>
            </a:r>
            <a:r>
              <a:rPr lang="tr-TR" sz="1600" i="1" dirty="0"/>
              <a:t> </a:t>
            </a:r>
            <a:r>
              <a:rPr lang="tr-TR" sz="1600" i="1" dirty="0" err="1"/>
              <a:t>Health</a:t>
            </a:r>
            <a:r>
              <a:rPr lang="tr-TR" sz="1600" dirty="0"/>
              <a:t>, </a:t>
            </a:r>
            <a:r>
              <a:rPr lang="tr-TR" sz="1600" i="1" dirty="0"/>
              <a:t>7</a:t>
            </a:r>
            <a:r>
              <a:rPr lang="tr-TR" sz="1600" dirty="0"/>
              <a:t>(3), 191-194.</a:t>
            </a:r>
          </a:p>
        </p:txBody>
      </p:sp>
      <p:sp>
        <p:nvSpPr>
          <p:cNvPr id="5" name="Slayt Numarası Yer Tutucusu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756306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Kırsalda Çalışmanın Zorlukları-1</a:t>
            </a:r>
            <a:endParaRPr lang="tr-TR" dirty="0"/>
          </a:p>
        </p:txBody>
      </p:sp>
      <p:sp>
        <p:nvSpPr>
          <p:cNvPr id="3" name="İçerik Yer Tutucusu 2"/>
          <p:cNvSpPr>
            <a:spLocks noGrp="1"/>
          </p:cNvSpPr>
          <p:nvPr>
            <p:ph idx="1"/>
          </p:nvPr>
        </p:nvSpPr>
        <p:spPr>
          <a:xfrm>
            <a:off x="2592925" y="2167467"/>
            <a:ext cx="8915400" cy="3777622"/>
          </a:xfrm>
        </p:spPr>
        <p:txBody>
          <a:bodyPr/>
          <a:lstStyle/>
          <a:p>
            <a:r>
              <a:rPr lang="tr-TR" dirty="0" smtClean="0"/>
              <a:t>İyi klinik uygulamalar için gerekli eğitim ve beceri gereksinimi,</a:t>
            </a:r>
          </a:p>
          <a:p>
            <a:endParaRPr lang="tr-TR" dirty="0" smtClean="0"/>
          </a:p>
          <a:p>
            <a:r>
              <a:rPr lang="tr-TR" dirty="0" smtClean="0"/>
              <a:t>Yalnız yaşayan bireylerin izolasyonu ve sosyal destekten mahrum olma, eş bulmada yaşanan güçlükler,</a:t>
            </a:r>
          </a:p>
          <a:p>
            <a:endParaRPr lang="tr-TR" dirty="0" smtClean="0"/>
          </a:p>
          <a:p>
            <a:r>
              <a:rPr lang="tr-TR" dirty="0" smtClean="0"/>
              <a:t>Aile sahibi hekimlerin eşlerine iş bulamama ve çocuklarına iyi eğitim verememesi,</a:t>
            </a:r>
          </a:p>
          <a:p>
            <a:endParaRPr lang="tr-TR" dirty="0"/>
          </a:p>
          <a:p>
            <a:r>
              <a:rPr lang="tr-TR" dirty="0"/>
              <a:t>Mezuniyet öncesi tıp </a:t>
            </a:r>
            <a:r>
              <a:rPr lang="tr-TR"/>
              <a:t>eğitiminin </a:t>
            </a:r>
            <a:r>
              <a:rPr lang="tr-TR" smtClean="0"/>
              <a:t>yeterliliği ?</a:t>
            </a:r>
            <a:endParaRPr lang="tr-TR" dirty="0" smtClean="0"/>
          </a:p>
          <a:p>
            <a:endParaRPr lang="tr-TR" dirty="0" smtClean="0"/>
          </a:p>
          <a:p>
            <a:endParaRPr lang="tr-TR"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318404279"/>
      </p:ext>
    </p:extLst>
  </p:cSld>
  <p:clrMapOvr>
    <a:masterClrMapping/>
  </p:clrMapOvr>
</p:sld>
</file>

<file path=ppt/theme/theme1.xml><?xml version="1.0" encoding="utf-8"?>
<a:theme xmlns:a="http://schemas.openxmlformats.org/drawingml/2006/main" name="Duman">
  <a:themeElements>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700</TotalTime>
  <Words>1220</Words>
  <Application>Microsoft Macintosh PowerPoint</Application>
  <PresentationFormat>Geniş Ekran</PresentationFormat>
  <Paragraphs>195</Paragraphs>
  <Slides>21</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Mangal</vt:lpstr>
      <vt:lpstr>Wingdings 3</vt:lpstr>
      <vt:lpstr>Duman</vt:lpstr>
      <vt:lpstr>AİLE HEKİMLİĞİNDE KIRSAL HEKİMLİK</vt:lpstr>
      <vt:lpstr>Hedefler</vt:lpstr>
      <vt:lpstr>Kırsal tanımı</vt:lpstr>
      <vt:lpstr>Kırsal Hekimlik</vt:lpstr>
      <vt:lpstr>Kırsal Bölgedeki Sağlığı Etkileyen Faktörler</vt:lpstr>
      <vt:lpstr>Kırsal Hekimlik Uygulamaları-1</vt:lpstr>
      <vt:lpstr>Kırsal Hekimlik Uygulamaları-2</vt:lpstr>
      <vt:lpstr>Kırsal tıbbi pratiğin ortak uluslararası özellikleri</vt:lpstr>
      <vt:lpstr>Kırsalda Çalışmanın Zorlukları-1</vt:lpstr>
      <vt:lpstr>PowerPoint Sunusu</vt:lpstr>
      <vt:lpstr>Programın ana bileşenleri</vt:lpstr>
      <vt:lpstr>Kırsal Hekimlik Eğitimi</vt:lpstr>
      <vt:lpstr>Kanada’da Kırsal Hekimlik Eğitimi-1</vt:lpstr>
      <vt:lpstr>Kanada’da Kırsal Hekimlik Eğitimi-2</vt:lpstr>
      <vt:lpstr>PowerPoint Sunusu</vt:lpstr>
      <vt:lpstr>PowerPoint Sunusu</vt:lpstr>
      <vt:lpstr>EURIPA (European Rural and Isolated Practitioners Association)</vt:lpstr>
      <vt:lpstr>Sonuç </vt:lpstr>
      <vt:lpstr>PowerPoint Sunusu</vt:lpstr>
      <vt:lpstr>PowerPoint Sunusu</vt:lpstr>
      <vt:lpstr>Kaynaklar </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HEKİMLİĞİNDE KIRSAL HEKİMLİK</dc:title>
  <dc:creator>Zehra Aslan Aydoğdu</dc:creator>
  <cp:lastModifiedBy>Zehra Aslan Aydoğdu</cp:lastModifiedBy>
  <cp:revision>38</cp:revision>
  <dcterms:created xsi:type="dcterms:W3CDTF">2017-09-24T17:39:49Z</dcterms:created>
  <dcterms:modified xsi:type="dcterms:W3CDTF">2017-10-03T06:06:23Z</dcterms:modified>
</cp:coreProperties>
</file>