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95" r:id="rId3"/>
    <p:sldId id="258" r:id="rId4"/>
    <p:sldId id="259" r:id="rId5"/>
    <p:sldId id="260" r:id="rId6"/>
    <p:sldId id="261" r:id="rId7"/>
    <p:sldId id="262" r:id="rId8"/>
    <p:sldId id="263" r:id="rId9"/>
    <p:sldId id="294" r:id="rId10"/>
    <p:sldId id="264" r:id="rId11"/>
    <p:sldId id="265" r:id="rId12"/>
    <p:sldId id="266" r:id="rId13"/>
    <p:sldId id="267" r:id="rId14"/>
    <p:sldId id="268" r:id="rId15"/>
    <p:sldId id="283" r:id="rId16"/>
    <p:sldId id="270" r:id="rId17"/>
    <p:sldId id="273" r:id="rId18"/>
    <p:sldId id="274" r:id="rId19"/>
    <p:sldId id="285" r:id="rId20"/>
    <p:sldId id="275" r:id="rId21"/>
    <p:sldId id="287" r:id="rId22"/>
    <p:sldId id="276" r:id="rId23"/>
    <p:sldId id="284" r:id="rId24"/>
    <p:sldId id="277" r:id="rId25"/>
    <p:sldId id="288" r:id="rId26"/>
    <p:sldId id="278" r:id="rId27"/>
    <p:sldId id="286" r:id="rId28"/>
    <p:sldId id="292" r:id="rId29"/>
    <p:sldId id="279" r:id="rId30"/>
    <p:sldId id="291" r:id="rId31"/>
    <p:sldId id="289" r:id="rId32"/>
    <p:sldId id="282" r:id="rId33"/>
    <p:sldId id="293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6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6A077-D65A-4B97-AABB-6798D546B3A3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26E74-A5F7-4E9E-A33F-F0916F9E57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2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42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/>
              <a:t>(son 6 ayda 2'den fazla enfeksiyon epizodu) 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382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179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1 yaşından küçük ve daha büyük çocuklarda takip döneminde tespit edilen advers olayları özetlemektedir.</a:t>
            </a:r>
          </a:p>
          <a:p>
            <a:r>
              <a:rPr lang="tr-TR"/>
              <a:t>Olumsuz reaksiyonların oldukça düşük bir insidansı vardı ve 1 yaşından küçük bebeklerde herhangi bir olumsuz olay tespit etmedik. </a:t>
            </a:r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85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/>
              <a:t>H1L = p cranberry − p trimethoprim &gt; ıL →H0L = p cranberry − p trimethoprim ≤ ıL Which corresponds to zL = (d − ıL)/SE ≥ Z˛ H1U = p cranberry − p trimethoprim &gt; ıU ı H0U = p cranberry − p trimethoprim ≥ ıU Which corresponds to zL = (d − ıL)/SE ≤ −Z˛</a:t>
            </a:r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96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İYE oranı :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996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Of the patients less than 1 year of age, 13 had vesicoureteral reflux (VUR), four of them grade 2 or lower, and five grade 3 or higher, of which two and four, respectively, were treated with cranberry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321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/>
              <a:t>Tablo 1 : trimetoprim ve kızılcık gruplarında 1 yaşından büyük ve daha genç hastalarda fenolik asitlerin idrarla atılımını gösterir ve tabakalar arasında fenolik asitlerin atılımında önemli bir fark bulunmamıştır.</a:t>
            </a:r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26E74-A5F7-4E9E-A33F-F0916F9E5793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22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71F68-801F-4994-B86E-9C486366C8E2}" type="datetimeFigureOut">
              <a:rPr lang="tr-TR" smtClean="0"/>
              <a:pPr/>
              <a:t>28.12.2021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366F6-5F69-4FBF-8E51-C32CF5642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87420"/>
            <a:ext cx="8229600" cy="1800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/>
              <a:t>Tekrarlayan </a:t>
            </a:r>
            <a:r>
              <a:rPr lang="tr-TR" sz="4000" dirty="0"/>
              <a:t>İdrar Yolu Enfeksiyonu Olan </a:t>
            </a:r>
            <a:r>
              <a:rPr lang="tr-TR" sz="4000"/>
              <a:t>Bebeklerde ve </a:t>
            </a:r>
            <a:r>
              <a:rPr lang="tr-TR" sz="4000" dirty="0"/>
              <a:t>Çocuklarda </a:t>
            </a:r>
            <a:r>
              <a:rPr lang="tr-TR" sz="4000"/>
              <a:t>Kızılcık Etkinliği ile </a:t>
            </a:r>
            <a:r>
              <a:rPr lang="tr-TR" sz="4000" dirty="0"/>
              <a:t>Güvenlik Profili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24E76EF2-26DA-447D-A42B-9D809E1165C4}"/>
              </a:ext>
            </a:extLst>
          </p:cNvPr>
          <p:cNvSpPr txBox="1"/>
          <p:nvPr/>
        </p:nvSpPr>
        <p:spPr>
          <a:xfrm>
            <a:off x="5652120" y="5590814"/>
            <a:ext cx="373475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200"/>
              <a:t>Dr. Fatıma YILDIZ</a:t>
            </a:r>
          </a:p>
          <a:p>
            <a:pPr algn="ctr"/>
            <a:r>
              <a:rPr lang="tr-TR" sz="2200"/>
              <a:t>Aile Hekimliği ABD</a:t>
            </a:r>
          </a:p>
          <a:p>
            <a:pPr algn="ctr"/>
            <a:r>
              <a:rPr lang="tr-TR" sz="2200"/>
              <a:t>21.12.2021</a:t>
            </a:r>
            <a:endParaRPr lang="tr-TR" sz="2200" dirty="0"/>
          </a:p>
        </p:txBody>
      </p:sp>
      <p:pic>
        <p:nvPicPr>
          <p:cNvPr id="1026" name="Picture 2" descr="Kızılcık suyu nedir? Kızılcık suyunun faydaları nelerdir?">
            <a:extLst>
              <a:ext uri="{FF2B5EF4-FFF2-40B4-BE49-F238E27FC236}">
                <a16:creationId xmlns:a16="http://schemas.microsoft.com/office/drawing/2014/main" xmlns="" id="{A2B362A6-A76E-463B-A251-5207BA139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225" y="2996952"/>
            <a:ext cx="3933549" cy="259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Dahil etme kriteri</a:t>
            </a:r>
          </a:p>
          <a:p>
            <a:r>
              <a:rPr lang="tr-TR" sz="1900" dirty="0"/>
              <a:t>herhangi bir derecedeki </a:t>
            </a:r>
            <a:r>
              <a:rPr lang="tr-TR" sz="1900" dirty="0" err="1"/>
              <a:t>vezikoüreteral</a:t>
            </a:r>
            <a:r>
              <a:rPr lang="tr-TR" sz="1900" dirty="0"/>
              <a:t> </a:t>
            </a:r>
            <a:r>
              <a:rPr lang="tr-TR" sz="1900" dirty="0" err="1"/>
              <a:t>reflü</a:t>
            </a:r>
            <a:r>
              <a:rPr lang="tr-TR" sz="1900" dirty="0"/>
              <a:t> ile ilişkili olan veya olmayan tekrarlayan İYE öyküsü </a:t>
            </a:r>
          </a:p>
          <a:p>
            <a:pPr marL="0" indent="0">
              <a:buNone/>
            </a:pPr>
            <a:r>
              <a:rPr lang="tr-TR" dirty="0"/>
              <a:t>Dışlama kriterleri</a:t>
            </a:r>
          </a:p>
          <a:p>
            <a:r>
              <a:rPr lang="tr-TR" sz="1900" dirty="0"/>
              <a:t>bulaşıcı hastalıklar</a:t>
            </a:r>
          </a:p>
          <a:p>
            <a:r>
              <a:rPr lang="tr-TR" sz="1900" dirty="0" err="1"/>
              <a:t>metabolik</a:t>
            </a:r>
            <a:r>
              <a:rPr lang="tr-TR" sz="1900" dirty="0"/>
              <a:t> bozukluklar</a:t>
            </a:r>
          </a:p>
          <a:p>
            <a:r>
              <a:rPr lang="tr-TR" sz="1900" dirty="0"/>
              <a:t>kronik böbrek yetmezliği</a:t>
            </a:r>
          </a:p>
          <a:p>
            <a:r>
              <a:rPr lang="tr-TR" sz="1900" dirty="0"/>
              <a:t>böbrek taşları</a:t>
            </a:r>
          </a:p>
          <a:p>
            <a:r>
              <a:rPr lang="tr-TR" sz="1900" dirty="0"/>
              <a:t>karaciğer yetmezliği</a:t>
            </a:r>
          </a:p>
          <a:p>
            <a:r>
              <a:rPr lang="tr-TR" sz="1900" dirty="0"/>
              <a:t>kızılcık veya </a:t>
            </a:r>
            <a:r>
              <a:rPr lang="tr-TR" sz="1900" dirty="0" err="1"/>
              <a:t>trimetoprimin</a:t>
            </a:r>
            <a:r>
              <a:rPr lang="tr-TR" sz="1900" dirty="0"/>
              <a:t> herhangi bir bileşenine alerji </a:t>
            </a:r>
          </a:p>
          <a:p>
            <a:r>
              <a:rPr lang="tr-TR" sz="1900" dirty="0"/>
              <a:t>kan </a:t>
            </a:r>
            <a:r>
              <a:rPr lang="tr-TR" sz="1900" dirty="0" err="1"/>
              <a:t>diskrazilerinin</a:t>
            </a:r>
            <a:r>
              <a:rPr lang="tr-TR" sz="1900" dirty="0"/>
              <a:t> varlığı</a:t>
            </a:r>
          </a:p>
          <a:p>
            <a:r>
              <a:rPr lang="tr-TR" sz="1900" dirty="0"/>
              <a:t>çocuğun yasal vasisinin araştırmayı kabul etmemesi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Tedaviler glikoz şurubu içinde kızılcık özünün %3 oranında </a:t>
            </a:r>
            <a:r>
              <a:rPr lang="tr-TR" dirty="0" err="1"/>
              <a:t>süspanse</a:t>
            </a:r>
            <a:r>
              <a:rPr lang="tr-TR" dirty="0"/>
              <a:t> edilmesi ve </a:t>
            </a:r>
            <a:r>
              <a:rPr lang="tr-TR" dirty="0" err="1"/>
              <a:t>trimetoprim</a:t>
            </a:r>
            <a:r>
              <a:rPr lang="tr-TR" dirty="0"/>
              <a:t> </a:t>
            </a:r>
            <a:r>
              <a:rPr lang="tr-TR" dirty="0" err="1"/>
              <a:t>glukoz</a:t>
            </a:r>
            <a:r>
              <a:rPr lang="tr-TR" dirty="0"/>
              <a:t> şurubunun 8 mg/</a:t>
            </a:r>
            <a:r>
              <a:rPr lang="tr-TR" dirty="0" err="1"/>
              <a:t>mL'lik</a:t>
            </a:r>
            <a:r>
              <a:rPr lang="tr-TR" dirty="0"/>
              <a:t> bir konsantrasyonda </a:t>
            </a:r>
            <a:r>
              <a:rPr lang="tr-TR" dirty="0" err="1"/>
              <a:t>süspanse</a:t>
            </a:r>
            <a:r>
              <a:rPr lang="tr-TR" dirty="0"/>
              <a:t> edilmesiyle hazırlandı.</a:t>
            </a:r>
          </a:p>
          <a:p>
            <a:endParaRPr lang="tr-TR" dirty="0"/>
          </a:p>
          <a:p>
            <a:r>
              <a:rPr lang="tr-TR" dirty="0"/>
              <a:t>Deney grubuna her gece </a:t>
            </a:r>
          </a:p>
          <a:p>
            <a:pPr lvl="1"/>
            <a:r>
              <a:rPr lang="tr-TR" sz="2000" dirty="0"/>
              <a:t>0.2 mL/kg doz kızılcık şurubu</a:t>
            </a:r>
          </a:p>
          <a:p>
            <a:pPr lvl="1"/>
            <a:endParaRPr lang="tr-TR" dirty="0"/>
          </a:p>
          <a:p>
            <a:r>
              <a:rPr lang="tr-TR" dirty="0"/>
              <a:t>Standart tedavi grubuna her gece </a:t>
            </a:r>
          </a:p>
          <a:p>
            <a:pPr lvl="1"/>
            <a:r>
              <a:rPr lang="tr-TR" dirty="0"/>
              <a:t> 0.2 </a:t>
            </a:r>
            <a:r>
              <a:rPr lang="tr-TR" dirty="0" err="1"/>
              <a:t>mL</a:t>
            </a:r>
            <a:r>
              <a:rPr lang="tr-TR" dirty="0"/>
              <a:t>/kg </a:t>
            </a:r>
            <a:r>
              <a:rPr lang="tr-TR" dirty="0" err="1"/>
              <a:t>trimetoprim</a:t>
            </a:r>
            <a:r>
              <a:rPr lang="tr-TR" dirty="0"/>
              <a:t> süspansiyon (</a:t>
            </a:r>
            <a:r>
              <a:rPr lang="tr-TR" dirty="0" err="1"/>
              <a:t>karmin</a:t>
            </a:r>
            <a:r>
              <a:rPr lang="tr-TR" dirty="0"/>
              <a:t> ile)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Hastalar 2 ayda bir veya semptom gelişmesi sonucu talep edildiğinde periyodik kontrollere tabi tutuldu.</a:t>
            </a:r>
          </a:p>
          <a:p>
            <a:endParaRPr lang="tr-TR" dirty="0"/>
          </a:p>
          <a:p>
            <a:r>
              <a:rPr lang="tr-TR" dirty="0"/>
              <a:t>Aileye hastada ateş, idrar semptomları, kusma veya kilo kaybı olduğunda idrar kültürü yapması söylendi. </a:t>
            </a:r>
          </a:p>
          <a:p>
            <a:endParaRPr lang="tr-TR" dirty="0"/>
          </a:p>
        </p:txBody>
      </p:sp>
      <p:pic>
        <p:nvPicPr>
          <p:cNvPr id="4" name="Picture 2" descr="How to Spot Series: Urinary Tract Infection in Children">
            <a:extLst>
              <a:ext uri="{FF2B5EF4-FFF2-40B4-BE49-F238E27FC236}">
                <a16:creationId xmlns:a16="http://schemas.microsoft.com/office/drawing/2014/main" xmlns="" id="{E48F816B-9D73-4C2F-A98D-5F5135E47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15719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/>
          </a:p>
          <a:p>
            <a:r>
              <a:rPr lang="tr-TR"/>
              <a:t>İYE’ler idrar sedimentinde &gt;20 lökosit /mm3 </a:t>
            </a:r>
          </a:p>
          <a:p>
            <a:endParaRPr lang="tr-TR"/>
          </a:p>
          <a:p>
            <a:r>
              <a:rPr lang="tr-TR"/>
              <a:t>Üretral </a:t>
            </a:r>
            <a:r>
              <a:rPr lang="tr-TR" dirty="0" err="1"/>
              <a:t>meatusun</a:t>
            </a:r>
            <a:r>
              <a:rPr lang="tr-TR" dirty="0"/>
              <a:t> </a:t>
            </a:r>
            <a:r>
              <a:rPr lang="tr-TR" dirty="0" err="1"/>
              <a:t>klorheksidin</a:t>
            </a:r>
            <a:r>
              <a:rPr lang="tr-TR" dirty="0"/>
              <a:t> ile </a:t>
            </a:r>
            <a:r>
              <a:rPr lang="tr-TR"/>
              <a:t>dezenfeksiyonunu takiben  </a:t>
            </a:r>
          </a:p>
          <a:p>
            <a:pPr lvl="1"/>
            <a:r>
              <a:rPr lang="tr-TR"/>
              <a:t>temiz bir idrar kabından alınan örneklerde &gt;100000 </a:t>
            </a:r>
            <a:r>
              <a:rPr lang="tr-TR" dirty="0"/>
              <a:t>CFU</a:t>
            </a:r>
            <a:r>
              <a:rPr lang="tr-TR"/>
              <a:t>/mL </a:t>
            </a:r>
          </a:p>
          <a:p>
            <a:pPr lvl="1"/>
            <a:r>
              <a:rPr lang="tr-TR"/>
              <a:t>kateter yoluyla alınmışsa &gt;</a:t>
            </a:r>
            <a:r>
              <a:rPr lang="tr-TR" sz="2000"/>
              <a:t>10000 </a:t>
            </a:r>
            <a:r>
              <a:rPr lang="tr-TR" sz="2000" dirty="0"/>
              <a:t>CFU</a:t>
            </a:r>
            <a:r>
              <a:rPr lang="tr-TR" sz="2000"/>
              <a:t>/mL</a:t>
            </a:r>
            <a:endParaRPr lang="tr-T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Herhangi bir antibiyotik tedavisine başlamadan önce her zaman idrar kültürü yapıldı.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Müdahalelerin etkinliği, İYE </a:t>
            </a:r>
            <a:r>
              <a:rPr lang="tr-TR" dirty="0" err="1"/>
              <a:t>nüksü</a:t>
            </a:r>
            <a:r>
              <a:rPr lang="tr-TR" dirty="0"/>
              <a:t> olmaksızın çalışmada harcanan zamana göre değerlendirildi. </a:t>
            </a:r>
          </a:p>
          <a:p>
            <a:endParaRPr lang="tr-TR" dirty="0"/>
          </a:p>
          <a:p>
            <a:r>
              <a:rPr lang="tr-TR" dirty="0" err="1"/>
              <a:t>Nüks</a:t>
            </a:r>
            <a:r>
              <a:rPr lang="tr-TR" dirty="0"/>
              <a:t> meydana geldiğinde hastanın çalışmaya katılımı sonlandırıldı.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92AC0FC-2A80-4543-93BA-21777A15E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54611"/>
            <a:ext cx="6617171" cy="632875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258D62F2-853C-4CDD-BC36-2D37606E2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4520"/>
            <a:ext cx="2600688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/>
          </a:p>
          <a:p>
            <a:r>
              <a:rPr lang="tr-TR"/>
              <a:t>İstatistiksel </a:t>
            </a:r>
            <a:r>
              <a:rPr lang="tr-TR" dirty="0"/>
              <a:t>analizde Kaplan </a:t>
            </a:r>
            <a:r>
              <a:rPr lang="tr-TR" dirty="0" err="1"/>
              <a:t>Meier</a:t>
            </a:r>
            <a:r>
              <a:rPr lang="tr-TR" dirty="0"/>
              <a:t> yöntemi (</a:t>
            </a:r>
            <a:r>
              <a:rPr lang="tr-TR" dirty="0" err="1"/>
              <a:t>sağkalım</a:t>
            </a:r>
            <a:r>
              <a:rPr lang="tr-TR" dirty="0"/>
              <a:t> analizi) kullanıldı ve İYE gelişimi ile takip süresi </a:t>
            </a:r>
            <a:r>
              <a:rPr lang="tr-TR"/>
              <a:t>sonlandırıldı.</a:t>
            </a:r>
          </a:p>
          <a:p>
            <a:pPr marL="0" indent="0">
              <a:buNone/>
            </a:pPr>
            <a:endParaRPr lang="tr-TR"/>
          </a:p>
          <a:p>
            <a:r>
              <a:rPr lang="tr-TR"/>
              <a:t>Kızılcık şurubunda alınan farklı polifenolik bileşenlerin konsantrasyonları ve fenolik asitlerin idrarla atılımı için doğrusal bir regresyon analizi gerçekleştirildi.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Çalışmaya &lt;1 yaş  85 bebek</a:t>
            </a:r>
          </a:p>
          <a:p>
            <a:pPr lvl="1"/>
            <a:r>
              <a:rPr lang="tr-TR"/>
              <a:t>53'ü trimetoprim</a:t>
            </a:r>
          </a:p>
          <a:p>
            <a:pPr lvl="1"/>
            <a:r>
              <a:rPr lang="tr-TR"/>
              <a:t>32'si </a:t>
            </a:r>
            <a:r>
              <a:rPr lang="tr-TR" dirty="0"/>
              <a:t>kızılcık </a:t>
            </a:r>
            <a:r>
              <a:rPr lang="tr-TR"/>
              <a:t>şurubu </a:t>
            </a:r>
          </a:p>
          <a:p>
            <a:endParaRPr lang="tr-TR"/>
          </a:p>
          <a:p>
            <a:r>
              <a:rPr lang="tr-TR"/>
              <a:t>Ayrıca &gt;1 yaş 107 çocuk</a:t>
            </a:r>
          </a:p>
          <a:p>
            <a:pPr lvl="1"/>
            <a:r>
              <a:rPr lang="tr-TR"/>
              <a:t>64'ü </a:t>
            </a:r>
            <a:r>
              <a:rPr lang="tr-TR" err="1"/>
              <a:t>trimetoprim</a:t>
            </a:r>
            <a:r>
              <a:rPr lang="tr-TR"/>
              <a:t> </a:t>
            </a:r>
          </a:p>
          <a:p>
            <a:pPr lvl="1"/>
            <a:r>
              <a:rPr lang="tr-TR"/>
              <a:t>43'ü kızılcık şurubu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200" dirty="0"/>
              <a:t>&lt;1 yaş hastalarda </a:t>
            </a:r>
          </a:p>
          <a:p>
            <a:r>
              <a:rPr lang="tr-TR" sz="2200" dirty="0" err="1"/>
              <a:t>trimetoprim</a:t>
            </a:r>
            <a:r>
              <a:rPr lang="tr-TR" sz="2200" dirty="0"/>
              <a:t> </a:t>
            </a:r>
            <a:r>
              <a:rPr lang="tr-TR" sz="2200" dirty="0" err="1"/>
              <a:t>profilaksisi</a:t>
            </a:r>
            <a:r>
              <a:rPr lang="tr-TR" sz="2200" dirty="0"/>
              <a:t> ile ilişkili kümülatif İYE </a:t>
            </a:r>
          </a:p>
          <a:p>
            <a:pPr lvl="1"/>
            <a:r>
              <a:rPr lang="tr-TR" dirty="0"/>
              <a:t>erkeklerde %19 </a:t>
            </a:r>
          </a:p>
          <a:p>
            <a:pPr lvl="1"/>
            <a:r>
              <a:rPr lang="tr-TR" dirty="0"/>
              <a:t>kızlarda %43</a:t>
            </a:r>
          </a:p>
          <a:p>
            <a:pPr lvl="1"/>
            <a:endParaRPr lang="tr-TR" dirty="0"/>
          </a:p>
          <a:p>
            <a:r>
              <a:rPr lang="tr-TR" sz="2200" dirty="0"/>
              <a:t>kızılcık </a:t>
            </a:r>
            <a:r>
              <a:rPr lang="tr-TR" sz="2200" dirty="0" err="1"/>
              <a:t>profilaksisi</a:t>
            </a:r>
            <a:r>
              <a:rPr lang="tr-TR" sz="2200" dirty="0"/>
              <a:t> ile ilişkili kümülatif İYE </a:t>
            </a:r>
          </a:p>
          <a:p>
            <a:pPr lvl="1"/>
            <a:r>
              <a:rPr lang="tr-TR" dirty="0"/>
              <a:t> erkeklerde %46 </a:t>
            </a:r>
          </a:p>
          <a:p>
            <a:pPr lvl="1"/>
            <a:r>
              <a:rPr lang="tr-TR" dirty="0"/>
              <a:t> kızlarda %17 </a:t>
            </a:r>
          </a:p>
          <a:p>
            <a:pPr lvl="1"/>
            <a:endParaRPr lang="tr-TR" dirty="0"/>
          </a:p>
          <a:p>
            <a:r>
              <a:rPr lang="tr-TR" sz="2200" dirty="0"/>
              <a:t>Genel olarak her iki cinsiyet için kümülatif İYE </a:t>
            </a:r>
          </a:p>
          <a:p>
            <a:pPr lvl="1"/>
            <a:r>
              <a:rPr lang="tr-TR" dirty="0"/>
              <a:t> </a:t>
            </a:r>
            <a:r>
              <a:rPr lang="tr-TR" dirty="0" err="1"/>
              <a:t>trimetoprim</a:t>
            </a:r>
            <a:r>
              <a:rPr lang="tr-TR" dirty="0"/>
              <a:t> </a:t>
            </a:r>
            <a:r>
              <a:rPr lang="tr-TR" dirty="0" err="1"/>
              <a:t>profilaksisi</a:t>
            </a:r>
            <a:r>
              <a:rPr lang="tr-TR" dirty="0"/>
              <a:t> alan bebeklerde %28 </a:t>
            </a:r>
          </a:p>
          <a:p>
            <a:pPr lvl="1"/>
            <a:r>
              <a:rPr lang="tr-TR" dirty="0"/>
              <a:t> kızılcık </a:t>
            </a:r>
            <a:r>
              <a:rPr lang="tr-TR" dirty="0" err="1"/>
              <a:t>profilaksisi</a:t>
            </a:r>
            <a:r>
              <a:rPr lang="tr-TR" dirty="0"/>
              <a:t> alan bebeklerde %35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EDFC373-6764-496B-8EDD-5A58B81B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42BF620-4DAC-4C31-AC85-CEAF12414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&gt; 1 yaş erkek çocuklarda kümülatif İYE </a:t>
            </a:r>
          </a:p>
          <a:p>
            <a:pPr lvl="1"/>
            <a:r>
              <a:rPr lang="tr-TR"/>
              <a:t>trimetoprim profilaksisi alanlarda %33</a:t>
            </a:r>
          </a:p>
          <a:p>
            <a:pPr lvl="1"/>
            <a:r>
              <a:rPr lang="tr-TR"/>
              <a:t>kızılcık profilaksisi alanlarda %8</a:t>
            </a:r>
          </a:p>
          <a:p>
            <a:endParaRPr lang="tr-TR"/>
          </a:p>
          <a:p>
            <a:endParaRPr lang="tr-TR"/>
          </a:p>
          <a:p>
            <a:r>
              <a:rPr lang="tr-TR"/>
              <a:t>&gt;1 yaş hastalarda genel kümülatif İYE </a:t>
            </a:r>
          </a:p>
          <a:p>
            <a:pPr lvl="1"/>
            <a:r>
              <a:rPr lang="tr-TR"/>
              <a:t>trimetoprim profilaksisi alanlarda %35 </a:t>
            </a:r>
          </a:p>
          <a:p>
            <a:pPr lvl="1"/>
            <a:r>
              <a:rPr lang="tr-TR"/>
              <a:t>kızılcık profilaksisi alanlarda %26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75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41E7AC1-18CA-4093-B1BA-AA954508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7A7DE9F-9032-4573-9345-F7E27D616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F568DB1-3CE1-48F6-8A4B-5B5F610B6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998" y="1844824"/>
            <a:ext cx="7566004" cy="374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67844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/>
          </a:p>
          <a:p>
            <a:endParaRPr lang="tr-TR"/>
          </a:p>
          <a:p>
            <a:r>
              <a:rPr lang="tr-TR"/>
              <a:t>Tekrarlayan </a:t>
            </a:r>
            <a:r>
              <a:rPr lang="tr-TR" dirty="0"/>
              <a:t>İYE </a:t>
            </a:r>
            <a:r>
              <a:rPr lang="tr-TR" err="1"/>
              <a:t>epizodlarının</a:t>
            </a:r>
            <a:r>
              <a:rPr lang="tr-TR"/>
              <a:t> %60’ından Escherichia </a:t>
            </a:r>
            <a:r>
              <a:rPr lang="tr-TR" err="1"/>
              <a:t>coli</a:t>
            </a:r>
            <a:r>
              <a:rPr lang="tr-TR"/>
              <a:t> sorumluydu ve </a:t>
            </a:r>
            <a:r>
              <a:rPr lang="tr-TR" dirty="0"/>
              <a:t>iki tedavi grubu arasında anlamlı bir </a:t>
            </a:r>
            <a:r>
              <a:rPr lang="tr-TR"/>
              <a:t>fark yoktu.</a:t>
            </a:r>
          </a:p>
          <a:p>
            <a:endParaRPr lang="tr-TR"/>
          </a:p>
          <a:p>
            <a:r>
              <a:rPr lang="tr-TR"/>
              <a:t>Trimetoprim profilaksisi alanların %33.3'ünde, kızılcık profilaksisi alanların ise %22.9’unda idrar kültüründe çoklu </a:t>
            </a:r>
            <a:r>
              <a:rPr lang="tr-TR" dirty="0"/>
              <a:t>ilaca dirençli </a:t>
            </a:r>
            <a:r>
              <a:rPr lang="tr-TR"/>
              <a:t>bakteriler saptandı.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90237CD-4EFE-44A7-B0AB-60D77A9DA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81ED9C9-FF5F-4954-A626-06EB73085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Hastaların tamamı için kızılcık profilaksisinin trimetoprim profilaksisinden daha düşük olmadığı hipotezi doğrulandı.</a:t>
            </a:r>
          </a:p>
          <a:p>
            <a:pPr marL="400050" lvl="1" indent="0">
              <a:buNone/>
            </a:pPr>
            <a:r>
              <a:rPr lang="tr-TR"/>
              <a:t>(ZL= 2.04 &gt; Za ve ZU= -1.65 &gt; −Za )</a:t>
            </a:r>
          </a:p>
          <a:p>
            <a:pPr marL="400050" lvl="1" indent="0">
              <a:buNone/>
            </a:pPr>
            <a:endParaRPr lang="tr-TR"/>
          </a:p>
          <a:p>
            <a:r>
              <a:rPr lang="tr-TR"/>
              <a:t>1 yaşından küçük bebeklerde uygulanan dozlarda kızılcık profilaksi etkinliğinin trimetoprimden daha düşük olduğu saptandı.</a:t>
            </a:r>
          </a:p>
          <a:p>
            <a:pPr marL="400050" lvl="1" indent="0">
              <a:buNone/>
            </a:pPr>
            <a:r>
              <a:rPr lang="tr-TR"/>
              <a:t>(ZL= 0.69 &lt; Za ve ZU= -1,9 &gt; −Za)</a:t>
            </a:r>
          </a:p>
        </p:txBody>
      </p:sp>
    </p:spTree>
    <p:extLst>
      <p:ext uri="{BB962C8B-B14F-4D97-AF65-F5344CB8AC3E}">
        <p14:creationId xmlns:p14="http://schemas.microsoft.com/office/powerpoint/2010/main" val="4269007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/>
          </a:p>
          <a:p>
            <a:r>
              <a:rPr lang="tr-TR"/>
              <a:t>1 </a:t>
            </a:r>
            <a:r>
              <a:rPr lang="tr-TR" dirty="0"/>
              <a:t>yaşından küçük </a:t>
            </a:r>
            <a:r>
              <a:rPr lang="tr-TR"/>
              <a:t>hastalardan </a:t>
            </a:r>
          </a:p>
          <a:p>
            <a:pPr lvl="1"/>
            <a:r>
              <a:rPr lang="tr-TR"/>
              <a:t>4’ü grade </a:t>
            </a:r>
            <a:r>
              <a:rPr lang="tr-TR" i="0">
                <a:solidFill>
                  <a:srgbClr val="444444"/>
                </a:solidFill>
                <a:effectLst/>
              </a:rPr>
              <a:t>≤ </a:t>
            </a:r>
            <a:r>
              <a:rPr lang="tr-TR"/>
              <a:t>2  VUR</a:t>
            </a:r>
          </a:p>
          <a:p>
            <a:pPr lvl="1"/>
            <a:r>
              <a:rPr lang="tr-TR"/>
              <a:t>5’i  grade </a:t>
            </a:r>
            <a:r>
              <a:rPr lang="tr-TR" i="0">
                <a:solidFill>
                  <a:srgbClr val="000000"/>
                </a:solidFill>
                <a:effectLst/>
              </a:rPr>
              <a:t>≥ </a:t>
            </a:r>
            <a:r>
              <a:rPr lang="tr-TR"/>
              <a:t>3  VUR</a:t>
            </a:r>
          </a:p>
          <a:p>
            <a:pPr marL="0" indent="0">
              <a:buNone/>
            </a:pPr>
            <a:r>
              <a:rPr lang="tr-TR"/>
              <a:t>sırasıyla ikisi ve dördü kızılcık profilaksisi alan grup</a:t>
            </a:r>
          </a:p>
          <a:p>
            <a:pPr marL="0" indent="0">
              <a:buNone/>
            </a:pPr>
            <a:endParaRPr lang="tr-TR"/>
          </a:p>
          <a:p>
            <a:r>
              <a:rPr lang="tr-TR"/>
              <a:t>&gt;1 yaş hastaların</a:t>
            </a:r>
          </a:p>
          <a:p>
            <a:pPr lvl="1"/>
            <a:r>
              <a:rPr lang="tr-TR"/>
              <a:t>11’i  grade </a:t>
            </a:r>
            <a:r>
              <a:rPr lang="tr-TR" i="0">
                <a:solidFill>
                  <a:srgbClr val="444444"/>
                </a:solidFill>
                <a:effectLst/>
              </a:rPr>
              <a:t>≤ </a:t>
            </a:r>
            <a:r>
              <a:rPr lang="tr-TR"/>
              <a:t>2  VUR</a:t>
            </a:r>
          </a:p>
          <a:p>
            <a:pPr lvl="1"/>
            <a:r>
              <a:rPr lang="tr-TR"/>
              <a:t>16’sı grade </a:t>
            </a:r>
            <a:r>
              <a:rPr lang="tr-TR" i="0">
                <a:solidFill>
                  <a:srgbClr val="000000"/>
                </a:solidFill>
                <a:effectLst/>
              </a:rPr>
              <a:t>≥ </a:t>
            </a:r>
            <a:r>
              <a:rPr lang="tr-TR"/>
              <a:t>3  VUR</a:t>
            </a:r>
          </a:p>
          <a:p>
            <a:pPr marL="0" indent="0">
              <a:buNone/>
            </a:pPr>
            <a:r>
              <a:rPr lang="tr-TR"/>
              <a:t>sırasıyla üçü ve sekizi kızılcık profilaksisi alan grup</a:t>
            </a:r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r>
              <a:rPr lang="tr-TR"/>
              <a:t>Gruplar </a:t>
            </a:r>
            <a:r>
              <a:rPr lang="tr-TR" dirty="0"/>
              <a:t>arasında İYE </a:t>
            </a:r>
            <a:r>
              <a:rPr lang="tr-TR" dirty="0" err="1"/>
              <a:t>nüksünde</a:t>
            </a:r>
            <a:r>
              <a:rPr lang="tr-TR"/>
              <a:t> herhangi bir farklılık gözlenmedi.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3A495E7-62C0-4A55-90A7-9CD2E0A4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BULGULAR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E1AA1661-251C-4BF1-8F75-D4D31339E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429947"/>
            <a:ext cx="8287907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31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C7F4CE5-F83E-4EE4-B950-517C11012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9A2236D-B029-4184-88D4-796194BE9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/>
          </a:p>
          <a:p>
            <a:endParaRPr lang="tr-TR"/>
          </a:p>
          <a:p>
            <a:r>
              <a:rPr lang="tr-TR"/>
              <a:t>Bu çalışma, kızılcıkların bebeklerde ve çocuklarda güvenliğini gösteren ilk randomize kontrollü çift kör çalışmaydı.</a:t>
            </a:r>
          </a:p>
          <a:p>
            <a:endParaRPr lang="tr-TR"/>
          </a:p>
          <a:p>
            <a:r>
              <a:rPr lang="tr-TR"/>
              <a:t>Çocuklarda tekrarlayan İYE profilaksisi için kızılcık etkinliği trimetoprimden daha az değildi.</a:t>
            </a:r>
          </a:p>
          <a:p>
            <a:endParaRPr lang="tr-TR"/>
          </a:p>
          <a:p>
            <a:r>
              <a:rPr lang="tr-TR"/>
              <a:t>Ancak 1 yaşından küçük bebeklerde verilen dozlarda kızılcık etkinliği trimetoprimden daha azdı.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721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2F39490-1749-4AAB-B6F7-3C51455B1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EE04A11-23B2-4844-A9DC-2FF172CEC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1984 </a:t>
            </a:r>
            <a:r>
              <a:rPr lang="tr-TR" dirty="0"/>
              <a:t>yılında </a:t>
            </a:r>
            <a:r>
              <a:rPr lang="tr-TR" dirty="0" err="1"/>
              <a:t>Sobota</a:t>
            </a:r>
            <a:r>
              <a:rPr lang="tr-TR" dirty="0"/>
              <a:t> kızılcık özütünün E. </a:t>
            </a:r>
            <a:r>
              <a:rPr lang="tr-TR" dirty="0" err="1"/>
              <a:t>Coli</a:t>
            </a:r>
            <a:r>
              <a:rPr lang="tr-TR" dirty="0"/>
              <a:t> p-</a:t>
            </a:r>
            <a:r>
              <a:rPr lang="tr-TR" dirty="0" err="1"/>
              <a:t>fimbriyasının</a:t>
            </a:r>
            <a:r>
              <a:rPr lang="tr-TR" dirty="0"/>
              <a:t> </a:t>
            </a:r>
            <a:r>
              <a:rPr lang="tr-TR" dirty="0" err="1"/>
              <a:t>üroepitelyuma</a:t>
            </a:r>
            <a:r>
              <a:rPr lang="tr-TR" dirty="0"/>
              <a:t> yapışmasını engellediğini gözlemledi.</a:t>
            </a:r>
          </a:p>
          <a:p>
            <a:endParaRPr lang="tr-TR" dirty="0"/>
          </a:p>
          <a:p>
            <a:r>
              <a:rPr lang="tr-TR" dirty="0"/>
              <a:t>Kızılcık suyu da dahil olmak üzere birçok meyve suyunda bulunan </a:t>
            </a:r>
            <a:r>
              <a:rPr lang="tr-TR" dirty="0" err="1"/>
              <a:t>fruktoz</a:t>
            </a:r>
            <a:r>
              <a:rPr lang="tr-TR" dirty="0"/>
              <a:t>, E. </a:t>
            </a:r>
            <a:r>
              <a:rPr lang="tr-TR" dirty="0" err="1"/>
              <a:t>Coli</a:t>
            </a:r>
            <a:r>
              <a:rPr lang="tr-TR" dirty="0"/>
              <a:t> tip 1 </a:t>
            </a:r>
            <a:r>
              <a:rPr lang="tr-TR" dirty="0" err="1"/>
              <a:t>fimbrialarının</a:t>
            </a:r>
            <a:r>
              <a:rPr lang="tr-TR" dirty="0"/>
              <a:t> </a:t>
            </a:r>
            <a:r>
              <a:rPr lang="tr-TR" dirty="0" err="1"/>
              <a:t>üroepitelyuma</a:t>
            </a:r>
            <a:r>
              <a:rPr lang="tr-TR" dirty="0"/>
              <a:t> yapışmasını da engelleyebilir.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573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A576C43-6487-4481-A2F7-5E0D4642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066A057-B419-4282-AB7C-4E3AC2594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/>
          </a:p>
          <a:p>
            <a:r>
              <a:rPr lang="tr-TR"/>
              <a:t>Foo et al. A tipi proantosiyanidin trimerleri ve prosiyanidin dimerlerini kızılcıkların yapışma önleyici aktivitesinden sorumlu olarak tanımladı.</a:t>
            </a:r>
          </a:p>
          <a:p>
            <a:pPr marL="0" indent="0">
              <a:buNone/>
            </a:pPr>
            <a:endParaRPr lang="tr-TR"/>
          </a:p>
          <a:p>
            <a:r>
              <a:rPr lang="tr-TR"/>
              <a:t>Çalışmada kullanılan kızılcık özütü, farklı kızılcık özütlerinde bulunan proantosiyanidinlerin konsantrasyonundaki geniş değişkenlik göz önüne alındığında, sonuçların gelecekteki diğer çalışmalarla karşılaştırması için uygun olan %22 A tipi proantosiyanidin içeriyordu.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175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295E92B-97FD-44B2-8C57-78442B816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430C1B0-D5DF-4FBD-B841-0E3FCB3A6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 err="1" smtClean="0"/>
              <a:t>Alanyazında</a:t>
            </a:r>
            <a:r>
              <a:rPr lang="tr-TR" dirty="0" smtClean="0"/>
              <a:t> t</a:t>
            </a:r>
            <a:r>
              <a:rPr lang="tr-TR" dirty="0" smtClean="0"/>
              <a:t>emiz </a:t>
            </a:r>
            <a:r>
              <a:rPr lang="tr-TR" dirty="0"/>
              <a:t>aralıklı </a:t>
            </a:r>
            <a:r>
              <a:rPr lang="tr-TR" dirty="0" err="1"/>
              <a:t>kateterizasyon</a:t>
            </a:r>
            <a:r>
              <a:rPr lang="tr-TR" dirty="0"/>
              <a:t> ile yönetilen </a:t>
            </a:r>
            <a:r>
              <a:rPr lang="tr-TR" dirty="0" err="1"/>
              <a:t>nörojenik</a:t>
            </a:r>
            <a:r>
              <a:rPr lang="tr-TR" dirty="0"/>
              <a:t> </a:t>
            </a:r>
            <a:r>
              <a:rPr lang="tr-TR" dirty="0" err="1"/>
              <a:t>mesaneli</a:t>
            </a:r>
            <a:r>
              <a:rPr lang="tr-TR" dirty="0"/>
              <a:t> çocuklarda kızılcık etkinliğini </a:t>
            </a:r>
            <a:r>
              <a:rPr lang="tr-TR" dirty="0"/>
              <a:t>değerlendiren </a:t>
            </a:r>
            <a:r>
              <a:rPr lang="tr-TR" dirty="0" smtClean="0"/>
              <a:t>iki çalışma</a:t>
            </a:r>
            <a:r>
              <a:rPr lang="tr-TR" dirty="0"/>
              <a:t> </a:t>
            </a:r>
            <a:r>
              <a:rPr lang="tr-TR" dirty="0" smtClean="0"/>
              <a:t>mevcuttu.</a:t>
            </a:r>
            <a:endParaRPr lang="tr-TR" dirty="0"/>
          </a:p>
          <a:p>
            <a:endParaRPr lang="tr-TR" dirty="0"/>
          </a:p>
          <a:p>
            <a:r>
              <a:rPr lang="tr-TR" dirty="0"/>
              <a:t>İlki 40 çocukta tek kör çapraz geçişli ve ikincisi 15 çocukta çift kör </a:t>
            </a:r>
            <a:r>
              <a:rPr lang="tr-TR" dirty="0" err="1"/>
              <a:t>plasebo</a:t>
            </a:r>
            <a:r>
              <a:rPr lang="tr-TR" dirty="0"/>
              <a:t> kontrollü bir çalışmaydı.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4446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91C8931-546C-41FC-AC14-05212A550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4AFE704-181C-4BA7-B6BC-72E4D772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Her iki çalışma da, kızılcık konsantresinin, nörojenik mesaneli hastalarda İYE kontrolünde plasebodan daha etkili olmadığı sonucuna varmıştır.</a:t>
            </a:r>
          </a:p>
          <a:p>
            <a:endParaRPr lang="tr-TR"/>
          </a:p>
          <a:p>
            <a:r>
              <a:rPr lang="tr-TR"/>
              <a:t>Bununla birlikte, hiçbir çalışmada kullanılan kızılcık müstahzarlarının polifenolik içeriği karakterize edilmemiştir.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333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9F856E4-0E59-4A68-AE0D-31B34E31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0DB4802-3135-4910-85D5-01D1CE0D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/>
          </a:p>
          <a:p>
            <a:r>
              <a:rPr lang="tr-TR"/>
              <a:t>McMurdo ve ark. tekrarlayan İYE riski taşıyan kadınlarda kızılcık veya trimetoprim ile randomize çift kör bir çalışma yapmışlardı.</a:t>
            </a:r>
          </a:p>
          <a:p>
            <a:endParaRPr lang="tr-TR"/>
          </a:p>
          <a:p>
            <a:r>
              <a:rPr lang="tr-TR"/>
              <a:t>Araştırmacılar kızılcık alan hastalarda istatistiksel olarak anlamlı olmasa da İYE tekrarlama riskinin %60 daha yüksek olduğunu gözlemlediler.</a:t>
            </a:r>
          </a:p>
        </p:txBody>
      </p:sp>
    </p:spTree>
    <p:extLst>
      <p:ext uri="{BB962C8B-B14F-4D97-AF65-F5344CB8AC3E}">
        <p14:creationId xmlns:p14="http://schemas.microsoft.com/office/powerpoint/2010/main" val="280957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Mevcut kanıtlar tartışmalı olmakla birlikte tekrarlayan idrar yolu enfeksiyonlarını (İYE) kontrol etmek için uzun süreli düşük doz antibiyotik tedavisinin kullanımını desteklemekte</a:t>
            </a:r>
          </a:p>
          <a:p>
            <a:endParaRPr lang="tr-TR" dirty="0"/>
          </a:p>
          <a:p>
            <a:r>
              <a:rPr lang="tr-TR" dirty="0"/>
              <a:t>Uzun süreli düşük doz antibiyotik kullanımındaki ana sorunlardan biri antibiyotiklere bakteriyel dirençteki artış</a:t>
            </a:r>
          </a:p>
        </p:txBody>
      </p:sp>
      <p:pic>
        <p:nvPicPr>
          <p:cNvPr id="5" name="Picture 2" descr="How to Spot Series: Urinary Tract Infection in Children">
            <a:extLst>
              <a:ext uri="{FF2B5EF4-FFF2-40B4-BE49-F238E27FC236}">
                <a16:creationId xmlns:a16="http://schemas.microsoft.com/office/drawing/2014/main" xmlns="" id="{FB36B301-D5A8-4D45-ACC5-069130CDD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5" y="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C2EF9C1-BF5D-4F15-9D15-5E549BA9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B4A255E-23C9-4510-B13F-FC4C32B8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Jepson tarafından yayınlanan toplam 10 çalışmanın (1049 hasta) sistematik incelemesinde kızılcığın plasebo veya kontrol tedavisine kıyasla 12 aylık bir süre içinde İYE insidansını önemli ölçüde azalttığı saptanmıştır.</a:t>
            </a:r>
          </a:p>
          <a:p>
            <a:pPr marL="0" indent="0">
              <a:buNone/>
            </a:pPr>
            <a:endParaRPr lang="tr-TR"/>
          </a:p>
          <a:p>
            <a:r>
              <a:rPr lang="tr-TR"/>
              <a:t>Kızılcık İYE insidansını azaltmada, tekrarlayan İYE'li kadınlarda erkeklerden, yaşlı kadınlardan veya kateterizasyon gerektiren hastalardan daha etkiliydi. </a:t>
            </a:r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099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16A9BEC-7827-426F-B762-1EF61FA8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A42A81B-5BD9-4FDE-9B62-064AC81C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/>
          </a:p>
          <a:p>
            <a:r>
              <a:rPr lang="tr-TR"/>
              <a:t>Ferrara ve ark. 3 yaşından büyük çocuklarda plasebo kontrollü bir klinik çalışmasında kızılcıkların semptomatik İYE'lerin tekrarını önlediğini göstermiştir.</a:t>
            </a:r>
          </a:p>
          <a:p>
            <a:endParaRPr lang="tr-TR"/>
          </a:p>
          <a:p>
            <a:r>
              <a:rPr lang="tr-TR"/>
              <a:t>Howell ve diğ. çalışmasında kızılcık preparatındaki proantosiyanidin düzeyinin 18 mg'dan daha yüksek olduğunda kızılcıkların yapışma önleyici aktivitesinin daha çok olduğuna dair kanıtlar bulundu.</a:t>
            </a:r>
          </a:p>
          <a:p>
            <a:endParaRPr lang="tr-TR"/>
          </a:p>
          <a:p>
            <a:r>
              <a:rPr lang="tr-TR"/>
              <a:t>Bebeklerde kızılcık kullanımına ilişkin hiçbir veri bulunmadığından yetişkin dozajına göre tahminde bulunulup 0,2 mL/kg şurup verilmesine karar verildi.</a:t>
            </a:r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316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204AB30-6BC2-44A4-930F-13CBC7A5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8EB8D68-A81D-400D-981C-5EFE3A03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/>
          </a:p>
          <a:p>
            <a:r>
              <a:rPr lang="tr-TR"/>
              <a:t>Kızılcıkların yapışma önleyici aktivitesi doza bağlı olduğundan ve en iyi sonuçlar, 18 mg'dan fazla proantosiyanidinin uygulandığı 1 yaşından büyük hastalarda elde edildi.</a:t>
            </a:r>
          </a:p>
          <a:p>
            <a:endParaRPr lang="tr-TR"/>
          </a:p>
          <a:p>
            <a:r>
              <a:rPr lang="tr-TR"/>
              <a:t>1 yaşından küçük bebeklerde farklı kızılcık dozlarının etkinliğini değerlendiren başka çalışmaların yapılması gerekmektedir.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31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2083557-4436-4341-8DF7-BC8D6FBD5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93975D7-2D2F-4DF0-AED1-5C98A5077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031B199C-B94B-446D-BDEB-E2A915C58367}"/>
              </a:ext>
            </a:extLst>
          </p:cNvPr>
          <p:cNvSpPr txBox="1"/>
          <p:nvPr/>
        </p:nvSpPr>
        <p:spPr>
          <a:xfrm>
            <a:off x="4932040" y="5517232"/>
            <a:ext cx="39239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4000"/>
              <a:t>TEŞEKKÜRLER…. </a:t>
            </a:r>
          </a:p>
        </p:txBody>
      </p:sp>
    </p:spTree>
    <p:extLst>
      <p:ext uri="{BB962C8B-B14F-4D97-AF65-F5344CB8AC3E}">
        <p14:creationId xmlns:p14="http://schemas.microsoft.com/office/powerpoint/2010/main" val="22009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GİRİŞ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Yetişkinlerde tekrarlayan </a:t>
            </a:r>
            <a:r>
              <a:rPr lang="tr-TR" dirty="0" err="1"/>
              <a:t>İYE'yi</a:t>
            </a:r>
            <a:r>
              <a:rPr lang="tr-TR" dirty="0"/>
              <a:t> önlemek için son zamanlarda kullanılan </a:t>
            </a:r>
            <a:r>
              <a:rPr lang="tr-TR"/>
              <a:t>ürünlerden biri; </a:t>
            </a:r>
            <a:r>
              <a:rPr lang="tr-TR" dirty="0"/>
              <a:t>kızılcık</a:t>
            </a:r>
          </a:p>
          <a:p>
            <a:endParaRPr lang="tr-TR" dirty="0"/>
          </a:p>
          <a:p>
            <a:r>
              <a:rPr lang="tr-TR" dirty="0"/>
              <a:t>Çoğu çalışma, hamile kadınlar veya yaşlılar gibi İYE gelişme riski yüksek olan popülasyonlara odaklanmakta</a:t>
            </a:r>
          </a:p>
          <a:p>
            <a:endParaRPr lang="tr-TR" dirty="0"/>
          </a:p>
          <a:p>
            <a:r>
              <a:rPr lang="tr-TR" dirty="0"/>
              <a:t>Araştırmalarda kızılcığın yararlı etkileri görünse de, pediatrik yaş grubundaki potansiyel yararlılığı, güvenliliği ve optimal dozajın ne olması gerektiği hakkında çok az veri bulunmakta</a:t>
            </a:r>
          </a:p>
        </p:txBody>
      </p:sp>
      <p:pic>
        <p:nvPicPr>
          <p:cNvPr id="3074" name="Picture 2" descr="Kizilcik Fidanı - Fidancilar.com">
            <a:extLst>
              <a:ext uri="{FF2B5EF4-FFF2-40B4-BE49-F238E27FC236}">
                <a16:creationId xmlns:a16="http://schemas.microsoft.com/office/drawing/2014/main" xmlns="" id="{CDA75245-8626-41D6-8C46-6A8DD39F8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663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GİRİŞ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İdrar yolu enfeksiyonları çocuklukta </a:t>
            </a:r>
            <a:r>
              <a:rPr lang="tr-TR" dirty="0"/>
              <a:t>nispeten </a:t>
            </a:r>
            <a:r>
              <a:rPr lang="tr-TR"/>
              <a:t>sık  </a:t>
            </a:r>
          </a:p>
          <a:p>
            <a:pPr lvl="2"/>
            <a:r>
              <a:rPr lang="tr-TR"/>
              <a:t> </a:t>
            </a:r>
            <a:r>
              <a:rPr lang="tr-TR" dirty="0"/>
              <a:t>kızların </a:t>
            </a:r>
            <a:r>
              <a:rPr lang="tr-TR"/>
              <a:t>%8’i</a:t>
            </a:r>
          </a:p>
          <a:p>
            <a:pPr lvl="2"/>
            <a:r>
              <a:rPr lang="tr-TR"/>
              <a:t> erkeklerin %2’si</a:t>
            </a:r>
          </a:p>
          <a:p>
            <a:pPr lvl="2"/>
            <a:endParaRPr lang="tr-TR" dirty="0"/>
          </a:p>
          <a:p>
            <a:r>
              <a:rPr lang="tr-TR" dirty="0" err="1"/>
              <a:t>Piyelonefrit</a:t>
            </a:r>
            <a:r>
              <a:rPr lang="tr-TR"/>
              <a:t> sonrası tekrarlayan İYE %20'ye varan oranlarda</a:t>
            </a:r>
            <a:endParaRPr lang="tr-TR" dirty="0"/>
          </a:p>
        </p:txBody>
      </p:sp>
      <p:pic>
        <p:nvPicPr>
          <p:cNvPr id="4100" name="Picture 4" descr="İdrar Yolu Enfeksiyonu | Prof. Dr. Halil Tuğtepe - Çocuk Ürolojisi ve  Cerrahisi">
            <a:extLst>
              <a:ext uri="{FF2B5EF4-FFF2-40B4-BE49-F238E27FC236}">
                <a16:creationId xmlns:a16="http://schemas.microsoft.com/office/drawing/2014/main" xmlns="" id="{764BFD76-FC46-4F26-8C22-78DA12D55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822" y="4768285"/>
            <a:ext cx="29337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GİRİŞ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Bazı çalışmalar antibiyotik profilaksisinin yüksek dereceli reflü hastalarında bile böbrek skarı sıklığı üzerinde hiçbir etkisinin olmadığını göstermekte</a:t>
            </a:r>
          </a:p>
          <a:p>
            <a:endParaRPr lang="tr-TR"/>
          </a:p>
          <a:p>
            <a:r>
              <a:rPr lang="tr-TR"/>
              <a:t>Diğer çalışmalarda ise düşük doz trimetoprim-sülfametoksazol ile profilaktik tedavi gören, tekrarlayan İYE'leri olan pediatrik hastaların plaseboya kıyasla İYE riskinde %6'lık bir azalma sağladığını göstermekte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GİRİŞ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çalışma pediatrik popülasyonda tekrarlayan idrar yolu enfeksiyonlarının </a:t>
            </a:r>
            <a:r>
              <a:rPr lang="tr-TR" dirty="0" err="1"/>
              <a:t>profilaksisi</a:t>
            </a:r>
            <a:r>
              <a:rPr lang="tr-TR" dirty="0"/>
              <a:t> için kızılcık etkinliğini ve güvenliğini değerlendirdi.</a:t>
            </a:r>
          </a:p>
          <a:p>
            <a:endParaRPr lang="tr-TR" dirty="0"/>
          </a:p>
          <a:p>
            <a:r>
              <a:rPr lang="tr-TR" dirty="0"/>
              <a:t>Araştırmacıların varsayımları kızılcık </a:t>
            </a:r>
            <a:r>
              <a:rPr lang="tr-TR" dirty="0" err="1"/>
              <a:t>profilaksi</a:t>
            </a:r>
            <a:r>
              <a:rPr lang="tr-TR" dirty="0"/>
              <a:t> etkinliğinin </a:t>
            </a:r>
            <a:r>
              <a:rPr lang="tr-TR" dirty="0" err="1"/>
              <a:t>trimetoprim</a:t>
            </a:r>
            <a:r>
              <a:rPr lang="tr-TR" dirty="0"/>
              <a:t> gibi etkinliği kanıtlanmış diğer </a:t>
            </a:r>
            <a:r>
              <a:rPr lang="tr-TR" dirty="0" err="1"/>
              <a:t>profilaktik</a:t>
            </a:r>
            <a:r>
              <a:rPr lang="tr-TR" dirty="0"/>
              <a:t> müdahalelerden daha düşük olmadığıydı.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/>
          </a:p>
          <a:p>
            <a:r>
              <a:rPr lang="tr-TR"/>
              <a:t>Randomize</a:t>
            </a:r>
            <a:r>
              <a:rPr lang="tr-TR" dirty="0"/>
              <a:t>, çift kör, faz III klinik bir çalışmaydı.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Hastanenin çocuk </a:t>
            </a:r>
            <a:r>
              <a:rPr lang="tr-TR" dirty="0" err="1"/>
              <a:t>nefroloji</a:t>
            </a:r>
            <a:r>
              <a:rPr lang="tr-TR" dirty="0"/>
              <a:t> ve üroloji bölümlerinde tedavi alan 1 ay-13 yaş arası </a:t>
            </a:r>
            <a:r>
              <a:rPr lang="tr-TR"/>
              <a:t>çocuklar çalışmaya </a:t>
            </a:r>
            <a:r>
              <a:rPr lang="tr-TR" dirty="0"/>
              <a:t>alındı.</a:t>
            </a:r>
          </a:p>
          <a:p>
            <a:endParaRPr lang="tr-TR" dirty="0"/>
          </a:p>
          <a:p>
            <a:r>
              <a:rPr lang="tr-TR" dirty="0"/>
              <a:t>Örneklemdeki hastalar için maksimum takip süresi bir </a:t>
            </a:r>
            <a:r>
              <a:rPr lang="tr-TR"/>
              <a:t>yıldı.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7F55E39-09B5-42FB-AD85-21E0A9FA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F0DD2CC-2425-470A-A032-2BA146B5D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Bir gruba %3 kızılcık özü içeren glukoz şurubu ve diğer gruba trimetoprim verildi.</a:t>
            </a:r>
          </a:p>
          <a:p>
            <a:endParaRPr lang="tr-TR"/>
          </a:p>
          <a:p>
            <a:r>
              <a:rPr lang="tr-TR"/>
              <a:t>Bu araştırma etik kurul tarafından onaylandı ve tüm çocukların ebeveynlerinden yazılı bilgilendirilmiş onam alındı.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64911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1362</Words>
  <Application>Microsoft Office PowerPoint</Application>
  <PresentationFormat>Ekran Gösterisi (4:3)</PresentationFormat>
  <Paragraphs>217</Paragraphs>
  <Slides>33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Ofis Teması</vt:lpstr>
      <vt:lpstr>PowerPoint Sunusu</vt:lpstr>
      <vt:lpstr>PowerPoint Sunusu</vt:lpstr>
      <vt:lpstr>GİRİŞ</vt:lpstr>
      <vt:lpstr>GİRİŞ</vt:lpstr>
      <vt:lpstr>GİRİŞ</vt:lpstr>
      <vt:lpstr>GİRİŞ</vt:lpstr>
      <vt:lpstr>GİRİŞ</vt:lpstr>
      <vt:lpstr>METOD</vt:lpstr>
      <vt:lpstr>METOD</vt:lpstr>
      <vt:lpstr>METOD</vt:lpstr>
      <vt:lpstr>METOD</vt:lpstr>
      <vt:lpstr>METOD</vt:lpstr>
      <vt:lpstr>METOD</vt:lpstr>
      <vt:lpstr>METOD</vt:lpstr>
      <vt:lpstr>PowerPoint Sunusu</vt:lpstr>
      <vt:lpstr>METOD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Win7</cp:lastModifiedBy>
  <cp:revision>52</cp:revision>
  <dcterms:created xsi:type="dcterms:W3CDTF">2021-09-29T07:27:44Z</dcterms:created>
  <dcterms:modified xsi:type="dcterms:W3CDTF">2021-12-28T07:15:54Z</dcterms:modified>
</cp:coreProperties>
</file>