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85"/>
  </p:notesMasterIdLst>
  <p:sldIdLst>
    <p:sldId id="256" r:id="rId2"/>
    <p:sldId id="261" r:id="rId3"/>
    <p:sldId id="262" r:id="rId4"/>
    <p:sldId id="294" r:id="rId5"/>
    <p:sldId id="358" r:id="rId6"/>
    <p:sldId id="308" r:id="rId7"/>
    <p:sldId id="309" r:id="rId8"/>
    <p:sldId id="257" r:id="rId9"/>
    <p:sldId id="310" r:id="rId10"/>
    <p:sldId id="311" r:id="rId11"/>
    <p:sldId id="312" r:id="rId12"/>
    <p:sldId id="313" r:id="rId13"/>
    <p:sldId id="314" r:id="rId14"/>
    <p:sldId id="315" r:id="rId15"/>
    <p:sldId id="398" r:id="rId16"/>
    <p:sldId id="317" r:id="rId17"/>
    <p:sldId id="318" r:id="rId18"/>
    <p:sldId id="319" r:id="rId19"/>
    <p:sldId id="296" r:id="rId20"/>
    <p:sldId id="297" r:id="rId21"/>
    <p:sldId id="298" r:id="rId22"/>
    <p:sldId id="29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65" r:id="rId40"/>
    <p:sldId id="375" r:id="rId41"/>
    <p:sldId id="378" r:id="rId42"/>
    <p:sldId id="399" r:id="rId43"/>
    <p:sldId id="376" r:id="rId44"/>
    <p:sldId id="400" r:id="rId45"/>
    <p:sldId id="402" r:id="rId46"/>
    <p:sldId id="403" r:id="rId47"/>
    <p:sldId id="404" r:id="rId48"/>
    <p:sldId id="406" r:id="rId49"/>
    <p:sldId id="407" r:id="rId50"/>
    <p:sldId id="409" r:id="rId51"/>
    <p:sldId id="410" r:id="rId52"/>
    <p:sldId id="411" r:id="rId53"/>
    <p:sldId id="416" r:id="rId54"/>
    <p:sldId id="412" r:id="rId55"/>
    <p:sldId id="417" r:id="rId56"/>
    <p:sldId id="418" r:id="rId57"/>
    <p:sldId id="419" r:id="rId58"/>
    <p:sldId id="420" r:id="rId59"/>
    <p:sldId id="421" r:id="rId60"/>
    <p:sldId id="422" r:id="rId61"/>
    <p:sldId id="424" r:id="rId62"/>
    <p:sldId id="423" r:id="rId63"/>
    <p:sldId id="439" r:id="rId64"/>
    <p:sldId id="440" r:id="rId65"/>
    <p:sldId id="426" r:id="rId66"/>
    <p:sldId id="429" r:id="rId67"/>
    <p:sldId id="430" r:id="rId68"/>
    <p:sldId id="431" r:id="rId69"/>
    <p:sldId id="432" r:id="rId70"/>
    <p:sldId id="433" r:id="rId71"/>
    <p:sldId id="434" r:id="rId72"/>
    <p:sldId id="436" r:id="rId73"/>
    <p:sldId id="437" r:id="rId74"/>
    <p:sldId id="438" r:id="rId75"/>
    <p:sldId id="413" r:id="rId76"/>
    <p:sldId id="441" r:id="rId77"/>
    <p:sldId id="396" r:id="rId78"/>
    <p:sldId id="397" r:id="rId79"/>
    <p:sldId id="390" r:id="rId80"/>
    <p:sldId id="393" r:id="rId81"/>
    <p:sldId id="394" r:id="rId82"/>
    <p:sldId id="395" r:id="rId83"/>
    <p:sldId id="339" r:id="rId8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1442" autoAdjust="0"/>
    <p:restoredTop sz="94660"/>
  </p:normalViewPr>
  <p:slideViewPr>
    <p:cSldViewPr>
      <p:cViewPr varScale="1">
        <p:scale>
          <a:sx n="91" d="100"/>
          <a:sy n="91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B1C2310-0DA9-470D-AF56-1F5EBB09EF7B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B4CA17-1BB4-42F4-9D6B-9DFCE3268A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Düz Bağlayıcı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Oval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Oval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Oval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2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F5E60-F74A-4E85-A24D-4C1F02508934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23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E8B8E-F870-4A32-96A1-E2B71FE6E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B5F9-1318-4AB2-9145-6A8312351021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A3215-A87D-40AE-A948-A7A181D558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0E3F-4D1B-4C84-AAD6-CACE24D1EEFC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156DF-3421-4957-AE78-44178CBFBD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2BFD93-0C99-4233-8037-AD3CF4134ED7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5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AA13393-B322-45A7-AD86-12B3A1CE94B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Oval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Oval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Oval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Düz Bağlayıcı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40029-9504-4ED5-BEF7-1EC90C1C0821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21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DA440-7A16-49E4-8EDD-E112104BAD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E7FA8-89F7-49A1-ADBD-E2B9B9C27B61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8D0B2-E08A-41FE-995A-3056A0A327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2304B-67B4-4072-A6A5-6E86E42875A7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49992-7778-433E-8AF3-7AD84165D2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0C07B83-97C7-45F2-A5B6-95C16723962A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4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985D37-3E81-4802-9EA2-D7F7D78480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7DFA8-DC18-4871-A46C-AA842C24C452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5A7F0-9A48-4315-9339-8429ADFD9C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20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EF16A0-770F-47AE-BD4D-881DA0D53577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13" name="21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AAABF5-CA1F-4CC1-8736-39B2EE0245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2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98AB72-4CC5-45D3-A49E-6D485A787139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13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702102-D89D-43D2-9FBA-54D43179FB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28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B6FBBC-08D2-4B50-A011-53FBA44DA23D}" type="datetimeFigureOut">
              <a:rPr lang="tr-TR"/>
              <a:pPr>
                <a:defRPr/>
              </a:pPr>
              <a:t>3/13/2018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B418DF-346A-4E04-AD33-BA5130A431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5" r:id="rId4"/>
    <p:sldLayoutId id="2147483934" r:id="rId5"/>
    <p:sldLayoutId id="2147483939" r:id="rId6"/>
    <p:sldLayoutId id="2147483933" r:id="rId7"/>
    <p:sldLayoutId id="2147483940" r:id="rId8"/>
    <p:sldLayoutId id="2147483941" r:id="rId9"/>
    <p:sldLayoutId id="2147483932" r:id="rId10"/>
    <p:sldLayoutId id="21474839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4600" dirty="0" smtClean="0"/>
              <a:t>İDRAR YOLU ENFEKSİYONLARI</a:t>
            </a:r>
            <a:endParaRPr lang="tr-TR" sz="4600" dirty="0"/>
          </a:p>
        </p:txBody>
      </p:sp>
      <p:sp>
        <p:nvSpPr>
          <p:cNvPr id="14338" name="2 Alt Başlık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tr-TR" smtClean="0"/>
              <a:t>Ar. Gör. Dr. Ahmet KAR</a:t>
            </a:r>
          </a:p>
          <a:p>
            <a:r>
              <a:rPr lang="tr-TR" altLang="tr-TR" smtClean="0"/>
              <a:t>KTÜ Tıp Fakültesi Aile Hekimliği AD</a:t>
            </a:r>
          </a:p>
          <a:p>
            <a:r>
              <a:rPr lang="tr-TR" altLang="tr-TR" smtClean="0"/>
              <a:t>13.03.2018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SIKLIK</a:t>
            </a:r>
            <a:endParaRPr lang="tr-TR" dirty="0"/>
          </a:p>
        </p:txBody>
      </p:sp>
      <p:sp>
        <p:nvSpPr>
          <p:cNvPr id="23554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sz="2000" smtClean="0">
                <a:cs typeface="Times New Roman" pitchFamily="18" charset="0"/>
              </a:rPr>
              <a:t>İYE sıklığı yaş ve cinsiyete göre farklılıklar gösterir;</a:t>
            </a:r>
          </a:p>
          <a:p>
            <a:endParaRPr lang="tr-TR" sz="2000" smtClean="0">
              <a:cs typeface="Times New Roman" pitchFamily="18" charset="0"/>
            </a:endParaRPr>
          </a:p>
          <a:p>
            <a:r>
              <a:rPr lang="tr-TR" sz="2000" smtClean="0">
                <a:cs typeface="Times New Roman" pitchFamily="18" charset="0"/>
              </a:rPr>
              <a:t> Sıklık;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Kızlarda % 3-5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Erkeklerde %1’dir</a:t>
            </a:r>
          </a:p>
          <a:p>
            <a:pPr lvl="1">
              <a:buFont typeface="Wingdings 2" pitchFamily="18" charset="2"/>
              <a:buNone/>
            </a:pPr>
            <a:endParaRPr lang="tr-TR" sz="2000" smtClean="0">
              <a:cs typeface="Times New Roman" pitchFamily="18" charset="0"/>
            </a:endParaRPr>
          </a:p>
          <a:p>
            <a:r>
              <a:rPr lang="tr-TR" sz="2000" smtClean="0">
                <a:cs typeface="Times New Roman" pitchFamily="18" charset="0"/>
              </a:rPr>
              <a:t>Sıklık yaşa göre değişir;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İlk 3 ayda E&gt;K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İlk 3 aydan sonra kızlarda sık olup E/K:1/10’dur.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ETYOLOJİ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>
                <a:cs typeface="Times New Roman" panose="02020603050405020304" pitchFamily="18" charset="0"/>
              </a:rPr>
              <a:t>Mikroorganizmaların </a:t>
            </a:r>
            <a:r>
              <a:rPr lang="tr-TR" sz="2000" dirty="0" err="1">
                <a:cs typeface="Times New Roman" panose="02020603050405020304" pitchFamily="18" charset="0"/>
              </a:rPr>
              <a:t>üriner</a:t>
            </a:r>
            <a:r>
              <a:rPr lang="tr-TR" sz="2000" dirty="0">
                <a:cs typeface="Times New Roman" panose="02020603050405020304" pitchFamily="18" charset="0"/>
              </a:rPr>
              <a:t> sisteme ulaşma yolları;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 err="1">
                <a:cs typeface="Times New Roman" panose="02020603050405020304" pitchFamily="18" charset="0"/>
              </a:rPr>
              <a:t>Asendan</a:t>
            </a:r>
            <a:r>
              <a:rPr lang="tr-TR" sz="2000" dirty="0">
                <a:cs typeface="Times New Roman" panose="02020603050405020304" pitchFamily="18" charset="0"/>
              </a:rPr>
              <a:t>,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 err="1">
                <a:cs typeface="Times New Roman" panose="02020603050405020304" pitchFamily="18" charset="0"/>
              </a:rPr>
              <a:t>Hematojen</a:t>
            </a:r>
            <a:r>
              <a:rPr lang="tr-TR" sz="2000" dirty="0">
                <a:cs typeface="Times New Roman" panose="02020603050405020304" pitchFamily="18" charset="0"/>
              </a:rPr>
              <a:t> (</a:t>
            </a:r>
            <a:r>
              <a:rPr lang="tr-TR" sz="2000" dirty="0" err="1">
                <a:cs typeface="Times New Roman" panose="02020603050405020304" pitchFamily="18" charset="0"/>
              </a:rPr>
              <a:t>yenidoğan</a:t>
            </a:r>
            <a:r>
              <a:rPr lang="tr-TR" sz="2000" dirty="0">
                <a:cs typeface="Times New Roman" panose="02020603050405020304" pitchFamily="18" charset="0"/>
              </a:rPr>
              <a:t>),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Lenfatik yollarla olur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2000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>
                <a:cs typeface="Times New Roman" panose="02020603050405020304" pitchFamily="18" charset="0"/>
              </a:rPr>
              <a:t>İdrar yolu enfeksiyonları </a:t>
            </a:r>
            <a:r>
              <a:rPr lang="tr-TR" sz="2000" b="1" dirty="0">
                <a:cs typeface="Times New Roman" panose="02020603050405020304" pitchFamily="18" charset="0"/>
              </a:rPr>
              <a:t>temel</a:t>
            </a:r>
            <a:r>
              <a:rPr lang="tr-TR" sz="2000" dirty="0">
                <a:cs typeface="Times New Roman" panose="02020603050405020304" pitchFamily="18" charset="0"/>
              </a:rPr>
              <a:t> olarak </a:t>
            </a:r>
            <a:r>
              <a:rPr lang="tr-TR" sz="2000" dirty="0" err="1">
                <a:cs typeface="Times New Roman" panose="02020603050405020304" pitchFamily="18" charset="0"/>
              </a:rPr>
              <a:t>periüretral</a:t>
            </a:r>
            <a:r>
              <a:rPr lang="tr-TR" sz="2000" dirty="0">
                <a:cs typeface="Times New Roman" panose="02020603050405020304" pitchFamily="18" charset="0"/>
              </a:rPr>
              <a:t> bölgeyi </a:t>
            </a:r>
            <a:r>
              <a:rPr lang="tr-TR" sz="2000" dirty="0" err="1">
                <a:cs typeface="Times New Roman" panose="02020603050405020304" pitchFamily="18" charset="0"/>
              </a:rPr>
              <a:t>kolonize</a:t>
            </a:r>
            <a:r>
              <a:rPr lang="tr-TR" sz="2000" dirty="0">
                <a:cs typeface="Times New Roman" panose="02020603050405020304" pitchFamily="18" charset="0"/>
              </a:rPr>
              <a:t> eden barsak   bakterilerinin </a:t>
            </a:r>
            <a:r>
              <a:rPr lang="tr-TR" sz="2000" b="1" dirty="0" err="1">
                <a:cs typeface="Times New Roman" panose="02020603050405020304" pitchFamily="18" charset="0"/>
              </a:rPr>
              <a:t>asendan</a:t>
            </a:r>
            <a:r>
              <a:rPr lang="tr-TR" sz="2000" dirty="0">
                <a:cs typeface="Times New Roman" panose="02020603050405020304" pitchFamily="18" charset="0"/>
              </a:rPr>
              <a:t> yol ile </a:t>
            </a:r>
            <a:r>
              <a:rPr lang="tr-TR" sz="2000" dirty="0" err="1">
                <a:cs typeface="Times New Roman" panose="02020603050405020304" pitchFamily="18" charset="0"/>
              </a:rPr>
              <a:t>üriner</a:t>
            </a:r>
            <a:r>
              <a:rPr lang="tr-TR" sz="2000" dirty="0">
                <a:cs typeface="Times New Roman" panose="02020603050405020304" pitchFamily="18" charset="0"/>
              </a:rPr>
              <a:t> sisteme ulaşmaları ile olur.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ETYOLOJİ</a:t>
            </a:r>
            <a:endParaRPr lang="tr-TR" dirty="0"/>
          </a:p>
        </p:txBody>
      </p:sp>
      <p:sp>
        <p:nvSpPr>
          <p:cNvPr id="25602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sz="2000" smtClean="0">
                <a:cs typeface="Times New Roman" pitchFamily="18" charset="0"/>
              </a:rPr>
              <a:t>Akut İYE’de E. Coli ilk sırayı almaktadır,</a:t>
            </a: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İlk İYE’lerin %90’ından, tekrarlayan İYE’lerin %75-90’ından E. Coli sorumludur.</a:t>
            </a:r>
          </a:p>
          <a:p>
            <a:endParaRPr lang="tr-TR" sz="2000" smtClean="0">
              <a:cs typeface="Times New Roman" pitchFamily="18" charset="0"/>
            </a:endParaRPr>
          </a:p>
          <a:p>
            <a:r>
              <a:rPr lang="tr-TR" sz="2000" smtClean="0">
                <a:cs typeface="Times New Roman" pitchFamily="18" charset="0"/>
              </a:rPr>
              <a:t>Daha az sıklıkla Klebsiella, Proteus, Enterekok ve yenidoğanda B grubu streptokok da etken olabilir.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RİSK FAKTÖRLERİ</a:t>
            </a:r>
            <a:endParaRPr lang="tr-TR" dirty="0"/>
          </a:p>
        </p:txBody>
      </p:sp>
      <p:sp>
        <p:nvSpPr>
          <p:cNvPr id="26626" name="İçerik Yer Tutucusu 2"/>
          <p:cNvSpPr>
            <a:spLocks noGrp="1"/>
          </p:cNvSpPr>
          <p:nvPr>
            <p:ph sz="quarter" idx="1"/>
          </p:nvPr>
        </p:nvSpPr>
        <p:spPr>
          <a:xfrm>
            <a:off x="611188" y="1557338"/>
            <a:ext cx="3816350" cy="4873625"/>
          </a:xfrm>
        </p:spPr>
        <p:txBody>
          <a:bodyPr/>
          <a:lstStyle/>
          <a:p>
            <a:pPr lvl="1"/>
            <a:r>
              <a:rPr lang="tr-TR" sz="2000" smtClean="0">
                <a:cs typeface="Times New Roman" pitchFamily="18" charset="0"/>
              </a:rPr>
              <a:t>Kız çocuk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Labial adezyon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Fimozis/Prepisyum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Konstipasyon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Arkadan öne temizleme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Dışkı kontaminasyonu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Dolu küvette/uzun/köpük banyosu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Kıl kurdu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Anne sütü almayan bebek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RİSK FAKTÖRLERİ</a:t>
            </a:r>
            <a:endParaRPr lang="tr-TR" dirty="0"/>
          </a:p>
        </p:txBody>
      </p:sp>
      <p:sp>
        <p:nvSpPr>
          <p:cNvPr id="27650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050" cy="4873625"/>
          </a:xfrm>
        </p:spPr>
        <p:txBody>
          <a:bodyPr/>
          <a:lstStyle/>
          <a:p>
            <a:pPr lvl="1"/>
            <a:r>
              <a:rPr lang="tr-TR" sz="2000" smtClean="0">
                <a:cs typeface="Times New Roman" pitchFamily="18" charset="0"/>
              </a:rPr>
              <a:t>Cinsel aktivite-taciz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Sıkı elbise/iç giysi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Nörojenik mesane/İşeme disfonksiyonu/İdrar tutma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Antibiyotik kullanımı ile vagina veya kolon florasının eradikasyonu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Üriner taş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Reflü</a:t>
            </a:r>
          </a:p>
          <a:p>
            <a:pPr lvl="1"/>
            <a:r>
              <a:rPr lang="tr-TR" sz="2000" smtClean="0">
                <a:cs typeface="Times New Roman" pitchFamily="18" charset="0"/>
              </a:rPr>
              <a:t>Obstrüksiyon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YAŞA GÖRE KLİNİK BULGULAR</a:t>
            </a:r>
            <a:endParaRPr lang="tr-TR" dirty="0"/>
          </a:p>
        </p:txBody>
      </p:sp>
      <p:sp>
        <p:nvSpPr>
          <p:cNvPr id="28674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tr-TR" smtClean="0">
              <a:cs typeface="Times New Roman" pitchFamily="18" charset="0"/>
            </a:endParaRPr>
          </a:p>
          <a:p>
            <a:endParaRPr lang="tr-TR" smtClean="0">
              <a:cs typeface="Times New Roman" pitchFamily="18" charset="0"/>
            </a:endParaRPr>
          </a:p>
          <a:p>
            <a:endParaRPr lang="tr-TR" smtClean="0">
              <a:cs typeface="Times New Roman" pitchFamily="18" charset="0"/>
            </a:endParaRPr>
          </a:p>
          <a:p>
            <a:endParaRPr lang="tr-TR" smtClean="0">
              <a:cs typeface="Times New Roman" pitchFamily="18" charset="0"/>
            </a:endParaRPr>
          </a:p>
          <a:p>
            <a:endParaRPr lang="tr-TR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12875"/>
            <a:ext cx="7561263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Dikdörtgen 3"/>
          <p:cNvSpPr>
            <a:spLocks noChangeArrowheads="1"/>
          </p:cNvSpPr>
          <p:nvPr/>
        </p:nvSpPr>
        <p:spPr bwMode="auto">
          <a:xfrm>
            <a:off x="395288" y="6308725"/>
            <a:ext cx="8353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800">
                <a:latin typeface="Times New Roman" pitchFamily="18" charset="0"/>
              </a:rPr>
              <a:t>TÜRKİYE MİLLİ PEDİATRİ DERNEĞİ VE YANDAL DERNEKLERİ İŞBİRLİĞİ İLE Çocuk Sağlığı ve Hastalıklarında Tanı ve Tedavi KILAVUZLARI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TANI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3050" lvl="1" indent="0">
              <a:lnSpc>
                <a:spcPct val="90000"/>
              </a:lnSpc>
              <a:buFont typeface="Wingdings 2" pitchFamily="18" charset="2"/>
              <a:buNone/>
            </a:pPr>
            <a:r>
              <a:rPr lang="tr-TR" sz="2000" b="1" smtClean="0">
                <a:cs typeface="Times New Roman" pitchFamily="18" charset="0"/>
              </a:rPr>
              <a:t>Fizik Muayene:</a:t>
            </a:r>
          </a:p>
          <a:p>
            <a:pPr marL="273050" lvl="1" indent="0">
              <a:lnSpc>
                <a:spcPct val="90000"/>
              </a:lnSpc>
              <a:buFont typeface="Wingdings 2" pitchFamily="18" charset="2"/>
              <a:buNone/>
            </a:pPr>
            <a:endParaRPr lang="tr-TR" sz="1900" smtClean="0">
              <a:cs typeface="Times New Roman" pitchFamily="18" charset="0"/>
            </a:endParaRPr>
          </a:p>
          <a:p>
            <a:pPr marL="273050" lvl="1" indent="0">
              <a:lnSpc>
                <a:spcPct val="90000"/>
              </a:lnSpc>
            </a:pPr>
            <a:r>
              <a:rPr lang="tr-TR" sz="1900" smtClean="0">
                <a:cs typeface="Times New Roman" pitchFamily="18" charset="0"/>
              </a:rPr>
              <a:t>Ateş</a:t>
            </a:r>
          </a:p>
          <a:p>
            <a:pPr marL="273050" lvl="1" indent="0">
              <a:lnSpc>
                <a:spcPct val="90000"/>
              </a:lnSpc>
            </a:pPr>
            <a:r>
              <a:rPr lang="tr-TR" sz="1900" smtClean="0">
                <a:cs typeface="Times New Roman" pitchFamily="18" charset="0"/>
              </a:rPr>
              <a:t>   Batın muayenesi (hassasiyet, genişlemiş mesane)</a:t>
            </a:r>
          </a:p>
          <a:p>
            <a:pPr marL="273050" lvl="1" indent="0">
              <a:lnSpc>
                <a:spcPct val="90000"/>
              </a:lnSpc>
            </a:pPr>
            <a:r>
              <a:rPr lang="tr-TR" sz="1900" smtClean="0">
                <a:cs typeface="Times New Roman" pitchFamily="18" charset="0"/>
              </a:rPr>
              <a:t>Kostavertebral açı hassasiyeti</a:t>
            </a:r>
          </a:p>
          <a:p>
            <a:pPr marL="273050" lvl="1" indent="0">
              <a:lnSpc>
                <a:spcPct val="90000"/>
              </a:lnSpc>
            </a:pPr>
            <a:r>
              <a:rPr lang="tr-TR" sz="1900" smtClean="0">
                <a:cs typeface="Times New Roman" pitchFamily="18" charset="0"/>
              </a:rPr>
              <a:t>Vertebral kolonun değerlendirilmesi</a:t>
            </a:r>
          </a:p>
          <a:p>
            <a:pPr marL="273050" lvl="1" indent="0">
              <a:lnSpc>
                <a:spcPct val="90000"/>
              </a:lnSpc>
            </a:pPr>
            <a:r>
              <a:rPr lang="tr-TR" sz="1900" smtClean="0">
                <a:cs typeface="Times New Roman" pitchFamily="18" charset="0"/>
              </a:rPr>
              <a:t>Dış genital organların muayenesi</a:t>
            </a:r>
          </a:p>
          <a:p>
            <a:pPr marL="1160463" lvl="2" indent="-457200">
              <a:lnSpc>
                <a:spcPct val="90000"/>
              </a:lnSpc>
            </a:pPr>
            <a:r>
              <a:rPr lang="tr-TR" sz="1600" smtClean="0">
                <a:latin typeface="Arial" charset="0"/>
              </a:rPr>
              <a:t>  Vajinit</a:t>
            </a:r>
          </a:p>
          <a:p>
            <a:pPr marL="1160463" lvl="2" indent="-457200">
              <a:lnSpc>
                <a:spcPct val="90000"/>
              </a:lnSpc>
            </a:pPr>
            <a:r>
              <a:rPr lang="tr-TR" sz="1600" smtClean="0">
                <a:latin typeface="Arial" charset="0"/>
              </a:rPr>
              <a:t>  Labial adhezyon</a:t>
            </a:r>
          </a:p>
          <a:p>
            <a:pPr marL="1160463" lvl="2" indent="-457200">
              <a:lnSpc>
                <a:spcPct val="90000"/>
              </a:lnSpc>
            </a:pPr>
            <a:r>
              <a:rPr lang="tr-TR" sz="1600" smtClean="0">
                <a:latin typeface="Arial" charset="0"/>
              </a:rPr>
              <a:t>  Lokal irritasyon</a:t>
            </a:r>
          </a:p>
          <a:p>
            <a:pPr marL="1160463" lvl="2" indent="-457200">
              <a:lnSpc>
                <a:spcPct val="90000"/>
              </a:lnSpc>
            </a:pPr>
            <a:r>
              <a:rPr lang="tr-TR" sz="1600" smtClean="0">
                <a:latin typeface="Arial" charset="0"/>
              </a:rPr>
              <a:t>  Erkeklerde idrar akımının incelenmesi ve sünnet durumu</a:t>
            </a:r>
          </a:p>
          <a:p>
            <a:pPr marL="273050" lvl="1" indent="0">
              <a:lnSpc>
                <a:spcPct val="90000"/>
              </a:lnSpc>
            </a:pPr>
            <a:r>
              <a:rPr lang="tr-TR" sz="1900" smtClean="0">
                <a:cs typeface="Times New Roman" pitchFamily="18" charset="0"/>
              </a:rPr>
              <a:t>Rektal muayene</a:t>
            </a:r>
          </a:p>
          <a:p>
            <a:pPr marL="1160463" lvl="2" indent="-457200">
              <a:lnSpc>
                <a:spcPct val="90000"/>
              </a:lnSpc>
            </a:pPr>
            <a:r>
              <a:rPr lang="tr-TR" sz="1600" smtClean="0">
                <a:latin typeface="Arial" charset="0"/>
              </a:rPr>
              <a:t>Kitle</a:t>
            </a:r>
          </a:p>
          <a:p>
            <a:pPr marL="1160463" lvl="2" indent="-457200">
              <a:lnSpc>
                <a:spcPct val="90000"/>
              </a:lnSpc>
            </a:pPr>
            <a:r>
              <a:rPr lang="tr-TR" sz="1600" smtClean="0">
                <a:latin typeface="Arial" charset="0"/>
              </a:rPr>
              <a:t>Sfinkter tonusunun değerlendirilmesi</a:t>
            </a:r>
          </a:p>
          <a:p>
            <a:pPr marL="1160463" lvl="2" indent="-457200">
              <a:lnSpc>
                <a:spcPct val="90000"/>
              </a:lnSpc>
            </a:pPr>
            <a:r>
              <a:rPr lang="tr-TR" sz="1600" smtClean="0">
                <a:cs typeface="Times New Roman" pitchFamily="18" charset="0"/>
              </a:rPr>
              <a:t>Büyüme  geriliği</a:t>
            </a:r>
          </a:p>
          <a:p>
            <a:pPr>
              <a:lnSpc>
                <a:spcPct val="90000"/>
              </a:lnSpc>
            </a:pPr>
            <a:endParaRPr lang="tr-TR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423863" lvl="1" indent="-342900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  <a:buFont typeface="Courier New" pitchFamily="49" charset="0"/>
              <a:buNone/>
            </a:pPr>
            <a:r>
              <a:rPr lang="tr-TR" sz="2400" b="1" smtClean="0">
                <a:solidFill>
                  <a:srgbClr val="000000"/>
                </a:solidFill>
                <a:cs typeface="Times New Roman" pitchFamily="18" charset="0"/>
              </a:rPr>
              <a:t>Dipstik testi (tam idrar tahlili-TİT; strip test):</a:t>
            </a:r>
          </a:p>
          <a:p>
            <a:pPr marL="423863" lvl="1" indent="-34290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ct val="85000"/>
              <a:buFont typeface="Courier New" pitchFamily="49" charset="0"/>
              <a:buChar char="o"/>
            </a:pPr>
            <a:endParaRPr lang="tr-TR" sz="2000" smtClean="0">
              <a:solidFill>
                <a:srgbClr val="000000"/>
              </a:solidFill>
              <a:latin typeface="Verdana" pitchFamily="34" charset="0"/>
            </a:endParaRPr>
          </a:p>
          <a:p>
            <a:pPr marL="423863" lvl="1" indent="-34290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ct val="85000"/>
              <a:buFont typeface="Courier New" pitchFamily="49" charset="0"/>
              <a:buChar char="o"/>
            </a:pPr>
            <a:r>
              <a:rPr lang="tr-TR" sz="2000" smtClean="0">
                <a:solidFill>
                  <a:srgbClr val="000000"/>
                </a:solidFill>
                <a:cs typeface="Times New Roman" pitchFamily="18" charset="0"/>
              </a:rPr>
              <a:t>Lökosit esteraz  </a:t>
            </a:r>
            <a:r>
              <a:rPr lang="tr-TR" sz="1800" smtClean="0">
                <a:solidFill>
                  <a:srgbClr val="000000"/>
                </a:solidFill>
                <a:cs typeface="Times New Roman" pitchFamily="18" charset="0"/>
              </a:rPr>
              <a:t>(normal idrarda negatif) </a:t>
            </a:r>
            <a:r>
              <a:rPr lang="tr-TR" sz="200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</a:t>
            </a:r>
            <a:r>
              <a:rPr lang="tr-TR" sz="2000" smtClean="0">
                <a:solidFill>
                  <a:srgbClr val="000000"/>
                </a:solidFill>
                <a:cs typeface="Times New Roman" pitchFamily="18" charset="0"/>
              </a:rPr>
              <a:t>piyüri</a:t>
            </a:r>
          </a:p>
          <a:p>
            <a:pPr marL="423863" lvl="1" indent="-34290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ct val="85000"/>
              <a:buFont typeface="Courier New" pitchFamily="49" charset="0"/>
              <a:buChar char="o"/>
            </a:pPr>
            <a:r>
              <a:rPr lang="tr-TR" sz="2000" smtClean="0">
                <a:solidFill>
                  <a:srgbClr val="000000"/>
                </a:solidFill>
                <a:cs typeface="Times New Roman" pitchFamily="18" charset="0"/>
              </a:rPr>
              <a:t>Nitrit  </a:t>
            </a:r>
            <a:r>
              <a:rPr lang="tr-TR" sz="1800" smtClean="0">
                <a:solidFill>
                  <a:srgbClr val="000000"/>
                </a:solidFill>
                <a:cs typeface="Times New Roman" pitchFamily="18" charset="0"/>
              </a:rPr>
              <a:t>(normal idrarda negatif) </a:t>
            </a:r>
            <a:r>
              <a:rPr lang="tr-TR" sz="200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</a:t>
            </a:r>
            <a:r>
              <a:rPr lang="tr-TR" sz="2000" smtClean="0">
                <a:solidFill>
                  <a:srgbClr val="000000"/>
                </a:solidFill>
                <a:cs typeface="Times New Roman" pitchFamily="18" charset="0"/>
              </a:rPr>
              <a:t>bakteriüri</a:t>
            </a:r>
          </a:p>
          <a:p>
            <a:pPr marL="423863" lvl="1" indent="-34290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ct val="85000"/>
              <a:buFont typeface="Courier New" pitchFamily="49" charset="0"/>
              <a:buChar char="o"/>
            </a:pPr>
            <a:endParaRPr lang="tr-TR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23863" lvl="1" indent="-34290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ct val="85000"/>
              <a:buFont typeface="Courier New" pitchFamily="49" charset="0"/>
              <a:buChar char="o"/>
            </a:pPr>
            <a:r>
              <a:rPr lang="tr-TR" sz="2000" smtClean="0">
                <a:solidFill>
                  <a:srgbClr val="000000"/>
                </a:solidFill>
                <a:cs typeface="Times New Roman" pitchFamily="18" charset="0"/>
              </a:rPr>
              <a:t>Nitrit ve lökosit esteraz testi birlikte pozitif olduğunda İYE lehine oldukça güçlü bir bulgudur. </a:t>
            </a:r>
          </a:p>
          <a:p>
            <a:pPr marL="423863" lvl="1" indent="-34290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ct val="85000"/>
              <a:buFont typeface="Courier New" pitchFamily="49" charset="0"/>
              <a:buChar char="o"/>
            </a:pPr>
            <a:r>
              <a:rPr lang="tr-TR" sz="2000" smtClean="0">
                <a:solidFill>
                  <a:srgbClr val="000000"/>
                </a:solidFill>
                <a:cs typeface="Times New Roman" pitchFamily="18" charset="0"/>
              </a:rPr>
              <a:t>İkisi birlikte negatif olduğunda İYE’den uzaklaşan güçlü bir bulgudur. </a:t>
            </a:r>
          </a:p>
          <a:p>
            <a:pPr marL="423863" lvl="1" indent="-342900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ct val="85000"/>
              <a:buFont typeface="Courier New" pitchFamily="49" charset="0"/>
              <a:buChar char="o"/>
            </a:pPr>
            <a:endParaRPr lang="tr-TR" sz="1400" smtClean="0">
              <a:solidFill>
                <a:srgbClr val="000000"/>
              </a:solidFill>
              <a:latin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b="1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tr-TR" sz="2800" b="1" cap="none" dirty="0" err="1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Laboratuar</a:t>
            </a:r>
            <a:endParaRPr lang="tr-TR" dirty="0"/>
          </a:p>
        </p:txBody>
      </p:sp>
      <p:sp>
        <p:nvSpPr>
          <p:cNvPr id="31746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b="1" smtClean="0">
                <a:cs typeface="Times New Roman" pitchFamily="18" charset="0"/>
              </a:rPr>
              <a:t>İdrar Mikroskopisi:</a:t>
            </a:r>
          </a:p>
          <a:p>
            <a:endParaRPr lang="tr-TR" sz="2000" smtClean="0">
              <a:cs typeface="Times New Roman" pitchFamily="18" charset="0"/>
            </a:endParaRPr>
          </a:p>
          <a:p>
            <a:r>
              <a:rPr lang="tr-TR" sz="2000" b="1" smtClean="0">
                <a:cs typeface="Times New Roman" pitchFamily="18" charset="0"/>
              </a:rPr>
              <a:t>Piyüri;</a:t>
            </a: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Santrifüj edilmiş örnekte x40’lık büyütmede her alanda en az 5-10 lökosit varsa</a:t>
            </a:r>
          </a:p>
          <a:p>
            <a:r>
              <a:rPr lang="tr-TR" sz="2000" b="1" smtClean="0">
                <a:cs typeface="Times New Roman" pitchFamily="18" charset="0"/>
              </a:rPr>
              <a:t>Bakteriüri;</a:t>
            </a: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 Her alanda bir bakteri görülmesi  &gt;100.000 koloni/ml</a:t>
            </a:r>
          </a:p>
          <a:p>
            <a:pPr>
              <a:buFont typeface="Arial" charset="0"/>
              <a:buChar char="•"/>
            </a:pPr>
            <a:endParaRPr lang="tr-TR" sz="2000" smtClean="0"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Piyüri ile birlikte bakteriürinin saptanması İYE lehine oldukça güçlü bir bulgudur.</a:t>
            </a: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İkisi birlikte negatif olması İYE’den uzaklaştıran güçlü bir bulgudur </a:t>
            </a:r>
          </a:p>
          <a:p>
            <a:pPr>
              <a:buFont typeface="Arial" charset="0"/>
              <a:buChar char="•"/>
            </a:pPr>
            <a:endParaRPr lang="tr-TR" sz="2000" smtClean="0">
              <a:cs typeface="Times New Roman" pitchFamily="18" charset="0"/>
            </a:endParaRPr>
          </a:p>
          <a:p>
            <a:endParaRPr lang="tr-TR" sz="2000" smtClean="0">
              <a:cs typeface="Times New Roman" pitchFamily="18" charset="0"/>
            </a:endParaRPr>
          </a:p>
          <a:p>
            <a:pPr lvl="2"/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82880" indent="-18288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tr-TR" sz="2000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sz="2000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tr-TR" sz="2400" b="1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sz="2400" b="1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tr-TR" sz="4000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sz="4000" cap="none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tr-TR" sz="4000" cap="none" dirty="0" smtClean="0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LABORATUAR</a:t>
            </a:r>
            <a:endParaRPr lang="tr-TR" sz="40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7470775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cs typeface="Times New Roman" panose="02020603050405020304" pitchFamily="18" charset="0"/>
              </a:rPr>
              <a:t>İdrar </a:t>
            </a:r>
            <a:r>
              <a:rPr lang="tr-TR" b="1" dirty="0" err="1">
                <a:cs typeface="Times New Roman" panose="02020603050405020304" pitchFamily="18" charset="0"/>
              </a:rPr>
              <a:t>Mikroskopisi</a:t>
            </a:r>
            <a:r>
              <a:rPr lang="tr-TR" b="1" dirty="0">
                <a:cs typeface="Times New Roman" panose="02020603050405020304" pitchFamily="18" charset="0"/>
              </a:rPr>
              <a:t>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b="1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b="1" dirty="0">
                <a:cs typeface="Times New Roman" panose="02020603050405020304" pitchFamily="18" charset="0"/>
              </a:rPr>
              <a:t>Lökosit </a:t>
            </a:r>
            <a:r>
              <a:rPr lang="tr-TR" sz="2000" b="1" dirty="0" err="1">
                <a:cs typeface="Times New Roman" panose="02020603050405020304" pitchFamily="18" charset="0"/>
              </a:rPr>
              <a:t>silendirleri</a:t>
            </a:r>
            <a:r>
              <a:rPr lang="tr-TR" sz="2000" b="1" dirty="0">
                <a:cs typeface="Times New Roman" panose="02020603050405020304" pitchFamily="18" charset="0"/>
              </a:rPr>
              <a:t>; 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 Enfeksiyonun </a:t>
            </a:r>
            <a:r>
              <a:rPr lang="tr-TR" sz="2000" dirty="0" err="1">
                <a:cs typeface="Times New Roman" panose="02020603050405020304" pitchFamily="18" charset="0"/>
              </a:rPr>
              <a:t>renal</a:t>
            </a:r>
            <a:r>
              <a:rPr lang="tr-TR" sz="2000" dirty="0"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cs typeface="Times New Roman" panose="02020603050405020304" pitchFamily="18" charset="0"/>
              </a:rPr>
              <a:t>parankim</a:t>
            </a:r>
            <a:r>
              <a:rPr lang="tr-TR" sz="2000" dirty="0">
                <a:cs typeface="Times New Roman" panose="02020603050405020304" pitchFamily="18" charset="0"/>
              </a:rPr>
              <a:t> ile ilişkisini gösterir.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b="1" dirty="0">
              <a:cs typeface="Times New Roman" panose="02020603050405020304" pitchFamily="18" charset="0"/>
            </a:endParaRP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2000" dirty="0"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Font typeface="Wingdings 2"/>
              <a:buNone/>
              <a:defRPr/>
            </a:pPr>
            <a:endParaRPr lang="tr-TR" sz="2000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SUNUM PLANI</a:t>
            </a:r>
            <a:endParaRPr lang="tr-TR" dirty="0"/>
          </a:p>
        </p:txBody>
      </p:sp>
      <p:sp>
        <p:nvSpPr>
          <p:cNvPr id="15362" name="2 İçerik Yer Tutucusu"/>
          <p:cNvSpPr>
            <a:spLocks noGrp="1"/>
          </p:cNvSpPr>
          <p:nvPr>
            <p:ph sz="quarter" idx="1"/>
          </p:nvPr>
        </p:nvSpPr>
        <p:spPr>
          <a:xfrm>
            <a:off x="684213" y="1628775"/>
            <a:ext cx="3657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smtClean="0"/>
              <a:t>Amaç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Öğrenim Hedefleri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Tanım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Etiyoloji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Risk Faktörleri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Epidemiyoloji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Klinik</a:t>
            </a:r>
          </a:p>
        </p:txBody>
      </p:sp>
      <p:sp>
        <p:nvSpPr>
          <p:cNvPr id="15363" name="3 İçerik Yer Tutucusu"/>
          <p:cNvSpPr>
            <a:spLocks noGrp="1"/>
          </p:cNvSpPr>
          <p:nvPr>
            <p:ph sz="quarter" idx="2"/>
          </p:nvPr>
        </p:nvSpPr>
        <p:spPr>
          <a:xfrm>
            <a:off x="5076825" y="1628775"/>
            <a:ext cx="3657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smtClean="0"/>
              <a:t>Fizik Muayene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Laboratuar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Tedavi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Sevk kriterleri</a:t>
            </a:r>
          </a:p>
          <a:p>
            <a:pPr>
              <a:lnSpc>
                <a:spcPct val="150000"/>
              </a:lnSpc>
            </a:pPr>
            <a:r>
              <a:rPr lang="tr-TR" sz="2000" smtClean="0"/>
              <a:t>Kaynaklar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cs typeface="Times New Roman" panose="02020603050405020304" pitchFamily="18" charset="0"/>
              </a:rPr>
              <a:t>İdrar Kültürü;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2000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Altın standarttır.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İYE düşünülen bütün çocuklarda alınmalıdır.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Mümkünse temiz orta akım idrar örneği alınmalıdır.</a:t>
            </a:r>
          </a:p>
          <a:p>
            <a:pPr marL="274320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Yıkama-temizlik </a:t>
            </a:r>
            <a:r>
              <a:rPr lang="tr-TR" sz="2000" dirty="0" err="1">
                <a:cs typeface="Times New Roman" panose="02020603050405020304" pitchFamily="18" charset="0"/>
              </a:rPr>
              <a:t>kontaminasyonu</a:t>
            </a:r>
            <a:r>
              <a:rPr lang="tr-TR" sz="2000" dirty="0">
                <a:cs typeface="Times New Roman" panose="02020603050405020304" pitchFamily="18" charset="0"/>
              </a:rPr>
              <a:t> azaltır, antiseptik kullanımı yalancı negatif </a:t>
            </a:r>
            <a:r>
              <a:rPr lang="tr-TR" sz="2000" dirty="0" smtClean="0">
                <a:cs typeface="Times New Roman" panose="02020603050405020304" pitchFamily="18" charset="0"/>
              </a:rPr>
              <a:t>sonuçlara </a:t>
            </a:r>
            <a:r>
              <a:rPr lang="tr-TR" sz="2000" dirty="0">
                <a:cs typeface="Times New Roman" panose="02020603050405020304" pitchFamily="18" charset="0"/>
              </a:rPr>
              <a:t>yol açabilir</a:t>
            </a:r>
            <a:r>
              <a:rPr lang="tr-TR" dirty="0">
                <a:latin typeface="Verdana" pitchFamily="34" charset="0"/>
              </a:rPr>
              <a:t>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/>
          <a:lstStyle/>
          <a:p>
            <a:endParaRPr lang="tr-TR" smtClean="0"/>
          </a:p>
          <a:p>
            <a:endParaRPr lang="tr-TR" smtClean="0"/>
          </a:p>
        </p:txBody>
      </p:sp>
      <p:pic>
        <p:nvPicPr>
          <p:cNvPr id="34818" name="Resim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27025"/>
            <a:ext cx="7742237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Dikdörtgen 6"/>
          <p:cNvSpPr>
            <a:spLocks noChangeArrowheads="1"/>
          </p:cNvSpPr>
          <p:nvPr/>
        </p:nvSpPr>
        <p:spPr bwMode="auto">
          <a:xfrm>
            <a:off x="611188" y="5445125"/>
            <a:ext cx="71294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100" b="1">
                <a:latin typeface="Times New Roman" pitchFamily="18" charset="0"/>
                <a:cs typeface="Times New Roman" pitchFamily="18" charset="0"/>
              </a:rPr>
              <a:t>KAYNAK:TÜRKIYE MILLI PEDIATRI DERNEGI ÇOCUK NEFROLOJI DERNEĞİ ORTAK KILAVUZU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LABORATUAR</a:t>
            </a:r>
            <a:endParaRPr lang="tr-TR" dirty="0"/>
          </a:p>
        </p:txBody>
      </p:sp>
      <p:sp>
        <p:nvSpPr>
          <p:cNvPr id="35842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0788" cy="4572000"/>
          </a:xfrm>
        </p:spPr>
        <p:txBody>
          <a:bodyPr/>
          <a:lstStyle/>
          <a:p>
            <a:r>
              <a:rPr lang="tr-TR" b="1" smtClean="0">
                <a:cs typeface="Times New Roman" pitchFamily="18" charset="0"/>
              </a:rPr>
              <a:t>İdrar Kültürü;</a:t>
            </a:r>
          </a:p>
          <a:p>
            <a:pPr>
              <a:buFont typeface="Arial" charset="0"/>
              <a:buChar char="•"/>
            </a:pPr>
            <a:endParaRPr lang="tr-TR" sz="2000" smtClean="0"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Altın standarttır.</a:t>
            </a: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İYE düşünülen bütün çocuklarda alınmalıdır.</a:t>
            </a: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Mümkünse temiz orta akım idrar örneği alınmalıdır.</a:t>
            </a:r>
          </a:p>
          <a:p>
            <a:pPr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Yıkama-temizlik kontaminasyonu azaltır, antiseptik kullanımı yalancı negatif sonuçlara yol açabilir</a:t>
            </a:r>
            <a:r>
              <a:rPr lang="tr-TR" smtClean="0">
                <a:latin typeface="Verdana" pitchFamily="34" charset="0"/>
              </a:rPr>
              <a:t>.</a:t>
            </a:r>
          </a:p>
          <a:p>
            <a:pPr lvl="1"/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7467600" cy="13684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LABORATUAR</a:t>
            </a:r>
            <a:b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İdrar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Kültürünün Yorumlanması</a:t>
            </a:r>
            <a:endParaRPr lang="tr-TR" dirty="0"/>
          </a:p>
        </p:txBody>
      </p:sp>
      <p:sp>
        <p:nvSpPr>
          <p:cNvPr id="36866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0788" cy="4572000"/>
          </a:xfrm>
        </p:spPr>
        <p:txBody>
          <a:bodyPr/>
          <a:lstStyle/>
          <a:p>
            <a:endParaRPr lang="tr-TR" b="1" smtClean="0">
              <a:cs typeface="Times New Roman" pitchFamily="18" charset="0"/>
            </a:endParaRPr>
          </a:p>
          <a:p>
            <a:r>
              <a:rPr lang="tr-TR" b="1" smtClean="0">
                <a:cs typeface="Times New Roman" pitchFamily="18" charset="0"/>
              </a:rPr>
              <a:t>Suprapubik aspirasyon;</a:t>
            </a:r>
          </a:p>
          <a:p>
            <a:pPr>
              <a:buFont typeface="Arial" charset="0"/>
              <a:buChar char="•"/>
            </a:pPr>
            <a:r>
              <a:rPr lang="tr-TR" smtClean="0">
                <a:cs typeface="Times New Roman" pitchFamily="18" charset="0"/>
              </a:rPr>
              <a:t>Herhangi bir sayıda gram (-) basil </a:t>
            </a:r>
          </a:p>
          <a:p>
            <a:pPr>
              <a:buFont typeface="Arial" charset="0"/>
              <a:buChar char="•"/>
            </a:pPr>
            <a:r>
              <a:rPr lang="tr-TR" smtClean="0">
                <a:cs typeface="Times New Roman" pitchFamily="18" charset="0"/>
              </a:rPr>
              <a:t>≥ 10</a:t>
            </a:r>
            <a:r>
              <a:rPr lang="tr-TR" baseline="30000" smtClean="0">
                <a:cs typeface="Times New Roman" pitchFamily="18" charset="0"/>
              </a:rPr>
              <a:t>3 </a:t>
            </a:r>
            <a:r>
              <a:rPr lang="tr-TR" smtClean="0">
                <a:cs typeface="Times New Roman" pitchFamily="18" charset="0"/>
              </a:rPr>
              <a:t>cfu/ml gram (+) kok </a:t>
            </a:r>
            <a:r>
              <a:rPr lang="tr-TR" smtClean="0"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000" smtClean="0">
                <a:cs typeface="Times New Roman" pitchFamily="18" charset="0"/>
              </a:rPr>
              <a:t>%99</a:t>
            </a:r>
          </a:p>
          <a:p>
            <a:endParaRPr lang="tr-TR" b="1" smtClean="0">
              <a:cs typeface="Times New Roman" pitchFamily="18" charset="0"/>
            </a:endParaRPr>
          </a:p>
          <a:p>
            <a:r>
              <a:rPr lang="tr-TR" b="1" smtClean="0">
                <a:cs typeface="Times New Roman" pitchFamily="18" charset="0"/>
              </a:rPr>
              <a:t>Kateterizasyon;</a:t>
            </a:r>
          </a:p>
          <a:p>
            <a:pPr>
              <a:buFont typeface="Arial" charset="0"/>
              <a:buChar char="•"/>
            </a:pPr>
            <a:r>
              <a:rPr lang="tr-TR" smtClean="0">
                <a:cs typeface="Times New Roman" pitchFamily="18" charset="0"/>
              </a:rPr>
              <a:t>≥ 10</a:t>
            </a:r>
            <a:r>
              <a:rPr lang="tr-TR" baseline="30000" smtClean="0">
                <a:cs typeface="Times New Roman" pitchFamily="18" charset="0"/>
              </a:rPr>
              <a:t>4</a:t>
            </a:r>
            <a:r>
              <a:rPr lang="tr-TR" sz="2000" baseline="30000" smtClean="0">
                <a:cs typeface="Times New Roman" pitchFamily="18" charset="0"/>
              </a:rPr>
              <a:t> </a:t>
            </a:r>
            <a:r>
              <a:rPr lang="tr-TR" sz="2000" smtClean="0">
                <a:cs typeface="Times New Roman" pitchFamily="18" charset="0"/>
              </a:rPr>
              <a:t>cfu/ml</a:t>
            </a:r>
            <a:r>
              <a:rPr lang="tr-TR" smtClean="0">
                <a:cs typeface="Times New Roman" pitchFamily="18" charset="0"/>
              </a:rPr>
              <a:t> </a:t>
            </a:r>
            <a:r>
              <a:rPr lang="tr-TR" smtClean="0"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000" smtClean="0">
                <a:cs typeface="Times New Roman" pitchFamily="18" charset="0"/>
              </a:rPr>
              <a:t>%95</a:t>
            </a:r>
          </a:p>
          <a:p>
            <a:pPr>
              <a:buFont typeface="Arial" charset="0"/>
              <a:buChar char="•"/>
            </a:pPr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LABORATUAR </a:t>
            </a:r>
            <a:b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İdrar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Kültürünün Yorumlanması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078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b="1" dirty="0">
                <a:cs typeface="Times New Roman" panose="02020603050405020304" pitchFamily="18" charset="0"/>
              </a:rPr>
              <a:t>Temiz orta akımı;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900" dirty="0" err="1">
                <a:cs typeface="Times New Roman" panose="02020603050405020304" pitchFamily="18" charset="0"/>
              </a:rPr>
              <a:t>Semptomatik</a:t>
            </a:r>
            <a:r>
              <a:rPr lang="tr-TR" sz="1900" dirty="0">
                <a:cs typeface="Times New Roman" panose="02020603050405020304" pitchFamily="18" charset="0"/>
              </a:rPr>
              <a:t> hastalarda; </a:t>
            </a:r>
            <a:r>
              <a:rPr lang="tr-TR" sz="2000" dirty="0">
                <a:cs typeface="Times New Roman" panose="02020603050405020304" pitchFamily="18" charset="0"/>
              </a:rPr>
              <a:t>≥</a:t>
            </a:r>
            <a:r>
              <a:rPr lang="tr-TR" sz="1900" dirty="0">
                <a:cs typeface="Times New Roman" panose="02020603050405020304" pitchFamily="18" charset="0"/>
              </a:rPr>
              <a:t> 10</a:t>
            </a:r>
            <a:r>
              <a:rPr lang="tr-TR" sz="1900" baseline="30000" dirty="0">
                <a:cs typeface="Times New Roman" panose="02020603050405020304" pitchFamily="18" charset="0"/>
              </a:rPr>
              <a:t>5 </a:t>
            </a:r>
            <a:r>
              <a:rPr lang="tr-TR" sz="1900" dirty="0" err="1">
                <a:cs typeface="Times New Roman" panose="02020603050405020304" pitchFamily="18" charset="0"/>
              </a:rPr>
              <a:t>cfu</a:t>
            </a:r>
            <a:r>
              <a:rPr lang="tr-TR" sz="1900" dirty="0">
                <a:cs typeface="Times New Roman" panose="02020603050405020304" pitchFamily="18" charset="0"/>
              </a:rPr>
              <a:t>/ml (tek organizma) </a:t>
            </a:r>
            <a:r>
              <a:rPr lang="tr-TR" sz="19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sz="1900" dirty="0">
                <a:cs typeface="Times New Roman" panose="02020603050405020304" pitchFamily="18" charset="0"/>
              </a:rPr>
              <a:t>%95</a:t>
            </a:r>
          </a:p>
          <a:p>
            <a:pPr marL="457200" lvl="1" indent="0" fontAlgn="auto">
              <a:spcAft>
                <a:spcPts val="0"/>
              </a:spcAft>
              <a:buFont typeface="Wingdings 2"/>
              <a:buNone/>
              <a:defRPr/>
            </a:pPr>
            <a:endParaRPr lang="tr-TR" sz="1900" dirty="0">
              <a:cs typeface="Times New Roman" panose="02020603050405020304" pitchFamily="18" charset="0"/>
            </a:endParaRP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1900" dirty="0" err="1">
                <a:cs typeface="Times New Roman" panose="02020603050405020304" pitchFamily="18" charset="0"/>
              </a:rPr>
              <a:t>Asemptomatik</a:t>
            </a:r>
            <a:r>
              <a:rPr lang="tr-TR" sz="1900" dirty="0">
                <a:cs typeface="Times New Roman" panose="02020603050405020304" pitchFamily="18" charset="0"/>
              </a:rPr>
              <a:t> hastalarda; farklı günlerde elde edilen en az iki örnekte aynı </a:t>
            </a:r>
            <a:r>
              <a:rPr lang="tr-TR" sz="1900" dirty="0" smtClean="0">
                <a:cs typeface="Times New Roman" panose="02020603050405020304" pitchFamily="18" charset="0"/>
              </a:rPr>
              <a:t>organizmanın; 10</a:t>
            </a:r>
            <a:r>
              <a:rPr lang="tr-TR" sz="1900" baseline="30000" dirty="0" smtClean="0">
                <a:cs typeface="Times New Roman" panose="02020603050405020304" pitchFamily="18" charset="0"/>
              </a:rPr>
              <a:t>5 </a:t>
            </a:r>
            <a:r>
              <a:rPr lang="tr-TR" sz="1900" dirty="0" err="1">
                <a:cs typeface="Times New Roman" panose="02020603050405020304" pitchFamily="18" charset="0"/>
              </a:rPr>
              <a:t>cfu</a:t>
            </a:r>
            <a:r>
              <a:rPr lang="tr-TR" sz="1900" dirty="0">
                <a:cs typeface="Times New Roman" panose="02020603050405020304" pitchFamily="18" charset="0"/>
              </a:rPr>
              <a:t>/ml kadar üremesi </a:t>
            </a:r>
            <a:r>
              <a:rPr lang="tr-TR" sz="19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tr-TR" sz="1900" dirty="0" err="1">
                <a:cs typeface="Times New Roman" panose="02020603050405020304" pitchFamily="18" charset="0"/>
              </a:rPr>
              <a:t>Asemptomatik</a:t>
            </a:r>
            <a:r>
              <a:rPr lang="tr-TR" sz="1900" dirty="0">
                <a:cs typeface="Times New Roman" panose="02020603050405020304" pitchFamily="18" charset="0"/>
              </a:rPr>
              <a:t> </a:t>
            </a:r>
            <a:r>
              <a:rPr lang="tr-TR" sz="1900" dirty="0" err="1">
                <a:cs typeface="Times New Roman" panose="02020603050405020304" pitchFamily="18" charset="0"/>
              </a:rPr>
              <a:t>bakteriüri</a:t>
            </a:r>
            <a:r>
              <a:rPr lang="tr-TR" sz="1900" dirty="0">
                <a:cs typeface="Times New Roman" panose="02020603050405020304" pitchFamily="18" charset="0"/>
              </a:rPr>
              <a:t>&gt;tedavi edilmez.</a:t>
            </a:r>
          </a:p>
          <a:p>
            <a:pPr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sz="quarter" idx="2"/>
          </p:nvPr>
        </p:nvSpPr>
        <p:spPr>
          <a:xfrm>
            <a:off x="457200" y="260350"/>
            <a:ext cx="3657600" cy="59880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cs typeface="Times New Roman" panose="02020603050405020304" pitchFamily="18" charset="0"/>
              </a:rPr>
              <a:t>ALT İDRAR YOLU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cs typeface="Times New Roman" panose="02020603050405020304" pitchFamily="18" charset="0"/>
              </a:rPr>
              <a:t>ENFEKSİYONLARI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Ateş yüksekliği (+)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Karın ağrısı (+)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err="1">
                <a:cs typeface="Times New Roman" panose="02020603050405020304" pitchFamily="18" charset="0"/>
              </a:rPr>
              <a:t>Dizüri</a:t>
            </a:r>
            <a:r>
              <a:rPr lang="tr-TR" dirty="0">
                <a:cs typeface="Times New Roman" panose="02020603050405020304" pitchFamily="18" charset="0"/>
              </a:rPr>
              <a:t> (+)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Sık idrar yapma (+)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İdrar </a:t>
            </a:r>
            <a:r>
              <a:rPr lang="tr-TR" dirty="0" err="1">
                <a:cs typeface="Times New Roman" panose="02020603050405020304" pitchFamily="18" charset="0"/>
              </a:rPr>
              <a:t>dansitesi</a:t>
            </a:r>
            <a:r>
              <a:rPr lang="tr-TR" dirty="0">
                <a:cs typeface="Times New Roman" panose="02020603050405020304" pitchFamily="18" charset="0"/>
              </a:rPr>
              <a:t> düşüklüğü</a:t>
            </a:r>
            <a:r>
              <a:rPr lang="tr-TR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(-)</a:t>
            </a:r>
            <a:r>
              <a:rPr lang="tr-TR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err="1">
                <a:cs typeface="Times New Roman" panose="02020603050405020304" pitchFamily="18" charset="0"/>
              </a:rPr>
              <a:t>Pyüri</a:t>
            </a:r>
            <a:r>
              <a:rPr lang="tr-TR" dirty="0">
                <a:cs typeface="Times New Roman" panose="02020603050405020304" pitchFamily="18" charset="0"/>
              </a:rPr>
              <a:t> ; </a:t>
            </a:r>
            <a:r>
              <a:rPr lang="tr-TR" dirty="0" err="1">
                <a:cs typeface="Times New Roman" panose="02020603050405020304" pitchFamily="18" charset="0"/>
              </a:rPr>
              <a:t>bakteriüri</a:t>
            </a:r>
            <a:r>
              <a:rPr lang="tr-TR" dirty="0">
                <a:cs typeface="Times New Roman" panose="02020603050405020304" pitchFamily="18" charset="0"/>
              </a:rPr>
              <a:t> (+);  silendir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(-)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Beyaz küre yüksekliği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(-)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Eritrosit </a:t>
            </a:r>
            <a:r>
              <a:rPr lang="tr-TR" dirty="0" err="1">
                <a:cs typeface="Times New Roman" panose="02020603050405020304" pitchFamily="18" charset="0"/>
              </a:rPr>
              <a:t>sedimentasyon</a:t>
            </a:r>
            <a:r>
              <a:rPr lang="tr-TR" dirty="0">
                <a:cs typeface="Times New Roman" panose="02020603050405020304" pitchFamily="18" charset="0"/>
              </a:rPr>
              <a:t> hızı yüksekliği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(-)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C-reaktif protein pozitifliği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  <a:cs typeface="Times New Roman" panose="02020603050405020304" pitchFamily="18" charset="0"/>
              </a:rPr>
              <a:t>(-)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solidFill>
                <a:schemeClr val="tx2"/>
              </a:solidFill>
              <a:latin typeface="Arial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>
          <a:xfrm>
            <a:off x="4371975" y="404813"/>
            <a:ext cx="3657600" cy="5843587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tr-TR" sz="2200" b="1" smtClean="0">
                <a:cs typeface="Times New Roman" pitchFamily="18" charset="0"/>
              </a:rPr>
              <a:t>ÜST İDRAR YOLU 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tr-TR" sz="2200" b="1" smtClean="0">
                <a:cs typeface="Times New Roman" pitchFamily="18" charset="0"/>
              </a:rPr>
              <a:t>ENFEKSİYONLARI</a:t>
            </a:r>
          </a:p>
          <a:p>
            <a:pPr>
              <a:lnSpc>
                <a:spcPct val="70000"/>
              </a:lnSpc>
            </a:pPr>
            <a:endParaRPr lang="tr-TR" sz="2200" smtClean="0"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tr-TR" sz="1900" smtClean="0">
                <a:cs typeface="Times New Roman" pitchFamily="18" charset="0"/>
              </a:rPr>
              <a:t>Ateş yüksekliği(+)</a:t>
            </a:r>
          </a:p>
          <a:p>
            <a:pPr>
              <a:lnSpc>
                <a:spcPct val="70000"/>
              </a:lnSpc>
            </a:pPr>
            <a:r>
              <a:rPr lang="tr-TR" sz="1900" smtClean="0">
                <a:cs typeface="Times New Roman" pitchFamily="18" charset="0"/>
              </a:rPr>
              <a:t>Karın ağrısı / </a:t>
            </a:r>
            <a:r>
              <a:rPr lang="tr-TR" sz="1900" b="1" smtClean="0">
                <a:solidFill>
                  <a:srgbClr val="007EEA"/>
                </a:solidFill>
                <a:cs typeface="Times New Roman" pitchFamily="18" charset="0"/>
              </a:rPr>
              <a:t>Yan ağrısı (+)</a:t>
            </a:r>
          </a:p>
          <a:p>
            <a:pPr>
              <a:lnSpc>
                <a:spcPct val="70000"/>
              </a:lnSpc>
            </a:pPr>
            <a:r>
              <a:rPr lang="tr-TR" sz="1900" smtClean="0">
                <a:cs typeface="Times New Roman" pitchFamily="18" charset="0"/>
              </a:rPr>
              <a:t>Dizüri (+)</a:t>
            </a:r>
          </a:p>
          <a:p>
            <a:pPr>
              <a:lnSpc>
                <a:spcPct val="70000"/>
              </a:lnSpc>
            </a:pPr>
            <a:r>
              <a:rPr lang="tr-TR" sz="1900" smtClean="0">
                <a:cs typeface="Times New Roman" pitchFamily="18" charset="0"/>
              </a:rPr>
              <a:t>Sık idrar yapma (+)</a:t>
            </a:r>
          </a:p>
          <a:p>
            <a:pPr>
              <a:lnSpc>
                <a:spcPct val="70000"/>
              </a:lnSpc>
            </a:pPr>
            <a:endParaRPr lang="tr-TR" sz="1900" smtClean="0"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tr-TR" sz="1900" b="1" smtClean="0">
                <a:solidFill>
                  <a:srgbClr val="007EEA"/>
                </a:solidFill>
                <a:cs typeface="Times New Roman" pitchFamily="18" charset="0"/>
              </a:rPr>
              <a:t>İdrarın konsantre edilme kapasitesinde bozulma (+) </a:t>
            </a:r>
            <a:r>
              <a:rPr lang="tr-TR" sz="1900" smtClean="0">
                <a:cs typeface="Times New Roman" pitchFamily="18" charset="0"/>
              </a:rPr>
              <a:t>(idrar dansitesi düşüklüğü +)</a:t>
            </a:r>
          </a:p>
          <a:p>
            <a:pPr>
              <a:lnSpc>
                <a:spcPct val="70000"/>
              </a:lnSpc>
            </a:pPr>
            <a:endParaRPr lang="tr-TR" sz="1900" smtClean="0">
              <a:solidFill>
                <a:schemeClr val="accent1"/>
              </a:solidFill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tr-TR" sz="190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tr-TR" sz="1900" smtClean="0">
                <a:cs typeface="Times New Roman" pitchFamily="18" charset="0"/>
              </a:rPr>
              <a:t>Pyüri; bakteriüri</a:t>
            </a:r>
            <a:r>
              <a:rPr lang="tr-TR" sz="1900" b="1" smtClean="0">
                <a:solidFill>
                  <a:srgbClr val="007EEA"/>
                </a:solidFill>
                <a:cs typeface="Times New Roman" pitchFamily="18" charset="0"/>
              </a:rPr>
              <a:t>; lökosit silendirleri (+)</a:t>
            </a:r>
          </a:p>
          <a:p>
            <a:pPr>
              <a:lnSpc>
                <a:spcPct val="70000"/>
              </a:lnSpc>
            </a:pPr>
            <a:endParaRPr lang="tr-TR" sz="190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70000"/>
              </a:lnSpc>
            </a:pPr>
            <a:r>
              <a:rPr lang="tr-TR" sz="1900" b="1" smtClean="0">
                <a:solidFill>
                  <a:srgbClr val="007EEA"/>
                </a:solidFill>
                <a:cs typeface="Times New Roman" pitchFamily="18" charset="0"/>
              </a:rPr>
              <a:t>Beyaz küre yüksekliği (+)</a:t>
            </a:r>
          </a:p>
          <a:p>
            <a:pPr>
              <a:lnSpc>
                <a:spcPct val="70000"/>
              </a:lnSpc>
            </a:pPr>
            <a:r>
              <a:rPr lang="tr-TR" sz="1900" b="1" smtClean="0">
                <a:solidFill>
                  <a:srgbClr val="007EEA"/>
                </a:solidFill>
                <a:cs typeface="Times New Roman" pitchFamily="18" charset="0"/>
              </a:rPr>
              <a:t>Eritrosit sedimentasyon hızı yüksekliği (+)</a:t>
            </a:r>
          </a:p>
          <a:p>
            <a:pPr>
              <a:lnSpc>
                <a:spcPct val="70000"/>
              </a:lnSpc>
            </a:pPr>
            <a:r>
              <a:rPr lang="tr-TR" sz="1900" b="1" smtClean="0">
                <a:solidFill>
                  <a:srgbClr val="007EEA"/>
                </a:solidFill>
                <a:cs typeface="Times New Roman" pitchFamily="18" charset="0"/>
              </a:rPr>
              <a:t>C-reaktif protein pozitifliği (+)</a:t>
            </a:r>
          </a:p>
          <a:p>
            <a:pPr>
              <a:lnSpc>
                <a:spcPct val="70000"/>
              </a:lnSpc>
            </a:pPr>
            <a:r>
              <a:rPr lang="tr-TR" sz="1900" b="1" smtClean="0">
                <a:solidFill>
                  <a:srgbClr val="007EEA"/>
                </a:solidFill>
                <a:cs typeface="Times New Roman" pitchFamily="18" charset="0"/>
              </a:rPr>
              <a:t>Prokalsitonin (+)’liği daha değerli</a:t>
            </a:r>
          </a:p>
          <a:p>
            <a:pPr>
              <a:lnSpc>
                <a:spcPct val="70000"/>
              </a:lnSpc>
            </a:pPr>
            <a:endParaRPr lang="tr-TR" sz="190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tr-TR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7570787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200" b="1" smtClean="0">
                <a:cs typeface="Times New Roman" pitchFamily="18" charset="0"/>
              </a:rPr>
              <a:t>Komplike olmayan İYE;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Ateşli ancak iyi görünüyor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Hafif dehidratasyon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Tedaviye uyumlu</a:t>
            </a:r>
            <a:endParaRPr lang="tr-TR" sz="2200" b="1" smtClean="0">
              <a:cs typeface="Times New Roman" pitchFamily="18" charset="0"/>
            </a:endParaRPr>
          </a:p>
          <a:p>
            <a:endParaRPr lang="tr-TR" sz="2200" b="1" smtClean="0">
              <a:cs typeface="Times New Roman" pitchFamily="18" charset="0"/>
            </a:endParaRPr>
          </a:p>
          <a:p>
            <a:r>
              <a:rPr lang="tr-TR" sz="2200" b="1" smtClean="0">
                <a:cs typeface="Times New Roman" pitchFamily="18" charset="0"/>
              </a:rPr>
              <a:t>Komplike İYE;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Yüksek ateş(&gt;39 C ) ve toksik görünüm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Aşırı kusma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Orta- yüksek dehidratasyon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Tedaviye uyum güçlüğü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tr-TR" sz="2000" smtClean="0">
                <a:cs typeface="Times New Roman" pitchFamily="18" charset="0"/>
              </a:rPr>
              <a:t>İmmünsupresyon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endParaRPr lang="tr-TR" smtClean="0">
              <a:cs typeface="Times New Roman" pitchFamily="18" charset="0"/>
            </a:endParaRP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40962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0788" cy="4572000"/>
          </a:xfrm>
        </p:spPr>
        <p:txBody>
          <a:bodyPr/>
          <a:lstStyle/>
          <a:p>
            <a:r>
              <a:rPr lang="tr-TR" smtClean="0">
                <a:cs typeface="Times New Roman" pitchFamily="18" charset="0"/>
              </a:rPr>
              <a:t>İYE tedavisinde amaç akut enfeksiyonu düzeltmek, pyelonefrit oluşumunu,renal skar gelişmesini ve ilişkili komplikasyonların ortaya çıkmasını önlemektir. </a:t>
            </a:r>
          </a:p>
          <a:p>
            <a:endParaRPr lang="tr-TR" smtClean="0">
              <a:cs typeface="Times New Roman" pitchFamily="18" charset="0"/>
            </a:endParaRPr>
          </a:p>
          <a:p>
            <a:r>
              <a:rPr lang="tr-TR" smtClean="0">
                <a:cs typeface="Times New Roman" pitchFamily="18" charset="0"/>
              </a:rPr>
              <a:t>Bu açıdan İYE tedavisi </a:t>
            </a:r>
            <a:r>
              <a:rPr lang="tr-TR" b="1" u="sng" smtClean="0">
                <a:cs typeface="Times New Roman" pitchFamily="18" charset="0"/>
              </a:rPr>
              <a:t>akut atak tedavisi </a:t>
            </a:r>
            <a:r>
              <a:rPr lang="tr-TR" smtClean="0">
                <a:cs typeface="Times New Roman" pitchFamily="18" charset="0"/>
              </a:rPr>
              <a:t>ve </a:t>
            </a:r>
            <a:r>
              <a:rPr lang="tr-TR" b="1" u="sng" smtClean="0">
                <a:cs typeface="Times New Roman" pitchFamily="18" charset="0"/>
              </a:rPr>
              <a:t>koruyucu tedavi </a:t>
            </a:r>
            <a:r>
              <a:rPr lang="tr-TR" smtClean="0">
                <a:cs typeface="Times New Roman" pitchFamily="18" charset="0"/>
              </a:rPr>
              <a:t>olarak iki başlık altında incelenir.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5488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İYE </a:t>
            </a:r>
            <a:r>
              <a:rPr lang="tr-TR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cs typeface="Times New Roman" panose="02020603050405020304" pitchFamily="18" charset="0"/>
              </a:rPr>
              <a:t> ampirik tedavi</a:t>
            </a:r>
            <a:r>
              <a:rPr lang="tr-TR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cs typeface="Times New Roman" panose="02020603050405020304" pitchFamily="18" charset="0"/>
              </a:rPr>
              <a:t> kültür </a:t>
            </a:r>
            <a:r>
              <a:rPr lang="tr-TR" dirty="0" err="1">
                <a:cs typeface="Times New Roman" panose="02020603050405020304" pitchFamily="18" charset="0"/>
              </a:rPr>
              <a:t>antibiyogram</a:t>
            </a:r>
            <a:r>
              <a:rPr lang="tr-TR" dirty="0">
                <a:cs typeface="Times New Roman" panose="02020603050405020304" pitchFamily="18" charset="0"/>
              </a:rPr>
              <a:t> sonucuna göre </a:t>
            </a:r>
            <a:r>
              <a:rPr lang="tr-TR" dirty="0" smtClean="0">
                <a:cs typeface="Times New Roman" panose="02020603050405020304" pitchFamily="18" charset="0"/>
              </a:rPr>
              <a:t>tedavinin düzenlenmesi </a:t>
            </a: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Ampirik tedavide hastanın yaşı, </a:t>
            </a:r>
            <a:r>
              <a:rPr lang="tr-TR" dirty="0" err="1">
                <a:cs typeface="Times New Roman" panose="02020603050405020304" pitchFamily="18" charset="0"/>
              </a:rPr>
              <a:t>toksik</a:t>
            </a:r>
            <a:r>
              <a:rPr lang="tr-TR" dirty="0">
                <a:cs typeface="Times New Roman" panose="02020603050405020304" pitchFamily="18" charset="0"/>
              </a:rPr>
              <a:t> bulguları olup olmadığı göz önüne </a:t>
            </a:r>
            <a:r>
              <a:rPr lang="tr-TR" dirty="0" smtClean="0">
                <a:cs typeface="Times New Roman" panose="02020603050405020304" pitchFamily="18" charset="0"/>
              </a:rPr>
              <a:t>alınarak </a:t>
            </a:r>
            <a:r>
              <a:rPr lang="tr-TR" dirty="0">
                <a:cs typeface="Times New Roman" panose="02020603050405020304" pitchFamily="18" charset="0"/>
              </a:rPr>
              <a:t>yapılmalıdır.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b="1" u="sng" dirty="0">
                <a:cs typeface="Times New Roman" panose="02020603050405020304" pitchFamily="18" charset="0"/>
              </a:rPr>
              <a:t>Ampirik tedavi </a:t>
            </a:r>
            <a:r>
              <a:rPr lang="tr-TR" b="1" u="sng" dirty="0"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tr-TR" b="1" u="sng" dirty="0">
                <a:cs typeface="Times New Roman" panose="02020603050405020304" pitchFamily="18" charset="0"/>
              </a:rPr>
              <a:t> 24 – 48 saatte hastada beklenen iyileşme varsa kültüre gerek yok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b="1" u="sng" dirty="0">
                <a:cs typeface="Times New Roman" panose="02020603050405020304" pitchFamily="18" charset="0"/>
              </a:rPr>
              <a:t>Akut atak;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000" dirty="0">
                <a:cs typeface="Times New Roman" panose="02020603050405020304" pitchFamily="18" charset="0"/>
              </a:rPr>
              <a:t>Üç aydan büyük çocuklarda ;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Komplike değil ise </a:t>
            </a:r>
            <a:r>
              <a:rPr lang="tr-TR" sz="2000" dirty="0" err="1">
                <a:cs typeface="Times New Roman" panose="02020603050405020304" pitchFamily="18" charset="0"/>
              </a:rPr>
              <a:t>pyelonefrit</a:t>
            </a:r>
            <a:r>
              <a:rPr lang="tr-TR" sz="2000" dirty="0">
                <a:cs typeface="Times New Roman" panose="02020603050405020304" pitchFamily="18" charset="0"/>
              </a:rPr>
              <a:t> tedavisi oral antibiyotikler ile yapılabilir. 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Tedavi süresi 7-14 gündür.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tr-TR" sz="2000" dirty="0">
              <a:cs typeface="Times New Roman" panose="02020603050405020304" pitchFamily="18" charset="0"/>
            </a:endParaRP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000" dirty="0">
                <a:cs typeface="Times New Roman" panose="02020603050405020304" pitchFamily="18" charset="0"/>
              </a:rPr>
              <a:t>Üç aydan büyük ve alt </a:t>
            </a:r>
            <a:r>
              <a:rPr lang="tr-TR" sz="2000" dirty="0" err="1">
                <a:cs typeface="Times New Roman" panose="02020603050405020304" pitchFamily="18" charset="0"/>
              </a:rPr>
              <a:t>üriner</a:t>
            </a:r>
            <a:r>
              <a:rPr lang="tr-TR" sz="2000" dirty="0">
                <a:cs typeface="Times New Roman" panose="02020603050405020304" pitchFamily="18" charset="0"/>
              </a:rPr>
              <a:t> sistem enfeksiyonu (sistit) düşünülen </a:t>
            </a:r>
            <a:r>
              <a:rPr lang="tr-TR" sz="2000" dirty="0" smtClean="0">
                <a:cs typeface="Times New Roman" panose="02020603050405020304" pitchFamily="18" charset="0"/>
              </a:rPr>
              <a:t>çocuklar oral </a:t>
            </a:r>
            <a:r>
              <a:rPr lang="tr-TR" sz="2000" dirty="0">
                <a:cs typeface="Times New Roman" panose="02020603050405020304" pitchFamily="18" charset="0"/>
              </a:rPr>
              <a:t>antibiyotikler ile tedavi edilebilir.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Tedavi süresi en az 5 gün olmalıdır .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sz="2000" dirty="0">
              <a:cs typeface="Times New Roman" panose="02020603050405020304" pitchFamily="18" charset="0"/>
            </a:endParaRP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16386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sz="2000" smtClean="0"/>
              <a:t>İdrar yolu enfeksiyonları hakkında bilgi vermek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971550" y="1196975"/>
            <a:ext cx="5929313" cy="1143000"/>
          </a:xfrm>
          <a:prstGeom prst="rect">
            <a:avLst/>
          </a:prstGeom>
        </p:spPr>
        <p:txBody>
          <a:bodyPr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Ampirik Antibiyotik Tedavisi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034" name="Picture 2" descr="C:\Users\casper pc\Desktop\fdgdf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412875"/>
            <a:ext cx="76327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ikdörtgen 6"/>
          <p:cNvSpPr/>
          <p:nvPr/>
        </p:nvSpPr>
        <p:spPr>
          <a:xfrm>
            <a:off x="971550" y="6486525"/>
            <a:ext cx="7632700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</a:t>
            </a:r>
            <a:r>
              <a:rPr lang="tr-TR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TÜRKIYE </a:t>
            </a:r>
            <a:r>
              <a:rPr lang="tr-TR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 PEDIATRI DERNEGI ÇOCUK NEFROLOJI DERNEĞI ORTAK KILAVUZU</a:t>
            </a:r>
          </a:p>
        </p:txBody>
      </p:sp>
      <p:sp>
        <p:nvSpPr>
          <p:cNvPr id="8" name="Unvan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3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AMPİRİK ANTİBİYOTİK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TEDAVİ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b="1" u="sng" dirty="0">
                <a:cs typeface="Times New Roman" panose="02020603050405020304" pitchFamily="18" charset="0"/>
              </a:rPr>
              <a:t>Akut atak;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>
                <a:cs typeface="Times New Roman" panose="02020603050405020304" pitchFamily="18" charset="0"/>
              </a:rPr>
              <a:t>Parenteral</a:t>
            </a:r>
            <a:r>
              <a:rPr lang="tr-TR" sz="2000" dirty="0">
                <a:cs typeface="Times New Roman" panose="02020603050405020304" pitchFamily="18" charset="0"/>
              </a:rPr>
              <a:t> tedavi gerektiren durumlar: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Üç aydan küçük ve/veya 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Komplike </a:t>
            </a:r>
            <a:r>
              <a:rPr lang="tr-TR" sz="2000" dirty="0" err="1">
                <a:cs typeface="Times New Roman" panose="02020603050405020304" pitchFamily="18" charset="0"/>
              </a:rPr>
              <a:t>İYE’li</a:t>
            </a:r>
            <a:r>
              <a:rPr lang="tr-TR" sz="2000" dirty="0">
                <a:cs typeface="Times New Roman" panose="02020603050405020304" pitchFamily="18" charset="0"/>
              </a:rPr>
              <a:t> (septik görünüm, sürekli kusma, orta-ağır </a:t>
            </a:r>
            <a:r>
              <a:rPr lang="tr-TR" sz="2000" dirty="0" err="1">
                <a:cs typeface="Times New Roman" panose="02020603050405020304" pitchFamily="18" charset="0"/>
              </a:rPr>
              <a:t>dehidratasyon</a:t>
            </a:r>
            <a:r>
              <a:rPr lang="tr-TR" sz="2000" dirty="0">
                <a:cs typeface="Times New Roman" panose="02020603050405020304" pitchFamily="18" charset="0"/>
              </a:rPr>
              <a:t>, </a:t>
            </a:r>
            <a:r>
              <a:rPr lang="tr-TR" sz="2000" dirty="0" err="1" smtClean="0">
                <a:cs typeface="Times New Roman" panose="02020603050405020304" pitchFamily="18" charset="0"/>
              </a:rPr>
              <a:t>immünsupresyon</a:t>
            </a:r>
            <a:r>
              <a:rPr lang="tr-TR" sz="2000" dirty="0">
                <a:cs typeface="Times New Roman" panose="02020603050405020304" pitchFamily="18" charset="0"/>
              </a:rPr>
              <a:t>)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cs typeface="Times New Roman" panose="02020603050405020304" pitchFamily="18" charset="0"/>
              </a:rPr>
              <a:t>Ayaktan tedaviye </a:t>
            </a:r>
            <a:r>
              <a:rPr lang="tr-TR" sz="2000" dirty="0" err="1">
                <a:cs typeface="Times New Roman" panose="02020603050405020304" pitchFamily="18" charset="0"/>
              </a:rPr>
              <a:t>yanıtsızlık</a:t>
            </a:r>
            <a:r>
              <a:rPr lang="tr-TR" sz="2000" dirty="0">
                <a:cs typeface="Times New Roman" panose="02020603050405020304" pitchFamily="18" charset="0"/>
              </a:rPr>
              <a:t> olması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PROFİLAKSİ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b="1" u="sng" dirty="0">
                <a:cs typeface="Times New Roman" panose="02020603050405020304" pitchFamily="18" charset="0"/>
              </a:rPr>
              <a:t>Koruyucu tedavi </a:t>
            </a:r>
            <a:r>
              <a:rPr lang="tr-TR" b="1" dirty="0">
                <a:cs typeface="Times New Roman" panose="02020603050405020304" pitchFamily="18" charset="0"/>
              </a:rPr>
              <a:t>: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b="1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Sık tekrarlayan İYE öyküsü (altı ayda ikiden, bir yılda üç veya daha fazla)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Görüntüleme sonuçlarında VUR veya önemli anatomik bozukluk saptanan hastalar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2 yaşın altında ateşli ilk </a:t>
            </a:r>
            <a:r>
              <a:rPr lang="tr-TR" dirty="0" err="1">
                <a:cs typeface="Times New Roman" panose="02020603050405020304" pitchFamily="18" charset="0"/>
              </a:rPr>
              <a:t>İYE’den</a:t>
            </a:r>
            <a:r>
              <a:rPr lang="tr-TR" dirty="0">
                <a:cs typeface="Times New Roman" panose="02020603050405020304" pitchFamily="18" charset="0"/>
              </a:rPr>
              <a:t> sonra ileri incelemeler yapılana kadar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PROFİLAKSİ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>
              <a:lnSpc>
                <a:spcPct val="260000"/>
              </a:lnSpc>
              <a:buFont typeface="Wingdings" pitchFamily="2" charset="2"/>
              <a:buNone/>
            </a:pPr>
            <a:r>
              <a:rPr lang="tr-TR" b="1" u="sng" smtClean="0">
                <a:cs typeface="Times New Roman" pitchFamily="18" charset="0"/>
              </a:rPr>
              <a:t>İLAÇ  </a:t>
            </a:r>
            <a:r>
              <a:rPr lang="tr-TR" b="1" smtClean="0">
                <a:cs typeface="Times New Roman" pitchFamily="18" charset="0"/>
              </a:rPr>
              <a:t>                   </a:t>
            </a:r>
            <a:r>
              <a:rPr lang="tr-TR" b="1" u="sng" smtClean="0">
                <a:cs typeface="Times New Roman" pitchFamily="18" charset="0"/>
              </a:rPr>
              <a:t>DOZ (mg/kg/gün)</a:t>
            </a:r>
            <a:r>
              <a:rPr lang="tr-TR" b="1" smtClean="0">
                <a:cs typeface="Times New Roman" pitchFamily="18" charset="0"/>
              </a:rPr>
              <a:t>            </a:t>
            </a:r>
            <a:endParaRPr lang="tr-TR" b="1" u="sng" smtClean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tr-TR" smtClean="0">
                <a:cs typeface="Times New Roman" pitchFamily="18" charset="0"/>
              </a:rPr>
              <a:t>Amoksisilin               10      tek doz</a:t>
            </a:r>
          </a:p>
          <a:p>
            <a:pPr>
              <a:buFont typeface="Wingdings" pitchFamily="2" charset="2"/>
              <a:buNone/>
            </a:pPr>
            <a:r>
              <a:rPr lang="tr-TR" smtClean="0">
                <a:cs typeface="Times New Roman" pitchFamily="18" charset="0"/>
              </a:rPr>
              <a:t>Ampisilin                   20     tek doz  </a:t>
            </a:r>
          </a:p>
          <a:p>
            <a:pPr>
              <a:buFont typeface="Wingdings" pitchFamily="2" charset="2"/>
              <a:buNone/>
            </a:pPr>
            <a:r>
              <a:rPr lang="tr-TR" smtClean="0">
                <a:cs typeface="Times New Roman" pitchFamily="18" charset="0"/>
              </a:rPr>
              <a:t>Nitrofurantoin            1-2    tek doz                             </a:t>
            </a:r>
          </a:p>
          <a:p>
            <a:pPr>
              <a:buFont typeface="Wingdings" pitchFamily="2" charset="2"/>
              <a:buNone/>
            </a:pPr>
            <a:r>
              <a:rPr lang="tr-TR" smtClean="0">
                <a:cs typeface="Times New Roman" pitchFamily="18" charset="0"/>
              </a:rPr>
              <a:t>TMP-SXT                  2       tek doz                        </a:t>
            </a:r>
          </a:p>
          <a:p>
            <a:pPr>
              <a:buFont typeface="Wingdings" pitchFamily="2" charset="2"/>
              <a:buNone/>
            </a:pPr>
            <a:r>
              <a:rPr lang="tr-TR" smtClean="0">
                <a:cs typeface="Times New Roman" pitchFamily="18" charset="0"/>
              </a:rPr>
              <a:t>Cephalexin                10      tek doz </a:t>
            </a:r>
          </a:p>
          <a:p>
            <a:endParaRPr lang="tr-TR" smtClean="0">
              <a:cs typeface="Times New Roman" pitchFamily="18" charset="0"/>
            </a:endParaRPr>
          </a:p>
          <a:p>
            <a:r>
              <a:rPr lang="tr-TR" smtClean="0">
                <a:cs typeface="Times New Roman" pitchFamily="18" charset="0"/>
              </a:rPr>
              <a:t>Profilaksi süresi tekrarlayan İYE’da 3-6 ay, VUR olan çocuklarda ortalama 1-2 yıldır. </a:t>
            </a:r>
          </a:p>
          <a:p>
            <a:pPr>
              <a:buFont typeface="Wingdings" pitchFamily="2" charset="2"/>
              <a:buNone/>
            </a:pPr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GÖRÜNTÜLEME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Obstrüktif </a:t>
            </a:r>
            <a:r>
              <a:rPr lang="tr-TR" dirty="0" err="1">
                <a:cs typeface="Times New Roman" panose="02020603050405020304" pitchFamily="18" charset="0"/>
              </a:rPr>
              <a:t>üropati</a:t>
            </a:r>
            <a:r>
              <a:rPr lang="tr-TR" dirty="0">
                <a:cs typeface="Times New Roman" panose="02020603050405020304" pitchFamily="18" charset="0"/>
              </a:rPr>
              <a:t> veya böbrek taş hastalığı için </a:t>
            </a:r>
            <a:r>
              <a:rPr lang="tr-TR" sz="2800" b="1" dirty="0">
                <a:cs typeface="Times New Roman" panose="02020603050405020304" pitchFamily="18" charset="0"/>
              </a:rPr>
              <a:t>ultrasonografi (USG) 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VUR için </a:t>
            </a:r>
            <a:r>
              <a:rPr lang="tr-TR" b="1" dirty="0" err="1">
                <a:cs typeface="Times New Roman" panose="02020603050405020304" pitchFamily="18" charset="0"/>
              </a:rPr>
              <a:t>voiding</a:t>
            </a:r>
            <a:r>
              <a:rPr lang="tr-TR" b="1" dirty="0">
                <a:cs typeface="Times New Roman" panose="02020603050405020304" pitchFamily="18" charset="0"/>
              </a:rPr>
              <a:t> </a:t>
            </a:r>
            <a:r>
              <a:rPr lang="tr-TR" b="1" dirty="0" err="1">
                <a:cs typeface="Times New Roman" panose="02020603050405020304" pitchFamily="18" charset="0"/>
              </a:rPr>
              <a:t>sistoüretrografi</a:t>
            </a:r>
            <a:r>
              <a:rPr lang="tr-TR" b="1" dirty="0">
                <a:cs typeface="Times New Roman" panose="02020603050405020304" pitchFamily="18" charset="0"/>
              </a:rPr>
              <a:t> (VCUG)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err="1">
                <a:cs typeface="Times New Roman" panose="02020603050405020304" pitchFamily="18" charset="0"/>
              </a:rPr>
              <a:t>Renal</a:t>
            </a:r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err="1">
                <a:cs typeface="Times New Roman" panose="02020603050405020304" pitchFamily="18" charset="0"/>
              </a:rPr>
              <a:t>inflamasyon</a:t>
            </a:r>
            <a:r>
              <a:rPr lang="tr-TR" dirty="0">
                <a:cs typeface="Times New Roman" panose="02020603050405020304" pitchFamily="18" charset="0"/>
              </a:rPr>
              <a:t>/</a:t>
            </a:r>
            <a:r>
              <a:rPr lang="tr-TR" dirty="0" err="1">
                <a:cs typeface="Times New Roman" panose="02020603050405020304" pitchFamily="18" charset="0"/>
              </a:rPr>
              <a:t>skar</a:t>
            </a:r>
            <a:r>
              <a:rPr lang="tr-TR" dirty="0">
                <a:cs typeface="Times New Roman" panose="02020603050405020304" pitchFamily="18" charset="0"/>
              </a:rPr>
              <a:t> için </a:t>
            </a:r>
            <a:r>
              <a:rPr lang="tr-TR" b="1" dirty="0">
                <a:cs typeface="Times New Roman" panose="02020603050405020304" pitchFamily="18" charset="0"/>
              </a:rPr>
              <a:t>99mTc-DMSA sintigrafisi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Toplayıcı sistemin anatomik bozukluklarında  </a:t>
            </a:r>
            <a:r>
              <a:rPr lang="tr-TR" b="1" dirty="0" err="1">
                <a:cs typeface="Times New Roman" panose="02020603050405020304" pitchFamily="18" charset="0"/>
              </a:rPr>
              <a:t>İntravenöz</a:t>
            </a:r>
            <a:r>
              <a:rPr lang="tr-TR" b="1" dirty="0">
                <a:cs typeface="Times New Roman" panose="02020603050405020304" pitchFamily="18" charset="0"/>
              </a:rPr>
              <a:t> </a:t>
            </a:r>
            <a:r>
              <a:rPr lang="tr-TR" b="1" dirty="0" err="1">
                <a:cs typeface="Times New Roman" panose="02020603050405020304" pitchFamily="18" charset="0"/>
              </a:rPr>
              <a:t>Piyelografi</a:t>
            </a:r>
            <a:r>
              <a:rPr lang="tr-TR" b="1" dirty="0">
                <a:cs typeface="Times New Roman" panose="02020603050405020304" pitchFamily="18" charset="0"/>
              </a:rPr>
              <a:t> (İVP)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VUR tespiti ve takibi için </a:t>
            </a:r>
            <a:r>
              <a:rPr lang="tr-TR" b="1" dirty="0" err="1">
                <a:cs typeface="Times New Roman" panose="02020603050405020304" pitchFamily="18" charset="0"/>
              </a:rPr>
              <a:t>Radyonüklid</a:t>
            </a:r>
            <a:r>
              <a:rPr lang="tr-TR" b="1" dirty="0">
                <a:cs typeface="Times New Roman" panose="02020603050405020304" pitchFamily="18" charset="0"/>
              </a:rPr>
              <a:t> </a:t>
            </a:r>
            <a:r>
              <a:rPr lang="tr-TR" b="1" dirty="0" err="1">
                <a:cs typeface="Times New Roman" panose="02020603050405020304" pitchFamily="18" charset="0"/>
              </a:rPr>
              <a:t>sistografi</a:t>
            </a:r>
            <a:endParaRPr lang="tr-TR" b="1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GÖRÜNTÜLEME</a:t>
            </a:r>
            <a:endParaRPr lang="tr-TR" dirty="0"/>
          </a:p>
        </p:txBody>
      </p:sp>
      <p:sp>
        <p:nvSpPr>
          <p:cNvPr id="49154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/>
          <a:lstStyle/>
          <a:p>
            <a:r>
              <a:rPr lang="tr-TR" sz="2000" smtClean="0">
                <a:cs typeface="Times New Roman" pitchFamily="18" charset="0"/>
              </a:rPr>
              <a:t>Akut enfeksiyon döneminde USG  </a:t>
            </a:r>
            <a:r>
              <a:rPr lang="tr-TR" sz="2000" b="1" smtClean="0">
                <a:cs typeface="Times New Roman" pitchFamily="18" charset="0"/>
              </a:rPr>
              <a:t>atipik İYE  </a:t>
            </a:r>
            <a:r>
              <a:rPr lang="tr-TR" sz="2000" smtClean="0">
                <a:cs typeface="Times New Roman" pitchFamily="18" charset="0"/>
              </a:rPr>
              <a:t>ve </a:t>
            </a:r>
            <a:r>
              <a:rPr lang="tr-TR" sz="2000" b="1" smtClean="0">
                <a:cs typeface="Times New Roman" pitchFamily="18" charset="0"/>
              </a:rPr>
              <a:t>tekrarlayan İYE </a:t>
            </a:r>
            <a:r>
              <a:rPr lang="tr-TR" sz="2000" smtClean="0">
                <a:cs typeface="Times New Roman" pitchFamily="18" charset="0"/>
              </a:rPr>
              <a:t>tanısı alan hastalarda öneriliyor.</a:t>
            </a:r>
          </a:p>
          <a:p>
            <a:r>
              <a:rPr lang="tr-TR" sz="2000" smtClean="0">
                <a:cs typeface="Times New Roman" pitchFamily="18" charset="0"/>
              </a:rPr>
              <a:t>Atipik İYE;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Ağır hastalık,  Septisemi 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Zayıf idrar akımı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Batında/mesanede kitle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Kreatinin artışı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Tedaviye 48 saatte yanıt olmaması,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E.Coli dışı etkenler</a:t>
            </a:r>
          </a:p>
          <a:p>
            <a:r>
              <a:rPr lang="tr-TR" sz="2000" smtClean="0">
                <a:cs typeface="Times New Roman" pitchFamily="18" charset="0"/>
              </a:rPr>
              <a:t>Tekrarlayan İYE;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≥ 2 sistit (6 ayda ), ≥3 sistit(1 yılda)</a:t>
            </a:r>
          </a:p>
          <a:p>
            <a:pPr lvl="1"/>
            <a:r>
              <a:rPr lang="tr-TR" sz="1800" smtClean="0">
                <a:cs typeface="Times New Roman" pitchFamily="18" charset="0"/>
              </a:rPr>
              <a:t>≥2 pyelonefrit (1  yılda)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cs typeface="Times New Roman" panose="02020603050405020304" pitchFamily="18" charset="0"/>
              </a:rPr>
              <a:t>Radyolojik görüntüleme </a:t>
            </a:r>
            <a:r>
              <a:rPr lang="tr-TR" b="1" dirty="0" err="1">
                <a:cs typeface="Times New Roman" panose="02020603050405020304" pitchFamily="18" charset="0"/>
              </a:rPr>
              <a:t>endikasyonları</a:t>
            </a:r>
            <a:endParaRPr lang="tr-TR" b="1" dirty="0"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İlk enfeksiyon sonrası tüm erkek çocuklar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İlk enfeksiyon sonrası &lt;5 yaş altındaki kız çocuklar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Ateşli </a:t>
            </a:r>
            <a:r>
              <a:rPr lang="tr-TR" dirty="0" err="1">
                <a:cs typeface="Times New Roman" panose="02020603050405020304" pitchFamily="18" charset="0"/>
              </a:rPr>
              <a:t>İYE’si</a:t>
            </a:r>
            <a:r>
              <a:rPr lang="tr-TR" dirty="0">
                <a:cs typeface="Times New Roman" panose="02020603050405020304" pitchFamily="18" charset="0"/>
              </a:rPr>
              <a:t> olan tüm kız çocuklar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Tekrarlayan idrar yolu enfeksiyonu olan tüm çocuklar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SEVK KRİTERLERİ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 lvl="1"/>
            <a:r>
              <a:rPr lang="tr-TR" sz="1900" b="1" smtClean="0">
                <a:cs typeface="Times New Roman" pitchFamily="18" charset="0"/>
                <a:sym typeface="Wingdings" pitchFamily="2" charset="2"/>
              </a:rPr>
              <a:t>Parenteral tedavi :</a:t>
            </a:r>
            <a:endParaRPr lang="tr-TR" sz="1900" b="1" smtClean="0">
              <a:cs typeface="Times New Roman" pitchFamily="18" charset="0"/>
            </a:endParaRPr>
          </a:p>
          <a:p>
            <a:pPr lvl="1"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Üç aydan küçük ve/veya  Komplike İYE’li hastalar</a:t>
            </a:r>
          </a:p>
          <a:p>
            <a:pPr lvl="1"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Oral tedavi ile iyileşme sağlanamayan çocuklar </a:t>
            </a:r>
          </a:p>
          <a:p>
            <a:pPr lvl="1"/>
            <a:r>
              <a:rPr lang="tr-TR" sz="1900" b="1" smtClean="0">
                <a:cs typeface="Times New Roman" pitchFamily="18" charset="0"/>
              </a:rPr>
              <a:t>Atipik İYE</a:t>
            </a:r>
            <a:r>
              <a:rPr lang="tr-TR" sz="1900" smtClean="0">
                <a:cs typeface="Times New Roman" pitchFamily="18" charset="0"/>
              </a:rPr>
              <a:t>;(Ağır hastalık,  Septisemi, Zayıf idrar akımı, Batında/mesanede kitle</a:t>
            </a:r>
          </a:p>
          <a:p>
            <a:pPr lvl="1">
              <a:buFont typeface="Wingdings 2" pitchFamily="18" charset="2"/>
              <a:buNone/>
            </a:pPr>
            <a:r>
              <a:rPr lang="tr-TR" sz="1900" smtClean="0">
                <a:cs typeface="Times New Roman" pitchFamily="18" charset="0"/>
              </a:rPr>
              <a:t>    Kreatinin artışı, Tedaviye 48 saatte yanıt olmaması)</a:t>
            </a:r>
          </a:p>
          <a:p>
            <a:pPr lvl="1"/>
            <a:r>
              <a:rPr lang="tr-TR" sz="1900" b="1" smtClean="0">
                <a:cs typeface="Times New Roman" pitchFamily="18" charset="0"/>
              </a:rPr>
              <a:t>Ayaktan takip eksikliği </a:t>
            </a:r>
            <a:r>
              <a:rPr lang="tr-TR" sz="1900" smtClean="0">
                <a:cs typeface="Times New Roman" pitchFamily="18" charset="0"/>
              </a:rPr>
              <a:t>(yatış endikasyonu?)</a:t>
            </a:r>
          </a:p>
          <a:p>
            <a:pPr lvl="1"/>
            <a:r>
              <a:rPr lang="tr-TR" sz="1900" b="1" smtClean="0">
                <a:cs typeface="Times New Roman" pitchFamily="18" charset="0"/>
              </a:rPr>
              <a:t>Radyolojik görüntüleme gerektiren durumlar :</a:t>
            </a:r>
          </a:p>
          <a:p>
            <a:pPr lvl="1"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İlk enfeksiyon sonrası tüm erkek çocukları </a:t>
            </a:r>
          </a:p>
          <a:p>
            <a:pPr lvl="1"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İlk enfeksiyon sonrası &lt;5 yaş altındaki kız çocukları </a:t>
            </a:r>
          </a:p>
          <a:p>
            <a:pPr lvl="1"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Ateşli İYE’si olan tüm kız çocuklar </a:t>
            </a:r>
          </a:p>
          <a:p>
            <a:pPr lvl="1">
              <a:buFont typeface="Arial" charset="0"/>
              <a:buChar char="•"/>
            </a:pPr>
            <a:r>
              <a:rPr lang="tr-TR" sz="1900" smtClean="0">
                <a:cs typeface="Times New Roman" pitchFamily="18" charset="0"/>
              </a:rPr>
              <a:t>Tekrarlayan idrar yolu enfeksiyonu olan tüm kız çocuklar </a:t>
            </a:r>
          </a:p>
          <a:p>
            <a:pPr marL="0" indent="0">
              <a:buFont typeface="Wingdings" pitchFamily="2" charset="2"/>
              <a:buNone/>
            </a:pPr>
            <a:endParaRPr lang="tr-TR" sz="2000" smtClean="0">
              <a:cs typeface="Times New Roman" pitchFamily="18" charset="0"/>
            </a:endParaRPr>
          </a:p>
          <a:p>
            <a:pPr lvl="1"/>
            <a:endParaRPr lang="tr-TR" smtClean="0"/>
          </a:p>
          <a:p>
            <a:pPr marL="0" indent="0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Tekrarlayan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İYE’de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Barsak parazitleri giderilir.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Naylon ve dar pantolonlar vulva hijyenini olumsuzlaştırdıklarından kullanılmamalıdır.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Deodorant ve benzeri materyaller vulvada </a:t>
            </a:r>
            <a:r>
              <a:rPr lang="tr-TR" dirty="0" err="1">
                <a:cs typeface="Times New Roman" panose="02020603050405020304" pitchFamily="18" charset="0"/>
              </a:rPr>
              <a:t>irritasyona</a:t>
            </a:r>
            <a:r>
              <a:rPr lang="tr-TR" dirty="0">
                <a:cs typeface="Times New Roman" panose="02020603050405020304" pitchFamily="18" charset="0"/>
              </a:rPr>
              <a:t> yol açacağından bunlardan kaçınılmalıdır.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Perine temiz ve kuru olmalı yıkandıktan sonra dikkatli bir şekilde silinmelidir.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Tuvalet eğitimi verilirken silme ve kurulama önden arkaya doğru uygulanmalıdır.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Absorban özelliği olan tuvalet kağıtları kullanılmalıdır.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err="1">
                <a:cs typeface="Times New Roman" panose="02020603050405020304" pitchFamily="18" charset="0"/>
              </a:rPr>
              <a:t>Konstipasyon</a:t>
            </a:r>
            <a:r>
              <a:rPr lang="tr-TR" dirty="0">
                <a:cs typeface="Times New Roman" panose="02020603050405020304" pitchFamily="18" charset="0"/>
              </a:rPr>
              <a:t> giderilmelidir.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>
                <a:cs typeface="Times New Roman" panose="02020603050405020304" pitchFamily="18" charset="0"/>
              </a:rPr>
              <a:t>Mesanenin tam boşalması tedavinin temel öğesidir.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650" y="220503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3200" dirty="0" smtClean="0"/>
              <a:t>ERİŞKİNDE ÜRİNER SİSTEM ENFEKSİYONLARI</a:t>
            </a:r>
            <a:endParaRPr lang="tr-T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Öğrenim hedefleri</a:t>
            </a:r>
            <a:endParaRPr lang="tr-TR" dirty="0"/>
          </a:p>
        </p:txBody>
      </p:sp>
      <p:sp>
        <p:nvSpPr>
          <p:cNvPr id="17410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sz="2000" smtClean="0">
                <a:cs typeface="Times New Roman" pitchFamily="18" charset="0"/>
              </a:rPr>
              <a:t>İdrar yolu enfeksiyonu (İYE) tanımını yapabilmek </a:t>
            </a:r>
          </a:p>
          <a:p>
            <a:r>
              <a:rPr lang="tr-TR" sz="2000" smtClean="0">
                <a:cs typeface="Times New Roman" pitchFamily="18" charset="0"/>
              </a:rPr>
              <a:t>İYE klinik ve laboratuvar bulgularını sayabilmek </a:t>
            </a:r>
          </a:p>
          <a:p>
            <a:r>
              <a:rPr lang="tr-TR" sz="2000" smtClean="0">
                <a:cs typeface="Times New Roman" pitchFamily="18" charset="0"/>
              </a:rPr>
              <a:t>İdrar analizi ve kültür sonucunu değerlendirebilmek</a:t>
            </a:r>
          </a:p>
          <a:p>
            <a:r>
              <a:rPr lang="tr-TR" sz="2000" smtClean="0">
                <a:cs typeface="Times New Roman" pitchFamily="18" charset="0"/>
              </a:rPr>
              <a:t>Komplike ve komplike olmayan İYE’yi tanımlayabilmek</a:t>
            </a:r>
          </a:p>
          <a:p>
            <a:r>
              <a:rPr lang="tr-TR" sz="2000" smtClean="0">
                <a:cs typeface="Times New Roman" pitchFamily="18" charset="0"/>
              </a:rPr>
              <a:t>Birinci basamakta İYE tedavisi yapabilmek </a:t>
            </a:r>
          </a:p>
          <a:p>
            <a:r>
              <a:rPr lang="tr-TR" sz="2000" smtClean="0">
                <a:cs typeface="Times New Roman" pitchFamily="18" charset="0"/>
              </a:rPr>
              <a:t>Görüntüleme gereken durumları sayabilmek</a:t>
            </a:r>
          </a:p>
          <a:p>
            <a:r>
              <a:rPr lang="tr-TR" sz="2000" smtClean="0">
                <a:cs typeface="Times New Roman" pitchFamily="18" charset="0"/>
              </a:rPr>
              <a:t>Sevk kriterlerini sayabilmek 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etkenler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1773238"/>
            <a:ext cx="7499350" cy="45720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200" dirty="0" err="1" smtClean="0"/>
              <a:t>İYE’larının</a:t>
            </a:r>
            <a:r>
              <a:rPr lang="tr-TR" altLang="tr-TR" sz="2200" dirty="0" smtClean="0"/>
              <a:t> </a:t>
            </a:r>
            <a:r>
              <a:rPr lang="tr-TR" altLang="tr-TR" sz="2200" dirty="0"/>
              <a:t>%95 kadarında tek bakteri sorumludur.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200" dirty="0"/>
              <a:t>En sık izole edilen bakteri </a:t>
            </a:r>
            <a:r>
              <a:rPr lang="tr-TR" altLang="tr-TR" sz="2200" dirty="0" err="1"/>
              <a:t>üropatojen</a:t>
            </a:r>
            <a:r>
              <a:rPr lang="tr-TR" altLang="tr-TR" sz="2200" b="1" i="1" dirty="0">
                <a:solidFill>
                  <a:schemeClr val="bg2">
                    <a:lumMod val="50000"/>
                  </a:schemeClr>
                </a:solidFill>
              </a:rPr>
              <a:t> E. </a:t>
            </a:r>
            <a:r>
              <a:rPr lang="tr-TR" altLang="tr-TR" sz="2200" b="1" i="1" dirty="0" err="1">
                <a:solidFill>
                  <a:schemeClr val="bg2">
                    <a:lumMod val="50000"/>
                  </a:schemeClr>
                </a:solidFill>
              </a:rPr>
              <a:t>coli</a:t>
            </a:r>
            <a:r>
              <a:rPr lang="tr-TR" altLang="tr-TR" sz="2200" dirty="0"/>
              <a:t>’ (%70 -90)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200" dirty="0" err="1"/>
              <a:t>Klebsiella</a:t>
            </a:r>
            <a:r>
              <a:rPr lang="tr-TR" altLang="tr-TR" sz="2200" dirty="0"/>
              <a:t> türleri , </a:t>
            </a:r>
            <a:r>
              <a:rPr lang="tr-TR" altLang="tr-TR" sz="2200" dirty="0" err="1"/>
              <a:t>Proteus</a:t>
            </a:r>
            <a:r>
              <a:rPr lang="tr-TR" altLang="tr-TR" sz="2200" dirty="0"/>
              <a:t>, </a:t>
            </a:r>
            <a:r>
              <a:rPr lang="tr-TR" altLang="tr-TR" sz="2200" dirty="0" err="1"/>
              <a:t>Enterococcus</a:t>
            </a:r>
            <a:r>
              <a:rPr lang="tr-TR" altLang="tr-TR" sz="2200" dirty="0"/>
              <a:t>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200" dirty="0"/>
              <a:t>S. </a:t>
            </a:r>
            <a:r>
              <a:rPr lang="tr-TR" altLang="tr-TR" sz="2200" dirty="0" err="1"/>
              <a:t>saprophyticus</a:t>
            </a:r>
            <a:r>
              <a:rPr lang="tr-TR" altLang="tr-TR" sz="2200" dirty="0"/>
              <a:t> genç cinsel aktif kadınlarda etken olabilmektedir. 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tr-TR" altLang="tr-TR" dirty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200" dirty="0"/>
              <a:t>Komplike enfeksiyonlarda ve hastane enfeksiyonlarında:</a:t>
            </a:r>
          </a:p>
          <a:p>
            <a:pPr marL="640080" lvl="1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tr-TR" altLang="tr-TR" sz="2000" dirty="0" err="1"/>
              <a:t>Proteus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Klebsiella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Enterobacter</a:t>
            </a:r>
            <a:r>
              <a:rPr lang="tr-TR" altLang="tr-TR" sz="2000" dirty="0"/>
              <a:t> türleri, P. </a:t>
            </a:r>
            <a:r>
              <a:rPr lang="tr-TR" altLang="tr-TR" sz="2000" dirty="0" err="1"/>
              <a:t>aeruginosa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Acinetobacter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Citrobacter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Serratia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enterokoklar</a:t>
            </a:r>
            <a:r>
              <a:rPr lang="tr-TR" altLang="tr-TR" sz="2000" dirty="0"/>
              <a:t> etken olabilir.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RİSK FAKTÖRLERİ</a:t>
            </a:r>
            <a:endParaRPr lang="tr-TR" dirty="0"/>
          </a:p>
        </p:txBody>
      </p:sp>
      <p:pic>
        <p:nvPicPr>
          <p:cNvPr id="55298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844675"/>
            <a:ext cx="7705725" cy="4321175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İYE SINIFLANDIRMA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350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err="1"/>
              <a:t>Asemptomatik</a:t>
            </a:r>
            <a:r>
              <a:rPr lang="tr-TR" dirty="0"/>
              <a:t> </a:t>
            </a:r>
            <a:r>
              <a:rPr lang="tr-TR" dirty="0" err="1"/>
              <a:t>bakteriüri</a:t>
            </a:r>
            <a:r>
              <a:rPr lang="tr-TR" dirty="0"/>
              <a:t>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Komplike </a:t>
            </a:r>
            <a:r>
              <a:rPr lang="tr-TR" dirty="0"/>
              <a:t>olmayan </a:t>
            </a:r>
            <a:r>
              <a:rPr lang="tr-TR" dirty="0" err="1"/>
              <a:t>üriner</a:t>
            </a:r>
            <a:r>
              <a:rPr lang="tr-TR" dirty="0"/>
              <a:t> sistem </a:t>
            </a:r>
            <a:r>
              <a:rPr lang="tr-TR" dirty="0" err="1"/>
              <a:t>infeksiyonu</a:t>
            </a:r>
            <a:r>
              <a:rPr lang="tr-TR" dirty="0"/>
              <a:t> </a:t>
            </a:r>
            <a:endParaRPr lang="tr-TR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 </a:t>
            </a:r>
            <a:r>
              <a:rPr lang="tr-TR" dirty="0" smtClean="0"/>
              <a:t>   Akut </a:t>
            </a:r>
            <a:r>
              <a:rPr lang="tr-TR" dirty="0"/>
              <a:t>komplike olmayan </a:t>
            </a:r>
            <a:r>
              <a:rPr lang="tr-TR" dirty="0" smtClean="0"/>
              <a:t>sistit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    Akut </a:t>
            </a:r>
            <a:r>
              <a:rPr lang="tr-TR" dirty="0"/>
              <a:t>komplike olmayan </a:t>
            </a:r>
            <a:r>
              <a:rPr lang="tr-TR" dirty="0" err="1"/>
              <a:t>piyelonefrit</a:t>
            </a:r>
            <a:r>
              <a:rPr lang="tr-TR" dirty="0"/>
              <a:t>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Komplike </a:t>
            </a:r>
            <a:r>
              <a:rPr lang="tr-TR" dirty="0" err="1"/>
              <a:t>üriner</a:t>
            </a:r>
            <a:r>
              <a:rPr lang="tr-TR" dirty="0"/>
              <a:t> sistem </a:t>
            </a:r>
            <a:r>
              <a:rPr lang="tr-TR" dirty="0" err="1"/>
              <a:t>infeksiyonu</a:t>
            </a:r>
            <a:r>
              <a:rPr lang="tr-TR" dirty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Yineleyen </a:t>
            </a:r>
            <a:r>
              <a:rPr lang="tr-TR" dirty="0" err="1"/>
              <a:t>üriner</a:t>
            </a:r>
            <a:r>
              <a:rPr lang="tr-TR" dirty="0"/>
              <a:t> sistem </a:t>
            </a:r>
            <a:r>
              <a:rPr lang="tr-TR" dirty="0" err="1" smtClean="0"/>
              <a:t>infeksiyonları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SINIFLANDIRMA ve SEMPTOMLAR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288" y="1773238"/>
            <a:ext cx="74993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ASEMPTOMATİK BAKTERİÜRİ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Asemptomatik</a:t>
            </a:r>
            <a:r>
              <a:rPr lang="tr-TR" sz="2000" dirty="0" smtClean="0"/>
              <a:t> </a:t>
            </a:r>
            <a:r>
              <a:rPr lang="tr-TR" sz="2000" dirty="0"/>
              <a:t>hasta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İdrar kültüründe 10</a:t>
            </a:r>
            <a:r>
              <a:rPr lang="tr-TR" sz="2000" baseline="30000" dirty="0"/>
              <a:t>5  </a:t>
            </a:r>
            <a:r>
              <a:rPr lang="tr-TR" sz="2000" dirty="0"/>
              <a:t>koloni yapıcı ünite (</a:t>
            </a:r>
            <a:r>
              <a:rPr lang="tr-TR" sz="2000" dirty="0" err="1"/>
              <a:t>cfu</a:t>
            </a:r>
            <a:r>
              <a:rPr lang="tr-TR" sz="2000" dirty="0"/>
              <a:t>) üzerinde; idrar örneğinde bakteri veya idrar çubuğu testinde lökosit, </a:t>
            </a:r>
            <a:r>
              <a:rPr lang="tr-TR" sz="2000" dirty="0" err="1"/>
              <a:t>nitrit</a:t>
            </a:r>
            <a:r>
              <a:rPr lang="tr-TR" sz="2000" dirty="0"/>
              <a:t> ya da her ikisinin </a:t>
            </a:r>
            <a:r>
              <a:rPr lang="tr-TR" sz="2000" dirty="0" smtClean="0"/>
              <a:t>varlığı</a:t>
            </a:r>
            <a:endParaRPr lang="tr-TR" sz="2000" dirty="0"/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ASEMPTOMATİK BAKTERİÜRİ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350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000" dirty="0" err="1"/>
              <a:t>Asemptomatik</a:t>
            </a:r>
            <a:r>
              <a:rPr lang="tr-TR" altLang="tr-TR" sz="2000" dirty="0"/>
              <a:t> </a:t>
            </a:r>
            <a:r>
              <a:rPr lang="tr-TR" altLang="tr-TR" sz="2000" dirty="0" err="1"/>
              <a:t>bakteriüri</a:t>
            </a:r>
            <a:r>
              <a:rPr lang="tr-TR" altLang="tr-TR" sz="2000" dirty="0"/>
              <a:t> açısından rutin olarak taranması ve tedavi edilmesi gereken tek grup </a:t>
            </a:r>
            <a:r>
              <a:rPr lang="tr-TR" altLang="tr-TR" sz="2000" b="1" dirty="0"/>
              <a:t>gebelerdir</a:t>
            </a:r>
            <a:r>
              <a:rPr lang="tr-TR" alt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/>
              <a:t>Asemptomatik</a:t>
            </a:r>
            <a:r>
              <a:rPr lang="tr-TR" sz="2000" dirty="0"/>
              <a:t> </a:t>
            </a:r>
            <a:r>
              <a:rPr lang="tr-TR" sz="2000" dirty="0" err="1"/>
              <a:t>bakteriüri</a:t>
            </a:r>
            <a:r>
              <a:rPr lang="tr-TR" sz="2000" dirty="0"/>
              <a:t> ile erken doğum, düşük doğum ağırlığı ve yüksek </a:t>
            </a:r>
            <a:r>
              <a:rPr lang="tr-TR" sz="2000" dirty="0" err="1"/>
              <a:t>pyelonefrit</a:t>
            </a:r>
            <a:r>
              <a:rPr lang="tr-TR" sz="2000" dirty="0"/>
              <a:t> sıklığı arasındaki ilişkiyi gösteren birçok çalışma vardır. </a:t>
            </a:r>
            <a:endParaRPr lang="tr-TR" alt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000" dirty="0"/>
              <a:t>Tarama, 12.-16. gebelik haftalarında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altLang="tr-TR" sz="2000" dirty="0" err="1"/>
              <a:t>Diabetli</a:t>
            </a:r>
            <a:r>
              <a:rPr lang="tr-TR" altLang="tr-TR" sz="2000" dirty="0"/>
              <a:t> hastalarda </a:t>
            </a:r>
            <a:r>
              <a:rPr lang="tr-TR" altLang="tr-TR" sz="2000" dirty="0" err="1"/>
              <a:t>asemptomatik</a:t>
            </a:r>
            <a:r>
              <a:rPr lang="tr-TR" altLang="tr-TR" sz="2000" dirty="0"/>
              <a:t> </a:t>
            </a:r>
            <a:r>
              <a:rPr lang="tr-TR" altLang="tr-TR" sz="2000" dirty="0" err="1"/>
              <a:t>bakteriüriyi</a:t>
            </a:r>
            <a:r>
              <a:rPr lang="tr-TR" altLang="tr-TR" sz="2000" dirty="0"/>
              <a:t> tedavi etme yönünde eğilim mevcuttur</a:t>
            </a:r>
            <a:r>
              <a:rPr lang="tr-TR" alt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800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8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dirty="0" err="1" smtClean="0"/>
              <a:t>Macejko</a:t>
            </a:r>
            <a:r>
              <a:rPr lang="tr-TR" sz="800" dirty="0"/>
              <a:t> </a:t>
            </a:r>
            <a:r>
              <a:rPr lang="tr-TR" sz="800" b="1" dirty="0"/>
              <a:t>AM</a:t>
            </a:r>
            <a:r>
              <a:rPr lang="tr-TR" sz="800" dirty="0"/>
              <a:t>, </a:t>
            </a:r>
            <a:r>
              <a:rPr lang="tr-TR" sz="800" b="1" dirty="0" err="1"/>
              <a:t>Schaeffer</a:t>
            </a:r>
            <a:r>
              <a:rPr lang="tr-TR" sz="800" b="1" dirty="0"/>
              <a:t> </a:t>
            </a:r>
            <a:r>
              <a:rPr lang="tr-TR" sz="800" b="1" dirty="0" smtClean="0"/>
              <a:t>AJ </a:t>
            </a:r>
            <a:r>
              <a:rPr lang="tr-TR" sz="800" b="1" dirty="0" err="1" smtClean="0"/>
              <a:t>Asymptomatic</a:t>
            </a:r>
            <a:r>
              <a:rPr lang="tr-TR" sz="800" b="1" dirty="0" smtClean="0"/>
              <a:t> </a:t>
            </a:r>
            <a:r>
              <a:rPr lang="tr-TR" sz="800" b="1" dirty="0" err="1"/>
              <a:t>bacteriuria</a:t>
            </a:r>
            <a:r>
              <a:rPr lang="tr-TR" sz="800" b="1" dirty="0"/>
              <a:t> </a:t>
            </a:r>
            <a:r>
              <a:rPr lang="tr-TR" sz="800" b="1" dirty="0" err="1"/>
              <a:t>and</a:t>
            </a:r>
            <a:r>
              <a:rPr lang="tr-TR" sz="800" b="1" dirty="0"/>
              <a:t> </a:t>
            </a:r>
            <a:r>
              <a:rPr lang="tr-TR" sz="800" b="1" dirty="0" err="1"/>
              <a:t>symptomatic</a:t>
            </a:r>
            <a:r>
              <a:rPr lang="tr-TR" sz="800" b="1" dirty="0"/>
              <a:t> </a:t>
            </a:r>
            <a:r>
              <a:rPr lang="tr-TR" sz="800" b="1" dirty="0" err="1"/>
              <a:t>urinary</a:t>
            </a:r>
            <a:r>
              <a:rPr lang="tr-TR" sz="800" b="1" dirty="0"/>
              <a:t> </a:t>
            </a:r>
            <a:r>
              <a:rPr lang="tr-TR" sz="800" b="1" dirty="0" err="1"/>
              <a:t>tract</a:t>
            </a:r>
            <a:r>
              <a:rPr lang="tr-TR" sz="800" b="1" dirty="0"/>
              <a:t> </a:t>
            </a:r>
            <a:r>
              <a:rPr lang="tr-TR" sz="800" b="1" dirty="0" err="1"/>
              <a:t>infections</a:t>
            </a:r>
            <a:r>
              <a:rPr lang="tr-TR" sz="800" b="1" dirty="0"/>
              <a:t> </a:t>
            </a:r>
            <a:r>
              <a:rPr lang="tr-TR" sz="800" b="1" dirty="0" err="1"/>
              <a:t>during</a:t>
            </a:r>
            <a:r>
              <a:rPr lang="tr-TR" sz="800" b="1" dirty="0"/>
              <a:t> </a:t>
            </a:r>
            <a:r>
              <a:rPr lang="tr-TR" sz="800" b="1" dirty="0" err="1"/>
              <a:t>pregnancy</a:t>
            </a:r>
            <a:r>
              <a:rPr lang="tr-TR" sz="2000" b="1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ASEMPTOMATİK BAKTERİÜRİ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Tedavi: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/>
              <a:t>Belirgin direnç veya </a:t>
            </a:r>
            <a:r>
              <a:rPr lang="tr-TR" dirty="0" err="1"/>
              <a:t>penilisin</a:t>
            </a:r>
            <a:r>
              <a:rPr lang="tr-TR" dirty="0"/>
              <a:t> </a:t>
            </a:r>
            <a:r>
              <a:rPr lang="tr-TR" dirty="0" err="1"/>
              <a:t>allerjisi</a:t>
            </a:r>
            <a:r>
              <a:rPr lang="tr-TR" dirty="0"/>
              <a:t> olmadığında alışılmış başlangıç tedavisi 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7 günlük </a:t>
            </a:r>
            <a:r>
              <a:rPr lang="tr-TR" dirty="0" err="1">
                <a:solidFill>
                  <a:schemeClr val="bg2">
                    <a:lumMod val="50000"/>
                  </a:schemeClr>
                </a:solidFill>
              </a:rPr>
              <a:t>amoksisilin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dirty="0"/>
              <a:t>tedavisidir.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/>
              <a:t>Penisilin </a:t>
            </a:r>
            <a:r>
              <a:rPr lang="tr-TR" dirty="0" err="1"/>
              <a:t>allerjisi</a:t>
            </a:r>
            <a:r>
              <a:rPr lang="tr-TR" dirty="0"/>
              <a:t> olan gebelere </a:t>
            </a:r>
            <a:r>
              <a:rPr lang="tr-TR" dirty="0" err="1">
                <a:solidFill>
                  <a:schemeClr val="bg2">
                    <a:lumMod val="50000"/>
                  </a:schemeClr>
                </a:solidFill>
              </a:rPr>
              <a:t>nitrofurantoin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 veya </a:t>
            </a:r>
            <a:r>
              <a:rPr lang="tr-TR" dirty="0" err="1">
                <a:solidFill>
                  <a:schemeClr val="bg2">
                    <a:lumMod val="50000"/>
                  </a:schemeClr>
                </a:solidFill>
              </a:rPr>
              <a:t>sefalasporin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 yine 7 gün</a:t>
            </a:r>
            <a:r>
              <a:rPr lang="tr-TR" dirty="0"/>
              <a:t> önerilir.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SINIFLANDIRMA ve SEMPTOMLAR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210425" cy="4572000"/>
          </a:xfrm>
        </p:spPr>
        <p:txBody>
          <a:bodyPr>
            <a:normAutofit/>
          </a:bodyPr>
          <a:lstStyle/>
          <a:p>
            <a:pPr marL="0" lvl="1" indent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tr-TR" sz="2400" dirty="0"/>
              <a:t>KOMPLİKE OLMAYAN BAKTERİYEL </a:t>
            </a:r>
            <a:r>
              <a:rPr lang="tr-TR" sz="2400" dirty="0" smtClean="0"/>
              <a:t>SİSTİT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TANI ESASLARI: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Dizüri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Sık </a:t>
            </a:r>
            <a:r>
              <a:rPr lang="tr-TR" sz="2000" dirty="0"/>
              <a:t>idrar, idrara sıkışma veya her </a:t>
            </a:r>
            <a:r>
              <a:rPr lang="tr-TR" sz="2000" dirty="0" smtClean="0"/>
              <a:t>ikisi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/>
              <a:t>Nitrit</a:t>
            </a:r>
            <a:r>
              <a:rPr lang="tr-TR" sz="2000" dirty="0"/>
              <a:t> veya lökosit </a:t>
            </a:r>
            <a:r>
              <a:rPr lang="tr-TR" sz="2000" dirty="0" err="1"/>
              <a:t>esteraz</a:t>
            </a:r>
            <a:r>
              <a:rPr lang="tr-TR" sz="2000" dirty="0"/>
              <a:t> pozitif idrar </a:t>
            </a:r>
            <a:r>
              <a:rPr lang="tr-TR" sz="2000" dirty="0" err="1"/>
              <a:t>stik</a:t>
            </a:r>
            <a:r>
              <a:rPr lang="tr-TR" sz="2000" dirty="0"/>
              <a:t> testi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Pozitif idrar kültürü (&gt;10</a:t>
            </a:r>
            <a:r>
              <a:rPr lang="tr-TR" sz="2000" baseline="30000" dirty="0"/>
              <a:t>4</a:t>
            </a:r>
            <a:r>
              <a:rPr lang="tr-TR" sz="2000" dirty="0"/>
              <a:t> organizma)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Vajinal akıntı, ateş, veya yan ağrısı yok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lvl="1" indent="-274320" fontAlgn="auto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Başlık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tr-TR" sz="2400" cap="none" smtClean="0">
                <a:solidFill>
                  <a:srgbClr val="000000"/>
                </a:solidFill>
              </a:rPr>
              <a:t>KOMPLİKE OLMAYAN BAKTERİYEL SİSTİT</a:t>
            </a:r>
            <a:br>
              <a:rPr lang="tr-TR" sz="2400" cap="none" smtClean="0">
                <a:solidFill>
                  <a:srgbClr val="000000"/>
                </a:solidFill>
              </a:rPr>
            </a:br>
            <a:endParaRPr lang="tr-TR" sz="1800" cap="none" smtClean="0">
              <a:solidFill>
                <a:srgbClr val="0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078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Akut </a:t>
            </a:r>
            <a:r>
              <a:rPr lang="tr-TR" sz="2000" dirty="0"/>
              <a:t>komplike olmayan sistit daha çok kadınlarda görülür.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Bütün </a:t>
            </a:r>
            <a:r>
              <a:rPr lang="tr-TR" sz="2000" dirty="0"/>
              <a:t>kadınların yaklaşık üçte biri 24 yaşına kadar en az bir sistit atağı geçirir, yaklaşık yarısı ise hayatları boyunca en az bir kez geçirir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Bir veya daha fazla semptom ile hekime başvuran genç kadınlarda İYE olasılığı yaklaşık %50’dir.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8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dirty="0"/>
              <a:t> </a:t>
            </a:r>
            <a:r>
              <a:rPr lang="tr-TR" sz="800" dirty="0" smtClean="0"/>
              <a:t>   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dirty="0" err="1" smtClean="0"/>
              <a:t>Lange</a:t>
            </a:r>
            <a:r>
              <a:rPr lang="tr-TR" sz="800" dirty="0" smtClean="0"/>
              <a:t> aile hekimliği, İdrar yolu enfeksiyonları; sf,230</a:t>
            </a:r>
            <a:endParaRPr lang="tr-TR" sz="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Başlık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tr-TR" sz="2400" cap="none" smtClean="0">
                <a:solidFill>
                  <a:srgbClr val="000000"/>
                </a:solidFill>
              </a:rPr>
              <a:t>KOMPLİKE OLMAYAN BAKTERİYEL SİSTİT</a:t>
            </a:r>
            <a:br>
              <a:rPr lang="tr-TR" sz="2400" cap="none" smtClean="0">
                <a:solidFill>
                  <a:srgbClr val="000000"/>
                </a:solidFill>
              </a:rPr>
            </a:br>
            <a:endParaRPr lang="tr-TR" sz="1800" cap="none" smtClean="0">
              <a:solidFill>
                <a:srgbClr val="0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/>
              <a:t>Genç kadınların risk etmenleri arasında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1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18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Cinsel etkinlik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err="1" smtClean="0"/>
              <a:t>Spermisidli</a:t>
            </a:r>
            <a:r>
              <a:rPr lang="tr-TR" sz="1800" dirty="0" smtClean="0"/>
              <a:t> </a:t>
            </a:r>
            <a:r>
              <a:rPr lang="tr-TR" sz="1800" dirty="0"/>
              <a:t>kondom veya diyafram kullanımı </a:t>
            </a:r>
            <a:endParaRPr lang="tr-TR" sz="1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Kan </a:t>
            </a:r>
            <a:r>
              <a:rPr lang="tr-TR" sz="1800" dirty="0"/>
              <a:t>grubu veya annede yineleyen sistit öyküsü gibi   genetik etmenler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900" dirty="0" err="1"/>
              <a:t>Lange</a:t>
            </a:r>
            <a:r>
              <a:rPr lang="tr-TR" sz="900" dirty="0"/>
              <a:t> aile hekimliği, İdrar yolu enfeksiyonları; </a:t>
            </a:r>
            <a:r>
              <a:rPr lang="tr-TR" sz="900" dirty="0" smtClean="0"/>
              <a:t>sf,230,231</a:t>
            </a:r>
            <a:endParaRPr lang="tr-TR" sz="9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Sağlıklı, bakımevinde </a:t>
            </a:r>
            <a:r>
              <a:rPr lang="tr-TR" sz="2000" dirty="0"/>
              <a:t>yaşamayan yaşlı kadınlarda </a:t>
            </a:r>
            <a:r>
              <a:rPr lang="tr-TR" sz="2000" dirty="0" smtClean="0"/>
              <a:t>risk </a:t>
            </a:r>
            <a:r>
              <a:rPr lang="tr-TR" sz="2000" dirty="0"/>
              <a:t>etmenleri </a:t>
            </a:r>
            <a:r>
              <a:rPr lang="tr-TR" sz="2000" dirty="0" smtClean="0"/>
              <a:t>arasında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1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Menopoz </a:t>
            </a:r>
            <a:r>
              <a:rPr lang="tr-TR" sz="1800" dirty="0"/>
              <a:t>sonrası </a:t>
            </a:r>
            <a:r>
              <a:rPr lang="tr-TR" sz="1800" dirty="0" err="1"/>
              <a:t>perineal</a:t>
            </a:r>
            <a:r>
              <a:rPr lang="tr-TR" sz="1800" dirty="0"/>
              <a:t> </a:t>
            </a:r>
            <a:r>
              <a:rPr lang="tr-TR" sz="1800" dirty="0" err="1"/>
              <a:t>epiteldeki</a:t>
            </a:r>
            <a:r>
              <a:rPr lang="tr-TR" sz="1800" dirty="0"/>
              <a:t> ve vajinal </a:t>
            </a:r>
            <a:r>
              <a:rPr lang="tr-TR" sz="1800" dirty="0" err="1"/>
              <a:t>mikrofloradaki</a:t>
            </a:r>
            <a:r>
              <a:rPr lang="tr-TR" sz="1800" dirty="0"/>
              <a:t> </a:t>
            </a:r>
            <a:r>
              <a:rPr lang="tr-TR" sz="1800" dirty="0" smtClean="0"/>
              <a:t>değişiklikler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err="1" smtClean="0"/>
              <a:t>İnkontinans</a:t>
            </a:r>
            <a:endParaRPr lang="tr-TR" sz="1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err="1" smtClean="0"/>
              <a:t>Diabet</a:t>
            </a:r>
            <a:r>
              <a:rPr lang="tr-TR" sz="1800" dirty="0" smtClean="0"/>
              <a:t>  </a:t>
            </a:r>
            <a:r>
              <a:rPr lang="tr-TR" sz="1800" dirty="0"/>
              <a:t>menopoz öncesi sistit </a:t>
            </a:r>
            <a:r>
              <a:rPr lang="tr-TR" sz="1800" dirty="0" smtClean="0"/>
              <a:t>öyküsü</a:t>
            </a:r>
            <a:endParaRPr lang="tr-TR" sz="1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350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Sistit erkelerde de görülebilmesine karşın, 35 yaş altında normal </a:t>
            </a:r>
            <a:r>
              <a:rPr lang="tr-TR" sz="2000" dirty="0" err="1"/>
              <a:t>üriner</a:t>
            </a:r>
            <a:r>
              <a:rPr lang="tr-TR" sz="2000" dirty="0"/>
              <a:t> anatomisi olanlarda seyrektir (yıllık sıklık: 21-50 yaş </a:t>
            </a:r>
            <a:r>
              <a:rPr lang="tr-TR" sz="2000" dirty="0" smtClean="0"/>
              <a:t>erkeklerin </a:t>
            </a:r>
            <a:r>
              <a:rPr lang="tr-TR" sz="2000" dirty="0"/>
              <a:t>&lt;%0,01).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Erkekteki </a:t>
            </a:r>
            <a:r>
              <a:rPr lang="tr-TR" sz="2000" dirty="0"/>
              <a:t>herhangi bir sistit durumu prostat bezinin varlığı nedeni ile </a:t>
            </a:r>
            <a:r>
              <a:rPr lang="tr-TR" sz="2000" b="1" dirty="0"/>
              <a:t>komplikedir</a:t>
            </a:r>
            <a:r>
              <a:rPr lang="tr-TR" sz="2000" dirty="0"/>
              <a:t> ve </a:t>
            </a:r>
            <a:r>
              <a:rPr lang="tr-TR" sz="2000" dirty="0" err="1"/>
              <a:t>persistan</a:t>
            </a:r>
            <a:r>
              <a:rPr lang="tr-TR" sz="2000" dirty="0"/>
              <a:t> prostat enfeksiyonunu önlemek için </a:t>
            </a:r>
            <a:r>
              <a:rPr lang="tr-TR" sz="2000" b="1" dirty="0" smtClean="0"/>
              <a:t>10-14 gün </a:t>
            </a:r>
            <a:r>
              <a:rPr lang="tr-TR" sz="2000" b="1" dirty="0"/>
              <a:t>tedavi </a:t>
            </a:r>
            <a:r>
              <a:rPr lang="tr-TR" sz="2000" dirty="0" smtClean="0"/>
              <a:t>edilmelidir.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dirty="0" err="1"/>
              <a:t>Lange</a:t>
            </a:r>
            <a:r>
              <a:rPr lang="tr-TR" sz="800" dirty="0"/>
              <a:t> aile hekimliği, İdrar yolu enfeksiyonları; sf,230,231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188" y="1773238"/>
            <a:ext cx="7467600" cy="1714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4000" dirty="0" smtClean="0"/>
              <a:t>ÇOCUKLARDA İDRAR YOLU ENFEKSİYONLARI</a:t>
            </a:r>
            <a:endParaRPr lang="tr-TR" sz="40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39750" y="1557338"/>
            <a:ext cx="74993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GENÇ KADINLARDA KORUNMA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Genç </a:t>
            </a:r>
            <a:r>
              <a:rPr lang="tr-TR" sz="2000" dirty="0"/>
              <a:t>kadınlarda sistit sıklığını etkilediğini düşünülen davranışlar arasında; cinsel </a:t>
            </a:r>
            <a:r>
              <a:rPr lang="tr-TR" sz="2000" dirty="0" smtClean="0"/>
              <a:t>etkinlik, </a:t>
            </a:r>
            <a:r>
              <a:rPr lang="tr-TR" sz="2000" dirty="0" err="1" smtClean="0"/>
              <a:t>spermisidli</a:t>
            </a:r>
            <a:r>
              <a:rPr lang="tr-TR" sz="2000" dirty="0" smtClean="0"/>
              <a:t> </a:t>
            </a:r>
            <a:r>
              <a:rPr lang="tr-TR" sz="2000" dirty="0"/>
              <a:t>kondom </a:t>
            </a:r>
            <a:r>
              <a:rPr lang="tr-TR" sz="2000" dirty="0" smtClean="0"/>
              <a:t>kullanımı, </a:t>
            </a:r>
            <a:r>
              <a:rPr lang="tr-TR" sz="2000" dirty="0" err="1"/>
              <a:t>kayganlaştırıcısız</a:t>
            </a:r>
            <a:r>
              <a:rPr lang="tr-TR" sz="2000" dirty="0"/>
              <a:t> kondom </a:t>
            </a:r>
            <a:r>
              <a:rPr lang="tr-TR" sz="2000" dirty="0" smtClean="0"/>
              <a:t>kullanımı, diyafram </a:t>
            </a:r>
            <a:r>
              <a:rPr lang="tr-TR" sz="2000" dirty="0"/>
              <a:t>veya </a:t>
            </a:r>
            <a:r>
              <a:rPr lang="tr-TR" sz="2000" dirty="0" err="1"/>
              <a:t>servikal</a:t>
            </a:r>
            <a:r>
              <a:rPr lang="tr-TR" sz="2000" dirty="0"/>
              <a:t> başlık kullanımı ve yabanmersini suyu kullanımı sayılabilir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800" b="1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800" b="1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800" b="1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b="1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b="1" dirty="0" smtClean="0"/>
              <a:t>            </a:t>
            </a:r>
            <a:r>
              <a:rPr lang="en-US" sz="800" b="1" dirty="0" err="1" smtClean="0"/>
              <a:t>Drekonja</a:t>
            </a:r>
            <a:r>
              <a:rPr lang="en-US" sz="800" b="1" dirty="0" smtClean="0"/>
              <a:t> </a:t>
            </a:r>
            <a:r>
              <a:rPr lang="en-US" sz="800" b="1" dirty="0"/>
              <a:t>DM</a:t>
            </a:r>
            <a:r>
              <a:rPr lang="en-US" sz="800" dirty="0"/>
              <a:t>, Johnson JR (2008). </a:t>
            </a:r>
            <a:r>
              <a:rPr lang="en-US" sz="800" b="1" dirty="0"/>
              <a:t>Urinary tract infections</a:t>
            </a:r>
            <a:r>
              <a:rPr lang="en-US" sz="800" dirty="0"/>
              <a:t>. </a:t>
            </a:r>
            <a:r>
              <a:rPr lang="en-US" sz="800" b="1" dirty="0"/>
              <a:t>Prim Care</a:t>
            </a:r>
            <a:r>
              <a:rPr lang="en-US" sz="800" dirty="0"/>
              <a:t> 35(2):345–367 5. Ronald A (2002)</a:t>
            </a:r>
            <a:endParaRPr lang="tr-TR" sz="8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350" cy="4572000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/>
              <a:t>GENÇ KADINLARDA KORUNMA</a:t>
            </a:r>
            <a:endParaRPr lang="tr-TR" sz="1800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22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900" dirty="0" smtClean="0"/>
              <a:t>Yabanmersini </a:t>
            </a:r>
            <a:r>
              <a:rPr lang="tr-TR" sz="1900" dirty="0"/>
              <a:t>suyu ve ekstresinin </a:t>
            </a:r>
            <a:r>
              <a:rPr lang="tr-TR" sz="1900" dirty="0" err="1"/>
              <a:t>İYE’larından</a:t>
            </a:r>
            <a:r>
              <a:rPr lang="tr-TR" sz="1900" dirty="0"/>
              <a:t> korunmanın olası yollarından biri olduğu uzun süredir ileri sürülmektedir</a:t>
            </a:r>
            <a:r>
              <a:rPr lang="tr-TR" sz="19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900" dirty="0" smtClean="0"/>
              <a:t> </a:t>
            </a:r>
            <a:r>
              <a:rPr lang="tr-TR" sz="1900" dirty="0"/>
              <a:t>Yabanmersinin </a:t>
            </a:r>
            <a:r>
              <a:rPr lang="tr-TR" sz="1900" dirty="0" err="1"/>
              <a:t>E.coli’nin</a:t>
            </a:r>
            <a:r>
              <a:rPr lang="tr-TR" sz="1900" dirty="0"/>
              <a:t> yüzeysel özelliklerini değiştiren bir madde içerdiği ve mesane duvarına tutunmasını engellediği düşünülmektedir. </a:t>
            </a:r>
            <a:endParaRPr lang="tr-TR" sz="19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900" dirty="0" smtClean="0"/>
              <a:t>Güncel </a:t>
            </a:r>
            <a:r>
              <a:rPr lang="tr-TR" sz="1900" dirty="0"/>
              <a:t>bir </a:t>
            </a:r>
            <a:r>
              <a:rPr lang="tr-TR" sz="1900" dirty="0" err="1"/>
              <a:t>Cochraine</a:t>
            </a:r>
            <a:r>
              <a:rPr lang="tr-TR" sz="1900" dirty="0"/>
              <a:t> Derlemesi yabanmersini ürünlerinin etkilerini </a:t>
            </a:r>
            <a:r>
              <a:rPr lang="tr-TR" sz="1900" dirty="0" err="1"/>
              <a:t>plasebo</a:t>
            </a:r>
            <a:r>
              <a:rPr lang="tr-TR" sz="1900" dirty="0"/>
              <a:t>, meyve suyu veya su ile </a:t>
            </a:r>
            <a:r>
              <a:rPr lang="tr-TR" sz="1900" dirty="0" err="1"/>
              <a:t>karşılaştıtıran</a:t>
            </a:r>
            <a:r>
              <a:rPr lang="tr-TR" sz="1900" dirty="0"/>
              <a:t> 10 çalışma saptamış</a:t>
            </a:r>
            <a:r>
              <a:rPr lang="tr-TR" sz="19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900" dirty="0" smtClean="0"/>
              <a:t>Yabanmersininin </a:t>
            </a:r>
            <a:r>
              <a:rPr lang="tr-TR" sz="1900" dirty="0"/>
              <a:t>meyve suyu veya kapsül </a:t>
            </a:r>
            <a:r>
              <a:rPr lang="tr-TR" sz="1900" dirty="0" err="1"/>
              <a:t>fomunda</a:t>
            </a:r>
            <a:r>
              <a:rPr lang="tr-TR" sz="1900" dirty="0"/>
              <a:t> kadınlarda tekrarlayan </a:t>
            </a:r>
            <a:r>
              <a:rPr lang="tr-TR" sz="1900" dirty="0" err="1"/>
              <a:t>İYE’larından</a:t>
            </a:r>
            <a:r>
              <a:rPr lang="tr-TR" sz="1900" dirty="0"/>
              <a:t> koruduğunu gösteren kanıtlar vardır. </a:t>
            </a:r>
            <a:endParaRPr lang="tr-TR" sz="19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900" dirty="0" smtClean="0"/>
              <a:t>Kapsül </a:t>
            </a:r>
            <a:r>
              <a:rPr lang="tr-TR" sz="1900" dirty="0"/>
              <a:t>formunun uygun dozu günde iki kez 300-400 mg’dır. </a:t>
            </a:r>
            <a:endParaRPr lang="tr-TR" sz="19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1900" dirty="0" smtClean="0"/>
              <a:t>Meyve </a:t>
            </a:r>
            <a:r>
              <a:rPr lang="tr-TR" sz="1900" dirty="0"/>
              <a:t>suyu olarak günde üç </a:t>
            </a:r>
            <a:r>
              <a:rPr lang="tr-TR" sz="1900" dirty="0" smtClean="0"/>
              <a:t>kez tatlandırılmamış </a:t>
            </a:r>
            <a:r>
              <a:rPr lang="tr-TR" sz="1900" dirty="0"/>
              <a:t>(226 gr) önerilir. Sürenin ne kadar olması gerektiği açık değildir</a:t>
            </a:r>
            <a:r>
              <a:rPr lang="tr-TR" sz="1900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900" b="1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900" b="1" dirty="0"/>
              <a:t> </a:t>
            </a:r>
            <a:r>
              <a:rPr lang="tr-TR" sz="900" b="1" dirty="0" smtClean="0"/>
              <a:t>      </a:t>
            </a:r>
            <a:r>
              <a:rPr lang="en-US" sz="900" b="1" dirty="0" smtClean="0"/>
              <a:t>Cranberries </a:t>
            </a:r>
            <a:r>
              <a:rPr lang="en-US" sz="900" b="1" dirty="0"/>
              <a:t>for preventing</a:t>
            </a:r>
            <a:r>
              <a:rPr lang="en-US" sz="900" dirty="0"/>
              <a:t> urinary tract infections. Jepson </a:t>
            </a:r>
            <a:r>
              <a:rPr lang="en-US" sz="900" dirty="0" smtClean="0"/>
              <a:t>RG</a:t>
            </a:r>
            <a:r>
              <a:rPr lang="tr-TR" sz="900" dirty="0" smtClean="0"/>
              <a:t> </a:t>
            </a:r>
            <a:r>
              <a:rPr lang="en-US" sz="900" dirty="0" smtClean="0"/>
              <a:t>, </a:t>
            </a:r>
            <a:r>
              <a:rPr lang="en-US" sz="900" dirty="0"/>
              <a:t>Craig JC. </a:t>
            </a:r>
            <a:endParaRPr lang="tr-TR" sz="19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GENÇ KADINLARDA KORUNMA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Profilaktik</a:t>
            </a:r>
            <a:r>
              <a:rPr lang="tr-TR" sz="2000" dirty="0" smtClean="0"/>
              <a:t> </a:t>
            </a:r>
            <a:r>
              <a:rPr lang="tr-TR" sz="2000" dirty="0"/>
              <a:t>antibiyotik kullanımı, </a:t>
            </a:r>
            <a:r>
              <a:rPr lang="tr-TR" sz="2000" dirty="0" smtClean="0"/>
              <a:t>düşük </a:t>
            </a:r>
            <a:r>
              <a:rPr lang="tr-TR" sz="2000" dirty="0"/>
              <a:t>doz günlük antibiyotik </a:t>
            </a:r>
            <a:r>
              <a:rPr lang="tr-TR" sz="2000" dirty="0" smtClean="0"/>
              <a:t>veya </a:t>
            </a:r>
            <a:r>
              <a:rPr lang="tr-TR" sz="2000" dirty="0" err="1" smtClean="0"/>
              <a:t>koitus</a:t>
            </a:r>
            <a:r>
              <a:rPr lang="tr-TR" sz="2000" dirty="0" smtClean="0"/>
              <a:t> </a:t>
            </a:r>
            <a:r>
              <a:rPr lang="tr-TR" sz="2000" dirty="0"/>
              <a:t>sonrası antibiyotik kullanımı </a:t>
            </a:r>
            <a:r>
              <a:rPr lang="tr-TR" sz="2000" dirty="0" smtClean="0"/>
              <a:t>genç </a:t>
            </a:r>
            <a:r>
              <a:rPr lang="tr-TR" sz="2000" dirty="0"/>
              <a:t>kadınlarda </a:t>
            </a:r>
            <a:r>
              <a:rPr lang="tr-TR" sz="2000" dirty="0" err="1"/>
              <a:t>İYE’larında</a:t>
            </a:r>
            <a:r>
              <a:rPr lang="tr-TR" sz="2000" dirty="0"/>
              <a:t> korunmada asıl yöntem olmayı </a:t>
            </a:r>
            <a:r>
              <a:rPr lang="tr-TR" sz="2000" dirty="0" smtClean="0"/>
              <a:t>sürdürmektedir.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 </a:t>
            </a:r>
            <a:r>
              <a:rPr lang="tr-TR" sz="2000" dirty="0"/>
              <a:t>Y</a:t>
            </a:r>
            <a:r>
              <a:rPr lang="tr-TR" sz="2000" dirty="0" smtClean="0"/>
              <a:t>inelenme </a:t>
            </a:r>
            <a:r>
              <a:rPr lang="tr-TR" sz="2000" dirty="0"/>
              <a:t>oranlarını %95’e kadar azaltmaktadır.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8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dirty="0" err="1" smtClean="0"/>
              <a:t>Lange</a:t>
            </a:r>
            <a:r>
              <a:rPr lang="tr-TR" sz="800" dirty="0" smtClean="0"/>
              <a:t> </a:t>
            </a:r>
            <a:r>
              <a:rPr lang="tr-TR" sz="800" dirty="0"/>
              <a:t>aile hekimliği, İdrar yolu enfeksiyonları; sf,230,231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POSTMENOPOZAL KADINLARDA </a:t>
            </a:r>
            <a:r>
              <a:rPr lang="tr-TR" dirty="0" smtClean="0"/>
              <a:t>KORUNMA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Daha ileri yaşlardaki kadınlarda görülen sistit risk etmenleri arasında </a:t>
            </a:r>
            <a:r>
              <a:rPr lang="tr-TR" sz="2000" dirty="0" err="1"/>
              <a:t>inkontinans</a:t>
            </a:r>
            <a:r>
              <a:rPr lang="tr-TR" sz="2000" dirty="0"/>
              <a:t>, </a:t>
            </a:r>
            <a:r>
              <a:rPr lang="tr-TR" sz="2000" dirty="0" err="1"/>
              <a:t>sistosel</a:t>
            </a:r>
            <a:r>
              <a:rPr lang="tr-TR" sz="2000" dirty="0"/>
              <a:t>, ve/veya </a:t>
            </a:r>
            <a:r>
              <a:rPr lang="tr-TR" sz="2000" dirty="0" err="1" smtClean="0"/>
              <a:t>miksiyon</a:t>
            </a:r>
            <a:r>
              <a:rPr lang="tr-TR" sz="2000" dirty="0" smtClean="0"/>
              <a:t> </a:t>
            </a:r>
            <a:r>
              <a:rPr lang="tr-TR" sz="2000" dirty="0"/>
              <a:t>sonrası </a:t>
            </a:r>
            <a:r>
              <a:rPr lang="tr-TR" sz="2000" dirty="0" err="1"/>
              <a:t>rezidü</a:t>
            </a:r>
            <a:r>
              <a:rPr lang="tr-TR" sz="2000" dirty="0"/>
              <a:t> idrar kalması gibi ürolojik </a:t>
            </a:r>
            <a:r>
              <a:rPr lang="tr-TR" sz="2000" dirty="0" smtClean="0"/>
              <a:t>etkenler, </a:t>
            </a:r>
            <a:r>
              <a:rPr lang="tr-TR" sz="2000" dirty="0"/>
              <a:t>koruyucu </a:t>
            </a:r>
            <a:r>
              <a:rPr lang="tr-TR" sz="2000" dirty="0" err="1"/>
              <a:t>laktobasillus</a:t>
            </a:r>
            <a:r>
              <a:rPr lang="tr-TR" sz="2000" dirty="0"/>
              <a:t> </a:t>
            </a:r>
            <a:r>
              <a:rPr lang="tr-TR" sz="2000" dirty="0" err="1"/>
              <a:t>kolonizasyonunda</a:t>
            </a:r>
            <a:r>
              <a:rPr lang="tr-TR" sz="2000" dirty="0"/>
              <a:t> yetersizliğe yol açan </a:t>
            </a:r>
            <a:r>
              <a:rPr lang="tr-TR" sz="2000" dirty="0" err="1"/>
              <a:t>hormonal</a:t>
            </a:r>
            <a:r>
              <a:rPr lang="tr-TR" sz="2000" dirty="0"/>
              <a:t> etkenler ve geçirilmiş sistit öyküsü sayılabilir.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Bunların </a:t>
            </a:r>
            <a:r>
              <a:rPr lang="tr-TR" sz="2000" dirty="0"/>
              <a:t>arasında en kolay uygulanabilen etkili korunma yöntemi östrojendir.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/>
              <a:t>Postmenopozal</a:t>
            </a:r>
            <a:r>
              <a:rPr lang="tr-TR" sz="2000" dirty="0"/>
              <a:t> kadınlarda tekrarlayan </a:t>
            </a:r>
            <a:r>
              <a:rPr lang="tr-TR" sz="2000" dirty="0" err="1"/>
              <a:t>İYE’ları</a:t>
            </a:r>
            <a:r>
              <a:rPr lang="tr-TR" sz="2000" dirty="0"/>
              <a:t> azalttığı ispatlanan tek östrojen formu vajinaldir.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8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800" dirty="0"/>
              <a:t> </a:t>
            </a:r>
            <a:r>
              <a:rPr lang="tr-TR" sz="800" dirty="0" smtClean="0"/>
              <a:t>          </a:t>
            </a:r>
            <a:r>
              <a:rPr lang="tr-TR" sz="800" dirty="0" err="1" smtClean="0"/>
              <a:t>Oestrogens</a:t>
            </a:r>
            <a:r>
              <a:rPr lang="tr-TR" sz="800" dirty="0" smtClean="0"/>
              <a:t> </a:t>
            </a:r>
            <a:r>
              <a:rPr lang="tr-TR" sz="800" dirty="0" err="1"/>
              <a:t>for</a:t>
            </a:r>
            <a:r>
              <a:rPr lang="tr-TR" sz="800" dirty="0"/>
              <a:t> </a:t>
            </a:r>
            <a:r>
              <a:rPr lang="tr-TR" sz="800" dirty="0" err="1"/>
              <a:t>preventing</a:t>
            </a:r>
            <a:r>
              <a:rPr lang="tr-TR" sz="800" dirty="0"/>
              <a:t> </a:t>
            </a:r>
            <a:r>
              <a:rPr lang="tr-TR" sz="800" dirty="0" err="1"/>
              <a:t>recurrent</a:t>
            </a:r>
            <a:r>
              <a:rPr lang="tr-TR" sz="800" dirty="0"/>
              <a:t> </a:t>
            </a:r>
            <a:r>
              <a:rPr lang="tr-TR" sz="800" dirty="0" err="1"/>
              <a:t>urinary</a:t>
            </a:r>
            <a:r>
              <a:rPr lang="tr-TR" sz="800" dirty="0"/>
              <a:t> </a:t>
            </a:r>
            <a:r>
              <a:rPr lang="tr-TR" sz="800" dirty="0" err="1"/>
              <a:t>tract</a:t>
            </a:r>
            <a:r>
              <a:rPr lang="tr-TR" sz="800" dirty="0"/>
              <a:t> </a:t>
            </a:r>
            <a:r>
              <a:rPr lang="tr-TR" sz="800" dirty="0" err="1"/>
              <a:t>infection</a:t>
            </a:r>
            <a:r>
              <a:rPr lang="tr-TR" sz="800" dirty="0"/>
              <a:t> in </a:t>
            </a:r>
            <a:r>
              <a:rPr lang="tr-TR" sz="800" dirty="0" err="1"/>
              <a:t>postmenopausal</a:t>
            </a:r>
            <a:r>
              <a:rPr lang="tr-TR" sz="800" dirty="0"/>
              <a:t> </a:t>
            </a:r>
            <a:r>
              <a:rPr lang="tr-TR" sz="800" dirty="0" err="1"/>
              <a:t>women</a:t>
            </a:r>
            <a:r>
              <a:rPr lang="tr-TR" sz="800" dirty="0"/>
              <a:t>. </a:t>
            </a:r>
            <a:r>
              <a:rPr lang="tr-TR" sz="800" dirty="0" err="1"/>
              <a:t>Perrotta</a:t>
            </a:r>
            <a:r>
              <a:rPr lang="tr-TR" sz="800" dirty="0"/>
              <a:t> </a:t>
            </a:r>
            <a:r>
              <a:rPr lang="tr-TR" sz="800" dirty="0" smtClean="0"/>
              <a:t>C, </a:t>
            </a:r>
            <a:r>
              <a:rPr lang="tr-TR" sz="800" dirty="0" err="1"/>
              <a:t>Aznar</a:t>
            </a:r>
            <a:r>
              <a:rPr lang="tr-TR" sz="800" dirty="0"/>
              <a:t> M, </a:t>
            </a:r>
            <a:r>
              <a:rPr lang="tr-TR" sz="800" dirty="0" err="1"/>
              <a:t>Mejia</a:t>
            </a:r>
            <a:r>
              <a:rPr lang="tr-TR" sz="800" dirty="0"/>
              <a:t> R, Albert X, </a:t>
            </a:r>
            <a:r>
              <a:rPr lang="tr-TR" sz="800" dirty="0" err="1"/>
              <a:t>Ng</a:t>
            </a:r>
            <a:r>
              <a:rPr lang="tr-TR" sz="800" dirty="0"/>
              <a:t> CW.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KLİNİK </a:t>
            </a:r>
            <a:r>
              <a:rPr lang="tr-TR" dirty="0" smtClean="0"/>
              <a:t>BULGULAR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Semptom, Belirtiler: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Dizüri</a:t>
            </a:r>
            <a:r>
              <a:rPr lang="tr-TR" sz="2000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/>
              <a:t>S</a:t>
            </a:r>
            <a:r>
              <a:rPr lang="tr-TR" sz="2000" dirty="0" err="1" smtClean="0"/>
              <a:t>uprapubik</a:t>
            </a:r>
            <a:r>
              <a:rPr lang="tr-TR" sz="2000" dirty="0" smtClean="0"/>
              <a:t> ağrı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Bulanık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K</a:t>
            </a:r>
            <a:r>
              <a:rPr lang="tr-TR" sz="2000" dirty="0" smtClean="0"/>
              <a:t>ötü </a:t>
            </a:r>
            <a:r>
              <a:rPr lang="tr-TR" sz="2000" dirty="0"/>
              <a:t>kokulu </a:t>
            </a:r>
            <a:r>
              <a:rPr lang="tr-TR" sz="2000" dirty="0" smtClean="0"/>
              <a:t>idrar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S</a:t>
            </a:r>
            <a:r>
              <a:rPr lang="tr-TR" sz="2000" dirty="0" smtClean="0"/>
              <a:t>ık </a:t>
            </a:r>
            <a:r>
              <a:rPr lang="tr-TR" sz="2000" dirty="0"/>
              <a:t>idrar yapma ve/veya acil idrar yapma duygusu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FİZİK MUAYENE</a:t>
            </a: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Ateşsiz</a:t>
            </a:r>
            <a:r>
              <a:rPr lang="tr-TR" sz="2000" dirty="0"/>
              <a:t>, diğer açılardan sağlıklı olan klasik bir öyküye sahip hastanın </a:t>
            </a:r>
            <a:r>
              <a:rPr lang="tr-TR" sz="2000" dirty="0" smtClean="0"/>
              <a:t>fizik </a:t>
            </a:r>
            <a:r>
              <a:rPr lang="tr-TR" sz="2000" dirty="0"/>
              <a:t>incelemesi  temelde diğer tanıları ekarte etmek ve kırmızı alarm verecek özelliklerin olmadığını kanıtlamak için yapılır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 </a:t>
            </a:r>
            <a:r>
              <a:rPr lang="tr-TR" sz="2000" dirty="0"/>
              <a:t>İnceleme, alınan öykünün yönlendirmesine göre, ateş ölçümü ve </a:t>
            </a:r>
            <a:r>
              <a:rPr lang="tr-TR" sz="2000" dirty="0" err="1"/>
              <a:t>kostovertebral</a:t>
            </a:r>
            <a:r>
              <a:rPr lang="tr-TR" sz="2000" dirty="0"/>
              <a:t> açı duyarlılığına bakmaktan tam </a:t>
            </a:r>
            <a:r>
              <a:rPr lang="tr-TR" sz="2000" dirty="0" err="1"/>
              <a:t>pelvik</a:t>
            </a:r>
            <a:r>
              <a:rPr lang="tr-TR" sz="2000" dirty="0"/>
              <a:t> incelemeye kadar bir aralıkta değişebilir.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Fizik </a:t>
            </a:r>
            <a:r>
              <a:rPr lang="tr-TR" sz="2000" dirty="0"/>
              <a:t>incelemeyle sistit açısından tanı koydurucu bulgu yoktur.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LABORATUAR BULGULARI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Laboratuar</a:t>
            </a:r>
            <a:r>
              <a:rPr lang="tr-TR" sz="2000" dirty="0" smtClean="0"/>
              <a:t> </a:t>
            </a:r>
            <a:r>
              <a:rPr lang="tr-TR" sz="2000" dirty="0"/>
              <a:t>çalışmaları </a:t>
            </a:r>
            <a:r>
              <a:rPr lang="tr-TR" sz="2000" b="1" dirty="0"/>
              <a:t>idrar </a:t>
            </a:r>
            <a:r>
              <a:rPr lang="tr-TR" sz="2000" b="1" dirty="0" err="1"/>
              <a:t>stik</a:t>
            </a:r>
            <a:r>
              <a:rPr lang="tr-TR" sz="2000" b="1" dirty="0"/>
              <a:t> testi</a:t>
            </a:r>
            <a:r>
              <a:rPr lang="tr-TR" sz="2000" dirty="0"/>
              <a:t>, </a:t>
            </a:r>
            <a:r>
              <a:rPr lang="tr-TR" sz="2000" b="1" dirty="0"/>
              <a:t>idrar analizi </a:t>
            </a:r>
            <a:r>
              <a:rPr lang="tr-TR" sz="2000" dirty="0"/>
              <a:t>ve </a:t>
            </a:r>
            <a:r>
              <a:rPr lang="tr-TR" sz="2000" b="1" dirty="0"/>
              <a:t>idrar kültürü</a:t>
            </a:r>
            <a:r>
              <a:rPr lang="tr-TR" sz="2000" dirty="0"/>
              <a:t>nü içerir.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Bazı </a:t>
            </a:r>
            <a:r>
              <a:rPr lang="tr-TR" sz="2000" dirty="0"/>
              <a:t>durumlarda sistit tanısını koymak için </a:t>
            </a:r>
            <a:r>
              <a:rPr lang="tr-TR" sz="2000" dirty="0" err="1"/>
              <a:t>labaratuar</a:t>
            </a:r>
            <a:r>
              <a:rPr lang="tr-TR" sz="2000" dirty="0"/>
              <a:t> testi </a:t>
            </a:r>
            <a:r>
              <a:rPr lang="tr-TR" sz="2000" dirty="0" smtClean="0"/>
              <a:t>gerekmez.</a:t>
            </a:r>
            <a:endParaRPr lang="tr-TR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LABORATUAR BULGULARI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İdrar </a:t>
            </a:r>
            <a:r>
              <a:rPr lang="tr-TR" dirty="0" err="1"/>
              <a:t>Stik</a:t>
            </a:r>
            <a:r>
              <a:rPr lang="tr-TR" dirty="0"/>
              <a:t> Testi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Bulgular arasında idrar </a:t>
            </a:r>
            <a:r>
              <a:rPr lang="tr-TR" sz="2000" dirty="0" err="1"/>
              <a:t>stik</a:t>
            </a:r>
            <a:r>
              <a:rPr lang="tr-TR" sz="2000" dirty="0"/>
              <a:t> testinde pozitif lökosit </a:t>
            </a:r>
            <a:r>
              <a:rPr lang="tr-TR" sz="2000" dirty="0" err="1"/>
              <a:t>esteraz</a:t>
            </a:r>
            <a:r>
              <a:rPr lang="tr-TR" sz="2000" dirty="0"/>
              <a:t> ve/veya </a:t>
            </a:r>
            <a:r>
              <a:rPr lang="tr-TR" sz="2000" dirty="0" err="1"/>
              <a:t>nitrit</a:t>
            </a:r>
            <a:r>
              <a:rPr lang="tr-TR" sz="2000" dirty="0"/>
              <a:t> vardır.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Genç</a:t>
            </a:r>
            <a:r>
              <a:rPr lang="tr-TR" sz="2000" dirty="0"/>
              <a:t>, gebe olmayan kadınlarda, eğer öykü büyük </a:t>
            </a:r>
            <a:r>
              <a:rPr lang="tr-TR" sz="2000" dirty="0" smtClean="0"/>
              <a:t>oranda </a:t>
            </a:r>
            <a:r>
              <a:rPr lang="tr-TR" sz="2000" dirty="0"/>
              <a:t>sistit ( düşük oranda CYBH) düşündürüyorsa basit, komplike olmamış </a:t>
            </a:r>
            <a:r>
              <a:rPr lang="tr-TR" sz="2000" dirty="0" err="1"/>
              <a:t>İYE’de</a:t>
            </a:r>
            <a:r>
              <a:rPr lang="tr-TR" sz="2000" dirty="0"/>
              <a:t> sadece öyküye dayanarak tedavi başlanması günümüzde destek bulmaktadır.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İkilemli </a:t>
            </a:r>
            <a:r>
              <a:rPr lang="tr-TR" sz="2000" dirty="0"/>
              <a:t>bir klinik öyküsü olan kadınlarda idrar </a:t>
            </a:r>
            <a:r>
              <a:rPr lang="tr-TR" sz="2000" dirty="0" err="1"/>
              <a:t>stik</a:t>
            </a:r>
            <a:r>
              <a:rPr lang="tr-TR" sz="2000" dirty="0"/>
              <a:t> testi tek başına yüksek veya düşük olasılıklı gruba ayırarak tedavi verilip verilmeyeceğini belirlemede yeterli olabilmektedir.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LABORATUAR BULGULARI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İdrar analizi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İdrar analizinde beyaz küre vardır ve </a:t>
            </a:r>
            <a:r>
              <a:rPr lang="tr-TR" sz="2000" dirty="0" err="1"/>
              <a:t>epitel</a:t>
            </a:r>
            <a:r>
              <a:rPr lang="tr-TR" sz="2000" dirty="0"/>
              <a:t> hücresi yoktur.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İ</a:t>
            </a:r>
            <a:r>
              <a:rPr lang="tr-TR" dirty="0" smtClean="0"/>
              <a:t>drar Kültürü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Tanı için altın standart </a:t>
            </a:r>
            <a:r>
              <a:rPr lang="tr-TR" sz="2000" dirty="0" smtClean="0"/>
              <a:t>orta </a:t>
            </a:r>
            <a:r>
              <a:rPr lang="tr-TR" sz="2000" dirty="0"/>
              <a:t>akım idrar örneğinde </a:t>
            </a:r>
            <a:r>
              <a:rPr lang="tr-TR" sz="2000" dirty="0" smtClean="0"/>
              <a:t>10</a:t>
            </a:r>
            <a:r>
              <a:rPr lang="tr-TR" sz="2000" baseline="30000" dirty="0" smtClean="0"/>
              <a:t>5 </a:t>
            </a:r>
            <a:r>
              <a:rPr lang="tr-TR" sz="2000" dirty="0" smtClean="0"/>
              <a:t> organizma </a:t>
            </a:r>
            <a:r>
              <a:rPr lang="tr-TR" sz="2000" dirty="0"/>
              <a:t>üremesidir.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Yineleyen İYE veya </a:t>
            </a:r>
            <a:r>
              <a:rPr lang="tr-TR" sz="2000" dirty="0" err="1"/>
              <a:t>pyelonefrit</a:t>
            </a:r>
            <a:r>
              <a:rPr lang="tr-TR" sz="2000" dirty="0"/>
              <a:t>  düşünüldüğünde, ilaç </a:t>
            </a:r>
            <a:r>
              <a:rPr lang="tr-TR" sz="2000" dirty="0" err="1"/>
              <a:t>duayarlılığı</a:t>
            </a:r>
            <a:r>
              <a:rPr lang="tr-TR" sz="2000" dirty="0"/>
              <a:t> ve eradikasyondan emin olabilmek için kültür önerilmektedir.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AYIRICI TANI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Yineleyen </a:t>
            </a:r>
            <a:r>
              <a:rPr lang="tr-TR" sz="2000" dirty="0"/>
              <a:t>komplike olmamış sistitler tanınarak tedavi </a:t>
            </a:r>
            <a:r>
              <a:rPr lang="tr-TR" sz="2000" dirty="0" smtClean="0"/>
              <a:t>edildiklerinde hemen </a:t>
            </a:r>
            <a:r>
              <a:rPr lang="tr-TR" sz="2000" dirty="0"/>
              <a:t>hiç komplikasyon görülmez.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Tedavide </a:t>
            </a:r>
            <a:r>
              <a:rPr lang="tr-TR" sz="2000" dirty="0"/>
              <a:t>gecikme </a:t>
            </a:r>
            <a:r>
              <a:rPr lang="tr-TR" sz="2000" dirty="0" err="1"/>
              <a:t>asendan</a:t>
            </a:r>
            <a:r>
              <a:rPr lang="tr-TR" sz="2000" dirty="0"/>
              <a:t> enfeksiyona ve </a:t>
            </a:r>
            <a:r>
              <a:rPr lang="tr-TR" sz="2000" dirty="0" err="1"/>
              <a:t>pyelonefrite</a:t>
            </a:r>
            <a:r>
              <a:rPr lang="tr-TR" sz="2000" dirty="0"/>
              <a:t> neden olabilir ancak bu doğrulanmamıştır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Üre </a:t>
            </a:r>
            <a:r>
              <a:rPr lang="tr-TR" sz="2000" dirty="0"/>
              <a:t>parçalayan bakteri varlığında oluşan enfeksiyonda, </a:t>
            </a:r>
            <a:r>
              <a:rPr lang="tr-TR" sz="2000" dirty="0" err="1"/>
              <a:t>intertisyel</a:t>
            </a:r>
            <a:r>
              <a:rPr lang="tr-TR" sz="2000" dirty="0"/>
              <a:t> alanda, içinde yakalanmış bakteri bulunan  “enfeksiyon taşları” ortaya çıkabilir.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 </a:t>
            </a:r>
            <a:r>
              <a:rPr lang="tr-TR" sz="2000" dirty="0"/>
              <a:t>taşlar </a:t>
            </a:r>
            <a:r>
              <a:rPr lang="tr-TR" sz="2000" dirty="0" err="1"/>
              <a:t>persistan</a:t>
            </a:r>
            <a:r>
              <a:rPr lang="tr-TR" sz="2000" dirty="0"/>
              <a:t> </a:t>
            </a:r>
            <a:r>
              <a:rPr lang="tr-TR" sz="2000" dirty="0" err="1"/>
              <a:t>bakteriüriye</a:t>
            </a:r>
            <a:r>
              <a:rPr lang="tr-TR" sz="2000" dirty="0"/>
              <a:t> neden olabildiklerinden enfeksiyonun tamamen temizlenebilmesi için bunların tamamen alınması gerekebilir. </a:t>
            </a:r>
            <a:endParaRPr lang="tr-TR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ÇOCUKLARDA İYE NEDEN ÖNEMLİ?</a:t>
            </a:r>
            <a:endParaRPr lang="tr-TR" dirty="0"/>
          </a:p>
        </p:txBody>
      </p:sp>
      <p:sp>
        <p:nvSpPr>
          <p:cNvPr id="19458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tr-TR" smtClean="0">
                <a:cs typeface="Times New Roman" pitchFamily="18" charset="0"/>
              </a:rPr>
              <a:t>Önemli bir akut hastalık nedeni</a:t>
            </a:r>
          </a:p>
          <a:p>
            <a:endParaRPr lang="tr-TR" smtClean="0">
              <a:cs typeface="Times New Roman" pitchFamily="18" charset="0"/>
            </a:endParaRPr>
          </a:p>
          <a:p>
            <a:r>
              <a:rPr lang="fi-FI" smtClean="0">
                <a:cs typeface="Times New Roman" pitchFamily="18" charset="0"/>
              </a:rPr>
              <a:t>Altta yatan üriner sistem anomalisinin habercisi</a:t>
            </a:r>
          </a:p>
          <a:p>
            <a:endParaRPr lang="tr-TR" smtClean="0">
              <a:cs typeface="Times New Roman" pitchFamily="18" charset="0"/>
            </a:endParaRPr>
          </a:p>
          <a:p>
            <a:r>
              <a:rPr lang="tr-TR" smtClean="0">
                <a:cs typeface="Times New Roman" pitchFamily="18" charset="0"/>
              </a:rPr>
              <a:t>Uzun süreli morbiditeye yol açan renal skar nedeni</a:t>
            </a:r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TEDAVİ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Akut Sistit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>
                <a:solidFill>
                  <a:schemeClr val="bg2">
                    <a:lumMod val="50000"/>
                  </a:schemeClr>
                </a:solidFill>
              </a:rPr>
              <a:t>Trimetoprim</a:t>
            </a:r>
            <a:r>
              <a:rPr lang="tr-TR" sz="2000" dirty="0">
                <a:solidFill>
                  <a:schemeClr val="bg2">
                    <a:lumMod val="50000"/>
                  </a:schemeClr>
                </a:solidFill>
              </a:rPr>
              <a:t>/ </a:t>
            </a:r>
            <a:r>
              <a:rPr lang="tr-TR" sz="2000" dirty="0" err="1">
                <a:solidFill>
                  <a:schemeClr val="bg2">
                    <a:lumMod val="50000"/>
                  </a:schemeClr>
                </a:solidFill>
              </a:rPr>
              <a:t>sulfametaksazol</a:t>
            </a:r>
            <a:r>
              <a:rPr lang="tr-TR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sz="2000" dirty="0" err="1"/>
              <a:t>sulfa</a:t>
            </a:r>
            <a:r>
              <a:rPr lang="tr-TR" sz="2000" dirty="0"/>
              <a:t> alerjisinin olmadığı ve yerel direnç oranlarının &gt;%10-20 olduğu durumlarda ilk seçenek tedavidir.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Sülfa</a:t>
            </a:r>
            <a:r>
              <a:rPr lang="tr-TR" sz="2000" dirty="0" smtClean="0"/>
              <a:t> </a:t>
            </a:r>
            <a:r>
              <a:rPr lang="tr-TR" sz="2000" dirty="0"/>
              <a:t>ilaçlara </a:t>
            </a:r>
            <a:r>
              <a:rPr lang="tr-TR" sz="2000" dirty="0" err="1"/>
              <a:t>allerjisi</a:t>
            </a:r>
            <a:r>
              <a:rPr lang="tr-TR" sz="2000" dirty="0"/>
              <a:t> olan hastalarda </a:t>
            </a:r>
            <a:r>
              <a:rPr lang="tr-TR" sz="2000" dirty="0">
                <a:solidFill>
                  <a:schemeClr val="bg2">
                    <a:lumMod val="50000"/>
                  </a:schemeClr>
                </a:solidFill>
              </a:rPr>
              <a:t>5-7 gün </a:t>
            </a:r>
            <a:r>
              <a:rPr lang="tr-TR" sz="2000" dirty="0" err="1">
                <a:solidFill>
                  <a:schemeClr val="bg2">
                    <a:lumMod val="50000"/>
                  </a:schemeClr>
                </a:solidFill>
              </a:rPr>
              <a:t>nitrofurantoin</a:t>
            </a:r>
            <a:r>
              <a:rPr lang="tr-TR" sz="2000" dirty="0">
                <a:solidFill>
                  <a:schemeClr val="bg2">
                    <a:lumMod val="50000"/>
                  </a:schemeClr>
                </a:solidFill>
              </a:rPr>
              <a:t> kürü veya 3 gün </a:t>
            </a:r>
            <a:r>
              <a:rPr lang="tr-TR" sz="2000" dirty="0" err="1">
                <a:solidFill>
                  <a:schemeClr val="bg2">
                    <a:lumMod val="50000"/>
                  </a:schemeClr>
                </a:solidFill>
              </a:rPr>
              <a:t>florokinolon</a:t>
            </a:r>
            <a:r>
              <a:rPr lang="tr-TR" sz="2000" dirty="0"/>
              <a:t> kürü (</a:t>
            </a:r>
            <a:r>
              <a:rPr lang="tr-TR" sz="2000" dirty="0" err="1"/>
              <a:t>örn</a:t>
            </a:r>
            <a:r>
              <a:rPr lang="tr-TR" sz="2000" dirty="0"/>
              <a:t>: </a:t>
            </a:r>
            <a:r>
              <a:rPr lang="tr-TR" sz="2000" dirty="0" err="1"/>
              <a:t>siprofloksasin</a:t>
            </a:r>
            <a:r>
              <a:rPr lang="tr-TR" sz="2000" dirty="0"/>
              <a:t>) kullanılabilir</a:t>
            </a:r>
            <a:r>
              <a:rPr lang="tr-TR" sz="2000" dirty="0" smtClean="0"/>
              <a:t>.</a:t>
            </a:r>
          </a:p>
          <a:p>
            <a:pPr marL="274320" lvl="1" indent="-274320" fontAlgn="auto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tr-TR" altLang="tr-TR" sz="2000" dirty="0" err="1">
                <a:solidFill>
                  <a:schemeClr val="bg2">
                    <a:lumMod val="50000"/>
                  </a:schemeClr>
                </a:solidFill>
              </a:rPr>
              <a:t>Fosfomisin</a:t>
            </a:r>
            <a:r>
              <a:rPr lang="tr-TR" altLang="tr-TR" sz="2000" dirty="0">
                <a:solidFill>
                  <a:srgbClr val="C00000"/>
                </a:solidFill>
              </a:rPr>
              <a:t> </a:t>
            </a:r>
            <a:r>
              <a:rPr lang="tr-TR" altLang="tr-TR" sz="2000" dirty="0" err="1"/>
              <a:t>saşe</a:t>
            </a:r>
            <a:r>
              <a:rPr lang="tr-TR" altLang="tr-TR" sz="2000" dirty="0"/>
              <a:t> tek doz </a:t>
            </a:r>
            <a:r>
              <a:rPr lang="tr-TR" altLang="tr-TR" sz="2000" dirty="0" smtClean="0"/>
              <a:t>3 </a:t>
            </a:r>
            <a:r>
              <a:rPr lang="tr-TR" altLang="tr-TR" sz="2000" dirty="0"/>
              <a:t>g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>
                <a:solidFill>
                  <a:schemeClr val="bg2">
                    <a:lumMod val="50000"/>
                  </a:schemeClr>
                </a:solidFill>
              </a:rPr>
              <a:t>Betalaktam</a:t>
            </a:r>
            <a:r>
              <a:rPr lang="tr-TR" sz="2000" dirty="0"/>
              <a:t> antibiyotikler diğer gruplar kadar </a:t>
            </a:r>
            <a:r>
              <a:rPr lang="tr-TR" sz="2000" dirty="0" err="1"/>
              <a:t>üriner</a:t>
            </a:r>
            <a:r>
              <a:rPr lang="tr-TR" sz="2000" dirty="0"/>
              <a:t> patojenlere etkili değildir ve gebelik dışında ilk seçenek olarak kullanılmamalıdır.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TEDAVİ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/>
              <a:t>Gebe Kadında Akut Sistit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Bakteriyel </a:t>
            </a:r>
            <a:r>
              <a:rPr lang="tr-TR" sz="2000" dirty="0"/>
              <a:t>eradikasyonun gösterilmesi için izlem kültürlerinin yapıldığı </a:t>
            </a:r>
            <a:r>
              <a:rPr lang="tr-TR" sz="2000" dirty="0">
                <a:solidFill>
                  <a:schemeClr val="bg2">
                    <a:lumMod val="75000"/>
                  </a:schemeClr>
                </a:solidFill>
              </a:rPr>
              <a:t>7 günlük </a:t>
            </a:r>
            <a:r>
              <a:rPr lang="tr-TR" sz="2000" dirty="0" err="1">
                <a:solidFill>
                  <a:schemeClr val="bg2">
                    <a:lumMod val="50000"/>
                  </a:schemeClr>
                </a:solidFill>
              </a:rPr>
              <a:t>amoksisilin</a:t>
            </a:r>
            <a:r>
              <a:rPr lang="tr-TR" sz="2000" dirty="0"/>
              <a:t>, </a:t>
            </a:r>
            <a:r>
              <a:rPr lang="tr-TR" sz="2000" dirty="0" err="1">
                <a:solidFill>
                  <a:schemeClr val="bg2">
                    <a:lumMod val="50000"/>
                  </a:schemeClr>
                </a:solidFill>
              </a:rPr>
              <a:t>nitrofurantoin</a:t>
            </a:r>
            <a:r>
              <a:rPr lang="tr-TR" sz="2000" dirty="0"/>
              <a:t> veya gebelikte güvenli diğer antibiyotik </a:t>
            </a:r>
            <a:r>
              <a:rPr lang="tr-TR" sz="2000" dirty="0" err="1"/>
              <a:t>tadevisi</a:t>
            </a:r>
            <a:r>
              <a:rPr lang="tr-TR" sz="2000" dirty="0"/>
              <a:t> hâlâ standart olmaya devam etmektedir. 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tr-TR" sz="2000" smtClean="0"/>
              <a:t>TEDAVİ</a:t>
            </a:r>
          </a:p>
          <a:p>
            <a:pPr marL="0" indent="0">
              <a:buFont typeface="Wingdings" pitchFamily="2" charset="2"/>
              <a:buNone/>
            </a:pPr>
            <a:r>
              <a:rPr lang="tr-TR" sz="2000" smtClean="0"/>
              <a:t>Yineleyen Sistit Profilaksisi</a:t>
            </a:r>
          </a:p>
          <a:p>
            <a:pPr marL="0" indent="0"/>
            <a:r>
              <a:rPr lang="tr-TR" sz="2000" smtClean="0"/>
              <a:t>Düşük doz profilaktik antibiyotklerin, rekürrensleri  %95’e kadar oranlarda azaltabildiği gösterilmiştir.</a:t>
            </a:r>
          </a:p>
          <a:p>
            <a:pPr marL="0" indent="0"/>
            <a:r>
              <a:rPr lang="tr-TR" sz="2000" smtClean="0"/>
              <a:t>Önerilen, bir yılda üç kez ve üzerinde belgelenmiş İYE geçirildikten sonra profilaksinin başlanmasıdır. </a:t>
            </a:r>
          </a:p>
          <a:p>
            <a:pPr marL="0" indent="0"/>
            <a:r>
              <a:rPr lang="tr-TR" sz="2000" smtClean="0"/>
              <a:t>Profilaktik antibiyotikler genellikle 6 aydan 1 yıla kadar sürelerde kullanılır, ama daha uzun süreler için de verilebilir. </a:t>
            </a:r>
          </a:p>
          <a:p>
            <a:pPr marL="0" indent="0"/>
            <a:endParaRPr lang="tr-TR" sz="200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tr-TR" sz="2000" smtClean="0"/>
              <a:t>TEDAVİ</a:t>
            </a:r>
          </a:p>
          <a:p>
            <a:pPr marL="0" indent="0">
              <a:buFont typeface="Wingdings" pitchFamily="2" charset="2"/>
              <a:buNone/>
            </a:pPr>
            <a:r>
              <a:rPr lang="tr-TR" sz="2000" smtClean="0"/>
              <a:t>Yineleyen Sistit Profilaksisi</a:t>
            </a:r>
          </a:p>
          <a:p>
            <a:pPr marL="0" indent="0"/>
            <a:r>
              <a:rPr lang="tr-TR" sz="2000" smtClean="0"/>
              <a:t>Antibiyotikler her gün uyumadan önce alınabilir. Ya da infeksiyonları cinsel ilişki ile ilintili olduğu düşünülen kadınlarda koitus sonrası kullanılabilir. </a:t>
            </a:r>
          </a:p>
          <a:p>
            <a:pPr marL="0" indent="0"/>
            <a:r>
              <a:rPr lang="tr-TR" sz="2000" smtClean="0"/>
              <a:t>Bakterilerin varlığının süregenliğini dışlamak için tedaviden sonra kültürlerde üreme olmadığı gösterilene dek profilaksi başlanmamalıdır.  </a:t>
            </a:r>
          </a:p>
          <a:p>
            <a:pPr marL="0" indent="0"/>
            <a:endParaRPr lang="tr-TR" sz="200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800" dirty="0"/>
              <a:t>KOMPLİKE OLMAYAN BAKTERİYEL SİSTİT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PROGNOZ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Böbrek fonksiyonları açısından uzun dönem </a:t>
            </a:r>
            <a:r>
              <a:rPr lang="tr-TR" sz="2000" dirty="0" err="1"/>
              <a:t>prognozu</a:t>
            </a:r>
            <a:r>
              <a:rPr lang="tr-TR" sz="2000" dirty="0"/>
              <a:t> mükemmeldir; yineleyen sistitin engellenmesinde, kalıcı </a:t>
            </a:r>
            <a:r>
              <a:rPr lang="tr-TR" sz="2000" dirty="0" err="1"/>
              <a:t>profilaksi</a:t>
            </a:r>
            <a:r>
              <a:rPr lang="tr-TR" sz="2000" dirty="0"/>
              <a:t> olmadan </a:t>
            </a:r>
            <a:r>
              <a:rPr lang="tr-TR" sz="2000" dirty="0" err="1"/>
              <a:t>prognoz</a:t>
            </a:r>
            <a:r>
              <a:rPr lang="tr-TR" sz="2000" dirty="0"/>
              <a:t> yeterince iyi değildir.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TANI ESASLARI</a:t>
            </a: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Ateş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Titreme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Yan ağrısı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İdrar kültüründe 100.000 </a:t>
            </a:r>
            <a:r>
              <a:rPr lang="tr-TR" sz="2000" dirty="0" err="1"/>
              <a:t>cfu</a:t>
            </a:r>
            <a:r>
              <a:rPr lang="tr-TR" sz="2000" dirty="0"/>
              <a:t> üzerinde üreme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GENEL BİLGİLER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Pyelonefrit</a:t>
            </a:r>
            <a:r>
              <a:rPr lang="tr-TR" sz="2000" dirty="0" smtClean="0"/>
              <a:t> </a:t>
            </a:r>
            <a:r>
              <a:rPr lang="tr-TR" sz="2000" dirty="0"/>
              <a:t>böbrek </a:t>
            </a:r>
            <a:r>
              <a:rPr lang="tr-TR" sz="2000" dirty="0" err="1"/>
              <a:t>parankiminin</a:t>
            </a:r>
            <a:r>
              <a:rPr lang="tr-TR" sz="2000" dirty="0"/>
              <a:t> bir enfeksiyonudur.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Pyelonefrit</a:t>
            </a:r>
            <a:r>
              <a:rPr lang="tr-TR" sz="2000" dirty="0" smtClean="0"/>
              <a:t> </a:t>
            </a:r>
            <a:r>
              <a:rPr lang="tr-TR" sz="2000" dirty="0"/>
              <a:t>olgularının büyük kısmı ayaktan tedavi edildiğinden, birinci basamak hekimlerinin büyük kısmı bu hastalarla karşılaşmaktadır.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Genellikle sistitin yukarı doğru yayılmasından kaynaklanır, ama aynı zamanda böbreğe başka bir enfeksiyon odağından </a:t>
            </a:r>
            <a:r>
              <a:rPr lang="tr-TR" sz="2000" dirty="0" err="1"/>
              <a:t>hematojen</a:t>
            </a:r>
            <a:r>
              <a:rPr lang="tr-TR" sz="2000" dirty="0"/>
              <a:t> yolla da ulaşabilir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GENEL BİLGİLER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Tedavi </a:t>
            </a:r>
            <a:r>
              <a:rPr lang="tr-TR" sz="2000" dirty="0"/>
              <a:t>edilmezse </a:t>
            </a:r>
            <a:r>
              <a:rPr lang="tr-TR" sz="2000" dirty="0" err="1"/>
              <a:t>pyelonefrit</a:t>
            </a:r>
            <a:r>
              <a:rPr lang="tr-TR" sz="2000" dirty="0"/>
              <a:t> enfeksiyon taşları veya </a:t>
            </a:r>
            <a:r>
              <a:rPr lang="tr-TR" sz="2000" dirty="0" err="1"/>
              <a:t>renal</a:t>
            </a:r>
            <a:r>
              <a:rPr lang="tr-TR" sz="2000" dirty="0"/>
              <a:t> </a:t>
            </a:r>
            <a:r>
              <a:rPr lang="tr-TR" sz="2000" dirty="0" err="1"/>
              <a:t>skar</a:t>
            </a:r>
            <a:r>
              <a:rPr lang="tr-TR" sz="2000" dirty="0"/>
              <a:t> ile komplike olabilir, ancak eğer uygun şekilde tedavi edilirse genç, sağlıklı hastalarda sekel bırakmadan iyileşir.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En </a:t>
            </a:r>
            <a:r>
              <a:rPr lang="tr-TR" sz="2000" dirty="0" smtClean="0"/>
              <a:t>sık </a:t>
            </a:r>
            <a:r>
              <a:rPr lang="tr-TR" sz="2000" dirty="0"/>
              <a:t>görülen bakteriler komplike </a:t>
            </a:r>
            <a:r>
              <a:rPr lang="tr-TR" sz="2000" dirty="0" smtClean="0"/>
              <a:t>olmamış </a:t>
            </a:r>
            <a:r>
              <a:rPr lang="tr-TR" sz="2000" dirty="0"/>
              <a:t>sistit ile aynı olup, E. </a:t>
            </a:r>
            <a:r>
              <a:rPr lang="tr-TR" sz="2000" dirty="0" err="1"/>
              <a:t>coli</a:t>
            </a:r>
            <a:r>
              <a:rPr lang="tr-TR" sz="2000" dirty="0"/>
              <a:t>, S. </a:t>
            </a:r>
            <a:r>
              <a:rPr lang="tr-TR" sz="2000" dirty="0" err="1"/>
              <a:t>Saprophyticus</a:t>
            </a:r>
            <a:r>
              <a:rPr lang="tr-TR" sz="2000" dirty="0"/>
              <a:t>, </a:t>
            </a:r>
            <a:r>
              <a:rPr lang="tr-TR" sz="2000" dirty="0" err="1"/>
              <a:t>Klebsiella</a:t>
            </a:r>
            <a:r>
              <a:rPr lang="tr-TR" sz="2000" dirty="0"/>
              <a:t> türleri ve bazen de </a:t>
            </a:r>
            <a:r>
              <a:rPr lang="tr-TR" sz="2000" dirty="0" err="1"/>
              <a:t>Enterobacter’dir</a:t>
            </a:r>
            <a:r>
              <a:rPr lang="tr-TR" sz="2000" dirty="0"/>
              <a:t>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Basit </a:t>
            </a:r>
            <a:r>
              <a:rPr lang="tr-TR" sz="2000" dirty="0"/>
              <a:t>sistitte olduğu gibi, genetik yatkınlığı olan bazı kadınlar, diğerlerinden daha sık etkilenebilirler.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KLİNİK BULGULAR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Ateş</a:t>
            </a:r>
            <a:r>
              <a:rPr lang="tr-TR" sz="2000" dirty="0"/>
              <a:t>, titreme, halsizlik, </a:t>
            </a:r>
            <a:r>
              <a:rPr lang="tr-TR" sz="2000" dirty="0" err="1"/>
              <a:t>dizüri</a:t>
            </a:r>
            <a:r>
              <a:rPr lang="tr-TR" sz="2000" dirty="0"/>
              <a:t>, böğür ağrısıdır.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Bulantı </a:t>
            </a:r>
            <a:r>
              <a:rPr lang="tr-TR" sz="2000" dirty="0"/>
              <a:t>ve </a:t>
            </a:r>
            <a:r>
              <a:rPr lang="tr-TR" sz="2000" dirty="0" smtClean="0"/>
              <a:t>kusma </a:t>
            </a:r>
            <a:r>
              <a:rPr lang="tr-TR" sz="2000" dirty="0"/>
              <a:t>görülebilir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/>
              <a:t>Labaratuar</a:t>
            </a:r>
            <a:r>
              <a:rPr lang="tr-TR" sz="2000" dirty="0"/>
              <a:t> bulguları arasında idrar </a:t>
            </a:r>
            <a:r>
              <a:rPr lang="tr-TR" sz="2000" dirty="0" err="1"/>
              <a:t>stik</a:t>
            </a:r>
            <a:r>
              <a:rPr lang="tr-TR" sz="2000" dirty="0"/>
              <a:t> testinde lökosit </a:t>
            </a:r>
            <a:r>
              <a:rPr lang="tr-TR" sz="2000" dirty="0" err="1"/>
              <a:t>esteraz</a:t>
            </a:r>
            <a:r>
              <a:rPr lang="tr-TR" sz="2000" dirty="0"/>
              <a:t> veya </a:t>
            </a:r>
            <a:r>
              <a:rPr lang="tr-TR" sz="2000" dirty="0" err="1"/>
              <a:t>nitrit</a:t>
            </a:r>
            <a:r>
              <a:rPr lang="tr-TR" sz="2000" dirty="0"/>
              <a:t> pozitifliği ve </a:t>
            </a:r>
            <a:r>
              <a:rPr lang="tr-TR" sz="2000" dirty="0" err="1"/>
              <a:t>idra</a:t>
            </a:r>
            <a:r>
              <a:rPr lang="tr-TR" sz="2000" dirty="0"/>
              <a:t> </a:t>
            </a:r>
            <a:r>
              <a:rPr lang="tr-TR" sz="2000" dirty="0" err="1"/>
              <a:t>kültürnde</a:t>
            </a:r>
            <a:r>
              <a:rPr lang="tr-TR" sz="2000" dirty="0"/>
              <a:t> 100.000 üzerinde </a:t>
            </a:r>
            <a:r>
              <a:rPr lang="tr-TR" sz="2000" dirty="0" err="1"/>
              <a:t>cfu</a:t>
            </a:r>
            <a:r>
              <a:rPr lang="tr-TR" sz="2000" dirty="0"/>
              <a:t> bulunmaktadır.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Hasta diyabetik olmadığı veya enfeksiyonu komplike hale getirecek taştan kuşkulanılmadıkça görüntüleme çalışmalarına gerek yoktur, bu durumda ilk seçilecek test </a:t>
            </a:r>
            <a:r>
              <a:rPr lang="tr-TR" sz="2000" dirty="0" err="1"/>
              <a:t>BT’dir</a:t>
            </a:r>
            <a:r>
              <a:rPr lang="tr-TR" sz="2000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KOMPLİKASYONLAR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Diyabetiklerde </a:t>
            </a:r>
            <a:r>
              <a:rPr lang="tr-TR" sz="2000" dirty="0" err="1" smtClean="0"/>
              <a:t>amfizematöz</a:t>
            </a:r>
            <a:r>
              <a:rPr lang="tr-TR" sz="2000" dirty="0" smtClean="0"/>
              <a:t> </a:t>
            </a:r>
            <a:r>
              <a:rPr lang="tr-TR" sz="2000" dirty="0" err="1" smtClean="0"/>
              <a:t>pyelonefrit</a:t>
            </a:r>
            <a:r>
              <a:rPr lang="tr-TR" sz="2000" dirty="0" smtClean="0"/>
              <a:t> görülebilir.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Renal</a:t>
            </a:r>
            <a:r>
              <a:rPr lang="tr-TR" sz="2000" dirty="0" smtClean="0"/>
              <a:t> </a:t>
            </a:r>
            <a:r>
              <a:rPr lang="tr-TR" sz="2000" dirty="0" err="1" smtClean="0"/>
              <a:t>parankim</a:t>
            </a:r>
            <a:r>
              <a:rPr lang="tr-TR" sz="2000" dirty="0" smtClean="0"/>
              <a:t> içinde gaz oluşumu ile karakterize ciddi </a:t>
            </a:r>
            <a:r>
              <a:rPr lang="tr-TR" sz="2000" dirty="0" err="1" smtClean="0"/>
              <a:t>nekrotizan</a:t>
            </a:r>
            <a:r>
              <a:rPr lang="tr-TR" sz="2000" dirty="0" smtClean="0"/>
              <a:t> </a:t>
            </a:r>
            <a:r>
              <a:rPr lang="tr-TR" sz="2000" dirty="0" err="1" smtClean="0"/>
              <a:t>renal</a:t>
            </a:r>
            <a:r>
              <a:rPr lang="tr-TR" sz="2000" dirty="0" smtClean="0"/>
              <a:t> enfeksiyondur.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BT veya diğer görüntüleme yöntemleri ile </a:t>
            </a:r>
            <a:r>
              <a:rPr lang="tr-TR" sz="2000" dirty="0" err="1" smtClean="0"/>
              <a:t>renal</a:t>
            </a:r>
            <a:r>
              <a:rPr lang="tr-TR" sz="2000" dirty="0" smtClean="0"/>
              <a:t> toplayıcı sistem veya böbrek etrafında gazın gösterilmesi ile tanı konulur.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/>
              <a:t>Amfizematöz</a:t>
            </a:r>
            <a:r>
              <a:rPr lang="tr-TR" sz="2000" dirty="0" smtClean="0"/>
              <a:t> </a:t>
            </a:r>
            <a:r>
              <a:rPr lang="tr-TR" sz="2000" dirty="0" err="1" smtClean="0"/>
              <a:t>piyelonefriti</a:t>
            </a:r>
            <a:r>
              <a:rPr lang="tr-TR" sz="2000" dirty="0" smtClean="0"/>
              <a:t> olan diyabetik hastada kesin tedavi </a:t>
            </a:r>
            <a:r>
              <a:rPr lang="tr-TR" sz="2000" dirty="0" err="1" smtClean="0"/>
              <a:t>perkutan</a:t>
            </a:r>
            <a:r>
              <a:rPr lang="tr-TR" sz="2000" dirty="0" smtClean="0"/>
              <a:t> drenajdır.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Eğer aşırı yaygın gaz varsa, diyabetik hastalarda </a:t>
            </a:r>
            <a:r>
              <a:rPr lang="tr-TR" sz="2000" dirty="0" err="1" smtClean="0"/>
              <a:t>mortalite</a:t>
            </a:r>
            <a:r>
              <a:rPr lang="tr-TR" sz="2000" dirty="0" smtClean="0"/>
              <a:t> hızı %75’e ulaştığından, </a:t>
            </a:r>
            <a:r>
              <a:rPr lang="tr-TR" sz="2000" dirty="0" err="1" smtClean="0"/>
              <a:t>nefrektomi</a:t>
            </a:r>
            <a:r>
              <a:rPr lang="tr-TR" sz="2000" dirty="0" smtClean="0"/>
              <a:t> önerilir.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 durum diyabetik olmayanlarda seyrek olarak oluşmaktadır ve sıklıkla obstrüksiyonla ilişkilidir.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20482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765175"/>
            <a:ext cx="7127875" cy="5708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KOMPLİKASYONLAR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Taşlar </a:t>
            </a:r>
            <a:r>
              <a:rPr lang="tr-TR" sz="2000" dirty="0" err="1"/>
              <a:t>piyelonefriti</a:t>
            </a:r>
            <a:r>
              <a:rPr lang="tr-TR" sz="2000" dirty="0"/>
              <a:t> </a:t>
            </a:r>
            <a:r>
              <a:rPr lang="tr-TR" sz="2000" dirty="0" err="1"/>
              <a:t>parsiyel</a:t>
            </a:r>
            <a:r>
              <a:rPr lang="tr-TR" sz="2000" dirty="0"/>
              <a:t> ve tam obstrüksiyona neden olarak komplike edebilir.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 </a:t>
            </a:r>
            <a:r>
              <a:rPr lang="tr-TR" sz="2000" dirty="0"/>
              <a:t>taşlar </a:t>
            </a:r>
            <a:r>
              <a:rPr lang="tr-TR" sz="2000" dirty="0" err="1"/>
              <a:t>spontan</a:t>
            </a:r>
            <a:r>
              <a:rPr lang="tr-TR" sz="2000" dirty="0"/>
              <a:t> veya üre parçalayan organizmaların neden olduğu enfeksiyon taşları olabilir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 </a:t>
            </a:r>
            <a:r>
              <a:rPr lang="tr-TR" sz="2000" dirty="0" err="1"/>
              <a:t>Pyelonefriti</a:t>
            </a:r>
            <a:r>
              <a:rPr lang="tr-TR" sz="2000" dirty="0"/>
              <a:t> komplike eden taşlar enfeksiyonun tamamen iyileşebilmesi için alınmalıdır.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KOMPLİKASYONLAR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Çocukluk </a:t>
            </a:r>
            <a:r>
              <a:rPr lang="tr-TR" sz="2000" dirty="0"/>
              <a:t>çağı </a:t>
            </a:r>
            <a:r>
              <a:rPr lang="tr-TR" sz="2000" dirty="0" err="1"/>
              <a:t>pyelonefriti</a:t>
            </a:r>
            <a:r>
              <a:rPr lang="tr-TR" sz="2000" dirty="0"/>
              <a:t> olan kişilerde </a:t>
            </a:r>
            <a:r>
              <a:rPr lang="tr-TR" sz="2000" dirty="0" err="1"/>
              <a:t>renal</a:t>
            </a:r>
            <a:r>
              <a:rPr lang="tr-TR" sz="2000" dirty="0"/>
              <a:t> </a:t>
            </a:r>
            <a:r>
              <a:rPr lang="tr-TR" sz="2000" dirty="0" err="1"/>
              <a:t>skar</a:t>
            </a:r>
            <a:r>
              <a:rPr lang="tr-TR" sz="2000" dirty="0"/>
              <a:t> </a:t>
            </a:r>
            <a:r>
              <a:rPr lang="tr-TR" sz="2000" dirty="0" err="1"/>
              <a:t>veyineleyen</a:t>
            </a:r>
            <a:r>
              <a:rPr lang="tr-TR" sz="2000" dirty="0"/>
              <a:t> enfeksiyonlar olabilir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 </a:t>
            </a:r>
            <a:r>
              <a:rPr lang="tr-TR" sz="2000" dirty="0"/>
              <a:t>Bu </a:t>
            </a:r>
            <a:r>
              <a:rPr lang="tr-TR" sz="2000" dirty="0" err="1"/>
              <a:t>skarlar</a:t>
            </a:r>
            <a:r>
              <a:rPr lang="tr-TR" sz="2000" dirty="0"/>
              <a:t> </a:t>
            </a:r>
            <a:r>
              <a:rPr lang="tr-TR" sz="2000" dirty="0" err="1"/>
              <a:t>pyelonefrit</a:t>
            </a:r>
            <a:r>
              <a:rPr lang="tr-TR" sz="2000" dirty="0"/>
              <a:t> olan erişkinlerde alışık olan bir durum değildir</a:t>
            </a:r>
            <a:r>
              <a:rPr lang="tr-TR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 </a:t>
            </a:r>
            <a:r>
              <a:rPr lang="tr-TR" sz="2000" dirty="0" err="1"/>
              <a:t>Pyelonefriti</a:t>
            </a:r>
            <a:r>
              <a:rPr lang="tr-TR" sz="2000" dirty="0"/>
              <a:t> olan genç erkekler neden açısından araştırılmalıdır.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KOMPLİKASYONLAR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Uygun </a:t>
            </a:r>
            <a:r>
              <a:rPr lang="tr-TR" sz="2000" dirty="0"/>
              <a:t>antibiyotik </a:t>
            </a:r>
            <a:r>
              <a:rPr lang="tr-TR" sz="2000" dirty="0" err="1"/>
              <a:t>tadavisine</a:t>
            </a:r>
            <a:r>
              <a:rPr lang="tr-TR" sz="2000" dirty="0"/>
              <a:t> 48 saat yanıt vermeyen hastalar altta yatan komplike etmenler veya diğer tanılar açısından araştırılmalıdır.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283450" cy="45720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tr-TR" sz="2000" smtClean="0"/>
              <a:t>TEDAVİ </a:t>
            </a:r>
          </a:p>
          <a:p>
            <a:pPr marL="0" indent="0"/>
            <a:r>
              <a:rPr lang="tr-TR" sz="2000" smtClean="0"/>
              <a:t>Pyelonefrit tedavisi için en uygun ilaçlar bakterisidal, gram-pozitif ve gram-negatifleri kapsayan geniş spektrumlu, idrar ve renal dokularda iyi konsantre olan antibiyotiklerdir. </a:t>
            </a:r>
          </a:p>
          <a:p>
            <a:pPr marL="0" indent="0"/>
            <a:r>
              <a:rPr lang="tr-TR" sz="2000" smtClean="0"/>
              <a:t>Ayaktan tedavide ilk seçenek genellikle </a:t>
            </a:r>
            <a:r>
              <a:rPr lang="tr-TR" sz="2000" smtClean="0">
                <a:solidFill>
                  <a:srgbClr val="0066FF"/>
                </a:solidFill>
              </a:rPr>
              <a:t>florokinolon</a:t>
            </a:r>
            <a:r>
              <a:rPr lang="tr-TR" sz="2000" smtClean="0"/>
              <a:t>lardır. </a:t>
            </a:r>
          </a:p>
          <a:p>
            <a:pPr marL="0" indent="0"/>
            <a:r>
              <a:rPr lang="tr-TR" sz="2000" smtClean="0"/>
              <a:t>10-14 günlük tedavi ile sağaltım oranları %90.</a:t>
            </a:r>
          </a:p>
          <a:p>
            <a:pPr marL="0" indent="0"/>
            <a:endParaRPr lang="tr-TR" sz="2000" smtClean="0"/>
          </a:p>
          <a:p>
            <a:pPr marL="0" indent="0"/>
            <a:endParaRPr lang="tr-TR" sz="2000" smtClean="0"/>
          </a:p>
          <a:p>
            <a:pPr marL="0" indent="0"/>
            <a:endParaRPr lang="tr-TR" sz="2000" smtClean="0"/>
          </a:p>
          <a:p>
            <a:pPr marL="0" indent="0"/>
            <a:endParaRPr lang="tr-TR" sz="2000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AKUT </a:t>
            </a:r>
            <a:r>
              <a:rPr lang="tr-TR" sz="2600" cap="none" smtClean="0"/>
              <a:t>PYELONEFRİT</a:t>
            </a:r>
            <a:br>
              <a:rPr lang="tr-TR" sz="2600" cap="none" smtClean="0"/>
            </a:br>
            <a:endParaRPr lang="tr-TR" sz="2600" cap="none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7281862" cy="45720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tr-TR" sz="2000" smtClean="0"/>
              <a:t>TEDAVİ </a:t>
            </a:r>
          </a:p>
          <a:p>
            <a:pPr marL="0" indent="0"/>
            <a:r>
              <a:rPr lang="tr-TR" sz="2000" smtClean="0"/>
              <a:t> Bulantı kusma nedeniyle oral antibiyotik tedavisini tolere edemeyen hastalar parenteral tedavi için hastaneye yatırılmalıdır.</a:t>
            </a:r>
          </a:p>
          <a:p>
            <a:pPr marL="0" indent="0"/>
            <a:r>
              <a:rPr lang="tr-TR" sz="2000" smtClean="0"/>
              <a:t> Ciddi hastalığı olanlar, bakteremi ve/veya septisemi kuşkusu olanlar da hastaneye yatırılmalıdır.</a:t>
            </a:r>
          </a:p>
          <a:p>
            <a:pPr marL="0" indent="0"/>
            <a:endParaRPr lang="tr-TR" sz="2000" smtClean="0"/>
          </a:p>
          <a:p>
            <a:pPr marL="0" indent="0"/>
            <a:endParaRPr lang="tr-TR" sz="2000" smtClean="0"/>
          </a:p>
          <a:p>
            <a:pPr marL="0" indent="0"/>
            <a:endParaRPr lang="tr-TR" sz="2000" smtClean="0"/>
          </a:p>
          <a:p>
            <a:pPr marL="0" indent="0"/>
            <a:endParaRPr lang="tr-TR" sz="2000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 </a:t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700" dirty="0" smtClean="0"/>
              <a:t>KOMPLİKE </a:t>
            </a:r>
            <a:r>
              <a:rPr lang="tr-TR" sz="2700" dirty="0"/>
              <a:t>SİSTİT VE ÖZEL POPULASYONLAR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TANI </a:t>
            </a:r>
            <a:r>
              <a:rPr lang="tr-TR" dirty="0" smtClean="0"/>
              <a:t>ESASLARI</a:t>
            </a: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Uygun 3 gün süreli antibiyotik tedavisi ile iyileşmeyen </a:t>
            </a:r>
            <a:r>
              <a:rPr lang="tr-TR" sz="2000" dirty="0" smtClean="0"/>
              <a:t>sistit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Aşağıdaki özel popülasyonlarda görülen herhangi bir sistit</a:t>
            </a:r>
            <a:r>
              <a:rPr lang="tr-TR" sz="2000" dirty="0" smtClean="0"/>
              <a:t>:</a:t>
            </a: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000" dirty="0" smtClean="0"/>
              <a:t>Diyabetik </a:t>
            </a:r>
            <a:r>
              <a:rPr lang="tr-TR" sz="2000" dirty="0"/>
              <a:t>hasta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000" dirty="0"/>
              <a:t>Erkek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000" dirty="0"/>
              <a:t>Anormal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traktı</a:t>
            </a:r>
            <a:r>
              <a:rPr lang="tr-TR" sz="2000" dirty="0"/>
              <a:t> olan hasta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000" dirty="0"/>
              <a:t>Taşlı hasta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000" dirty="0"/>
              <a:t>Gebe hasta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tr-TR" sz="2000" dirty="0"/>
              <a:t>Çoklu </a:t>
            </a:r>
            <a:r>
              <a:rPr lang="tr-TR" sz="2000" dirty="0" err="1"/>
              <a:t>rezistan</a:t>
            </a:r>
            <a:r>
              <a:rPr lang="tr-TR" sz="2000" dirty="0"/>
              <a:t> bakteri içeren herhangi sistit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/>
              <a:t> </a:t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700" dirty="0" smtClean="0"/>
              <a:t>KOMPLİKE </a:t>
            </a:r>
            <a:r>
              <a:rPr lang="tr-TR" sz="2700" dirty="0"/>
              <a:t>SİSTİT VE ÖZEL POPULASYONLAR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 smtClean="0"/>
              <a:t>GENEL BİLGİLER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Bunlar </a:t>
            </a:r>
            <a:r>
              <a:rPr lang="tr-TR" sz="2000" dirty="0"/>
              <a:t>hekimin ileri tetkik önereceği ve/veya hastayı bir üroloğa yönlendireceği enfeksiyonlardır.  </a:t>
            </a:r>
            <a:endParaRPr lang="tr-TR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smtClean="0"/>
              <a:t>Bu </a:t>
            </a:r>
            <a:r>
              <a:rPr lang="tr-TR" sz="2000" dirty="0"/>
              <a:t>enfeksiyonların hepsinde antibiyotik seçiminin doğru olduğundan ve organizmaların seçilen antibiyotiğe duyarlı olduğundan emin olmak için kültür yapılmalıdır</a:t>
            </a:r>
            <a:r>
              <a:rPr lang="tr-TR" sz="2000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TEDAVİ</a:t>
            </a:r>
            <a:endParaRPr lang="tr-TR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/>
              <a:t>Komplike İYE olan hastalara uzun süreli (10-14 gün veya daha uzun) uygun antibiyotik tedavisi  uygulanmalıdır. Tek doz veya 3 günlük tedaviler bu hastalar için uygun değildir.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sz="2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İYEDE TEDAVİ ÖZETİ</a:t>
            </a:r>
          </a:p>
        </p:txBody>
      </p:sp>
      <p:pic>
        <p:nvPicPr>
          <p:cNvPr id="94210" name="İçerik Yer Tutucusu 7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854200"/>
            <a:ext cx="3657600" cy="4064000"/>
          </a:xfrm>
        </p:spPr>
      </p:pic>
      <p:pic>
        <p:nvPicPr>
          <p:cNvPr id="94211" name="İçerik Yer Tutucusu 5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356100" y="2205038"/>
            <a:ext cx="3657600" cy="2592387"/>
          </a:xfrm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tr-TR" sz="2400" cap="none" smtClean="0"/>
              <a:t>KOMPLİKE OLMAYAN İYE’DE TEDAVİ ÖZETİ</a:t>
            </a:r>
          </a:p>
        </p:txBody>
      </p:sp>
      <p:pic>
        <p:nvPicPr>
          <p:cNvPr id="95234" name="İçerik Yer Tutucusu 4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92125" y="1600200"/>
            <a:ext cx="3587750" cy="4572000"/>
          </a:xfrm>
        </p:spPr>
      </p:pic>
      <p:pic>
        <p:nvPicPr>
          <p:cNvPr id="95235" name="İçerik Yer Tutucusu 5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70375" y="1638300"/>
            <a:ext cx="3657600" cy="4495800"/>
          </a:xfrm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400" dirty="0" smtClean="0"/>
              <a:t>TEKRARLAYAN İDRAR YOLU ENFEKSİYONLARI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</a:pPr>
            <a:r>
              <a:rPr lang="tr-TR" altLang="tr-TR" sz="2000" smtClean="0"/>
              <a:t>Yılda 3 ve üzerinde enfeksiyonu olan hastalarda sürekli düşük doz antibiyotik profilaksisi </a:t>
            </a:r>
          </a:p>
          <a:p>
            <a:pPr lvl="2">
              <a:lnSpc>
                <a:spcPct val="80000"/>
              </a:lnSpc>
            </a:pPr>
            <a:r>
              <a:rPr lang="tr-TR" altLang="tr-TR" smtClean="0"/>
              <a:t>Her gün ya da haftada 3 kez en az 6 ay süre ile önerilir. </a:t>
            </a:r>
          </a:p>
          <a:p>
            <a:pPr lvl="1">
              <a:lnSpc>
                <a:spcPct val="80000"/>
              </a:lnSpc>
            </a:pPr>
            <a:r>
              <a:rPr lang="tr-TR" altLang="tr-TR" sz="2000" smtClean="0"/>
              <a:t>Tmp-smz, trimetoprim, nitrofurantoin, norfloksasin kullanımı önerilmektedir.</a:t>
            </a:r>
          </a:p>
          <a:p>
            <a:pPr lvl="1">
              <a:lnSpc>
                <a:spcPct val="80000"/>
              </a:lnSpc>
            </a:pPr>
            <a:r>
              <a:rPr lang="tr-TR" altLang="tr-TR" sz="2000" smtClean="0">
                <a:solidFill>
                  <a:srgbClr val="0D0D0D"/>
                </a:solidFill>
              </a:rPr>
              <a:t>Kadın hastalarda şikayetlerinin cinsel temasla ilgisi sorgulanmalı ilişkisi var ise tek doz postkoital profilaksi önerilmelidir.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TANIM </a:t>
            </a:r>
            <a:endParaRPr lang="tr-TR" dirty="0"/>
          </a:p>
        </p:txBody>
      </p:sp>
      <p:sp>
        <p:nvSpPr>
          <p:cNvPr id="21506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54888" cy="4572000"/>
          </a:xfrm>
        </p:spPr>
        <p:txBody>
          <a:bodyPr/>
          <a:lstStyle/>
          <a:p>
            <a:r>
              <a:rPr lang="tr-TR" sz="2000" smtClean="0">
                <a:cs typeface="Times New Roman" pitchFamily="18" charset="0"/>
              </a:rPr>
              <a:t>İdrar yolu enfeksiyonu (İYE), enfeksiyon belirtileriyle birlikte, idrarda bakteri bulunması durumudur.</a:t>
            </a:r>
          </a:p>
          <a:p>
            <a:pPr marL="730250" lvl="1" indent="-457200">
              <a:spcBef>
                <a:spcPct val="50000"/>
              </a:spcBef>
            </a:pPr>
            <a:r>
              <a:rPr lang="tr-TR" sz="1800" smtClean="0">
                <a:cs typeface="Times New Roman" pitchFamily="18" charset="0"/>
              </a:rPr>
              <a:t>Sistit</a:t>
            </a:r>
          </a:p>
          <a:p>
            <a:pPr marL="730250" lvl="1" indent="-457200">
              <a:spcBef>
                <a:spcPct val="50000"/>
              </a:spcBef>
            </a:pPr>
            <a:r>
              <a:rPr lang="tr-TR" sz="1800" smtClean="0">
                <a:cs typeface="Times New Roman" pitchFamily="18" charset="0"/>
              </a:rPr>
              <a:t>Üretrit</a:t>
            </a:r>
          </a:p>
          <a:p>
            <a:pPr marL="730250" lvl="1" indent="-457200">
              <a:spcBef>
                <a:spcPct val="50000"/>
              </a:spcBef>
            </a:pPr>
            <a:r>
              <a:rPr lang="tr-TR" sz="1800" smtClean="0">
                <a:cs typeface="Times New Roman" pitchFamily="18" charset="0"/>
              </a:rPr>
              <a:t>Üreterit</a:t>
            </a:r>
          </a:p>
          <a:p>
            <a:pPr marL="730250" lvl="1" indent="-457200">
              <a:spcBef>
                <a:spcPct val="50000"/>
              </a:spcBef>
            </a:pPr>
            <a:r>
              <a:rPr lang="tr-TR" sz="1800" smtClean="0">
                <a:cs typeface="Times New Roman" pitchFamily="18" charset="0"/>
              </a:rPr>
              <a:t>Piyelit</a:t>
            </a:r>
          </a:p>
          <a:p>
            <a:pPr marL="730250" lvl="1" indent="-457200">
              <a:spcBef>
                <a:spcPct val="50000"/>
              </a:spcBef>
            </a:pPr>
            <a:r>
              <a:rPr lang="tr-TR" sz="1800" smtClean="0">
                <a:cs typeface="Times New Roman" pitchFamily="18" charset="0"/>
              </a:rPr>
              <a:t>Piyelonefrit</a:t>
            </a:r>
          </a:p>
          <a:p>
            <a:pPr>
              <a:lnSpc>
                <a:spcPct val="150000"/>
              </a:lnSpc>
            </a:pPr>
            <a:endParaRPr 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KORUNMA VE EĞİTİM</a:t>
            </a:r>
            <a:endParaRPr lang="tr-TR" dirty="0"/>
          </a:p>
        </p:txBody>
      </p:sp>
      <p:sp>
        <p:nvSpPr>
          <p:cNvPr id="97282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/>
          <a:lstStyle/>
          <a:p>
            <a:r>
              <a:rPr lang="tr-TR" smtClean="0"/>
              <a:t>Banyo yaparken küvet kullanılıyorsa bu yöntemden ziyade duş şeklinde banyonun tercih edilmesi </a:t>
            </a:r>
          </a:p>
          <a:p>
            <a:r>
              <a:rPr lang="tr-TR" smtClean="0"/>
              <a:t>Kabız kalınmaması, var ise giderilmesi </a:t>
            </a:r>
          </a:p>
          <a:p>
            <a:r>
              <a:rPr lang="tr-TR" smtClean="0"/>
              <a:t>İdrara sıkışık halde kalınmasının önlenmesi,</a:t>
            </a:r>
          </a:p>
          <a:p>
            <a:r>
              <a:rPr lang="tr-TR" smtClean="0"/>
              <a:t>Özellikle kadın hastalarda; uzun süreli izlemde tuvalet temizliğinin önden arkaya yapılması, değişik sabun, deterjan veya uygunsuz temizleme kağıtlarıyla genital bölgenin tahrişinden kaçınılması, tahriş etmeyen yumuşak pamuklu iç çamaşırı giyilmesi </a:t>
            </a:r>
          </a:p>
          <a:p>
            <a:r>
              <a:rPr lang="tr-TR" smtClean="0"/>
              <a:t>Sıvı alımının artırılması, diyetle C vitamini içeren meyve sularının alımı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sevk</a:t>
            </a:r>
            <a:endParaRPr lang="tr-TR" dirty="0"/>
          </a:p>
        </p:txBody>
      </p:sp>
      <p:sp>
        <p:nvSpPr>
          <p:cNvPr id="98306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mtClean="0"/>
              <a:t>48-72 saat içinde ateşi düşmeyen, semptomları düzelmeyen hastanın kontrole gelmesi istenir. </a:t>
            </a:r>
          </a:p>
          <a:p>
            <a:pPr>
              <a:lnSpc>
                <a:spcPct val="80000"/>
              </a:lnSpc>
            </a:pPr>
            <a:r>
              <a:rPr lang="tr-TR" altLang="tr-TR" smtClean="0"/>
              <a:t>Bu durum tedavi başarısızlığını gösterir.</a:t>
            </a:r>
          </a:p>
          <a:p>
            <a:pPr lvl="1">
              <a:lnSpc>
                <a:spcPct val="80000"/>
              </a:lnSpc>
            </a:pPr>
            <a:r>
              <a:rPr lang="tr-TR" altLang="tr-TR" sz="2000" smtClean="0"/>
              <a:t>TMP-SMX tedavisi ile başarısızlık =&gt; KİNOLON</a:t>
            </a:r>
          </a:p>
          <a:p>
            <a:pPr lvl="1">
              <a:lnSpc>
                <a:spcPct val="80000"/>
              </a:lnSpc>
            </a:pPr>
            <a:r>
              <a:rPr lang="tr-TR" altLang="tr-TR" sz="2000" smtClean="0"/>
              <a:t>Kinolonların biriyle başarısızlıkta =&gt; SEVK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/>
              <a:t>SEVK</a:t>
            </a:r>
            <a:endParaRPr lang="tr-TR" dirty="0"/>
          </a:p>
        </p:txBody>
      </p:sp>
      <p:sp>
        <p:nvSpPr>
          <p:cNvPr id="99330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27913" cy="4572000"/>
          </a:xfrm>
        </p:spPr>
        <p:txBody>
          <a:bodyPr/>
          <a:lstStyle/>
          <a:p>
            <a:r>
              <a:rPr lang="tr-TR" smtClean="0"/>
              <a:t>Komplike ve üst İYE olasılığı söz konusu olduğunda; </a:t>
            </a:r>
          </a:p>
          <a:p>
            <a:pPr lvl="1"/>
            <a:r>
              <a:rPr lang="tr-TR" sz="1800" smtClean="0"/>
              <a:t>Parenteral antibiyotik tedavisi ve kültür izlem gereklidir. Bu durumlarda hastanın sevki uygun olacaktır.</a:t>
            </a:r>
          </a:p>
          <a:p>
            <a:r>
              <a:rPr lang="tr-TR" smtClean="0"/>
              <a:t>Sevkin mümkün olmadığı durumlarda; </a:t>
            </a:r>
          </a:p>
          <a:p>
            <a:pPr lvl="1"/>
            <a:r>
              <a:rPr lang="tr-TR" sz="1800" smtClean="0"/>
              <a:t>Florokinolonlar, geniş spektrumlu sefalosporinler, aminoglikozidler parenteral/oral yoldan kullanılarak hastalar 2 hafta süreyle tedavi edilir.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>
                <a:cs typeface="Times New Roman" panose="02020603050405020304" pitchFamily="18" charset="0"/>
              </a:rPr>
              <a:t>Türkiye Milli Pediatri Derneği Ve </a:t>
            </a:r>
            <a:r>
              <a:rPr lang="tr-TR" sz="2000" dirty="0" err="1">
                <a:cs typeface="Times New Roman" panose="02020603050405020304" pitchFamily="18" charset="0"/>
              </a:rPr>
              <a:t>Yandal</a:t>
            </a:r>
            <a:r>
              <a:rPr lang="tr-TR" sz="2000" dirty="0">
                <a:cs typeface="Times New Roman" panose="02020603050405020304" pitchFamily="18" charset="0"/>
              </a:rPr>
              <a:t> Dernekleri </a:t>
            </a:r>
            <a:r>
              <a:rPr lang="tr-TR" sz="2000" dirty="0" smtClean="0">
                <a:cs typeface="Times New Roman" panose="02020603050405020304" pitchFamily="18" charset="0"/>
              </a:rPr>
              <a:t>     İşbirliği İle Çocuk </a:t>
            </a:r>
            <a:r>
              <a:rPr lang="tr-TR" sz="2000" dirty="0">
                <a:cs typeface="Times New Roman" panose="02020603050405020304" pitchFamily="18" charset="0"/>
              </a:rPr>
              <a:t>Sağlığı Ve Hastalıklarında Tanı </a:t>
            </a:r>
            <a:r>
              <a:rPr lang="tr-TR" sz="2000" dirty="0" smtClean="0">
                <a:cs typeface="Times New Roman" panose="02020603050405020304" pitchFamily="18" charset="0"/>
              </a:rPr>
              <a:t>Ve Tedavi </a:t>
            </a:r>
            <a:r>
              <a:rPr lang="tr-TR" sz="2000" dirty="0">
                <a:cs typeface="Times New Roman" panose="02020603050405020304" pitchFamily="18" charset="0"/>
              </a:rPr>
              <a:t>Kılavuzları (2014)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>
                <a:cs typeface="Times New Roman" panose="02020603050405020304" pitchFamily="18" charset="0"/>
              </a:rPr>
              <a:t>Birinci Basamağa Yönelik Tanı Ve Tedavi Rehberleri (2012)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nn-NO" sz="2000" dirty="0">
                <a:cs typeface="Times New Roman" panose="02020603050405020304" pitchFamily="18" charset="0"/>
              </a:rPr>
              <a:t>Arşiv 2009</a:t>
            </a:r>
            <a:r>
              <a:rPr lang="tr-TR" sz="2000" dirty="0">
                <a:cs typeface="Times New Roman" panose="02020603050405020304" pitchFamily="18" charset="0"/>
              </a:rPr>
              <a:t>; Çocuklarda İdrar Yolu Enfeksiyonu </a:t>
            </a:r>
            <a:r>
              <a:rPr lang="tr-TR" sz="2000" dirty="0" err="1">
                <a:cs typeface="Times New Roman" panose="02020603050405020304" pitchFamily="18" charset="0"/>
              </a:rPr>
              <a:t>Yrd.Doç.Dr</a:t>
            </a:r>
            <a:r>
              <a:rPr lang="tr-TR" sz="2000" dirty="0">
                <a:cs typeface="Times New Roman" panose="02020603050405020304" pitchFamily="18" charset="0"/>
              </a:rPr>
              <a:t>. Mustafa </a:t>
            </a:r>
            <a:r>
              <a:rPr lang="tr-TR" sz="2000" dirty="0" err="1">
                <a:cs typeface="Times New Roman" panose="02020603050405020304" pitchFamily="18" charset="0"/>
              </a:rPr>
              <a:t>Taşkesen</a:t>
            </a:r>
            <a:r>
              <a:rPr lang="tr-TR" sz="2000" dirty="0">
                <a:cs typeface="Times New Roman" panose="02020603050405020304" pitchFamily="18" charset="0"/>
              </a:rPr>
              <a:t>* </a:t>
            </a:r>
            <a:r>
              <a:rPr lang="tr-TR" sz="2000" dirty="0" err="1">
                <a:cs typeface="Times New Roman" panose="02020603050405020304" pitchFamily="18" charset="0"/>
              </a:rPr>
              <a:t>Doç.Dr</a:t>
            </a:r>
            <a:r>
              <a:rPr lang="tr-TR" sz="2000" dirty="0">
                <a:cs typeface="Times New Roman" panose="02020603050405020304" pitchFamily="18" charset="0"/>
              </a:rPr>
              <a:t>. </a:t>
            </a:r>
            <a:r>
              <a:rPr lang="tr-TR" sz="2000" dirty="0" smtClean="0">
                <a:cs typeface="Times New Roman" panose="02020603050405020304" pitchFamily="18" charset="0"/>
              </a:rPr>
              <a:t>Aysun Karabay </a:t>
            </a:r>
            <a:r>
              <a:rPr lang="tr-TR" sz="2000" dirty="0" err="1">
                <a:cs typeface="Times New Roman" panose="02020603050405020304" pitchFamily="18" charset="0"/>
              </a:rPr>
              <a:t>Bayazıt</a:t>
            </a:r>
            <a:r>
              <a:rPr lang="tr-TR" sz="2000" dirty="0">
                <a:cs typeface="Times New Roman" panose="02020603050405020304" pitchFamily="18" charset="0"/>
              </a:rPr>
              <a:t>**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>
                <a:cs typeface="Times New Roman" panose="02020603050405020304" pitchFamily="18" charset="0"/>
              </a:rPr>
              <a:t>Dr. </a:t>
            </a:r>
            <a:r>
              <a:rPr lang="tr-TR" sz="2000" dirty="0" err="1">
                <a:cs typeface="Times New Roman" panose="02020603050405020304" pitchFamily="18" charset="0"/>
              </a:rPr>
              <a:t>Aytül</a:t>
            </a:r>
            <a:r>
              <a:rPr lang="tr-TR" sz="2000" dirty="0">
                <a:cs typeface="Times New Roman" panose="02020603050405020304" pitchFamily="18" charset="0"/>
              </a:rPr>
              <a:t> Noyan Başkent Üniversitesi Tıp Fakültesi Çocuk </a:t>
            </a:r>
            <a:r>
              <a:rPr lang="tr-TR" sz="2000" dirty="0" err="1">
                <a:cs typeface="Times New Roman" panose="02020603050405020304" pitchFamily="18" charset="0"/>
              </a:rPr>
              <a:t>Nefrolojisi</a:t>
            </a:r>
            <a:r>
              <a:rPr lang="tr-TR" sz="2000" dirty="0">
                <a:cs typeface="Times New Roman" panose="02020603050405020304" pitchFamily="18" charset="0"/>
              </a:rPr>
              <a:t> Bilim Dalı ; Çocuklarda İdrar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000" dirty="0">
                <a:cs typeface="Times New Roman" panose="02020603050405020304" pitchFamily="18" charset="0"/>
              </a:rPr>
              <a:t>       Yolu Enfeksiyonları Ders Notu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>
                <a:cs typeface="Times New Roman" panose="02020603050405020304" pitchFamily="18" charset="0"/>
              </a:rPr>
              <a:t>Uptodate</a:t>
            </a:r>
            <a:endParaRPr lang="tr-TR" sz="2000" dirty="0" smtClean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tr-TR" sz="2000" dirty="0" err="1" smtClean="0">
                <a:cs typeface="Times New Roman" panose="02020603050405020304" pitchFamily="18" charset="0"/>
              </a:rPr>
              <a:t>Lange</a:t>
            </a:r>
            <a:r>
              <a:rPr lang="tr-TR" sz="2000" dirty="0" smtClean="0">
                <a:cs typeface="Times New Roman" panose="02020603050405020304" pitchFamily="18" charset="0"/>
              </a:rPr>
              <a:t> Aile Hekimliği Tanı ve Tedavi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tr-TR"/>
          </a:p>
        </p:txBody>
      </p:sp>
      <p:pic>
        <p:nvPicPr>
          <p:cNvPr id="22530" name="Picture 4" descr="C:\WINDOWS\Desktop\dg\14d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449388"/>
            <a:ext cx="7467600" cy="42433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2995</Words>
  <Application>Microsoft Office PowerPoint</Application>
  <PresentationFormat>On-screen Show (4:3)</PresentationFormat>
  <Paragraphs>594</Paragraphs>
  <Slides>83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Tasarım Şablonu</vt:lpstr>
      </vt:variant>
      <vt:variant>
        <vt:i4>7</vt:i4>
      </vt:variant>
      <vt:variant>
        <vt:lpstr>Slayt Başlıkları</vt:lpstr>
      </vt:variant>
      <vt:variant>
        <vt:i4>83</vt:i4>
      </vt:variant>
    </vt:vector>
  </HeadingPairs>
  <TitlesOfParts>
    <vt:vector size="98" baseType="lpstr">
      <vt:lpstr>Times New Roman</vt:lpstr>
      <vt:lpstr>Arial</vt:lpstr>
      <vt:lpstr>Wingdings</vt:lpstr>
      <vt:lpstr>Wingdings 2</vt:lpstr>
      <vt:lpstr>Calibri</vt:lpstr>
      <vt:lpstr>Verdana</vt:lpstr>
      <vt:lpstr>Courier New</vt:lpstr>
      <vt:lpstr>Rockwell</vt:lpstr>
      <vt:lpstr>Cumba</vt:lpstr>
      <vt:lpstr>Cumba</vt:lpstr>
      <vt:lpstr>Cumba</vt:lpstr>
      <vt:lpstr>Cumba</vt:lpstr>
      <vt:lpstr>Cumba</vt:lpstr>
      <vt:lpstr>Cumba</vt:lpstr>
      <vt:lpstr>Cumba</vt:lpstr>
      <vt:lpstr>İDRAR YOLU ENFEKSİYONLARI</vt:lpstr>
      <vt:lpstr>SUNUM PLANI</vt:lpstr>
      <vt:lpstr>AMAÇ</vt:lpstr>
      <vt:lpstr>ÖĞRENİM HEDEFLERİ</vt:lpstr>
      <vt:lpstr>ÇOCUKLARDA İDRAR YOLU ENFEKSİYONLARI</vt:lpstr>
      <vt:lpstr>ÇOCUKLARDA İYE NEDEN ÖNEMLİ?</vt:lpstr>
      <vt:lpstr>Slayt 7</vt:lpstr>
      <vt:lpstr>TANIM </vt:lpstr>
      <vt:lpstr>Slayt 9</vt:lpstr>
      <vt:lpstr>SIKLIK</vt:lpstr>
      <vt:lpstr>ETYOLOJİ</vt:lpstr>
      <vt:lpstr>ETYOLOJİ</vt:lpstr>
      <vt:lpstr>RİSK FAKTÖRLERİ</vt:lpstr>
      <vt:lpstr>RİSK FAKTÖRLERİ</vt:lpstr>
      <vt:lpstr>YAŞA GÖRE KLİNİK BULGULAR</vt:lpstr>
      <vt:lpstr>TANI</vt:lpstr>
      <vt:lpstr> LABORATUAR</vt:lpstr>
      <vt:lpstr> Laboratuar</vt:lpstr>
      <vt:lpstr>   LABORATUAR</vt:lpstr>
      <vt:lpstr>Slayt 20</vt:lpstr>
      <vt:lpstr>Slayt 21</vt:lpstr>
      <vt:lpstr>LABORATUAR</vt:lpstr>
      <vt:lpstr>LABORATUAR  İDRAR KÜLTÜRÜNÜN YORUMLANMASI</vt:lpstr>
      <vt:lpstr>LABORATUAR   İDRAR KÜLTÜRÜNÜN YORUMLANMASI</vt:lpstr>
      <vt:lpstr>Slayt 25</vt:lpstr>
      <vt:lpstr>Slayt 26</vt:lpstr>
      <vt:lpstr>TEDAVİ</vt:lpstr>
      <vt:lpstr>TEDAVİ</vt:lpstr>
      <vt:lpstr>TEDAVİ</vt:lpstr>
      <vt:lpstr>AMPİRİK ANTİBİYOTİK</vt:lpstr>
      <vt:lpstr>TEDAVİ</vt:lpstr>
      <vt:lpstr>PROFİLAKSİ</vt:lpstr>
      <vt:lpstr>PROFİLAKSİ</vt:lpstr>
      <vt:lpstr>GÖRÜNTÜLEME</vt:lpstr>
      <vt:lpstr>GÖRÜNTÜLEME</vt:lpstr>
      <vt:lpstr>Slayt 36</vt:lpstr>
      <vt:lpstr>SEVK KRİTERLERİ  </vt:lpstr>
      <vt:lpstr>TEKRARLAYAN İYE’DE KORUNMA</vt:lpstr>
      <vt:lpstr>ERİŞKİNDE ÜRİNER SİSTEM ENFEKSİYONLARI</vt:lpstr>
      <vt:lpstr>ETKENLER</vt:lpstr>
      <vt:lpstr>RİSK FAKTÖRLERİ</vt:lpstr>
      <vt:lpstr>İYE SINIFLANDIRMA</vt:lpstr>
      <vt:lpstr>SINIFLANDIRMA VE SEMPTOMLAR</vt:lpstr>
      <vt:lpstr>ASEMPTOMATİK BAKTERİÜRİ</vt:lpstr>
      <vt:lpstr>ASEMPTOMATİK BAKTERİÜRİ</vt:lpstr>
      <vt:lpstr>SINIFLANDIRMA VE SEMPTOMLAR</vt:lpstr>
      <vt:lpstr>KOMPLİKE OLMAYAN BAKTERİYEL SİSTİT </vt:lpstr>
      <vt:lpstr>KOMPLİKE OLMAYAN BAKTERİYEL SİSTİT 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BAKTERİYEL SİSTİT</vt:lpstr>
      <vt:lpstr>KOMPLİKE OLMAYAN AKUT PYELONEFRİT </vt:lpstr>
      <vt:lpstr>KOMPLİKE OLMAYAN AKUT PYELONEFRİT </vt:lpstr>
      <vt:lpstr>KOMPLİKE OLMAYAN AKUT PYELONEFRİT </vt:lpstr>
      <vt:lpstr>KOMPLİKE OLMAYAN AKUT PYELONEFRİT </vt:lpstr>
      <vt:lpstr>KOMPLİKE OLMAYAN AKUT PYELONEFRİT </vt:lpstr>
      <vt:lpstr>KOMPLİKE OLMAYAN AKUT PYELONEFRİT </vt:lpstr>
      <vt:lpstr>KOMPLİKE OLMAYAN AKUT PYELONEFRİT </vt:lpstr>
      <vt:lpstr>KOMPLİKE OLMAYAN AKUT PYELONEFRİT </vt:lpstr>
      <vt:lpstr>KOMPLİKE OLMAYAN AKUT PYELONEFRİT </vt:lpstr>
      <vt:lpstr>KOMPLİKE OLMAYAN AKUT PYELONEFRİT </vt:lpstr>
      <vt:lpstr>   KOMPLİKE SİSTİT VE ÖZEL POPULASYONLAR </vt:lpstr>
      <vt:lpstr>   KOMPLİKE SİSTİT VE ÖZEL POPULASYONLAR </vt:lpstr>
      <vt:lpstr>KOMPLİKE OLMAYAN İYEDE TEDAVİ ÖZETİ</vt:lpstr>
      <vt:lpstr>KOMPLİKE OLMAYAN İYE’DE TEDAVİ ÖZETİ</vt:lpstr>
      <vt:lpstr>TEKRARLAYAN İDRAR YOLU ENFEKSİYONLARI</vt:lpstr>
      <vt:lpstr>KORUNMA VE EĞİTİM</vt:lpstr>
      <vt:lpstr>SEVK</vt:lpstr>
      <vt:lpstr>SEVK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OSTEOARTRİT</dc:title>
  <dc:creator>ahenger</dc:creator>
  <cp:lastModifiedBy>DX6120MT</cp:lastModifiedBy>
  <cp:revision>272</cp:revision>
  <dcterms:created xsi:type="dcterms:W3CDTF">2018-03-04T08:24:28Z</dcterms:created>
  <dcterms:modified xsi:type="dcterms:W3CDTF">2018-03-13T09:51:00Z</dcterms:modified>
</cp:coreProperties>
</file>