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59" r:id="rId6"/>
    <p:sldId id="260" r:id="rId7"/>
    <p:sldId id="261" r:id="rId8"/>
    <p:sldId id="262" r:id="rId9"/>
    <p:sldId id="263" r:id="rId10"/>
    <p:sldId id="264" r:id="rId11"/>
    <p:sldId id="265" r:id="rId12"/>
    <p:sldId id="270" r:id="rId13"/>
    <p:sldId id="266" r:id="rId14"/>
    <p:sldId id="267" r:id="rId15"/>
    <p:sldId id="26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0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4C2578-8DAF-D3B0-FA67-72845510F27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95928A5-C855-CF79-E11A-AC602E6E9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E5233AF-3322-AC4B-9000-0468788E9713}"/>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5" name="Alt Bilgi Yer Tutucusu 4">
            <a:extLst>
              <a:ext uri="{FF2B5EF4-FFF2-40B4-BE49-F238E27FC236}">
                <a16:creationId xmlns:a16="http://schemas.microsoft.com/office/drawing/2014/main" id="{309031E4-7023-CCF8-CE17-5DC58521E38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5DF4AF-07CE-76F2-9F62-067BD2E2AFE6}"/>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63648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505BA4-A749-FF67-C581-E1504012279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3888B44-84ED-661A-05CB-05EF8C53AF1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19EC38-CE66-AE1E-1F6B-83FE9D3DEF8F}"/>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5" name="Alt Bilgi Yer Tutucusu 4">
            <a:extLst>
              <a:ext uri="{FF2B5EF4-FFF2-40B4-BE49-F238E27FC236}">
                <a16:creationId xmlns:a16="http://schemas.microsoft.com/office/drawing/2014/main" id="{9C6F9112-F27A-57FB-E76C-C03E8AE7603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09D580-2821-5A8E-BBB6-284AE4E70342}"/>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1958764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6BB2A5F-2436-6F6C-5352-0ACD0D76EAB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E9B1629-CDBB-8875-E51B-F4F6810FD42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6973AC-7BAF-6B33-69BF-00AF10423A26}"/>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5" name="Alt Bilgi Yer Tutucusu 4">
            <a:extLst>
              <a:ext uri="{FF2B5EF4-FFF2-40B4-BE49-F238E27FC236}">
                <a16:creationId xmlns:a16="http://schemas.microsoft.com/office/drawing/2014/main" id="{8B44CB8B-458C-8E5E-D5F1-BE538FCD6A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A2269CB-C9C7-BB52-EF52-09B2839AA655}"/>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1299287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092D29-21DF-31AB-EEDC-EC129DC42A5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CE32AC4-E4FF-D157-3A8E-2F475727E1F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520E166-B38B-095B-EDA6-654DFC6A5B74}"/>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5" name="Alt Bilgi Yer Tutucusu 4">
            <a:extLst>
              <a:ext uri="{FF2B5EF4-FFF2-40B4-BE49-F238E27FC236}">
                <a16:creationId xmlns:a16="http://schemas.microsoft.com/office/drawing/2014/main" id="{5C065341-9E24-3868-BE4F-6FF9C9EB541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2D5893E-4DAC-D6ED-B7D8-6D16A77223F3}"/>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3626557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737166-2983-90DB-D020-4B90E3C710E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DFD9EC2-5828-0BCC-AB66-E30F7E5EE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D2915F9-4503-FD15-97EA-11FBD7703AEB}"/>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5" name="Alt Bilgi Yer Tutucusu 4">
            <a:extLst>
              <a:ext uri="{FF2B5EF4-FFF2-40B4-BE49-F238E27FC236}">
                <a16:creationId xmlns:a16="http://schemas.microsoft.com/office/drawing/2014/main" id="{BAF3FF06-C3F4-564F-047B-2AFF0D96F38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408C49-B905-95CF-02E8-2015F5AA60AB}"/>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416748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10C3F-9F6A-AD6A-D26A-28B298A7972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D4063F5-98D4-4776-5A74-76B9652F80F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01CD41E-99F1-E4E9-967E-C2ACB9EC483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4A70E82-FB3A-54DD-6CB0-8C928AEB6DE8}"/>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6" name="Alt Bilgi Yer Tutucusu 5">
            <a:extLst>
              <a:ext uri="{FF2B5EF4-FFF2-40B4-BE49-F238E27FC236}">
                <a16:creationId xmlns:a16="http://schemas.microsoft.com/office/drawing/2014/main" id="{2CA61C19-591E-DF34-F301-A70E15E638B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398213C-9048-3370-EFFF-8744038346ED}"/>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64739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717E30-6EBD-2939-85F4-13F04F29B10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B53541A-6682-6850-E374-6C89C48CDD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DD1B2DB-04C4-8735-C9FD-9745D43A95A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1F34DA9-B5BF-4F41-5123-43BF3B30BA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2C91AEC-C25A-E7CB-9D42-67C9918BA3E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3FCA110-58B5-E13C-7F69-39B7E31D3A43}"/>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8" name="Alt Bilgi Yer Tutucusu 7">
            <a:extLst>
              <a:ext uri="{FF2B5EF4-FFF2-40B4-BE49-F238E27FC236}">
                <a16:creationId xmlns:a16="http://schemas.microsoft.com/office/drawing/2014/main" id="{47EAC683-0FDD-194C-3423-22919714FBA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B234DF0-CE0C-337F-71AF-57B84CAE9E38}"/>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4199340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B9D658-3322-9D7F-6EBF-779B179750A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FA4A873-EF1C-ADB2-17CC-ED101F985BF1}"/>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4" name="Alt Bilgi Yer Tutucusu 3">
            <a:extLst>
              <a:ext uri="{FF2B5EF4-FFF2-40B4-BE49-F238E27FC236}">
                <a16:creationId xmlns:a16="http://schemas.microsoft.com/office/drawing/2014/main" id="{42C8209E-6D9E-CA6E-F679-0B81C94BDD7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778445A-9C6A-E54A-20FB-759BBA9AD62F}"/>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3646085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0105F36-32B8-3A35-4C65-CC7B5721DB66}"/>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3" name="Alt Bilgi Yer Tutucusu 2">
            <a:extLst>
              <a:ext uri="{FF2B5EF4-FFF2-40B4-BE49-F238E27FC236}">
                <a16:creationId xmlns:a16="http://schemas.microsoft.com/office/drawing/2014/main" id="{6CAB00F6-F7F4-9D3B-BCB5-27E26CFAAEA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64A3FCA-2C89-8E54-AF90-CCD161FB495A}"/>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158943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6F7214-0197-7215-D285-12AE5C52727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BC2CCB1-7BBD-69FA-2F9B-D19723B9A9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BAA0595-24A3-80CD-9F0E-2229664B6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5A7B127-ACDF-76DA-2385-86C817916479}"/>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6" name="Alt Bilgi Yer Tutucusu 5">
            <a:extLst>
              <a:ext uri="{FF2B5EF4-FFF2-40B4-BE49-F238E27FC236}">
                <a16:creationId xmlns:a16="http://schemas.microsoft.com/office/drawing/2014/main" id="{8DA15BDF-C765-F239-7D78-FC525826F6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7047450-5097-A47A-E3E9-28D0A2712BBA}"/>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417621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9B5B61-23D1-99B9-9770-6310A8CE495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1F244AD-0D6C-6D13-FD62-20B18E0F03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81D8615-F5B8-1F88-F325-0009969C4B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AC21FBD-A7CC-DCF5-8FF9-03D487271C11}"/>
              </a:ext>
            </a:extLst>
          </p:cNvPr>
          <p:cNvSpPr>
            <a:spLocks noGrp="1"/>
          </p:cNvSpPr>
          <p:nvPr>
            <p:ph type="dt" sz="half" idx="10"/>
          </p:nvPr>
        </p:nvSpPr>
        <p:spPr/>
        <p:txBody>
          <a:bodyPr/>
          <a:lstStyle/>
          <a:p>
            <a:fld id="{73DEE89C-DC28-464C-831D-6E8442869B8C}" type="datetimeFigureOut">
              <a:rPr lang="tr-TR" smtClean="0"/>
              <a:t>27.10.2022</a:t>
            </a:fld>
            <a:endParaRPr lang="tr-TR"/>
          </a:p>
        </p:txBody>
      </p:sp>
      <p:sp>
        <p:nvSpPr>
          <p:cNvPr id="6" name="Alt Bilgi Yer Tutucusu 5">
            <a:extLst>
              <a:ext uri="{FF2B5EF4-FFF2-40B4-BE49-F238E27FC236}">
                <a16:creationId xmlns:a16="http://schemas.microsoft.com/office/drawing/2014/main" id="{D1B637FA-6751-2B45-A32D-BCF5167C14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FF3557-BE77-8F14-7499-1FB87657F0D2}"/>
              </a:ext>
            </a:extLst>
          </p:cNvPr>
          <p:cNvSpPr>
            <a:spLocks noGrp="1"/>
          </p:cNvSpPr>
          <p:nvPr>
            <p:ph type="sldNum" sz="quarter" idx="12"/>
          </p:nvPr>
        </p:nvSpPr>
        <p:spPr/>
        <p:txBody>
          <a:bodyPr/>
          <a:lstStyle/>
          <a:p>
            <a:fld id="{EEFBFFB5-15EC-44F4-8B25-6D006C2EEFE8}" type="slidenum">
              <a:rPr lang="tr-TR" smtClean="0"/>
              <a:t>‹#›</a:t>
            </a:fld>
            <a:endParaRPr lang="tr-TR"/>
          </a:p>
        </p:txBody>
      </p:sp>
    </p:spTree>
    <p:extLst>
      <p:ext uri="{BB962C8B-B14F-4D97-AF65-F5344CB8AC3E}">
        <p14:creationId xmlns:p14="http://schemas.microsoft.com/office/powerpoint/2010/main" val="586421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26D7176-EBF9-24D3-6475-76545401ED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F61DEF5-EB36-6A16-E290-A50FEA3AB7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4B138E-C9D3-2426-09CA-3F878A998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EE89C-DC28-464C-831D-6E8442869B8C}" type="datetimeFigureOut">
              <a:rPr lang="tr-TR" smtClean="0"/>
              <a:t>27.10.2022</a:t>
            </a:fld>
            <a:endParaRPr lang="tr-TR"/>
          </a:p>
        </p:txBody>
      </p:sp>
      <p:sp>
        <p:nvSpPr>
          <p:cNvPr id="5" name="Alt Bilgi Yer Tutucusu 4">
            <a:extLst>
              <a:ext uri="{FF2B5EF4-FFF2-40B4-BE49-F238E27FC236}">
                <a16:creationId xmlns:a16="http://schemas.microsoft.com/office/drawing/2014/main" id="{3776E784-FA87-8D2C-D260-9F03B86CF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686BB03-D64F-D80F-8736-69C30C7D64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BFFB5-15EC-44F4-8B25-6D006C2EEFE8}" type="slidenum">
              <a:rPr lang="tr-TR" smtClean="0"/>
              <a:t>‹#›</a:t>
            </a:fld>
            <a:endParaRPr lang="tr-TR"/>
          </a:p>
        </p:txBody>
      </p:sp>
    </p:spTree>
    <p:extLst>
      <p:ext uri="{BB962C8B-B14F-4D97-AF65-F5344CB8AC3E}">
        <p14:creationId xmlns:p14="http://schemas.microsoft.com/office/powerpoint/2010/main" val="688904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jmedicalcasereports.biomedcentral.com/articles/10.1186/s13256-021-02677-w" TargetMode="External"/><Relationship Id="rId2" Type="http://schemas.openxmlformats.org/officeDocument/2006/relationships/hyperlink" Target="https://hsgm.saglik.gov.tr/depo/birimler/Toplum_Sagligi_Hizmetleri_ve_Egitim_Db/Dokumanlar/rehberler/psm_2019.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DBF50F6-DD88-4D9F-B7D3-79B9899809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16BBDC2-6929-469E-B7C4-A03E77BF94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lt Başlık 2">
            <a:extLst>
              <a:ext uri="{FF2B5EF4-FFF2-40B4-BE49-F238E27FC236}">
                <a16:creationId xmlns:a16="http://schemas.microsoft.com/office/drawing/2014/main" id="{4426C8FD-102F-8290-0F09-AC1C171D5B99}"/>
              </a:ext>
            </a:extLst>
          </p:cNvPr>
          <p:cNvSpPr>
            <a:spLocks noGrp="1"/>
          </p:cNvSpPr>
          <p:nvPr>
            <p:ph type="subTitle" idx="1"/>
          </p:nvPr>
        </p:nvSpPr>
        <p:spPr>
          <a:xfrm>
            <a:off x="804672" y="4030581"/>
            <a:ext cx="5759414" cy="1400098"/>
          </a:xfrm>
        </p:spPr>
        <p:txBody>
          <a:bodyPr anchor="ctr">
            <a:normAutofit/>
          </a:bodyPr>
          <a:lstStyle/>
          <a:p>
            <a:pPr algn="l"/>
            <a:r>
              <a:rPr lang="tr-TR" sz="2000" dirty="0">
                <a:solidFill>
                  <a:schemeClr val="tx2"/>
                </a:solidFill>
              </a:rPr>
              <a:t>KTÜ AİLE HEKİMLİĞİ ABD</a:t>
            </a:r>
          </a:p>
          <a:p>
            <a:pPr algn="l"/>
            <a:r>
              <a:rPr lang="tr-TR" sz="2000" dirty="0">
                <a:solidFill>
                  <a:schemeClr val="tx2"/>
                </a:solidFill>
              </a:rPr>
              <a:t>DR MEHMET CESUR </a:t>
            </a:r>
          </a:p>
          <a:p>
            <a:pPr algn="l"/>
            <a:r>
              <a:rPr lang="tr-TR" sz="2000" dirty="0">
                <a:solidFill>
                  <a:schemeClr val="tx2"/>
                </a:solidFill>
              </a:rPr>
              <a:t>26.10.2022</a:t>
            </a:r>
          </a:p>
        </p:txBody>
      </p:sp>
      <p:grpSp>
        <p:nvGrpSpPr>
          <p:cNvPr id="25" name="Group 24">
            <a:extLst>
              <a:ext uri="{FF2B5EF4-FFF2-40B4-BE49-F238E27FC236}">
                <a16:creationId xmlns:a16="http://schemas.microsoft.com/office/drawing/2014/main" id="{C344E6B5-C9F5-4338-9E33-003B1237310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flipH="1">
            <a:off x="-176402" y="170309"/>
            <a:ext cx="2514948" cy="2174333"/>
            <a:chOff x="-305" y="-4155"/>
            <a:chExt cx="2514948" cy="2174333"/>
          </a:xfrm>
        </p:grpSpPr>
        <p:sp>
          <p:nvSpPr>
            <p:cNvPr id="26" name="Freeform: Shape 25">
              <a:extLst>
                <a:ext uri="{FF2B5EF4-FFF2-40B4-BE49-F238E27FC236}">
                  <a16:creationId xmlns:a16="http://schemas.microsoft.com/office/drawing/2014/main" id="{C90B0F8D-9E81-4DE8-95D5-1A26E9390D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30BA43A-83E9-4C67-92A6-F247FB3700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2F3A0CC-EBFE-405D-B0C0-27DE361ED5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9" name="Freeform: Shape 28">
              <a:extLst>
                <a:ext uri="{FF2B5EF4-FFF2-40B4-BE49-F238E27FC236}">
                  <a16:creationId xmlns:a16="http://schemas.microsoft.com/office/drawing/2014/main" id="{DF2E853E-B55A-4FFD-B90E-6FB4F31BD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Resim 4">
            <a:extLst>
              <a:ext uri="{FF2B5EF4-FFF2-40B4-BE49-F238E27FC236}">
                <a16:creationId xmlns:a16="http://schemas.microsoft.com/office/drawing/2014/main" id="{24BC927A-3197-7BB7-1CFA-3841CC12E83D}"/>
              </a:ext>
            </a:extLst>
          </p:cNvPr>
          <p:cNvPicPr>
            <a:picLocks noChangeAspect="1"/>
          </p:cNvPicPr>
          <p:nvPr/>
        </p:nvPicPr>
        <p:blipFill>
          <a:blip r:embed="rId2"/>
          <a:stretch>
            <a:fillRect/>
          </a:stretch>
        </p:blipFill>
        <p:spPr>
          <a:xfrm>
            <a:off x="973963" y="445153"/>
            <a:ext cx="10244075" cy="3585427"/>
          </a:xfrm>
          <a:prstGeom prst="rect">
            <a:avLst/>
          </a:prstGeom>
        </p:spPr>
      </p:pic>
      <p:grpSp>
        <p:nvGrpSpPr>
          <p:cNvPr id="31" name="Group 30">
            <a:extLst>
              <a:ext uri="{FF2B5EF4-FFF2-40B4-BE49-F238E27FC236}">
                <a16:creationId xmlns:a16="http://schemas.microsoft.com/office/drawing/2014/main" id="{FDFEDBF7-8E2C-46B8-9095-AE1D77E217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130554" y="4560733"/>
            <a:ext cx="3061445" cy="2297266"/>
            <a:chOff x="-305" y="-1"/>
            <a:chExt cx="3832880" cy="2876136"/>
          </a:xfrm>
        </p:grpSpPr>
        <p:sp>
          <p:nvSpPr>
            <p:cNvPr id="32" name="Freeform: Shape 31">
              <a:extLst>
                <a:ext uri="{FF2B5EF4-FFF2-40B4-BE49-F238E27FC236}">
                  <a16:creationId xmlns:a16="http://schemas.microsoft.com/office/drawing/2014/main" id="{60202872-FBB0-4F11-BC49-9FB400B212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0DEB2F40-D411-4D44-9638-AE0342C7F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507F7D91-A991-4196-AF73-327E04B56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178739A9-E67C-40E5-9468-0A68AEC54E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90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1E8ECB-D86D-E2E4-98D4-79C50BAFC79A}"/>
              </a:ext>
            </a:extLst>
          </p:cNvPr>
          <p:cNvSpPr>
            <a:spLocks noGrp="1"/>
          </p:cNvSpPr>
          <p:nvPr>
            <p:ph type="title"/>
          </p:nvPr>
        </p:nvSpPr>
        <p:spPr/>
        <p:txBody>
          <a:bodyPr/>
          <a:lstStyle/>
          <a:p>
            <a:r>
              <a:rPr lang="tr-TR" dirty="0"/>
              <a:t>Tedavi </a:t>
            </a:r>
          </a:p>
        </p:txBody>
      </p:sp>
      <p:sp>
        <p:nvSpPr>
          <p:cNvPr id="3" name="İçerik Yer Tutucusu 2">
            <a:extLst>
              <a:ext uri="{FF2B5EF4-FFF2-40B4-BE49-F238E27FC236}">
                <a16:creationId xmlns:a16="http://schemas.microsoft.com/office/drawing/2014/main" id="{693EF20F-731E-C3EA-3BC5-ACB67A059911}"/>
              </a:ext>
            </a:extLst>
          </p:cNvPr>
          <p:cNvSpPr>
            <a:spLocks noGrp="1"/>
          </p:cNvSpPr>
          <p:nvPr>
            <p:ph idx="1"/>
          </p:nvPr>
        </p:nvSpPr>
        <p:spPr/>
        <p:txBody>
          <a:bodyPr/>
          <a:lstStyle/>
          <a:p>
            <a:r>
              <a:rPr lang="tr-TR" dirty="0"/>
              <a:t>Hastaya nisan 2019 itibariyle </a:t>
            </a:r>
            <a:r>
              <a:rPr lang="tr-TR" dirty="0" err="1"/>
              <a:t>levotiroksin</a:t>
            </a:r>
            <a:r>
              <a:rPr lang="tr-TR" dirty="0"/>
              <a:t> başlandı.</a:t>
            </a:r>
          </a:p>
          <a:p>
            <a:r>
              <a:rPr lang="tr-TR" dirty="0"/>
              <a:t>Birkaç hafta sonra hastanın mevcut semptomlarında gerileme gözlendi .</a:t>
            </a:r>
          </a:p>
        </p:txBody>
      </p:sp>
    </p:spTree>
    <p:extLst>
      <p:ext uri="{BB962C8B-B14F-4D97-AF65-F5344CB8AC3E}">
        <p14:creationId xmlns:p14="http://schemas.microsoft.com/office/powerpoint/2010/main" val="1664482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DBD157-2B7B-808C-2BBB-964506E73908}"/>
              </a:ext>
            </a:extLst>
          </p:cNvPr>
          <p:cNvSpPr>
            <a:spLocks noGrp="1"/>
          </p:cNvSpPr>
          <p:nvPr>
            <p:ph type="title"/>
          </p:nvPr>
        </p:nvSpPr>
        <p:spPr/>
        <p:txBody>
          <a:bodyPr/>
          <a:lstStyle/>
          <a:p>
            <a:r>
              <a:rPr lang="tr-TR" dirty="0"/>
              <a:t>Aralık 2019 </a:t>
            </a:r>
          </a:p>
        </p:txBody>
      </p:sp>
      <p:pic>
        <p:nvPicPr>
          <p:cNvPr id="5" name="İçerik Yer Tutucusu 4">
            <a:extLst>
              <a:ext uri="{FF2B5EF4-FFF2-40B4-BE49-F238E27FC236}">
                <a16:creationId xmlns:a16="http://schemas.microsoft.com/office/drawing/2014/main" id="{AB15C9B6-F974-23C8-A051-0CC448918EAD}"/>
              </a:ext>
            </a:extLst>
          </p:cNvPr>
          <p:cNvPicPr>
            <a:picLocks noGrp="1" noChangeAspect="1"/>
          </p:cNvPicPr>
          <p:nvPr>
            <p:ph idx="1"/>
          </p:nvPr>
        </p:nvPicPr>
        <p:blipFill>
          <a:blip r:embed="rId2"/>
          <a:stretch>
            <a:fillRect/>
          </a:stretch>
        </p:blipFill>
        <p:spPr>
          <a:xfrm>
            <a:off x="533400" y="1690687"/>
            <a:ext cx="10515600" cy="4285570"/>
          </a:xfrm>
        </p:spPr>
      </p:pic>
    </p:spTree>
    <p:extLst>
      <p:ext uri="{BB962C8B-B14F-4D97-AF65-F5344CB8AC3E}">
        <p14:creationId xmlns:p14="http://schemas.microsoft.com/office/powerpoint/2010/main" val="3026767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90AF73-98D7-6979-E767-8DE93436C33B}"/>
              </a:ext>
            </a:extLst>
          </p:cNvPr>
          <p:cNvSpPr>
            <a:spLocks noGrp="1"/>
          </p:cNvSpPr>
          <p:nvPr>
            <p:ph type="title"/>
          </p:nvPr>
        </p:nvSpPr>
        <p:spPr/>
        <p:txBody>
          <a:bodyPr/>
          <a:lstStyle/>
          <a:p>
            <a:r>
              <a:rPr lang="tr-TR" dirty="0"/>
              <a:t>Tartışma </a:t>
            </a:r>
          </a:p>
        </p:txBody>
      </p:sp>
      <p:sp>
        <p:nvSpPr>
          <p:cNvPr id="3" name="İçerik Yer Tutucusu 2">
            <a:extLst>
              <a:ext uri="{FF2B5EF4-FFF2-40B4-BE49-F238E27FC236}">
                <a16:creationId xmlns:a16="http://schemas.microsoft.com/office/drawing/2014/main" id="{91436FB9-B3A4-B3D9-C062-2D0C0B23EECA}"/>
              </a:ext>
            </a:extLst>
          </p:cNvPr>
          <p:cNvSpPr>
            <a:spLocks noGrp="1"/>
          </p:cNvSpPr>
          <p:nvPr>
            <p:ph idx="1"/>
          </p:nvPr>
        </p:nvSpPr>
        <p:spPr/>
        <p:txBody>
          <a:bodyPr>
            <a:normAutofit lnSpcReduction="10000"/>
          </a:bodyPr>
          <a:lstStyle/>
          <a:p>
            <a:r>
              <a:rPr lang="tr-TR" dirty="0"/>
              <a:t>Hipotiroidizm, Avrupalıların %0.2-5.3'ünü ve Amerikalıların %0.3-3.7'sini etkileyen bir </a:t>
            </a:r>
            <a:r>
              <a:rPr lang="tr-TR" dirty="0" err="1"/>
              <a:t>tiroid</a:t>
            </a:r>
            <a:r>
              <a:rPr lang="tr-TR" dirty="0"/>
              <a:t> hormon eksikliği bozukluğudur .</a:t>
            </a:r>
          </a:p>
          <a:p>
            <a:r>
              <a:rPr lang="tr-TR" dirty="0"/>
              <a:t>. Klinik belirtiler, hastanın yaşının yanı sıra </a:t>
            </a:r>
            <a:r>
              <a:rPr lang="tr-TR" dirty="0" err="1"/>
              <a:t>tiroid</a:t>
            </a:r>
            <a:r>
              <a:rPr lang="tr-TR" dirty="0"/>
              <a:t> hormon eksikliğinin süresi ve ciddiyetine göre değişir. Bu nedenle kesin tanı öncelikle biyokimyasal testlere dayanarak konur .</a:t>
            </a:r>
          </a:p>
          <a:p>
            <a:r>
              <a:rPr lang="tr-TR" dirty="0"/>
              <a:t>TSH ve T4'ün optimal normal aralıkları hakkında devam eden bir tartışma var. 4,2–4,5 </a:t>
            </a:r>
            <a:r>
              <a:rPr lang="tr-TR" dirty="0" err="1"/>
              <a:t>mlU</a:t>
            </a:r>
            <a:r>
              <a:rPr lang="tr-TR" dirty="0"/>
              <a:t>/L'den yüksek bir TSH düzeyi ve 10 </a:t>
            </a:r>
            <a:r>
              <a:rPr lang="tr-TR" dirty="0" err="1"/>
              <a:t>pmol</a:t>
            </a:r>
            <a:r>
              <a:rPr lang="tr-TR" dirty="0"/>
              <a:t>/L'den düşük bir serbest T4 düzeyi hipotiroidizmi doğrular.</a:t>
            </a:r>
          </a:p>
          <a:p>
            <a:r>
              <a:rPr lang="tr-TR" dirty="0"/>
              <a:t>Tedavi, hipotiroidizmin belirti ve semptomlarını hafifletmek için tiroksin takviyesi yapmayı ve aşırı tedavi olmaksızın serum </a:t>
            </a:r>
            <a:r>
              <a:rPr lang="tr-TR" dirty="0" err="1"/>
              <a:t>tirotropini</a:t>
            </a:r>
            <a:r>
              <a:rPr lang="tr-TR" dirty="0"/>
              <a:t> normalleştirmeyi amaçlar .</a:t>
            </a:r>
          </a:p>
        </p:txBody>
      </p:sp>
    </p:spTree>
    <p:extLst>
      <p:ext uri="{BB962C8B-B14F-4D97-AF65-F5344CB8AC3E}">
        <p14:creationId xmlns:p14="http://schemas.microsoft.com/office/powerpoint/2010/main" val="3416231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D9BD3F-083A-B625-1ECA-9B4862F240B0}"/>
              </a:ext>
            </a:extLst>
          </p:cNvPr>
          <p:cNvSpPr>
            <a:spLocks noGrp="1"/>
          </p:cNvSpPr>
          <p:nvPr>
            <p:ph idx="1"/>
          </p:nvPr>
        </p:nvSpPr>
        <p:spPr>
          <a:xfrm>
            <a:off x="838200" y="674914"/>
            <a:ext cx="10515600" cy="5502049"/>
          </a:xfrm>
        </p:spPr>
        <p:txBody>
          <a:bodyPr>
            <a:normAutofit lnSpcReduction="10000"/>
          </a:bodyPr>
          <a:lstStyle/>
          <a:p>
            <a:r>
              <a:rPr lang="tr-TR" dirty="0"/>
              <a:t>Türkiye Halk Sağlığı Genel Müdürlüğü : </a:t>
            </a:r>
            <a:r>
              <a:rPr lang="tr-TR" dirty="0" err="1"/>
              <a:t>Tiroid</a:t>
            </a:r>
            <a:r>
              <a:rPr lang="tr-TR" dirty="0"/>
              <a:t> fonksiyon anomalilerinin erken tanısı amacıyla ailesinde </a:t>
            </a:r>
            <a:r>
              <a:rPr lang="tr-TR" dirty="0" err="1"/>
              <a:t>tiroid</a:t>
            </a:r>
            <a:r>
              <a:rPr lang="tr-TR" dirty="0"/>
              <a:t> hastalığı öyküsü bulunanlara ilk muayenede olmak üzere ve 35 yaşın üzerindeki tüm erişkinlere </a:t>
            </a:r>
            <a:r>
              <a:rPr lang="tr-TR" dirty="0">
                <a:solidFill>
                  <a:srgbClr val="C00000"/>
                </a:solidFill>
              </a:rPr>
              <a:t>beş yılda</a:t>
            </a:r>
            <a:r>
              <a:rPr lang="tr-TR" dirty="0"/>
              <a:t> bir </a:t>
            </a:r>
            <a:r>
              <a:rPr lang="tr-TR" dirty="0" err="1"/>
              <a:t>Tiroid</a:t>
            </a:r>
            <a:r>
              <a:rPr lang="tr-TR" dirty="0"/>
              <a:t> Fonksiyon Testlerinin (TSH) yapılması önerilir.(2015)</a:t>
            </a:r>
          </a:p>
          <a:p>
            <a:r>
              <a:rPr lang="tr-TR" dirty="0"/>
              <a:t>Amerikan </a:t>
            </a:r>
            <a:r>
              <a:rPr lang="tr-TR" dirty="0" err="1"/>
              <a:t>Tiroid</a:t>
            </a:r>
            <a:r>
              <a:rPr lang="tr-TR" dirty="0"/>
              <a:t> Derneği (ATA), 35 yaş ve üzeri tüm erişkinlerde 5 yılda bir ve bazı yüksek riskli bireylerde hipotiroidizm taraması yapılmasını önermektedir.</a:t>
            </a:r>
          </a:p>
          <a:p>
            <a:r>
              <a:rPr lang="tr-TR" dirty="0"/>
              <a:t>Bununla birlikte, ABD Önleyici Görev Gücü (USPTF), </a:t>
            </a:r>
            <a:r>
              <a:rPr lang="tr-TR" dirty="0" err="1"/>
              <a:t>tiroid</a:t>
            </a:r>
            <a:r>
              <a:rPr lang="tr-TR" dirty="0"/>
              <a:t> fonksiyon bozukluğunun taranması için yetersiz kanıt buldu ve potansiyel klinik faydaları çevreleyen belirsizlikleri vurguladı.</a:t>
            </a:r>
          </a:p>
          <a:p>
            <a:r>
              <a:rPr lang="tr-TR" dirty="0"/>
              <a:t>Londra </a:t>
            </a:r>
            <a:r>
              <a:rPr lang="en-US" dirty="0"/>
              <a:t>the Royal College of Physicians</a:t>
            </a:r>
            <a:r>
              <a:rPr lang="tr-TR" dirty="0"/>
              <a:t> derneği tarama açısından bir fayda görmemiş. </a:t>
            </a:r>
          </a:p>
          <a:p>
            <a:r>
              <a:rPr lang="tr-TR" dirty="0"/>
              <a:t>İSRTİSNALAR : gebeler ve konjenital bozukluklar açısından yenidoğanlar .</a:t>
            </a:r>
          </a:p>
        </p:txBody>
      </p:sp>
    </p:spTree>
    <p:extLst>
      <p:ext uri="{BB962C8B-B14F-4D97-AF65-F5344CB8AC3E}">
        <p14:creationId xmlns:p14="http://schemas.microsoft.com/office/powerpoint/2010/main" val="3420419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230818-DF55-306A-9CA0-132F53987431}"/>
              </a:ext>
            </a:extLst>
          </p:cNvPr>
          <p:cNvSpPr>
            <a:spLocks noGrp="1"/>
          </p:cNvSpPr>
          <p:nvPr>
            <p:ph type="title"/>
          </p:nvPr>
        </p:nvSpPr>
        <p:spPr/>
        <p:txBody>
          <a:bodyPr/>
          <a:lstStyle/>
          <a:p>
            <a:r>
              <a:rPr lang="tr-TR" dirty="0"/>
              <a:t>Sonuç </a:t>
            </a:r>
          </a:p>
        </p:txBody>
      </p:sp>
      <p:sp>
        <p:nvSpPr>
          <p:cNvPr id="3" name="İçerik Yer Tutucusu 2">
            <a:extLst>
              <a:ext uri="{FF2B5EF4-FFF2-40B4-BE49-F238E27FC236}">
                <a16:creationId xmlns:a16="http://schemas.microsoft.com/office/drawing/2014/main" id="{FB577199-E843-1684-9CC5-DDA92973727E}"/>
              </a:ext>
            </a:extLst>
          </p:cNvPr>
          <p:cNvSpPr>
            <a:spLocks noGrp="1"/>
          </p:cNvSpPr>
          <p:nvPr>
            <p:ph idx="1"/>
          </p:nvPr>
        </p:nvSpPr>
        <p:spPr/>
        <p:txBody>
          <a:bodyPr/>
          <a:lstStyle/>
          <a:p>
            <a:r>
              <a:rPr lang="tr-TR" dirty="0"/>
              <a:t>19 yaşındaki hastamız herhangi bir şikayeti olmadan kliniğe başvurdu, ancak ileri değerlendirmede tipik hipotiroidi belirti ve bulguları ve TSH düzeyi 1000 </a:t>
            </a:r>
            <a:r>
              <a:rPr lang="tr-TR" dirty="0" err="1"/>
              <a:t>mlU</a:t>
            </a:r>
            <a:r>
              <a:rPr lang="tr-TR" dirty="0"/>
              <a:t>/L'nin üzerindeydi. Tüm semptomatik hastalar hipotiroidizm açısından değerlendirilmelidir, ancak asemptomatik bireylerin taranması tartışmalıdır ve bazı kuruluşlar tarafından önerilmemektedir. Bu rapor, hipotiroidizm için tarama eşiğinin düşürülmesini önermek ve doktorları, klasik semptomlardan arınmış olabilecekleri için, özellikle belirli etnik gruplarda, hastalığı teşhis etme şüphe indekslerini artırmaya motive etmek için sunulmuştur, bu nedenle şiddetli hipotiroidizm gözden kaçabilir. .</a:t>
            </a:r>
          </a:p>
        </p:txBody>
      </p:sp>
    </p:spTree>
    <p:extLst>
      <p:ext uri="{BB962C8B-B14F-4D97-AF65-F5344CB8AC3E}">
        <p14:creationId xmlns:p14="http://schemas.microsoft.com/office/powerpoint/2010/main" val="468625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A14A07-6EA9-F11D-1BA8-E5F547884728}"/>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B7B21767-3662-8232-4D66-08BF3F0144E9}"/>
              </a:ext>
            </a:extLst>
          </p:cNvPr>
          <p:cNvSpPr>
            <a:spLocks noGrp="1"/>
          </p:cNvSpPr>
          <p:nvPr>
            <p:ph idx="1"/>
          </p:nvPr>
        </p:nvSpPr>
        <p:spPr/>
        <p:txBody>
          <a:bodyPr/>
          <a:lstStyle/>
          <a:p>
            <a:r>
              <a:rPr lang="tr-TR" dirty="0">
                <a:hlinkClick r:id="rId2"/>
              </a:rPr>
              <a:t>https://hsgm.saglik.gov.tr/depo/birimler/Toplum_Sagligi_Hizmetleri_ve_Egitim_Db/Dokumanlar/rehberler/psm_2019.pdf</a:t>
            </a:r>
            <a:endParaRPr lang="tr-TR" dirty="0"/>
          </a:p>
          <a:p>
            <a:r>
              <a:rPr lang="tr-TR">
                <a:hlinkClick r:id="rId3"/>
              </a:rPr>
              <a:t>https://jmedicalcasereports.biomedcentral.com/articles/10.1186/s13256-021-02677-w</a:t>
            </a:r>
            <a:endParaRPr lang="tr-TR"/>
          </a:p>
          <a:p>
            <a:endParaRPr lang="tr-TR" dirty="0"/>
          </a:p>
          <a:p>
            <a:endParaRPr lang="tr-TR" dirty="0"/>
          </a:p>
        </p:txBody>
      </p:sp>
    </p:spTree>
    <p:extLst>
      <p:ext uri="{BB962C8B-B14F-4D97-AF65-F5344CB8AC3E}">
        <p14:creationId xmlns:p14="http://schemas.microsoft.com/office/powerpoint/2010/main" val="79798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C8D189-E77F-35EC-FEF9-3E673D329581}"/>
              </a:ext>
            </a:extLst>
          </p:cNvPr>
          <p:cNvSpPr>
            <a:spLocks noGrp="1"/>
          </p:cNvSpPr>
          <p:nvPr>
            <p:ph type="title"/>
          </p:nvPr>
        </p:nvSpPr>
        <p:spPr/>
        <p:txBody>
          <a:bodyPr/>
          <a:lstStyle/>
          <a:p>
            <a:r>
              <a:rPr lang="tr-TR" dirty="0"/>
              <a:t>Özet</a:t>
            </a:r>
          </a:p>
        </p:txBody>
      </p:sp>
      <p:sp>
        <p:nvSpPr>
          <p:cNvPr id="3" name="İçerik Yer Tutucusu 2">
            <a:extLst>
              <a:ext uri="{FF2B5EF4-FFF2-40B4-BE49-F238E27FC236}">
                <a16:creationId xmlns:a16="http://schemas.microsoft.com/office/drawing/2014/main" id="{5CD4A489-2E01-B88C-D567-F1692E5D8847}"/>
              </a:ext>
            </a:extLst>
          </p:cNvPr>
          <p:cNvSpPr>
            <a:spLocks noGrp="1"/>
          </p:cNvSpPr>
          <p:nvPr>
            <p:ph idx="1"/>
          </p:nvPr>
        </p:nvSpPr>
        <p:spPr/>
        <p:txBody>
          <a:bodyPr/>
          <a:lstStyle/>
          <a:p>
            <a:r>
              <a:rPr lang="tr-TR" dirty="0"/>
              <a:t>Bu vakada kendisinin bir şikayeti olamamasına rağmen ailesinde hipotiroidi olmasından dolayı ısrarlı bir şekilde test yaptırmak isteyen 19 yaşındaki Kuveyt asıllı rastlantısal bir şekilde </a:t>
            </a:r>
            <a:r>
              <a:rPr lang="tr-TR" dirty="0" err="1"/>
              <a:t>hipotirodizm</a:t>
            </a:r>
            <a:r>
              <a:rPr lang="tr-TR" dirty="0"/>
              <a:t> tanısı alan kadın hasta anlatılmakta. </a:t>
            </a:r>
          </a:p>
          <a:p>
            <a:r>
              <a:rPr lang="tr-TR" dirty="0"/>
              <a:t>Hastanın başvuruda bir şikayeti yoktu, fakat klinik olarak sorgulandığından semptomları </a:t>
            </a:r>
            <a:r>
              <a:rPr lang="tr-TR" dirty="0" err="1"/>
              <a:t>hipotirioidi</a:t>
            </a:r>
            <a:r>
              <a:rPr lang="tr-TR" dirty="0"/>
              <a:t> ile uyumluydu. </a:t>
            </a:r>
          </a:p>
        </p:txBody>
      </p:sp>
    </p:spTree>
    <p:extLst>
      <p:ext uri="{BB962C8B-B14F-4D97-AF65-F5344CB8AC3E}">
        <p14:creationId xmlns:p14="http://schemas.microsoft.com/office/powerpoint/2010/main" val="166003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713347C-D180-6A15-7BE5-19A135CBE0F6}"/>
              </a:ext>
            </a:extLst>
          </p:cNvPr>
          <p:cNvSpPr>
            <a:spLocks noGrp="1"/>
          </p:cNvSpPr>
          <p:nvPr>
            <p:ph type="title"/>
          </p:nvPr>
        </p:nvSpPr>
        <p:spPr>
          <a:xfrm>
            <a:off x="686834" y="1153572"/>
            <a:ext cx="3200400" cy="4461163"/>
          </a:xfrm>
        </p:spPr>
        <p:txBody>
          <a:bodyPr>
            <a:normAutofit/>
          </a:bodyPr>
          <a:lstStyle/>
          <a:p>
            <a:r>
              <a:rPr lang="tr-TR">
                <a:solidFill>
                  <a:srgbClr val="FFFFFF"/>
                </a:solidFill>
              </a:rPr>
              <a:t>Amaç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3969523B-7E02-E0C8-F1D1-7337A6C1EDD7}"/>
              </a:ext>
            </a:extLst>
          </p:cNvPr>
          <p:cNvSpPr>
            <a:spLocks noGrp="1"/>
          </p:cNvSpPr>
          <p:nvPr>
            <p:ph idx="1"/>
          </p:nvPr>
        </p:nvSpPr>
        <p:spPr>
          <a:xfrm>
            <a:off x="4447308" y="591344"/>
            <a:ext cx="6906491" cy="5585619"/>
          </a:xfrm>
        </p:spPr>
        <p:txBody>
          <a:bodyPr anchor="ctr">
            <a:normAutofit/>
          </a:bodyPr>
          <a:lstStyle/>
          <a:p>
            <a:pPr marL="0" indent="0">
              <a:buNone/>
            </a:pPr>
            <a:r>
              <a:rPr lang="tr-TR" dirty="0"/>
              <a:t>Kimlere </a:t>
            </a:r>
            <a:r>
              <a:rPr lang="tr-TR" dirty="0" err="1"/>
              <a:t>tiroid</a:t>
            </a:r>
            <a:r>
              <a:rPr lang="tr-TR" dirty="0"/>
              <a:t> fonksiyonları açısından tarama yapılmalı ?</a:t>
            </a:r>
          </a:p>
        </p:txBody>
      </p:sp>
    </p:spTree>
    <p:extLst>
      <p:ext uri="{BB962C8B-B14F-4D97-AF65-F5344CB8AC3E}">
        <p14:creationId xmlns:p14="http://schemas.microsoft.com/office/powerpoint/2010/main" val="379678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5C890C-2D63-D882-93DD-4846B8F8FC7A}"/>
              </a:ext>
            </a:extLst>
          </p:cNvPr>
          <p:cNvSpPr>
            <a:spLocks noGrp="1"/>
          </p:cNvSpPr>
          <p:nvPr>
            <p:ph type="title"/>
          </p:nvPr>
        </p:nvSpPr>
        <p:spPr/>
        <p:txBody>
          <a:bodyPr/>
          <a:lstStyle/>
          <a:p>
            <a:r>
              <a:rPr lang="tr-TR" dirty="0"/>
              <a:t>Vaka Sunumu </a:t>
            </a:r>
          </a:p>
        </p:txBody>
      </p:sp>
      <p:sp>
        <p:nvSpPr>
          <p:cNvPr id="3" name="İçerik Yer Tutucusu 2">
            <a:extLst>
              <a:ext uri="{FF2B5EF4-FFF2-40B4-BE49-F238E27FC236}">
                <a16:creationId xmlns:a16="http://schemas.microsoft.com/office/drawing/2014/main" id="{0D6BB616-D0B6-C607-2424-E68AC0570CF5}"/>
              </a:ext>
            </a:extLst>
          </p:cNvPr>
          <p:cNvSpPr>
            <a:spLocks noGrp="1"/>
          </p:cNvSpPr>
          <p:nvPr>
            <p:ph idx="1"/>
          </p:nvPr>
        </p:nvSpPr>
        <p:spPr/>
        <p:txBody>
          <a:bodyPr/>
          <a:lstStyle/>
          <a:p>
            <a:r>
              <a:rPr lang="tr-TR" dirty="0"/>
              <a:t>Aile hekimine kendi ısrarıyla hipotiroidizm </a:t>
            </a:r>
            <a:r>
              <a:rPr lang="tr-TR" dirty="0" err="1"/>
              <a:t>açısıdan</a:t>
            </a:r>
            <a:r>
              <a:rPr lang="tr-TR" dirty="0"/>
              <a:t> tarama amaçlı başvuran 19 yaş Kuveytli kadın hasta; </a:t>
            </a:r>
          </a:p>
          <a:p>
            <a:r>
              <a:rPr lang="tr-TR" dirty="0"/>
              <a:t>Hasta ile konuşulduğunda belirgin bir şikayeti yoktu. </a:t>
            </a:r>
          </a:p>
          <a:p>
            <a:r>
              <a:rPr lang="tr-TR" dirty="0"/>
              <a:t>Aile hikayesi sorgulandığında yakın akrabalarında yaygın bir şekilde otoimmün </a:t>
            </a:r>
            <a:r>
              <a:rPr lang="tr-TR" dirty="0" err="1"/>
              <a:t>hipotiroid</a:t>
            </a:r>
            <a:r>
              <a:rPr lang="tr-TR" dirty="0"/>
              <a:t> tanılı kişiler bulunmakta.</a:t>
            </a:r>
          </a:p>
          <a:p>
            <a:endParaRPr lang="tr-TR" dirty="0"/>
          </a:p>
        </p:txBody>
      </p:sp>
    </p:spTree>
    <p:extLst>
      <p:ext uri="{BB962C8B-B14F-4D97-AF65-F5344CB8AC3E}">
        <p14:creationId xmlns:p14="http://schemas.microsoft.com/office/powerpoint/2010/main" val="3250027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9FA24D-D198-8000-F5C8-E2EE3BC302F1}"/>
              </a:ext>
            </a:extLst>
          </p:cNvPr>
          <p:cNvSpPr>
            <a:spLocks noGrp="1"/>
          </p:cNvSpPr>
          <p:nvPr>
            <p:ph type="title"/>
          </p:nvPr>
        </p:nvSpPr>
        <p:spPr/>
        <p:txBody>
          <a:bodyPr/>
          <a:lstStyle/>
          <a:p>
            <a:r>
              <a:rPr lang="tr-TR" dirty="0"/>
              <a:t>Klinik sorgulama </a:t>
            </a:r>
          </a:p>
        </p:txBody>
      </p:sp>
      <p:sp>
        <p:nvSpPr>
          <p:cNvPr id="3" name="İçerik Yer Tutucusu 2">
            <a:extLst>
              <a:ext uri="{FF2B5EF4-FFF2-40B4-BE49-F238E27FC236}">
                <a16:creationId xmlns:a16="http://schemas.microsoft.com/office/drawing/2014/main" id="{776C4C8F-5ECB-2803-5790-67D7D1ADE1A3}"/>
              </a:ext>
            </a:extLst>
          </p:cNvPr>
          <p:cNvSpPr>
            <a:spLocks noGrp="1"/>
          </p:cNvSpPr>
          <p:nvPr>
            <p:ph idx="1"/>
          </p:nvPr>
        </p:nvSpPr>
        <p:spPr/>
        <p:txBody>
          <a:bodyPr/>
          <a:lstStyle/>
          <a:p>
            <a:pPr marL="0" indent="0">
              <a:buNone/>
            </a:pPr>
            <a:r>
              <a:rPr lang="tr-TR" dirty="0"/>
              <a:t>	Klinik açıdan sorgulandığında ;</a:t>
            </a:r>
          </a:p>
          <a:p>
            <a:r>
              <a:rPr lang="tr-TR" dirty="0"/>
              <a:t>14 saati aşan uyku ve sürekli devam eden yorgunluk</a:t>
            </a:r>
          </a:p>
          <a:p>
            <a:r>
              <a:rPr lang="tr-TR" dirty="0"/>
              <a:t>Depresif ruh hali</a:t>
            </a:r>
          </a:p>
          <a:p>
            <a:r>
              <a:rPr lang="tr-TR" dirty="0"/>
              <a:t>Sebepsiz kilo alımı </a:t>
            </a:r>
          </a:p>
          <a:p>
            <a:r>
              <a:rPr lang="tr-TR" dirty="0"/>
              <a:t>Azalmış iştah </a:t>
            </a:r>
          </a:p>
          <a:p>
            <a:r>
              <a:rPr lang="tr-TR" dirty="0"/>
              <a:t>Konstipasyon </a:t>
            </a:r>
          </a:p>
          <a:p>
            <a:r>
              <a:rPr lang="tr-TR" dirty="0"/>
              <a:t>Saç kaybı </a:t>
            </a:r>
          </a:p>
          <a:p>
            <a:r>
              <a:rPr lang="tr-TR" dirty="0" err="1"/>
              <a:t>Menoraji</a:t>
            </a:r>
            <a:endParaRPr lang="tr-TR" dirty="0"/>
          </a:p>
          <a:p>
            <a:endParaRPr lang="tr-TR" dirty="0"/>
          </a:p>
        </p:txBody>
      </p:sp>
    </p:spTree>
    <p:extLst>
      <p:ext uri="{BB962C8B-B14F-4D97-AF65-F5344CB8AC3E}">
        <p14:creationId xmlns:p14="http://schemas.microsoft.com/office/powerpoint/2010/main" val="942900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8EEA02-7BF0-7CF0-F776-DBEE00198FFF}"/>
              </a:ext>
            </a:extLst>
          </p:cNvPr>
          <p:cNvSpPr>
            <a:spLocks noGrp="1"/>
          </p:cNvSpPr>
          <p:nvPr>
            <p:ph type="title"/>
          </p:nvPr>
        </p:nvSpPr>
        <p:spPr/>
        <p:txBody>
          <a:bodyPr/>
          <a:lstStyle/>
          <a:p>
            <a:r>
              <a:rPr lang="tr-TR" dirty="0"/>
              <a:t>Özgeçmiş </a:t>
            </a:r>
          </a:p>
        </p:txBody>
      </p:sp>
      <p:sp>
        <p:nvSpPr>
          <p:cNvPr id="3" name="İçerik Yer Tutucusu 2">
            <a:extLst>
              <a:ext uri="{FF2B5EF4-FFF2-40B4-BE49-F238E27FC236}">
                <a16:creationId xmlns:a16="http://schemas.microsoft.com/office/drawing/2014/main" id="{796B4D07-6093-E59F-12EE-DC9A9DEA0F8B}"/>
              </a:ext>
            </a:extLst>
          </p:cNvPr>
          <p:cNvSpPr>
            <a:spLocks noGrp="1"/>
          </p:cNvSpPr>
          <p:nvPr>
            <p:ph idx="1"/>
          </p:nvPr>
        </p:nvSpPr>
        <p:spPr/>
        <p:txBody>
          <a:bodyPr/>
          <a:lstStyle/>
          <a:p>
            <a:pPr marL="0" indent="0">
              <a:buNone/>
            </a:pPr>
            <a:r>
              <a:rPr lang="tr-TR" dirty="0"/>
              <a:t>Kronik ilaç kullanımı veya kronik bir hastalık durumu bulunmamakta. Baş ağrısı ve </a:t>
            </a:r>
            <a:r>
              <a:rPr lang="tr-TR" dirty="0" err="1"/>
              <a:t>dismenore</a:t>
            </a:r>
            <a:r>
              <a:rPr lang="tr-TR" dirty="0"/>
              <a:t> için birkaç defa reçetesiz </a:t>
            </a:r>
            <a:r>
              <a:rPr lang="tr-TR" dirty="0" err="1"/>
              <a:t>parasatemol</a:t>
            </a:r>
            <a:r>
              <a:rPr lang="tr-TR" dirty="0"/>
              <a:t> kullanmış </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78052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FF0DEB-5F62-EDD9-68DA-ABE3094FBF11}"/>
              </a:ext>
            </a:extLst>
          </p:cNvPr>
          <p:cNvSpPr>
            <a:spLocks noGrp="1"/>
          </p:cNvSpPr>
          <p:nvPr>
            <p:ph type="title"/>
          </p:nvPr>
        </p:nvSpPr>
        <p:spPr/>
        <p:txBody>
          <a:bodyPr/>
          <a:lstStyle/>
          <a:p>
            <a:r>
              <a:rPr lang="tr-TR" dirty="0"/>
              <a:t>Fizik muayene </a:t>
            </a:r>
          </a:p>
        </p:txBody>
      </p:sp>
      <p:sp>
        <p:nvSpPr>
          <p:cNvPr id="3" name="İçerik Yer Tutucusu 2">
            <a:extLst>
              <a:ext uri="{FF2B5EF4-FFF2-40B4-BE49-F238E27FC236}">
                <a16:creationId xmlns:a16="http://schemas.microsoft.com/office/drawing/2014/main" id="{A47AB2E2-123E-6EB0-0996-056BFD7F59D6}"/>
              </a:ext>
            </a:extLst>
          </p:cNvPr>
          <p:cNvSpPr>
            <a:spLocks noGrp="1"/>
          </p:cNvSpPr>
          <p:nvPr>
            <p:ph idx="1"/>
          </p:nvPr>
        </p:nvSpPr>
        <p:spPr/>
        <p:txBody>
          <a:bodyPr/>
          <a:lstStyle/>
          <a:p>
            <a:r>
              <a:rPr lang="tr-TR" dirty="0"/>
              <a:t>Kilo     : 72 kg</a:t>
            </a:r>
          </a:p>
          <a:p>
            <a:r>
              <a:rPr lang="tr-TR" dirty="0"/>
              <a:t>Boy     : 160 cm </a:t>
            </a:r>
          </a:p>
          <a:p>
            <a:r>
              <a:rPr lang="tr-TR" dirty="0"/>
              <a:t>TA       : 124/80 mmHg</a:t>
            </a:r>
          </a:p>
          <a:p>
            <a:r>
              <a:rPr lang="tr-TR" dirty="0"/>
              <a:t>Nabız  : 56 </a:t>
            </a:r>
            <a:r>
              <a:rPr lang="tr-TR" dirty="0" err="1"/>
              <a:t>bpm</a:t>
            </a:r>
            <a:endParaRPr lang="tr-TR" dirty="0"/>
          </a:p>
          <a:p>
            <a:r>
              <a:rPr lang="tr-TR" dirty="0"/>
              <a:t> Periorbital ödem , kaşlarının dış 1/3 de dökülme , kuru cilt.</a:t>
            </a:r>
          </a:p>
          <a:p>
            <a:r>
              <a:rPr lang="tr-TR" dirty="0"/>
              <a:t>Boyun muayenesinde nodüle rastlanmadı, yutkunma ile </a:t>
            </a:r>
            <a:r>
              <a:rPr lang="tr-TR" dirty="0" err="1"/>
              <a:t>tiroid</a:t>
            </a:r>
            <a:r>
              <a:rPr lang="tr-TR" dirty="0"/>
              <a:t> hareketleri sorunsuz, alt ekstremite kas tonusu ve gücünde kayıp olmamasına rağmen; bilek </a:t>
            </a:r>
            <a:r>
              <a:rPr lang="tr-TR" dirty="0" err="1"/>
              <a:t>reflesklerinde</a:t>
            </a:r>
            <a:r>
              <a:rPr lang="tr-TR" dirty="0"/>
              <a:t> geç gevşeme saptandı. </a:t>
            </a:r>
          </a:p>
        </p:txBody>
      </p:sp>
    </p:spTree>
    <p:extLst>
      <p:ext uri="{BB962C8B-B14F-4D97-AF65-F5344CB8AC3E}">
        <p14:creationId xmlns:p14="http://schemas.microsoft.com/office/powerpoint/2010/main" val="1048141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29B19B-50AF-54AA-D9EF-B4AE6B0BA244}"/>
              </a:ext>
            </a:extLst>
          </p:cNvPr>
          <p:cNvSpPr>
            <a:spLocks noGrp="1"/>
          </p:cNvSpPr>
          <p:nvPr>
            <p:ph type="title"/>
          </p:nvPr>
        </p:nvSpPr>
        <p:spPr/>
        <p:txBody>
          <a:bodyPr/>
          <a:lstStyle/>
          <a:p>
            <a:r>
              <a:rPr lang="tr-TR"/>
              <a:t>Labaratuar sonuçları </a:t>
            </a:r>
            <a:endParaRPr lang="tr-TR" dirty="0"/>
          </a:p>
        </p:txBody>
      </p:sp>
      <p:pic>
        <p:nvPicPr>
          <p:cNvPr id="14" name="İçerik Yer Tutucusu 13" descr="tablo içeren bir resim">
            <a:extLst>
              <a:ext uri="{FF2B5EF4-FFF2-40B4-BE49-F238E27FC236}">
                <a16:creationId xmlns:a16="http://schemas.microsoft.com/office/drawing/2014/main" id="{20BB24C5-0D4F-0A7A-9A2A-068B383E9B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857" y="1351903"/>
            <a:ext cx="11297220" cy="4940040"/>
          </a:xfrm>
        </p:spPr>
      </p:pic>
    </p:spTree>
    <p:extLst>
      <p:ext uri="{BB962C8B-B14F-4D97-AF65-F5344CB8AC3E}">
        <p14:creationId xmlns:p14="http://schemas.microsoft.com/office/powerpoint/2010/main" val="2859032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78521A-5DBC-2C66-78C0-C95474BB8D8C}"/>
              </a:ext>
            </a:extLst>
          </p:cNvPr>
          <p:cNvSpPr>
            <a:spLocks noGrp="1"/>
          </p:cNvSpPr>
          <p:nvPr>
            <p:ph type="title"/>
          </p:nvPr>
        </p:nvSpPr>
        <p:spPr/>
        <p:txBody>
          <a:bodyPr/>
          <a:lstStyle/>
          <a:p>
            <a:r>
              <a:rPr lang="tr-TR" dirty="0"/>
              <a:t>Ultrason görüntüleme </a:t>
            </a:r>
          </a:p>
        </p:txBody>
      </p:sp>
      <p:pic>
        <p:nvPicPr>
          <p:cNvPr id="5" name="İçerik Yer Tutucusu 4" descr="metin içeren bir resim&#10;&#10;Açıklama otomatik olarak oluşturuldu">
            <a:extLst>
              <a:ext uri="{FF2B5EF4-FFF2-40B4-BE49-F238E27FC236}">
                <a16:creationId xmlns:a16="http://schemas.microsoft.com/office/drawing/2014/main" id="{12CA2C2B-55B5-6C8A-5783-675E94A2FB6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6965" y="1295401"/>
            <a:ext cx="10515600" cy="5197474"/>
          </a:xfrm>
        </p:spPr>
      </p:pic>
    </p:spTree>
    <p:extLst>
      <p:ext uri="{BB962C8B-B14F-4D97-AF65-F5344CB8AC3E}">
        <p14:creationId xmlns:p14="http://schemas.microsoft.com/office/powerpoint/2010/main" val="14422002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582</Words>
  <Application>Microsoft Office PowerPoint</Application>
  <PresentationFormat>Geniş ekran</PresentationFormat>
  <Paragraphs>52</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PowerPoint Sunusu</vt:lpstr>
      <vt:lpstr>Özet</vt:lpstr>
      <vt:lpstr>Amaç </vt:lpstr>
      <vt:lpstr>Vaka Sunumu </vt:lpstr>
      <vt:lpstr>Klinik sorgulama </vt:lpstr>
      <vt:lpstr>Özgeçmiş </vt:lpstr>
      <vt:lpstr>Fizik muayene </vt:lpstr>
      <vt:lpstr>Labaratuar sonuçları </vt:lpstr>
      <vt:lpstr>Ultrason görüntüleme </vt:lpstr>
      <vt:lpstr>Tedavi </vt:lpstr>
      <vt:lpstr>Aralık 2019 </vt:lpstr>
      <vt:lpstr>Tartışma </vt:lpstr>
      <vt:lpstr>PowerPoint Sunusu</vt:lpstr>
      <vt:lpstr>Sonuç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cesur</dc:creator>
  <cp:lastModifiedBy>mehmet cesur</cp:lastModifiedBy>
  <cp:revision>10</cp:revision>
  <dcterms:created xsi:type="dcterms:W3CDTF">2022-10-23T05:24:27Z</dcterms:created>
  <dcterms:modified xsi:type="dcterms:W3CDTF">2022-10-27T06:50:03Z</dcterms:modified>
</cp:coreProperties>
</file>