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2" r:id="rId3"/>
    <p:sldId id="271" r:id="rId4"/>
    <p:sldId id="268" r:id="rId5"/>
    <p:sldId id="269" r:id="rId6"/>
    <p:sldId id="270" r:id="rId7"/>
    <p:sldId id="258" r:id="rId8"/>
    <p:sldId id="261" r:id="rId9"/>
    <p:sldId id="272" r:id="rId10"/>
    <p:sldId id="259" r:id="rId11"/>
    <p:sldId id="265" r:id="rId12"/>
    <p:sldId id="266" r:id="rId13"/>
    <p:sldId id="267" r:id="rId14"/>
    <p:sldId id="273" r:id="rId1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Dikdörtgen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23 Dikdörtgen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24 Dikdörtgen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25 Dikdörtgen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Dikdörtgen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29 Yuvarlatılmış Dikdörtgen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30 Yuvarlatılmış Dikdörtgen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Dikdörtgen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Dikdörtgen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25.01.2016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25.01.2016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25.01.2016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25.01.2016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25.01.2016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25.01.2016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6" name="25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25.01.2016</a:t>
            </a:fld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8" name="27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25.01.2016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25.01.2016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25.01.2016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25.01.2016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Dikdörtgen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Dikdörtgen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29 Dikdörtgen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30 Dikdörtgen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Dikdörtgen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32 Yuvarlatılmış Dikdörtgen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33 Yuvarlatılmış Dikdörtgen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34 Dikdörtgen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35 Dikdörtgen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36 Dikdörtgen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37 Dikdörtgen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38 Dikdörtgen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39 Dikdörtgen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25.01.2016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mtClean="0"/>
              <a:t>VAKA SUNUMU</a:t>
            </a:r>
            <a:endParaRPr lang="en-US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6419056" cy="1752600"/>
          </a:xfrm>
        </p:spPr>
        <p:txBody>
          <a:bodyPr/>
          <a:lstStyle/>
          <a:p>
            <a:r>
              <a:rPr lang="tr-TR" smtClean="0"/>
              <a:t>KTÜ AİLE HEKİMLİĞİ ABD</a:t>
            </a:r>
          </a:p>
          <a:p>
            <a:r>
              <a:rPr lang="tr-TR" smtClean="0"/>
              <a:t>Dr. H. Nejat KÜÇÜKDAĞ	</a:t>
            </a:r>
          </a:p>
          <a:p>
            <a:endParaRPr lang="tr-TR" smtClean="0"/>
          </a:p>
          <a:p>
            <a:r>
              <a:rPr lang="tr-TR" smtClean="0"/>
              <a:t>				       26.01.2016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Beyin mrg</a:t>
            </a:r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8844" y="692696"/>
            <a:ext cx="8975156" cy="6165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Sabah 8:00 – 8:30 Bazal Kortizol ACTH değerleriyle adrenal yetmezlik ekarte edilemeyen hastaya günü birlik yatışla İTT </a:t>
            </a:r>
            <a:r>
              <a:rPr lang="tr-TR" smtClean="0"/>
              <a:t>(insülin tolerans testi) yapıldı</a:t>
            </a:r>
            <a:r>
              <a:rPr lang="tr-TR" smtClean="0"/>
              <a:t>.</a:t>
            </a:r>
          </a:p>
          <a:p>
            <a:r>
              <a:rPr lang="tr-TR" smtClean="0"/>
              <a:t>İTT de hipoglisemiye yeterli kortizol cevabının gelişmediği tespit edildi.</a:t>
            </a:r>
          </a:p>
          <a:p>
            <a:endParaRPr 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Beyin MRG’da kısmi boş sella tespit edilen</a:t>
            </a:r>
          </a:p>
          <a:p>
            <a:r>
              <a:rPr lang="tr-TR" smtClean="0"/>
              <a:t>Halsizlik yorgunluk ve tansiyon düşüklüğü şikayetleri olan </a:t>
            </a:r>
          </a:p>
          <a:p>
            <a:r>
              <a:rPr lang="tr-TR" smtClean="0"/>
              <a:t>Bazal kortizol ACTH değerleri düşük gelen, </a:t>
            </a:r>
          </a:p>
          <a:p>
            <a:r>
              <a:rPr lang="tr-TR" smtClean="0"/>
              <a:t>Yapılan İTT sonucunda hipoglisemiye kortizol cevabı alınamaması üzerine hastada sekonder adrenal yetmezlik düşünüldü.</a:t>
            </a:r>
            <a:endParaRPr lang="en-US" smtClean="0"/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smtClean="0"/>
              <a:t>Hastaya Genkort 10mg 2x1 ve Cal-d-vita 1x1 başlandı.</a:t>
            </a:r>
          </a:p>
          <a:p>
            <a:r>
              <a:rPr lang="tr-TR" smtClean="0"/>
              <a:t>Adrenal yetmezlik kartı verildi. Bu kartı yanından ayırmaması,</a:t>
            </a:r>
          </a:p>
          <a:p>
            <a:r>
              <a:rPr lang="tr-TR" smtClean="0"/>
              <a:t>Hafif enfeksiyon durumlarında ilaç dozunu 2x2 </a:t>
            </a:r>
            <a:r>
              <a:rPr lang="tr-TR" smtClean="0"/>
              <a:t>çıkarmas</a:t>
            </a:r>
            <a:r>
              <a:rPr lang="tr-TR" smtClean="0"/>
              <a:t>ı</a:t>
            </a:r>
            <a:r>
              <a:rPr lang="tr-TR" smtClean="0"/>
              <a:t>,</a:t>
            </a:r>
          </a:p>
          <a:p>
            <a:r>
              <a:rPr lang="tr-TR" smtClean="0"/>
              <a:t>Ağır enfeksiyon ve travma durumlarında ise hastaneye başvurması,</a:t>
            </a:r>
          </a:p>
          <a:p>
            <a:r>
              <a:rPr lang="tr-TR" smtClean="0"/>
              <a:t>Halsizlik yorgunluk, tansiyon düşüklüğü şikayetlerinin artması, bulantı – kusma vb şikayetler durumda kontrole gelmesi gerektiği anlatıldı.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Sheehan sendromu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Postpartum hipopituitarizm</a:t>
            </a:r>
          </a:p>
          <a:p>
            <a:r>
              <a:rPr lang="tr-TR" smtClean="0"/>
              <a:t>Gebelikte hipofiz bezinin kanlanması artar.</a:t>
            </a:r>
          </a:p>
          <a:p>
            <a:r>
              <a:rPr lang="tr-TR" smtClean="0"/>
              <a:t>Postpartum hemoraji sonrası gelişen hipovolemiye bağlı pituiter nekroz gelişebilir.</a:t>
            </a:r>
          </a:p>
          <a:p>
            <a:r>
              <a:rPr lang="tr-TR" smtClean="0"/>
              <a:t>Nekrozun derecesine göre doğum sonrası</a:t>
            </a:r>
          </a:p>
          <a:p>
            <a:pPr lvl="1"/>
            <a:r>
              <a:rPr lang="tr-TR" smtClean="0"/>
              <a:t>Doğum sonrası süt salınımının olmaması, </a:t>
            </a:r>
          </a:p>
          <a:p>
            <a:pPr lvl="1"/>
            <a:r>
              <a:rPr lang="tr-TR" smtClean="0"/>
              <a:t>Yorgunluk, </a:t>
            </a:r>
          </a:p>
          <a:p>
            <a:pPr lvl="1"/>
            <a:r>
              <a:rPr lang="tr-TR" smtClean="0"/>
              <a:t>P</a:t>
            </a:r>
            <a:r>
              <a:rPr lang="tr-TR" smtClean="0"/>
              <a:t>ubik ve aksiller kılların dökülmesi, </a:t>
            </a:r>
          </a:p>
          <a:p>
            <a:pPr lvl="1"/>
            <a:r>
              <a:rPr lang="tr-TR" smtClean="0"/>
              <a:t>Amenore… gibi semptomlar gelişebilir.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mtClean="0"/>
              <a:t>Hikaye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36 yaş kadın hasta</a:t>
            </a:r>
          </a:p>
          <a:p>
            <a:r>
              <a:rPr lang="tr-TR" dirty="0" smtClean="0"/>
              <a:t>Uzun süredir devam eden halsizlik yorgunluk şikayetleri var.</a:t>
            </a:r>
          </a:p>
          <a:p>
            <a:r>
              <a:rPr lang="tr-TR" dirty="0" smtClean="0"/>
              <a:t>Evde yaptığı tansiyon ölçümleri genellikle 80/50mmHg – 90/60mmHg civarında seyrediyor.</a:t>
            </a:r>
          </a:p>
          <a:p>
            <a:r>
              <a:rPr lang="tr-TR" dirty="0" smtClean="0"/>
              <a:t>Adet düzensizliği yok.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Font typeface="+mj-lt"/>
              <a:buAutoNum type="arabicParenR"/>
            </a:pPr>
            <a:r>
              <a:rPr lang="tr-TR" dirty="0" smtClean="0"/>
              <a:t>Hastada ön tanılarınız?</a:t>
            </a:r>
          </a:p>
          <a:p>
            <a:pPr marL="624078" indent="-514350">
              <a:buFont typeface="+mj-lt"/>
              <a:buAutoNum type="arabicParenR"/>
            </a:pPr>
            <a:r>
              <a:rPr lang="tr-TR" dirty="0" smtClean="0"/>
              <a:t>Hikayesinde ve özgeçmişinde ek olarak ne sorgularsınız?</a:t>
            </a:r>
          </a:p>
          <a:p>
            <a:pPr marL="624078" indent="-514350">
              <a:buFont typeface="+mj-lt"/>
              <a:buAutoNum type="arabicParenR"/>
            </a:pPr>
            <a:r>
              <a:rPr lang="tr-TR" dirty="0"/>
              <a:t>Hangi tetkikleri istersiniz?</a:t>
            </a:r>
          </a:p>
          <a:p>
            <a:pPr marL="624078" indent="-514350">
              <a:buFont typeface="+mj-lt"/>
              <a:buAutoNum type="arabicParenR"/>
            </a:pPr>
            <a:endParaRPr lang="tr-TR" dirty="0"/>
          </a:p>
          <a:p>
            <a:pPr marL="624078" indent="-514350">
              <a:buFont typeface="+mj-lt"/>
              <a:buAutoNum type="arabicParenR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706235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196752"/>
            <a:ext cx="9738182" cy="4464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736230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43608" y="394113"/>
            <a:ext cx="6912768" cy="6463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281194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8" y="742025"/>
            <a:ext cx="8360926" cy="611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901893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mtClean="0"/>
              <a:t>Özgeçmiş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Hasta 2 kez doğum yapmış.</a:t>
            </a:r>
          </a:p>
          <a:p>
            <a:r>
              <a:rPr lang="tr-TR" smtClean="0"/>
              <a:t>Özellikle son doğumunda aşırı kanama öyküsü +</a:t>
            </a:r>
          </a:p>
          <a:p>
            <a:r>
              <a:rPr lang="tr-TR" smtClean="0"/>
              <a:t>Ritm bozukluğu sebebiyle Beloc kullanıyor.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Fizik Muayene</a:t>
            </a:r>
            <a:endParaRPr lang="en-US"/>
          </a:p>
        </p:txBody>
      </p:sp>
      <p:sp>
        <p:nvSpPr>
          <p:cNvPr id="4" name="3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Boy: 157cm      </a:t>
            </a:r>
          </a:p>
          <a:p>
            <a:r>
              <a:rPr lang="tr-TR" smtClean="0"/>
              <a:t>Kilo: 75 kg</a:t>
            </a:r>
          </a:p>
          <a:p>
            <a:r>
              <a:rPr lang="tr-TR" smtClean="0"/>
              <a:t>TA: </a:t>
            </a:r>
            <a:r>
              <a:rPr lang="tr-TR" smtClean="0"/>
              <a:t>9</a:t>
            </a:r>
            <a:r>
              <a:rPr lang="tr-TR" smtClean="0"/>
              <a:t>0/70 </a:t>
            </a:r>
            <a:r>
              <a:rPr lang="tr-TR" smtClean="0"/>
              <a:t>mmHg</a:t>
            </a:r>
          </a:p>
          <a:p>
            <a:r>
              <a:rPr lang="tr-TR" smtClean="0"/>
              <a:t>FM de belirgin bir patoloji yok.</a:t>
            </a:r>
          </a:p>
          <a:p>
            <a:endParaRPr lang="tr-TR" smtClean="0"/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Bazal </a:t>
            </a:r>
            <a:r>
              <a:rPr lang="tr-TR" dirty="0" err="1" smtClean="0"/>
              <a:t>kortizol</a:t>
            </a:r>
            <a:r>
              <a:rPr lang="tr-TR" dirty="0" smtClean="0"/>
              <a:t> ACTH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8:00</a:t>
            </a:r>
          </a:p>
          <a:p>
            <a:pPr lvl="1"/>
            <a:r>
              <a:rPr lang="tr-TR" dirty="0" smtClean="0"/>
              <a:t>Kortizol:8,5</a:t>
            </a:r>
          </a:p>
          <a:p>
            <a:pPr lvl="1"/>
            <a:r>
              <a:rPr lang="tr-TR" dirty="0" smtClean="0"/>
              <a:t>ACTH:10,7</a:t>
            </a:r>
          </a:p>
          <a:p>
            <a:r>
              <a:rPr lang="tr-TR" dirty="0" smtClean="0"/>
              <a:t>8:30 </a:t>
            </a:r>
          </a:p>
          <a:p>
            <a:pPr lvl="1"/>
            <a:r>
              <a:rPr lang="tr-TR" dirty="0" err="1" smtClean="0"/>
              <a:t>Kortizol</a:t>
            </a:r>
            <a:r>
              <a:rPr lang="tr-TR" dirty="0" smtClean="0"/>
              <a:t>: 7,8</a:t>
            </a:r>
          </a:p>
          <a:p>
            <a:pPr lvl="1"/>
            <a:r>
              <a:rPr lang="tr-TR" dirty="0" smtClean="0"/>
              <a:t>ACTH: 9,6</a:t>
            </a:r>
          </a:p>
          <a:p>
            <a:pPr marL="411480" lvl="1" indent="0">
              <a:buNone/>
            </a:pPr>
            <a:endParaRPr lang="tr-TR" dirty="0" smtClean="0"/>
          </a:p>
          <a:p>
            <a:pPr marL="411480" lvl="1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359469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Şehir Hayatı">
  <a:themeElements>
    <a:clrScheme name="Şehir Hayatı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Şehir Hayatı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Şehir Hayatı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142</TotalTime>
  <Words>281</Words>
  <Application>Microsoft Office PowerPoint</Application>
  <PresentationFormat>Ekran Gösterisi (4:3)</PresentationFormat>
  <Paragraphs>50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5" baseType="lpstr">
      <vt:lpstr>Şehir Hayatı</vt:lpstr>
      <vt:lpstr>VAKA SUNUMU</vt:lpstr>
      <vt:lpstr>Hikaye</vt:lpstr>
      <vt:lpstr>Slayt 3</vt:lpstr>
      <vt:lpstr>Slayt 4</vt:lpstr>
      <vt:lpstr>Slayt 5</vt:lpstr>
      <vt:lpstr>Slayt 6</vt:lpstr>
      <vt:lpstr>Özgeçmiş</vt:lpstr>
      <vt:lpstr>Fizik Muayene</vt:lpstr>
      <vt:lpstr>Bazal kortizol ACTH</vt:lpstr>
      <vt:lpstr>Slayt 10</vt:lpstr>
      <vt:lpstr>Slayt 11</vt:lpstr>
      <vt:lpstr>Slayt 12</vt:lpstr>
      <vt:lpstr>Slayt 13</vt:lpstr>
      <vt:lpstr>Sheehan sendromu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VAKA SUNUMU</dc:title>
  <dc:creator>Nejat</dc:creator>
  <cp:lastModifiedBy>Acer</cp:lastModifiedBy>
  <cp:revision>16</cp:revision>
  <dcterms:created xsi:type="dcterms:W3CDTF">2016-01-24T12:22:50Z</dcterms:created>
  <dcterms:modified xsi:type="dcterms:W3CDTF">2016-01-25T18:23:56Z</dcterms:modified>
</cp:coreProperties>
</file>