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6"/>
  </p:notesMasterIdLst>
  <p:sldIdLst>
    <p:sldId id="256" r:id="rId2"/>
    <p:sldId id="314" r:id="rId3"/>
    <p:sldId id="317" r:id="rId4"/>
    <p:sldId id="315" r:id="rId5"/>
    <p:sldId id="332" r:id="rId6"/>
    <p:sldId id="333" r:id="rId7"/>
    <p:sldId id="335" r:id="rId8"/>
    <p:sldId id="395" r:id="rId9"/>
    <p:sldId id="396" r:id="rId10"/>
    <p:sldId id="337" r:id="rId11"/>
    <p:sldId id="451" r:id="rId12"/>
    <p:sldId id="336" r:id="rId13"/>
    <p:sldId id="334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  <p:sldId id="443" r:id="rId29"/>
    <p:sldId id="444" r:id="rId30"/>
    <p:sldId id="424" r:id="rId31"/>
    <p:sldId id="425" r:id="rId32"/>
    <p:sldId id="426" r:id="rId33"/>
    <p:sldId id="427" r:id="rId34"/>
    <p:sldId id="433" r:id="rId35"/>
    <p:sldId id="432" r:id="rId36"/>
    <p:sldId id="429" r:id="rId37"/>
    <p:sldId id="445" r:id="rId38"/>
    <p:sldId id="434" r:id="rId39"/>
    <p:sldId id="446" r:id="rId40"/>
    <p:sldId id="431" r:id="rId41"/>
    <p:sldId id="447" r:id="rId42"/>
    <p:sldId id="435" r:id="rId43"/>
    <p:sldId id="437" r:id="rId44"/>
    <p:sldId id="438" r:id="rId45"/>
    <p:sldId id="439" r:id="rId46"/>
    <p:sldId id="440" r:id="rId47"/>
    <p:sldId id="448" r:id="rId48"/>
    <p:sldId id="441" r:id="rId49"/>
    <p:sldId id="449" r:id="rId50"/>
    <p:sldId id="450" r:id="rId51"/>
    <p:sldId id="340" r:id="rId52"/>
    <p:sldId id="378" r:id="rId53"/>
    <p:sldId id="384" r:id="rId54"/>
    <p:sldId id="380" r:id="rId55"/>
    <p:sldId id="453" r:id="rId56"/>
    <p:sldId id="381" r:id="rId57"/>
    <p:sldId id="452" r:id="rId58"/>
    <p:sldId id="382" r:id="rId59"/>
    <p:sldId id="454" r:id="rId60"/>
    <p:sldId id="383" r:id="rId61"/>
    <p:sldId id="385" r:id="rId62"/>
    <p:sldId id="391" r:id="rId63"/>
    <p:sldId id="392" r:id="rId64"/>
    <p:sldId id="458" r:id="rId65"/>
    <p:sldId id="386" r:id="rId66"/>
    <p:sldId id="397" r:id="rId67"/>
    <p:sldId id="455" r:id="rId68"/>
    <p:sldId id="387" r:id="rId69"/>
    <p:sldId id="456" r:id="rId70"/>
    <p:sldId id="388" r:id="rId71"/>
    <p:sldId id="394" r:id="rId72"/>
    <p:sldId id="457" r:id="rId73"/>
    <p:sldId id="393" r:id="rId74"/>
    <p:sldId id="459" r:id="rId75"/>
    <p:sldId id="389" r:id="rId76"/>
    <p:sldId id="390" r:id="rId77"/>
    <p:sldId id="407" r:id="rId78"/>
    <p:sldId id="461" r:id="rId79"/>
    <p:sldId id="408" r:id="rId80"/>
    <p:sldId id="460" r:id="rId81"/>
    <p:sldId id="442" r:id="rId82"/>
    <p:sldId id="341" r:id="rId83"/>
    <p:sldId id="342" r:id="rId84"/>
    <p:sldId id="409" r:id="rId85"/>
    <p:sldId id="464" r:id="rId86"/>
    <p:sldId id="343" r:id="rId87"/>
    <p:sldId id="344" r:id="rId88"/>
    <p:sldId id="345" r:id="rId89"/>
    <p:sldId id="346" r:id="rId90"/>
    <p:sldId id="462" r:id="rId91"/>
    <p:sldId id="347" r:id="rId92"/>
    <p:sldId id="463" r:id="rId93"/>
    <p:sldId id="311" r:id="rId94"/>
    <p:sldId id="331" r:id="rId9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C2B4A-16FF-4AF6-9E3F-1F2700045C0A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FD62E-6C41-437A-B69B-3F2A61115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91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Üreme çağındaki her kadında öncelikle gebeliği araştırmak için </a:t>
            </a:r>
            <a:r>
              <a:rPr lang="el-G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bakılmalıdır.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FD62E-6C41-437A-B69B-3F2A61115D2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53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Menorajide</a:t>
            </a:r>
            <a:r>
              <a:rPr lang="tr-TR" dirty="0" smtClean="0"/>
              <a:t> </a:t>
            </a:r>
            <a:r>
              <a:rPr lang="tr-TR" dirty="0" err="1" smtClean="0"/>
              <a:t>levonogestrel</a:t>
            </a:r>
            <a:r>
              <a:rPr lang="tr-TR" dirty="0" smtClean="0"/>
              <a:t> içeren RİA</a:t>
            </a:r>
            <a:r>
              <a:rPr lang="tr-TR" baseline="0" dirty="0" smtClean="0"/>
              <a:t> iyi bir seçenek</a:t>
            </a:r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FD62E-6C41-437A-B69B-3F2A61115D26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152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Hastanın fizik muayenesi ve öyküsüne göre planlama yapılmalıdır.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FD62E-6C41-437A-B69B-3F2A61115D26}" type="slidenum">
              <a:rPr lang="tr-TR" smtClean="0"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4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FD62E-6C41-437A-B69B-3F2A61115D26}" type="slidenum">
              <a:rPr lang="tr-TR" smtClean="0"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91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approach-to-abnormal-uterine-bleeding-in-nonpregnant-reproductive-age-women?search=approach-to-abnormal-uterine-bleeding-in-nonpregnant-reproductive-age%20women&amp;source=search_result&amp;selectedTitle=1~150&amp;usage_type=default&amp;display_rank=1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25886" y="1196752"/>
            <a:ext cx="6981056" cy="2232248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Adet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Düzensİzlİklerİne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yaklaşIm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11760" y="6254552"/>
            <a:ext cx="5517976" cy="603448"/>
          </a:xfrm>
        </p:spPr>
        <p:txBody>
          <a:bodyPr>
            <a:normAutofit fontScale="40000" lnSpcReduction="20000"/>
          </a:bodyPr>
          <a:lstStyle/>
          <a:p>
            <a:r>
              <a:rPr lang="tr-TR" sz="4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ARŞ</a:t>
            </a:r>
            <a:r>
              <a:rPr lang="tr-TR" sz="4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DR. CUMA ALİ ZOBA</a:t>
            </a:r>
          </a:p>
          <a:p>
            <a:r>
              <a:rPr lang="tr-TR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KTÜ Aile Hekimliği Anabilim Dalı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7544" y="6157865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03.03.2020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fizyolojisi</a:t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siklusta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değişimler: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Overden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kaynaklanan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etkisi ile endometriyumda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olmakta 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İmplantasyon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her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siklusta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hazırlık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lmakta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Endometrium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tabakadan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 </a:t>
            </a:r>
            <a:r>
              <a:rPr lang="da-D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seks steroidlerine </a:t>
            </a: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</a:t>
            </a: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verir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Üst fonksiyonel tabaka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yıkılır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Altta yatan bazal tabaka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stratum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basale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kaybolan üst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tabakanın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rejenerasyonundan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sorumlu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fizyolojisi</a:t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853136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Östrojen,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foliküler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proliferatif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etkilerden sorumlu iken,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luteal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sekretuar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diferansiasyondan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sorumludur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döllenmiş yumurtanın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implantasyonu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endometriumu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hazırlar. Bu olay gerçekleşmez ise yaklaşık 14 gün sonra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luteum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geriler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düzeyi düşer.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61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Menstruel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fizyolojisi</a:t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Progesteronun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düşmesi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endometrium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bütünlüğünü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koruyamaz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gerçekleşir.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Endometriumun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işlevsel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bazal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katmanlarında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 spiral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arteriyoller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kasılma özelliğine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sahiptirler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yedi gün içerisinde kanama durur.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Adet düzensizliklerinde terminoloji 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21-35 gün uzunluğunda,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 2-7 gün sürmekte, kanama miktarı 80 ml’den fazla olmamakta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uzunlukları arasındaki fark 7-9 günden fazla değilse düzenli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kabul edilmekte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siklusun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paterninin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dışındaki durumları tanımlamak için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menoraji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metroraji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oligomenore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terimleri kullanılmakta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Adet düzensizliklerinde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65760" indent="-365760" algn="just">
              <a:lnSpc>
                <a:spcPct val="80000"/>
              </a:lnSpc>
              <a:buNone/>
              <a:defRPr/>
            </a:pPr>
            <a:endParaRPr lang="tr-T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Oligomenore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günden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seyrek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aralıklarla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 kanamalar </a:t>
            </a: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365760" algn="just">
              <a:lnSpc>
                <a:spcPct val="80000"/>
              </a:lnSpc>
              <a:buNone/>
              <a:defRPr/>
            </a:pPr>
            <a:endParaRPr lang="tr-T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Polimenore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günden daha sık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aralıklarla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olan kanamalar </a:t>
            </a: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365760" algn="just">
              <a:lnSpc>
                <a:spcPct val="80000"/>
              </a:lnSpc>
              <a:buNone/>
              <a:defRPr/>
            </a:pPr>
            <a:endParaRPr lang="tr-TR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Hipomenore</a:t>
            </a:r>
            <a:r>
              <a:rPr lang="tr-T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üzenli </a:t>
            </a:r>
            <a:r>
              <a:rPr lang="tr-T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adet kanaması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miktarının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olması </a:t>
            </a:r>
          </a:p>
          <a:p>
            <a:pPr marL="365760" indent="-365760" algn="just">
              <a:lnSpc>
                <a:spcPct val="80000"/>
              </a:lnSpc>
              <a:buNone/>
              <a:defRPr/>
            </a:pPr>
            <a:endParaRPr lang="tr-T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Hipermenore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Düzenli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adet kanaması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miktarının fazla olması </a:t>
            </a: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Adet düzensizliklerinde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terminoloji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indent="-365760" algn="just">
              <a:lnSpc>
                <a:spcPct val="80000"/>
              </a:lnSpc>
              <a:buNone/>
              <a:defRPr/>
            </a:pPr>
            <a:endParaRPr lang="tr-TR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Menoraji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üzenli </a:t>
            </a:r>
            <a:r>
              <a:rPr lang="tr-T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adet kanaması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süresinin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uzaması ve kanama miktarının fazla olması</a:t>
            </a:r>
          </a:p>
          <a:p>
            <a:pPr marL="365760" indent="-365760" algn="just">
              <a:lnSpc>
                <a:spcPct val="80000"/>
              </a:lnSpc>
              <a:buNone/>
              <a:defRPr/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Metroraji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Düzensiz </a:t>
            </a:r>
            <a:r>
              <a:rPr lang="tr-T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ara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kanamaların olması </a:t>
            </a: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365760" algn="just">
              <a:lnSpc>
                <a:spcPct val="80000"/>
              </a:lnSpc>
              <a:buNone/>
              <a:defRPr/>
            </a:pP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Menometroraji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Düzensiz </a:t>
            </a:r>
            <a:r>
              <a:rPr lang="tr-T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ara kanamaların uzun süre ve fazla miktarda olması</a:t>
            </a:r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365760" algn="just">
              <a:lnSpc>
                <a:spcPct val="80000"/>
              </a:lnSpc>
              <a:buNone/>
              <a:defRPr/>
            </a:pPr>
            <a:endParaRPr lang="tr-TR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Ovülasyon</a:t>
            </a:r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kanaması: </a:t>
            </a:r>
            <a:r>
              <a:rPr lang="tr-T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ortasında görülen hafif kanama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01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97152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terminolojinin  yetersiz kaldığını ve anlamsal karışıklığa yol açtığını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düşünen Uluslararası Jinekoloji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Obstetri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Federasyonu (FİGO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yılında daha anlaşılır ifadeler kullanılmasını önermiştir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Normalin dışındaki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kanamaların 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sıklık, uzunluk, kanama hacmi ve süresi açısından)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hepsini ifade etmek için anormal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 teriminin kullanılmasını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25144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Aşırı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kanamayı ifade etmek için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menoraji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ağır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 dışında görülen ara kanamaları ifade eden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metroraji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intermenstural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kanama teriminin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kullanılmasını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anormal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kanamalarda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etyolojik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sınıflandırma için PALM-COEIN sınıflandırmasının kullanılmasını önermiştir.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92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PALM-COEIN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sınıflandırması:</a:t>
            </a: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(polip)</a:t>
            </a: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denomyosis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denomiyozis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eiomyoma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eiomiyom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alignancy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hyperplasia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alignite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hiperplazi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oagulopathy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oagülopati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vulatory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ovulatuar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disfonksiyon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ndometrial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atrogenic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iyatrojenik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 yet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(henüz sınıflandırılmamış)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01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fizyolojsi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Adet düzensizliğinde terminoloji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kanamalar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kanamalara yaklaşım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7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16450" y="1484784"/>
            <a:ext cx="903649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 gruplarına göre </a:t>
            </a:r>
            <a:r>
              <a:rPr lang="tr-T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etyoloji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000" dirty="0"/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995196"/>
              </p:ext>
            </p:extLst>
          </p:nvPr>
        </p:nvGraphicFramePr>
        <p:xfrm>
          <a:off x="1" y="1844824"/>
          <a:ext cx="9144000" cy="5013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27887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Ergenlik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Doğurganlık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Perimenopozal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59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Anovulasyon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Gebelik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Anovulasyon</a:t>
                      </a:r>
                      <a:endPara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445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Gebelik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Anovulasyon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Endometriyal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hiperplazi</a:t>
                      </a:r>
                      <a:endPara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867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Koagülasyon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bozuklukları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Vajinal/</a:t>
                      </a: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pelvis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enfeksiyonu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Endometriyal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polip</a:t>
                      </a:r>
                    </a:p>
                  </a:txBody>
                  <a:tcPr/>
                </a:tc>
              </a:tr>
              <a:tr h="6232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Benign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kitleler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İatrojenik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Leiomiyomlar</a:t>
                      </a:r>
                      <a:endPara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596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Vajinal/</a:t>
                      </a: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pelvis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enfeksiyonu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Polip/miyom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Malignite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hiperplazi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Adenomiyozis</a:t>
                      </a:r>
                      <a:endParaRPr lang="tr-T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29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İlaç kullanımı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Koagülasyon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bozuklukları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Vajinal/</a:t>
                      </a: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pelvis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enfeksiyonu</a:t>
                      </a:r>
                    </a:p>
                  </a:txBody>
                  <a:tcPr/>
                </a:tc>
              </a:tr>
              <a:tr h="4590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Mülleryan</a:t>
                      </a: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anomaliler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Endokrin bozukluk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5030"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Adenomiyozis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5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 şekline göre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etyoloji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Menoraji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 </a:t>
            </a:r>
            <a:r>
              <a:rPr lang="tr-TR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kanama-uzamış süre ve fazla miktar kanama):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Fibroidler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Adenomiyozis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polip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hiperplazi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inflamatuar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hastalık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Hipertiroidi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/Hipotiroidi</a:t>
            </a:r>
          </a:p>
          <a:p>
            <a:pPr algn="just"/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Koagülasyon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bozukluğu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replasman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tedavisi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781128"/>
          </a:xfrm>
        </p:spPr>
        <p:txBody>
          <a:bodyPr/>
          <a:lstStyle/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Metroraji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intermenstural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kanama-ara kanama):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polip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inflamatuar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hastalık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hiperplazi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Menometroraji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(düzensiz, fazla miktarda, ara kanama):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Polikistik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 (PKOS)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 başlangıçlı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konjenital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adrenal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hiperplazi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(KAH)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kanser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34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Oligomenore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süresi&gt;35 gün):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PKOS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 başlangıçlı KAH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Hipertiroidi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/Hipotiroidi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Polimenore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süresi&lt;21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gün):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Hipertiroidi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/Hipotiroidi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27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Lekelenme tarzı kanama: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kontraseptifler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(OKS)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ormon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replasman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tedavisi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polip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kanser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Servikal kanser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28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251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kanamalı hastada tanı için anamnez ve fizik muayene çok önemli</a:t>
            </a:r>
          </a:p>
          <a:p>
            <a:pPr marL="0" indent="0" algn="just">
              <a:buNone/>
            </a:pP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Anamnez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 </a:t>
            </a:r>
          </a:p>
          <a:p>
            <a:pPr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önceki adet düzeni (uzunluk, kanama süresi, kanama miktarı, ara kanama)</a:t>
            </a:r>
          </a:p>
          <a:p>
            <a:pPr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adet tarihi</a:t>
            </a:r>
          </a:p>
          <a:p>
            <a:pPr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 şikayetinin ne zamandır olduğu</a:t>
            </a:r>
          </a:p>
          <a:p>
            <a:pPr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 miktarı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16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865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Kanamanın tekrarlayıcı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özelliği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Kanamaya eşlik eden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semptomlar</a:t>
            </a:r>
          </a:p>
          <a:p>
            <a:pPr algn="just"/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Kanamada pıhtının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</a:t>
            </a:r>
          </a:p>
          <a:p>
            <a:pPr algn="just"/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Kanamanın rengi</a:t>
            </a:r>
          </a:p>
          <a:p>
            <a:pPr algn="just"/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öyküsü (doğum şekli,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öyküsü) 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Ameliyat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öyküsü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865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069160"/>
          </a:xfrm>
        </p:spPr>
        <p:txBody>
          <a:bodyPr>
            <a:normAutofit/>
          </a:bodyPr>
          <a:lstStyle/>
          <a:p>
            <a:pPr algn="just"/>
            <a:endParaRPr lang="tr-TR" alt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Cinsel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aktivite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Kronik hastalık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</a:t>
            </a:r>
          </a:p>
          <a:p>
            <a:pPr lvl="1" algn="just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endokrin bozukluk</a:t>
            </a:r>
          </a:p>
          <a:p>
            <a:pPr lvl="1" algn="just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tiroid bozukluğu</a:t>
            </a:r>
          </a:p>
          <a:p>
            <a:pPr lvl="1" algn="just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karaciğer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böbrek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</a:p>
          <a:p>
            <a:pPr lvl="1" algn="just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hematolojik hastalık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7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İlaç kullanımı</a:t>
            </a:r>
          </a:p>
          <a:p>
            <a:pPr lvl="1" algn="just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Antipsikotikler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Progestanlar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</a:t>
            </a:r>
          </a:p>
          <a:p>
            <a:pPr lvl="1" algn="just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Dijitaller</a:t>
            </a:r>
          </a:p>
          <a:p>
            <a:pPr lvl="1" algn="just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Kortikosteroidler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Fenitoin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Reçetesiz-Bitkisel ilaçlar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 araç kullanımı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öyküsü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Soygeçmiş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ailede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şikayet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ailede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bozukluğu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genetik hastalık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49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Adet düzensizlikleri ve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hakkında bilgi vermek.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66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 muayene:</a:t>
            </a: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Vücut sıcaklığı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 basıncı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Nabız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Solunum sayısı</a:t>
            </a:r>
          </a:p>
          <a:p>
            <a:pPr lvl="1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Saturasyon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Boy, vücut ağırlığı ölçümü, beden kitle indeksi hesaplama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6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25144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Detaylı karın </a:t>
            </a:r>
            <a:r>
              <a:rPr lang="tr-TR" alt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Ağrı ve hassasiyet varlığı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Akut batın yönünden değerlendirme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gelen kitle</a:t>
            </a:r>
          </a:p>
          <a:p>
            <a:pPr lvl="1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Uterus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muayenesi</a:t>
            </a:r>
          </a:p>
          <a:p>
            <a:pPr lvl="1"/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Vajinal </a:t>
            </a:r>
            <a:r>
              <a:rPr lang="tr-TR" alt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Vajinal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laserayon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Yabancı cisim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Vajinal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Hematom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Perine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laserasyonu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Vajinal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akıntı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41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865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Rektal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</a:t>
            </a:r>
          </a:p>
          <a:p>
            <a:pPr lvl="1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Hemoroid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Laserasyon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Rektal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tuşe aktif kanama bulgusu</a:t>
            </a:r>
          </a:p>
          <a:p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muayene</a:t>
            </a: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Ağrı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lokalizasyonu 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gelen bir kitle(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adneksiyal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kitle)</a:t>
            </a:r>
          </a:p>
          <a:p>
            <a:pPr lvl="1"/>
            <a:endParaRPr lang="tr-TR" altLang="tr-T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66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inceleme: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 muayenesi ve öyküsüne göre planlama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öncelikle üreme çağındaki her kadında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Hipertiroidi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hipotiroidi değerlendirmesi için TSH bakılmalı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Menarştan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itibaren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menoraji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yakınması ile başvuran hastalarda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koagülopatiyi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araştırmak için PT, PTT ve kanama zamanı bakılmalı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89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495800"/>
          </a:xfrm>
        </p:spPr>
        <p:txBody>
          <a:bodyPr/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PKOS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düşünülen hastalarda LH,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testesteron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androstenedion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 başlangıçlı KAH düşünülen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hiperandrojenizm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bulguları olan hastalarda öncelikli olarak sabah bazal 17-hidroksiprogestreon düzeyine bakılmalı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23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853136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Değerlendirmenin bütünlüğünü sağlama açısından: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 sayımı</a:t>
            </a:r>
          </a:p>
          <a:p>
            <a:pPr lvl="1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Hemoglobin</a:t>
            </a:r>
          </a:p>
          <a:p>
            <a:pPr lvl="1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Hematokrit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Lökosit</a:t>
            </a:r>
          </a:p>
          <a:p>
            <a:pPr lvl="1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Trombosit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Biyokimya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(BFT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KCFT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 idrar tetkiki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09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Görüntüleme:</a:t>
            </a:r>
          </a:p>
          <a:p>
            <a:pPr algn="just"/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USG: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ndometriyum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uterus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anormalliklerini değerlendirmek için kullanılır</a:t>
            </a:r>
          </a:p>
          <a:p>
            <a:pPr marL="0" indent="0" algn="just">
              <a:buNone/>
            </a:pP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PKOS hastalarında </a:t>
            </a:r>
            <a:r>
              <a:rPr lang="tr-TR" alt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foliküller</a:t>
            </a: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içeren büyümüş </a:t>
            </a:r>
            <a:r>
              <a:rPr lang="tr-TR" alt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saptanabilir.</a:t>
            </a:r>
          </a:p>
          <a:p>
            <a:pPr marL="365760" lvl="1" indent="0" algn="just">
              <a:buNone/>
            </a:pPr>
            <a:endParaRPr lang="tr-TR" altLang="tr-TR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Büyümüş </a:t>
            </a:r>
            <a:r>
              <a:rPr lang="tr-TR" alt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uterus</a:t>
            </a: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içerisinde </a:t>
            </a:r>
            <a:r>
              <a:rPr lang="tr-TR" alt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fibroidlerin</a:t>
            </a: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varlığı saptanabilir.</a:t>
            </a: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52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14528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Transvajinal</a:t>
            </a: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USG: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Endometriyum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kalınlığını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değerlendirmede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kullanılır.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Postmenopozal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endometriyum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kalınlığı 4-5 mm’den fazla olan hastalarda biyopsi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planlanmalı</a:t>
            </a:r>
          </a:p>
          <a:p>
            <a:pPr marL="0" indent="0" algn="just"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Miyom ve polipler için çok duyarlı bir yöntem olmasa da tanı koydurabilir.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4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/>
          </a:bodyPr>
          <a:lstStyle/>
          <a:p>
            <a:pPr algn="just"/>
            <a:endParaRPr lang="tr-TR" alt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Sonohisterografi</a:t>
            </a: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solusyonunun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uterus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içine verilmesini takiben yapılan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transvajinal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USG işlemidir. Anormal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transvajinal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USG bulguları olan hastalarda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fokal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diffüz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anormalliklerin birbirlerinden ayırt edilmesini sağlar.</a:t>
            </a:r>
          </a:p>
          <a:p>
            <a:pPr algn="just"/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Fokal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anormallik varlığında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histeroskopi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yapılmalı</a:t>
            </a:r>
          </a:p>
          <a:p>
            <a:pPr marL="365760" lvl="1" indent="0" algn="just">
              <a:buNone/>
            </a:pPr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Diffüz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anormalliklerde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biyopsi veya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dilatasyon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küretaj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yapılmalı</a:t>
            </a:r>
          </a:p>
          <a:p>
            <a:pPr lvl="1" algn="just"/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6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Transvajinal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USG’yi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tolere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edemeyen hastada alternatif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</a:p>
          <a:p>
            <a:pPr algn="just"/>
            <a:endParaRPr lang="tr-TR" alt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Uterus</a:t>
            </a: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değerlendirmesinde </a:t>
            </a: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kullanılabilir</a:t>
            </a:r>
          </a:p>
          <a:p>
            <a:pPr marL="365760" lvl="1" indent="0" algn="just">
              <a:buNone/>
            </a:pP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tr-TR" alt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Adenomiyozis</a:t>
            </a: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düşünülen hastalarda en iyi görüntüleme </a:t>
            </a:r>
            <a:r>
              <a:rPr lang="tr-TR" alt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yöntemi</a:t>
            </a:r>
            <a:endParaRPr lang="tr-TR" altLang="tr-T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8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Hedefler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Adet düzensizliğinde kullanılan terimlerin tanımlamasını yapabilmek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kanamada kanama tiplerine göre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etyolojik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sınıflandırma yapabilmek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kanamada anamnez alırken sorgulanması gerekenleri sayabilmek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kanamada laboratuvar inceleme planlaması yapabilmek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sekonder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amenoreyi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tanımlayabilmek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Amenoresi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olan hastayı anamnez, fizik muayene ve laboratuvar bulguları ile birlikte değerlendirebilmek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tedavi planlaması yapabilmek</a:t>
            </a:r>
          </a:p>
        </p:txBody>
      </p:sp>
    </p:spTree>
    <p:extLst>
      <p:ext uri="{BB962C8B-B14F-4D97-AF65-F5344CB8AC3E}">
        <p14:creationId xmlns:p14="http://schemas.microsoft.com/office/powerpoint/2010/main" val="32866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Ayırıcı tanı: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Hastalarda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 zaman değerlendirilmeli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 kullanımı: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Düşük doz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OKS’ler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lekelenme tarzında kanamalar yapabilir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Fibroid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Fibroidler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leomiyomlar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benign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tümörleridir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rahatsızlık ile birlikte ağır ve uzun seyreden adet kanamaları  görülür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9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Adenomiyozis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Miyometriyumda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bulunmasıdır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Sıklıkla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yaşından sonra semptom vermeye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başlar</a:t>
            </a:r>
          </a:p>
          <a:p>
            <a:pPr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ağır ve uzamış adet kanamalarına neden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</a:p>
          <a:p>
            <a:pPr marL="365760" lvl="1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Kanamaya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eşlik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edebilir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40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algn="just"/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polip: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Düzensiz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sikluslara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kanamalara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menorajiye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olabilir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Anovulatuar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kanama: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Menarşı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takiben ilk yıllarda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perimenopozal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dönemde fizyolojik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Hiperandrojenizme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bağlı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anovulasyon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nedenleri: </a:t>
            </a:r>
          </a:p>
          <a:p>
            <a:pPr lvl="2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PKOS</a:t>
            </a:r>
          </a:p>
          <a:p>
            <a:pPr lvl="2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eç başlangıçlı KAH</a:t>
            </a:r>
          </a:p>
          <a:p>
            <a:pPr lvl="2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Androjen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üreten tümörler </a:t>
            </a:r>
          </a:p>
        </p:txBody>
      </p:sp>
    </p:spTree>
    <p:extLst>
      <p:ext uri="{BB962C8B-B14F-4D97-AF65-F5344CB8AC3E}">
        <p14:creationId xmlns:p14="http://schemas.microsoft.com/office/powerpoint/2010/main" val="29742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069160"/>
          </a:xfrm>
        </p:spPr>
        <p:txBody>
          <a:bodyPr>
            <a:normAutofit/>
          </a:bodyPr>
          <a:lstStyle/>
          <a:p>
            <a:pPr marL="320040" lvl="1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PKOS: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Hirsutizm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kitlesinde artış,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kliteromegali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ses kalınlığı, meme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yağlı cilt, akne gibi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hiperandrojenizm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bulguları</a:t>
            </a: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oligomenore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menometroraji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tarzında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kanamalar</a:t>
            </a: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Puberte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döneminde başlayan uzun yıllar devam eden düzensiz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öyküleri var</a:t>
            </a: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FSH, artmış LH, insülin direnci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hiperinsülinemi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görülebilir</a:t>
            </a: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4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Endokrin bozukluklar: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 hipotiroidi hem  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hipertioidi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düzensizliklerine neden olur.</a:t>
            </a:r>
          </a:p>
          <a:p>
            <a:pPr lvl="1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Hipotiroidide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oligomenore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menoraji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 birçok düzensizlik görülebilir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Koagülasyon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bozukluğu: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Koagülasyon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bozukluğu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menorajiye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 </a:t>
            </a:r>
          </a:p>
          <a:p>
            <a:pPr lvl="1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sık görülen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koagülasyon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bozuklukları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trombositopeni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willebrand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hastalığıdır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menarşta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 daha şiddetlidir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0129" y="228600"/>
            <a:ext cx="8474359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Ağır </a:t>
            </a:r>
            <a:r>
              <a:rPr lang="tr-T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kanaması olan hastalar: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Kouides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Conard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Peyvandi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F,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Lukes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A, Kadir R,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Hemostasis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menstruation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aprropriate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underlying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hemostasis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mentural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Sertil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Steril 2005.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53" b="16907"/>
          <a:stretch/>
        </p:blipFill>
        <p:spPr bwMode="auto">
          <a:xfrm>
            <a:off x="490129" y="2060848"/>
            <a:ext cx="72008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6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97152"/>
          </a:xfrm>
        </p:spPr>
        <p:txBody>
          <a:bodyPr>
            <a:normAutofit/>
          </a:bodyPr>
          <a:lstStyle/>
          <a:p>
            <a:pPr algn="just"/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hiperplazi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Endometriyum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epitelinin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aşırı çoğalmasıdır.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Hiperplaziye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neoplazi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eşlik etme olasılığı %1 olarak bilinmekte</a:t>
            </a:r>
          </a:p>
          <a:p>
            <a:pPr marL="365760" lvl="1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Atipi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varlığında bu oran %30’a kadar çıkmakta</a:t>
            </a:r>
          </a:p>
          <a:p>
            <a:pPr marL="365760" lvl="1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hiperplazi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menoraji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metroraji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tarzında kanama düzensizlikleri görülür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Endometriyal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kanser: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çok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postmenopozal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kanamalardan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Perimenopozal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menometroraji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kendini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göstermekte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Servikal kanser: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Düzensiz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kanamalara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lekelenmelere yol açabilir.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Postkoital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 ve adet düzensizliği varlığında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düşünülmeli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929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Tedavi: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Asıl olan altta yatan nedeni bulup, ona yönelik tedavi uygulamaktır.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OKS’lere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bağlı kanamalarda ilaç kullanımının düzenli olması gerektiği vurgulanmalı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Uzamış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kanamaları kontrol altına almak için 7-10 gün süreli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ekzojen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östrojen eklemesi yapılabilir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96944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 lnSpcReduction="10000"/>
          </a:bodyPr>
          <a:lstStyle/>
          <a:p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Fibroid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tedavisinde medikal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OKS’ler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tedavide etkisiz</a:t>
            </a:r>
          </a:p>
          <a:p>
            <a:pPr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Levonogestrel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içeren rahim içi araçlar tedavide etkili</a:t>
            </a:r>
          </a:p>
          <a:p>
            <a:pPr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medroksipogesteron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astetat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Cerrahi öncesi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GnRH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agonisti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(miyom hacmini azaltma amaçlı)</a:t>
            </a:r>
          </a:p>
          <a:p>
            <a:pPr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Cerrahi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miyomektomi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histerektomi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embolizasyon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7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fizyolojisi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hipotalamus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hipofiz,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endometriyum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karmaşık etkileşim sonucu oluşur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ovaryan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2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komponente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ayrılır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Ovaryan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luteal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oluşmakta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Anormal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kanamalara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Anovulatuar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kanamalarda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medikal tedavi öncelikli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Prostoglandin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sentez inhibitörleri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mefenamik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asit,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ibuprofen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naproksen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Östrojen (akut kanamalar)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Kontraseptif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öntemler (OKS, vajinal halka,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transdermal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yama,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levonogestrel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içeren RİA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Siklik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Histerektomi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ablasyon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226496" cy="4853136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adet görememe durumu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 değildir, bir bulgu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 çok endokrin, anatomik anormalliklerin sonucu olarak ortaya çıkabilir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Amenoreyi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sekonder olarak sınıflandırmak değerlendirmede ve tanı koymada kolaylık sağlamakta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gelmiş bir hastada sekonder seks karakterleri gelişmemesi ve adet olmaması veya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yaşına gelmiş bir hastada sekonder seks karakterleri gelişmiş olmasına rağmen adet olmaması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 adet düzeni normal olan bir kadının en az 6 ay süreyle adet görmemesi veya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 adetleri düzensiz olan bir kadının en az 12 ay ya da altı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adet görmemesi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600808"/>
            <a:ext cx="3816424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Etyoloji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Fizyolojik: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Yapısal gecikme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</a:t>
            </a:r>
          </a:p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Patolojik:</a:t>
            </a:r>
          </a:p>
          <a:p>
            <a:pPr algn="just"/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meme gelişimi, normal </a:t>
            </a:r>
            <a:r>
              <a:rPr lang="tr-TR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muayene: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Hipotiroidizm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Hiperprolaktinemi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buNone/>
            </a:pPr>
            <a:endParaRPr lang="tr-TR" dirty="0" smtClean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067944" y="1556792"/>
            <a:ext cx="5076056" cy="544522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meme gelişimi, anormal </a:t>
            </a:r>
            <a:r>
              <a:rPr lang="tr-TR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muayene: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Testikuler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feminizasyon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Anatomik anomaliler(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hymen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urogenital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septum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 gelişimi yok, normal </a:t>
            </a:r>
            <a:r>
              <a:rPr lang="tr-TR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muayene: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Hipotalamik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bozukluk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Anoreksia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nervosa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Aşırı kilo kaybı, stres, kronik hastalık, aşırı egzersiz, stres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Gonadotropik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eksiklik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Gonadal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disgenezi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dirty="0" smtClean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265242"/>
              </p:ext>
            </p:extLst>
          </p:nvPr>
        </p:nvGraphicFramePr>
        <p:xfrm>
          <a:off x="0" y="0"/>
          <a:ext cx="9144000" cy="6841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78180">
                <a:tc>
                  <a:txBody>
                    <a:bodyPr/>
                    <a:lstStyle/>
                    <a:p>
                      <a:r>
                        <a:rPr lang="tr-TR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amenorede</a:t>
                      </a:r>
                      <a:r>
                        <a:rPr lang="tr-TR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tyoloji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tr-T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Fizyolojik: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Yapısal gecikme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Gebelik</a:t>
                      </a:r>
                    </a:p>
                  </a:txBody>
                  <a:tcPr/>
                </a:tc>
              </a:tr>
              <a:tr h="47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Patolojik: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meme gelişimi, normal </a:t>
                      </a:r>
                      <a:r>
                        <a:rPr lang="tr-TR" sz="1800" b="1" u="sng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pelvik</a:t>
                      </a:r>
                      <a:r>
                        <a:rPr lang="tr-TR" sz="18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muayene: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Hipotiroidi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Hiperprolaktinemi</a:t>
                      </a:r>
                      <a:endParaRPr lang="tr-TR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meme gelişimi, anormal </a:t>
                      </a:r>
                      <a:r>
                        <a:rPr lang="tr-TR" sz="1800" b="1" u="sng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pelvik</a:t>
                      </a:r>
                      <a:r>
                        <a:rPr lang="tr-TR" sz="18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muayene: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Testikuler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feminizasyon</a:t>
                      </a:r>
                      <a:endParaRPr lang="tr-TR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Anatomik anomaliler (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imperfore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hymen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urogenital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septum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Meme gelişimi yok, normal </a:t>
                      </a:r>
                      <a:r>
                        <a:rPr lang="tr-TR" sz="1800" b="1" u="sng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pelvik</a:t>
                      </a:r>
                      <a:r>
                        <a:rPr lang="tr-TR" sz="18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muayene: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Hipotalamik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bozukluk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Anoreksia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nervosa</a:t>
                      </a:r>
                      <a:endParaRPr lang="tr-T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926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Aşırı kilo kaybı, stres, kronik hastalık, aşırı egzersiz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Gonadotropik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eksiklik</a:t>
                      </a:r>
                    </a:p>
                  </a:txBody>
                  <a:tcPr/>
                </a:tc>
              </a:tr>
              <a:tr h="382544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Gonadal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disgenezi</a:t>
                      </a:r>
                      <a:endParaRPr lang="tr-TR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4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</a:p>
          <a:p>
            <a:pPr marL="0" indent="0" algn="just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Anamnez: 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Kilo kaybı öyküsü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aktivite miktarı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Kafa travması öyküsü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 hormonal tedavi öyküsü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46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Tıbbı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öyküsü: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Diyabetes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mellitus</a:t>
            </a:r>
          </a:p>
          <a:p>
            <a:pPr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uvenil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romatoid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artrit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nflamatuar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bağırsak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hastalığı</a:t>
            </a:r>
          </a:p>
          <a:p>
            <a:pPr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ronik enfeksiyon</a:t>
            </a:r>
          </a:p>
          <a:p>
            <a:pPr lvl="1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15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İstismar öyküsü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Kullandığı ilaçlar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karın ağrısı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hymen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transvers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vajinal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46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Koku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 bozukluğu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kallman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öyküsü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psikososyal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yoksunluk 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Soygeçmiş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 kardeşlerin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yaşı</a:t>
            </a:r>
          </a:p>
          <a:p>
            <a:pPr lvl="1"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Gonadal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gelişim bozukluğu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öyküsü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11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 muayene: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 ve vücut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ağırlığı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ölçülmeli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ücut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indeksi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hesaplanmalı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 daha önceki kayıtlarla kıyaslanarak vücut ağılığı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değerlendirilmeli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seks karakterlerinin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uterusun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varlığına veya yokluğuna odaklı muayenesi yapılmalı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246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781128"/>
          </a:xfrm>
        </p:spPr>
        <p:txBody>
          <a:bodyPr/>
          <a:lstStyle/>
          <a:p>
            <a:pPr algn="just"/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anomalilerine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dikkat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edilmeli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muayenesi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Ayrıntılı sistemik muayenesi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tamamlanmalı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6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fizyolojisi</a:t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başlar. Bu fazda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foliküller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gelişmekte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Folikullerin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gelişim basamakları: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Primordial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Preantral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Preovulatuar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lvl="1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FSH’ın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artışı baskın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folikül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gelişimini ve östrojen salınımını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uyarır</a:t>
            </a:r>
          </a:p>
          <a:p>
            <a:pPr marL="320040" lvl="1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 inceleme: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seks karakterleri gelişen, </a:t>
            </a:r>
            <a:r>
              <a:rPr lang="tr-TR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muayenesi normal olan hastalar:</a:t>
            </a:r>
          </a:p>
          <a:p>
            <a:pPr lvl="1" algn="just"/>
            <a:r>
              <a:rPr lang="el-G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-HCG </a:t>
            </a:r>
          </a:p>
          <a:p>
            <a:pPr lvl="1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hiperprolaktinemi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hipotiroidiyi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ayırt etmek için </a:t>
            </a:r>
          </a:p>
          <a:p>
            <a:pPr lvl="2" algn="just"/>
            <a:r>
              <a:rPr 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prolaktin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(5-27 ng/ml) ve </a:t>
            </a:r>
          </a:p>
          <a:p>
            <a:pPr lvl="2"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TSH (0.35-4.5 </a:t>
            </a:r>
            <a:r>
              <a:rPr 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/ml) düzeyleri ölçülmeli</a:t>
            </a:r>
          </a:p>
          <a:p>
            <a:pPr lvl="2"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değerlerde normal ise hasta sekonder </a:t>
            </a:r>
            <a:r>
              <a:rPr 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amonere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yönünden değerlendirilmeli</a:t>
            </a:r>
          </a:p>
          <a:p>
            <a:endParaRPr lang="el-G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46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normal, </a:t>
            </a:r>
            <a:r>
              <a:rPr lang="tr-T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gelişimi olmayan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hastalarda:</a:t>
            </a:r>
          </a:p>
          <a:p>
            <a:pPr marL="0" indent="0" algn="just">
              <a:buNone/>
            </a:pPr>
            <a:endParaRPr lang="tr-TR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periferik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ayrımı için öncelikli olarak FSH düzeyi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bakılmalı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FSH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yüksekliği (&gt;20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gonadal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bozukluklarına yönlendirir. Bu durumda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karyotip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analizi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FSH düşüklüğünde (&lt;5mIU/ml) santral patolojileri tespit etmek için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kranial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görüntüleme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71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Görüntüleme: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Santral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patolojileri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etmek için hipofiz MR yapılmalı 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optik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kiazma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basısı düşünülüyorsa bilgisayarlı görme alanı testi yapılmalı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anomali düşünülen hastalarda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USG yapılmalı (USG ile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transver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vajinal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septum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imperfore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hymen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vajinal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agenezi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tanısı konulabilir veya doğrulanabilir)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Tedavi: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Esas olan alta yatan nedeni bulup tedavi etmektir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ve psikolojik strese bağlı fonksiyonel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amenoresi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olan hastalarda 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hızlı kilo değişimlerinin önlenmesi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egzersiz yoğunluğunun azaltılması</a:t>
            </a: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duygusal sorunlarının çözümlenmesi etkili olabilir.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46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Hipotiroidisi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hastalarda tiroid hormonu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replasmanı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İnsülin direnci olan hastalarda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metformin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Gonadal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gelişim bozukluğu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hastalarda kombine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OKS’ler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82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/>
          </a:bodyPr>
          <a:lstStyle/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Amenorenin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sık görülen tipi sekonder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Etyoloji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 (en sık)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Kronik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anovulasyon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polikistik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sendromu)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Hipotalamik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supresyon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Kilo kaybı,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anoreksia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Prolaktinoma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932040" y="1628800"/>
            <a:ext cx="4104456" cy="4997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Hipotiroidizm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Asherman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İlaç kullanımı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Kafa travması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Prematür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yetmezliği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Hipofiz adenomu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3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Anamnez:</a:t>
            </a:r>
          </a:p>
          <a:p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Menarş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yaşı, son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adet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tarihi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önceki adet düzeni (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süresi, kanama süresi, kanama miktarı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öyküsü (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küretaj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komplike doğum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Endokrin hastalık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</a:t>
            </a:r>
          </a:p>
          <a:p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Kıllanma sivilcelenme şikayeti varlığı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Kilo alma veya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88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egzersiz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düzeyi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Kronik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İlaç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kullanımı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Genital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ameliyat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öyküsü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Cinsel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 durumu</a:t>
            </a:r>
          </a:p>
          <a:p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Ailede erken menopoz öyküsü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31433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51411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 muayene: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 ve vücut ağılığı ölçülmeli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Vücut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indeksi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hesaplanmalı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seks karakterleri değerlendirilmeli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88872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97152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Hiperandrojenizme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ait özelliklere bakılmalı:</a:t>
            </a:r>
          </a:p>
          <a:p>
            <a:pPr lvl="1"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Hirsutizm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androjen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duyarlı bölgelerde: yüz, göğüs, meme arası, uyluk iç yüzü, karın ve sırtın alt bölgelerinde koyu renkli sert kıl gelişimi)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kitlesinde artış,</a:t>
            </a:r>
          </a:p>
          <a:p>
            <a:pPr lvl="1"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Kliteromegali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 kalınlığı,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Yağlı cilt, akne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47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fizyolojisi</a:t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marL="320040" lvl="1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lvl="1" indent="-320040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faz LH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pikinden önceki gün sonlanır.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21-35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gündür.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 yaklaşık 14-21 gün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değişikliği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fazdaki değişikliklerden kaynaklanmakta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luteal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 göreceli olarak sabit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kalmakta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Östrojen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belirgin bir noktaya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ulaştığı zaman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GnRH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uyarıcı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 gösterir ve LH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salınımı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birlikte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ovülasyon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gerçekleşir</a:t>
            </a: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inceleme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öncelikle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ekarte edilmeli </a:t>
            </a:r>
          </a:p>
          <a:p>
            <a:pPr lvl="1"/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-HCG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bakılmalı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 ekarte edildikten sonra başlangıç olarak </a:t>
            </a: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Açlık kan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glukozu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TSH </a:t>
            </a:r>
          </a:p>
          <a:p>
            <a:pPr lvl="1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Prolaktin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88872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değerlerde anormallik yoksa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yükleme testi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 süre ile 5-10 mg/gün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medroksiprogesteron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asetat verilir.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sonrası çekilme kanaması olursa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anovulasyon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düşünülmeli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13498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Anovulasyonu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hastada serum LH ve FSH düzeyleri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belirlenmeli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Hiperandrojenizm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bulguları olan hastada LH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yüksekliği varsa PKOS düşünülmeli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 normal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LH/FSH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değerlendirilmeli (LH/FSH &gt;3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PKOS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düşünülmeli)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420974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5069160"/>
          </a:xfrm>
        </p:spPr>
        <p:txBody>
          <a:bodyPr>
            <a:normAutofit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Çekilme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kanaması olmayan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östrojen değerlendirme testi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gün süre ile 0,625 mg oral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östrojen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10 gün süre ile 5-10 mg/gün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medroksiprogesteron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asetat verilir.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olmuyorsa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uterusun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nonfonksiyonel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düşünülür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asherman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12508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Östrojen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 pozitif ise FSH düzeyi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ölçülmeli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FSH&lt;5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 ise santral patolojiler düşünülmeli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FSH&gt; 20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 ise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yetmezliği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</a:t>
            </a:r>
          </a:p>
          <a:p>
            <a:pPr lvl="1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Doğrulamak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östradiol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düzeyi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bakılmalı</a:t>
            </a:r>
          </a:p>
          <a:p>
            <a:pPr lvl="1"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Östradiol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&lt;30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 ise tanı doğrulanır.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tr-T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75931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Görüntüleme: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araç ya da anatomik anomali düşünülen hastalara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histerosalfingogram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yapılmalı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Virilizasyon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belirtileri olan hastalarda adrenal bezler BT ile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USG ile değerlendirilmeli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Hipofiz patolojilerinde hipofiz MR yapılmalı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8872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534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Ayırıcı tanı: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Hiperandrojenizm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bulgularının varlığına göre yapılabilir.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Hiperandrojenizm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belirtileri olan: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PKOS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 başlangıçlı KAH (17-hidroksiprogesteron yüksek)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Androjen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üreten tümörler 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8872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Hiperandrojenizm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belirtileri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olmayan: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İlaç kullanımı (OKS,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implantlar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rahim içi araç)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Fonksiyonel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hipotalamik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(hızlı kilo kaybı, yeme bozukluğu, ağır egzersiz)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Prematür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yetmezliği </a:t>
            </a:r>
          </a:p>
          <a:p>
            <a:pPr lvl="1" algn="just"/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yaş öncesi </a:t>
            </a:r>
            <a:r>
              <a:rPr 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fonksiyonlarının sona ermesi</a:t>
            </a:r>
          </a:p>
          <a:p>
            <a:pPr lvl="1" algn="just"/>
            <a:r>
              <a:rPr lang="tr-TR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İdiyopatik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otoimmün</a:t>
            </a:r>
            <a:r>
              <a:rPr lang="tr-T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kemoterapiye veya radyoterapiye bağlı)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026993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/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Hiperprolaktinemi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(hipofiz adenomu, anti-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dopaminerjik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ilaç kullanımı,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hipotiroidi)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Tiroid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bozukluğu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Kafa travması,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inflamatuar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344063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Tedavi:</a:t>
            </a:r>
          </a:p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Altta yatan nedene göre tedavi planlanmalı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PKOS hastalarında diyet ve egzersiz danışmanlığı yapılmalı, hem insülin direncini kırmak hem 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ovülasyon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indiksiyonu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metformin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planlanmalı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Hipotiroidizm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tiroid hormon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replasmanı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yapılmalı</a:t>
            </a:r>
          </a:p>
        </p:txBody>
      </p:sp>
    </p:spTree>
    <p:extLst>
      <p:ext uri="{BB962C8B-B14F-4D97-AF65-F5344CB8AC3E}">
        <p14:creationId xmlns:p14="http://schemas.microsoft.com/office/powerpoint/2010/main" val="3408862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fizyolojisi</a:t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Ovulasyon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göstergeleri:</a:t>
            </a: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Bazal vücut ısısının artması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Servikal mukusun kalınlaşması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Midluteal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siklusun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21. günü) serum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düzeyinin &gt;3 ng/ml olması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USG ile tespit edilen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folikülün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kaybolması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54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25144"/>
          </a:xfrm>
        </p:spPr>
        <p:txBody>
          <a:bodyPr>
            <a:normAutofit/>
          </a:bodyPr>
          <a:lstStyle/>
          <a:p>
            <a:pPr algn="just"/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Prolaktinoma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dopamin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agonistleri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Prematür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yetmezliğinde östrojen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replasmanı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uygulanmalı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Androjen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üreten tümör varlığında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cerrahi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planlanmalı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5372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3768" y="2492896"/>
            <a:ext cx="4392488" cy="1710680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DİSMENORE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621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lnSpcReduction="10000"/>
          </a:bodyPr>
          <a:lstStyle/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ağrılı adet görme durumudur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Ergenlerde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%60, erişkinlerde %45 oranında görülür.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Kadınların iş ve sosyal hayatını etkileyen en sık görülen jinekolojik şikayet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aralıklı, kramp tarzında,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suprapubik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bölgede yoğunlaşmış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olup zaman zaman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bulantı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kusma eşlik edebilir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neden yoktur. Ağrı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endometriyumdan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prostaglandin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salgılanmasıyla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ilişkilidir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menarşla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menarştan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birkaç yıl sonra,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ovulatuvar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yerleşmesiyle başlar.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Ağrı adetten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birkaç saat önce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başlar ve 2-3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 sürer.</a:t>
            </a:r>
          </a:p>
          <a:p>
            <a:pPr algn="just"/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069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ltta yatan organik bir bozukluk var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Etyoloji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Endometriyozis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terus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vajina anomalileri</a:t>
            </a:r>
          </a:p>
          <a:p>
            <a:pPr lvl="1"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ervikal 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stenoz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Adenomiyozis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kisti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elvik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adezyon</a:t>
            </a:r>
          </a:p>
          <a:p>
            <a:pPr lvl="1"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</a:t>
            </a:r>
          </a:p>
          <a:p>
            <a:pPr lvl="1" algn="just"/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elvik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enfeksiyon</a:t>
            </a:r>
          </a:p>
          <a:p>
            <a:pPr lvl="1"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Tümör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562590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781128"/>
          </a:xfrm>
        </p:spPr>
        <p:txBody>
          <a:bodyPr/>
          <a:lstStyle/>
          <a:p>
            <a:pPr marL="0" indent="0" algn="just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Sıklıkla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yaşından sonra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başlar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5-7 gün sürer ve ağrı zamanla kötüleşme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eğilimindedir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dismenoresi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hastalar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ilişkili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pelvik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ağrılar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tarifleyebilirler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596117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pelviste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kramp tarzı ağrıdır. Ayrıca bel ağrısı, baş ağrısı, bulantı, kusma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çarpıntı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hâlsizlik görülebilir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fizik muayene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Tanı;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öykü, ağrının periyodik özelliği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altta yatan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 saptanamamasıyla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ağrı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siklusun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ikinci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yarısında başlar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kanamanın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bitmesinden sonra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birkaç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 daha devam eder. Fizik muayenede patolojik bulgular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Kesin tanı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ileri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inceleme gerekir.</a:t>
            </a: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Ayırıcı Tanı:</a:t>
            </a: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İnkomplet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abortus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sistem enfeksiyonu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Tedavi:</a:t>
            </a: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amaç, ağrının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giderilmesi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Tedavide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non-steroid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antienflamatuar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(NSAİ) ilaçlar ya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OKS’ler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kullanılır. NSAİ ilaçlar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hastaların %80'inde etkilidir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sıcak uygulanması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egzersiz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dismenorede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etkili bulunmuştur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NSAİ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ilaçlardan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ibuprofen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naproksen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sodyum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mefenamik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asit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önerilir. İlaca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menstruasyondan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 gün önce başlanmalı ve birkaç gün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İbuprofen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İlk seçilecek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ilaçtır. Her 6 saatte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400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- 800 mg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kullanılabilir.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Mefenamik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asit: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seçilecek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ilaçlardandır. Oral, ilk 500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yükleme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dozundan,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3 gün boyunca her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saatte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250 mg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Menstural</a:t>
            </a: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siklus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fizyolojisi</a:t>
            </a:r>
            <a:b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Ovülasyondan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luteum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oluşur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progesteron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salgılar.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Korpus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luteumun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oluşumundan sonraki dönem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luteal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adlandırılır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Luteal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 LH piki ile başlar, sonraki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menstruasyon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biter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Luteal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 ise yaklaşık 14 gün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50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Naproksen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sodyum: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seçilecek ilaçlardandır. Başlangıçta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500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mg, sonrasında 6-8 saatte bir 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kullanılabilir.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İlaçlar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adet döneminde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İlaç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 değişikliği üç aylık uygulama değerlendirilmeden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yapılmamalı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00014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algn="just"/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OKS: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estradiol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içerikli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preperatlar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siklik olarak 6-12 ay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süreyle kullanılır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dismenorede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altta yatan nedene göre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yapılmalı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8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853136"/>
          </a:xfrm>
        </p:spPr>
        <p:txBody>
          <a:bodyPr/>
          <a:lstStyle/>
          <a:p>
            <a:pPr marL="0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Sevk kriterleri</a:t>
            </a:r>
          </a:p>
          <a:p>
            <a:pPr marL="0" indent="0" algn="just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aylık tedavide yanıt alınamayan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dismenoreli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Sekonder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dismenore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olduğu düşünülen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hastalar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89792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J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E. South-Paul, S. C.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Matheny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 E. L.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Lewis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Aile Hekimliği Tanı ve Tedavi. 2019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5. Baskı, Güneş Tıp Kitabevleri.</a:t>
            </a:r>
          </a:p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C.T. Johnson,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J.L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Hallock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J.L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Bienstock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H.E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Fox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E.E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Wallach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John Hopkins Jinekoloji ve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Obstetrik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Kitabı. 2016. 5. Baskı,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Güneş Tıp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Kitabevleri.</a:t>
            </a:r>
          </a:p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Z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Korkmaz ve H. B.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Saatlı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“Anormal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Uterin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Kanamalar”,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Turkiye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Jinekoloji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Obstet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c. 8, sayı 4,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73–78, 2015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Y. Aydın, “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Amenore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Turkiye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Jinekoloji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Obstet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c. 8, sayı 4,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96–101,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Birinci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Basamağa Yönelik Tanı ve Tedavi Rehberleri, 2012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Türk Jinekoloji ve </a:t>
            </a:r>
            <a:r>
              <a:rPr lang="tr-TR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Obstetrik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Derneği,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Menoraji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Tanı ve Tedavi </a:t>
            </a:r>
            <a:r>
              <a:rPr lang="tr-T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Klavuzu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2012</a:t>
            </a:r>
            <a:endParaRPr 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www.uptodate.com/contents/approach-to-abnormal-uterine-bleeding-in-nonpregnant-reproductive-age-women?search=approach-to-abnormal-uterine-bleeding-in-nonpregnant-reproductive-age%20women&amp;source=search_result&amp;selectedTitle=1~150&amp;usage_type=default&amp;display_rank=1</a:t>
            </a:r>
            <a:endParaRPr lang="tr-T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 descr="C:\Users\cumali\Desktop\thank-you-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9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19220</TotalTime>
  <Words>3499</Words>
  <Application>Microsoft Office PowerPoint</Application>
  <PresentationFormat>Ekran Gösterisi (4:3)</PresentationFormat>
  <Paragraphs>876</Paragraphs>
  <Slides>94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94</vt:i4>
      </vt:variant>
    </vt:vector>
  </HeadingPairs>
  <TitlesOfParts>
    <vt:vector size="95" baseType="lpstr">
      <vt:lpstr>Medyan</vt:lpstr>
      <vt:lpstr>Adet Düzensİzlİklerİne yaklaşIm</vt:lpstr>
      <vt:lpstr>Sunum Planı</vt:lpstr>
      <vt:lpstr>Amaç</vt:lpstr>
      <vt:lpstr>Hedefler</vt:lpstr>
      <vt:lpstr> Menstural siklus fizyolojisi </vt:lpstr>
      <vt:lpstr> Menstural siklus fizyolojisi </vt:lpstr>
      <vt:lpstr> Menstural siklus fizyolojisi </vt:lpstr>
      <vt:lpstr> Menstural siklus fizyolojisi </vt:lpstr>
      <vt:lpstr> Menstural siklus fizyolojisi </vt:lpstr>
      <vt:lpstr> Menstural siklus fizyolojisi </vt:lpstr>
      <vt:lpstr> Menstural siklus fizyolojisi </vt:lpstr>
      <vt:lpstr> Menstruel siklus fizyolojisi </vt:lpstr>
      <vt:lpstr>PowerPoint Sunusu</vt:lpstr>
      <vt:lpstr>Adet düzensizliklerinde terminoloji </vt:lpstr>
      <vt:lpstr>Adet düzensizliklerinde terminoloji</vt:lpstr>
      <vt:lpstr>Adet düzensizliklerinde terminoloji </vt:lpstr>
      <vt:lpstr>Anormal uterin kanamalar</vt:lpstr>
      <vt:lpstr>Anormal uterin kanamalar</vt:lpstr>
      <vt:lpstr>Anormal uterin kanamalar</vt:lpstr>
      <vt:lpstr>Anormal uterin kanamalar</vt:lpstr>
      <vt:lpstr>Anormal uterin kanamalar</vt:lpstr>
      <vt:lpstr>Anormal uterin kanamalar</vt:lpstr>
      <vt:lpstr>Anormal uterin kanamalar</vt:lpstr>
      <vt:lpstr>Anormal uterin kanamalar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Anormal uterin kanamalara yaklaşım</vt:lpstr>
      <vt:lpstr>Amenore</vt:lpstr>
      <vt:lpstr>Amenore</vt:lpstr>
      <vt:lpstr>Primer amenore</vt:lpstr>
      <vt:lpstr>Primer amenore</vt:lpstr>
      <vt:lpstr>Primer amenore</vt:lpstr>
      <vt:lpstr>Primer amenore</vt:lpstr>
      <vt:lpstr>Primer amenore</vt:lpstr>
      <vt:lpstr>Primer amenore</vt:lpstr>
      <vt:lpstr>Primer amenore</vt:lpstr>
      <vt:lpstr>Primer amenore</vt:lpstr>
      <vt:lpstr>Primer amenore</vt:lpstr>
      <vt:lpstr>Primer amenore</vt:lpstr>
      <vt:lpstr>Primer amenore</vt:lpstr>
      <vt:lpstr>Primer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Sekonder amenore</vt:lpstr>
      <vt:lpstr>DİSMENORE</vt:lpstr>
      <vt:lpstr>Dismenore</vt:lpstr>
      <vt:lpstr>Dismenore</vt:lpstr>
      <vt:lpstr>Dismenore</vt:lpstr>
      <vt:lpstr>Dismenore</vt:lpstr>
      <vt:lpstr>Dismenore</vt:lpstr>
      <vt:lpstr>Dismenore</vt:lpstr>
      <vt:lpstr>Dismenore</vt:lpstr>
      <vt:lpstr>Dismenore</vt:lpstr>
      <vt:lpstr>Dismenore</vt:lpstr>
      <vt:lpstr>Dismenore</vt:lpstr>
      <vt:lpstr>Dismenore</vt:lpstr>
      <vt:lpstr>Kaynaklar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ADOLESAN SAĞLIĞINA YAKLAŞIM </dc:title>
  <dc:creator>cumali</dc:creator>
  <cp:lastModifiedBy>Win7</cp:lastModifiedBy>
  <cp:revision>465</cp:revision>
  <dcterms:created xsi:type="dcterms:W3CDTF">2019-02-08T20:10:09Z</dcterms:created>
  <dcterms:modified xsi:type="dcterms:W3CDTF">2020-03-05T07:10:56Z</dcterms:modified>
</cp:coreProperties>
</file>